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60" r:id="rId5"/>
    <p:sldId id="305" r:id="rId6"/>
    <p:sldId id="310" r:id="rId7"/>
    <p:sldId id="294" r:id="rId8"/>
    <p:sldId id="295" r:id="rId9"/>
    <p:sldId id="306" r:id="rId10"/>
    <p:sldId id="297" r:id="rId11"/>
    <p:sldId id="298" r:id="rId12"/>
    <p:sldId id="299" r:id="rId13"/>
    <p:sldId id="300" r:id="rId14"/>
    <p:sldId id="307" r:id="rId15"/>
    <p:sldId id="301" r:id="rId16"/>
    <p:sldId id="304" r:id="rId17"/>
    <p:sldId id="302" r:id="rId18"/>
    <p:sldId id="288" r:id="rId19"/>
    <p:sldId id="309" r:id="rId20"/>
    <p:sldId id="274" r:id="rId21"/>
    <p:sldId id="303" r:id="rId22"/>
    <p:sldId id="308" r:id="rId23"/>
    <p:sldId id="266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91916" autoAdjust="0"/>
  </p:normalViewPr>
  <p:slideViewPr>
    <p:cSldViewPr>
      <p:cViewPr>
        <p:scale>
          <a:sx n="91" d="100"/>
          <a:sy n="91" d="100"/>
        </p:scale>
        <p:origin x="-127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Power consumption in FPGA implementation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Power consumption in FPGA implementation</c:v>
                </c:pt>
              </c:strCache>
            </c:strRef>
          </c:tx>
          <c:dLbls>
            <c:dLbl>
              <c:idx val="2"/>
              <c:layout>
                <c:manualLayout>
                  <c:x val="-1.4203849518810149E-2"/>
                  <c:y val="4.7923810636868068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4.1236512102653833E-2"/>
                  <c:y val="1.880031767702658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Cell histogram generation</c:v>
                </c:pt>
                <c:pt idx="1">
                  <c:v>SVM classification</c:v>
                </c:pt>
                <c:pt idx="2">
                  <c:v>Histogram normalization</c:v>
                </c:pt>
                <c:pt idx="3">
                  <c:v>Controller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113.55</c:v>
                </c:pt>
                <c:pt idx="1">
                  <c:v>62.15</c:v>
                </c:pt>
                <c:pt idx="2">
                  <c:v>13.81</c:v>
                </c:pt>
                <c:pt idx="3">
                  <c:v>7.48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r"/>
      <c:layout>
        <c:manualLayout>
          <c:xMode val="edge"/>
          <c:yMode val="edge"/>
          <c:x val="0.55531058617672791"/>
          <c:y val="0.27392139884138195"/>
          <c:w val="0.44204391117776942"/>
          <c:h val="0.65160511895623441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309-6226-41F5-B0F2-2A9A415747F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EFC94-9DDA-4423-A98C-E34A2535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BEFB-EE4E-49DC-AB07-02C036F854A3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756-3D68-44D5-BDBB-F72ABCB09354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427-9759-4047-BDE2-B631E911A5E0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F5F7-2A4B-4CB9-B46D-F0A8B45B1FED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B08A-B287-4173-A026-66F8D1026837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267-0439-4D9A-9A0C-5427BD57C0A9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020-0FFC-4466-BBFB-D5E4DA66DAB9}" type="datetime1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56A4-F943-4D1A-9889-69C2427C47FA}" type="datetime1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101-7147-444E-A7A9-E09BF5134E65}" type="datetime1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199D-1252-4C93-B5B1-5D3CD256C52A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479-6F98-41EE-8197-1A973EE28A4E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32F1-2C31-4360-AAF7-AC0EC8230E16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9.png"/><Relationship Id="rId3" Type="http://schemas.openxmlformats.org/officeDocument/2006/relationships/image" Target="../media/image1.png"/><Relationship Id="rId21" Type="http://schemas.openxmlformats.org/officeDocument/2006/relationships/image" Target="../media/image5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8.png"/><Relationship Id="rId2" Type="http://schemas.openxmlformats.org/officeDocument/2006/relationships/image" Target="../media/image4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46.png"/><Relationship Id="rId10" Type="http://schemas.openxmlformats.org/officeDocument/2006/relationships/image" Target="../media/image39.png"/><Relationship Id="rId19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0.png"/><Relationship Id="rId34" Type="http://schemas.openxmlformats.org/officeDocument/2006/relationships/image" Target="../media/image152.png"/><Relationship Id="rId21" Type="http://schemas.openxmlformats.org/officeDocument/2006/relationships/image" Target="../media/image139.png"/><Relationship Id="rId42" Type="http://schemas.openxmlformats.org/officeDocument/2006/relationships/image" Target="../media/image79.png"/><Relationship Id="rId25" Type="http://schemas.openxmlformats.org/officeDocument/2006/relationships/image" Target="../media/image143.png"/><Relationship Id="rId38" Type="http://schemas.openxmlformats.org/officeDocument/2006/relationships/image" Target="../media/image1700.png"/><Relationship Id="rId12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138.png"/><Relationship Id="rId41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2.png"/><Relationship Id="rId6" Type="http://schemas.openxmlformats.org/officeDocument/2006/relationships/image" Target="../media/image1800.png"/><Relationship Id="rId45" Type="http://schemas.openxmlformats.org/officeDocument/2006/relationships/image" Target="../media/image82.png"/><Relationship Id="rId23" Type="http://schemas.openxmlformats.org/officeDocument/2006/relationships/image" Target="../media/image141.png"/><Relationship Id="rId5" Type="http://schemas.openxmlformats.org/officeDocument/2006/relationships/image" Target="../media/image70.png"/><Relationship Id="rId44" Type="http://schemas.openxmlformats.org/officeDocument/2006/relationships/image" Target="../media/image81.png"/><Relationship Id="rId4" Type="http://schemas.openxmlformats.org/officeDocument/2006/relationships/image" Target="../media/image69.png"/><Relationship Id="rId22" Type="http://schemas.openxmlformats.org/officeDocument/2006/relationships/image" Target="../media/image140.png"/><Relationship Id="rId35" Type="http://schemas.openxmlformats.org/officeDocument/2006/relationships/image" Target="../media/image64.png"/><Relationship Id="rId43" Type="http://schemas.openxmlformats.org/officeDocument/2006/relationships/image" Target="../media/image80.png"/><Relationship Id="rId9" Type="http://schemas.openxmlformats.org/officeDocument/2006/relationships/image" Target="../media/image2100.png"/><Relationship Id="rId14" Type="http://schemas.openxmlformats.org/officeDocument/2006/relationships/image" Target="../media/image240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image" Target="../media/image540.png"/><Relationship Id="rId12" Type="http://schemas.openxmlformats.org/officeDocument/2006/relationships/image" Target="../media/image7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131.png"/><Relationship Id="rId10" Type="http://schemas.openxmlformats.org/officeDocument/2006/relationships/image" Target="../media/image7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87625"/>
            <a:ext cx="9144000" cy="16795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Accurate and Low Complex </a:t>
            </a:r>
            <a:r>
              <a:rPr lang="en-US" sz="2800">
                <a:solidFill>
                  <a:schemeClr val="tx2"/>
                </a:solidFill>
              </a:rPr>
              <a:t>Cell </a:t>
            </a:r>
            <a:r>
              <a:rPr lang="en-US" sz="2800" smtClean="0">
                <a:solidFill>
                  <a:schemeClr val="tx2"/>
                </a:solidFill>
              </a:rPr>
              <a:t>Histogram Generation 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By </a:t>
            </a:r>
            <a:r>
              <a:rPr lang="en-US" sz="2800" dirty="0">
                <a:solidFill>
                  <a:schemeClr val="tx2"/>
                </a:solidFill>
              </a:rPr>
              <a:t>Bypass The Gradient of Pixel </a:t>
            </a:r>
            <a:r>
              <a:rPr lang="en-US" sz="2800" dirty="0" smtClean="0">
                <a:solidFill>
                  <a:schemeClr val="tx2"/>
                </a:solidFill>
              </a:rPr>
              <a:t>Computation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28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NAFOSTED </a:t>
            </a:r>
            <a:r>
              <a:rPr lang="en-US"/>
              <a:t>Conference on Information and Computer Science (NICS)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7772400" cy="1447800"/>
          </a:xfrm>
        </p:spPr>
        <p:txBody>
          <a:bodyPr>
            <a:normAutofit/>
          </a:bodyPr>
          <a:lstStyle/>
          <a:p>
            <a:r>
              <a:rPr lang="en-US" sz="2100" u="sng" dirty="0" err="1">
                <a:solidFill>
                  <a:schemeClr val="tx1"/>
                </a:solidFill>
              </a:rPr>
              <a:t>Huy</a:t>
            </a:r>
            <a:r>
              <a:rPr lang="en-US" sz="2100" u="sng" dirty="0">
                <a:solidFill>
                  <a:schemeClr val="tx1"/>
                </a:solidFill>
              </a:rPr>
              <a:t>-Hung Ho</a:t>
            </a:r>
            <a:r>
              <a:rPr lang="en-US" dirty="0">
                <a:solidFill>
                  <a:schemeClr val="tx1"/>
                </a:solidFill>
              </a:rPr>
              <a:t>, Ngoc-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Nguyen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</a:rPr>
              <a:t>Duy-Hieu </a:t>
            </a:r>
            <a:r>
              <a:rPr lang="en-US" dirty="0">
                <a:solidFill>
                  <a:schemeClr val="tx1"/>
                </a:solidFill>
              </a:rPr>
              <a:t>Bui, </a:t>
            </a:r>
            <a:r>
              <a:rPr lang="en-US" dirty="0" err="1">
                <a:solidFill>
                  <a:schemeClr val="tx1"/>
                </a:solidFill>
              </a:rPr>
              <a:t>Xuan-Tu</a:t>
            </a:r>
            <a:r>
              <a:rPr lang="en-US" dirty="0">
                <a:solidFill>
                  <a:schemeClr val="tx1"/>
                </a:solidFill>
              </a:rPr>
              <a:t> Tran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34A-4A48-4930-9E8E-137A4310C49D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3"/>
    </mc:Choice>
    <mc:Fallback xmlns="">
      <p:transition spd="slow" advTm="16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Ideas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38400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Angle </a:t>
                </a:r>
                <a:r>
                  <a:rPr lang="en-US" sz="2400" dirty="0"/>
                  <a:t>boundary for detecting two voted </a:t>
                </a:r>
                <a:r>
                  <a:rPr lang="en-US" sz="2400" dirty="0" smtClean="0"/>
                  <a:t>angles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&lt;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= </m:t>
                            </m:r>
                          </m:e>
                        </m:func>
                        <m:f>
                          <m:f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func>
                    <m:r>
                      <a:rPr lang="en-US" sz="2200" i="1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  </a:t>
                </a:r>
                <a:r>
                  <a:rPr lang="en-US" sz="2200" dirty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𝐵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400" dirty="0"/>
                  <a:t>Computing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en-US" sz="2200" dirty="0" smtClean="0"/>
                  <a:t>No calculating the real gradient magnitude M of pixel</a:t>
                </a:r>
                <a:endParaRPr lang="en-US" sz="2200" dirty="0"/>
              </a:p>
              <a:p>
                <a:pPr lvl="1"/>
                <a:r>
                  <a:rPr lang="en-US" sz="2200"/>
                  <a:t>No </a:t>
                </a:r>
                <a:r>
                  <a:rPr lang="en-US" sz="2200" smtClean="0"/>
                  <a:t>voting</a:t>
                </a:r>
                <a:endParaRPr lang="en-US" sz="2200" dirty="0"/>
              </a:p>
              <a:p>
                <a:pPr lvl="1"/>
                <a:r>
                  <a:rPr lang="en-US" sz="2200" smtClean="0"/>
                  <a:t>Solving the pixel’s </a:t>
                </a:r>
                <a:r>
                  <a:rPr lang="en-US" sz="2200" dirty="0"/>
                  <a:t>gradient in </a:t>
                </a:r>
                <a:r>
                  <a:rPr lang="en-US" sz="2200" i="1" dirty="0"/>
                  <a:t>Ox </a:t>
                </a:r>
                <a:r>
                  <a:rPr lang="en-US" sz="2200" dirty="0"/>
                  <a:t>and </a:t>
                </a:r>
                <a:r>
                  <a:rPr lang="en-US" sz="2200" i="1" err="1"/>
                  <a:t>Oy</a:t>
                </a:r>
                <a:r>
                  <a:rPr lang="en-US" sz="2200"/>
                  <a:t> </a:t>
                </a:r>
                <a:r>
                  <a:rPr lang="en-US" sz="2200"/>
                  <a:t>direction </a:t>
                </a:r>
                <a:r>
                  <a:rPr lang="en-US" sz="2200" smtClean="0"/>
                  <a:t>and the </a:t>
                </a:r>
                <a:r>
                  <a:rPr lang="en-US" sz="2200"/>
                  <a:t>equality of two voted bins</a:t>
                </a:r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38400"/>
                <a:ext cx="8229600" cy="3962400"/>
              </a:xfrm>
              <a:blipFill rotWithShape="1">
                <a:blip r:embed="rId2"/>
                <a:stretch>
                  <a:fillRect l="-963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AEBB-EA6E-4A56-9FA7-B6D74DF3217C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120605" y="1011072"/>
            <a:ext cx="2329520" cy="870582"/>
            <a:chOff x="2728641" y="2725420"/>
            <a:chExt cx="2818719" cy="1402080"/>
          </a:xfrm>
        </p:grpSpPr>
        <p:sp>
          <p:nvSpPr>
            <p:cNvPr id="38" name="Rectangle 37"/>
            <p:cNvSpPr/>
            <p:nvPr/>
          </p:nvSpPr>
          <p:spPr>
            <a:xfrm>
              <a:off x="4358640" y="3487420"/>
              <a:ext cx="1188720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Vertical Gradient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58640" y="2725420"/>
              <a:ext cx="1188720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Horizontal Gradient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641" y="3161073"/>
              <a:ext cx="1188720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97798" y="1036306"/>
            <a:ext cx="2047231" cy="796969"/>
            <a:chOff x="2819399" y="2880542"/>
            <a:chExt cx="2477149" cy="1283525"/>
          </a:xfrm>
        </p:grpSpPr>
        <p:grpSp>
          <p:nvGrpSpPr>
            <p:cNvPr id="34" name="Group 33"/>
            <p:cNvGrpSpPr/>
            <p:nvPr/>
          </p:nvGrpSpPr>
          <p:grpSpPr>
            <a:xfrm>
              <a:off x="2819400" y="3523987"/>
              <a:ext cx="2477148" cy="640080"/>
              <a:chOff x="3852160" y="3318247"/>
              <a:chExt cx="3524740" cy="64008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852160" y="3318247"/>
                <a:ext cx="1789939" cy="6400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smtClean="0">
                    <a:solidFill>
                      <a:schemeClr val="bg1">
                        <a:lumMod val="65000"/>
                      </a:schemeClr>
                    </a:solidFill>
                  </a:rPr>
                  <a:t>Magnitude</a:t>
                </a:r>
                <a:endParaRPr lang="en-US" sz="12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642100" y="3318247"/>
                <a:ext cx="1734800" cy="6400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smtClean="0">
                    <a:solidFill>
                      <a:schemeClr val="bg1">
                        <a:lumMod val="65000"/>
                      </a:schemeClr>
                    </a:solidFill>
                  </a:rPr>
                  <a:t>Angle</a:t>
                </a:r>
                <a:endParaRPr lang="en-US" sz="12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2819399" y="2880542"/>
              <a:ext cx="2477148" cy="64008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Gradient M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287169" y="1234231"/>
            <a:ext cx="1275515" cy="3974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Voting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Elbow Connector 27"/>
          <p:cNvCxnSpPr>
            <a:stCxn id="39" idx="3"/>
          </p:cNvCxnSpPr>
          <p:nvPr/>
        </p:nvCxnSpPr>
        <p:spPr>
          <a:xfrm>
            <a:off x="3450125" y="1209792"/>
            <a:ext cx="447673" cy="22882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3"/>
          </p:cNvCxnSpPr>
          <p:nvPr/>
        </p:nvCxnSpPr>
        <p:spPr>
          <a:xfrm flipV="1">
            <a:off x="3450125" y="1438620"/>
            <a:ext cx="447674" cy="24431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0" idx="3"/>
            <a:endCxn id="39" idx="1"/>
          </p:cNvCxnSpPr>
          <p:nvPr/>
        </p:nvCxnSpPr>
        <p:spPr>
          <a:xfrm flipV="1">
            <a:off x="2103018" y="1209792"/>
            <a:ext cx="364694" cy="27050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0" idx="3"/>
            <a:endCxn id="38" idx="1"/>
          </p:cNvCxnSpPr>
          <p:nvPr/>
        </p:nvCxnSpPr>
        <p:spPr>
          <a:xfrm>
            <a:off x="2103018" y="1480298"/>
            <a:ext cx="364694" cy="20263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82569" y="1421416"/>
            <a:ext cx="440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55970" y="1438620"/>
            <a:ext cx="33119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97799" y="1981200"/>
            <a:ext cx="132257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FF0000"/>
                </a:solidFill>
              </a:rPr>
              <a:t>Angle boundary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32113" y="1981200"/>
            <a:ext cx="195045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Computing magnitude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9" name="Elbow Connector 48"/>
          <p:cNvCxnSpPr>
            <a:stCxn id="46" idx="3"/>
          </p:cNvCxnSpPr>
          <p:nvPr/>
        </p:nvCxnSpPr>
        <p:spPr>
          <a:xfrm flipV="1">
            <a:off x="7582569" y="1421416"/>
            <a:ext cx="267190" cy="7121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3"/>
            <a:endCxn id="46" idx="1"/>
          </p:cNvCxnSpPr>
          <p:nvPr/>
        </p:nvCxnSpPr>
        <p:spPr>
          <a:xfrm>
            <a:off x="5220369" y="2133600"/>
            <a:ext cx="4117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3569087" y="1777298"/>
            <a:ext cx="412566" cy="2238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Detecting angle of two voted bins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1"/>
                <a:ext cx="8229600" cy="1447799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Angle boundary</a:t>
                </a:r>
                <a:endParaRPr lang="en-US" i="1" dirty="0" smtClean="0">
                  <a:latin typeface="Cambria Math"/>
                </a:endParaRP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&lt;</m:t>
                        </m:r>
                        <m:func>
                          <m:func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2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 </m:t>
                            </m:r>
                          </m:e>
                        </m:func>
                        <m:f>
                          <m:f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func>
                    <m:r>
                      <a:rPr lang="en-US" sz="2200" i="1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  </a:t>
                </a:r>
                <a:r>
                  <a:rPr lang="en-US" sz="2200" dirty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𝐵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marL="0" lvl="1" indent="0" algn="ctr">
                  <a:buNone/>
                </a:pPr>
                <a:endParaRPr lang="en-US" sz="2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1"/>
                <a:ext cx="8229600" cy="1447799"/>
              </a:xfrm>
              <a:blipFill rotWithShape="1">
                <a:blip r:embed="rId2"/>
                <a:stretch>
                  <a:fillRect l="-1259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423-ECBF-447E-A81F-944B3AB8458C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7338739"/>
                  </p:ext>
                </p:extLst>
              </p:nvPr>
            </p:nvGraphicFramePr>
            <p:xfrm>
              <a:off x="1257300" y="2590800"/>
              <a:ext cx="6629400" cy="3573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2209800"/>
                    <a:gridCol w="2209800"/>
                  </a:tblGrid>
                  <a:tr h="6498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The nearest</a:t>
                          </a:r>
                          <a:r>
                            <a:rPr lang="en-US" baseline="0" dirty="0" smtClean="0"/>
                            <a:t> smaller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0" baseline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 baseline="0" smtClean="0">
                                      <a:latin typeface="Cambria Math"/>
                                    </a:rPr>
                                    <m:t>𝐀</m:t>
                                  </m:r>
                                </m:num>
                                <m:den>
                                  <m:r>
                                    <a:rPr lang="en-US" b="1" i="0" baseline="0" smtClean="0">
                                      <a:latin typeface="Cambria Math"/>
                                    </a:rPr>
                                    <m:t>𝐁</m:t>
                                  </m:r>
                                </m:den>
                              </m:f>
                              <m:r>
                                <a:rPr lang="en-US" b="1" i="1" baseline="0" smtClean="0">
                                  <a:latin typeface="Cambria Math"/>
                                </a:rPr>
                                <m:t>≈</m:t>
                              </m:r>
                              <m:r>
                                <a:rPr lang="en-US" b="1" i="1" baseline="0" smtClean="0">
                                  <a:latin typeface="Cambria Math"/>
                                </a:rPr>
                                <m:t>𝒕𝒂𝒏</m:t>
                              </m:r>
                              <m:r>
                                <a:rPr lang="en-US" b="1" i="1" baseline="0" smtClean="0">
                                  <a:latin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The nearest</a:t>
                          </a:r>
                          <a:r>
                            <a:rPr lang="en-US" baseline="0" dirty="0" smtClean="0"/>
                            <a:t> greater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1" baseline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 baseline="0" smtClean="0">
                                      <a:latin typeface="Cambria Math"/>
                                    </a:rPr>
                                    <m:t>𝐀</m:t>
                                  </m:r>
                                </m:num>
                                <m:den>
                                  <m:r>
                                    <a:rPr lang="en-US" b="1" i="1" baseline="0" smtClean="0">
                                      <a:latin typeface="Cambria Math"/>
                                    </a:rPr>
                                    <m:t>𝑩</m:t>
                                  </m:r>
                                </m:den>
                              </m:f>
                              <m:r>
                                <a:rPr lang="en-US" b="1" i="1" baseline="0" smtClean="0">
                                  <a:latin typeface="Cambria Math"/>
                                </a:rPr>
                                <m:t>≈</m:t>
                              </m:r>
                              <m:r>
                                <a:rPr lang="en-US" b="1" i="1" baseline="0" smtClean="0">
                                  <a:latin typeface="Cambria Math"/>
                                </a:rPr>
                                <m:t>𝒕𝒂𝒏</m:t>
                              </m:r>
                              <m:r>
                                <a:rPr lang="en-US" b="1" i="1" baseline="0" smtClean="0">
                                  <a:latin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244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97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168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230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193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91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7338739"/>
                  </p:ext>
                </p:extLst>
              </p:nvPr>
            </p:nvGraphicFramePr>
            <p:xfrm>
              <a:off x="1257300" y="2590800"/>
              <a:ext cx="6629400" cy="3573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2209800"/>
                    <a:gridCol w="2209800"/>
                  </a:tblGrid>
                  <a:tr h="75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000" r="-199725" b="-38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276" t="-4000" r="-100276" b="-38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4000" b="-380800"/>
                          </a:stretch>
                        </a:blipFill>
                      </a:tcPr>
                    </a:tc>
                  </a:tr>
                  <a:tr h="6058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31313" r="-199725" b="-3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131313" b="-380808"/>
                          </a:stretch>
                        </a:blipFill>
                      </a:tcPr>
                    </a:tc>
                  </a:tr>
                  <a:tr h="612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29000" r="-199725" b="-2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229000" b="-277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29000" r="-199725" b="-1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329000" b="-177000"/>
                          </a:stretch>
                        </a:blipFill>
                      </a:tcPr>
                    </a:tc>
                  </a:tr>
                  <a:tr h="612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29000" r="-199725" b="-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429000" b="-77000"/>
                          </a:stretch>
                        </a:blipFill>
                      </a:tcPr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853226" r="-1997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853226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Calculating magnitude of two voted bin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 </a:t>
                </a:r>
                <a:r>
                  <a:rPr lang="en-US" sz="2600" smtClean="0"/>
                  <a:t>Solving the pixel’s </a:t>
                </a:r>
                <a:r>
                  <a:rPr lang="en-US" sz="2600" dirty="0" smtClean="0"/>
                  <a:t>gradient in </a:t>
                </a:r>
                <a:r>
                  <a:rPr lang="en-US" sz="2600" i="1" dirty="0"/>
                  <a:t>Ox </a:t>
                </a:r>
                <a:r>
                  <a:rPr lang="en-US" sz="2600" dirty="0"/>
                  <a:t>and </a:t>
                </a:r>
                <a:r>
                  <a:rPr lang="en-US" sz="2600" i="1" err="1"/>
                  <a:t>Oy</a:t>
                </a:r>
                <a:r>
                  <a:rPr lang="en-US" sz="2600"/>
                  <a:t> </a:t>
                </a:r>
                <a:r>
                  <a:rPr lang="en-US" sz="2600" smtClean="0"/>
                  <a:t>direction and </a:t>
                </a:r>
                <a:r>
                  <a:rPr lang="en-US" sz="2600" smtClean="0"/>
                  <a:t>the </a:t>
                </a:r>
                <a:r>
                  <a:rPr lang="en-US" sz="2600"/>
                  <a:t>equality of two </a:t>
                </a:r>
                <a:r>
                  <a:rPr lang="en-US" sz="2600"/>
                  <a:t>voted </a:t>
                </a:r>
                <a:r>
                  <a:rPr lang="en-US" sz="2600" smtClean="0"/>
                  <a:t>bins</a:t>
                </a:r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200" i="1"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×</m:t>
                          </m:r>
                          <m:r>
                            <a:rPr lang="en-US" sz="2200" i="1">
                              <a:latin typeface="Cambria Math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400" dirty="0" smtClean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constant angle in set HOG features;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is gradient </a:t>
                </a:r>
                <a:r>
                  <a:rPr lang="en-US" sz="2400" smtClean="0"/>
                  <a:t>on </a:t>
                </a:r>
                <a:r>
                  <a:rPr lang="en-US" sz="2400" smtClean="0"/>
                  <a:t>horizontal </a:t>
                </a:r>
                <a:r>
                  <a:rPr lang="en-US" sz="2400"/>
                  <a:t>and vertical gradient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979" b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7C1-B253-4EC5-B15D-B811B5A40A6F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14800" y="2819400"/>
            <a:ext cx="381000" cy="381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Dataflow of </a:t>
            </a:r>
            <a:r>
              <a:rPr lang="en-US" smtClean="0">
                <a:solidFill>
                  <a:schemeClr val="bg1"/>
                </a:solidFill>
              </a:rPr>
              <a:t>proposed </a:t>
            </a:r>
            <a:r>
              <a:rPr lang="en-US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1341-7592-480D-B584-1113B093DFDB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4111108" cy="5481479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4572000" y="2948050"/>
            <a:ext cx="457200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98796" y="2209800"/>
            <a:ext cx="384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Computing horizontal, vertical </a:t>
            </a:r>
            <a:r>
              <a:rPr lang="en-US" smtClean="0"/>
              <a:t>gradient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52758" y="3200400"/>
            <a:ext cx="451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Detecting angle range or angles of two voted bins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2758" y="4507468"/>
            <a:ext cx="40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Calculating magnitudes </a:t>
            </a:r>
            <a:r>
              <a:rPr lang="en-US" dirty="0" smtClean="0"/>
              <a:t>of two voted bins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64912" y="5421868"/>
            <a:ext cx="354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Converting angle into left side of </a:t>
            </a:r>
            <a:r>
              <a:rPr lang="en-US" dirty="0" err="1" smtClean="0"/>
              <a:t>Oy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2000" y="4133600"/>
            <a:ext cx="457200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5181600"/>
            <a:ext cx="457200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Context and 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7F1E-65A6-4A91-A6E2-499CF4AA1E60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5CD-C0F1-4897-A1D7-F1084D23C113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74581" y="1460534"/>
            <a:ext cx="7688193" cy="2598155"/>
            <a:chOff x="152400" y="1491350"/>
            <a:chExt cx="8677762" cy="330235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91298" y="1491350"/>
              <a:ext cx="1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11569" y="1491350"/>
              <a:ext cx="0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39859" y="1491350"/>
              <a:ext cx="0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935160" y="1491350"/>
              <a:ext cx="5824614" cy="3302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63900" y="2059255"/>
              <a:ext cx="5536914" cy="1874726"/>
              <a:chOff x="1963855" y="920845"/>
              <a:chExt cx="5808544" cy="1874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800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600" i="1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𝑞𝑢𝑎𝑑𝑟𝑎𝑛𝑡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𝐼𝐼</m:t>
                          </m:r>
                        </m:oMath>
                      </m:oMathPara>
                    </a14:m>
                    <a:endParaRPr lang="en-US" sz="1600" i="1" dirty="0">
                      <a:solidFill>
                        <a:schemeClr val="tx1"/>
                      </a:solidFill>
                      <a:latin typeface="Cambria Math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7265" r="-855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/>
              <p:cNvSpPr/>
              <p:nvPr/>
            </p:nvSpPr>
            <p:spPr>
              <a:xfrm>
                <a:off x="6270788" y="920845"/>
                <a:ext cx="1501611" cy="18747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  <a:ea typeface="Cambria Math" pitchFamily="18" charset="0"/>
                  </a:rPr>
                  <a:t>Angle and Magnitude Calculation</a:t>
                </a:r>
              </a:p>
            </p:txBody>
          </p:sp>
          <p:cxnSp>
            <p:nvCxnSpPr>
              <p:cNvPr id="45" name="Straight Arrow Connector 44"/>
              <p:cNvCxnSpPr>
                <a:stCxn id="41" idx="3"/>
                <a:endCxn id="43" idx="1"/>
              </p:cNvCxnSpPr>
              <p:nvPr/>
            </p:nvCxnSpPr>
            <p:spPr>
              <a:xfrm>
                <a:off x="2743200" y="1858208"/>
                <a:ext cx="228600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3" idx="3"/>
                <a:endCxn id="42" idx="1"/>
              </p:cNvCxnSpPr>
              <p:nvPr/>
            </p:nvCxnSpPr>
            <p:spPr>
              <a:xfrm>
                <a:off x="4447180" y="1858208"/>
                <a:ext cx="227003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2" idx="3"/>
                <a:endCxn id="44" idx="1"/>
              </p:cNvCxnSpPr>
              <p:nvPr/>
            </p:nvCxnSpPr>
            <p:spPr>
              <a:xfrm>
                <a:off x="6019799" y="1858208"/>
                <a:ext cx="25098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005375" y="4199847"/>
              <a:ext cx="79748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Step 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58035" y="4199847"/>
              <a:ext cx="79748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Step </a:t>
              </a:r>
              <a:r>
                <a:rPr lang="en-US" sz="16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2926" y="4199847"/>
              <a:ext cx="79748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Step </a:t>
              </a:r>
              <a:r>
                <a:rPr lang="en-US" sz="16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58292" y="4199847"/>
              <a:ext cx="79748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Step </a:t>
              </a:r>
              <a:r>
                <a:rPr lang="en-US" sz="1600" dirty="0"/>
                <a:t>4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31934" y="1822426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31934" y="2203426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08200" y="1491350"/>
              <a:ext cx="46355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clk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8200" y="1866019"/>
              <a:ext cx="451319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rst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55066" y="2954299"/>
              <a:ext cx="137136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43842" y="2590800"/>
                  <a:ext cx="1164340" cy="3911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  <m:r>
                          <a:rPr lang="en-US" sz="1400" i="1">
                            <a:latin typeface="Cambria Math"/>
                          </a:rPr>
                          <m:t>+1,</m:t>
                        </m:r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2" y="2590800"/>
                  <a:ext cx="1164340" cy="3911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555066" y="3487699"/>
              <a:ext cx="136640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02958" y="3064251"/>
                  <a:ext cx="1303731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−1,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58" y="3064251"/>
                  <a:ext cx="1303731" cy="43031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555066" y="4021099"/>
              <a:ext cx="136145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5066" y="4554499"/>
              <a:ext cx="135650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2958" y="3620989"/>
                  <a:ext cx="1303731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  <m:r>
                          <a:rPr lang="en-US" sz="1600" i="1">
                            <a:latin typeface="Cambria Math"/>
                          </a:rPr>
                          <m:t>+1)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58" y="3620989"/>
                  <a:ext cx="1303731" cy="43031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9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52400" y="4154390"/>
                  <a:ext cx="1303731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  <m:r>
                          <a:rPr lang="en-US" sz="1600" i="1"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154390"/>
                  <a:ext cx="1303731" cy="43031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9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7759774" y="2219571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759774" y="2739473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320147" y="2286000"/>
                  <a:ext cx="490401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47" y="2286000"/>
                  <a:ext cx="490401" cy="43031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320147" y="1752599"/>
                  <a:ext cx="485045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47" y="1752599"/>
                  <a:ext cx="485045" cy="43031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>
              <a:off x="7759774" y="3667371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759774" y="4187273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320147" y="3733800"/>
                  <a:ext cx="510015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47" y="3733800"/>
                  <a:ext cx="510015" cy="43031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320147" y="3245816"/>
                  <a:ext cx="504659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47" y="3245816"/>
                  <a:ext cx="504659" cy="43031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7891362" y="1755332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</a:p>
            <a:p>
              <a:r>
                <a:rPr lang="en-US" sz="1400" dirty="0"/>
                <a:t>/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891362" y="2274088"/>
                  <a:ext cx="427365" cy="6650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r>
                    <a:rPr lang="en-US" sz="1400" dirty="0" smtClean="0"/>
                    <a:t>/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362" y="2274088"/>
                  <a:ext cx="427365" cy="66503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3175" b="-117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7891362" y="3215900"/>
              <a:ext cx="41469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91362" y="3739089"/>
              <a:ext cx="41469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3999" y="2489305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3999" y="3022704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23999" y="3556105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23999" y="4089505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</a:p>
            <a:p>
              <a:r>
                <a:rPr lang="en-US" sz="1400" dirty="0"/>
                <a:t>/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2900" y="4495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Inputs</a:t>
            </a:r>
            <a:r>
              <a:rPr lang="en-US" sz="2000" b="1" smtClean="0"/>
              <a:t>:  </a:t>
            </a:r>
            <a:r>
              <a:rPr lang="en-US" sz="2000" b="1"/>
              <a:t>	</a:t>
            </a:r>
            <a:r>
              <a:rPr lang="en-US" sz="2000" smtClean="0"/>
              <a:t>4 </a:t>
            </a:r>
            <a:r>
              <a:rPr lang="en-US" sz="2000" dirty="0" smtClean="0"/>
              <a:t>pixels with 8-bit length </a:t>
            </a:r>
          </a:p>
          <a:p>
            <a:r>
              <a:rPr lang="en-US" sz="2000" b="1" dirty="0" smtClean="0"/>
              <a:t>Output</a:t>
            </a:r>
            <a:r>
              <a:rPr lang="en-US" sz="2000" b="1" smtClean="0"/>
              <a:t>: </a:t>
            </a:r>
            <a:r>
              <a:rPr lang="en-US" sz="2000" b="1" smtClean="0"/>
              <a:t>	</a:t>
            </a:r>
            <a:r>
              <a:rPr lang="en-US" sz="2000" smtClean="0"/>
              <a:t>2 </a:t>
            </a:r>
            <a:r>
              <a:rPr lang="en-US" sz="2000" dirty="0" smtClean="0"/>
              <a:t>bins with 8-bit fractional part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6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</a:t>
            </a:r>
            <a:r>
              <a:rPr lang="en-US" dirty="0" smtClean="0">
                <a:solidFill>
                  <a:schemeClr val="bg1"/>
                </a:solidFill>
              </a:rPr>
              <a:t>Implementation (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2057"/>
            <a:ext cx="8229600" cy="33125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6FED-DB81-49EC-BC53-F5B6733C02AB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90600" y="1054585"/>
            <a:ext cx="6530260" cy="1688615"/>
            <a:chOff x="990600" y="978385"/>
            <a:chExt cx="6530260" cy="168861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47838" y="1014010"/>
              <a:ext cx="1" cy="157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72124" y="1014010"/>
              <a:ext cx="0" cy="157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16824" y="1014010"/>
              <a:ext cx="0" cy="157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335489" y="1014010"/>
              <a:ext cx="4394007" cy="157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32609" y="1284501"/>
              <a:ext cx="4176970" cy="892925"/>
              <a:chOff x="1963855" y="920845"/>
              <a:chExt cx="5808544" cy="1874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800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19050">
                    <a:solidFill>
                      <a:srgbClr val="FF0000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100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𝑞𝑢𝑎𝑑𝑟𝑎𝑛𝑡</m:t>
                          </m:r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𝐼𝐼</m:t>
                          </m:r>
                        </m:oMath>
                      </m:oMathPara>
                    </a14:m>
                    <a:endParaRPr lang="en-US" sz="1100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bg1">
                          <a:lumMod val="50000"/>
                        </a:schemeClr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265" r="-855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Rectangle 49"/>
              <p:cNvSpPr/>
              <p:nvPr/>
            </p:nvSpPr>
            <p:spPr>
              <a:xfrm>
                <a:off x="6270788" y="920845"/>
                <a:ext cx="1501611" cy="18747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Cambria Math" pitchFamily="18" charset="0"/>
                  </a:rPr>
                  <a:t>Angle and Magnitude Calculation</a:t>
                </a:r>
              </a:p>
            </p:txBody>
          </p:sp>
          <p:cxnSp>
            <p:nvCxnSpPr>
              <p:cNvPr id="51" name="Straight Arrow Connector 50"/>
              <p:cNvCxnSpPr>
                <a:stCxn id="47" idx="3"/>
                <a:endCxn id="49" idx="1"/>
              </p:cNvCxnSpPr>
              <p:nvPr/>
            </p:nvCxnSpPr>
            <p:spPr>
              <a:xfrm>
                <a:off x="2743200" y="1858208"/>
                <a:ext cx="228600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9" idx="3"/>
                <a:endCxn id="48" idx="1"/>
              </p:cNvCxnSpPr>
              <p:nvPr/>
            </p:nvCxnSpPr>
            <p:spPr>
              <a:xfrm>
                <a:off x="4447180" y="1858208"/>
                <a:ext cx="227003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8" idx="3"/>
                <a:endCxn id="50" idx="1"/>
              </p:cNvCxnSpPr>
              <p:nvPr/>
            </p:nvCxnSpPr>
            <p:spPr>
              <a:xfrm>
                <a:off x="6019799" y="1858208"/>
                <a:ext cx="25098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388458" y="2304058"/>
              <a:ext cx="5437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Step 1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33447" y="2304057"/>
              <a:ext cx="5437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Step 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36611" y="2304057"/>
              <a:ext cx="5437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chemeClr val="bg1">
                      <a:lumMod val="50000"/>
                    </a:schemeClr>
                  </a:solidFill>
                </a:rPr>
                <a:t>Step 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47676" y="2304057"/>
              <a:ext cx="5437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Step 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78670" y="1171700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578670" y="1353169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87081" y="978385"/>
              <a:ext cx="34015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clk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87081" y="1156838"/>
              <a:ext cx="3353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rst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294366" y="1710807"/>
              <a:ext cx="103453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059582" y="1513924"/>
                  <a:ext cx="822726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82" y="1513924"/>
                  <a:ext cx="822726" cy="25391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1294366" y="1964864"/>
              <a:ext cx="1030799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28740" y="1739427"/>
                  <a:ext cx="85279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40" y="1739427"/>
                  <a:ext cx="852798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>
              <a:off x="1294366" y="2218920"/>
              <a:ext cx="102706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294366" y="2472977"/>
              <a:ext cx="10233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28740" y="2004599"/>
                  <a:ext cx="85279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+1)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40" y="2004599"/>
                  <a:ext cx="852798" cy="2616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90600" y="2258656"/>
                  <a:ext cx="85279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258656"/>
                  <a:ext cx="852798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>
              <a:off x="6729496" y="1360859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29496" y="1608486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152234" y="1356874"/>
                  <a:ext cx="35708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34" y="1356874"/>
                  <a:ext cx="357084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152234" y="1079067"/>
                  <a:ext cx="353815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34" y="1079067"/>
                  <a:ext cx="35381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6729496" y="2050441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729496" y="2298068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52234" y="2046456"/>
                  <a:ext cx="36862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34" y="2046456"/>
                  <a:ext cx="368626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152234" y="1814031"/>
                  <a:ext cx="36535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34" y="1814031"/>
                  <a:ext cx="365356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6828765" y="1080369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28765" y="1327450"/>
                  <a:ext cx="327334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sz="1050" b="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r>
                    <a:rPr lang="en-US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/</a:t>
                  </a:r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765" y="1327450"/>
                  <a:ext cx="327334" cy="41549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88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/>
            <p:cNvSpPr txBox="1"/>
            <p:nvPr/>
          </p:nvSpPr>
          <p:spPr>
            <a:xfrm>
              <a:off x="6828765" y="1792999"/>
              <a:ext cx="32252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28765" y="2036537"/>
              <a:ext cx="32252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25316" y="1489332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25316" y="1743389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5316" y="1997445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25316" y="2251502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2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mbria Math" pitchFamily="18" charset="0"/>
              </a:rPr>
              <a:t>Angle and Magnitude Calculation</a:t>
            </a: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0" y="3458729"/>
            <a:ext cx="3043640" cy="20276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0212-0BDC-4968-867A-B36977069F75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047838" y="1090210"/>
            <a:ext cx="1" cy="15729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1090210"/>
            <a:ext cx="0" cy="15729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6824" y="1090210"/>
            <a:ext cx="0" cy="15729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35489" y="1090210"/>
            <a:ext cx="4394007" cy="1572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32609" y="1360701"/>
            <a:ext cx="4176970" cy="892925"/>
            <a:chOff x="1963855" y="920845"/>
            <a:chExt cx="5808544" cy="187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963855" y="920845"/>
                  <a:ext cx="779345" cy="187472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1100" dirty="0">
                      <a:solidFill>
                        <a:schemeClr val="bg1">
                          <a:lumMod val="50000"/>
                        </a:schemeClr>
                      </a:solidFill>
                      <a:latin typeface="Cambria Math" pitchFamily="18" charset="0"/>
                      <a:ea typeface="Cambria Math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855" y="920845"/>
                  <a:ext cx="779345" cy="18747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800"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4674183" y="920845"/>
                  <a:ext cx="1345616" cy="1874726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𝐵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|</m:t>
                            </m:r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𝐴</m:t>
                        </m:r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|</m:t>
                            </m:r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Cambria Math" pitchFamily="18" charset="0"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183" y="920845"/>
                  <a:ext cx="1345616" cy="18747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971800" y="920845"/>
                  <a:ext cx="1475380" cy="187472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1100" i="1" dirty="0">
                    <a:solidFill>
                      <a:schemeClr val="bg1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𝑞𝑢𝑎𝑑𝑟𝑎𝑛𝑡</m:t>
                        </m:r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𝐼𝐼</m:t>
                        </m:r>
                      </m:oMath>
                    </m:oMathPara>
                  </a14:m>
                  <a:endParaRPr lang="en-US" sz="1100" i="1" dirty="0">
                    <a:solidFill>
                      <a:schemeClr val="bg1">
                        <a:lumMod val="50000"/>
                      </a:schemeClr>
                    </a:solidFill>
                    <a:latin typeface="Cambria Math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920845"/>
                  <a:ext cx="1475380" cy="18747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265" r="-855"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6270788" y="920845"/>
              <a:ext cx="1501611" cy="18747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diamon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  <a:ea typeface="Cambria Math" pitchFamily="18" charset="0"/>
                </a:rPr>
                <a:t>Angle and Magnitude Calculation</a:t>
              </a:r>
            </a:p>
          </p:txBody>
        </p:sp>
        <p:cxnSp>
          <p:nvCxnSpPr>
            <p:cNvPr id="17" name="Straight Arrow Connector 16"/>
            <p:cNvCxnSpPr>
              <a:stCxn id="13" idx="3"/>
              <a:endCxn id="15" idx="1"/>
            </p:cNvCxnSpPr>
            <p:nvPr/>
          </p:nvCxnSpPr>
          <p:spPr>
            <a:xfrm>
              <a:off x="2743200" y="1858208"/>
              <a:ext cx="2286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3"/>
              <a:endCxn id="14" idx="1"/>
            </p:cNvCxnSpPr>
            <p:nvPr/>
          </p:nvCxnSpPr>
          <p:spPr>
            <a:xfrm>
              <a:off x="4447180" y="1858208"/>
              <a:ext cx="22700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16" idx="1"/>
            </p:cNvCxnSpPr>
            <p:nvPr/>
          </p:nvCxnSpPr>
          <p:spPr>
            <a:xfrm>
              <a:off x="6019799" y="1858208"/>
              <a:ext cx="25098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388458" y="2380258"/>
            <a:ext cx="5437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Step 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3447" y="2380257"/>
            <a:ext cx="5437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Step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6611" y="2380257"/>
            <a:ext cx="5437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Step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47676" y="2380257"/>
            <a:ext cx="5437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Step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78670" y="1247900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78670" y="1429369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7081" y="1054585"/>
            <a:ext cx="34015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clk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7081" y="1233038"/>
            <a:ext cx="33534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rst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4366" y="1787007"/>
            <a:ext cx="103453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59582" y="1590124"/>
                <a:ext cx="822726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+1,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2" y="1590124"/>
                <a:ext cx="822726" cy="253916"/>
              </a:xfrm>
              <a:prstGeom prst="rect">
                <a:avLst/>
              </a:prstGeom>
              <a:blipFill rotWithShape="1">
                <a:blip r:embed="rId6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1294366" y="2041064"/>
            <a:ext cx="1030799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28740" y="1815627"/>
                <a:ext cx="85279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−1,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0" y="1815627"/>
                <a:ext cx="852798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1294366" y="2295120"/>
            <a:ext cx="10270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94366" y="2549177"/>
            <a:ext cx="102332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28740" y="2080799"/>
                <a:ext cx="85279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0" y="2080799"/>
                <a:ext cx="852798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90600" y="2334856"/>
                <a:ext cx="85279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334856"/>
                <a:ext cx="852798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6729496" y="1437059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29496" y="1684686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152234" y="1433074"/>
                <a:ext cx="35708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34" y="1433074"/>
                <a:ext cx="357084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152234" y="1155267"/>
                <a:ext cx="35381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34" y="1155267"/>
                <a:ext cx="353815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6729496" y="2126641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29496" y="2374268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152234" y="2122656"/>
                <a:ext cx="36862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34" y="2122656"/>
                <a:ext cx="368626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152234" y="1890231"/>
                <a:ext cx="36535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34" y="1890231"/>
                <a:ext cx="365356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828765" y="1156569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828765" y="1403650"/>
                <a:ext cx="327334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050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765" y="1403650"/>
                <a:ext cx="327334" cy="415498"/>
              </a:xfrm>
              <a:prstGeom prst="rect">
                <a:avLst/>
              </a:prstGeom>
              <a:blipFill rotWithShape="1">
                <a:blip r:embed="rId14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6828765" y="1869199"/>
            <a:ext cx="322524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28765" y="2112737"/>
            <a:ext cx="322524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5316" y="1565532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5316" y="1819589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25316" y="2073645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25316" y="2327702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906110" y="3886200"/>
            <a:ext cx="4209854" cy="2026920"/>
            <a:chOff x="2906110" y="3886200"/>
            <a:chExt cx="4209854" cy="2026920"/>
          </a:xfrm>
        </p:grpSpPr>
        <p:sp>
          <p:nvSpPr>
            <p:cNvPr id="7" name="Rectangle 6"/>
            <p:cNvSpPr/>
            <p:nvPr/>
          </p:nvSpPr>
          <p:spPr>
            <a:xfrm>
              <a:off x="2906110" y="4774652"/>
              <a:ext cx="1143000" cy="483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5030" y="4679813"/>
              <a:ext cx="304800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4480744" y="4648200"/>
                  <a:ext cx="1872157" cy="5029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44" y="4648200"/>
                  <a:ext cx="1872157" cy="50292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4480745" y="5410200"/>
                  <a:ext cx="1872157" cy="5029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45" y="5410200"/>
                  <a:ext cx="1872157" cy="50292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>
              <a:off x="4038600" y="4157630"/>
              <a:ext cx="2972853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038600" y="4516820"/>
              <a:ext cx="2972853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6200000" flipH="1">
              <a:off x="3708596" y="4743076"/>
              <a:ext cx="1351630" cy="180737"/>
            </a:xfrm>
            <a:prstGeom prst="bent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rot="16200000" flipH="1">
              <a:off x="3752757" y="4959607"/>
              <a:ext cx="1175320" cy="289745"/>
            </a:xfrm>
            <a:prstGeom prst="bent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195544" y="5029200"/>
              <a:ext cx="279236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297001" y="4800600"/>
              <a:ext cx="185832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338682" y="4876800"/>
              <a:ext cx="671718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6335110" y="5638800"/>
              <a:ext cx="671718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747338" y="4267200"/>
                  <a:ext cx="35708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8" y="4267200"/>
                  <a:ext cx="357084" cy="2616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747338" y="3886200"/>
                  <a:ext cx="353815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8" y="3886200"/>
                  <a:ext cx="353815" cy="2616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747338" y="5334000"/>
                  <a:ext cx="36862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8" y="5334000"/>
                  <a:ext cx="368626" cy="2616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747338" y="4572000"/>
                  <a:ext cx="36535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8" y="4572000"/>
                  <a:ext cx="365356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/>
            <p:cNvSpPr txBox="1"/>
            <p:nvPr/>
          </p:nvSpPr>
          <p:spPr>
            <a:xfrm>
              <a:off x="6423869" y="3887502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4</a:t>
              </a:r>
            </a:p>
            <a:p>
              <a:r>
                <a:rPr lang="en-US" sz="1050" dirty="0"/>
                <a:t>/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423869" y="4232702"/>
                  <a:ext cx="327334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sz="1050" b="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1050" dirty="0" smtClean="0">
                      <a:solidFill>
                        <a:schemeClr val="tx1"/>
                      </a:solidFill>
                    </a:rPr>
                    <a:t>/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869" y="4232702"/>
                  <a:ext cx="327334" cy="415498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6423869" y="4572000"/>
              <a:ext cx="32252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17</a:t>
              </a:r>
            </a:p>
            <a:p>
              <a:r>
                <a:rPr lang="en-US" sz="1050" dirty="0"/>
                <a:t>/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8317" y="5334000"/>
              <a:ext cx="32252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17</a:t>
              </a:r>
            </a:p>
            <a:p>
              <a:r>
                <a:rPr lang="en-US" sz="105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Our proposed method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5FDA-CE23-4AA9-9A97-E66EA82F40E1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18</a:t>
            </a:fld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2612944" y="3356123"/>
            <a:ext cx="243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459075" y="3356123"/>
            <a:ext cx="2004" cy="1524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0" y="4495800"/>
            <a:ext cx="2949489" cy="609600"/>
            <a:chOff x="0" y="4648200"/>
            <a:chExt cx="2949489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41" y="4648200"/>
                  <a:ext cx="1921724" cy="609600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>
              <a:stCxn id="184" idx="3"/>
              <a:endCxn id="23" idx="1"/>
            </p:cNvCxnSpPr>
            <p:nvPr/>
          </p:nvCxnSpPr>
          <p:spPr>
            <a:xfrm>
              <a:off x="2575765" y="4953000"/>
              <a:ext cx="373724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0" y="4953000"/>
              <a:ext cx="666479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49489" y="4191001"/>
                <a:ext cx="1393911" cy="12191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smtClean="0">
                    <a:solidFill>
                      <a:schemeClr val="tx1"/>
                    </a:solidFill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89" y="4191001"/>
                <a:ext cx="1393911" cy="12191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81715" y="1295400"/>
            <a:ext cx="2053386" cy="1894457"/>
            <a:chOff x="1811467" y="1219200"/>
            <a:chExt cx="2053386" cy="1894457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811467" y="1219200"/>
              <a:ext cx="988681" cy="188229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828800" y="2286000"/>
              <a:ext cx="2036053" cy="8276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0862" y="1066800"/>
            <a:ext cx="2698441" cy="2525160"/>
            <a:chOff x="1360062" y="990600"/>
            <a:chExt cx="2698441" cy="2525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426649" y="990600"/>
                  <a:ext cx="347014" cy="3077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649" y="990600"/>
                  <a:ext cx="347014" cy="30776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V="1">
              <a:off x="1552439" y="3143263"/>
              <a:ext cx="2383538" cy="224"/>
            </a:xfrm>
            <a:prstGeom prst="straightConnector1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7" idx="3"/>
            </p:cNvCxnSpPr>
            <p:nvPr/>
          </p:nvCxnSpPr>
          <p:spPr>
            <a:xfrm flipH="1" flipV="1">
              <a:off x="1802872" y="1084174"/>
              <a:ext cx="2274" cy="2198975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832991" y="3140539"/>
                  <a:ext cx="543154" cy="375221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991" y="3140539"/>
                  <a:ext cx="543154" cy="375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360062" y="1873465"/>
                  <a:ext cx="543154" cy="40343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62" y="1873465"/>
                  <a:ext cx="543154" cy="40343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 flipV="1">
              <a:off x="1803522" y="3140913"/>
              <a:ext cx="1732261" cy="0"/>
            </a:xfrm>
            <a:prstGeom prst="straightConnector1">
              <a:avLst/>
            </a:prstGeom>
            <a:ln w="31750" cmpd="sng">
              <a:solidFill>
                <a:srgbClr val="00B0F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1803522" y="1405652"/>
              <a:ext cx="5720" cy="1732592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458132" y="3116311"/>
                  <a:ext cx="347014" cy="33367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132" y="3116311"/>
                  <a:ext cx="347014" cy="33367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 97"/>
            <p:cNvSpPr/>
            <p:nvPr/>
          </p:nvSpPr>
          <p:spPr>
            <a:xfrm>
              <a:off x="1699905" y="2765942"/>
              <a:ext cx="550531" cy="735774"/>
            </a:xfrm>
            <a:prstGeom prst="arc">
              <a:avLst>
                <a:gd name="adj1" fmla="val 16378868"/>
                <a:gd name="adj2" fmla="val 0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99" name="Arc 98"/>
            <p:cNvSpPr/>
            <p:nvPr/>
          </p:nvSpPr>
          <p:spPr>
            <a:xfrm>
              <a:off x="2260184" y="2849297"/>
              <a:ext cx="336987" cy="431969"/>
            </a:xfrm>
            <a:prstGeom prst="arc">
              <a:avLst>
                <a:gd name="adj1" fmla="val 17115864"/>
                <a:gd name="adj2" fmla="val 1406571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594932" y="2795335"/>
                  <a:ext cx="365330" cy="3077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932" y="2795335"/>
                  <a:ext cx="365330" cy="30776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3711489" y="3138242"/>
                  <a:ext cx="347014" cy="3077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489" y="3138242"/>
                  <a:ext cx="347014" cy="307766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67803" y="2514600"/>
                  <a:ext cx="365330" cy="3077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91431" tIns="45715" rIns="91431" bIns="45715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03" y="2514600"/>
                  <a:ext cx="365330" cy="30776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8333" r="-1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7" name="Text Box 112"/>
          <p:cNvSpPr txBox="1">
            <a:spLocks noChangeArrowheads="1"/>
          </p:cNvSpPr>
          <p:nvPr/>
        </p:nvSpPr>
        <p:spPr bwMode="auto">
          <a:xfrm>
            <a:off x="76200" y="5562600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/>
              <a:t>Determined 2 </a:t>
            </a:r>
            <a:r>
              <a:rPr lang="en-US" sz="2400" b="1"/>
              <a:t>quantized </a:t>
            </a:r>
            <a:r>
              <a:rPr lang="en-US" sz="2400" b="1" smtClean="0"/>
              <a:t>orientation </a:t>
            </a:r>
            <a:r>
              <a:rPr lang="en-US" sz="2400" smtClean="0"/>
              <a:t>like </a:t>
            </a:r>
            <a:r>
              <a:rPr lang="en-US" sz="2400"/>
              <a:t>Chen2013. </a:t>
            </a:r>
            <a:endParaRPr lang="en-US" sz="2400" smtClean="0"/>
          </a:p>
          <a:p>
            <a:pPr algn="ctr"/>
            <a:r>
              <a:rPr lang="en-US" sz="2400" smtClean="0"/>
              <a:t>But </a:t>
            </a:r>
            <a:r>
              <a:rPr lang="en-US" sz="2400"/>
              <a:t>we </a:t>
            </a:r>
            <a:r>
              <a:rPr lang="en-US" sz="2400" smtClean="0"/>
              <a:t>determine quantized </a:t>
            </a:r>
            <a:r>
              <a:rPr lang="en-US" sz="2400"/>
              <a:t>orientation </a:t>
            </a:r>
            <a:r>
              <a:rPr lang="en-US" sz="2400" smtClean="0"/>
              <a:t>exactly.</a:t>
            </a:r>
            <a:endParaRPr lang="en-US" sz="2400"/>
          </a:p>
        </p:txBody>
      </p:sp>
      <p:grpSp>
        <p:nvGrpSpPr>
          <p:cNvPr id="9" name="Group 8"/>
          <p:cNvGrpSpPr/>
          <p:nvPr/>
        </p:nvGrpSpPr>
        <p:grpSpPr>
          <a:xfrm>
            <a:off x="4343400" y="4130040"/>
            <a:ext cx="4800600" cy="1341120"/>
            <a:chOff x="4343400" y="4130040"/>
            <a:chExt cx="4800600" cy="134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24400" y="4130040"/>
                  <a:ext cx="4048126" cy="13411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+1 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sin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⁡(20)</m:t>
                            </m:r>
                          </m:den>
                        </m:f>
                      </m:oMath>
                    </m:oMathPara>
                  </a14:m>
                  <a:endParaRPr lang="en-US" b="0" smtClean="0">
                    <a:solidFill>
                      <a:schemeClr val="tx1"/>
                    </a:solidFill>
                  </a:endParaRPr>
                </a:p>
                <a:p>
                  <a:r>
                    <a:rPr lang="en-US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+1 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smtClean="0">
                      <a:solidFill>
                        <a:schemeClr val="tx1"/>
                      </a:solidFill>
                    </a:rPr>
                    <a:t>is almost like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130040"/>
                  <a:ext cx="4048126" cy="13411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stCxn id="23" idx="3"/>
              <a:endCxn id="79" idx="1"/>
            </p:cNvCxnSpPr>
            <p:nvPr/>
          </p:nvCxnSpPr>
          <p:spPr>
            <a:xfrm flipV="1">
              <a:off x="4343400" y="4800600"/>
              <a:ext cx="381000" cy="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3"/>
            </p:cNvCxnSpPr>
            <p:nvPr/>
          </p:nvCxnSpPr>
          <p:spPr>
            <a:xfrm flipV="1">
              <a:off x="8772526" y="4785360"/>
              <a:ext cx="371474" cy="1524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74759" y="5538447"/>
            <a:ext cx="9001125" cy="8623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vl="1"/>
            <a:r>
              <a:rPr lang="en-US" sz="2400"/>
              <a:t>Solving the equality </a:t>
            </a:r>
            <a:r>
              <a:rPr lang="en-US" sz="2400" smtClean="0"/>
              <a:t>of </a:t>
            </a:r>
            <a:r>
              <a:rPr lang="en-US" sz="2400"/>
              <a:t>two voted bins and the </a:t>
            </a:r>
            <a:r>
              <a:rPr lang="en-US" sz="2400" smtClean="0"/>
              <a:t>pixel’s </a:t>
            </a:r>
            <a:r>
              <a:rPr lang="en-US" sz="2400"/>
              <a:t>gradient </a:t>
            </a:r>
            <a:endParaRPr lang="en-US" sz="2400" smtClean="0"/>
          </a:p>
          <a:p>
            <a:pPr lvl="1" algn="ctr"/>
            <a:r>
              <a:rPr lang="en-US" sz="2400" smtClean="0"/>
              <a:t>in </a:t>
            </a:r>
            <a:r>
              <a:rPr lang="en-US" sz="2400" i="1"/>
              <a:t>Ox </a:t>
            </a:r>
            <a:r>
              <a:rPr lang="en-US" sz="2400"/>
              <a:t>and </a:t>
            </a:r>
            <a:r>
              <a:rPr lang="en-US" sz="2400" i="1"/>
              <a:t>Oy</a:t>
            </a:r>
            <a:r>
              <a:rPr lang="en-US" sz="2400"/>
              <a:t> </a:t>
            </a:r>
            <a:r>
              <a:rPr lang="en-US" sz="2400" smtClean="0"/>
              <a:t>direction.</a:t>
            </a:r>
            <a:endParaRPr lang="en-US" sz="2000" dirty="0"/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76200" y="5543872"/>
            <a:ext cx="9001125" cy="83317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sz="2400" smtClean="0"/>
              <a:t>Converting all of </a:t>
            </a:r>
            <a:r>
              <a:rPr lang="en-US" sz="2400" b="1" smtClean="0"/>
              <a:t>multications</a:t>
            </a:r>
            <a:r>
              <a:rPr lang="en-US" sz="2400" smtClean="0"/>
              <a:t> and </a:t>
            </a:r>
            <a:r>
              <a:rPr lang="en-US" sz="2400" b="1" smtClean="0"/>
              <a:t>division</a:t>
            </a:r>
            <a:r>
              <a:rPr lang="en-US" sz="2400" smtClean="0"/>
              <a:t> with constant </a:t>
            </a:r>
          </a:p>
          <a:p>
            <a:pPr algn="ctr"/>
            <a:r>
              <a:rPr lang="en-US" sz="2400" b="1" smtClean="0"/>
              <a:t>into</a:t>
            </a:r>
            <a:r>
              <a:rPr lang="en-US" sz="2400" smtClean="0"/>
              <a:t> form of </a:t>
            </a:r>
            <a:r>
              <a:rPr lang="en-US" sz="2400" b="1" smtClean="0"/>
              <a:t>shifts</a:t>
            </a:r>
            <a:r>
              <a:rPr lang="en-US" sz="2400" smtClean="0"/>
              <a:t> and </a:t>
            </a:r>
            <a:r>
              <a:rPr lang="en-US" sz="2400" b="1" smtClean="0"/>
              <a:t>additions</a:t>
            </a:r>
            <a:r>
              <a:rPr lang="en-US" sz="2400" smtClean="0"/>
              <a:t>.</a:t>
            </a:r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5461000" y="3391337"/>
            <a:ext cx="2893786" cy="1665645"/>
            <a:chOff x="5461000" y="3391337"/>
            <a:chExt cx="2893786" cy="1665645"/>
          </a:xfrm>
        </p:grpSpPr>
        <p:sp>
          <p:nvSpPr>
            <p:cNvPr id="105" name="Oval 104"/>
            <p:cNvSpPr/>
            <p:nvPr/>
          </p:nvSpPr>
          <p:spPr>
            <a:xfrm>
              <a:off x="5461000" y="4202078"/>
              <a:ext cx="914400" cy="55824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574466" y="4637567"/>
              <a:ext cx="914400" cy="41941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175500" y="4212266"/>
              <a:ext cx="914400" cy="55824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86386" y="3391337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/>
                <a:t>C</a:t>
              </a:r>
              <a:r>
                <a:rPr lang="en-US" sz="2000" smtClean="0"/>
                <a:t>onstant</a:t>
              </a:r>
              <a:endParaRPr lang="en-US" sz="200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665338" y="3732072"/>
              <a:ext cx="642939" cy="3385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7488866" y="3755822"/>
              <a:ext cx="222345" cy="3148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001000" y="3745675"/>
              <a:ext cx="0" cy="3385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07351" y="1387894"/>
                <a:ext cx="2426549" cy="660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351" y="1387894"/>
                <a:ext cx="2426549" cy="660245"/>
              </a:xfrm>
              <a:prstGeom prst="rect">
                <a:avLst/>
              </a:prstGeom>
              <a:blipFill rotWithShape="1">
                <a:blip r:embed="rId41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/>
          <p:cNvGrpSpPr/>
          <p:nvPr/>
        </p:nvGrpSpPr>
        <p:grpSpPr>
          <a:xfrm>
            <a:off x="4267200" y="1066800"/>
            <a:ext cx="2698441" cy="2518376"/>
            <a:chOff x="1919885" y="3352800"/>
            <a:chExt cx="2698441" cy="2518376"/>
          </a:xfrm>
        </p:grpSpPr>
        <p:grpSp>
          <p:nvGrpSpPr>
            <p:cNvPr id="145" name="Group 144"/>
            <p:cNvGrpSpPr/>
            <p:nvPr/>
          </p:nvGrpSpPr>
          <p:grpSpPr>
            <a:xfrm>
              <a:off x="1919885" y="3352800"/>
              <a:ext cx="2698441" cy="2518376"/>
              <a:chOff x="2374434" y="329893"/>
              <a:chExt cx="5953330" cy="5477093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>
                <a:off x="2849650" y="5011614"/>
                <a:ext cx="5207796" cy="0"/>
              </a:xfrm>
              <a:prstGeom prst="straightConnector1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61" idx="3"/>
              </p:cNvCxnSpPr>
              <p:nvPr/>
            </p:nvCxnSpPr>
            <p:spPr>
              <a:xfrm flipH="1" flipV="1">
                <a:off x="3351361" y="533403"/>
                <a:ext cx="5024" cy="4782445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624026" y="5005690"/>
                    <a:ext cx="1198312" cy="8012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026" y="5005690"/>
                    <a:ext cx="1198312" cy="801296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2374434" y="2249993"/>
                    <a:ext cx="1198312" cy="85950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4434" y="2249993"/>
                    <a:ext cx="1198312" cy="85950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Straight Connector 152"/>
              <p:cNvCxnSpPr/>
              <p:nvPr/>
            </p:nvCxnSpPr>
            <p:spPr>
              <a:xfrm flipH="1">
                <a:off x="4820991" y="1240890"/>
                <a:ext cx="2305085" cy="9237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5771694" y="1240890"/>
                <a:ext cx="1354380" cy="2796057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887453" y="1373682"/>
                    <a:ext cx="930355" cy="7262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453" y="1373682"/>
                    <a:ext cx="930355" cy="726242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5904813" y="3528090"/>
                    <a:ext cx="930355" cy="7262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4813" y="3528090"/>
                    <a:ext cx="930355" cy="726242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6357161" y="533400"/>
                    <a:ext cx="930355" cy="7873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</m:acc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161" y="533400"/>
                    <a:ext cx="930355" cy="78738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8" name="Straight Arrow Connector 157"/>
              <p:cNvCxnSpPr/>
              <p:nvPr/>
            </p:nvCxnSpPr>
            <p:spPr>
              <a:xfrm flipV="1">
                <a:off x="3352800" y="5020314"/>
                <a:ext cx="3821733" cy="0"/>
              </a:xfrm>
              <a:prstGeom prst="straightConnector1">
                <a:avLst/>
              </a:prstGeom>
              <a:ln w="25400" cmpd="sng">
                <a:solidFill>
                  <a:srgbClr val="00B0F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H="1" flipV="1">
                <a:off x="3352800" y="1232569"/>
                <a:ext cx="12620" cy="376813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2521339" y="329893"/>
                    <a:ext cx="765586" cy="66934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9" y="329893"/>
                    <a:ext cx="765586" cy="669345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 b="-20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90798" y="4952999"/>
                    <a:ext cx="765587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𝑶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799" y="4952999"/>
                    <a:ext cx="765588" cy="40009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Arc 161"/>
              <p:cNvSpPr/>
              <p:nvPr/>
            </p:nvSpPr>
            <p:spPr>
              <a:xfrm>
                <a:off x="3124199" y="4191000"/>
                <a:ext cx="1214587" cy="1600200"/>
              </a:xfrm>
              <a:prstGeom prst="arc">
                <a:avLst>
                  <a:gd name="adj1" fmla="val 16378868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p:sp>
            <p:nvSpPr>
              <p:cNvPr id="163" name="Arc 162"/>
              <p:cNvSpPr/>
              <p:nvPr/>
            </p:nvSpPr>
            <p:spPr>
              <a:xfrm>
                <a:off x="4360292" y="4372285"/>
                <a:ext cx="743464" cy="939468"/>
              </a:xfrm>
              <a:prstGeom prst="arc">
                <a:avLst>
                  <a:gd name="adj1" fmla="val 17115864"/>
                  <a:gd name="adj2" fmla="val 1406571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b="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328728" y="3749372"/>
                    <a:ext cx="805995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8728" y="3749372"/>
                    <a:ext cx="805995" cy="725696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8333" r="-1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5091716" y="4254925"/>
                    <a:ext cx="805995" cy="72569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1716" y="4254925"/>
                    <a:ext cx="805995" cy="72569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562178" y="5000699"/>
                    <a:ext cx="765586" cy="66934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91431" tIns="45715" rIns="91431" bIns="45715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178" y="5000699"/>
                    <a:ext cx="765586" cy="669345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6" name="Straight Connector 145"/>
            <p:cNvCxnSpPr/>
            <p:nvPr/>
          </p:nvCxnSpPr>
          <p:spPr>
            <a:xfrm flipV="1">
              <a:off x="2362200" y="4191000"/>
              <a:ext cx="655386" cy="1301310"/>
            </a:xfrm>
            <a:prstGeom prst="line">
              <a:avLst/>
            </a:prstGeom>
            <a:ln w="31750">
              <a:solidFill>
                <a:srgbClr val="00B05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362200" y="3760371"/>
              <a:ext cx="1703973" cy="17260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2362200" y="5046002"/>
              <a:ext cx="1087094" cy="440398"/>
            </a:xfrm>
            <a:prstGeom prst="line">
              <a:avLst/>
            </a:prstGeom>
            <a:ln w="31750" cmpd="sng">
              <a:solidFill>
                <a:srgbClr val="C00000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2783093" y="2051664"/>
            <a:ext cx="1165311" cy="408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Evaluation </a:t>
            </a:r>
            <a:r>
              <a:rPr lang="en-US" smtClean="0">
                <a:solidFill>
                  <a:schemeClr val="bg1"/>
                </a:solidFill>
              </a:rPr>
              <a:t>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Software simulation</a:t>
            </a:r>
          </a:p>
          <a:p>
            <a:pPr lvl="1"/>
            <a:r>
              <a:rPr lang="en-US" sz="2400" smtClean="0"/>
              <a:t>C++</a:t>
            </a:r>
          </a:p>
          <a:p>
            <a:r>
              <a:rPr lang="en-US" sz="2800" smtClean="0"/>
              <a:t>Hardware simulation</a:t>
            </a:r>
            <a:endParaRPr lang="en-US" smtClean="0"/>
          </a:p>
          <a:p>
            <a:pPr lvl="1"/>
            <a:r>
              <a:rPr lang="en-US" sz="2400" smtClean="0"/>
              <a:t>VHDL</a:t>
            </a:r>
          </a:p>
          <a:p>
            <a:r>
              <a:rPr lang="en-US" sz="2800" smtClean="0"/>
              <a:t>Hardware implementation</a:t>
            </a:r>
          </a:p>
          <a:p>
            <a:pPr lvl="1"/>
            <a:r>
              <a:rPr lang="en-US" sz="2400" smtClean="0"/>
              <a:t>NanGate </a:t>
            </a:r>
            <a:r>
              <a:rPr lang="en-US" sz="2400"/>
              <a:t>45nm </a:t>
            </a:r>
            <a:r>
              <a:rPr lang="en-US" sz="2400" smtClean="0"/>
              <a:t>Synopsys tool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F5F7-2A4B-4CB9-B46D-F0A8B45B1FED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b="1" dirty="0"/>
              <a:t>Context and m</a:t>
            </a:r>
            <a:r>
              <a:rPr lang="en-US" b="1" dirty="0" smtClean="0"/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3843-F519-4351-9985-59D51528DA15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Evaluation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9372-0279-487A-8498-888E18A7B8CD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28600" y="990600"/>
                <a:ext cx="5181600" cy="2202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b="0" i="0" dirty="0" smtClean="0">
                    <a:latin typeface="+mj-lt"/>
                  </a:rPr>
                  <a:t>Complexity: </a:t>
                </a:r>
                <a:r>
                  <a:rPr lang="en-US" b="0" i="0" smtClean="0">
                    <a:latin typeface="+mj-lt"/>
                  </a:rPr>
                  <a:t>	</a:t>
                </a:r>
                <a:r>
                  <a:rPr lang="en-US" b="0" i="0" smtClean="0">
                    <a:latin typeface="+mj-lt"/>
                  </a:rPr>
                  <a:t>	</a:t>
                </a:r>
                <a:r>
                  <a:rPr lang="en-US" b="1" i="0" smtClean="0">
                    <a:solidFill>
                      <a:srgbClr val="FF0000"/>
                    </a:solidFill>
                    <a:latin typeface="+mj-lt"/>
                  </a:rPr>
                  <a:t>30 </a:t>
                </a:r>
                <a:r>
                  <a:rPr lang="en-US" b="1" i="0" dirty="0" smtClean="0">
                    <a:solidFill>
                      <a:srgbClr val="FF0000"/>
                    </a:solidFill>
                    <a:latin typeface="+mj-lt"/>
                  </a:rPr>
                  <a:t>additions + 40 shifts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b="0" i="0" smtClean="0">
                    <a:latin typeface="+mj-lt"/>
                  </a:rPr>
                  <a:t> </a:t>
                </a:r>
                <a:r>
                  <a:rPr lang="en-US">
                    <a:latin typeface="+mj-lt"/>
                  </a:rPr>
                  <a:t>Area </a:t>
                </a:r>
                <a:r>
                  <a:rPr lang="en-US" smtClean="0">
                    <a:latin typeface="+mj-lt"/>
                  </a:rPr>
                  <a:t>(nanGate </a:t>
                </a:r>
                <a:r>
                  <a:rPr lang="en-US">
                    <a:latin typeface="+mj-lt"/>
                  </a:rPr>
                  <a:t>45nm</a:t>
                </a:r>
                <a:r>
                  <a:rPr lang="en-US">
                    <a:latin typeface="+mj-lt"/>
                  </a:rPr>
                  <a:t>): </a:t>
                </a:r>
                <a:r>
                  <a:rPr lang="en-US" b="0" i="0" smtClean="0">
                    <a:latin typeface="+mj-lt"/>
                  </a:rPr>
                  <a:t>	</a:t>
                </a:r>
                <a:r>
                  <a:rPr lang="en-US" b="1" smtClean="0">
                    <a:solidFill>
                      <a:srgbClr val="FF0000"/>
                    </a:solidFill>
                    <a:latin typeface="+mj-lt"/>
                  </a:rPr>
                  <a:t>3.57 Kgates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i="0" dirty="0" smtClean="0">
                    <a:latin typeface="+mj-lt"/>
                  </a:rPr>
                  <a:t> Throughput: </a:t>
                </a:r>
                <a:r>
                  <a:rPr lang="en-US" i="0" smtClean="0">
                    <a:latin typeface="+mj-lt"/>
                  </a:rPr>
                  <a:t>	</a:t>
                </a:r>
                <a:r>
                  <a:rPr lang="en-US" i="0" smtClean="0">
                    <a:latin typeface="+mj-lt"/>
                  </a:rPr>
                  <a:t>	</a:t>
                </a:r>
                <a:r>
                  <a:rPr lang="en-US" b="1" i="0" smtClean="0">
                    <a:latin typeface="+mj-lt"/>
                  </a:rPr>
                  <a:t>1 pixel </a:t>
                </a:r>
                <a:r>
                  <a:rPr lang="en-US" b="1" i="0" smtClean="0">
                    <a:latin typeface="+mj-lt"/>
                  </a:rPr>
                  <a:t>/  </a:t>
                </a:r>
                <a:r>
                  <a:rPr lang="en-US" b="1" i="0" smtClean="0">
                    <a:latin typeface="+mj-lt"/>
                  </a:rPr>
                  <a:t>1 cycle</a:t>
                </a:r>
                <a:endParaRPr lang="en-US" b="1" dirty="0" smtClean="0"/>
              </a:p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i="0" dirty="0" smtClean="0">
                    <a:latin typeface="+mj-lt"/>
                  </a:rPr>
                  <a:t> Max frequency: </a:t>
                </a:r>
                <a:r>
                  <a:rPr lang="en-US" i="0" smtClean="0">
                    <a:latin typeface="+mj-lt"/>
                  </a:rPr>
                  <a:t>	</a:t>
                </a:r>
                <a:r>
                  <a:rPr lang="en-US" i="0" smtClean="0">
                    <a:latin typeface="+mj-lt"/>
                  </a:rPr>
                  <a:t>	</a:t>
                </a:r>
                <a:r>
                  <a:rPr lang="en-US" b="1" i="0" smtClean="0">
                    <a:latin typeface="+mj-lt"/>
                  </a:rPr>
                  <a:t>400 MHz</a:t>
                </a:r>
                <a:endParaRPr lang="en-US" b="1" dirty="0" smtClean="0"/>
              </a:p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i="0" dirty="0" smtClean="0">
                    <a:latin typeface="+mj-lt"/>
                  </a:rPr>
                  <a:t> Reconstructing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i="0" smtClean="0">
                    <a:latin typeface="+mj-lt"/>
                  </a:rPr>
                  <a:t>error</a:t>
                </a:r>
                <a:r>
                  <a:rPr lang="en-US" i="0" smtClean="0">
                    <a:latin typeface="+mj-lt"/>
                  </a:rPr>
                  <a:t>:  </a:t>
                </a:r>
                <a:r>
                  <a:rPr lang="en-US" b="1" i="0" smtClean="0">
                    <a:latin typeface="+mj-lt"/>
                  </a:rPr>
                  <a:t>&lt; 2</a:t>
                </a:r>
                <a:r>
                  <a:rPr lang="en-US" b="1" i="0" dirty="0" smtClean="0">
                    <a:latin typeface="+mj-lt"/>
                  </a:rPr>
                  <a:t>%</a:t>
                </a:r>
                <a:endParaRPr lang="en-US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5181600" cy="2202719"/>
              </a:xfrm>
              <a:prstGeom prst="rect">
                <a:avLst/>
              </a:prstGeom>
              <a:blipFill rotWithShape="1">
                <a:blip r:embed="rId2"/>
                <a:stretch>
                  <a:fillRect l="-235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590580"/>
              </p:ext>
            </p:extLst>
          </p:nvPr>
        </p:nvGraphicFramePr>
        <p:xfrm>
          <a:off x="304800" y="3408911"/>
          <a:ext cx="7010400" cy="276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336800"/>
                <a:gridCol w="1622778"/>
                <a:gridCol w="1298222"/>
              </a:tblGrid>
              <a:tr h="25769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References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Approach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Areas </a:t>
                      </a:r>
                      <a:r>
                        <a:rPr lang="en-US" sz="1600" smtClean="0"/>
                        <a:t>(</a:t>
                      </a:r>
                      <a:r>
                        <a:rPr lang="en-US" sz="1600" smtClean="0"/>
                        <a:t>Kgates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Frequency</a:t>
                      </a:r>
                      <a:endParaRPr lang="en-US" sz="1600" dirty="0"/>
                    </a:p>
                  </a:txBody>
                  <a:tcPr anchor="ctr"/>
                </a:tc>
              </a:tr>
              <a:tr h="4509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Chen2014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Square root approx</a:t>
                      </a:r>
                    </a:p>
                    <a:p>
                      <a:pPr algn="ctr"/>
                      <a:r>
                        <a:rPr lang="en-US" sz="1400" smtClean="0"/>
                        <a:t>Boundary </a:t>
                      </a:r>
                      <a:r>
                        <a:rPr lang="en-US" sz="1400" smtClean="0"/>
                        <a:t>angles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85.5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167 MHz</a:t>
                      </a:r>
                    </a:p>
                    <a:p>
                      <a:pPr algn="ctr"/>
                      <a:r>
                        <a:rPr lang="en-US" sz="1600" smtClean="0"/>
                        <a:t>(</a:t>
                      </a:r>
                      <a:r>
                        <a:rPr lang="en-US" sz="1600" dirty="0" smtClean="0"/>
                        <a:t>all HOG)</a:t>
                      </a:r>
                      <a:endParaRPr lang="en-US" sz="1600" dirty="0"/>
                    </a:p>
                  </a:txBody>
                  <a:tcPr anchor="ctr"/>
                </a:tc>
              </a:tr>
              <a:tr h="4509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Hsiao2016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Square root approx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B</a:t>
                      </a:r>
                      <a:r>
                        <a:rPr lang="en-US" sz="1400" smtClean="0"/>
                        <a:t>oundary </a:t>
                      </a:r>
                      <a:r>
                        <a:rPr lang="en-US" sz="1400" smtClean="0"/>
                        <a:t>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29.1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 anchor="ctr"/>
                </a:tc>
              </a:tr>
              <a:tr h="4509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Munteanu2016</a:t>
                      </a:r>
                      <a:endParaRPr lang="en-US" sz="16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Square root approx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B</a:t>
                      </a:r>
                      <a:r>
                        <a:rPr lang="en-US" sz="1400" smtClean="0"/>
                        <a:t>oundary </a:t>
                      </a:r>
                      <a:r>
                        <a:rPr lang="en-US" sz="1400" smtClean="0"/>
                        <a:t>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r>
                        <a:rPr lang="en-US" sz="1600" smtClean="0"/>
                        <a:t>. </a:t>
                      </a:r>
                      <a:endParaRPr lang="en-US" sz="1600" smtClean="0"/>
                    </a:p>
                    <a:p>
                      <a:pPr algn="ctr"/>
                      <a:r>
                        <a:rPr lang="en-US" sz="1600" smtClean="0"/>
                        <a:t>400 </a:t>
                      </a:r>
                      <a:r>
                        <a:rPr lang="en-US" sz="1600" smtClean="0"/>
                        <a:t>MHz</a:t>
                      </a:r>
                      <a:endParaRPr lang="en-US" sz="1600" dirty="0"/>
                    </a:p>
                  </a:txBody>
                  <a:tcPr anchor="ctr"/>
                </a:tc>
              </a:tr>
              <a:tr h="75160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Our proposed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Boundary angles</a:t>
                      </a:r>
                    </a:p>
                    <a:p>
                      <a:pPr algn="ctr"/>
                      <a:r>
                        <a:rPr lang="en-US" sz="1400" smtClean="0"/>
                        <a:t>Bypass gradient magnitude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3.57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Max</a:t>
                      </a:r>
                      <a:r>
                        <a:rPr lang="en-US" sz="1600" b="1" smtClean="0"/>
                        <a:t>. </a:t>
                      </a:r>
                    </a:p>
                    <a:p>
                      <a:pPr algn="ctr"/>
                      <a:r>
                        <a:rPr lang="en-US" sz="1600" b="1" smtClean="0"/>
                        <a:t>400 MHz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20690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48 fps with 4K </a:t>
            </a:r>
            <a:r>
              <a:rPr lang="en-US"/>
              <a:t>UHD </a:t>
            </a:r>
            <a:r>
              <a:rPr lang="en-US" smtClean="0"/>
              <a:t>resolution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1981200"/>
            <a:ext cx="0" cy="609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Contribution</a:t>
            </a:r>
          </a:p>
          <a:p>
            <a:pPr lvl="1"/>
            <a:r>
              <a:rPr lang="en-US" smtClean="0"/>
              <a:t>Proposed </a:t>
            </a:r>
            <a:r>
              <a:rPr lang="en-US" dirty="0" smtClean="0"/>
              <a:t>a new methodology to calculate two bins of a pixel</a:t>
            </a:r>
          </a:p>
          <a:p>
            <a:pPr lvl="2"/>
            <a:r>
              <a:rPr lang="en-US" dirty="0" smtClean="0"/>
              <a:t>No non-linear operation</a:t>
            </a:r>
          </a:p>
          <a:p>
            <a:pPr lvl="2"/>
            <a:r>
              <a:rPr lang="en-US" smtClean="0"/>
              <a:t> </a:t>
            </a:r>
            <a:r>
              <a:rPr lang="en-US" smtClean="0"/>
              <a:t>High </a:t>
            </a:r>
            <a:r>
              <a:rPr lang="en-US" dirty="0" smtClean="0"/>
              <a:t>accuracy</a:t>
            </a:r>
          </a:p>
          <a:p>
            <a:pPr lvl="1"/>
            <a:r>
              <a:rPr lang="en-US" smtClean="0"/>
              <a:t>Hardware </a:t>
            </a:r>
            <a:r>
              <a:rPr lang="en-US" smtClean="0"/>
              <a:t>implementation</a:t>
            </a:r>
          </a:p>
          <a:p>
            <a:pPr lvl="2"/>
            <a:r>
              <a:rPr lang="en-US" smtClean="0"/>
              <a:t>Reduce </a:t>
            </a:r>
            <a:r>
              <a:rPr lang="en-US"/>
              <a:t>the </a:t>
            </a:r>
            <a:r>
              <a:rPr lang="en-US"/>
              <a:t>area </a:t>
            </a:r>
            <a:r>
              <a:rPr lang="en-US" smtClean="0"/>
              <a:t>by</a:t>
            </a:r>
            <a:r>
              <a:rPr lang="en-US"/>
              <a:t> </a:t>
            </a:r>
            <a:r>
              <a:rPr lang="en-US" b="1" smtClean="0"/>
              <a:t>81.2%</a:t>
            </a:r>
            <a:r>
              <a:rPr lang="en-US" smtClean="0"/>
              <a:t> compare </a:t>
            </a:r>
            <a:r>
              <a:rPr lang="en-US"/>
              <a:t>to </a:t>
            </a:r>
            <a:r>
              <a:rPr lang="en-US" smtClean="0"/>
              <a:t>state-of-the-art</a:t>
            </a:r>
            <a:endParaRPr lang="en-US" dirty="0"/>
          </a:p>
          <a:p>
            <a:r>
              <a:rPr lang="en-US" smtClean="0"/>
              <a:t>Future work</a:t>
            </a:r>
          </a:p>
          <a:p>
            <a:pPr lvl="1"/>
            <a:r>
              <a:rPr lang="en-US" smtClean="0"/>
              <a:t>Applied full HOG for human detection devices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6D5C-9E32-407A-A535-2CE6DCCBC91A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334000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en-US" sz="1300"/>
              <a:t>K.  </a:t>
            </a:r>
            <a:r>
              <a:rPr lang="en-US" sz="1300" b="1"/>
              <a:t>Takagi</a:t>
            </a:r>
            <a:r>
              <a:rPr lang="en-US" sz="1300"/>
              <a:t>,  K.  Mizuno,  S.  Izumi,  H.  Kawaguchi,  and  M.  Yoshimoto, “A  sub-100-milliwatt  dual-core  HOG  accelerator  VLSI  for real-time multiple object detection,”  in 2013  IEEE  International  Conference on Acoustics,  Speech and Signal  Processing.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K.   </a:t>
            </a:r>
            <a:r>
              <a:rPr lang="en-US" sz="1300" b="1"/>
              <a:t>Mizuno</a:t>
            </a:r>
            <a:r>
              <a:rPr lang="en-US" sz="1300"/>
              <a:t>, Y. Terachi, K. Takagi, S. Izumi, H. Kawaguchi,   and.   Yoshimoto, “Architectural  Study of   HOG Feature Extraction Processor for Real-Time Object  Detection,”  in 2012 IEEE Workshop on Signal    Processing Systems.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R.  </a:t>
            </a:r>
            <a:r>
              <a:rPr lang="en-US" sz="1300" b="1"/>
              <a:t>Kadota</a:t>
            </a:r>
            <a:r>
              <a:rPr lang="en-US" sz="1300"/>
              <a:t>,  H.  Sugano,  M.  Hiromoto,  H.  Ochi,  R.  Miyamoto,  and Y.  Nakamura,  “Hardware  Architecture  for HOG Feature Extraction.”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F.  N.  </a:t>
            </a:r>
            <a:r>
              <a:rPr lang="en-US" sz="1300" b="1"/>
              <a:t>Iandola</a:t>
            </a:r>
            <a:r>
              <a:rPr lang="en-US" sz="1300"/>
              <a:t>,  M.  W.  Moskewicz, and  K. Keutzer,  “libHOG: Energy- Efficient  Histogram of Oriented  Gradient  Computation,” in IEEE 18th International  Conference  on  Intelligent  Transportation  Systems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A. </a:t>
            </a:r>
            <a:r>
              <a:rPr lang="en-US" sz="1300" b="1"/>
              <a:t>Suleiman</a:t>
            </a:r>
            <a:r>
              <a:rPr lang="en-US" sz="1300"/>
              <a:t> and V. Sze, “An Energy-Efficient Hardware Implementation of HOG-Based Object Detection at   1080HD 60 fps with Multi-Scale Support,”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S.-F</a:t>
            </a:r>
            <a:r>
              <a:rPr lang="en-US" sz="1300"/>
              <a:t>.  </a:t>
            </a:r>
            <a:r>
              <a:rPr lang="en-US" sz="1300" smtClean="0"/>
              <a:t> </a:t>
            </a:r>
            <a:r>
              <a:rPr lang="en-US" sz="1300" b="1"/>
              <a:t>Hsiao</a:t>
            </a:r>
            <a:r>
              <a:rPr lang="en-US" sz="1300"/>
              <a:t>, J.-M. Chan, and C.-H. Wang, “Hardware   design  of histograms of oriented gradients based on local binary pattern and binarization,”  in 2016 IEEE   Asia Pacific Conference on Circuits and Systems (APCCAS)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P.-Y.  </a:t>
            </a:r>
            <a:r>
              <a:rPr lang="en-US" sz="1300" b="1"/>
              <a:t>Chen</a:t>
            </a:r>
            <a:r>
              <a:rPr lang="en-US" sz="1300"/>
              <a:t>, Chien-Chuan Huang, Chih-Yuan Lien, and  Yu-Hsien Tsai, “An Efficient Hardware Implementation of HOG Feature Extraction forHuman  Detection,”</a:t>
            </a:r>
          </a:p>
          <a:p>
            <a:pPr lvl="1">
              <a:lnSpc>
                <a:spcPct val="120000"/>
              </a:lnSpc>
            </a:pPr>
            <a:r>
              <a:rPr lang="en-US" sz="1300" b="1"/>
              <a:t>Munteanu</a:t>
            </a:r>
            <a:r>
              <a:rPr lang="en-US" sz="1300"/>
              <a:t>, “A Method for producing a histogram of oriented gradients,” Patent Patent No. WO2 016 083 002.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M. </a:t>
            </a:r>
            <a:r>
              <a:rPr lang="en-US" sz="1300" b="1"/>
              <a:t>Peker</a:t>
            </a:r>
            <a:r>
              <a:rPr lang="en-US" sz="1300"/>
              <a:t>, H. Altun, and F. Karakaya, “Hardware emulation of HOG and AMDF based scale and rotation  invariant robust shape detection,” in 2012 International Conference on Engineering and Technology (ICET)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6D5C-9E32-407A-A535-2CE6DCCBC91A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969-7D99-4DF4-BC8E-4A374C0D9CC1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23</a:t>
            </a:fld>
            <a:endParaRPr lang="en-US"/>
          </a:p>
        </p:txBody>
      </p:sp>
      <p:sp>
        <p:nvSpPr>
          <p:cNvPr id="7" name="タイトル 4"/>
          <p:cNvSpPr txBox="1">
            <a:spLocks/>
          </p:cNvSpPr>
          <p:nvPr/>
        </p:nvSpPr>
        <p:spPr>
          <a:xfrm>
            <a:off x="0" y="2819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smtClean="0">
                <a:solidFill>
                  <a:srgbClr val="FF0000"/>
                </a:solidFill>
                <a:latin typeface="Comic Sans MS" pitchFamily="66" charset="0"/>
              </a:rPr>
              <a:t>Thank you for your attention</a:t>
            </a:r>
            <a:endParaRPr kumimoji="1" lang="ja-JP" altLang="en-US" sz="36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1569-50B9-4377-91B7-3CBB9EB0D7E3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14223" y="1143000"/>
                <a:ext cx="2034177" cy="12191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23" y="1143000"/>
                <a:ext cx="2034177" cy="12191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14223" y="2819400"/>
                <a:ext cx="2110378" cy="13715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smtClean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i="1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𝑞𝑢𝑎𝑛𝑡𝑖𝑧𝑒𝑑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𝑎𝑛𝑔𝑙𝑒</m:t>
                      </m:r>
                    </m:oMath>
                  </m:oMathPara>
                </a14:m>
                <a:endParaRPr lang="en-US" sz="1600" i="1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23" y="2819400"/>
                <a:ext cx="2110378" cy="13715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62400" y="4907280"/>
                <a:ext cx="2590800" cy="13411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smtClean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07280"/>
                <a:ext cx="2590800" cy="13411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162800" y="2971800"/>
            <a:ext cx="1905000" cy="1670523"/>
            <a:chOff x="152400" y="2368077"/>
            <a:chExt cx="1905000" cy="1670523"/>
          </a:xfrm>
        </p:grpSpPr>
        <p:sp>
          <p:nvSpPr>
            <p:cNvPr id="14" name="TextBox 13"/>
            <p:cNvSpPr txBox="1"/>
            <p:nvPr/>
          </p:nvSpPr>
          <p:spPr>
            <a:xfrm>
              <a:off x="366541" y="3566086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Cordict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368077"/>
              <a:ext cx="1905000" cy="1670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07" y="2368079"/>
              <a:ext cx="1727692" cy="120938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186019" y="1143000"/>
            <a:ext cx="1881781" cy="1356145"/>
            <a:chOff x="152400" y="1106903"/>
            <a:chExt cx="1881781" cy="1356145"/>
          </a:xfrm>
        </p:grpSpPr>
        <p:sp>
          <p:nvSpPr>
            <p:cNvPr id="18" name="TextBox 17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Look-up table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121728" y="109900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1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6978264" y="4953000"/>
            <a:ext cx="2089536" cy="1236152"/>
            <a:chOff x="6829083" y="2514600"/>
            <a:chExt cx="2089536" cy="1236152"/>
          </a:xfrm>
        </p:grpSpPr>
        <p:sp>
          <p:nvSpPr>
            <p:cNvPr id="48" name="Rectangle 47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 Bin’s </a:t>
                  </a:r>
                  <a:r>
                    <a:rPr lang="en-US"/>
                    <a:t>boundary angles, </a:t>
                  </a:r>
                  <a:r>
                    <a:rPr lang="en-US" smtClean="0"/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047" t="-3311" r="-3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-76200" y="2819400"/>
            <a:ext cx="4033378" cy="1600200"/>
            <a:chOff x="-76200" y="1462494"/>
            <a:chExt cx="4033378" cy="16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-54934" y="1513294"/>
                  <a:ext cx="4012112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934" y="1513294"/>
                  <a:ext cx="4012112" cy="3702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>
              <a:off x="-76200" y="1462494"/>
              <a:ext cx="3962400" cy="1600200"/>
              <a:chOff x="2362200" y="1066800"/>
              <a:chExt cx="3962400" cy="1600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362200" y="1392552"/>
                    <a:ext cx="2590800" cy="512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 smtClean="0">
                              <a:latin typeface="Cambria Math"/>
                            </a:rPr>
                            <m:t>≈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1392552"/>
                    <a:ext cx="2590800" cy="512448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048000" y="1855702"/>
                    <a:ext cx="2433125" cy="6588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i="1">
                                  <a:latin typeface="Cambria Math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US" sz="1600" b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/>
                            </a:rPr>
                            <m:t>𝑚𝑖𝑛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1855702"/>
                    <a:ext cx="2433125" cy="65889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/>
              <p:cNvSpPr/>
              <p:nvPr/>
            </p:nvSpPr>
            <p:spPr>
              <a:xfrm>
                <a:off x="2464889" y="1066800"/>
                <a:ext cx="3859711" cy="1600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6200" y="1219200"/>
            <a:ext cx="2238717" cy="1164193"/>
            <a:chOff x="6752883" y="1078832"/>
            <a:chExt cx="2238717" cy="1164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L1-Norm</a:t>
              </a:r>
              <a:endParaRPr lang="en-US"/>
            </a:p>
          </p:txBody>
        </p:sp>
      </p:grpSp>
      <p:cxnSp>
        <p:nvCxnSpPr>
          <p:cNvPr id="61" name="Curved Connector 60"/>
          <p:cNvCxnSpPr>
            <a:stCxn id="7" idx="1"/>
            <a:endCxn id="58" idx="3"/>
          </p:cNvCxnSpPr>
          <p:nvPr/>
        </p:nvCxnSpPr>
        <p:spPr>
          <a:xfrm rot="10800000" flipV="1">
            <a:off x="2238717" y="1752599"/>
            <a:ext cx="1975506" cy="486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7" idx="1"/>
            <a:endCxn id="55" idx="0"/>
          </p:cNvCxnSpPr>
          <p:nvPr/>
        </p:nvCxnSpPr>
        <p:spPr>
          <a:xfrm rot="10800000" flipV="1">
            <a:off x="1956345" y="1752600"/>
            <a:ext cx="2257878" cy="10668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3"/>
          </p:cNvCxnSpPr>
          <p:nvPr/>
        </p:nvCxnSpPr>
        <p:spPr>
          <a:xfrm>
            <a:off x="6324601" y="3505200"/>
            <a:ext cx="761999" cy="30186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3"/>
            <a:endCxn id="48" idx="1"/>
          </p:cNvCxnSpPr>
          <p:nvPr/>
        </p:nvCxnSpPr>
        <p:spPr>
          <a:xfrm>
            <a:off x="6324601" y="3505200"/>
            <a:ext cx="653663" cy="20658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3"/>
            <a:endCxn id="19" idx="1"/>
          </p:cNvCxnSpPr>
          <p:nvPr/>
        </p:nvCxnSpPr>
        <p:spPr>
          <a:xfrm flipV="1">
            <a:off x="6324601" y="1821073"/>
            <a:ext cx="861418" cy="168412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" idx="3"/>
          </p:cNvCxnSpPr>
          <p:nvPr/>
        </p:nvCxnSpPr>
        <p:spPr>
          <a:xfrm>
            <a:off x="6248400" y="1752600"/>
            <a:ext cx="838200" cy="36648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52400" y="5396040"/>
            <a:ext cx="3276600" cy="852360"/>
            <a:chOff x="9123679" y="1536706"/>
            <a:chExt cx="3276600" cy="85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9123679" y="1573905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/>
                    <a:t> </a:t>
                  </a:r>
                </a:p>
              </p:txBody>
            </p:sp>
          </mc:Choice>
          <mc:Fallback xmlns="">
            <p:sp>
              <p:nvSpPr>
                <p:cNvPr id="104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3679" y="1573905"/>
                  <a:ext cx="2362200" cy="81516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1333479" y="1673438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/>
                    <a:t>is constant</a:t>
                  </a:r>
                  <a:endParaRPr lang="en-US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3479" y="1673438"/>
                  <a:ext cx="990600" cy="64633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9123679" y="1536706"/>
              <a:ext cx="3276600" cy="852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5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Object </a:t>
            </a:r>
            <a:r>
              <a:rPr lang="en-US" smtClean="0">
                <a:solidFill>
                  <a:schemeClr val="bg1"/>
                </a:solidFill>
              </a:rPr>
              <a:t>detection with HOG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3918100" cy="211969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2000" b="1" smtClean="0"/>
              <a:t>Object detection/recognition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 smtClean="0"/>
              <a:t>Advanced driver-assistance systems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 smtClean="0"/>
              <a:t>Unmanned aerial vehicle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 smtClean="0"/>
              <a:t>AI, robot…</a:t>
            </a:r>
            <a:endParaRPr lang="en-US" sz="1800" smtClean="0"/>
          </a:p>
        </p:txBody>
      </p:sp>
      <p:sp>
        <p:nvSpPr>
          <p:cNvPr id="5" name="TextBox 4"/>
          <p:cNvSpPr txBox="1"/>
          <p:nvPr/>
        </p:nvSpPr>
        <p:spPr>
          <a:xfrm>
            <a:off x="4114800" y="3042791"/>
            <a:ext cx="189613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Automotive: </a:t>
            </a:r>
            <a:r>
              <a:rPr lang="en-US" sz="1500" b="1" smtClean="0"/>
              <a:t>pedestrian detection</a:t>
            </a:r>
            <a:endParaRPr lang="en-US" sz="15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99" y="1275881"/>
            <a:ext cx="1328515" cy="1772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5881"/>
            <a:ext cx="1329068" cy="1769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3048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Automotive: </a:t>
            </a:r>
          </a:p>
          <a:p>
            <a:pPr algn="ctr"/>
            <a:r>
              <a:rPr lang="en-US" sz="1400" smtClean="0"/>
              <a:t>vehicle detection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467600" y="30581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Search:</a:t>
            </a:r>
            <a:endParaRPr lang="en-US" sz="1400"/>
          </a:p>
          <a:p>
            <a:pPr algn="ctr"/>
            <a:r>
              <a:rPr lang="en-US" sz="1400"/>
              <a:t>image categorization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2400" y="3810002"/>
            <a:ext cx="3733800" cy="259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2000" b="1" smtClean="0"/>
              <a:t>Histograms of Oriented </a:t>
            </a:r>
            <a:r>
              <a:rPr lang="en-US" sz="2000" b="1" smtClean="0"/>
              <a:t>Gradients </a:t>
            </a:r>
            <a:r>
              <a:rPr lang="en-US" sz="2000" b="1" smtClean="0"/>
              <a:t>(HOG)</a:t>
            </a:r>
          </a:p>
          <a:p>
            <a:pPr lvl="1" algn="just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/>
              <a:t>High accuracy: 96.6</a:t>
            </a:r>
            <a:r>
              <a:rPr lang="en-US" sz="1800" smtClean="0"/>
              <a:t>%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 smtClean="0"/>
              <a:t>High complex non-linear operation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124200"/>
            <a:ext cx="11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05" y="1275882"/>
            <a:ext cx="1332932" cy="176691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EDE4-7003-4845-A037-00B580F21441}" type="datetime1">
              <a:rPr lang="en-US" smtClean="0"/>
              <a:t>11/25/2017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34261" y="6248400"/>
            <a:ext cx="2895600" cy="365125"/>
          </a:xfrm>
        </p:spPr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181600" y="3962400"/>
            <a:ext cx="2857500" cy="2743200"/>
            <a:chOff x="3657600" y="2514600"/>
            <a:chExt cx="1828800" cy="1828800"/>
          </a:xfrm>
        </p:grpSpPr>
        <p:grpSp>
          <p:nvGrpSpPr>
            <p:cNvPr id="17" name="Group 16"/>
            <p:cNvGrpSpPr/>
            <p:nvPr/>
          </p:nvGrpSpPr>
          <p:grpSpPr>
            <a:xfrm>
              <a:off x="3657600" y="2514600"/>
              <a:ext cx="1828800" cy="1828800"/>
              <a:chOff x="2281596" y="1173209"/>
              <a:chExt cx="1828800" cy="1828800"/>
            </a:xfrm>
          </p:grpSpPr>
          <p:sp>
            <p:nvSpPr>
              <p:cNvPr id="20" name="Pie 19"/>
              <p:cNvSpPr/>
              <p:nvPr/>
            </p:nvSpPr>
            <p:spPr>
              <a:xfrm rot="5400000">
                <a:off x="2281596" y="1173209"/>
                <a:ext cx="1828800" cy="1828800"/>
              </a:xfrm>
              <a:prstGeom prst="pie">
                <a:avLst>
                  <a:gd name="adj1" fmla="val 5409604"/>
                  <a:gd name="adj2" fmla="val 16200000"/>
                </a:avLst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619932" y="1439537"/>
                <a:ext cx="1157466" cy="648074"/>
                <a:chOff x="3131840" y="1808820"/>
                <a:chExt cx="2893664" cy="1620186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4567596" y="3228657"/>
                  <a:ext cx="1457908" cy="2003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4567596" y="2132856"/>
                  <a:ext cx="1048520" cy="12852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4567596" y="2868615"/>
                  <a:ext cx="904504" cy="56038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4567596" y="2338808"/>
                  <a:ext cx="364477" cy="10793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3131840" y="3148313"/>
                  <a:ext cx="1440160" cy="28069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3447959" y="2775502"/>
                  <a:ext cx="1119637" cy="622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H="1" flipV="1">
                  <a:off x="3579688" y="2132856"/>
                  <a:ext cx="1028825" cy="12961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H="1" flipV="1">
                  <a:off x="4355976" y="2878478"/>
                  <a:ext cx="252537" cy="5505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4578672" y="1808820"/>
                  <a:ext cx="0" cy="154817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4096136" y="3440668"/>
              <a:ext cx="9517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HOG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 flipH="1">
            <a:off x="2133600" y="4254200"/>
            <a:ext cx="76200" cy="7750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HOG algorithm - 3 phases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3114934"/>
            <a:ext cx="2133600" cy="9906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Block normalization</a:t>
            </a:r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914401" y="3132267"/>
            <a:ext cx="2438399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Cell histogram generation</a:t>
            </a:r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6978050" y="3132267"/>
            <a:ext cx="1937349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SVM classification</a:t>
            </a:r>
            <a:endParaRPr lang="en-US" b="1"/>
          </a:p>
        </p:txBody>
      </p:sp>
      <p:sp>
        <p:nvSpPr>
          <p:cNvPr id="7" name="Right Arrow 6"/>
          <p:cNvSpPr/>
          <p:nvPr/>
        </p:nvSpPr>
        <p:spPr>
          <a:xfrm>
            <a:off x="152400" y="3513267"/>
            <a:ext cx="7620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52801" y="3513267"/>
            <a:ext cx="6858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4552" y="263523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Cell</a:t>
            </a:r>
          </a:p>
          <a:p>
            <a:pPr algn="ctr"/>
            <a:r>
              <a:rPr lang="en-US" sz="1200"/>
              <a:t>(8 x 8 </a:t>
            </a:r>
            <a:r>
              <a:rPr lang="en-US" sz="1200" smtClean="0"/>
              <a:t>pixels)</a:t>
            </a:r>
            <a:endParaRPr lang="en-US" sz="1200"/>
          </a:p>
        </p:txBody>
      </p:sp>
      <p:grpSp>
        <p:nvGrpSpPr>
          <p:cNvPr id="31" name="Group 30"/>
          <p:cNvGrpSpPr/>
          <p:nvPr/>
        </p:nvGrpSpPr>
        <p:grpSpPr>
          <a:xfrm>
            <a:off x="126293" y="1151067"/>
            <a:ext cx="1518589" cy="1523552"/>
            <a:chOff x="2667000" y="1600200"/>
            <a:chExt cx="4758535" cy="4521114"/>
          </a:xfrm>
        </p:grpSpPr>
        <p:grpSp>
          <p:nvGrpSpPr>
            <p:cNvPr id="24" name="Group 23"/>
            <p:cNvGrpSpPr/>
            <p:nvPr/>
          </p:nvGrpSpPr>
          <p:grpSpPr>
            <a:xfrm>
              <a:off x="2667000" y="1600200"/>
              <a:ext cx="3079886" cy="4521114"/>
              <a:chOff x="609600" y="1066800"/>
              <a:chExt cx="990600" cy="160628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1066800"/>
                <a:ext cx="583766" cy="1164119"/>
              </a:xfrm>
              <a:prstGeom prst="rect">
                <a:avLst/>
              </a:prstGeom>
            </p:spPr>
          </p:pic>
          <p:cxnSp>
            <p:nvCxnSpPr>
              <p:cNvPr id="22" name="Straight Connector 21"/>
              <p:cNvCxnSpPr/>
              <p:nvPr/>
            </p:nvCxnSpPr>
            <p:spPr>
              <a:xfrm>
                <a:off x="1053120" y="1871055"/>
                <a:ext cx="547080" cy="802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4240621" y="3646968"/>
              <a:ext cx="3184914" cy="745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Arrow 33"/>
          <p:cNvSpPr/>
          <p:nvPr/>
        </p:nvSpPr>
        <p:spPr>
          <a:xfrm>
            <a:off x="6172200" y="3513267"/>
            <a:ext cx="80585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Slide Number Placeholder 10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74867"/>
            <a:ext cx="1022367" cy="775665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3733800" y="1989267"/>
            <a:ext cx="2979516" cy="849148"/>
            <a:chOff x="3886200" y="1038100"/>
            <a:chExt cx="3312225" cy="86690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841" y="1306732"/>
              <a:ext cx="679302" cy="59826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18794" y="1306732"/>
              <a:ext cx="679302" cy="598268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046" y="1306732"/>
              <a:ext cx="679302" cy="598268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07298" y="1297810"/>
              <a:ext cx="679302" cy="598268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4114800" y="1038100"/>
              <a:ext cx="0" cy="834576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oval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23238" y="1271650"/>
              <a:ext cx="3075187" cy="0"/>
            </a:xfrm>
            <a:prstGeom prst="line">
              <a:avLst/>
            </a:prstGeom>
            <a:ln w="25400" cap="sq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1143000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00200" y="183686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Cell gradient</a:t>
            </a:r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2590800" y="183686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Cell histogram</a:t>
            </a:r>
            <a:endParaRPr lang="en-US" sz="12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71600" y="1673702"/>
            <a:ext cx="228600" cy="239365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011413" y="1151067"/>
            <a:ext cx="1627387" cy="690272"/>
            <a:chOff x="4011413" y="2057400"/>
            <a:chExt cx="1627387" cy="690272"/>
          </a:xfrm>
        </p:grpSpPr>
        <p:sp>
          <p:nvSpPr>
            <p:cNvPr id="30" name="Rectangle 29"/>
            <p:cNvSpPr/>
            <p:nvPr/>
          </p:nvSpPr>
          <p:spPr>
            <a:xfrm>
              <a:off x="4013993" y="2057400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2612" y="2057401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11413" y="2399930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37819" y="2402117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2000" y="22053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Block</a:t>
              </a:r>
              <a:endParaRPr lang="en-US" sz="1200"/>
            </a:p>
            <a:p>
              <a:pPr algn="ctr"/>
              <a:r>
                <a:rPr lang="en-US" sz="1200" smtClean="0"/>
                <a:t>(2 </a:t>
              </a:r>
              <a:r>
                <a:rPr lang="en-US" sz="1200"/>
                <a:t>x </a:t>
              </a:r>
              <a:r>
                <a:rPr lang="en-US" sz="1200" smtClean="0"/>
                <a:t>2 cells)</a:t>
              </a:r>
              <a:endParaRPr lang="en-US" sz="120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875" y="2123116"/>
              <a:ext cx="261900" cy="23065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38600" y="2462150"/>
              <a:ext cx="261900" cy="23065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150" y="2462150"/>
              <a:ext cx="261900" cy="230657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9025" y="2109850"/>
              <a:ext cx="261900" cy="230657"/>
            </a:xfrm>
            <a:prstGeom prst="rect">
              <a:avLst/>
            </a:prstGeom>
          </p:spPr>
        </p:pic>
      </p:grpSp>
      <p:cxnSp>
        <p:nvCxnSpPr>
          <p:cNvPr id="64" name="Straight Arrow Connector 63"/>
          <p:cNvCxnSpPr/>
          <p:nvPr/>
        </p:nvCxnSpPr>
        <p:spPr>
          <a:xfrm flipV="1">
            <a:off x="3702483" y="1318845"/>
            <a:ext cx="152400" cy="213224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19600" y="2827467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Block HOG</a:t>
            </a:r>
            <a:endParaRPr lang="en-US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9123" y="1151067"/>
            <a:ext cx="555677" cy="11041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151067"/>
            <a:ext cx="555716" cy="1104168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6781800" y="1379667"/>
            <a:ext cx="304800" cy="55093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787551" y="1447440"/>
            <a:ext cx="381000" cy="492503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799053" y="1529834"/>
            <a:ext cx="439947" cy="397181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805513" y="1621735"/>
            <a:ext cx="511124" cy="308903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711519" y="1462699"/>
            <a:ext cx="223694" cy="69589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702483" y="1532069"/>
            <a:ext cx="224292" cy="6715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10796" y="1532067"/>
            <a:ext cx="121083" cy="179336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797352" y="1933239"/>
            <a:ext cx="434924" cy="200799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/>
          <p:cNvSpPr/>
          <p:nvPr/>
        </p:nvSpPr>
        <p:spPr>
          <a:xfrm rot="2700000">
            <a:off x="6849629" y="1747330"/>
            <a:ext cx="310551" cy="320482"/>
          </a:xfrm>
          <a:prstGeom prst="arc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086600" y="224566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HOG features</a:t>
            </a:r>
            <a:endParaRPr lang="en-US" sz="1200"/>
          </a:p>
        </p:txBody>
      </p:sp>
      <p:sp>
        <p:nvSpPr>
          <p:cNvPr id="103" name="TextBox 102"/>
          <p:cNvSpPr txBox="1"/>
          <p:nvPr/>
        </p:nvSpPr>
        <p:spPr>
          <a:xfrm>
            <a:off x="8077200" y="224566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SVM weights</a:t>
            </a:r>
            <a:endParaRPr lang="en-US" sz="1200"/>
          </a:p>
        </p:txBody>
      </p:sp>
      <p:pic>
        <p:nvPicPr>
          <p:cNvPr id="1030" name="Picture 10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48" y="1600005"/>
            <a:ext cx="294410" cy="32701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2099638"/>
            <a:ext cx="555222" cy="57498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46" y="1041285"/>
            <a:ext cx="761307" cy="7857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1C29-445C-43B6-8197-522504DBF622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90800" y="4364459"/>
            <a:ext cx="6054761" cy="1219200"/>
            <a:chOff x="2590800" y="4364459"/>
            <a:chExt cx="6054761" cy="1219200"/>
          </a:xfrm>
        </p:grpSpPr>
        <p:sp>
          <p:nvSpPr>
            <p:cNvPr id="1032" name="Oval 1031"/>
            <p:cNvSpPr/>
            <p:nvPr/>
          </p:nvSpPr>
          <p:spPr>
            <a:xfrm>
              <a:off x="5310538" y="4364459"/>
              <a:ext cx="3335023" cy="1219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baseline="30000" smtClean="0">
                  <a:solidFill>
                    <a:srgbClr val="FF0000"/>
                  </a:solidFill>
                </a:rPr>
                <a:t>High cost in Cell </a:t>
              </a:r>
              <a:r>
                <a:rPr lang="en-US" sz="2800" b="1" baseline="30000">
                  <a:solidFill>
                    <a:srgbClr val="FF0000"/>
                  </a:solidFill>
                </a:rPr>
                <a:t>h</a:t>
              </a:r>
              <a:r>
                <a:rPr lang="en-US" sz="2800" b="1" baseline="30000" smtClean="0">
                  <a:solidFill>
                    <a:srgbClr val="FF0000"/>
                  </a:solidFill>
                </a:rPr>
                <a:t>istogram generation</a:t>
              </a:r>
              <a:endParaRPr lang="en-US" sz="2800" b="1" baseline="300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590800" y="4876800"/>
              <a:ext cx="2608577" cy="15240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711519" y="990600"/>
            <a:ext cx="3001797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" y="990600"/>
            <a:ext cx="3733800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05601" y="990600"/>
            <a:ext cx="2438400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4122867"/>
            <a:ext cx="4724400" cy="2387887"/>
            <a:chOff x="-152400" y="4122867"/>
            <a:chExt cx="5029200" cy="238788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566358" y="4122867"/>
              <a:ext cx="348042" cy="26266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52801" y="4122867"/>
              <a:ext cx="425882" cy="26266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71600" y="61722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/>
                <a:t>[Mizuno-2013]</a:t>
              </a:r>
              <a:endParaRPr lang="en-US" sz="1600" i="1" dirty="0"/>
            </a:p>
          </p:txBody>
        </p:sp>
        <p:graphicFrame>
          <p:nvGraphicFramePr>
            <p:cNvPr id="1024" name="Chart 1023"/>
            <p:cNvGraphicFramePr/>
            <p:nvPr>
              <p:extLst>
                <p:ext uri="{D42A27DB-BD31-4B8C-83A1-F6EECF244321}">
                  <p14:modId xmlns:p14="http://schemas.microsoft.com/office/powerpoint/2010/main" val="1001438522"/>
                </p:ext>
              </p:extLst>
            </p:nvPr>
          </p:nvGraphicFramePr>
          <p:xfrm>
            <a:off x="-152400" y="4385533"/>
            <a:ext cx="5029200" cy="19360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962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Context and 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Cell histogram generation</a:t>
            </a:r>
          </a:p>
          <a:p>
            <a:pPr lvl="1">
              <a:buClr>
                <a:srgbClr val="92D050"/>
              </a:buClr>
            </a:pPr>
            <a:r>
              <a:rPr lang="en-US" dirty="0" smtClean="0"/>
              <a:t>Conventional cell histogram generation</a:t>
            </a:r>
          </a:p>
          <a:p>
            <a:pPr lvl="1">
              <a:buClr>
                <a:srgbClr val="92D050"/>
              </a:buClr>
            </a:pPr>
            <a:r>
              <a:rPr lang="en-US" smtClean="0"/>
              <a:t>Approximate </a:t>
            </a:r>
            <a:r>
              <a:rPr lang="en-US" smtClean="0"/>
              <a:t>models</a:t>
            </a:r>
            <a:endParaRPr lang="en-US" dirty="0" smtClean="0"/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6C04-48AB-4BA6-8BD7-277B9CDC4BD7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Context and 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Cell histogram generation</a:t>
            </a:r>
          </a:p>
          <a:p>
            <a:pPr lvl="1">
              <a:buClr>
                <a:srgbClr val="92D050"/>
              </a:buClr>
            </a:pPr>
            <a:r>
              <a:rPr lang="en-US" dirty="0" smtClean="0"/>
              <a:t>Conventional cell histogram generation</a:t>
            </a:r>
          </a:p>
          <a:p>
            <a:pPr lvl="1">
              <a:buClr>
                <a:srgbClr val="92D050"/>
              </a:buClr>
            </a:pPr>
            <a:r>
              <a:rPr lang="en-US" smtClean="0"/>
              <a:t>Approximate </a:t>
            </a:r>
            <a:r>
              <a:rPr lang="en-US" smtClean="0"/>
              <a:t>models</a:t>
            </a:r>
            <a:endParaRPr lang="en-US" dirty="0" smtClean="0"/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6C04-48AB-4BA6-8BD7-277B9CDC4BD7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Conventional Cell Histogram Generation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B655-12BF-4CB3-8714-03D2DC149B3A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62899" y="1838960"/>
            <a:ext cx="8618203" cy="3180080"/>
            <a:chOff x="228600" y="1838960"/>
            <a:chExt cx="8618203" cy="318008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88791" y="1838960"/>
              <a:ext cx="1" cy="318008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3741402" y="3742971"/>
                  <a:ext cx="2133601" cy="970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/>
                              </a:rPr>
                              <m:t>𝑎𝑟𝑐𝑡𝑎𝑛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402" y="3742971"/>
                  <a:ext cx="2133601" cy="9703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6332203" y="3662724"/>
                  <a:ext cx="2514600" cy="11378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|=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|=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203" y="3662724"/>
                  <a:ext cx="2514600" cy="11378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6256003" y="1838960"/>
              <a:ext cx="0" cy="318008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1226803" y="3897532"/>
                  <a:ext cx="2144997" cy="6682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803" y="3897532"/>
                  <a:ext cx="2144997" cy="66826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228600" y="1950720"/>
              <a:ext cx="8408976" cy="1402080"/>
              <a:chOff x="297197" y="1950720"/>
              <a:chExt cx="8408976" cy="140208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97197" y="1950720"/>
                <a:ext cx="2818719" cy="1402080"/>
                <a:chOff x="2728641" y="2725420"/>
                <a:chExt cx="2818719" cy="140208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358640" y="3487420"/>
                  <a:ext cx="1188720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Vertical Gradient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358640" y="2725420"/>
                  <a:ext cx="1188720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Horizontal Gradient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728641" y="3161073"/>
                  <a:ext cx="1188720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Image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657600" y="1991360"/>
                <a:ext cx="2477149" cy="1283525"/>
                <a:chOff x="2819399" y="2880542"/>
                <a:chExt cx="2477149" cy="1283525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819400" y="3523987"/>
                  <a:ext cx="2477148" cy="640080"/>
                  <a:chOff x="3852160" y="3318247"/>
                  <a:chExt cx="3524740" cy="640080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3852160" y="3318247"/>
                    <a:ext cx="1789939" cy="64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smtClean="0">
                        <a:solidFill>
                          <a:schemeClr val="tx1"/>
                        </a:solidFill>
                      </a:rPr>
                      <a:t>Magnitude</a:t>
                    </a:r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5642100" y="3318247"/>
                    <a:ext cx="1734800" cy="64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smtClean="0">
                        <a:solidFill>
                          <a:schemeClr val="tx1"/>
                        </a:solidFill>
                      </a:rPr>
                      <a:t>Angle</a:t>
                    </a:r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2819399" y="2880542"/>
                  <a:ext cx="2477148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Gradient M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629400" y="2310120"/>
                <a:ext cx="1543373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Voting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Elbow Connector 36"/>
              <p:cNvCxnSpPr>
                <a:stCxn id="47" idx="3"/>
              </p:cNvCxnSpPr>
              <p:nvPr/>
            </p:nvCxnSpPr>
            <p:spPr>
              <a:xfrm>
                <a:off x="3115916" y="2270760"/>
                <a:ext cx="541685" cy="368530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46" idx="3"/>
              </p:cNvCxnSpPr>
              <p:nvPr/>
            </p:nvCxnSpPr>
            <p:spPr>
              <a:xfrm flipV="1">
                <a:off x="3115916" y="2639290"/>
                <a:ext cx="541684" cy="393470"/>
              </a:xfrm>
              <a:prstGeom prst="bentConnector3">
                <a:avLst>
                  <a:gd name="adj1" fmla="val 49999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48" idx="3"/>
                <a:endCxn id="47" idx="1"/>
              </p:cNvCxnSpPr>
              <p:nvPr/>
            </p:nvCxnSpPr>
            <p:spPr>
              <a:xfrm flipV="1">
                <a:off x="1485917" y="2270760"/>
                <a:ext cx="441279" cy="435653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48" idx="3"/>
                <a:endCxn id="46" idx="1"/>
              </p:cNvCxnSpPr>
              <p:nvPr/>
            </p:nvCxnSpPr>
            <p:spPr>
              <a:xfrm>
                <a:off x="1485917" y="2706413"/>
                <a:ext cx="441279" cy="326347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8172773" y="2611583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109855" y="2639290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73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Gradient </a:t>
            </a:r>
            <a:r>
              <a:rPr lang="en-US" smtClean="0">
                <a:solidFill>
                  <a:schemeClr val="bg1"/>
                </a:solidFill>
              </a:rPr>
              <a:t>approximations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1981200"/>
                <a:ext cx="8610600" cy="460216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Magnitude calculation</a:t>
                </a:r>
              </a:p>
              <a:p>
                <a:pPr lvl="1"/>
                <a:r>
                  <a:rPr lang="en-US" sz="2000"/>
                  <a:t>L1-norm </a:t>
                </a:r>
                <a:r>
                  <a:rPr lang="en-US" sz="2000" smtClean="0"/>
                  <a:t>formula:</a:t>
                </a:r>
                <a:r>
                  <a:rPr lang="en-US" sz="2000"/>
                  <a:t> reduce </a:t>
                </a:r>
                <a:r>
                  <a:rPr lang="en-US" sz="2000"/>
                  <a:t>the </a:t>
                </a:r>
                <a:r>
                  <a:rPr lang="en-US" sz="2000" smtClean="0"/>
                  <a:t>accuracy</a:t>
                </a:r>
                <a:r>
                  <a:rPr lang="en-US" sz="2000"/>
                  <a:t> </a:t>
                </a:r>
                <a:r>
                  <a:rPr lang="en-US" sz="2000" smtClean="0"/>
                  <a:t>	 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[Iandola2015, Suleiman2016</a:t>
                </a:r>
                <a:r>
                  <a:rPr lang="en-US" sz="1400" i="1">
                    <a:solidFill>
                      <a:schemeClr val="bg1">
                        <a:lumMod val="50000"/>
                      </a:schemeClr>
                    </a:solidFill>
                  </a:rPr>
                  <a:t>]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+|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b="1" dirty="0" smtClean="0"/>
              </a:p>
              <a:p>
                <a:pPr lvl="1"/>
                <a:r>
                  <a:rPr lang="en-US" sz="2000" dirty="0"/>
                  <a:t>Square </a:t>
                </a:r>
                <a:r>
                  <a:rPr lang="en-US" sz="2000"/>
                  <a:t>root </a:t>
                </a:r>
                <a:r>
                  <a:rPr lang="en-US" sz="2000"/>
                  <a:t>approximation </a:t>
                </a:r>
                <a:r>
                  <a:rPr lang="en-US" sz="2000" smtClean="0"/>
                  <a:t>technique </a:t>
                </a:r>
                <a:r>
                  <a:rPr lang="en-US" sz="2000"/>
                  <a:t>	</a:t>
                </a:r>
                <a:r>
                  <a:rPr lang="en-US" sz="2000" smtClean="0"/>
                  <a:t> 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sz="1400" i="1">
                    <a:solidFill>
                      <a:schemeClr val="bg1">
                        <a:lumMod val="50000"/>
                      </a:schemeClr>
                    </a:solidFill>
                  </a:rPr>
                  <a:t>Chen2014</a:t>
                </a:r>
                <a:r>
                  <a:rPr lang="en-US" sz="1400" i="1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Hsiao2016]</a:t>
                </a:r>
                <a:endParaRPr lang="en-US" sz="1400" b="1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2400" b="1" dirty="0" smtClean="0"/>
                  <a:t>Angle calculation</a:t>
                </a:r>
              </a:p>
              <a:p>
                <a:pPr lvl="1"/>
                <a:r>
                  <a:rPr lang="en-US" sz="2000" dirty="0" smtClean="0"/>
                  <a:t>LUT for inverse tangent: up to </a:t>
                </a:r>
                <a:r>
                  <a:rPr lang="en-US" sz="2000" smtClean="0"/>
                  <a:t>256KB </a:t>
                </a:r>
                <a:r>
                  <a:rPr lang="en-US" sz="2000"/>
                  <a:t>memory</a:t>
                </a:r>
                <a:r>
                  <a:rPr lang="en-US" sz="2000"/>
                  <a:t>	</a:t>
                </a:r>
                <a:r>
                  <a:rPr lang="en-US" sz="2000" smtClean="0"/>
                  <a:t> 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[Iandola2015]</a:t>
                </a:r>
                <a:endParaRPr lang="en-US" sz="14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smtClean="0"/>
                  <a:t>Combination of piece-wise and LUT: still consume </a:t>
                </a:r>
                <a:r>
                  <a:rPr lang="en-US" sz="2000" smtClean="0"/>
                  <a:t>large </a:t>
                </a:r>
                <a:r>
                  <a:rPr lang="en-US" sz="2000" smtClean="0"/>
                  <a:t>memory </a:t>
                </a:r>
                <a:r>
                  <a:rPr lang="en-US" sz="1600" i="1" smtClean="0">
                    <a:solidFill>
                      <a:schemeClr val="bg1">
                        <a:lumMod val="50000"/>
                      </a:schemeClr>
                    </a:solidFill>
                  </a:rPr>
                  <a:t>[Peker2011]</a:t>
                </a:r>
                <a:endParaRPr lang="en-US" sz="16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smtClean="0"/>
                  <a:t>CORDIC: too </a:t>
                </a:r>
                <a:r>
                  <a:rPr lang="en-US" sz="2000" smtClean="0"/>
                  <a:t>much </a:t>
                </a:r>
                <a:r>
                  <a:rPr lang="en-US" sz="2000"/>
                  <a:t>iteration 		</a:t>
                </a:r>
                <a:r>
                  <a:rPr lang="en-US" sz="2000"/>
                  <a:t>	 </a:t>
                </a:r>
                <a:r>
                  <a:rPr lang="en-US" sz="2000" smtClean="0"/>
                  <a:t>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[Takaghi2013]</a:t>
                </a:r>
                <a:endParaRPr lang="en-US" sz="14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smtClean="0"/>
                  <a:t>Angle boundary</a:t>
                </a:r>
                <a:r>
                  <a:rPr lang="en-US" sz="2000" smtClean="0"/>
                  <a:t>: </a:t>
                </a:r>
                <a:r>
                  <a:rPr lang="en-US" sz="2000"/>
                  <a:t>			</a:t>
                </a:r>
                <a:r>
                  <a:rPr lang="en-US" sz="2000"/>
                  <a:t>	</a:t>
                </a:r>
                <a:r>
                  <a:rPr lang="en-US" sz="2000" smtClean="0"/>
                  <a:t> 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sz="1400" i="1">
                    <a:solidFill>
                      <a:schemeClr val="bg1">
                        <a:lumMod val="50000"/>
                      </a:schemeClr>
                    </a:solidFill>
                  </a:rPr>
                  <a:t>Chen2014, </a:t>
                </a:r>
                <a:r>
                  <a:rPr lang="en-US" sz="1400" i="1">
                    <a:solidFill>
                      <a:schemeClr val="bg1">
                        <a:lumMod val="50000"/>
                      </a:schemeClr>
                    </a:solidFill>
                  </a:rPr>
                  <a:t>Hsiao2016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]</a:t>
                </a:r>
                <a:endParaRPr lang="en-US" sz="14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800" dirty="0" smtClean="0"/>
                  <a:t>  </a:t>
                </a:r>
                <a:r>
                  <a:rPr lang="en-US" sz="1800" dirty="0" smtClean="0">
                    <a:sym typeface="Wingdings" pitchFamily="2" charset="2"/>
                  </a:rPr>
                  <a:t>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𝐵</m:t>
                    </m:r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	but,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no information </a:t>
                </a:r>
                <a:r>
                  <a:rPr lang="en-US" sz="2000" dirty="0" smtClean="0"/>
                  <a:t>for the voting </a:t>
                </a:r>
                <a:r>
                  <a:rPr lang="en-US" sz="2000" smtClean="0"/>
                  <a:t>step</a:t>
                </a:r>
                <a:r>
                  <a:rPr lang="en-US" sz="200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981200"/>
                <a:ext cx="8610600" cy="4602163"/>
              </a:xfrm>
              <a:blipFill rotWithShape="1">
                <a:blip r:embed="rId2"/>
                <a:stretch>
                  <a:fillRect l="-992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05636" y="1066800"/>
            <a:ext cx="6949567" cy="870582"/>
            <a:chOff x="297197" y="1950720"/>
            <a:chExt cx="8408976" cy="1402080"/>
          </a:xfrm>
        </p:grpSpPr>
        <p:grpSp>
          <p:nvGrpSpPr>
            <p:cNvPr id="6" name="Group 5"/>
            <p:cNvGrpSpPr/>
            <p:nvPr/>
          </p:nvGrpSpPr>
          <p:grpSpPr>
            <a:xfrm>
              <a:off x="297197" y="1950720"/>
              <a:ext cx="2818719" cy="1402080"/>
              <a:chOff x="2728641" y="2725420"/>
              <a:chExt cx="2818719" cy="1402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58640" y="3487420"/>
                <a:ext cx="1188720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Vertical Gradient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58640" y="2725420"/>
                <a:ext cx="1188720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Horizontal Gradient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28641" y="3161073"/>
                <a:ext cx="1188720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Image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657600" y="1991360"/>
              <a:ext cx="2477149" cy="1283525"/>
              <a:chOff x="2819399" y="2880542"/>
              <a:chExt cx="2477149" cy="128352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819400" y="3523987"/>
                <a:ext cx="2477148" cy="640080"/>
                <a:chOff x="3852160" y="3318247"/>
                <a:chExt cx="3524740" cy="64008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852160" y="3318247"/>
                  <a:ext cx="1789939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i="1" smtClean="0">
                      <a:solidFill>
                        <a:srgbClr val="FF0000"/>
                      </a:solidFill>
                    </a:rPr>
                    <a:t>Magnitude</a:t>
                  </a:r>
                  <a:endParaRPr lang="en-US" sz="1200" b="1" i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642100" y="3318247"/>
                  <a:ext cx="1734800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i="1" smtClean="0">
                      <a:solidFill>
                        <a:srgbClr val="FF0000"/>
                      </a:solidFill>
                    </a:rPr>
                    <a:t>Angle</a:t>
                  </a:r>
                  <a:endParaRPr lang="en-US" sz="1200" b="1" i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2819399" y="2880542"/>
                <a:ext cx="2477148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Gradient 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629400" y="2310120"/>
              <a:ext cx="1543373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Voting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Elbow Connector 8"/>
            <p:cNvCxnSpPr>
              <a:stCxn id="20" idx="3"/>
            </p:cNvCxnSpPr>
            <p:nvPr/>
          </p:nvCxnSpPr>
          <p:spPr>
            <a:xfrm>
              <a:off x="3115916" y="2270760"/>
              <a:ext cx="541686" cy="36853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19" idx="3"/>
            </p:cNvCxnSpPr>
            <p:nvPr/>
          </p:nvCxnSpPr>
          <p:spPr>
            <a:xfrm flipV="1">
              <a:off x="3115916" y="2630160"/>
              <a:ext cx="541686" cy="4026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21" idx="3"/>
              <a:endCxn id="20" idx="1"/>
            </p:cNvCxnSpPr>
            <p:nvPr/>
          </p:nvCxnSpPr>
          <p:spPr>
            <a:xfrm flipV="1">
              <a:off x="1485917" y="2270760"/>
              <a:ext cx="441280" cy="43565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21" idx="3"/>
            </p:cNvCxnSpPr>
            <p:nvPr/>
          </p:nvCxnSpPr>
          <p:spPr>
            <a:xfrm>
              <a:off x="1485917" y="2706413"/>
              <a:ext cx="441279" cy="32596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172773" y="2611583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109855" y="263929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0456-F83A-444A-8A12-84ED3CA04DB3}" type="datetime1">
              <a:rPr lang="en-US" smtClean="0"/>
              <a:t>11/25/2017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Context and 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9EA0-D873-4F37-A1B6-007E33FEEE33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Words>2286</Words>
  <Application>Microsoft Office PowerPoint</Application>
  <PresentationFormat>On-screen Show (4:3)</PresentationFormat>
  <Paragraphs>486</Paragraphs>
  <Slides>24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2014-SISLAB template</vt:lpstr>
      <vt:lpstr>Accurate and Low Complex Cell Histogram Generation  By Bypass The Gradient of Pixel Computation</vt:lpstr>
      <vt:lpstr>Outline</vt:lpstr>
      <vt:lpstr>Object detection with HOG</vt:lpstr>
      <vt:lpstr>HOG algorithm - 3 phases</vt:lpstr>
      <vt:lpstr>Outline</vt:lpstr>
      <vt:lpstr>Outline</vt:lpstr>
      <vt:lpstr>Conventional Cell Histogram Generation Process</vt:lpstr>
      <vt:lpstr>Gradient approximations</vt:lpstr>
      <vt:lpstr>Outline</vt:lpstr>
      <vt:lpstr>Ideas</vt:lpstr>
      <vt:lpstr>Detecting angle of two voted bins</vt:lpstr>
      <vt:lpstr>Calculating magnitude of two voted bin</vt:lpstr>
      <vt:lpstr>Dataflow of proposed method</vt:lpstr>
      <vt:lpstr>Outline</vt:lpstr>
      <vt:lpstr>Hardware Implementation</vt:lpstr>
      <vt:lpstr>Hardware Implementation (cont)</vt:lpstr>
      <vt:lpstr>Angle and Magnitude Calculation</vt:lpstr>
      <vt:lpstr>Our proposed method</vt:lpstr>
      <vt:lpstr>Evaluation Methodology</vt:lpstr>
      <vt:lpstr>Evaluation</vt:lpstr>
      <vt:lpstr>Conclusion</vt:lpstr>
      <vt:lpstr>References</vt:lpstr>
      <vt:lpstr>PowerPoint Presentation</vt:lpstr>
      <vt:lpstr>Approximate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Ngoc-Sinh Nguyen</cp:lastModifiedBy>
  <cp:revision>309</cp:revision>
  <dcterms:created xsi:type="dcterms:W3CDTF">2014-04-07T08:20:53Z</dcterms:created>
  <dcterms:modified xsi:type="dcterms:W3CDTF">2017-11-24T23:27:37Z</dcterms:modified>
</cp:coreProperties>
</file>