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esai\Downloads\data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MTurk vs Current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Sheet4!$C$15</c:f>
              <c:strCache>
                <c:ptCount val="1"/>
                <c:pt idx="0">
                  <c:v>Sum of Total Spend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Sheet4!$A$16:$A$25</c:f>
              <c:strCache>
                <c:ptCount val="10"/>
                <c:pt idx="0">
                  <c:v>Jul-18</c:v>
                </c:pt>
                <c:pt idx="1">
                  <c:v>Aug-18</c:v>
                </c:pt>
                <c:pt idx="2">
                  <c:v>Sep-18</c:v>
                </c:pt>
                <c:pt idx="3">
                  <c:v>Oct-18</c:v>
                </c:pt>
                <c:pt idx="4">
                  <c:v>Nov-18</c:v>
                </c:pt>
                <c:pt idx="5">
                  <c:v>Dec-18</c:v>
                </c:pt>
                <c:pt idx="6">
                  <c:v>Jan-19</c:v>
                </c:pt>
                <c:pt idx="7">
                  <c:v>Feb-19</c:v>
                </c:pt>
                <c:pt idx="8">
                  <c:v>Mar-19</c:v>
                </c:pt>
                <c:pt idx="9">
                  <c:v>Grand Total</c:v>
                </c:pt>
              </c:strCache>
            </c:strRef>
          </c:cat>
          <c:val>
            <c:numRef>
              <c:f>Sheet4!$C$16:$C$25</c:f>
              <c:numCache>
                <c:formatCode>General</c:formatCode>
                <c:ptCount val="10"/>
                <c:pt idx="0">
                  <c:v>512957.53855059331</c:v>
                </c:pt>
                <c:pt idx="1">
                  <c:v>1002578.6822439097</c:v>
                </c:pt>
                <c:pt idx="2">
                  <c:v>1089745.4499466007</c:v>
                </c:pt>
                <c:pt idx="3">
                  <c:v>899870.97002445674</c:v>
                </c:pt>
                <c:pt idx="4">
                  <c:v>806299.465368381</c:v>
                </c:pt>
                <c:pt idx="5">
                  <c:v>642199.92555282847</c:v>
                </c:pt>
                <c:pt idx="6">
                  <c:v>606868.27646034979</c:v>
                </c:pt>
                <c:pt idx="7">
                  <c:v>540648.97141340165</c:v>
                </c:pt>
                <c:pt idx="8">
                  <c:v>770856.77004302759</c:v>
                </c:pt>
                <c:pt idx="9">
                  <c:v>6872026.0496035479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2-4581-B309-7A5E5306F093}"/>
            </c:ext>
          </c:extLst>
        </c:ser>
        <c:ser>
          <c:idx val="2"/>
          <c:order val="2"/>
          <c:tx>
            <c:strRef>
              <c:f>Sheet4!$D$15</c:f>
              <c:strCache>
                <c:ptCount val="1"/>
                <c:pt idx="0">
                  <c:v>MTurk Spend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Sheet4!$A$16:$A$25</c:f>
              <c:strCache>
                <c:ptCount val="10"/>
                <c:pt idx="0">
                  <c:v>Jul-18</c:v>
                </c:pt>
                <c:pt idx="1">
                  <c:v>Aug-18</c:v>
                </c:pt>
                <c:pt idx="2">
                  <c:v>Sep-18</c:v>
                </c:pt>
                <c:pt idx="3">
                  <c:v>Oct-18</c:v>
                </c:pt>
                <c:pt idx="4">
                  <c:v>Nov-18</c:v>
                </c:pt>
                <c:pt idx="5">
                  <c:v>Dec-18</c:v>
                </c:pt>
                <c:pt idx="6">
                  <c:v>Jan-19</c:v>
                </c:pt>
                <c:pt idx="7">
                  <c:v>Feb-19</c:v>
                </c:pt>
                <c:pt idx="8">
                  <c:v>Mar-19</c:v>
                </c:pt>
                <c:pt idx="9">
                  <c:v>Grand Total</c:v>
                </c:pt>
              </c:strCache>
            </c:strRef>
          </c:cat>
          <c:val>
            <c:numRef>
              <c:f>Sheet4!$D$16:$D$25</c:f>
              <c:numCache>
                <c:formatCode>General</c:formatCode>
                <c:ptCount val="10"/>
                <c:pt idx="0">
                  <c:v>76251.975999999704</c:v>
                </c:pt>
                <c:pt idx="1">
                  <c:v>109918.43700000009</c:v>
                </c:pt>
                <c:pt idx="2">
                  <c:v>160996.77300000019</c:v>
                </c:pt>
                <c:pt idx="3">
                  <c:v>143306.20899999974</c:v>
                </c:pt>
                <c:pt idx="4">
                  <c:v>128399.82499999838</c:v>
                </c:pt>
                <c:pt idx="5">
                  <c:v>86456.594999999841</c:v>
                </c:pt>
                <c:pt idx="6">
                  <c:v>88872.938000000009</c:v>
                </c:pt>
                <c:pt idx="7">
                  <c:v>72099.813000000591</c:v>
                </c:pt>
                <c:pt idx="8">
                  <c:v>120545.61099999929</c:v>
                </c:pt>
                <c:pt idx="9">
                  <c:v>986848.17699999781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72-4581-B309-7A5E5306F0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5756648"/>
        <c:axId val="92575697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Sheet4!$B$15</c15:sqref>
                        </c15:formulaRef>
                      </c:ext>
                    </c:extLst>
                    <c:strCache>
                      <c:ptCount val="1"/>
                      <c:pt idx="0">
                        <c:v>Sum of Adjusted Word Count (External)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Sheet4!$A$16:$A$25</c15:sqref>
                        </c15:formulaRef>
                      </c:ext>
                    </c:extLst>
                    <c:strCache>
                      <c:ptCount val="10"/>
                      <c:pt idx="0">
                        <c:v>Jul-18</c:v>
                      </c:pt>
                      <c:pt idx="1">
                        <c:v>Aug-18</c:v>
                      </c:pt>
                      <c:pt idx="2">
                        <c:v>Sep-18</c:v>
                      </c:pt>
                      <c:pt idx="3">
                        <c:v>Oct-18</c:v>
                      </c:pt>
                      <c:pt idx="4">
                        <c:v>Nov-18</c:v>
                      </c:pt>
                      <c:pt idx="5">
                        <c:v>Dec-18</c:v>
                      </c:pt>
                      <c:pt idx="6">
                        <c:v>Jan-19</c:v>
                      </c:pt>
                      <c:pt idx="7">
                        <c:v>Feb-19</c:v>
                      </c:pt>
                      <c:pt idx="8">
                        <c:v>Mar-19</c:v>
                      </c:pt>
                      <c:pt idx="9">
                        <c:v>Grand Total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Sheet4!$B$16:$B$25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3812598.7999999854</c:v>
                      </c:pt>
                      <c:pt idx="1">
                        <c:v>5495921.8500000043</c:v>
                      </c:pt>
                      <c:pt idx="2">
                        <c:v>8049838.6500000097</c:v>
                      </c:pt>
                      <c:pt idx="3">
                        <c:v>7165310.4499999862</c:v>
                      </c:pt>
                      <c:pt idx="4">
                        <c:v>6419991.249999919</c:v>
                      </c:pt>
                      <c:pt idx="5">
                        <c:v>4322829.7499999916</c:v>
                      </c:pt>
                      <c:pt idx="6">
                        <c:v>4443646.9000000004</c:v>
                      </c:pt>
                      <c:pt idx="7">
                        <c:v>3604990.6500000292</c:v>
                      </c:pt>
                      <c:pt idx="8">
                        <c:v>6027280.5499999644</c:v>
                      </c:pt>
                      <c:pt idx="9">
                        <c:v>49342408.84999989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1272-4581-B309-7A5E5306F093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3"/>
          <c:order val="3"/>
          <c:tx>
            <c:strRef>
              <c:f>Sheet4!$E$15</c:f>
              <c:strCache>
                <c:ptCount val="1"/>
                <c:pt idx="0">
                  <c:v>Savings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Sheet4!$A$16:$A$25</c:f>
              <c:strCache>
                <c:ptCount val="10"/>
                <c:pt idx="0">
                  <c:v>Jul-18</c:v>
                </c:pt>
                <c:pt idx="1">
                  <c:v>Aug-18</c:v>
                </c:pt>
                <c:pt idx="2">
                  <c:v>Sep-18</c:v>
                </c:pt>
                <c:pt idx="3">
                  <c:v>Oct-18</c:v>
                </c:pt>
                <c:pt idx="4">
                  <c:v>Nov-18</c:v>
                </c:pt>
                <c:pt idx="5">
                  <c:v>Dec-18</c:v>
                </c:pt>
                <c:pt idx="6">
                  <c:v>Jan-19</c:v>
                </c:pt>
                <c:pt idx="7">
                  <c:v>Feb-19</c:v>
                </c:pt>
                <c:pt idx="8">
                  <c:v>Mar-19</c:v>
                </c:pt>
                <c:pt idx="9">
                  <c:v>Grand Total</c:v>
                </c:pt>
              </c:strCache>
            </c:strRef>
          </c:cat>
          <c:val>
            <c:numRef>
              <c:f>Sheet4!$E$16:$E$25</c:f>
              <c:numCache>
                <c:formatCode>0%</c:formatCode>
                <c:ptCount val="10"/>
                <c:pt idx="0">
                  <c:v>0.85134836654227497</c:v>
                </c:pt>
                <c:pt idx="1">
                  <c:v>0.89036427868784573</c:v>
                </c:pt>
                <c:pt idx="2">
                  <c:v>0.85226203696662439</c:v>
                </c:pt>
                <c:pt idx="3">
                  <c:v>0.84074804747162246</c:v>
                </c:pt>
                <c:pt idx="4">
                  <c:v>0.840754173213627</c:v>
                </c:pt>
                <c:pt idx="5">
                  <c:v>0.86537433039162226</c:v>
                </c:pt>
                <c:pt idx="6">
                  <c:v>0.85355481337998951</c:v>
                </c:pt>
                <c:pt idx="7">
                  <c:v>0.8666420971605433</c:v>
                </c:pt>
                <c:pt idx="8">
                  <c:v>0.84362125924732978</c:v>
                </c:pt>
                <c:pt idx="9">
                  <c:v>0.8563963276802582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72-4581-B309-7A5E5306F0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5757304"/>
        <c:axId val="925756320"/>
      </c:lineChart>
      <c:catAx>
        <c:axId val="925756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756976"/>
        <c:crosses val="autoZero"/>
        <c:auto val="1"/>
        <c:lblAlgn val="ctr"/>
        <c:lblOffset val="100"/>
        <c:noMultiLvlLbl val="0"/>
      </c:catAx>
      <c:valAx>
        <c:axId val="92575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7566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925756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757304"/>
        <c:crosses val="max"/>
        <c:crossBetween val="between"/>
      </c:valAx>
      <c:catAx>
        <c:axId val="925757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57563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A5BCA-53F3-4E79-98D7-5570A790630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6B220-3772-4CAE-8285-82B2D5F9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4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flow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6A7D9-BE2A-4209-BBC2-7B34DA23AB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7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B911-C84C-412F-8152-F9184305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F362F-0725-4BB8-84BD-2BEC47E50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20877-0CDC-4730-A779-262355BF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24-BC2C-4A00-A1CF-F41DC5D102E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50ECD-4263-4F79-8B0F-B8E706D4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F9DC-A9D2-404D-BCE6-915BD95F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A8-686B-4CAD-9D64-0A1190DC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CA54-899F-4C6D-9787-C57653C7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7DBB4-5282-4A32-9B18-03426FE0D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B9B1-D6B9-4F6A-90A8-C0C566FA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24-BC2C-4A00-A1CF-F41DC5D102E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B1CC-AE95-4281-BD66-5EC8C09E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375F-CECA-4298-A046-DB5935D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A8-686B-4CAD-9D64-0A1190DC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224F6-5B0F-47F5-B0C9-5CA882952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80C65-90EF-4F51-AA11-57E46DFE8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EAEAC-0FCB-451A-A2F9-07507BF1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24-BC2C-4A00-A1CF-F41DC5D102E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E4D9-944D-4C37-862A-DC07B712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8698-8E23-4179-BE7F-BE4DF7B9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A8-686B-4CAD-9D64-0A1190DC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899F-3B3D-4AC5-93A0-83D000FC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115F0-7349-4A9D-8BF7-9092DFAF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C85ED-239D-417D-A6D0-2545596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24-BC2C-4A00-A1CF-F41DC5D102E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3D400-5C89-4DA8-8637-4E21FC52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19185-5677-4686-9AE3-8A687CB3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A8-686B-4CAD-9D64-0A1190DC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D696-F2A2-48D8-A804-14644F6D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A86DA-C393-4571-8D6A-E0D05905D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6508-AFFE-42A9-86BE-0F8E3C71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24-BC2C-4A00-A1CF-F41DC5D102E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5A716-1756-446F-8990-C14278F7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AAFE1-404E-48BD-93AC-D44E0A38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A8-686B-4CAD-9D64-0A1190DC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6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7F1F-E79D-4938-938C-C49B2A2F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CA53-B797-48BB-BBE5-936485B82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A41EE-F0F4-482C-BB96-67388A9A8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67E5-6050-46A7-BC01-5AFFC6B0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24-BC2C-4A00-A1CF-F41DC5D102E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5ADA-0826-4CA4-A66A-5EDA5192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93591-F6D2-47C9-8A5D-7216F856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A8-686B-4CAD-9D64-0A1190DC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6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621-D120-420F-8439-20C47688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91438-C1C2-4A4D-B286-588B84CD8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E6BF9-5223-49EE-8F2F-ABB6D744E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FC39E-7EDA-450D-904A-66BE2370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0EC22-27D3-4C9C-B2B7-E2243BF8C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AA121-03CA-4141-9779-425A42CD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24-BC2C-4A00-A1CF-F41DC5D102E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3E3F3-E58A-4B88-96B6-67E74BFA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99BED-B76A-45DF-964B-0B595367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A8-686B-4CAD-9D64-0A1190DC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D294-4284-4F81-9763-197FB4A3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7E536-AD4F-4AE9-84DF-730A4FBF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24-BC2C-4A00-A1CF-F41DC5D102E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DAAF3-1BD9-4284-A11B-42D03628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A88F7-2290-4AE4-8086-C3ABAEB9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A8-686B-4CAD-9D64-0A1190DC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167BD-0BAD-450D-BFDE-57EC2173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24-BC2C-4A00-A1CF-F41DC5D102E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192D2-0263-4157-ACF5-CC847062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C5CE6-6EE2-4E41-8BB4-A531316F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A8-686B-4CAD-9D64-0A1190DC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A58A-664E-4221-B259-A2946A0A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F98BC-8B13-4F87-8366-FE161ED4B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F3B4D-73AC-4AB7-AB87-C7B20AE0D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254A5-43F3-41C7-B663-71D9913F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24-BC2C-4A00-A1CF-F41DC5D102E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EF474-EE65-4E86-9E76-827E04ED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836ED-4C64-4298-9D4A-3C48F28B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A8-686B-4CAD-9D64-0A1190DC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1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66A5-8ABA-4895-9B8C-BA50CA69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73196-4853-4D92-ADCC-6CE2C95C2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7BB30-3A89-40ED-82B8-9CF029B6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E29CA-53EC-4E58-912F-9E36D1A8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24-BC2C-4A00-A1CF-F41DC5D102E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C83E9-B798-4800-8F50-A433C721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E0D57-AB22-4FCE-9260-99A9400B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0CA8-686B-4CAD-9D64-0A1190DC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B9C17-4360-40F4-8BBB-00289E89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DCA4C-404F-4F5F-B61A-C04CE98A7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17748-AEAA-44CE-9231-F69118178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57F24-BC2C-4A00-A1CF-F41DC5D102E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FDC3-EB76-45B3-805B-843383324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BC02-82C8-4E99-BA2B-CFC5949C8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60CA8-686B-4CAD-9D64-0A1190DC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3631-70B6-49D7-82C1-E70FEE5E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compared to current system -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659E-BD0F-4E34-8E1B-72102259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7467"/>
            <a:ext cx="10515600" cy="199178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Assumptions</a:t>
            </a:r>
          </a:p>
          <a:p>
            <a:pPr lvl="1"/>
            <a:r>
              <a:rPr lang="en-US" sz="1600" i="1" dirty="0"/>
              <a:t>Number of votes – 10</a:t>
            </a:r>
          </a:p>
          <a:p>
            <a:pPr lvl="1"/>
            <a:r>
              <a:rPr lang="en-US" sz="1600" i="1" dirty="0"/>
              <a:t>Reward/vote – 0.01$</a:t>
            </a:r>
          </a:p>
          <a:p>
            <a:pPr lvl="1"/>
            <a:r>
              <a:rPr lang="en-US" sz="1600" i="1" dirty="0"/>
              <a:t>Avg. words per string – 7</a:t>
            </a:r>
          </a:p>
          <a:p>
            <a:pPr lvl="1"/>
            <a:r>
              <a:rPr lang="en-US" sz="1600" i="1" dirty="0"/>
              <a:t>Error rate – 20% (Means 20% of the strings will have no good candidate)</a:t>
            </a:r>
          </a:p>
          <a:p>
            <a:pPr lvl="1"/>
            <a:r>
              <a:rPr lang="en-US" sz="1600" i="1" dirty="0"/>
              <a:t>No. of CTs – 3</a:t>
            </a:r>
          </a:p>
          <a:p>
            <a:pPr lvl="1"/>
            <a:r>
              <a:rPr lang="en-US" sz="1600" i="1" dirty="0"/>
              <a:t>Reward/CT – 0.01$</a:t>
            </a:r>
          </a:p>
          <a:p>
            <a:r>
              <a:rPr lang="en-US" dirty="0"/>
              <a:t>Cost for verifying translation for a word = 0.018$ ~ 0.02$ (2₵)</a:t>
            </a:r>
          </a:p>
          <a:p>
            <a:pPr lvl="1"/>
            <a:r>
              <a:rPr lang="en-US" sz="1600" i="1" dirty="0"/>
              <a:t>Reward/vote * No. of votes + Error rate * Reward/CT * No. of CTs + Error rate * Reward/vote * No. of votes</a:t>
            </a:r>
          </a:p>
          <a:p>
            <a:r>
              <a:rPr lang="en-US" dirty="0"/>
              <a:t>Cost for translating a string = 0.022$ ~ 0.02$ (2₵)</a:t>
            </a:r>
          </a:p>
          <a:p>
            <a:pPr lvl="1"/>
            <a:r>
              <a:rPr lang="en-US" sz="1600" i="1" dirty="0"/>
              <a:t>Reward/CT * No. of CTs + Reward/vote * No. of votes + Error rate * Reward/CT * No. of CTs + Error rate * Reward/vote * No. of votes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C8F5DF-24D8-4E5E-A107-EBDC786171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17133" y="1621171"/>
          <a:ext cx="8882543" cy="308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018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Cost compared to current system -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Desai</dc:creator>
  <cp:lastModifiedBy>Amar Desai</cp:lastModifiedBy>
  <cp:revision>3</cp:revision>
  <dcterms:created xsi:type="dcterms:W3CDTF">2019-08-06T22:22:26Z</dcterms:created>
  <dcterms:modified xsi:type="dcterms:W3CDTF">2019-08-06T22:23:08Z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adesai@microsoft.com</vt:lpwstr>
  </property>
  <property fmtid="{D5CDD505-2E9C-101B-9397-08002B2CF9AE}" pid="5" name="MSIP_Label_f42aa342-8706-4288-bd11-ebb85995028c_SetDate">
    <vt:lpwstr>2019-08-06T22:22:36.9871759Z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3dc18d53-4a58-41ec-8451-d5a4b37d5958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