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58"/>
    <a:srgbClr val="7B2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B6318-23CB-40F0-A7BF-2EF6ABFC9971}" type="datetimeFigureOut">
              <a:rPr lang="en-GB" smtClean="0"/>
              <a:t>12/04/2020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6D82-21A7-41BF-BF17-0A793523B7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03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F811-A0C4-4ABB-ADC7-4B989F34A5AB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B738-21F0-49AB-BF64-BE25BA7D24EE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87D-90D2-472E-9958-AAE7A3FF9E50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5BA6-4597-45B4-B451-3728ED1CF51C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7FAC-2368-43A8-A2FC-B9449A43E16A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866C-CAE7-4CD1-A1F6-8A629FE1C929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F86C-D20D-4872-9CEA-5D7972C71DF8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CCA3-718A-4A20-A783-21C595CCAAEB}" type="datetime1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E3E9-3D18-47DD-BF22-432A9EFF78F2}" type="datetime1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B580-2612-480B-98AB-44FFAB6B6A27}" type="datetime1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F795-6AC3-44D1-AB46-EF0EEA830BF1}" type="datetime1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13C9-7538-43C4-8FA1-3EEF191BA6A5}" type="datetime1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Traffic Sign Identification, TAA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E172-7AAA-4F26-B893-758063FAC2AF}" type="datetime1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Traffic Sign Identification, TAA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F2787-EBBF-4A2F-86B9-E16373C1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GB" dirty="0"/>
              <a:t>Traffic Sign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73BD-7401-4DE4-8EE4-E01A6C5B4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German Traffic Sign Benchmark (GTSB)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E500-2B4F-433D-82FB-444355CE4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0" r="1500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79FDD1A-D76B-419D-B073-30B72BED23B7}"/>
              </a:ext>
            </a:extLst>
          </p:cNvPr>
          <p:cNvSpPr txBox="1">
            <a:spLocks/>
          </p:cNvSpPr>
          <p:nvPr/>
        </p:nvSpPr>
        <p:spPr>
          <a:xfrm>
            <a:off x="643467" y="6053178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By: Diogo </a:t>
            </a:r>
            <a:r>
              <a:rPr lang="en-GB" sz="1400" dirty="0" err="1"/>
              <a:t>silva</a:t>
            </a:r>
            <a:r>
              <a:rPr lang="en-GB" sz="1400" dirty="0"/>
              <a:t>, 89348 &amp; </a:t>
            </a:r>
            <a:r>
              <a:rPr lang="en-GB" sz="1400" dirty="0" err="1"/>
              <a:t>pedro</a:t>
            </a:r>
            <a:r>
              <a:rPr lang="en-GB" sz="1400" dirty="0"/>
              <a:t> </a:t>
            </a:r>
            <a:r>
              <a:rPr lang="en-GB" sz="1400" dirty="0" err="1"/>
              <a:t>oliveira</a:t>
            </a:r>
            <a:r>
              <a:rPr lang="en-GB" sz="1400" dirty="0"/>
              <a:t>, 89156</a:t>
            </a:r>
          </a:p>
          <a:p>
            <a:r>
              <a:rPr lang="en-GB" sz="1400" dirty="0"/>
              <a:t>TAA, </a:t>
            </a:r>
            <a:r>
              <a:rPr lang="en-GB" sz="1400" dirty="0" err="1"/>
              <a:t>Universidade</a:t>
            </a:r>
            <a:r>
              <a:rPr lang="en-GB" sz="1400" dirty="0"/>
              <a:t> de Aveiro, 2020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C074B5E-8533-4B70-AA51-7FC4B4350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8658" y="2830074"/>
            <a:ext cx="1606451" cy="160645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BC5BE1-9F5F-420A-B4A2-6B9953C56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2780" y="3852792"/>
            <a:ext cx="1961605" cy="196160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F86E0B-367F-49F5-A305-2CD63712A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1562" y="3960184"/>
            <a:ext cx="1494068" cy="149406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123CBE1-D500-468B-AE5E-7D140C47A0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8657" y="712263"/>
            <a:ext cx="1606452" cy="16064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55593-9C40-47EA-88F9-5CEEC2A4D1D8}"/>
              </a:ext>
            </a:extLst>
          </p:cNvPr>
          <p:cNvCxnSpPr>
            <a:cxnSpLocks/>
          </p:cNvCxnSpPr>
          <p:nvPr/>
        </p:nvCxnSpPr>
        <p:spPr>
          <a:xfrm>
            <a:off x="10558172" y="2318715"/>
            <a:ext cx="772437" cy="4904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6752D2-AB11-48C7-9A8B-8B8DC672195B}"/>
              </a:ext>
            </a:extLst>
          </p:cNvPr>
          <p:cNvCxnSpPr>
            <a:cxnSpLocks/>
          </p:cNvCxnSpPr>
          <p:nvPr/>
        </p:nvCxnSpPr>
        <p:spPr>
          <a:xfrm flipV="1">
            <a:off x="8907966" y="2329158"/>
            <a:ext cx="772437" cy="4904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Cross Validation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6E3A7-C8B8-4947-B844-A59E1A91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1752331"/>
            <a:ext cx="4007953" cy="106762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923DC4-7F26-49E4-B211-E53C82C5D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7" y="1812015"/>
            <a:ext cx="6046711" cy="2244014"/>
          </a:xfrm>
          <a:prstGeom prst="rect">
            <a:avLst/>
          </a:prstGeom>
        </p:spPr>
      </p:pic>
      <p:pic>
        <p:nvPicPr>
          <p:cNvPr id="12" name="Picture 11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77479946-6832-475A-8B17-0AA91E128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78" y="4032117"/>
            <a:ext cx="5899922" cy="2230606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8007B7D-6C93-4A29-9096-41B0EC041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8" y="2819952"/>
            <a:ext cx="4495800" cy="3657600"/>
          </a:xfrm>
          <a:prstGeom prst="rect">
            <a:avLst/>
          </a:prstGeom>
        </p:spPr>
      </p:pic>
      <p:pic>
        <p:nvPicPr>
          <p:cNvPr id="18" name="Picture 1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ED92FF-37CC-437E-91B1-5CC9F4E04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55" y="770291"/>
            <a:ext cx="5213115" cy="55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Grayscale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Picture 8" descr="A picture containing white, sitting, window, photo&#10;&#10;Description automatically generated">
            <a:extLst>
              <a:ext uri="{FF2B5EF4-FFF2-40B4-BE49-F238E27FC236}">
                <a16:creationId xmlns:a16="http://schemas.microsoft.com/office/drawing/2014/main" id="{61D2F89C-DABC-476C-819E-47A1D5B9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58" y="1234770"/>
            <a:ext cx="4819322" cy="48929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FC3918-EB30-4860-AF13-6174BECA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08" y="1817682"/>
            <a:ext cx="3923679" cy="1002913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E29220B-F0FD-4736-B170-B43CFC2B1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7" y="2790325"/>
            <a:ext cx="4352971" cy="3725687"/>
          </a:xfrm>
          <a:prstGeom prst="rect">
            <a:avLst/>
          </a:prstGeom>
        </p:spPr>
      </p:pic>
      <p:pic>
        <p:nvPicPr>
          <p:cNvPr id="30" name="Picture 29" descr="A picture containing outdoor, sitting, light, monitor&#10;&#10;Description automatically generated">
            <a:extLst>
              <a:ext uri="{FF2B5EF4-FFF2-40B4-BE49-F238E27FC236}">
                <a16:creationId xmlns:a16="http://schemas.microsoft.com/office/drawing/2014/main" id="{3473FF26-5A86-49CE-98BD-F4F3370B6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15" y="884393"/>
            <a:ext cx="5165077" cy="54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Histogram Equalization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2" name="Picture 11" descr="A picture containing photo, white, old, group&#10;&#10;Description automatically generated">
            <a:extLst>
              <a:ext uri="{FF2B5EF4-FFF2-40B4-BE49-F238E27FC236}">
                <a16:creationId xmlns:a16="http://schemas.microsoft.com/office/drawing/2014/main" id="{F52B11BA-C28E-4BA2-A07C-3C9A0C08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57" y="1234770"/>
            <a:ext cx="4819321" cy="48929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B444A2-6BEA-44EB-9F94-354039C78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71" y="1785025"/>
            <a:ext cx="3957216" cy="1012707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3FAAE5-0820-4DCB-BEFB-129B9F9D5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9" y="2792566"/>
            <a:ext cx="4315157" cy="3693322"/>
          </a:xfrm>
          <a:prstGeom prst="rect">
            <a:avLst/>
          </a:prstGeom>
        </p:spPr>
      </p:pic>
      <p:pic>
        <p:nvPicPr>
          <p:cNvPr id="23" name="Picture 22" descr="A picture containing light, sitting, night, monitor&#10;&#10;Description automatically generated">
            <a:extLst>
              <a:ext uri="{FF2B5EF4-FFF2-40B4-BE49-F238E27FC236}">
                <a16:creationId xmlns:a16="http://schemas.microsoft.com/office/drawing/2014/main" id="{5BBEBD03-D9CD-49C9-962C-2F14336C2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3" y="859684"/>
            <a:ext cx="5262374" cy="55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Contrast Lim. </a:t>
            </a:r>
            <a:r>
              <a:rPr lang="en-GB" b="1" dirty="0" err="1"/>
              <a:t>Adap</a:t>
            </a:r>
            <a:r>
              <a:rPr lang="en-GB" b="1" dirty="0"/>
              <a:t>. Hist.  Eq.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/>
          </a:p>
          <a:p>
            <a:pPr marL="457200" lvl="1" indent="0">
              <a:buNone/>
            </a:pPr>
            <a:endParaRPr lang="en-GB" sz="1600" b="1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3" name="Picture 12" descr="A picture containing photo, group, sitting, white&#10;&#10;Description automatically generated">
            <a:extLst>
              <a:ext uri="{FF2B5EF4-FFF2-40B4-BE49-F238E27FC236}">
                <a16:creationId xmlns:a16="http://schemas.microsoft.com/office/drawing/2014/main" id="{7650D511-025F-4974-94D6-22A398675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57" y="1234770"/>
            <a:ext cx="4819320" cy="4892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5CC6DF-F749-4E85-B344-6C7F8CDD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3" y="1840031"/>
            <a:ext cx="3928512" cy="979921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9B02DBD-CA01-49CA-8050-116C2BA85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4" y="2753006"/>
            <a:ext cx="4369541" cy="3739869"/>
          </a:xfrm>
          <a:prstGeom prst="rect">
            <a:avLst/>
          </a:prstGeom>
        </p:spPr>
      </p:pic>
      <p:pic>
        <p:nvPicPr>
          <p:cNvPr id="24" name="Picture 23" descr="A picture containing outdoor, night, light, monitor&#10;&#10;Description automatically generated">
            <a:extLst>
              <a:ext uri="{FF2B5EF4-FFF2-40B4-BE49-F238E27FC236}">
                <a16:creationId xmlns:a16="http://schemas.microsoft.com/office/drawing/2014/main" id="{DC8B7269-4D96-468C-A167-CE4973B02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67" y="1332932"/>
            <a:ext cx="4914017" cy="52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OpenCV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90CC8-83E8-4F2E-8141-C508ED11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0" y="1764178"/>
            <a:ext cx="3937752" cy="98228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9066461-856C-4F68-9D85-A9775B5B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2" y="2765653"/>
            <a:ext cx="4408552" cy="3773259"/>
          </a:xfrm>
          <a:prstGeom prst="rect">
            <a:avLst/>
          </a:prstGeom>
        </p:spPr>
      </p:pic>
      <p:pic>
        <p:nvPicPr>
          <p:cNvPr id="16" name="Picture 15" descr="A picture containing outdoor, light, monitor, night&#10;&#10;Description automatically generated">
            <a:extLst>
              <a:ext uri="{FF2B5EF4-FFF2-40B4-BE49-F238E27FC236}">
                <a16:creationId xmlns:a16="http://schemas.microsoft.com/office/drawing/2014/main" id="{2E5B94F9-255E-4219-BE25-3D33CF134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4" y="847269"/>
            <a:ext cx="5295822" cy="56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Contrast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4BF1CB-3973-4E43-B362-94D79FAB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0" y="1785025"/>
            <a:ext cx="3937752" cy="967014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D85A341-2206-4823-B429-EA4EFDD86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1" y="2765652"/>
            <a:ext cx="4408553" cy="3773259"/>
          </a:xfrm>
          <a:prstGeom prst="rect">
            <a:avLst/>
          </a:prstGeom>
        </p:spPr>
      </p:pic>
      <p:pic>
        <p:nvPicPr>
          <p:cNvPr id="17" name="Picture 16" descr="A lit up city at night&#10;&#10;Description automatically generated">
            <a:extLst>
              <a:ext uri="{FF2B5EF4-FFF2-40B4-BE49-F238E27FC236}">
                <a16:creationId xmlns:a16="http://schemas.microsoft.com/office/drawing/2014/main" id="{B45951D8-16FE-4552-8CD7-A583B9606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4" y="864837"/>
            <a:ext cx="5295822" cy="56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Augmentation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05EA2E-1F33-42F1-921F-EB533669E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82" y="2013625"/>
            <a:ext cx="8975035" cy="3412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41AF7-7F27-4127-808D-BF7CF8B5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30" y="1785025"/>
            <a:ext cx="3937752" cy="967014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DFEBF04-D043-44CD-87BF-20049D6B3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1" y="2765652"/>
            <a:ext cx="4423809" cy="3786317"/>
          </a:xfrm>
          <a:prstGeom prst="rect">
            <a:avLst/>
          </a:prstGeom>
        </p:spPr>
      </p:pic>
      <p:pic>
        <p:nvPicPr>
          <p:cNvPr id="19" name="Picture 18" descr="A picture containing outdoor, night, light, sitting&#10;&#10;Description automatically generated">
            <a:extLst>
              <a:ext uri="{FF2B5EF4-FFF2-40B4-BE49-F238E27FC236}">
                <a16:creationId xmlns:a16="http://schemas.microsoft.com/office/drawing/2014/main" id="{CD72F9EF-64EC-47F3-8D56-6EF09A7BF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2" y="864837"/>
            <a:ext cx="5183536" cy="54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Data Augmentation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91D2E7-42DF-4C02-8B5B-93E205E6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82" y="2013624"/>
            <a:ext cx="8975035" cy="3412503"/>
          </a:xfrm>
          <a:prstGeom prst="rect">
            <a:avLst/>
          </a:prstGeom>
        </p:spPr>
      </p:pic>
      <p:pic>
        <p:nvPicPr>
          <p:cNvPr id="18" name="Picture 17" descr="A picture containing night, light, monitor, sitting&#10;&#10;Description automatically generated">
            <a:extLst>
              <a:ext uri="{FF2B5EF4-FFF2-40B4-BE49-F238E27FC236}">
                <a16:creationId xmlns:a16="http://schemas.microsoft.com/office/drawing/2014/main" id="{6FD31307-9E25-470A-A0E7-3FC82902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40" y="864837"/>
            <a:ext cx="5096604" cy="539941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CE53D-9A17-4ED9-895A-664799FA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8" y="2752039"/>
            <a:ext cx="4452474" cy="38108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F07114-1B6A-4D47-B07A-9D66A8E53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230" y="1815619"/>
            <a:ext cx="3937752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FAD1-4862-4F79-99B7-A535796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Hyper-parameter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9F68-2DBE-4A86-B814-2A0896FC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Epochs</a:t>
            </a:r>
          </a:p>
          <a:p>
            <a:r>
              <a:rPr lang="en-GB" dirty="0"/>
              <a:t>Changes in the Neural Network Structure</a:t>
            </a:r>
          </a:p>
          <a:p>
            <a:r>
              <a:rPr lang="en-GB" dirty="0"/>
              <a:t>Learning Rate</a:t>
            </a:r>
          </a:p>
          <a:p>
            <a:r>
              <a:rPr lang="en-GB" dirty="0"/>
              <a:t>Dropout</a:t>
            </a:r>
          </a:p>
          <a:p>
            <a:r>
              <a:rPr lang="en-GB" dirty="0" err="1"/>
              <a:t>MaxPooling</a:t>
            </a:r>
            <a:endParaRPr lang="en-GB" dirty="0"/>
          </a:p>
          <a:p>
            <a:r>
              <a:rPr lang="en-GB" dirty="0"/>
              <a:t>Regularization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CD95-B8B7-4DF5-AAD8-E28B0D6D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272A-ECFE-43BE-AF15-F0E84FB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D0FA5D-DD42-47F4-89B1-9A1B31BA84F5}"/>
              </a:ext>
            </a:extLst>
          </p:cNvPr>
          <p:cNvGrpSpPr/>
          <p:nvPr/>
        </p:nvGrpSpPr>
        <p:grpSpPr>
          <a:xfrm>
            <a:off x="1051877" y="2013625"/>
            <a:ext cx="9498965" cy="3838575"/>
            <a:chOff x="1051877" y="2013625"/>
            <a:chExt cx="9498965" cy="38385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7B3DA4-6163-41CC-AB02-FA0139D50072}"/>
                </a:ext>
              </a:extLst>
            </p:cNvPr>
            <p:cNvGrpSpPr/>
            <p:nvPr/>
          </p:nvGrpSpPr>
          <p:grpSpPr>
            <a:xfrm>
              <a:off x="1051877" y="2013625"/>
              <a:ext cx="9498965" cy="3838575"/>
              <a:chOff x="1051877" y="2013625"/>
              <a:chExt cx="9498965" cy="38385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83A465-EF4E-4AEA-8873-5251BD8A9EAC}"/>
                  </a:ext>
                </a:extLst>
              </p:cNvPr>
              <p:cNvGrpSpPr/>
              <p:nvPr/>
            </p:nvGrpSpPr>
            <p:grpSpPr>
              <a:xfrm>
                <a:off x="1092517" y="2013625"/>
                <a:ext cx="9458325" cy="3838575"/>
                <a:chOff x="1366837" y="2013625"/>
                <a:chExt cx="9458325" cy="3838575"/>
              </a:xfrm>
            </p:grpSpPr>
            <p:pic>
              <p:nvPicPr>
                <p:cNvPr id="7" name="Picture 6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DDE6F26C-6B2F-4240-A0BE-A5B3F01979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6837" y="2013625"/>
                  <a:ext cx="9458325" cy="3838575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9CD893F-0C45-48C0-A774-B5DAB759E5E0}"/>
                    </a:ext>
                  </a:extLst>
                </p:cNvPr>
                <p:cNvSpPr/>
                <p:nvPr/>
              </p:nvSpPr>
              <p:spPr>
                <a:xfrm>
                  <a:off x="9644380" y="2496066"/>
                  <a:ext cx="259080" cy="243840"/>
                </a:xfrm>
                <a:prstGeom prst="rect">
                  <a:avLst/>
                </a:prstGeom>
                <a:solidFill>
                  <a:srgbClr val="7B2E63"/>
                </a:solidFill>
                <a:ln>
                  <a:solidFill>
                    <a:srgbClr val="7B2E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67A5A6-D3F2-48A3-888A-99C0316168B4}"/>
                    </a:ext>
                  </a:extLst>
                </p:cNvPr>
                <p:cNvSpPr txBox="1"/>
                <p:nvPr/>
              </p:nvSpPr>
              <p:spPr>
                <a:xfrm>
                  <a:off x="9862820" y="2433320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CV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9ED81C8-312F-43CD-B6AA-D3FC7CBE5A9D}"/>
                    </a:ext>
                  </a:extLst>
                </p:cNvPr>
                <p:cNvSpPr/>
                <p:nvPr/>
              </p:nvSpPr>
              <p:spPr>
                <a:xfrm>
                  <a:off x="9644380" y="2819003"/>
                  <a:ext cx="259080" cy="243840"/>
                </a:xfrm>
                <a:prstGeom prst="rect">
                  <a:avLst/>
                </a:prstGeom>
                <a:solidFill>
                  <a:srgbClr val="E44D58"/>
                </a:solidFill>
                <a:ln>
                  <a:solidFill>
                    <a:srgbClr val="E44D5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5B1992E-3CC0-4760-807B-82ACE029F1F7}"/>
                    </a:ext>
                  </a:extLst>
                </p:cNvPr>
                <p:cNvSpPr txBox="1"/>
                <p:nvPr/>
              </p:nvSpPr>
              <p:spPr>
                <a:xfrm>
                  <a:off x="9862820" y="2756257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Train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A30CCC-921C-419E-8E68-ECFF1C3B32CF}"/>
                  </a:ext>
                </a:extLst>
              </p:cNvPr>
              <p:cNvSpPr/>
              <p:nvPr/>
            </p:nvSpPr>
            <p:spPr>
              <a:xfrm>
                <a:off x="1051877" y="3636579"/>
                <a:ext cx="440592" cy="273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64AFD3-F7DD-419F-AA44-F75B8E88E920}"/>
                </a:ext>
              </a:extLst>
            </p:cNvPr>
            <p:cNvSpPr txBox="1"/>
            <p:nvPr/>
          </p:nvSpPr>
          <p:spPr>
            <a:xfrm rot="16200000">
              <a:off x="472828" y="3375947"/>
              <a:ext cx="1516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Accuracy</a:t>
              </a:r>
              <a:endParaRPr lang="en-GB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F94DF1-9217-4EB9-A14E-D23CD801C72F}"/>
              </a:ext>
            </a:extLst>
          </p:cNvPr>
          <p:cNvGrpSpPr/>
          <p:nvPr/>
        </p:nvGrpSpPr>
        <p:grpSpPr>
          <a:xfrm>
            <a:off x="1190378" y="2013625"/>
            <a:ext cx="9267825" cy="3743325"/>
            <a:chOff x="1187766" y="2013625"/>
            <a:chExt cx="9267825" cy="3743325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379BE58A-D9A0-4FE1-A136-6617F14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766" y="2013625"/>
              <a:ext cx="9267825" cy="3743325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00B6A1-97B5-4D24-BE5C-444B5FBAF5E4}"/>
                </a:ext>
              </a:extLst>
            </p:cNvPr>
            <p:cNvSpPr/>
            <p:nvPr/>
          </p:nvSpPr>
          <p:spPr>
            <a:xfrm>
              <a:off x="9240520" y="2319477"/>
              <a:ext cx="259080" cy="243840"/>
            </a:xfrm>
            <a:prstGeom prst="rect">
              <a:avLst/>
            </a:prstGeom>
            <a:solidFill>
              <a:srgbClr val="7B2E63"/>
            </a:solidFill>
            <a:ln>
              <a:solidFill>
                <a:srgbClr val="7B2E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3E16D7-87C2-4E9A-9EFA-AD9D91216939}"/>
                </a:ext>
              </a:extLst>
            </p:cNvPr>
            <p:cNvSpPr txBox="1"/>
            <p:nvPr/>
          </p:nvSpPr>
          <p:spPr>
            <a:xfrm>
              <a:off x="9458960" y="2256731"/>
              <a:ext cx="534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CV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132B58-AD5C-4D7A-B8D6-8FDDFC9BC178}"/>
                </a:ext>
              </a:extLst>
            </p:cNvPr>
            <p:cNvSpPr/>
            <p:nvPr/>
          </p:nvSpPr>
          <p:spPr>
            <a:xfrm>
              <a:off x="9240520" y="2642414"/>
              <a:ext cx="259080" cy="243840"/>
            </a:xfrm>
            <a:prstGeom prst="rect">
              <a:avLst/>
            </a:prstGeom>
            <a:solidFill>
              <a:srgbClr val="E44D58"/>
            </a:solidFill>
            <a:ln>
              <a:solidFill>
                <a:srgbClr val="E44D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D94115-7A25-44C0-9B0B-18E17344C2F9}"/>
                </a:ext>
              </a:extLst>
            </p:cNvPr>
            <p:cNvSpPr txBox="1"/>
            <p:nvPr/>
          </p:nvSpPr>
          <p:spPr>
            <a:xfrm>
              <a:off x="9458960" y="2579668"/>
              <a:ext cx="69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4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FAD1-4862-4F79-99B7-A535796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9F68-2DBE-4A86-B814-2A0896FC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Contextualization</a:t>
            </a:r>
          </a:p>
          <a:p>
            <a:r>
              <a:rPr lang="en-GB" dirty="0"/>
              <a:t>The Dataset</a:t>
            </a:r>
          </a:p>
          <a:p>
            <a:r>
              <a:rPr lang="en-GB" dirty="0"/>
              <a:t>Deep Neural Network</a:t>
            </a:r>
          </a:p>
          <a:p>
            <a:r>
              <a:rPr lang="en-GB" dirty="0"/>
              <a:t>Initial configurations and preparations</a:t>
            </a:r>
          </a:p>
          <a:p>
            <a:r>
              <a:rPr lang="en-GB" dirty="0"/>
              <a:t>Image pre-processing</a:t>
            </a:r>
          </a:p>
          <a:p>
            <a:r>
              <a:rPr lang="en-GB" dirty="0"/>
              <a:t>Hyper-parameter adjustment</a:t>
            </a:r>
          </a:p>
          <a:p>
            <a:r>
              <a:rPr lang="en-GB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CD95-B8B7-4DF5-AAD8-E28B0D6D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272A-ECFE-43BE-AF15-F0E84FB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1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C6A22A-9357-48DA-B149-59962F57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84" y="1825441"/>
            <a:ext cx="3940256" cy="97626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A5C2C9EB-E6B0-4FC9-8A6C-2B539E9A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6" y="2516172"/>
            <a:ext cx="4809000" cy="36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9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1 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90A36-871E-4617-89C5-66E56CB4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84" y="1825441"/>
            <a:ext cx="3940256" cy="98944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57167C4-17CA-4F7D-BC36-F4786E40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16" y="2472854"/>
            <a:ext cx="4537349" cy="38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0BFDC2E-7E41-42A3-9A43-339514864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9" y="2216940"/>
            <a:ext cx="5199136" cy="3542629"/>
          </a:xfrm>
          <a:prstGeom prst="rect">
            <a:avLst/>
          </a:prstGeom>
        </p:spPr>
      </p:pic>
      <p:pic>
        <p:nvPicPr>
          <p:cNvPr id="24" name="Picture 23" descr="A picture containing game&#10;&#10;Description automatically generated">
            <a:extLst>
              <a:ext uri="{FF2B5EF4-FFF2-40B4-BE49-F238E27FC236}">
                <a16:creationId xmlns:a16="http://schemas.microsoft.com/office/drawing/2014/main" id="{2960C779-F280-4804-94E0-6FB591991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06" y="2216940"/>
            <a:ext cx="5078594" cy="35426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3808C-D8AE-42B0-948F-1A5A18582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30" y="1811848"/>
            <a:ext cx="3937752" cy="995450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B9FF6B7E-4A59-4F98-8B3E-9DAE3CFAA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8" y="2752038"/>
            <a:ext cx="4477137" cy="3831960"/>
          </a:xfrm>
          <a:prstGeom prst="rect">
            <a:avLst/>
          </a:prstGeom>
        </p:spPr>
      </p:pic>
      <p:pic>
        <p:nvPicPr>
          <p:cNvPr id="32" name="Picture 31" descr="A picture containing outdoor, sitting, light, monitor&#10;&#10;Description automatically generated">
            <a:extLst>
              <a:ext uri="{FF2B5EF4-FFF2-40B4-BE49-F238E27FC236}">
                <a16:creationId xmlns:a16="http://schemas.microsoft.com/office/drawing/2014/main" id="{FA306A7F-613E-497D-966E-F59BA046B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39" y="1314313"/>
            <a:ext cx="4899733" cy="5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Dropout on Convolutional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E6B15-49DA-48D6-8B12-0AFB511D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96" y="2119732"/>
            <a:ext cx="5220807" cy="26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Dropout 0.1 at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1D985-991F-446E-9377-01A79864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0" y="1811848"/>
            <a:ext cx="3937752" cy="995450"/>
          </a:xfrm>
          <a:prstGeom prst="rect">
            <a:avLst/>
          </a:prstGeom>
        </p:spPr>
      </p:pic>
      <p:pic>
        <p:nvPicPr>
          <p:cNvPr id="15" name="Picture 14" descr="A picture containing outdoor, night, light, sitting&#10;&#10;Description automatically generated">
            <a:extLst>
              <a:ext uri="{FF2B5EF4-FFF2-40B4-BE49-F238E27FC236}">
                <a16:creationId xmlns:a16="http://schemas.microsoft.com/office/drawing/2014/main" id="{DF1CA0D8-D33B-4802-8C17-DC77E3F23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40" y="1302026"/>
            <a:ext cx="4899734" cy="519084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B3FDAAD-9333-4878-BD77-BDE9632B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8" y="2752038"/>
            <a:ext cx="4452474" cy="38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Dropout on 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8936CD-387D-47B4-86F4-688CAC48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45" y="2013625"/>
            <a:ext cx="4386055" cy="37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Dropout 0.5 at 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4A46F-64D3-4F8C-80A8-8A07AC69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0" y="1828476"/>
            <a:ext cx="3955136" cy="995450"/>
          </a:xfrm>
          <a:prstGeom prst="rect">
            <a:avLst/>
          </a:prstGeom>
        </p:spPr>
      </p:pic>
      <p:pic>
        <p:nvPicPr>
          <p:cNvPr id="14" name="Picture 13" descr="A picture containing monitor, night, light, sitting&#10;&#10;Description automatically generated">
            <a:extLst>
              <a:ext uri="{FF2B5EF4-FFF2-40B4-BE49-F238E27FC236}">
                <a16:creationId xmlns:a16="http://schemas.microsoft.com/office/drawing/2014/main" id="{36770132-5FCD-417B-9825-B89569076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39" y="1302025"/>
            <a:ext cx="4899735" cy="5190849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61F827F-55F0-4F9B-9EBC-92C92E3B8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5" y="2767733"/>
            <a:ext cx="4452474" cy="38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 err="1"/>
              <a:t>MaxPooling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4B21D5-1D16-4783-9759-F3309F8E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0" y="1811848"/>
            <a:ext cx="3891332" cy="1010166"/>
          </a:xfrm>
          <a:prstGeom prst="rect">
            <a:avLst/>
          </a:prstGeom>
        </p:spPr>
      </p:pic>
      <p:pic>
        <p:nvPicPr>
          <p:cNvPr id="14" name="Picture 13" descr="A picture containing outdoor, monitor, light, sitting&#10;&#10;Description automatically generated">
            <a:extLst>
              <a:ext uri="{FF2B5EF4-FFF2-40B4-BE49-F238E27FC236}">
                <a16:creationId xmlns:a16="http://schemas.microsoft.com/office/drawing/2014/main" id="{8F652731-05C8-45F7-B129-678F49FF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3" y="1302026"/>
            <a:ext cx="4864411" cy="5153426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28961F0-11F9-4479-BF80-B46C85DA4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2763900"/>
            <a:ext cx="4452474" cy="38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8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Regularization (0.01)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15A16-583A-41E6-83E3-6F105D17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39" y="1784838"/>
            <a:ext cx="3937753" cy="1037176"/>
          </a:xfrm>
          <a:prstGeom prst="rect">
            <a:avLst/>
          </a:prstGeom>
        </p:spPr>
      </p:pic>
      <p:pic>
        <p:nvPicPr>
          <p:cNvPr id="13" name="Picture 12" descr="A picture containing outdoor, sitting, monitor, light&#10;&#10;Description automatically generated">
            <a:extLst>
              <a:ext uri="{FF2B5EF4-FFF2-40B4-BE49-F238E27FC236}">
                <a16:creationId xmlns:a16="http://schemas.microsoft.com/office/drawing/2014/main" id="{7C7D3B0F-CC01-4592-A086-1DBFCA6E6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3" y="1298079"/>
            <a:ext cx="4864410" cy="5153426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99E73A8-0CC1-40F2-BB4B-1859DF3CA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2780234"/>
            <a:ext cx="4429263" cy="37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BADD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Contextualization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GB" sz="2000" i="1" dirty="0"/>
              <a:t>“</a:t>
            </a:r>
            <a:r>
              <a:rPr lang="en-GB" sz="2000" b="1" i="1" dirty="0"/>
              <a:t>The German Traffic Sign Detection Benchmark</a:t>
            </a:r>
            <a:r>
              <a:rPr lang="en-GB" sz="2000" dirty="0"/>
              <a:t> is a single-image detection assessment for researchers with interest in the field of computer vision, pattern recognition and image-based driver assistance.”</a:t>
            </a:r>
            <a:endParaRPr lang="en-GB" sz="1600" dirty="0"/>
          </a:p>
          <a:p>
            <a:pPr marL="0" indent="0" algn="r">
              <a:buNone/>
            </a:pPr>
            <a:r>
              <a:rPr lang="en-GB" sz="2000" dirty="0"/>
              <a:t>- http://benchmark.ini.rub.de/?section=gtsdb&amp;subsection=dataset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35BB1C1-6B1A-4356-9BDB-08E12C3D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83" b="40546"/>
          <a:stretch/>
        </p:blipFill>
        <p:spPr>
          <a:xfrm>
            <a:off x="2795198" y="4045598"/>
            <a:ext cx="6601604" cy="13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3 Sets</a:t>
            </a:r>
          </a:p>
          <a:p>
            <a:pPr lvl="1"/>
            <a:r>
              <a:rPr lang="en-GB" sz="1200" dirty="0"/>
              <a:t>META</a:t>
            </a:r>
          </a:p>
          <a:p>
            <a:pPr lvl="1"/>
            <a:r>
              <a:rPr lang="en-GB" sz="1200" dirty="0"/>
              <a:t>TRAIN</a:t>
            </a:r>
          </a:p>
          <a:p>
            <a:pPr lvl="1"/>
            <a:r>
              <a:rPr lang="en-GB" sz="1200" dirty="0"/>
              <a:t>TEST</a:t>
            </a:r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sz="2000" dirty="0"/>
              <a:t>Over 50,000 images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43 different traffic signs</a:t>
            </a:r>
          </a:p>
          <a:p>
            <a:endParaRPr lang="en-GB" sz="2000" dirty="0"/>
          </a:p>
          <a:p>
            <a:r>
              <a:rPr lang="en-GB" sz="2000" dirty="0"/>
              <a:t>Varying quality and dimensions</a:t>
            </a:r>
          </a:p>
          <a:p>
            <a:endParaRPr lang="en-GB" sz="2000" dirty="0"/>
          </a:p>
          <a:p>
            <a:r>
              <a:rPr lang="en-GB" sz="2000" dirty="0"/>
              <a:t>Different number of images per class</a:t>
            </a:r>
            <a:endParaRPr lang="en-GB" sz="12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Picture 10" descr="A close up of a keyboard&#10;&#10;Description automatically generated">
            <a:extLst>
              <a:ext uri="{FF2B5EF4-FFF2-40B4-BE49-F238E27FC236}">
                <a16:creationId xmlns:a16="http://schemas.microsoft.com/office/drawing/2014/main" id="{44D515BA-B8A3-4641-899E-879A096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29" y="681037"/>
            <a:ext cx="3692771" cy="2873514"/>
          </a:xfrm>
          <a:prstGeom prst="rect">
            <a:avLst/>
          </a:prstGeom>
        </p:spPr>
      </p:pic>
      <p:pic>
        <p:nvPicPr>
          <p:cNvPr id="14" name="Picture 13" descr="A bunch of different colors&#10;&#10;Description automatically generated">
            <a:extLst>
              <a:ext uri="{FF2B5EF4-FFF2-40B4-BE49-F238E27FC236}">
                <a16:creationId xmlns:a16="http://schemas.microsoft.com/office/drawing/2014/main" id="{0FDBB68B-26D8-4B15-8599-D90A63D3A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63" y="2991102"/>
            <a:ext cx="2934265" cy="2873514"/>
          </a:xfrm>
          <a:prstGeom prst="rect">
            <a:avLst/>
          </a:prstGeom>
        </p:spPr>
      </p:pic>
      <p:pic>
        <p:nvPicPr>
          <p:cNvPr id="16" name="Picture 15" descr="A picture containing food, old&#10;&#10;Description automatically generated">
            <a:extLst>
              <a:ext uri="{FF2B5EF4-FFF2-40B4-BE49-F238E27FC236}">
                <a16:creationId xmlns:a16="http://schemas.microsoft.com/office/drawing/2014/main" id="{4D8634A9-554C-43CE-B104-3E80E69F2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94" y="1207773"/>
            <a:ext cx="3079965" cy="294196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0F0B49-2561-4D23-908E-CF953EDE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89" y="1792426"/>
            <a:ext cx="4695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/>
          </a:bodyPr>
          <a:lstStyle/>
          <a:p>
            <a:r>
              <a:rPr lang="en-GB" sz="2000" dirty="0"/>
              <a:t>Deep Convolutional Neural Network</a:t>
            </a:r>
            <a:endParaRPr lang="en-GB" sz="1200" dirty="0"/>
          </a:p>
          <a:p>
            <a:pPr marL="457200" lvl="1" indent="0">
              <a:buNone/>
            </a:pPr>
            <a:endParaRPr lang="en-GB" sz="1200" dirty="0"/>
          </a:p>
          <a:p>
            <a:r>
              <a:rPr lang="en-GB" sz="2000" dirty="0" err="1"/>
              <a:t>LeNet</a:t>
            </a:r>
            <a:r>
              <a:rPr lang="en-GB" sz="2000" dirty="0"/>
              <a:t> 5</a:t>
            </a:r>
          </a:p>
          <a:p>
            <a:pPr lvl="1"/>
            <a:r>
              <a:rPr lang="en-GB" sz="1600" dirty="0"/>
              <a:t>Convolutional Block</a:t>
            </a:r>
          </a:p>
          <a:p>
            <a:pPr lvl="2"/>
            <a:r>
              <a:rPr lang="en-GB" sz="1200" dirty="0"/>
              <a:t>Convolutional Layer</a:t>
            </a:r>
          </a:p>
          <a:p>
            <a:pPr lvl="2"/>
            <a:r>
              <a:rPr lang="en-GB" sz="1200" dirty="0"/>
              <a:t>Average Pool Layer</a:t>
            </a:r>
          </a:p>
          <a:p>
            <a:pPr lvl="1"/>
            <a:r>
              <a:rPr lang="en-GB" sz="1600" dirty="0"/>
              <a:t>Flattening Convolutional Layer</a:t>
            </a:r>
          </a:p>
          <a:p>
            <a:pPr lvl="1"/>
            <a:r>
              <a:rPr lang="en-GB" sz="1600" dirty="0"/>
              <a:t>Fully Connected Layer</a:t>
            </a:r>
          </a:p>
          <a:p>
            <a:pPr lvl="1"/>
            <a:r>
              <a:rPr lang="en-GB" sz="1600" dirty="0" err="1"/>
              <a:t>Softmax</a:t>
            </a:r>
            <a:r>
              <a:rPr lang="en-GB" sz="1600" dirty="0"/>
              <a:t> Layer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E6C4635-46D7-4497-BCD2-F6FEDC70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83" y="2581036"/>
            <a:ext cx="5257800" cy="150311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673324-86B5-4962-946F-404FD452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19" y="4199033"/>
            <a:ext cx="2628111" cy="179083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E31817-6510-40D4-AF07-87F058EC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79" y="451945"/>
            <a:ext cx="1996714" cy="5725018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C5D9BB-3445-4B89-BE6D-EFAEB7594C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22946" r="7885" b="22487"/>
          <a:stretch/>
        </p:blipFill>
        <p:spPr>
          <a:xfrm>
            <a:off x="4592168" y="4263535"/>
            <a:ext cx="3611536" cy="78771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1D9D6BBC-1413-4726-AAFB-8F9D86AD1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68" y="5208710"/>
            <a:ext cx="2778119" cy="8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Initial Configurations and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r>
              <a:rPr lang="en-GB" sz="2000" dirty="0"/>
              <a:t>Loss Function</a:t>
            </a:r>
          </a:p>
          <a:p>
            <a:pPr lvl="1"/>
            <a:r>
              <a:rPr lang="en-GB" sz="1600" b="1" dirty="0"/>
              <a:t>Categorical Cross-Entropy</a:t>
            </a:r>
          </a:p>
          <a:p>
            <a:r>
              <a:rPr lang="en-GB" sz="2000" dirty="0"/>
              <a:t>Activation Function</a:t>
            </a:r>
          </a:p>
          <a:p>
            <a:pPr lvl="1"/>
            <a:r>
              <a:rPr lang="en-GB" sz="1600" b="1" dirty="0"/>
              <a:t>RELU</a:t>
            </a:r>
          </a:p>
          <a:p>
            <a:r>
              <a:rPr lang="en-GB" sz="2000" dirty="0"/>
              <a:t>Optimizing Function</a:t>
            </a:r>
          </a:p>
          <a:p>
            <a:pPr lvl="1"/>
            <a:r>
              <a:rPr lang="en-GB" sz="1600" b="1" dirty="0"/>
              <a:t>ADAM</a:t>
            </a:r>
          </a:p>
          <a:p>
            <a:r>
              <a:rPr lang="en-GB" sz="2000" dirty="0"/>
              <a:t>Learning Rate</a:t>
            </a:r>
          </a:p>
          <a:p>
            <a:pPr lvl="1"/>
            <a:r>
              <a:rPr lang="en-GB" sz="1600" b="1" dirty="0"/>
              <a:t>0.002</a:t>
            </a:r>
          </a:p>
          <a:p>
            <a:r>
              <a:rPr lang="en-GB" sz="2000" dirty="0"/>
              <a:t>Epochs</a:t>
            </a:r>
          </a:p>
          <a:p>
            <a:pPr lvl="1"/>
            <a:r>
              <a:rPr lang="en-GB" sz="1600" b="1" dirty="0"/>
              <a:t>50</a:t>
            </a:r>
          </a:p>
          <a:p>
            <a:r>
              <a:rPr lang="en-GB" sz="2000" dirty="0"/>
              <a:t>Batch Size</a:t>
            </a:r>
          </a:p>
          <a:p>
            <a:pPr lvl="1"/>
            <a:r>
              <a:rPr lang="en-GB" sz="1600" b="1" dirty="0"/>
              <a:t>200</a:t>
            </a:r>
          </a:p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00569-6754-4AE9-9EFF-6202A814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11" y="1870075"/>
            <a:ext cx="5532989" cy="1407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4D5D8-AD4D-47B9-9D5C-2337CF577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75" y="3278057"/>
            <a:ext cx="6044649" cy="1827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307F29-99CF-493D-84DB-24721709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680" y="3217305"/>
            <a:ext cx="3544632" cy="889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7F773-6D3A-4FF9-92BF-AB8DB02B5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222" y="3129651"/>
            <a:ext cx="1960493" cy="1065239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B9BDD6-BDAB-48D6-8E0E-7C8B4C8E60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"/>
          <a:stretch/>
        </p:blipFill>
        <p:spPr>
          <a:xfrm>
            <a:off x="5032222" y="2079579"/>
            <a:ext cx="5811562" cy="32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Initial Configurations and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r>
              <a:rPr lang="en-GB" sz="2000" dirty="0"/>
              <a:t>Cross-Validation Set</a:t>
            </a:r>
          </a:p>
          <a:p>
            <a:pPr lvl="1"/>
            <a:r>
              <a:rPr lang="en-GB" sz="1600" b="1" dirty="0"/>
              <a:t>3-Fold</a:t>
            </a:r>
          </a:p>
          <a:p>
            <a:pPr lvl="1"/>
            <a:r>
              <a:rPr lang="en-GB" sz="1600" b="1" dirty="0"/>
              <a:t>20% random images from the Train Set</a:t>
            </a:r>
          </a:p>
          <a:p>
            <a:r>
              <a:rPr lang="en-GB" sz="2000" dirty="0"/>
              <a:t>Random Shuffling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Resize images to 32x32</a:t>
            </a:r>
          </a:p>
          <a:p>
            <a:endParaRPr lang="en-GB" sz="2000" dirty="0"/>
          </a:p>
          <a:p>
            <a:r>
              <a:rPr lang="en-GB" sz="2000" dirty="0"/>
              <a:t>Normalization</a:t>
            </a:r>
          </a:p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9AF34-2739-4F73-A8B1-F6F6650C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47" y="3315593"/>
            <a:ext cx="3899106" cy="120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ED1-724F-40F6-BD53-86AD1708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/>
              <a:t>First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0E09-F2E3-4EE4-9853-14F43FED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3625"/>
            <a:ext cx="11133083" cy="4479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600" b="1" dirty="0"/>
          </a:p>
          <a:p>
            <a:pPr marL="457200" lvl="1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1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AFED7-F987-4279-AF95-F58B4F54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9F55A-705C-4B47-89B3-BA53A372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B4F5519-3AFC-4A7A-B0F3-FE9DB7F8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8" y="2819952"/>
            <a:ext cx="4610100" cy="3638550"/>
          </a:xfrm>
          <a:prstGeom prst="rect">
            <a:avLst/>
          </a:prstGeom>
        </p:spPr>
      </p:pic>
      <p:pic>
        <p:nvPicPr>
          <p:cNvPr id="11" name="Picture 10" descr="A picture containing sitting, light, white, computer&#10;&#10;Description automatically generated">
            <a:extLst>
              <a:ext uri="{FF2B5EF4-FFF2-40B4-BE49-F238E27FC236}">
                <a16:creationId xmlns:a16="http://schemas.microsoft.com/office/drawing/2014/main" id="{0F10DC7F-66F4-47CC-A072-F5EECF4E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93" y="806549"/>
            <a:ext cx="5361318" cy="562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1FE14A-D4D7-4AA0-B2B7-336C50DE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98" y="1785025"/>
            <a:ext cx="3957216" cy="10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9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FAD1-4862-4F79-99B7-A535796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 Pre-processing and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9F68-2DBE-4A86-B814-2A0896FC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Cross Validation Set Improvement</a:t>
            </a:r>
          </a:p>
          <a:p>
            <a:r>
              <a:rPr lang="en-GB" dirty="0"/>
              <a:t>Grayscale</a:t>
            </a:r>
          </a:p>
          <a:p>
            <a:r>
              <a:rPr lang="en-GB" dirty="0"/>
              <a:t>Equalization</a:t>
            </a:r>
          </a:p>
          <a:p>
            <a:r>
              <a:rPr lang="en-GB" dirty="0"/>
              <a:t>Normalization Improvement</a:t>
            </a:r>
          </a:p>
          <a:p>
            <a:r>
              <a:rPr lang="en-GB" dirty="0"/>
              <a:t>Dataset Augmentation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CD95-B8B7-4DF5-AAD8-E28B0D6D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Traffic Sign Identification, TAA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272A-ECFE-43BE-AF15-F0E84FB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85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72441"/>
      </a:dk2>
      <a:lt2>
        <a:srgbClr val="E8E4E2"/>
      </a:lt2>
      <a:accent1>
        <a:srgbClr val="4BADD2"/>
      </a:accent1>
      <a:accent2>
        <a:srgbClr val="6186D8"/>
      </a:accent2>
      <a:accent3>
        <a:srgbClr val="887EDF"/>
      </a:accent3>
      <a:accent4>
        <a:srgbClr val="9F61D8"/>
      </a:accent4>
      <a:accent5>
        <a:srgbClr val="D97EDF"/>
      </a:accent5>
      <a:accent6>
        <a:srgbClr val="D861AD"/>
      </a:accent6>
      <a:hlink>
        <a:srgbClr val="AA756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444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Elephant</vt:lpstr>
      <vt:lpstr>BrushVTI</vt:lpstr>
      <vt:lpstr>Traffic Sign identification</vt:lpstr>
      <vt:lpstr>Index</vt:lpstr>
      <vt:lpstr>Contextualization</vt:lpstr>
      <vt:lpstr>The Dataset</vt:lpstr>
      <vt:lpstr>Deep Neural Network</vt:lpstr>
      <vt:lpstr>Initial Configurations and preparations</vt:lpstr>
      <vt:lpstr>Initial Configurations and preparations</vt:lpstr>
      <vt:lpstr>First Results</vt:lpstr>
      <vt:lpstr>Image Pre-processing and Data Augmentation</vt:lpstr>
      <vt:lpstr>Cross Validation Set </vt:lpstr>
      <vt:lpstr>Grayscale</vt:lpstr>
      <vt:lpstr>Histogram Equalization</vt:lpstr>
      <vt:lpstr>Contrast Lim. Adap. Hist.  Eq.</vt:lpstr>
      <vt:lpstr>OpenCV Normalization</vt:lpstr>
      <vt:lpstr>Contrast Modification</vt:lpstr>
      <vt:lpstr>Data Augmentation 1</vt:lpstr>
      <vt:lpstr>Data Augmentation 2</vt:lpstr>
      <vt:lpstr>Hyper-parameter adjustment</vt:lpstr>
      <vt:lpstr>Epochs</vt:lpstr>
      <vt:lpstr>1 Convolutional Layer</vt:lpstr>
      <vt:lpstr>1 Fully Connected Layer</vt:lpstr>
      <vt:lpstr>Learning Rate</vt:lpstr>
      <vt:lpstr>Dropout on Convolutional Blocks</vt:lpstr>
      <vt:lpstr>Dropout 0.1 at Convolutional Layer</vt:lpstr>
      <vt:lpstr>Dropout on Fully Connected Layer</vt:lpstr>
      <vt:lpstr>Dropout 0.5 at Fully Connected Layer</vt:lpstr>
      <vt:lpstr>MaxPooling</vt:lpstr>
      <vt:lpstr>Regularization (0.01)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identification</dc:title>
  <dc:creator>Diogo Silva</dc:creator>
  <cp:lastModifiedBy>Diogo Silva</cp:lastModifiedBy>
  <cp:revision>42</cp:revision>
  <dcterms:created xsi:type="dcterms:W3CDTF">2020-04-12T14:45:35Z</dcterms:created>
  <dcterms:modified xsi:type="dcterms:W3CDTF">2020-04-12T18:03:09Z</dcterms:modified>
</cp:coreProperties>
</file>