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824611"/>
            <a:ext cx="9448800" cy="1825096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基于神经网络的股价预测和策略分析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队员：王可立、牛志刚、何振远、董思雯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6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8942"/>
            <a:ext cx="10820400" cy="5999744"/>
          </a:xfrm>
        </p:spPr>
        <p:txBody>
          <a:bodyPr/>
          <a:lstStyle/>
          <a:p>
            <a:r>
              <a:rPr lang="en-US" altLang="zh-CN" dirty="0"/>
              <a:t>fig2 = </a:t>
            </a:r>
            <a:r>
              <a:rPr lang="en-US" altLang="zh-CN" dirty="0" err="1"/>
              <a:t>go.Figure</a:t>
            </a:r>
            <a:r>
              <a:rPr lang="en-US" altLang="zh-CN" dirty="0"/>
              <a:t>(data=[</a:t>
            </a:r>
            <a:r>
              <a:rPr lang="en-US" altLang="zh-CN" dirty="0" err="1"/>
              <a:t>go.Candlestick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x=df_shdq_1000</a:t>
            </a:r>
            <a:r>
              <a:rPr lang="en-US" altLang="zh-CN" dirty="0"/>
              <a:t>['date'],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open=df_shdq_1000</a:t>
            </a:r>
            <a:r>
              <a:rPr lang="en-US" altLang="zh-CN" dirty="0"/>
              <a:t>['open'], high=df_shdq_1000['high'],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low=df_shdq_1000['low'], close=df_shdq_1000['close'],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</a:t>
            </a:r>
            <a:r>
              <a:rPr lang="en-US" altLang="zh-CN" dirty="0" err="1"/>
              <a:t>increasing_line_color</a:t>
            </a:r>
            <a:r>
              <a:rPr lang="en-US" altLang="zh-CN" dirty="0"/>
              <a:t>= 'red', </a:t>
            </a:r>
            <a:r>
              <a:rPr lang="en-US" altLang="zh-CN" dirty="0" err="1"/>
              <a:t>decreasing_line_color</a:t>
            </a:r>
            <a:r>
              <a:rPr lang="en-US" altLang="zh-CN" dirty="0"/>
              <a:t>= 'green'</a:t>
            </a:r>
          </a:p>
          <a:p>
            <a:r>
              <a:rPr lang="en-US" altLang="zh-CN" dirty="0"/>
              <a:t>)])</a:t>
            </a:r>
          </a:p>
          <a:p>
            <a:r>
              <a:rPr lang="en-US" altLang="zh-CN" dirty="0"/>
              <a:t>fig2.update_layout(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title</a:t>
            </a:r>
            <a:r>
              <a:rPr lang="en-US" altLang="zh-CN" dirty="0"/>
              <a:t>='</a:t>
            </a:r>
            <a:r>
              <a:rPr lang="zh-CN" altLang="en-US" dirty="0"/>
              <a:t>上海电气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yaxis_title</a:t>
            </a:r>
            <a:r>
              <a:rPr lang="en-US" altLang="zh-CN" dirty="0"/>
              <a:t>='</a:t>
            </a:r>
            <a:r>
              <a:rPr lang="zh-CN" altLang="en-US" dirty="0"/>
              <a:t>股价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通过</a:t>
            </a:r>
            <a:r>
              <a:rPr lang="zh-CN" altLang="en-US" dirty="0"/>
              <a:t>上证指数来分析中国股市的基本情况，从近三年的数据来看，</a:t>
            </a:r>
            <a:r>
              <a:rPr lang="en-US" altLang="zh-CN" dirty="0"/>
              <a:t>2016</a:t>
            </a:r>
            <a:r>
              <a:rPr lang="zh-CN" altLang="en-US" dirty="0"/>
              <a:t>年底稳步上升，偶尔有几次大回落。较为惨烈的是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月开始的一场大股灾，随后的跌落潮持续了整整一年，直到</a:t>
            </a:r>
            <a:r>
              <a:rPr lang="en-US" altLang="zh-CN" dirty="0"/>
              <a:t>2019</a:t>
            </a:r>
            <a:r>
              <a:rPr lang="zh-CN" altLang="en-US" dirty="0"/>
              <a:t>年初才恢复有所上升。同时粗略来看，几乎每次年初都会有一定的下跌，猜测原因是过年大家想存有更多的现金购置年货，导致股价下跌，这是投资时值得注意的时间点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   同时也有突发事件，比如</a:t>
            </a:r>
            <a:r>
              <a:rPr lang="en-US" altLang="zh-CN" dirty="0" smtClean="0"/>
              <a:t>covid-19</a:t>
            </a:r>
            <a:r>
              <a:rPr lang="zh-CN" altLang="en-US" dirty="0" smtClean="0"/>
              <a:t>带来的停市以及对经济的影响很大，还有国际地缘政治摩擦，国际事件影响都会不同程度地影响股市大盘，国内影响如七月节日涨停等。今年突发事件较多，可以看到最近大盘指数点一直都在震荡，投资需要谨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对于</a:t>
            </a:r>
            <a:r>
              <a:rPr lang="zh-CN" altLang="en-US" dirty="0"/>
              <a:t>股价的分析，整体趋势上来看股价近几年下跌趋势很明显，猜想可能是新兴互联网产业对老工业体系的冲击较大，同时由于中美贸易摩擦</a:t>
            </a:r>
            <a:r>
              <a:rPr lang="zh-CN" altLang="en-US" dirty="0" smtClean="0"/>
              <a:t>，导致</a:t>
            </a:r>
            <a:r>
              <a:rPr lang="zh-CN" altLang="en-US" dirty="0"/>
              <a:t>一带一路等外输建设各方面成本增大，进度减缓。其余涨跌与大盘接近，最近稳定了下来，股价与同类型企业相似，可以考虑投资。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268" y="888642"/>
            <a:ext cx="10820399" cy="992572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一些策略的探索与回测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467" y="3026535"/>
            <a:ext cx="10490200" cy="1570865"/>
          </a:xfrm>
        </p:spPr>
        <p:txBody>
          <a:bodyPr/>
          <a:lstStyle/>
          <a:p>
            <a:pPr algn="l"/>
            <a:r>
              <a:rPr lang="zh-CN" altLang="en-US" dirty="0" smtClean="0"/>
              <a:t>       不禁</a:t>
            </a:r>
            <a:r>
              <a:rPr lang="zh-CN" altLang="en-US" dirty="0"/>
              <a:t>在想，对于变化的股市有没有“一招鲜，吃遍天”的策略，我进行了如下探索，以下探索基于</a:t>
            </a:r>
            <a:r>
              <a:rPr lang="en-US" altLang="zh-CN" dirty="0"/>
              <a:t>back trader</a:t>
            </a:r>
            <a:r>
              <a:rPr lang="zh-CN" altLang="en-US" dirty="0"/>
              <a:t>的回测，回测期间使用</a:t>
            </a:r>
            <a:r>
              <a:rPr lang="en-US" altLang="zh-CN" dirty="0"/>
              <a:t>17</a:t>
            </a:r>
            <a:r>
              <a:rPr lang="zh-CN" altLang="en-US" dirty="0"/>
              <a:t>年全年，无代理人，</a:t>
            </a:r>
            <a:r>
              <a:rPr lang="zh-CN" altLang="en-US" dirty="0" smtClean="0"/>
              <a:t>本金一百万。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——</a:t>
            </a:r>
            <a:r>
              <a:rPr lang="zh-CN" altLang="en-US" dirty="0" smtClean="0"/>
              <a:t>牛志刚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268" y="682580"/>
            <a:ext cx="10820399" cy="9539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代码展示</a:t>
            </a:r>
            <a:endParaRPr lang="zh-CN" altLang="en-US" sz="4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467" y="2537139"/>
            <a:ext cx="10490200" cy="2060262"/>
          </a:xfrm>
        </p:spPr>
        <p:txBody>
          <a:bodyPr/>
          <a:lstStyle/>
          <a:p>
            <a:pPr algn="ctr"/>
            <a:r>
              <a:rPr lang="en-US" altLang="zh-CN" sz="3200" dirty="0"/>
              <a:t>19</a:t>
            </a:r>
            <a:r>
              <a:rPr lang="zh-CN" altLang="en-US" sz="3200" dirty="0"/>
              <a:t>个白痴策略，并据此写了策略优化和对比实验</a:t>
            </a:r>
          </a:p>
          <a:p>
            <a:pPr algn="ctr"/>
            <a:r>
              <a:rPr lang="zh-CN" altLang="en-US" sz="3200" dirty="0"/>
              <a:t>基于</a:t>
            </a:r>
            <a:r>
              <a:rPr lang="en-US" altLang="zh-CN" sz="3200" dirty="0" err="1"/>
              <a:t>backtrader</a:t>
            </a:r>
            <a:r>
              <a:rPr lang="zh-CN" altLang="en-US" sz="3200" dirty="0"/>
              <a:t>的回测</a:t>
            </a:r>
            <a:r>
              <a:rPr lang="zh-CN" altLang="en-US" sz="3200" dirty="0"/>
              <a:t>函数</a:t>
            </a:r>
            <a:endParaRPr lang="en-US" altLang="zh-CN" sz="3200" dirty="0"/>
          </a:p>
          <a:p>
            <a:pPr algn="ctr"/>
            <a:r>
              <a:rPr lang="zh-CN" altLang="en-US" sz="3200" dirty="0"/>
              <a:t>绘制任意天的双均线，以便于策略分析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3" b="17453"/>
          <a:stretch>
            <a:fillRect/>
          </a:stretch>
        </p:blipFill>
        <p:spPr>
          <a:xfrm>
            <a:off x="681727" y="811369"/>
            <a:ext cx="10821840" cy="3608232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0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r="4076"/>
          <a:stretch>
            <a:fillRect/>
          </a:stretch>
        </p:blipFill>
        <p:spPr>
          <a:xfrm>
            <a:off x="685777" y="941439"/>
            <a:ext cx="10817790" cy="3478161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3" b="17453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0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4" b="3754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2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4" b="3874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0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买涨买跌？看连续趋势法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完全是一种赌博，不少人（新鲜韭菜）采用跟风看趋势的方式，真的有效吗？测试以下</a:t>
            </a:r>
            <a:r>
              <a:rPr lang="zh-CN" altLang="en-US" dirty="0" smtClean="0"/>
              <a:t>策略</a:t>
            </a:r>
            <a:endParaRPr lang="zh-CN" altLang="en-US" dirty="0"/>
          </a:p>
          <a:p>
            <a:r>
              <a:rPr lang="zh-CN" altLang="en-US" dirty="0"/>
              <a:t>高买低卖（</a:t>
            </a:r>
            <a:r>
              <a:rPr lang="en-US" altLang="zh-CN" dirty="0"/>
              <a:t>-4.13</a:t>
            </a:r>
            <a:r>
              <a:rPr lang="zh-CN" altLang="en-US" dirty="0"/>
              <a:t>）（</a:t>
            </a:r>
            <a:r>
              <a:rPr lang="en-US" altLang="zh-CN" dirty="0"/>
              <a:t>+1.88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线收盘价出现三连涨，则买入，三连跌，则卖出（</a:t>
            </a:r>
            <a:r>
              <a:rPr lang="en-US" altLang="zh-CN" dirty="0"/>
              <a:t>keepup_3</a:t>
            </a:r>
            <a:r>
              <a:rPr lang="zh-CN" altLang="en-US" dirty="0"/>
              <a:t>） 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线收盘价出现五连涨，则买入，五连跌，则卖出（</a:t>
            </a:r>
            <a:r>
              <a:rPr lang="en-US" altLang="zh-CN" dirty="0"/>
              <a:t>keepup_5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高卖低买（</a:t>
            </a:r>
            <a:r>
              <a:rPr lang="en-US" altLang="zh-CN" dirty="0"/>
              <a:t>+1.75</a:t>
            </a:r>
            <a:r>
              <a:rPr lang="zh-CN" altLang="en-US" dirty="0"/>
              <a:t>）（</a:t>
            </a:r>
            <a:r>
              <a:rPr lang="en-US" altLang="zh-CN" dirty="0"/>
              <a:t>-2.34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线收盘价出现三连跌，则买入，三连涨，则卖出（</a:t>
            </a:r>
            <a:r>
              <a:rPr lang="en-US" altLang="zh-CN" dirty="0"/>
              <a:t>keepdown_3</a:t>
            </a:r>
            <a:r>
              <a:rPr lang="zh-CN" altLang="en-US" dirty="0"/>
              <a:t>） 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线收盘价出现五连跌，则买入，五连涨，则卖出（</a:t>
            </a:r>
            <a:r>
              <a:rPr lang="en-US" altLang="zh-CN" dirty="0"/>
              <a:t>keepdown_5</a:t>
            </a:r>
            <a:r>
              <a:rPr lang="zh-CN" altLang="en-US" dirty="0"/>
              <a:t>）  我们发现效果并不好，主要原因是走势难以预测，那么我们以不变应万变试试？</a:t>
            </a:r>
          </a:p>
          <a:p>
            <a:r>
              <a:rPr lang="zh-CN" altLang="en-US" dirty="0"/>
              <a:t>仍然是买涨跌，但</a:t>
            </a:r>
            <a:r>
              <a:rPr lang="en-US" altLang="zh-CN" dirty="0"/>
              <a:t>5</a:t>
            </a:r>
            <a:r>
              <a:rPr lang="zh-CN" altLang="en-US" dirty="0"/>
              <a:t>日后都卖出</a:t>
            </a:r>
          </a:p>
          <a:p>
            <a:r>
              <a:rPr lang="zh-CN" altLang="en-US" dirty="0"/>
              <a:t>三连涨买（</a:t>
            </a:r>
            <a:r>
              <a:rPr lang="en-US" altLang="zh-CN" dirty="0"/>
              <a:t>-2.13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三连跌买（</a:t>
            </a:r>
            <a:r>
              <a:rPr lang="en-US" altLang="zh-CN" dirty="0"/>
              <a:t>-4.01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可以看出，以上策略并无必然优势，但是得出以下经验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有预测的策略要比无脑卖赚钱（看涨跌买卖比</a:t>
            </a:r>
            <a:r>
              <a:rPr lang="en-US" altLang="zh-CN" dirty="0"/>
              <a:t>5</a:t>
            </a:r>
            <a:r>
              <a:rPr lang="zh-CN" altLang="en-US" dirty="0"/>
              <a:t>日后都买期望高）</a:t>
            </a:r>
          </a:p>
          <a:p>
            <a:r>
              <a:rPr lang="zh-CN" altLang="en-US" dirty="0"/>
              <a:t>走势连续时间越长的越能规避风险（五连策略期望大于三连） 但是！！！！突然想到这应该是不争气的上海电气搞得盈亏不明显，我们换茅台！！！ </a:t>
            </a:r>
            <a:r>
              <a:rPr lang="zh-CN" altLang="en-US" dirty="0" smtClean="0"/>
              <a:t>仍然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zh-CN" altLang="en-US" dirty="0"/>
              <a:t>上面的策略</a:t>
            </a:r>
            <a:r>
              <a:rPr lang="zh-CN" altLang="en-US" dirty="0" smtClean="0"/>
              <a:t>，惊人地发现</a:t>
            </a:r>
            <a:r>
              <a:rPr lang="zh-CN" altLang="en-US" dirty="0"/>
              <a:t>，上面的经验仍然适用，看来我们得到了可靠的模型和经验，并告诉我们，尽量选大公司的股票以及势头常年风评较好</a:t>
            </a:r>
            <a:r>
              <a:rPr lang="zh-CN" altLang="en-US" dirty="0" smtClean="0"/>
              <a:t>的股票。</a:t>
            </a:r>
            <a:endParaRPr lang="zh-CN" altLang="en-US" dirty="0"/>
          </a:p>
          <a:p>
            <a:r>
              <a:rPr lang="zh-CN" altLang="en-US" dirty="0" smtClean="0"/>
              <a:t>结论</a:t>
            </a:r>
            <a:r>
              <a:rPr lang="zh-CN" altLang="en-US" dirty="0"/>
              <a:t>：可能投资电气股票不是个明智的选择</a:t>
            </a:r>
          </a:p>
        </p:txBody>
      </p:sp>
    </p:spTree>
    <p:extLst>
      <p:ext uri="{BB962C8B-B14F-4D97-AF65-F5344CB8AC3E}">
        <p14:creationId xmlns:p14="http://schemas.microsoft.com/office/powerpoint/2010/main" val="18731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分工情况一览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何振远：对</a:t>
            </a:r>
            <a:r>
              <a:rPr lang="en-US" altLang="zh-CN" dirty="0"/>
              <a:t>18</a:t>
            </a:r>
            <a:r>
              <a:rPr lang="zh-CN" altLang="en-US" dirty="0"/>
              <a:t>年以前的股票做分析</a:t>
            </a:r>
            <a:r>
              <a:rPr lang="zh-CN" altLang="en-US" dirty="0" smtClean="0"/>
              <a:t>报告</a:t>
            </a:r>
            <a:r>
              <a:rPr lang="en-US" altLang="zh-CN" dirty="0" smtClean="0"/>
              <a:t>+</a:t>
            </a:r>
            <a:r>
              <a:rPr lang="zh-CN" altLang="en-US" dirty="0"/>
              <a:t>投</a:t>
            </a:r>
            <a:r>
              <a:rPr lang="zh-CN" altLang="en-US" dirty="0" smtClean="0"/>
              <a:t>研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2-</a:t>
            </a:r>
            <a:r>
              <a:rPr lang="zh-CN" altLang="en-US" dirty="0"/>
              <a:t>董思雯：预测</a:t>
            </a:r>
            <a:r>
              <a:rPr lang="en-US" altLang="zh-CN" dirty="0"/>
              <a:t>+</a:t>
            </a:r>
            <a:r>
              <a:rPr lang="zh-CN" altLang="en-US" dirty="0"/>
              <a:t>根据预测的数据写出策略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3-</a:t>
            </a:r>
            <a:r>
              <a:rPr lang="zh-CN" altLang="en-US" dirty="0"/>
              <a:t>牛志刚：根据</a:t>
            </a:r>
            <a:r>
              <a:rPr lang="en-US" altLang="zh-CN" dirty="0"/>
              <a:t>18-20</a:t>
            </a:r>
            <a:r>
              <a:rPr lang="zh-CN" altLang="en-US" dirty="0"/>
              <a:t>年上帝视角写傻瓜策略（对标：一些金融嗅觉比较敏锐的人</a:t>
            </a:r>
            <a:r>
              <a:rPr lang="en-US" altLang="zh-CN" dirty="0"/>
              <a:t>/</a:t>
            </a:r>
            <a:r>
              <a:rPr lang="zh-CN" altLang="en-US" dirty="0"/>
              <a:t>运气好的人）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4-</a:t>
            </a:r>
            <a:r>
              <a:rPr lang="zh-CN" altLang="en-US" dirty="0"/>
              <a:t>王可立：根据董思雯和牛志刚的策略分别</a:t>
            </a:r>
            <a:r>
              <a:rPr lang="zh-CN" altLang="en-US" dirty="0" smtClean="0"/>
              <a:t>计算策略</a:t>
            </a:r>
            <a:r>
              <a:rPr lang="zh-CN" altLang="en-US" dirty="0"/>
              <a:t>的</a:t>
            </a:r>
            <a:r>
              <a:rPr lang="zh-CN" altLang="en-US" dirty="0" smtClean="0"/>
              <a:t>收益率加上</a:t>
            </a:r>
            <a:r>
              <a:rPr lang="zh-CN" altLang="en-US" dirty="0"/>
              <a:t>这三个策略的每个动作点的收益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2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均线辅助，双均线预测</a:t>
            </a:r>
            <a:r>
              <a:rPr lang="zh-CN" altLang="en-US" b="1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该策略收盘时判断低于均线则卖出，高于则</a:t>
            </a:r>
            <a:r>
              <a:rPr lang="zh-CN" altLang="en-US" dirty="0" smtClean="0"/>
              <a:t>买入，对比结果：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日均线 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日均线 </a:t>
            </a:r>
          </a:p>
          <a:p>
            <a:r>
              <a:rPr lang="en-US" altLang="zh-CN" dirty="0"/>
              <a:t>15</a:t>
            </a:r>
            <a:r>
              <a:rPr lang="zh-CN" altLang="en-US" dirty="0"/>
              <a:t>日均线 </a:t>
            </a:r>
          </a:p>
          <a:p>
            <a:r>
              <a:rPr lang="en-US" altLang="zh-CN" dirty="0"/>
              <a:t>20</a:t>
            </a:r>
            <a:r>
              <a:rPr lang="zh-CN" altLang="en-US" dirty="0"/>
              <a:t>日均线 </a:t>
            </a:r>
          </a:p>
          <a:p>
            <a:r>
              <a:rPr lang="zh-CN" altLang="en-US" dirty="0" smtClean="0"/>
              <a:t>结论：均</a:t>
            </a:r>
            <a:r>
              <a:rPr lang="zh-CN" altLang="en-US" dirty="0"/>
              <a:t>线时间跨度越长，趋势越稳定，收益越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5154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均线加量化投资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同样</a:t>
            </a:r>
            <a:r>
              <a:rPr lang="zh-CN" altLang="en-US" dirty="0"/>
              <a:t>使用</a:t>
            </a:r>
            <a:r>
              <a:rPr lang="en-US" altLang="zh-CN" dirty="0"/>
              <a:t>20</a:t>
            </a:r>
            <a:r>
              <a:rPr lang="zh-CN" altLang="en-US" dirty="0"/>
              <a:t>日均线，量化</a:t>
            </a:r>
            <a:r>
              <a:rPr lang="en-US" altLang="zh-CN" dirty="0"/>
              <a:t>size</a:t>
            </a:r>
            <a:r>
              <a:rPr lang="zh-CN" altLang="en-US" dirty="0"/>
              <a:t>为每次买卖</a:t>
            </a:r>
            <a:r>
              <a:rPr lang="en-US" altLang="zh-CN" dirty="0"/>
              <a:t>100</a:t>
            </a:r>
            <a:r>
              <a:rPr lang="zh-CN" altLang="en-US" dirty="0"/>
              <a:t>股，居然翻了</a:t>
            </a:r>
            <a:r>
              <a:rPr lang="en-US" altLang="zh-CN" dirty="0"/>
              <a:t>120</a:t>
            </a:r>
            <a:r>
              <a:rPr lang="zh-CN" altLang="en-US" dirty="0"/>
              <a:t>多倍！！！  再看看</a:t>
            </a:r>
            <a:r>
              <a:rPr lang="en-US" altLang="zh-CN" dirty="0"/>
              <a:t>10</a:t>
            </a:r>
            <a:r>
              <a:rPr lang="zh-CN" altLang="en-US" dirty="0"/>
              <a:t>日均线，翻倍依然</a:t>
            </a:r>
            <a:r>
              <a:rPr lang="zh-CN" altLang="en-US" dirty="0" smtClean="0"/>
              <a:t>明显。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不同量化的对比：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size=5 </a:t>
            </a:r>
          </a:p>
          <a:p>
            <a:r>
              <a:rPr lang="en-US" altLang="zh-CN" dirty="0"/>
              <a:t>size=10 </a:t>
            </a:r>
          </a:p>
          <a:p>
            <a:r>
              <a:rPr lang="en-US" altLang="zh-CN" dirty="0"/>
              <a:t>size=100 </a:t>
            </a:r>
          </a:p>
          <a:p>
            <a:r>
              <a:rPr lang="zh-CN" altLang="en-US" dirty="0"/>
              <a:t>结论</a:t>
            </a:r>
            <a:r>
              <a:rPr lang="zh-CN" altLang="en-US" dirty="0" smtClean="0"/>
              <a:t>：量化</a:t>
            </a:r>
            <a:r>
              <a:rPr lang="zh-CN" altLang="en-US" dirty="0"/>
              <a:t>交易额更有利于</a:t>
            </a:r>
            <a:r>
              <a:rPr lang="zh-CN" altLang="en-US" dirty="0" smtClean="0"/>
              <a:t>增长。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6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跟踪止损？逃亡主义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b="1" dirty="0"/>
          </a:p>
          <a:p>
            <a:r>
              <a:rPr lang="zh-CN" altLang="en-US" dirty="0"/>
              <a:t>面对不景气</a:t>
            </a:r>
            <a:r>
              <a:rPr lang="zh-CN" altLang="en-US" dirty="0" smtClean="0"/>
              <a:t>的股票，对比策略：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亏损</a:t>
            </a:r>
            <a:r>
              <a:rPr lang="en-US" altLang="zh-CN" dirty="0"/>
              <a:t>2%</a:t>
            </a:r>
            <a:r>
              <a:rPr lang="zh-CN" altLang="en-US" dirty="0"/>
              <a:t>停止</a:t>
            </a:r>
          </a:p>
          <a:p>
            <a:r>
              <a:rPr lang="zh-CN" altLang="en-US" dirty="0"/>
              <a:t>亏损</a:t>
            </a:r>
            <a:r>
              <a:rPr lang="en-US" altLang="zh-CN" dirty="0"/>
              <a:t>10%</a:t>
            </a:r>
            <a:r>
              <a:rPr lang="zh-CN" altLang="en-US" dirty="0"/>
              <a:t>停止</a:t>
            </a:r>
          </a:p>
          <a:p>
            <a:r>
              <a:rPr lang="zh-CN" altLang="en-US" dirty="0"/>
              <a:t>亏损</a:t>
            </a:r>
            <a:r>
              <a:rPr lang="en-US" altLang="zh-CN" dirty="0"/>
              <a:t>30%</a:t>
            </a:r>
            <a:r>
              <a:rPr lang="zh-CN" altLang="en-US" dirty="0"/>
              <a:t>及以上停止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结论：跟踪</a:t>
            </a:r>
            <a:r>
              <a:rPr lang="zh-CN" altLang="en-US" dirty="0"/>
              <a:t>止损有利于止损，但面对有利势头会因为过于谨慎而错失良机，因此止损不宜</a:t>
            </a:r>
            <a:r>
              <a:rPr lang="zh-CN" altLang="en-US" dirty="0" smtClean="0"/>
              <a:t>过低。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6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318" y="58406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最终结论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   通过</a:t>
            </a:r>
            <a:r>
              <a:rPr lang="zh-CN" altLang="en-US" dirty="0"/>
              <a:t>几种策略的控制变量法对比，我们的收益逐步走高，可见策略在不断优化</a:t>
            </a:r>
            <a:r>
              <a:rPr lang="zh-CN" altLang="en-US" dirty="0" smtClean="0"/>
              <a:t>，得出</a:t>
            </a:r>
            <a:r>
              <a:rPr lang="zh-CN" altLang="en-US" dirty="0"/>
              <a:t>如下白痴策略，可以规避风险并且稳中求赚：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有</a:t>
            </a:r>
            <a:r>
              <a:rPr lang="zh-CN" altLang="en-US" dirty="0"/>
              <a:t>预测的策略要比无脑卖赚钱（看涨跌买卖比</a:t>
            </a:r>
            <a:r>
              <a:rPr lang="en-US" altLang="zh-CN" dirty="0"/>
              <a:t>5</a:t>
            </a:r>
            <a:r>
              <a:rPr lang="zh-CN" altLang="en-US" dirty="0"/>
              <a:t>日后都买期望高）</a:t>
            </a:r>
          </a:p>
          <a:p>
            <a:r>
              <a:rPr lang="zh-CN" altLang="en-US" dirty="0"/>
              <a:t>走势连续时间越长的越能规避风险（五连策略期望大于三连）</a:t>
            </a:r>
          </a:p>
          <a:p>
            <a:r>
              <a:rPr lang="zh-CN" altLang="en-US" dirty="0"/>
              <a:t>通过均线判断，均线时间跨度越长，趋势越稳定，收益越高</a:t>
            </a:r>
          </a:p>
          <a:p>
            <a:r>
              <a:rPr lang="zh-CN" altLang="en-US" dirty="0"/>
              <a:t>跟踪止损有利于规避风险</a:t>
            </a:r>
          </a:p>
          <a:p>
            <a:r>
              <a:rPr lang="zh-CN" altLang="en-US" dirty="0"/>
              <a:t>跟踪止损止损不宜过低也不宜过高</a:t>
            </a:r>
          </a:p>
          <a:p>
            <a:r>
              <a:rPr lang="zh-CN" altLang="en-US" dirty="0"/>
              <a:t>买股要买大股，风评稳定的</a:t>
            </a:r>
          </a:p>
          <a:p>
            <a:r>
              <a:rPr lang="zh-CN" altLang="en-US" dirty="0"/>
              <a:t>关于参数调优，没有一个参数能适应所有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我们</a:t>
            </a:r>
            <a:r>
              <a:rPr lang="zh-CN" altLang="en-US" dirty="0"/>
              <a:t>的策略是根据茅台酒业逐步探索的，可能只适用于茅台酒</a:t>
            </a:r>
            <a:r>
              <a:rPr lang="zh-CN" altLang="en-US" dirty="0" smtClean="0"/>
              <a:t>业，查阅</a:t>
            </a:r>
            <a:r>
              <a:rPr lang="zh-CN" altLang="en-US" dirty="0"/>
              <a:t>大量文献讨论关于优化的优缺点，一般建议都会指向同</a:t>
            </a:r>
            <a:r>
              <a:rPr lang="zh-CN" altLang="en-US" dirty="0" smtClean="0"/>
              <a:t>一方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向</a:t>
            </a:r>
            <a:r>
              <a:rPr lang="zh-CN" altLang="en-US" dirty="0"/>
              <a:t>：不要过度优化。</a:t>
            </a:r>
          </a:p>
          <a:p>
            <a:pPr marL="0" indent="0">
              <a:buNone/>
            </a:pPr>
            <a:r>
              <a:rPr lang="zh-CN" altLang="en-US" dirty="0"/>
              <a:t>如果策略不理想，设法调整产生一个在回测数据上非常优秀的参数，但这个参数在将来表现可能并不好。</a:t>
            </a:r>
          </a:p>
          <a:p>
            <a:pPr marL="0" indent="0">
              <a:buNone/>
            </a:pPr>
            <a:r>
              <a:rPr lang="zh-CN" altLang="en-US" dirty="0" smtClean="0"/>
              <a:t>       所以</a:t>
            </a:r>
            <a:r>
              <a:rPr lang="zh-CN" altLang="en-US" dirty="0"/>
              <a:t>，参数应当适应近期变化，并且大道至简，多个参数反而</a:t>
            </a:r>
            <a:r>
              <a:rPr lang="zh-CN" altLang="en-US" dirty="0" smtClean="0"/>
              <a:t>碍手碍脚。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2018</a:t>
            </a:r>
            <a:r>
              <a:rPr lang="zh-CN" altLang="en-US" dirty="0" smtClean="0"/>
              <a:t>年前的股票分析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代码演示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zh-CN" sz="2800" dirty="0" smtClean="0"/>
              <a:t>import </a:t>
            </a:r>
            <a:r>
              <a:rPr lang="en-US" altLang="zh-CN" sz="2800" dirty="0" err="1"/>
              <a:t>akshare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ak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import pandas as </a:t>
            </a:r>
            <a:r>
              <a:rPr lang="en-US" altLang="zh-CN" sz="2800" dirty="0" err="1"/>
              <a:t>pd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plotly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from </a:t>
            </a:r>
            <a:r>
              <a:rPr lang="en-US" altLang="zh-CN" sz="2800" dirty="0" err="1"/>
              <a:t>plotly.offline</a:t>
            </a:r>
            <a:r>
              <a:rPr lang="en-US" altLang="zh-CN" sz="2800" dirty="0"/>
              <a:t> import </a:t>
            </a:r>
            <a:r>
              <a:rPr lang="en-US" altLang="zh-CN" sz="2800" dirty="0" err="1"/>
              <a:t>iplot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init_notebook_mode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plotly.express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px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from </a:t>
            </a:r>
            <a:r>
              <a:rPr lang="en-US" altLang="zh-CN" sz="2800" dirty="0" err="1"/>
              <a:t>datetime</a:t>
            </a:r>
            <a:r>
              <a:rPr lang="en-US" altLang="zh-CN" sz="2800" dirty="0"/>
              <a:t> import </a:t>
            </a:r>
            <a:r>
              <a:rPr lang="en-US" altLang="zh-CN" sz="2800" dirty="0" err="1"/>
              <a:t>datetime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 err="1"/>
              <a:t>init_notebook_mode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sort_data</a:t>
            </a:r>
            <a:r>
              <a:rPr lang="en-US" altLang="zh-CN" dirty="0"/>
              <a:t>(</a:t>
            </a:r>
            <a:r>
              <a:rPr lang="en-US" altLang="zh-CN" dirty="0" err="1"/>
              <a:t>df,number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df.reset_index</a:t>
            </a:r>
            <a:r>
              <a:rPr lang="en-US" altLang="zh-CN" dirty="0"/>
              <a:t>().</a:t>
            </a:r>
            <a:r>
              <a:rPr lang="en-US" altLang="zh-CN" dirty="0" err="1"/>
              <a:t>iloc</a:t>
            </a:r>
            <a:r>
              <a:rPr lang="en-US" altLang="zh-CN" dirty="0"/>
              <a:t>[-number:,:6]  #</a:t>
            </a:r>
            <a:r>
              <a:rPr lang="zh-CN" altLang="en-US" dirty="0"/>
              <a:t>取过去多少天数据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dfn.dropna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dfn.reset_index</a:t>
            </a:r>
            <a:r>
              <a:rPr lang="en-US" altLang="zh-CN" dirty="0"/>
              <a:t>().drop(columns='index')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dfn.sort_values</a:t>
            </a:r>
            <a:r>
              <a:rPr lang="en-US" altLang="zh-CN" dirty="0"/>
              <a:t>(by='date', ascending=True)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return </a:t>
            </a:r>
            <a:r>
              <a:rPr lang="en-US" altLang="zh-CN" dirty="0" err="1"/>
              <a:t>dfn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'''</a:t>
            </a:r>
            <a:r>
              <a:rPr lang="zh-CN" altLang="en-US" dirty="0"/>
              <a:t>数据排序，</a:t>
            </a:r>
            <a:r>
              <a:rPr lang="en-US" altLang="zh-CN" dirty="0" err="1"/>
              <a:t>df</a:t>
            </a:r>
            <a:r>
              <a:rPr lang="zh-CN" altLang="en-US" dirty="0"/>
              <a:t>是数据，</a:t>
            </a:r>
            <a:r>
              <a:rPr lang="en-US" altLang="zh-CN" dirty="0"/>
              <a:t>number</a:t>
            </a:r>
            <a:r>
              <a:rPr lang="zh-CN" altLang="en-US" dirty="0"/>
              <a:t>从以前到今天的数据行数</a:t>
            </a:r>
            <a:r>
              <a:rPr lang="en-US" altLang="zh-CN" dirty="0"/>
              <a:t>'''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8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get_stock_data</a:t>
            </a:r>
            <a:r>
              <a:rPr lang="en-US" altLang="zh-CN" dirty="0"/>
              <a:t>(</a:t>
            </a:r>
            <a:r>
              <a:rPr lang="en-US" altLang="zh-CN" dirty="0" err="1"/>
              <a:t>stock_number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ak.stock_zh_a_daily</a:t>
            </a:r>
            <a:r>
              <a:rPr lang="en-US" altLang="zh-CN" dirty="0"/>
              <a:t>(symbol= </a:t>
            </a:r>
            <a:r>
              <a:rPr lang="en-US" altLang="zh-CN" dirty="0" err="1"/>
              <a:t>stock_number</a:t>
            </a:r>
            <a:r>
              <a:rPr lang="en-US" altLang="zh-CN" dirty="0"/>
              <a:t> , adjust="</a:t>
            </a:r>
            <a:r>
              <a:rPr lang="en-US" altLang="zh-CN" dirty="0" err="1"/>
              <a:t>hfq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return </a:t>
            </a:r>
            <a:r>
              <a:rPr lang="en-US" altLang="zh-CN" dirty="0" err="1"/>
              <a:t>df</a:t>
            </a:r>
            <a:endParaRPr lang="en-US" altLang="zh-CN" dirty="0"/>
          </a:p>
          <a:p>
            <a:r>
              <a:rPr lang="en-US" altLang="zh-CN" dirty="0"/>
              <a:t>'''</a:t>
            </a:r>
            <a:r>
              <a:rPr lang="zh-CN" altLang="en-US" dirty="0"/>
              <a:t>获取股票数据，记得加引号</a:t>
            </a:r>
            <a:r>
              <a:rPr lang="en-US" altLang="zh-CN" dirty="0"/>
              <a:t>''' 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get_index_data</a:t>
            </a:r>
            <a:r>
              <a:rPr lang="en-US" altLang="zh-CN" dirty="0"/>
              <a:t>(</a:t>
            </a:r>
            <a:r>
              <a:rPr lang="en-US" altLang="zh-CN" dirty="0" err="1"/>
              <a:t>index_number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ak.stock_zh_index_daily</a:t>
            </a:r>
            <a:r>
              <a:rPr lang="en-US" altLang="zh-CN" dirty="0"/>
              <a:t>(symbol= </a:t>
            </a:r>
            <a:r>
              <a:rPr lang="en-US" altLang="zh-CN" dirty="0" err="1"/>
              <a:t>index_number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</a:t>
            </a:r>
            <a:r>
              <a:rPr lang="en-US" altLang="zh-CN" dirty="0"/>
              <a:t>return </a:t>
            </a:r>
            <a:r>
              <a:rPr lang="en-US" altLang="zh-CN" dirty="0" err="1"/>
              <a:t>df</a:t>
            </a:r>
            <a:endParaRPr lang="en-US" altLang="zh-CN" dirty="0"/>
          </a:p>
          <a:p>
            <a:r>
              <a:rPr lang="en-US" altLang="zh-CN" dirty="0"/>
              <a:t>'''</a:t>
            </a:r>
            <a:r>
              <a:rPr lang="zh-CN" altLang="en-US" dirty="0"/>
              <a:t>获取基金数据，记得加引号</a:t>
            </a:r>
            <a:r>
              <a:rPr lang="en-US" altLang="zh-CN" dirty="0"/>
              <a:t>'''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df_shdq_1000 = </a:t>
            </a:r>
            <a:r>
              <a:rPr lang="en-US" altLang="zh-CN" dirty="0" err="1"/>
              <a:t>sort_data</a:t>
            </a:r>
            <a:r>
              <a:rPr lang="en-US" altLang="zh-CN" dirty="0"/>
              <a:t>(</a:t>
            </a:r>
            <a:r>
              <a:rPr lang="en-US" altLang="zh-CN" dirty="0" err="1"/>
              <a:t>get_stock_data</a:t>
            </a:r>
            <a:r>
              <a:rPr lang="en-US" altLang="zh-CN" dirty="0"/>
              <a:t>('sh601727'),1000) </a:t>
            </a:r>
          </a:p>
          <a:p>
            <a:r>
              <a:rPr lang="en-US" altLang="zh-CN" dirty="0"/>
              <a:t>df_sz_1000 = </a:t>
            </a:r>
            <a:r>
              <a:rPr lang="en-US" altLang="zh-CN" dirty="0" err="1"/>
              <a:t>sort_data</a:t>
            </a:r>
            <a:r>
              <a:rPr lang="en-US" altLang="zh-CN" dirty="0"/>
              <a:t>(</a:t>
            </a:r>
            <a:r>
              <a:rPr lang="en-US" altLang="zh-CN" dirty="0" err="1"/>
              <a:t>get_index_data</a:t>
            </a:r>
            <a:r>
              <a:rPr lang="en-US" altLang="zh-CN" dirty="0"/>
              <a:t>('sh000001'),1000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plotly.graph_objects</a:t>
            </a:r>
            <a:r>
              <a:rPr lang="en-US" altLang="zh-CN" dirty="0"/>
              <a:t> as go</a:t>
            </a:r>
          </a:p>
          <a:p>
            <a:endParaRPr lang="en-US" altLang="zh-CN" dirty="0"/>
          </a:p>
          <a:p>
            <a:r>
              <a:rPr lang="en-US" altLang="zh-CN" dirty="0"/>
              <a:t>fig1 = </a:t>
            </a:r>
            <a:r>
              <a:rPr lang="en-US" altLang="zh-CN" dirty="0" err="1"/>
              <a:t>go.Figure</a:t>
            </a:r>
            <a:r>
              <a:rPr lang="en-US" altLang="zh-CN" dirty="0"/>
              <a:t>(data=[</a:t>
            </a:r>
            <a:r>
              <a:rPr lang="en-US" altLang="zh-CN" dirty="0" err="1"/>
              <a:t>go.Candlestick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x=df_sz_1000</a:t>
            </a:r>
            <a:r>
              <a:rPr lang="en-US" altLang="zh-CN" dirty="0"/>
              <a:t>['date'],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open=df_sz_1000['open'], high=df_sz_1000['high'],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low=df_sz_1000['low'], close=df_sz_1000['close'],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 err="1"/>
              <a:t>increasing_line_color</a:t>
            </a:r>
            <a:r>
              <a:rPr lang="en-US" altLang="zh-CN" dirty="0"/>
              <a:t>= 'red', </a:t>
            </a:r>
            <a:r>
              <a:rPr lang="en-US" altLang="zh-CN" dirty="0" err="1"/>
              <a:t>decreasing_line_color</a:t>
            </a:r>
            <a:r>
              <a:rPr lang="en-US" altLang="zh-CN" dirty="0"/>
              <a:t>= 'green'</a:t>
            </a:r>
          </a:p>
          <a:p>
            <a:r>
              <a:rPr lang="en-US" altLang="zh-CN" dirty="0"/>
              <a:t>)])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5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73488"/>
            <a:ext cx="10820400" cy="584519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fig1.update_layout(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</a:t>
            </a:r>
            <a:r>
              <a:rPr lang="en-US" altLang="zh-CN" dirty="0"/>
              <a:t>title='</a:t>
            </a:r>
            <a:r>
              <a:rPr lang="zh-CN" altLang="en-US" dirty="0"/>
              <a:t>上证指数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</a:t>
            </a:r>
            <a:r>
              <a:rPr lang="en-US" altLang="zh-CN" dirty="0" err="1"/>
              <a:t>yaxis_title</a:t>
            </a:r>
            <a:r>
              <a:rPr lang="en-US" altLang="zh-CN" dirty="0"/>
              <a:t>='</a:t>
            </a:r>
            <a:r>
              <a:rPr lang="zh-CN" altLang="en-US" dirty="0"/>
              <a:t>指数点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shapes </a:t>
            </a:r>
            <a:r>
              <a:rPr lang="en-US" altLang="zh-CN" dirty="0"/>
              <a:t>= [</a:t>
            </a:r>
            <a:r>
              <a:rPr lang="en-US" altLang="zh-CN" dirty="0" err="1"/>
              <a:t>dict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  </a:t>
            </a:r>
            <a:r>
              <a:rPr lang="en-US" altLang="zh-CN" dirty="0"/>
              <a:t>x0='2018-02-05', x1='2018-02-05', y0=0, y1=1, </a:t>
            </a:r>
            <a:r>
              <a:rPr lang="en-US" altLang="zh-CN" dirty="0" err="1"/>
              <a:t>xref</a:t>
            </a:r>
            <a:r>
              <a:rPr lang="en-US" altLang="zh-CN" dirty="0"/>
              <a:t>='x', </a:t>
            </a:r>
            <a:r>
              <a:rPr lang="en-US" altLang="zh-CN" dirty="0" err="1"/>
              <a:t>yref</a:t>
            </a:r>
            <a:r>
              <a:rPr lang="en-US" altLang="zh-CN" dirty="0"/>
              <a:t>='paper',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line_width</a:t>
            </a:r>
            <a:r>
              <a:rPr lang="en-US" altLang="zh-CN" dirty="0" smtClean="0"/>
              <a:t>=2</a:t>
            </a:r>
            <a:r>
              <a:rPr lang="en-US" altLang="zh-CN" dirty="0"/>
              <a:t>)],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</a:t>
            </a:r>
            <a:r>
              <a:rPr lang="en-US" altLang="zh-CN" dirty="0"/>
              <a:t>annotations=[</a:t>
            </a:r>
            <a:r>
              <a:rPr lang="en-US" altLang="zh-CN" dirty="0" err="1"/>
              <a:t>dict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  x</a:t>
            </a:r>
            <a:r>
              <a:rPr lang="en-US" altLang="zh-CN" dirty="0"/>
              <a:t>='2018-02-05', y=0.05, </a:t>
            </a:r>
            <a:r>
              <a:rPr lang="en-US" altLang="zh-CN" dirty="0" err="1"/>
              <a:t>xref</a:t>
            </a:r>
            <a:r>
              <a:rPr lang="en-US" altLang="zh-CN" dirty="0"/>
              <a:t>='x', </a:t>
            </a:r>
            <a:r>
              <a:rPr lang="en-US" altLang="zh-CN" dirty="0" err="1"/>
              <a:t>yref</a:t>
            </a:r>
            <a:r>
              <a:rPr lang="en-US" altLang="zh-CN" dirty="0"/>
              <a:t>='paper',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  </a:t>
            </a:r>
            <a:r>
              <a:rPr lang="en-US" altLang="zh-CN" dirty="0" err="1"/>
              <a:t>showarrow</a:t>
            </a:r>
            <a:r>
              <a:rPr lang="en-US" altLang="zh-CN" dirty="0"/>
              <a:t>=False, </a:t>
            </a:r>
            <a:r>
              <a:rPr lang="en-US" altLang="zh-CN" dirty="0" err="1"/>
              <a:t>xanchor</a:t>
            </a:r>
            <a:r>
              <a:rPr lang="en-US" altLang="zh-CN" dirty="0"/>
              <a:t>='left', text='2018</a:t>
            </a:r>
            <a:r>
              <a:rPr lang="zh-CN" altLang="en-US" dirty="0"/>
              <a:t>年股灾</a:t>
            </a:r>
            <a:r>
              <a:rPr lang="en-US" altLang="zh-CN" dirty="0"/>
              <a:t>')]</a:t>
            </a:r>
          </a:p>
          <a:p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fig1.add_annotation(</a:t>
            </a:r>
          </a:p>
          <a:p>
            <a:r>
              <a:rPr lang="en-US" altLang="zh-CN" dirty="0"/>
              <a:t>           </a:t>
            </a:r>
            <a:r>
              <a:rPr lang="en-US" altLang="zh-CN" dirty="0" smtClean="0"/>
              <a:t>             </a:t>
            </a:r>
            <a:r>
              <a:rPr lang="en-US" altLang="zh-CN" dirty="0"/>
              <a:t>x='2020-01-22',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            y</a:t>
            </a:r>
            <a:r>
              <a:rPr lang="en-US" altLang="zh-CN" dirty="0"/>
              <a:t>='3000',</a:t>
            </a:r>
          </a:p>
          <a:p>
            <a:r>
              <a:rPr lang="en-US" altLang="zh-CN" dirty="0"/>
              <a:t>          </a:t>
            </a:r>
            <a:r>
              <a:rPr lang="en-US" altLang="zh-CN" dirty="0" smtClean="0"/>
              <a:t>              </a:t>
            </a:r>
            <a:r>
              <a:rPr lang="en-US" altLang="zh-CN" dirty="0"/>
              <a:t>text="covid-19")</a:t>
            </a:r>
          </a:p>
          <a:p>
            <a:r>
              <a:rPr lang="en-US" altLang="zh-CN" dirty="0"/>
              <a:t>                       </a:t>
            </a:r>
          </a:p>
          <a:p>
            <a:r>
              <a:rPr lang="en-US" altLang="zh-CN" dirty="0"/>
              <a:t>fig1.show()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129</TotalTime>
  <Words>1447</Words>
  <Application>Microsoft Office PowerPoint</Application>
  <PresentationFormat>宽屏</PresentationFormat>
  <Paragraphs>136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Century Gothic</vt:lpstr>
      <vt:lpstr>水汽尾迹</vt:lpstr>
      <vt:lpstr>基于神经网络的股价预测和策略分析</vt:lpstr>
      <vt:lpstr>分工情况一览</vt:lpstr>
      <vt:lpstr>2018年前的股票分析</vt:lpstr>
      <vt:lpstr>代码演示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一些策略的探索与回测</vt:lpstr>
      <vt:lpstr>代码展示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买涨买跌？看连续趋势法 </vt:lpstr>
      <vt:lpstr>均线辅助，双均线预测法</vt:lpstr>
      <vt:lpstr>均线加量化投资 </vt:lpstr>
      <vt:lpstr>跟踪止损？逃亡主义 </vt:lpstr>
      <vt:lpstr>最终结论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基于神经网络的股价预测和策略分析</dc:title>
  <dc:creator>Windows 用户</dc:creator>
  <cp:lastModifiedBy>Windows 用户</cp:lastModifiedBy>
  <cp:revision>11</cp:revision>
  <dcterms:created xsi:type="dcterms:W3CDTF">2020-08-20T21:24:46Z</dcterms:created>
  <dcterms:modified xsi:type="dcterms:W3CDTF">2020-08-20T23:34:20Z</dcterms:modified>
</cp:coreProperties>
</file>