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o8TrOr1pma01+68vvfyWpAZFI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EFAEFB-2CC2-4702-B0DC-DD2DB8FA92E1}">
  <a:tblStyle styleId="{F3EFAEFB-2CC2-4702-B0DC-DD2DB8FA92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0F81AE4-AD03-4DDC-A506-F300D8E5B32D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2517666284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2517666284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32517666284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41feb912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41feb912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341feb9122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42530d9c5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42530d9c5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342530d9c5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2b1ff200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42b1ff20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342b1ff200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a513817a48_0_6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a513817a48_0_6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2a513817a48_0_6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54960554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254960554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563a4bf67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563a4bf67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2563a4bf67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5ade7f3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25ade7f3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25ade7f31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920834" y="1346946"/>
            <a:ext cx="10223100" cy="80700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2" ty="-76200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920834" y="4299696"/>
            <a:ext cx="10223100" cy="80700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2" ty="-7175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3"/>
          <p:cNvSpPr/>
          <p:nvPr/>
        </p:nvSpPr>
        <p:spPr>
          <a:xfrm>
            <a:off x="920834" y="1484779"/>
            <a:ext cx="10223100" cy="2743200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13"/>
          <p:cNvGrpSpPr/>
          <p:nvPr/>
        </p:nvGrpSpPr>
        <p:grpSpPr>
          <a:xfrm>
            <a:off x="9649215" y="4068923"/>
            <a:ext cx="1080900" cy="1080900"/>
            <a:chOff x="9685338" y="4460675"/>
            <a:chExt cx="1080900" cy="1080900"/>
          </a:xfrm>
        </p:grpSpPr>
        <p:sp>
          <p:nvSpPr>
            <p:cNvPr id="23" name="Google Shape;23;p13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13"/>
          <p:cNvSpPr txBox="1"/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b="1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9592733" y="4289334"/>
            <a:ext cx="119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4073598" y="-882342"/>
            <a:ext cx="4050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4917989"/>
            <a:ext cx="12192000" cy="1940100"/>
          </a:xfrm>
          <a:prstGeom prst="rect">
            <a:avLst/>
          </a:prstGeom>
          <a:blipFill rotWithShape="1">
            <a:blip r:embed="rId2">
              <a:alphaModFix amt="83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b="1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8593667" y="6272784"/>
            <a:ext cx="2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2182708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15"/>
          <p:cNvGrpSpPr/>
          <p:nvPr/>
        </p:nvGrpSpPr>
        <p:grpSpPr>
          <a:xfrm>
            <a:off x="897399" y="2325848"/>
            <a:ext cx="1080900" cy="1080900"/>
            <a:chOff x="9685338" y="4460675"/>
            <a:chExt cx="1080900" cy="1080900"/>
          </a:xfrm>
        </p:grpSpPr>
        <p:sp>
          <p:nvSpPr>
            <p:cNvPr id="43" name="Google Shape;43;p15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069848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6364224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066800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548BB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1069848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17"/>
          <p:cNvSpPr txBox="1"/>
          <p:nvPr>
            <p:ph idx="3" type="body"/>
          </p:nvPr>
        </p:nvSpPr>
        <p:spPr>
          <a:xfrm>
            <a:off x="6364224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548BB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17"/>
          <p:cNvSpPr txBox="1"/>
          <p:nvPr>
            <p:ph idx="4" type="body"/>
          </p:nvPr>
        </p:nvSpPr>
        <p:spPr>
          <a:xfrm>
            <a:off x="6364224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0"/>
          <p:cNvSpPr txBox="1"/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838200" y="685800"/>
            <a:ext cx="6711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20"/>
          <p:cNvSpPr txBox="1"/>
          <p:nvPr>
            <p:ph idx="2" type="body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345D7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0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79" name="Google Shape;79;p20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0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0" y="0"/>
            <a:ext cx="8303700" cy="6858000"/>
          </a:xfrm>
          <a:prstGeom prst="rect">
            <a:avLst/>
          </a:prstGeom>
          <a:solidFill>
            <a:srgbClr val="E4DEDB"/>
          </a:solidFill>
          <a:ln>
            <a:noFill/>
          </a:ln>
        </p:spPr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345D7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1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89" name="Google Shape;89;p21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1" i="0" sz="4800" u="none" cap="none" strike="noStrike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5755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96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496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496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496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496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4959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4959" lvl="8" marL="4114800" marR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548BB7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grpSp>
        <p:nvGrpSpPr>
          <p:cNvPr id="14" name="Google Shape;14;p12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15" name="Google Shape;15;p12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5yCU0VHFP39T5fs66xsSfZHrlhjyZ7KF/view" TargetMode="External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datasets/iamkaikai/amazing_logos_v4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Font typeface="Georgia"/>
              <a:buNone/>
            </a:pPr>
            <a:r>
              <a:rPr lang="ru-RU" sz="3600"/>
              <a:t>Команда 42.</a:t>
            </a:r>
            <a:br>
              <a:rPr lang="ru-RU" sz="3600"/>
            </a:br>
            <a:r>
              <a:rPr lang="ru-RU" sz="3600"/>
              <a:t>Генерация логотипов бренда по текстовому описанию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856218" y="4468035"/>
            <a:ext cx="4934936" cy="1804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b="1" lang="ru-RU">
                <a:solidFill>
                  <a:srgbClr val="345D7E"/>
                </a:solidFill>
              </a:rPr>
              <a:t>Состав команды: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ru-RU">
                <a:solidFill>
                  <a:srgbClr val="345D7E"/>
                </a:solidFill>
              </a:rPr>
              <a:t>Гандлин Александр Александрович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ru-RU">
                <a:solidFill>
                  <a:srgbClr val="345D7E"/>
                </a:solidFill>
              </a:rPr>
              <a:t>Колесников Богдан Валерьевич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ru-RU">
                <a:solidFill>
                  <a:srgbClr val="345D7E"/>
                </a:solidFill>
              </a:rPr>
              <a:t>Петров Антон Анатольевич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ru-RU">
                <a:solidFill>
                  <a:srgbClr val="345D7E"/>
                </a:solidFill>
              </a:rPr>
              <a:t>Олейников Роман Сергеевич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111" name="Google Shape;111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112" name="Google Shape;112;p1"/>
          <p:cNvSpPr txBox="1"/>
          <p:nvPr>
            <p:ph idx="12" type="sldNum"/>
          </p:nvPr>
        </p:nvSpPr>
        <p:spPr>
          <a:xfrm>
            <a:off x="9592733" y="4289334"/>
            <a:ext cx="119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6750425" y="4468027"/>
            <a:ext cx="2610390" cy="1804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1" i="0" lang="ru-RU" sz="1800" u="none" cap="none" strike="noStrike">
                <a:solidFill>
                  <a:srgbClr val="345D7E"/>
                </a:solidFill>
                <a:latin typeface="Trebuchet MS"/>
                <a:ea typeface="Trebuchet MS"/>
                <a:cs typeface="Trebuchet MS"/>
                <a:sym typeface="Trebuchet MS"/>
              </a:rPr>
              <a:t>Куратор: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345D7E"/>
                </a:solidFill>
                <a:latin typeface="Trebuchet MS"/>
                <a:ea typeface="Trebuchet MS"/>
                <a:cs typeface="Trebuchet MS"/>
                <a:sym typeface="Trebuchet MS"/>
              </a:rPr>
              <a:t>Неудачина Ева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6539" y="117432"/>
            <a:ext cx="1122355" cy="1126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1132961" y="152460"/>
            <a:ext cx="9565948" cy="109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BB7"/>
              </a:buClr>
              <a:buSzPct val="850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345D7E"/>
                </a:solidFill>
                <a:latin typeface="Trebuchet MS"/>
                <a:ea typeface="Trebuchet MS"/>
                <a:cs typeface="Trebuchet MS"/>
                <a:sym typeface="Trebuchet MS"/>
              </a:rPr>
              <a:t>Национальный исследовательский университет «Высшая школа экономики»</a:t>
            </a:r>
            <a:endParaRPr b="0" i="0" sz="2000" u="none" cap="none" strike="noStrike">
              <a:solidFill>
                <a:srgbClr val="345D7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ct val="850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345D7E"/>
                </a:solidFill>
                <a:latin typeface="Trebuchet MS"/>
                <a:ea typeface="Trebuchet MS"/>
                <a:cs typeface="Trebuchet MS"/>
                <a:sym typeface="Trebuchet MS"/>
              </a:rPr>
              <a:t>Факультет компьютерных наук</a:t>
            </a:r>
            <a:endParaRPr b="0" i="0" sz="2000" u="none" cap="none" strike="noStrike">
              <a:solidFill>
                <a:srgbClr val="345D7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48BB7"/>
              </a:buClr>
              <a:buSzPct val="85000"/>
              <a:buFont typeface="Noto Sans Symbols"/>
              <a:buNone/>
            </a:pPr>
            <a:r>
              <a:rPr b="0" i="0" lang="ru-RU" sz="2000" u="none" cap="none" strike="noStrike">
                <a:solidFill>
                  <a:srgbClr val="345D7E"/>
                </a:solidFill>
                <a:latin typeface="Trebuchet MS"/>
                <a:ea typeface="Trebuchet MS"/>
                <a:cs typeface="Trebuchet MS"/>
                <a:sym typeface="Trebuchet MS"/>
              </a:rPr>
              <a:t>Магистерская программа «Искусственный интеллект»</a:t>
            </a:r>
            <a:endParaRPr b="0" i="0" sz="2000" u="none" cap="none" strike="noStrike">
              <a:solidFill>
                <a:srgbClr val="345D7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2692680" y="1243528"/>
            <a:ext cx="644650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2517666284_2_5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7" name="Google Shape;517;g32517666284_2_5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518" name="Google Shape;518;g32517666284_2_5"/>
          <p:cNvSpPr txBox="1"/>
          <p:nvPr/>
        </p:nvSpPr>
        <p:spPr>
          <a:xfrm>
            <a:off x="7780025" y="1079525"/>
            <a:ext cx="399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Генерации на каждой эпохе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9" name="Google Shape;519;g32517666284_2_5"/>
          <p:cNvSpPr txBox="1"/>
          <p:nvPr/>
        </p:nvSpPr>
        <p:spPr>
          <a:xfrm>
            <a:off x="2251975" y="1079525"/>
            <a:ext cx="399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Динамика потерь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0" name="Google Shape;520;g32517666284_2_5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Обучение модели</a:t>
            </a:r>
            <a:endParaRPr/>
          </a:p>
        </p:txBody>
      </p:sp>
      <p:pic>
        <p:nvPicPr>
          <p:cNvPr id="521" name="Google Shape;521;g32517666284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925" y="1535450"/>
            <a:ext cx="4638375" cy="46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g32517666284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2" y="1535444"/>
            <a:ext cx="7386276" cy="486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528" name="Google Shape;528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29" name="Google Shape;529;p8"/>
          <p:cNvSpPr txBox="1"/>
          <p:nvPr>
            <p:ph idx="1" type="body"/>
          </p:nvPr>
        </p:nvSpPr>
        <p:spPr>
          <a:xfrm>
            <a:off x="6736775" y="1433175"/>
            <a:ext cx="5288400" cy="4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ru-RU"/>
              <a:t>FID </a:t>
            </a:r>
            <a:r>
              <a:rPr lang="ru-RU"/>
              <a:t>(</a:t>
            </a:r>
            <a:r>
              <a:rPr i="1" lang="ru-RU"/>
              <a:t>Frechet Inception Distance</a:t>
            </a:r>
            <a:r>
              <a:rPr lang="ru-RU"/>
              <a:t>).</a:t>
            </a:r>
            <a:endParaRPr/>
          </a:p>
          <a:p>
            <a:pPr indent="-32575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30"/>
              <a:buChar char="●"/>
            </a:pPr>
            <a:r>
              <a:rPr lang="ru-RU"/>
              <a:t>Одна из наиболее популярных метрик для оценки качества изображений, генерируемых нейросетями.</a:t>
            </a:r>
            <a:endParaRPr/>
          </a:p>
          <a:p>
            <a:pPr indent="-32575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30"/>
              <a:buChar char="●"/>
            </a:pPr>
            <a:r>
              <a:rPr lang="ru-RU"/>
              <a:t>Оценивает расстояние между распределениями признаков для реальных изображений и сгенерированных изображений.</a:t>
            </a:r>
            <a:endParaRPr/>
          </a:p>
          <a:p>
            <a:pPr indent="-32575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30"/>
              <a:buChar char="●"/>
            </a:pPr>
            <a:r>
              <a:rPr lang="ru-RU"/>
              <a:t>Рассчитывается с помощью предобученной модели </a:t>
            </a:r>
            <a:r>
              <a:rPr i="1" lang="ru-RU"/>
              <a:t>Inception v3</a:t>
            </a:r>
            <a:r>
              <a:rPr lang="ru-RU"/>
              <a:t>.</a:t>
            </a:r>
            <a:endParaRPr/>
          </a:p>
          <a:p>
            <a:pPr indent="-32575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530"/>
              <a:buChar char="●"/>
            </a:pPr>
            <a:r>
              <a:rPr lang="ru-RU"/>
              <a:t>Просто интерпретируется. Чем меньше значение метрики, тем лучше модель.</a:t>
            </a:r>
            <a:endParaRPr/>
          </a:p>
          <a:p>
            <a:pPr indent="-325755" lvl="0" marL="457200" rtl="0" algn="l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SzPts val="1530"/>
              <a:buChar char="●"/>
            </a:pPr>
            <a:r>
              <a:rPr lang="ru-RU"/>
              <a:t>Наша модель постепенно улучшается.</a:t>
            </a:r>
            <a:endParaRPr/>
          </a:p>
        </p:txBody>
      </p:sp>
      <p:sp>
        <p:nvSpPr>
          <p:cNvPr id="530" name="Google Shape;530;p8"/>
          <p:cNvSpPr txBox="1"/>
          <p:nvPr/>
        </p:nvSpPr>
        <p:spPr>
          <a:xfrm>
            <a:off x="7933874" y="5454838"/>
            <a:ext cx="378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Динамика значений метрики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1" name="Google Shape;531;p8"/>
          <p:cNvSpPr/>
          <p:nvPr/>
        </p:nvSpPr>
        <p:spPr>
          <a:xfrm>
            <a:off x="7293675" y="5586405"/>
            <a:ext cx="640200" cy="289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2" name="Google Shape;532;p8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Метрика</a:t>
            </a:r>
            <a:endParaRPr/>
          </a:p>
        </p:txBody>
      </p:sp>
      <p:pic>
        <p:nvPicPr>
          <p:cNvPr id="533" name="Google Shape;5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050"/>
            <a:ext cx="6814475" cy="5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539" name="Google Shape;539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0" name="Google Shape;540;p9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Сервис</a:t>
            </a:r>
            <a:endParaRPr/>
          </a:p>
        </p:txBody>
      </p:sp>
      <p:sp>
        <p:nvSpPr>
          <p:cNvPr id="541" name="Google Shape;541;p9"/>
          <p:cNvSpPr txBox="1"/>
          <p:nvPr>
            <p:ph idx="1" type="body"/>
          </p:nvPr>
        </p:nvSpPr>
        <p:spPr>
          <a:xfrm>
            <a:off x="4148800" y="1008175"/>
            <a:ext cx="7949100" cy="5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Streamlit-приложение. Связано с моделью через API, размещено на стороннем VPS. Реализует следующие функции: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Генерирует изображение по текстовому описанию.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Выводит краткую информацию о модели</a:t>
            </a:r>
            <a:r>
              <a:rPr lang="ru-RU"/>
              <a:t>.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Позволяет загружать датасет.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Производит EDA для загруженного датасета:</a:t>
            </a:r>
            <a:endParaRPr/>
          </a:p>
          <a:p>
            <a:pPr indent="-355600" lvl="1" marL="54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ru-RU" sz="2000"/>
              <a:t>Анализ текстовых данных.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Облако слов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Гистограмма распределения длин описаний (в символах)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Boxplot для длин описаний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Гистограмма количества эпитетов в описании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Boxplot для количества эпитетов</a:t>
            </a:r>
            <a:endParaRPr sz="2000"/>
          </a:p>
          <a:p>
            <a:pPr indent="-355600" lvl="1" marL="54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ru-RU" sz="2000"/>
              <a:t>Анализ изображений.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Соотношение RGB и чёрно-белых логотипов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Высота изображений (гистограмма)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Ширина изображений (гистограмма)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Соотношение сторон (гистограмма)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Соотношение сторон (без квадратных изображений)</a:t>
            </a:r>
            <a:endParaRPr sz="2000"/>
          </a:p>
          <a:p>
            <a:pPr indent="-355600" lvl="2" marL="71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ru-RU" sz="2000"/>
              <a:t>Количество пикселей (гистограмма)</a:t>
            </a:r>
            <a:endParaRPr sz="2000"/>
          </a:p>
        </p:txBody>
      </p:sp>
      <p:pic>
        <p:nvPicPr>
          <p:cNvPr id="542" name="Google Shape;542;p9" title="streamlit-streamlit-2025-01-14-00-01-83_r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45" y="1485175"/>
            <a:ext cx="3777004" cy="4787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9"/>
          <p:cNvSpPr txBox="1"/>
          <p:nvPr/>
        </p:nvSpPr>
        <p:spPr>
          <a:xfrm>
            <a:off x="148900" y="684775"/>
            <a:ext cx="399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Скринкаст возможностей сервиса</a:t>
            </a:r>
            <a:endParaRPr sz="20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0"/>
          <p:cNvSpPr txBox="1"/>
          <p:nvPr>
            <p:ph type="title"/>
          </p:nvPr>
        </p:nvSpPr>
        <p:spPr>
          <a:xfrm>
            <a:off x="1066799" y="354166"/>
            <a:ext cx="10058400" cy="653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Распределение работы в команде</a:t>
            </a:r>
            <a:endParaRPr/>
          </a:p>
        </p:txBody>
      </p:sp>
      <p:graphicFrame>
        <p:nvGraphicFramePr>
          <p:cNvPr id="549" name="Google Shape;549;p10"/>
          <p:cNvGraphicFramePr/>
          <p:nvPr/>
        </p:nvGraphicFramePr>
        <p:xfrm>
          <a:off x="183777" y="113851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{70F81AE4-AD03-4DDC-A506-F300D8E5B32D}</a:tableStyleId>
              </a:tblPr>
              <a:tblGrid>
                <a:gridCol w="1226925"/>
                <a:gridCol w="2649375"/>
                <a:gridCol w="2649375"/>
                <a:gridCol w="2649375"/>
                <a:gridCol w="2649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u="none" cap="none" strike="noStrike"/>
                        <a:t>Чекпоинт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u="none" cap="none" strike="noStrike"/>
                        <a:t>Гандлин А.А.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u="none" cap="none" strike="noStrike"/>
                        <a:t>Колесников Б.В.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u="none" cap="none" strike="noStrike"/>
                        <a:t>Петров А.А.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/>
                        <a:t>Олейников Р.С.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u="none" cap="none" strike="noStrike"/>
                        <a:t>Работа с README.md, </a:t>
                      </a:r>
                      <a:r>
                        <a:rPr lang="ru-RU"/>
                        <a:t>участие</a:t>
                      </a:r>
                      <a:r>
                        <a:rPr lang="ru-RU" u="none" cap="none" strike="noStrike"/>
                        <a:t> в разработке плана работы.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ru-RU"/>
                        <a:t>Создание репозитория, работа с README.md, участие в разработке плана работы.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Описание плана работы,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оформление файла checkpoints.md.</a:t>
                      </a:r>
                      <a:endParaRPr sz="1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Участие в разработке плана работы.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ru-RU" sz="1400"/>
                        <a:t>Оформление README.md, создание dataset.md, загрузка EDA.ipynb и EDA.md, частичное описание результатов в них. Участие в проведении анализа текста и изображений.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Проведение анализа размеров изображений, распределения средних интенсивностей по каналам, и участие в написании выводов.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/>
                        <a:t>Поиск датасета.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Поиск датасета, проведение части анализа текста, и изображений.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Участие в написании кода для модели, NLP- части, обучении модели и добавлении результатов, выводов.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Создание сверточной архитектуры GAN без текста. Обучение модели.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/>
                        <a:t>Обучение модели.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</a:rPr>
                        <a:t>Участие в написании кода для модели, NLP- части, обучении модели и добавлении результатов, выводов.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Frontend (Streamlit-приложение), заполнение соответствующих разделов README.md, составление report.pdf.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ru-RU" sz="1400"/>
                        <a:t>Backend (API), заполнение соответствующих разделов README.md, интеграция модели в API.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Создание системы логирования, деплой на внешнем платном VPS, заполнение соответствующих разделов README.md.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Работа с Docker, заполнение соответствующих разделов README.md.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0" name="Google Shape;550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551" name="Google Shape;551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557" name="Google Shape;557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58" name="Google Shape;558;p11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</a:pPr>
            <a:r>
              <a:rPr lang="ru-RU" sz="3200"/>
              <a:t>Цели по проекту на второе полугодие</a:t>
            </a:r>
            <a:endParaRPr sz="3200"/>
          </a:p>
        </p:txBody>
      </p:sp>
      <p:sp>
        <p:nvSpPr>
          <p:cNvPr id="559" name="Google Shape;559;p11"/>
          <p:cNvSpPr txBox="1"/>
          <p:nvPr>
            <p:ph idx="1" type="body"/>
          </p:nvPr>
        </p:nvSpPr>
        <p:spPr>
          <a:xfrm>
            <a:off x="875325" y="1326700"/>
            <a:ext cx="10435800" cy="49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Использовать для генерации более сложные нейронные сети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Создание собственной диффузионной нейросети или использование предобученных (например, Stable Diffusion)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Внедрение дополнительных метрик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Обучение модели с использованием </a:t>
            </a:r>
            <a:r>
              <a:rPr lang="ru-RU"/>
              <a:t>бо́льших </a:t>
            </a:r>
            <a:r>
              <a:rPr lang="ru-RU"/>
              <a:t>вычислительных мощностей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ru-RU"/>
              <a:t>Доработка сервиса и создание telegram-бота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41feb9122f_0_0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</a:rPr>
              <a:t>Улучшенный Baseline</a:t>
            </a:r>
            <a:endParaRPr sz="3200"/>
          </a:p>
        </p:txBody>
      </p:sp>
      <p:sp>
        <p:nvSpPr>
          <p:cNvPr id="566" name="Google Shape;566;g341feb9122f_0_0"/>
          <p:cNvSpPr txBox="1"/>
          <p:nvPr>
            <p:ph idx="1" type="body"/>
          </p:nvPr>
        </p:nvSpPr>
        <p:spPr>
          <a:xfrm>
            <a:off x="1069849" y="2121400"/>
            <a:ext cx="4685400" cy="40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Используется более сложная архитектура cGAN с свёрточными слоями.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Функции активации: ReLU, LeakyReLU, Sigmoid, Tanh.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Как и ранее, применяется Adam-оптимизатор для лучшей сходимости.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Размер изображений увеличен (32, 32).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341feb9122f_0_0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68" name="Google Shape;568;g341feb9122f_0_0" title="logo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112" y="2426150"/>
            <a:ext cx="4211725" cy="42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g341feb9122f_0_0"/>
          <p:cNvSpPr txBox="1"/>
          <p:nvPr/>
        </p:nvSpPr>
        <p:spPr>
          <a:xfrm>
            <a:off x="6934025" y="1528800"/>
            <a:ext cx="399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Примеры генераций на последних эпохах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42530d9c54_0_7"/>
          <p:cNvSpPr txBox="1"/>
          <p:nvPr>
            <p:ph type="title"/>
          </p:nvPr>
        </p:nvSpPr>
        <p:spPr>
          <a:xfrm>
            <a:off x="1069850" y="484627"/>
            <a:ext cx="10058400" cy="117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</a:rPr>
              <a:t>Обучение модели</a:t>
            </a:r>
            <a:endParaRPr sz="3200"/>
          </a:p>
        </p:txBody>
      </p:sp>
      <p:sp>
        <p:nvSpPr>
          <p:cNvPr id="576" name="Google Shape;576;g342530d9c54_0_7"/>
          <p:cNvSpPr txBox="1"/>
          <p:nvPr>
            <p:ph idx="1" type="body"/>
          </p:nvPr>
        </p:nvSpPr>
        <p:spPr>
          <a:xfrm>
            <a:off x="198750" y="2122625"/>
            <a:ext cx="3999900" cy="45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Вначале loss </a:t>
            </a:r>
            <a:r>
              <a:rPr lang="ru-RU"/>
              <a:t>генератора</a:t>
            </a:r>
            <a:r>
              <a:rPr lang="ru-RU"/>
              <a:t> быстро уменьшается, далее, происходит рост, который замедляется.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У дискриминатора loss сначала быстро возрастает, потом чуть медленнее уменьшается и держится в основном около нуля. 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Это говорит о том, что обучение генератора не поспевает за </a:t>
            </a:r>
            <a:r>
              <a:rPr lang="ru-RU"/>
              <a:t>обучением</a:t>
            </a:r>
            <a:r>
              <a:rPr lang="ru-RU"/>
              <a:t> дискриминатора.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У генератора более нестабильный и изменчивый loss, чем у дискриминатора.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342530d9c54_0_7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8" name="Google Shape;578;g342530d9c54_0_7"/>
          <p:cNvSpPr txBox="1"/>
          <p:nvPr/>
        </p:nvSpPr>
        <p:spPr>
          <a:xfrm>
            <a:off x="5866575" y="1529975"/>
            <a:ext cx="399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Динамика потерь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9" name="Google Shape;579;g342530d9c5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899" y="2023125"/>
            <a:ext cx="6937350" cy="45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42b1ff2000_0_0"/>
          <p:cNvSpPr txBox="1"/>
          <p:nvPr>
            <p:ph type="title"/>
          </p:nvPr>
        </p:nvSpPr>
        <p:spPr>
          <a:xfrm>
            <a:off x="1069850" y="484626"/>
            <a:ext cx="10058400" cy="81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</a:rPr>
              <a:t>Метрики</a:t>
            </a:r>
            <a:endParaRPr sz="3200"/>
          </a:p>
        </p:txBody>
      </p:sp>
      <p:sp>
        <p:nvSpPr>
          <p:cNvPr id="586" name="Google Shape;586;g342b1ff2000_0_0"/>
          <p:cNvSpPr txBox="1"/>
          <p:nvPr>
            <p:ph idx="1" type="body"/>
          </p:nvPr>
        </p:nvSpPr>
        <p:spPr>
          <a:xfrm>
            <a:off x="314325" y="1187150"/>
            <a:ext cx="11572800" cy="148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Динамика метрик и их величины в случае Baseline и улучшенной модели различаются.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Метрика FID очень резко уменьшается, а потом немного растет. Это может отражать нестабильность генератора. Несмотря на это, значения метрики сильно улучшились по сравнению с изначальной моделью.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ru-RU"/>
              <a:t>Метрика IS растет, что указывает на улучшение качества модели.</a:t>
            </a:r>
            <a:endParaRPr/>
          </a:p>
        </p:txBody>
      </p:sp>
      <p:sp>
        <p:nvSpPr>
          <p:cNvPr id="587" name="Google Shape;587;g342b1ff2000_0_0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88" name="Google Shape;588;g342b1ff200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25" y="2674937"/>
            <a:ext cx="10058401" cy="418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a513817a48_0_689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5" name="Google Shape;595;g2a513817a48_0_689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596" name="Google Shape;596;g2a513817a48_0_689"/>
          <p:cNvSpPr/>
          <p:nvPr/>
        </p:nvSpPr>
        <p:spPr>
          <a:xfrm>
            <a:off x="476250" y="3021485"/>
            <a:ext cx="11239078" cy="8149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548B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491650" y="1095050"/>
            <a:ext cx="11215800" cy="5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Georgia"/>
              <a:buChar char="▪"/>
            </a:pPr>
            <a:r>
              <a:rPr lang="ru-RU">
                <a:latin typeface="Georgia"/>
                <a:ea typeface="Georgia"/>
                <a:cs typeface="Georgia"/>
                <a:sym typeface="Georgia"/>
              </a:rPr>
              <a:t>Разработка системы, способной генерировать уникальные логотипы для брендов на основе текстового описания, используя методы глубокого обучения.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Georgia"/>
                <a:ea typeface="Georgia"/>
                <a:cs typeface="Georgia"/>
                <a:sym typeface="Georgia"/>
              </a:rPr>
              <a:t>Задачи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Georgia"/>
              <a:buChar char="▪"/>
            </a:pPr>
            <a:r>
              <a:rPr lang="ru-RU">
                <a:latin typeface="Georgia"/>
                <a:ea typeface="Georgia"/>
                <a:cs typeface="Georgia"/>
                <a:sym typeface="Georgia"/>
              </a:rPr>
              <a:t>Поиск подходящего датасета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Georgia"/>
              <a:buChar char="▪"/>
            </a:pPr>
            <a:r>
              <a:rPr lang="ru-RU">
                <a:latin typeface="Georgia"/>
                <a:ea typeface="Georgia"/>
                <a:cs typeface="Georgia"/>
                <a:sym typeface="Georgia"/>
              </a:rPr>
              <a:t>EDA для текстовых описаний и изображений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Georgia"/>
              <a:buChar char="▪"/>
            </a:pPr>
            <a:r>
              <a:rPr lang="ru-RU">
                <a:latin typeface="Georgia"/>
                <a:ea typeface="Georgia"/>
                <a:cs typeface="Georgia"/>
                <a:sym typeface="Georgia"/>
              </a:rPr>
              <a:t>Построение Baseline модели – GAN, генерирующего изображения без текстового описания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Georgia"/>
              <a:buChar char="▪"/>
            </a:pPr>
            <a:r>
              <a:rPr lang="ru-RU">
                <a:latin typeface="Georgia"/>
                <a:ea typeface="Georgia"/>
                <a:cs typeface="Georgia"/>
                <a:sym typeface="Georgia"/>
              </a:rPr>
              <a:t>Улучшение </a:t>
            </a:r>
            <a:r>
              <a:rPr lang="ru-RU">
                <a:latin typeface="Georgia"/>
                <a:ea typeface="Georgia"/>
                <a:cs typeface="Georgia"/>
                <a:sym typeface="Georgia"/>
              </a:rPr>
              <a:t>Baseline </a:t>
            </a:r>
            <a:r>
              <a:rPr lang="ru-RU">
                <a:latin typeface="Georgia"/>
                <a:ea typeface="Georgia"/>
                <a:cs typeface="Georgia"/>
                <a:sym typeface="Georgia"/>
              </a:rPr>
              <a:t>- добавление входных данных в виде текстового описания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Georgia"/>
              <a:buChar char="▪"/>
            </a:pPr>
            <a:r>
              <a:rPr lang="ru-RU">
                <a:latin typeface="Georgia"/>
                <a:ea typeface="Georgia"/>
                <a:cs typeface="Georgia"/>
                <a:sym typeface="Georgia"/>
              </a:rPr>
              <a:t>Создание сервиса на основе Streamlit и FastAPI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Georgia"/>
              <a:buChar char="▪"/>
            </a:pPr>
            <a:r>
              <a:rPr lang="ru-RU">
                <a:latin typeface="Georgia"/>
                <a:ea typeface="Georgia"/>
                <a:cs typeface="Georgia"/>
                <a:sym typeface="Georgia"/>
              </a:rPr>
              <a:t>Использование более сложной диффузионной модели (Stable Diffusion)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Font typeface="Georgia"/>
              <a:buChar char="▪"/>
            </a:pPr>
            <a:r>
              <a:rPr lang="ru-RU">
                <a:latin typeface="Georgia"/>
                <a:ea typeface="Georgia"/>
                <a:cs typeface="Georgia"/>
                <a:sym typeface="Georgia"/>
              </a:rPr>
              <a:t>Доработка сервиса и создание telegram-бота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Georgia"/>
                <a:ea typeface="Georgia"/>
                <a:cs typeface="Georgia"/>
                <a:sym typeface="Georgia"/>
              </a:rPr>
              <a:t>Ожидаемый результат: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Georgia"/>
                <a:ea typeface="Georgia"/>
                <a:cs typeface="Georgia"/>
                <a:sym typeface="Georgia"/>
              </a:rPr>
              <a:t>Функционирующая модель генерации логотипов и сервис, позволяющий пользователям быстро создавать логотипы на основе текстового описания.</a:t>
            </a:r>
            <a:endParaRPr sz="2800"/>
          </a:p>
        </p:txBody>
      </p:sp>
      <p:sp>
        <p:nvSpPr>
          <p:cNvPr id="122" name="Google Shape;122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123" name="Google Shape;123;p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" name="Google Shape;124;p2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Цель проекта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Датасет и его обработка</a:t>
            </a:r>
            <a:endParaRPr/>
          </a:p>
        </p:txBody>
      </p:sp>
      <p:graphicFrame>
        <p:nvGraphicFramePr>
          <p:cNvPr id="132" name="Google Shape;132;p3"/>
          <p:cNvGraphicFramePr/>
          <p:nvPr/>
        </p:nvGraphicFramePr>
        <p:xfrm>
          <a:off x="2649500" y="100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{F3EFAEFB-2CC2-4702-B0DC-DD2DB8FA92E1}</a:tableStyleId>
              </a:tblPr>
              <a:tblGrid>
                <a:gridCol w="2817975"/>
                <a:gridCol w="4075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Датасет</a:t>
                      </a:r>
                      <a:endParaRPr sz="1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ru-RU" sz="1900" u="sng">
                          <a:solidFill>
                            <a:srgbClr val="345D7E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amazing_logos_v4</a:t>
                      </a:r>
                      <a:endParaRPr sz="1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Кол-во элементов</a:t>
                      </a:r>
                      <a:endParaRPr sz="1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397 251</a:t>
                      </a:r>
                      <a:endParaRPr sz="1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Столбцы</a:t>
                      </a:r>
                      <a:endParaRPr sz="1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image, text</a:t>
                      </a:r>
                      <a:endParaRPr sz="1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Источник</a:t>
                      </a:r>
                      <a:endParaRPr sz="1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Hugging Face</a:t>
                      </a:r>
                      <a:endParaRPr sz="1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3" name="Google Shape;13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36" y="2954088"/>
            <a:ext cx="10226940" cy="326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4189138" y="6216450"/>
            <a:ext cx="360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345D7E"/>
                </a:solidFill>
                <a:latin typeface="Georgia"/>
                <a:ea typeface="Georgia"/>
                <a:cs typeface="Georgia"/>
                <a:sym typeface="Georgia"/>
              </a:rPr>
              <a:t>Пример элементов датасета</a:t>
            </a:r>
            <a:endParaRPr sz="1900">
              <a:solidFill>
                <a:srgbClr val="345D7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EDA. Текстовые данные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5024"/>
          <a:stretch/>
        </p:blipFill>
        <p:spPr>
          <a:xfrm>
            <a:off x="475750" y="1485175"/>
            <a:ext cx="10770473" cy="537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3933925" y="1008175"/>
            <a:ext cx="399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Облако слов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54960554c_0_15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149" name="Google Shape;149;g3254960554c_0_15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0" name="Google Shape;150;g3254960554c_0_15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EDA. Текстовые данные</a:t>
            </a:r>
            <a:endParaRPr/>
          </a:p>
        </p:txBody>
      </p:sp>
      <p:pic>
        <p:nvPicPr>
          <p:cNvPr id="151" name="Google Shape;151;g3254960554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675"/>
            <a:ext cx="6085996" cy="464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254960554c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003" y="1258675"/>
            <a:ext cx="6105996" cy="46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8" name="Google Shape;158;p5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EDA. Изображения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625" y="1204817"/>
            <a:ext cx="6664375" cy="498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 b="20445" l="0" r="0" t="0"/>
          <a:stretch/>
        </p:blipFill>
        <p:spPr>
          <a:xfrm>
            <a:off x="0" y="966375"/>
            <a:ext cx="5527625" cy="536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563a4bf67_5_0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8" name="Google Shape;168;g32563a4bf67_5_0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Baseline. GAN</a:t>
            </a:r>
            <a:endParaRPr/>
          </a:p>
        </p:txBody>
      </p:sp>
      <p:sp>
        <p:nvSpPr>
          <p:cNvPr id="169" name="Google Shape;169;g32563a4bf67_5_0"/>
          <p:cNvSpPr txBox="1"/>
          <p:nvPr>
            <p:ph idx="1" type="body"/>
          </p:nvPr>
        </p:nvSpPr>
        <p:spPr>
          <a:xfrm>
            <a:off x="7405075" y="1008175"/>
            <a:ext cx="4546200" cy="5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Используются две нейросети: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Генератор </a:t>
            </a:r>
            <a:r>
              <a:rPr lang="ru-RU" sz="2000"/>
              <a:t>— генерирует изображения из шума.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Дискриминатор </a:t>
            </a:r>
            <a:r>
              <a:rPr lang="ru-RU" sz="2000"/>
              <a:t>— обучается отличать реальные изображения от сгенерированных.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Генератор и дискриминатор представляют собой полносвязные четырёхслойные нейросети.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Функции активации: ReLU, Сигмоида и Гиперболический тангенс.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Функция потерь </a:t>
            </a:r>
            <a:r>
              <a:rPr i="1" lang="ru-RU"/>
              <a:t>BCELoss</a:t>
            </a:r>
            <a:r>
              <a:rPr lang="ru-RU"/>
              <a:t>.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ru-RU"/>
              <a:t>Использовали модификацию градиентного спуска ADAM.</a:t>
            </a:r>
            <a:endParaRPr/>
          </a:p>
        </p:txBody>
      </p:sp>
      <p:sp>
        <p:nvSpPr>
          <p:cNvPr id="170" name="Google Shape;170;g32563a4bf67_5_0"/>
          <p:cNvSpPr/>
          <p:nvPr/>
        </p:nvSpPr>
        <p:spPr>
          <a:xfrm>
            <a:off x="1719625" y="1461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g32563a4bf67_5_0"/>
          <p:cNvSpPr/>
          <p:nvPr/>
        </p:nvSpPr>
        <p:spPr>
          <a:xfrm>
            <a:off x="1719625" y="20707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g32563a4bf67_5_0"/>
          <p:cNvSpPr/>
          <p:nvPr/>
        </p:nvSpPr>
        <p:spPr>
          <a:xfrm>
            <a:off x="1719625" y="51187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g32563a4bf67_5_0"/>
          <p:cNvSpPr/>
          <p:nvPr/>
        </p:nvSpPr>
        <p:spPr>
          <a:xfrm>
            <a:off x="1719625" y="4509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g32563a4bf67_5_0"/>
          <p:cNvSpPr/>
          <p:nvPr/>
        </p:nvSpPr>
        <p:spPr>
          <a:xfrm>
            <a:off x="1719625" y="38995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g32563a4bf67_5_0"/>
          <p:cNvSpPr/>
          <p:nvPr/>
        </p:nvSpPr>
        <p:spPr>
          <a:xfrm>
            <a:off x="1719625" y="26803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g32563a4bf67_5_0"/>
          <p:cNvSpPr txBox="1"/>
          <p:nvPr/>
        </p:nvSpPr>
        <p:spPr>
          <a:xfrm>
            <a:off x="1719625" y="3226225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g32563a4bf67_5_0"/>
          <p:cNvSpPr txBox="1"/>
          <p:nvPr/>
        </p:nvSpPr>
        <p:spPr>
          <a:xfrm>
            <a:off x="1582075" y="5483875"/>
            <a:ext cx="64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256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g32563a4bf67_5_0"/>
          <p:cNvSpPr/>
          <p:nvPr/>
        </p:nvSpPr>
        <p:spPr>
          <a:xfrm>
            <a:off x="2949725" y="1461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g32563a4bf67_5_0"/>
          <p:cNvSpPr/>
          <p:nvPr/>
        </p:nvSpPr>
        <p:spPr>
          <a:xfrm>
            <a:off x="2949725" y="20707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g32563a4bf67_5_0"/>
          <p:cNvSpPr/>
          <p:nvPr/>
        </p:nvSpPr>
        <p:spPr>
          <a:xfrm>
            <a:off x="2949725" y="51187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g32563a4bf67_5_0"/>
          <p:cNvSpPr/>
          <p:nvPr/>
        </p:nvSpPr>
        <p:spPr>
          <a:xfrm>
            <a:off x="2949725" y="4509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g32563a4bf67_5_0"/>
          <p:cNvSpPr/>
          <p:nvPr/>
        </p:nvSpPr>
        <p:spPr>
          <a:xfrm>
            <a:off x="2949725" y="38995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g32563a4bf67_5_0"/>
          <p:cNvSpPr/>
          <p:nvPr/>
        </p:nvSpPr>
        <p:spPr>
          <a:xfrm>
            <a:off x="2949725" y="26803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g32563a4bf67_5_0"/>
          <p:cNvSpPr txBox="1"/>
          <p:nvPr/>
        </p:nvSpPr>
        <p:spPr>
          <a:xfrm>
            <a:off x="2949725" y="3226225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g32563a4bf67_5_0"/>
          <p:cNvSpPr txBox="1"/>
          <p:nvPr/>
        </p:nvSpPr>
        <p:spPr>
          <a:xfrm>
            <a:off x="2830450" y="5483875"/>
            <a:ext cx="64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512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g32563a4bf67_5_0"/>
          <p:cNvSpPr txBox="1"/>
          <p:nvPr/>
        </p:nvSpPr>
        <p:spPr>
          <a:xfrm>
            <a:off x="3964925" y="5483875"/>
            <a:ext cx="7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1024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g32563a4bf67_5_0"/>
          <p:cNvSpPr txBox="1"/>
          <p:nvPr/>
        </p:nvSpPr>
        <p:spPr>
          <a:xfrm>
            <a:off x="5162250" y="5483875"/>
            <a:ext cx="7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2352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8" name="Google Shape;188;g32563a4bf67_5_0"/>
          <p:cNvCxnSpPr>
            <a:stCxn id="170" idx="6"/>
            <a:endCxn id="179" idx="2"/>
          </p:cNvCxnSpPr>
          <p:nvPr/>
        </p:nvCxnSpPr>
        <p:spPr>
          <a:xfrm>
            <a:off x="2084725" y="1643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g32563a4bf67_5_0"/>
          <p:cNvCxnSpPr>
            <a:stCxn id="170" idx="6"/>
            <a:endCxn id="180" idx="2"/>
          </p:cNvCxnSpPr>
          <p:nvPr/>
        </p:nvCxnSpPr>
        <p:spPr>
          <a:xfrm>
            <a:off x="2084725" y="1643725"/>
            <a:ext cx="8649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32563a4bf67_5_0"/>
          <p:cNvCxnSpPr>
            <a:stCxn id="170" idx="6"/>
            <a:endCxn id="181" idx="2"/>
          </p:cNvCxnSpPr>
          <p:nvPr/>
        </p:nvCxnSpPr>
        <p:spPr>
          <a:xfrm>
            <a:off x="2084725" y="16437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g32563a4bf67_5_0"/>
          <p:cNvCxnSpPr>
            <a:stCxn id="170" idx="6"/>
            <a:endCxn id="182" idx="2"/>
          </p:cNvCxnSpPr>
          <p:nvPr/>
        </p:nvCxnSpPr>
        <p:spPr>
          <a:xfrm>
            <a:off x="2084725" y="16437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g32563a4bf67_5_0"/>
          <p:cNvCxnSpPr>
            <a:stCxn id="170" idx="6"/>
            <a:endCxn id="183" idx="2"/>
          </p:cNvCxnSpPr>
          <p:nvPr/>
        </p:nvCxnSpPr>
        <p:spPr>
          <a:xfrm>
            <a:off x="2084725" y="16437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g32563a4bf67_5_0"/>
          <p:cNvCxnSpPr>
            <a:endCxn id="176" idx="1"/>
          </p:cNvCxnSpPr>
          <p:nvPr/>
        </p:nvCxnSpPr>
        <p:spPr>
          <a:xfrm>
            <a:off x="1381825" y="3472525"/>
            <a:ext cx="3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g32563a4bf67_5_0"/>
          <p:cNvCxnSpPr/>
          <p:nvPr/>
        </p:nvCxnSpPr>
        <p:spPr>
          <a:xfrm>
            <a:off x="2105175" y="2266825"/>
            <a:ext cx="8241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g32563a4bf67_5_0"/>
          <p:cNvCxnSpPr>
            <a:stCxn id="171" idx="6"/>
            <a:endCxn id="181" idx="2"/>
          </p:cNvCxnSpPr>
          <p:nvPr/>
        </p:nvCxnSpPr>
        <p:spPr>
          <a:xfrm>
            <a:off x="2084725" y="22533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g32563a4bf67_5_0"/>
          <p:cNvCxnSpPr>
            <a:stCxn id="171" idx="6"/>
            <a:endCxn id="178" idx="2"/>
          </p:cNvCxnSpPr>
          <p:nvPr/>
        </p:nvCxnSpPr>
        <p:spPr>
          <a:xfrm flipH="1" rot="10800000">
            <a:off x="2084725" y="1643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32563a4bf67_5_0"/>
          <p:cNvCxnSpPr>
            <a:stCxn id="175" idx="6"/>
            <a:endCxn id="178" idx="2"/>
          </p:cNvCxnSpPr>
          <p:nvPr/>
        </p:nvCxnSpPr>
        <p:spPr>
          <a:xfrm flipH="1" rot="10800000">
            <a:off x="2084725" y="16437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g32563a4bf67_5_0"/>
          <p:cNvCxnSpPr>
            <a:stCxn id="175" idx="6"/>
            <a:endCxn id="179" idx="2"/>
          </p:cNvCxnSpPr>
          <p:nvPr/>
        </p:nvCxnSpPr>
        <p:spPr>
          <a:xfrm flipH="1" rot="10800000">
            <a:off x="2084725" y="22533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g32563a4bf67_5_0"/>
          <p:cNvCxnSpPr>
            <a:stCxn id="175" idx="6"/>
            <a:endCxn id="183" idx="2"/>
          </p:cNvCxnSpPr>
          <p:nvPr/>
        </p:nvCxnSpPr>
        <p:spPr>
          <a:xfrm>
            <a:off x="2084725" y="28629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g32563a4bf67_5_0"/>
          <p:cNvCxnSpPr>
            <a:stCxn id="175" idx="6"/>
            <a:endCxn id="181" idx="2"/>
          </p:cNvCxnSpPr>
          <p:nvPr/>
        </p:nvCxnSpPr>
        <p:spPr>
          <a:xfrm>
            <a:off x="2084725" y="2862925"/>
            <a:ext cx="864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g32563a4bf67_5_0"/>
          <p:cNvCxnSpPr>
            <a:stCxn id="175" idx="6"/>
            <a:endCxn id="180" idx="2"/>
          </p:cNvCxnSpPr>
          <p:nvPr/>
        </p:nvCxnSpPr>
        <p:spPr>
          <a:xfrm>
            <a:off x="2084725" y="28629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g32563a4bf67_5_0"/>
          <p:cNvCxnSpPr>
            <a:stCxn id="174" idx="6"/>
            <a:endCxn id="178" idx="2"/>
          </p:cNvCxnSpPr>
          <p:nvPr/>
        </p:nvCxnSpPr>
        <p:spPr>
          <a:xfrm flipH="1" rot="10800000">
            <a:off x="2084725" y="16437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g32563a4bf67_5_0"/>
          <p:cNvCxnSpPr>
            <a:stCxn id="174" idx="6"/>
            <a:endCxn id="179" idx="2"/>
          </p:cNvCxnSpPr>
          <p:nvPr/>
        </p:nvCxnSpPr>
        <p:spPr>
          <a:xfrm flipH="1" rot="10800000">
            <a:off x="2084725" y="2253325"/>
            <a:ext cx="864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32563a4bf67_5_0"/>
          <p:cNvCxnSpPr>
            <a:stCxn id="174" idx="6"/>
            <a:endCxn id="183" idx="2"/>
          </p:cNvCxnSpPr>
          <p:nvPr/>
        </p:nvCxnSpPr>
        <p:spPr>
          <a:xfrm flipH="1" rot="10800000">
            <a:off x="2084725" y="28629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g32563a4bf67_5_0"/>
          <p:cNvCxnSpPr>
            <a:stCxn id="174" idx="6"/>
            <a:endCxn id="182" idx="2"/>
          </p:cNvCxnSpPr>
          <p:nvPr/>
        </p:nvCxnSpPr>
        <p:spPr>
          <a:xfrm>
            <a:off x="2084725" y="40821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g32563a4bf67_5_0"/>
          <p:cNvCxnSpPr>
            <a:stCxn id="174" idx="6"/>
            <a:endCxn id="182" idx="2"/>
          </p:cNvCxnSpPr>
          <p:nvPr/>
        </p:nvCxnSpPr>
        <p:spPr>
          <a:xfrm>
            <a:off x="2084725" y="40821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32563a4bf67_5_0"/>
          <p:cNvCxnSpPr>
            <a:stCxn id="171" idx="6"/>
            <a:endCxn id="179" idx="2"/>
          </p:cNvCxnSpPr>
          <p:nvPr/>
        </p:nvCxnSpPr>
        <p:spPr>
          <a:xfrm>
            <a:off x="2084725" y="22533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32563a4bf67_5_0"/>
          <p:cNvCxnSpPr>
            <a:stCxn id="174" idx="6"/>
            <a:endCxn id="181" idx="2"/>
          </p:cNvCxnSpPr>
          <p:nvPr/>
        </p:nvCxnSpPr>
        <p:spPr>
          <a:xfrm>
            <a:off x="2084725" y="40821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g32563a4bf67_5_0"/>
          <p:cNvCxnSpPr>
            <a:stCxn id="174" idx="6"/>
            <a:endCxn id="180" idx="2"/>
          </p:cNvCxnSpPr>
          <p:nvPr/>
        </p:nvCxnSpPr>
        <p:spPr>
          <a:xfrm>
            <a:off x="2084725" y="40821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g32563a4bf67_5_0"/>
          <p:cNvCxnSpPr>
            <a:stCxn id="173" idx="6"/>
            <a:endCxn id="178" idx="2"/>
          </p:cNvCxnSpPr>
          <p:nvPr/>
        </p:nvCxnSpPr>
        <p:spPr>
          <a:xfrm flipH="1" rot="10800000">
            <a:off x="2084725" y="16437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32563a4bf67_5_0"/>
          <p:cNvCxnSpPr>
            <a:stCxn id="173" idx="6"/>
            <a:endCxn id="179" idx="2"/>
          </p:cNvCxnSpPr>
          <p:nvPr/>
        </p:nvCxnSpPr>
        <p:spPr>
          <a:xfrm flipH="1" rot="10800000">
            <a:off x="2084725" y="22533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32563a4bf67_5_0"/>
          <p:cNvCxnSpPr>
            <a:stCxn id="173" idx="6"/>
            <a:endCxn id="182" idx="2"/>
          </p:cNvCxnSpPr>
          <p:nvPr/>
        </p:nvCxnSpPr>
        <p:spPr>
          <a:xfrm flipH="1" rot="10800000">
            <a:off x="2084725" y="40821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g32563a4bf67_5_0"/>
          <p:cNvCxnSpPr>
            <a:stCxn id="173" idx="6"/>
            <a:endCxn id="181" idx="2"/>
          </p:cNvCxnSpPr>
          <p:nvPr/>
        </p:nvCxnSpPr>
        <p:spPr>
          <a:xfrm>
            <a:off x="2084725" y="46917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g32563a4bf67_5_0"/>
          <p:cNvCxnSpPr>
            <a:stCxn id="173" idx="6"/>
            <a:endCxn id="180" idx="2"/>
          </p:cNvCxnSpPr>
          <p:nvPr/>
        </p:nvCxnSpPr>
        <p:spPr>
          <a:xfrm>
            <a:off x="2084725" y="4691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g32563a4bf67_5_0"/>
          <p:cNvCxnSpPr>
            <a:stCxn id="172" idx="6"/>
            <a:endCxn id="178" idx="2"/>
          </p:cNvCxnSpPr>
          <p:nvPr/>
        </p:nvCxnSpPr>
        <p:spPr>
          <a:xfrm flipH="1" rot="10800000">
            <a:off x="2084725" y="1643725"/>
            <a:ext cx="8649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g32563a4bf67_5_0"/>
          <p:cNvCxnSpPr>
            <a:stCxn id="172" idx="6"/>
            <a:endCxn id="179" idx="2"/>
          </p:cNvCxnSpPr>
          <p:nvPr/>
        </p:nvCxnSpPr>
        <p:spPr>
          <a:xfrm flipH="1" rot="10800000">
            <a:off x="2084725" y="22533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g32563a4bf67_5_0"/>
          <p:cNvCxnSpPr>
            <a:stCxn id="172" idx="6"/>
            <a:endCxn id="183" idx="2"/>
          </p:cNvCxnSpPr>
          <p:nvPr/>
        </p:nvCxnSpPr>
        <p:spPr>
          <a:xfrm flipH="1" rot="10800000">
            <a:off x="2084725" y="28629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g32563a4bf67_5_0"/>
          <p:cNvCxnSpPr>
            <a:stCxn id="172" idx="6"/>
            <a:endCxn id="182" idx="2"/>
          </p:cNvCxnSpPr>
          <p:nvPr/>
        </p:nvCxnSpPr>
        <p:spPr>
          <a:xfrm flipH="1" rot="10800000">
            <a:off x="2084725" y="40821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g32563a4bf67_5_0"/>
          <p:cNvCxnSpPr>
            <a:stCxn id="172" idx="6"/>
            <a:endCxn id="181" idx="2"/>
          </p:cNvCxnSpPr>
          <p:nvPr/>
        </p:nvCxnSpPr>
        <p:spPr>
          <a:xfrm flipH="1" rot="10800000">
            <a:off x="2084725" y="4691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g32563a4bf67_5_0"/>
          <p:cNvCxnSpPr>
            <a:stCxn id="172" idx="6"/>
            <a:endCxn id="180" idx="2"/>
          </p:cNvCxnSpPr>
          <p:nvPr/>
        </p:nvCxnSpPr>
        <p:spPr>
          <a:xfrm>
            <a:off x="2084725" y="53013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g32563a4bf67_5_0"/>
          <p:cNvCxnSpPr>
            <a:stCxn id="175" idx="6"/>
            <a:endCxn id="182" idx="2"/>
          </p:cNvCxnSpPr>
          <p:nvPr/>
        </p:nvCxnSpPr>
        <p:spPr>
          <a:xfrm>
            <a:off x="2084725" y="28629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g32563a4bf67_5_0"/>
          <p:cNvSpPr/>
          <p:nvPr/>
        </p:nvSpPr>
        <p:spPr>
          <a:xfrm>
            <a:off x="4179725" y="1461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32563a4bf67_5_0"/>
          <p:cNvSpPr/>
          <p:nvPr/>
        </p:nvSpPr>
        <p:spPr>
          <a:xfrm>
            <a:off x="4179725" y="20707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32563a4bf67_5_0"/>
          <p:cNvSpPr/>
          <p:nvPr/>
        </p:nvSpPr>
        <p:spPr>
          <a:xfrm>
            <a:off x="4179725" y="51187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g32563a4bf67_5_0"/>
          <p:cNvSpPr/>
          <p:nvPr/>
        </p:nvSpPr>
        <p:spPr>
          <a:xfrm>
            <a:off x="4179725" y="4509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g32563a4bf67_5_0"/>
          <p:cNvSpPr/>
          <p:nvPr/>
        </p:nvSpPr>
        <p:spPr>
          <a:xfrm>
            <a:off x="4179725" y="38995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g32563a4bf67_5_0"/>
          <p:cNvSpPr/>
          <p:nvPr/>
        </p:nvSpPr>
        <p:spPr>
          <a:xfrm>
            <a:off x="4179725" y="26803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g32563a4bf67_5_0"/>
          <p:cNvSpPr txBox="1"/>
          <p:nvPr/>
        </p:nvSpPr>
        <p:spPr>
          <a:xfrm>
            <a:off x="4179725" y="3226225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9" name="Google Shape;229;g32563a4bf67_5_0"/>
          <p:cNvCxnSpPr>
            <a:endCxn id="223" idx="2"/>
          </p:cNvCxnSpPr>
          <p:nvPr/>
        </p:nvCxnSpPr>
        <p:spPr>
          <a:xfrm>
            <a:off x="3314825" y="1643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g32563a4bf67_5_0"/>
          <p:cNvCxnSpPr>
            <a:endCxn id="224" idx="2"/>
          </p:cNvCxnSpPr>
          <p:nvPr/>
        </p:nvCxnSpPr>
        <p:spPr>
          <a:xfrm>
            <a:off x="3314825" y="1643725"/>
            <a:ext cx="8649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g32563a4bf67_5_0"/>
          <p:cNvCxnSpPr>
            <a:endCxn id="225" idx="2"/>
          </p:cNvCxnSpPr>
          <p:nvPr/>
        </p:nvCxnSpPr>
        <p:spPr>
          <a:xfrm>
            <a:off x="3314825" y="16437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g32563a4bf67_5_0"/>
          <p:cNvCxnSpPr>
            <a:endCxn id="226" idx="2"/>
          </p:cNvCxnSpPr>
          <p:nvPr/>
        </p:nvCxnSpPr>
        <p:spPr>
          <a:xfrm>
            <a:off x="3314825" y="16437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g32563a4bf67_5_0"/>
          <p:cNvCxnSpPr>
            <a:endCxn id="227" idx="2"/>
          </p:cNvCxnSpPr>
          <p:nvPr/>
        </p:nvCxnSpPr>
        <p:spPr>
          <a:xfrm>
            <a:off x="3314825" y="16437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g32563a4bf67_5_0"/>
          <p:cNvCxnSpPr>
            <a:endCxn id="222" idx="2"/>
          </p:cNvCxnSpPr>
          <p:nvPr/>
        </p:nvCxnSpPr>
        <p:spPr>
          <a:xfrm>
            <a:off x="3314825" y="16437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g32563a4bf67_5_0"/>
          <p:cNvCxnSpPr/>
          <p:nvPr/>
        </p:nvCxnSpPr>
        <p:spPr>
          <a:xfrm>
            <a:off x="3335175" y="2266825"/>
            <a:ext cx="8241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g32563a4bf67_5_0"/>
          <p:cNvCxnSpPr>
            <a:endCxn id="225" idx="2"/>
          </p:cNvCxnSpPr>
          <p:nvPr/>
        </p:nvCxnSpPr>
        <p:spPr>
          <a:xfrm>
            <a:off x="3314825" y="22533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g32563a4bf67_5_0"/>
          <p:cNvCxnSpPr>
            <a:endCxn id="222" idx="2"/>
          </p:cNvCxnSpPr>
          <p:nvPr/>
        </p:nvCxnSpPr>
        <p:spPr>
          <a:xfrm flipH="1" rot="10800000">
            <a:off x="3314825" y="1643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g32563a4bf67_5_0"/>
          <p:cNvCxnSpPr>
            <a:endCxn id="222" idx="2"/>
          </p:cNvCxnSpPr>
          <p:nvPr/>
        </p:nvCxnSpPr>
        <p:spPr>
          <a:xfrm flipH="1" rot="10800000">
            <a:off x="3314825" y="16437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g32563a4bf67_5_0"/>
          <p:cNvCxnSpPr>
            <a:endCxn id="223" idx="2"/>
          </p:cNvCxnSpPr>
          <p:nvPr/>
        </p:nvCxnSpPr>
        <p:spPr>
          <a:xfrm flipH="1" rot="10800000">
            <a:off x="3314825" y="22533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g32563a4bf67_5_0"/>
          <p:cNvCxnSpPr>
            <a:endCxn id="227" idx="2"/>
          </p:cNvCxnSpPr>
          <p:nvPr/>
        </p:nvCxnSpPr>
        <p:spPr>
          <a:xfrm>
            <a:off x="3314825" y="28629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g32563a4bf67_5_0"/>
          <p:cNvCxnSpPr>
            <a:endCxn id="225" idx="2"/>
          </p:cNvCxnSpPr>
          <p:nvPr/>
        </p:nvCxnSpPr>
        <p:spPr>
          <a:xfrm>
            <a:off x="3314825" y="2862925"/>
            <a:ext cx="864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g32563a4bf67_5_0"/>
          <p:cNvCxnSpPr>
            <a:endCxn id="224" idx="2"/>
          </p:cNvCxnSpPr>
          <p:nvPr/>
        </p:nvCxnSpPr>
        <p:spPr>
          <a:xfrm>
            <a:off x="3314825" y="28629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g32563a4bf67_5_0"/>
          <p:cNvCxnSpPr>
            <a:endCxn id="222" idx="2"/>
          </p:cNvCxnSpPr>
          <p:nvPr/>
        </p:nvCxnSpPr>
        <p:spPr>
          <a:xfrm flipH="1" rot="10800000">
            <a:off x="3314825" y="16437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g32563a4bf67_5_0"/>
          <p:cNvCxnSpPr>
            <a:endCxn id="223" idx="2"/>
          </p:cNvCxnSpPr>
          <p:nvPr/>
        </p:nvCxnSpPr>
        <p:spPr>
          <a:xfrm flipH="1" rot="10800000">
            <a:off x="3314825" y="2253325"/>
            <a:ext cx="864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g32563a4bf67_5_0"/>
          <p:cNvCxnSpPr>
            <a:endCxn id="227" idx="2"/>
          </p:cNvCxnSpPr>
          <p:nvPr/>
        </p:nvCxnSpPr>
        <p:spPr>
          <a:xfrm flipH="1" rot="10800000">
            <a:off x="3314825" y="28629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g32563a4bf67_5_0"/>
          <p:cNvCxnSpPr>
            <a:endCxn id="226" idx="2"/>
          </p:cNvCxnSpPr>
          <p:nvPr/>
        </p:nvCxnSpPr>
        <p:spPr>
          <a:xfrm>
            <a:off x="3314825" y="40821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g32563a4bf67_5_0"/>
          <p:cNvCxnSpPr>
            <a:endCxn id="226" idx="2"/>
          </p:cNvCxnSpPr>
          <p:nvPr/>
        </p:nvCxnSpPr>
        <p:spPr>
          <a:xfrm>
            <a:off x="3314825" y="40821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g32563a4bf67_5_0"/>
          <p:cNvCxnSpPr>
            <a:endCxn id="223" idx="2"/>
          </p:cNvCxnSpPr>
          <p:nvPr/>
        </p:nvCxnSpPr>
        <p:spPr>
          <a:xfrm>
            <a:off x="3314825" y="22533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g32563a4bf67_5_0"/>
          <p:cNvCxnSpPr>
            <a:endCxn id="225" idx="2"/>
          </p:cNvCxnSpPr>
          <p:nvPr/>
        </p:nvCxnSpPr>
        <p:spPr>
          <a:xfrm>
            <a:off x="3314825" y="40821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g32563a4bf67_5_0"/>
          <p:cNvCxnSpPr>
            <a:endCxn id="224" idx="2"/>
          </p:cNvCxnSpPr>
          <p:nvPr/>
        </p:nvCxnSpPr>
        <p:spPr>
          <a:xfrm>
            <a:off x="3314825" y="40821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g32563a4bf67_5_0"/>
          <p:cNvCxnSpPr>
            <a:endCxn id="222" idx="2"/>
          </p:cNvCxnSpPr>
          <p:nvPr/>
        </p:nvCxnSpPr>
        <p:spPr>
          <a:xfrm flipH="1" rot="10800000">
            <a:off x="3314825" y="16437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g32563a4bf67_5_0"/>
          <p:cNvCxnSpPr>
            <a:endCxn id="223" idx="2"/>
          </p:cNvCxnSpPr>
          <p:nvPr/>
        </p:nvCxnSpPr>
        <p:spPr>
          <a:xfrm flipH="1" rot="10800000">
            <a:off x="3314825" y="22533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g32563a4bf67_5_0"/>
          <p:cNvCxnSpPr>
            <a:endCxn id="226" idx="2"/>
          </p:cNvCxnSpPr>
          <p:nvPr/>
        </p:nvCxnSpPr>
        <p:spPr>
          <a:xfrm flipH="1" rot="10800000">
            <a:off x="3314825" y="40821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g32563a4bf67_5_0"/>
          <p:cNvCxnSpPr>
            <a:endCxn id="225" idx="2"/>
          </p:cNvCxnSpPr>
          <p:nvPr/>
        </p:nvCxnSpPr>
        <p:spPr>
          <a:xfrm>
            <a:off x="3314825" y="46917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g32563a4bf67_5_0"/>
          <p:cNvCxnSpPr>
            <a:endCxn id="224" idx="2"/>
          </p:cNvCxnSpPr>
          <p:nvPr/>
        </p:nvCxnSpPr>
        <p:spPr>
          <a:xfrm>
            <a:off x="3314825" y="4691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32563a4bf67_5_0"/>
          <p:cNvCxnSpPr>
            <a:endCxn id="222" idx="2"/>
          </p:cNvCxnSpPr>
          <p:nvPr/>
        </p:nvCxnSpPr>
        <p:spPr>
          <a:xfrm flipH="1" rot="10800000">
            <a:off x="3314825" y="1643725"/>
            <a:ext cx="8649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g32563a4bf67_5_0"/>
          <p:cNvCxnSpPr>
            <a:endCxn id="223" idx="2"/>
          </p:cNvCxnSpPr>
          <p:nvPr/>
        </p:nvCxnSpPr>
        <p:spPr>
          <a:xfrm flipH="1" rot="10800000">
            <a:off x="3314825" y="22533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g32563a4bf67_5_0"/>
          <p:cNvCxnSpPr>
            <a:endCxn id="227" idx="2"/>
          </p:cNvCxnSpPr>
          <p:nvPr/>
        </p:nvCxnSpPr>
        <p:spPr>
          <a:xfrm flipH="1" rot="10800000">
            <a:off x="3314825" y="28629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g32563a4bf67_5_0"/>
          <p:cNvCxnSpPr>
            <a:endCxn id="226" idx="2"/>
          </p:cNvCxnSpPr>
          <p:nvPr/>
        </p:nvCxnSpPr>
        <p:spPr>
          <a:xfrm flipH="1" rot="10800000">
            <a:off x="3314825" y="40821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g32563a4bf67_5_0"/>
          <p:cNvCxnSpPr>
            <a:endCxn id="225" idx="2"/>
          </p:cNvCxnSpPr>
          <p:nvPr/>
        </p:nvCxnSpPr>
        <p:spPr>
          <a:xfrm flipH="1" rot="10800000">
            <a:off x="3314825" y="4691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g32563a4bf67_5_0"/>
          <p:cNvCxnSpPr>
            <a:endCxn id="224" idx="2"/>
          </p:cNvCxnSpPr>
          <p:nvPr/>
        </p:nvCxnSpPr>
        <p:spPr>
          <a:xfrm>
            <a:off x="3314825" y="53013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g32563a4bf67_5_0"/>
          <p:cNvCxnSpPr>
            <a:endCxn id="226" idx="2"/>
          </p:cNvCxnSpPr>
          <p:nvPr/>
        </p:nvCxnSpPr>
        <p:spPr>
          <a:xfrm>
            <a:off x="3314825" y="28629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g32563a4bf67_5_0"/>
          <p:cNvSpPr/>
          <p:nvPr/>
        </p:nvSpPr>
        <p:spPr>
          <a:xfrm>
            <a:off x="5409825" y="1461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g32563a4bf67_5_0"/>
          <p:cNvSpPr/>
          <p:nvPr/>
        </p:nvSpPr>
        <p:spPr>
          <a:xfrm>
            <a:off x="5409825" y="20707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g32563a4bf67_5_0"/>
          <p:cNvSpPr/>
          <p:nvPr/>
        </p:nvSpPr>
        <p:spPr>
          <a:xfrm>
            <a:off x="5409825" y="51187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g32563a4bf67_5_0"/>
          <p:cNvSpPr/>
          <p:nvPr/>
        </p:nvSpPr>
        <p:spPr>
          <a:xfrm>
            <a:off x="5409825" y="4509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g32563a4bf67_5_0"/>
          <p:cNvSpPr/>
          <p:nvPr/>
        </p:nvSpPr>
        <p:spPr>
          <a:xfrm>
            <a:off x="5409825" y="38995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g32563a4bf67_5_0"/>
          <p:cNvSpPr/>
          <p:nvPr/>
        </p:nvSpPr>
        <p:spPr>
          <a:xfrm>
            <a:off x="5409825" y="26803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32563a4bf67_5_0"/>
          <p:cNvSpPr txBox="1"/>
          <p:nvPr/>
        </p:nvSpPr>
        <p:spPr>
          <a:xfrm>
            <a:off x="5409825" y="3226225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0" name="Google Shape;270;g32563a4bf67_5_0"/>
          <p:cNvCxnSpPr>
            <a:endCxn id="264" idx="2"/>
          </p:cNvCxnSpPr>
          <p:nvPr/>
        </p:nvCxnSpPr>
        <p:spPr>
          <a:xfrm>
            <a:off x="4544925" y="1643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g32563a4bf67_5_0"/>
          <p:cNvCxnSpPr>
            <a:endCxn id="265" idx="2"/>
          </p:cNvCxnSpPr>
          <p:nvPr/>
        </p:nvCxnSpPr>
        <p:spPr>
          <a:xfrm>
            <a:off x="4544925" y="1643725"/>
            <a:ext cx="8649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g32563a4bf67_5_0"/>
          <p:cNvCxnSpPr>
            <a:endCxn id="266" idx="2"/>
          </p:cNvCxnSpPr>
          <p:nvPr/>
        </p:nvCxnSpPr>
        <p:spPr>
          <a:xfrm>
            <a:off x="4544925" y="16437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g32563a4bf67_5_0"/>
          <p:cNvCxnSpPr>
            <a:endCxn id="267" idx="2"/>
          </p:cNvCxnSpPr>
          <p:nvPr/>
        </p:nvCxnSpPr>
        <p:spPr>
          <a:xfrm>
            <a:off x="4544925" y="16437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g32563a4bf67_5_0"/>
          <p:cNvCxnSpPr>
            <a:endCxn id="268" idx="2"/>
          </p:cNvCxnSpPr>
          <p:nvPr/>
        </p:nvCxnSpPr>
        <p:spPr>
          <a:xfrm>
            <a:off x="4544925" y="16437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g32563a4bf67_5_0"/>
          <p:cNvCxnSpPr>
            <a:endCxn id="263" idx="2"/>
          </p:cNvCxnSpPr>
          <p:nvPr/>
        </p:nvCxnSpPr>
        <p:spPr>
          <a:xfrm>
            <a:off x="4544925" y="16437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g32563a4bf67_5_0"/>
          <p:cNvCxnSpPr/>
          <p:nvPr/>
        </p:nvCxnSpPr>
        <p:spPr>
          <a:xfrm>
            <a:off x="4565275" y="2266825"/>
            <a:ext cx="8241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g32563a4bf67_5_0"/>
          <p:cNvCxnSpPr>
            <a:endCxn id="266" idx="2"/>
          </p:cNvCxnSpPr>
          <p:nvPr/>
        </p:nvCxnSpPr>
        <p:spPr>
          <a:xfrm>
            <a:off x="4544925" y="22533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g32563a4bf67_5_0"/>
          <p:cNvCxnSpPr>
            <a:endCxn id="263" idx="2"/>
          </p:cNvCxnSpPr>
          <p:nvPr/>
        </p:nvCxnSpPr>
        <p:spPr>
          <a:xfrm flipH="1" rot="10800000">
            <a:off x="4544925" y="1643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g32563a4bf67_5_0"/>
          <p:cNvCxnSpPr>
            <a:endCxn id="263" idx="2"/>
          </p:cNvCxnSpPr>
          <p:nvPr/>
        </p:nvCxnSpPr>
        <p:spPr>
          <a:xfrm flipH="1" rot="10800000">
            <a:off x="4544925" y="16437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g32563a4bf67_5_0"/>
          <p:cNvCxnSpPr>
            <a:endCxn id="264" idx="2"/>
          </p:cNvCxnSpPr>
          <p:nvPr/>
        </p:nvCxnSpPr>
        <p:spPr>
          <a:xfrm flipH="1" rot="10800000">
            <a:off x="4544925" y="22533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g32563a4bf67_5_0"/>
          <p:cNvCxnSpPr>
            <a:endCxn id="268" idx="2"/>
          </p:cNvCxnSpPr>
          <p:nvPr/>
        </p:nvCxnSpPr>
        <p:spPr>
          <a:xfrm>
            <a:off x="4544925" y="28629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g32563a4bf67_5_0"/>
          <p:cNvCxnSpPr>
            <a:endCxn id="266" idx="2"/>
          </p:cNvCxnSpPr>
          <p:nvPr/>
        </p:nvCxnSpPr>
        <p:spPr>
          <a:xfrm>
            <a:off x="4544925" y="2862925"/>
            <a:ext cx="864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g32563a4bf67_5_0"/>
          <p:cNvCxnSpPr>
            <a:endCxn id="265" idx="2"/>
          </p:cNvCxnSpPr>
          <p:nvPr/>
        </p:nvCxnSpPr>
        <p:spPr>
          <a:xfrm>
            <a:off x="4544925" y="28629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g32563a4bf67_5_0"/>
          <p:cNvCxnSpPr>
            <a:endCxn id="263" idx="2"/>
          </p:cNvCxnSpPr>
          <p:nvPr/>
        </p:nvCxnSpPr>
        <p:spPr>
          <a:xfrm flipH="1" rot="10800000">
            <a:off x="4544925" y="16437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g32563a4bf67_5_0"/>
          <p:cNvCxnSpPr>
            <a:endCxn id="264" idx="2"/>
          </p:cNvCxnSpPr>
          <p:nvPr/>
        </p:nvCxnSpPr>
        <p:spPr>
          <a:xfrm flipH="1" rot="10800000">
            <a:off x="4544925" y="2253325"/>
            <a:ext cx="864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g32563a4bf67_5_0"/>
          <p:cNvCxnSpPr>
            <a:endCxn id="268" idx="2"/>
          </p:cNvCxnSpPr>
          <p:nvPr/>
        </p:nvCxnSpPr>
        <p:spPr>
          <a:xfrm flipH="1" rot="10800000">
            <a:off x="4544925" y="28629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g32563a4bf67_5_0"/>
          <p:cNvCxnSpPr>
            <a:endCxn id="267" idx="2"/>
          </p:cNvCxnSpPr>
          <p:nvPr/>
        </p:nvCxnSpPr>
        <p:spPr>
          <a:xfrm>
            <a:off x="4544925" y="40821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g32563a4bf67_5_0"/>
          <p:cNvCxnSpPr>
            <a:endCxn id="267" idx="2"/>
          </p:cNvCxnSpPr>
          <p:nvPr/>
        </p:nvCxnSpPr>
        <p:spPr>
          <a:xfrm>
            <a:off x="4544925" y="40821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g32563a4bf67_5_0"/>
          <p:cNvCxnSpPr>
            <a:endCxn id="264" idx="2"/>
          </p:cNvCxnSpPr>
          <p:nvPr/>
        </p:nvCxnSpPr>
        <p:spPr>
          <a:xfrm>
            <a:off x="4544925" y="22533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g32563a4bf67_5_0"/>
          <p:cNvCxnSpPr>
            <a:endCxn id="266" idx="2"/>
          </p:cNvCxnSpPr>
          <p:nvPr/>
        </p:nvCxnSpPr>
        <p:spPr>
          <a:xfrm>
            <a:off x="4544925" y="40821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g32563a4bf67_5_0"/>
          <p:cNvCxnSpPr>
            <a:endCxn id="265" idx="2"/>
          </p:cNvCxnSpPr>
          <p:nvPr/>
        </p:nvCxnSpPr>
        <p:spPr>
          <a:xfrm>
            <a:off x="4544925" y="40821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g32563a4bf67_5_0"/>
          <p:cNvCxnSpPr>
            <a:endCxn id="263" idx="2"/>
          </p:cNvCxnSpPr>
          <p:nvPr/>
        </p:nvCxnSpPr>
        <p:spPr>
          <a:xfrm flipH="1" rot="10800000">
            <a:off x="4544925" y="16437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g32563a4bf67_5_0"/>
          <p:cNvCxnSpPr>
            <a:endCxn id="264" idx="2"/>
          </p:cNvCxnSpPr>
          <p:nvPr/>
        </p:nvCxnSpPr>
        <p:spPr>
          <a:xfrm flipH="1" rot="10800000">
            <a:off x="4544925" y="22533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g32563a4bf67_5_0"/>
          <p:cNvCxnSpPr>
            <a:endCxn id="267" idx="2"/>
          </p:cNvCxnSpPr>
          <p:nvPr/>
        </p:nvCxnSpPr>
        <p:spPr>
          <a:xfrm flipH="1" rot="10800000">
            <a:off x="4544925" y="40821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g32563a4bf67_5_0"/>
          <p:cNvCxnSpPr>
            <a:endCxn id="266" idx="2"/>
          </p:cNvCxnSpPr>
          <p:nvPr/>
        </p:nvCxnSpPr>
        <p:spPr>
          <a:xfrm>
            <a:off x="4544925" y="46917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g32563a4bf67_5_0"/>
          <p:cNvCxnSpPr>
            <a:endCxn id="265" idx="2"/>
          </p:cNvCxnSpPr>
          <p:nvPr/>
        </p:nvCxnSpPr>
        <p:spPr>
          <a:xfrm>
            <a:off x="4544925" y="4691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g32563a4bf67_5_0"/>
          <p:cNvCxnSpPr>
            <a:endCxn id="263" idx="2"/>
          </p:cNvCxnSpPr>
          <p:nvPr/>
        </p:nvCxnSpPr>
        <p:spPr>
          <a:xfrm flipH="1" rot="10800000">
            <a:off x="4544925" y="1643725"/>
            <a:ext cx="8649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g32563a4bf67_5_0"/>
          <p:cNvCxnSpPr>
            <a:endCxn id="264" idx="2"/>
          </p:cNvCxnSpPr>
          <p:nvPr/>
        </p:nvCxnSpPr>
        <p:spPr>
          <a:xfrm flipH="1" rot="10800000">
            <a:off x="4544925" y="22533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g32563a4bf67_5_0"/>
          <p:cNvCxnSpPr>
            <a:endCxn id="268" idx="2"/>
          </p:cNvCxnSpPr>
          <p:nvPr/>
        </p:nvCxnSpPr>
        <p:spPr>
          <a:xfrm flipH="1" rot="10800000">
            <a:off x="4544925" y="28629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g32563a4bf67_5_0"/>
          <p:cNvCxnSpPr>
            <a:endCxn id="267" idx="2"/>
          </p:cNvCxnSpPr>
          <p:nvPr/>
        </p:nvCxnSpPr>
        <p:spPr>
          <a:xfrm flipH="1" rot="10800000">
            <a:off x="4544925" y="40821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g32563a4bf67_5_0"/>
          <p:cNvCxnSpPr>
            <a:endCxn id="266" idx="2"/>
          </p:cNvCxnSpPr>
          <p:nvPr/>
        </p:nvCxnSpPr>
        <p:spPr>
          <a:xfrm flipH="1" rot="10800000">
            <a:off x="4544925" y="46917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g32563a4bf67_5_0"/>
          <p:cNvCxnSpPr>
            <a:endCxn id="265" idx="2"/>
          </p:cNvCxnSpPr>
          <p:nvPr/>
        </p:nvCxnSpPr>
        <p:spPr>
          <a:xfrm>
            <a:off x="4544925" y="53013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g32563a4bf67_5_0"/>
          <p:cNvCxnSpPr>
            <a:endCxn id="267" idx="2"/>
          </p:cNvCxnSpPr>
          <p:nvPr/>
        </p:nvCxnSpPr>
        <p:spPr>
          <a:xfrm>
            <a:off x="4544925" y="28629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g32563a4bf67_5_0"/>
          <p:cNvSpPr txBox="1"/>
          <p:nvPr/>
        </p:nvSpPr>
        <p:spPr>
          <a:xfrm>
            <a:off x="1504825" y="968575"/>
            <a:ext cx="7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ReLu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g32563a4bf67_5_0"/>
          <p:cNvSpPr txBox="1"/>
          <p:nvPr/>
        </p:nvSpPr>
        <p:spPr>
          <a:xfrm>
            <a:off x="2734925" y="968575"/>
            <a:ext cx="7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ReLu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g32563a4bf67_5_0"/>
          <p:cNvSpPr txBox="1"/>
          <p:nvPr/>
        </p:nvSpPr>
        <p:spPr>
          <a:xfrm>
            <a:off x="3964975" y="968575"/>
            <a:ext cx="7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ReLu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g32563a4bf67_5_0"/>
          <p:cNvSpPr txBox="1"/>
          <p:nvPr/>
        </p:nvSpPr>
        <p:spPr>
          <a:xfrm>
            <a:off x="5127750" y="968575"/>
            <a:ext cx="7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Tanh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g32563a4bf67_5_0"/>
          <p:cNvSpPr txBox="1"/>
          <p:nvPr/>
        </p:nvSpPr>
        <p:spPr>
          <a:xfrm>
            <a:off x="952825" y="5860675"/>
            <a:ext cx="189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Входной слой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g32563a4bf67_5_0"/>
          <p:cNvSpPr txBox="1"/>
          <p:nvPr/>
        </p:nvSpPr>
        <p:spPr>
          <a:xfrm>
            <a:off x="4595025" y="5900275"/>
            <a:ext cx="19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Выходной слой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g32563a4bf67_5_0"/>
          <p:cNvSpPr txBox="1"/>
          <p:nvPr/>
        </p:nvSpPr>
        <p:spPr>
          <a:xfrm>
            <a:off x="2797925" y="5900275"/>
            <a:ext cx="189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Скрытые 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слои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g32563a4bf67_5_0"/>
          <p:cNvSpPr txBox="1"/>
          <p:nvPr/>
        </p:nvSpPr>
        <p:spPr>
          <a:xfrm>
            <a:off x="56275" y="3226225"/>
            <a:ext cx="12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2352]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g32563a4bf67_5_0"/>
          <p:cNvSpPr txBox="1"/>
          <p:nvPr/>
        </p:nvSpPr>
        <p:spPr>
          <a:xfrm>
            <a:off x="7552875" y="6216850"/>
            <a:ext cx="239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Схема генератора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g32563a4bf67_5_0"/>
          <p:cNvSpPr/>
          <p:nvPr/>
        </p:nvSpPr>
        <p:spPr>
          <a:xfrm>
            <a:off x="6912675" y="6348405"/>
            <a:ext cx="640200" cy="289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g32563a4bf67_5_0"/>
          <p:cNvSpPr txBox="1"/>
          <p:nvPr/>
        </p:nvSpPr>
        <p:spPr>
          <a:xfrm>
            <a:off x="6112725" y="3226225"/>
            <a:ext cx="12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2352]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5" name="Google Shape;315;g32563a4bf67_5_0"/>
          <p:cNvCxnSpPr>
            <a:stCxn id="269" idx="3"/>
            <a:endCxn id="314" idx="1"/>
          </p:cNvCxnSpPr>
          <p:nvPr/>
        </p:nvCxnSpPr>
        <p:spPr>
          <a:xfrm>
            <a:off x="5774925" y="3472525"/>
            <a:ext cx="3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g32563a4bf67_5_0"/>
          <p:cNvCxnSpPr>
            <a:stCxn id="170" idx="6"/>
            <a:endCxn id="178" idx="2"/>
          </p:cNvCxnSpPr>
          <p:nvPr/>
        </p:nvCxnSpPr>
        <p:spPr>
          <a:xfrm>
            <a:off x="2084725" y="16437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g32563a4bf67_5_0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/>
          <p:nvPr>
            <p:ph idx="1" type="body"/>
          </p:nvPr>
        </p:nvSpPr>
        <p:spPr>
          <a:xfrm>
            <a:off x="7076950" y="1008175"/>
            <a:ext cx="4874400" cy="52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Используются две нейросети: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Генератор </a:t>
            </a:r>
            <a:r>
              <a:rPr lang="ru-RU" sz="2000"/>
              <a:t>— генерирует изображения из шума и </a:t>
            </a:r>
            <a:r>
              <a:rPr lang="ru-RU" sz="2000" u="sng"/>
              <a:t>текстового описания</a:t>
            </a:r>
            <a:r>
              <a:rPr lang="ru-RU" sz="2000"/>
              <a:t>.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Дискриминатор </a:t>
            </a:r>
            <a:r>
              <a:rPr lang="ru-RU" sz="2000"/>
              <a:t>— </a:t>
            </a:r>
            <a:r>
              <a:rPr lang="ru-RU" sz="2000"/>
              <a:t>о</a:t>
            </a:r>
            <a:r>
              <a:rPr lang="ru-RU" sz="2000"/>
              <a:t>бучается отличать реальные изображения от сгенерированных, </a:t>
            </a:r>
            <a:r>
              <a:rPr lang="ru-RU" sz="2000" u="sng"/>
              <a:t>опираясь на текстовое описание</a:t>
            </a:r>
            <a:r>
              <a:rPr lang="ru-RU" sz="2000"/>
              <a:t>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Генератор и дискриминатор представляют собой </a:t>
            </a:r>
            <a:r>
              <a:rPr lang="ru-RU" u="sng"/>
              <a:t>свёрточные трёхслойные</a:t>
            </a:r>
            <a:r>
              <a:rPr lang="ru-RU"/>
              <a:t> нейросети.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Функции активации: ReLU, LeakyReLU, Сигмоида и Гиперболический тангенс.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Функция потерь </a:t>
            </a:r>
            <a:r>
              <a:rPr i="1" lang="ru-RU"/>
              <a:t>BCELoss</a:t>
            </a:r>
            <a:r>
              <a:rPr lang="ru-RU"/>
              <a:t>.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ru-RU"/>
              <a:t>Использовали модификацию градиентного спуска ADAM.</a:t>
            </a:r>
            <a:endParaRPr/>
          </a:p>
        </p:txBody>
      </p:sp>
      <p:sp>
        <p:nvSpPr>
          <p:cNvPr id="323" name="Google Shape;323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324" name="Google Shape;324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5" name="Google Shape;325;p7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Улучшение Baseline</a:t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>
            <a:off x="4894300" y="1860125"/>
            <a:ext cx="402000" cy="76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7"/>
          <p:cNvSpPr/>
          <p:nvPr/>
        </p:nvSpPr>
        <p:spPr>
          <a:xfrm>
            <a:off x="4235800" y="1958000"/>
            <a:ext cx="17190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, 400, 1, 1]</a:t>
            </a:r>
            <a:endParaRPr sz="19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3349450" y="1484125"/>
            <a:ext cx="3491700" cy="365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Шум + текстовое описание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7"/>
          <p:cNvSpPr/>
          <p:nvPr/>
        </p:nvSpPr>
        <p:spPr>
          <a:xfrm>
            <a:off x="4894300" y="3343375"/>
            <a:ext cx="402000" cy="76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4894300" y="4822588"/>
            <a:ext cx="402000" cy="76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7"/>
          <p:cNvSpPr/>
          <p:nvPr/>
        </p:nvSpPr>
        <p:spPr>
          <a:xfrm>
            <a:off x="4235800" y="3450150"/>
            <a:ext cx="17190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, 128, 7, 7]</a:t>
            </a:r>
            <a:endParaRPr sz="19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4181050" y="4942300"/>
            <a:ext cx="18285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, 64, 14, 14]</a:t>
            </a:r>
            <a:endParaRPr sz="19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3349450" y="4467013"/>
            <a:ext cx="3491700" cy="36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45D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Batch Normalization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4872850" y="5942188"/>
            <a:ext cx="402000" cy="76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7"/>
          <p:cNvSpPr/>
          <p:nvPr/>
        </p:nvSpPr>
        <p:spPr>
          <a:xfrm>
            <a:off x="4214350" y="6077748"/>
            <a:ext cx="17190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, 3, 28, 28]</a:t>
            </a:r>
            <a:endParaRPr sz="19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7"/>
          <p:cNvSpPr txBox="1"/>
          <p:nvPr/>
        </p:nvSpPr>
        <p:spPr>
          <a:xfrm>
            <a:off x="2558050" y="2535425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7"/>
          <p:cNvSpPr txBox="1"/>
          <p:nvPr/>
        </p:nvSpPr>
        <p:spPr>
          <a:xfrm>
            <a:off x="1766650" y="2535438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7"/>
          <p:cNvSpPr txBox="1"/>
          <p:nvPr/>
        </p:nvSpPr>
        <p:spPr>
          <a:xfrm>
            <a:off x="2558050" y="4034338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7"/>
          <p:cNvSpPr txBox="1"/>
          <p:nvPr/>
        </p:nvSpPr>
        <p:spPr>
          <a:xfrm>
            <a:off x="1766650" y="4034350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7"/>
          <p:cNvSpPr txBox="1"/>
          <p:nvPr/>
        </p:nvSpPr>
        <p:spPr>
          <a:xfrm>
            <a:off x="2558050" y="5534738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7"/>
          <p:cNvSpPr txBox="1"/>
          <p:nvPr/>
        </p:nvSpPr>
        <p:spPr>
          <a:xfrm>
            <a:off x="1766650" y="5534750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7"/>
          <p:cNvSpPr txBox="1"/>
          <p:nvPr/>
        </p:nvSpPr>
        <p:spPr>
          <a:xfrm>
            <a:off x="975250" y="2535425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7×7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7"/>
          <p:cNvSpPr txBox="1"/>
          <p:nvPr/>
        </p:nvSpPr>
        <p:spPr>
          <a:xfrm>
            <a:off x="183850" y="2535438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ReLU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7"/>
          <p:cNvSpPr txBox="1"/>
          <p:nvPr/>
        </p:nvSpPr>
        <p:spPr>
          <a:xfrm>
            <a:off x="975250" y="4034338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×4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7"/>
          <p:cNvSpPr txBox="1"/>
          <p:nvPr/>
        </p:nvSpPr>
        <p:spPr>
          <a:xfrm>
            <a:off x="183850" y="4034350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ReLU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p7"/>
          <p:cNvSpPr txBox="1"/>
          <p:nvPr/>
        </p:nvSpPr>
        <p:spPr>
          <a:xfrm>
            <a:off x="975250" y="5534738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4×4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183850" y="2349450"/>
            <a:ext cx="3135900" cy="884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7"/>
          <p:cNvSpPr txBox="1"/>
          <p:nvPr/>
        </p:nvSpPr>
        <p:spPr>
          <a:xfrm>
            <a:off x="183850" y="5534750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Tanh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183850" y="5339000"/>
            <a:ext cx="3135900" cy="884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7"/>
          <p:cNvSpPr/>
          <p:nvPr/>
        </p:nvSpPr>
        <p:spPr>
          <a:xfrm>
            <a:off x="183850" y="3844225"/>
            <a:ext cx="3135900" cy="884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Google Shape;351;p7"/>
          <p:cNvSpPr txBox="1"/>
          <p:nvPr/>
        </p:nvSpPr>
        <p:spPr>
          <a:xfrm rot="-5400000">
            <a:off x="-294950" y="1207375"/>
            <a:ext cx="153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Функция 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активации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7"/>
          <p:cNvSpPr txBox="1"/>
          <p:nvPr/>
        </p:nvSpPr>
        <p:spPr>
          <a:xfrm rot="-5400000">
            <a:off x="516925" y="1100575"/>
            <a:ext cx="1746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Размер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 ядра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7"/>
          <p:cNvSpPr txBox="1"/>
          <p:nvPr/>
        </p:nvSpPr>
        <p:spPr>
          <a:xfrm rot="-5400000">
            <a:off x="1546900" y="1504375"/>
            <a:ext cx="123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Шаг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7"/>
          <p:cNvSpPr txBox="1"/>
          <p:nvPr/>
        </p:nvSpPr>
        <p:spPr>
          <a:xfrm rot="-5400000">
            <a:off x="2291050" y="1603050"/>
            <a:ext cx="116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Паддинг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7"/>
          <p:cNvSpPr/>
          <p:nvPr/>
        </p:nvSpPr>
        <p:spPr>
          <a:xfrm>
            <a:off x="3349450" y="2977925"/>
            <a:ext cx="3491700" cy="36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45D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Batch Normalization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7"/>
          <p:cNvSpPr txBox="1"/>
          <p:nvPr/>
        </p:nvSpPr>
        <p:spPr>
          <a:xfrm>
            <a:off x="7552875" y="6216850"/>
            <a:ext cx="239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Схема генератора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7"/>
          <p:cNvSpPr/>
          <p:nvPr/>
        </p:nvSpPr>
        <p:spPr>
          <a:xfrm>
            <a:off x="6912675" y="6348405"/>
            <a:ext cx="640200" cy="289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7"/>
          <p:cNvSpPr/>
          <p:nvPr/>
        </p:nvSpPr>
        <p:spPr>
          <a:xfrm>
            <a:off x="3349450" y="2608938"/>
            <a:ext cx="34917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ConvTranspose2d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3349450" y="4098088"/>
            <a:ext cx="34917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ConvTranspose2d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7"/>
          <p:cNvSpPr/>
          <p:nvPr/>
        </p:nvSpPr>
        <p:spPr>
          <a:xfrm>
            <a:off x="3349450" y="5587238"/>
            <a:ext cx="34917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ConvTranspose2d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25ade7f31e_0_0"/>
          <p:cNvSpPr/>
          <p:nvPr/>
        </p:nvSpPr>
        <p:spPr>
          <a:xfrm>
            <a:off x="5363938" y="2654250"/>
            <a:ext cx="3154500" cy="884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Google Shape;367;g325ade7f31e_0_0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8" name="Google Shape;368;g325ade7f31e_0_0"/>
          <p:cNvSpPr txBox="1"/>
          <p:nvPr>
            <p:ph type="title"/>
          </p:nvPr>
        </p:nvSpPr>
        <p:spPr>
          <a:xfrm>
            <a:off x="1066799" y="354166"/>
            <a:ext cx="10058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eorgia"/>
              <a:buNone/>
            </a:pPr>
            <a:r>
              <a:rPr lang="ru-RU" sz="3200"/>
              <a:t>Сравнение дискриминаторов</a:t>
            </a:r>
            <a:endParaRPr/>
          </a:p>
        </p:txBody>
      </p:sp>
      <p:sp>
        <p:nvSpPr>
          <p:cNvPr id="369" name="Google Shape;369;g325ade7f31e_0_0"/>
          <p:cNvSpPr/>
          <p:nvPr/>
        </p:nvSpPr>
        <p:spPr>
          <a:xfrm>
            <a:off x="881425" y="17659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g325ade7f31e_0_0"/>
          <p:cNvSpPr/>
          <p:nvPr/>
        </p:nvSpPr>
        <p:spPr>
          <a:xfrm>
            <a:off x="881425" y="23755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g325ade7f31e_0_0"/>
          <p:cNvSpPr/>
          <p:nvPr/>
        </p:nvSpPr>
        <p:spPr>
          <a:xfrm>
            <a:off x="881425" y="54235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g325ade7f31e_0_0"/>
          <p:cNvSpPr/>
          <p:nvPr/>
        </p:nvSpPr>
        <p:spPr>
          <a:xfrm>
            <a:off x="881425" y="48139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g325ade7f31e_0_0"/>
          <p:cNvSpPr/>
          <p:nvPr/>
        </p:nvSpPr>
        <p:spPr>
          <a:xfrm>
            <a:off x="881425" y="42043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g325ade7f31e_0_0"/>
          <p:cNvSpPr/>
          <p:nvPr/>
        </p:nvSpPr>
        <p:spPr>
          <a:xfrm>
            <a:off x="881425" y="2985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g325ade7f31e_0_0"/>
          <p:cNvSpPr txBox="1"/>
          <p:nvPr/>
        </p:nvSpPr>
        <p:spPr>
          <a:xfrm>
            <a:off x="881425" y="3531025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g325ade7f31e_0_0"/>
          <p:cNvSpPr txBox="1"/>
          <p:nvPr/>
        </p:nvSpPr>
        <p:spPr>
          <a:xfrm>
            <a:off x="701100" y="5788675"/>
            <a:ext cx="72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1024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g325ade7f31e_0_0"/>
          <p:cNvSpPr/>
          <p:nvPr/>
        </p:nvSpPr>
        <p:spPr>
          <a:xfrm>
            <a:off x="2111525" y="17659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g325ade7f31e_0_0"/>
          <p:cNvSpPr/>
          <p:nvPr/>
        </p:nvSpPr>
        <p:spPr>
          <a:xfrm>
            <a:off x="2111525" y="23755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g325ade7f31e_0_0"/>
          <p:cNvSpPr/>
          <p:nvPr/>
        </p:nvSpPr>
        <p:spPr>
          <a:xfrm>
            <a:off x="2111525" y="54235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Google Shape;380;g325ade7f31e_0_0"/>
          <p:cNvSpPr/>
          <p:nvPr/>
        </p:nvSpPr>
        <p:spPr>
          <a:xfrm>
            <a:off x="2111525" y="48139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Google Shape;381;g325ade7f31e_0_0"/>
          <p:cNvSpPr/>
          <p:nvPr/>
        </p:nvSpPr>
        <p:spPr>
          <a:xfrm>
            <a:off x="2111525" y="42043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g325ade7f31e_0_0"/>
          <p:cNvSpPr/>
          <p:nvPr/>
        </p:nvSpPr>
        <p:spPr>
          <a:xfrm>
            <a:off x="2111525" y="2985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g325ade7f31e_0_0"/>
          <p:cNvSpPr txBox="1"/>
          <p:nvPr/>
        </p:nvSpPr>
        <p:spPr>
          <a:xfrm>
            <a:off x="2111525" y="3531025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g325ade7f31e_0_0"/>
          <p:cNvSpPr txBox="1"/>
          <p:nvPr/>
        </p:nvSpPr>
        <p:spPr>
          <a:xfrm>
            <a:off x="1992250" y="5788675"/>
            <a:ext cx="64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512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g325ade7f31e_0_0"/>
          <p:cNvSpPr txBox="1"/>
          <p:nvPr/>
        </p:nvSpPr>
        <p:spPr>
          <a:xfrm>
            <a:off x="3126725" y="5788675"/>
            <a:ext cx="7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256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g325ade7f31e_0_0"/>
          <p:cNvSpPr txBox="1"/>
          <p:nvPr/>
        </p:nvSpPr>
        <p:spPr>
          <a:xfrm>
            <a:off x="4131125" y="5788675"/>
            <a:ext cx="48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7" name="Google Shape;387;g325ade7f31e_0_0"/>
          <p:cNvCxnSpPr>
            <a:stCxn id="369" idx="6"/>
            <a:endCxn id="378" idx="2"/>
          </p:cNvCxnSpPr>
          <p:nvPr/>
        </p:nvCxnSpPr>
        <p:spPr>
          <a:xfrm>
            <a:off x="1246525" y="19485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g325ade7f31e_0_0"/>
          <p:cNvCxnSpPr>
            <a:stCxn id="369" idx="6"/>
            <a:endCxn id="379" idx="2"/>
          </p:cNvCxnSpPr>
          <p:nvPr/>
        </p:nvCxnSpPr>
        <p:spPr>
          <a:xfrm>
            <a:off x="1246525" y="1948525"/>
            <a:ext cx="8649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g325ade7f31e_0_0"/>
          <p:cNvCxnSpPr>
            <a:stCxn id="369" idx="6"/>
            <a:endCxn id="380" idx="2"/>
          </p:cNvCxnSpPr>
          <p:nvPr/>
        </p:nvCxnSpPr>
        <p:spPr>
          <a:xfrm>
            <a:off x="1246525" y="19485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g325ade7f31e_0_0"/>
          <p:cNvCxnSpPr>
            <a:stCxn id="369" idx="6"/>
            <a:endCxn id="381" idx="2"/>
          </p:cNvCxnSpPr>
          <p:nvPr/>
        </p:nvCxnSpPr>
        <p:spPr>
          <a:xfrm>
            <a:off x="1246525" y="19485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g325ade7f31e_0_0"/>
          <p:cNvCxnSpPr>
            <a:stCxn id="369" idx="6"/>
            <a:endCxn id="382" idx="2"/>
          </p:cNvCxnSpPr>
          <p:nvPr/>
        </p:nvCxnSpPr>
        <p:spPr>
          <a:xfrm>
            <a:off x="1246525" y="19485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g325ade7f31e_0_0"/>
          <p:cNvCxnSpPr/>
          <p:nvPr/>
        </p:nvCxnSpPr>
        <p:spPr>
          <a:xfrm>
            <a:off x="543625" y="3777325"/>
            <a:ext cx="3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g325ade7f31e_0_0"/>
          <p:cNvCxnSpPr/>
          <p:nvPr/>
        </p:nvCxnSpPr>
        <p:spPr>
          <a:xfrm>
            <a:off x="1266975" y="2571625"/>
            <a:ext cx="8241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g325ade7f31e_0_0"/>
          <p:cNvCxnSpPr>
            <a:stCxn id="370" idx="6"/>
            <a:endCxn id="380" idx="2"/>
          </p:cNvCxnSpPr>
          <p:nvPr/>
        </p:nvCxnSpPr>
        <p:spPr>
          <a:xfrm>
            <a:off x="1246525" y="25581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g325ade7f31e_0_0"/>
          <p:cNvCxnSpPr>
            <a:stCxn id="370" idx="6"/>
            <a:endCxn id="377" idx="2"/>
          </p:cNvCxnSpPr>
          <p:nvPr/>
        </p:nvCxnSpPr>
        <p:spPr>
          <a:xfrm flipH="1" rot="10800000">
            <a:off x="1246525" y="19485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g325ade7f31e_0_0"/>
          <p:cNvCxnSpPr>
            <a:stCxn id="374" idx="6"/>
            <a:endCxn id="377" idx="2"/>
          </p:cNvCxnSpPr>
          <p:nvPr/>
        </p:nvCxnSpPr>
        <p:spPr>
          <a:xfrm flipH="1" rot="10800000">
            <a:off x="1246525" y="19485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g325ade7f31e_0_0"/>
          <p:cNvCxnSpPr>
            <a:stCxn id="374" idx="6"/>
            <a:endCxn id="378" idx="2"/>
          </p:cNvCxnSpPr>
          <p:nvPr/>
        </p:nvCxnSpPr>
        <p:spPr>
          <a:xfrm flipH="1" rot="10800000">
            <a:off x="1246525" y="25581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g325ade7f31e_0_0"/>
          <p:cNvCxnSpPr>
            <a:stCxn id="374" idx="6"/>
            <a:endCxn id="382" idx="2"/>
          </p:cNvCxnSpPr>
          <p:nvPr/>
        </p:nvCxnSpPr>
        <p:spPr>
          <a:xfrm>
            <a:off x="1246525" y="31677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g325ade7f31e_0_0"/>
          <p:cNvCxnSpPr>
            <a:stCxn id="374" idx="6"/>
            <a:endCxn id="380" idx="2"/>
          </p:cNvCxnSpPr>
          <p:nvPr/>
        </p:nvCxnSpPr>
        <p:spPr>
          <a:xfrm>
            <a:off x="1246525" y="3167725"/>
            <a:ext cx="864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g325ade7f31e_0_0"/>
          <p:cNvCxnSpPr>
            <a:stCxn id="374" idx="6"/>
            <a:endCxn id="379" idx="2"/>
          </p:cNvCxnSpPr>
          <p:nvPr/>
        </p:nvCxnSpPr>
        <p:spPr>
          <a:xfrm>
            <a:off x="1246525" y="31677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g325ade7f31e_0_0"/>
          <p:cNvCxnSpPr>
            <a:stCxn id="373" idx="6"/>
            <a:endCxn id="377" idx="2"/>
          </p:cNvCxnSpPr>
          <p:nvPr/>
        </p:nvCxnSpPr>
        <p:spPr>
          <a:xfrm flipH="1" rot="10800000">
            <a:off x="1246525" y="19485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g325ade7f31e_0_0"/>
          <p:cNvCxnSpPr>
            <a:stCxn id="373" idx="6"/>
            <a:endCxn id="378" idx="2"/>
          </p:cNvCxnSpPr>
          <p:nvPr/>
        </p:nvCxnSpPr>
        <p:spPr>
          <a:xfrm flipH="1" rot="10800000">
            <a:off x="1246525" y="2558125"/>
            <a:ext cx="864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g325ade7f31e_0_0"/>
          <p:cNvCxnSpPr>
            <a:stCxn id="373" idx="6"/>
            <a:endCxn id="382" idx="2"/>
          </p:cNvCxnSpPr>
          <p:nvPr/>
        </p:nvCxnSpPr>
        <p:spPr>
          <a:xfrm flipH="1" rot="10800000">
            <a:off x="1246525" y="31677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g325ade7f31e_0_0"/>
          <p:cNvCxnSpPr>
            <a:stCxn id="373" idx="6"/>
            <a:endCxn id="381" idx="2"/>
          </p:cNvCxnSpPr>
          <p:nvPr/>
        </p:nvCxnSpPr>
        <p:spPr>
          <a:xfrm>
            <a:off x="1246525" y="43869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g325ade7f31e_0_0"/>
          <p:cNvCxnSpPr>
            <a:stCxn id="373" idx="6"/>
            <a:endCxn id="381" idx="2"/>
          </p:cNvCxnSpPr>
          <p:nvPr/>
        </p:nvCxnSpPr>
        <p:spPr>
          <a:xfrm>
            <a:off x="1246525" y="43869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g325ade7f31e_0_0"/>
          <p:cNvCxnSpPr>
            <a:stCxn id="370" idx="6"/>
            <a:endCxn id="378" idx="2"/>
          </p:cNvCxnSpPr>
          <p:nvPr/>
        </p:nvCxnSpPr>
        <p:spPr>
          <a:xfrm>
            <a:off x="1246525" y="25581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g325ade7f31e_0_0"/>
          <p:cNvCxnSpPr>
            <a:stCxn id="373" idx="6"/>
            <a:endCxn id="380" idx="2"/>
          </p:cNvCxnSpPr>
          <p:nvPr/>
        </p:nvCxnSpPr>
        <p:spPr>
          <a:xfrm>
            <a:off x="1246525" y="43869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g325ade7f31e_0_0"/>
          <p:cNvCxnSpPr>
            <a:stCxn id="373" idx="6"/>
            <a:endCxn id="379" idx="2"/>
          </p:cNvCxnSpPr>
          <p:nvPr/>
        </p:nvCxnSpPr>
        <p:spPr>
          <a:xfrm>
            <a:off x="1246525" y="43869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g325ade7f31e_0_0"/>
          <p:cNvCxnSpPr>
            <a:stCxn id="372" idx="6"/>
            <a:endCxn id="377" idx="2"/>
          </p:cNvCxnSpPr>
          <p:nvPr/>
        </p:nvCxnSpPr>
        <p:spPr>
          <a:xfrm flipH="1" rot="10800000">
            <a:off x="1246525" y="19485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g325ade7f31e_0_0"/>
          <p:cNvCxnSpPr>
            <a:stCxn id="372" idx="6"/>
            <a:endCxn id="378" idx="2"/>
          </p:cNvCxnSpPr>
          <p:nvPr/>
        </p:nvCxnSpPr>
        <p:spPr>
          <a:xfrm flipH="1" rot="10800000">
            <a:off x="1246525" y="25581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g325ade7f31e_0_0"/>
          <p:cNvCxnSpPr>
            <a:stCxn id="372" idx="6"/>
            <a:endCxn id="381" idx="2"/>
          </p:cNvCxnSpPr>
          <p:nvPr/>
        </p:nvCxnSpPr>
        <p:spPr>
          <a:xfrm flipH="1" rot="10800000">
            <a:off x="1246525" y="43869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g325ade7f31e_0_0"/>
          <p:cNvCxnSpPr>
            <a:stCxn id="372" idx="6"/>
            <a:endCxn id="380" idx="2"/>
          </p:cNvCxnSpPr>
          <p:nvPr/>
        </p:nvCxnSpPr>
        <p:spPr>
          <a:xfrm>
            <a:off x="1246525" y="49965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g325ade7f31e_0_0"/>
          <p:cNvCxnSpPr>
            <a:stCxn id="372" idx="6"/>
            <a:endCxn id="379" idx="2"/>
          </p:cNvCxnSpPr>
          <p:nvPr/>
        </p:nvCxnSpPr>
        <p:spPr>
          <a:xfrm>
            <a:off x="1246525" y="49965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g325ade7f31e_0_0"/>
          <p:cNvCxnSpPr>
            <a:stCxn id="371" idx="6"/>
            <a:endCxn id="377" idx="2"/>
          </p:cNvCxnSpPr>
          <p:nvPr/>
        </p:nvCxnSpPr>
        <p:spPr>
          <a:xfrm flipH="1" rot="10800000">
            <a:off x="1246525" y="1948525"/>
            <a:ext cx="8649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g325ade7f31e_0_0"/>
          <p:cNvCxnSpPr>
            <a:stCxn id="371" idx="6"/>
            <a:endCxn id="378" idx="2"/>
          </p:cNvCxnSpPr>
          <p:nvPr/>
        </p:nvCxnSpPr>
        <p:spPr>
          <a:xfrm flipH="1" rot="10800000">
            <a:off x="1246525" y="25581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g325ade7f31e_0_0"/>
          <p:cNvCxnSpPr>
            <a:stCxn id="371" idx="6"/>
            <a:endCxn id="382" idx="2"/>
          </p:cNvCxnSpPr>
          <p:nvPr/>
        </p:nvCxnSpPr>
        <p:spPr>
          <a:xfrm flipH="1" rot="10800000">
            <a:off x="1246525" y="31677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g325ade7f31e_0_0"/>
          <p:cNvCxnSpPr>
            <a:stCxn id="371" idx="6"/>
            <a:endCxn id="381" idx="2"/>
          </p:cNvCxnSpPr>
          <p:nvPr/>
        </p:nvCxnSpPr>
        <p:spPr>
          <a:xfrm flipH="1" rot="10800000">
            <a:off x="1246525" y="43869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g325ade7f31e_0_0"/>
          <p:cNvCxnSpPr>
            <a:stCxn id="371" idx="6"/>
            <a:endCxn id="380" idx="2"/>
          </p:cNvCxnSpPr>
          <p:nvPr/>
        </p:nvCxnSpPr>
        <p:spPr>
          <a:xfrm flipH="1" rot="10800000">
            <a:off x="1246525" y="49965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g325ade7f31e_0_0"/>
          <p:cNvCxnSpPr>
            <a:stCxn id="371" idx="6"/>
            <a:endCxn id="379" idx="2"/>
          </p:cNvCxnSpPr>
          <p:nvPr/>
        </p:nvCxnSpPr>
        <p:spPr>
          <a:xfrm>
            <a:off x="1246525" y="56061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g325ade7f31e_0_0"/>
          <p:cNvCxnSpPr>
            <a:stCxn id="374" idx="6"/>
            <a:endCxn id="381" idx="2"/>
          </p:cNvCxnSpPr>
          <p:nvPr/>
        </p:nvCxnSpPr>
        <p:spPr>
          <a:xfrm>
            <a:off x="1246525" y="31677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g325ade7f31e_0_0"/>
          <p:cNvSpPr/>
          <p:nvPr/>
        </p:nvSpPr>
        <p:spPr>
          <a:xfrm>
            <a:off x="3341525" y="17659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2" name="Google Shape;422;g325ade7f31e_0_0"/>
          <p:cNvSpPr/>
          <p:nvPr/>
        </p:nvSpPr>
        <p:spPr>
          <a:xfrm>
            <a:off x="3341525" y="23755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3" name="Google Shape;423;g325ade7f31e_0_0"/>
          <p:cNvSpPr/>
          <p:nvPr/>
        </p:nvSpPr>
        <p:spPr>
          <a:xfrm>
            <a:off x="3341525" y="54235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4" name="Google Shape;424;g325ade7f31e_0_0"/>
          <p:cNvSpPr/>
          <p:nvPr/>
        </p:nvSpPr>
        <p:spPr>
          <a:xfrm>
            <a:off x="3341525" y="48139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g325ade7f31e_0_0"/>
          <p:cNvSpPr/>
          <p:nvPr/>
        </p:nvSpPr>
        <p:spPr>
          <a:xfrm>
            <a:off x="3341525" y="42043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g325ade7f31e_0_0"/>
          <p:cNvSpPr/>
          <p:nvPr/>
        </p:nvSpPr>
        <p:spPr>
          <a:xfrm>
            <a:off x="3341525" y="2985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7" name="Google Shape;427;g325ade7f31e_0_0"/>
          <p:cNvSpPr txBox="1"/>
          <p:nvPr/>
        </p:nvSpPr>
        <p:spPr>
          <a:xfrm>
            <a:off x="3341525" y="3531025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28" name="Google Shape;428;g325ade7f31e_0_0"/>
          <p:cNvCxnSpPr>
            <a:endCxn id="422" idx="2"/>
          </p:cNvCxnSpPr>
          <p:nvPr/>
        </p:nvCxnSpPr>
        <p:spPr>
          <a:xfrm>
            <a:off x="2476625" y="19485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g325ade7f31e_0_0"/>
          <p:cNvCxnSpPr>
            <a:endCxn id="423" idx="2"/>
          </p:cNvCxnSpPr>
          <p:nvPr/>
        </p:nvCxnSpPr>
        <p:spPr>
          <a:xfrm>
            <a:off x="2476625" y="1948525"/>
            <a:ext cx="8649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g325ade7f31e_0_0"/>
          <p:cNvCxnSpPr>
            <a:endCxn id="424" idx="2"/>
          </p:cNvCxnSpPr>
          <p:nvPr/>
        </p:nvCxnSpPr>
        <p:spPr>
          <a:xfrm>
            <a:off x="2476625" y="19485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g325ade7f31e_0_0"/>
          <p:cNvCxnSpPr>
            <a:endCxn id="425" idx="2"/>
          </p:cNvCxnSpPr>
          <p:nvPr/>
        </p:nvCxnSpPr>
        <p:spPr>
          <a:xfrm>
            <a:off x="2476625" y="19485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g325ade7f31e_0_0"/>
          <p:cNvCxnSpPr>
            <a:endCxn id="426" idx="2"/>
          </p:cNvCxnSpPr>
          <p:nvPr/>
        </p:nvCxnSpPr>
        <p:spPr>
          <a:xfrm>
            <a:off x="2476625" y="19485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g325ade7f31e_0_0"/>
          <p:cNvCxnSpPr>
            <a:endCxn id="421" idx="2"/>
          </p:cNvCxnSpPr>
          <p:nvPr/>
        </p:nvCxnSpPr>
        <p:spPr>
          <a:xfrm>
            <a:off x="2476625" y="19485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g325ade7f31e_0_0"/>
          <p:cNvCxnSpPr/>
          <p:nvPr/>
        </p:nvCxnSpPr>
        <p:spPr>
          <a:xfrm>
            <a:off x="2496975" y="2571625"/>
            <a:ext cx="8241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g325ade7f31e_0_0"/>
          <p:cNvCxnSpPr>
            <a:endCxn id="424" idx="2"/>
          </p:cNvCxnSpPr>
          <p:nvPr/>
        </p:nvCxnSpPr>
        <p:spPr>
          <a:xfrm>
            <a:off x="2476625" y="25581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g325ade7f31e_0_0"/>
          <p:cNvCxnSpPr>
            <a:endCxn id="421" idx="2"/>
          </p:cNvCxnSpPr>
          <p:nvPr/>
        </p:nvCxnSpPr>
        <p:spPr>
          <a:xfrm flipH="1" rot="10800000">
            <a:off x="2476625" y="19485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g325ade7f31e_0_0"/>
          <p:cNvCxnSpPr>
            <a:endCxn id="421" idx="2"/>
          </p:cNvCxnSpPr>
          <p:nvPr/>
        </p:nvCxnSpPr>
        <p:spPr>
          <a:xfrm flipH="1" rot="10800000">
            <a:off x="2476625" y="19485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g325ade7f31e_0_0"/>
          <p:cNvCxnSpPr>
            <a:endCxn id="422" idx="2"/>
          </p:cNvCxnSpPr>
          <p:nvPr/>
        </p:nvCxnSpPr>
        <p:spPr>
          <a:xfrm flipH="1" rot="10800000">
            <a:off x="2476625" y="25581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g325ade7f31e_0_0"/>
          <p:cNvCxnSpPr>
            <a:endCxn id="426" idx="2"/>
          </p:cNvCxnSpPr>
          <p:nvPr/>
        </p:nvCxnSpPr>
        <p:spPr>
          <a:xfrm>
            <a:off x="2476625" y="31677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g325ade7f31e_0_0"/>
          <p:cNvCxnSpPr>
            <a:endCxn id="424" idx="2"/>
          </p:cNvCxnSpPr>
          <p:nvPr/>
        </p:nvCxnSpPr>
        <p:spPr>
          <a:xfrm>
            <a:off x="2476625" y="3167725"/>
            <a:ext cx="864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g325ade7f31e_0_0"/>
          <p:cNvCxnSpPr>
            <a:endCxn id="423" idx="2"/>
          </p:cNvCxnSpPr>
          <p:nvPr/>
        </p:nvCxnSpPr>
        <p:spPr>
          <a:xfrm>
            <a:off x="2476625" y="31677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g325ade7f31e_0_0"/>
          <p:cNvCxnSpPr>
            <a:endCxn id="421" idx="2"/>
          </p:cNvCxnSpPr>
          <p:nvPr/>
        </p:nvCxnSpPr>
        <p:spPr>
          <a:xfrm flipH="1" rot="10800000">
            <a:off x="2476625" y="19485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g325ade7f31e_0_0"/>
          <p:cNvCxnSpPr>
            <a:endCxn id="422" idx="2"/>
          </p:cNvCxnSpPr>
          <p:nvPr/>
        </p:nvCxnSpPr>
        <p:spPr>
          <a:xfrm flipH="1" rot="10800000">
            <a:off x="2476625" y="2558125"/>
            <a:ext cx="864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g325ade7f31e_0_0"/>
          <p:cNvCxnSpPr>
            <a:endCxn id="426" idx="2"/>
          </p:cNvCxnSpPr>
          <p:nvPr/>
        </p:nvCxnSpPr>
        <p:spPr>
          <a:xfrm flipH="1" rot="10800000">
            <a:off x="2476625" y="31677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g325ade7f31e_0_0"/>
          <p:cNvCxnSpPr>
            <a:endCxn id="425" idx="2"/>
          </p:cNvCxnSpPr>
          <p:nvPr/>
        </p:nvCxnSpPr>
        <p:spPr>
          <a:xfrm>
            <a:off x="2476625" y="43869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g325ade7f31e_0_0"/>
          <p:cNvCxnSpPr>
            <a:endCxn id="425" idx="2"/>
          </p:cNvCxnSpPr>
          <p:nvPr/>
        </p:nvCxnSpPr>
        <p:spPr>
          <a:xfrm>
            <a:off x="2476625" y="43869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g325ade7f31e_0_0"/>
          <p:cNvCxnSpPr>
            <a:endCxn id="422" idx="2"/>
          </p:cNvCxnSpPr>
          <p:nvPr/>
        </p:nvCxnSpPr>
        <p:spPr>
          <a:xfrm>
            <a:off x="2476625" y="25581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g325ade7f31e_0_0"/>
          <p:cNvCxnSpPr>
            <a:endCxn id="424" idx="2"/>
          </p:cNvCxnSpPr>
          <p:nvPr/>
        </p:nvCxnSpPr>
        <p:spPr>
          <a:xfrm>
            <a:off x="2476625" y="43869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g325ade7f31e_0_0"/>
          <p:cNvCxnSpPr>
            <a:endCxn id="423" idx="2"/>
          </p:cNvCxnSpPr>
          <p:nvPr/>
        </p:nvCxnSpPr>
        <p:spPr>
          <a:xfrm>
            <a:off x="2476625" y="43869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g325ade7f31e_0_0"/>
          <p:cNvCxnSpPr>
            <a:endCxn id="421" idx="2"/>
          </p:cNvCxnSpPr>
          <p:nvPr/>
        </p:nvCxnSpPr>
        <p:spPr>
          <a:xfrm flipH="1" rot="10800000">
            <a:off x="2476625" y="19485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g325ade7f31e_0_0"/>
          <p:cNvCxnSpPr>
            <a:endCxn id="422" idx="2"/>
          </p:cNvCxnSpPr>
          <p:nvPr/>
        </p:nvCxnSpPr>
        <p:spPr>
          <a:xfrm flipH="1" rot="10800000">
            <a:off x="2476625" y="25581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g325ade7f31e_0_0"/>
          <p:cNvCxnSpPr>
            <a:endCxn id="425" idx="2"/>
          </p:cNvCxnSpPr>
          <p:nvPr/>
        </p:nvCxnSpPr>
        <p:spPr>
          <a:xfrm flipH="1" rot="10800000">
            <a:off x="2476625" y="43869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g325ade7f31e_0_0"/>
          <p:cNvCxnSpPr>
            <a:endCxn id="424" idx="2"/>
          </p:cNvCxnSpPr>
          <p:nvPr/>
        </p:nvCxnSpPr>
        <p:spPr>
          <a:xfrm>
            <a:off x="2476625" y="49965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g325ade7f31e_0_0"/>
          <p:cNvCxnSpPr>
            <a:endCxn id="423" idx="2"/>
          </p:cNvCxnSpPr>
          <p:nvPr/>
        </p:nvCxnSpPr>
        <p:spPr>
          <a:xfrm>
            <a:off x="2476625" y="49965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g325ade7f31e_0_0"/>
          <p:cNvCxnSpPr>
            <a:endCxn id="421" idx="2"/>
          </p:cNvCxnSpPr>
          <p:nvPr/>
        </p:nvCxnSpPr>
        <p:spPr>
          <a:xfrm flipH="1" rot="10800000">
            <a:off x="2476625" y="1948525"/>
            <a:ext cx="8649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g325ade7f31e_0_0"/>
          <p:cNvCxnSpPr>
            <a:endCxn id="422" idx="2"/>
          </p:cNvCxnSpPr>
          <p:nvPr/>
        </p:nvCxnSpPr>
        <p:spPr>
          <a:xfrm flipH="1" rot="10800000">
            <a:off x="2476625" y="2558125"/>
            <a:ext cx="864900" cy="30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g325ade7f31e_0_0"/>
          <p:cNvCxnSpPr>
            <a:endCxn id="426" idx="2"/>
          </p:cNvCxnSpPr>
          <p:nvPr/>
        </p:nvCxnSpPr>
        <p:spPr>
          <a:xfrm flipH="1" rot="10800000">
            <a:off x="2476625" y="3167725"/>
            <a:ext cx="864900" cy="24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g325ade7f31e_0_0"/>
          <p:cNvCxnSpPr>
            <a:endCxn id="425" idx="2"/>
          </p:cNvCxnSpPr>
          <p:nvPr/>
        </p:nvCxnSpPr>
        <p:spPr>
          <a:xfrm flipH="1" rot="10800000">
            <a:off x="2476625" y="43869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g325ade7f31e_0_0"/>
          <p:cNvCxnSpPr>
            <a:endCxn id="424" idx="2"/>
          </p:cNvCxnSpPr>
          <p:nvPr/>
        </p:nvCxnSpPr>
        <p:spPr>
          <a:xfrm flipH="1" rot="10800000">
            <a:off x="2476625" y="4996525"/>
            <a:ext cx="864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g325ade7f31e_0_0"/>
          <p:cNvCxnSpPr>
            <a:endCxn id="423" idx="2"/>
          </p:cNvCxnSpPr>
          <p:nvPr/>
        </p:nvCxnSpPr>
        <p:spPr>
          <a:xfrm>
            <a:off x="2476625" y="56061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g325ade7f31e_0_0"/>
          <p:cNvCxnSpPr>
            <a:endCxn id="425" idx="2"/>
          </p:cNvCxnSpPr>
          <p:nvPr/>
        </p:nvCxnSpPr>
        <p:spPr>
          <a:xfrm>
            <a:off x="2476625" y="3167725"/>
            <a:ext cx="864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g325ade7f31e_0_0"/>
          <p:cNvCxnSpPr>
            <a:stCxn id="421" idx="6"/>
            <a:endCxn id="463" idx="2"/>
          </p:cNvCxnSpPr>
          <p:nvPr/>
        </p:nvCxnSpPr>
        <p:spPr>
          <a:xfrm>
            <a:off x="3706625" y="1948525"/>
            <a:ext cx="483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g325ade7f31e_0_0"/>
          <p:cNvCxnSpPr>
            <a:stCxn id="422" idx="6"/>
            <a:endCxn id="463" idx="2"/>
          </p:cNvCxnSpPr>
          <p:nvPr/>
        </p:nvCxnSpPr>
        <p:spPr>
          <a:xfrm>
            <a:off x="3706625" y="2558125"/>
            <a:ext cx="483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g325ade7f31e_0_0"/>
          <p:cNvCxnSpPr>
            <a:stCxn id="426" idx="6"/>
            <a:endCxn id="463" idx="2"/>
          </p:cNvCxnSpPr>
          <p:nvPr/>
        </p:nvCxnSpPr>
        <p:spPr>
          <a:xfrm>
            <a:off x="3706625" y="3167725"/>
            <a:ext cx="483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g325ade7f31e_0_0"/>
          <p:cNvCxnSpPr>
            <a:stCxn id="425" idx="6"/>
            <a:endCxn id="463" idx="2"/>
          </p:cNvCxnSpPr>
          <p:nvPr/>
        </p:nvCxnSpPr>
        <p:spPr>
          <a:xfrm flipH="1" rot="10800000">
            <a:off x="3706625" y="3777325"/>
            <a:ext cx="483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g325ade7f31e_0_0"/>
          <p:cNvCxnSpPr>
            <a:stCxn id="424" idx="6"/>
            <a:endCxn id="463" idx="2"/>
          </p:cNvCxnSpPr>
          <p:nvPr/>
        </p:nvCxnSpPr>
        <p:spPr>
          <a:xfrm flipH="1" rot="10800000">
            <a:off x="3706625" y="3777325"/>
            <a:ext cx="4839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g325ade7f31e_0_0"/>
          <p:cNvCxnSpPr>
            <a:stCxn id="423" idx="6"/>
            <a:endCxn id="463" idx="2"/>
          </p:cNvCxnSpPr>
          <p:nvPr/>
        </p:nvCxnSpPr>
        <p:spPr>
          <a:xfrm flipH="1" rot="10800000">
            <a:off x="3706625" y="3777325"/>
            <a:ext cx="483900" cy="18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g325ade7f31e_0_0"/>
          <p:cNvSpPr txBox="1"/>
          <p:nvPr/>
        </p:nvSpPr>
        <p:spPr>
          <a:xfrm>
            <a:off x="666625" y="1273375"/>
            <a:ext cx="7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ReLu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0" name="Google Shape;470;g325ade7f31e_0_0"/>
          <p:cNvSpPr txBox="1"/>
          <p:nvPr/>
        </p:nvSpPr>
        <p:spPr>
          <a:xfrm>
            <a:off x="1896725" y="1273375"/>
            <a:ext cx="7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ReLu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1" name="Google Shape;471;g325ade7f31e_0_0"/>
          <p:cNvSpPr txBox="1"/>
          <p:nvPr/>
        </p:nvSpPr>
        <p:spPr>
          <a:xfrm>
            <a:off x="3126775" y="1273375"/>
            <a:ext cx="7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ReLu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g325ade7f31e_0_0"/>
          <p:cNvSpPr txBox="1"/>
          <p:nvPr/>
        </p:nvSpPr>
        <p:spPr>
          <a:xfrm>
            <a:off x="3832475" y="1273375"/>
            <a:ext cx="10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Sigmoid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3" name="Google Shape;473;g325ade7f31e_0_0"/>
          <p:cNvSpPr txBox="1"/>
          <p:nvPr/>
        </p:nvSpPr>
        <p:spPr>
          <a:xfrm rot="-5400000">
            <a:off x="-248525" y="3531025"/>
            <a:ext cx="12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2352]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g325ade7f31e_0_0"/>
          <p:cNvSpPr txBox="1"/>
          <p:nvPr/>
        </p:nvSpPr>
        <p:spPr>
          <a:xfrm rot="-5400000">
            <a:off x="4588625" y="3531025"/>
            <a:ext cx="86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1]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5" name="Google Shape;475;g325ade7f31e_0_0"/>
          <p:cNvCxnSpPr/>
          <p:nvPr/>
        </p:nvCxnSpPr>
        <p:spPr>
          <a:xfrm>
            <a:off x="4555625" y="3777325"/>
            <a:ext cx="3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g325ade7f31e_0_0"/>
          <p:cNvCxnSpPr>
            <a:stCxn id="369" idx="6"/>
            <a:endCxn id="377" idx="2"/>
          </p:cNvCxnSpPr>
          <p:nvPr/>
        </p:nvCxnSpPr>
        <p:spPr>
          <a:xfrm>
            <a:off x="1246525" y="19485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g325ade7f31e_0_0"/>
          <p:cNvSpPr/>
          <p:nvPr/>
        </p:nvSpPr>
        <p:spPr>
          <a:xfrm>
            <a:off x="4190525" y="35947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g325ade7f31e_0_0"/>
          <p:cNvSpPr/>
          <p:nvPr/>
        </p:nvSpPr>
        <p:spPr>
          <a:xfrm>
            <a:off x="10093025" y="2164925"/>
            <a:ext cx="402000" cy="76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Google Shape;478;g325ade7f31e_0_0"/>
          <p:cNvSpPr/>
          <p:nvPr/>
        </p:nvSpPr>
        <p:spPr>
          <a:xfrm>
            <a:off x="9084575" y="2262800"/>
            <a:ext cx="24189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, 3 + </a:t>
            </a:r>
            <a:r>
              <a:rPr i="1"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emb</a:t>
            </a: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, 28, 28]</a:t>
            </a:r>
            <a:endParaRPr sz="19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g325ade7f31e_0_0"/>
          <p:cNvSpPr/>
          <p:nvPr/>
        </p:nvSpPr>
        <p:spPr>
          <a:xfrm>
            <a:off x="8548175" y="1788925"/>
            <a:ext cx="3491700" cy="365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Изображение </a:t>
            </a: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+ описание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g325ade7f31e_0_0"/>
          <p:cNvSpPr/>
          <p:nvPr/>
        </p:nvSpPr>
        <p:spPr>
          <a:xfrm>
            <a:off x="10093025" y="3278850"/>
            <a:ext cx="402000" cy="76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1" name="Google Shape;481;g325ade7f31e_0_0"/>
          <p:cNvSpPr/>
          <p:nvPr/>
        </p:nvSpPr>
        <p:spPr>
          <a:xfrm>
            <a:off x="10093025" y="4758063"/>
            <a:ext cx="402000" cy="76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2" name="Google Shape;482;g325ade7f31e_0_0"/>
          <p:cNvSpPr/>
          <p:nvPr/>
        </p:nvSpPr>
        <p:spPr>
          <a:xfrm>
            <a:off x="9328325" y="3385625"/>
            <a:ext cx="19314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, 64, 14, 14]</a:t>
            </a:r>
            <a:endParaRPr sz="19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3" name="Google Shape;483;g325ade7f31e_0_0"/>
          <p:cNvSpPr/>
          <p:nvPr/>
        </p:nvSpPr>
        <p:spPr>
          <a:xfrm>
            <a:off x="9379775" y="4877775"/>
            <a:ext cx="18285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, 128, 7, 7]</a:t>
            </a:r>
            <a:endParaRPr sz="19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4" name="Google Shape;484;g325ade7f31e_0_0"/>
          <p:cNvSpPr/>
          <p:nvPr/>
        </p:nvSpPr>
        <p:spPr>
          <a:xfrm>
            <a:off x="8548175" y="4402488"/>
            <a:ext cx="3491700" cy="36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45D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Batch Normalization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5" name="Google Shape;485;g325ade7f31e_0_0"/>
          <p:cNvSpPr/>
          <p:nvPr/>
        </p:nvSpPr>
        <p:spPr>
          <a:xfrm>
            <a:off x="10071575" y="5877663"/>
            <a:ext cx="402000" cy="76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Google Shape;486;g325ade7f31e_0_0"/>
          <p:cNvSpPr/>
          <p:nvPr/>
        </p:nvSpPr>
        <p:spPr>
          <a:xfrm>
            <a:off x="9413075" y="6013223"/>
            <a:ext cx="17190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i="1"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-RU" sz="19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, 1, 1, 1]</a:t>
            </a:r>
            <a:endParaRPr sz="19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7" name="Google Shape;487;g325ade7f31e_0_0"/>
          <p:cNvSpPr txBox="1"/>
          <p:nvPr/>
        </p:nvSpPr>
        <p:spPr>
          <a:xfrm>
            <a:off x="7891325" y="2840225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8" name="Google Shape;488;g325ade7f31e_0_0"/>
          <p:cNvSpPr txBox="1"/>
          <p:nvPr/>
        </p:nvSpPr>
        <p:spPr>
          <a:xfrm>
            <a:off x="7410650" y="2840250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9" name="Google Shape;489;g325ade7f31e_0_0"/>
          <p:cNvSpPr txBox="1"/>
          <p:nvPr/>
        </p:nvSpPr>
        <p:spPr>
          <a:xfrm>
            <a:off x="6667025" y="2869575"/>
            <a:ext cx="59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×4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0" name="Google Shape;490;g325ade7f31e_0_0"/>
          <p:cNvSpPr txBox="1"/>
          <p:nvPr/>
        </p:nvSpPr>
        <p:spPr>
          <a:xfrm>
            <a:off x="5303625" y="2850000"/>
            <a:ext cx="15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Leaky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ReLU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g325ade7f31e_0_0"/>
          <p:cNvSpPr txBox="1"/>
          <p:nvPr/>
        </p:nvSpPr>
        <p:spPr>
          <a:xfrm rot="-5400000">
            <a:off x="5246738" y="1586725"/>
            <a:ext cx="153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Функция 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активации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2" name="Google Shape;492;g325ade7f31e_0_0"/>
          <p:cNvSpPr txBox="1"/>
          <p:nvPr/>
        </p:nvSpPr>
        <p:spPr>
          <a:xfrm rot="-5400000">
            <a:off x="6093275" y="1472700"/>
            <a:ext cx="1746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Размер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 ядра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3" name="Google Shape;493;g325ade7f31e_0_0"/>
          <p:cNvSpPr txBox="1"/>
          <p:nvPr/>
        </p:nvSpPr>
        <p:spPr>
          <a:xfrm rot="-5400000">
            <a:off x="6977750" y="1876500"/>
            <a:ext cx="123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Шаг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4" name="Google Shape;494;g325ade7f31e_0_0"/>
          <p:cNvSpPr txBox="1"/>
          <p:nvPr/>
        </p:nvSpPr>
        <p:spPr>
          <a:xfrm rot="-5400000">
            <a:off x="7489775" y="1907850"/>
            <a:ext cx="116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Паддинг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5" name="Google Shape;495;g325ade7f31e_0_0"/>
          <p:cNvSpPr/>
          <p:nvPr/>
        </p:nvSpPr>
        <p:spPr>
          <a:xfrm>
            <a:off x="8548175" y="2913738"/>
            <a:ext cx="34917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Conv2d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6" name="Google Shape;496;g325ade7f31e_0_0"/>
          <p:cNvSpPr/>
          <p:nvPr/>
        </p:nvSpPr>
        <p:spPr>
          <a:xfrm>
            <a:off x="8548175" y="4033563"/>
            <a:ext cx="34917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Conv2d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7" name="Google Shape;497;g325ade7f31e_0_0"/>
          <p:cNvSpPr/>
          <p:nvPr/>
        </p:nvSpPr>
        <p:spPr>
          <a:xfrm>
            <a:off x="8548175" y="5522713"/>
            <a:ext cx="34917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rebuchet MS"/>
                <a:ea typeface="Trebuchet MS"/>
                <a:cs typeface="Trebuchet MS"/>
                <a:sym typeface="Trebuchet MS"/>
              </a:rPr>
              <a:t>Conv2d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8" name="Google Shape;498;g325ade7f31e_0_0"/>
          <p:cNvSpPr/>
          <p:nvPr/>
        </p:nvSpPr>
        <p:spPr>
          <a:xfrm>
            <a:off x="5363825" y="3801075"/>
            <a:ext cx="3154500" cy="884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9" name="Google Shape;499;g325ade7f31e_0_0"/>
          <p:cNvSpPr txBox="1"/>
          <p:nvPr/>
        </p:nvSpPr>
        <p:spPr>
          <a:xfrm>
            <a:off x="7950950" y="3987038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0" name="Google Shape;500;g325ade7f31e_0_0"/>
          <p:cNvSpPr txBox="1"/>
          <p:nvPr/>
        </p:nvSpPr>
        <p:spPr>
          <a:xfrm>
            <a:off x="7353725" y="3987063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1" name="Google Shape;501;g325ade7f31e_0_0"/>
          <p:cNvSpPr txBox="1"/>
          <p:nvPr/>
        </p:nvSpPr>
        <p:spPr>
          <a:xfrm>
            <a:off x="6554825" y="3969813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×4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2" name="Google Shape;502;g325ade7f31e_0_0"/>
          <p:cNvSpPr/>
          <p:nvPr/>
        </p:nvSpPr>
        <p:spPr>
          <a:xfrm>
            <a:off x="5363950" y="5223600"/>
            <a:ext cx="3145500" cy="884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3" name="Google Shape;503;g325ade7f31e_0_0"/>
          <p:cNvSpPr txBox="1"/>
          <p:nvPr/>
        </p:nvSpPr>
        <p:spPr>
          <a:xfrm>
            <a:off x="7942100" y="5409575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4" name="Google Shape;504;g325ade7f31e_0_0"/>
          <p:cNvSpPr txBox="1"/>
          <p:nvPr/>
        </p:nvSpPr>
        <p:spPr>
          <a:xfrm>
            <a:off x="7344875" y="5409600"/>
            <a:ext cx="3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5" name="Google Shape;505;g325ade7f31e_0_0"/>
          <p:cNvSpPr txBox="1"/>
          <p:nvPr/>
        </p:nvSpPr>
        <p:spPr>
          <a:xfrm>
            <a:off x="6545975" y="5409575"/>
            <a:ext cx="7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7×7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Google Shape;506;g325ade7f31e_0_0"/>
          <p:cNvSpPr txBox="1"/>
          <p:nvPr/>
        </p:nvSpPr>
        <p:spPr>
          <a:xfrm>
            <a:off x="5313387" y="3969825"/>
            <a:ext cx="15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LeakyReLU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7" name="Google Shape;507;g325ade7f31e_0_0"/>
          <p:cNvSpPr txBox="1"/>
          <p:nvPr/>
        </p:nvSpPr>
        <p:spPr>
          <a:xfrm>
            <a:off x="5222612" y="5419350"/>
            <a:ext cx="15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Sigmoid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g325ade7f31e_0_0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42</a:t>
            </a:r>
            <a:endParaRPr/>
          </a:p>
        </p:txBody>
      </p:sp>
      <p:sp>
        <p:nvSpPr>
          <p:cNvPr id="509" name="Google Shape;509;g325ade7f31e_0_0"/>
          <p:cNvSpPr txBox="1"/>
          <p:nvPr/>
        </p:nvSpPr>
        <p:spPr>
          <a:xfrm>
            <a:off x="1426800" y="881075"/>
            <a:ext cx="273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Полносвязная модель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0" name="Google Shape;510;g325ade7f31e_0_0"/>
          <p:cNvSpPr txBox="1"/>
          <p:nvPr/>
        </p:nvSpPr>
        <p:spPr>
          <a:xfrm>
            <a:off x="7534850" y="1033725"/>
            <a:ext cx="273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Свёрточная </a:t>
            </a:r>
            <a:r>
              <a:rPr lang="ru-RU" sz="1900">
                <a:solidFill>
                  <a:srgbClr val="548BB7"/>
                </a:solidFill>
                <a:latin typeface="Trebuchet MS"/>
                <a:ea typeface="Trebuchet MS"/>
                <a:cs typeface="Trebuchet MS"/>
                <a:sym typeface="Trebuchet MS"/>
              </a:rPr>
              <a:t>модель</a:t>
            </a:r>
            <a:endParaRPr sz="1900">
              <a:solidFill>
                <a:srgbClr val="548BB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Дерево">
  <a:themeElements>
    <a:clrScheme name="Дерево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2025-01-12T18:13:57Z</dcterms:created>
  <dc:creator>Alexander Gandlin</dc:creator>
</cp:coreProperties>
</file>