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3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0838-4CCD-42C9-9AF0-13FA2965071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77C0-4AF9-418A-8E03-F57D441B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x-plane.com/manuals/planemak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68" y="222433"/>
            <a:ext cx="4879633" cy="35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75456" y="2160428"/>
            <a:ext cx="358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should I put a solid material?</a:t>
            </a:r>
          </a:p>
          <a:p>
            <a:r>
              <a:rPr lang="en-US" dirty="0" smtClean="0"/>
              <a:t>Where should I put voids?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05209" y="255619"/>
            <a:ext cx="329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Topology Optimization challenge</a:t>
            </a:r>
            <a:endParaRPr lang="en-US" b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94" y="4437112"/>
            <a:ext cx="2578582" cy="188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887924" y="4816464"/>
            <a:ext cx="1800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067944" y="4581128"/>
            <a:ext cx="285804" cy="225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283969" y="3717032"/>
                <a:ext cx="475252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SIMP approach</a:t>
                </a:r>
              </a:p>
              <a:p>
                <a:r>
                  <a:rPr lang="en-US" dirty="0" smtClean="0"/>
                  <a:t>For each finite Element a design variable:</a:t>
                </a:r>
                <a:endParaRPr lang="en-US" dirty="0" smtClean="0"/>
              </a:p>
              <a:p>
                <a:r>
                  <a:rPr lang="en-US" dirty="0" smtClean="0"/>
                  <a:t>Should I put material in this solid  finite element?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SIMP answer:</a:t>
                </a:r>
              </a:p>
              <a:p>
                <a:pPr marL="342900" indent="-342900">
                  <a:buAutoNum type="alphaLcParenR"/>
                </a:pPr>
                <a:r>
                  <a:rPr lang="en-US" dirty="0" smtClean="0"/>
                  <a:t>Yes! </a:t>
                </a:r>
                <a:r>
                  <a:rPr lang="en-US" dirty="0" smtClean="0">
                    <a:sym typeface="Wingdings" panose="05000000000000000000" pitchFamily="2" charset="2"/>
                  </a:rPr>
                  <a:t> full material property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 </m:t>
                    </m:r>
                  </m:oMath>
                </a14:m>
                <a:endParaRPr lang="en-US" dirty="0" smtClean="0"/>
              </a:p>
              <a:p>
                <a:pPr marL="342900" indent="-342900">
                  <a:buAutoNum type="alphaLcParenR"/>
                </a:pPr>
                <a:r>
                  <a:rPr lang="en-US" dirty="0" smtClean="0"/>
                  <a:t>Not! </a:t>
                </a:r>
                <a:r>
                  <a:rPr lang="en-US" dirty="0" smtClean="0">
                    <a:sym typeface="Wingdings" panose="05000000000000000000" pitchFamily="2" charset="2"/>
                  </a:rPr>
                  <a:t> nearly void property</a:t>
                </a:r>
                <a:r>
                  <a:rPr lang="en-US" dirty="0" smtClean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342900" indent="-342900">
                  <a:buAutoNum type="alphaLcParenR"/>
                </a:pPr>
                <a:r>
                  <a:rPr lang="en-US" dirty="0" smtClean="0"/>
                  <a:t>It’s complicated… </a:t>
                </a:r>
                <a:r>
                  <a:rPr lang="en-US" dirty="0" smtClean="0">
                    <a:sym typeface="Wingdings" panose="05000000000000000000" pitchFamily="2" charset="2"/>
                  </a:rPr>
                  <a:t> Penalized material</a:t>
                </a:r>
                <a:r>
                  <a:rPr lang="fr-FR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9" y="3717032"/>
                <a:ext cx="4752528" cy="2862322"/>
              </a:xfrm>
              <a:prstGeom prst="rect">
                <a:avLst/>
              </a:prstGeom>
              <a:blipFill rotWithShape="1">
                <a:blip r:embed="rId3"/>
                <a:stretch>
                  <a:fillRect l="-1155" t="-1066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275455" y="1112450"/>
            <a:ext cx="371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want the lightest acceptable structure, that fits in here!</a:t>
            </a:r>
          </a:p>
        </p:txBody>
      </p:sp>
    </p:spTree>
    <p:extLst>
      <p:ext uri="{BB962C8B-B14F-4D97-AF65-F5344CB8AC3E}">
        <p14:creationId xmlns:p14="http://schemas.microsoft.com/office/powerpoint/2010/main" val="136951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91356" y="3068960"/>
                <a:ext cx="2347246" cy="2175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/>
                                          </a:rPr>
                                          <m:t>𝑚𝑖𝑛</m:t>
                                        </m:r>
                                      </m:e>
                                      <m:sub>
                                        <m:r>
                                          <a:rPr lang="fr-FR" b="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ctrlPr>
                                          <a:rPr lang="fr-FR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fr-FR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fr-FR" b="0" i="1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fr-FR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  <m:mr>
                                  <m:e>
                                    <m:r>
                                      <a:rPr lang="fr-FR" b="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fr-FR" b="0" i="1">
                                        <a:latin typeface="Cambria Math"/>
                                        <a:ea typeface="Cambria Math"/>
                                      </a:rPr>
                                      <m:t>≤1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>
                                        <a:ea typeface="Cambria Math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fr-FR" i="1" smtClean="0">
                                        <a:latin typeface="Cambria Math"/>
                                        <a:ea typeface="Cambria Math"/>
                                      </a:rPr>
                                      <m:t>𝑇𝑆𝐹𝐶</m:t>
                                    </m:r>
                                    <m:r>
                                      <a:rPr lang="fr-FR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  <m:r>
                                      <a:rPr lang="fr-FR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fr-FR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fr-FR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fr-FR" i="1">
                                                    <a:latin typeface="Cambria Math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</m:acc>
                                            <m:r>
                                              <a:rPr lang="fr-FR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FR" b="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fr-FR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i="1">
                                                <a:latin typeface="Cambria Math"/>
                                              </a:rPr>
                                              <m:t>𝑈</m:t>
                                            </m:r>
                                            <m:r>
                                              <a:rPr lang="fr-FR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FR" b="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  <m:r>
                                          <a:rPr lang="fr-FR" i="1">
                                            <a:latin typeface="Cambria Math"/>
                                          </a:rPr>
                                          <m:t>={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fr-FR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i="1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</m:acc>
                                        <m:r>
                                          <a:rPr lang="fr-FR" i="1">
                                            <a:latin typeface="Cambria Math"/>
                                          </a:rPr>
                                          <m:t>}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fr-FR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b="0" i="1" smtClean="0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/>
                                              </a:rPr>
                                              <m:t>𝐾𝑆</m:t>
                                            </m:r>
                                          </m:sub>
                                          <m:sup>
                                            <m:r>
                                              <a:rPr lang="fr-FR" b="0" i="1" smtClean="0">
                                                <a:latin typeface="Cambria Math"/>
                                              </a:rPr>
                                              <m:t>𝐿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fr-FR" b="0" i="1" smtClean="0">
                                            <a:latin typeface="Cambria Math"/>
                                          </a:rPr>
                                          <m:t>≤0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6" y="3068960"/>
                <a:ext cx="2347246" cy="21759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572000" y="904545"/>
            <a:ext cx="576064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èze 5"/>
          <p:cNvSpPr/>
          <p:nvPr/>
        </p:nvSpPr>
        <p:spPr>
          <a:xfrm rot="5400000">
            <a:off x="5120258" y="1220384"/>
            <a:ext cx="504056" cy="448444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èze 6"/>
          <p:cNvSpPr/>
          <p:nvPr/>
        </p:nvSpPr>
        <p:spPr>
          <a:xfrm rot="16200000">
            <a:off x="5525868" y="1263218"/>
            <a:ext cx="504056" cy="362775"/>
          </a:xfrm>
          <a:prstGeom prst="trapezoid">
            <a:avLst>
              <a:gd name="adj" fmla="val 334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avec flèche 7"/>
          <p:cNvCxnSpPr>
            <a:stCxn id="8" idx="1"/>
          </p:cNvCxnSpPr>
          <p:nvPr/>
        </p:nvCxnSpPr>
        <p:spPr>
          <a:xfrm flipH="1">
            <a:off x="4239123" y="1444605"/>
            <a:ext cx="33287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ande diagonale 8"/>
          <p:cNvSpPr/>
          <p:nvPr/>
        </p:nvSpPr>
        <p:spPr>
          <a:xfrm>
            <a:off x="5148063" y="688522"/>
            <a:ext cx="1099251" cy="540060"/>
          </a:xfrm>
          <a:prstGeom prst="diagStrip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Connecteur droit 14"/>
          <p:cNvCxnSpPr/>
          <p:nvPr/>
        </p:nvCxnSpPr>
        <p:spPr>
          <a:xfrm flipV="1">
            <a:off x="5697688" y="569719"/>
            <a:ext cx="80208" cy="118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8"/>
          <p:cNvCxnSpPr/>
          <p:nvPr/>
        </p:nvCxnSpPr>
        <p:spPr>
          <a:xfrm flipV="1">
            <a:off x="5827907" y="558143"/>
            <a:ext cx="80208" cy="118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9"/>
          <p:cNvCxnSpPr/>
          <p:nvPr/>
        </p:nvCxnSpPr>
        <p:spPr>
          <a:xfrm flipV="1">
            <a:off x="5962384" y="563116"/>
            <a:ext cx="80208" cy="118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20"/>
          <p:cNvCxnSpPr/>
          <p:nvPr/>
        </p:nvCxnSpPr>
        <p:spPr>
          <a:xfrm flipV="1">
            <a:off x="6114784" y="563116"/>
            <a:ext cx="80208" cy="118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21"/>
          <p:cNvCxnSpPr/>
          <p:nvPr/>
        </p:nvCxnSpPr>
        <p:spPr>
          <a:xfrm flipV="1">
            <a:off x="6241935" y="564678"/>
            <a:ext cx="80208" cy="118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Airbus engine pyl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9" y="379695"/>
            <a:ext cx="2266663" cy="169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91356" y="2077469"/>
            <a:ext cx="29780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Calibri"/>
                <a:cs typeface="+mn-cs"/>
                <a:hlinkClick r:id="rId4"/>
              </a:rPr>
              <a:t>https://</a:t>
            </a:r>
            <a:r>
              <a:rPr lang="en-US" sz="900" dirty="0" smtClean="0">
                <a:solidFill>
                  <a:prstClr val="black"/>
                </a:solidFill>
                <a:latin typeface="Calibri"/>
                <a:cs typeface="+mn-cs"/>
                <a:hlinkClick r:id="rId4"/>
              </a:rPr>
              <a:t>developer.x-plane.com/manuals/planemaker</a:t>
            </a:r>
            <a:r>
              <a:rPr lang="en-US" sz="1050" dirty="0" smtClean="0">
                <a:solidFill>
                  <a:prstClr val="black"/>
                </a:solidFill>
                <a:latin typeface="Calibri"/>
                <a:cs typeface="+mn-cs"/>
                <a:hlinkClick r:id="rId4"/>
              </a:rPr>
              <a:t>/</a:t>
            </a:r>
            <a:endParaRPr lang="en-US" sz="105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11688" y="25083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the pylon design we want: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3437487" y="3289112"/>
            <a:ext cx="218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lightest structure</a:t>
            </a:r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229967" y="3833752"/>
            <a:ext cx="6023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cce</a:t>
            </a:r>
            <a:r>
              <a:rPr lang="en-US" dirty="0" smtClean="0"/>
              <a:t>ptable for Engine deformation </a:t>
            </a:r>
            <a:r>
              <a:rPr lang="en-US" dirty="0" smtClean="0">
                <a:sym typeface="Wingdings" panose="05000000000000000000" pitchFamily="2" charset="2"/>
              </a:rPr>
              <a:t> reduced Engine Fuel Consumption</a:t>
            </a:r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3303010" y="4875545"/>
            <a:ext cx="521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Acceptable Equivalent stress </a:t>
            </a:r>
            <a:r>
              <a:rPr lang="en-US" dirty="0" smtClean="0">
                <a:sym typeface="Wingdings" panose="05000000000000000000" pitchFamily="2" charset="2"/>
              </a:rPr>
              <a:t> resists under the load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31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032" y="5373216"/>
            <a:ext cx="6156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1,6M of </a:t>
            </a:r>
            <a:r>
              <a:rPr lang="en-US" dirty="0" smtClean="0"/>
              <a:t>DOFs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500K Design </a:t>
            </a:r>
            <a:r>
              <a:rPr lang="en-US" dirty="0" smtClean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 solver: </a:t>
            </a:r>
            <a:r>
              <a:rPr lang="en-US" dirty="0" err="1" smtClean="0"/>
              <a:t>Matlab</a:t>
            </a:r>
            <a:r>
              <a:rPr lang="en-US" dirty="0" smtClean="0"/>
              <a:t> native function </a:t>
            </a:r>
            <a:r>
              <a:rPr lang="en-US" dirty="0" err="1" smtClean="0"/>
              <a:t>ichol</a:t>
            </a:r>
            <a:r>
              <a:rPr lang="en-US" dirty="0" smtClean="0"/>
              <a:t> + </a:t>
            </a:r>
            <a:r>
              <a:rPr lang="en-US" dirty="0" err="1" smtClean="0"/>
              <a:t>minres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solver: MMA, stopping criteria: </a:t>
            </a:r>
            <a:r>
              <a:rPr lang="en-US" dirty="0" err="1" smtClean="0"/>
              <a:t>iter</a:t>
            </a:r>
            <a:r>
              <a:rPr lang="en-US" dirty="0" smtClean="0"/>
              <a:t>&lt;=</a:t>
            </a:r>
            <a:r>
              <a:rPr lang="en-US" dirty="0" err="1" smtClean="0"/>
              <a:t>maxiter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2" t="9662" r="18363" b="14173"/>
          <a:stretch/>
        </p:blipFill>
        <p:spPr>
          <a:xfrm>
            <a:off x="971600" y="87770"/>
            <a:ext cx="7069968" cy="52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5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2" r="22480" b="5711"/>
          <a:stretch/>
        </p:blipFill>
        <p:spPr>
          <a:xfrm>
            <a:off x="539552" y="-7302"/>
            <a:ext cx="5152446" cy="4080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7" t="16075" r="7282" b="2125"/>
          <a:stretch/>
        </p:blipFill>
        <p:spPr>
          <a:xfrm>
            <a:off x="3779912" y="3717032"/>
            <a:ext cx="4925063" cy="27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CONIGLIO, Simone</dc:creator>
  <cp:lastModifiedBy>CONIGLIO, Simone</cp:lastModifiedBy>
  <cp:revision>6</cp:revision>
  <dcterms:created xsi:type="dcterms:W3CDTF">2018-10-03T12:19:40Z</dcterms:created>
  <dcterms:modified xsi:type="dcterms:W3CDTF">2018-10-03T13:18:57Z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-678569966</vt:i4>
  </property>
  <property fmtid="{D5CDD505-2E9C-101B-9397-08002B2CF9AE}" pid="3" name="_NewReviewCycle">
    <vt:lpwstr/>
  </property>
  <property fmtid="{D5CDD505-2E9C-101B-9397-08002B2CF9AE}" pid="4" name="_EmailSubject">
    <vt:lpwstr>video</vt:lpwstr>
  </property>
  <property fmtid="{D5CDD505-2E9C-101B-9397-08002B2CF9AE}" pid="5" name="_AuthorEmail">
    <vt:lpwstr>simone.coniglio@airbus.com</vt:lpwstr>
  </property>
  <property fmtid="{D5CDD505-2E9C-101B-9397-08002B2CF9AE}" pid="6" name="_AuthorEmailDisplayName">
    <vt:lpwstr>CONIGLIO, Simone S</vt:lpwstr>
  </property>
</Properties>
</file>