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8"/>
  </p:normalViewPr>
  <p:slideViewPr>
    <p:cSldViewPr snapToGrid="0">
      <p:cViewPr varScale="1">
        <p:scale>
          <a:sx n="143" d="100"/>
          <a:sy n="143" d="100"/>
        </p:scale>
        <p:origin x="224" y="9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485e37a7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485e37a7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2874f1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2874f1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2874f1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2874f1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52874f1b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52874f1b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85e37a7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485e37a7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4af514f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4af514f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4af514f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4af514f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7/Week 6 Presentation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br>
              <a:rPr lang="en"/>
            </a:br>
            <a:r>
              <a:rPr lang="en"/>
              <a:t>Kelly Huber &amp; Casey Baldwin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ERR!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error is something unexpected happening.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programming this is giving the program what it wants when it wants it.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413" y="2600613"/>
            <a:ext cx="52863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Errors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occur if you made a typing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forget a comma, period, identifier, or semicolon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Compilation errors are lexical errors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compiler catches lexical errors when it parses or reads the program’s plain text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occur when data fails to meet rules or the programming instructions defined by your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happen in declaration, execution, and exception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after the program is passed and literal values are assigned to local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so easy to see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69350" y="458025"/>
            <a:ext cx="84867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Built in Exception Handling Functions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32650" y="1285050"/>
            <a:ext cx="8822100" cy="3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SQLCODE</a:t>
            </a:r>
            <a:r>
              <a:rPr lang="en"/>
              <a:t> </a:t>
            </a:r>
            <a:r>
              <a:rPr lang="en" sz="1400"/>
              <a:t>- this function returns the error number associated with an exception</a:t>
            </a:r>
            <a:br>
              <a:rPr lang="en" sz="1400"/>
            </a:br>
            <a:r>
              <a:rPr lang="en" sz="1400"/>
              <a:t>Returns:</a:t>
            </a:r>
            <a:br>
              <a:rPr lang="en" sz="1400"/>
            </a:br>
            <a:r>
              <a:rPr lang="en" sz="1400"/>
              <a:t>	-negative number for all predefined exceptions (except the NO_DATA_FOUND exception)</a:t>
            </a:r>
            <a:br>
              <a:rPr lang="en" sz="1400"/>
            </a:br>
            <a:r>
              <a:rPr lang="en" sz="1400"/>
              <a:t>	-positive 100 for a NO_DATA_FOUND</a:t>
            </a:r>
            <a:br>
              <a:rPr lang="en" sz="1400"/>
            </a:br>
            <a:r>
              <a:rPr lang="en" sz="1400"/>
              <a:t>	-positive 1 when a user-defined exception is raised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SQLERRM</a:t>
            </a:r>
            <a:r>
              <a:rPr lang="en" sz="1400"/>
              <a:t> - this function returns the error number and the message associated</a:t>
            </a:r>
            <a:br>
              <a:rPr lang="en" sz="1400"/>
            </a:br>
            <a:r>
              <a:rPr lang="en"/>
              <a:t> </a:t>
            </a:r>
            <a:r>
              <a:rPr lang="en" sz="1400"/>
              <a:t>Returns:</a:t>
            </a:r>
            <a:br>
              <a:rPr lang="en" sz="1400"/>
            </a:br>
            <a:r>
              <a:rPr lang="en" sz="1400"/>
              <a:t>	-code and message for unhandled error code or predefined exception name</a:t>
            </a:r>
            <a:br>
              <a:rPr lang="en" sz="1400"/>
            </a:br>
            <a:r>
              <a:rPr lang="en" sz="1400"/>
              <a:t>	-positive 100 and a User-Defined Exception message for a user-defined message thrown by:</a:t>
            </a:r>
            <a:br>
              <a:rPr lang="en" sz="1400"/>
            </a:br>
            <a:r>
              <a:rPr lang="en" sz="1400"/>
              <a:t>		</a:t>
            </a:r>
            <a:r>
              <a:rPr lang="en" sz="1400">
                <a:solidFill>
                  <a:schemeClr val="accent4"/>
                </a:solidFill>
              </a:rPr>
              <a:t>RAISE user_defined_exception;</a:t>
            </a:r>
            <a:br>
              <a:rPr lang="en" sz="1400"/>
            </a:br>
            <a:r>
              <a:rPr lang="en" sz="1400"/>
              <a:t>	-negative 20001 to negative 20999 and custom message for a user-defined exception thrown by:</a:t>
            </a:r>
            <a:br>
              <a:rPr lang="en" sz="1400"/>
            </a:br>
            <a:r>
              <a:rPr lang="en" sz="1400"/>
              <a:t>		</a:t>
            </a:r>
            <a:r>
              <a:rPr lang="en" sz="1400">
                <a:solidFill>
                  <a:schemeClr val="accent4"/>
                </a:solidFill>
              </a:rPr>
              <a:t>RAISE_APPLICATION_ERROR (error_code, customized message);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	 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 Exceptions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user_entry IS NULL THEN</a:t>
            </a:r>
            <a:br>
              <a:rPr lang="en"/>
            </a:br>
            <a:r>
              <a:rPr lang="en"/>
              <a:t>   RAISE null_not_allowed;</a:t>
            </a:r>
            <a:br>
              <a:rPr lang="en"/>
            </a:br>
            <a:r>
              <a:rPr lang="en"/>
              <a:t>END IF;</a:t>
            </a:r>
            <a:br>
              <a:rPr lang="en"/>
            </a:br>
            <a:r>
              <a:rPr lang="en"/>
              <a:t>EXCEPTION</a:t>
            </a:r>
            <a:br>
              <a:rPr lang="en"/>
            </a:br>
            <a:r>
              <a:rPr lang="en"/>
              <a:t>   WHEN null_not_allowed THEN </a:t>
            </a:r>
            <a:br>
              <a:rPr lang="en"/>
            </a:br>
            <a:r>
              <a:rPr lang="en"/>
              <a:t>      raise_application_error (-20001,'This value can not be null.');</a:t>
            </a:r>
            <a:br>
              <a:rPr lang="en"/>
            </a:br>
            <a:r>
              <a:rPr lang="en"/>
              <a:t>   When OTHERS THEN </a:t>
            </a:r>
            <a:r>
              <a:rPr lang="en">
                <a:solidFill>
                  <a:srgbClr val="999999"/>
                </a:solidFill>
              </a:rPr>
              <a:t>← Always use this to catch other errors</a:t>
            </a:r>
            <a:br>
              <a:rPr lang="en"/>
            </a:br>
            <a:r>
              <a:rPr lang="en"/>
              <a:t>     Raise_application_error (-20002,’There was an unexpected error.’);</a:t>
            </a:r>
            <a:br>
              <a:rPr lang="en"/>
            </a:br>
            <a:r>
              <a:rPr lang="en"/>
              <a:t>END;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Call And Insert Into a Table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EXCEPTION</a:t>
            </a:r>
            <a:br>
              <a:rPr lang="en"/>
            </a:br>
            <a:r>
              <a:rPr lang="en"/>
              <a:t>  WHEN OTHERS THEN </a:t>
            </a:r>
            <a:r>
              <a:rPr lang="en">
                <a:solidFill>
                  <a:srgbClr val="999999"/>
                </a:solidFill>
              </a:rPr>
              <a:t>← This catches all errors not specified previously</a:t>
            </a:r>
            <a:br>
              <a:rPr lang="en"/>
            </a:br>
            <a:r>
              <a:rPr lang="en"/>
              <a:t>   err_num := SQLCODE; </a:t>
            </a:r>
            <a:r>
              <a:rPr lang="en">
                <a:solidFill>
                  <a:srgbClr val="999999"/>
                </a:solidFill>
              </a:rPr>
              <a:t>← SQLCODE is error number</a:t>
            </a:r>
            <a:br>
              <a:rPr lang="en"/>
            </a:br>
            <a:r>
              <a:rPr lang="en"/>
              <a:t>   err_msg := SUBSTR(SQLERRM, 1, 200); </a:t>
            </a:r>
            <a:r>
              <a:rPr lang="en">
                <a:solidFill>
                  <a:srgbClr val="999999"/>
                </a:solidFill>
              </a:rPr>
              <a:t>← SQLERRM returns the error message</a:t>
            </a:r>
            <a:br>
              <a:rPr lang="en"/>
            </a:br>
            <a:r>
              <a:rPr lang="en"/>
              <a:t>   err_date := SYSDATE; </a:t>
            </a:r>
            <a:r>
              <a:rPr lang="en">
                <a:solidFill>
                  <a:srgbClr val="999999"/>
                </a:solidFill>
              </a:rPr>
              <a:t>← Tells us the date of an error, time might also be helpful</a:t>
            </a:r>
            <a:br>
              <a:rPr lang="en"/>
            </a:br>
            <a:br>
              <a:rPr lang="en"/>
            </a:br>
            <a:r>
              <a:rPr lang="en"/>
              <a:t>    INSERT INTO error_table (error_number, error_message, error_date)</a:t>
            </a:r>
            <a:br>
              <a:rPr lang="en"/>
            </a:br>
            <a:r>
              <a:rPr lang="en"/>
              <a:t>    VALUES (err_num, err_msg, err_date);</a:t>
            </a:r>
            <a:br>
              <a:rPr lang="en"/>
            </a:br>
            <a:r>
              <a:rPr lang="en"/>
              <a:t>END;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Insert Into a Table?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long as the error reporting is setup correctly, large problems can be easily diagnosed to a module or block of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table becomes ‘error log’, easy to search with a select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204</Words>
  <Application>Microsoft Macintosh PowerPoint</Application>
  <PresentationFormat>On-screen Show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Slab</vt:lpstr>
      <vt:lpstr>Roboto</vt:lpstr>
      <vt:lpstr>Arial</vt:lpstr>
      <vt:lpstr>Marina</vt:lpstr>
      <vt:lpstr>Chapter 7/Week 6 Presentation</vt:lpstr>
      <vt:lpstr>ERR!</vt:lpstr>
      <vt:lpstr>Compilation Errors</vt:lpstr>
      <vt:lpstr>Runtime Errors</vt:lpstr>
      <vt:lpstr>Oracle Built in Exception Handling Functions</vt:lpstr>
      <vt:lpstr>User Defined Exceptions</vt:lpstr>
      <vt:lpstr>How to Call And Insert Into a Table</vt:lpstr>
      <vt:lpstr>Why Insert Into a Table?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7/Week 6 Presentation</dc:title>
  <cp:lastModifiedBy>Todd, Hiram</cp:lastModifiedBy>
  <cp:revision>1</cp:revision>
  <dcterms:modified xsi:type="dcterms:W3CDTF">2018-10-23T03:33:34Z</dcterms:modified>
</cp:coreProperties>
</file>