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13" r:id="rId2"/>
    <p:sldId id="315" r:id="rId3"/>
    <p:sldId id="311" r:id="rId4"/>
    <p:sldId id="312" r:id="rId5"/>
    <p:sldId id="305" r:id="rId6"/>
    <p:sldId id="306" r:id="rId7"/>
    <p:sldId id="3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22" autoAdjust="0"/>
  </p:normalViewPr>
  <p:slideViewPr>
    <p:cSldViewPr>
      <p:cViewPr varScale="1">
        <p:scale>
          <a:sx n="87" d="100"/>
          <a:sy n="87" d="100"/>
        </p:scale>
        <p:origin x="439" y="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607CE-32CE-440A-B431-E48452CB8AF7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4F16-B773-4AE3-B374-A9597D63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43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8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7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C42C-F000-4D2D-A9A8-9CD0FD3E428A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E7AC-1D7E-47D7-A622-10C5AC0FEA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BC02-009D-47B1-A4B0-CDF0550D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CIA and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71BE-03FE-465D-8947-F9504EE2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CACE-DCE4-6DF9-4F58-3200D7FD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parameters for last year’s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4F72-4F6E-FD7F-6B94-D67EB8299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887A-287B-4692-8B19-B12EA83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CIA 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A0DE-36D6-4945-8712-095E315F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1" y="1905000"/>
            <a:ext cx="9146382" cy="4495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Use aspects of ARM</a:t>
            </a:r>
          </a:p>
          <a:p>
            <a:pPr lvl="1"/>
            <a:r>
              <a:rPr lang="en-US" dirty="0"/>
              <a:t>Load Store</a:t>
            </a:r>
          </a:p>
          <a:p>
            <a:pPr lvl="1"/>
            <a:r>
              <a:rPr lang="en-US" dirty="0"/>
              <a:t>32 bit addressing</a:t>
            </a:r>
          </a:p>
          <a:p>
            <a:pPr lvl="1"/>
            <a:r>
              <a:rPr lang="en-US" dirty="0"/>
              <a:t>32 bit instruction/opcodes</a:t>
            </a:r>
          </a:p>
          <a:p>
            <a:r>
              <a:rPr lang="en-US" dirty="0"/>
              <a:t>8 registers supported for destination and source</a:t>
            </a:r>
          </a:p>
          <a:p>
            <a:pPr lvl="1"/>
            <a:r>
              <a:rPr lang="en-US" dirty="0"/>
              <a:t>9 bits for register related items in opcode (3 destination, 3 source 1, 3 source 2)</a:t>
            </a:r>
          </a:p>
          <a:p>
            <a:r>
              <a:rPr lang="en-US" dirty="0"/>
              <a:t>32 bit data support, but…</a:t>
            </a:r>
          </a:p>
          <a:p>
            <a:pPr lvl="1"/>
            <a:r>
              <a:rPr lang="en-US" dirty="0"/>
              <a:t>16 bit immediate in instructions max</a:t>
            </a:r>
          </a:p>
          <a:p>
            <a:r>
              <a:rPr lang="en-US" dirty="0"/>
              <a:t>Don’t go crazy with addressing modes</a:t>
            </a:r>
          </a:p>
          <a:p>
            <a:pPr lvl="1"/>
            <a:r>
              <a:rPr lang="en-US" dirty="0"/>
              <a:t>From register, register with offset</a:t>
            </a:r>
          </a:p>
          <a:p>
            <a:pPr lvl="1"/>
            <a:r>
              <a:rPr lang="en-US" dirty="0"/>
              <a:t>Offsets share data field</a:t>
            </a:r>
          </a:p>
          <a:p>
            <a:r>
              <a:rPr lang="en-US" dirty="0"/>
              <a:t>6 bits for instruction type and function</a:t>
            </a:r>
          </a:p>
          <a:p>
            <a:r>
              <a:rPr lang="en-US" dirty="0"/>
              <a:t>Must support minimum set of flags: Carry (unsigned overflow), Negative, Zero, V (Signed Overflow)</a:t>
            </a:r>
          </a:p>
          <a:p>
            <a:pPr lvl="1"/>
            <a:r>
              <a:rPr lang="en-US" dirty="0"/>
              <a:t>Pretty much what is need to support branches and errors in the ALU.</a:t>
            </a:r>
          </a:p>
          <a:p>
            <a:r>
              <a:rPr lang="en-US" dirty="0"/>
              <a:t>Leaves 1 extra bit if needed for something else like extending instructions to 7 bits…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1489-C24F-4CBE-88F1-B2A05A3F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instructions brainstorm…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7180-67AA-4174-936D-213A41E2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810" y="1676400"/>
            <a:ext cx="4417702" cy="4495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 and MOVT (MOV32 = MOV followed by MOVT)</a:t>
            </a:r>
          </a:p>
          <a:p>
            <a:r>
              <a:rPr lang="en-US" dirty="0"/>
              <a:t>NOP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STOR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SUB</a:t>
            </a:r>
          </a:p>
          <a:p>
            <a:r>
              <a:rPr lang="en-US" dirty="0"/>
              <a:t>CMP</a:t>
            </a:r>
          </a:p>
          <a:p>
            <a:r>
              <a:rPr lang="en-US" dirty="0"/>
              <a:t>AND, OR, XOR, NOT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0AB19-ADEE-4477-B29B-6754361FD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1488" y="1752600"/>
            <a:ext cx="4417702" cy="4419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JMP</a:t>
            </a:r>
          </a:p>
          <a:p>
            <a:r>
              <a:rPr lang="en-US" dirty="0"/>
              <a:t>B, B., BNEVER</a:t>
            </a:r>
          </a:p>
          <a:p>
            <a:r>
              <a:rPr lang="en-US" dirty="0"/>
              <a:t>HALT</a:t>
            </a:r>
          </a:p>
          <a:p>
            <a:r>
              <a:rPr lang="en-US" dirty="0"/>
              <a:t>LSL and LSR</a:t>
            </a:r>
          </a:p>
          <a:p>
            <a:r>
              <a:rPr lang="en-US" dirty="0"/>
              <a:t>CLR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A911-076B-4833-9BC7-7D61C1A0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Processor instruction list  Data move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D43E-0A90-4AD0-86F2-7BA0C4442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NOP</a:t>
            </a:r>
          </a:p>
          <a:p>
            <a:r>
              <a:rPr lang="en-US" dirty="0"/>
              <a:t>Load IMM to </a:t>
            </a:r>
            <a:r>
              <a:rPr lang="en-US" dirty="0" err="1"/>
              <a:t>REGx</a:t>
            </a:r>
            <a:endParaRPr lang="en-US" dirty="0"/>
          </a:p>
          <a:p>
            <a:pPr lvl="1"/>
            <a:r>
              <a:rPr lang="en-US" dirty="0"/>
              <a:t>MOVZ (Move Immediate)</a:t>
            </a:r>
          </a:p>
          <a:p>
            <a:pPr lvl="1"/>
            <a:r>
              <a:rPr lang="en-US" dirty="0"/>
              <a:t>MOVN</a:t>
            </a:r>
          </a:p>
          <a:p>
            <a:r>
              <a:rPr lang="en-US" dirty="0"/>
              <a:t>Load </a:t>
            </a:r>
          </a:p>
          <a:p>
            <a:pPr lvl="1"/>
            <a:r>
              <a:rPr lang="en-US" dirty="0"/>
              <a:t>LDR</a:t>
            </a:r>
          </a:p>
          <a:p>
            <a:r>
              <a:rPr lang="en-US" dirty="0"/>
              <a:t>Store </a:t>
            </a:r>
          </a:p>
          <a:p>
            <a:pPr lvl="1"/>
            <a:r>
              <a:rPr lang="en-US" dirty="0"/>
              <a:t>STR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D82DB-C0C1-4A21-89AB-59AA8BDC03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Branch Conditional</a:t>
            </a:r>
          </a:p>
          <a:p>
            <a:pPr lvl="1"/>
            <a:r>
              <a:rPr lang="en-US" dirty="0" err="1"/>
              <a:t>B.cond</a:t>
            </a:r>
            <a:endParaRPr lang="en-US" dirty="0"/>
          </a:p>
          <a:p>
            <a:r>
              <a:rPr lang="en-US" dirty="0"/>
              <a:t>Branch Unconditional Register</a:t>
            </a:r>
          </a:p>
          <a:p>
            <a:pPr lvl="1"/>
            <a:r>
              <a:rPr lang="en-US" dirty="0"/>
              <a:t>BR</a:t>
            </a:r>
          </a:p>
          <a:p>
            <a:r>
              <a:rPr lang="en-US" dirty="0"/>
              <a:t>Branch Unconditional Immediate</a:t>
            </a:r>
          </a:p>
          <a:p>
            <a:pPr lvl="1"/>
            <a:r>
              <a:rPr lang="en-US" dirty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92B1-1790-4907-9794-7A360350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Instruction set ALU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2D64-827B-4A5E-B5D5-E79C7D67C9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ADDS</a:t>
            </a:r>
          </a:p>
          <a:p>
            <a:r>
              <a:rPr lang="en-US" dirty="0"/>
              <a:t>SUBS </a:t>
            </a:r>
          </a:p>
          <a:p>
            <a:r>
              <a:rPr lang="en-US" dirty="0"/>
              <a:t>BFM</a:t>
            </a:r>
          </a:p>
          <a:p>
            <a:r>
              <a:rPr lang="en-US" dirty="0"/>
              <a:t>CCMN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D43E-3ADC-46A3-8388-8BAFF29F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AND</a:t>
            </a:r>
          </a:p>
          <a:p>
            <a:r>
              <a:rPr lang="en-US" dirty="0"/>
              <a:t>ORR</a:t>
            </a:r>
          </a:p>
          <a:p>
            <a:r>
              <a:rPr lang="en-US" dirty="0"/>
              <a:t>EOR</a:t>
            </a:r>
          </a:p>
          <a:p>
            <a:r>
              <a:rPr lang="en-US" dirty="0"/>
              <a:t>EON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9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BA1C-0D8A-8128-226B-4E8DC4DE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2022 Task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EE8C-7F4A-4ACF-9DBA-5F7D27F9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a group, decide on a simple problem(s) to solve using the CIA</a:t>
            </a:r>
          </a:p>
          <a:p>
            <a:pPr lvl="1"/>
            <a:r>
              <a:rPr lang="en-US" dirty="0"/>
              <a:t>Must use every instruction at least once</a:t>
            </a:r>
          </a:p>
          <a:p>
            <a:pPr lvl="1"/>
            <a:r>
              <a:rPr lang="en-US" dirty="0"/>
              <a:t>We will use this to help check the SCC</a:t>
            </a:r>
          </a:p>
          <a:p>
            <a:pPr lvl="1"/>
            <a:r>
              <a:rPr lang="en-US" dirty="0"/>
              <a:t>Can be more than one “program”.  </a:t>
            </a:r>
          </a:p>
          <a:p>
            <a:pPr lvl="1"/>
            <a:r>
              <a:rPr lang="en-US" dirty="0"/>
              <a:t>Ideas due by End of class Wed.</a:t>
            </a:r>
          </a:p>
          <a:p>
            <a:r>
              <a:rPr lang="en-US" dirty="0"/>
              <a:t>Using the simple problems</a:t>
            </a:r>
          </a:p>
          <a:p>
            <a:pPr lvl="1"/>
            <a:r>
              <a:rPr lang="en-US" dirty="0"/>
              <a:t>Each team will write code using the CIA for the problems</a:t>
            </a:r>
          </a:p>
          <a:p>
            <a:pPr lvl="1"/>
            <a:r>
              <a:rPr lang="en-US" dirty="0"/>
              <a:t>Design using named CIA instruction in assembly format</a:t>
            </a:r>
          </a:p>
          <a:p>
            <a:pPr lvl="1"/>
            <a:r>
              <a:rPr lang="en-US" dirty="0"/>
              <a:t>Compile to opcode using the parser (any bugs identified and fixed gets a bounty)</a:t>
            </a:r>
          </a:p>
          <a:p>
            <a:pPr lvl="1"/>
            <a:r>
              <a:rPr lang="en-US" dirty="0"/>
              <a:t>Check and confirm your results</a:t>
            </a:r>
          </a:p>
          <a:p>
            <a:pPr lvl="1"/>
            <a:r>
              <a:rPr lang="en-US" dirty="0"/>
              <a:t>Due two weeks</a:t>
            </a:r>
          </a:p>
          <a:p>
            <a:r>
              <a:rPr lang="en-US" dirty="0"/>
              <a:t>Each group will score/check another group for completeness and accuracy</a:t>
            </a:r>
          </a:p>
          <a:p>
            <a:pPr lvl="1"/>
            <a:r>
              <a:rPr lang="en-US" dirty="0"/>
              <a:t>Due three weeks.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halkboard" id="{8C9028B7-FA5C-40DA-A283-81537BEABE05}" vid="{1903966F-E0E8-495D-8822-E382509E9E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</Template>
  <TotalTime>17214</TotalTime>
  <Words>345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Chalkboard</vt:lpstr>
      <vt:lpstr>Learn CIA and Parser</vt:lpstr>
      <vt:lpstr>Design parameters for last year’s class</vt:lpstr>
      <vt:lpstr>The New CIA initial thoughts</vt:lpstr>
      <vt:lpstr>New instructions brainstorm…</vt:lpstr>
      <vt:lpstr>Class Processor instruction list  Data move movement</vt:lpstr>
      <vt:lpstr>Class Instruction set ALU </vt:lpstr>
      <vt:lpstr>Fall 2022 Task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ENGN 2170</dc:title>
  <dc:creator>cmh</dc:creator>
  <cp:lastModifiedBy>Christopher Michael Herring</cp:lastModifiedBy>
  <cp:revision>195</cp:revision>
  <dcterms:created xsi:type="dcterms:W3CDTF">2015-01-03T16:27:25Z</dcterms:created>
  <dcterms:modified xsi:type="dcterms:W3CDTF">2022-09-18T23:33:55Z</dcterms:modified>
</cp:coreProperties>
</file>