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63" r:id="rId3"/>
    <p:sldId id="264" r:id="rId4"/>
    <p:sldId id="265" r:id="rId5"/>
    <p:sldId id="266" r:id="rId6"/>
    <p:sldId id="267" r:id="rId7"/>
    <p:sldId id="268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9" d="100"/>
          <a:sy n="69" d="100"/>
        </p:scale>
        <p:origin x="159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F09ABD-B247-4F85-9575-96F401D75C5D}" type="datetimeFigureOut">
              <a:rPr lang="en-CA" smtClean="0"/>
              <a:t>2025-05-15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D804FA-204F-4574-A25E-F57EED3940E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601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D804FA-204F-4574-A25E-F57EED3940E8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295443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DA2DA7-F40C-CBCF-018B-20B0D227AC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F4A274B-8C13-8927-6DE8-8716DDBC263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A555B13-70F8-784D-9D71-08172630B9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083B0C-E6E5-7974-BCB4-F631E38C66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D804FA-204F-4574-A25E-F57EED3940E8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918968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46456A-7C7D-3434-27BA-CEEE824BF8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73CBEE5-3D5B-8879-797D-C3699A0C66D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854D480-2FF8-237D-00CD-389C7212D3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0CA391-4899-0E53-3E22-EF4E24E8F5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D804FA-204F-4574-A25E-F57EED3940E8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100169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435F90-F062-FC1A-97FE-7BD18A723E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9C9CA6D-93F2-B41E-B14E-89C477231A5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1F49553-7E73-E9B0-7115-2280C8963F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DFBDE3-EC4B-EA8B-A415-ABC88D8D4DE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D804FA-204F-4574-A25E-F57EED3940E8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916308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457C43-A066-D6E7-D199-D122C82C8A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E217550-D65D-AEA6-928A-3144638F18E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C9DD19C-9F8A-582C-C1A4-2FBA1BEFFE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553225-9E5D-4238-BA1E-ED509FB83B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D804FA-204F-4574-A25E-F57EED3940E8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785790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158DE0-9474-FC69-163C-49855F1A76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2D7ACD9-9681-0666-6C7F-BDF909887CA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73281EB-8170-580E-7613-83D59274D7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B01710-A833-2229-E35D-D0FDB1D771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D804FA-204F-4574-A25E-F57EED3940E8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97619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1E0256-7D46-24AC-D0BD-CF35F9F7E9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3D4909E-E055-3010-79B0-D40B8FC2541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AE4277D-F9BB-5DA1-2082-D5FDE1FE69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16A02F-A7AF-BB77-073B-FD29B1EDF3A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D804FA-204F-4574-A25E-F57EED3940E8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504909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672F1-9A04-4EE0-B9D5-8CE499B23377}" type="datetime1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733FC-63EC-4E0B-9EC2-A2FBC6DBC282}" type="datetime1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F0489-79CD-4DA2-BA63-3D2C7CF4DDA1}" type="datetime1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69F64-228A-40D9-B935-383E97C7D1A3}" type="datetime1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6BBDA-A85E-4620-B471-5E697246A9EF}" type="datetime1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E0356-B5D0-4D18-8F01-DBD42C93C8B7}" type="datetime1">
              <a:rPr lang="en-US" smtClean="0"/>
              <a:t>5/15/2025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2E8A1-AEDB-4CC3-AD68-AA64CB4FD4F8}" type="datetime1">
              <a:rPr lang="en-US" smtClean="0"/>
              <a:t>5/15/2025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619E1-56FD-48FA-B69B-C6EE02A4FB2E}" type="datetime1">
              <a:rPr lang="en-US" smtClean="0"/>
              <a:t>5/15/2025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B1A3D-DB9A-4915-8241-CA8F25A466A2}" type="datetime1">
              <a:rPr lang="en-US" smtClean="0"/>
              <a:t>5/15/2025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01847-D76F-482F-BD2B-095CD1A4CFC1}" type="datetime1">
              <a:rPr lang="en-US" smtClean="0"/>
              <a:t>5/15/2025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8A803-B8E2-48B8-8664-782D5C89FB3C}" type="datetime1">
              <a:rPr lang="en-US" smtClean="0"/>
              <a:t>5/15/2025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D0C4F-8BD0-4C8D-919F-1456B18C2938}" type="datetime1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 err="1"/>
              <a:t>AeroStream</a:t>
            </a:r>
            <a:r>
              <a:rPr dirty="0"/>
              <a:t> Operational Efficiency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>
                <a:solidFill>
                  <a:schemeClr val="tx1"/>
                </a:solidFill>
              </a:rPr>
              <a:t>Simulated Airport Monitoring &amp; Process Improvement</a:t>
            </a:r>
          </a:p>
          <a:p>
            <a:r>
              <a:rPr lang="en-US" dirty="0">
                <a:solidFill>
                  <a:schemeClr val="tx1"/>
                </a:solidFill>
              </a:rPr>
              <a:t>Suharsh Sandhu</a:t>
            </a:r>
            <a:r>
              <a:rPr dirty="0">
                <a:solidFill>
                  <a:schemeClr val="tx1"/>
                </a:solidFill>
              </a:rPr>
              <a:t>| </a:t>
            </a:r>
            <a:r>
              <a:rPr lang="en-US" dirty="0">
                <a:solidFill>
                  <a:schemeClr val="tx1"/>
                </a:solidFill>
              </a:rPr>
              <a:t>May 15</a:t>
            </a:r>
            <a:r>
              <a:rPr lang="en-US" baseline="30000" dirty="0">
                <a:solidFill>
                  <a:schemeClr val="tx1"/>
                </a:solidFill>
              </a:rPr>
              <a:t>th</a:t>
            </a:r>
            <a:r>
              <a:rPr lang="en-US" dirty="0">
                <a:solidFill>
                  <a:schemeClr val="tx1"/>
                </a:solidFill>
              </a:rPr>
              <a:t>, 2025</a:t>
            </a:r>
            <a:endParaRPr dirty="0">
              <a:solidFill>
                <a:schemeClr val="tx1"/>
              </a:solidFill>
            </a:endParaRPr>
          </a:p>
        </p:txBody>
      </p:sp>
      <p:pic>
        <p:nvPicPr>
          <p:cNvPr id="5" name="Picture 4" descr="A blue and white line&#10;&#10;AI-generated content may be incorrect.">
            <a:extLst>
              <a:ext uri="{FF2B5EF4-FFF2-40B4-BE49-F238E27FC236}">
                <a16:creationId xmlns:a16="http://schemas.microsoft.com/office/drawing/2014/main" id="{3815B332-5B87-C0DD-177A-32452EB8AE2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78274" b="1482"/>
          <a:stretch/>
        </p:blipFill>
        <p:spPr>
          <a:xfrm>
            <a:off x="0" y="5730671"/>
            <a:ext cx="9144000" cy="104126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C3392A-DB1C-9959-474B-DA2E713F05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ue and white line&#10;&#10;AI-generated content may be incorrect.">
            <a:extLst>
              <a:ext uri="{FF2B5EF4-FFF2-40B4-BE49-F238E27FC236}">
                <a16:creationId xmlns:a16="http://schemas.microsoft.com/office/drawing/2014/main" id="{CA574A1F-1A4E-DC1C-AF13-B4DCD51C111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78274" b="1482"/>
          <a:stretch/>
        </p:blipFill>
        <p:spPr>
          <a:xfrm>
            <a:off x="0" y="5730671"/>
            <a:ext cx="9144000" cy="1041266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D948E04B-B60A-4564-1020-D3CA9496DA05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/>
              <a:t>Project Overview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CF630ED-928D-CEAB-95E8-DEB3B0DC4699}"/>
              </a:ext>
            </a:extLst>
          </p:cNvPr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Simulated operations monitoring at a fictional airport terminal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Focus on check-in counter usage, passenger flow, and slot adherence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Built with Python, Power BI, SQL, and process mapping tools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Final goal: streamline counter allocation and reduce congestion</a:t>
            </a:r>
          </a:p>
        </p:txBody>
      </p:sp>
    </p:spTree>
    <p:extLst>
      <p:ext uri="{BB962C8B-B14F-4D97-AF65-F5344CB8AC3E}">
        <p14:creationId xmlns:p14="http://schemas.microsoft.com/office/powerpoint/2010/main" val="626659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D81AE2-7D54-7FFA-2669-B22D7247FA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ue and white line&#10;&#10;AI-generated content may be incorrect.">
            <a:extLst>
              <a:ext uri="{FF2B5EF4-FFF2-40B4-BE49-F238E27FC236}">
                <a16:creationId xmlns:a16="http://schemas.microsoft.com/office/drawing/2014/main" id="{647B9758-6B9E-0C05-D844-EF9E28E50F2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78274" b="1482"/>
          <a:stretch/>
        </p:blipFill>
        <p:spPr>
          <a:xfrm>
            <a:off x="0" y="5730671"/>
            <a:ext cx="9144000" cy="104126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169C9E1-1C4C-1DC0-E96A-52C5A038803F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/>
              <a:t>Key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6E6A6-F682-3760-70F4-4A335072B24B}"/>
              </a:ext>
            </a:extLst>
          </p:cNvPr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A3 and A10 counters had sustained usage over 77.7%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Only 15.5% of flights were on time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3.7% of terminal zone periods were over capacity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Morning hours showed consistent congestion</a:t>
            </a:r>
          </a:p>
        </p:txBody>
      </p:sp>
    </p:spTree>
    <p:extLst>
      <p:ext uri="{BB962C8B-B14F-4D97-AF65-F5344CB8AC3E}">
        <p14:creationId xmlns:p14="http://schemas.microsoft.com/office/powerpoint/2010/main" val="2498609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9C286B-EEA4-54F0-F793-54BE5633BC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ue and white line&#10;&#10;AI-generated content may be incorrect.">
            <a:extLst>
              <a:ext uri="{FF2B5EF4-FFF2-40B4-BE49-F238E27FC236}">
                <a16:creationId xmlns:a16="http://schemas.microsoft.com/office/drawing/2014/main" id="{9F4A37DF-069C-FC6C-2A4F-98FF7FFF2D9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78274" b="1482"/>
          <a:stretch/>
        </p:blipFill>
        <p:spPr>
          <a:xfrm>
            <a:off x="0" y="5730671"/>
            <a:ext cx="9144000" cy="104126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FAE06CE-CD7A-1F01-3BE5-EA7B2AE6D768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dirty="0"/>
              <a:t>Power BI Visuals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E23DF71-9C17-EC2A-CA00-3C8CE27829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192" y="1214930"/>
            <a:ext cx="5838825" cy="22955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AE7E416-87A5-E818-AC86-3B9FBF828C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0192" y="3707071"/>
            <a:ext cx="3476625" cy="1905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526F559-DE8D-8669-FA8F-3AA4722427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02626" y="3564196"/>
            <a:ext cx="2819400" cy="21907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A6CB2EB-33E4-915B-A58A-773A83132E6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62675" y="1169121"/>
            <a:ext cx="2524125" cy="24193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E906687-2100-C67D-5421-1E60562361E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90033" y="4788243"/>
            <a:ext cx="1200150" cy="7239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63B3290-6691-904F-5EA8-3A0C62B38A3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66233" y="3940433"/>
            <a:ext cx="1047750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227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293DD6-EACD-3D65-3093-EDF80F66F7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ue and white line&#10;&#10;AI-generated content may be incorrect.">
            <a:extLst>
              <a:ext uri="{FF2B5EF4-FFF2-40B4-BE49-F238E27FC236}">
                <a16:creationId xmlns:a16="http://schemas.microsoft.com/office/drawing/2014/main" id="{69C9CDC3-D914-F658-317B-7AA3453952D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78274" b="1482"/>
          <a:stretch/>
        </p:blipFill>
        <p:spPr>
          <a:xfrm>
            <a:off x="0" y="5730671"/>
            <a:ext cx="9144000" cy="104126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C232F7B-63AA-CED9-00CF-30EBA1AC86D5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Process Mapping (As-Is vs To-Be)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E90E70E-D3C6-5E29-61DD-7DF9D9AFB5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150845"/>
            <a:ext cx="2588402" cy="464127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82F8F1C-5C84-70B3-A264-5F95A1EC2B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0309" y="1150845"/>
            <a:ext cx="2721701" cy="478195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A88EDA3-C004-6568-8EAF-2EDCBDF3F2A7}"/>
              </a:ext>
            </a:extLst>
          </p:cNvPr>
          <p:cNvSpPr txBox="1"/>
          <p:nvPr/>
        </p:nvSpPr>
        <p:spPr>
          <a:xfrm>
            <a:off x="2912010" y="1417638"/>
            <a:ext cx="14798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As-Is:</a:t>
            </a:r>
          </a:p>
          <a:p>
            <a:r>
              <a:rPr lang="en-US" dirty="0"/>
              <a:t>- Manual</a:t>
            </a:r>
          </a:p>
          <a:p>
            <a:r>
              <a:rPr lang="en-US" dirty="0"/>
              <a:t>- Reactive</a:t>
            </a:r>
          </a:p>
          <a:p>
            <a:endParaRPr lang="en-CA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CF4E7F-F1B7-A37D-64FB-933C0D9258AD}"/>
              </a:ext>
            </a:extLst>
          </p:cNvPr>
          <p:cNvSpPr txBox="1"/>
          <p:nvPr/>
        </p:nvSpPr>
        <p:spPr>
          <a:xfrm>
            <a:off x="7283119" y="1417096"/>
            <a:ext cx="147988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To-be:</a:t>
            </a:r>
          </a:p>
          <a:p>
            <a:r>
              <a:rPr lang="en-US" dirty="0"/>
              <a:t>- Automated</a:t>
            </a:r>
          </a:p>
          <a:p>
            <a:r>
              <a:rPr lang="en-US" dirty="0"/>
              <a:t>- Dashboard-guided</a:t>
            </a:r>
          </a:p>
          <a:p>
            <a:r>
              <a:rPr lang="en-US" dirty="0"/>
              <a:t>- Real-time reallocation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08929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682FB4-2D3C-8AD7-428B-AA312A9DED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ue and white line&#10;&#10;AI-generated content may be incorrect.">
            <a:extLst>
              <a:ext uri="{FF2B5EF4-FFF2-40B4-BE49-F238E27FC236}">
                <a16:creationId xmlns:a16="http://schemas.microsoft.com/office/drawing/2014/main" id="{217D9291-97DE-C680-2F14-56DA8965EA5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78274" b="1482"/>
          <a:stretch/>
        </p:blipFill>
        <p:spPr>
          <a:xfrm>
            <a:off x="0" y="5730671"/>
            <a:ext cx="9144000" cy="104126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136B312-7BC1-A624-FD77-E21DE80067C7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dirty="0"/>
              <a:t>Simulation 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5409F-FA5C-7D53-2999-60F0E8F56446}"/>
              </a:ext>
            </a:extLst>
          </p:cNvPr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2800" dirty="0">
                <a:solidFill>
                  <a:schemeClr val="tx1"/>
                </a:solidFill>
              </a:rPr>
              <a:t>1. Automate counter assignments using analytics</a:t>
            </a:r>
          </a:p>
          <a:p>
            <a:pPr algn="l">
              <a:lnSpc>
                <a:spcPct val="150000"/>
              </a:lnSpc>
            </a:pPr>
            <a:r>
              <a:rPr lang="en-US" sz="2800" dirty="0">
                <a:solidFill>
                  <a:schemeClr val="tx1"/>
                </a:solidFill>
              </a:rPr>
              <a:t>2. Use dashboards for daily ops decisions</a:t>
            </a:r>
          </a:p>
          <a:p>
            <a:pPr algn="l">
              <a:lnSpc>
                <a:spcPct val="150000"/>
              </a:lnSpc>
            </a:pPr>
            <a:r>
              <a:rPr lang="en-US" sz="2800" dirty="0">
                <a:solidFill>
                  <a:schemeClr val="tx1"/>
                </a:solidFill>
              </a:rPr>
              <a:t>3. Trigger alerts for counter overuse or overlaps</a:t>
            </a:r>
          </a:p>
          <a:p>
            <a:pPr algn="l">
              <a:lnSpc>
                <a:spcPct val="150000"/>
              </a:lnSpc>
            </a:pPr>
            <a:r>
              <a:rPr lang="en-US" sz="2800" dirty="0">
                <a:solidFill>
                  <a:schemeClr val="tx1"/>
                </a:solidFill>
              </a:rPr>
              <a:t>4. Improve flight schedule reliability with carriers</a:t>
            </a:r>
          </a:p>
          <a:p>
            <a:pPr algn="l">
              <a:lnSpc>
                <a:spcPct val="150000"/>
              </a:lnSpc>
            </a:pPr>
            <a:r>
              <a:rPr lang="en-US" sz="2800" dirty="0">
                <a:solidFill>
                  <a:schemeClr val="tx1"/>
                </a:solidFill>
              </a:rPr>
              <a:t>5. Replace manual logs with a centralized system</a:t>
            </a:r>
          </a:p>
        </p:txBody>
      </p:sp>
    </p:spTree>
    <p:extLst>
      <p:ext uri="{BB962C8B-B14F-4D97-AF65-F5344CB8AC3E}">
        <p14:creationId xmlns:p14="http://schemas.microsoft.com/office/powerpoint/2010/main" val="3145092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093D6F-FDB8-956A-E520-497EF906C9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ue and white line&#10;&#10;AI-generated content may be incorrect.">
            <a:extLst>
              <a:ext uri="{FF2B5EF4-FFF2-40B4-BE49-F238E27FC236}">
                <a16:creationId xmlns:a16="http://schemas.microsoft.com/office/drawing/2014/main" id="{AFAD6FA7-7336-FC88-F77E-967D7DA2379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78274" b="1482"/>
          <a:stretch/>
        </p:blipFill>
        <p:spPr>
          <a:xfrm>
            <a:off x="0" y="5730671"/>
            <a:ext cx="9144000" cy="104126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F80F6A2-EE63-BBC2-6588-19FD8A791EEC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A68F5-6537-CF96-B720-DCCFB2B9DA25}"/>
              </a:ext>
            </a:extLst>
          </p:cNvPr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2800" dirty="0" err="1">
                <a:solidFill>
                  <a:schemeClr val="tx1"/>
                </a:solidFill>
              </a:rPr>
              <a:t>AeroStream</a:t>
            </a:r>
            <a:r>
              <a:rPr lang="en-US" sz="2800" dirty="0">
                <a:solidFill>
                  <a:schemeClr val="tx1"/>
                </a:solidFill>
              </a:rPr>
              <a:t> demonstrates how a simulated data-driven system can:</a:t>
            </a:r>
          </a:p>
          <a:p>
            <a:pPr algn="l">
              <a:lnSpc>
                <a:spcPct val="150000"/>
              </a:lnSpc>
            </a:pPr>
            <a:r>
              <a:rPr lang="en-US" sz="2800" dirty="0">
                <a:solidFill>
                  <a:schemeClr val="tx1"/>
                </a:solidFill>
              </a:rPr>
              <a:t>- Reduce manual inefficiencies</a:t>
            </a:r>
          </a:p>
          <a:p>
            <a:pPr algn="l">
              <a:lnSpc>
                <a:spcPct val="150000"/>
              </a:lnSpc>
            </a:pPr>
            <a:r>
              <a:rPr lang="en-US" sz="2800" dirty="0">
                <a:solidFill>
                  <a:schemeClr val="tx1"/>
                </a:solidFill>
              </a:rPr>
              <a:t>- Improve resource allocation</a:t>
            </a:r>
          </a:p>
          <a:p>
            <a:pPr algn="l">
              <a:lnSpc>
                <a:spcPct val="150000"/>
              </a:lnSpc>
            </a:pPr>
            <a:r>
              <a:rPr lang="en-US" sz="2800" dirty="0">
                <a:solidFill>
                  <a:schemeClr val="tx1"/>
                </a:solidFill>
              </a:rPr>
              <a:t>- Enhance airport decision-making and responsiveness</a:t>
            </a:r>
          </a:p>
        </p:txBody>
      </p:sp>
    </p:spTree>
    <p:extLst>
      <p:ext uri="{BB962C8B-B14F-4D97-AF65-F5344CB8AC3E}">
        <p14:creationId xmlns:p14="http://schemas.microsoft.com/office/powerpoint/2010/main" val="3440086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193</Words>
  <Application>Microsoft Office PowerPoint</Application>
  <PresentationFormat>On-screen Show (4:3)</PresentationFormat>
  <Paragraphs>40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Arial</vt:lpstr>
      <vt:lpstr>Calibri</vt:lpstr>
      <vt:lpstr>Office Theme</vt:lpstr>
      <vt:lpstr>AeroStream Operational Efficiency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Manisha Rambarack</dc:creator>
  <cp:keywords/>
  <dc:description>generated using python-pptx</dc:description>
  <cp:lastModifiedBy>Suharsh Sandhu</cp:lastModifiedBy>
  <cp:revision>3</cp:revision>
  <dcterms:created xsi:type="dcterms:W3CDTF">2013-01-27T09:14:16Z</dcterms:created>
  <dcterms:modified xsi:type="dcterms:W3CDTF">2025-05-16T01:28:49Z</dcterms:modified>
  <cp:category/>
</cp:coreProperties>
</file>