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88442" y="3206298"/>
            <a:ext cx="10490200" cy="317009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a:t>
            </a:r>
          </a:p>
          <a:p>
            <a:pPr algn="ctr"/>
            <a:r>
              <a:rPr lang="en-US" sz="2000" b="1" dirty="0">
                <a:solidFill>
                  <a:schemeClr val="accent1">
                    <a:lumMod val="75000"/>
                  </a:schemeClr>
                </a:solidFill>
                <a:latin typeface="Arial" pitchFamily="34" charset="0"/>
                <a:cs typeface="Arial" pitchFamily="34" charset="0"/>
              </a:rPr>
              <a:t>HARSHINI R</a:t>
            </a:r>
          </a:p>
          <a:p>
            <a:pPr algn="ctr"/>
            <a:endParaRPr lang="en-US" sz="2000" b="1" dirty="0">
              <a:solidFill>
                <a:schemeClr val="accent1">
                  <a:lumMod val="75000"/>
                </a:schemeClr>
              </a:solidFill>
              <a:latin typeface="Arial" pitchFamily="34" charset="0"/>
              <a:cs typeface="Arial" pitchFamily="34" charset="0"/>
            </a:endParaRPr>
          </a:p>
          <a:p>
            <a:pPr algn="ctr"/>
            <a:r>
              <a:rPr lang="en-US" sz="2000" b="1" dirty="0">
                <a:solidFill>
                  <a:schemeClr val="accent1">
                    <a:lumMod val="75000"/>
                  </a:schemeClr>
                </a:solidFill>
                <a:latin typeface="Arial"/>
                <a:cs typeface="Arial"/>
              </a:rPr>
              <a:t>Student Name : </a:t>
            </a:r>
          </a:p>
          <a:p>
            <a:pPr algn="ctr"/>
            <a:r>
              <a:rPr lang="en-US" sz="2000" b="1" dirty="0">
                <a:solidFill>
                  <a:schemeClr val="accent1">
                    <a:lumMod val="75000"/>
                  </a:schemeClr>
                </a:solidFill>
                <a:latin typeface="Arial"/>
                <a:cs typeface="Arial"/>
              </a:rPr>
              <a:t>HARSHINI R</a:t>
            </a:r>
          </a:p>
          <a:p>
            <a:pPr algn="ctr"/>
            <a:endParaRPr lang="en-US" sz="2000" b="1" dirty="0">
              <a:solidFill>
                <a:schemeClr val="accent1">
                  <a:lumMod val="75000"/>
                </a:schemeClr>
              </a:solidFill>
              <a:latin typeface="Arial"/>
              <a:cs typeface="Arial"/>
            </a:endParaRPr>
          </a:p>
          <a:p>
            <a:pPr algn="ctr"/>
            <a:r>
              <a:rPr lang="en-US" sz="2000" b="1" dirty="0">
                <a:solidFill>
                  <a:schemeClr val="accent1">
                    <a:lumMod val="75000"/>
                  </a:schemeClr>
                </a:solidFill>
                <a:latin typeface="Arial"/>
                <a:cs typeface="Arial"/>
              </a:rPr>
              <a:t>College Name &amp; Department : </a:t>
            </a:r>
          </a:p>
          <a:p>
            <a:pPr algn="ctr"/>
            <a:r>
              <a:rPr lang="en-US" sz="2000" b="1" dirty="0">
                <a:solidFill>
                  <a:schemeClr val="accent1">
                    <a:lumMod val="75000"/>
                  </a:schemeClr>
                </a:solidFill>
                <a:latin typeface="Arial"/>
                <a:cs typeface="Arial"/>
              </a:rPr>
              <a:t>CMR INSTITUTE OF TECHNOLOGY</a:t>
            </a:r>
          </a:p>
          <a:p>
            <a:pPr algn="ctr"/>
            <a:r>
              <a:rPr lang="en-US" sz="2000" b="1" dirty="0">
                <a:solidFill>
                  <a:schemeClr val="accent1">
                    <a:lumMod val="75000"/>
                  </a:schemeClr>
                </a:solidFill>
                <a:latin typeface="Arial"/>
                <a:cs typeface="Arial"/>
              </a:rPr>
              <a:t>Computer Science and Engineering (Artificial Intelligence and Machine Learning)</a:t>
            </a:r>
          </a:p>
          <a:p>
            <a:pPr algn="ct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5B4575A5-A9EF-1B20-E9F4-3EF171964489}"/>
              </a:ext>
            </a:extLst>
          </p:cNvPr>
          <p:cNvSpPr>
            <a:spLocks noGrp="1"/>
          </p:cNvSpPr>
          <p:nvPr>
            <p:ph idx="1"/>
          </p:nvPr>
        </p:nvSpPr>
        <p:spPr>
          <a:xfrm>
            <a:off x="581192" y="1456266"/>
            <a:ext cx="10848807" cy="1312939"/>
          </a:xfrm>
        </p:spPr>
        <p:txBody>
          <a:bodyPr>
            <a:normAutofit/>
          </a:bodyPr>
          <a:lstStyle/>
          <a:p>
            <a:pPr marL="0" indent="0" algn="just">
              <a:buNone/>
            </a:pPr>
            <a:r>
              <a:rPr lang="en-US" sz="3200" dirty="0">
                <a:solidFill>
                  <a:srgbClr val="0F0F0F"/>
                </a:solidFill>
                <a:ea typeface="+mn-lt"/>
                <a:cs typeface="+mn-lt"/>
              </a:rPr>
              <a:t>https://github.com/HersheyR/Image-Steganography-App</a:t>
            </a:r>
            <a:endParaRPr lang="en-IN" dirty="0"/>
          </a:p>
        </p:txBody>
      </p:sp>
      <p:sp>
        <p:nvSpPr>
          <p:cNvPr id="5" name="Title 4">
            <a:extLst>
              <a:ext uri="{FF2B5EF4-FFF2-40B4-BE49-F238E27FC236}">
                <a16:creationId xmlns:a16="http://schemas.microsoft.com/office/drawing/2014/main" id="{24AE1FAE-DDA5-9193-B4C8-51B3FA15D8AD}"/>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GITHUB Link</a:t>
            </a:r>
            <a:endParaRPr lang="en-US" sz="40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C1A6457-A11D-4484-BD83-9D8EBB09A6B0}"/>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FUTURE SCOPE</a:t>
            </a:r>
            <a:endParaRPr lang="en-US" sz="4000" dirty="0"/>
          </a:p>
        </p:txBody>
      </p:sp>
      <p:sp>
        <p:nvSpPr>
          <p:cNvPr id="4" name="Content Placeholder 1">
            <a:extLst>
              <a:ext uri="{FF2B5EF4-FFF2-40B4-BE49-F238E27FC236}">
                <a16:creationId xmlns:a16="http://schemas.microsoft.com/office/drawing/2014/main" id="{4537072D-0009-2812-F4D7-EBEF4FDEFC8B}"/>
              </a:ext>
            </a:extLst>
          </p:cNvPr>
          <p:cNvSpPr>
            <a:spLocks noGrp="1"/>
          </p:cNvSpPr>
          <p:nvPr>
            <p:ph idx="1"/>
          </p:nvPr>
        </p:nvSpPr>
        <p:spPr>
          <a:xfrm>
            <a:off x="581192" y="1322298"/>
            <a:ext cx="11029615" cy="5137768"/>
          </a:xfrm>
        </p:spPr>
        <p:txBody>
          <a:bodyPr>
            <a:normAutofit/>
          </a:bodyPr>
          <a:lstStyle/>
          <a:p>
            <a:pPr algn="just"/>
            <a:r>
              <a:rPr lang="en-US" sz="3200" dirty="0">
                <a:solidFill>
                  <a:srgbClr val="0F0F0F"/>
                </a:solidFill>
                <a:ea typeface="+mn-lt"/>
                <a:cs typeface="+mn-lt"/>
              </a:rPr>
              <a:t>The Image Steganography App can be enhanced by integrating advanced encryption for improved security. </a:t>
            </a:r>
          </a:p>
          <a:p>
            <a:pPr algn="just"/>
            <a:r>
              <a:rPr lang="en-US" sz="3200" dirty="0">
                <a:solidFill>
                  <a:srgbClr val="0F0F0F"/>
                </a:solidFill>
                <a:ea typeface="+mn-lt"/>
                <a:cs typeface="+mn-lt"/>
              </a:rPr>
              <a:t>Expanding support to other media types, such as audio and video, can broaden its application. </a:t>
            </a:r>
          </a:p>
          <a:p>
            <a:pPr algn="just"/>
            <a:r>
              <a:rPr lang="en-US" sz="3200" dirty="0">
                <a:solidFill>
                  <a:srgbClr val="0F0F0F"/>
                </a:solidFill>
                <a:ea typeface="+mn-lt"/>
                <a:cs typeface="+mn-lt"/>
              </a:rPr>
              <a:t>Developing mobile and desktop versions will increase accessibility, while features like batch processing and cloud integration can enhance usability.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2746847" y="2957909"/>
            <a:ext cx="6698305" cy="942181"/>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02734"/>
            <a:ext cx="10515600" cy="75796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86490" y="1460698"/>
            <a:ext cx="11019020" cy="4364369"/>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US" sz="40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77340"/>
            <a:ext cx="11029615" cy="4673324"/>
          </a:xfrm>
        </p:spPr>
        <p:txBody>
          <a:bodyPr>
            <a:normAutofit fontScale="85000" lnSpcReduction="10000"/>
          </a:bodyPr>
          <a:lstStyle/>
          <a:p>
            <a:pPr algn="just"/>
            <a:r>
              <a:rPr lang="en-US" sz="3200" dirty="0">
                <a:solidFill>
                  <a:srgbClr val="0F0F0F"/>
                </a:solidFill>
                <a:ea typeface="+mn-lt"/>
                <a:cs typeface="+mn-lt"/>
              </a:rPr>
              <a:t>Maintaining the confidentiality of sensitive information during transmission is a significant challenge. Traditional encryption methods, though effective, often reveal the presence of secured data, potentially attracting unwanted attention. </a:t>
            </a:r>
          </a:p>
          <a:p>
            <a:pPr algn="just"/>
            <a:r>
              <a:rPr lang="en-US" sz="3200" dirty="0">
                <a:solidFill>
                  <a:srgbClr val="0F0F0F"/>
                </a:solidFill>
                <a:ea typeface="+mn-lt"/>
                <a:cs typeface="+mn-lt"/>
              </a:rPr>
              <a:t>This project focuses on developing an Image Steganography App that securely embeds secret messages within image files. Utilizing passcode-protected encryption and image processing techniques, the application enables users to discreetly hide and retrieve sensitive information without compromising the visual quality of the image, ensuring both security and subtlety in data transmission.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FE725B90-12FA-8380-40F8-B304E65F7FBB}"/>
              </a:ext>
            </a:extLst>
          </p:cNvPr>
          <p:cNvSpPr txBox="1">
            <a:spLocks/>
          </p:cNvSpPr>
          <p:nvPr/>
        </p:nvSpPr>
        <p:spPr>
          <a:xfrm>
            <a:off x="452404" y="1490409"/>
            <a:ext cx="11029615" cy="46733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IN" sz="2800" dirty="0">
                <a:solidFill>
                  <a:schemeClr val="tx1"/>
                </a:solidFill>
              </a:rPr>
              <a:t>Programming Language: </a:t>
            </a:r>
            <a:r>
              <a:rPr lang="en-IN" sz="2800" b="1" dirty="0">
                <a:solidFill>
                  <a:schemeClr val="tx1"/>
                </a:solidFill>
              </a:rPr>
              <a:t>Python</a:t>
            </a:r>
            <a:r>
              <a:rPr lang="en-IN" sz="2800" dirty="0">
                <a:solidFill>
                  <a:schemeClr val="tx1"/>
                </a:solidFill>
              </a:rPr>
              <a:t>  </a:t>
            </a:r>
          </a:p>
          <a:p>
            <a:r>
              <a:rPr lang="en-IN" sz="2800" dirty="0">
                <a:solidFill>
                  <a:schemeClr val="tx1"/>
                </a:solidFill>
              </a:rPr>
              <a:t>Image Processing: </a:t>
            </a:r>
            <a:r>
              <a:rPr lang="en-IN" sz="2800" b="1" dirty="0">
                <a:solidFill>
                  <a:schemeClr val="tx1"/>
                </a:solidFill>
              </a:rPr>
              <a:t>OpenCV  </a:t>
            </a:r>
          </a:p>
          <a:p>
            <a:r>
              <a:rPr lang="en-IN" sz="2800" dirty="0">
                <a:solidFill>
                  <a:schemeClr val="tx1"/>
                </a:solidFill>
              </a:rPr>
              <a:t>Numerical Operations: </a:t>
            </a:r>
            <a:r>
              <a:rPr lang="en-IN" sz="2800" b="1" dirty="0">
                <a:solidFill>
                  <a:schemeClr val="tx1"/>
                </a:solidFill>
              </a:rPr>
              <a:t>NumPy </a:t>
            </a:r>
            <a:r>
              <a:rPr lang="en-IN" sz="2800" dirty="0">
                <a:solidFill>
                  <a:schemeClr val="tx1"/>
                </a:solidFill>
              </a:rPr>
              <a:t> </a:t>
            </a:r>
          </a:p>
          <a:p>
            <a:r>
              <a:rPr lang="en-IN" sz="2800" dirty="0">
                <a:solidFill>
                  <a:schemeClr val="tx1"/>
                </a:solidFill>
              </a:rPr>
              <a:t>Web Application Framework: </a:t>
            </a:r>
            <a:r>
              <a:rPr lang="en-IN" sz="2800" b="1" dirty="0" err="1">
                <a:solidFill>
                  <a:schemeClr val="tx1"/>
                </a:solidFill>
              </a:rPr>
              <a:t>Streamlit</a:t>
            </a:r>
            <a:r>
              <a:rPr lang="en-IN" sz="2800" dirty="0">
                <a:solidFill>
                  <a:schemeClr val="tx1"/>
                </a:solidFill>
              </a:rPr>
              <a:t>  </a:t>
            </a:r>
          </a:p>
          <a:p>
            <a:r>
              <a:rPr lang="en-IN" sz="2800" dirty="0">
                <a:solidFill>
                  <a:schemeClr val="tx1"/>
                </a:solidFill>
              </a:rPr>
              <a:t>File Handling: </a:t>
            </a:r>
            <a:r>
              <a:rPr lang="en-IN" sz="2800" b="1" dirty="0">
                <a:solidFill>
                  <a:schemeClr val="tx1"/>
                </a:solidFill>
              </a:rPr>
              <a:t>OpenCV</a:t>
            </a:r>
            <a:r>
              <a:rPr lang="en-IN" sz="2800" dirty="0">
                <a:solidFill>
                  <a:schemeClr val="tx1"/>
                </a:solidFill>
              </a:rPr>
              <a:t> and </a:t>
            </a:r>
            <a:r>
              <a:rPr lang="en-IN" sz="2800" b="1" dirty="0">
                <a:solidFill>
                  <a:schemeClr val="tx1"/>
                </a:solidFill>
              </a:rPr>
              <a:t>NumPy</a:t>
            </a:r>
            <a:r>
              <a:rPr lang="en-IN" sz="2800" dirty="0">
                <a:solidFill>
                  <a:schemeClr val="tx1"/>
                </a:solidFill>
              </a:rPr>
              <a:t> integration for image encoding/decoding  </a:t>
            </a:r>
          </a:p>
          <a:p>
            <a:r>
              <a:rPr lang="en-IN" sz="2800" dirty="0">
                <a:solidFill>
                  <a:schemeClr val="tx1"/>
                </a:solidFill>
              </a:rPr>
              <a:t>User Interface: </a:t>
            </a:r>
            <a:r>
              <a:rPr lang="en-IN" sz="2800" b="1" dirty="0" err="1">
                <a:solidFill>
                  <a:schemeClr val="tx1"/>
                </a:solidFill>
              </a:rPr>
              <a:t>Streamlit</a:t>
            </a:r>
            <a:r>
              <a:rPr lang="en-IN" sz="2800" dirty="0">
                <a:solidFill>
                  <a:schemeClr val="tx1"/>
                </a:solidFill>
              </a:rPr>
              <a:t> for interactive UI elements</a:t>
            </a:r>
          </a:p>
          <a:p>
            <a:r>
              <a:rPr lang="en-IN" sz="2800" dirty="0">
                <a:solidFill>
                  <a:schemeClr val="tx1"/>
                </a:solidFill>
              </a:rPr>
              <a:t>Platform: </a:t>
            </a:r>
            <a:r>
              <a:rPr lang="en-IN" sz="2800" b="1" dirty="0">
                <a:solidFill>
                  <a:schemeClr val="tx1"/>
                </a:solidFill>
              </a:rPr>
              <a:t>Visual Studio Code</a:t>
            </a:r>
          </a:p>
        </p:txBody>
      </p:sp>
      <p:sp>
        <p:nvSpPr>
          <p:cNvPr id="6" name="Title 4">
            <a:extLst>
              <a:ext uri="{FF2B5EF4-FFF2-40B4-BE49-F238E27FC236}">
                <a16:creationId xmlns:a16="http://schemas.microsoft.com/office/drawing/2014/main" id="{B5A18762-C5B0-1AD7-1F19-2273AC9AEE40}"/>
              </a:ext>
            </a:extLst>
          </p:cNvPr>
          <p:cNvSpPr txBox="1">
            <a:spLocks/>
          </p:cNvSpPr>
          <p:nvPr/>
        </p:nvSpPr>
        <p:spPr>
          <a:xfrm>
            <a:off x="452403" y="720405"/>
            <a:ext cx="11029616" cy="77000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pitchFamily="34" charset="0"/>
                <a:cs typeface="Arial" panose="020B0604020202020204" pitchFamily="34" charset="0"/>
              </a:rPr>
              <a:t>Technology used</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EFDDE218-E204-DCDE-1857-C4F24F1EFF56}"/>
              </a:ext>
            </a:extLst>
          </p:cNvPr>
          <p:cNvSpPr>
            <a:spLocks noGrp="1"/>
          </p:cNvSpPr>
          <p:nvPr>
            <p:ph idx="1"/>
          </p:nvPr>
        </p:nvSpPr>
        <p:spPr>
          <a:xfrm>
            <a:off x="370135" y="1242760"/>
            <a:ext cx="11451730" cy="5349435"/>
          </a:xfrm>
        </p:spPr>
        <p:txBody>
          <a:bodyPr>
            <a:normAutofit/>
          </a:bodyPr>
          <a:lstStyle/>
          <a:p>
            <a:pPr algn="just"/>
            <a:r>
              <a:rPr lang="en-US" sz="2400" b="1" dirty="0" err="1">
                <a:solidFill>
                  <a:srgbClr val="0F0F0F"/>
                </a:solidFill>
                <a:ea typeface="+mn-lt"/>
                <a:cs typeface="+mn-lt"/>
              </a:rPr>
              <a:t>Streamlit</a:t>
            </a:r>
            <a:r>
              <a:rPr lang="en-US" sz="2400" b="1" dirty="0">
                <a:solidFill>
                  <a:srgbClr val="0F0F0F"/>
                </a:solidFill>
                <a:ea typeface="+mn-lt"/>
                <a:cs typeface="+mn-lt"/>
              </a:rPr>
              <a:t>-Based Interactive Web App</a:t>
            </a:r>
            <a:r>
              <a:rPr lang="en-US" sz="2400" dirty="0">
                <a:solidFill>
                  <a:srgbClr val="0F0F0F"/>
                </a:solidFill>
                <a:ea typeface="+mn-lt"/>
                <a:cs typeface="+mn-lt"/>
              </a:rPr>
              <a:t>: While many steganography projects are command-line based, this app provides a user-friendly </a:t>
            </a:r>
            <a:r>
              <a:rPr lang="en-US" sz="2400" dirty="0" err="1">
                <a:solidFill>
                  <a:srgbClr val="0F0F0F"/>
                </a:solidFill>
                <a:ea typeface="+mn-lt"/>
                <a:cs typeface="+mn-lt"/>
              </a:rPr>
              <a:t>Streamlit</a:t>
            </a:r>
            <a:r>
              <a:rPr lang="en-US" sz="2400" dirty="0">
                <a:solidFill>
                  <a:srgbClr val="0F0F0F"/>
                </a:solidFill>
                <a:ea typeface="+mn-lt"/>
                <a:cs typeface="+mn-lt"/>
              </a:rPr>
              <a:t> interface, making it accessible to non-technical users without the need for complex setups.</a:t>
            </a:r>
            <a:endParaRPr lang="en-IN" sz="2400" dirty="0">
              <a:solidFill>
                <a:srgbClr val="0F0F0F"/>
              </a:solidFill>
              <a:ea typeface="+mn-lt"/>
              <a:cs typeface="+mn-lt"/>
            </a:endParaRPr>
          </a:p>
          <a:p>
            <a:pPr algn="just"/>
            <a:r>
              <a:rPr lang="en-US" sz="2400" b="1" dirty="0">
                <a:solidFill>
                  <a:srgbClr val="0F0F0F"/>
                </a:solidFill>
                <a:ea typeface="+mn-lt"/>
                <a:cs typeface="+mn-lt"/>
              </a:rPr>
              <a:t>Real-Time Encryption &amp; Decryption with Download Options: </a:t>
            </a:r>
            <a:r>
              <a:rPr lang="en-US" sz="2400" dirty="0">
                <a:solidFill>
                  <a:srgbClr val="0F0F0F"/>
                </a:solidFill>
                <a:ea typeface="+mn-lt"/>
                <a:cs typeface="+mn-lt"/>
              </a:rPr>
              <a:t>The app not only encrypts and decrypts messages in real-time but also allows users to download the encrypted image directly through the interface.</a:t>
            </a:r>
          </a:p>
          <a:p>
            <a:pPr algn="just"/>
            <a:r>
              <a:rPr lang="en-US" sz="2400" b="1" dirty="0">
                <a:solidFill>
                  <a:srgbClr val="0F0F0F"/>
                </a:solidFill>
                <a:ea typeface="+mn-lt"/>
                <a:cs typeface="+mn-lt"/>
              </a:rPr>
              <a:t>Minimal Image Distortion: </a:t>
            </a:r>
            <a:r>
              <a:rPr lang="en-US" sz="2400" dirty="0">
                <a:solidFill>
                  <a:srgbClr val="0F0F0F"/>
                </a:solidFill>
                <a:ea typeface="+mn-lt"/>
                <a:cs typeface="+mn-lt"/>
              </a:rPr>
              <a:t>By embedding data into the blue channel of the image and carefully managing pixel modifications, the app ensures minimal distortion, maintaining the image's visual integrity.</a:t>
            </a:r>
          </a:p>
          <a:p>
            <a:pPr algn="just"/>
            <a:r>
              <a:rPr lang="en-US" sz="2400" b="1" dirty="0">
                <a:solidFill>
                  <a:srgbClr val="0F0F0F"/>
                </a:solidFill>
                <a:ea typeface="+mn-lt"/>
                <a:cs typeface="+mn-lt"/>
              </a:rPr>
              <a:t>Modular Design: </a:t>
            </a:r>
            <a:r>
              <a:rPr lang="en-US" sz="2400" dirty="0">
                <a:solidFill>
                  <a:srgbClr val="0F0F0F"/>
                </a:solidFill>
                <a:ea typeface="+mn-lt"/>
                <a:cs typeface="+mn-lt"/>
              </a:rPr>
              <a:t>The project is broken down into modular scripts (encrypt.py, decrypt.py, and main_app.py), promoting reusability and easy maintenance.</a:t>
            </a:r>
          </a:p>
        </p:txBody>
      </p:sp>
      <p:sp>
        <p:nvSpPr>
          <p:cNvPr id="9" name="Title 4">
            <a:extLst>
              <a:ext uri="{FF2B5EF4-FFF2-40B4-BE49-F238E27FC236}">
                <a16:creationId xmlns:a16="http://schemas.microsoft.com/office/drawing/2014/main" id="{6F1D658C-8026-68CF-E441-C72EF7F4BD13}"/>
              </a:ext>
            </a:extLst>
          </p:cNvPr>
          <p:cNvSpPr>
            <a:spLocks noGrp="1"/>
          </p:cNvSpPr>
          <p:nvPr>
            <p:ph type="title"/>
          </p:nvPr>
        </p:nvSpPr>
        <p:spPr>
          <a:xfrm>
            <a:off x="370135" y="6442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WOW FACTORS</a:t>
            </a:r>
            <a:endParaRPr lang="en-US" sz="40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D252FCB1-19A0-744D-18FB-5DCE16F390E3}"/>
              </a:ext>
            </a:extLst>
          </p:cNvPr>
          <p:cNvSpPr>
            <a:spLocks noGrp="1"/>
          </p:cNvSpPr>
          <p:nvPr>
            <p:ph idx="1"/>
          </p:nvPr>
        </p:nvSpPr>
        <p:spPr>
          <a:xfrm>
            <a:off x="370134" y="1208893"/>
            <a:ext cx="11451730" cy="5349435"/>
          </a:xfrm>
        </p:spPr>
        <p:txBody>
          <a:bodyPr>
            <a:normAutofit/>
          </a:bodyPr>
          <a:lstStyle/>
          <a:p>
            <a:pPr algn="just"/>
            <a:r>
              <a:rPr lang="en-US" sz="2500" b="1" dirty="0">
                <a:solidFill>
                  <a:srgbClr val="0F0F0F"/>
                </a:solidFill>
                <a:ea typeface="+mn-lt"/>
                <a:cs typeface="+mn-lt"/>
              </a:rPr>
              <a:t>Privacy-Conscious Individuals: </a:t>
            </a:r>
            <a:r>
              <a:rPr lang="en-US" sz="2500" dirty="0">
                <a:solidFill>
                  <a:srgbClr val="0F0F0F"/>
                </a:solidFill>
                <a:ea typeface="+mn-lt"/>
                <a:cs typeface="+mn-lt"/>
              </a:rPr>
              <a:t>Securely share confidential messages without attracting attention.  </a:t>
            </a:r>
          </a:p>
          <a:p>
            <a:pPr algn="just"/>
            <a:r>
              <a:rPr lang="en-US" sz="2500" b="1" dirty="0">
                <a:solidFill>
                  <a:srgbClr val="0F0F0F"/>
                </a:solidFill>
                <a:ea typeface="+mn-lt"/>
                <a:cs typeface="+mn-lt"/>
              </a:rPr>
              <a:t>Students &amp; Educators: </a:t>
            </a:r>
            <a:r>
              <a:rPr lang="en-US" sz="2500" dirty="0">
                <a:solidFill>
                  <a:srgbClr val="0F0F0F"/>
                </a:solidFill>
                <a:ea typeface="+mn-lt"/>
                <a:cs typeface="+mn-lt"/>
              </a:rPr>
              <a:t>Learn and teach concepts of steganography, cryptography, and data security.  </a:t>
            </a:r>
          </a:p>
          <a:p>
            <a:pPr algn="just"/>
            <a:r>
              <a:rPr lang="en-US" sz="2500" b="1" dirty="0">
                <a:solidFill>
                  <a:srgbClr val="0F0F0F"/>
                </a:solidFill>
                <a:ea typeface="+mn-lt"/>
                <a:cs typeface="+mn-lt"/>
              </a:rPr>
              <a:t>Businesses &amp; Professionals: </a:t>
            </a:r>
            <a:r>
              <a:rPr lang="en-US" sz="2500" dirty="0">
                <a:solidFill>
                  <a:srgbClr val="0F0F0F"/>
                </a:solidFill>
                <a:ea typeface="+mn-lt"/>
                <a:cs typeface="+mn-lt"/>
              </a:rPr>
              <a:t>Discreetly transmit sensitive data like passwords or private documents.  </a:t>
            </a:r>
          </a:p>
          <a:p>
            <a:pPr algn="just"/>
            <a:r>
              <a:rPr lang="en-US" sz="2500" b="1" dirty="0">
                <a:solidFill>
                  <a:srgbClr val="0F0F0F"/>
                </a:solidFill>
                <a:ea typeface="+mn-lt"/>
                <a:cs typeface="+mn-lt"/>
              </a:rPr>
              <a:t>Cybersecurity Enthusiasts: </a:t>
            </a:r>
            <a:r>
              <a:rPr lang="en-US" sz="2500" dirty="0">
                <a:solidFill>
                  <a:srgbClr val="0F0F0F"/>
                </a:solidFill>
                <a:ea typeface="+mn-lt"/>
                <a:cs typeface="+mn-lt"/>
              </a:rPr>
              <a:t>Explore and experiment with data hiding techniques for security purposes.  </a:t>
            </a:r>
          </a:p>
          <a:p>
            <a:pPr algn="just"/>
            <a:r>
              <a:rPr lang="en-US" sz="2500" b="1" dirty="0">
                <a:solidFill>
                  <a:srgbClr val="0F0F0F"/>
                </a:solidFill>
                <a:ea typeface="+mn-lt"/>
                <a:cs typeface="+mn-lt"/>
              </a:rPr>
              <a:t>Developers &amp; Open-Source Contributors: </a:t>
            </a:r>
            <a:r>
              <a:rPr lang="en-US" sz="2500" dirty="0">
                <a:solidFill>
                  <a:srgbClr val="0F0F0F"/>
                </a:solidFill>
                <a:ea typeface="+mn-lt"/>
                <a:cs typeface="+mn-lt"/>
              </a:rPr>
              <a:t>Study image-based data encoding and contribute to project enhancements.</a:t>
            </a:r>
          </a:p>
        </p:txBody>
      </p:sp>
      <p:sp>
        <p:nvSpPr>
          <p:cNvPr id="5" name="Title 4">
            <a:extLst>
              <a:ext uri="{FF2B5EF4-FFF2-40B4-BE49-F238E27FC236}">
                <a16:creationId xmlns:a16="http://schemas.microsoft.com/office/drawing/2014/main" id="{08929BC3-BE40-4A19-3FF0-C18B8DFC31D1}"/>
              </a:ext>
            </a:extLst>
          </p:cNvPr>
          <p:cNvSpPr>
            <a:spLocks noGrp="1"/>
          </p:cNvSpPr>
          <p:nvPr>
            <p:ph type="title"/>
          </p:nvPr>
        </p:nvSpPr>
        <p:spPr>
          <a:xfrm>
            <a:off x="370134" y="652672"/>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END USERS</a:t>
            </a:r>
            <a:endParaRPr lang="en-US" sz="4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217D08-570C-13ED-A859-42164E2E26B0}"/>
              </a:ext>
            </a:extLst>
          </p:cNvPr>
          <p:cNvPicPr>
            <a:picLocks noChangeAspect="1"/>
          </p:cNvPicPr>
          <p:nvPr/>
        </p:nvPicPr>
        <p:blipFill>
          <a:blip r:embed="rId2"/>
          <a:stretch>
            <a:fillRect/>
          </a:stretch>
        </p:blipFill>
        <p:spPr>
          <a:xfrm>
            <a:off x="1266992" y="1545719"/>
            <a:ext cx="8796867" cy="5097507"/>
          </a:xfrm>
          <a:prstGeom prst="rect">
            <a:avLst/>
          </a:prstGeom>
        </p:spPr>
      </p:pic>
      <p:sp>
        <p:nvSpPr>
          <p:cNvPr id="5" name="Title 4">
            <a:extLst>
              <a:ext uri="{FF2B5EF4-FFF2-40B4-BE49-F238E27FC236}">
                <a16:creationId xmlns:a16="http://schemas.microsoft.com/office/drawing/2014/main" id="{52561E87-6E29-EA64-7C58-491E2B54CDBD}"/>
              </a:ext>
            </a:extLst>
          </p:cNvPr>
          <p:cNvSpPr>
            <a:spLocks noGrp="1"/>
          </p:cNvSpPr>
          <p:nvPr>
            <p:ph type="title"/>
          </p:nvPr>
        </p:nvSpPr>
        <p:spPr>
          <a:xfrm>
            <a:off x="452403" y="627272"/>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RESULTS</a:t>
            </a:r>
            <a:endParaRPr lang="en-US" sz="4000"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7D149-1AD2-B687-13B0-77260D7B9F3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CD708C6-8685-6E1B-66F4-4B671035E2EE}"/>
              </a:ext>
            </a:extLst>
          </p:cNvPr>
          <p:cNvPicPr>
            <a:picLocks noChangeAspect="1"/>
          </p:cNvPicPr>
          <p:nvPr/>
        </p:nvPicPr>
        <p:blipFill>
          <a:blip r:embed="rId2"/>
          <a:stretch>
            <a:fillRect/>
          </a:stretch>
        </p:blipFill>
        <p:spPr>
          <a:xfrm>
            <a:off x="208658" y="1348716"/>
            <a:ext cx="5402959" cy="3214818"/>
          </a:xfrm>
          <a:prstGeom prst="rect">
            <a:avLst/>
          </a:prstGeom>
        </p:spPr>
      </p:pic>
      <p:pic>
        <p:nvPicPr>
          <p:cNvPr id="6" name="Picture 5">
            <a:extLst>
              <a:ext uri="{FF2B5EF4-FFF2-40B4-BE49-F238E27FC236}">
                <a16:creationId xmlns:a16="http://schemas.microsoft.com/office/drawing/2014/main" id="{BF6BE2D4-D379-02E8-DB26-BBD510028EC3}"/>
              </a:ext>
            </a:extLst>
          </p:cNvPr>
          <p:cNvPicPr>
            <a:picLocks noChangeAspect="1"/>
          </p:cNvPicPr>
          <p:nvPr/>
        </p:nvPicPr>
        <p:blipFill>
          <a:blip r:embed="rId3"/>
          <a:stretch>
            <a:fillRect/>
          </a:stretch>
        </p:blipFill>
        <p:spPr>
          <a:xfrm>
            <a:off x="5765800" y="1348716"/>
            <a:ext cx="6288289" cy="3214818"/>
          </a:xfrm>
          <a:prstGeom prst="rect">
            <a:avLst/>
          </a:prstGeom>
        </p:spPr>
      </p:pic>
      <p:pic>
        <p:nvPicPr>
          <p:cNvPr id="11" name="Picture 10">
            <a:extLst>
              <a:ext uri="{FF2B5EF4-FFF2-40B4-BE49-F238E27FC236}">
                <a16:creationId xmlns:a16="http://schemas.microsoft.com/office/drawing/2014/main" id="{320C4A42-176F-1943-EC47-128E16809B20}"/>
              </a:ext>
            </a:extLst>
          </p:cNvPr>
          <p:cNvPicPr>
            <a:picLocks noChangeAspect="1"/>
          </p:cNvPicPr>
          <p:nvPr/>
        </p:nvPicPr>
        <p:blipFill>
          <a:blip r:embed="rId4"/>
          <a:srcRect l="10489" t="1112" r="8903"/>
          <a:stretch/>
        </p:blipFill>
        <p:spPr>
          <a:xfrm>
            <a:off x="5765800" y="4679798"/>
            <a:ext cx="2844800" cy="2135599"/>
          </a:xfrm>
          <a:prstGeom prst="rect">
            <a:avLst/>
          </a:prstGeom>
        </p:spPr>
      </p:pic>
      <p:pic>
        <p:nvPicPr>
          <p:cNvPr id="13" name="Picture 12">
            <a:extLst>
              <a:ext uri="{FF2B5EF4-FFF2-40B4-BE49-F238E27FC236}">
                <a16:creationId xmlns:a16="http://schemas.microsoft.com/office/drawing/2014/main" id="{E8FE2113-09C9-CD5A-D51A-775EAE704442}"/>
              </a:ext>
            </a:extLst>
          </p:cNvPr>
          <p:cNvPicPr>
            <a:picLocks noChangeAspect="1"/>
          </p:cNvPicPr>
          <p:nvPr/>
        </p:nvPicPr>
        <p:blipFill>
          <a:blip r:embed="rId5"/>
          <a:srcRect l="1573" t="622" r="2123" b="622"/>
          <a:stretch/>
        </p:blipFill>
        <p:spPr>
          <a:xfrm>
            <a:off x="2813760" y="4679312"/>
            <a:ext cx="2797857" cy="2135599"/>
          </a:xfrm>
          <a:prstGeom prst="rect">
            <a:avLst/>
          </a:prstGeom>
        </p:spPr>
      </p:pic>
      <p:sp>
        <p:nvSpPr>
          <p:cNvPr id="7" name="Title 4">
            <a:extLst>
              <a:ext uri="{FF2B5EF4-FFF2-40B4-BE49-F238E27FC236}">
                <a16:creationId xmlns:a16="http://schemas.microsoft.com/office/drawing/2014/main" id="{2F48F7B0-8369-16D7-2B3F-CCF5BF919284}"/>
              </a:ext>
            </a:extLst>
          </p:cNvPr>
          <p:cNvSpPr>
            <a:spLocks noGrp="1"/>
          </p:cNvSpPr>
          <p:nvPr>
            <p:ph type="title"/>
          </p:nvPr>
        </p:nvSpPr>
        <p:spPr>
          <a:xfrm>
            <a:off x="443936" y="520580"/>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RESULTS</a:t>
            </a:r>
            <a:endParaRPr lang="en-US" sz="4000" dirty="0"/>
          </a:p>
        </p:txBody>
      </p:sp>
    </p:spTree>
    <p:extLst>
      <p:ext uri="{BB962C8B-B14F-4D97-AF65-F5344CB8AC3E}">
        <p14:creationId xmlns:p14="http://schemas.microsoft.com/office/powerpoint/2010/main" val="382051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058CDD7E-37F6-963B-4D1B-D9ADFA10F595}"/>
              </a:ext>
            </a:extLst>
          </p:cNvPr>
          <p:cNvSpPr>
            <a:spLocks noGrp="1"/>
          </p:cNvSpPr>
          <p:nvPr>
            <p:ph idx="1"/>
          </p:nvPr>
        </p:nvSpPr>
        <p:spPr>
          <a:xfrm>
            <a:off x="581192" y="1322298"/>
            <a:ext cx="11029615" cy="5137768"/>
          </a:xfrm>
        </p:spPr>
        <p:txBody>
          <a:bodyPr>
            <a:normAutofit fontScale="77500" lnSpcReduction="20000"/>
          </a:bodyPr>
          <a:lstStyle/>
          <a:p>
            <a:pPr algn="just"/>
            <a:r>
              <a:rPr lang="en-US" sz="3200" dirty="0">
                <a:solidFill>
                  <a:srgbClr val="0F0F0F"/>
                </a:solidFill>
                <a:ea typeface="+mn-lt"/>
                <a:cs typeface="+mn-lt"/>
              </a:rPr>
              <a:t>The </a:t>
            </a:r>
            <a:r>
              <a:rPr lang="en-US" sz="3200" b="1" dirty="0">
                <a:solidFill>
                  <a:srgbClr val="0F0F0F"/>
                </a:solidFill>
                <a:ea typeface="+mn-lt"/>
                <a:cs typeface="+mn-lt"/>
              </a:rPr>
              <a:t>Image Steganography App </a:t>
            </a:r>
            <a:r>
              <a:rPr lang="en-US" sz="3200" dirty="0">
                <a:solidFill>
                  <a:srgbClr val="0F0F0F"/>
                </a:solidFill>
                <a:ea typeface="+mn-lt"/>
                <a:cs typeface="+mn-lt"/>
              </a:rPr>
              <a:t>effectively addresses the challenge of maintaining the </a:t>
            </a:r>
            <a:r>
              <a:rPr lang="en-US" sz="3200" b="1" dirty="0">
                <a:solidFill>
                  <a:srgbClr val="0F0F0F"/>
                </a:solidFill>
                <a:ea typeface="+mn-lt"/>
                <a:cs typeface="+mn-lt"/>
              </a:rPr>
              <a:t>confidentiality of sensitive information </a:t>
            </a:r>
            <a:r>
              <a:rPr lang="en-US" sz="3200" dirty="0">
                <a:solidFill>
                  <a:srgbClr val="0F0F0F"/>
                </a:solidFill>
                <a:ea typeface="+mn-lt"/>
                <a:cs typeface="+mn-lt"/>
              </a:rPr>
              <a:t>during transmission. </a:t>
            </a:r>
          </a:p>
          <a:p>
            <a:pPr algn="just"/>
            <a:r>
              <a:rPr lang="en-US" sz="3200" dirty="0">
                <a:solidFill>
                  <a:srgbClr val="0F0F0F"/>
                </a:solidFill>
                <a:ea typeface="+mn-lt"/>
                <a:cs typeface="+mn-lt"/>
              </a:rPr>
              <a:t>By embedding secret messages within image files using </a:t>
            </a:r>
            <a:r>
              <a:rPr lang="en-US" sz="3200" b="1" dirty="0">
                <a:solidFill>
                  <a:srgbClr val="0F0F0F"/>
                </a:solidFill>
                <a:ea typeface="+mn-lt"/>
                <a:cs typeface="+mn-lt"/>
              </a:rPr>
              <a:t>passcode-protected encryption</a:t>
            </a:r>
            <a:r>
              <a:rPr lang="en-US" sz="3200" dirty="0">
                <a:solidFill>
                  <a:srgbClr val="0F0F0F"/>
                </a:solidFill>
                <a:ea typeface="+mn-lt"/>
                <a:cs typeface="+mn-lt"/>
              </a:rPr>
              <a:t>, the app ensures that hidden data remains inconspicuous, avoiding the attention that traditional encryption methods might attract. </a:t>
            </a:r>
          </a:p>
          <a:p>
            <a:pPr algn="just"/>
            <a:r>
              <a:rPr lang="en-US" sz="3200" dirty="0">
                <a:solidFill>
                  <a:srgbClr val="0F0F0F"/>
                </a:solidFill>
                <a:ea typeface="+mn-lt"/>
                <a:cs typeface="+mn-lt"/>
              </a:rPr>
              <a:t>Through the </a:t>
            </a:r>
            <a:r>
              <a:rPr lang="en-US" sz="3200" b="1" dirty="0">
                <a:solidFill>
                  <a:srgbClr val="0F0F0F"/>
                </a:solidFill>
                <a:ea typeface="+mn-lt"/>
                <a:cs typeface="+mn-lt"/>
              </a:rPr>
              <a:t>integration of image processing techniques and a user-friendly interface</a:t>
            </a:r>
            <a:r>
              <a:rPr lang="en-US" sz="3200" dirty="0">
                <a:solidFill>
                  <a:srgbClr val="0F0F0F"/>
                </a:solidFill>
                <a:ea typeface="+mn-lt"/>
                <a:cs typeface="+mn-lt"/>
              </a:rPr>
              <a:t>, the application enables secure and discreet communication without compromising the visual integrity of the image. </a:t>
            </a:r>
          </a:p>
          <a:p>
            <a:pPr algn="just"/>
            <a:r>
              <a:rPr lang="en-US" sz="3200" dirty="0">
                <a:solidFill>
                  <a:srgbClr val="0F0F0F"/>
                </a:solidFill>
                <a:ea typeface="+mn-lt"/>
                <a:cs typeface="+mn-lt"/>
              </a:rPr>
              <a:t>This solution not only </a:t>
            </a:r>
            <a:r>
              <a:rPr lang="en-US" sz="3200" b="1" dirty="0">
                <a:solidFill>
                  <a:srgbClr val="0F0F0F"/>
                </a:solidFill>
                <a:ea typeface="+mn-lt"/>
                <a:cs typeface="+mn-lt"/>
              </a:rPr>
              <a:t>enhances data privacy </a:t>
            </a:r>
            <a:r>
              <a:rPr lang="en-US" sz="3200" dirty="0">
                <a:solidFill>
                  <a:srgbClr val="0F0F0F"/>
                </a:solidFill>
                <a:ea typeface="+mn-lt"/>
                <a:cs typeface="+mn-lt"/>
              </a:rPr>
              <a:t>but also provides an accessible tool for users seeking subtle and reliable methods of secure information exchange.</a:t>
            </a:r>
            <a:endParaRPr lang="en-IN" dirty="0"/>
          </a:p>
        </p:txBody>
      </p:sp>
      <p:sp>
        <p:nvSpPr>
          <p:cNvPr id="5" name="Title 4">
            <a:extLst>
              <a:ext uri="{FF2B5EF4-FFF2-40B4-BE49-F238E27FC236}">
                <a16:creationId xmlns:a16="http://schemas.microsoft.com/office/drawing/2014/main" id="{2B08392C-C073-90D3-166E-AB8D440E0875}"/>
              </a:ext>
            </a:extLst>
          </p:cNvPr>
          <p:cNvSpPr>
            <a:spLocks noGrp="1"/>
          </p:cNvSpPr>
          <p:nvPr>
            <p:ph type="title"/>
          </p:nvPr>
        </p:nvSpPr>
        <p:spPr>
          <a:xfrm>
            <a:off x="452403" y="720405"/>
            <a:ext cx="11029616" cy="770004"/>
          </a:xfrm>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CONCLUSION</a:t>
            </a:r>
            <a:endParaRPr lang="en-US" sz="4000"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148</TotalTime>
  <Words>568</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Franklin Gothic Book</vt:lpstr>
      <vt:lpstr>Franklin Gothic Demi</vt:lpstr>
      <vt:lpstr>Wingdings 2</vt:lpstr>
      <vt:lpstr>DividendVTI</vt:lpstr>
      <vt:lpstr>SECURE DATA HIDING IN IMAGES USING STEGANOGRAPHY</vt:lpstr>
      <vt:lpstr>OUTLINE</vt:lpstr>
      <vt:lpstr>Problem Statement</vt:lpstr>
      <vt:lpstr>PowerPoint Presentation</vt:lpstr>
      <vt:lpstr>WOW FACTORS</vt:lpstr>
      <vt:lpstr>END USERS</vt:lpstr>
      <vt:lpstr>RESULTS</vt:lpstr>
      <vt:lpstr>RESULTS</vt:lpstr>
      <vt:lpstr>CONCLUSION</vt:lpstr>
      <vt:lpstr>GITHUB Link</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Harshini R</cp:lastModifiedBy>
  <cp:revision>30</cp:revision>
  <dcterms:created xsi:type="dcterms:W3CDTF">2021-05-26T16:50:10Z</dcterms:created>
  <dcterms:modified xsi:type="dcterms:W3CDTF">2025-02-23T17:37:50Z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