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67" r:id="rId2"/>
    <p:sldId id="516" r:id="rId3"/>
    <p:sldId id="534" r:id="rId4"/>
    <p:sldId id="533" r:id="rId5"/>
    <p:sldId id="518" r:id="rId6"/>
    <p:sldId id="536" r:id="rId7"/>
    <p:sldId id="538" r:id="rId8"/>
    <p:sldId id="539" r:id="rId9"/>
    <p:sldId id="540" r:id="rId10"/>
    <p:sldId id="541" r:id="rId11"/>
    <p:sldId id="542" r:id="rId12"/>
    <p:sldId id="543" r:id="rId13"/>
    <p:sldId id="552" r:id="rId14"/>
    <p:sldId id="553" r:id="rId15"/>
    <p:sldId id="535" r:id="rId16"/>
    <p:sldId id="532" r:id="rId17"/>
    <p:sldId id="477" r:id="rId18"/>
    <p:sldId id="519" r:id="rId19"/>
    <p:sldId id="481" r:id="rId20"/>
    <p:sldId id="520" r:id="rId21"/>
    <p:sldId id="521" r:id="rId22"/>
    <p:sldId id="522" r:id="rId23"/>
    <p:sldId id="499" r:id="rId24"/>
    <p:sldId id="525" r:id="rId25"/>
    <p:sldId id="528" r:id="rId26"/>
    <p:sldId id="526" r:id="rId27"/>
    <p:sldId id="527" r:id="rId28"/>
    <p:sldId id="523" r:id="rId29"/>
    <p:sldId id="511" r:id="rId30"/>
    <p:sldId id="512" r:id="rId31"/>
    <p:sldId id="529" r:id="rId32"/>
    <p:sldId id="513" r:id="rId33"/>
    <p:sldId id="530" r:id="rId34"/>
    <p:sldId id="544" r:id="rId35"/>
    <p:sldId id="546" r:id="rId36"/>
    <p:sldId id="548" r:id="rId37"/>
    <p:sldId id="549" r:id="rId38"/>
    <p:sldId id="545" r:id="rId39"/>
    <p:sldId id="550" r:id="rId40"/>
    <p:sldId id="551" r:id="rId41"/>
    <p:sldId id="531" r:id="rId42"/>
    <p:sldId id="30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60BF42-8281-45BE-A963-BCBB1E4216C8}">
          <p14:sldIdLst>
            <p14:sldId id="367"/>
            <p14:sldId id="516"/>
            <p14:sldId id="534"/>
            <p14:sldId id="533"/>
            <p14:sldId id="518"/>
            <p14:sldId id="536"/>
            <p14:sldId id="538"/>
            <p14:sldId id="539"/>
            <p14:sldId id="540"/>
            <p14:sldId id="541"/>
            <p14:sldId id="542"/>
            <p14:sldId id="543"/>
            <p14:sldId id="552"/>
            <p14:sldId id="553"/>
            <p14:sldId id="535"/>
            <p14:sldId id="532"/>
            <p14:sldId id="477"/>
            <p14:sldId id="519"/>
            <p14:sldId id="481"/>
            <p14:sldId id="520"/>
            <p14:sldId id="521"/>
            <p14:sldId id="522"/>
            <p14:sldId id="499"/>
            <p14:sldId id="525"/>
            <p14:sldId id="528"/>
            <p14:sldId id="526"/>
            <p14:sldId id="527"/>
            <p14:sldId id="523"/>
            <p14:sldId id="511"/>
            <p14:sldId id="512"/>
            <p14:sldId id="529"/>
            <p14:sldId id="513"/>
            <p14:sldId id="530"/>
            <p14:sldId id="544"/>
            <p14:sldId id="546"/>
            <p14:sldId id="548"/>
            <p14:sldId id="549"/>
            <p14:sldId id="545"/>
            <p14:sldId id="550"/>
            <p14:sldId id="551"/>
            <p14:sldId id="531"/>
          </p14:sldIdLst>
        </p14:section>
        <p14:section name="Untitled Section" id="{92AF9888-333E-4EF3-AD8E-70DA14FB1A82}">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8B9D2-6186-4A3B-B226-48FA0E0092D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C16AA78-0FD1-4E5F-8E49-AD3D8660BC84}">
      <dgm:prSet phldrT="[Text]"/>
      <dgm:spPr>
        <a:solidFill>
          <a:schemeClr val="accent2">
            <a:lumMod val="75000"/>
          </a:schemeClr>
        </a:solidFill>
      </dgm:spPr>
      <dgm:t>
        <a:bodyPr/>
        <a:lstStyle/>
        <a:p>
          <a:r>
            <a:rPr lang="en-US" b="1" i="1" dirty="0" smtClean="0">
              <a:solidFill>
                <a:schemeClr val="bg1"/>
              </a:solidFill>
              <a:effectLst>
                <a:outerShdw blurRad="38100" dist="38100" dir="2700000" algn="tl">
                  <a:srgbClr val="000000">
                    <a:alpha val="43137"/>
                  </a:srgbClr>
                </a:outerShdw>
              </a:effectLst>
            </a:rPr>
            <a:t>Problems with Lack of Standards</a:t>
          </a:r>
          <a:endParaRPr lang="en-US" dirty="0">
            <a:solidFill>
              <a:schemeClr val="bg1"/>
            </a:solidFill>
          </a:endParaRPr>
        </a:p>
      </dgm:t>
    </dgm:pt>
    <dgm:pt modelId="{8A128239-B382-4D27-A18A-269B959D7350}" type="parTrans" cxnId="{5CF2FACA-6DAC-47E1-88B6-667CFE35BCD8}">
      <dgm:prSet/>
      <dgm:spPr/>
      <dgm:t>
        <a:bodyPr/>
        <a:lstStyle/>
        <a:p>
          <a:endParaRPr lang="en-US"/>
        </a:p>
      </dgm:t>
    </dgm:pt>
    <dgm:pt modelId="{B117726B-C890-40CA-BBF3-ED97A5FCFA8B}" type="sibTrans" cxnId="{5CF2FACA-6DAC-47E1-88B6-667CFE35BCD8}">
      <dgm:prSet/>
      <dgm:spPr/>
      <dgm:t>
        <a:bodyPr/>
        <a:lstStyle/>
        <a:p>
          <a:endParaRPr lang="en-US"/>
        </a:p>
      </dgm:t>
    </dgm:pt>
    <dgm:pt modelId="{5757A1E4-6A83-4854-9E1A-DD84CB99A65E}">
      <dgm:prSet phldrT="[Text]"/>
      <dgm:spPr>
        <a:solidFill>
          <a:srgbClr val="002060"/>
        </a:solidFill>
      </dgm:spPr>
      <dgm:t>
        <a:bodyPr/>
        <a:lstStyle/>
        <a:p>
          <a:r>
            <a:rPr lang="en-US" dirty="0" smtClean="0">
              <a:solidFill>
                <a:schemeClr val="bg1"/>
              </a:solidFill>
              <a:latin typeface="arial" panose="020B0604020202020204" pitchFamily="34" charset="0"/>
            </a:rPr>
            <a:t>Internal Fraud</a:t>
          </a:r>
          <a:endParaRPr lang="en-US" dirty="0" smtClean="0">
            <a:solidFill>
              <a:schemeClr val="bg1"/>
            </a:solidFill>
          </a:endParaRPr>
        </a:p>
        <a:p>
          <a:endParaRPr lang="en-US" dirty="0" smtClean="0"/>
        </a:p>
        <a:p>
          <a:r>
            <a:rPr lang="en-US" dirty="0" smtClean="0"/>
            <a:t>Poor customer service</a:t>
          </a:r>
        </a:p>
      </dgm:t>
    </dgm:pt>
    <dgm:pt modelId="{93B27FD3-F055-4691-8516-8A5A2129066B}" type="parTrans" cxnId="{1A795642-A1D1-4BEF-ACCA-E7495BE3FCAE}">
      <dgm:prSet/>
      <dgm:spPr/>
      <dgm:t>
        <a:bodyPr/>
        <a:lstStyle/>
        <a:p>
          <a:endParaRPr lang="en-US"/>
        </a:p>
      </dgm:t>
    </dgm:pt>
    <dgm:pt modelId="{62AF8818-1B6D-4523-8E57-381BF95055BD}" type="sibTrans" cxnId="{1A795642-A1D1-4BEF-ACCA-E7495BE3FCAE}">
      <dgm:prSet/>
      <dgm:spPr/>
      <dgm:t>
        <a:bodyPr/>
        <a:lstStyle/>
        <a:p>
          <a:endParaRPr lang="en-US"/>
        </a:p>
      </dgm:t>
    </dgm:pt>
    <dgm:pt modelId="{2720FE85-CBEF-4A3C-B3E9-A583B49491BB}">
      <dgm:prSet phldrT="[Text]"/>
      <dgm:spPr>
        <a:solidFill>
          <a:srgbClr val="CC0000"/>
        </a:solidFill>
      </dgm:spPr>
      <dgm:t>
        <a:bodyPr/>
        <a:lstStyle/>
        <a:p>
          <a:r>
            <a:rPr lang="en-US" dirty="0" smtClean="0"/>
            <a:t>Project Management Failures</a:t>
          </a:r>
        </a:p>
        <a:p>
          <a:endParaRPr lang="en-US" dirty="0" smtClean="0"/>
        </a:p>
        <a:p>
          <a:r>
            <a:rPr lang="en-US" dirty="0" smtClean="0"/>
            <a:t>Low return on Investment</a:t>
          </a:r>
        </a:p>
        <a:p>
          <a:r>
            <a:rPr lang="en-US" dirty="0" smtClean="0"/>
            <a:t>Poor credit rating</a:t>
          </a:r>
          <a:endParaRPr lang="en-US" dirty="0"/>
        </a:p>
      </dgm:t>
    </dgm:pt>
    <dgm:pt modelId="{E36D5175-2B34-4883-83EF-EB9C3F322E45}" type="parTrans" cxnId="{EF056B68-D03F-474C-9C9A-3B29520DD944}">
      <dgm:prSet/>
      <dgm:spPr/>
      <dgm:t>
        <a:bodyPr/>
        <a:lstStyle/>
        <a:p>
          <a:endParaRPr lang="en-US"/>
        </a:p>
      </dgm:t>
    </dgm:pt>
    <dgm:pt modelId="{150DA4C9-4641-4050-8A57-B80674A517EF}" type="sibTrans" cxnId="{EF056B68-D03F-474C-9C9A-3B29520DD944}">
      <dgm:prSet/>
      <dgm:spPr/>
      <dgm:t>
        <a:bodyPr/>
        <a:lstStyle/>
        <a:p>
          <a:endParaRPr lang="en-US"/>
        </a:p>
      </dgm:t>
    </dgm:pt>
    <dgm:pt modelId="{65C3A2B6-BE12-476A-B0B3-54EE0F1F8732}">
      <dgm:prSet phldrT="[Text]"/>
      <dgm:spPr>
        <a:solidFill>
          <a:schemeClr val="accent6">
            <a:lumMod val="50000"/>
          </a:schemeClr>
        </a:solidFill>
      </dgm:spPr>
      <dgm:t>
        <a:bodyPr/>
        <a:lstStyle/>
        <a:p>
          <a:r>
            <a:rPr lang="en-US" dirty="0" smtClean="0"/>
            <a:t>High cost of running Technology</a:t>
          </a:r>
        </a:p>
        <a:p>
          <a:endParaRPr lang="en-US" dirty="0" smtClean="0"/>
        </a:p>
        <a:p>
          <a:r>
            <a:rPr lang="en-US" dirty="0" smtClean="0"/>
            <a:t>Poor System Security &amp; Controls</a:t>
          </a:r>
          <a:endParaRPr lang="en-US" dirty="0"/>
        </a:p>
      </dgm:t>
    </dgm:pt>
    <dgm:pt modelId="{5CCE545E-1382-4475-8487-692EC4043B92}" type="parTrans" cxnId="{C92494FE-DB05-4C86-952B-9517047ACCC2}">
      <dgm:prSet/>
      <dgm:spPr/>
      <dgm:t>
        <a:bodyPr/>
        <a:lstStyle/>
        <a:p>
          <a:endParaRPr lang="en-US"/>
        </a:p>
      </dgm:t>
    </dgm:pt>
    <dgm:pt modelId="{6D7A5244-5EB3-423A-AF79-9C47387800E4}" type="sibTrans" cxnId="{C92494FE-DB05-4C86-952B-9517047ACCC2}">
      <dgm:prSet/>
      <dgm:spPr/>
      <dgm:t>
        <a:bodyPr/>
        <a:lstStyle/>
        <a:p>
          <a:endParaRPr lang="en-US"/>
        </a:p>
      </dgm:t>
    </dgm:pt>
    <dgm:pt modelId="{D95B061D-B2FC-4D9B-8960-6822995922B0}">
      <dgm:prSet phldrT="[Text]"/>
      <dgm:spPr>
        <a:solidFill>
          <a:srgbClr val="7030A0"/>
        </a:solidFill>
      </dgm:spPr>
      <dgm:t>
        <a:bodyPr/>
        <a:lstStyle/>
        <a:p>
          <a:r>
            <a:rPr lang="en-US" dirty="0" smtClean="0"/>
            <a:t>Errors &amp; </a:t>
          </a:r>
          <a:r>
            <a:rPr lang="en-US" dirty="0" err="1" smtClean="0"/>
            <a:t>Ommissions</a:t>
          </a:r>
          <a:endParaRPr lang="en-US" dirty="0" smtClean="0"/>
        </a:p>
        <a:p>
          <a:endParaRPr lang="en-US" dirty="0" smtClean="0"/>
        </a:p>
        <a:p>
          <a:r>
            <a:rPr lang="en-US" dirty="0" smtClean="0"/>
            <a:t>Risk of bank failure</a:t>
          </a:r>
          <a:endParaRPr lang="en-US" dirty="0"/>
        </a:p>
      </dgm:t>
    </dgm:pt>
    <dgm:pt modelId="{95C2563A-40BC-4209-B0BD-C1DD14A024F1}" type="parTrans" cxnId="{F7D63DF7-1428-48AA-9853-37F359419965}">
      <dgm:prSet/>
      <dgm:spPr/>
      <dgm:t>
        <a:bodyPr/>
        <a:lstStyle/>
        <a:p>
          <a:endParaRPr lang="en-US"/>
        </a:p>
      </dgm:t>
    </dgm:pt>
    <dgm:pt modelId="{528A5A90-91A4-4828-A34C-38B215B28F8C}" type="sibTrans" cxnId="{F7D63DF7-1428-48AA-9853-37F359419965}">
      <dgm:prSet/>
      <dgm:spPr/>
      <dgm:t>
        <a:bodyPr/>
        <a:lstStyle/>
        <a:p>
          <a:endParaRPr lang="en-US"/>
        </a:p>
      </dgm:t>
    </dgm:pt>
    <dgm:pt modelId="{C169FF02-F7E0-4A16-8F3F-A302CF576D96}" type="pres">
      <dgm:prSet presAssocID="{6A38B9D2-6186-4A3B-B226-48FA0E0092DB}" presName="composite" presStyleCnt="0">
        <dgm:presLayoutVars>
          <dgm:chMax val="1"/>
          <dgm:dir/>
          <dgm:resizeHandles val="exact"/>
        </dgm:presLayoutVars>
      </dgm:prSet>
      <dgm:spPr/>
      <dgm:t>
        <a:bodyPr/>
        <a:lstStyle/>
        <a:p>
          <a:endParaRPr lang="en-US"/>
        </a:p>
      </dgm:t>
    </dgm:pt>
    <dgm:pt modelId="{FF5EC223-8EBB-4913-83F7-305C17834848}" type="pres">
      <dgm:prSet presAssocID="{4C16AA78-0FD1-4E5F-8E49-AD3D8660BC84}" presName="roof" presStyleLbl="dkBgShp" presStyleIdx="0" presStyleCnt="2"/>
      <dgm:spPr/>
      <dgm:t>
        <a:bodyPr/>
        <a:lstStyle/>
        <a:p>
          <a:endParaRPr lang="en-US"/>
        </a:p>
      </dgm:t>
    </dgm:pt>
    <dgm:pt modelId="{ABE08876-C760-4090-8B0C-C3279123A7BC}" type="pres">
      <dgm:prSet presAssocID="{4C16AA78-0FD1-4E5F-8E49-AD3D8660BC84}" presName="pillars" presStyleCnt="0"/>
      <dgm:spPr/>
    </dgm:pt>
    <dgm:pt modelId="{DA1921DF-31C2-48D0-ABB6-85D2A07B8F42}" type="pres">
      <dgm:prSet presAssocID="{4C16AA78-0FD1-4E5F-8E49-AD3D8660BC84}" presName="pillar1" presStyleLbl="node1" presStyleIdx="0" presStyleCnt="4">
        <dgm:presLayoutVars>
          <dgm:bulletEnabled val="1"/>
        </dgm:presLayoutVars>
      </dgm:prSet>
      <dgm:spPr/>
      <dgm:t>
        <a:bodyPr/>
        <a:lstStyle/>
        <a:p>
          <a:endParaRPr lang="en-US"/>
        </a:p>
      </dgm:t>
    </dgm:pt>
    <dgm:pt modelId="{BEA43AA3-90E0-42E6-AECB-FE22833843E8}" type="pres">
      <dgm:prSet presAssocID="{D95B061D-B2FC-4D9B-8960-6822995922B0}" presName="pillarX" presStyleLbl="node1" presStyleIdx="1" presStyleCnt="4">
        <dgm:presLayoutVars>
          <dgm:bulletEnabled val="1"/>
        </dgm:presLayoutVars>
      </dgm:prSet>
      <dgm:spPr/>
      <dgm:t>
        <a:bodyPr/>
        <a:lstStyle/>
        <a:p>
          <a:endParaRPr lang="en-US"/>
        </a:p>
      </dgm:t>
    </dgm:pt>
    <dgm:pt modelId="{3FD52EDD-0508-41ED-B386-C0EA9284816B}" type="pres">
      <dgm:prSet presAssocID="{2720FE85-CBEF-4A3C-B3E9-A583B49491BB}" presName="pillarX" presStyleLbl="node1" presStyleIdx="2" presStyleCnt="4">
        <dgm:presLayoutVars>
          <dgm:bulletEnabled val="1"/>
        </dgm:presLayoutVars>
      </dgm:prSet>
      <dgm:spPr/>
      <dgm:t>
        <a:bodyPr/>
        <a:lstStyle/>
        <a:p>
          <a:endParaRPr lang="en-US"/>
        </a:p>
      </dgm:t>
    </dgm:pt>
    <dgm:pt modelId="{22CC78A1-3824-4606-A56B-B6AF85DB0F2A}" type="pres">
      <dgm:prSet presAssocID="{65C3A2B6-BE12-476A-B0B3-54EE0F1F8732}" presName="pillarX" presStyleLbl="node1" presStyleIdx="3" presStyleCnt="4">
        <dgm:presLayoutVars>
          <dgm:bulletEnabled val="1"/>
        </dgm:presLayoutVars>
      </dgm:prSet>
      <dgm:spPr/>
      <dgm:t>
        <a:bodyPr/>
        <a:lstStyle/>
        <a:p>
          <a:endParaRPr lang="en-US"/>
        </a:p>
      </dgm:t>
    </dgm:pt>
    <dgm:pt modelId="{D12722AE-77E5-4676-AB2C-7F4673DBDAF7}" type="pres">
      <dgm:prSet presAssocID="{4C16AA78-0FD1-4E5F-8E49-AD3D8660BC84}" presName="base" presStyleLbl="dkBgShp" presStyleIdx="1" presStyleCnt="2"/>
      <dgm:spPr/>
    </dgm:pt>
  </dgm:ptLst>
  <dgm:cxnLst>
    <dgm:cxn modelId="{B7340E0C-DBD8-4BC2-BA60-F4A6D7C55DA0}" type="presOf" srcId="{65C3A2B6-BE12-476A-B0B3-54EE0F1F8732}" destId="{22CC78A1-3824-4606-A56B-B6AF85DB0F2A}" srcOrd="0" destOrd="0" presId="urn:microsoft.com/office/officeart/2005/8/layout/hList3"/>
    <dgm:cxn modelId="{EF056B68-D03F-474C-9C9A-3B29520DD944}" srcId="{4C16AA78-0FD1-4E5F-8E49-AD3D8660BC84}" destId="{2720FE85-CBEF-4A3C-B3E9-A583B49491BB}" srcOrd="2" destOrd="0" parTransId="{E36D5175-2B34-4883-83EF-EB9C3F322E45}" sibTransId="{150DA4C9-4641-4050-8A57-B80674A517EF}"/>
    <dgm:cxn modelId="{123B2200-9E0F-40EE-831E-77E4EB8DE9F7}" type="presOf" srcId="{D95B061D-B2FC-4D9B-8960-6822995922B0}" destId="{BEA43AA3-90E0-42E6-AECB-FE22833843E8}" srcOrd="0" destOrd="0" presId="urn:microsoft.com/office/officeart/2005/8/layout/hList3"/>
    <dgm:cxn modelId="{673E4741-CF7F-4671-ACFB-6D2444DF9D95}" type="presOf" srcId="{4C16AA78-0FD1-4E5F-8E49-AD3D8660BC84}" destId="{FF5EC223-8EBB-4913-83F7-305C17834848}" srcOrd="0" destOrd="0" presId="urn:microsoft.com/office/officeart/2005/8/layout/hList3"/>
    <dgm:cxn modelId="{CF5BE2F4-B1DA-4811-A668-E0A3C430E821}" type="presOf" srcId="{6A38B9D2-6186-4A3B-B226-48FA0E0092DB}" destId="{C169FF02-F7E0-4A16-8F3F-A302CF576D96}" srcOrd="0" destOrd="0" presId="urn:microsoft.com/office/officeart/2005/8/layout/hList3"/>
    <dgm:cxn modelId="{1A795642-A1D1-4BEF-ACCA-E7495BE3FCAE}" srcId="{4C16AA78-0FD1-4E5F-8E49-AD3D8660BC84}" destId="{5757A1E4-6A83-4854-9E1A-DD84CB99A65E}" srcOrd="0" destOrd="0" parTransId="{93B27FD3-F055-4691-8516-8A5A2129066B}" sibTransId="{62AF8818-1B6D-4523-8E57-381BF95055BD}"/>
    <dgm:cxn modelId="{F7D63DF7-1428-48AA-9853-37F359419965}" srcId="{4C16AA78-0FD1-4E5F-8E49-AD3D8660BC84}" destId="{D95B061D-B2FC-4D9B-8960-6822995922B0}" srcOrd="1" destOrd="0" parTransId="{95C2563A-40BC-4209-B0BD-C1DD14A024F1}" sibTransId="{528A5A90-91A4-4828-A34C-38B215B28F8C}"/>
    <dgm:cxn modelId="{F9F07D6E-A5D3-4FA6-9698-BA756D8FCBAD}" type="presOf" srcId="{5757A1E4-6A83-4854-9E1A-DD84CB99A65E}" destId="{DA1921DF-31C2-48D0-ABB6-85D2A07B8F42}" srcOrd="0" destOrd="0" presId="urn:microsoft.com/office/officeart/2005/8/layout/hList3"/>
    <dgm:cxn modelId="{C92494FE-DB05-4C86-952B-9517047ACCC2}" srcId="{4C16AA78-0FD1-4E5F-8E49-AD3D8660BC84}" destId="{65C3A2B6-BE12-476A-B0B3-54EE0F1F8732}" srcOrd="3" destOrd="0" parTransId="{5CCE545E-1382-4475-8487-692EC4043B92}" sibTransId="{6D7A5244-5EB3-423A-AF79-9C47387800E4}"/>
    <dgm:cxn modelId="{5CF2FACA-6DAC-47E1-88B6-667CFE35BCD8}" srcId="{6A38B9D2-6186-4A3B-B226-48FA0E0092DB}" destId="{4C16AA78-0FD1-4E5F-8E49-AD3D8660BC84}" srcOrd="0" destOrd="0" parTransId="{8A128239-B382-4D27-A18A-269B959D7350}" sibTransId="{B117726B-C890-40CA-BBF3-ED97A5FCFA8B}"/>
    <dgm:cxn modelId="{1C880DC1-7555-462A-A694-B5EC30C8D5FE}" type="presOf" srcId="{2720FE85-CBEF-4A3C-B3E9-A583B49491BB}" destId="{3FD52EDD-0508-41ED-B386-C0EA9284816B}" srcOrd="0" destOrd="0" presId="urn:microsoft.com/office/officeart/2005/8/layout/hList3"/>
    <dgm:cxn modelId="{1A40AB71-56D9-4E11-84BE-BDA00701754C}" type="presParOf" srcId="{C169FF02-F7E0-4A16-8F3F-A302CF576D96}" destId="{FF5EC223-8EBB-4913-83F7-305C17834848}" srcOrd="0" destOrd="0" presId="urn:microsoft.com/office/officeart/2005/8/layout/hList3"/>
    <dgm:cxn modelId="{87E3938B-76EA-4332-AA20-B98CE1EFC16D}" type="presParOf" srcId="{C169FF02-F7E0-4A16-8F3F-A302CF576D96}" destId="{ABE08876-C760-4090-8B0C-C3279123A7BC}" srcOrd="1" destOrd="0" presId="urn:microsoft.com/office/officeart/2005/8/layout/hList3"/>
    <dgm:cxn modelId="{F04E27DE-17AB-4074-A6E3-152105E1480C}" type="presParOf" srcId="{ABE08876-C760-4090-8B0C-C3279123A7BC}" destId="{DA1921DF-31C2-48D0-ABB6-85D2A07B8F42}" srcOrd="0" destOrd="0" presId="urn:microsoft.com/office/officeart/2005/8/layout/hList3"/>
    <dgm:cxn modelId="{32D32CDE-6FD2-4E1F-A7F5-6A5A3496E46F}" type="presParOf" srcId="{ABE08876-C760-4090-8B0C-C3279123A7BC}" destId="{BEA43AA3-90E0-42E6-AECB-FE22833843E8}" srcOrd="1" destOrd="0" presId="urn:microsoft.com/office/officeart/2005/8/layout/hList3"/>
    <dgm:cxn modelId="{FB753983-88D9-4283-8EB5-D6F8B30CA656}" type="presParOf" srcId="{ABE08876-C760-4090-8B0C-C3279123A7BC}" destId="{3FD52EDD-0508-41ED-B386-C0EA9284816B}" srcOrd="2" destOrd="0" presId="urn:microsoft.com/office/officeart/2005/8/layout/hList3"/>
    <dgm:cxn modelId="{7DC440ED-FD22-4B9E-92D0-D8AA8DE2F98B}" type="presParOf" srcId="{ABE08876-C760-4090-8B0C-C3279123A7BC}" destId="{22CC78A1-3824-4606-A56B-B6AF85DB0F2A}" srcOrd="3" destOrd="0" presId="urn:microsoft.com/office/officeart/2005/8/layout/hList3"/>
    <dgm:cxn modelId="{57291CBE-3BDF-46A4-86F8-D1811B467757}" type="presParOf" srcId="{C169FF02-F7E0-4A16-8F3F-A302CF576D96}" destId="{D12722AE-77E5-4676-AB2C-7F4673DBDAF7}" srcOrd="2" destOrd="0" presId="urn:microsoft.com/office/officeart/2005/8/layout/hList3"/>
  </dgm:cxnLst>
  <dgm:bg>
    <a:solidFill>
      <a:schemeClr val="accent6">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23014F-CF31-4502-8711-21C0A899177F}"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C465B19-F20F-49B4-8FA3-3F08E67D1156}">
      <dgm:prSet phldrT="[Text]"/>
      <dgm:spPr/>
      <dgm:t>
        <a:bodyPr/>
        <a:lstStyle/>
        <a:p>
          <a:r>
            <a:rPr lang="en-US" dirty="0" smtClean="0"/>
            <a:t>7 LEVELS OF SFIA RESPONSIBILITIES</a:t>
          </a:r>
          <a:endParaRPr lang="en-US" dirty="0"/>
        </a:p>
      </dgm:t>
    </dgm:pt>
    <dgm:pt modelId="{C4723A1C-4EC7-490A-B98C-0A82A0D28B23}" type="parTrans" cxnId="{DEE46B08-8A0E-482D-88A4-806DA93EC1C8}">
      <dgm:prSet/>
      <dgm:spPr/>
      <dgm:t>
        <a:bodyPr/>
        <a:lstStyle/>
        <a:p>
          <a:endParaRPr lang="en-US"/>
        </a:p>
      </dgm:t>
    </dgm:pt>
    <dgm:pt modelId="{81E93AEB-67FB-4917-AE1E-E1F24F9D465B}" type="sibTrans" cxnId="{DEE46B08-8A0E-482D-88A4-806DA93EC1C8}">
      <dgm:prSet/>
      <dgm:spPr/>
      <dgm:t>
        <a:bodyPr/>
        <a:lstStyle/>
        <a:p>
          <a:endParaRPr lang="en-US"/>
        </a:p>
      </dgm:t>
    </dgm:pt>
    <dgm:pt modelId="{C1576C55-BB29-4BFD-B004-1E0AD7C5E7EF}">
      <dgm:prSet phldrT="[Text]"/>
      <dgm:spPr>
        <a:solidFill>
          <a:schemeClr val="accent5">
            <a:lumMod val="50000"/>
          </a:schemeClr>
        </a:solidFill>
      </dgm:spPr>
      <dgm:t>
        <a:bodyPr/>
        <a:lstStyle/>
        <a:p>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5. ENSURE &amp; ADVISE</a:t>
          </a:r>
        </a:p>
        <a:p>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Broad direction, supervisory, objective setting responsibility. Influences </a:t>
          </a:r>
          <a:r>
            <a:rPr kumimoji="0" lang="en-US" altLang="en-US"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organisation</a:t>
          </a: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Challenging and unpredictable work. Self sufficient in business skills.</a:t>
          </a:r>
        </a:p>
        <a:p>
          <a:r>
            <a:rPr kumimoji="0" 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(Principal Professional)</a:t>
          </a:r>
          <a:endParaRPr lang="en-US" dirty="0">
            <a:solidFill>
              <a:schemeClr val="bg1"/>
            </a:solidFill>
          </a:endParaRPr>
        </a:p>
      </dgm:t>
    </dgm:pt>
    <dgm:pt modelId="{B9DE7C58-C738-4607-8151-7A58CC1BA089}" type="parTrans" cxnId="{0B60ACA1-E4A1-4047-A58C-C703BF81BD4A}">
      <dgm:prSet/>
      <dgm:spPr/>
      <dgm:t>
        <a:bodyPr/>
        <a:lstStyle/>
        <a:p>
          <a:endParaRPr lang="en-US"/>
        </a:p>
      </dgm:t>
    </dgm:pt>
    <dgm:pt modelId="{F368BE7A-BA5F-40FE-A37B-62865DC7CCE4}" type="sibTrans" cxnId="{0B60ACA1-E4A1-4047-A58C-C703BF81BD4A}">
      <dgm:prSet/>
      <dgm:spPr/>
      <dgm:t>
        <a:bodyPr/>
        <a:lstStyle/>
        <a:p>
          <a:endParaRPr lang="en-US"/>
        </a:p>
      </dgm:t>
    </dgm:pt>
    <dgm:pt modelId="{2BC11B31-2E27-43F9-ABF8-38FF8F396BA5}">
      <dgm:prSet phldrT="[Text]"/>
      <dgm:spPr>
        <a:solidFill>
          <a:srgbClr val="7030A0"/>
        </a:solidFill>
      </dgm:spPr>
      <dgm:t>
        <a:bodyPr/>
        <a:lstStyle/>
        <a:p>
          <a:r>
            <a:rPr kumimoji="0" lang="en-US" altLang="en-US"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 Set Strategy, Inspire, </a:t>
          </a:r>
          <a:r>
            <a:rPr kumimoji="0" lang="en-US" altLang="en-US" b="1" i="0" u="sng" strike="noStrike" cap="none" normalizeH="0" baseline="0" dirty="0" err="1"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Mobilise</a:t>
          </a:r>
          <a:endParaRPr kumimoji="0" lang="en-US" altLang="en-US"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b="0" i="0" dirty="0" smtClean="0"/>
            <a:t>Authority includes setting policy. Makes decisions critical to </a:t>
          </a:r>
          <a:r>
            <a:rPr lang="en-US" b="0" i="0" dirty="0" err="1" smtClean="0"/>
            <a:t>organisation</a:t>
          </a:r>
          <a:r>
            <a:rPr lang="en-US" b="0" i="0" dirty="0" smtClean="0"/>
            <a:t>, influences key suppliers and customers at top level. Leads on strategy. Full range of management and leadership skills.</a:t>
          </a:r>
          <a:endParaRPr lang="en-US" dirty="0">
            <a:solidFill>
              <a:schemeClr val="bg1"/>
            </a:solidFill>
          </a:endParaRPr>
        </a:p>
      </dgm:t>
    </dgm:pt>
    <dgm:pt modelId="{842B280A-2DDC-47F1-9DB1-3B8D8729664F}" type="parTrans" cxnId="{DBC6D14F-0353-46D7-900C-15531047A767}">
      <dgm:prSet/>
      <dgm:spPr/>
      <dgm:t>
        <a:bodyPr/>
        <a:lstStyle/>
        <a:p>
          <a:endParaRPr lang="en-US"/>
        </a:p>
      </dgm:t>
    </dgm:pt>
    <dgm:pt modelId="{65790459-46CD-4962-97CC-1C975679A1CF}" type="sibTrans" cxnId="{DBC6D14F-0353-46D7-900C-15531047A767}">
      <dgm:prSet/>
      <dgm:spPr/>
      <dgm:t>
        <a:bodyPr/>
        <a:lstStyle/>
        <a:p>
          <a:endParaRPr lang="en-US"/>
        </a:p>
      </dgm:t>
    </dgm:pt>
    <dgm:pt modelId="{29F82101-EC6F-4A86-8A04-CC9DEAF3CF02}">
      <dgm:prSet phldrT="[Text]"/>
      <dgm:spPr>
        <a:solidFill>
          <a:schemeClr val="tx1"/>
        </a:solidFill>
      </dgm:spPr>
      <dgm:t>
        <a:bodyPr/>
        <a:lstStyle/>
        <a:p>
          <a:r>
            <a:rPr lang="en-US" b="0" i="0" dirty="0" smtClean="0"/>
            <a:t>6. INITIATE &amp; influence</a:t>
          </a:r>
        </a:p>
        <a:p>
          <a:r>
            <a:rPr lang="en-US" b="0" i="0" dirty="0" smtClean="0"/>
            <a:t>Authority for an area of work. Sets </a:t>
          </a:r>
          <a:r>
            <a:rPr lang="en-US" b="0" i="0" dirty="0" err="1" smtClean="0"/>
            <a:t>organisational</a:t>
          </a:r>
          <a:r>
            <a:rPr lang="en-US" b="0" i="0" dirty="0" smtClean="0"/>
            <a:t> objectives. Influences policy, significant part of </a:t>
          </a:r>
          <a:r>
            <a:rPr lang="en-US" b="0" i="0" dirty="0" err="1" smtClean="0"/>
            <a:t>organisation</a:t>
          </a:r>
          <a:r>
            <a:rPr lang="en-US" b="0" i="0" dirty="0" smtClean="0"/>
            <a:t>, and customers and suppliers at a high level. Highly complex and strategic work. Initiates and leads technical and business change.</a:t>
          </a:r>
        </a:p>
        <a:p>
          <a:r>
            <a:rPr lang="en-US" b="0" i="0" dirty="0" smtClean="0">
              <a:solidFill>
                <a:schemeClr val="bg1"/>
              </a:solidFill>
            </a:rPr>
            <a:t>(Lead professional)</a:t>
          </a:r>
          <a:endParaRPr lang="en-US" dirty="0">
            <a:solidFill>
              <a:schemeClr val="bg1"/>
            </a:solidFill>
          </a:endParaRPr>
        </a:p>
      </dgm:t>
    </dgm:pt>
    <dgm:pt modelId="{A1B9FDD2-4AB1-4C89-8DC2-C711EE03749C}" type="parTrans" cxnId="{8AFAD782-5F8F-42D8-943F-35FED55349C6}">
      <dgm:prSet/>
      <dgm:spPr/>
      <dgm:t>
        <a:bodyPr/>
        <a:lstStyle/>
        <a:p>
          <a:endParaRPr lang="en-US"/>
        </a:p>
      </dgm:t>
    </dgm:pt>
    <dgm:pt modelId="{4A45372E-1E2F-4DAD-A514-D7CD1F4EABB7}" type="sibTrans" cxnId="{8AFAD782-5F8F-42D8-943F-35FED55349C6}">
      <dgm:prSet/>
      <dgm:spPr/>
      <dgm:t>
        <a:bodyPr/>
        <a:lstStyle/>
        <a:p>
          <a:endParaRPr lang="en-US"/>
        </a:p>
      </dgm:t>
    </dgm:pt>
    <dgm:pt modelId="{3803AACF-2BF2-481B-B1AC-D7890A36D2E3}" type="pres">
      <dgm:prSet presAssocID="{0723014F-CF31-4502-8711-21C0A899177F}" presName="composite" presStyleCnt="0">
        <dgm:presLayoutVars>
          <dgm:chMax val="1"/>
          <dgm:dir/>
          <dgm:resizeHandles val="exact"/>
        </dgm:presLayoutVars>
      </dgm:prSet>
      <dgm:spPr/>
      <dgm:t>
        <a:bodyPr/>
        <a:lstStyle/>
        <a:p>
          <a:endParaRPr lang="en-US"/>
        </a:p>
      </dgm:t>
    </dgm:pt>
    <dgm:pt modelId="{22B29CF3-4310-4AF1-8F59-651B6F5486EC}" type="pres">
      <dgm:prSet presAssocID="{2C465B19-F20F-49B4-8FA3-3F08E67D1156}" presName="roof" presStyleLbl="dkBgShp" presStyleIdx="0" presStyleCnt="2"/>
      <dgm:spPr/>
      <dgm:t>
        <a:bodyPr/>
        <a:lstStyle/>
        <a:p>
          <a:endParaRPr lang="en-US"/>
        </a:p>
      </dgm:t>
    </dgm:pt>
    <dgm:pt modelId="{271809DF-F4D7-42C4-B895-383C8D92E4E0}" type="pres">
      <dgm:prSet presAssocID="{2C465B19-F20F-49B4-8FA3-3F08E67D1156}" presName="pillars" presStyleCnt="0"/>
      <dgm:spPr/>
    </dgm:pt>
    <dgm:pt modelId="{B4D63FD3-5305-4081-BD0D-85BA095D350E}" type="pres">
      <dgm:prSet presAssocID="{2C465B19-F20F-49B4-8FA3-3F08E67D1156}" presName="pillar1" presStyleLbl="node1" presStyleIdx="0" presStyleCnt="3">
        <dgm:presLayoutVars>
          <dgm:bulletEnabled val="1"/>
        </dgm:presLayoutVars>
      </dgm:prSet>
      <dgm:spPr/>
      <dgm:t>
        <a:bodyPr/>
        <a:lstStyle/>
        <a:p>
          <a:endParaRPr lang="en-US"/>
        </a:p>
      </dgm:t>
    </dgm:pt>
    <dgm:pt modelId="{F4C017CD-F564-4999-A6F6-85017BEF47D6}" type="pres">
      <dgm:prSet presAssocID="{29F82101-EC6F-4A86-8A04-CC9DEAF3CF02}" presName="pillarX" presStyleLbl="node1" presStyleIdx="1" presStyleCnt="3">
        <dgm:presLayoutVars>
          <dgm:bulletEnabled val="1"/>
        </dgm:presLayoutVars>
      </dgm:prSet>
      <dgm:spPr/>
      <dgm:t>
        <a:bodyPr/>
        <a:lstStyle/>
        <a:p>
          <a:endParaRPr lang="en-US"/>
        </a:p>
      </dgm:t>
    </dgm:pt>
    <dgm:pt modelId="{ABACD643-F167-4507-AD66-F70F0D8CE7A7}" type="pres">
      <dgm:prSet presAssocID="{2BC11B31-2E27-43F9-ABF8-38FF8F396BA5}" presName="pillarX" presStyleLbl="node1" presStyleIdx="2" presStyleCnt="3">
        <dgm:presLayoutVars>
          <dgm:bulletEnabled val="1"/>
        </dgm:presLayoutVars>
      </dgm:prSet>
      <dgm:spPr/>
      <dgm:t>
        <a:bodyPr/>
        <a:lstStyle/>
        <a:p>
          <a:endParaRPr lang="en-US"/>
        </a:p>
      </dgm:t>
    </dgm:pt>
    <dgm:pt modelId="{1B382EFB-703F-4323-ADE9-7273AAD1B216}" type="pres">
      <dgm:prSet presAssocID="{2C465B19-F20F-49B4-8FA3-3F08E67D1156}" presName="base" presStyleLbl="dkBgShp" presStyleIdx="1" presStyleCnt="2"/>
      <dgm:spPr/>
    </dgm:pt>
  </dgm:ptLst>
  <dgm:cxnLst>
    <dgm:cxn modelId="{B3236CEA-29D0-4A43-8083-A6739BD7B72A}" type="presOf" srcId="{29F82101-EC6F-4A86-8A04-CC9DEAF3CF02}" destId="{F4C017CD-F564-4999-A6F6-85017BEF47D6}" srcOrd="0" destOrd="0" presId="urn:microsoft.com/office/officeart/2005/8/layout/hList3"/>
    <dgm:cxn modelId="{8AFAD782-5F8F-42D8-943F-35FED55349C6}" srcId="{2C465B19-F20F-49B4-8FA3-3F08E67D1156}" destId="{29F82101-EC6F-4A86-8A04-CC9DEAF3CF02}" srcOrd="1" destOrd="0" parTransId="{A1B9FDD2-4AB1-4C89-8DC2-C711EE03749C}" sibTransId="{4A45372E-1E2F-4DAD-A514-D7CD1F4EABB7}"/>
    <dgm:cxn modelId="{0B60ACA1-E4A1-4047-A58C-C703BF81BD4A}" srcId="{2C465B19-F20F-49B4-8FA3-3F08E67D1156}" destId="{C1576C55-BB29-4BFD-B004-1E0AD7C5E7EF}" srcOrd="0" destOrd="0" parTransId="{B9DE7C58-C738-4607-8151-7A58CC1BA089}" sibTransId="{F368BE7A-BA5F-40FE-A37B-62865DC7CCE4}"/>
    <dgm:cxn modelId="{FB13DB2E-BD55-4900-A0D6-7442B7EB4E60}" type="presOf" srcId="{0723014F-CF31-4502-8711-21C0A899177F}" destId="{3803AACF-2BF2-481B-B1AC-D7890A36D2E3}" srcOrd="0" destOrd="0" presId="urn:microsoft.com/office/officeart/2005/8/layout/hList3"/>
    <dgm:cxn modelId="{B9FA905B-8AE1-4E52-85B3-E21351611757}" type="presOf" srcId="{2C465B19-F20F-49B4-8FA3-3F08E67D1156}" destId="{22B29CF3-4310-4AF1-8F59-651B6F5486EC}" srcOrd="0" destOrd="0" presId="urn:microsoft.com/office/officeart/2005/8/layout/hList3"/>
    <dgm:cxn modelId="{1D327BDA-ACCE-43F4-AEDE-10CF7D6512F5}" type="presOf" srcId="{2BC11B31-2E27-43F9-ABF8-38FF8F396BA5}" destId="{ABACD643-F167-4507-AD66-F70F0D8CE7A7}" srcOrd="0" destOrd="0" presId="urn:microsoft.com/office/officeart/2005/8/layout/hList3"/>
    <dgm:cxn modelId="{DBC6D14F-0353-46D7-900C-15531047A767}" srcId="{2C465B19-F20F-49B4-8FA3-3F08E67D1156}" destId="{2BC11B31-2E27-43F9-ABF8-38FF8F396BA5}" srcOrd="2" destOrd="0" parTransId="{842B280A-2DDC-47F1-9DB1-3B8D8729664F}" sibTransId="{65790459-46CD-4962-97CC-1C975679A1CF}"/>
    <dgm:cxn modelId="{DEE46B08-8A0E-482D-88A4-806DA93EC1C8}" srcId="{0723014F-CF31-4502-8711-21C0A899177F}" destId="{2C465B19-F20F-49B4-8FA3-3F08E67D1156}" srcOrd="0" destOrd="0" parTransId="{C4723A1C-4EC7-490A-B98C-0A82A0D28B23}" sibTransId="{81E93AEB-67FB-4917-AE1E-E1F24F9D465B}"/>
    <dgm:cxn modelId="{FE618806-55ED-477F-91E6-711736DFC9E8}" type="presOf" srcId="{C1576C55-BB29-4BFD-B004-1E0AD7C5E7EF}" destId="{B4D63FD3-5305-4081-BD0D-85BA095D350E}" srcOrd="0" destOrd="0" presId="urn:microsoft.com/office/officeart/2005/8/layout/hList3"/>
    <dgm:cxn modelId="{8922E695-560D-4000-9CD2-C3D1C62D76B7}" type="presParOf" srcId="{3803AACF-2BF2-481B-B1AC-D7890A36D2E3}" destId="{22B29CF3-4310-4AF1-8F59-651B6F5486EC}" srcOrd="0" destOrd="0" presId="urn:microsoft.com/office/officeart/2005/8/layout/hList3"/>
    <dgm:cxn modelId="{3B9B85D1-064D-47B9-A889-8B3F3E41DE17}" type="presParOf" srcId="{3803AACF-2BF2-481B-B1AC-D7890A36D2E3}" destId="{271809DF-F4D7-42C4-B895-383C8D92E4E0}" srcOrd="1" destOrd="0" presId="urn:microsoft.com/office/officeart/2005/8/layout/hList3"/>
    <dgm:cxn modelId="{5C3E2BA5-D64F-42B0-BD3C-339BD4359028}" type="presParOf" srcId="{271809DF-F4D7-42C4-B895-383C8D92E4E0}" destId="{B4D63FD3-5305-4081-BD0D-85BA095D350E}" srcOrd="0" destOrd="0" presId="urn:microsoft.com/office/officeart/2005/8/layout/hList3"/>
    <dgm:cxn modelId="{2BC70AE6-E91E-47AF-B0A0-1BBF231AB177}" type="presParOf" srcId="{271809DF-F4D7-42C4-B895-383C8D92E4E0}" destId="{F4C017CD-F564-4999-A6F6-85017BEF47D6}" srcOrd="1" destOrd="0" presId="urn:microsoft.com/office/officeart/2005/8/layout/hList3"/>
    <dgm:cxn modelId="{B432BFFA-662B-4A2C-841D-DD6D3DD6049C}" type="presParOf" srcId="{271809DF-F4D7-42C4-B895-383C8D92E4E0}" destId="{ABACD643-F167-4507-AD66-F70F0D8CE7A7}" srcOrd="2" destOrd="0" presId="urn:microsoft.com/office/officeart/2005/8/layout/hList3"/>
    <dgm:cxn modelId="{D12AED46-F33C-4531-B704-03E23E290C60}" type="presParOf" srcId="{3803AACF-2BF2-481B-B1AC-D7890A36D2E3}" destId="{1B382EFB-703F-4323-ADE9-7273AAD1B216}" srcOrd="2" destOrd="0" presId="urn:microsoft.com/office/officeart/2005/8/layout/hList3"/>
  </dgm:cxnLst>
  <dgm:bg>
    <a:solidFill>
      <a:schemeClr val="accent2">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23014F-CF31-4502-8711-21C0A899177F}"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C465B19-F20F-49B4-8FA3-3F08E67D1156}">
      <dgm:prSet phldrT="[Text]"/>
      <dgm:spPr/>
      <dgm:t>
        <a:bodyPr/>
        <a:lstStyle/>
        <a:p>
          <a:r>
            <a:rPr lang="en-US" dirty="0" smtClean="0"/>
            <a:t>How to Implement IT Standards</a:t>
          </a:r>
          <a:endParaRPr lang="en-US" dirty="0"/>
        </a:p>
      </dgm:t>
    </dgm:pt>
    <dgm:pt modelId="{C4723A1C-4EC7-490A-B98C-0A82A0D28B23}" type="parTrans" cxnId="{DEE46B08-8A0E-482D-88A4-806DA93EC1C8}">
      <dgm:prSet/>
      <dgm:spPr/>
      <dgm:t>
        <a:bodyPr/>
        <a:lstStyle/>
        <a:p>
          <a:endParaRPr lang="en-US"/>
        </a:p>
      </dgm:t>
    </dgm:pt>
    <dgm:pt modelId="{81E93AEB-67FB-4917-AE1E-E1F24F9D465B}" type="sibTrans" cxnId="{DEE46B08-8A0E-482D-88A4-806DA93EC1C8}">
      <dgm:prSet/>
      <dgm:spPr/>
      <dgm:t>
        <a:bodyPr/>
        <a:lstStyle/>
        <a:p>
          <a:endParaRPr lang="en-US"/>
        </a:p>
      </dgm:t>
    </dgm:pt>
    <dgm:pt modelId="{C1576C55-BB29-4BFD-B004-1E0AD7C5E7EF}">
      <dgm:prSet phldrT="[Text]"/>
      <dgm:spPr>
        <a:solidFill>
          <a:srgbClr val="FF0000"/>
        </a:solidFill>
      </dgm:spPr>
      <dgm:t>
        <a:bodyPr/>
        <a:lstStyle/>
        <a:p>
          <a:r>
            <a:rPr lang="en-GB" dirty="0" smtClean="0"/>
            <a:t>Understand the required standards	</a:t>
          </a:r>
          <a:endParaRPr lang="en-US" dirty="0"/>
        </a:p>
      </dgm:t>
    </dgm:pt>
    <dgm:pt modelId="{B9DE7C58-C738-4607-8151-7A58CC1BA089}" type="parTrans" cxnId="{0B60ACA1-E4A1-4047-A58C-C703BF81BD4A}">
      <dgm:prSet/>
      <dgm:spPr/>
      <dgm:t>
        <a:bodyPr/>
        <a:lstStyle/>
        <a:p>
          <a:endParaRPr lang="en-US"/>
        </a:p>
      </dgm:t>
    </dgm:pt>
    <dgm:pt modelId="{F368BE7A-BA5F-40FE-A37B-62865DC7CCE4}" type="sibTrans" cxnId="{0B60ACA1-E4A1-4047-A58C-C703BF81BD4A}">
      <dgm:prSet/>
      <dgm:spPr/>
      <dgm:t>
        <a:bodyPr/>
        <a:lstStyle/>
        <a:p>
          <a:endParaRPr lang="en-US"/>
        </a:p>
      </dgm:t>
    </dgm:pt>
    <dgm:pt modelId="{0BA84F12-D99F-4EF2-91AC-D97A812F342E}">
      <dgm:prSet phldrT="[Text]"/>
      <dgm:spPr>
        <a:solidFill>
          <a:schemeClr val="accent2">
            <a:lumMod val="50000"/>
          </a:schemeClr>
        </a:solidFill>
      </dgm:spPr>
      <dgm:t>
        <a:bodyPr/>
        <a:lstStyle/>
        <a:p>
          <a:r>
            <a:rPr lang="en-GB" dirty="0" smtClean="0"/>
            <a:t>Have an Acceptable Use Policy</a:t>
          </a:r>
          <a:endParaRPr lang="en-US" dirty="0"/>
        </a:p>
      </dgm:t>
    </dgm:pt>
    <dgm:pt modelId="{79CEA577-CD6C-4F6A-9704-889FC2F4EC09}" type="parTrans" cxnId="{717BF267-9428-438B-842B-2AB83A76F7C9}">
      <dgm:prSet/>
      <dgm:spPr/>
      <dgm:t>
        <a:bodyPr/>
        <a:lstStyle/>
        <a:p>
          <a:endParaRPr lang="en-US"/>
        </a:p>
      </dgm:t>
    </dgm:pt>
    <dgm:pt modelId="{C5A82409-D7F8-49E4-B312-337C453FD7DD}" type="sibTrans" cxnId="{717BF267-9428-438B-842B-2AB83A76F7C9}">
      <dgm:prSet/>
      <dgm:spPr/>
      <dgm:t>
        <a:bodyPr/>
        <a:lstStyle/>
        <a:p>
          <a:endParaRPr lang="en-US"/>
        </a:p>
      </dgm:t>
    </dgm:pt>
    <dgm:pt modelId="{D9C6D3C6-1C6B-401D-B4CD-867994A5DF5E}">
      <dgm:prSet phldrT="[Text]"/>
      <dgm:spPr>
        <a:solidFill>
          <a:schemeClr val="accent6">
            <a:lumMod val="50000"/>
          </a:schemeClr>
        </a:solidFill>
      </dgm:spPr>
      <dgm:t>
        <a:bodyPr/>
        <a:lstStyle/>
        <a:p>
          <a:r>
            <a:rPr lang="en-GB" dirty="0" err="1" smtClean="0"/>
            <a:t>Continous</a:t>
          </a:r>
          <a:r>
            <a:rPr lang="en-GB" dirty="0" smtClean="0"/>
            <a:t> Awareness </a:t>
          </a:r>
          <a:endParaRPr lang="en-US" dirty="0"/>
        </a:p>
      </dgm:t>
    </dgm:pt>
    <dgm:pt modelId="{5C13103E-CFF5-462C-BE9A-F3881546C3CF}" type="parTrans" cxnId="{D2CACEC0-945F-422E-AC39-C30AD75B9134}">
      <dgm:prSet/>
      <dgm:spPr/>
      <dgm:t>
        <a:bodyPr/>
        <a:lstStyle/>
        <a:p>
          <a:endParaRPr lang="en-US"/>
        </a:p>
      </dgm:t>
    </dgm:pt>
    <dgm:pt modelId="{45763690-4514-47F8-909C-1EFFF459100D}" type="sibTrans" cxnId="{D2CACEC0-945F-422E-AC39-C30AD75B9134}">
      <dgm:prSet/>
      <dgm:spPr/>
      <dgm:t>
        <a:bodyPr/>
        <a:lstStyle/>
        <a:p>
          <a:endParaRPr lang="en-US"/>
        </a:p>
      </dgm:t>
    </dgm:pt>
    <dgm:pt modelId="{2BC11B31-2E27-43F9-ABF8-38FF8F396BA5}">
      <dgm:prSet phldrT="[Text]"/>
      <dgm:spPr>
        <a:solidFill>
          <a:schemeClr val="accent3">
            <a:lumMod val="50000"/>
          </a:schemeClr>
        </a:solidFill>
      </dgm:spPr>
      <dgm:t>
        <a:bodyPr/>
        <a:lstStyle/>
        <a:p>
          <a:r>
            <a:rPr lang="en-GB" dirty="0" smtClean="0"/>
            <a:t>Periodic exam on the standard</a:t>
          </a:r>
          <a:endParaRPr lang="en-US" dirty="0"/>
        </a:p>
      </dgm:t>
    </dgm:pt>
    <dgm:pt modelId="{842B280A-2DDC-47F1-9DB1-3B8D8729664F}" type="parTrans" cxnId="{DBC6D14F-0353-46D7-900C-15531047A767}">
      <dgm:prSet/>
      <dgm:spPr/>
      <dgm:t>
        <a:bodyPr/>
        <a:lstStyle/>
        <a:p>
          <a:endParaRPr lang="en-US"/>
        </a:p>
      </dgm:t>
    </dgm:pt>
    <dgm:pt modelId="{65790459-46CD-4962-97CC-1C975679A1CF}" type="sibTrans" cxnId="{DBC6D14F-0353-46D7-900C-15531047A767}">
      <dgm:prSet/>
      <dgm:spPr/>
      <dgm:t>
        <a:bodyPr/>
        <a:lstStyle/>
        <a:p>
          <a:endParaRPr lang="en-US"/>
        </a:p>
      </dgm:t>
    </dgm:pt>
    <dgm:pt modelId="{F74DCDEC-8186-4453-99A9-9BA6D2471AC3}">
      <dgm:prSet phldrT="[Text]"/>
      <dgm:spPr>
        <a:solidFill>
          <a:schemeClr val="tx1">
            <a:lumMod val="85000"/>
            <a:lumOff val="15000"/>
          </a:schemeClr>
        </a:solidFill>
      </dgm:spPr>
      <dgm:t>
        <a:bodyPr/>
        <a:lstStyle/>
        <a:p>
          <a:r>
            <a:rPr lang="en-GB" dirty="0" smtClean="0"/>
            <a:t>Develop an IT Policy</a:t>
          </a:r>
          <a:endParaRPr lang="en-US" dirty="0"/>
        </a:p>
      </dgm:t>
    </dgm:pt>
    <dgm:pt modelId="{4F00E53D-131F-47DB-A73D-9BD5BE5401A5}" type="parTrans" cxnId="{EDD3DACF-B201-4481-9328-E3CC1C5B6E10}">
      <dgm:prSet/>
      <dgm:spPr/>
      <dgm:t>
        <a:bodyPr/>
        <a:lstStyle/>
        <a:p>
          <a:endParaRPr lang="en-US"/>
        </a:p>
      </dgm:t>
    </dgm:pt>
    <dgm:pt modelId="{45C6364D-7B11-4F51-A6B3-C2C29F9725E3}" type="sibTrans" cxnId="{EDD3DACF-B201-4481-9328-E3CC1C5B6E10}">
      <dgm:prSet/>
      <dgm:spPr/>
      <dgm:t>
        <a:bodyPr/>
        <a:lstStyle/>
        <a:p>
          <a:endParaRPr lang="en-US"/>
        </a:p>
      </dgm:t>
    </dgm:pt>
    <dgm:pt modelId="{108D4500-33EF-4113-B4BE-07BA5F37CD19}">
      <dgm:prSet phldrT="[Text]"/>
      <dgm:spPr>
        <a:solidFill>
          <a:schemeClr val="accent4">
            <a:lumMod val="50000"/>
          </a:schemeClr>
        </a:solidFill>
      </dgm:spPr>
      <dgm:t>
        <a:bodyPr/>
        <a:lstStyle/>
        <a:p>
          <a:r>
            <a:rPr lang="en-GB" dirty="0" smtClean="0"/>
            <a:t>People to study and sign the document</a:t>
          </a:r>
          <a:endParaRPr lang="en-US" dirty="0"/>
        </a:p>
      </dgm:t>
    </dgm:pt>
    <dgm:pt modelId="{2D9FB7DA-CA90-48E3-B772-957015F91DE6}" type="parTrans" cxnId="{567E59E3-B920-4AD4-A072-41B835F15495}">
      <dgm:prSet/>
      <dgm:spPr/>
      <dgm:t>
        <a:bodyPr/>
        <a:lstStyle/>
        <a:p>
          <a:endParaRPr lang="en-US"/>
        </a:p>
      </dgm:t>
    </dgm:pt>
    <dgm:pt modelId="{991AD960-7CB6-410B-A3AD-E5DF293CEC41}" type="sibTrans" cxnId="{567E59E3-B920-4AD4-A072-41B835F15495}">
      <dgm:prSet/>
      <dgm:spPr/>
      <dgm:t>
        <a:bodyPr/>
        <a:lstStyle/>
        <a:p>
          <a:endParaRPr lang="en-US"/>
        </a:p>
      </dgm:t>
    </dgm:pt>
    <dgm:pt modelId="{3803AACF-2BF2-481B-B1AC-D7890A36D2E3}" type="pres">
      <dgm:prSet presAssocID="{0723014F-CF31-4502-8711-21C0A899177F}" presName="composite" presStyleCnt="0">
        <dgm:presLayoutVars>
          <dgm:chMax val="1"/>
          <dgm:dir/>
          <dgm:resizeHandles val="exact"/>
        </dgm:presLayoutVars>
      </dgm:prSet>
      <dgm:spPr/>
      <dgm:t>
        <a:bodyPr/>
        <a:lstStyle/>
        <a:p>
          <a:endParaRPr lang="en-US"/>
        </a:p>
      </dgm:t>
    </dgm:pt>
    <dgm:pt modelId="{22B29CF3-4310-4AF1-8F59-651B6F5486EC}" type="pres">
      <dgm:prSet presAssocID="{2C465B19-F20F-49B4-8FA3-3F08E67D1156}" presName="roof" presStyleLbl="dkBgShp" presStyleIdx="0" presStyleCnt="2"/>
      <dgm:spPr/>
      <dgm:t>
        <a:bodyPr/>
        <a:lstStyle/>
        <a:p>
          <a:endParaRPr lang="en-US"/>
        </a:p>
      </dgm:t>
    </dgm:pt>
    <dgm:pt modelId="{271809DF-F4D7-42C4-B895-383C8D92E4E0}" type="pres">
      <dgm:prSet presAssocID="{2C465B19-F20F-49B4-8FA3-3F08E67D1156}" presName="pillars" presStyleCnt="0"/>
      <dgm:spPr/>
    </dgm:pt>
    <dgm:pt modelId="{B4D63FD3-5305-4081-BD0D-85BA095D350E}" type="pres">
      <dgm:prSet presAssocID="{2C465B19-F20F-49B4-8FA3-3F08E67D1156}" presName="pillar1" presStyleLbl="node1" presStyleIdx="0" presStyleCnt="6">
        <dgm:presLayoutVars>
          <dgm:bulletEnabled val="1"/>
        </dgm:presLayoutVars>
      </dgm:prSet>
      <dgm:spPr/>
      <dgm:t>
        <a:bodyPr/>
        <a:lstStyle/>
        <a:p>
          <a:endParaRPr lang="en-US"/>
        </a:p>
      </dgm:t>
    </dgm:pt>
    <dgm:pt modelId="{E4D8876B-96A8-46DE-8BD6-6B772290C0C2}" type="pres">
      <dgm:prSet presAssocID="{F74DCDEC-8186-4453-99A9-9BA6D2471AC3}" presName="pillarX" presStyleLbl="node1" presStyleIdx="1" presStyleCnt="6">
        <dgm:presLayoutVars>
          <dgm:bulletEnabled val="1"/>
        </dgm:presLayoutVars>
      </dgm:prSet>
      <dgm:spPr/>
      <dgm:t>
        <a:bodyPr/>
        <a:lstStyle/>
        <a:p>
          <a:endParaRPr lang="en-US"/>
        </a:p>
      </dgm:t>
    </dgm:pt>
    <dgm:pt modelId="{5B52527A-4553-49FD-A151-02CDB8EA20B8}" type="pres">
      <dgm:prSet presAssocID="{0BA84F12-D99F-4EF2-91AC-D97A812F342E}" presName="pillarX" presStyleLbl="node1" presStyleIdx="2" presStyleCnt="6">
        <dgm:presLayoutVars>
          <dgm:bulletEnabled val="1"/>
        </dgm:presLayoutVars>
      </dgm:prSet>
      <dgm:spPr/>
      <dgm:t>
        <a:bodyPr/>
        <a:lstStyle/>
        <a:p>
          <a:endParaRPr lang="en-US"/>
        </a:p>
      </dgm:t>
    </dgm:pt>
    <dgm:pt modelId="{FAD0DD20-7BDE-491C-B45D-B05CDB5AACD2}" type="pres">
      <dgm:prSet presAssocID="{108D4500-33EF-4113-B4BE-07BA5F37CD19}" presName="pillarX" presStyleLbl="node1" presStyleIdx="3" presStyleCnt="6">
        <dgm:presLayoutVars>
          <dgm:bulletEnabled val="1"/>
        </dgm:presLayoutVars>
      </dgm:prSet>
      <dgm:spPr/>
      <dgm:t>
        <a:bodyPr/>
        <a:lstStyle/>
        <a:p>
          <a:endParaRPr lang="en-US"/>
        </a:p>
      </dgm:t>
    </dgm:pt>
    <dgm:pt modelId="{ABACD643-F167-4507-AD66-F70F0D8CE7A7}" type="pres">
      <dgm:prSet presAssocID="{2BC11B31-2E27-43F9-ABF8-38FF8F396BA5}" presName="pillarX" presStyleLbl="node1" presStyleIdx="4" presStyleCnt="6">
        <dgm:presLayoutVars>
          <dgm:bulletEnabled val="1"/>
        </dgm:presLayoutVars>
      </dgm:prSet>
      <dgm:spPr/>
      <dgm:t>
        <a:bodyPr/>
        <a:lstStyle/>
        <a:p>
          <a:endParaRPr lang="en-US"/>
        </a:p>
      </dgm:t>
    </dgm:pt>
    <dgm:pt modelId="{5BC02702-4C75-4C30-80D7-6269973BF2BD}" type="pres">
      <dgm:prSet presAssocID="{D9C6D3C6-1C6B-401D-B4CD-867994A5DF5E}" presName="pillarX" presStyleLbl="node1" presStyleIdx="5" presStyleCnt="6">
        <dgm:presLayoutVars>
          <dgm:bulletEnabled val="1"/>
        </dgm:presLayoutVars>
      </dgm:prSet>
      <dgm:spPr/>
      <dgm:t>
        <a:bodyPr/>
        <a:lstStyle/>
        <a:p>
          <a:endParaRPr lang="en-US"/>
        </a:p>
      </dgm:t>
    </dgm:pt>
    <dgm:pt modelId="{1B382EFB-703F-4323-ADE9-7273AAD1B216}" type="pres">
      <dgm:prSet presAssocID="{2C465B19-F20F-49B4-8FA3-3F08E67D1156}" presName="base" presStyleLbl="dkBgShp" presStyleIdx="1" presStyleCnt="2"/>
      <dgm:spPr/>
    </dgm:pt>
  </dgm:ptLst>
  <dgm:cxnLst>
    <dgm:cxn modelId="{DA81737F-EC9C-4AF1-B973-27A5D98E5AB9}" type="presOf" srcId="{F74DCDEC-8186-4453-99A9-9BA6D2471AC3}" destId="{E4D8876B-96A8-46DE-8BD6-6B772290C0C2}" srcOrd="0" destOrd="0" presId="urn:microsoft.com/office/officeart/2005/8/layout/hList3"/>
    <dgm:cxn modelId="{DEE46B08-8A0E-482D-88A4-806DA93EC1C8}" srcId="{0723014F-CF31-4502-8711-21C0A899177F}" destId="{2C465B19-F20F-49B4-8FA3-3F08E67D1156}" srcOrd="0" destOrd="0" parTransId="{C4723A1C-4EC7-490A-B98C-0A82A0D28B23}" sibTransId="{81E93AEB-67FB-4917-AE1E-E1F24F9D465B}"/>
    <dgm:cxn modelId="{1D5D75E7-9AEB-4DE8-AA74-A8844C190341}" type="presOf" srcId="{108D4500-33EF-4113-B4BE-07BA5F37CD19}" destId="{FAD0DD20-7BDE-491C-B45D-B05CDB5AACD2}" srcOrd="0" destOrd="0" presId="urn:microsoft.com/office/officeart/2005/8/layout/hList3"/>
    <dgm:cxn modelId="{EDD3DACF-B201-4481-9328-E3CC1C5B6E10}" srcId="{2C465B19-F20F-49B4-8FA3-3F08E67D1156}" destId="{F74DCDEC-8186-4453-99A9-9BA6D2471AC3}" srcOrd="1" destOrd="0" parTransId="{4F00E53D-131F-47DB-A73D-9BD5BE5401A5}" sibTransId="{45C6364D-7B11-4F51-A6B3-C2C29F9725E3}"/>
    <dgm:cxn modelId="{B9FA905B-8AE1-4E52-85B3-E21351611757}" type="presOf" srcId="{2C465B19-F20F-49B4-8FA3-3F08E67D1156}" destId="{22B29CF3-4310-4AF1-8F59-651B6F5486EC}" srcOrd="0" destOrd="0" presId="urn:microsoft.com/office/officeart/2005/8/layout/hList3"/>
    <dgm:cxn modelId="{717BF267-9428-438B-842B-2AB83A76F7C9}" srcId="{2C465B19-F20F-49B4-8FA3-3F08E67D1156}" destId="{0BA84F12-D99F-4EF2-91AC-D97A812F342E}" srcOrd="2" destOrd="0" parTransId="{79CEA577-CD6C-4F6A-9704-889FC2F4EC09}" sibTransId="{C5A82409-D7F8-49E4-B312-337C453FD7DD}"/>
    <dgm:cxn modelId="{FE618806-55ED-477F-91E6-711736DFC9E8}" type="presOf" srcId="{C1576C55-BB29-4BFD-B004-1E0AD7C5E7EF}" destId="{B4D63FD3-5305-4081-BD0D-85BA095D350E}" srcOrd="0" destOrd="0" presId="urn:microsoft.com/office/officeart/2005/8/layout/hList3"/>
    <dgm:cxn modelId="{D2CACEC0-945F-422E-AC39-C30AD75B9134}" srcId="{2C465B19-F20F-49B4-8FA3-3F08E67D1156}" destId="{D9C6D3C6-1C6B-401D-B4CD-867994A5DF5E}" srcOrd="5" destOrd="0" parTransId="{5C13103E-CFF5-462C-BE9A-F3881546C3CF}" sibTransId="{45763690-4514-47F8-909C-1EFFF459100D}"/>
    <dgm:cxn modelId="{1D327BDA-ACCE-43F4-AEDE-10CF7D6512F5}" type="presOf" srcId="{2BC11B31-2E27-43F9-ABF8-38FF8F396BA5}" destId="{ABACD643-F167-4507-AD66-F70F0D8CE7A7}" srcOrd="0" destOrd="0" presId="urn:microsoft.com/office/officeart/2005/8/layout/hList3"/>
    <dgm:cxn modelId="{0B60ACA1-E4A1-4047-A58C-C703BF81BD4A}" srcId="{2C465B19-F20F-49B4-8FA3-3F08E67D1156}" destId="{C1576C55-BB29-4BFD-B004-1E0AD7C5E7EF}" srcOrd="0" destOrd="0" parTransId="{B9DE7C58-C738-4607-8151-7A58CC1BA089}" sibTransId="{F368BE7A-BA5F-40FE-A37B-62865DC7CCE4}"/>
    <dgm:cxn modelId="{FBAC3579-9556-43ED-B5C3-AF289B857419}" type="presOf" srcId="{0BA84F12-D99F-4EF2-91AC-D97A812F342E}" destId="{5B52527A-4553-49FD-A151-02CDB8EA20B8}" srcOrd="0" destOrd="0" presId="urn:microsoft.com/office/officeart/2005/8/layout/hList3"/>
    <dgm:cxn modelId="{1D494FAB-46B2-4209-B5C2-B9C5C12EF14A}" type="presOf" srcId="{D9C6D3C6-1C6B-401D-B4CD-867994A5DF5E}" destId="{5BC02702-4C75-4C30-80D7-6269973BF2BD}" srcOrd="0" destOrd="0" presId="urn:microsoft.com/office/officeart/2005/8/layout/hList3"/>
    <dgm:cxn modelId="{DBC6D14F-0353-46D7-900C-15531047A767}" srcId="{2C465B19-F20F-49B4-8FA3-3F08E67D1156}" destId="{2BC11B31-2E27-43F9-ABF8-38FF8F396BA5}" srcOrd="4" destOrd="0" parTransId="{842B280A-2DDC-47F1-9DB1-3B8D8729664F}" sibTransId="{65790459-46CD-4962-97CC-1C975679A1CF}"/>
    <dgm:cxn modelId="{567E59E3-B920-4AD4-A072-41B835F15495}" srcId="{2C465B19-F20F-49B4-8FA3-3F08E67D1156}" destId="{108D4500-33EF-4113-B4BE-07BA5F37CD19}" srcOrd="3" destOrd="0" parTransId="{2D9FB7DA-CA90-48E3-B772-957015F91DE6}" sibTransId="{991AD960-7CB6-410B-A3AD-E5DF293CEC41}"/>
    <dgm:cxn modelId="{FB13DB2E-BD55-4900-A0D6-7442B7EB4E60}" type="presOf" srcId="{0723014F-CF31-4502-8711-21C0A899177F}" destId="{3803AACF-2BF2-481B-B1AC-D7890A36D2E3}" srcOrd="0" destOrd="0" presId="urn:microsoft.com/office/officeart/2005/8/layout/hList3"/>
    <dgm:cxn modelId="{8922E695-560D-4000-9CD2-C3D1C62D76B7}" type="presParOf" srcId="{3803AACF-2BF2-481B-B1AC-D7890A36D2E3}" destId="{22B29CF3-4310-4AF1-8F59-651B6F5486EC}" srcOrd="0" destOrd="0" presId="urn:microsoft.com/office/officeart/2005/8/layout/hList3"/>
    <dgm:cxn modelId="{3B9B85D1-064D-47B9-A889-8B3F3E41DE17}" type="presParOf" srcId="{3803AACF-2BF2-481B-B1AC-D7890A36D2E3}" destId="{271809DF-F4D7-42C4-B895-383C8D92E4E0}" srcOrd="1" destOrd="0" presId="urn:microsoft.com/office/officeart/2005/8/layout/hList3"/>
    <dgm:cxn modelId="{5C3E2BA5-D64F-42B0-BD3C-339BD4359028}" type="presParOf" srcId="{271809DF-F4D7-42C4-B895-383C8D92E4E0}" destId="{B4D63FD3-5305-4081-BD0D-85BA095D350E}" srcOrd="0" destOrd="0" presId="urn:microsoft.com/office/officeart/2005/8/layout/hList3"/>
    <dgm:cxn modelId="{90353CD8-95D9-4ECA-AC93-20283681342C}" type="presParOf" srcId="{271809DF-F4D7-42C4-B895-383C8D92E4E0}" destId="{E4D8876B-96A8-46DE-8BD6-6B772290C0C2}" srcOrd="1" destOrd="0" presId="urn:microsoft.com/office/officeart/2005/8/layout/hList3"/>
    <dgm:cxn modelId="{7DCE89D8-0C0B-4071-925C-D8E5BDCA0397}" type="presParOf" srcId="{271809DF-F4D7-42C4-B895-383C8D92E4E0}" destId="{5B52527A-4553-49FD-A151-02CDB8EA20B8}" srcOrd="2" destOrd="0" presId="urn:microsoft.com/office/officeart/2005/8/layout/hList3"/>
    <dgm:cxn modelId="{4A7256A4-E979-4D90-B7BA-7627D055D094}" type="presParOf" srcId="{271809DF-F4D7-42C4-B895-383C8D92E4E0}" destId="{FAD0DD20-7BDE-491C-B45D-B05CDB5AACD2}" srcOrd="3" destOrd="0" presId="urn:microsoft.com/office/officeart/2005/8/layout/hList3"/>
    <dgm:cxn modelId="{B432BFFA-662B-4A2C-841D-DD6D3DD6049C}" type="presParOf" srcId="{271809DF-F4D7-42C4-B895-383C8D92E4E0}" destId="{ABACD643-F167-4507-AD66-F70F0D8CE7A7}" srcOrd="4" destOrd="0" presId="urn:microsoft.com/office/officeart/2005/8/layout/hList3"/>
    <dgm:cxn modelId="{E62B7CAF-5A7B-46EF-8F08-2FC1C14336E8}" type="presParOf" srcId="{271809DF-F4D7-42C4-B895-383C8D92E4E0}" destId="{5BC02702-4C75-4C30-80D7-6269973BF2BD}" srcOrd="5" destOrd="0" presId="urn:microsoft.com/office/officeart/2005/8/layout/hList3"/>
    <dgm:cxn modelId="{D12AED46-F33C-4531-B704-03E23E290C60}" type="presParOf" srcId="{3803AACF-2BF2-481B-B1AC-D7890A36D2E3}" destId="{1B382EFB-703F-4323-ADE9-7273AAD1B216}" srcOrd="2" destOrd="0" presId="urn:microsoft.com/office/officeart/2005/8/layout/hList3"/>
  </dgm:cxnLst>
  <dgm:bg>
    <a:solidFill>
      <a:schemeClr val="accent2">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BFA5B4-8C60-426B-B3DB-8CEA9D46DF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B177F0-1CCD-4325-A863-EB6B1B8CEB75}">
      <dgm:prSet phldrT="[Text]" custT="1"/>
      <dgm:spPr>
        <a:solidFill>
          <a:srgbClr val="002060"/>
        </a:solidFill>
      </dgm:spPr>
      <dgm:t>
        <a:bodyPr/>
        <a:lstStyle/>
        <a:p>
          <a:r>
            <a:rPr lang="en-US" sz="6100" dirty="0" smtClean="0"/>
            <a:t>STRATEGIC IT ALIGNMENT</a:t>
          </a:r>
        </a:p>
        <a:p>
          <a:r>
            <a:rPr lang="en-US" sz="4400" dirty="0" smtClean="0"/>
            <a:t>Translation of business vision and strategies into multi year IT investments and operating plans as well as impacts of IT on enterprise performance measurement </a:t>
          </a:r>
        </a:p>
        <a:p>
          <a:r>
            <a:rPr lang="en-US" sz="6100" dirty="0" smtClean="0"/>
            <a:t>. </a:t>
          </a:r>
          <a:endParaRPr lang="en-US" sz="6100" dirty="0"/>
        </a:p>
      </dgm:t>
    </dgm:pt>
    <dgm:pt modelId="{FC609B9D-1E1D-46D2-BA00-98538C378D7B}" type="parTrans" cxnId="{6AC11491-5F9F-438E-856D-C3532871C708}">
      <dgm:prSet/>
      <dgm:spPr/>
      <dgm:t>
        <a:bodyPr/>
        <a:lstStyle/>
        <a:p>
          <a:endParaRPr lang="en-US"/>
        </a:p>
      </dgm:t>
    </dgm:pt>
    <dgm:pt modelId="{A438C021-F956-47B5-A4EA-EF7E2C469656}" type="sibTrans" cxnId="{6AC11491-5F9F-438E-856D-C3532871C708}">
      <dgm:prSet/>
      <dgm:spPr/>
      <dgm:t>
        <a:bodyPr/>
        <a:lstStyle/>
        <a:p>
          <a:endParaRPr lang="en-US"/>
        </a:p>
      </dgm:t>
    </dgm:pt>
    <dgm:pt modelId="{B7137210-63C7-4DB2-B0C9-F888898DD0E2}" type="pres">
      <dgm:prSet presAssocID="{88BFA5B4-8C60-426B-B3DB-8CEA9D46DF7C}" presName="diagram" presStyleCnt="0">
        <dgm:presLayoutVars>
          <dgm:dir/>
          <dgm:resizeHandles val="exact"/>
        </dgm:presLayoutVars>
      </dgm:prSet>
      <dgm:spPr/>
      <dgm:t>
        <a:bodyPr/>
        <a:lstStyle/>
        <a:p>
          <a:endParaRPr lang="en-US"/>
        </a:p>
      </dgm:t>
    </dgm:pt>
    <dgm:pt modelId="{EC3A4A11-FA3B-42C1-8361-E1B732A62F21}" type="pres">
      <dgm:prSet presAssocID="{0EB177F0-1CCD-4325-A863-EB6B1B8CEB75}" presName="node" presStyleLbl="node1" presStyleIdx="0" presStyleCnt="1">
        <dgm:presLayoutVars>
          <dgm:bulletEnabled val="1"/>
        </dgm:presLayoutVars>
      </dgm:prSet>
      <dgm:spPr/>
      <dgm:t>
        <a:bodyPr/>
        <a:lstStyle/>
        <a:p>
          <a:endParaRPr lang="en-US"/>
        </a:p>
      </dgm:t>
    </dgm:pt>
  </dgm:ptLst>
  <dgm:cxnLst>
    <dgm:cxn modelId="{27D81E6E-C42D-4DDC-B545-F7F32F62D669}" type="presOf" srcId="{0EB177F0-1CCD-4325-A863-EB6B1B8CEB75}" destId="{EC3A4A11-FA3B-42C1-8361-E1B732A62F21}" srcOrd="0" destOrd="0" presId="urn:microsoft.com/office/officeart/2005/8/layout/default"/>
    <dgm:cxn modelId="{6AC11491-5F9F-438E-856D-C3532871C708}" srcId="{88BFA5B4-8C60-426B-B3DB-8CEA9D46DF7C}" destId="{0EB177F0-1CCD-4325-A863-EB6B1B8CEB75}" srcOrd="0" destOrd="0" parTransId="{FC609B9D-1E1D-46D2-BA00-98538C378D7B}" sibTransId="{A438C021-F956-47B5-A4EA-EF7E2C469656}"/>
    <dgm:cxn modelId="{A0D78778-51AD-40C3-B75B-C3CB4FEFFC3A}" type="presOf" srcId="{88BFA5B4-8C60-426B-B3DB-8CEA9D46DF7C}" destId="{B7137210-63C7-4DB2-B0C9-F888898DD0E2}" srcOrd="0" destOrd="0" presId="urn:microsoft.com/office/officeart/2005/8/layout/default"/>
    <dgm:cxn modelId="{D4EDDAE4-CD37-4D07-8379-A3711343B8DD}" type="presParOf" srcId="{B7137210-63C7-4DB2-B0C9-F888898DD0E2}" destId="{EC3A4A11-FA3B-42C1-8361-E1B732A62F2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BFA5B4-8C60-426B-B3DB-8CEA9D46DF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B177F0-1CCD-4325-A863-EB6B1B8CEB75}">
      <dgm:prSet phldrT="[Text]" custT="1"/>
      <dgm:spPr>
        <a:solidFill>
          <a:srgbClr val="7030A0"/>
        </a:solidFill>
      </dgm:spPr>
      <dgm:t>
        <a:bodyPr/>
        <a:lstStyle/>
        <a:p>
          <a:r>
            <a:rPr lang="en-US" sz="6100" dirty="0" smtClean="0"/>
            <a:t>IT GOVERNANCE</a:t>
          </a:r>
        </a:p>
        <a:p>
          <a:r>
            <a:rPr lang="en-US" sz="4400" dirty="0" smtClean="0"/>
            <a:t>Framework for initiation, endorsement, sponsorship, approval, and evaluation of IT Decisions </a:t>
          </a:r>
        </a:p>
        <a:p>
          <a:r>
            <a:rPr lang="en-US" sz="6100" dirty="0" smtClean="0"/>
            <a:t>. </a:t>
          </a:r>
          <a:endParaRPr lang="en-US" sz="6100" dirty="0"/>
        </a:p>
      </dgm:t>
    </dgm:pt>
    <dgm:pt modelId="{FC609B9D-1E1D-46D2-BA00-98538C378D7B}" type="parTrans" cxnId="{6AC11491-5F9F-438E-856D-C3532871C708}">
      <dgm:prSet/>
      <dgm:spPr/>
      <dgm:t>
        <a:bodyPr/>
        <a:lstStyle/>
        <a:p>
          <a:endParaRPr lang="en-US"/>
        </a:p>
      </dgm:t>
    </dgm:pt>
    <dgm:pt modelId="{A438C021-F956-47B5-A4EA-EF7E2C469656}" type="sibTrans" cxnId="{6AC11491-5F9F-438E-856D-C3532871C708}">
      <dgm:prSet/>
      <dgm:spPr/>
      <dgm:t>
        <a:bodyPr/>
        <a:lstStyle/>
        <a:p>
          <a:endParaRPr lang="en-US"/>
        </a:p>
      </dgm:t>
    </dgm:pt>
    <dgm:pt modelId="{B7137210-63C7-4DB2-B0C9-F888898DD0E2}" type="pres">
      <dgm:prSet presAssocID="{88BFA5B4-8C60-426B-B3DB-8CEA9D46DF7C}" presName="diagram" presStyleCnt="0">
        <dgm:presLayoutVars>
          <dgm:dir/>
          <dgm:resizeHandles val="exact"/>
        </dgm:presLayoutVars>
      </dgm:prSet>
      <dgm:spPr/>
      <dgm:t>
        <a:bodyPr/>
        <a:lstStyle/>
        <a:p>
          <a:endParaRPr lang="en-US"/>
        </a:p>
      </dgm:t>
    </dgm:pt>
    <dgm:pt modelId="{EC3A4A11-FA3B-42C1-8361-E1B732A62F21}" type="pres">
      <dgm:prSet presAssocID="{0EB177F0-1CCD-4325-A863-EB6B1B8CEB75}" presName="node" presStyleLbl="node1" presStyleIdx="0" presStyleCnt="1">
        <dgm:presLayoutVars>
          <dgm:bulletEnabled val="1"/>
        </dgm:presLayoutVars>
      </dgm:prSet>
      <dgm:spPr/>
      <dgm:t>
        <a:bodyPr/>
        <a:lstStyle/>
        <a:p>
          <a:endParaRPr lang="en-US"/>
        </a:p>
      </dgm:t>
    </dgm:pt>
  </dgm:ptLst>
  <dgm:cxnLst>
    <dgm:cxn modelId="{27D81E6E-C42D-4DDC-B545-F7F32F62D669}" type="presOf" srcId="{0EB177F0-1CCD-4325-A863-EB6B1B8CEB75}" destId="{EC3A4A11-FA3B-42C1-8361-E1B732A62F21}" srcOrd="0" destOrd="0" presId="urn:microsoft.com/office/officeart/2005/8/layout/default"/>
    <dgm:cxn modelId="{6AC11491-5F9F-438E-856D-C3532871C708}" srcId="{88BFA5B4-8C60-426B-B3DB-8CEA9D46DF7C}" destId="{0EB177F0-1CCD-4325-A863-EB6B1B8CEB75}" srcOrd="0" destOrd="0" parTransId="{FC609B9D-1E1D-46D2-BA00-98538C378D7B}" sibTransId="{A438C021-F956-47B5-A4EA-EF7E2C469656}"/>
    <dgm:cxn modelId="{A0D78778-51AD-40C3-B75B-C3CB4FEFFC3A}" type="presOf" srcId="{88BFA5B4-8C60-426B-B3DB-8CEA9D46DF7C}" destId="{B7137210-63C7-4DB2-B0C9-F888898DD0E2}" srcOrd="0" destOrd="0" presId="urn:microsoft.com/office/officeart/2005/8/layout/default"/>
    <dgm:cxn modelId="{D4EDDAE4-CD37-4D07-8379-A3711343B8DD}" type="presParOf" srcId="{B7137210-63C7-4DB2-B0C9-F888898DD0E2}" destId="{EC3A4A11-FA3B-42C1-8361-E1B732A62F2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BFA5B4-8C60-426B-B3DB-8CEA9D46DF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B177F0-1CCD-4325-A863-EB6B1B8CEB75}">
      <dgm:prSet phldrT="[Text]" custT="1"/>
      <dgm:spPr>
        <a:solidFill>
          <a:srgbClr val="FF0000"/>
        </a:solidFill>
      </dgm:spPr>
      <dgm:t>
        <a:bodyPr/>
        <a:lstStyle/>
        <a:p>
          <a:r>
            <a:rPr lang="en-US" sz="6100" dirty="0" smtClean="0"/>
            <a:t>Architecture &amp; Information Management</a:t>
          </a:r>
        </a:p>
        <a:p>
          <a:r>
            <a:rPr lang="en-US" sz="4400" dirty="0" smtClean="0"/>
            <a:t>Guidance for the creation and execution of Strategic IT architecture framework</a:t>
          </a:r>
        </a:p>
        <a:p>
          <a:r>
            <a:rPr lang="en-US" sz="6100" dirty="0" smtClean="0"/>
            <a:t>. </a:t>
          </a:r>
          <a:endParaRPr lang="en-US" sz="6100" dirty="0"/>
        </a:p>
      </dgm:t>
    </dgm:pt>
    <dgm:pt modelId="{FC609B9D-1E1D-46D2-BA00-98538C378D7B}" type="parTrans" cxnId="{6AC11491-5F9F-438E-856D-C3532871C708}">
      <dgm:prSet/>
      <dgm:spPr/>
      <dgm:t>
        <a:bodyPr/>
        <a:lstStyle/>
        <a:p>
          <a:endParaRPr lang="en-US"/>
        </a:p>
      </dgm:t>
    </dgm:pt>
    <dgm:pt modelId="{A438C021-F956-47B5-A4EA-EF7E2C469656}" type="sibTrans" cxnId="{6AC11491-5F9F-438E-856D-C3532871C708}">
      <dgm:prSet/>
      <dgm:spPr/>
      <dgm:t>
        <a:bodyPr/>
        <a:lstStyle/>
        <a:p>
          <a:endParaRPr lang="en-US"/>
        </a:p>
      </dgm:t>
    </dgm:pt>
    <dgm:pt modelId="{B7137210-63C7-4DB2-B0C9-F888898DD0E2}" type="pres">
      <dgm:prSet presAssocID="{88BFA5B4-8C60-426B-B3DB-8CEA9D46DF7C}" presName="diagram" presStyleCnt="0">
        <dgm:presLayoutVars>
          <dgm:dir/>
          <dgm:resizeHandles val="exact"/>
        </dgm:presLayoutVars>
      </dgm:prSet>
      <dgm:spPr/>
      <dgm:t>
        <a:bodyPr/>
        <a:lstStyle/>
        <a:p>
          <a:endParaRPr lang="en-US"/>
        </a:p>
      </dgm:t>
    </dgm:pt>
    <dgm:pt modelId="{EC3A4A11-FA3B-42C1-8361-E1B732A62F21}" type="pres">
      <dgm:prSet presAssocID="{0EB177F0-1CCD-4325-A863-EB6B1B8CEB75}" presName="node" presStyleLbl="node1" presStyleIdx="0" presStyleCnt="1">
        <dgm:presLayoutVars>
          <dgm:bulletEnabled val="1"/>
        </dgm:presLayoutVars>
      </dgm:prSet>
      <dgm:spPr/>
      <dgm:t>
        <a:bodyPr/>
        <a:lstStyle/>
        <a:p>
          <a:endParaRPr lang="en-US"/>
        </a:p>
      </dgm:t>
    </dgm:pt>
  </dgm:ptLst>
  <dgm:cxnLst>
    <dgm:cxn modelId="{27D81E6E-C42D-4DDC-B545-F7F32F62D669}" type="presOf" srcId="{0EB177F0-1CCD-4325-A863-EB6B1B8CEB75}" destId="{EC3A4A11-FA3B-42C1-8361-E1B732A62F21}" srcOrd="0" destOrd="0" presId="urn:microsoft.com/office/officeart/2005/8/layout/default"/>
    <dgm:cxn modelId="{6AC11491-5F9F-438E-856D-C3532871C708}" srcId="{88BFA5B4-8C60-426B-B3DB-8CEA9D46DF7C}" destId="{0EB177F0-1CCD-4325-A863-EB6B1B8CEB75}" srcOrd="0" destOrd="0" parTransId="{FC609B9D-1E1D-46D2-BA00-98538C378D7B}" sibTransId="{A438C021-F956-47B5-A4EA-EF7E2C469656}"/>
    <dgm:cxn modelId="{A0D78778-51AD-40C3-B75B-C3CB4FEFFC3A}" type="presOf" srcId="{88BFA5B4-8C60-426B-B3DB-8CEA9D46DF7C}" destId="{B7137210-63C7-4DB2-B0C9-F888898DD0E2}" srcOrd="0" destOrd="0" presId="urn:microsoft.com/office/officeart/2005/8/layout/default"/>
    <dgm:cxn modelId="{D4EDDAE4-CD37-4D07-8379-A3711343B8DD}" type="presParOf" srcId="{B7137210-63C7-4DB2-B0C9-F888898DD0E2}" destId="{EC3A4A11-FA3B-42C1-8361-E1B732A62F2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BFA5B4-8C60-426B-B3DB-8CEA9D46DF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B177F0-1CCD-4325-A863-EB6B1B8CEB75}">
      <dgm:prSet phldrT="[Text]" custT="1"/>
      <dgm:spPr>
        <a:solidFill>
          <a:schemeClr val="accent6">
            <a:lumMod val="50000"/>
          </a:schemeClr>
        </a:solidFill>
      </dgm:spPr>
      <dgm:t>
        <a:bodyPr/>
        <a:lstStyle/>
        <a:p>
          <a:r>
            <a:rPr lang="en-US" sz="6100" dirty="0" smtClean="0"/>
            <a:t>Solutions Delivery</a:t>
          </a:r>
        </a:p>
        <a:p>
          <a:r>
            <a:rPr lang="en-US" sz="4400" dirty="0" smtClean="0"/>
            <a:t>Framework for the development of software Application solutions and their subsequent transition into the production environment</a:t>
          </a:r>
        </a:p>
        <a:p>
          <a:r>
            <a:rPr lang="en-US" sz="6100" dirty="0" smtClean="0"/>
            <a:t>. </a:t>
          </a:r>
          <a:endParaRPr lang="en-US" sz="6100" dirty="0"/>
        </a:p>
      </dgm:t>
    </dgm:pt>
    <dgm:pt modelId="{FC609B9D-1E1D-46D2-BA00-98538C378D7B}" type="parTrans" cxnId="{6AC11491-5F9F-438E-856D-C3532871C708}">
      <dgm:prSet/>
      <dgm:spPr/>
      <dgm:t>
        <a:bodyPr/>
        <a:lstStyle/>
        <a:p>
          <a:endParaRPr lang="en-US"/>
        </a:p>
      </dgm:t>
    </dgm:pt>
    <dgm:pt modelId="{A438C021-F956-47B5-A4EA-EF7E2C469656}" type="sibTrans" cxnId="{6AC11491-5F9F-438E-856D-C3532871C708}">
      <dgm:prSet/>
      <dgm:spPr/>
      <dgm:t>
        <a:bodyPr/>
        <a:lstStyle/>
        <a:p>
          <a:endParaRPr lang="en-US"/>
        </a:p>
      </dgm:t>
    </dgm:pt>
    <dgm:pt modelId="{B7137210-63C7-4DB2-B0C9-F888898DD0E2}" type="pres">
      <dgm:prSet presAssocID="{88BFA5B4-8C60-426B-B3DB-8CEA9D46DF7C}" presName="diagram" presStyleCnt="0">
        <dgm:presLayoutVars>
          <dgm:dir/>
          <dgm:resizeHandles val="exact"/>
        </dgm:presLayoutVars>
      </dgm:prSet>
      <dgm:spPr/>
      <dgm:t>
        <a:bodyPr/>
        <a:lstStyle/>
        <a:p>
          <a:endParaRPr lang="en-US"/>
        </a:p>
      </dgm:t>
    </dgm:pt>
    <dgm:pt modelId="{EC3A4A11-FA3B-42C1-8361-E1B732A62F21}" type="pres">
      <dgm:prSet presAssocID="{0EB177F0-1CCD-4325-A863-EB6B1B8CEB75}" presName="node" presStyleLbl="node1" presStyleIdx="0" presStyleCnt="1">
        <dgm:presLayoutVars>
          <dgm:bulletEnabled val="1"/>
        </dgm:presLayoutVars>
      </dgm:prSet>
      <dgm:spPr/>
      <dgm:t>
        <a:bodyPr/>
        <a:lstStyle/>
        <a:p>
          <a:endParaRPr lang="en-US"/>
        </a:p>
      </dgm:t>
    </dgm:pt>
  </dgm:ptLst>
  <dgm:cxnLst>
    <dgm:cxn modelId="{27D81E6E-C42D-4DDC-B545-F7F32F62D669}" type="presOf" srcId="{0EB177F0-1CCD-4325-A863-EB6B1B8CEB75}" destId="{EC3A4A11-FA3B-42C1-8361-E1B732A62F21}" srcOrd="0" destOrd="0" presId="urn:microsoft.com/office/officeart/2005/8/layout/default"/>
    <dgm:cxn modelId="{6AC11491-5F9F-438E-856D-C3532871C708}" srcId="{88BFA5B4-8C60-426B-B3DB-8CEA9D46DF7C}" destId="{0EB177F0-1CCD-4325-A863-EB6B1B8CEB75}" srcOrd="0" destOrd="0" parTransId="{FC609B9D-1E1D-46D2-BA00-98538C378D7B}" sibTransId="{A438C021-F956-47B5-A4EA-EF7E2C469656}"/>
    <dgm:cxn modelId="{A0D78778-51AD-40C3-B75B-C3CB4FEFFC3A}" type="presOf" srcId="{88BFA5B4-8C60-426B-B3DB-8CEA9D46DF7C}" destId="{B7137210-63C7-4DB2-B0C9-F888898DD0E2}" srcOrd="0" destOrd="0" presId="urn:microsoft.com/office/officeart/2005/8/layout/default"/>
    <dgm:cxn modelId="{D4EDDAE4-CD37-4D07-8379-A3711343B8DD}" type="presParOf" srcId="{B7137210-63C7-4DB2-B0C9-F888898DD0E2}" destId="{EC3A4A11-FA3B-42C1-8361-E1B732A62F2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BFA5B4-8C60-426B-B3DB-8CEA9D46DF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B177F0-1CCD-4325-A863-EB6B1B8CEB75}">
      <dgm:prSet phldrT="[Text]" custT="1"/>
      <dgm:spPr>
        <a:solidFill>
          <a:schemeClr val="accent4">
            <a:lumMod val="60000"/>
            <a:lumOff val="40000"/>
          </a:schemeClr>
        </a:solidFill>
      </dgm:spPr>
      <dgm:t>
        <a:bodyPr/>
        <a:lstStyle/>
        <a:p>
          <a:r>
            <a:rPr lang="en-US" sz="6100" dirty="0" smtClean="0">
              <a:solidFill>
                <a:srgbClr val="002060"/>
              </a:solidFill>
            </a:rPr>
            <a:t>Service Management &amp; Operations</a:t>
          </a:r>
        </a:p>
        <a:p>
          <a:r>
            <a:rPr lang="en-US" sz="4400" dirty="0" smtClean="0">
              <a:solidFill>
                <a:srgbClr val="002060"/>
              </a:solidFill>
            </a:rPr>
            <a:t>Planning, delivery &amp; Measurement of day-to-day Operational Service</a:t>
          </a:r>
        </a:p>
        <a:p>
          <a:r>
            <a:rPr lang="en-US" sz="6100" dirty="0" smtClean="0">
              <a:solidFill>
                <a:srgbClr val="002060"/>
              </a:solidFill>
            </a:rPr>
            <a:t>. </a:t>
          </a:r>
          <a:endParaRPr lang="en-US" sz="6100" dirty="0">
            <a:solidFill>
              <a:srgbClr val="002060"/>
            </a:solidFill>
          </a:endParaRPr>
        </a:p>
      </dgm:t>
    </dgm:pt>
    <dgm:pt modelId="{FC609B9D-1E1D-46D2-BA00-98538C378D7B}" type="parTrans" cxnId="{6AC11491-5F9F-438E-856D-C3532871C708}">
      <dgm:prSet/>
      <dgm:spPr/>
      <dgm:t>
        <a:bodyPr/>
        <a:lstStyle/>
        <a:p>
          <a:endParaRPr lang="en-US"/>
        </a:p>
      </dgm:t>
    </dgm:pt>
    <dgm:pt modelId="{A438C021-F956-47B5-A4EA-EF7E2C469656}" type="sibTrans" cxnId="{6AC11491-5F9F-438E-856D-C3532871C708}">
      <dgm:prSet/>
      <dgm:spPr/>
      <dgm:t>
        <a:bodyPr/>
        <a:lstStyle/>
        <a:p>
          <a:endParaRPr lang="en-US"/>
        </a:p>
      </dgm:t>
    </dgm:pt>
    <dgm:pt modelId="{B7137210-63C7-4DB2-B0C9-F888898DD0E2}" type="pres">
      <dgm:prSet presAssocID="{88BFA5B4-8C60-426B-B3DB-8CEA9D46DF7C}" presName="diagram" presStyleCnt="0">
        <dgm:presLayoutVars>
          <dgm:dir/>
          <dgm:resizeHandles val="exact"/>
        </dgm:presLayoutVars>
      </dgm:prSet>
      <dgm:spPr/>
      <dgm:t>
        <a:bodyPr/>
        <a:lstStyle/>
        <a:p>
          <a:endParaRPr lang="en-US"/>
        </a:p>
      </dgm:t>
    </dgm:pt>
    <dgm:pt modelId="{EC3A4A11-FA3B-42C1-8361-E1B732A62F21}" type="pres">
      <dgm:prSet presAssocID="{0EB177F0-1CCD-4325-A863-EB6B1B8CEB75}" presName="node" presStyleLbl="node1" presStyleIdx="0" presStyleCnt="1">
        <dgm:presLayoutVars>
          <dgm:bulletEnabled val="1"/>
        </dgm:presLayoutVars>
      </dgm:prSet>
      <dgm:spPr/>
      <dgm:t>
        <a:bodyPr/>
        <a:lstStyle/>
        <a:p>
          <a:endParaRPr lang="en-US"/>
        </a:p>
      </dgm:t>
    </dgm:pt>
  </dgm:ptLst>
  <dgm:cxnLst>
    <dgm:cxn modelId="{27D81E6E-C42D-4DDC-B545-F7F32F62D669}" type="presOf" srcId="{0EB177F0-1CCD-4325-A863-EB6B1B8CEB75}" destId="{EC3A4A11-FA3B-42C1-8361-E1B732A62F21}" srcOrd="0" destOrd="0" presId="urn:microsoft.com/office/officeart/2005/8/layout/default"/>
    <dgm:cxn modelId="{6AC11491-5F9F-438E-856D-C3532871C708}" srcId="{88BFA5B4-8C60-426B-B3DB-8CEA9D46DF7C}" destId="{0EB177F0-1CCD-4325-A863-EB6B1B8CEB75}" srcOrd="0" destOrd="0" parTransId="{FC609B9D-1E1D-46D2-BA00-98538C378D7B}" sibTransId="{A438C021-F956-47B5-A4EA-EF7E2C469656}"/>
    <dgm:cxn modelId="{A0D78778-51AD-40C3-B75B-C3CB4FEFFC3A}" type="presOf" srcId="{88BFA5B4-8C60-426B-B3DB-8CEA9D46DF7C}" destId="{B7137210-63C7-4DB2-B0C9-F888898DD0E2}" srcOrd="0" destOrd="0" presId="urn:microsoft.com/office/officeart/2005/8/layout/default"/>
    <dgm:cxn modelId="{D4EDDAE4-CD37-4D07-8379-A3711343B8DD}" type="presParOf" srcId="{B7137210-63C7-4DB2-B0C9-F888898DD0E2}" destId="{EC3A4A11-FA3B-42C1-8361-E1B732A62F2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BFA5B4-8C60-426B-B3DB-8CEA9D46DF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B177F0-1CCD-4325-A863-EB6B1B8CEB75}">
      <dgm:prSet phldrT="[Text]" custT="1"/>
      <dgm:spPr>
        <a:solidFill>
          <a:srgbClr val="C00000"/>
        </a:solidFill>
      </dgm:spPr>
      <dgm:t>
        <a:bodyPr/>
        <a:lstStyle/>
        <a:p>
          <a:r>
            <a:rPr lang="en-US" sz="6100" dirty="0" smtClean="0"/>
            <a:t>Information &amp; Technology Security</a:t>
          </a:r>
        </a:p>
        <a:p>
          <a:r>
            <a:rPr lang="en-US" sz="4400" dirty="0" smtClean="0"/>
            <a:t>Security &amp; Protection of Enterprise Information and Related Assets</a:t>
          </a:r>
        </a:p>
        <a:p>
          <a:endParaRPr lang="en-US" sz="6100" dirty="0"/>
        </a:p>
      </dgm:t>
    </dgm:pt>
    <dgm:pt modelId="{FC609B9D-1E1D-46D2-BA00-98538C378D7B}" type="parTrans" cxnId="{6AC11491-5F9F-438E-856D-C3532871C708}">
      <dgm:prSet/>
      <dgm:spPr/>
      <dgm:t>
        <a:bodyPr/>
        <a:lstStyle/>
        <a:p>
          <a:endParaRPr lang="en-US"/>
        </a:p>
      </dgm:t>
    </dgm:pt>
    <dgm:pt modelId="{A438C021-F956-47B5-A4EA-EF7E2C469656}" type="sibTrans" cxnId="{6AC11491-5F9F-438E-856D-C3532871C708}">
      <dgm:prSet/>
      <dgm:spPr/>
      <dgm:t>
        <a:bodyPr/>
        <a:lstStyle/>
        <a:p>
          <a:endParaRPr lang="en-US"/>
        </a:p>
      </dgm:t>
    </dgm:pt>
    <dgm:pt modelId="{B7137210-63C7-4DB2-B0C9-F888898DD0E2}" type="pres">
      <dgm:prSet presAssocID="{88BFA5B4-8C60-426B-B3DB-8CEA9D46DF7C}" presName="diagram" presStyleCnt="0">
        <dgm:presLayoutVars>
          <dgm:dir/>
          <dgm:resizeHandles val="exact"/>
        </dgm:presLayoutVars>
      </dgm:prSet>
      <dgm:spPr/>
      <dgm:t>
        <a:bodyPr/>
        <a:lstStyle/>
        <a:p>
          <a:endParaRPr lang="en-US"/>
        </a:p>
      </dgm:t>
    </dgm:pt>
    <dgm:pt modelId="{EC3A4A11-FA3B-42C1-8361-E1B732A62F21}" type="pres">
      <dgm:prSet presAssocID="{0EB177F0-1CCD-4325-A863-EB6B1B8CEB75}" presName="node" presStyleLbl="node1" presStyleIdx="0" presStyleCnt="1">
        <dgm:presLayoutVars>
          <dgm:bulletEnabled val="1"/>
        </dgm:presLayoutVars>
      </dgm:prSet>
      <dgm:spPr/>
      <dgm:t>
        <a:bodyPr/>
        <a:lstStyle/>
        <a:p>
          <a:endParaRPr lang="en-US"/>
        </a:p>
      </dgm:t>
    </dgm:pt>
  </dgm:ptLst>
  <dgm:cxnLst>
    <dgm:cxn modelId="{27D81E6E-C42D-4DDC-B545-F7F32F62D669}" type="presOf" srcId="{0EB177F0-1CCD-4325-A863-EB6B1B8CEB75}" destId="{EC3A4A11-FA3B-42C1-8361-E1B732A62F21}" srcOrd="0" destOrd="0" presId="urn:microsoft.com/office/officeart/2005/8/layout/default"/>
    <dgm:cxn modelId="{6AC11491-5F9F-438E-856D-C3532871C708}" srcId="{88BFA5B4-8C60-426B-B3DB-8CEA9D46DF7C}" destId="{0EB177F0-1CCD-4325-A863-EB6B1B8CEB75}" srcOrd="0" destOrd="0" parTransId="{FC609B9D-1E1D-46D2-BA00-98538C378D7B}" sibTransId="{A438C021-F956-47B5-A4EA-EF7E2C469656}"/>
    <dgm:cxn modelId="{A0D78778-51AD-40C3-B75B-C3CB4FEFFC3A}" type="presOf" srcId="{88BFA5B4-8C60-426B-B3DB-8CEA9D46DF7C}" destId="{B7137210-63C7-4DB2-B0C9-F888898DD0E2}" srcOrd="0" destOrd="0" presId="urn:microsoft.com/office/officeart/2005/8/layout/default"/>
    <dgm:cxn modelId="{D4EDDAE4-CD37-4D07-8379-A3711343B8DD}" type="presParOf" srcId="{B7137210-63C7-4DB2-B0C9-F888898DD0E2}" destId="{EC3A4A11-FA3B-42C1-8361-E1B732A62F2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BFA5B4-8C60-426B-B3DB-8CEA9D46DF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B177F0-1CCD-4325-A863-EB6B1B8CEB75}">
      <dgm:prSet phldrT="[Text]" custT="1"/>
      <dgm:spPr>
        <a:solidFill>
          <a:schemeClr val="accent4">
            <a:lumMod val="50000"/>
          </a:schemeClr>
        </a:solidFill>
      </dgm:spPr>
      <dgm:t>
        <a:bodyPr/>
        <a:lstStyle/>
        <a:p>
          <a:r>
            <a:rPr lang="en-US" sz="6100" dirty="0" smtClean="0"/>
            <a:t>Workforce &amp; Resource Management</a:t>
          </a:r>
        </a:p>
        <a:p>
          <a:r>
            <a:rPr lang="en-US" sz="4400" dirty="0" smtClean="0"/>
            <a:t>Management of IT Skills, Knowledge &amp; Banking Resources</a:t>
          </a:r>
        </a:p>
        <a:p>
          <a:endParaRPr lang="en-US" sz="6100" dirty="0"/>
        </a:p>
      </dgm:t>
    </dgm:pt>
    <dgm:pt modelId="{FC609B9D-1E1D-46D2-BA00-98538C378D7B}" type="parTrans" cxnId="{6AC11491-5F9F-438E-856D-C3532871C708}">
      <dgm:prSet/>
      <dgm:spPr/>
      <dgm:t>
        <a:bodyPr/>
        <a:lstStyle/>
        <a:p>
          <a:endParaRPr lang="en-US"/>
        </a:p>
      </dgm:t>
    </dgm:pt>
    <dgm:pt modelId="{A438C021-F956-47B5-A4EA-EF7E2C469656}" type="sibTrans" cxnId="{6AC11491-5F9F-438E-856D-C3532871C708}">
      <dgm:prSet/>
      <dgm:spPr/>
      <dgm:t>
        <a:bodyPr/>
        <a:lstStyle/>
        <a:p>
          <a:endParaRPr lang="en-US"/>
        </a:p>
      </dgm:t>
    </dgm:pt>
    <dgm:pt modelId="{B7137210-63C7-4DB2-B0C9-F888898DD0E2}" type="pres">
      <dgm:prSet presAssocID="{88BFA5B4-8C60-426B-B3DB-8CEA9D46DF7C}" presName="diagram" presStyleCnt="0">
        <dgm:presLayoutVars>
          <dgm:dir/>
          <dgm:resizeHandles val="exact"/>
        </dgm:presLayoutVars>
      </dgm:prSet>
      <dgm:spPr/>
      <dgm:t>
        <a:bodyPr/>
        <a:lstStyle/>
        <a:p>
          <a:endParaRPr lang="en-US"/>
        </a:p>
      </dgm:t>
    </dgm:pt>
    <dgm:pt modelId="{EC3A4A11-FA3B-42C1-8361-E1B732A62F21}" type="pres">
      <dgm:prSet presAssocID="{0EB177F0-1CCD-4325-A863-EB6B1B8CEB75}" presName="node" presStyleLbl="node1" presStyleIdx="0" presStyleCnt="1">
        <dgm:presLayoutVars>
          <dgm:bulletEnabled val="1"/>
        </dgm:presLayoutVars>
      </dgm:prSet>
      <dgm:spPr/>
      <dgm:t>
        <a:bodyPr/>
        <a:lstStyle/>
        <a:p>
          <a:endParaRPr lang="en-US"/>
        </a:p>
      </dgm:t>
    </dgm:pt>
  </dgm:ptLst>
  <dgm:cxnLst>
    <dgm:cxn modelId="{27D81E6E-C42D-4DDC-B545-F7F32F62D669}" type="presOf" srcId="{0EB177F0-1CCD-4325-A863-EB6B1B8CEB75}" destId="{EC3A4A11-FA3B-42C1-8361-E1B732A62F21}" srcOrd="0" destOrd="0" presId="urn:microsoft.com/office/officeart/2005/8/layout/default"/>
    <dgm:cxn modelId="{6AC11491-5F9F-438E-856D-C3532871C708}" srcId="{88BFA5B4-8C60-426B-B3DB-8CEA9D46DF7C}" destId="{0EB177F0-1CCD-4325-A863-EB6B1B8CEB75}" srcOrd="0" destOrd="0" parTransId="{FC609B9D-1E1D-46D2-BA00-98538C378D7B}" sibTransId="{A438C021-F956-47B5-A4EA-EF7E2C469656}"/>
    <dgm:cxn modelId="{A0D78778-51AD-40C3-B75B-C3CB4FEFFC3A}" type="presOf" srcId="{88BFA5B4-8C60-426B-B3DB-8CEA9D46DF7C}" destId="{B7137210-63C7-4DB2-B0C9-F888898DD0E2}" srcOrd="0" destOrd="0" presId="urn:microsoft.com/office/officeart/2005/8/layout/default"/>
    <dgm:cxn modelId="{D4EDDAE4-CD37-4D07-8379-A3711343B8DD}" type="presParOf" srcId="{B7137210-63C7-4DB2-B0C9-F888898DD0E2}" destId="{EC3A4A11-FA3B-42C1-8361-E1B732A62F2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723014F-CF31-4502-8711-21C0A899177F}"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C465B19-F20F-49B4-8FA3-3F08E67D1156}">
      <dgm:prSet phldrT="[Text]"/>
      <dgm:spPr/>
      <dgm:t>
        <a:bodyPr/>
        <a:lstStyle/>
        <a:p>
          <a:r>
            <a:rPr lang="en-US" dirty="0" smtClean="0"/>
            <a:t>7 LEVELS OF SFIA RESPONSIBILITIES</a:t>
          </a:r>
          <a:endParaRPr lang="en-US" dirty="0"/>
        </a:p>
      </dgm:t>
    </dgm:pt>
    <dgm:pt modelId="{C4723A1C-4EC7-490A-B98C-0A82A0D28B23}" type="parTrans" cxnId="{DEE46B08-8A0E-482D-88A4-806DA93EC1C8}">
      <dgm:prSet/>
      <dgm:spPr/>
      <dgm:t>
        <a:bodyPr/>
        <a:lstStyle/>
        <a:p>
          <a:endParaRPr lang="en-US"/>
        </a:p>
      </dgm:t>
    </dgm:pt>
    <dgm:pt modelId="{81E93AEB-67FB-4917-AE1E-E1F24F9D465B}" type="sibTrans" cxnId="{DEE46B08-8A0E-482D-88A4-806DA93EC1C8}">
      <dgm:prSet/>
      <dgm:spPr/>
      <dgm:t>
        <a:bodyPr/>
        <a:lstStyle/>
        <a:p>
          <a:endParaRPr lang="en-US"/>
        </a:p>
      </dgm:t>
    </dgm:pt>
    <dgm:pt modelId="{C1576C55-BB29-4BFD-B004-1E0AD7C5E7EF}">
      <dgm:prSet phldrT="[Text]"/>
      <dgm:spPr>
        <a:solidFill>
          <a:srgbClr val="00B050"/>
        </a:solidFill>
      </dgm:spPr>
      <dgm:t>
        <a:bodyPr/>
        <a:lstStyle/>
        <a:p>
          <a:r>
            <a:rPr kumimoji="0" lang="en-US" altLang="en-US" b="0" i="0" u="sng"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FOLLOW</a:t>
          </a:r>
        </a:p>
        <a:p>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Basic capability to complete tasks under close supervision. Not expected to use much initiative. Should be </a:t>
          </a:r>
          <a:r>
            <a:rPr kumimoji="0" lang="en-US" altLang="en-US"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organised</a:t>
          </a: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t>
          </a:r>
          <a:endParaRPr lang="en-US" dirty="0">
            <a:solidFill>
              <a:schemeClr val="bg1"/>
            </a:solidFill>
          </a:endParaRPr>
        </a:p>
      </dgm:t>
    </dgm:pt>
    <dgm:pt modelId="{B9DE7C58-C738-4607-8151-7A58CC1BA089}" type="parTrans" cxnId="{0B60ACA1-E4A1-4047-A58C-C703BF81BD4A}">
      <dgm:prSet/>
      <dgm:spPr/>
      <dgm:t>
        <a:bodyPr/>
        <a:lstStyle/>
        <a:p>
          <a:endParaRPr lang="en-US"/>
        </a:p>
      </dgm:t>
    </dgm:pt>
    <dgm:pt modelId="{F368BE7A-BA5F-40FE-A37B-62865DC7CCE4}" type="sibTrans" cxnId="{0B60ACA1-E4A1-4047-A58C-C703BF81BD4A}">
      <dgm:prSet/>
      <dgm:spPr/>
      <dgm:t>
        <a:bodyPr/>
        <a:lstStyle/>
        <a:p>
          <a:endParaRPr lang="en-US"/>
        </a:p>
      </dgm:t>
    </dgm:pt>
    <dgm:pt modelId="{0BA84F12-D99F-4EF2-91AC-D97A812F342E}">
      <dgm:prSet phldrT="[Text]"/>
      <dgm:spPr>
        <a:solidFill>
          <a:schemeClr val="accent5">
            <a:lumMod val="50000"/>
          </a:schemeClr>
        </a:solidFill>
      </dgm:spPr>
      <dgm:t>
        <a:bodyPr/>
        <a:lstStyle/>
        <a:p>
          <a:r>
            <a:rPr kumimoji="0" lang="en-US" altLang="en-US"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APPLY</a:t>
          </a:r>
        </a:p>
        <a:p>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Complete work packages with milestone reviews only. Escalates problems under own discretion. Works with suppliers and customers. May have some supervisory responsibility. Performs a broad range of tasks, takes initiative, and schedules own and others work.</a:t>
          </a:r>
        </a:p>
        <a:p>
          <a:r>
            <a:rPr kumimoji="0" 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(Professional)</a:t>
          </a:r>
          <a:endParaRPr lang="en-US" dirty="0">
            <a:solidFill>
              <a:schemeClr val="bg1"/>
            </a:solidFill>
          </a:endParaRPr>
        </a:p>
      </dgm:t>
    </dgm:pt>
    <dgm:pt modelId="{79CEA577-CD6C-4F6A-9704-889FC2F4EC09}" type="parTrans" cxnId="{717BF267-9428-438B-842B-2AB83A76F7C9}">
      <dgm:prSet/>
      <dgm:spPr/>
      <dgm:t>
        <a:bodyPr/>
        <a:lstStyle/>
        <a:p>
          <a:endParaRPr lang="en-US"/>
        </a:p>
      </dgm:t>
    </dgm:pt>
    <dgm:pt modelId="{C5A82409-D7F8-49E4-B312-337C453FD7DD}" type="sibTrans" cxnId="{717BF267-9428-438B-842B-2AB83A76F7C9}">
      <dgm:prSet/>
      <dgm:spPr/>
      <dgm:t>
        <a:bodyPr/>
        <a:lstStyle/>
        <a:p>
          <a:endParaRPr lang="en-US"/>
        </a:p>
      </dgm:t>
    </dgm:pt>
    <dgm:pt modelId="{2BC11B31-2E27-43F9-ABF8-38FF8F396BA5}">
      <dgm:prSet phldrT="[Text]"/>
      <dgm:spPr>
        <a:solidFill>
          <a:srgbClr val="FFFF00"/>
        </a:solidFill>
      </dgm:spPr>
      <dgm:t>
        <a:bodyPr/>
        <a:lstStyle/>
        <a:p>
          <a:r>
            <a:rPr kumimoji="0" lang="en-US" altLang="en-US"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ENABLE</a:t>
          </a:r>
        </a:p>
        <a:p>
          <a:endParaRPr kumimoji="0" lang="en-US" altLang="en-US"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Works under general direction in a framework. Influence at account level, works on a broad range of complex activities. Good level of operational business skills.</a:t>
          </a:r>
        </a:p>
        <a:p>
          <a:r>
            <a:rPr lang="en-US" dirty="0" smtClean="0">
              <a:solidFill>
                <a:schemeClr val="tx1"/>
              </a:solidFill>
            </a:rPr>
            <a:t>(Senior Professional)</a:t>
          </a:r>
          <a:endParaRPr lang="en-US" dirty="0">
            <a:solidFill>
              <a:schemeClr val="tx1"/>
            </a:solidFill>
          </a:endParaRPr>
        </a:p>
      </dgm:t>
    </dgm:pt>
    <dgm:pt modelId="{842B280A-2DDC-47F1-9DB1-3B8D8729664F}" type="parTrans" cxnId="{DBC6D14F-0353-46D7-900C-15531047A767}">
      <dgm:prSet/>
      <dgm:spPr/>
      <dgm:t>
        <a:bodyPr/>
        <a:lstStyle/>
        <a:p>
          <a:endParaRPr lang="en-US"/>
        </a:p>
      </dgm:t>
    </dgm:pt>
    <dgm:pt modelId="{65790459-46CD-4962-97CC-1C975679A1CF}" type="sibTrans" cxnId="{DBC6D14F-0353-46D7-900C-15531047A767}">
      <dgm:prSet/>
      <dgm:spPr/>
      <dgm:t>
        <a:bodyPr/>
        <a:lstStyle/>
        <a:p>
          <a:endParaRPr lang="en-US"/>
        </a:p>
      </dgm:t>
    </dgm:pt>
    <dgm:pt modelId="{F74DCDEC-8186-4453-99A9-9BA6D2471AC3}">
      <dgm:prSet phldrT="[Text]"/>
      <dgm:spPr>
        <a:solidFill>
          <a:schemeClr val="tx1">
            <a:lumMod val="85000"/>
            <a:lumOff val="15000"/>
          </a:schemeClr>
        </a:solidFill>
      </dgm:spPr>
      <dgm:t>
        <a:bodyPr/>
        <a:lstStyle/>
        <a:p>
          <a:r>
            <a:rPr kumimoji="0" lang="en-US" altLang="en-US"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ASSIST</a:t>
          </a:r>
        </a:p>
        <a:p>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Uses some discretion and has a wider circle of interaction than level 1, especially in </a:t>
          </a:r>
          <a:r>
            <a:rPr kumimoji="0" lang="en-US" altLang="en-US"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speciality</a:t>
          </a:r>
          <a:r>
            <a:rPr kumimoji="0" lang="en-US" alt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Works on a range of tasks, and proactively manages personal development.</a:t>
          </a:r>
        </a:p>
        <a:p>
          <a:r>
            <a:rPr kumimoji="0" lang="en-US"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(Associate Professional)</a:t>
          </a:r>
          <a:r>
            <a:rPr lang="en-GB" dirty="0" smtClean="0">
              <a:solidFill>
                <a:schemeClr val="bg1"/>
              </a:solidFill>
            </a:rPr>
            <a:t>	</a:t>
          </a:r>
          <a:endParaRPr lang="en-US" dirty="0">
            <a:solidFill>
              <a:schemeClr val="bg1"/>
            </a:solidFill>
          </a:endParaRPr>
        </a:p>
      </dgm:t>
    </dgm:pt>
    <dgm:pt modelId="{4F00E53D-131F-47DB-A73D-9BD5BE5401A5}" type="parTrans" cxnId="{EDD3DACF-B201-4481-9328-E3CC1C5B6E10}">
      <dgm:prSet/>
      <dgm:spPr/>
      <dgm:t>
        <a:bodyPr/>
        <a:lstStyle/>
        <a:p>
          <a:endParaRPr lang="en-US"/>
        </a:p>
      </dgm:t>
    </dgm:pt>
    <dgm:pt modelId="{45C6364D-7B11-4F51-A6B3-C2C29F9725E3}" type="sibTrans" cxnId="{EDD3DACF-B201-4481-9328-E3CC1C5B6E10}">
      <dgm:prSet/>
      <dgm:spPr/>
      <dgm:t>
        <a:bodyPr/>
        <a:lstStyle/>
        <a:p>
          <a:endParaRPr lang="en-US"/>
        </a:p>
      </dgm:t>
    </dgm:pt>
    <dgm:pt modelId="{3803AACF-2BF2-481B-B1AC-D7890A36D2E3}" type="pres">
      <dgm:prSet presAssocID="{0723014F-CF31-4502-8711-21C0A899177F}" presName="composite" presStyleCnt="0">
        <dgm:presLayoutVars>
          <dgm:chMax val="1"/>
          <dgm:dir/>
          <dgm:resizeHandles val="exact"/>
        </dgm:presLayoutVars>
      </dgm:prSet>
      <dgm:spPr/>
      <dgm:t>
        <a:bodyPr/>
        <a:lstStyle/>
        <a:p>
          <a:endParaRPr lang="en-US"/>
        </a:p>
      </dgm:t>
    </dgm:pt>
    <dgm:pt modelId="{22B29CF3-4310-4AF1-8F59-651B6F5486EC}" type="pres">
      <dgm:prSet presAssocID="{2C465B19-F20F-49B4-8FA3-3F08E67D1156}" presName="roof" presStyleLbl="dkBgShp" presStyleIdx="0" presStyleCnt="2"/>
      <dgm:spPr/>
      <dgm:t>
        <a:bodyPr/>
        <a:lstStyle/>
        <a:p>
          <a:endParaRPr lang="en-US"/>
        </a:p>
      </dgm:t>
    </dgm:pt>
    <dgm:pt modelId="{271809DF-F4D7-42C4-B895-383C8D92E4E0}" type="pres">
      <dgm:prSet presAssocID="{2C465B19-F20F-49B4-8FA3-3F08E67D1156}" presName="pillars" presStyleCnt="0"/>
      <dgm:spPr/>
    </dgm:pt>
    <dgm:pt modelId="{B4D63FD3-5305-4081-BD0D-85BA095D350E}" type="pres">
      <dgm:prSet presAssocID="{2C465B19-F20F-49B4-8FA3-3F08E67D1156}" presName="pillar1" presStyleLbl="node1" presStyleIdx="0" presStyleCnt="4">
        <dgm:presLayoutVars>
          <dgm:bulletEnabled val="1"/>
        </dgm:presLayoutVars>
      </dgm:prSet>
      <dgm:spPr/>
      <dgm:t>
        <a:bodyPr/>
        <a:lstStyle/>
        <a:p>
          <a:endParaRPr lang="en-US"/>
        </a:p>
      </dgm:t>
    </dgm:pt>
    <dgm:pt modelId="{E4D8876B-96A8-46DE-8BD6-6B772290C0C2}" type="pres">
      <dgm:prSet presAssocID="{F74DCDEC-8186-4453-99A9-9BA6D2471AC3}" presName="pillarX" presStyleLbl="node1" presStyleIdx="1" presStyleCnt="4">
        <dgm:presLayoutVars>
          <dgm:bulletEnabled val="1"/>
        </dgm:presLayoutVars>
      </dgm:prSet>
      <dgm:spPr/>
      <dgm:t>
        <a:bodyPr/>
        <a:lstStyle/>
        <a:p>
          <a:endParaRPr lang="en-US"/>
        </a:p>
      </dgm:t>
    </dgm:pt>
    <dgm:pt modelId="{5B52527A-4553-49FD-A151-02CDB8EA20B8}" type="pres">
      <dgm:prSet presAssocID="{0BA84F12-D99F-4EF2-91AC-D97A812F342E}" presName="pillarX" presStyleLbl="node1" presStyleIdx="2" presStyleCnt="4">
        <dgm:presLayoutVars>
          <dgm:bulletEnabled val="1"/>
        </dgm:presLayoutVars>
      </dgm:prSet>
      <dgm:spPr/>
      <dgm:t>
        <a:bodyPr/>
        <a:lstStyle/>
        <a:p>
          <a:endParaRPr lang="en-US"/>
        </a:p>
      </dgm:t>
    </dgm:pt>
    <dgm:pt modelId="{ABACD643-F167-4507-AD66-F70F0D8CE7A7}" type="pres">
      <dgm:prSet presAssocID="{2BC11B31-2E27-43F9-ABF8-38FF8F396BA5}" presName="pillarX" presStyleLbl="node1" presStyleIdx="3" presStyleCnt="4">
        <dgm:presLayoutVars>
          <dgm:bulletEnabled val="1"/>
        </dgm:presLayoutVars>
      </dgm:prSet>
      <dgm:spPr/>
      <dgm:t>
        <a:bodyPr/>
        <a:lstStyle/>
        <a:p>
          <a:endParaRPr lang="en-US"/>
        </a:p>
      </dgm:t>
    </dgm:pt>
    <dgm:pt modelId="{1B382EFB-703F-4323-ADE9-7273AAD1B216}" type="pres">
      <dgm:prSet presAssocID="{2C465B19-F20F-49B4-8FA3-3F08E67D1156}" presName="base" presStyleLbl="dkBgShp" presStyleIdx="1" presStyleCnt="2"/>
      <dgm:spPr/>
    </dgm:pt>
  </dgm:ptLst>
  <dgm:cxnLst>
    <dgm:cxn modelId="{DA81737F-EC9C-4AF1-B973-27A5D98E5AB9}" type="presOf" srcId="{F74DCDEC-8186-4453-99A9-9BA6D2471AC3}" destId="{E4D8876B-96A8-46DE-8BD6-6B772290C0C2}" srcOrd="0" destOrd="0" presId="urn:microsoft.com/office/officeart/2005/8/layout/hList3"/>
    <dgm:cxn modelId="{0B60ACA1-E4A1-4047-A58C-C703BF81BD4A}" srcId="{2C465B19-F20F-49B4-8FA3-3F08E67D1156}" destId="{C1576C55-BB29-4BFD-B004-1E0AD7C5E7EF}" srcOrd="0" destOrd="0" parTransId="{B9DE7C58-C738-4607-8151-7A58CC1BA089}" sibTransId="{F368BE7A-BA5F-40FE-A37B-62865DC7CCE4}"/>
    <dgm:cxn modelId="{FB13DB2E-BD55-4900-A0D6-7442B7EB4E60}" type="presOf" srcId="{0723014F-CF31-4502-8711-21C0A899177F}" destId="{3803AACF-2BF2-481B-B1AC-D7890A36D2E3}" srcOrd="0" destOrd="0" presId="urn:microsoft.com/office/officeart/2005/8/layout/hList3"/>
    <dgm:cxn modelId="{B9FA905B-8AE1-4E52-85B3-E21351611757}" type="presOf" srcId="{2C465B19-F20F-49B4-8FA3-3F08E67D1156}" destId="{22B29CF3-4310-4AF1-8F59-651B6F5486EC}" srcOrd="0" destOrd="0" presId="urn:microsoft.com/office/officeart/2005/8/layout/hList3"/>
    <dgm:cxn modelId="{1D327BDA-ACCE-43F4-AEDE-10CF7D6512F5}" type="presOf" srcId="{2BC11B31-2E27-43F9-ABF8-38FF8F396BA5}" destId="{ABACD643-F167-4507-AD66-F70F0D8CE7A7}" srcOrd="0" destOrd="0" presId="urn:microsoft.com/office/officeart/2005/8/layout/hList3"/>
    <dgm:cxn modelId="{DBC6D14F-0353-46D7-900C-15531047A767}" srcId="{2C465B19-F20F-49B4-8FA3-3F08E67D1156}" destId="{2BC11B31-2E27-43F9-ABF8-38FF8F396BA5}" srcOrd="3" destOrd="0" parTransId="{842B280A-2DDC-47F1-9DB1-3B8D8729664F}" sibTransId="{65790459-46CD-4962-97CC-1C975679A1CF}"/>
    <dgm:cxn modelId="{FBAC3579-9556-43ED-B5C3-AF289B857419}" type="presOf" srcId="{0BA84F12-D99F-4EF2-91AC-D97A812F342E}" destId="{5B52527A-4553-49FD-A151-02CDB8EA20B8}" srcOrd="0" destOrd="0" presId="urn:microsoft.com/office/officeart/2005/8/layout/hList3"/>
    <dgm:cxn modelId="{DEE46B08-8A0E-482D-88A4-806DA93EC1C8}" srcId="{0723014F-CF31-4502-8711-21C0A899177F}" destId="{2C465B19-F20F-49B4-8FA3-3F08E67D1156}" srcOrd="0" destOrd="0" parTransId="{C4723A1C-4EC7-490A-B98C-0A82A0D28B23}" sibTransId="{81E93AEB-67FB-4917-AE1E-E1F24F9D465B}"/>
    <dgm:cxn modelId="{FE618806-55ED-477F-91E6-711736DFC9E8}" type="presOf" srcId="{C1576C55-BB29-4BFD-B004-1E0AD7C5E7EF}" destId="{B4D63FD3-5305-4081-BD0D-85BA095D350E}" srcOrd="0" destOrd="0" presId="urn:microsoft.com/office/officeart/2005/8/layout/hList3"/>
    <dgm:cxn modelId="{717BF267-9428-438B-842B-2AB83A76F7C9}" srcId="{2C465B19-F20F-49B4-8FA3-3F08E67D1156}" destId="{0BA84F12-D99F-4EF2-91AC-D97A812F342E}" srcOrd="2" destOrd="0" parTransId="{79CEA577-CD6C-4F6A-9704-889FC2F4EC09}" sibTransId="{C5A82409-D7F8-49E4-B312-337C453FD7DD}"/>
    <dgm:cxn modelId="{EDD3DACF-B201-4481-9328-E3CC1C5B6E10}" srcId="{2C465B19-F20F-49B4-8FA3-3F08E67D1156}" destId="{F74DCDEC-8186-4453-99A9-9BA6D2471AC3}" srcOrd="1" destOrd="0" parTransId="{4F00E53D-131F-47DB-A73D-9BD5BE5401A5}" sibTransId="{45C6364D-7B11-4F51-A6B3-C2C29F9725E3}"/>
    <dgm:cxn modelId="{8922E695-560D-4000-9CD2-C3D1C62D76B7}" type="presParOf" srcId="{3803AACF-2BF2-481B-B1AC-D7890A36D2E3}" destId="{22B29CF3-4310-4AF1-8F59-651B6F5486EC}" srcOrd="0" destOrd="0" presId="urn:microsoft.com/office/officeart/2005/8/layout/hList3"/>
    <dgm:cxn modelId="{3B9B85D1-064D-47B9-A889-8B3F3E41DE17}" type="presParOf" srcId="{3803AACF-2BF2-481B-B1AC-D7890A36D2E3}" destId="{271809DF-F4D7-42C4-B895-383C8D92E4E0}" srcOrd="1" destOrd="0" presId="urn:microsoft.com/office/officeart/2005/8/layout/hList3"/>
    <dgm:cxn modelId="{5C3E2BA5-D64F-42B0-BD3C-339BD4359028}" type="presParOf" srcId="{271809DF-F4D7-42C4-B895-383C8D92E4E0}" destId="{B4D63FD3-5305-4081-BD0D-85BA095D350E}" srcOrd="0" destOrd="0" presId="urn:microsoft.com/office/officeart/2005/8/layout/hList3"/>
    <dgm:cxn modelId="{90353CD8-95D9-4ECA-AC93-20283681342C}" type="presParOf" srcId="{271809DF-F4D7-42C4-B895-383C8D92E4E0}" destId="{E4D8876B-96A8-46DE-8BD6-6B772290C0C2}" srcOrd="1" destOrd="0" presId="urn:microsoft.com/office/officeart/2005/8/layout/hList3"/>
    <dgm:cxn modelId="{7DCE89D8-0C0B-4071-925C-D8E5BDCA0397}" type="presParOf" srcId="{271809DF-F4D7-42C4-B895-383C8D92E4E0}" destId="{5B52527A-4553-49FD-A151-02CDB8EA20B8}" srcOrd="2" destOrd="0" presId="urn:microsoft.com/office/officeart/2005/8/layout/hList3"/>
    <dgm:cxn modelId="{B432BFFA-662B-4A2C-841D-DD6D3DD6049C}" type="presParOf" srcId="{271809DF-F4D7-42C4-B895-383C8D92E4E0}" destId="{ABACD643-F167-4507-AD66-F70F0D8CE7A7}" srcOrd="3" destOrd="0" presId="urn:microsoft.com/office/officeart/2005/8/layout/hList3"/>
    <dgm:cxn modelId="{D12AED46-F33C-4531-B704-03E23E290C60}" type="presParOf" srcId="{3803AACF-2BF2-481B-B1AC-D7890A36D2E3}" destId="{1B382EFB-703F-4323-ADE9-7273AAD1B216}" srcOrd="2" destOrd="0" presId="urn:microsoft.com/office/officeart/2005/8/layout/hList3"/>
  </dgm:cxnLst>
  <dgm:bg>
    <a:solidFill>
      <a:schemeClr val="accent2">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EC223-8EBB-4913-83F7-305C17834848}">
      <dsp:nvSpPr>
        <dsp:cNvPr id="0" name=""/>
        <dsp:cNvSpPr/>
      </dsp:nvSpPr>
      <dsp:spPr>
        <a:xfrm>
          <a:off x="0" y="0"/>
          <a:ext cx="11941175" cy="1995805"/>
        </a:xfrm>
        <a:prstGeom prst="rect">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1" i="1" kern="1200" dirty="0" smtClean="0">
              <a:solidFill>
                <a:schemeClr val="bg1"/>
              </a:solidFill>
              <a:effectLst>
                <a:outerShdw blurRad="38100" dist="38100" dir="2700000" algn="tl">
                  <a:srgbClr val="000000">
                    <a:alpha val="43137"/>
                  </a:srgbClr>
                </a:outerShdw>
              </a:effectLst>
            </a:rPr>
            <a:t>Problems with Lack of Standards</a:t>
          </a:r>
          <a:endParaRPr lang="en-US" sz="6500" kern="1200" dirty="0">
            <a:solidFill>
              <a:schemeClr val="bg1"/>
            </a:solidFill>
          </a:endParaRPr>
        </a:p>
      </dsp:txBody>
      <dsp:txXfrm>
        <a:off x="0" y="0"/>
        <a:ext cx="11941175" cy="1995805"/>
      </dsp:txXfrm>
    </dsp:sp>
    <dsp:sp modelId="{DA1921DF-31C2-48D0-ABB6-85D2A07B8F42}">
      <dsp:nvSpPr>
        <dsp:cNvPr id="0" name=""/>
        <dsp:cNvSpPr/>
      </dsp:nvSpPr>
      <dsp:spPr>
        <a:xfrm>
          <a:off x="0" y="1995805"/>
          <a:ext cx="2985293" cy="4191190"/>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bg1"/>
              </a:solidFill>
              <a:latin typeface="arial" panose="020B0604020202020204" pitchFamily="34" charset="0"/>
            </a:rPr>
            <a:t>Internal Fraud</a:t>
          </a:r>
          <a:endParaRPr lang="en-US" sz="3000" kern="1200" dirty="0" smtClean="0">
            <a:solidFill>
              <a:schemeClr val="bg1"/>
            </a:solidFill>
          </a:endParaRPr>
        </a:p>
        <a:p>
          <a:pPr lvl="0" algn="ctr" defTabSz="1333500">
            <a:lnSpc>
              <a:spcPct val="90000"/>
            </a:lnSpc>
            <a:spcBef>
              <a:spcPct val="0"/>
            </a:spcBef>
            <a:spcAft>
              <a:spcPct val="35000"/>
            </a:spcAft>
          </a:pPr>
          <a:endParaRPr lang="en-US" sz="3000" kern="1200" dirty="0" smtClean="0"/>
        </a:p>
        <a:p>
          <a:pPr lvl="0" algn="ctr" defTabSz="1333500">
            <a:lnSpc>
              <a:spcPct val="90000"/>
            </a:lnSpc>
            <a:spcBef>
              <a:spcPct val="0"/>
            </a:spcBef>
            <a:spcAft>
              <a:spcPct val="35000"/>
            </a:spcAft>
          </a:pPr>
          <a:r>
            <a:rPr lang="en-US" sz="3000" kern="1200" dirty="0" smtClean="0"/>
            <a:t>Poor customer service</a:t>
          </a:r>
        </a:p>
      </dsp:txBody>
      <dsp:txXfrm>
        <a:off x="0" y="1995805"/>
        <a:ext cx="2985293" cy="4191190"/>
      </dsp:txXfrm>
    </dsp:sp>
    <dsp:sp modelId="{BEA43AA3-90E0-42E6-AECB-FE22833843E8}">
      <dsp:nvSpPr>
        <dsp:cNvPr id="0" name=""/>
        <dsp:cNvSpPr/>
      </dsp:nvSpPr>
      <dsp:spPr>
        <a:xfrm>
          <a:off x="2985293" y="1995805"/>
          <a:ext cx="2985293" cy="4191190"/>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Errors &amp; </a:t>
          </a:r>
          <a:r>
            <a:rPr lang="en-US" sz="3000" kern="1200" dirty="0" err="1" smtClean="0"/>
            <a:t>Ommissions</a:t>
          </a:r>
          <a:endParaRPr lang="en-US" sz="3000" kern="1200" dirty="0" smtClean="0"/>
        </a:p>
        <a:p>
          <a:pPr lvl="0" algn="ctr" defTabSz="1333500">
            <a:lnSpc>
              <a:spcPct val="90000"/>
            </a:lnSpc>
            <a:spcBef>
              <a:spcPct val="0"/>
            </a:spcBef>
            <a:spcAft>
              <a:spcPct val="35000"/>
            </a:spcAft>
          </a:pPr>
          <a:endParaRPr lang="en-US" sz="3000" kern="1200" dirty="0" smtClean="0"/>
        </a:p>
        <a:p>
          <a:pPr lvl="0" algn="ctr" defTabSz="1333500">
            <a:lnSpc>
              <a:spcPct val="90000"/>
            </a:lnSpc>
            <a:spcBef>
              <a:spcPct val="0"/>
            </a:spcBef>
            <a:spcAft>
              <a:spcPct val="35000"/>
            </a:spcAft>
          </a:pPr>
          <a:r>
            <a:rPr lang="en-US" sz="3000" kern="1200" dirty="0" smtClean="0"/>
            <a:t>Risk of bank failure</a:t>
          </a:r>
          <a:endParaRPr lang="en-US" sz="3000" kern="1200" dirty="0"/>
        </a:p>
      </dsp:txBody>
      <dsp:txXfrm>
        <a:off x="2985293" y="1995805"/>
        <a:ext cx="2985293" cy="4191190"/>
      </dsp:txXfrm>
    </dsp:sp>
    <dsp:sp modelId="{3FD52EDD-0508-41ED-B386-C0EA9284816B}">
      <dsp:nvSpPr>
        <dsp:cNvPr id="0" name=""/>
        <dsp:cNvSpPr/>
      </dsp:nvSpPr>
      <dsp:spPr>
        <a:xfrm>
          <a:off x="5970587" y="1995805"/>
          <a:ext cx="2985293" cy="4191190"/>
        </a:xfrm>
        <a:prstGeom prst="rect">
          <a:avLst/>
        </a:prstGeom>
        <a:solidFill>
          <a:srgbClr val="CC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Project Management Failures</a:t>
          </a:r>
        </a:p>
        <a:p>
          <a:pPr lvl="0" algn="ctr" defTabSz="1333500">
            <a:lnSpc>
              <a:spcPct val="90000"/>
            </a:lnSpc>
            <a:spcBef>
              <a:spcPct val="0"/>
            </a:spcBef>
            <a:spcAft>
              <a:spcPct val="35000"/>
            </a:spcAft>
          </a:pPr>
          <a:endParaRPr lang="en-US" sz="3000" kern="1200" dirty="0" smtClean="0"/>
        </a:p>
        <a:p>
          <a:pPr lvl="0" algn="ctr" defTabSz="1333500">
            <a:lnSpc>
              <a:spcPct val="90000"/>
            </a:lnSpc>
            <a:spcBef>
              <a:spcPct val="0"/>
            </a:spcBef>
            <a:spcAft>
              <a:spcPct val="35000"/>
            </a:spcAft>
          </a:pPr>
          <a:r>
            <a:rPr lang="en-US" sz="3000" kern="1200" dirty="0" smtClean="0"/>
            <a:t>Low return on Investment</a:t>
          </a:r>
        </a:p>
        <a:p>
          <a:pPr lvl="0" algn="ctr" defTabSz="1333500">
            <a:lnSpc>
              <a:spcPct val="90000"/>
            </a:lnSpc>
            <a:spcBef>
              <a:spcPct val="0"/>
            </a:spcBef>
            <a:spcAft>
              <a:spcPct val="35000"/>
            </a:spcAft>
          </a:pPr>
          <a:r>
            <a:rPr lang="en-US" sz="3000" kern="1200" dirty="0" smtClean="0"/>
            <a:t>Poor credit rating</a:t>
          </a:r>
          <a:endParaRPr lang="en-US" sz="3000" kern="1200" dirty="0"/>
        </a:p>
      </dsp:txBody>
      <dsp:txXfrm>
        <a:off x="5970587" y="1995805"/>
        <a:ext cx="2985293" cy="4191190"/>
      </dsp:txXfrm>
    </dsp:sp>
    <dsp:sp modelId="{22CC78A1-3824-4606-A56B-B6AF85DB0F2A}">
      <dsp:nvSpPr>
        <dsp:cNvPr id="0" name=""/>
        <dsp:cNvSpPr/>
      </dsp:nvSpPr>
      <dsp:spPr>
        <a:xfrm>
          <a:off x="8955881" y="1995805"/>
          <a:ext cx="2985293" cy="4191190"/>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High cost of running Technology</a:t>
          </a:r>
        </a:p>
        <a:p>
          <a:pPr lvl="0" algn="ctr" defTabSz="1333500">
            <a:lnSpc>
              <a:spcPct val="90000"/>
            </a:lnSpc>
            <a:spcBef>
              <a:spcPct val="0"/>
            </a:spcBef>
            <a:spcAft>
              <a:spcPct val="35000"/>
            </a:spcAft>
          </a:pPr>
          <a:endParaRPr lang="en-US" sz="3000" kern="1200" dirty="0" smtClean="0"/>
        </a:p>
        <a:p>
          <a:pPr lvl="0" algn="ctr" defTabSz="1333500">
            <a:lnSpc>
              <a:spcPct val="90000"/>
            </a:lnSpc>
            <a:spcBef>
              <a:spcPct val="0"/>
            </a:spcBef>
            <a:spcAft>
              <a:spcPct val="35000"/>
            </a:spcAft>
          </a:pPr>
          <a:r>
            <a:rPr lang="en-US" sz="3000" kern="1200" dirty="0" smtClean="0"/>
            <a:t>Poor System Security &amp; Controls</a:t>
          </a:r>
          <a:endParaRPr lang="en-US" sz="3000" kern="1200" dirty="0"/>
        </a:p>
      </dsp:txBody>
      <dsp:txXfrm>
        <a:off x="8955881" y="1995805"/>
        <a:ext cx="2985293" cy="4191190"/>
      </dsp:txXfrm>
    </dsp:sp>
    <dsp:sp modelId="{D12722AE-77E5-4676-AB2C-7F4673DBDAF7}">
      <dsp:nvSpPr>
        <dsp:cNvPr id="0" name=""/>
        <dsp:cNvSpPr/>
      </dsp:nvSpPr>
      <dsp:spPr>
        <a:xfrm>
          <a:off x="0" y="6186996"/>
          <a:ext cx="11941175" cy="46568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29CF3-4310-4AF1-8F59-651B6F5486EC}">
      <dsp:nvSpPr>
        <dsp:cNvPr id="0" name=""/>
        <dsp:cNvSpPr/>
      </dsp:nvSpPr>
      <dsp:spPr>
        <a:xfrm>
          <a:off x="0" y="0"/>
          <a:ext cx="11378111" cy="179018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dirty="0" smtClean="0"/>
            <a:t>7 LEVELS OF SFIA RESPONSIBILITIES</a:t>
          </a:r>
          <a:endParaRPr lang="en-US" sz="6000" kern="1200" dirty="0"/>
        </a:p>
      </dsp:txBody>
      <dsp:txXfrm>
        <a:off x="0" y="0"/>
        <a:ext cx="11378111" cy="1790187"/>
      </dsp:txXfrm>
    </dsp:sp>
    <dsp:sp modelId="{B4D63FD3-5305-4081-BD0D-85BA095D350E}">
      <dsp:nvSpPr>
        <dsp:cNvPr id="0" name=""/>
        <dsp:cNvSpPr/>
      </dsp:nvSpPr>
      <dsp:spPr>
        <a:xfrm>
          <a:off x="5555" y="1790187"/>
          <a:ext cx="3788999" cy="3759393"/>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0" lang="en-US" altLang="en-US" sz="21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5. ENSURE &amp; ADVISE</a:t>
          </a:r>
        </a:p>
        <a:p>
          <a:pPr lvl="0" algn="ctr" defTabSz="933450">
            <a:lnSpc>
              <a:spcPct val="90000"/>
            </a:lnSpc>
            <a:spcBef>
              <a:spcPct val="0"/>
            </a:spcBef>
            <a:spcAft>
              <a:spcPct val="35000"/>
            </a:spcAft>
          </a:pPr>
          <a:r>
            <a:rPr kumimoji="0" lang="en-US" altLang="en-US" sz="21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Broad direction, supervisory, objective setting responsibility. Influences </a:t>
          </a:r>
          <a:r>
            <a:rPr kumimoji="0" lang="en-US" altLang="en-US" sz="2100" b="0" i="0" u="none" strike="noStrike" kern="1200" cap="none" normalizeH="0" baseline="0" dirty="0" err="1" smtClean="0">
              <a:ln>
                <a:noFill/>
              </a:ln>
              <a:solidFill>
                <a:schemeClr val="bg1"/>
              </a:solidFill>
              <a:effectLst/>
              <a:latin typeface="Arial" panose="020B0604020202020204" pitchFamily="34" charset="0"/>
              <a:cs typeface="Arial" panose="020B0604020202020204" pitchFamily="34" charset="0"/>
            </a:rPr>
            <a:t>organisation</a:t>
          </a:r>
          <a:r>
            <a:rPr kumimoji="0" lang="en-US" altLang="en-US" sz="21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 Challenging and unpredictable work. Self sufficient in business skills.</a:t>
          </a:r>
        </a:p>
        <a:p>
          <a:pPr lvl="0" algn="ctr" defTabSz="933450">
            <a:lnSpc>
              <a:spcPct val="90000"/>
            </a:lnSpc>
            <a:spcBef>
              <a:spcPct val="0"/>
            </a:spcBef>
            <a:spcAft>
              <a:spcPct val="35000"/>
            </a:spcAft>
          </a:pPr>
          <a:r>
            <a:rPr kumimoji="0" lang="en-US" sz="21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(Principal Professional)</a:t>
          </a:r>
          <a:endParaRPr lang="en-US" sz="2100" kern="1200" dirty="0">
            <a:solidFill>
              <a:schemeClr val="bg1"/>
            </a:solidFill>
          </a:endParaRPr>
        </a:p>
      </dsp:txBody>
      <dsp:txXfrm>
        <a:off x="5555" y="1790187"/>
        <a:ext cx="3788999" cy="3759393"/>
      </dsp:txXfrm>
    </dsp:sp>
    <dsp:sp modelId="{F4C017CD-F564-4999-A6F6-85017BEF47D6}">
      <dsp:nvSpPr>
        <dsp:cNvPr id="0" name=""/>
        <dsp:cNvSpPr/>
      </dsp:nvSpPr>
      <dsp:spPr>
        <a:xfrm>
          <a:off x="3794555" y="1790187"/>
          <a:ext cx="3788999" cy="3759393"/>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0" i="0" kern="1200" dirty="0" smtClean="0"/>
            <a:t>6. INITIATE &amp; influence</a:t>
          </a:r>
        </a:p>
        <a:p>
          <a:pPr lvl="0" algn="ctr" defTabSz="933450">
            <a:lnSpc>
              <a:spcPct val="90000"/>
            </a:lnSpc>
            <a:spcBef>
              <a:spcPct val="0"/>
            </a:spcBef>
            <a:spcAft>
              <a:spcPct val="35000"/>
            </a:spcAft>
          </a:pPr>
          <a:r>
            <a:rPr lang="en-US" sz="2100" b="0" i="0" kern="1200" dirty="0" smtClean="0"/>
            <a:t>Authority for an area of work. Sets </a:t>
          </a:r>
          <a:r>
            <a:rPr lang="en-US" sz="2100" b="0" i="0" kern="1200" dirty="0" err="1" smtClean="0"/>
            <a:t>organisational</a:t>
          </a:r>
          <a:r>
            <a:rPr lang="en-US" sz="2100" b="0" i="0" kern="1200" dirty="0" smtClean="0"/>
            <a:t> objectives. Influences policy, significant part of </a:t>
          </a:r>
          <a:r>
            <a:rPr lang="en-US" sz="2100" b="0" i="0" kern="1200" dirty="0" err="1" smtClean="0"/>
            <a:t>organisation</a:t>
          </a:r>
          <a:r>
            <a:rPr lang="en-US" sz="2100" b="0" i="0" kern="1200" dirty="0" smtClean="0"/>
            <a:t>, and customers and suppliers at a high level. Highly complex and strategic work. Initiates and leads technical and business change.</a:t>
          </a:r>
        </a:p>
        <a:p>
          <a:pPr lvl="0" algn="ctr" defTabSz="933450">
            <a:lnSpc>
              <a:spcPct val="90000"/>
            </a:lnSpc>
            <a:spcBef>
              <a:spcPct val="0"/>
            </a:spcBef>
            <a:spcAft>
              <a:spcPct val="35000"/>
            </a:spcAft>
          </a:pPr>
          <a:r>
            <a:rPr lang="en-US" sz="2100" b="0" i="0" kern="1200" dirty="0" smtClean="0">
              <a:solidFill>
                <a:schemeClr val="bg1"/>
              </a:solidFill>
            </a:rPr>
            <a:t>(Lead professional)</a:t>
          </a:r>
          <a:endParaRPr lang="en-US" sz="2100" kern="1200" dirty="0">
            <a:solidFill>
              <a:schemeClr val="bg1"/>
            </a:solidFill>
          </a:endParaRPr>
        </a:p>
      </dsp:txBody>
      <dsp:txXfrm>
        <a:off x="3794555" y="1790187"/>
        <a:ext cx="3788999" cy="3759393"/>
      </dsp:txXfrm>
    </dsp:sp>
    <dsp:sp modelId="{ABACD643-F167-4507-AD66-F70F0D8CE7A7}">
      <dsp:nvSpPr>
        <dsp:cNvPr id="0" name=""/>
        <dsp:cNvSpPr/>
      </dsp:nvSpPr>
      <dsp:spPr>
        <a:xfrm>
          <a:off x="7583555" y="1790187"/>
          <a:ext cx="3788999" cy="3759393"/>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0" lang="en-US" altLang="en-US" sz="2100" b="1"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7. Set Strategy, Inspire, </a:t>
          </a:r>
          <a:r>
            <a:rPr kumimoji="0" lang="en-US" altLang="en-US" sz="2100" b="1" i="0" u="sng" strike="noStrike" kern="1200" cap="none" normalizeH="0" baseline="0" dirty="0" err="1"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Mobilise</a:t>
          </a:r>
          <a:endParaRPr kumimoji="0" lang="en-US" altLang="en-US" sz="2100" b="1"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lgn="ctr" defTabSz="933450">
            <a:lnSpc>
              <a:spcPct val="90000"/>
            </a:lnSpc>
            <a:spcBef>
              <a:spcPct val="0"/>
            </a:spcBef>
            <a:spcAft>
              <a:spcPct val="35000"/>
            </a:spcAft>
          </a:pPr>
          <a:r>
            <a:rPr lang="en-US" sz="2100" b="0" i="0" kern="1200" dirty="0" smtClean="0"/>
            <a:t>Authority includes setting policy. Makes decisions critical to </a:t>
          </a:r>
          <a:r>
            <a:rPr lang="en-US" sz="2100" b="0" i="0" kern="1200" dirty="0" err="1" smtClean="0"/>
            <a:t>organisation</a:t>
          </a:r>
          <a:r>
            <a:rPr lang="en-US" sz="2100" b="0" i="0" kern="1200" dirty="0" smtClean="0"/>
            <a:t>, influences key suppliers and customers at top level. Leads on strategy. Full range of management and leadership skills.</a:t>
          </a:r>
          <a:endParaRPr lang="en-US" sz="2100" kern="1200" dirty="0">
            <a:solidFill>
              <a:schemeClr val="bg1"/>
            </a:solidFill>
          </a:endParaRPr>
        </a:p>
      </dsp:txBody>
      <dsp:txXfrm>
        <a:off x="7583555" y="1790187"/>
        <a:ext cx="3788999" cy="3759393"/>
      </dsp:txXfrm>
    </dsp:sp>
    <dsp:sp modelId="{1B382EFB-703F-4323-ADE9-7273AAD1B216}">
      <dsp:nvSpPr>
        <dsp:cNvPr id="0" name=""/>
        <dsp:cNvSpPr/>
      </dsp:nvSpPr>
      <dsp:spPr>
        <a:xfrm>
          <a:off x="0" y="5549581"/>
          <a:ext cx="11378111" cy="41771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29CF3-4310-4AF1-8F59-651B6F5486EC}">
      <dsp:nvSpPr>
        <dsp:cNvPr id="0" name=""/>
        <dsp:cNvSpPr/>
      </dsp:nvSpPr>
      <dsp:spPr>
        <a:xfrm>
          <a:off x="0" y="0"/>
          <a:ext cx="11378111" cy="179018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How to Implement IT Standards</a:t>
          </a:r>
          <a:endParaRPr lang="en-US" sz="6500" kern="1200" dirty="0"/>
        </a:p>
      </dsp:txBody>
      <dsp:txXfrm>
        <a:off x="0" y="0"/>
        <a:ext cx="11378111" cy="1790187"/>
      </dsp:txXfrm>
    </dsp:sp>
    <dsp:sp modelId="{B4D63FD3-5305-4081-BD0D-85BA095D350E}">
      <dsp:nvSpPr>
        <dsp:cNvPr id="0" name=""/>
        <dsp:cNvSpPr/>
      </dsp:nvSpPr>
      <dsp:spPr>
        <a:xfrm>
          <a:off x="5555" y="1790187"/>
          <a:ext cx="1894499" cy="3759393"/>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Understand the required standards	</a:t>
          </a:r>
          <a:endParaRPr lang="en-US" sz="2700" kern="1200" dirty="0"/>
        </a:p>
      </dsp:txBody>
      <dsp:txXfrm>
        <a:off x="5555" y="1790187"/>
        <a:ext cx="1894499" cy="3759393"/>
      </dsp:txXfrm>
    </dsp:sp>
    <dsp:sp modelId="{E4D8876B-96A8-46DE-8BD6-6B772290C0C2}">
      <dsp:nvSpPr>
        <dsp:cNvPr id="0" name=""/>
        <dsp:cNvSpPr/>
      </dsp:nvSpPr>
      <dsp:spPr>
        <a:xfrm>
          <a:off x="1900055" y="1790187"/>
          <a:ext cx="1894499" cy="3759393"/>
        </a:xfrm>
        <a:prstGeom prst="rect">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Develop an IT Policy</a:t>
          </a:r>
          <a:endParaRPr lang="en-US" sz="2700" kern="1200" dirty="0"/>
        </a:p>
      </dsp:txBody>
      <dsp:txXfrm>
        <a:off x="1900055" y="1790187"/>
        <a:ext cx="1894499" cy="3759393"/>
      </dsp:txXfrm>
    </dsp:sp>
    <dsp:sp modelId="{5B52527A-4553-49FD-A151-02CDB8EA20B8}">
      <dsp:nvSpPr>
        <dsp:cNvPr id="0" name=""/>
        <dsp:cNvSpPr/>
      </dsp:nvSpPr>
      <dsp:spPr>
        <a:xfrm>
          <a:off x="3794555" y="1790187"/>
          <a:ext cx="1894499" cy="3759393"/>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Have an Acceptable Use Policy</a:t>
          </a:r>
          <a:endParaRPr lang="en-US" sz="2700" kern="1200" dirty="0"/>
        </a:p>
      </dsp:txBody>
      <dsp:txXfrm>
        <a:off x="3794555" y="1790187"/>
        <a:ext cx="1894499" cy="3759393"/>
      </dsp:txXfrm>
    </dsp:sp>
    <dsp:sp modelId="{FAD0DD20-7BDE-491C-B45D-B05CDB5AACD2}">
      <dsp:nvSpPr>
        <dsp:cNvPr id="0" name=""/>
        <dsp:cNvSpPr/>
      </dsp:nvSpPr>
      <dsp:spPr>
        <a:xfrm>
          <a:off x="5689055" y="1790187"/>
          <a:ext cx="1894499" cy="3759393"/>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People to study and sign the document</a:t>
          </a:r>
          <a:endParaRPr lang="en-US" sz="2700" kern="1200" dirty="0"/>
        </a:p>
      </dsp:txBody>
      <dsp:txXfrm>
        <a:off x="5689055" y="1790187"/>
        <a:ext cx="1894499" cy="3759393"/>
      </dsp:txXfrm>
    </dsp:sp>
    <dsp:sp modelId="{ABACD643-F167-4507-AD66-F70F0D8CE7A7}">
      <dsp:nvSpPr>
        <dsp:cNvPr id="0" name=""/>
        <dsp:cNvSpPr/>
      </dsp:nvSpPr>
      <dsp:spPr>
        <a:xfrm>
          <a:off x="7583555" y="1790187"/>
          <a:ext cx="1894499" cy="3759393"/>
        </a:xfrm>
        <a:prstGeom prst="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smtClean="0"/>
            <a:t>Periodic exam on the standard</a:t>
          </a:r>
          <a:endParaRPr lang="en-US" sz="2700" kern="1200" dirty="0"/>
        </a:p>
      </dsp:txBody>
      <dsp:txXfrm>
        <a:off x="7583555" y="1790187"/>
        <a:ext cx="1894499" cy="3759393"/>
      </dsp:txXfrm>
    </dsp:sp>
    <dsp:sp modelId="{5BC02702-4C75-4C30-80D7-6269973BF2BD}">
      <dsp:nvSpPr>
        <dsp:cNvPr id="0" name=""/>
        <dsp:cNvSpPr/>
      </dsp:nvSpPr>
      <dsp:spPr>
        <a:xfrm>
          <a:off x="9478055" y="1790187"/>
          <a:ext cx="1894499" cy="3759393"/>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kern="1200" dirty="0" err="1" smtClean="0"/>
            <a:t>Continous</a:t>
          </a:r>
          <a:r>
            <a:rPr lang="en-GB" sz="2700" kern="1200" dirty="0" smtClean="0"/>
            <a:t> Awareness </a:t>
          </a:r>
          <a:endParaRPr lang="en-US" sz="2700" kern="1200" dirty="0"/>
        </a:p>
      </dsp:txBody>
      <dsp:txXfrm>
        <a:off x="9478055" y="1790187"/>
        <a:ext cx="1894499" cy="3759393"/>
      </dsp:txXfrm>
    </dsp:sp>
    <dsp:sp modelId="{1B382EFB-703F-4323-ADE9-7273AAD1B216}">
      <dsp:nvSpPr>
        <dsp:cNvPr id="0" name=""/>
        <dsp:cNvSpPr/>
      </dsp:nvSpPr>
      <dsp:spPr>
        <a:xfrm>
          <a:off x="0" y="5549581"/>
          <a:ext cx="11378111" cy="41771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4A11-FA3B-42C1-8361-E1B732A62F21}">
      <dsp:nvSpPr>
        <dsp:cNvPr id="0" name=""/>
        <dsp:cNvSpPr/>
      </dsp:nvSpPr>
      <dsp:spPr>
        <a:xfrm>
          <a:off x="418918" y="3068"/>
          <a:ext cx="10450922" cy="6270553"/>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STRATEGIC IT ALIGNMENT</a:t>
          </a:r>
        </a:p>
        <a:p>
          <a:pPr lvl="0" algn="ctr" defTabSz="2711450">
            <a:lnSpc>
              <a:spcPct val="90000"/>
            </a:lnSpc>
            <a:spcBef>
              <a:spcPct val="0"/>
            </a:spcBef>
            <a:spcAft>
              <a:spcPct val="35000"/>
            </a:spcAft>
          </a:pPr>
          <a:r>
            <a:rPr lang="en-US" sz="4400" kern="1200" dirty="0" smtClean="0"/>
            <a:t>Translation of business vision and strategies into multi year IT investments and operating plans as well as impacts of IT on enterprise performance measurement </a:t>
          </a:r>
        </a:p>
        <a:p>
          <a:pPr lvl="0" algn="ctr" defTabSz="2711450">
            <a:lnSpc>
              <a:spcPct val="90000"/>
            </a:lnSpc>
            <a:spcBef>
              <a:spcPct val="0"/>
            </a:spcBef>
            <a:spcAft>
              <a:spcPct val="35000"/>
            </a:spcAft>
          </a:pPr>
          <a:r>
            <a:rPr lang="en-US" sz="6100" kern="1200" dirty="0" smtClean="0"/>
            <a:t>. </a:t>
          </a:r>
          <a:endParaRPr lang="en-US" sz="6100" kern="1200" dirty="0"/>
        </a:p>
      </dsp:txBody>
      <dsp:txXfrm>
        <a:off x="418918" y="3068"/>
        <a:ext cx="10450922" cy="6270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4A11-FA3B-42C1-8361-E1B732A62F21}">
      <dsp:nvSpPr>
        <dsp:cNvPr id="0" name=""/>
        <dsp:cNvSpPr/>
      </dsp:nvSpPr>
      <dsp:spPr>
        <a:xfrm>
          <a:off x="418918" y="3068"/>
          <a:ext cx="10450922" cy="6270553"/>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IT GOVERNANCE</a:t>
          </a:r>
        </a:p>
        <a:p>
          <a:pPr lvl="0" algn="ctr" defTabSz="2711450">
            <a:lnSpc>
              <a:spcPct val="90000"/>
            </a:lnSpc>
            <a:spcBef>
              <a:spcPct val="0"/>
            </a:spcBef>
            <a:spcAft>
              <a:spcPct val="35000"/>
            </a:spcAft>
          </a:pPr>
          <a:r>
            <a:rPr lang="en-US" sz="4400" kern="1200" dirty="0" smtClean="0"/>
            <a:t>Framework for initiation, endorsement, sponsorship, approval, and evaluation of IT Decisions </a:t>
          </a:r>
        </a:p>
        <a:p>
          <a:pPr lvl="0" algn="ctr" defTabSz="2711450">
            <a:lnSpc>
              <a:spcPct val="90000"/>
            </a:lnSpc>
            <a:spcBef>
              <a:spcPct val="0"/>
            </a:spcBef>
            <a:spcAft>
              <a:spcPct val="35000"/>
            </a:spcAft>
          </a:pPr>
          <a:r>
            <a:rPr lang="en-US" sz="6100" kern="1200" dirty="0" smtClean="0"/>
            <a:t>. </a:t>
          </a:r>
          <a:endParaRPr lang="en-US" sz="6100" kern="1200" dirty="0"/>
        </a:p>
      </dsp:txBody>
      <dsp:txXfrm>
        <a:off x="418918" y="3068"/>
        <a:ext cx="10450922" cy="62705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4A11-FA3B-42C1-8361-E1B732A62F21}">
      <dsp:nvSpPr>
        <dsp:cNvPr id="0" name=""/>
        <dsp:cNvSpPr/>
      </dsp:nvSpPr>
      <dsp:spPr>
        <a:xfrm>
          <a:off x="418918" y="3068"/>
          <a:ext cx="10450922" cy="6270553"/>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Architecture &amp; Information Management</a:t>
          </a:r>
        </a:p>
        <a:p>
          <a:pPr lvl="0" algn="ctr" defTabSz="2711450">
            <a:lnSpc>
              <a:spcPct val="90000"/>
            </a:lnSpc>
            <a:spcBef>
              <a:spcPct val="0"/>
            </a:spcBef>
            <a:spcAft>
              <a:spcPct val="35000"/>
            </a:spcAft>
          </a:pPr>
          <a:r>
            <a:rPr lang="en-US" sz="4400" kern="1200" dirty="0" smtClean="0"/>
            <a:t>Guidance for the creation and execution of Strategic IT architecture framework</a:t>
          </a:r>
        </a:p>
        <a:p>
          <a:pPr lvl="0" algn="ctr" defTabSz="2711450">
            <a:lnSpc>
              <a:spcPct val="90000"/>
            </a:lnSpc>
            <a:spcBef>
              <a:spcPct val="0"/>
            </a:spcBef>
            <a:spcAft>
              <a:spcPct val="35000"/>
            </a:spcAft>
          </a:pPr>
          <a:r>
            <a:rPr lang="en-US" sz="6100" kern="1200" dirty="0" smtClean="0"/>
            <a:t>. </a:t>
          </a:r>
          <a:endParaRPr lang="en-US" sz="6100" kern="1200" dirty="0"/>
        </a:p>
      </dsp:txBody>
      <dsp:txXfrm>
        <a:off x="418918" y="3068"/>
        <a:ext cx="10450922" cy="62705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4A11-FA3B-42C1-8361-E1B732A62F21}">
      <dsp:nvSpPr>
        <dsp:cNvPr id="0" name=""/>
        <dsp:cNvSpPr/>
      </dsp:nvSpPr>
      <dsp:spPr>
        <a:xfrm>
          <a:off x="418918" y="3068"/>
          <a:ext cx="10450922" cy="6270553"/>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Solutions Delivery</a:t>
          </a:r>
        </a:p>
        <a:p>
          <a:pPr lvl="0" algn="ctr" defTabSz="2711450">
            <a:lnSpc>
              <a:spcPct val="90000"/>
            </a:lnSpc>
            <a:spcBef>
              <a:spcPct val="0"/>
            </a:spcBef>
            <a:spcAft>
              <a:spcPct val="35000"/>
            </a:spcAft>
          </a:pPr>
          <a:r>
            <a:rPr lang="en-US" sz="4400" kern="1200" dirty="0" smtClean="0"/>
            <a:t>Framework for the development of software Application solutions and their subsequent transition into the production environment</a:t>
          </a:r>
        </a:p>
        <a:p>
          <a:pPr lvl="0" algn="ctr" defTabSz="2711450">
            <a:lnSpc>
              <a:spcPct val="90000"/>
            </a:lnSpc>
            <a:spcBef>
              <a:spcPct val="0"/>
            </a:spcBef>
            <a:spcAft>
              <a:spcPct val="35000"/>
            </a:spcAft>
          </a:pPr>
          <a:r>
            <a:rPr lang="en-US" sz="6100" kern="1200" dirty="0" smtClean="0"/>
            <a:t>. </a:t>
          </a:r>
          <a:endParaRPr lang="en-US" sz="6100" kern="1200" dirty="0"/>
        </a:p>
      </dsp:txBody>
      <dsp:txXfrm>
        <a:off x="418918" y="3068"/>
        <a:ext cx="10450922" cy="62705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4A11-FA3B-42C1-8361-E1B732A62F21}">
      <dsp:nvSpPr>
        <dsp:cNvPr id="0" name=""/>
        <dsp:cNvSpPr/>
      </dsp:nvSpPr>
      <dsp:spPr>
        <a:xfrm>
          <a:off x="418918" y="3068"/>
          <a:ext cx="10450922" cy="6270553"/>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solidFill>
                <a:srgbClr val="002060"/>
              </a:solidFill>
            </a:rPr>
            <a:t>Service Management &amp; Operations</a:t>
          </a:r>
        </a:p>
        <a:p>
          <a:pPr lvl="0" algn="ctr" defTabSz="2711450">
            <a:lnSpc>
              <a:spcPct val="90000"/>
            </a:lnSpc>
            <a:spcBef>
              <a:spcPct val="0"/>
            </a:spcBef>
            <a:spcAft>
              <a:spcPct val="35000"/>
            </a:spcAft>
          </a:pPr>
          <a:r>
            <a:rPr lang="en-US" sz="4400" kern="1200" dirty="0" smtClean="0">
              <a:solidFill>
                <a:srgbClr val="002060"/>
              </a:solidFill>
            </a:rPr>
            <a:t>Planning, delivery &amp; Measurement of day-to-day Operational Service</a:t>
          </a:r>
        </a:p>
        <a:p>
          <a:pPr lvl="0" algn="ctr" defTabSz="2711450">
            <a:lnSpc>
              <a:spcPct val="90000"/>
            </a:lnSpc>
            <a:spcBef>
              <a:spcPct val="0"/>
            </a:spcBef>
            <a:spcAft>
              <a:spcPct val="35000"/>
            </a:spcAft>
          </a:pPr>
          <a:r>
            <a:rPr lang="en-US" sz="6100" kern="1200" dirty="0" smtClean="0">
              <a:solidFill>
                <a:srgbClr val="002060"/>
              </a:solidFill>
            </a:rPr>
            <a:t>. </a:t>
          </a:r>
          <a:endParaRPr lang="en-US" sz="6100" kern="1200" dirty="0">
            <a:solidFill>
              <a:srgbClr val="002060"/>
            </a:solidFill>
          </a:endParaRPr>
        </a:p>
      </dsp:txBody>
      <dsp:txXfrm>
        <a:off x="418918" y="3068"/>
        <a:ext cx="10450922" cy="62705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4A11-FA3B-42C1-8361-E1B732A62F21}">
      <dsp:nvSpPr>
        <dsp:cNvPr id="0" name=""/>
        <dsp:cNvSpPr/>
      </dsp:nvSpPr>
      <dsp:spPr>
        <a:xfrm>
          <a:off x="418918" y="3068"/>
          <a:ext cx="10450922" cy="6270553"/>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Information &amp; Technology Security</a:t>
          </a:r>
        </a:p>
        <a:p>
          <a:pPr lvl="0" algn="ctr" defTabSz="2711450">
            <a:lnSpc>
              <a:spcPct val="90000"/>
            </a:lnSpc>
            <a:spcBef>
              <a:spcPct val="0"/>
            </a:spcBef>
            <a:spcAft>
              <a:spcPct val="35000"/>
            </a:spcAft>
          </a:pPr>
          <a:r>
            <a:rPr lang="en-US" sz="4400" kern="1200" dirty="0" smtClean="0"/>
            <a:t>Security &amp; Protection of Enterprise Information and Related Assets</a:t>
          </a:r>
        </a:p>
        <a:p>
          <a:pPr lvl="0" algn="ctr" defTabSz="2711450">
            <a:lnSpc>
              <a:spcPct val="90000"/>
            </a:lnSpc>
            <a:spcBef>
              <a:spcPct val="0"/>
            </a:spcBef>
            <a:spcAft>
              <a:spcPct val="35000"/>
            </a:spcAft>
          </a:pPr>
          <a:endParaRPr lang="en-US" sz="6100" kern="1200" dirty="0"/>
        </a:p>
      </dsp:txBody>
      <dsp:txXfrm>
        <a:off x="418918" y="3068"/>
        <a:ext cx="10450922" cy="62705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4A11-FA3B-42C1-8361-E1B732A62F21}">
      <dsp:nvSpPr>
        <dsp:cNvPr id="0" name=""/>
        <dsp:cNvSpPr/>
      </dsp:nvSpPr>
      <dsp:spPr>
        <a:xfrm>
          <a:off x="418918" y="3068"/>
          <a:ext cx="10450922" cy="6270553"/>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Workforce &amp; Resource Management</a:t>
          </a:r>
        </a:p>
        <a:p>
          <a:pPr lvl="0" algn="ctr" defTabSz="2711450">
            <a:lnSpc>
              <a:spcPct val="90000"/>
            </a:lnSpc>
            <a:spcBef>
              <a:spcPct val="0"/>
            </a:spcBef>
            <a:spcAft>
              <a:spcPct val="35000"/>
            </a:spcAft>
          </a:pPr>
          <a:r>
            <a:rPr lang="en-US" sz="4400" kern="1200" dirty="0" smtClean="0"/>
            <a:t>Management of IT Skills, Knowledge &amp; Banking Resources</a:t>
          </a:r>
        </a:p>
        <a:p>
          <a:pPr lvl="0" algn="ctr" defTabSz="2711450">
            <a:lnSpc>
              <a:spcPct val="90000"/>
            </a:lnSpc>
            <a:spcBef>
              <a:spcPct val="0"/>
            </a:spcBef>
            <a:spcAft>
              <a:spcPct val="35000"/>
            </a:spcAft>
          </a:pPr>
          <a:endParaRPr lang="en-US" sz="6100" kern="1200" dirty="0"/>
        </a:p>
      </dsp:txBody>
      <dsp:txXfrm>
        <a:off x="418918" y="3068"/>
        <a:ext cx="10450922" cy="62705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29CF3-4310-4AF1-8F59-651B6F5486EC}">
      <dsp:nvSpPr>
        <dsp:cNvPr id="0" name=""/>
        <dsp:cNvSpPr/>
      </dsp:nvSpPr>
      <dsp:spPr>
        <a:xfrm>
          <a:off x="0" y="0"/>
          <a:ext cx="11378111" cy="179018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dirty="0" smtClean="0"/>
            <a:t>7 LEVELS OF SFIA RESPONSIBILITIES</a:t>
          </a:r>
          <a:endParaRPr lang="en-US" sz="6000" kern="1200" dirty="0"/>
        </a:p>
      </dsp:txBody>
      <dsp:txXfrm>
        <a:off x="0" y="0"/>
        <a:ext cx="11378111" cy="1790187"/>
      </dsp:txXfrm>
    </dsp:sp>
    <dsp:sp modelId="{B4D63FD3-5305-4081-BD0D-85BA095D350E}">
      <dsp:nvSpPr>
        <dsp:cNvPr id="0" name=""/>
        <dsp:cNvSpPr/>
      </dsp:nvSpPr>
      <dsp:spPr>
        <a:xfrm>
          <a:off x="0" y="1790187"/>
          <a:ext cx="2844527" cy="3759393"/>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en-US" altLang="en-US" sz="1800" b="0"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FOLLOW</a:t>
          </a:r>
        </a:p>
        <a:p>
          <a:pPr lvl="0" algn="ctr" defTabSz="800100">
            <a:lnSpc>
              <a:spcPct val="90000"/>
            </a:lnSpc>
            <a:spcBef>
              <a:spcPct val="0"/>
            </a:spcBef>
            <a:spcAft>
              <a:spcPct val="35000"/>
            </a:spcAft>
          </a:pPr>
          <a:r>
            <a:rPr kumimoji="0" lang="en-US" altLang="en-US" sz="18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Basic capability to complete tasks under close supervision. Not expected to use much initiative. Should be </a:t>
          </a:r>
          <a:r>
            <a:rPr kumimoji="0" lang="en-US" altLang="en-US" sz="1800" b="0" i="0" u="none" strike="noStrike" kern="1200" cap="none" normalizeH="0" baseline="0" dirty="0" err="1" smtClean="0">
              <a:ln>
                <a:noFill/>
              </a:ln>
              <a:solidFill>
                <a:schemeClr val="bg1"/>
              </a:solidFill>
              <a:effectLst/>
              <a:latin typeface="Arial" panose="020B0604020202020204" pitchFamily="34" charset="0"/>
              <a:cs typeface="Arial" panose="020B0604020202020204" pitchFamily="34" charset="0"/>
            </a:rPr>
            <a:t>organised</a:t>
          </a:r>
          <a:r>
            <a:rPr kumimoji="0" lang="en-US" altLang="en-US" sz="18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a:t>
          </a:r>
          <a:endParaRPr lang="en-US" sz="1800" kern="1200" dirty="0">
            <a:solidFill>
              <a:schemeClr val="bg1"/>
            </a:solidFill>
          </a:endParaRPr>
        </a:p>
      </dsp:txBody>
      <dsp:txXfrm>
        <a:off x="0" y="1790187"/>
        <a:ext cx="2844527" cy="3759393"/>
      </dsp:txXfrm>
    </dsp:sp>
    <dsp:sp modelId="{E4D8876B-96A8-46DE-8BD6-6B772290C0C2}">
      <dsp:nvSpPr>
        <dsp:cNvPr id="0" name=""/>
        <dsp:cNvSpPr/>
      </dsp:nvSpPr>
      <dsp:spPr>
        <a:xfrm>
          <a:off x="2844527" y="1790187"/>
          <a:ext cx="2844527" cy="3759393"/>
        </a:xfrm>
        <a:prstGeom prst="rect">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en-US" altLang="en-US" sz="1800" b="1"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ASSIST</a:t>
          </a:r>
        </a:p>
        <a:p>
          <a:pPr lvl="0" algn="ctr" defTabSz="800100">
            <a:lnSpc>
              <a:spcPct val="90000"/>
            </a:lnSpc>
            <a:spcBef>
              <a:spcPct val="0"/>
            </a:spcBef>
            <a:spcAft>
              <a:spcPct val="35000"/>
            </a:spcAft>
          </a:pPr>
          <a:r>
            <a:rPr kumimoji="0" lang="en-US" altLang="en-US" sz="18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Uses some discretion and has a wider circle of interaction than level 1, especially in </a:t>
          </a:r>
          <a:r>
            <a:rPr kumimoji="0" lang="en-US" altLang="en-US" sz="1800" b="0" i="0" u="none" strike="noStrike" kern="1200" cap="none" normalizeH="0" baseline="0" dirty="0" err="1" smtClean="0">
              <a:ln>
                <a:noFill/>
              </a:ln>
              <a:solidFill>
                <a:schemeClr val="bg1"/>
              </a:solidFill>
              <a:effectLst/>
              <a:latin typeface="Arial" panose="020B0604020202020204" pitchFamily="34" charset="0"/>
              <a:cs typeface="Arial" panose="020B0604020202020204" pitchFamily="34" charset="0"/>
            </a:rPr>
            <a:t>speciality</a:t>
          </a:r>
          <a:r>
            <a:rPr kumimoji="0" lang="en-US" altLang="en-US" sz="18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 Works on a range of tasks, and proactively manages personal development.</a:t>
          </a:r>
        </a:p>
        <a:p>
          <a:pPr lvl="0" algn="ctr" defTabSz="800100">
            <a:lnSpc>
              <a:spcPct val="90000"/>
            </a:lnSpc>
            <a:spcBef>
              <a:spcPct val="0"/>
            </a:spcBef>
            <a:spcAft>
              <a:spcPct val="35000"/>
            </a:spcAft>
          </a:pPr>
          <a:r>
            <a:rPr kumimoji="0" lang="en-US" sz="18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(Associate Professional)</a:t>
          </a:r>
          <a:r>
            <a:rPr lang="en-GB" sz="1800" kern="1200" dirty="0" smtClean="0">
              <a:solidFill>
                <a:schemeClr val="bg1"/>
              </a:solidFill>
            </a:rPr>
            <a:t>	</a:t>
          </a:r>
          <a:endParaRPr lang="en-US" sz="1800" kern="1200" dirty="0">
            <a:solidFill>
              <a:schemeClr val="bg1"/>
            </a:solidFill>
          </a:endParaRPr>
        </a:p>
      </dsp:txBody>
      <dsp:txXfrm>
        <a:off x="2844527" y="1790187"/>
        <a:ext cx="2844527" cy="3759393"/>
      </dsp:txXfrm>
    </dsp:sp>
    <dsp:sp modelId="{5B52527A-4553-49FD-A151-02CDB8EA20B8}">
      <dsp:nvSpPr>
        <dsp:cNvPr id="0" name=""/>
        <dsp:cNvSpPr/>
      </dsp:nvSpPr>
      <dsp:spPr>
        <a:xfrm>
          <a:off x="5689055" y="1790187"/>
          <a:ext cx="2844527" cy="3759393"/>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en-US" altLang="en-US" sz="1800" b="1"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APPLY</a:t>
          </a:r>
        </a:p>
        <a:p>
          <a:pPr lvl="0" algn="ctr" defTabSz="800100">
            <a:lnSpc>
              <a:spcPct val="90000"/>
            </a:lnSpc>
            <a:spcBef>
              <a:spcPct val="0"/>
            </a:spcBef>
            <a:spcAft>
              <a:spcPct val="35000"/>
            </a:spcAft>
          </a:pPr>
          <a:r>
            <a:rPr kumimoji="0" lang="en-US" altLang="en-US" sz="18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Complete work packages with milestone reviews only. Escalates problems under own discretion. Works with suppliers and customers. May have some supervisory responsibility. Performs a broad range of tasks, takes initiative, and schedules own and others work.</a:t>
          </a:r>
        </a:p>
        <a:p>
          <a:pPr lvl="0" algn="ctr" defTabSz="800100">
            <a:lnSpc>
              <a:spcPct val="90000"/>
            </a:lnSpc>
            <a:spcBef>
              <a:spcPct val="0"/>
            </a:spcBef>
            <a:spcAft>
              <a:spcPct val="35000"/>
            </a:spcAft>
          </a:pPr>
          <a:r>
            <a:rPr kumimoji="0" lang="en-US" sz="1800" b="0" i="0" u="none" strike="noStrike" kern="1200" cap="none" normalizeH="0" baseline="0" dirty="0" smtClean="0">
              <a:ln>
                <a:noFill/>
              </a:ln>
              <a:solidFill>
                <a:schemeClr val="bg1"/>
              </a:solidFill>
              <a:effectLst/>
              <a:latin typeface="Arial" panose="020B0604020202020204" pitchFamily="34" charset="0"/>
              <a:cs typeface="Arial" panose="020B0604020202020204" pitchFamily="34" charset="0"/>
            </a:rPr>
            <a:t>(Professional)</a:t>
          </a:r>
          <a:endParaRPr lang="en-US" sz="1800" kern="1200" dirty="0">
            <a:solidFill>
              <a:schemeClr val="bg1"/>
            </a:solidFill>
          </a:endParaRPr>
        </a:p>
      </dsp:txBody>
      <dsp:txXfrm>
        <a:off x="5689055" y="1790187"/>
        <a:ext cx="2844527" cy="3759393"/>
      </dsp:txXfrm>
    </dsp:sp>
    <dsp:sp modelId="{ABACD643-F167-4507-AD66-F70F0D8CE7A7}">
      <dsp:nvSpPr>
        <dsp:cNvPr id="0" name=""/>
        <dsp:cNvSpPr/>
      </dsp:nvSpPr>
      <dsp:spPr>
        <a:xfrm>
          <a:off x="8533583" y="1790187"/>
          <a:ext cx="2844527" cy="3759393"/>
        </a:xfrm>
        <a:prstGeom prst="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en-US" altLang="en-US" sz="1800" b="1" i="0" u="sng" strike="noStrike" kern="1200"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ENABLE</a:t>
          </a:r>
        </a:p>
        <a:p>
          <a:pPr lvl="0" algn="ctr" defTabSz="800100">
            <a:lnSpc>
              <a:spcPct val="90000"/>
            </a:lnSpc>
            <a:spcBef>
              <a:spcPct val="0"/>
            </a:spcBef>
            <a:spcAft>
              <a:spcPct val="35000"/>
            </a:spcAft>
          </a:pPr>
          <a:endParaRPr kumimoji="0" lang="en-US" altLang="en-US" sz="1800" b="1" i="0" u="sng" strike="noStrike" kern="1200"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0" algn="ctr" defTabSz="800100">
            <a:lnSpc>
              <a:spcPct val="90000"/>
            </a:lnSpc>
            <a:spcBef>
              <a:spcPct val="0"/>
            </a:spcBef>
            <a:spcAft>
              <a:spcPct val="35000"/>
            </a:spcAft>
          </a:pPr>
          <a:r>
            <a:rPr kumimoji="0" lang="en-US" altLang="en-US" sz="1800" b="0" i="0" u="none" strike="noStrike" kern="1200" cap="none" normalizeH="0" baseline="0" dirty="0" smtClean="0">
              <a:ln>
                <a:noFill/>
              </a:ln>
              <a:solidFill>
                <a:schemeClr val="tx1"/>
              </a:solidFill>
              <a:effectLst/>
              <a:latin typeface="Arial" panose="020B0604020202020204" pitchFamily="34" charset="0"/>
              <a:cs typeface="Arial" panose="020B0604020202020204" pitchFamily="34" charset="0"/>
            </a:rPr>
            <a:t>Works under general direction in a framework. Influence at account level, works on a broad range of complex activities. Good level of operational business skills.</a:t>
          </a:r>
        </a:p>
        <a:p>
          <a:pPr lvl="0" algn="ctr" defTabSz="800100">
            <a:lnSpc>
              <a:spcPct val="90000"/>
            </a:lnSpc>
            <a:spcBef>
              <a:spcPct val="0"/>
            </a:spcBef>
            <a:spcAft>
              <a:spcPct val="35000"/>
            </a:spcAft>
          </a:pPr>
          <a:r>
            <a:rPr lang="en-US" sz="1800" kern="1200" dirty="0" smtClean="0">
              <a:solidFill>
                <a:schemeClr val="tx1"/>
              </a:solidFill>
            </a:rPr>
            <a:t>(Senior Professional)</a:t>
          </a:r>
          <a:endParaRPr lang="en-US" sz="1800" kern="1200" dirty="0">
            <a:solidFill>
              <a:schemeClr val="tx1"/>
            </a:solidFill>
          </a:endParaRPr>
        </a:p>
      </dsp:txBody>
      <dsp:txXfrm>
        <a:off x="8533583" y="1790187"/>
        <a:ext cx="2844527" cy="3759393"/>
      </dsp:txXfrm>
    </dsp:sp>
    <dsp:sp modelId="{1B382EFB-703F-4323-ADE9-7273AAD1B216}">
      <dsp:nvSpPr>
        <dsp:cNvPr id="0" name=""/>
        <dsp:cNvSpPr/>
      </dsp:nvSpPr>
      <dsp:spPr>
        <a:xfrm>
          <a:off x="0" y="5549581"/>
          <a:ext cx="11378111" cy="41771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A7256-95E0-44B4-8F69-C5A04D343B8F}" type="datetimeFigureOut">
              <a:rPr lang="en-US" smtClean="0"/>
              <a:t>7/12/2019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92B51-5390-4740-B9DF-783B45500200}" type="slidenum">
              <a:rPr lang="en-US" smtClean="0"/>
              <a:t>‹#›</a:t>
            </a:fld>
            <a:endParaRPr lang="en-US"/>
          </a:p>
        </p:txBody>
      </p:sp>
    </p:spTree>
    <p:extLst>
      <p:ext uri="{BB962C8B-B14F-4D97-AF65-F5344CB8AC3E}">
        <p14:creationId xmlns:p14="http://schemas.microsoft.com/office/powerpoint/2010/main" val="15909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E32BCB-5AF9-4228-8C0C-4909E80E720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68574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32BCB-5AF9-4228-8C0C-4909E80E720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253819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32BCB-5AF9-4228-8C0C-4909E80E720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427075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7586140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32BCB-5AF9-4228-8C0C-4909E80E720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197763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32BCB-5AF9-4228-8C0C-4909E80E720A}"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198589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32BCB-5AF9-4228-8C0C-4909E80E720A}"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7100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32BCB-5AF9-4228-8C0C-4909E80E720A}"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236655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32BCB-5AF9-4228-8C0C-4909E80E720A}"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91592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32BCB-5AF9-4228-8C0C-4909E80E720A}"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247501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32BCB-5AF9-4228-8C0C-4909E80E720A}"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123988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32BCB-5AF9-4228-8C0C-4909E80E720A}"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1FE2-CAB9-478B-B805-11F41FD34094}" type="slidenum">
              <a:rPr lang="en-US" smtClean="0"/>
              <a:t>‹#›</a:t>
            </a:fld>
            <a:endParaRPr lang="en-US"/>
          </a:p>
        </p:txBody>
      </p:sp>
    </p:spTree>
    <p:extLst>
      <p:ext uri="{BB962C8B-B14F-4D97-AF65-F5344CB8AC3E}">
        <p14:creationId xmlns:p14="http://schemas.microsoft.com/office/powerpoint/2010/main" val="419320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32BCB-5AF9-4228-8C0C-4909E80E720A}" type="datetimeFigureOut">
              <a:rPr lang="en-US" smtClean="0"/>
              <a:t>7/12/2019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81FE2-CAB9-478B-B805-11F41FD34094}" type="slidenum">
              <a:rPr lang="en-US" smtClean="0"/>
              <a:t>‹#›</a:t>
            </a:fld>
            <a:endParaRPr lang="en-US"/>
          </a:p>
        </p:txBody>
      </p:sp>
    </p:spTree>
    <p:extLst>
      <p:ext uri="{BB962C8B-B14F-4D97-AF65-F5344CB8AC3E}">
        <p14:creationId xmlns:p14="http://schemas.microsoft.com/office/powerpoint/2010/main" val="285405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FIDELITY </a:t>
            </a:r>
            <a:r>
              <a:rPr lang="en-US" dirty="0" smtClean="0"/>
              <a:t>BANK TRAINING PROGRAMME</a:t>
            </a:r>
            <a:endParaRPr lang="en-US" dirty="0"/>
          </a:p>
        </p:txBody>
      </p:sp>
      <p:sp>
        <p:nvSpPr>
          <p:cNvPr id="3" name="Content Placeholder 2"/>
          <p:cNvSpPr>
            <a:spLocks noGrp="1"/>
          </p:cNvSpPr>
          <p:nvPr>
            <p:ph idx="1"/>
          </p:nvPr>
        </p:nvSpPr>
        <p:spPr/>
        <p:txBody>
          <a:bodyPr>
            <a:normAutofit/>
          </a:bodyPr>
          <a:lstStyle/>
          <a:p>
            <a:pPr marL="0" indent="0" algn="ctr">
              <a:buNone/>
            </a:pPr>
            <a:r>
              <a:rPr lang="en-US" sz="6600" dirty="0" smtClean="0"/>
              <a:t>IT STANDARDS TRAINING</a:t>
            </a:r>
          </a:p>
          <a:p>
            <a:pPr marL="0" indent="0" algn="ctr">
              <a:buNone/>
            </a:pPr>
            <a:r>
              <a:rPr lang="en-US" sz="6600" dirty="0" smtClean="0"/>
              <a:t>By</a:t>
            </a:r>
          </a:p>
          <a:p>
            <a:pPr marL="0" indent="0" algn="ctr">
              <a:buNone/>
            </a:pPr>
            <a:r>
              <a:rPr lang="en-US" sz="6600" dirty="0" smtClean="0"/>
              <a:t>Benedict </a:t>
            </a:r>
            <a:r>
              <a:rPr lang="en-US" sz="6600" dirty="0" err="1" smtClean="0"/>
              <a:t>Anyalenkeya</a:t>
            </a:r>
            <a:endParaRPr lang="en-US" sz="3200" b="1" i="1" dirty="0" smtClean="0">
              <a:effectLst>
                <a:outerShdw blurRad="38100" dist="38100" dir="2700000" algn="tl">
                  <a:srgbClr val="000000">
                    <a:alpha val="43137"/>
                  </a:srgbClr>
                </a:outerShdw>
              </a:effectLst>
            </a:endParaRPr>
          </a:p>
          <a:p>
            <a:pPr marL="0" indent="0" algn="ctr">
              <a:buNone/>
            </a:pPr>
            <a:r>
              <a:rPr lang="en-US" sz="3200" b="1" i="1" dirty="0" smtClean="0">
                <a:effectLst>
                  <a:outerShdw blurRad="38100" dist="38100" dir="2700000" algn="tl">
                    <a:srgbClr val="000000">
                      <a:alpha val="43137"/>
                    </a:srgbClr>
                  </a:outerShdw>
                </a:effectLst>
              </a:rPr>
              <a:t>FCA, ACCA, CISA, CRIC, MCP, BS7799LA, COBIT, CICPP</a:t>
            </a:r>
            <a:endParaRPr lang="en-US" sz="3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7650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33CC"/>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25369647"/>
              </p:ext>
            </p:extLst>
          </p:nvPr>
        </p:nvGraphicFramePr>
        <p:xfrm>
          <a:off x="255540" y="471488"/>
          <a:ext cx="11288760" cy="6276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57701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68011555"/>
              </p:ext>
            </p:extLst>
          </p:nvPr>
        </p:nvGraphicFramePr>
        <p:xfrm>
          <a:off x="255540" y="471488"/>
          <a:ext cx="11288760" cy="6276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29180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352612802"/>
              </p:ext>
            </p:extLst>
          </p:nvPr>
        </p:nvGraphicFramePr>
        <p:xfrm>
          <a:off x="255540" y="471488"/>
          <a:ext cx="11288760" cy="6276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87601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192796"/>
            <a:ext cx="11341290" cy="1569660"/>
          </a:xfrm>
          <a:prstGeom prst="rect">
            <a:avLst/>
          </a:prstGeom>
        </p:spPr>
        <p:txBody>
          <a:bodyPr wrap="square">
            <a:spAutoFit/>
          </a:bodyPr>
          <a:lstStyle/>
          <a:p>
            <a:r>
              <a:rPr lang="en-US" sz="2400" b="1" u="sng" dirty="0" smtClean="0">
                <a:effectLst>
                  <a:outerShdw blurRad="38100" dist="38100" dir="2700000" algn="tl">
                    <a:srgbClr val="000000">
                      <a:alpha val="43137"/>
                    </a:srgbClr>
                  </a:outerShdw>
                </a:effectLst>
                <a:latin typeface="Courier New" panose="02070309020205020404" pitchFamily="49" charset="0"/>
              </a:rPr>
              <a:t>TARGET MATURITY LEVELS</a:t>
            </a:r>
          </a:p>
          <a:p>
            <a:r>
              <a:rPr lang="en-US" sz="2400" dirty="0" smtClean="0">
                <a:latin typeface="Courier New" panose="02070309020205020404" pitchFamily="49" charset="0"/>
              </a:rPr>
              <a:t>Maturity </a:t>
            </a:r>
            <a:r>
              <a:rPr lang="en-US" sz="2400" dirty="0">
                <a:latin typeface="Courier New" panose="02070309020205020404" pitchFamily="49" charset="0"/>
              </a:rPr>
              <a:t>levels indicate the robustness of formal articulation </a:t>
            </a:r>
            <a:r>
              <a:rPr lang="en-US" sz="2400" dirty="0" smtClean="0">
                <a:latin typeface="Courier New" panose="02070309020205020404" pitchFamily="49" charset="0"/>
              </a:rPr>
              <a:t>of policies </a:t>
            </a:r>
            <a:r>
              <a:rPr lang="en-US" sz="2400" dirty="0">
                <a:latin typeface="Courier New" panose="02070309020205020404" pitchFamily="49" charset="0"/>
              </a:rPr>
              <a:t>and the extent </a:t>
            </a:r>
            <a:r>
              <a:rPr lang="en-US" sz="2400" dirty="0" smtClean="0">
                <a:latin typeface="Courier New" panose="02070309020205020404" pitchFamily="49" charset="0"/>
              </a:rPr>
              <a:t>of assimilation </a:t>
            </a:r>
            <a:r>
              <a:rPr lang="en-US" sz="2400" dirty="0">
                <a:latin typeface="Courier New" panose="02070309020205020404" pitchFamily="49" charset="0"/>
              </a:rPr>
              <a:t>and adoption </a:t>
            </a:r>
            <a:r>
              <a:rPr lang="en-US" sz="2400" dirty="0" smtClean="0">
                <a:latin typeface="Courier New" panose="02070309020205020404" pitchFamily="49" charset="0"/>
              </a:rPr>
              <a:t>into organizational </a:t>
            </a:r>
            <a:r>
              <a:rPr lang="en-US" sz="2400" dirty="0">
                <a:latin typeface="Courier New" panose="02070309020205020404" pitchFamily="49" charset="0"/>
              </a:rPr>
              <a:t>practices.</a:t>
            </a:r>
            <a:endParaRPr lang="en-US" sz="2400" dirty="0"/>
          </a:p>
        </p:txBody>
      </p:sp>
      <p:pic>
        <p:nvPicPr>
          <p:cNvPr id="3" name="Picture 2"/>
          <p:cNvPicPr>
            <a:picLocks noChangeAspect="1"/>
          </p:cNvPicPr>
          <p:nvPr/>
        </p:nvPicPr>
        <p:blipFill rotWithShape="1">
          <a:blip r:embed="rId2"/>
          <a:srcRect l="12483" t="27752" r="30770" b="16091"/>
          <a:stretch/>
        </p:blipFill>
        <p:spPr>
          <a:xfrm>
            <a:off x="491320" y="2019869"/>
            <a:ext cx="10372298" cy="4838131"/>
          </a:xfrm>
          <a:prstGeom prst="rect">
            <a:avLst/>
          </a:prstGeom>
        </p:spPr>
      </p:pic>
    </p:spTree>
    <p:extLst>
      <p:ext uri="{BB962C8B-B14F-4D97-AF65-F5344CB8AC3E}">
        <p14:creationId xmlns:p14="http://schemas.microsoft.com/office/powerpoint/2010/main" val="16666546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192796"/>
            <a:ext cx="11341290" cy="461665"/>
          </a:xfrm>
          <a:prstGeom prst="rect">
            <a:avLst/>
          </a:prstGeom>
        </p:spPr>
        <p:txBody>
          <a:bodyPr wrap="square">
            <a:spAutoFit/>
          </a:bodyPr>
          <a:lstStyle/>
          <a:p>
            <a:r>
              <a:rPr lang="en-US" sz="2400" b="1" u="sng" dirty="0" smtClean="0">
                <a:effectLst>
                  <a:outerShdw blurRad="38100" dist="38100" dir="2700000" algn="tl">
                    <a:srgbClr val="000000">
                      <a:alpha val="43137"/>
                    </a:srgbClr>
                  </a:outerShdw>
                </a:effectLst>
                <a:latin typeface="Courier New" panose="02070309020205020404" pitchFamily="49" charset="0"/>
              </a:rPr>
              <a:t>TARGET MATURITY LEVELS</a:t>
            </a:r>
          </a:p>
        </p:txBody>
      </p:sp>
      <p:pic>
        <p:nvPicPr>
          <p:cNvPr id="4" name="Picture 3"/>
          <p:cNvPicPr>
            <a:picLocks noChangeAspect="1"/>
          </p:cNvPicPr>
          <p:nvPr/>
        </p:nvPicPr>
        <p:blipFill rotWithShape="1">
          <a:blip r:embed="rId2"/>
          <a:srcRect l="12273" t="16931" r="30665" b="7137"/>
          <a:stretch/>
        </p:blipFill>
        <p:spPr>
          <a:xfrm>
            <a:off x="300251" y="654461"/>
            <a:ext cx="10836322" cy="6073889"/>
          </a:xfrm>
          <a:prstGeom prst="rect">
            <a:avLst/>
          </a:prstGeom>
        </p:spPr>
      </p:pic>
    </p:spTree>
    <p:extLst>
      <p:ext uri="{BB962C8B-B14F-4D97-AF65-F5344CB8AC3E}">
        <p14:creationId xmlns:p14="http://schemas.microsoft.com/office/powerpoint/2010/main" val="319426035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74" y="250723"/>
            <a:ext cx="11798710" cy="6445045"/>
          </a:xfrm>
          <a:prstGeom prst="rect">
            <a:avLst/>
          </a:prstGeom>
        </p:spPr>
      </p:pic>
    </p:spTree>
    <p:extLst>
      <p:ext uri="{BB962C8B-B14F-4D97-AF65-F5344CB8AC3E}">
        <p14:creationId xmlns:p14="http://schemas.microsoft.com/office/powerpoint/2010/main" val="1565838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22264"/>
            <a:ext cx="11578097" cy="562640"/>
          </a:xfrm>
        </p:spPr>
        <p:txBody>
          <a:bodyPr>
            <a:noAutofit/>
          </a:bodyPr>
          <a:lstStyle/>
          <a:p>
            <a:pPr algn="ctr"/>
            <a:r>
              <a:rPr lang="en-US" sz="6000" b="1" i="1" dirty="0" smtClean="0">
                <a:solidFill>
                  <a:srgbClr val="7030A0"/>
                </a:solidFill>
                <a:effectLst>
                  <a:outerShdw blurRad="38100" dist="38100" dir="2700000" algn="tl">
                    <a:srgbClr val="000000">
                      <a:alpha val="43137"/>
                    </a:srgbClr>
                  </a:outerShdw>
                </a:effectLst>
              </a:rPr>
              <a:t>The Standards</a:t>
            </a:r>
            <a:endParaRPr lang="en-US" sz="6000" b="1" i="1" dirty="0">
              <a:solidFill>
                <a:srgbClr val="7030A0"/>
              </a:solidFill>
              <a:effectLst>
                <a:outerShdw blurRad="38100" dist="38100" dir="2700000" algn="tl">
                  <a:srgbClr val="000000">
                    <a:alpha val="43137"/>
                  </a:srgbClr>
                </a:outerShdw>
              </a:effectLst>
            </a:endParaRPr>
          </a:p>
        </p:txBody>
      </p:sp>
      <p:sp>
        <p:nvSpPr>
          <p:cNvPr id="4" name="Rectangle 3"/>
          <p:cNvSpPr/>
          <p:nvPr/>
        </p:nvSpPr>
        <p:spPr>
          <a:xfrm>
            <a:off x="323851" y="1724456"/>
            <a:ext cx="4159660" cy="4524315"/>
          </a:xfrm>
          <a:prstGeom prst="rect">
            <a:avLst/>
          </a:prstGeom>
          <a:ln>
            <a:solidFill>
              <a:srgbClr val="00B050"/>
            </a:solidFill>
          </a:ln>
        </p:spPr>
        <p:txBody>
          <a:bodyPr wrap="square">
            <a:spAutoFit/>
          </a:bodyPr>
          <a:lstStyle/>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COBIT</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ITIL</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PCIDSS</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ISO27001</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ISTOGAF</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CMMI</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SBRL</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PRINCE2</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PMBOK</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TIER 942</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BCI</a:t>
            </a: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SFIA</a:t>
            </a:r>
            <a:endParaRPr lang="en-US" sz="2400" dirty="0">
              <a:solidFill>
                <a:srgbClr val="222222"/>
              </a:solidFill>
              <a:latin typeface="arial" panose="020B0604020202020204" pitchFamily="34" charset="0"/>
            </a:endParaRPr>
          </a:p>
        </p:txBody>
      </p:sp>
      <p:sp>
        <p:nvSpPr>
          <p:cNvPr id="7" name="Rectangle 6"/>
          <p:cNvSpPr/>
          <p:nvPr/>
        </p:nvSpPr>
        <p:spPr>
          <a:xfrm>
            <a:off x="7286319" y="2110808"/>
            <a:ext cx="4159660" cy="4524315"/>
          </a:xfrm>
          <a:prstGeom prst="rect">
            <a:avLst/>
          </a:prstGeom>
          <a:ln>
            <a:solidFill>
              <a:srgbClr val="00B050"/>
            </a:solidFill>
          </a:ln>
        </p:spPr>
        <p:txBody>
          <a:bodyPr wrap="square">
            <a:spAutoFit/>
          </a:bodyPr>
          <a:lstStyle/>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COBIT</a:t>
            </a:r>
          </a:p>
          <a:p>
            <a:pPr marL="457200" indent="-457200">
              <a:buFont typeface="Arial" panose="020B0604020202020204" pitchFamily="34" charset="0"/>
              <a:buChar char="•"/>
            </a:pPr>
            <a:endParaRPr lang="en-US" sz="2400" dirty="0" smtClean="0">
              <a:solidFill>
                <a:srgbClr val="222222"/>
              </a:solidFill>
              <a:latin typeface="arial" panose="020B0604020202020204" pitchFamily="34" charset="0"/>
            </a:endParaRP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PCIDSS</a:t>
            </a:r>
          </a:p>
          <a:p>
            <a:pPr marL="457200" indent="-457200">
              <a:buFont typeface="Arial" panose="020B0604020202020204" pitchFamily="34" charset="0"/>
              <a:buChar char="•"/>
            </a:pPr>
            <a:endParaRPr lang="en-US" sz="2400" dirty="0" smtClean="0">
              <a:solidFill>
                <a:srgbClr val="222222"/>
              </a:solidFill>
              <a:latin typeface="arial" panose="020B0604020202020204" pitchFamily="34" charset="0"/>
            </a:endParaRP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ISO27001</a:t>
            </a:r>
          </a:p>
          <a:p>
            <a:pPr marL="457200" indent="-457200">
              <a:buFont typeface="Arial" panose="020B0604020202020204" pitchFamily="34" charset="0"/>
              <a:buChar char="•"/>
            </a:pPr>
            <a:endParaRPr lang="en-US" sz="2400" dirty="0" smtClean="0">
              <a:solidFill>
                <a:srgbClr val="222222"/>
              </a:solidFill>
              <a:latin typeface="arial" panose="020B0604020202020204" pitchFamily="34" charset="0"/>
            </a:endParaRP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SFIA</a:t>
            </a:r>
          </a:p>
          <a:p>
            <a:pPr marL="457200" indent="-457200">
              <a:buFont typeface="Arial" panose="020B0604020202020204" pitchFamily="34" charset="0"/>
              <a:buChar char="•"/>
            </a:pPr>
            <a:endParaRPr lang="en-US" sz="2400" dirty="0">
              <a:solidFill>
                <a:srgbClr val="222222"/>
              </a:solidFill>
              <a:latin typeface="arial" panose="020B0604020202020204" pitchFamily="34" charset="0"/>
            </a:endParaRPr>
          </a:p>
          <a:p>
            <a:pPr marL="457200" indent="-457200">
              <a:buFont typeface="Arial" panose="020B0604020202020204" pitchFamily="34" charset="0"/>
              <a:buChar char="•"/>
            </a:pPr>
            <a:r>
              <a:rPr lang="en-US" sz="2400" dirty="0" smtClean="0">
                <a:solidFill>
                  <a:srgbClr val="222222"/>
                </a:solidFill>
                <a:latin typeface="arial" panose="020B0604020202020204" pitchFamily="34" charset="0"/>
              </a:rPr>
              <a:t>BCI</a:t>
            </a:r>
          </a:p>
          <a:p>
            <a:pPr marL="457200" indent="-457200">
              <a:buFont typeface="Arial" panose="020B0604020202020204" pitchFamily="34" charset="0"/>
              <a:buChar char="•"/>
            </a:pPr>
            <a:endParaRPr lang="en-US" sz="2400" dirty="0" smtClean="0">
              <a:solidFill>
                <a:srgbClr val="222222"/>
              </a:solidFill>
              <a:latin typeface="arial" panose="020B0604020202020204" pitchFamily="34" charset="0"/>
            </a:endParaRPr>
          </a:p>
          <a:p>
            <a:pPr marL="457200" indent="-457200">
              <a:buFont typeface="Arial" panose="020B0604020202020204" pitchFamily="34" charset="0"/>
              <a:buChar char="•"/>
            </a:pPr>
            <a:endParaRPr lang="en-US" sz="2400" dirty="0" smtClean="0">
              <a:solidFill>
                <a:srgbClr val="222222"/>
              </a:solidFill>
              <a:latin typeface="arial" panose="020B0604020202020204" pitchFamily="34" charset="0"/>
            </a:endParaRPr>
          </a:p>
          <a:p>
            <a:pPr marL="457200" indent="-457200">
              <a:buFont typeface="Arial" panose="020B0604020202020204" pitchFamily="34" charset="0"/>
              <a:buChar char="•"/>
            </a:pPr>
            <a:endParaRPr lang="en-US" sz="2400" dirty="0">
              <a:solidFill>
                <a:srgbClr val="222222"/>
              </a:solidFill>
              <a:latin typeface="arial" panose="020B0604020202020204" pitchFamily="34" charset="0"/>
            </a:endParaRPr>
          </a:p>
        </p:txBody>
      </p:sp>
      <p:sp>
        <p:nvSpPr>
          <p:cNvPr id="8" name="Pentagon 7"/>
          <p:cNvSpPr/>
          <p:nvPr/>
        </p:nvSpPr>
        <p:spPr>
          <a:xfrm>
            <a:off x="4483511" y="1724456"/>
            <a:ext cx="2757947" cy="455835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129252" y="1724456"/>
            <a:ext cx="1314719"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OUR FOCUS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2839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869" y="57149"/>
            <a:ext cx="10515600" cy="1325563"/>
          </a:xfrm>
        </p:spPr>
        <p:txBody>
          <a:bodyPr>
            <a:normAutofit/>
          </a:bodyPr>
          <a:lstStyle/>
          <a:p>
            <a:pPr algn="ctr"/>
            <a:r>
              <a:rPr lang="en-US" sz="5400" b="1" i="1" dirty="0" smtClean="0">
                <a:solidFill>
                  <a:srgbClr val="002060"/>
                </a:solidFill>
                <a:effectLst>
                  <a:outerShdw blurRad="38100" dist="38100" dir="2700000" algn="tl">
                    <a:srgbClr val="000000">
                      <a:alpha val="43137"/>
                    </a:srgbClr>
                  </a:outerShdw>
                </a:effectLst>
              </a:rPr>
              <a:t>IT GOVERNANCE </a:t>
            </a:r>
            <a:endParaRPr lang="en-US" sz="5400" b="1" i="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5263" y="1382712"/>
            <a:ext cx="11834812" cy="2332038"/>
          </a:xfrm>
          <a:solidFill>
            <a:srgbClr val="FF0000"/>
          </a:solidFill>
        </p:spPr>
        <p:txBody>
          <a:bodyPr>
            <a:normAutofit/>
          </a:bodyPr>
          <a:lstStyle/>
          <a:p>
            <a:pPr marL="0" indent="0" algn="ctr">
              <a:buNone/>
            </a:pPr>
            <a:r>
              <a:rPr lang="en-US" sz="6600" b="1" dirty="0" smtClean="0">
                <a:solidFill>
                  <a:srgbClr val="FFFF00"/>
                </a:solidFill>
                <a:effectLst>
                  <a:outerShdw blurRad="38100" dist="38100" dir="2700000" algn="tl">
                    <a:srgbClr val="000000">
                      <a:alpha val="43137"/>
                    </a:srgbClr>
                  </a:outerShdw>
                </a:effectLst>
              </a:rPr>
              <a:t>COBIT 5</a:t>
            </a:r>
          </a:p>
          <a:p>
            <a:pPr marL="0" indent="0" algn="ctr">
              <a:buNone/>
            </a:pPr>
            <a:r>
              <a:rPr lang="en-US" sz="6600" b="1" dirty="0" smtClean="0">
                <a:solidFill>
                  <a:srgbClr val="FFFF00"/>
                </a:solidFill>
                <a:effectLst>
                  <a:outerShdw blurRad="38100" dist="38100" dir="2700000" algn="tl">
                    <a:srgbClr val="000000">
                      <a:alpha val="43137"/>
                    </a:srgbClr>
                  </a:outerShdw>
                </a:effectLst>
              </a:rPr>
              <a:t>By ISACA</a:t>
            </a:r>
          </a:p>
        </p:txBody>
      </p:sp>
      <p:sp>
        <p:nvSpPr>
          <p:cNvPr id="4" name="Content Placeholder 2"/>
          <p:cNvSpPr txBox="1">
            <a:spLocks/>
          </p:cNvSpPr>
          <p:nvPr/>
        </p:nvSpPr>
        <p:spPr>
          <a:xfrm>
            <a:off x="2100263" y="3714750"/>
            <a:ext cx="8315326" cy="2332038"/>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smtClean="0">
                <a:solidFill>
                  <a:srgbClr val="FFFF00"/>
                </a:solidFill>
              </a:rPr>
              <a:t>CONTROL OBJECTIVES FOR INFORMATION TECHNOLOGY</a:t>
            </a:r>
            <a:endParaRPr lang="en-US" b="1" i="1" dirty="0" smtClean="0">
              <a:solidFill>
                <a:schemeClr val="bg1"/>
              </a:solidFill>
            </a:endParaRPr>
          </a:p>
          <a:p>
            <a:pPr marL="0" indent="0" algn="ctr">
              <a:buNone/>
            </a:pPr>
            <a:r>
              <a:rPr lang="en-US" b="1" i="1" dirty="0" smtClean="0">
                <a:solidFill>
                  <a:schemeClr val="bg1"/>
                </a:solidFill>
              </a:rPr>
              <a:t>Information Systems Audit &amp; Control Association</a:t>
            </a:r>
          </a:p>
        </p:txBody>
      </p:sp>
      <p:cxnSp>
        <p:nvCxnSpPr>
          <p:cNvPr id="7" name="Straight Connector 6"/>
          <p:cNvCxnSpPr/>
          <p:nvPr/>
        </p:nvCxnSpPr>
        <p:spPr>
          <a:xfrm>
            <a:off x="195263" y="3714750"/>
            <a:ext cx="1905000" cy="233203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0415589" y="3714750"/>
            <a:ext cx="1614486" cy="233203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195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Governance &amp; Management</a:t>
            </a:r>
            <a:endParaRPr lang="en-US" dirty="0"/>
          </a:p>
        </p:txBody>
      </p:sp>
      <p:sp>
        <p:nvSpPr>
          <p:cNvPr id="4" name="Rectangle 1"/>
          <p:cNvSpPr>
            <a:spLocks noGrp="1" noChangeArrowheads="1"/>
          </p:cNvSpPr>
          <p:nvPr>
            <p:ph idx="1"/>
          </p:nvPr>
        </p:nvSpPr>
        <p:spPr bwMode="auto">
          <a:xfrm>
            <a:off x="251347" y="1690688"/>
            <a:ext cx="1194065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Governance</a:t>
            </a:r>
            <a:r>
              <a:rPr kumimoji="0" lang="en-US" altLang="en-US" sz="2400" b="0" i="0" u="none" strike="noStrike" cap="none" normalizeH="0" baseline="0" dirty="0" smtClean="0">
                <a:ln>
                  <a:noFill/>
                </a:ln>
                <a:solidFill>
                  <a:schemeClr val="tx1"/>
                </a:solidFill>
                <a:effectLst/>
                <a:latin typeface="Arial" panose="020B0604020202020204" pitchFamily="34" charset="0"/>
              </a:rPr>
              <a:t> ensures that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	</a:t>
            </a:r>
            <a:r>
              <a:rPr lang="en-US" altLang="en-US" sz="2400" dirty="0" smtClean="0"/>
              <a:t>- S</a:t>
            </a:r>
            <a:r>
              <a:rPr kumimoji="0" lang="en-US" altLang="en-US" sz="2400" b="0" i="0" u="none" strike="noStrike" cap="none" normalizeH="0" baseline="0" dirty="0" smtClean="0">
                <a:ln>
                  <a:noFill/>
                </a:ln>
                <a:solidFill>
                  <a:schemeClr val="tx1"/>
                </a:solidFill>
                <a:effectLst/>
                <a:latin typeface="Arial" panose="020B0604020202020204" pitchFamily="34" charset="0"/>
              </a:rPr>
              <a:t>takeholder needs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 </a:t>
            </a:r>
            <a:r>
              <a:rPr lang="en-US" altLang="en-US" sz="2400" dirty="0" smtClean="0"/>
              <a:t>          - C</a:t>
            </a:r>
            <a:r>
              <a:rPr kumimoji="0" lang="en-US" altLang="en-US" sz="2400" b="0" i="0" u="none" strike="noStrike" cap="none" normalizeH="0" baseline="0" dirty="0" smtClean="0">
                <a:ln>
                  <a:noFill/>
                </a:ln>
                <a:solidFill>
                  <a:schemeClr val="tx1"/>
                </a:solidFill>
                <a:effectLst/>
                <a:latin typeface="Arial" panose="020B0604020202020204" pitchFamily="34" charset="0"/>
              </a:rPr>
              <a:t>onditions and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 </a:t>
            </a:r>
            <a:r>
              <a:rPr lang="en-US" altLang="en-US" sz="2400" dirty="0" smtClean="0"/>
              <a:t>          - O</a:t>
            </a:r>
            <a:r>
              <a:rPr kumimoji="0" lang="en-US" altLang="en-US" sz="2400" b="0" i="0" u="none" strike="noStrike" cap="none" normalizeH="0" baseline="0" dirty="0" smtClean="0">
                <a:ln>
                  <a:noFill/>
                </a:ln>
                <a:solidFill>
                  <a:schemeClr val="tx1"/>
                </a:solidFill>
                <a:effectLst/>
                <a:latin typeface="Arial" panose="020B0604020202020204" pitchFamily="34" charset="0"/>
              </a:rPr>
              <a:t>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are evaluated to determine balanced, agreed-on enterprise objectives to be achieved;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t>S</a:t>
            </a:r>
            <a:r>
              <a:rPr kumimoji="0" lang="en-US" altLang="en-US" sz="2400" b="0" i="0" u="none" strike="noStrike" cap="none" normalizeH="0" baseline="0" dirty="0" smtClean="0">
                <a:ln>
                  <a:noFill/>
                </a:ln>
                <a:solidFill>
                  <a:schemeClr val="tx1"/>
                </a:solidFill>
                <a:effectLst/>
                <a:latin typeface="Arial" panose="020B0604020202020204" pitchFamily="34" charset="0"/>
              </a:rPr>
              <a:t>etting direction through prioritization and decision making;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and Monitoring performance and compliance against agreed-on direction and objectives.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edium-content-serif-font"/>
              </a:rPr>
              <a:t>Governance should be the responsibility of the </a:t>
            </a:r>
            <a:r>
              <a:rPr kumimoji="0" lang="en-US" altLang="en-US" sz="2400" b="1" i="0" u="none" strike="noStrike" cap="none" normalizeH="0" baseline="0" dirty="0" smtClean="0">
                <a:ln>
                  <a:noFill/>
                </a:ln>
                <a:solidFill>
                  <a:schemeClr val="tx1"/>
                </a:solidFill>
                <a:effectLst/>
                <a:latin typeface="medium-content-serif-font"/>
              </a:rPr>
              <a:t>Board of Directors</a:t>
            </a:r>
            <a:r>
              <a:rPr kumimoji="0" lang="en-US" altLang="en-US" sz="2400" b="0" i="0" u="none" strike="noStrike" cap="none" normalizeH="0" baseline="0" dirty="0" smtClean="0">
                <a:ln>
                  <a:noFill/>
                </a:ln>
                <a:solidFill>
                  <a:schemeClr val="tx1"/>
                </a:solidFill>
                <a:effectLst/>
                <a:latin typeface="medium-content-serif-font"/>
              </a:rPr>
              <a:t> under the leadership of the chairperson. </a:t>
            </a:r>
          </a:p>
        </p:txBody>
      </p:sp>
    </p:spTree>
    <p:extLst>
      <p:ext uri="{BB962C8B-B14F-4D97-AF65-F5344CB8AC3E}">
        <p14:creationId xmlns:p14="http://schemas.microsoft.com/office/powerpoint/2010/main" val="1166379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6" y="145961"/>
            <a:ext cx="10515600" cy="882739"/>
          </a:xfrm>
        </p:spPr>
        <p:txBody>
          <a:bodyPr>
            <a:normAutofit fontScale="90000"/>
          </a:bodyPr>
          <a:lstStyle/>
          <a:p>
            <a:pPr algn="ctr"/>
            <a:r>
              <a:rPr lang="en-US" sz="7200" b="1" i="1" dirty="0" smtClean="0">
                <a:solidFill>
                  <a:srgbClr val="7030A0"/>
                </a:solidFill>
                <a:effectLst>
                  <a:outerShdw blurRad="38100" dist="38100" dir="2700000" algn="tl">
                    <a:srgbClr val="000000">
                      <a:alpha val="43137"/>
                    </a:srgbClr>
                  </a:outerShdw>
                </a:effectLst>
              </a:rPr>
              <a:t>Governance Vs </a:t>
            </a:r>
            <a:r>
              <a:rPr lang="en-US" sz="7200" b="1" i="1" dirty="0" err="1" smtClean="0">
                <a:solidFill>
                  <a:srgbClr val="7030A0"/>
                </a:solidFill>
                <a:effectLst>
                  <a:outerShdw blurRad="38100" dist="38100" dir="2700000" algn="tl">
                    <a:srgbClr val="000000">
                      <a:alpha val="43137"/>
                    </a:srgbClr>
                  </a:outerShdw>
                </a:effectLst>
              </a:rPr>
              <a:t>Mgt</a:t>
            </a:r>
            <a:endParaRPr lang="en-US" sz="7200" b="1" i="1" dirty="0">
              <a:solidFill>
                <a:srgbClr val="7030A0"/>
              </a:solidFill>
              <a:effectLst>
                <a:outerShdw blurRad="38100" dist="38100" dir="2700000" algn="tl">
                  <a:srgbClr val="000000">
                    <a:alpha val="43137"/>
                  </a:srgbClr>
                </a:outerShdw>
              </a:effectLst>
            </a:endParaRPr>
          </a:p>
        </p:txBody>
      </p:sp>
      <p:sp>
        <p:nvSpPr>
          <p:cNvPr id="3" name="Rectangle 2"/>
          <p:cNvSpPr/>
          <p:nvPr/>
        </p:nvSpPr>
        <p:spPr>
          <a:xfrm>
            <a:off x="-4" y="1000030"/>
            <a:ext cx="12192003" cy="646331"/>
          </a:xfrm>
          <a:prstGeom prst="rect">
            <a:avLst/>
          </a:prstGeom>
          <a:solidFill>
            <a:srgbClr val="0070C0"/>
          </a:solidFill>
        </p:spPr>
        <p:txBody>
          <a:bodyPr wrap="square">
            <a:spAutoFit/>
          </a:bodyPr>
          <a:lstStyle/>
          <a:p>
            <a:pPr lvl="0" algn="ctr"/>
            <a:r>
              <a:rPr lang="en-US" sz="3600" dirty="0" smtClean="0">
                <a:solidFill>
                  <a:schemeClr val="bg1"/>
                </a:solidFill>
              </a:rPr>
              <a:t>GOVERNANCE RESPONSIBILITIES</a:t>
            </a:r>
            <a:endParaRPr lang="en-US" sz="3600" dirty="0">
              <a:solidFill>
                <a:schemeClr val="bg1"/>
              </a:solidFill>
            </a:endParaRPr>
          </a:p>
        </p:txBody>
      </p:sp>
      <p:sp>
        <p:nvSpPr>
          <p:cNvPr id="5" name="Content Placeholder 2"/>
          <p:cNvSpPr>
            <a:spLocks noGrp="1"/>
          </p:cNvSpPr>
          <p:nvPr>
            <p:ph idx="1"/>
          </p:nvPr>
        </p:nvSpPr>
        <p:spPr>
          <a:xfrm>
            <a:off x="114302" y="2315649"/>
            <a:ext cx="4214812" cy="1983395"/>
          </a:xfrm>
          <a:solidFill>
            <a:srgbClr val="FF0000"/>
          </a:solidFill>
          <a:ln>
            <a:solidFill>
              <a:srgbClr val="00B050"/>
            </a:solidFill>
          </a:ln>
        </p:spPr>
        <p:txBody>
          <a:bodyPr>
            <a:noAutofit/>
          </a:bodyPr>
          <a:lstStyle/>
          <a:p>
            <a:pPr marL="0" indent="0">
              <a:buNone/>
            </a:pPr>
            <a:r>
              <a:rPr lang="en-US" dirty="0" smtClean="0">
                <a:solidFill>
                  <a:schemeClr val="bg1"/>
                </a:solidFill>
              </a:rPr>
              <a:t>Evaluate </a:t>
            </a:r>
            <a:r>
              <a:rPr lang="en-US" dirty="0">
                <a:solidFill>
                  <a:schemeClr val="bg1"/>
                </a:solidFill>
              </a:rPr>
              <a:t>to determine balanced, agreed-on enterprise objectives to be </a:t>
            </a:r>
            <a:r>
              <a:rPr lang="en-US" dirty="0" smtClean="0">
                <a:solidFill>
                  <a:schemeClr val="bg1"/>
                </a:solidFill>
              </a:rPr>
              <a:t>achieved</a:t>
            </a:r>
            <a:endParaRPr lang="en-US" dirty="0">
              <a:solidFill>
                <a:schemeClr val="bg1"/>
              </a:solidFill>
            </a:endParaRPr>
          </a:p>
        </p:txBody>
      </p:sp>
      <p:sp>
        <p:nvSpPr>
          <p:cNvPr id="7" name="Content Placeholder 2"/>
          <p:cNvSpPr txBox="1">
            <a:spLocks/>
          </p:cNvSpPr>
          <p:nvPr/>
        </p:nvSpPr>
        <p:spPr>
          <a:xfrm>
            <a:off x="7781927" y="2315650"/>
            <a:ext cx="4214812" cy="2269998"/>
          </a:xfrm>
          <a:prstGeom prst="rect">
            <a:avLst/>
          </a:prstGeom>
          <a:solidFill>
            <a:srgbClr val="7030A0"/>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Monitor performance, compliance and progress against agreed direction and objectives.</a:t>
            </a:r>
          </a:p>
        </p:txBody>
      </p:sp>
      <p:sp>
        <p:nvSpPr>
          <p:cNvPr id="9" name="Content Placeholder 2"/>
          <p:cNvSpPr txBox="1">
            <a:spLocks/>
          </p:cNvSpPr>
          <p:nvPr/>
        </p:nvSpPr>
        <p:spPr>
          <a:xfrm>
            <a:off x="4588671" y="2315651"/>
            <a:ext cx="2943224" cy="3056450"/>
          </a:xfrm>
          <a:prstGeom prst="rect">
            <a:avLst/>
          </a:prstGeom>
          <a:solidFill>
            <a:schemeClr val="accent6">
              <a:lumMod val="50000"/>
            </a:schemeClr>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Direct </a:t>
            </a:r>
            <a:r>
              <a:rPr lang="en-US" dirty="0">
                <a:solidFill>
                  <a:schemeClr val="bg1"/>
                </a:solidFill>
              </a:rPr>
              <a:t>through prioritization and decision </a:t>
            </a:r>
            <a:r>
              <a:rPr lang="en-US" dirty="0" smtClean="0">
                <a:solidFill>
                  <a:schemeClr val="bg1"/>
                </a:solidFill>
              </a:rPr>
              <a:t>making</a:t>
            </a:r>
            <a:endParaRPr lang="en-US" dirty="0">
              <a:solidFill>
                <a:schemeClr val="bg1"/>
              </a:solidFill>
            </a:endParaRPr>
          </a:p>
        </p:txBody>
      </p:sp>
      <p:sp>
        <p:nvSpPr>
          <p:cNvPr id="10" name="Content Placeholder 2"/>
          <p:cNvSpPr txBox="1">
            <a:spLocks/>
          </p:cNvSpPr>
          <p:nvPr/>
        </p:nvSpPr>
        <p:spPr>
          <a:xfrm>
            <a:off x="-3" y="5992300"/>
            <a:ext cx="12192002" cy="797509"/>
          </a:xfrm>
          <a:prstGeom prst="rect">
            <a:avLst/>
          </a:prstGeom>
          <a:solidFill>
            <a:schemeClr val="tx1"/>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smtClean="0">
                <a:solidFill>
                  <a:schemeClr val="bg1"/>
                </a:solidFill>
              </a:rPr>
              <a:t>EVALUATE   -   DIRECT    -  MONITOR</a:t>
            </a:r>
            <a:endParaRPr lang="en-US" sz="4000" dirty="0" smtClean="0">
              <a:solidFill>
                <a:schemeClr val="bg1"/>
              </a:solidFill>
            </a:endParaRPr>
          </a:p>
        </p:txBody>
      </p:sp>
    </p:spTree>
    <p:extLst>
      <p:ext uri="{BB962C8B-B14F-4D97-AF65-F5344CB8AC3E}">
        <p14:creationId xmlns:p14="http://schemas.microsoft.com/office/powerpoint/2010/main" val="34871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solidFill>
                  <a:srgbClr val="002060"/>
                </a:solidFill>
              </a:rPr>
              <a:t>IT Standards:</a:t>
            </a:r>
          </a:p>
          <a:p>
            <a:r>
              <a:rPr lang="en-US" dirty="0" smtClean="0">
                <a:solidFill>
                  <a:srgbClr val="002060"/>
                </a:solidFill>
              </a:rPr>
              <a:t>Overview </a:t>
            </a:r>
            <a:r>
              <a:rPr lang="en-US" dirty="0">
                <a:solidFill>
                  <a:srgbClr val="002060"/>
                </a:solidFill>
              </a:rPr>
              <a:t>of IT Standards Requirements </a:t>
            </a:r>
            <a:r>
              <a:rPr lang="en-US" dirty="0" smtClean="0">
                <a:solidFill>
                  <a:srgbClr val="002060"/>
                </a:solidFill>
              </a:rPr>
              <a:t>(CBN Standards Blueprint)</a:t>
            </a:r>
          </a:p>
          <a:p>
            <a:r>
              <a:rPr lang="en-US" dirty="0" smtClean="0">
                <a:solidFill>
                  <a:srgbClr val="002060"/>
                </a:solidFill>
              </a:rPr>
              <a:t>IT </a:t>
            </a:r>
            <a:r>
              <a:rPr lang="en-US" dirty="0">
                <a:solidFill>
                  <a:srgbClr val="002060"/>
                </a:solidFill>
              </a:rPr>
              <a:t>Governance </a:t>
            </a:r>
          </a:p>
          <a:p>
            <a:r>
              <a:rPr lang="en-US" dirty="0" smtClean="0">
                <a:solidFill>
                  <a:srgbClr val="002060"/>
                </a:solidFill>
              </a:rPr>
              <a:t>PCIDSS</a:t>
            </a:r>
            <a:r>
              <a:rPr lang="en-US" dirty="0">
                <a:solidFill>
                  <a:srgbClr val="002060"/>
                </a:solidFill>
              </a:rPr>
              <a:t> </a:t>
            </a:r>
          </a:p>
          <a:p>
            <a:r>
              <a:rPr lang="en-US" dirty="0" smtClean="0">
                <a:solidFill>
                  <a:srgbClr val="002060"/>
                </a:solidFill>
              </a:rPr>
              <a:t>ISO 27001</a:t>
            </a:r>
          </a:p>
          <a:p>
            <a:r>
              <a:rPr lang="en-US" dirty="0" smtClean="0">
                <a:solidFill>
                  <a:srgbClr val="002060"/>
                </a:solidFill>
              </a:rPr>
              <a:t>How to</a:t>
            </a:r>
            <a:r>
              <a:rPr lang="en-US" dirty="0">
                <a:solidFill>
                  <a:srgbClr val="002060"/>
                </a:solidFill>
              </a:rPr>
              <a:t> </a:t>
            </a:r>
            <a:r>
              <a:rPr lang="en-US" dirty="0" smtClean="0">
                <a:solidFill>
                  <a:srgbClr val="002060"/>
                </a:solidFill>
              </a:rPr>
              <a:t>Implement </a:t>
            </a:r>
            <a:r>
              <a:rPr lang="en-US" dirty="0">
                <a:solidFill>
                  <a:srgbClr val="002060"/>
                </a:solidFill>
              </a:rPr>
              <a:t>IT </a:t>
            </a:r>
            <a:r>
              <a:rPr lang="en-US" dirty="0" smtClean="0">
                <a:solidFill>
                  <a:srgbClr val="002060"/>
                </a:solidFill>
              </a:rPr>
              <a:t>Standards</a:t>
            </a:r>
            <a:endParaRPr lang="en-US" dirty="0">
              <a:solidFill>
                <a:srgbClr val="002060"/>
              </a:solidFill>
            </a:endParaRPr>
          </a:p>
          <a:p>
            <a:r>
              <a:rPr lang="en-US" dirty="0"/>
              <a:t> </a:t>
            </a:r>
          </a:p>
          <a:p>
            <a:endParaRPr lang="en-US" dirty="0"/>
          </a:p>
        </p:txBody>
      </p:sp>
    </p:spTree>
    <p:extLst>
      <p:ext uri="{BB962C8B-B14F-4D97-AF65-F5344CB8AC3E}">
        <p14:creationId xmlns:p14="http://schemas.microsoft.com/office/powerpoint/2010/main" val="1645604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6" y="145961"/>
            <a:ext cx="10515600" cy="882739"/>
          </a:xfrm>
        </p:spPr>
        <p:txBody>
          <a:bodyPr>
            <a:normAutofit fontScale="90000"/>
          </a:bodyPr>
          <a:lstStyle/>
          <a:p>
            <a:pPr algn="ctr"/>
            <a:r>
              <a:rPr lang="en-US" sz="7200" b="1" i="1" dirty="0" smtClean="0">
                <a:solidFill>
                  <a:srgbClr val="7030A0"/>
                </a:solidFill>
                <a:effectLst>
                  <a:outerShdw blurRad="38100" dist="38100" dir="2700000" algn="tl">
                    <a:srgbClr val="000000">
                      <a:alpha val="43137"/>
                    </a:srgbClr>
                  </a:outerShdw>
                </a:effectLst>
              </a:rPr>
              <a:t>Governance Vs </a:t>
            </a:r>
            <a:r>
              <a:rPr lang="en-US" sz="7200" b="1" i="1" dirty="0" err="1" smtClean="0">
                <a:solidFill>
                  <a:srgbClr val="7030A0"/>
                </a:solidFill>
                <a:effectLst>
                  <a:outerShdw blurRad="38100" dist="38100" dir="2700000" algn="tl">
                    <a:srgbClr val="000000">
                      <a:alpha val="43137"/>
                    </a:srgbClr>
                  </a:outerShdw>
                </a:effectLst>
              </a:rPr>
              <a:t>Mgt</a:t>
            </a:r>
            <a:endParaRPr lang="en-US" sz="7200" b="1" i="1" dirty="0">
              <a:solidFill>
                <a:srgbClr val="7030A0"/>
              </a:solidFill>
              <a:effectLst>
                <a:outerShdw blurRad="38100" dist="38100" dir="2700000" algn="tl">
                  <a:srgbClr val="000000">
                    <a:alpha val="43137"/>
                  </a:srgbClr>
                </a:outerShdw>
              </a:effectLst>
            </a:endParaRPr>
          </a:p>
        </p:txBody>
      </p:sp>
      <p:sp>
        <p:nvSpPr>
          <p:cNvPr id="3" name="Rectangle 2"/>
          <p:cNvSpPr/>
          <p:nvPr/>
        </p:nvSpPr>
        <p:spPr>
          <a:xfrm>
            <a:off x="-4" y="1000030"/>
            <a:ext cx="12192003" cy="461665"/>
          </a:xfrm>
          <a:prstGeom prst="rect">
            <a:avLst/>
          </a:prstGeom>
          <a:solidFill>
            <a:srgbClr val="0070C0"/>
          </a:solidFill>
        </p:spPr>
        <p:txBody>
          <a:bodyPr wrap="square">
            <a:spAutoFit/>
          </a:bodyPr>
          <a:lstStyle/>
          <a:p>
            <a:pPr lvl="0"/>
            <a:r>
              <a:rPr lang="en-US" sz="2400" dirty="0" smtClean="0">
                <a:solidFill>
                  <a:schemeClr val="bg1"/>
                </a:solidFill>
              </a:rPr>
              <a:t>MANAGEMENT IS IN THE BUSINESS OF</a:t>
            </a:r>
            <a:endParaRPr lang="en-US" sz="2400" dirty="0">
              <a:solidFill>
                <a:schemeClr val="bg1"/>
              </a:solidFill>
            </a:endParaRPr>
          </a:p>
        </p:txBody>
      </p:sp>
      <p:sp>
        <p:nvSpPr>
          <p:cNvPr id="5" name="Content Placeholder 2"/>
          <p:cNvSpPr>
            <a:spLocks noGrp="1"/>
          </p:cNvSpPr>
          <p:nvPr>
            <p:ph idx="1"/>
          </p:nvPr>
        </p:nvSpPr>
        <p:spPr>
          <a:xfrm>
            <a:off x="114302" y="2315650"/>
            <a:ext cx="4214812" cy="1227650"/>
          </a:xfrm>
          <a:solidFill>
            <a:schemeClr val="accent5">
              <a:lumMod val="50000"/>
            </a:schemeClr>
          </a:solidFill>
          <a:ln>
            <a:solidFill>
              <a:srgbClr val="00B050"/>
            </a:solidFill>
          </a:ln>
        </p:spPr>
        <p:txBody>
          <a:bodyPr>
            <a:noAutofit/>
          </a:bodyPr>
          <a:lstStyle/>
          <a:p>
            <a:pPr marL="0" indent="0">
              <a:buNone/>
            </a:pPr>
            <a:r>
              <a:rPr lang="en-US" sz="2400" dirty="0" smtClean="0">
                <a:solidFill>
                  <a:schemeClr val="bg1"/>
                </a:solidFill>
              </a:rPr>
              <a:t>PLANNING</a:t>
            </a:r>
            <a:endParaRPr lang="en-US" sz="2400" dirty="0">
              <a:solidFill>
                <a:schemeClr val="bg1"/>
              </a:solidFill>
            </a:endParaRPr>
          </a:p>
        </p:txBody>
      </p:sp>
      <p:sp>
        <p:nvSpPr>
          <p:cNvPr id="6" name="Content Placeholder 2"/>
          <p:cNvSpPr txBox="1">
            <a:spLocks/>
          </p:cNvSpPr>
          <p:nvPr/>
        </p:nvSpPr>
        <p:spPr>
          <a:xfrm>
            <a:off x="114302" y="4153975"/>
            <a:ext cx="4214812" cy="1103825"/>
          </a:xfrm>
          <a:prstGeom prst="rect">
            <a:avLst/>
          </a:prstGeom>
          <a:solidFill>
            <a:schemeClr val="tx1">
              <a:lumMod val="95000"/>
              <a:lumOff val="5000"/>
            </a:schemeClr>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dirty="0" smtClean="0">
                <a:solidFill>
                  <a:schemeClr val="bg1"/>
                </a:solidFill>
              </a:rPr>
              <a:t>RUNNING</a:t>
            </a:r>
            <a:endParaRPr lang="en-US" dirty="0">
              <a:solidFill>
                <a:schemeClr val="bg1"/>
              </a:solidFill>
            </a:endParaRPr>
          </a:p>
        </p:txBody>
      </p:sp>
      <p:sp>
        <p:nvSpPr>
          <p:cNvPr id="7" name="Content Placeholder 2"/>
          <p:cNvSpPr txBox="1">
            <a:spLocks/>
          </p:cNvSpPr>
          <p:nvPr/>
        </p:nvSpPr>
        <p:spPr>
          <a:xfrm>
            <a:off x="7781927" y="2315650"/>
            <a:ext cx="4214812" cy="1227650"/>
          </a:xfrm>
          <a:prstGeom prst="rect">
            <a:avLst/>
          </a:prstGeom>
          <a:solidFill>
            <a:schemeClr val="accent2">
              <a:lumMod val="50000"/>
            </a:schemeClr>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BUILDING</a:t>
            </a:r>
            <a:endParaRPr lang="en-US" dirty="0">
              <a:solidFill>
                <a:schemeClr val="bg1"/>
              </a:solidFill>
            </a:endParaRPr>
          </a:p>
        </p:txBody>
      </p:sp>
      <p:sp>
        <p:nvSpPr>
          <p:cNvPr id="8" name="Content Placeholder 2"/>
          <p:cNvSpPr txBox="1">
            <a:spLocks/>
          </p:cNvSpPr>
          <p:nvPr/>
        </p:nvSpPr>
        <p:spPr>
          <a:xfrm>
            <a:off x="7791453" y="4153975"/>
            <a:ext cx="4214812" cy="1218125"/>
          </a:xfrm>
          <a:prstGeom prst="rect">
            <a:avLst/>
          </a:prstGeom>
          <a:solidFill>
            <a:schemeClr val="accent6">
              <a:lumMod val="50000"/>
            </a:schemeClr>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MONITORING</a:t>
            </a:r>
          </a:p>
        </p:txBody>
      </p:sp>
      <p:sp>
        <p:nvSpPr>
          <p:cNvPr id="9" name="Content Placeholder 2"/>
          <p:cNvSpPr txBox="1">
            <a:spLocks/>
          </p:cNvSpPr>
          <p:nvPr/>
        </p:nvSpPr>
        <p:spPr>
          <a:xfrm>
            <a:off x="4588671" y="2315651"/>
            <a:ext cx="2943224" cy="3056450"/>
          </a:xfrm>
          <a:prstGeom prst="rect">
            <a:avLst/>
          </a:prstGeom>
          <a:solidFill>
            <a:srgbClr val="FF0000"/>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3200" i="1" dirty="0" smtClean="0">
              <a:solidFill>
                <a:schemeClr val="bg1"/>
              </a:solidFill>
            </a:endParaRPr>
          </a:p>
          <a:p>
            <a:pPr marL="0" indent="0" algn="ctr">
              <a:buNone/>
            </a:pPr>
            <a:endParaRPr lang="en-US" sz="3200" i="1" dirty="0">
              <a:solidFill>
                <a:schemeClr val="bg1"/>
              </a:solidFill>
            </a:endParaRPr>
          </a:p>
          <a:p>
            <a:pPr marL="0" indent="0" algn="ctr">
              <a:buNone/>
            </a:pPr>
            <a:r>
              <a:rPr lang="en-US" sz="3200" i="1" dirty="0" smtClean="0">
                <a:solidFill>
                  <a:schemeClr val="bg1"/>
                </a:solidFill>
              </a:rPr>
              <a:t>MANAGEMENT ACTIVITIES</a:t>
            </a:r>
            <a:endParaRPr lang="en-US" sz="3200" dirty="0">
              <a:solidFill>
                <a:schemeClr val="bg1"/>
              </a:solidFill>
            </a:endParaRPr>
          </a:p>
        </p:txBody>
      </p:sp>
      <p:sp>
        <p:nvSpPr>
          <p:cNvPr id="10" name="Content Placeholder 2"/>
          <p:cNvSpPr txBox="1">
            <a:spLocks/>
          </p:cNvSpPr>
          <p:nvPr/>
        </p:nvSpPr>
        <p:spPr>
          <a:xfrm>
            <a:off x="-2" y="5992300"/>
            <a:ext cx="12192002" cy="797509"/>
          </a:xfrm>
          <a:prstGeom prst="rect">
            <a:avLst/>
          </a:prstGeom>
          <a:solidFill>
            <a:schemeClr val="tx1"/>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solidFill>
                  <a:schemeClr val="bg1"/>
                </a:solidFill>
              </a:rPr>
              <a:t>activities in alignment with the direction set by the governance body to achieve the enterprise objectives</a:t>
            </a:r>
            <a:endParaRPr lang="en-US" sz="2400" dirty="0">
              <a:solidFill>
                <a:schemeClr val="bg1"/>
              </a:solidFill>
            </a:endParaRPr>
          </a:p>
        </p:txBody>
      </p:sp>
    </p:spTree>
    <p:extLst>
      <p:ext uri="{BB962C8B-B14F-4D97-AF65-F5344CB8AC3E}">
        <p14:creationId xmlns:p14="http://schemas.microsoft.com/office/powerpoint/2010/main" val="4234266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we separate governance and management?</a:t>
            </a:r>
            <a:br>
              <a:rPr lang="en-US" b="1" dirty="0"/>
            </a:br>
            <a:endParaRPr lang="en-US" dirty="0"/>
          </a:p>
        </p:txBody>
      </p:sp>
      <p:sp>
        <p:nvSpPr>
          <p:cNvPr id="3" name="Content Placeholder 2"/>
          <p:cNvSpPr>
            <a:spLocks noGrp="1"/>
          </p:cNvSpPr>
          <p:nvPr>
            <p:ph idx="1"/>
          </p:nvPr>
        </p:nvSpPr>
        <p:spPr/>
        <p:txBody>
          <a:bodyPr/>
          <a:lstStyle/>
          <a:p>
            <a:r>
              <a:rPr lang="en-US" dirty="0" smtClean="0"/>
              <a:t>One </a:t>
            </a:r>
            <a:r>
              <a:rPr lang="en-US" dirty="0"/>
              <a:t>of most important things about IT governance is that, historically, IT has been told to govern themselves but it is extremely difficult in practice. </a:t>
            </a:r>
            <a:endParaRPr lang="en-US" dirty="0" smtClean="0"/>
          </a:p>
          <a:p>
            <a:r>
              <a:rPr lang="en-US" dirty="0" smtClean="0"/>
              <a:t>IT </a:t>
            </a:r>
            <a:r>
              <a:rPr lang="en-US" dirty="0"/>
              <a:t>team need direction and guidance from a higher authority to provide expected values to the organization. </a:t>
            </a:r>
            <a:endParaRPr lang="en-US" dirty="0" smtClean="0"/>
          </a:p>
          <a:p>
            <a:endParaRPr lang="en-US" dirty="0"/>
          </a:p>
          <a:p>
            <a:r>
              <a:rPr lang="en-US" dirty="0" smtClean="0"/>
              <a:t>By </a:t>
            </a:r>
            <a:r>
              <a:rPr lang="en-US" dirty="0"/>
              <a:t>separating governance and management from each other we not only try to promote accountability at all organizational levels but also achieve a mechanism for good enterprise governance that focuses on stakeholder value by balancing performance and conformance.</a:t>
            </a:r>
          </a:p>
          <a:p>
            <a:endParaRPr lang="en-US" dirty="0"/>
          </a:p>
        </p:txBody>
      </p:sp>
    </p:spTree>
    <p:extLst>
      <p:ext uri="{BB962C8B-B14F-4D97-AF65-F5344CB8AC3E}">
        <p14:creationId xmlns:p14="http://schemas.microsoft.com/office/powerpoint/2010/main" val="1940320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48578"/>
          </a:xfrm>
        </p:spPr>
        <p:txBody>
          <a:bodyPr>
            <a:noAutofit/>
          </a:bodyPr>
          <a:lstStyle/>
          <a:p>
            <a:pPr algn="ctr"/>
            <a:r>
              <a:rPr lang="en-US" sz="9600" b="1" dirty="0" smtClean="0">
                <a:effectLst>
                  <a:outerShdw blurRad="38100" dist="38100" dir="2700000" algn="tl">
                    <a:srgbClr val="000000">
                      <a:alpha val="43137"/>
                    </a:srgbClr>
                  </a:outerShdw>
                </a:effectLst>
              </a:rPr>
              <a:t>PCIDSS</a:t>
            </a:r>
            <a:endParaRPr lang="en-US" sz="9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3539613"/>
            <a:ext cx="10515600" cy="2637350"/>
          </a:xfrm>
        </p:spPr>
        <p:txBody>
          <a:bodyPr>
            <a:normAutofit/>
          </a:bodyPr>
          <a:lstStyle/>
          <a:p>
            <a:pPr algn="ctr"/>
            <a:r>
              <a:rPr lang="en-US" sz="4400" dirty="0" smtClean="0"/>
              <a:t>Payment Card Industry Digital Security Standards</a:t>
            </a:r>
            <a:endParaRPr lang="en-US" sz="4400" dirty="0"/>
          </a:p>
        </p:txBody>
      </p:sp>
    </p:spTree>
    <p:extLst>
      <p:ext uri="{BB962C8B-B14F-4D97-AF65-F5344CB8AC3E}">
        <p14:creationId xmlns:p14="http://schemas.microsoft.com/office/powerpoint/2010/main" val="3622783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6" y="145961"/>
            <a:ext cx="10515600" cy="882739"/>
          </a:xfrm>
        </p:spPr>
        <p:txBody>
          <a:bodyPr>
            <a:normAutofit fontScale="90000"/>
          </a:bodyPr>
          <a:lstStyle/>
          <a:p>
            <a:pPr algn="ctr"/>
            <a:r>
              <a:rPr lang="en-US" sz="7200" b="1" i="1" dirty="0" smtClean="0">
                <a:solidFill>
                  <a:srgbClr val="7030A0"/>
                </a:solidFill>
                <a:effectLst>
                  <a:outerShdw blurRad="38100" dist="38100" dir="2700000" algn="tl">
                    <a:srgbClr val="000000">
                      <a:alpha val="43137"/>
                    </a:srgbClr>
                  </a:outerShdw>
                </a:effectLst>
              </a:rPr>
              <a:t>PCIDSS</a:t>
            </a:r>
            <a:endParaRPr lang="en-US" sz="7200" b="1" i="1" dirty="0">
              <a:solidFill>
                <a:srgbClr val="7030A0"/>
              </a:solidFill>
              <a:effectLst>
                <a:outerShdw blurRad="38100" dist="38100" dir="2700000" algn="tl">
                  <a:srgbClr val="000000">
                    <a:alpha val="43137"/>
                  </a:srgbClr>
                </a:outerShdw>
              </a:effectLst>
            </a:endParaRPr>
          </a:p>
        </p:txBody>
      </p:sp>
      <p:sp>
        <p:nvSpPr>
          <p:cNvPr id="3" name="Rectangle 2"/>
          <p:cNvSpPr/>
          <p:nvPr/>
        </p:nvSpPr>
        <p:spPr>
          <a:xfrm>
            <a:off x="-4" y="1000030"/>
            <a:ext cx="12192003" cy="954107"/>
          </a:xfrm>
          <a:prstGeom prst="rect">
            <a:avLst/>
          </a:prstGeom>
          <a:solidFill>
            <a:schemeClr val="tx1"/>
          </a:solidFill>
        </p:spPr>
        <p:txBody>
          <a:bodyPr wrap="square">
            <a:spAutoFit/>
          </a:bodyPr>
          <a:lstStyle/>
          <a:p>
            <a:pPr lvl="0"/>
            <a:r>
              <a:rPr lang="en-US" sz="2800" dirty="0" smtClean="0">
                <a:solidFill>
                  <a:schemeClr val="bg1"/>
                </a:solidFill>
              </a:rPr>
              <a:t>An information security standard </a:t>
            </a:r>
            <a:r>
              <a:rPr lang="en-US" sz="2800" dirty="0">
                <a:solidFill>
                  <a:schemeClr val="bg1"/>
                </a:solidFill>
              </a:rPr>
              <a:t>for organizations that handle </a:t>
            </a:r>
            <a:r>
              <a:rPr lang="en-US" sz="2800" dirty="0" smtClean="0">
                <a:solidFill>
                  <a:schemeClr val="bg1"/>
                </a:solidFill>
              </a:rPr>
              <a:t>branded credit and debit from </a:t>
            </a:r>
            <a:r>
              <a:rPr lang="en-US" sz="2800" dirty="0">
                <a:solidFill>
                  <a:schemeClr val="bg1"/>
                </a:solidFill>
              </a:rPr>
              <a:t>the </a:t>
            </a:r>
            <a:r>
              <a:rPr lang="en-US" sz="2800" dirty="0" smtClean="0">
                <a:solidFill>
                  <a:schemeClr val="bg1"/>
                </a:solidFill>
              </a:rPr>
              <a:t>major card schemes.</a:t>
            </a:r>
            <a:endParaRPr lang="en-US" sz="3600" dirty="0">
              <a:solidFill>
                <a:schemeClr val="bg1"/>
              </a:solidFill>
            </a:endParaRPr>
          </a:p>
        </p:txBody>
      </p:sp>
      <p:sp>
        <p:nvSpPr>
          <p:cNvPr id="5" name="Content Placeholder 2"/>
          <p:cNvSpPr>
            <a:spLocks noGrp="1"/>
          </p:cNvSpPr>
          <p:nvPr>
            <p:ph idx="1"/>
          </p:nvPr>
        </p:nvSpPr>
        <p:spPr>
          <a:xfrm>
            <a:off x="156574" y="3373681"/>
            <a:ext cx="4214812" cy="850721"/>
          </a:xfrm>
          <a:solidFill>
            <a:srgbClr val="FF0000"/>
          </a:solidFill>
          <a:ln>
            <a:solidFill>
              <a:srgbClr val="00B050"/>
            </a:solidFill>
          </a:ln>
        </p:spPr>
        <p:txBody>
          <a:bodyPr>
            <a:normAutofit fontScale="85000" lnSpcReduction="20000"/>
          </a:bodyPr>
          <a:lstStyle/>
          <a:p>
            <a:pPr marL="0" lvl="0" indent="0" algn="ctr">
              <a:buNone/>
            </a:pPr>
            <a:endParaRPr lang="en-US" dirty="0" smtClean="0">
              <a:solidFill>
                <a:schemeClr val="bg1"/>
              </a:solidFill>
            </a:endParaRPr>
          </a:p>
          <a:p>
            <a:pPr marL="0" lvl="0" indent="0" algn="ctr">
              <a:buNone/>
            </a:pPr>
            <a:r>
              <a:rPr lang="en-US" sz="3500" dirty="0" smtClean="0">
                <a:solidFill>
                  <a:schemeClr val="bg1"/>
                </a:solidFill>
              </a:rPr>
              <a:t>MASTERCARD</a:t>
            </a:r>
            <a:endParaRPr lang="en-US" sz="3500" dirty="0">
              <a:solidFill>
                <a:schemeClr val="bg1"/>
              </a:solidFill>
            </a:endParaRPr>
          </a:p>
        </p:txBody>
      </p:sp>
      <p:sp>
        <p:nvSpPr>
          <p:cNvPr id="7" name="Content Placeholder 2"/>
          <p:cNvSpPr txBox="1">
            <a:spLocks/>
          </p:cNvSpPr>
          <p:nvPr/>
        </p:nvSpPr>
        <p:spPr>
          <a:xfrm>
            <a:off x="7977187" y="3300745"/>
            <a:ext cx="4214812" cy="899038"/>
          </a:xfrm>
          <a:prstGeom prst="rect">
            <a:avLst/>
          </a:prstGeom>
          <a:solidFill>
            <a:srgbClr val="7030A0"/>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smtClean="0">
                <a:solidFill>
                  <a:schemeClr val="bg1"/>
                </a:solidFill>
              </a:rPr>
              <a:t>VISA</a:t>
            </a:r>
            <a:endParaRPr lang="en-US" sz="3600" dirty="0">
              <a:solidFill>
                <a:schemeClr val="bg1"/>
              </a:solidFill>
            </a:endParaRPr>
          </a:p>
        </p:txBody>
      </p:sp>
      <p:sp>
        <p:nvSpPr>
          <p:cNvPr id="8" name="Content Placeholder 2"/>
          <p:cNvSpPr txBox="1">
            <a:spLocks/>
          </p:cNvSpPr>
          <p:nvPr/>
        </p:nvSpPr>
        <p:spPr>
          <a:xfrm>
            <a:off x="7977187" y="4560328"/>
            <a:ext cx="4214812" cy="932375"/>
          </a:xfrm>
          <a:prstGeom prst="rect">
            <a:avLst/>
          </a:prstGeom>
          <a:solidFill>
            <a:srgbClr val="FFFF00"/>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ALIPAY</a:t>
            </a:r>
          </a:p>
        </p:txBody>
      </p:sp>
      <p:sp>
        <p:nvSpPr>
          <p:cNvPr id="9" name="Content Placeholder 2"/>
          <p:cNvSpPr txBox="1">
            <a:spLocks/>
          </p:cNvSpPr>
          <p:nvPr/>
        </p:nvSpPr>
        <p:spPr>
          <a:xfrm>
            <a:off x="4592245" y="3412181"/>
            <a:ext cx="2943224" cy="899037"/>
          </a:xfrm>
          <a:prstGeom prst="rect">
            <a:avLst/>
          </a:prstGeom>
          <a:solidFill>
            <a:schemeClr val="tx1"/>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VERVE</a:t>
            </a:r>
          </a:p>
        </p:txBody>
      </p:sp>
      <p:sp>
        <p:nvSpPr>
          <p:cNvPr id="12" name="Content Placeholder 2"/>
          <p:cNvSpPr txBox="1">
            <a:spLocks/>
          </p:cNvSpPr>
          <p:nvPr/>
        </p:nvSpPr>
        <p:spPr>
          <a:xfrm>
            <a:off x="4582720" y="4574229"/>
            <a:ext cx="2943224" cy="899037"/>
          </a:xfrm>
          <a:prstGeom prst="rect">
            <a:avLst/>
          </a:prstGeom>
          <a:solidFill>
            <a:schemeClr val="accent2">
              <a:lumMod val="40000"/>
              <a:lumOff val="60000"/>
            </a:schemeClr>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smtClean="0"/>
              <a:t>JCB</a:t>
            </a:r>
          </a:p>
        </p:txBody>
      </p:sp>
      <p:sp>
        <p:nvSpPr>
          <p:cNvPr id="13" name="Content Placeholder 2"/>
          <p:cNvSpPr txBox="1">
            <a:spLocks/>
          </p:cNvSpPr>
          <p:nvPr/>
        </p:nvSpPr>
        <p:spPr>
          <a:xfrm>
            <a:off x="4575572" y="5643946"/>
            <a:ext cx="2943224" cy="899037"/>
          </a:xfrm>
          <a:prstGeom prst="rect">
            <a:avLst/>
          </a:prstGeom>
          <a:solidFill>
            <a:schemeClr val="accent6">
              <a:lumMod val="50000"/>
            </a:schemeClr>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DINERS CLUB</a:t>
            </a:r>
          </a:p>
        </p:txBody>
      </p:sp>
      <p:sp>
        <p:nvSpPr>
          <p:cNvPr id="15" name="Content Placeholder 2"/>
          <p:cNvSpPr txBox="1">
            <a:spLocks/>
          </p:cNvSpPr>
          <p:nvPr/>
        </p:nvSpPr>
        <p:spPr>
          <a:xfrm>
            <a:off x="295276" y="4690413"/>
            <a:ext cx="4214812" cy="1208941"/>
          </a:xfrm>
          <a:prstGeom prst="rect">
            <a:avLst/>
          </a:prstGeom>
          <a:solidFill>
            <a:schemeClr val="tx1">
              <a:lumMod val="95000"/>
              <a:lumOff val="5000"/>
            </a:schemeClr>
          </a:solidFill>
          <a:ln>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rPr>
              <a:t>UNION PAY</a:t>
            </a:r>
            <a:endParaRPr lang="en-US" dirty="0">
              <a:solidFill>
                <a:schemeClr val="bg1"/>
              </a:solidFill>
            </a:endParaRPr>
          </a:p>
        </p:txBody>
      </p:sp>
    </p:spTree>
    <p:extLst>
      <p:ext uri="{BB962C8B-B14F-4D97-AF65-F5344CB8AC3E}">
        <p14:creationId xmlns:p14="http://schemas.microsoft.com/office/powerpoint/2010/main" val="2079769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Of PCI Data Security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a:t>
            </a:r>
            <a:r>
              <a:rPr lang="en-US" dirty="0"/>
              <a:t>twelve requirements for compliance, organized into six logically related groups called "control objectives". </a:t>
            </a:r>
            <a:endParaRPr lang="en-US" dirty="0" smtClean="0"/>
          </a:p>
          <a:p>
            <a:pPr marL="0" indent="0">
              <a:buNone/>
            </a:pPr>
            <a:r>
              <a:rPr lang="en-US" dirty="0" smtClean="0"/>
              <a:t>The </a:t>
            </a:r>
            <a:r>
              <a:rPr lang="en-US" dirty="0"/>
              <a:t>six groups are</a:t>
            </a:r>
            <a:r>
              <a:rPr lang="en-US" dirty="0" smtClean="0"/>
              <a:t>:</a:t>
            </a:r>
            <a:endParaRPr lang="en-US" dirty="0"/>
          </a:p>
          <a:p>
            <a:r>
              <a:rPr lang="en-US" dirty="0"/>
              <a:t>Build and Maintain a Secure Network and Systems</a:t>
            </a:r>
          </a:p>
          <a:p>
            <a:r>
              <a:rPr lang="en-US" dirty="0"/>
              <a:t>Protect Cardholder Data</a:t>
            </a:r>
          </a:p>
          <a:p>
            <a:r>
              <a:rPr lang="en-US" dirty="0"/>
              <a:t>Maintain a Vulnerability Management Program</a:t>
            </a:r>
          </a:p>
          <a:p>
            <a:r>
              <a:rPr lang="en-US" dirty="0"/>
              <a:t>Implement Strong Access Control Measures</a:t>
            </a:r>
          </a:p>
          <a:p>
            <a:r>
              <a:rPr lang="en-US" dirty="0"/>
              <a:t>Regularly Monitor and Test Networks</a:t>
            </a:r>
          </a:p>
          <a:p>
            <a:r>
              <a:rPr lang="en-US" dirty="0"/>
              <a:t>Maintain an Information Security Policy</a:t>
            </a:r>
          </a:p>
          <a:p>
            <a:endParaRPr lang="en-US" dirty="0"/>
          </a:p>
        </p:txBody>
      </p:sp>
    </p:spTree>
    <p:extLst>
      <p:ext uri="{BB962C8B-B14F-4D97-AF65-F5344CB8AC3E}">
        <p14:creationId xmlns:p14="http://schemas.microsoft.com/office/powerpoint/2010/main" val="171610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68"/>
            <a:ext cx="12192000" cy="858991"/>
          </a:xfrm>
          <a:solidFill>
            <a:schemeClr val="accent1"/>
          </a:solidFill>
        </p:spPr>
        <p:txBody>
          <a:bodyPr>
            <a:normAutofit fontScale="90000"/>
          </a:bodyPr>
          <a:lstStyle/>
          <a:p>
            <a:pPr algn="ctr"/>
            <a:r>
              <a:rPr lang="en-US" sz="3600" dirty="0" smtClean="0"/>
              <a:t>12 Requirements for Building &amp; Maintaining a Secure Network &amp; Systems</a:t>
            </a:r>
            <a:endParaRPr lang="en-US" sz="3600" dirty="0"/>
          </a:p>
        </p:txBody>
      </p:sp>
      <p:sp>
        <p:nvSpPr>
          <p:cNvPr id="3" name="Content Placeholder 2"/>
          <p:cNvSpPr>
            <a:spLocks noGrp="1"/>
          </p:cNvSpPr>
          <p:nvPr>
            <p:ph idx="1"/>
          </p:nvPr>
        </p:nvSpPr>
        <p:spPr>
          <a:xfrm>
            <a:off x="398205" y="1135626"/>
            <a:ext cx="11282517" cy="5041337"/>
          </a:xfrm>
        </p:spPr>
        <p:txBody>
          <a:bodyPr>
            <a:normAutofit lnSpcReduction="10000"/>
          </a:bodyPr>
          <a:lstStyle/>
          <a:p>
            <a:pPr marL="514350" indent="-514350">
              <a:buFont typeface="+mj-lt"/>
              <a:buAutoNum type="arabicPeriod"/>
            </a:pPr>
            <a:r>
              <a:rPr lang="en-US" dirty="0" smtClean="0"/>
              <a:t>Install </a:t>
            </a:r>
            <a:r>
              <a:rPr lang="en-US" dirty="0"/>
              <a:t>and </a:t>
            </a:r>
            <a:r>
              <a:rPr lang="en-US" dirty="0" smtClean="0"/>
              <a:t>maintain </a:t>
            </a:r>
            <a:r>
              <a:rPr lang="en-US" dirty="0"/>
              <a:t>a firewall configuration to protect cardholder data</a:t>
            </a:r>
            <a:r>
              <a:rPr lang="en-US" dirty="0" smtClean="0"/>
              <a:t>.</a:t>
            </a:r>
          </a:p>
          <a:p>
            <a:pPr marL="0" indent="0">
              <a:buNone/>
            </a:pPr>
            <a:r>
              <a:rPr lang="en-US" dirty="0" smtClean="0"/>
              <a:t> </a:t>
            </a:r>
            <a:endParaRPr lang="en-US" dirty="0"/>
          </a:p>
          <a:p>
            <a:pPr marL="0" indent="0">
              <a:buNone/>
            </a:pPr>
            <a:r>
              <a:rPr lang="en-US" dirty="0" smtClean="0"/>
              <a:t>2. Change </a:t>
            </a:r>
            <a:r>
              <a:rPr lang="en-US" dirty="0"/>
              <a:t>vendor-supplied defaults for system passwords and other security parameters. </a:t>
            </a:r>
            <a:endParaRPr lang="en-US" dirty="0" smtClean="0"/>
          </a:p>
          <a:p>
            <a:pPr marL="0" indent="0">
              <a:buNone/>
            </a:pPr>
            <a:endParaRPr lang="en-US" dirty="0" smtClean="0"/>
          </a:p>
          <a:p>
            <a:pPr marL="0" indent="0">
              <a:buNone/>
            </a:pPr>
            <a:r>
              <a:rPr lang="en-US" dirty="0" smtClean="0"/>
              <a:t>3. Protect </a:t>
            </a:r>
            <a:r>
              <a:rPr lang="en-US" dirty="0"/>
              <a:t>stored cardholder data. </a:t>
            </a:r>
            <a:endParaRPr lang="en-US" dirty="0" smtClean="0"/>
          </a:p>
          <a:p>
            <a:pPr lvl="1"/>
            <a:r>
              <a:rPr lang="en-US" dirty="0" smtClean="0"/>
              <a:t>Encryption</a:t>
            </a:r>
            <a:r>
              <a:rPr lang="en-US" dirty="0"/>
              <a:t>, hashing, masking and truncation are methods used to protect card holder data.</a:t>
            </a:r>
          </a:p>
          <a:p>
            <a:pPr marL="0" indent="0">
              <a:buNone/>
            </a:pPr>
            <a:r>
              <a:rPr lang="en-US" dirty="0" smtClean="0"/>
              <a:t>4. Encrypt </a:t>
            </a:r>
            <a:r>
              <a:rPr lang="en-US" dirty="0"/>
              <a:t>transmission of cardholder data over open, public networks. </a:t>
            </a:r>
            <a:r>
              <a:rPr lang="en-US" dirty="0" smtClean="0"/>
              <a:t>	Strong </a:t>
            </a:r>
            <a:r>
              <a:rPr lang="en-US" dirty="0"/>
              <a:t>encryption, including using only trusted keys and certifications </a:t>
            </a:r>
            <a:r>
              <a:rPr lang="en-US" dirty="0" smtClean="0"/>
              <a:t>	reduces </a:t>
            </a:r>
            <a:r>
              <a:rPr lang="en-US" dirty="0"/>
              <a:t>risk of being targeted by malicious individuals through </a:t>
            </a:r>
            <a:r>
              <a:rPr lang="en-US" dirty="0" smtClean="0"/>
              <a:t>	hacking</a:t>
            </a:r>
            <a:r>
              <a:rPr lang="en-US" dirty="0"/>
              <a:t>.</a:t>
            </a:r>
          </a:p>
          <a:p>
            <a:endParaRPr lang="en-US" dirty="0"/>
          </a:p>
        </p:txBody>
      </p:sp>
    </p:spTree>
    <p:extLst>
      <p:ext uri="{BB962C8B-B14F-4D97-AF65-F5344CB8AC3E}">
        <p14:creationId xmlns:p14="http://schemas.microsoft.com/office/powerpoint/2010/main" val="1554491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232" y="1120876"/>
            <a:ext cx="11813458" cy="5515897"/>
          </a:xfrm>
        </p:spPr>
        <p:txBody>
          <a:bodyPr>
            <a:normAutofit/>
          </a:bodyPr>
          <a:lstStyle/>
          <a:p>
            <a:pPr marL="0" indent="0">
              <a:buNone/>
            </a:pPr>
            <a:r>
              <a:rPr lang="en-US" dirty="0" smtClean="0"/>
              <a:t>5.Protect </a:t>
            </a:r>
            <a:r>
              <a:rPr lang="en-US" dirty="0"/>
              <a:t>all systems against malware and performing regular updates of anti-virus software. </a:t>
            </a:r>
            <a:endParaRPr lang="en-US" dirty="0" smtClean="0"/>
          </a:p>
          <a:p>
            <a:pPr marL="0" indent="0">
              <a:buNone/>
            </a:pPr>
            <a:r>
              <a:rPr lang="en-US" dirty="0" smtClean="0"/>
              <a:t>6. Develop </a:t>
            </a:r>
            <a:r>
              <a:rPr lang="en-US" dirty="0"/>
              <a:t>and </a:t>
            </a:r>
            <a:r>
              <a:rPr lang="en-US" dirty="0" smtClean="0"/>
              <a:t>maintain </a:t>
            </a:r>
            <a:r>
              <a:rPr lang="en-US" dirty="0"/>
              <a:t>secure systems and applications. </a:t>
            </a:r>
            <a:endParaRPr lang="en-US" dirty="0" smtClean="0"/>
          </a:p>
          <a:p>
            <a:pPr marL="0" indent="0">
              <a:buNone/>
            </a:pPr>
            <a:r>
              <a:rPr lang="en-US" sz="2400" i="1" dirty="0" smtClean="0"/>
              <a:t>Vulnerabilities </a:t>
            </a:r>
            <a:r>
              <a:rPr lang="en-US" sz="2400" i="1" dirty="0"/>
              <a:t>in systems and applications allow unscrupulous individuals to gain privileged access. Security patches should be immediately installed to fix vulnerability and prevent exploitation and compromise of cardholder data.</a:t>
            </a:r>
          </a:p>
          <a:p>
            <a:pPr marL="0" indent="0">
              <a:buNone/>
            </a:pPr>
            <a:r>
              <a:rPr lang="en-US" dirty="0" smtClean="0"/>
              <a:t>7. Restrict </a:t>
            </a:r>
            <a:r>
              <a:rPr lang="en-US" dirty="0"/>
              <a:t>access to cardholder data to only authorized personnel. </a:t>
            </a:r>
            <a:endParaRPr lang="en-US" dirty="0" smtClean="0"/>
          </a:p>
          <a:p>
            <a:endParaRPr lang="en-US" dirty="0" smtClean="0"/>
          </a:p>
          <a:p>
            <a:pPr marL="0" indent="0">
              <a:buNone/>
            </a:pPr>
            <a:r>
              <a:rPr lang="en-US" dirty="0" smtClean="0"/>
              <a:t>8.Identify </a:t>
            </a:r>
            <a:r>
              <a:rPr lang="en-US" dirty="0"/>
              <a:t>and </a:t>
            </a:r>
            <a:r>
              <a:rPr lang="en-US" dirty="0" smtClean="0"/>
              <a:t>authenticate </a:t>
            </a:r>
            <a:r>
              <a:rPr lang="en-US" dirty="0"/>
              <a:t>access to system components. </a:t>
            </a:r>
            <a:endParaRPr lang="en-US" dirty="0" smtClean="0"/>
          </a:p>
          <a:p>
            <a:pPr marL="0" indent="0">
              <a:buNone/>
            </a:pPr>
            <a:r>
              <a:rPr lang="en-US" sz="2400" i="1" dirty="0" smtClean="0"/>
              <a:t>Each </a:t>
            </a:r>
            <a:r>
              <a:rPr lang="en-US" sz="2400" i="1" dirty="0"/>
              <a:t>person with access to system components should be assigned a unique identification (ID) that allows accountability of access to critical data systems</a:t>
            </a:r>
            <a:r>
              <a:rPr lang="en-US" sz="2400" i="1" dirty="0" smtClean="0"/>
              <a:t>.</a:t>
            </a:r>
            <a:endParaRPr lang="en-US" sz="2400" i="1" dirty="0"/>
          </a:p>
        </p:txBody>
      </p:sp>
      <p:sp>
        <p:nvSpPr>
          <p:cNvPr id="4" name="Title 1"/>
          <p:cNvSpPr>
            <a:spLocks noGrp="1"/>
          </p:cNvSpPr>
          <p:nvPr>
            <p:ph type="title"/>
          </p:nvPr>
        </p:nvSpPr>
        <p:spPr>
          <a:xfrm>
            <a:off x="0" y="11168"/>
            <a:ext cx="12192000" cy="858991"/>
          </a:xfrm>
          <a:solidFill>
            <a:schemeClr val="accent1"/>
          </a:solidFill>
        </p:spPr>
        <p:txBody>
          <a:bodyPr>
            <a:normAutofit fontScale="90000"/>
          </a:bodyPr>
          <a:lstStyle/>
          <a:p>
            <a:pPr algn="ctr"/>
            <a:r>
              <a:rPr lang="en-US" sz="3600" dirty="0" smtClean="0"/>
              <a:t>12 Requirements for Building &amp; Maintaining a Secure Network &amp; Systems</a:t>
            </a:r>
            <a:endParaRPr lang="en-US" sz="3600" dirty="0"/>
          </a:p>
        </p:txBody>
      </p:sp>
    </p:spTree>
    <p:extLst>
      <p:ext uri="{BB962C8B-B14F-4D97-AF65-F5344CB8AC3E}">
        <p14:creationId xmlns:p14="http://schemas.microsoft.com/office/powerpoint/2010/main" val="374208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9. Restrict </a:t>
            </a:r>
            <a:r>
              <a:rPr lang="en-US" dirty="0"/>
              <a:t>physical access to cardholder data. </a:t>
            </a:r>
            <a:endParaRPr lang="en-US" dirty="0" smtClean="0"/>
          </a:p>
          <a:p>
            <a:pPr marL="0" indent="0">
              <a:buNone/>
            </a:pPr>
            <a:endParaRPr lang="en-US" dirty="0" smtClean="0"/>
          </a:p>
          <a:p>
            <a:pPr marL="0" indent="0">
              <a:buNone/>
            </a:pPr>
            <a:r>
              <a:rPr lang="en-US" dirty="0" smtClean="0"/>
              <a:t>10. Track </a:t>
            </a:r>
            <a:r>
              <a:rPr lang="en-US" dirty="0"/>
              <a:t>and </a:t>
            </a:r>
            <a:r>
              <a:rPr lang="en-US" dirty="0" smtClean="0"/>
              <a:t>monitor </a:t>
            </a:r>
            <a:r>
              <a:rPr lang="en-US" dirty="0"/>
              <a:t>all access to cardholder data and network resources. Logging mechanisms should be in place to track user activities that are critical to prevent, detect or minimize impact of data compromises.</a:t>
            </a:r>
          </a:p>
          <a:p>
            <a:pPr marL="0" indent="0">
              <a:buNone/>
            </a:pPr>
            <a:endParaRPr lang="en-US" dirty="0" smtClean="0"/>
          </a:p>
          <a:p>
            <a:pPr marL="0" indent="0">
              <a:buNone/>
            </a:pPr>
            <a:r>
              <a:rPr lang="en-US" dirty="0" smtClean="0"/>
              <a:t>11. Test </a:t>
            </a:r>
            <a:r>
              <a:rPr lang="en-US" dirty="0"/>
              <a:t>security systems and processes regularly. </a:t>
            </a:r>
            <a:endParaRPr lang="en-US" dirty="0" smtClean="0"/>
          </a:p>
          <a:p>
            <a:pPr marL="0" indent="0">
              <a:buNone/>
            </a:pPr>
            <a:endParaRPr lang="en-US" dirty="0" smtClean="0"/>
          </a:p>
          <a:p>
            <a:pPr marL="0" indent="0">
              <a:buNone/>
            </a:pPr>
            <a:r>
              <a:rPr lang="en-US" dirty="0" smtClean="0"/>
              <a:t>12. Maintain </a:t>
            </a:r>
            <a:r>
              <a:rPr lang="en-US" dirty="0"/>
              <a:t>an information security policy for all </a:t>
            </a:r>
            <a:r>
              <a:rPr lang="en-US" dirty="0" smtClean="0"/>
              <a:t>personnel</a:t>
            </a:r>
            <a:endParaRPr lang="en-US" dirty="0"/>
          </a:p>
        </p:txBody>
      </p:sp>
      <p:sp>
        <p:nvSpPr>
          <p:cNvPr id="4" name="Title 1"/>
          <p:cNvSpPr>
            <a:spLocks noGrp="1"/>
          </p:cNvSpPr>
          <p:nvPr>
            <p:ph type="title"/>
          </p:nvPr>
        </p:nvSpPr>
        <p:spPr>
          <a:xfrm>
            <a:off x="0" y="11168"/>
            <a:ext cx="12192000" cy="858991"/>
          </a:xfrm>
          <a:solidFill>
            <a:schemeClr val="accent1"/>
          </a:solidFill>
        </p:spPr>
        <p:txBody>
          <a:bodyPr>
            <a:normAutofit fontScale="90000"/>
          </a:bodyPr>
          <a:lstStyle/>
          <a:p>
            <a:pPr algn="ctr"/>
            <a:r>
              <a:rPr lang="en-US" sz="3600" dirty="0" smtClean="0"/>
              <a:t>12 Requirements for Building &amp; Maintaining a Secure Network &amp; Systems</a:t>
            </a:r>
            <a:endParaRPr lang="en-US" sz="3600" dirty="0"/>
          </a:p>
        </p:txBody>
      </p:sp>
    </p:spTree>
    <p:extLst>
      <p:ext uri="{BB962C8B-B14F-4D97-AF65-F5344CB8AC3E}">
        <p14:creationId xmlns:p14="http://schemas.microsoft.com/office/powerpoint/2010/main" val="3967799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Compliance Levels</a:t>
            </a:r>
            <a:endParaRPr lang="en-US" dirty="0"/>
          </a:p>
        </p:txBody>
      </p:sp>
      <p:sp>
        <p:nvSpPr>
          <p:cNvPr id="3" name="Content Placeholder 2"/>
          <p:cNvSpPr>
            <a:spLocks noGrp="1"/>
          </p:cNvSpPr>
          <p:nvPr>
            <p:ph idx="1"/>
          </p:nvPr>
        </p:nvSpPr>
        <p:spPr>
          <a:xfrm>
            <a:off x="838200" y="1401097"/>
            <a:ext cx="10515600" cy="4775866"/>
          </a:xfrm>
        </p:spPr>
        <p:txBody>
          <a:bodyPr/>
          <a:lstStyle/>
          <a:p>
            <a:r>
              <a:rPr lang="en-US" dirty="0"/>
              <a:t>All companies who are subject to PCI DSS standards must be PCI compliant. </a:t>
            </a:r>
            <a:endParaRPr lang="en-US" dirty="0" smtClean="0"/>
          </a:p>
          <a:p>
            <a:r>
              <a:rPr lang="en-US" dirty="0" smtClean="0"/>
              <a:t>There </a:t>
            </a:r>
            <a:r>
              <a:rPr lang="en-US" dirty="0"/>
              <a:t>are four levels of PCI Compliance and these are based on how much your process per year, as well as other details about the level of risk assessed by payment brands</a:t>
            </a:r>
            <a:r>
              <a:rPr lang="en-US" dirty="0" smtClean="0"/>
              <a:t>.</a:t>
            </a:r>
            <a:endParaRPr lang="en-US" dirty="0"/>
          </a:p>
          <a:p>
            <a:r>
              <a:rPr lang="en-US" dirty="0"/>
              <a:t>At a high level, the levels are following:</a:t>
            </a:r>
          </a:p>
          <a:p>
            <a:r>
              <a:rPr lang="en-US" dirty="0"/>
              <a:t>Level 1 – Over 6 million transactions annually</a:t>
            </a:r>
          </a:p>
          <a:p>
            <a:r>
              <a:rPr lang="en-US" dirty="0"/>
              <a:t>Level 2 – Between 1 and 6 million transactions annually</a:t>
            </a:r>
          </a:p>
          <a:p>
            <a:r>
              <a:rPr lang="en-US" dirty="0"/>
              <a:t>Level 3 – Between 20,000 and 1 million transactions annually</a:t>
            </a:r>
          </a:p>
          <a:p>
            <a:r>
              <a:rPr lang="en-US" dirty="0"/>
              <a:t>Level 4 – Less than 20,000 transactions annually</a:t>
            </a:r>
          </a:p>
          <a:p>
            <a:endParaRPr lang="en-US" dirty="0"/>
          </a:p>
        </p:txBody>
      </p:sp>
    </p:spTree>
    <p:extLst>
      <p:ext uri="{BB962C8B-B14F-4D97-AF65-F5344CB8AC3E}">
        <p14:creationId xmlns:p14="http://schemas.microsoft.com/office/powerpoint/2010/main" val="275344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Callout 7"/>
          <p:cNvSpPr/>
          <p:nvPr/>
        </p:nvSpPr>
        <p:spPr>
          <a:xfrm>
            <a:off x="822959" y="191045"/>
            <a:ext cx="10502537" cy="2630532"/>
          </a:xfrm>
          <a:prstGeom prst="wedgeEllipseCallout">
            <a:avLst>
              <a:gd name="adj1" fmla="val 966"/>
              <a:gd name="adj2" fmla="val 16874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ISO/IEC 27001</a:t>
            </a:r>
          </a:p>
          <a:p>
            <a:pPr algn="ctr"/>
            <a:r>
              <a:rPr lang="en-US" sz="3600" dirty="0" smtClean="0"/>
              <a:t>INFORMATION SECURITY STANDARD</a:t>
            </a:r>
            <a:endParaRPr lang="en-US" sz="3600" dirty="0"/>
          </a:p>
        </p:txBody>
      </p:sp>
      <p:sp>
        <p:nvSpPr>
          <p:cNvPr id="4" name="Teardrop 3"/>
          <p:cNvSpPr/>
          <p:nvPr/>
        </p:nvSpPr>
        <p:spPr>
          <a:xfrm>
            <a:off x="0" y="3252652"/>
            <a:ext cx="5199017" cy="2676661"/>
          </a:xfrm>
          <a:prstGeom prst="teardrop">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INTERNATIONAL STANDARDS ORGANISATION</a:t>
            </a:r>
            <a:endParaRPr lang="en-US" sz="2800" dirty="0"/>
          </a:p>
        </p:txBody>
      </p:sp>
      <p:sp>
        <p:nvSpPr>
          <p:cNvPr id="10" name="Teardrop 9"/>
          <p:cNvSpPr/>
          <p:nvPr/>
        </p:nvSpPr>
        <p:spPr>
          <a:xfrm>
            <a:off x="6788331" y="3057525"/>
            <a:ext cx="5199017" cy="3186113"/>
          </a:xfrm>
          <a:prstGeom prst="teardrop">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INTERNATIONAL ELECTROTECHNICAL COMMISSION </a:t>
            </a:r>
            <a:endParaRPr lang="en-US" sz="2800" dirty="0"/>
          </a:p>
        </p:txBody>
      </p:sp>
      <p:sp>
        <p:nvSpPr>
          <p:cNvPr id="7" name="Rounded Rectangle 6"/>
          <p:cNvSpPr/>
          <p:nvPr/>
        </p:nvSpPr>
        <p:spPr>
          <a:xfrm>
            <a:off x="228601" y="5929313"/>
            <a:ext cx="11758748"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Specifies </a:t>
            </a:r>
            <a:r>
              <a:rPr lang="en-US" sz="2400" dirty="0"/>
              <a:t>a management system that is intended to bring information security under management control and gives specific requirements</a:t>
            </a:r>
          </a:p>
        </p:txBody>
      </p:sp>
    </p:spTree>
    <p:extLst>
      <p:ext uri="{BB962C8B-B14F-4D97-AF65-F5344CB8AC3E}">
        <p14:creationId xmlns:p14="http://schemas.microsoft.com/office/powerpoint/2010/main" val="99451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Standards</a:t>
            </a:r>
            <a:endParaRPr lang="en-US" dirty="0"/>
          </a:p>
        </p:txBody>
      </p:sp>
      <p:sp>
        <p:nvSpPr>
          <p:cNvPr id="3" name="Content Placeholder 2"/>
          <p:cNvSpPr>
            <a:spLocks noGrp="1"/>
          </p:cNvSpPr>
          <p:nvPr>
            <p:ph idx="1"/>
          </p:nvPr>
        </p:nvSpPr>
        <p:spPr/>
        <p:txBody>
          <a:bodyPr/>
          <a:lstStyle/>
          <a:p>
            <a:r>
              <a:rPr lang="en-US" dirty="0" smtClean="0"/>
              <a:t>Technology </a:t>
            </a:r>
            <a:r>
              <a:rPr lang="en-US" dirty="0"/>
              <a:t>standards establish boundaries for technology usage, specifying </a:t>
            </a:r>
            <a:r>
              <a:rPr lang="en-US" i="1" dirty="0"/>
              <a:t>technology to be used</a:t>
            </a:r>
            <a:r>
              <a:rPr lang="en-US" dirty="0"/>
              <a:t> (acceptable use) and restricting access to technology that is deemed "</a:t>
            </a:r>
            <a:r>
              <a:rPr lang="en-US" i="1" dirty="0"/>
              <a:t>non-standard</a:t>
            </a:r>
            <a:r>
              <a:rPr lang="en-US" dirty="0"/>
              <a:t>". </a:t>
            </a:r>
            <a:endParaRPr lang="en-US" dirty="0" smtClean="0"/>
          </a:p>
          <a:p>
            <a:r>
              <a:rPr lang="en-US" dirty="0" smtClean="0"/>
              <a:t>These standards cover the following area</a:t>
            </a:r>
          </a:p>
          <a:p>
            <a:pPr lvl="1"/>
            <a:r>
              <a:rPr lang="en-US" dirty="0" smtClean="0"/>
              <a:t>Technology governance</a:t>
            </a:r>
          </a:p>
          <a:p>
            <a:pPr lvl="1"/>
            <a:r>
              <a:rPr lang="en-US" dirty="0" smtClean="0"/>
              <a:t>Technology Management</a:t>
            </a:r>
          </a:p>
          <a:p>
            <a:pPr lvl="1"/>
            <a:r>
              <a:rPr lang="en-US" dirty="0" smtClean="0"/>
              <a:t>Enterprise architecture</a:t>
            </a:r>
          </a:p>
          <a:p>
            <a:pPr lvl="1"/>
            <a:r>
              <a:rPr lang="en-US" dirty="0" smtClean="0"/>
              <a:t>Service delivery and Management</a:t>
            </a:r>
          </a:p>
          <a:p>
            <a:pPr lvl="1"/>
            <a:r>
              <a:rPr lang="en-US" dirty="0" smtClean="0"/>
              <a:t>Information Security and disaster recovery</a:t>
            </a:r>
          </a:p>
          <a:p>
            <a:pPr lvl="1"/>
            <a:endParaRPr lang="en-US" dirty="0"/>
          </a:p>
        </p:txBody>
      </p:sp>
    </p:spTree>
    <p:extLst>
      <p:ext uri="{BB962C8B-B14F-4D97-AF65-F5344CB8AC3E}">
        <p14:creationId xmlns:p14="http://schemas.microsoft.com/office/powerpoint/2010/main" val="566494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38"/>
            <a:ext cx="10515600" cy="652514"/>
          </a:xfrm>
        </p:spPr>
        <p:txBody>
          <a:bodyPr>
            <a:normAutofit fontScale="90000"/>
          </a:bodyPr>
          <a:lstStyle/>
          <a:p>
            <a:r>
              <a:rPr lang="en-US" dirty="0" smtClean="0"/>
              <a:t>How ISO27001 Works</a:t>
            </a:r>
            <a:endParaRPr lang="en-US" dirty="0"/>
          </a:p>
        </p:txBody>
      </p:sp>
      <p:sp>
        <p:nvSpPr>
          <p:cNvPr id="3" name="Content Placeholder 2"/>
          <p:cNvSpPr>
            <a:spLocks noGrp="1"/>
          </p:cNvSpPr>
          <p:nvPr>
            <p:ph idx="1"/>
          </p:nvPr>
        </p:nvSpPr>
        <p:spPr>
          <a:xfrm>
            <a:off x="383458" y="1253613"/>
            <a:ext cx="11430000" cy="4923350"/>
          </a:xfrm>
        </p:spPr>
        <p:txBody>
          <a:bodyPr>
            <a:normAutofit fontScale="92500" lnSpcReduction="10000"/>
          </a:bodyPr>
          <a:lstStyle/>
          <a:p>
            <a:r>
              <a:rPr lang="en-US" dirty="0" smtClean="0"/>
              <a:t>Organizations </a:t>
            </a:r>
            <a:r>
              <a:rPr lang="en-US" dirty="0"/>
              <a:t>that meet the requirements may be certified by an accredited certification body following successful completion of </a:t>
            </a:r>
            <a:r>
              <a:rPr lang="en-US" dirty="0" smtClean="0"/>
              <a:t>an audit.</a:t>
            </a:r>
          </a:p>
          <a:p>
            <a:pPr marL="0" indent="0">
              <a:buNone/>
            </a:pPr>
            <a:r>
              <a:rPr lang="en-US" dirty="0"/>
              <a:t>ISO/IEC 27001 requires that management</a:t>
            </a:r>
            <a:r>
              <a:rPr lang="en-US" dirty="0" smtClean="0"/>
              <a:t>:</a:t>
            </a:r>
          </a:p>
          <a:p>
            <a:pPr marL="0" indent="0">
              <a:buNone/>
            </a:pPr>
            <a:endParaRPr lang="en-US" dirty="0"/>
          </a:p>
          <a:p>
            <a:r>
              <a:rPr lang="en-US" dirty="0"/>
              <a:t>Systematically examine the organization's information security risks, taking account of the threats, vulnerabilities, and impacts;</a:t>
            </a:r>
          </a:p>
          <a:p>
            <a:r>
              <a:rPr lang="en-US" dirty="0"/>
              <a:t>Design and implement a coherent and comprehensive suite of information security controls and/or other forms of risk treatment (such as risk avoidance or risk transfer) to address those risks that are deemed unacceptable; and</a:t>
            </a:r>
          </a:p>
          <a:p>
            <a:r>
              <a:rPr lang="en-US" dirty="0"/>
              <a:t>Adopt an overarching management process to ensure that the information security controls continue to meet the organization's information security needs on an ongoing basis.</a:t>
            </a:r>
          </a:p>
          <a:p>
            <a:endParaRPr lang="en-US" dirty="0"/>
          </a:p>
        </p:txBody>
      </p:sp>
    </p:spTree>
    <p:extLst>
      <p:ext uri="{BB962C8B-B14F-4D97-AF65-F5344CB8AC3E}">
        <p14:creationId xmlns:p14="http://schemas.microsoft.com/office/powerpoint/2010/main" val="294221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38"/>
            <a:ext cx="10515600" cy="652514"/>
          </a:xfrm>
        </p:spPr>
        <p:txBody>
          <a:bodyPr>
            <a:normAutofit fontScale="90000"/>
          </a:bodyPr>
          <a:lstStyle/>
          <a:p>
            <a:r>
              <a:rPr lang="en-US" dirty="0" smtClean="0"/>
              <a:t>How ISO27001 Works</a:t>
            </a:r>
            <a:endParaRPr lang="en-US" dirty="0"/>
          </a:p>
        </p:txBody>
      </p:sp>
      <p:sp>
        <p:nvSpPr>
          <p:cNvPr id="3" name="Content Placeholder 2"/>
          <p:cNvSpPr>
            <a:spLocks noGrp="1"/>
          </p:cNvSpPr>
          <p:nvPr>
            <p:ph idx="1"/>
          </p:nvPr>
        </p:nvSpPr>
        <p:spPr>
          <a:xfrm>
            <a:off x="383458" y="1253613"/>
            <a:ext cx="11430000" cy="4923350"/>
          </a:xfrm>
        </p:spPr>
        <p:txBody>
          <a:bodyPr>
            <a:normAutofit lnSpcReduction="10000"/>
          </a:bodyPr>
          <a:lstStyle/>
          <a:p>
            <a:r>
              <a:rPr lang="en-US" dirty="0" smtClean="0"/>
              <a:t>Organizations </a:t>
            </a:r>
            <a:r>
              <a:rPr lang="en-US" dirty="0"/>
              <a:t>that meet the requirements may be certified by an accredited certification body following successful completion of </a:t>
            </a:r>
            <a:r>
              <a:rPr lang="en-US" dirty="0" smtClean="0"/>
              <a:t>an audit.</a:t>
            </a:r>
          </a:p>
          <a:p>
            <a:pPr marL="0" indent="0">
              <a:buNone/>
            </a:pPr>
            <a:r>
              <a:rPr lang="en-US" dirty="0"/>
              <a:t>ISO/IEC 27001 requires that management:</a:t>
            </a:r>
          </a:p>
          <a:p>
            <a:r>
              <a:rPr lang="en-US" dirty="0"/>
              <a:t>Systematically examine the organization's information security risks, taking account of the threats, vulnerabilities, and impacts;</a:t>
            </a:r>
          </a:p>
          <a:p>
            <a:r>
              <a:rPr lang="en-US" dirty="0"/>
              <a:t>Design and implement a coherent and comprehensive suite of information security controls and/or other forms of risk treatment (such as risk avoidance or risk transfer) to address those risks that are deemed unacceptable; and</a:t>
            </a:r>
          </a:p>
          <a:p>
            <a:r>
              <a:rPr lang="en-US" dirty="0"/>
              <a:t>Adopt an overarching management process to ensure that the information security controls continue to meet the organization's information security needs on an ongoing basis.</a:t>
            </a:r>
          </a:p>
          <a:p>
            <a:endParaRPr lang="en-US" dirty="0"/>
          </a:p>
        </p:txBody>
      </p:sp>
    </p:spTree>
    <p:extLst>
      <p:ext uri="{BB962C8B-B14F-4D97-AF65-F5344CB8AC3E}">
        <p14:creationId xmlns:p14="http://schemas.microsoft.com/office/powerpoint/2010/main" val="3117808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PCDA CYCLE</a:t>
            </a:r>
            <a:endParaRPr lang="en-US" dirty="0"/>
          </a:p>
        </p:txBody>
      </p:sp>
      <p:pic>
        <p:nvPicPr>
          <p:cNvPr id="5" name="Picture 4"/>
          <p:cNvPicPr>
            <a:picLocks noChangeAspect="1"/>
          </p:cNvPicPr>
          <p:nvPr/>
        </p:nvPicPr>
        <p:blipFill rotWithShape="1">
          <a:blip r:embed="rId2"/>
          <a:srcRect l="24118" t="13408" r="25554" b="24093"/>
          <a:stretch/>
        </p:blipFill>
        <p:spPr>
          <a:xfrm>
            <a:off x="1755058" y="1690688"/>
            <a:ext cx="6548283" cy="4572000"/>
          </a:xfrm>
          <a:prstGeom prst="rect">
            <a:avLst/>
          </a:prstGeom>
        </p:spPr>
      </p:pic>
    </p:spTree>
    <p:extLst>
      <p:ext uri="{BB962C8B-B14F-4D97-AF65-F5344CB8AC3E}">
        <p14:creationId xmlns:p14="http://schemas.microsoft.com/office/powerpoint/2010/main" val="3934241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PCDA CYCLE</a:t>
            </a:r>
            <a:endParaRPr lang="en-US" dirty="0"/>
          </a:p>
        </p:txBody>
      </p:sp>
      <p:sp>
        <p:nvSpPr>
          <p:cNvPr id="4" name="Rectangle 1"/>
          <p:cNvSpPr>
            <a:spLocks noGrp="1" noChangeArrowheads="1"/>
          </p:cNvSpPr>
          <p:nvPr>
            <p:ph idx="1"/>
          </p:nvPr>
        </p:nvSpPr>
        <p:spPr bwMode="auto">
          <a:xfrm>
            <a:off x="233516" y="1229024"/>
            <a:ext cx="11544939" cy="51097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Plan (establishing the ISMS)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Establish the policy, the ISMS objectives, processes and procedures related to risk management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and the improvement of information security to provide results in line with the global policies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and objectives of the organization.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Do (implementing and workings of the ISMS)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Implement and exploit the ISMS policy, controls, processes and procedures.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Check (monitoring and review of the ISMS)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Assess and, if applicable, measure the performances of the processes against the policy, objectives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and practical experience and report results to management for review.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Act (update and improvement of the ISMS)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Undertake corrective and preventive actions, on the basis of the results of the ISMS internal audit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and management review, or other relevant information to continually improve the said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68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SFIA (Skills Framework For Information Age) - </a:t>
            </a:r>
            <a:r>
              <a:rPr lang="en-US" sz="3200" b="1" i="1" dirty="0" smtClean="0">
                <a:effectLst>
                  <a:outerShdw blurRad="38100" dist="38100" dir="2700000" algn="tl">
                    <a:srgbClr val="000000">
                      <a:alpha val="43137"/>
                    </a:srgbClr>
                  </a:outerShdw>
                </a:effectLst>
              </a:rPr>
              <a:t>SOPHIA</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 </a:t>
            </a:r>
            <a:r>
              <a:rPr lang="en-US" dirty="0" smtClean="0"/>
              <a:t>A </a:t>
            </a:r>
            <a:r>
              <a:rPr lang="en-US" dirty="0"/>
              <a:t>model for describing and managing skills and competencies for professionals working </a:t>
            </a:r>
            <a:r>
              <a:rPr lang="en-US" dirty="0" smtClean="0"/>
              <a:t>in ICT, </a:t>
            </a:r>
            <a:r>
              <a:rPr lang="en-US" dirty="0"/>
              <a:t>software engineering and digital transformation. </a:t>
            </a:r>
            <a:endParaRPr lang="en-US" dirty="0" smtClean="0"/>
          </a:p>
          <a:p>
            <a:r>
              <a:rPr lang="en-US" dirty="0" smtClean="0"/>
              <a:t>It </a:t>
            </a:r>
            <a:r>
              <a:rPr lang="en-US" dirty="0"/>
              <a:t>is a global common language for describing skills and competencies in the digital </a:t>
            </a:r>
            <a:r>
              <a:rPr lang="en-US" dirty="0" smtClean="0"/>
              <a:t>world.</a:t>
            </a:r>
          </a:p>
          <a:p>
            <a:endParaRPr lang="en-US" dirty="0"/>
          </a:p>
          <a:p>
            <a:r>
              <a:rPr lang="en-US" dirty="0" smtClean="0"/>
              <a:t>Describes</a:t>
            </a:r>
          </a:p>
          <a:p>
            <a:pPr lvl="1"/>
            <a:r>
              <a:rPr lang="en-US" dirty="0" smtClean="0"/>
              <a:t>6 Professional Skills</a:t>
            </a:r>
          </a:p>
          <a:p>
            <a:pPr lvl="1"/>
            <a:r>
              <a:rPr lang="en-US" dirty="0" smtClean="0"/>
              <a:t>7 Areas of Responsibility</a:t>
            </a:r>
          </a:p>
          <a:p>
            <a:endParaRPr lang="en-US" dirty="0" smtClean="0"/>
          </a:p>
        </p:txBody>
      </p:sp>
    </p:spTree>
    <p:extLst>
      <p:ext uri="{BB962C8B-B14F-4D97-AF65-F5344CB8AC3E}">
        <p14:creationId xmlns:p14="http://schemas.microsoft.com/office/powerpoint/2010/main" val="2254155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88" y="0"/>
            <a:ext cx="6341806" cy="870155"/>
          </a:xfrm>
        </p:spPr>
        <p:txBody>
          <a:bodyPr>
            <a:normAutofit/>
          </a:bodyPr>
          <a:lstStyle/>
          <a:p>
            <a:pPr algn="ctr"/>
            <a:r>
              <a:rPr lang="en-US" sz="2800" b="1" dirty="0" smtClean="0">
                <a:effectLst>
                  <a:outerShdw blurRad="38100" dist="38100" dir="2700000" algn="tl">
                    <a:srgbClr val="000000">
                      <a:alpha val="43137"/>
                    </a:srgbClr>
                  </a:outerShdw>
                </a:effectLst>
              </a:rPr>
              <a:t>6 PROFESSIONAL LEVELS</a:t>
            </a:r>
            <a:endParaRPr lang="en-US" sz="2800" b="1" dirty="0">
              <a:effectLst>
                <a:outerShdw blurRad="38100" dist="38100" dir="2700000" algn="tl">
                  <a:srgbClr val="000000">
                    <a:alpha val="43137"/>
                  </a:srgbClr>
                </a:outerShdw>
              </a:effectLst>
            </a:endParaRPr>
          </a:p>
        </p:txBody>
      </p:sp>
      <p:sp>
        <p:nvSpPr>
          <p:cNvPr id="4" name="Snip Same Side Corner Rectangle 3"/>
          <p:cNvSpPr/>
          <p:nvPr/>
        </p:nvSpPr>
        <p:spPr>
          <a:xfrm>
            <a:off x="427703" y="5589639"/>
            <a:ext cx="11651226" cy="1268361"/>
          </a:xfrm>
          <a:prstGeom prst="snip2Same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Strategy &amp; Architecture</a:t>
            </a:r>
            <a:endParaRPr lang="en-US" sz="3600" dirty="0"/>
          </a:p>
        </p:txBody>
      </p:sp>
      <p:sp>
        <p:nvSpPr>
          <p:cNvPr id="5" name="Snip Same Side Corner Rectangle 4"/>
          <p:cNvSpPr/>
          <p:nvPr/>
        </p:nvSpPr>
        <p:spPr>
          <a:xfrm>
            <a:off x="838200" y="4483511"/>
            <a:ext cx="10813026" cy="1061884"/>
          </a:xfrm>
          <a:prstGeom prst="snip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Change &amp; Transformation</a:t>
            </a:r>
            <a:endParaRPr lang="en-US" sz="3200" dirty="0"/>
          </a:p>
        </p:txBody>
      </p:sp>
      <p:sp>
        <p:nvSpPr>
          <p:cNvPr id="6" name="Snip Same Side Corner Rectangle 5"/>
          <p:cNvSpPr/>
          <p:nvPr/>
        </p:nvSpPr>
        <p:spPr>
          <a:xfrm>
            <a:off x="1256070" y="3480616"/>
            <a:ext cx="9982201" cy="968016"/>
          </a:xfrm>
          <a:prstGeom prst="snip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Development &amp; Implementation</a:t>
            </a:r>
            <a:endParaRPr lang="en-US" sz="3200" dirty="0"/>
          </a:p>
        </p:txBody>
      </p:sp>
      <p:sp>
        <p:nvSpPr>
          <p:cNvPr id="7" name="Snip Same Side Corner Rectangle 6"/>
          <p:cNvSpPr/>
          <p:nvPr/>
        </p:nvSpPr>
        <p:spPr>
          <a:xfrm>
            <a:off x="1600200" y="2536715"/>
            <a:ext cx="9269362" cy="903646"/>
          </a:xfrm>
          <a:prstGeom prst="snip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sz="2800" dirty="0" smtClean="0"/>
              <a:t>Delivery &amp; Operation</a:t>
            </a:r>
            <a:endParaRPr lang="en-US" sz="2800" dirty="0"/>
          </a:p>
        </p:txBody>
      </p:sp>
      <p:sp>
        <p:nvSpPr>
          <p:cNvPr id="8" name="Snip Same Side Corner Rectangle 7"/>
          <p:cNvSpPr/>
          <p:nvPr/>
        </p:nvSpPr>
        <p:spPr>
          <a:xfrm>
            <a:off x="1880419" y="1588825"/>
            <a:ext cx="8679426" cy="903646"/>
          </a:xfrm>
          <a:prstGeom prst="snip2Same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Skills &amp; Quality</a:t>
            </a:r>
            <a:endParaRPr lang="en-US" sz="2800" dirty="0"/>
          </a:p>
        </p:txBody>
      </p:sp>
      <p:sp>
        <p:nvSpPr>
          <p:cNvPr id="9" name="Snip Same Side Corner Rectangle 8"/>
          <p:cNvSpPr/>
          <p:nvPr/>
        </p:nvSpPr>
        <p:spPr>
          <a:xfrm>
            <a:off x="2277397" y="656991"/>
            <a:ext cx="7928487" cy="903646"/>
          </a:xfrm>
          <a:prstGeom prst="snip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Relationships &amp; Engagement</a:t>
            </a:r>
            <a:endParaRPr lang="en-US" sz="2800" dirty="0"/>
          </a:p>
        </p:txBody>
      </p:sp>
    </p:spTree>
    <p:extLst>
      <p:ext uri="{BB962C8B-B14F-4D97-AF65-F5344CB8AC3E}">
        <p14:creationId xmlns:p14="http://schemas.microsoft.com/office/powerpoint/2010/main" val="2640672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85161774"/>
              </p:ext>
            </p:extLst>
          </p:nvPr>
        </p:nvGraphicFramePr>
        <p:xfrm>
          <a:off x="394789" y="419221"/>
          <a:ext cx="11378111" cy="5967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773054"/>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46980850"/>
              </p:ext>
            </p:extLst>
          </p:nvPr>
        </p:nvGraphicFramePr>
        <p:xfrm>
          <a:off x="394789" y="419221"/>
          <a:ext cx="11378111" cy="5967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98371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SFIA</a:t>
            </a:r>
            <a:endParaRPr lang="en-US" dirty="0"/>
          </a:p>
        </p:txBody>
      </p:sp>
      <p:sp>
        <p:nvSpPr>
          <p:cNvPr id="3" name="Content Placeholder 2"/>
          <p:cNvSpPr>
            <a:spLocks noGrp="1"/>
          </p:cNvSpPr>
          <p:nvPr>
            <p:ph idx="1"/>
          </p:nvPr>
        </p:nvSpPr>
        <p:spPr/>
        <p:txBody>
          <a:bodyPr/>
          <a:lstStyle/>
          <a:p>
            <a:r>
              <a:rPr lang="en-US" dirty="0"/>
              <a:t>Enable ICT and the broader Business to work toward similar goals</a:t>
            </a:r>
          </a:p>
          <a:p>
            <a:r>
              <a:rPr lang="en-US" dirty="0"/>
              <a:t>Can provide a clear understanding of standardized, leveled ICT skills across the organization</a:t>
            </a:r>
          </a:p>
          <a:p>
            <a:r>
              <a:rPr lang="en-US" dirty="0"/>
              <a:t>Enable targeted training, to address specific skill gaps</a:t>
            </a:r>
          </a:p>
          <a:p>
            <a:r>
              <a:rPr lang="en-US" dirty="0"/>
              <a:t>Improve ICT recruitment</a:t>
            </a:r>
          </a:p>
          <a:p>
            <a:r>
              <a:rPr lang="en-US" dirty="0"/>
              <a:t>Assist with Performance Development of existing staff</a:t>
            </a:r>
          </a:p>
          <a:p>
            <a:endParaRPr lang="en-US" dirty="0"/>
          </a:p>
        </p:txBody>
      </p:sp>
    </p:spTree>
    <p:extLst>
      <p:ext uri="{BB962C8B-B14F-4D97-AF65-F5344CB8AC3E}">
        <p14:creationId xmlns:p14="http://schemas.microsoft.com/office/powerpoint/2010/main" val="4009115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BCI – ISO22301</a:t>
            </a:r>
            <a:endParaRPr lang="en-US" dirty="0"/>
          </a:p>
        </p:txBody>
      </p:sp>
      <p:sp>
        <p:nvSpPr>
          <p:cNvPr id="3" name="Content Placeholder 2"/>
          <p:cNvSpPr>
            <a:spLocks noGrp="1"/>
          </p:cNvSpPr>
          <p:nvPr>
            <p:ph idx="1"/>
          </p:nvPr>
        </p:nvSpPr>
        <p:spPr>
          <a:xfrm>
            <a:off x="176981" y="1238865"/>
            <a:ext cx="11651225" cy="4938098"/>
          </a:xfrm>
        </p:spPr>
        <p:txBody>
          <a:bodyPr>
            <a:normAutofit fontScale="85000" lnSpcReduction="20000"/>
          </a:bodyPr>
          <a:lstStyle/>
          <a:p>
            <a:r>
              <a:rPr lang="en-US" dirty="0"/>
              <a:t>Understand and prioritize the threats to your business with the international standard for business continuity. </a:t>
            </a:r>
            <a:endParaRPr lang="en-US" dirty="0" smtClean="0"/>
          </a:p>
          <a:p>
            <a:r>
              <a:rPr lang="en-US" dirty="0" smtClean="0"/>
              <a:t>ISO </a:t>
            </a:r>
            <a:r>
              <a:rPr lang="en-US" dirty="0"/>
              <a:t>22301 specifies the requirements for a management system to protect against, reduce the likelihood of, and ensure your business recovers </a:t>
            </a:r>
            <a:r>
              <a:rPr lang="en-US" dirty="0" smtClean="0"/>
              <a:t>from </a:t>
            </a:r>
            <a:r>
              <a:rPr lang="en-US" dirty="0"/>
              <a:t>disruptive </a:t>
            </a:r>
            <a:r>
              <a:rPr lang="en-US" dirty="0" smtClean="0"/>
              <a:t>incidents.</a:t>
            </a:r>
          </a:p>
          <a:p>
            <a:pPr lvl="1"/>
            <a:r>
              <a:rPr lang="en-US" dirty="0" smtClean="0"/>
              <a:t>Extreme weather</a:t>
            </a:r>
          </a:p>
          <a:p>
            <a:pPr lvl="1"/>
            <a:r>
              <a:rPr lang="en-US" dirty="0" smtClean="0"/>
              <a:t>Fire</a:t>
            </a:r>
          </a:p>
          <a:p>
            <a:pPr lvl="1"/>
            <a:r>
              <a:rPr lang="en-US" dirty="0" smtClean="0"/>
              <a:t>Flood</a:t>
            </a:r>
          </a:p>
          <a:p>
            <a:pPr lvl="1"/>
            <a:r>
              <a:rPr lang="en-US" dirty="0" smtClean="0"/>
              <a:t>Natural disaster</a:t>
            </a:r>
          </a:p>
          <a:p>
            <a:pPr lvl="1"/>
            <a:r>
              <a:rPr lang="en-US" dirty="0" smtClean="0"/>
              <a:t>Theft</a:t>
            </a:r>
          </a:p>
          <a:p>
            <a:pPr lvl="1"/>
            <a:r>
              <a:rPr lang="en-US" dirty="0" smtClean="0"/>
              <a:t>IT outage</a:t>
            </a:r>
          </a:p>
          <a:p>
            <a:pPr lvl="1"/>
            <a:r>
              <a:rPr lang="en-US" dirty="0" smtClean="0"/>
              <a:t>Staff illness</a:t>
            </a:r>
          </a:p>
          <a:p>
            <a:pPr lvl="1"/>
            <a:r>
              <a:rPr lang="en-US" dirty="0" smtClean="0"/>
              <a:t>Terrorist </a:t>
            </a:r>
            <a:r>
              <a:rPr lang="en-US" dirty="0"/>
              <a:t>attack. </a:t>
            </a:r>
            <a:endParaRPr lang="en-US" dirty="0" smtClean="0"/>
          </a:p>
          <a:p>
            <a:pPr marL="457200" lvl="1" indent="0">
              <a:buNone/>
            </a:pPr>
            <a:endParaRPr lang="en-US" dirty="0"/>
          </a:p>
          <a:p>
            <a:pPr marL="457200" lvl="1" indent="0">
              <a:buNone/>
            </a:pPr>
            <a:r>
              <a:rPr lang="en-US" dirty="0" smtClean="0"/>
              <a:t>The </a:t>
            </a:r>
            <a:r>
              <a:rPr lang="en-US" dirty="0"/>
              <a:t>ISO 22301 management system lets you identify threats relevant to your business and the critical business functions they could impact. And it allows you to put plans in place ahead of time to ensure your business doesn’t come to a standstill.</a:t>
            </a:r>
          </a:p>
        </p:txBody>
      </p:sp>
    </p:spTree>
    <p:extLst>
      <p:ext uri="{BB962C8B-B14F-4D97-AF65-F5344CB8AC3E}">
        <p14:creationId xmlns:p14="http://schemas.microsoft.com/office/powerpoint/2010/main" val="30710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22042441"/>
              </p:ext>
            </p:extLst>
          </p:nvPr>
        </p:nvGraphicFramePr>
        <p:xfrm>
          <a:off x="117474" y="91016"/>
          <a:ext cx="11941175" cy="6652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p:cNvCxnSpPr/>
          <p:nvPr/>
        </p:nvCxnSpPr>
        <p:spPr>
          <a:xfrm>
            <a:off x="114300" y="4200525"/>
            <a:ext cx="11944350" cy="142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15050" y="5043488"/>
            <a:ext cx="29860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722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Implementing BC Standards</a:t>
            </a:r>
            <a:endParaRPr lang="en-US" dirty="0"/>
          </a:p>
        </p:txBody>
      </p:sp>
      <p:sp>
        <p:nvSpPr>
          <p:cNvPr id="3" name="Content Placeholder 2"/>
          <p:cNvSpPr>
            <a:spLocks noGrp="1"/>
          </p:cNvSpPr>
          <p:nvPr>
            <p:ph idx="1"/>
          </p:nvPr>
        </p:nvSpPr>
        <p:spPr/>
        <p:txBody>
          <a:bodyPr/>
          <a:lstStyle/>
          <a:p>
            <a:r>
              <a:rPr lang="en-US" dirty="0"/>
              <a:t>Identify and manage current and future threats to your business</a:t>
            </a:r>
          </a:p>
          <a:p>
            <a:r>
              <a:rPr lang="en-US" dirty="0"/>
              <a:t>Take a proactive approach to minimizing the impact of incidents</a:t>
            </a:r>
          </a:p>
          <a:p>
            <a:r>
              <a:rPr lang="en-US" dirty="0"/>
              <a:t>Keep critical functions up and running during times of crises</a:t>
            </a:r>
          </a:p>
          <a:p>
            <a:r>
              <a:rPr lang="en-US" dirty="0"/>
              <a:t>Minimize downtime during incidents and improve recovery time</a:t>
            </a:r>
          </a:p>
          <a:p>
            <a:r>
              <a:rPr lang="en-US" dirty="0"/>
              <a:t>Demonstrate resilience to customers, suppliers and for tender requests</a:t>
            </a:r>
          </a:p>
          <a:p>
            <a:r>
              <a:rPr lang="en-US" dirty="0"/>
              <a:t/>
            </a:r>
            <a:br>
              <a:rPr lang="en-US" dirty="0"/>
            </a:br>
            <a:endParaRPr lang="en-US" dirty="0"/>
          </a:p>
        </p:txBody>
      </p:sp>
    </p:spTree>
    <p:extLst>
      <p:ext uri="{BB962C8B-B14F-4D97-AF65-F5344CB8AC3E}">
        <p14:creationId xmlns:p14="http://schemas.microsoft.com/office/powerpoint/2010/main" val="924662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394789" y="419221"/>
          <a:ext cx="11378111" cy="5967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8704047"/>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8603" y="2866030"/>
            <a:ext cx="3162469" cy="830997"/>
          </a:xfrm>
          <a:prstGeom prst="rect">
            <a:avLst/>
          </a:prstGeom>
          <a:noFill/>
        </p:spPr>
        <p:txBody>
          <a:bodyPr wrap="none" rtlCol="0">
            <a:spAutoFit/>
          </a:bodyPr>
          <a:lstStyle/>
          <a:p>
            <a:r>
              <a:rPr lang="en-US" sz="4800" dirty="0" smtClean="0"/>
              <a:t>THANK YOU</a:t>
            </a:r>
            <a:endParaRPr lang="en-US" sz="4800" dirty="0"/>
          </a:p>
        </p:txBody>
      </p:sp>
    </p:spTree>
    <p:extLst>
      <p:ext uri="{BB962C8B-B14F-4D97-AF65-F5344CB8AC3E}">
        <p14:creationId xmlns:p14="http://schemas.microsoft.com/office/powerpoint/2010/main" val="108408979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19" y="1721977"/>
            <a:ext cx="11905397" cy="2776281"/>
          </a:xfrm>
        </p:spPr>
        <p:txBody>
          <a:bodyPr>
            <a:noAutofit/>
          </a:bodyPr>
          <a:lstStyle/>
          <a:p>
            <a:pPr algn="ctr"/>
            <a:r>
              <a:rPr lang="en-US" sz="6600" b="1" dirty="0" smtClean="0"/>
              <a:t>Technology Capability </a:t>
            </a:r>
            <a:br>
              <a:rPr lang="en-US" sz="6600" b="1" dirty="0" smtClean="0"/>
            </a:br>
            <a:r>
              <a:rPr lang="en-US" sz="6600" b="1" dirty="0" smtClean="0"/>
              <a:t/>
            </a:r>
            <a:br>
              <a:rPr lang="en-US" sz="6600" b="1" dirty="0" smtClean="0"/>
            </a:br>
            <a:r>
              <a:rPr lang="en-US" sz="6600" b="1" dirty="0" smtClean="0"/>
              <a:t>Development Areas </a:t>
            </a:r>
            <a:br>
              <a:rPr lang="en-US" sz="6600" b="1" dirty="0" smtClean="0"/>
            </a:br>
            <a:r>
              <a:rPr lang="en-US" sz="6600" b="1" dirty="0" smtClean="0"/>
              <a:t/>
            </a:r>
            <a:br>
              <a:rPr lang="en-US" sz="6600" b="1" dirty="0" smtClean="0"/>
            </a:br>
            <a:r>
              <a:rPr lang="en-US" sz="6600" b="1" dirty="0" smtClean="0"/>
              <a:t>for </a:t>
            </a:r>
            <a:br>
              <a:rPr lang="en-US" sz="6600" b="1" dirty="0" smtClean="0"/>
            </a:br>
            <a:r>
              <a:rPr lang="en-US" sz="6600" b="1" dirty="0" smtClean="0"/>
              <a:t>Nigerian Banks</a:t>
            </a:r>
            <a:br>
              <a:rPr lang="en-US" sz="6600" b="1" dirty="0" smtClean="0"/>
            </a:br>
            <a:r>
              <a:rPr lang="en-US" sz="2400" b="1" dirty="0" smtClean="0"/>
              <a:t>(2014 – 2019)</a:t>
            </a:r>
            <a:endParaRPr lang="en-US" sz="6600" b="1" dirty="0"/>
          </a:p>
        </p:txBody>
      </p:sp>
    </p:spTree>
    <p:extLst>
      <p:ext uri="{BB962C8B-B14F-4D97-AF65-F5344CB8AC3E}">
        <p14:creationId xmlns:p14="http://schemas.microsoft.com/office/powerpoint/2010/main" val="4021495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72589625"/>
              </p:ext>
            </p:extLst>
          </p:nvPr>
        </p:nvGraphicFramePr>
        <p:xfrm>
          <a:off x="255540" y="471488"/>
          <a:ext cx="11288760" cy="6276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587185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89028874"/>
              </p:ext>
            </p:extLst>
          </p:nvPr>
        </p:nvGraphicFramePr>
        <p:xfrm>
          <a:off x="255540" y="471488"/>
          <a:ext cx="11288760" cy="6276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2104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05990301"/>
              </p:ext>
            </p:extLst>
          </p:nvPr>
        </p:nvGraphicFramePr>
        <p:xfrm>
          <a:off x="255540" y="471488"/>
          <a:ext cx="11288760" cy="6276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041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523591354"/>
              </p:ext>
            </p:extLst>
          </p:nvPr>
        </p:nvGraphicFramePr>
        <p:xfrm>
          <a:off x="255540" y="471488"/>
          <a:ext cx="11288760" cy="6276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95188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27812</TotalTime>
  <Words>1837</Words>
  <Application>Microsoft Office PowerPoint</Application>
  <PresentationFormat>Widescreen</PresentationFormat>
  <Paragraphs>275</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vt:lpstr>
      <vt:lpstr>Calibri</vt:lpstr>
      <vt:lpstr>Calibri Light</vt:lpstr>
      <vt:lpstr>Courier New</vt:lpstr>
      <vt:lpstr>medium-content-serif-font</vt:lpstr>
      <vt:lpstr>Office Theme</vt:lpstr>
      <vt:lpstr>FIDELITY BANK TRAINING PROGRAMME</vt:lpstr>
      <vt:lpstr>Agenda</vt:lpstr>
      <vt:lpstr>What is IT Standards</vt:lpstr>
      <vt:lpstr>PowerPoint Presentation</vt:lpstr>
      <vt:lpstr>Technology Capability   Development Areas   for  Nigerian Banks (2014 –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Standards</vt:lpstr>
      <vt:lpstr>IT GOVERNANCE </vt:lpstr>
      <vt:lpstr>IT Governance &amp; Management</vt:lpstr>
      <vt:lpstr>Governance Vs Mgt</vt:lpstr>
      <vt:lpstr>Governance Vs Mgt</vt:lpstr>
      <vt:lpstr>Why we separate governance and management? </vt:lpstr>
      <vt:lpstr>PCIDSS</vt:lpstr>
      <vt:lpstr>PCIDSS</vt:lpstr>
      <vt:lpstr>Requirements Of PCI Data Security Standards</vt:lpstr>
      <vt:lpstr>12 Requirements for Building &amp; Maintaining a Secure Network &amp; Systems</vt:lpstr>
      <vt:lpstr>12 Requirements for Building &amp; Maintaining a Secure Network &amp; Systems</vt:lpstr>
      <vt:lpstr>12 Requirements for Building &amp; Maintaining a Secure Network &amp; Systems</vt:lpstr>
      <vt:lpstr>PCI Compliance Levels</vt:lpstr>
      <vt:lpstr>PowerPoint Presentation</vt:lpstr>
      <vt:lpstr>How ISO27001 Works</vt:lpstr>
      <vt:lpstr>How ISO27001 Works</vt:lpstr>
      <vt:lpstr>PCDA CYCLE</vt:lpstr>
      <vt:lpstr>PCDA CYCLE</vt:lpstr>
      <vt:lpstr>SFIA (Skills Framework For Information Age) - SOPHIA</vt:lpstr>
      <vt:lpstr>6 PROFESSIONAL LEVELS</vt:lpstr>
      <vt:lpstr>PowerPoint Presentation</vt:lpstr>
      <vt:lpstr>PowerPoint Presentation</vt:lpstr>
      <vt:lpstr>Benefits of SFIA</vt:lpstr>
      <vt:lpstr>BCI – ISO22301</vt:lpstr>
      <vt:lpstr>Benefits of Implementing BC Standards</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Our Ethical and Professional Conduct: Cyber security Challenge</dc:title>
  <dc:creator>Kingson Anyalekeya</dc:creator>
  <cp:lastModifiedBy>Kingson Anyalekeya</cp:lastModifiedBy>
  <cp:revision>266</cp:revision>
  <cp:lastPrinted>2019-01-02T19:10:39Z</cp:lastPrinted>
  <dcterms:created xsi:type="dcterms:W3CDTF">2018-11-24T20:25:17Z</dcterms:created>
  <dcterms:modified xsi:type="dcterms:W3CDTF">2019-07-12T07:44:06Z</dcterms:modified>
</cp:coreProperties>
</file>