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6441" autoAdjust="0"/>
  </p:normalViewPr>
  <p:slideViewPr>
    <p:cSldViewPr snapToGrid="0">
      <p:cViewPr varScale="1">
        <p:scale>
          <a:sx n="109" d="100"/>
          <a:sy n="109" d="100"/>
        </p:scale>
        <p:origin x="739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697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a9a82b6a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a9a82b6a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a9a82b6a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a9a82b6a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a9a82b6a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a9a82b6a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a9a82b6a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a9a82b6a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a9a82b6a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a9a82b6a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a9a82b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a9a82b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a9a82b6a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a9a82b6a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a9a82b6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a9a82b6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a9a82b6a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a9a82b6a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9a82b6a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9a82b6a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a9a82b6a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a9a82b6a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a9a82b6a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a9a82b6a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3997365/sql-joins-as-venn-diagra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7mz73uXD9DA" TargetMode="External"/><Relationship Id="rId3" Type="http://schemas.openxmlformats.org/officeDocument/2006/relationships/hyperlink" Target="https://www.w3schools.com/sql/" TargetMode="External"/><Relationship Id="rId7" Type="http://schemas.openxmlformats.org/officeDocument/2006/relationships/hyperlink" Target="https://www.youtube.com/watch?v=HXV3zeQKqG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ursera.org/learn/sql-for-data-science?specialization=learn-sql-basics-data-science&amp;utm_medium=sem&amp;utm_source=gg&amp;utm_campaign=b2c_emea_google-ux-design_google_ftcof_professional-certificates_arte_march_24_dr_geo-multi-set1_pmax_gads_lg-all&amp;campaignid=21107415017&amp;adgroupid=&amp;device=c&amp;keyword=&amp;matchtype=&amp;network=x&amp;devicemodel=&amp;adposition=&amp;creativeid=&amp;hide_mobile_promo&amp;gad_source=1&amp;gclid=CjwKCAjw8diwBhAbEiwA7i_sJbOAvUQJx2nITtIv4m_7cHbpopkzXljeg41rE-sQDGGk51ynaCHYiBoC-VkQAvD_BwE" TargetMode="External"/><Relationship Id="rId5" Type="http://schemas.openxmlformats.org/officeDocument/2006/relationships/hyperlink" Target="https://www.datacamp.com/courses/introduction-to-sql" TargetMode="External"/><Relationship Id="rId4" Type="http://schemas.openxmlformats.org/officeDocument/2006/relationships/hyperlink" Target="https://www.codecademy.com/learn/learn-sq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3400" y="398775"/>
            <a:ext cx="8520600" cy="1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SQL workshop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924" y="1029525"/>
            <a:ext cx="3950450" cy="394057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23400" y="2440750"/>
            <a:ext cx="20997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 sz="1800">
                <a:solidFill>
                  <a:srgbClr val="FF0000"/>
                </a:solidFill>
              </a:rPr>
              <a:t>Informal workshop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726375" y="2498500"/>
            <a:ext cx="20517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 sz="1800">
                <a:solidFill>
                  <a:srgbClr val="FF0000"/>
                </a:solidFill>
              </a:rPr>
              <a:t>Kick-start self-study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23400" y="3355800"/>
            <a:ext cx="20517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 sz="1800">
                <a:solidFill>
                  <a:srgbClr val="FF0000"/>
                </a:solidFill>
              </a:rPr>
              <a:t>We are no pros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726375" y="3466500"/>
            <a:ext cx="1993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 sz="1800">
                <a:solidFill>
                  <a:srgbClr val="FF0000"/>
                </a:solidFill>
              </a:rPr>
              <a:t>SQL is easy!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319775" y="206125"/>
            <a:ext cx="85050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</a:rPr>
              <a:t>Basic SQL syntax exercises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223475" y="822575"/>
            <a:ext cx="8533800" cy="4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</a:rPr>
              <a:t>What's the average price for trades that follow strategy1?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rgbClr val="6AA84F"/>
                </a:solidFill>
              </a:rPr>
              <a:t>SELECT AVG(price) FROM epex_12_20_12_13 WHERE strategy = 'strategy_1’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rgbClr val="6AA84F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</a:rPr>
              <a:t>What is the highest price on a trade, on the sell side, with a quantity of over 13? Which one is it?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rgbClr val="6AA84F"/>
                </a:solidFill>
              </a:rPr>
              <a:t>SELECT id, MAX(price) FROM epex_12_20_12_13 WHERE side = 'sell' AND quantity &gt; 13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rgbClr val="6AA84F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</a:rPr>
              <a:t>Order all trades on the sell side, extracting quantity, price and id, in descending order.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rgbClr val="6AA84F"/>
                </a:solidFill>
              </a:rPr>
              <a:t>SELECT * FROM epex_12_20_12_13 ORDER BY id DESC</a:t>
            </a:r>
            <a:endParaRPr dirty="0">
              <a:solidFill>
                <a:srgbClr val="6AA84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205311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190500" lvl="0" indent="-332105" algn="l" rtl="0">
              <a:spcBef>
                <a:spcPts val="1400"/>
              </a:spcBef>
              <a:spcAft>
                <a:spcPts val="0"/>
              </a:spcAft>
              <a:buSzPct val="118545"/>
              <a:buChar char="●"/>
            </a:pPr>
            <a:r>
              <a:rPr lang="en-GB" sz="1617" dirty="0">
                <a:solidFill>
                  <a:schemeClr val="dk1"/>
                </a:solidFill>
              </a:rPr>
              <a:t>How many canvass shifts did every organizer recruit for each day of GOTV?</a:t>
            </a:r>
            <a:endParaRPr sz="1617" dirty="0">
              <a:solidFill>
                <a:schemeClr val="dk1"/>
              </a:solidFill>
            </a:endParaRPr>
          </a:p>
          <a:p>
            <a:pPr marL="914400" marR="1905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17" dirty="0">
                <a:solidFill>
                  <a:schemeClr val="dk1"/>
                </a:solidFill>
              </a:rPr>
              <a:t>What does this even mean?</a:t>
            </a:r>
            <a:endParaRPr sz="1617" dirty="0">
              <a:solidFill>
                <a:schemeClr val="dk1"/>
              </a:solidFill>
            </a:endParaRPr>
          </a:p>
          <a:p>
            <a:pPr marL="457200" marR="190500" lvl="0" indent="-3267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363"/>
              <a:buChar char="●"/>
            </a:pPr>
            <a:r>
              <a:rPr lang="en-GB" sz="1617" dirty="0">
                <a:solidFill>
                  <a:schemeClr val="dk1"/>
                </a:solidFill>
              </a:rPr>
              <a:t>List the volunteers who have completed a canvass shift that are currently signed up for a GOTV phone bank shift.</a:t>
            </a:r>
            <a:endParaRPr sz="1617" dirty="0">
              <a:solidFill>
                <a:schemeClr val="dk1"/>
              </a:solidFill>
            </a:endParaRPr>
          </a:p>
          <a:p>
            <a:pPr marL="914400" marR="1905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17" dirty="0">
                <a:solidFill>
                  <a:schemeClr val="dk1"/>
                </a:solidFill>
              </a:rPr>
              <a:t>What’s canvass?</a:t>
            </a:r>
            <a:endParaRPr sz="1617" dirty="0">
              <a:solidFill>
                <a:schemeClr val="dk1"/>
              </a:solidFill>
            </a:endParaRPr>
          </a:p>
          <a:p>
            <a:pPr marL="457200" marR="190500" lvl="0" indent="-3159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17" dirty="0">
                <a:solidFill>
                  <a:schemeClr val="dk1"/>
                </a:solidFill>
              </a:rPr>
              <a:t>How many voters were contacted on day x, for each county?</a:t>
            </a:r>
            <a:endParaRPr sz="1617" dirty="0">
              <a:solidFill>
                <a:schemeClr val="dk1"/>
              </a:solidFill>
            </a:endParaRPr>
          </a:p>
          <a:p>
            <a:pPr marL="457200" marR="190500" lvl="0" indent="-3159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17" dirty="0">
                <a:solidFill>
                  <a:schemeClr val="dk1"/>
                </a:solidFill>
              </a:rPr>
              <a:t>What are the current state senate race projections? Are we winning?</a:t>
            </a:r>
            <a:endParaRPr sz="1617" dirty="0">
              <a:solidFill>
                <a:schemeClr val="dk1"/>
              </a:solidFill>
            </a:endParaRPr>
          </a:p>
          <a:p>
            <a:pPr marL="914400" marR="1905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17" dirty="0">
                <a:solidFill>
                  <a:schemeClr val="dk1"/>
                </a:solidFill>
              </a:rPr>
              <a:t>Which state senators are up for election?</a:t>
            </a:r>
            <a:endParaRPr sz="1617" dirty="0">
              <a:solidFill>
                <a:schemeClr val="dk1"/>
              </a:solidFill>
            </a:endParaRPr>
          </a:p>
          <a:p>
            <a:pPr marL="914400" marR="1905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17" dirty="0">
                <a:solidFill>
                  <a:schemeClr val="dk1"/>
                </a:solidFill>
              </a:rPr>
              <a:t>What does ‘winning’ mean in quantitative terms?</a:t>
            </a:r>
            <a:endParaRPr sz="1617" dirty="0">
              <a:solidFill>
                <a:schemeClr val="dk1"/>
              </a:solidFill>
            </a:endParaRPr>
          </a:p>
          <a:p>
            <a:pPr marL="914400" marR="190500" lvl="1" indent="-3159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17" dirty="0">
                <a:solidFill>
                  <a:schemeClr val="dk1"/>
                </a:solidFill>
              </a:rPr>
              <a:t>Where do I get projections, which ones? Do I need outside information to answer this question?</a:t>
            </a:r>
            <a:endParaRPr sz="1500" dirty="0">
              <a:solidFill>
                <a:schemeClr val="dk1"/>
              </a:solidFill>
            </a:endParaRPr>
          </a:p>
          <a:p>
            <a:pPr marL="0" marR="19050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500" b="1" u="sng" dirty="0">
                <a:solidFill>
                  <a:srgbClr val="FF0000"/>
                </a:solidFill>
              </a:rPr>
              <a:t>SQL syntax knowledge alone won’t help here, you need to know the details of the question you are supposed to answer!</a:t>
            </a:r>
            <a:endParaRPr sz="1500" b="1" u="sng" dirty="0">
              <a:solidFill>
                <a:srgbClr val="FF0000"/>
              </a:solidFill>
            </a:endParaRPr>
          </a:p>
          <a:p>
            <a:pPr marL="0" marR="1905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49" name="Google Shape;149;p25"/>
          <p:cNvSpPr txBox="1"/>
          <p:nvPr/>
        </p:nvSpPr>
        <p:spPr>
          <a:xfrm>
            <a:off x="483525" y="360250"/>
            <a:ext cx="80619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sz="1800">
                <a:solidFill>
                  <a:schemeClr val="dk1"/>
                </a:solidFill>
              </a:rPr>
              <a:t>You need to know the syntax, but you probably won’t be asked such straightforward questions!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sz="1800">
                <a:solidFill>
                  <a:schemeClr val="dk1"/>
                </a:solidFill>
              </a:rPr>
              <a:t>People will approach you because they need answers to a problem.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sz="1800">
                <a:solidFill>
                  <a:schemeClr val="dk1"/>
                </a:solidFill>
              </a:rPr>
              <a:t>It’s up to you to put this into a query!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More realistic prompts could be: (taken from a campaigning perspective)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20" u="sng" dirty="0"/>
              <a:t>Takeaways so far</a:t>
            </a:r>
            <a:endParaRPr sz="1420" u="sng"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845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00">
                <a:solidFill>
                  <a:schemeClr val="dk1"/>
                </a:solidFill>
              </a:rPr>
              <a:t>Syntax knowledge is important, but domain/db knowledge is essential!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2845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00">
                <a:solidFill>
                  <a:schemeClr val="dk1"/>
                </a:solidFill>
              </a:rPr>
              <a:t>What’s the db? Which tables am I drawing from? What’s the meaning of the variables? Where are they? How to combine tables and their information?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2845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00">
                <a:solidFill>
                  <a:schemeClr val="dk1"/>
                </a:solidFill>
              </a:rPr>
              <a:t>Go study SQL and understand the basics, but you learn SQL by applying it! 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2845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00">
                <a:solidFill>
                  <a:schemeClr val="dk1"/>
                </a:solidFill>
              </a:rPr>
              <a:t>Stick to best practices to ease code communication, look out for indentation, commas etc.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2845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00">
                <a:solidFill>
                  <a:schemeClr val="dk1"/>
                </a:solidFill>
              </a:rPr>
              <a:t>Consider your audience, when presenting results! Good code is worthless, if the output is not readable for everyone!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2F8-C6A9-C88D-5518-CC84A8FA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/>
              <a:t>Next Steps</a:t>
            </a:r>
            <a:endParaRPr lang="en-GB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BDC21-1A5E-94A5-A8BF-7722A5C61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Check out the free resources linked at the beginning.</a:t>
            </a:r>
          </a:p>
          <a:p>
            <a:r>
              <a:rPr lang="en-US" dirty="0">
                <a:solidFill>
                  <a:schemeClr val="tx1"/>
                </a:solidFill>
              </a:rPr>
              <a:t>Make sure you understand the basic syntax of select, from, where, group by. These will most probably be feature in EVERY SINGLE query you will end up writing.</a:t>
            </a:r>
          </a:p>
          <a:p>
            <a:r>
              <a:rPr lang="en-US" dirty="0">
                <a:solidFill>
                  <a:schemeClr val="tx1"/>
                </a:solidFill>
              </a:rPr>
              <a:t>Learn joins properly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shoutout Venn diagrams</a:t>
            </a:r>
            <a:r>
              <a:rPr lang="en-US" dirty="0">
                <a:solidFill>
                  <a:schemeClr val="tx1"/>
                </a:solidFill>
              </a:rPr>
              <a:t>). They are essential and high-impact. It’s not uncommon to have several joins within one query.</a:t>
            </a:r>
          </a:p>
          <a:p>
            <a:r>
              <a:rPr lang="en-US" dirty="0">
                <a:solidFill>
                  <a:schemeClr val="tx1"/>
                </a:solidFill>
              </a:rPr>
              <a:t>Learn Common Table </a:t>
            </a:r>
            <a:r>
              <a:rPr lang="en-US" dirty="0" err="1">
                <a:solidFill>
                  <a:schemeClr val="tx1"/>
                </a:solidFill>
              </a:rPr>
              <a:t>Epressions</a:t>
            </a:r>
            <a:r>
              <a:rPr lang="en-US" dirty="0">
                <a:solidFill>
                  <a:schemeClr val="tx1"/>
                </a:solidFill>
              </a:rPr>
              <a:t> (CTE) and subqueries. 99% of the queries you will be asked to write, will need several subqueries.</a:t>
            </a:r>
          </a:p>
          <a:p>
            <a:r>
              <a:rPr lang="en-US" dirty="0">
                <a:solidFill>
                  <a:schemeClr val="tx1"/>
                </a:solidFill>
              </a:rPr>
              <a:t>Ask/approach the </a:t>
            </a:r>
            <a:r>
              <a:rPr lang="en-US" dirty="0" err="1">
                <a:solidFill>
                  <a:schemeClr val="tx1"/>
                </a:solidFill>
              </a:rPr>
              <a:t>Hertie</a:t>
            </a:r>
            <a:r>
              <a:rPr lang="en-US" dirty="0">
                <a:solidFill>
                  <a:schemeClr val="tx1"/>
                </a:solidFill>
              </a:rPr>
              <a:t> School Coding Club, if you have any questions, we’re happy to help out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D16CD-F0D0-A555-4968-41A07C5F725F}"/>
              </a:ext>
            </a:extLst>
          </p:cNvPr>
          <p:cNvSpPr txBox="1"/>
          <p:nvPr/>
        </p:nvSpPr>
        <p:spPr>
          <a:xfrm>
            <a:off x="682283" y="4628271"/>
            <a:ext cx="769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HAPPY HACKING!!</a:t>
            </a:r>
            <a:endParaRPr lang="en-GB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2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367950" y="437300"/>
            <a:ext cx="25428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0750"/>
            <a:ext cx="8839198" cy="265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435375" y="475825"/>
            <a:ext cx="79464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tx1"/>
                </a:solidFill>
              </a:rPr>
              <a:t>Code Review</a:t>
            </a:r>
            <a:endParaRPr sz="1800" u="sng" dirty="0">
              <a:solidFill>
                <a:schemeClr val="tx1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910750" y="1025025"/>
            <a:ext cx="554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Why won’t this query execute?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6B1AE-D105-41BD-6F7D-7F4F65475FD5}"/>
              </a:ext>
            </a:extLst>
          </p:cNvPr>
          <p:cNvSpPr txBox="1"/>
          <p:nvPr/>
        </p:nvSpPr>
        <p:spPr>
          <a:xfrm>
            <a:off x="828347" y="4406065"/>
            <a:ext cx="716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Germans would say, this is just a little “</a:t>
            </a:r>
            <a:r>
              <a:rPr lang="en-US" dirty="0" err="1"/>
              <a:t>Schmankerl</a:t>
            </a:r>
            <a:r>
              <a:rPr lang="en-US" dirty="0"/>
              <a:t>”. Try to find as many bugs as possible, but you don’t have to feel like you should be able to find every single one!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58300" y="235025"/>
            <a:ext cx="862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</a:rPr>
              <a:t>Don’t listen to us, we know nothing</a:t>
            </a:r>
            <a:endParaRPr sz="1800" u="sng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58300" y="1483200"/>
            <a:ext cx="8485800" cy="3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W3schools</a:t>
            </a:r>
            <a:r>
              <a:rPr lang="en-GB" sz="1800">
                <a:solidFill>
                  <a:schemeClr val="dk2"/>
                </a:solidFill>
              </a:rPr>
              <a:t> (free)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Codecademy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DataCamp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Coursera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YouTube!!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7"/>
              </a:rPr>
              <a:t>Freecodecamp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8"/>
              </a:rPr>
              <a:t>Luke Barousse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25725" y="832200"/>
            <a:ext cx="8408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Find resources below, that do a much better job at teaching: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What is SQL ??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why is it featured in every single job ad?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2024650"/>
            <a:ext cx="8013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SQL = Structured Query Language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06900" y="2571750"/>
            <a:ext cx="5060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700">
                <a:solidFill>
                  <a:schemeClr val="dk1"/>
                </a:solidFill>
              </a:rPr>
              <a:t>The benchmark language for accessing and interacting with databases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3284400"/>
            <a:ext cx="3995700" cy="18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700">
                <a:solidFill>
                  <a:schemeClr val="dk1"/>
                </a:solidFill>
              </a:rPr>
              <a:t>Used in many different database management systems such as MySQL, PostreSQL, MicrosoftSQLServer, SQLite etc.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050" y="1805050"/>
            <a:ext cx="3299924" cy="311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t="13950" b="-13950"/>
          <a:stretch/>
        </p:blipFill>
        <p:spPr>
          <a:xfrm>
            <a:off x="829000" y="0"/>
            <a:ext cx="7486001" cy="23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41325" y="1766525"/>
            <a:ext cx="3679500" cy="12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 dirty="0">
                <a:solidFill>
                  <a:schemeClr val="dk1"/>
                </a:solidFill>
              </a:rPr>
              <a:t>Essentially, a SQL </a:t>
            </a:r>
            <a:r>
              <a:rPr lang="en-GB" sz="1700" dirty="0" err="1">
                <a:solidFill>
                  <a:schemeClr val="dk1"/>
                </a:solidFill>
              </a:rPr>
              <a:t>db</a:t>
            </a:r>
            <a:r>
              <a:rPr lang="en-GB" sz="1700" dirty="0">
                <a:solidFill>
                  <a:schemeClr val="dk1"/>
                </a:solidFill>
              </a:rPr>
              <a:t> is a way to store huge amounts of information in a structured way</a:t>
            </a:r>
            <a:endParaRPr sz="1700" dirty="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826" y="1593125"/>
            <a:ext cx="4967726" cy="30126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41325" y="2796000"/>
            <a:ext cx="36504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Organized into tables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41325" y="3402900"/>
            <a:ext cx="35541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Tables hold any information essential to the organization. To be accessed, retrieved, combined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Structure of a SQL Query </a:t>
            </a:r>
            <a:endParaRPr u="sng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800"/>
              <a:t>Mandatory clauses:</a:t>
            </a:r>
            <a:endParaRPr sz="68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800">
                <a:solidFill>
                  <a:srgbClr val="FF0000"/>
                </a:solidFill>
              </a:rPr>
              <a:t>SELECT</a:t>
            </a:r>
            <a:r>
              <a:rPr lang="en-GB" sz="6800"/>
              <a:t> (which variables)</a:t>
            </a:r>
            <a:endParaRPr sz="68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800">
                <a:solidFill>
                  <a:srgbClr val="FF0000"/>
                </a:solidFill>
              </a:rPr>
              <a:t>FROM </a:t>
            </a:r>
            <a:r>
              <a:rPr lang="en-GB" sz="6800"/>
              <a:t>(which table)</a:t>
            </a:r>
            <a:endParaRPr sz="68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800"/>
              <a:t>Anything else is essentially “wrapped” within.</a:t>
            </a:r>
            <a:endParaRPr sz="6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17650" y="2706525"/>
            <a:ext cx="1510800" cy="22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F0000"/>
                </a:solidFill>
              </a:rPr>
              <a:t>SELECT</a:t>
            </a:r>
            <a:r>
              <a:rPr lang="en-GB" sz="1500" dirty="0">
                <a:solidFill>
                  <a:schemeClr val="dk2"/>
                </a:solidFill>
              </a:rPr>
              <a:t> 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chemeClr val="dk2"/>
                </a:solidFill>
              </a:rPr>
              <a:t>var1,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chemeClr val="dk2"/>
                </a:solidFill>
              </a:rPr>
              <a:t>var2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F0000"/>
                </a:solidFill>
              </a:rPr>
              <a:t>FROM</a:t>
            </a:r>
            <a:r>
              <a:rPr lang="en-GB" sz="1500" dirty="0">
                <a:solidFill>
                  <a:schemeClr val="dk2"/>
                </a:solidFill>
              </a:rPr>
              <a:t> 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chemeClr val="dk2"/>
                </a:solidFill>
              </a:rPr>
              <a:t>table1</a:t>
            </a: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522150" y="2706525"/>
            <a:ext cx="2099700" cy="24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SELECT 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*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FROM 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table2</a:t>
            </a: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532450" y="2706525"/>
            <a:ext cx="1993800" cy="22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SELECT 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dk2"/>
                </a:solidFill>
              </a:rPr>
              <a:t>first_name</a:t>
            </a:r>
            <a:r>
              <a:rPr lang="en-GB" sz="1500" dirty="0">
                <a:solidFill>
                  <a:schemeClr val="dk2"/>
                </a:solidFill>
              </a:rPr>
              <a:t>,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dk2"/>
                </a:solidFill>
              </a:rPr>
              <a:t>last_name</a:t>
            </a:r>
            <a:r>
              <a:rPr lang="en-GB" sz="1500" dirty="0">
                <a:solidFill>
                  <a:schemeClr val="dk2"/>
                </a:solidFill>
              </a:rPr>
              <a:t>,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dk2"/>
                </a:solidFill>
              </a:rPr>
              <a:t>employee_id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FROM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employees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79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Basic Syntax</a:t>
            </a:r>
            <a:endParaRPr u="sng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816612"/>
            <a:ext cx="41883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-GB" sz="5600" dirty="0">
                <a:solidFill>
                  <a:srgbClr val="FF0000"/>
                </a:solidFill>
              </a:rPr>
              <a:t>WHERE</a:t>
            </a:r>
            <a:endParaRPr sz="5600" dirty="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 dirty="0"/>
              <a:t>Filter condition </a:t>
            </a:r>
            <a:endParaRPr sz="5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 dirty="0"/>
              <a:t>Limits selected variables to results that satisfy filter condition</a:t>
            </a:r>
            <a:endParaRPr sz="5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 dirty="0"/>
              <a:t>Added after FROM 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0" name="Google Shape;110;p20"/>
          <p:cNvSpPr txBox="1"/>
          <p:nvPr/>
        </p:nvSpPr>
        <p:spPr>
          <a:xfrm>
            <a:off x="6488775" y="295225"/>
            <a:ext cx="2042100" cy="3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rgbClr val="FF0000"/>
                </a:solidFill>
              </a:rPr>
              <a:t>SELECT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 err="1">
                <a:solidFill>
                  <a:schemeClr val="dk2"/>
                </a:solidFill>
              </a:rPr>
              <a:t>employee_id</a:t>
            </a:r>
            <a:r>
              <a:rPr lang="en-GB" sz="1500" dirty="0">
                <a:solidFill>
                  <a:schemeClr val="dk2"/>
                </a:solidFill>
              </a:rPr>
              <a:t>,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 err="1">
                <a:solidFill>
                  <a:schemeClr val="dk2"/>
                </a:solidFill>
              </a:rPr>
              <a:t>first_name</a:t>
            </a:r>
            <a:r>
              <a:rPr lang="en-GB" sz="1500" dirty="0">
                <a:solidFill>
                  <a:schemeClr val="dk2"/>
                </a:solidFill>
              </a:rPr>
              <a:t>,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dk2"/>
                </a:solidFill>
              </a:rPr>
              <a:t>last_name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FROM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employees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WHERE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dirty="0">
                <a:solidFill>
                  <a:schemeClr val="dk2"/>
                </a:solidFill>
              </a:rPr>
              <a:t>Salary &gt; 4000</a:t>
            </a: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2191350"/>
            <a:ext cx="4006800" cy="2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i="1" dirty="0">
                <a:solidFill>
                  <a:schemeClr val="dk2"/>
                </a:solidFill>
              </a:rPr>
              <a:t>Equality filter </a:t>
            </a:r>
            <a:endParaRPr i="1" dirty="0"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 dirty="0">
                <a:solidFill>
                  <a:schemeClr val="dk2"/>
                </a:solidFill>
              </a:rPr>
              <a:t>var1 = </a:t>
            </a:r>
            <a:r>
              <a:rPr lang="en-GB" dirty="0" err="1">
                <a:solidFill>
                  <a:schemeClr val="dk2"/>
                </a:solidFill>
              </a:rPr>
              <a:t>xyz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i="1" dirty="0">
                <a:solidFill>
                  <a:schemeClr val="dk2"/>
                </a:solidFill>
              </a:rPr>
              <a:t>Inequality </a:t>
            </a:r>
            <a:endParaRPr i="1" dirty="0"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 dirty="0">
                <a:solidFill>
                  <a:schemeClr val="dk2"/>
                </a:solidFill>
              </a:rPr>
              <a:t>var2 != &gt; &gt;= </a:t>
            </a:r>
            <a:r>
              <a:rPr lang="en-GB" dirty="0" err="1">
                <a:solidFill>
                  <a:schemeClr val="dk2"/>
                </a:solidFill>
              </a:rPr>
              <a:t>xzy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>
                <a:solidFill>
                  <a:schemeClr val="dk2"/>
                </a:solidFill>
              </a:rPr>
              <a:t>Range</a:t>
            </a:r>
            <a:endParaRPr dirty="0"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 dirty="0">
                <a:solidFill>
                  <a:schemeClr val="dk2"/>
                </a:solidFill>
              </a:rPr>
              <a:t>dates</a:t>
            </a:r>
            <a:endParaRPr dirty="0"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 dirty="0">
                <a:solidFill>
                  <a:schemeClr val="dk2"/>
                </a:solidFill>
              </a:rPr>
              <a:t>Between “date1” and “date2”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i="1" dirty="0">
                <a:solidFill>
                  <a:schemeClr val="dk2"/>
                </a:solidFill>
              </a:rPr>
              <a:t>Strings</a:t>
            </a:r>
            <a:endParaRPr i="1" dirty="0"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 dirty="0">
                <a:solidFill>
                  <a:schemeClr val="dk2"/>
                </a:solidFill>
              </a:rPr>
              <a:t>LIKE ‘S%’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i="1" dirty="0">
                <a:solidFill>
                  <a:schemeClr val="dk2"/>
                </a:solidFill>
              </a:rPr>
              <a:t>Multiple conditions </a:t>
            </a:r>
            <a:endParaRPr i="1" dirty="0"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 dirty="0">
                <a:solidFill>
                  <a:schemeClr val="dk2"/>
                </a:solidFill>
              </a:rPr>
              <a:t>AND, OR, NOT, IN()</a:t>
            </a:r>
            <a:endParaRPr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i="1" dirty="0">
                <a:solidFill>
                  <a:schemeClr val="dk2"/>
                </a:solidFill>
              </a:rPr>
              <a:t>NULL</a:t>
            </a:r>
            <a:endParaRPr i="1" dirty="0">
              <a:solidFill>
                <a:schemeClr val="dk2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-GB" dirty="0">
                <a:solidFill>
                  <a:schemeClr val="dk2"/>
                </a:solidFill>
              </a:rPr>
              <a:t>WHERE var3 NOT NUL</a:t>
            </a:r>
            <a:r>
              <a:rPr lang="en-GB" sz="1500" dirty="0">
                <a:solidFill>
                  <a:schemeClr val="dk2"/>
                </a:solidFill>
              </a:rPr>
              <a:t>L </a:t>
            </a: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488775" y="3332700"/>
            <a:ext cx="24657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AND 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dk2"/>
                </a:solidFill>
              </a:rPr>
              <a:t>contract_type</a:t>
            </a:r>
            <a:r>
              <a:rPr lang="en-GB" sz="1500" dirty="0">
                <a:solidFill>
                  <a:schemeClr val="dk2"/>
                </a:solidFill>
              </a:rPr>
              <a:t> = ‘fixed’</a:t>
            </a: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6488775" y="4232300"/>
            <a:ext cx="26553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AND</a:t>
            </a:r>
            <a:r>
              <a:rPr lang="en-GB" sz="1500" dirty="0">
                <a:solidFill>
                  <a:schemeClr val="dk2"/>
                </a:solidFill>
              </a:rPr>
              <a:t> </a:t>
            </a:r>
            <a:endParaRPr sz="1500"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dk2"/>
                </a:solidFill>
              </a:rPr>
              <a:t>employee_id</a:t>
            </a:r>
            <a:r>
              <a:rPr lang="en-GB" sz="1500" dirty="0">
                <a:solidFill>
                  <a:schemeClr val="dk2"/>
                </a:solidFill>
              </a:rPr>
              <a:t> IS NOT NULL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79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Basic Syntax</a:t>
            </a:r>
            <a:endParaRPr u="sng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946350"/>
            <a:ext cx="41883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-GB" sz="5600">
                <a:solidFill>
                  <a:srgbClr val="FF0000"/>
                </a:solidFill>
              </a:rPr>
              <a:t>GROUP BY</a:t>
            </a:r>
            <a:endParaRPr sz="560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Divides the results into groups, based on one (or more) columns </a:t>
            </a:r>
            <a:endParaRPr sz="5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600"/>
              <a:t>Departments, counties, cities, etc</a:t>
            </a:r>
            <a:endParaRPr sz="5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600"/>
              <a:t>Aggregate level results</a:t>
            </a:r>
            <a:endParaRPr sz="5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Changes the “level” of the results</a:t>
            </a:r>
            <a:endParaRPr sz="5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Added after FROM </a:t>
            </a: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6488775" y="295225"/>
            <a:ext cx="2042100" cy="3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SELECT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dk2"/>
                </a:solidFill>
              </a:rPr>
              <a:t>department_id</a:t>
            </a:r>
            <a:r>
              <a:rPr lang="en-GB" sz="1500" dirty="0">
                <a:solidFill>
                  <a:schemeClr val="dk2"/>
                </a:solidFill>
              </a:rPr>
              <a:t>,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AVG</a:t>
            </a:r>
            <a:r>
              <a:rPr lang="en-GB" sz="1500" dirty="0">
                <a:solidFill>
                  <a:schemeClr val="dk2"/>
                </a:solidFill>
              </a:rPr>
              <a:t>(salary)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FROM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employees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0000"/>
                </a:solidFill>
              </a:rPr>
              <a:t>GROUP BY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dk2"/>
                </a:solidFill>
              </a:rPr>
              <a:t>department_id</a:t>
            </a: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 </a:t>
            </a: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11700" y="2571750"/>
            <a:ext cx="4006800" cy="2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Mostly used together with </a:t>
            </a:r>
            <a:r>
              <a:rPr lang="en-GB">
                <a:solidFill>
                  <a:srgbClr val="FF0000"/>
                </a:solidFill>
              </a:rPr>
              <a:t>aggregate functions 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FF0000"/>
                </a:solidFill>
              </a:rPr>
              <a:t>AVG()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FF0000"/>
                </a:solidFill>
              </a:rPr>
              <a:t>SUM()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FF0000"/>
                </a:solidFill>
              </a:rPr>
              <a:t>MAX()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FF0000"/>
                </a:solidFill>
              </a:rPr>
              <a:t>MIN()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-GB">
                <a:solidFill>
                  <a:srgbClr val="FF0000"/>
                </a:solidFill>
              </a:rPr>
              <a:t>COUNT()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488775" y="4232300"/>
            <a:ext cx="26553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79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Basic Syntax</a:t>
            </a:r>
            <a:endParaRPr u="sng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946350"/>
            <a:ext cx="4188300" cy="27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-GB" sz="5600" dirty="0">
                <a:solidFill>
                  <a:srgbClr val="FF0000"/>
                </a:solidFill>
              </a:rPr>
              <a:t>ORDER BY</a:t>
            </a:r>
            <a:endParaRPr sz="5600"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5600" dirty="0">
                <a:solidFill>
                  <a:schemeClr val="dk1"/>
                </a:solidFill>
              </a:rPr>
              <a:t>Orders the output of the results, by a specified column</a:t>
            </a:r>
            <a:endParaRPr sz="56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5600" dirty="0">
                <a:solidFill>
                  <a:schemeClr val="dk1"/>
                </a:solidFill>
              </a:rPr>
              <a:t>In ascending order by default</a:t>
            </a:r>
            <a:endParaRPr sz="56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5600" dirty="0">
                <a:solidFill>
                  <a:schemeClr val="dk1"/>
                </a:solidFill>
              </a:rPr>
              <a:t>Can be specified via variable names or variable index</a:t>
            </a:r>
            <a:endParaRPr sz="5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-GB" sz="5600" dirty="0">
                <a:solidFill>
                  <a:srgbClr val="FF0000"/>
                </a:solidFill>
              </a:rPr>
              <a:t>LIMIT</a:t>
            </a:r>
            <a:endParaRPr sz="5600"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5600" dirty="0">
                <a:solidFill>
                  <a:schemeClr val="dk1"/>
                </a:solidFill>
              </a:rPr>
              <a:t>Simply limits row results to a specified number</a:t>
            </a:r>
            <a:endParaRPr sz="56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5600" dirty="0">
                <a:solidFill>
                  <a:schemeClr val="dk1"/>
                </a:solidFill>
              </a:rPr>
              <a:t>Great for getting a first look at the entire table</a:t>
            </a:r>
            <a:endParaRPr sz="5600"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5600" dirty="0">
                <a:solidFill>
                  <a:schemeClr val="dk1"/>
                </a:solidFill>
              </a:rPr>
              <a:t>When running huge SQL scripts, that take too long to run for proof of concepts of bug hunting</a:t>
            </a:r>
            <a:endParaRPr sz="56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600" dirty="0">
                <a:solidFill>
                  <a:schemeClr val="dk1"/>
                </a:solidFill>
              </a:rPr>
              <a:t>Added all the way at the end</a:t>
            </a:r>
            <a:endParaRPr sz="5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9" name="Google Shape;129;p22"/>
          <p:cNvSpPr txBox="1"/>
          <p:nvPr/>
        </p:nvSpPr>
        <p:spPr>
          <a:xfrm>
            <a:off x="6488775" y="295225"/>
            <a:ext cx="2042100" cy="46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SELECT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</a:rPr>
              <a:t>department_id</a:t>
            </a:r>
            <a:r>
              <a:rPr lang="en-GB" dirty="0">
                <a:solidFill>
                  <a:schemeClr val="dk2"/>
                </a:solidFill>
              </a:rPr>
              <a:t>,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AVG</a:t>
            </a:r>
            <a:r>
              <a:rPr lang="en-GB" dirty="0">
                <a:solidFill>
                  <a:schemeClr val="dk2"/>
                </a:solidFill>
              </a:rPr>
              <a:t>(salary)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FROM</a:t>
            </a:r>
            <a:r>
              <a:rPr lang="en-GB" dirty="0" err="1">
                <a:solidFill>
                  <a:schemeClr val="dk2"/>
                </a:solidFill>
              </a:rPr>
              <a:t>employees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GROUP BY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2"/>
                </a:solidFill>
              </a:rPr>
              <a:t>department_id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ORDER BY 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department_id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DESC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LIMIT </a:t>
            </a:r>
            <a:r>
              <a:rPr lang="en-GB" dirty="0">
                <a:solidFill>
                  <a:schemeClr val="dk1"/>
                </a:solidFill>
              </a:rPr>
              <a:t>10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 </a:t>
            </a: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6488775" y="4232300"/>
            <a:ext cx="26553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11700" y="4232300"/>
            <a:ext cx="56829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Generally, all queries are run in a specific order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from, (join), where, group by, select etc.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319775" y="206125"/>
            <a:ext cx="85050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</a:rPr>
              <a:t>Basic SQL syntax exercises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90875" y="861100"/>
            <a:ext cx="8533800" cy="4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</a:rPr>
              <a:t>Select all rows from the table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chemeClr val="dk1"/>
              </a:solidFill>
            </a:endParaRPr>
          </a:p>
          <a:p>
            <a:pPr marL="139700">
              <a:buClr>
                <a:schemeClr val="dk1"/>
              </a:buClr>
              <a:buSzPts val="1400"/>
            </a:pPr>
            <a:r>
              <a:rPr lang="en-GB" dirty="0">
                <a:solidFill>
                  <a:srgbClr val="6AA84F"/>
                </a:solidFill>
              </a:rPr>
              <a:t>SELECT * FROM epex_12_20_12_13</a:t>
            </a:r>
          </a:p>
          <a:p>
            <a:pPr marL="139700">
              <a:buClr>
                <a:schemeClr val="dk1"/>
              </a:buClr>
              <a:buSzPts val="1400"/>
            </a:pPr>
            <a:endParaRPr lang="en-GB" dirty="0">
              <a:solidFill>
                <a:srgbClr val="6AA84F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</a:rPr>
              <a:t>What is the overall average price of all trades featured in the table?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rgbClr val="6AA84F"/>
                </a:solidFill>
              </a:rPr>
              <a:t>SELECT AVG(price) FROM epex_12_20_12_13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rgbClr val="6AA84F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</a:rPr>
              <a:t>Which trades show a price greater than 10?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rgbClr val="6AA84F"/>
                </a:solidFill>
              </a:rPr>
              <a:t>SELECT id, price FROM epex_12_20_12_13 WHERE price &gt; 10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rgbClr val="6AA84F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</a:rPr>
              <a:t>Which trades show a price greater than 13, on the buy side?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rgbClr val="6AA84F"/>
                </a:solidFill>
              </a:rPr>
              <a:t>SELECT id, price FROM epex_12_20_12_13 WHERE price &gt; 10 AND side = 'buy’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rgbClr val="6AA84F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chemeClr val="dk1"/>
                </a:solidFill>
              </a:rPr>
              <a:t>How many trades have a quantity below 15?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GB"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GB" dirty="0">
                <a:solidFill>
                  <a:srgbClr val="6AA84F"/>
                </a:solidFill>
              </a:rPr>
              <a:t>SELECT COUNT(id) AS n_below_15 FROM epex_12_20_12_13 WHERE quantity &lt; 15</a:t>
            </a:r>
            <a:endParaRPr dirty="0">
              <a:solidFill>
                <a:srgbClr val="6AA84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1144</Words>
  <Application>Microsoft Office PowerPoint</Application>
  <PresentationFormat>On-screen Show (16:9)</PresentationFormat>
  <Paragraphs>190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Simple Light</vt:lpstr>
      <vt:lpstr>Introduction to SQL workshop </vt:lpstr>
      <vt:lpstr>PowerPoint Presentation</vt:lpstr>
      <vt:lpstr>What is SQL ??  And why is it featured in every single job ad?   </vt:lpstr>
      <vt:lpstr>PowerPoint Presentation</vt:lpstr>
      <vt:lpstr>Structure of a SQL Query </vt:lpstr>
      <vt:lpstr>Basic Syntax</vt:lpstr>
      <vt:lpstr>Basic Syntax</vt:lpstr>
      <vt:lpstr>Basic Syntax</vt:lpstr>
      <vt:lpstr>PowerPoint Presentation</vt:lpstr>
      <vt:lpstr>PowerPoint Presentation</vt:lpstr>
      <vt:lpstr>PowerPoint Presentation</vt:lpstr>
      <vt:lpstr>Takeaways so far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workshop </dc:title>
  <cp:lastModifiedBy>Boppert Daniel</cp:lastModifiedBy>
  <cp:revision>4</cp:revision>
  <dcterms:modified xsi:type="dcterms:W3CDTF">2024-04-11T19:14:31Z</dcterms:modified>
</cp:coreProperties>
</file>