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42FFB1E-D3EB-4580-B5DF-F396B40806BF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F0710-9385-4B57-9300-71C81CF512F9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C234-748F-48AE-8F46-1EE6B478555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D95F-A48B-4AF3-B1E9-B643BE34833A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0F452-F241-4846-B266-DAD80AA5EA8E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A9B05F-CE41-4763-BC66-F83481F63E11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5B0F9A-1EED-4C03-9450-3D45427CFD58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EE89C-E7CF-4828-ACAB-C94083F85CC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9430-AC63-4B26-9E27-CD374BA43896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5AF6A-6E46-4208-8F47-D87785E17770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6CA32-02DC-4638-BD0E-E300E38A9C28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422B5-8A9E-42E6-9E46-5EEC6AC42640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F9CB1-1B8A-44DE-B734-C06D04A09C7F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61E04-292B-461F-AAB3-3E4E1A3A2104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C44A13F7-118F-4BB3-9BCA-3C9500AD8346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Chapter 10</a:t>
            </a:r>
          </a:p>
          <a:p>
            <a:r>
              <a:rPr lang="en-US" sz="3200" dirty="0" smtClean="0"/>
              <a:t>Applications in Finance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Implied volatilities </a:t>
            </a:r>
            <a:r>
              <a:rPr lang="en-US" sz="2400" smtClean="0"/>
              <a:t>continued</a:t>
            </a:r>
            <a:endParaRPr lang="en-CA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Black-Scholes-Merton was used for pricing, all options on an asset would have the same implied volatility</a:t>
            </a:r>
          </a:p>
          <a:p>
            <a:r>
              <a:rPr lang="en-US" dirty="0" smtClean="0"/>
              <a:t>In fact, there is quite a variation in implied volatilities</a:t>
            </a:r>
          </a:p>
          <a:p>
            <a:r>
              <a:rPr lang="en-US" dirty="0" smtClean="0"/>
              <a:t>Nevertheless implied volatilities are used to communicate prices and it is therefore important for traders to monitor implied volatilities</a:t>
            </a:r>
          </a:p>
          <a:p>
            <a:r>
              <a:rPr lang="en-US" dirty="0" smtClean="0"/>
              <a:t>The volatility surface shows implied volatilities as a function of</a:t>
            </a:r>
          </a:p>
          <a:p>
            <a:pPr lvl="1"/>
            <a:r>
              <a:rPr lang="en-US" dirty="0" err="1" smtClean="0"/>
              <a:t>Moneyness</a:t>
            </a:r>
            <a:r>
              <a:rPr lang="en-US" dirty="0" smtClean="0"/>
              <a:t> (measured by delta)</a:t>
            </a:r>
          </a:p>
          <a:p>
            <a:pPr lvl="1"/>
            <a:r>
              <a:rPr lang="en-US" smtClean="0"/>
              <a:t>Time to maturity, </a:t>
            </a:r>
            <a:r>
              <a:rPr lang="en-US" i="1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endParaRPr lang="en-CA" i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44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Volatility Surfaces for S&amp;P 500</a:t>
            </a:r>
            <a:br>
              <a:rPr lang="en-US" smtClean="0"/>
            </a:b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11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97" y="1467858"/>
            <a:ext cx="4453502" cy="3769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2362" y="55581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Jan 31, 2019</a:t>
            </a:r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5652120" y="55581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June 25, 2019</a:t>
            </a:r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1905"/>
            <a:ext cx="3542931" cy="38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5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Volatility Surface Movements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price of the underlying asset increases (decreases), implied volatilities tend to decrease (increase)</a:t>
            </a:r>
          </a:p>
          <a:p>
            <a:r>
              <a:rPr lang="en-US" smtClean="0"/>
              <a:t>However </a:t>
            </a:r>
            <a:r>
              <a:rPr lang="en-US" dirty="0" smtClean="0"/>
              <a:t>not all implied volatilities change by the same amount</a:t>
            </a:r>
          </a:p>
          <a:p>
            <a:r>
              <a:rPr lang="en-US" dirty="0" smtClean="0"/>
              <a:t>This explains the variation in volatility surfaces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3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Volatility Surface Movements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volatility surface movements we used data on S&amp;P 500 call options to construct a neural network</a:t>
            </a:r>
          </a:p>
          <a:p>
            <a:r>
              <a:rPr lang="en-US" dirty="0" smtClean="0"/>
              <a:t>Input layer:</a:t>
            </a:r>
          </a:p>
          <a:p>
            <a:pPr lvl="1"/>
            <a:r>
              <a:rPr lang="en-US" dirty="0"/>
              <a:t>Daily asset price return</a:t>
            </a:r>
          </a:p>
          <a:p>
            <a:pPr lvl="1"/>
            <a:r>
              <a:rPr lang="en-US" dirty="0" err="1"/>
              <a:t>Moneyness</a:t>
            </a:r>
            <a:r>
              <a:rPr lang="en-US" dirty="0"/>
              <a:t> (measured by delta)</a:t>
            </a:r>
          </a:p>
          <a:p>
            <a:pPr lvl="1"/>
            <a:r>
              <a:rPr lang="en-US" dirty="0"/>
              <a:t>Time to </a:t>
            </a:r>
            <a:r>
              <a:rPr lang="en-US" dirty="0" smtClean="0"/>
              <a:t>maturity</a:t>
            </a:r>
          </a:p>
          <a:p>
            <a:r>
              <a:rPr lang="en-US" dirty="0" smtClean="0"/>
              <a:t>Output layer:</a:t>
            </a:r>
          </a:p>
          <a:p>
            <a:pPr lvl="1"/>
            <a:r>
              <a:rPr lang="en-US" dirty="0" smtClean="0"/>
              <a:t>Change in implied volatility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27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hidden layers</a:t>
            </a:r>
          </a:p>
          <a:p>
            <a:r>
              <a:rPr lang="en-US" dirty="0" smtClean="0"/>
              <a:t>20 neurons per layer</a:t>
            </a:r>
          </a:p>
          <a:p>
            <a:r>
              <a:rPr lang="en-US" dirty="0" smtClean="0"/>
              <a:t>Observations from 2014-2019</a:t>
            </a:r>
          </a:p>
          <a:p>
            <a:r>
              <a:rPr lang="en-US" dirty="0" smtClean="0"/>
              <a:t>Randomly sampled 100 options per day</a:t>
            </a:r>
          </a:p>
          <a:p>
            <a:r>
              <a:rPr lang="en-US" dirty="0" smtClean="0"/>
              <a:t>125,700 options in total</a:t>
            </a:r>
          </a:p>
          <a:p>
            <a:r>
              <a:rPr lang="en-US" dirty="0" smtClean="0"/>
              <a:t>60% for training set</a:t>
            </a:r>
          </a:p>
          <a:p>
            <a:r>
              <a:rPr lang="en-US" dirty="0" smtClean="0"/>
              <a:t>20% for validation set</a:t>
            </a:r>
          </a:p>
          <a:p>
            <a:r>
              <a:rPr lang="en-US" dirty="0" smtClean="0"/>
              <a:t>20% for test set</a:t>
            </a:r>
          </a:p>
          <a:p>
            <a:r>
              <a:rPr lang="en-US" smtClean="0"/>
              <a:t>Z-score scaling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76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of raw data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17461"/>
              </p:ext>
            </p:extLst>
          </p:nvPr>
        </p:nvGraphicFramePr>
        <p:xfrm>
          <a:off x="539553" y="2111672"/>
          <a:ext cx="7272808" cy="197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4749475" imgH="1287763" progId="Word.Document.12">
                  <p:embed/>
                </p:oleObj>
              </mc:Choice>
              <mc:Fallback>
                <p:oleObj name="Document" r:id="rId3" imgW="4749475" imgH="1287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3" y="2111672"/>
                        <a:ext cx="7272808" cy="1972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08380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After scaling:</a:t>
            </a:r>
            <a:endParaRPr lang="en-CA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31912"/>
              </p:ext>
            </p:extLst>
          </p:nvPr>
        </p:nvGraphicFramePr>
        <p:xfrm>
          <a:off x="675402" y="4765267"/>
          <a:ext cx="9155264" cy="191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5949456" imgH="1261490" progId="Word.Document.12">
                  <p:embed/>
                </p:oleObj>
              </mc:Choice>
              <mc:Fallback>
                <p:oleObj name="Document" r:id="rId5" imgW="5949456" imgH="12614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402" y="4765267"/>
                        <a:ext cx="9155264" cy="191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Mean Squared Error </a:t>
            </a:r>
            <a:r>
              <a:rPr lang="en-US" sz="2400" smtClean="0"/>
              <a:t>(Training stopped after 5,826 epochs)</a:t>
            </a:r>
            <a:endParaRPr lang="en-CA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002326" cy="33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set were a modest 14% improvement over a simple analytic model proposed by Hull and White in 2017</a:t>
            </a:r>
          </a:p>
          <a:p>
            <a:r>
              <a:rPr lang="en-US" dirty="0" smtClean="0"/>
              <a:t>However, when the VIX index on Day </a:t>
            </a:r>
            <a:r>
              <a:rPr lang="en-US" i="1" dirty="0" smtClean="0"/>
              <a:t>t</a:t>
            </a:r>
            <a:r>
              <a:rPr lang="en-US" dirty="0" smtClean="0"/>
              <a:t> was used as a feature to predict changes between Day</a:t>
            </a:r>
            <a:r>
              <a:rPr lang="en-US" i="1" dirty="0" smtClean="0"/>
              <a:t> t </a:t>
            </a:r>
            <a:r>
              <a:rPr lang="en-US" dirty="0" smtClean="0"/>
              <a:t>and Day </a:t>
            </a:r>
            <a:r>
              <a:rPr lang="en-US" i="1" dirty="0" smtClean="0"/>
              <a:t>t</a:t>
            </a:r>
            <a:r>
              <a:rPr lang="en-US" dirty="0" smtClean="0"/>
              <a:t>+1 there was a considerable improvement</a:t>
            </a:r>
          </a:p>
          <a:p>
            <a:r>
              <a:rPr lang="en-US" dirty="0" smtClean="0"/>
              <a:t>The behavior of </a:t>
            </a:r>
            <a:r>
              <a:rPr lang="en-US" smtClean="0"/>
              <a:t>the volatility </a:t>
            </a:r>
            <a:r>
              <a:rPr lang="en-US" dirty="0" smtClean="0"/>
              <a:t>surface is </a:t>
            </a:r>
            <a:r>
              <a:rPr lang="en-US" smtClean="0"/>
              <a:t>different in high and low volatility environments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8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Application: Hedging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do not know how to calculate delta</a:t>
            </a:r>
          </a:p>
          <a:p>
            <a:r>
              <a:rPr lang="en-US" smtClean="0"/>
              <a:t>Can reinforcement hedging find a good hedging strategy?</a:t>
            </a:r>
          </a:p>
          <a:p>
            <a:endParaRPr lang="en-US" dirty="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66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2972"/>
            <a:ext cx="7772400" cy="1143000"/>
          </a:xfrm>
        </p:spPr>
        <p:txBody>
          <a:bodyPr/>
          <a:lstStyle/>
          <a:p>
            <a:r>
              <a:rPr lang="en-US" dirty="0" smtClean="0"/>
              <a:t>The set up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05" y="1412776"/>
            <a:ext cx="7772400" cy="4114800"/>
          </a:xfrm>
        </p:spPr>
        <p:txBody>
          <a:bodyPr/>
          <a:lstStyle/>
          <a:p>
            <a:r>
              <a:rPr lang="en-US" dirty="0" smtClean="0"/>
              <a:t>We generated 3 million stock price paths for training using the process assumed by Black-Scholes-Merton</a:t>
            </a:r>
          </a:p>
          <a:p>
            <a:r>
              <a:rPr lang="en-US" dirty="0" smtClean="0"/>
              <a:t>We assumed that a trader wishes to hedge a short position in 10 call options</a:t>
            </a:r>
          </a:p>
          <a:p>
            <a:r>
              <a:rPr lang="en-US" dirty="0" smtClean="0"/>
              <a:t>The options last 10 days</a:t>
            </a:r>
          </a:p>
          <a:p>
            <a:r>
              <a:rPr lang="en-US" dirty="0" smtClean="0"/>
              <a:t>Probability </a:t>
            </a:r>
            <a:r>
              <a:rPr lang="en-US" smtClean="0"/>
              <a:t>of exploration </a:t>
            </a:r>
            <a:r>
              <a:rPr lang="en-US" dirty="0" smtClean="0"/>
              <a:t>starts at </a:t>
            </a:r>
            <a:r>
              <a:rPr lang="en-US" smtClean="0"/>
              <a:t>1 and has </a:t>
            </a:r>
            <a:r>
              <a:rPr lang="en-US" dirty="0" smtClean="0"/>
              <a:t>a decay factor of 0.999999</a:t>
            </a:r>
          </a:p>
          <a:p>
            <a:r>
              <a:rPr lang="en-US" dirty="0" smtClean="0"/>
              <a:t>Each day the trader can change her position so that  0, 1, 2,…, or 10 shares are held</a:t>
            </a:r>
          </a:p>
          <a:p>
            <a:r>
              <a:rPr lang="en-US" dirty="0" smtClean="0"/>
              <a:t>Hedging cost on day </a:t>
            </a:r>
            <a:r>
              <a:rPr lang="en-US" i="1" dirty="0" err="1" smtClean="0"/>
              <a:t>i</a:t>
            </a:r>
            <a:r>
              <a:rPr lang="en-US" dirty="0" smtClean="0"/>
              <a:t> is  </a:t>
            </a:r>
          </a:p>
          <a:p>
            <a:pPr marL="0" indent="0">
              <a:buNone/>
            </a:pPr>
            <a:endParaRPr lang="en-US" dirty="0"/>
          </a:p>
          <a:p>
            <a:pPr marL="288925" indent="-288925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 smtClean="0"/>
              <a:t> is the number of shares held,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 smtClean="0"/>
              <a:t> is the share price      at the beginning of Day </a:t>
            </a:r>
            <a:r>
              <a:rPr lang="en-US" i="1" dirty="0" err="1" smtClean="0">
                <a:latin typeface="+mj-lt"/>
              </a:rPr>
              <a:t>i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/>
              <a:t>and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/>
              <a:t>is the BSM call option price at the beginning of Day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19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55776" y="4950508"/>
                <a:ext cx="3660489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−10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950508"/>
                <a:ext cx="3660489" cy="410112"/>
              </a:xfrm>
              <a:prstGeom prst="rect">
                <a:avLst/>
              </a:prstGeom>
              <a:blipFill>
                <a:blip r:embed="rId2"/>
                <a:stretch>
                  <a:fillRect t="-153731" r="-16639" b="-2283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97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and Put Options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option is an option to buy </a:t>
            </a:r>
            <a:r>
              <a:rPr lang="en-US" smtClean="0"/>
              <a:t>an asset on </a:t>
            </a:r>
            <a:r>
              <a:rPr lang="en-US" dirty="0" smtClean="0"/>
              <a:t>a certain future date (the maturity</a:t>
            </a:r>
            <a:r>
              <a:rPr lang="en-US" smtClean="0"/>
              <a:t>) for a certain price (the strike price)</a:t>
            </a:r>
          </a:p>
          <a:p>
            <a:r>
              <a:rPr lang="en-US" dirty="0" smtClean="0"/>
              <a:t>Put </a:t>
            </a:r>
            <a:r>
              <a:rPr lang="en-US" dirty="0"/>
              <a:t>option is an option to </a:t>
            </a:r>
            <a:r>
              <a:rPr lang="en-US" dirty="0" smtClean="0"/>
              <a:t>sell </a:t>
            </a:r>
            <a:r>
              <a:rPr lang="en-US" dirty="0"/>
              <a:t>an asset on a certain future date (the maturity) for a certain price (the strike price)</a:t>
            </a:r>
          </a:p>
          <a:p>
            <a:endParaRPr lang="en-US" dirty="0" smtClean="0"/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26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Set Results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was to minimize the variance of total hedging costs</a:t>
            </a:r>
          </a:p>
          <a:p>
            <a:r>
              <a:rPr lang="en-US" dirty="0" smtClean="0"/>
              <a:t>Our results were close to those given by delta hedging</a:t>
            </a:r>
          </a:p>
          <a:p>
            <a:r>
              <a:rPr lang="en-US" dirty="0" smtClean="0"/>
              <a:t>The mean absolute difference between positions taken by the algorithm and those that would be taken with delta hedging when averaged across all hedging days </a:t>
            </a:r>
            <a:r>
              <a:rPr lang="en-US" smtClean="0"/>
              <a:t>was 0.33</a:t>
            </a:r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83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can be extended to the situation where there are transactions costs (non-negligible bid-offer spreads) so that (a) delta hedging is not optimal and (b) the problem is a genuine multi-period one</a:t>
            </a:r>
          </a:p>
          <a:p>
            <a:r>
              <a:rPr lang="en-US" dirty="0" smtClean="0"/>
              <a:t>It is then necessary to trade off the mean cost of hedging with the variance of the cost of hedging</a:t>
            </a:r>
          </a:p>
          <a:p>
            <a:r>
              <a:rPr lang="en-US" dirty="0" smtClean="0"/>
              <a:t>A similar approach can be used to hedge volatility where transaction costs are high</a:t>
            </a:r>
          </a:p>
          <a:p>
            <a:r>
              <a:rPr lang="en-US" dirty="0" smtClean="0"/>
              <a:t>A mixture of processes can be used when the hedger is uncertain about the true process. (This is a device to ensure that the hedging strategy works reasonably well for all </a:t>
            </a:r>
            <a:r>
              <a:rPr lang="en-US" smtClean="0"/>
              <a:t>processes.)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699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Finance Applications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Investing</a:t>
            </a:r>
          </a:p>
          <a:p>
            <a:r>
              <a:rPr lang="en-US" dirty="0" smtClean="0"/>
              <a:t>Private equity</a:t>
            </a:r>
          </a:p>
          <a:p>
            <a:r>
              <a:rPr lang="en-US" dirty="0" smtClean="0"/>
              <a:t>Hiring decisions</a:t>
            </a:r>
          </a:p>
          <a:p>
            <a:r>
              <a:rPr lang="en-US" dirty="0" smtClean="0"/>
              <a:t>Lending</a:t>
            </a:r>
          </a:p>
          <a:p>
            <a:r>
              <a:rPr lang="en-US" dirty="0" smtClean="0"/>
              <a:t>Identifying fraud</a:t>
            </a:r>
          </a:p>
          <a:p>
            <a:r>
              <a:rPr lang="en-CA" smtClean="0"/>
              <a:t>Order execution</a:t>
            </a:r>
          </a:p>
          <a:p>
            <a:r>
              <a:rPr lang="en-US" smtClean="0"/>
              <a:t>Collateral management</a:t>
            </a:r>
          </a:p>
          <a:p>
            <a:r>
              <a:rPr lang="en-US" dirty="0" smtClean="0"/>
              <a:t>Fast derivative valuation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88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Payoffs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763688" y="51579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Option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51579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Option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13" y="2810413"/>
            <a:ext cx="8582913" cy="219343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volatility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asymmetry in the payoff means that volatility,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,  is important in determining option prices</a:t>
            </a:r>
          </a:p>
          <a:p>
            <a:r>
              <a:rPr lang="en-US" dirty="0" smtClean="0"/>
              <a:t>As volatility increases, the price of a call or put option increases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74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Moneyness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3437"/>
            <a:ext cx="7772400" cy="4114800"/>
          </a:xfrm>
        </p:spPr>
        <p:txBody>
          <a:bodyPr/>
          <a:lstStyle/>
          <a:p>
            <a:r>
              <a:rPr lang="en-US" dirty="0" err="1" smtClean="0"/>
              <a:t>Moneyness</a:t>
            </a:r>
            <a:r>
              <a:rPr lang="en-US" dirty="0" smtClean="0"/>
              <a:t> is a measure of the extent to which an option is likely to be exercised</a:t>
            </a:r>
          </a:p>
          <a:p>
            <a:r>
              <a:rPr lang="en-US" dirty="0" smtClean="0"/>
              <a:t>Popular definitions (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en-US" dirty="0" smtClean="0"/>
              <a:t>= asset price,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dirty="0" smtClean="0"/>
              <a:t>= strike price)</a:t>
            </a:r>
          </a:p>
          <a:p>
            <a:pPr lvl="1"/>
            <a:r>
              <a:rPr lang="en-US" dirty="0" smtClean="0"/>
              <a:t>At-the money: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K</a:t>
            </a:r>
          </a:p>
          <a:p>
            <a:pPr lvl="1"/>
            <a:r>
              <a:rPr lang="en-US" dirty="0" smtClean="0"/>
              <a:t>In-the money: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&gt;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/>
              <a:t>for call options and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&lt;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/>
              <a:t>for put options</a:t>
            </a:r>
          </a:p>
          <a:p>
            <a:pPr lvl="1"/>
            <a:r>
              <a:rPr lang="en-US" dirty="0" smtClean="0"/>
              <a:t>Out-of-the-money: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/>
              <a:t>for call options and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&gt;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/>
              <a:t>for </a:t>
            </a:r>
            <a:r>
              <a:rPr lang="en-US" dirty="0"/>
              <a:t>put options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4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delta of a portfolio is the sensitivity of the portfolio to the underlying asset price</a:t>
            </a:r>
          </a:p>
          <a:p>
            <a:r>
              <a:rPr lang="en-US" dirty="0" smtClean="0"/>
              <a:t>A delta-neutral portfolio is not sensitive to small changes in the underlying asset price</a:t>
            </a:r>
          </a:p>
          <a:p>
            <a:r>
              <a:rPr lang="en-US" dirty="0" smtClean="0"/>
              <a:t>If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685800" lvl="2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67744" y="3824988"/>
                <a:ext cx="3518656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824988"/>
                <a:ext cx="3518656" cy="70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81200" y="4875728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Delta</m:t>
                      </m:r>
                      <m:r>
                        <a:rPr lang="en-CA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call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Delta</m:t>
                      </m:r>
                      <m:r>
                        <a:rPr lang="en-CA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put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875728"/>
                <a:ext cx="4572000" cy="89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43608" y="576597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i="1" dirty="0" smtClean="0">
                <a:latin typeface="Symbol" panose="05050102010706020507" pitchFamily="18" charset="2"/>
              </a:rPr>
              <a:t>T</a:t>
            </a:r>
            <a:r>
              <a:rPr lang="en-US" dirty="0" smtClean="0"/>
              <a:t> is time to maturity,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 smtClean="0"/>
              <a:t> is risk-free rate</a:t>
            </a:r>
            <a:r>
              <a:rPr lang="en-US" smtClean="0"/>
              <a:t>, and </a:t>
            </a:r>
            <a:r>
              <a:rPr lang="en-US" i="1" smtClean="0"/>
              <a:t>q</a:t>
            </a:r>
            <a:r>
              <a:rPr lang="en-US" smtClean="0"/>
              <a:t> </a:t>
            </a:r>
            <a:r>
              <a:rPr lang="en-US" dirty="0" smtClean="0"/>
              <a:t>is dividend yield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4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</a:t>
            </a:r>
            <a:r>
              <a:rPr lang="en-US" sz="2400" dirty="0"/>
              <a:t>continued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6982544" cy="344135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9" y="2478157"/>
            <a:ext cx="8924239" cy="2310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5696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Call Option</a:t>
            </a:r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688124" y="52153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Put Option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70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</a:t>
            </a:r>
            <a:r>
              <a:rPr lang="en-US" sz="2400" dirty="0" smtClean="0"/>
              <a:t>continued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Traders can make themselves delta-neutral by trading the underlying asset</a:t>
            </a:r>
          </a:p>
          <a:p>
            <a:r>
              <a:rPr lang="en-US" dirty="0" smtClean="0"/>
              <a:t>They also use delta as a measure of </a:t>
            </a:r>
            <a:r>
              <a:rPr lang="en-US" dirty="0" err="1" smtClean="0"/>
              <a:t>moneyness</a:t>
            </a:r>
            <a:r>
              <a:rPr lang="en-US" dirty="0" smtClean="0"/>
              <a:t> for call and put options</a:t>
            </a:r>
          </a:p>
          <a:p>
            <a:pPr lvl="1"/>
            <a:r>
              <a:rPr lang="en-US" dirty="0" smtClean="0"/>
              <a:t>Call is at-the-money when delta =0.5</a:t>
            </a:r>
          </a:p>
          <a:p>
            <a:pPr lvl="1"/>
            <a:r>
              <a:rPr lang="en-US" dirty="0" smtClean="0"/>
              <a:t>Call is in-the-money when delta &gt; 0.5</a:t>
            </a:r>
          </a:p>
          <a:p>
            <a:pPr lvl="1"/>
            <a:r>
              <a:rPr lang="en-US" dirty="0" smtClean="0"/>
              <a:t>Call is out-of-the-money when delta &lt; 0.5</a:t>
            </a:r>
          </a:p>
          <a:p>
            <a:pPr lvl="1"/>
            <a:r>
              <a:rPr lang="en-US" dirty="0" smtClean="0"/>
              <a:t>Put is at-the-money when delta = –0.5</a:t>
            </a:r>
          </a:p>
          <a:p>
            <a:pPr lvl="1"/>
            <a:r>
              <a:rPr lang="en-US" dirty="0" smtClean="0"/>
              <a:t>Put is in-the-money when delta &lt;  </a:t>
            </a:r>
            <a:r>
              <a:rPr lang="en-US" dirty="0"/>
              <a:t>–0.5</a:t>
            </a:r>
          </a:p>
          <a:p>
            <a:pPr lvl="1"/>
            <a:r>
              <a:rPr lang="en-US" dirty="0" smtClean="0"/>
              <a:t>Put is out-of-the-money when </a:t>
            </a:r>
            <a:r>
              <a:rPr lang="en-US" dirty="0"/>
              <a:t>delta </a:t>
            </a:r>
            <a:r>
              <a:rPr lang="en-US" dirty="0" smtClean="0"/>
              <a:t>&gt;  </a:t>
            </a:r>
            <a:r>
              <a:rPr lang="en-US" dirty="0"/>
              <a:t>–0.5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4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volatilities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Black-Scholes-Merton price of an option depends on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 smtClean="0"/>
              <a:t>,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dirty="0" smtClean="0"/>
              <a:t>,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 smtClean="0"/>
              <a:t>,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 smtClean="0"/>
              <a:t>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,  and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/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dirty="0"/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 smtClean="0"/>
              <a:t>, and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 </a:t>
            </a:r>
            <a:r>
              <a:rPr lang="en-US" dirty="0" smtClean="0">
                <a:ea typeface="Cambria" panose="02040503050406030204" pitchFamily="18" charset="0"/>
              </a:rPr>
              <a:t>are known for an option</a:t>
            </a:r>
          </a:p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ea typeface="Cambria" panose="02040503050406030204" pitchFamily="18" charset="0"/>
              </a:rPr>
              <a:t>can be estimated from futures or forward contracts</a:t>
            </a:r>
          </a:p>
          <a:p>
            <a:r>
              <a:rPr lang="en-US" dirty="0" smtClean="0">
                <a:ea typeface="Cambria" panose="02040503050406030204" pitchFamily="18" charset="0"/>
              </a:rPr>
              <a:t>This means that </a:t>
            </a:r>
            <a:r>
              <a:rPr lang="en-US" dirty="0" smtClean="0">
                <a:latin typeface="Symbol" panose="05050102010706020507" pitchFamily="18" charset="2"/>
                <a:ea typeface="Cambria" panose="02040503050406030204" pitchFamily="18" charset="0"/>
              </a:rPr>
              <a:t>s</a:t>
            </a:r>
            <a:r>
              <a:rPr lang="en-US" dirty="0" smtClean="0">
                <a:ea typeface="Cambria" panose="02040503050406030204" pitchFamily="18" charset="0"/>
              </a:rPr>
              <a:t> is the only unknown.</a:t>
            </a:r>
          </a:p>
          <a:p>
            <a:r>
              <a:rPr lang="en-US" dirty="0" smtClean="0">
                <a:ea typeface="Cambria" panose="02040503050406030204" pitchFamily="18" charset="0"/>
              </a:rPr>
              <a:t>There is a one-to-one correspondence between option price and </a:t>
            </a:r>
            <a:r>
              <a:rPr lang="en-US" dirty="0" smtClean="0">
                <a:latin typeface="Symbol" panose="05050102010706020507" pitchFamily="18" charset="2"/>
                <a:ea typeface="Cambria" panose="02040503050406030204" pitchFamily="18" charset="0"/>
              </a:rPr>
              <a:t>s</a:t>
            </a:r>
          </a:p>
          <a:p>
            <a:r>
              <a:rPr lang="en-US" dirty="0" smtClean="0">
                <a:ea typeface="Cambria" panose="02040503050406030204" pitchFamily="18" charset="0"/>
              </a:rPr>
              <a:t>The implied volatility of an option is the volatility that when substituted into Black-Scholes-Merton formula gives the price of the option in the market</a:t>
            </a:r>
            <a:endParaRPr lang="en-CA" dirty="0"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55186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2687</TotalTime>
  <Words>1320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Symbol</vt:lpstr>
      <vt:lpstr>Tahoma</vt:lpstr>
      <vt:lpstr>Times New Roman</vt:lpstr>
      <vt:lpstr>Global</vt:lpstr>
      <vt:lpstr>Microsoft Word Document</vt:lpstr>
      <vt:lpstr>Machine Learning in Business John C. Hull  </vt:lpstr>
      <vt:lpstr>Call and Put Options</vt:lpstr>
      <vt:lpstr>The Payoffs</vt:lpstr>
      <vt:lpstr>Importance of volatility</vt:lpstr>
      <vt:lpstr>Moneyness</vt:lpstr>
      <vt:lpstr>Delta</vt:lpstr>
      <vt:lpstr>Delta continued</vt:lpstr>
      <vt:lpstr>Delta continued</vt:lpstr>
      <vt:lpstr>Implied volatilities</vt:lpstr>
      <vt:lpstr>Implied volatilities continued</vt:lpstr>
      <vt:lpstr>Volatility Surfaces for S&amp;P 500 </vt:lpstr>
      <vt:lpstr>Volatility Surface Movements</vt:lpstr>
      <vt:lpstr>Understanding Volatility Surface Movements</vt:lpstr>
      <vt:lpstr>Details</vt:lpstr>
      <vt:lpstr>Sample of raw data</vt:lpstr>
      <vt:lpstr>Mean Squared Error (Training stopped after 5,826 epochs)</vt:lpstr>
      <vt:lpstr>Results</vt:lpstr>
      <vt:lpstr>Second Application: Hedging</vt:lpstr>
      <vt:lpstr>The set up </vt:lpstr>
      <vt:lpstr>Test Set Results</vt:lpstr>
      <vt:lpstr>Extensions</vt:lpstr>
      <vt:lpstr>Other Finance Applications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subject>Machine Learning in Business</dc:subject>
  <dc:creator>hull</dc:creator>
  <cp:keywords>Chapter 7</cp:keywords>
  <dc:description>Copyright 2019 by John C. Hull. All Rights Reserved. Published 2019.</dc:description>
  <cp:lastModifiedBy>John Hull</cp:lastModifiedBy>
  <cp:revision>117</cp:revision>
  <dcterms:created xsi:type="dcterms:W3CDTF">2019-07-16T22:03:37Z</dcterms:created>
  <dcterms:modified xsi:type="dcterms:W3CDTF">2020-05-10T02:24:43Z</dcterms:modified>
</cp:coreProperties>
</file>