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95C52ED1-5722-4714-B9F0-1AF6DB0B6412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EAFD1-B268-4AA6-B164-F8EBB1F79945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77BB1-B317-4B9B-AC48-91849F065505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65248-7580-4471-9BF5-CF25C6B5B112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93293-5383-4849-9CF5-0491260279F0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6B9153-0ED8-4A97-BE23-C3FB06DD9C27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584C49-17D3-44B8-89C6-47FA73F197DA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793B9-D47B-4808-8D65-B158D9EF253E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5E0B0-A747-429A-BC63-F58C25EF7293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8044C-0015-499B-9966-EEA072A3C32C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ECEF6-FBFC-4270-A80F-EB3EA5AAA72A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A62FF-515A-4650-B6D1-B978776F10F8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5229A-791E-4B3E-B6EB-3ADA2CDBD57F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4063B-943B-472F-8630-23EE701433BE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F403D191-6FDA-4D79-B215-4F1610DFB558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11</a:t>
            </a:r>
          </a:p>
          <a:p>
            <a:r>
              <a:rPr lang="en-US" sz="3600" dirty="0" smtClean="0"/>
              <a:t>Issues for Society</a:t>
            </a:r>
            <a:endParaRPr lang="en-CA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Limitations of 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relies on historical data</a:t>
            </a:r>
          </a:p>
          <a:p>
            <a:r>
              <a:rPr lang="en-US" dirty="0" smtClean="0"/>
              <a:t>If there is a regime change so that historical data no longer applies then ML will not be a good guide to decision making</a:t>
            </a:r>
          </a:p>
          <a:p>
            <a:r>
              <a:rPr lang="en-US" dirty="0" smtClean="0"/>
              <a:t>How would self-driving cars perform if rules on left or right turning were change</a:t>
            </a:r>
            <a:r>
              <a:rPr lang="en-US" i="1" dirty="0" smtClean="0"/>
              <a:t>d</a:t>
            </a:r>
            <a:r>
              <a:rPr lang="en-US" dirty="0" smtClean="0"/>
              <a:t>?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47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vs.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smtClean="0"/>
              <a:t>beings </a:t>
            </a:r>
            <a:r>
              <a:rPr lang="en-US" dirty="0" smtClean="0"/>
              <a:t>will need to learn how to manage large data sets and interpret the output from machine learning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93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00" y="1271588"/>
            <a:ext cx="7200800" cy="563563"/>
          </a:xfrm>
        </p:spPr>
        <p:txBody>
          <a:bodyPr>
            <a:noAutofit/>
          </a:bodyPr>
          <a:lstStyle/>
          <a:p>
            <a:r>
              <a:rPr lang="en-US" dirty="0" smtClean="0"/>
              <a:t>Industrial Revolutions (page 169-170)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Steam engine and water power (1760-1840)</a:t>
            </a:r>
          </a:p>
          <a:p>
            <a:r>
              <a:rPr lang="en-CA" sz="2400" dirty="0" smtClean="0"/>
              <a:t>Electricity and mass production (1840-1920)</a:t>
            </a:r>
          </a:p>
          <a:p>
            <a:r>
              <a:rPr lang="en-CA" sz="2400" dirty="0" smtClean="0"/>
              <a:t>Computers and digital technology (1950-2000)</a:t>
            </a:r>
          </a:p>
          <a:p>
            <a:r>
              <a:rPr lang="en-CA" sz="2400" dirty="0" smtClean="0"/>
              <a:t>AI and automation (2000 onward)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Machine Learning in Business. Copyright © John C. Hull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93C5C-1BA9-4F43-B537-FB07BFC0D50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1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Issues with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privacy</a:t>
            </a:r>
          </a:p>
          <a:p>
            <a:r>
              <a:rPr lang="en-CA" dirty="0" smtClean="0"/>
              <a:t>Biases </a:t>
            </a:r>
          </a:p>
          <a:p>
            <a:r>
              <a:rPr lang="en-CA" dirty="0" smtClean="0"/>
              <a:t>Ethics</a:t>
            </a:r>
          </a:p>
          <a:p>
            <a:r>
              <a:rPr lang="en-CA" dirty="0" smtClean="0"/>
              <a:t>Transparency</a:t>
            </a:r>
          </a:p>
          <a:p>
            <a:r>
              <a:rPr lang="en-US" dirty="0" smtClean="0"/>
              <a:t>Adversarial machine learning</a:t>
            </a:r>
          </a:p>
          <a:p>
            <a:r>
              <a:rPr lang="en-US" dirty="0" smtClean="0"/>
              <a:t>Legal issues</a:t>
            </a:r>
            <a:endParaRPr lang="en-CA" dirty="0" smtClean="0"/>
          </a:p>
          <a:p>
            <a:r>
              <a:rPr lang="en-US" dirty="0" smtClean="0"/>
              <a:t>Man vs. machine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42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Privacy (EU), page </a:t>
            </a:r>
            <a:r>
              <a:rPr lang="en-CA" dirty="0" smtClean="0"/>
              <a:t>218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Cambridge </a:t>
            </a:r>
            <a:r>
              <a:rPr lang="en-US" dirty="0" err="1" smtClean="0"/>
              <a:t>Analytica</a:t>
            </a:r>
            <a:r>
              <a:rPr lang="en-US" dirty="0" smtClean="0"/>
              <a:t> story has raised concerns about data privacy </a:t>
            </a:r>
            <a:endParaRPr lang="en-CA" dirty="0" smtClean="0"/>
          </a:p>
          <a:p>
            <a:r>
              <a:rPr lang="en-CA" dirty="0" smtClean="0"/>
              <a:t>General </a:t>
            </a:r>
            <a:r>
              <a:rPr lang="en-CA" dirty="0"/>
              <a:t>Data Protection </a:t>
            </a:r>
            <a:r>
              <a:rPr lang="en-CA" dirty="0" smtClean="0"/>
              <a:t>Regulation:</a:t>
            </a:r>
          </a:p>
          <a:p>
            <a:pPr lvl="1"/>
            <a:r>
              <a:rPr lang="en-CA" dirty="0"/>
              <a:t>Recognizes that data is </a:t>
            </a:r>
            <a:r>
              <a:rPr lang="en-CA" dirty="0" smtClean="0"/>
              <a:t>valuable</a:t>
            </a:r>
          </a:p>
          <a:p>
            <a:pPr lvl="1"/>
            <a:r>
              <a:rPr lang="en-CA" dirty="0"/>
              <a:t>Companies need consent for using data for other than the purpose it was </a:t>
            </a:r>
            <a:r>
              <a:rPr lang="en-CA" dirty="0" smtClean="0"/>
              <a:t>collected</a:t>
            </a:r>
          </a:p>
          <a:p>
            <a:pPr lvl="1"/>
            <a:r>
              <a:rPr lang="en-CA" dirty="0"/>
              <a:t>Must provide data breach </a:t>
            </a:r>
            <a:r>
              <a:rPr lang="en-CA" dirty="0" smtClean="0"/>
              <a:t>notifications</a:t>
            </a:r>
          </a:p>
          <a:p>
            <a:pPr lvl="1"/>
            <a:r>
              <a:rPr lang="en-US" dirty="0" smtClean="0"/>
              <a:t>Citizen have a “right to explanation”</a:t>
            </a:r>
            <a:endParaRPr lang="en-CA" dirty="0"/>
          </a:p>
          <a:p>
            <a:pPr lvl="1"/>
            <a:r>
              <a:rPr lang="en-CA" dirty="0"/>
              <a:t>Safe handling across borders</a:t>
            </a:r>
          </a:p>
          <a:p>
            <a:pPr lvl="1"/>
            <a:r>
              <a:rPr lang="en-CA" dirty="0"/>
              <a:t>Must appoint data protection officer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6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00" y="838201"/>
            <a:ext cx="7200800" cy="56356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Biases in Data</a:t>
            </a:r>
            <a:endParaRPr lang="en-CA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Machine Learning in Business. Copyright © John C. Hull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23BAD-F2F5-41A4-878B-C3B9F3B5E5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51521" y="1924622"/>
            <a:ext cx="8637640" cy="4752528"/>
          </a:xfrm>
        </p:spPr>
        <p:txBody>
          <a:bodyPr/>
          <a:lstStyle/>
          <a:p>
            <a:r>
              <a:rPr lang="en-CA" sz="2000" dirty="0"/>
              <a:t>Literary Digest predicted </a:t>
            </a:r>
            <a:r>
              <a:rPr lang="en-CA" sz="2000" dirty="0" smtClean="0"/>
              <a:t>Landon (Republican) </a:t>
            </a:r>
            <a:r>
              <a:rPr lang="en-CA" sz="2000" dirty="0"/>
              <a:t>would beat </a:t>
            </a:r>
            <a:r>
              <a:rPr lang="en-CA" sz="2000" dirty="0" smtClean="0"/>
              <a:t>Roosevelt (Democrat) by 57.1% </a:t>
            </a:r>
            <a:r>
              <a:rPr lang="en-CA" sz="2000" dirty="0"/>
              <a:t>to </a:t>
            </a:r>
            <a:r>
              <a:rPr lang="en-CA" sz="2000" dirty="0" smtClean="0"/>
              <a:t>42.9% in </a:t>
            </a:r>
            <a:r>
              <a:rPr lang="en-CA" sz="2000" dirty="0"/>
              <a:t>1936 for U.S. president. </a:t>
            </a:r>
            <a:r>
              <a:rPr lang="en-CA" sz="2000" dirty="0" smtClean="0"/>
              <a:t>This was based </a:t>
            </a:r>
            <a:r>
              <a:rPr lang="en-CA" sz="2000" dirty="0"/>
              <a:t>on </a:t>
            </a:r>
            <a:r>
              <a:rPr lang="en-CA" sz="2000" dirty="0" smtClean="0"/>
              <a:t>polling 10 million people (2.4 million responding) consisting of its readers, telephone users, and those with car registrations</a:t>
            </a:r>
          </a:p>
          <a:p>
            <a:r>
              <a:rPr lang="en-CA" sz="2000" dirty="0" smtClean="0"/>
              <a:t>Some facial recognition software was trained largely on images of white people which led to problems</a:t>
            </a:r>
          </a:p>
          <a:p>
            <a:r>
              <a:rPr lang="en-CA" sz="2000" dirty="0" smtClean="0"/>
              <a:t>Data </a:t>
            </a:r>
            <a:r>
              <a:rPr lang="en-CA" sz="2000" dirty="0" smtClean="0"/>
              <a:t>used to make loan decisions likely to reflect existing criteria</a:t>
            </a:r>
          </a:p>
          <a:p>
            <a:r>
              <a:rPr lang="en-CA" sz="2000" dirty="0" smtClean="0"/>
              <a:t>Analysts may consciously or unconsciously incorporate their biases in the selection of features, the choice of models, the way data is cleaned, </a:t>
            </a:r>
            <a:r>
              <a:rPr lang="en-CA" sz="2000" dirty="0" err="1" smtClean="0"/>
              <a:t>etc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1323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Ethics (</a:t>
            </a:r>
            <a:r>
              <a:rPr lang="en-CA" dirty="0" smtClean="0"/>
              <a:t>pages 220-221)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It is clearly unacceptable to base decisions on race, gender, or other sensitive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Including features that are highly correlated with the sensitive inputs should be avoided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China’s social credit system which provides credit scores for citizens or businesses </a:t>
            </a:r>
            <a:r>
              <a:rPr lang="en-CA" dirty="0" smtClean="0"/>
              <a:t>is controversial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 </a:t>
            </a:r>
            <a:r>
              <a:rPr lang="en-US" dirty="0" smtClean="0"/>
              <a:t>ethics considerations: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of ML in warfare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trolley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machines be trained to be ethical in the data used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Transparency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Consumers have a right to know why a certain decision (</a:t>
            </a:r>
            <a:r>
              <a:rPr lang="en-CA" dirty="0" err="1"/>
              <a:t>e.g</a:t>
            </a:r>
            <a:r>
              <a:rPr lang="en-CA" dirty="0"/>
              <a:t>, a loan being refused)  was made. </a:t>
            </a:r>
          </a:p>
          <a:p>
            <a:r>
              <a:rPr lang="en-CA" dirty="0" smtClean="0"/>
              <a:t>Predictions need to be explained. “Black box” algorithms are not likely to be acceptable.</a:t>
            </a:r>
          </a:p>
          <a:p>
            <a:r>
              <a:rPr lang="en-CA" dirty="0" smtClean="0"/>
              <a:t>This means that in addition to making a prediction the algorithm must output the relative importance of different features in reaching conclusions</a:t>
            </a:r>
          </a:p>
          <a:p>
            <a:r>
              <a:rPr lang="en-US" dirty="0" smtClean="0"/>
              <a:t>It can do this by investigating the importance of a feature by changing its value or removing it from the analysis altogether</a:t>
            </a:r>
          </a:p>
          <a:p>
            <a:r>
              <a:rPr lang="en-US" dirty="0" smtClean="0"/>
              <a:t>The Hans story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84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212137" cy="1143000"/>
          </a:xfrm>
        </p:spPr>
        <p:txBody>
          <a:bodyPr/>
          <a:lstStyle/>
          <a:p>
            <a:r>
              <a:rPr lang="en-US" dirty="0" smtClean="0"/>
              <a:t>Adversarial Machine Learning (page </a:t>
            </a:r>
            <a:r>
              <a:rPr lang="en-US" dirty="0" smtClean="0"/>
              <a:t>221-222)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are easier to fool than human beings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Avoiding spam filters</a:t>
            </a:r>
          </a:p>
          <a:p>
            <a:pPr lvl="1"/>
            <a:r>
              <a:rPr lang="en-US" dirty="0" smtClean="0"/>
              <a:t>Spoofing financial markets</a:t>
            </a:r>
          </a:p>
          <a:p>
            <a:pPr lvl="1"/>
            <a:r>
              <a:rPr lang="en-US" dirty="0" smtClean="0"/>
              <a:t>Confusing driverless cars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issues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driverless car hits a pedestrian, who is liable:</a:t>
            </a:r>
          </a:p>
          <a:p>
            <a:pPr lvl="1"/>
            <a:r>
              <a:rPr lang="en-US" dirty="0" smtClean="0"/>
              <a:t>The person who programmed the car?</a:t>
            </a:r>
          </a:p>
          <a:p>
            <a:pPr lvl="1"/>
            <a:r>
              <a:rPr lang="en-US" dirty="0" smtClean="0"/>
              <a:t>The manufacturer of the car?</a:t>
            </a:r>
          </a:p>
          <a:p>
            <a:pPr lvl="1"/>
            <a:r>
              <a:rPr lang="en-US" dirty="0" smtClean="0"/>
              <a:t>The owner of the car?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73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Technology interacting with humans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can be dangerous</a:t>
            </a:r>
          </a:p>
          <a:p>
            <a:r>
              <a:rPr lang="en-CA" dirty="0" smtClean="0"/>
              <a:t>An extreme example is Microsoft’s Tay </a:t>
            </a:r>
            <a:r>
              <a:rPr lang="en-CA" dirty="0" err="1" smtClean="0"/>
              <a:t>chatbot</a:t>
            </a:r>
            <a:endParaRPr lang="en-CA" dirty="0" smtClean="0"/>
          </a:p>
          <a:p>
            <a:r>
              <a:rPr lang="en-CA" dirty="0" smtClean="0"/>
              <a:t>This interacted with teenagers via Twitter and learned politically incorrect phrases</a:t>
            </a:r>
          </a:p>
          <a:p>
            <a:r>
              <a:rPr lang="en-CA" dirty="0" smtClean="0"/>
              <a:t>It was shut down after only one day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Machine Learning in Business. Copyright © John C. Hull 2019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24843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2159</TotalTime>
  <Words>713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Global</vt:lpstr>
      <vt:lpstr>Machine Learning in Business John C. Hull  </vt:lpstr>
      <vt:lpstr>Issues with Machine Learning</vt:lpstr>
      <vt:lpstr>Data Privacy (EU), page 218</vt:lpstr>
      <vt:lpstr>Biases in Data</vt:lpstr>
      <vt:lpstr>Ethics (pages 220-221)</vt:lpstr>
      <vt:lpstr>Transparency</vt:lpstr>
      <vt:lpstr>Adversarial Machine Learning (page 221-222)</vt:lpstr>
      <vt:lpstr>Legal issues </vt:lpstr>
      <vt:lpstr>Technology interacting with humans</vt:lpstr>
      <vt:lpstr> Limitations of ML</vt:lpstr>
      <vt:lpstr>Man vs. Machine</vt:lpstr>
      <vt:lpstr>Industrial Revolutions (page 169-170)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for Society</dc:title>
  <dc:subject>Machine Learning in Business</dc:subject>
  <dc:creator>hull</dc:creator>
  <cp:keywords>Chapter 8</cp:keywords>
  <dc:description>Copyright 2019 by John C. Hull. All Rights Reserved. Published 2019.</dc:description>
  <cp:lastModifiedBy>John Hull</cp:lastModifiedBy>
  <cp:revision>72</cp:revision>
  <dcterms:created xsi:type="dcterms:W3CDTF">2019-07-16T22:03:37Z</dcterms:created>
  <dcterms:modified xsi:type="dcterms:W3CDTF">2020-05-10T02:33:52Z</dcterms:modified>
</cp:coreProperties>
</file>