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68" r:id="rId3"/>
    <p:sldId id="267" r:id="rId4"/>
    <p:sldId id="269" r:id="rId5"/>
    <p:sldId id="270" r:id="rId6"/>
    <p:sldId id="271" r:id="rId7"/>
    <p:sldId id="272" r:id="rId8"/>
    <p:sldId id="262" r:id="rId9"/>
    <p:sldId id="273" r:id="rId10"/>
    <p:sldId id="274" r:id="rId11"/>
    <p:sldId id="275" r:id="rId12"/>
    <p:sldId id="276" r:id="rId13"/>
    <p:sldId id="259" r:id="rId14"/>
    <p:sldId id="260" r:id="rId15"/>
    <p:sldId id="263" r:id="rId16"/>
    <p:sldId id="277" r:id="rId17"/>
    <p:sldId id="265" r:id="rId18"/>
    <p:sldId id="279" r:id="rId19"/>
    <p:sldId id="278" r:id="rId20"/>
    <p:sldId id="280" r:id="rId21"/>
    <p:sldId id="281" r:id="rId22"/>
    <p:sldId id="282" r:id="rId23"/>
    <p:sldId id="283" r:id="rId24"/>
    <p:sldId id="284" r:id="rId25"/>
    <p:sldId id="285" r:id="rId26"/>
    <p:sldId id="28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482" autoAdjust="0"/>
  </p:normalViewPr>
  <p:slideViewPr>
    <p:cSldViewPr>
      <p:cViewPr varScale="1">
        <p:scale>
          <a:sx n="63" d="100"/>
          <a:sy n="63" d="100"/>
        </p:scale>
        <p:origin x="1062"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ull\Documents\Misc\machine%20learning\countrysta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5.5179302587176605E-2"/>
          <c:y val="5.930087390761548E-2"/>
          <c:w val="0.72417307836520439"/>
          <c:h val="0.88077943908696821"/>
        </c:manualLayout>
      </c:layout>
      <c:scatterChart>
        <c:scatterStyle val="lineMarker"/>
        <c:varyColors val="0"/>
        <c:ser>
          <c:idx val="0"/>
          <c:order val="0"/>
          <c:tx>
            <c:strRef>
              <c:f>Sheet2!$L$1</c:f>
              <c:strCache>
                <c:ptCount val="1"/>
                <c:pt idx="0">
                  <c:v>Legal</c:v>
                </c:pt>
              </c:strCache>
            </c:strRef>
          </c:tx>
          <c:spPr>
            <a:ln w="25400" cap="rnd">
              <a:noFill/>
              <a:round/>
            </a:ln>
            <a:effectLst/>
          </c:spPr>
          <c:marker>
            <c:symbol val="diamond"/>
            <c:size val="6"/>
            <c:spPr>
              <a:solidFill>
                <a:schemeClr val="accent4"/>
              </a:solidFill>
              <a:ln w="9525">
                <a:solidFill>
                  <a:schemeClr val="accent4"/>
                </a:solidFill>
                <a:round/>
              </a:ln>
              <a:effectLst/>
            </c:spPr>
          </c:marker>
          <c:xVal>
            <c:numRef>
              <c:f>Sheet2!$K$2:$K$126</c:f>
              <c:numCache>
                <c:formatCode>General</c:formatCode>
                <c:ptCount val="125"/>
                <c:pt idx="0">
                  <c:v>39</c:v>
                </c:pt>
                <c:pt idx="1">
                  <c:v>34</c:v>
                </c:pt>
                <c:pt idx="2">
                  <c:v>36</c:v>
                </c:pt>
                <c:pt idx="3">
                  <c:v>33</c:v>
                </c:pt>
                <c:pt idx="4">
                  <c:v>79</c:v>
                </c:pt>
                <c:pt idx="5">
                  <c:v>75</c:v>
                </c:pt>
                <c:pt idx="6">
                  <c:v>30</c:v>
                </c:pt>
                <c:pt idx="7">
                  <c:v>43</c:v>
                </c:pt>
                <c:pt idx="8">
                  <c:v>26</c:v>
                </c:pt>
                <c:pt idx="9">
                  <c:v>77</c:v>
                </c:pt>
                <c:pt idx="10">
                  <c:v>36</c:v>
                </c:pt>
                <c:pt idx="11">
                  <c:v>33</c:v>
                </c:pt>
                <c:pt idx="12">
                  <c:v>39</c:v>
                </c:pt>
                <c:pt idx="13">
                  <c:v>60</c:v>
                </c:pt>
                <c:pt idx="14">
                  <c:v>40</c:v>
                </c:pt>
                <c:pt idx="15">
                  <c:v>41</c:v>
                </c:pt>
                <c:pt idx="16">
                  <c:v>20</c:v>
                </c:pt>
                <c:pt idx="17">
                  <c:v>26</c:v>
                </c:pt>
                <c:pt idx="18">
                  <c:v>82</c:v>
                </c:pt>
                <c:pt idx="19">
                  <c:v>20</c:v>
                </c:pt>
                <c:pt idx="20">
                  <c:v>66</c:v>
                </c:pt>
                <c:pt idx="21">
                  <c:v>40</c:v>
                </c:pt>
                <c:pt idx="22">
                  <c:v>37</c:v>
                </c:pt>
                <c:pt idx="23">
                  <c:v>58</c:v>
                </c:pt>
                <c:pt idx="24">
                  <c:v>49</c:v>
                </c:pt>
                <c:pt idx="25">
                  <c:v>55</c:v>
                </c:pt>
                <c:pt idx="26">
                  <c:v>55</c:v>
                </c:pt>
                <c:pt idx="27">
                  <c:v>21</c:v>
                </c:pt>
                <c:pt idx="28">
                  <c:v>90</c:v>
                </c:pt>
                <c:pt idx="29">
                  <c:v>31</c:v>
                </c:pt>
                <c:pt idx="30">
                  <c:v>31</c:v>
                </c:pt>
                <c:pt idx="31">
                  <c:v>34</c:v>
                </c:pt>
                <c:pt idx="32">
                  <c:v>36</c:v>
                </c:pt>
                <c:pt idx="33">
                  <c:v>70</c:v>
                </c:pt>
                <c:pt idx="34">
                  <c:v>34</c:v>
                </c:pt>
                <c:pt idx="35">
                  <c:v>89</c:v>
                </c:pt>
                <c:pt idx="36">
                  <c:v>69</c:v>
                </c:pt>
                <c:pt idx="37">
                  <c:v>35</c:v>
                </c:pt>
                <c:pt idx="38">
                  <c:v>57</c:v>
                </c:pt>
                <c:pt idx="39">
                  <c:v>81</c:v>
                </c:pt>
                <c:pt idx="40">
                  <c:v>43</c:v>
                </c:pt>
                <c:pt idx="41">
                  <c:v>44</c:v>
                </c:pt>
                <c:pt idx="42">
                  <c:v>28</c:v>
                </c:pt>
                <c:pt idx="43">
                  <c:v>30</c:v>
                </c:pt>
                <c:pt idx="44">
                  <c:v>48</c:v>
                </c:pt>
                <c:pt idx="45">
                  <c:v>78</c:v>
                </c:pt>
                <c:pt idx="46">
                  <c:v>40</c:v>
                </c:pt>
                <c:pt idx="47">
                  <c:v>37</c:v>
                </c:pt>
                <c:pt idx="48">
                  <c:v>29</c:v>
                </c:pt>
                <c:pt idx="49">
                  <c:v>73</c:v>
                </c:pt>
                <c:pt idx="50">
                  <c:v>64</c:v>
                </c:pt>
                <c:pt idx="51">
                  <c:v>47</c:v>
                </c:pt>
                <c:pt idx="52">
                  <c:v>39</c:v>
                </c:pt>
                <c:pt idx="53">
                  <c:v>72</c:v>
                </c:pt>
                <c:pt idx="54">
                  <c:v>48</c:v>
                </c:pt>
                <c:pt idx="55">
                  <c:v>29</c:v>
                </c:pt>
                <c:pt idx="56">
                  <c:v>26</c:v>
                </c:pt>
                <c:pt idx="57">
                  <c:v>53</c:v>
                </c:pt>
                <c:pt idx="58">
                  <c:v>41</c:v>
                </c:pt>
                <c:pt idx="59">
                  <c:v>57</c:v>
                </c:pt>
                <c:pt idx="60">
                  <c:v>28</c:v>
                </c:pt>
                <c:pt idx="61">
                  <c:v>37</c:v>
                </c:pt>
                <c:pt idx="62">
                  <c:v>59</c:v>
                </c:pt>
                <c:pt idx="63">
                  <c:v>26</c:v>
                </c:pt>
                <c:pt idx="64">
                  <c:v>31</c:v>
                </c:pt>
                <c:pt idx="65">
                  <c:v>49</c:v>
                </c:pt>
                <c:pt idx="66">
                  <c:v>32</c:v>
                </c:pt>
                <c:pt idx="67">
                  <c:v>27</c:v>
                </c:pt>
                <c:pt idx="68">
                  <c:v>54</c:v>
                </c:pt>
                <c:pt idx="69">
                  <c:v>30</c:v>
                </c:pt>
                <c:pt idx="70">
                  <c:v>30</c:v>
                </c:pt>
                <c:pt idx="71">
                  <c:v>45</c:v>
                </c:pt>
                <c:pt idx="72">
                  <c:v>37</c:v>
                </c:pt>
                <c:pt idx="73">
                  <c:v>27</c:v>
                </c:pt>
                <c:pt idx="74">
                  <c:v>29</c:v>
                </c:pt>
                <c:pt idx="75">
                  <c:v>83</c:v>
                </c:pt>
                <c:pt idx="76">
                  <c:v>90</c:v>
                </c:pt>
                <c:pt idx="77">
                  <c:v>26</c:v>
                </c:pt>
                <c:pt idx="78">
                  <c:v>28</c:v>
                </c:pt>
                <c:pt idx="79">
                  <c:v>85</c:v>
                </c:pt>
                <c:pt idx="80">
                  <c:v>45</c:v>
                </c:pt>
                <c:pt idx="81">
                  <c:v>32</c:v>
                </c:pt>
                <c:pt idx="82">
                  <c:v>38</c:v>
                </c:pt>
                <c:pt idx="83">
                  <c:v>30</c:v>
                </c:pt>
                <c:pt idx="84">
                  <c:v>35</c:v>
                </c:pt>
                <c:pt idx="85">
                  <c:v>35</c:v>
                </c:pt>
                <c:pt idx="86">
                  <c:v>62</c:v>
                </c:pt>
                <c:pt idx="87">
                  <c:v>62</c:v>
                </c:pt>
                <c:pt idx="88">
                  <c:v>61</c:v>
                </c:pt>
                <c:pt idx="89">
                  <c:v>48</c:v>
                </c:pt>
                <c:pt idx="90">
                  <c:v>29</c:v>
                </c:pt>
                <c:pt idx="91">
                  <c:v>54</c:v>
                </c:pt>
                <c:pt idx="92">
                  <c:v>46</c:v>
                </c:pt>
                <c:pt idx="93">
                  <c:v>45</c:v>
                </c:pt>
                <c:pt idx="94">
                  <c:v>42</c:v>
                </c:pt>
                <c:pt idx="95">
                  <c:v>30</c:v>
                </c:pt>
                <c:pt idx="96">
                  <c:v>84</c:v>
                </c:pt>
                <c:pt idx="97">
                  <c:v>51</c:v>
                </c:pt>
                <c:pt idx="98">
                  <c:v>61</c:v>
                </c:pt>
                <c:pt idx="99">
                  <c:v>45</c:v>
                </c:pt>
                <c:pt idx="100">
                  <c:v>58</c:v>
                </c:pt>
                <c:pt idx="101">
                  <c:v>36</c:v>
                </c:pt>
                <c:pt idx="102">
                  <c:v>88</c:v>
                </c:pt>
                <c:pt idx="103">
                  <c:v>86</c:v>
                </c:pt>
                <c:pt idx="104">
                  <c:v>61</c:v>
                </c:pt>
                <c:pt idx="105">
                  <c:v>32</c:v>
                </c:pt>
                <c:pt idx="106">
                  <c:v>35</c:v>
                </c:pt>
                <c:pt idx="107">
                  <c:v>37</c:v>
                </c:pt>
                <c:pt idx="108">
                  <c:v>35</c:v>
                </c:pt>
                <c:pt idx="109">
                  <c:v>41</c:v>
                </c:pt>
                <c:pt idx="110">
                  <c:v>41</c:v>
                </c:pt>
                <c:pt idx="111">
                  <c:v>25</c:v>
                </c:pt>
                <c:pt idx="112">
                  <c:v>29</c:v>
                </c:pt>
                <c:pt idx="113">
                  <c:v>66</c:v>
                </c:pt>
                <c:pt idx="114">
                  <c:v>81</c:v>
                </c:pt>
                <c:pt idx="115">
                  <c:v>74</c:v>
                </c:pt>
                <c:pt idx="116">
                  <c:v>71</c:v>
                </c:pt>
                <c:pt idx="117">
                  <c:v>17</c:v>
                </c:pt>
                <c:pt idx="118">
                  <c:v>33</c:v>
                </c:pt>
                <c:pt idx="119">
                  <c:v>14</c:v>
                </c:pt>
                <c:pt idx="120">
                  <c:v>38</c:v>
                </c:pt>
                <c:pt idx="121">
                  <c:v>22</c:v>
                </c:pt>
                <c:pt idx="124">
                  <c:v>46.23770491803279</c:v>
                </c:pt>
              </c:numCache>
            </c:numRef>
          </c:xVal>
          <c:yVal>
            <c:numRef>
              <c:f>Sheet2!$L$2:$L$126</c:f>
              <c:numCache>
                <c:formatCode>General</c:formatCode>
                <c:ptCount val="125"/>
                <c:pt idx="0">
                  <c:v>3.8220000000000001</c:v>
                </c:pt>
                <c:pt idx="1">
                  <c:v>4.16</c:v>
                </c:pt>
                <c:pt idx="2">
                  <c:v>4.5679999999999996</c:v>
                </c:pt>
                <c:pt idx="3">
                  <c:v>4.1260000000000003</c:v>
                </c:pt>
                <c:pt idx="4">
                  <c:v>8.2439999999999998</c:v>
                </c:pt>
                <c:pt idx="5">
                  <c:v>8.0120000000000005</c:v>
                </c:pt>
                <c:pt idx="6">
                  <c:v>3.9460000000000002</c:v>
                </c:pt>
                <c:pt idx="7">
                  <c:v>6.157</c:v>
                </c:pt>
                <c:pt idx="8">
                  <c:v>3.117</c:v>
                </c:pt>
                <c:pt idx="9">
                  <c:v>7.8390000000000004</c:v>
                </c:pt>
                <c:pt idx="10">
                  <c:v>4.5830000000000002</c:v>
                </c:pt>
                <c:pt idx="11">
                  <c:v>3.9710000000000001</c:v>
                </c:pt>
                <c:pt idx="12">
                  <c:v>3.9169999999999998</c:v>
                </c:pt>
                <c:pt idx="13">
                  <c:v>6.1260000000000003</c:v>
                </c:pt>
                <c:pt idx="14">
                  <c:v>5.4340000000000002</c:v>
                </c:pt>
                <c:pt idx="15">
                  <c:v>4.8129999999999997</c:v>
                </c:pt>
                <c:pt idx="16">
                  <c:v>3.43</c:v>
                </c:pt>
                <c:pt idx="17">
                  <c:v>4.2939999999999996</c:v>
                </c:pt>
                <c:pt idx="18">
                  <c:v>8.1790000000000003</c:v>
                </c:pt>
                <c:pt idx="19">
                  <c:v>3.891</c:v>
                </c:pt>
                <c:pt idx="20">
                  <c:v>6.9260000000000002</c:v>
                </c:pt>
                <c:pt idx="21">
                  <c:v>5.7119999999999997</c:v>
                </c:pt>
                <c:pt idx="22">
                  <c:v>5.3540000000000001</c:v>
                </c:pt>
                <c:pt idx="23">
                  <c:v>6.06</c:v>
                </c:pt>
                <c:pt idx="24">
                  <c:v>4.7539999999999996</c:v>
                </c:pt>
                <c:pt idx="25">
                  <c:v>5.4470000000000001</c:v>
                </c:pt>
                <c:pt idx="26">
                  <c:v>6.86</c:v>
                </c:pt>
                <c:pt idx="27">
                  <c:v>3.8180000000000001</c:v>
                </c:pt>
                <c:pt idx="28">
                  <c:v>8.1579999999999995</c:v>
                </c:pt>
                <c:pt idx="29">
                  <c:v>4.8230000000000004</c:v>
                </c:pt>
                <c:pt idx="30">
                  <c:v>4.6269999999999998</c:v>
                </c:pt>
                <c:pt idx="31">
                  <c:v>4.4329999999999998</c:v>
                </c:pt>
                <c:pt idx="32">
                  <c:v>4.9450000000000003</c:v>
                </c:pt>
                <c:pt idx="33">
                  <c:v>7.1989999999999998</c:v>
                </c:pt>
                <c:pt idx="34">
                  <c:v>4.718</c:v>
                </c:pt>
                <c:pt idx="35">
                  <c:v>8.6259999999999994</c:v>
                </c:pt>
                <c:pt idx="36">
                  <c:v>7.3360000000000003</c:v>
                </c:pt>
                <c:pt idx="37">
                  <c:v>4.694</c:v>
                </c:pt>
                <c:pt idx="38">
                  <c:v>4.7069999999999999</c:v>
                </c:pt>
                <c:pt idx="39">
                  <c:v>7.9589999999999996</c:v>
                </c:pt>
                <c:pt idx="40">
                  <c:v>5.6459999999999999</c:v>
                </c:pt>
                <c:pt idx="41">
                  <c:v>5.3890000000000002</c:v>
                </c:pt>
                <c:pt idx="42">
                  <c:v>5.077</c:v>
                </c:pt>
                <c:pt idx="43">
                  <c:v>4.9020000000000001</c:v>
                </c:pt>
                <c:pt idx="44">
                  <c:v>5.992</c:v>
                </c:pt>
                <c:pt idx="45">
                  <c:v>7.7</c:v>
                </c:pt>
                <c:pt idx="46">
                  <c:v>5.5640000000000001</c:v>
                </c:pt>
                <c:pt idx="47">
                  <c:v>5.1669999999999998</c:v>
                </c:pt>
                <c:pt idx="48">
                  <c:v>4.5209999999999999</c:v>
                </c:pt>
                <c:pt idx="49">
                  <c:v>7.8719999999999999</c:v>
                </c:pt>
                <c:pt idx="50">
                  <c:v>6.9740000000000002</c:v>
                </c:pt>
                <c:pt idx="51">
                  <c:v>5.9790000000000001</c:v>
                </c:pt>
                <c:pt idx="52">
                  <c:v>6.01</c:v>
                </c:pt>
                <c:pt idx="53">
                  <c:v>8.327</c:v>
                </c:pt>
                <c:pt idx="54">
                  <c:v>6.266</c:v>
                </c:pt>
                <c:pt idx="55">
                  <c:v>4.4320000000000004</c:v>
                </c:pt>
                <c:pt idx="56">
                  <c:v>4.8559999999999999</c:v>
                </c:pt>
                <c:pt idx="57">
                  <c:v>6.4950000000000001</c:v>
                </c:pt>
                <c:pt idx="58">
                  <c:v>5.38</c:v>
                </c:pt>
                <c:pt idx="59">
                  <c:v>5.3410000000000002</c:v>
                </c:pt>
                <c:pt idx="60">
                  <c:v>4.3310000000000004</c:v>
                </c:pt>
                <c:pt idx="61">
                  <c:v>4.8929999999999998</c:v>
                </c:pt>
                <c:pt idx="62">
                  <c:v>5.9180000000000001</c:v>
                </c:pt>
                <c:pt idx="63">
                  <c:v>4.0640000000000001</c:v>
                </c:pt>
                <c:pt idx="64">
                  <c:v>4.67</c:v>
                </c:pt>
                <c:pt idx="65">
                  <c:v>6.61</c:v>
                </c:pt>
                <c:pt idx="66">
                  <c:v>4.8140000000000001</c:v>
                </c:pt>
                <c:pt idx="67">
                  <c:v>4.0910000000000002</c:v>
                </c:pt>
                <c:pt idx="68">
                  <c:v>6.3150000000000004</c:v>
                </c:pt>
                <c:pt idx="69">
                  <c:v>5.194</c:v>
                </c:pt>
                <c:pt idx="70">
                  <c:v>3.1779999999999999</c:v>
                </c:pt>
                <c:pt idx="71">
                  <c:v>4.1920000000000002</c:v>
                </c:pt>
                <c:pt idx="72">
                  <c:v>5.5</c:v>
                </c:pt>
                <c:pt idx="73">
                  <c:v>4.625</c:v>
                </c:pt>
                <c:pt idx="74">
                  <c:v>4.9409999999999998</c:v>
                </c:pt>
                <c:pt idx="75">
                  <c:v>8.2959999999999994</c:v>
                </c:pt>
                <c:pt idx="76">
                  <c:v>8.6329999999999991</c:v>
                </c:pt>
                <c:pt idx="77">
                  <c:v>3.99</c:v>
                </c:pt>
                <c:pt idx="78">
                  <c:v>3.95</c:v>
                </c:pt>
                <c:pt idx="79">
                  <c:v>8.5329999999999995</c:v>
                </c:pt>
                <c:pt idx="80">
                  <c:v>6.28</c:v>
                </c:pt>
                <c:pt idx="81">
                  <c:v>3.4740000000000002</c:v>
                </c:pt>
                <c:pt idx="82">
                  <c:v>5.798</c:v>
                </c:pt>
                <c:pt idx="83">
                  <c:v>4.4779999999999998</c:v>
                </c:pt>
                <c:pt idx="84">
                  <c:v>5.2169999999999996</c:v>
                </c:pt>
                <c:pt idx="85">
                  <c:v>5.3310000000000004</c:v>
                </c:pt>
                <c:pt idx="86">
                  <c:v>6.2530000000000001</c:v>
                </c:pt>
                <c:pt idx="87">
                  <c:v>6.8479999999999999</c:v>
                </c:pt>
                <c:pt idx="88">
                  <c:v>7.3479999999999999</c:v>
                </c:pt>
                <c:pt idx="89">
                  <c:v>5.0419999999999998</c:v>
                </c:pt>
                <c:pt idx="90">
                  <c:v>4.0430000000000001</c:v>
                </c:pt>
                <c:pt idx="91">
                  <c:v>6.508</c:v>
                </c:pt>
                <c:pt idx="92">
                  <c:v>6.133</c:v>
                </c:pt>
                <c:pt idx="93">
                  <c:v>4.9420000000000002</c:v>
                </c:pt>
                <c:pt idx="94">
                  <c:v>4.0439999999999996</c:v>
                </c:pt>
                <c:pt idx="95">
                  <c:v>4.5229999999999997</c:v>
                </c:pt>
                <c:pt idx="96">
                  <c:v>8.3580000000000005</c:v>
                </c:pt>
                <c:pt idx="97">
                  <c:v>6.3959999999999999</c:v>
                </c:pt>
                <c:pt idx="98">
                  <c:v>5.9939999999999998</c:v>
                </c:pt>
                <c:pt idx="99">
                  <c:v>7</c:v>
                </c:pt>
                <c:pt idx="100">
                  <c:v>6.4219999999999997</c:v>
                </c:pt>
                <c:pt idx="101">
                  <c:v>5.39</c:v>
                </c:pt>
                <c:pt idx="102">
                  <c:v>8.6080000000000005</c:v>
                </c:pt>
                <c:pt idx="103">
                  <c:v>8.5609999999999999</c:v>
                </c:pt>
                <c:pt idx="104">
                  <c:v>7.2679999999999998</c:v>
                </c:pt>
                <c:pt idx="105">
                  <c:v>5.0510000000000002</c:v>
                </c:pt>
                <c:pt idx="106">
                  <c:v>5.2149999999999999</c:v>
                </c:pt>
                <c:pt idx="107">
                  <c:v>4.6550000000000002</c:v>
                </c:pt>
                <c:pt idx="108">
                  <c:v>5.5030000000000001</c:v>
                </c:pt>
                <c:pt idx="109">
                  <c:v>5.0810000000000004</c:v>
                </c:pt>
                <c:pt idx="110">
                  <c:v>4.9249999999999998</c:v>
                </c:pt>
                <c:pt idx="111">
                  <c:v>5.1020000000000003</c:v>
                </c:pt>
                <c:pt idx="112">
                  <c:v>3.4239999999999999</c:v>
                </c:pt>
                <c:pt idx="113">
                  <c:v>7.4829999999999997</c:v>
                </c:pt>
                <c:pt idx="114">
                  <c:v>8.1289999999999996</c:v>
                </c:pt>
                <c:pt idx="115">
                  <c:v>8.0739999999999998</c:v>
                </c:pt>
                <c:pt idx="116">
                  <c:v>6.4119999999999999</c:v>
                </c:pt>
                <c:pt idx="117" formatCode="#,##0">
                  <c:v>3.0569999999999999</c:v>
                </c:pt>
                <c:pt idx="118">
                  <c:v>4.93</c:v>
                </c:pt>
                <c:pt idx="119">
                  <c:v>2.7280000000000002</c:v>
                </c:pt>
                <c:pt idx="120">
                  <c:v>4.9169999999999998</c:v>
                </c:pt>
                <c:pt idx="121">
                  <c:v>3.76</c:v>
                </c:pt>
                <c:pt idx="124">
                  <c:v>5.5993278688524581</c:v>
                </c:pt>
              </c:numCache>
            </c:numRef>
          </c:yVal>
          <c:smooth val="0"/>
          <c:extLst>
            <c:ext xmlns:c16="http://schemas.microsoft.com/office/drawing/2014/chart" uri="{C3380CC4-5D6E-409C-BE32-E72D297353CC}">
              <c16:uniqueId val="{00000000-AAC3-49FE-8537-CAB6CE0B8FF0}"/>
            </c:ext>
          </c:extLst>
        </c:ser>
        <c:dLbls>
          <c:showLegendKey val="0"/>
          <c:showVal val="0"/>
          <c:showCatName val="0"/>
          <c:showSerName val="0"/>
          <c:showPercent val="0"/>
          <c:showBubbleSize val="0"/>
        </c:dLbls>
        <c:axId val="72181632"/>
        <c:axId val="80023552"/>
      </c:scatterChart>
      <c:valAx>
        <c:axId val="721816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023552"/>
        <c:crosses val="autoZero"/>
        <c:crossBetween val="midCat"/>
      </c:valAx>
      <c:valAx>
        <c:axId val="80023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218163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AC7D64-316E-4F08-8B44-0EC06156AAEF}" type="datetimeFigureOut">
              <a:rPr lang="en-CA" smtClean="0"/>
              <a:t>2020-05-09</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09B72-5246-4E92-9BC5-1AEC953ADA5C}" type="slidenum">
              <a:rPr lang="en-CA" smtClean="0"/>
              <a:t>‹#›</a:t>
            </a:fld>
            <a:endParaRPr lang="en-CA"/>
          </a:p>
        </p:txBody>
      </p:sp>
    </p:spTree>
    <p:extLst>
      <p:ext uri="{BB962C8B-B14F-4D97-AF65-F5344CB8AC3E}">
        <p14:creationId xmlns:p14="http://schemas.microsoft.com/office/powerpoint/2010/main" val="1832601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eaLnBrk="1" fontAlgn="auto" hangingPunct="1">
                <a:spcBef>
                  <a:spcPts val="0"/>
                </a:spcBef>
                <a:spcAft>
                  <a:spcPts val="0"/>
                </a:spcAft>
                <a:defRPr/>
              </a:pPr>
              <a:endParaRPr lang="en-US" sz="1350">
                <a:latin typeface="Arial" charset="0"/>
                <a:cs typeface="Arial" charset="0"/>
              </a:endParaRPr>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gd name="T0" fmla="*/ 64333 w 4848"/>
                  <a:gd name="T1" fmla="*/ 203416971 h 432"/>
                  <a:gd name="T2" fmla="*/ 0 w 4848"/>
                  <a:gd name="T3" fmla="*/ 203416971 h 432"/>
                  <a:gd name="T4" fmla="*/ 0 w 4848"/>
                  <a:gd name="T5" fmla="*/ 0 h 432"/>
                  <a:gd name="T6" fmla="*/ 64333 w 4848"/>
                  <a:gd name="T7" fmla="*/ 0 h 432"/>
                  <a:gd name="T8" fmla="*/ 64333 w 4848"/>
                  <a:gd name="T9" fmla="*/ 203416971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gd name="T0" fmla="*/ 33 w 15"/>
                    <a:gd name="T1" fmla="*/ 3 h 23"/>
                    <a:gd name="T2" fmla="*/ 97 w 15"/>
                    <a:gd name="T3" fmla="*/ 3 h 23"/>
                    <a:gd name="T4" fmla="*/ 86 w 15"/>
                    <a:gd name="T5" fmla="*/ 3 h 23"/>
                    <a:gd name="T6" fmla="*/ 33 w 15"/>
                    <a:gd name="T7" fmla="*/ 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39" name="Freeform 8"/>
                <p:cNvSpPr>
                  <a:spLocks/>
                </p:cNvSpPr>
                <p:nvPr userDrawn="1"/>
              </p:nvSpPr>
              <p:spPr bwMode="ltGray">
                <a:xfrm>
                  <a:off x="3406" y="1015"/>
                  <a:ext cx="21" cy="20"/>
                </a:xfrm>
                <a:custGeom>
                  <a:avLst/>
                  <a:gdLst>
                    <a:gd name="T0" fmla="*/ 3 w 20"/>
                    <a:gd name="T1" fmla="*/ 3 h 23"/>
                    <a:gd name="T2" fmla="*/ 26 w 20"/>
                    <a:gd name="T3" fmla="*/ 3 h 23"/>
                    <a:gd name="T4" fmla="*/ 7 w 20"/>
                    <a:gd name="T5" fmla="*/ 3 h 23"/>
                    <a:gd name="T6" fmla="*/ 3 w 20"/>
                    <a:gd name="T7" fmla="*/ 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0" name="Freeform 9"/>
                <p:cNvSpPr>
                  <a:spLocks/>
                </p:cNvSpPr>
                <p:nvPr userDrawn="1"/>
              </p:nvSpPr>
              <p:spPr bwMode="ltGray">
                <a:xfrm>
                  <a:off x="2909" y="908"/>
                  <a:ext cx="31" cy="34"/>
                </a:xfrm>
                <a:custGeom>
                  <a:avLst/>
                  <a:gdLst>
                    <a:gd name="T0" fmla="*/ 31 w 30"/>
                    <a:gd name="T1" fmla="*/ 2 h 42"/>
                    <a:gd name="T2" fmla="*/ 8 w 30"/>
                    <a:gd name="T3" fmla="*/ 2 h 42"/>
                    <a:gd name="T4" fmla="*/ 0 w 30"/>
                    <a:gd name="T5" fmla="*/ 2 h 42"/>
                    <a:gd name="T6" fmla="*/ 31 w 30"/>
                    <a:gd name="T7" fmla="*/ 2 h 42"/>
                    <a:gd name="T8" fmla="*/ 45 w 30"/>
                    <a:gd name="T9" fmla="*/ 2 h 42"/>
                    <a:gd name="T10" fmla="*/ 43 w 30"/>
                    <a:gd name="T11" fmla="*/ 2 h 42"/>
                    <a:gd name="T12" fmla="*/ 31 w 30"/>
                    <a:gd name="T13" fmla="*/ 2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1" name="Freeform 10"/>
                <p:cNvSpPr>
                  <a:spLocks/>
                </p:cNvSpPr>
                <p:nvPr userDrawn="1"/>
              </p:nvSpPr>
              <p:spPr bwMode="ltGray">
                <a:xfrm>
                  <a:off x="2551" y="940"/>
                  <a:ext cx="25" cy="12"/>
                </a:xfrm>
                <a:custGeom>
                  <a:avLst/>
                  <a:gdLst>
                    <a:gd name="T0" fmla="*/ 15 w 25"/>
                    <a:gd name="T1" fmla="*/ 2 h 16"/>
                    <a:gd name="T2" fmla="*/ 3 w 25"/>
                    <a:gd name="T3" fmla="*/ 2 h 16"/>
                    <a:gd name="T4" fmla="*/ 15 w 25"/>
                    <a:gd name="T5" fmla="*/ 0 h 16"/>
                    <a:gd name="T6" fmla="*/ 15 w 25"/>
                    <a:gd name="T7" fmla="*/ 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2" name="Freeform 11"/>
                <p:cNvSpPr>
                  <a:spLocks/>
                </p:cNvSpPr>
                <p:nvPr userDrawn="1"/>
              </p:nvSpPr>
              <p:spPr bwMode="ltGray">
                <a:xfrm>
                  <a:off x="2443" y="954"/>
                  <a:ext cx="65" cy="39"/>
                </a:xfrm>
                <a:custGeom>
                  <a:avLst/>
                  <a:gdLst>
                    <a:gd name="T0" fmla="*/ 14 w 65"/>
                    <a:gd name="T1" fmla="*/ 3 h 46"/>
                    <a:gd name="T2" fmla="*/ 30 w 65"/>
                    <a:gd name="T3" fmla="*/ 3 h 46"/>
                    <a:gd name="T4" fmla="*/ 42 w 65"/>
                    <a:gd name="T5" fmla="*/ 0 h 46"/>
                    <a:gd name="T6" fmla="*/ 58 w 65"/>
                    <a:gd name="T7" fmla="*/ 3 h 46"/>
                    <a:gd name="T8" fmla="*/ 32 w 65"/>
                    <a:gd name="T9" fmla="*/ 3 h 46"/>
                    <a:gd name="T10" fmla="*/ 12 w 65"/>
                    <a:gd name="T11" fmla="*/ 3 h 46"/>
                    <a:gd name="T12" fmla="*/ 8 w 65"/>
                    <a:gd name="T13" fmla="*/ 3 h 46"/>
                    <a:gd name="T14" fmla="*/ 12 w 65"/>
                    <a:gd name="T15" fmla="*/ 3 h 46"/>
                    <a:gd name="T16" fmla="*/ 14 w 65"/>
                    <a:gd name="T17" fmla="*/ 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3" name="Freeform 12"/>
                <p:cNvSpPr>
                  <a:spLocks/>
                </p:cNvSpPr>
                <p:nvPr userDrawn="1"/>
              </p:nvSpPr>
              <p:spPr bwMode="ltGray">
                <a:xfrm>
                  <a:off x="2375" y="952"/>
                  <a:ext cx="68" cy="39"/>
                </a:xfrm>
                <a:custGeom>
                  <a:avLst/>
                  <a:gdLst>
                    <a:gd name="T0" fmla="*/ 0 w 69"/>
                    <a:gd name="T1" fmla="*/ 2 h 47"/>
                    <a:gd name="T2" fmla="*/ 18 w 69"/>
                    <a:gd name="T3" fmla="*/ 2 h 47"/>
                    <a:gd name="T4" fmla="*/ 37 w 69"/>
                    <a:gd name="T5" fmla="*/ 1 h 47"/>
                    <a:gd name="T6" fmla="*/ 49 w 69"/>
                    <a:gd name="T7" fmla="*/ 2 h 47"/>
                    <a:gd name="T8" fmla="*/ 35 w 69"/>
                    <a:gd name="T9" fmla="*/ 2 h 47"/>
                    <a:gd name="T10" fmla="*/ 28 w 69"/>
                    <a:gd name="T11" fmla="*/ 2 h 47"/>
                    <a:gd name="T12" fmla="*/ 22 w 69"/>
                    <a:gd name="T13" fmla="*/ 2 h 47"/>
                    <a:gd name="T14" fmla="*/ 16 w 69"/>
                    <a:gd name="T15" fmla="*/ 2 h 47"/>
                    <a:gd name="T16" fmla="*/ 12 w 69"/>
                    <a:gd name="T17" fmla="*/ 2 h 47"/>
                    <a:gd name="T18" fmla="*/ 0 w 69"/>
                    <a:gd name="T19" fmla="*/ 2 h 47"/>
                    <a:gd name="T20" fmla="*/ 0 w 69"/>
                    <a:gd name="T21" fmla="*/ 2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4" name="Freeform 13"/>
                <p:cNvSpPr>
                  <a:spLocks/>
                </p:cNvSpPr>
                <p:nvPr userDrawn="1"/>
              </p:nvSpPr>
              <p:spPr bwMode="ltGray">
                <a:xfrm>
                  <a:off x="2007" y="739"/>
                  <a:ext cx="354" cy="228"/>
                </a:xfrm>
                <a:custGeom>
                  <a:avLst/>
                  <a:gdLst>
                    <a:gd name="T0" fmla="*/ 10 w 355"/>
                    <a:gd name="T1" fmla="*/ 2 h 277"/>
                    <a:gd name="T2" fmla="*/ 36 w 355"/>
                    <a:gd name="T3" fmla="*/ 2 h 277"/>
                    <a:gd name="T4" fmla="*/ 46 w 355"/>
                    <a:gd name="T5" fmla="*/ 2 h 277"/>
                    <a:gd name="T6" fmla="*/ 76 w 355"/>
                    <a:gd name="T7" fmla="*/ 2 h 277"/>
                    <a:gd name="T8" fmla="*/ 92 w 355"/>
                    <a:gd name="T9" fmla="*/ 4 h 277"/>
                    <a:gd name="T10" fmla="*/ 122 w 355"/>
                    <a:gd name="T11" fmla="*/ 6 h 277"/>
                    <a:gd name="T12" fmla="*/ 136 w 355"/>
                    <a:gd name="T13" fmla="*/ 7 h 277"/>
                    <a:gd name="T14" fmla="*/ 148 w 355"/>
                    <a:gd name="T15" fmla="*/ 7 h 277"/>
                    <a:gd name="T16" fmla="*/ 154 w 355"/>
                    <a:gd name="T17" fmla="*/ 8 h 277"/>
                    <a:gd name="T18" fmla="*/ 176 w 355"/>
                    <a:gd name="T19" fmla="*/ 8 h 277"/>
                    <a:gd name="T20" fmla="*/ 170 w 355"/>
                    <a:gd name="T21" fmla="*/ 11 h 277"/>
                    <a:gd name="T22" fmla="*/ 177 w 355"/>
                    <a:gd name="T23" fmla="*/ 12 h 277"/>
                    <a:gd name="T24" fmla="*/ 183 w 355"/>
                    <a:gd name="T25" fmla="*/ 12 h 277"/>
                    <a:gd name="T26" fmla="*/ 201 w 355"/>
                    <a:gd name="T27" fmla="*/ 12 h 277"/>
                    <a:gd name="T28" fmla="*/ 221 w 355"/>
                    <a:gd name="T29" fmla="*/ 13 h 277"/>
                    <a:gd name="T30" fmla="*/ 239 w 355"/>
                    <a:gd name="T31" fmla="*/ 13 h 277"/>
                    <a:gd name="T32" fmla="*/ 257 w 355"/>
                    <a:gd name="T33" fmla="*/ 13 h 277"/>
                    <a:gd name="T34" fmla="*/ 281 w 355"/>
                    <a:gd name="T35" fmla="*/ 14 h 277"/>
                    <a:gd name="T36" fmla="*/ 299 w 355"/>
                    <a:gd name="T37" fmla="*/ 14 h 277"/>
                    <a:gd name="T38" fmla="*/ 337 w 355"/>
                    <a:gd name="T39" fmla="*/ 14 h 277"/>
                    <a:gd name="T40" fmla="*/ 327 w 355"/>
                    <a:gd name="T41" fmla="*/ 15 h 277"/>
                    <a:gd name="T42" fmla="*/ 307 w 355"/>
                    <a:gd name="T43" fmla="*/ 14 h 277"/>
                    <a:gd name="T44" fmla="*/ 285 w 355"/>
                    <a:gd name="T45" fmla="*/ 14 h 277"/>
                    <a:gd name="T46" fmla="*/ 273 w 355"/>
                    <a:gd name="T47" fmla="*/ 14 h 277"/>
                    <a:gd name="T48" fmla="*/ 237 w 355"/>
                    <a:gd name="T49" fmla="*/ 14 h 277"/>
                    <a:gd name="T50" fmla="*/ 219 w 355"/>
                    <a:gd name="T51" fmla="*/ 14 h 277"/>
                    <a:gd name="T52" fmla="*/ 172 w 355"/>
                    <a:gd name="T53" fmla="*/ 13 h 277"/>
                    <a:gd name="T54" fmla="*/ 160 w 355"/>
                    <a:gd name="T55" fmla="*/ 12 h 277"/>
                    <a:gd name="T56" fmla="*/ 126 w 355"/>
                    <a:gd name="T57" fmla="*/ 11 h 277"/>
                    <a:gd name="T58" fmla="*/ 108 w 355"/>
                    <a:gd name="T59" fmla="*/ 10 h 277"/>
                    <a:gd name="T60" fmla="*/ 94 w 355"/>
                    <a:gd name="T61" fmla="*/ 8 h 277"/>
                    <a:gd name="T62" fmla="*/ 68 w 355"/>
                    <a:gd name="T63" fmla="*/ 6 h 277"/>
                    <a:gd name="T64" fmla="*/ 64 w 355"/>
                    <a:gd name="T65" fmla="*/ 6 h 277"/>
                    <a:gd name="T66" fmla="*/ 58 w 355"/>
                    <a:gd name="T67" fmla="*/ 6 h 277"/>
                    <a:gd name="T68" fmla="*/ 54 w 355"/>
                    <a:gd name="T69" fmla="*/ 5 h 277"/>
                    <a:gd name="T70" fmla="*/ 38 w 355"/>
                    <a:gd name="T71" fmla="*/ 3 h 277"/>
                    <a:gd name="T72" fmla="*/ 20 w 355"/>
                    <a:gd name="T73" fmla="*/ 2 h 277"/>
                    <a:gd name="T74" fmla="*/ 4 w 355"/>
                    <a:gd name="T75" fmla="*/ 2 h 277"/>
                    <a:gd name="T76" fmla="*/ 10 w 355"/>
                    <a:gd name="T77" fmla="*/ 2 h 277"/>
                    <a:gd name="T78" fmla="*/ 10 w 355"/>
                    <a:gd name="T79" fmla="*/ 2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5" name="Freeform 14"/>
                <p:cNvSpPr>
                  <a:spLocks/>
                </p:cNvSpPr>
                <p:nvPr userDrawn="1"/>
              </p:nvSpPr>
              <p:spPr bwMode="ltGray">
                <a:xfrm>
                  <a:off x="2222" y="724"/>
                  <a:ext cx="157" cy="167"/>
                </a:xfrm>
                <a:custGeom>
                  <a:avLst/>
                  <a:gdLst>
                    <a:gd name="T0" fmla="*/ 54 w 156"/>
                    <a:gd name="T1" fmla="*/ 2 h 206"/>
                    <a:gd name="T2" fmla="*/ 66 w 156"/>
                    <a:gd name="T3" fmla="*/ 2 h 206"/>
                    <a:gd name="T4" fmla="*/ 68 w 156"/>
                    <a:gd name="T5" fmla="*/ 2 h 206"/>
                    <a:gd name="T6" fmla="*/ 95 w 156"/>
                    <a:gd name="T7" fmla="*/ 2 h 206"/>
                    <a:gd name="T8" fmla="*/ 121 w 156"/>
                    <a:gd name="T9" fmla="*/ 2 h 206"/>
                    <a:gd name="T10" fmla="*/ 127 w 156"/>
                    <a:gd name="T11" fmla="*/ 2 h 206"/>
                    <a:gd name="T12" fmla="*/ 139 w 156"/>
                    <a:gd name="T13" fmla="*/ 0 h 206"/>
                    <a:gd name="T14" fmla="*/ 165 w 156"/>
                    <a:gd name="T15" fmla="*/ 2 h 206"/>
                    <a:gd name="T16" fmla="*/ 161 w 156"/>
                    <a:gd name="T17" fmla="*/ 2 h 206"/>
                    <a:gd name="T18" fmla="*/ 141 w 156"/>
                    <a:gd name="T19" fmla="*/ 2 h 206"/>
                    <a:gd name="T20" fmla="*/ 147 w 156"/>
                    <a:gd name="T21" fmla="*/ 4 h 206"/>
                    <a:gd name="T22" fmla="*/ 157 w 156"/>
                    <a:gd name="T23" fmla="*/ 5 h 206"/>
                    <a:gd name="T24" fmla="*/ 161 w 156"/>
                    <a:gd name="T25" fmla="*/ 5 h 206"/>
                    <a:gd name="T26" fmla="*/ 143 w 156"/>
                    <a:gd name="T27" fmla="*/ 5 h 206"/>
                    <a:gd name="T28" fmla="*/ 131 w 156"/>
                    <a:gd name="T29" fmla="*/ 6 h 206"/>
                    <a:gd name="T30" fmla="*/ 119 w 156"/>
                    <a:gd name="T31" fmla="*/ 6 h 206"/>
                    <a:gd name="T32" fmla="*/ 115 w 156"/>
                    <a:gd name="T33" fmla="*/ 8 h 206"/>
                    <a:gd name="T34" fmla="*/ 103 w 156"/>
                    <a:gd name="T35" fmla="*/ 9 h 206"/>
                    <a:gd name="T36" fmla="*/ 97 w 156"/>
                    <a:gd name="T37" fmla="*/ 9 h 206"/>
                    <a:gd name="T38" fmla="*/ 76 w 156"/>
                    <a:gd name="T39" fmla="*/ 9 h 206"/>
                    <a:gd name="T40" fmla="*/ 72 w 156"/>
                    <a:gd name="T41" fmla="*/ 8 h 206"/>
                    <a:gd name="T42" fmla="*/ 60 w 156"/>
                    <a:gd name="T43" fmla="*/ 8 h 206"/>
                    <a:gd name="T44" fmla="*/ 42 w 156"/>
                    <a:gd name="T45" fmla="*/ 8 h 206"/>
                    <a:gd name="T46" fmla="*/ 28 w 156"/>
                    <a:gd name="T47" fmla="*/ 8 h 206"/>
                    <a:gd name="T48" fmla="*/ 10 w 156"/>
                    <a:gd name="T49" fmla="*/ 6 h 206"/>
                    <a:gd name="T50" fmla="*/ 4 w 156"/>
                    <a:gd name="T51" fmla="*/ 5 h 206"/>
                    <a:gd name="T52" fmla="*/ 0 w 156"/>
                    <a:gd name="T53" fmla="*/ 5 h 206"/>
                    <a:gd name="T54" fmla="*/ 20 w 156"/>
                    <a:gd name="T55" fmla="*/ 4 h 206"/>
                    <a:gd name="T56" fmla="*/ 32 w 156"/>
                    <a:gd name="T57" fmla="*/ 4 h 206"/>
                    <a:gd name="T58" fmla="*/ 34 w 156"/>
                    <a:gd name="T59" fmla="*/ 3 h 206"/>
                    <a:gd name="T60" fmla="*/ 52 w 156"/>
                    <a:gd name="T61" fmla="*/ 2 h 206"/>
                    <a:gd name="T62" fmla="*/ 54 w 156"/>
                    <a:gd name="T63" fmla="*/ 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6" name="Freeform 15"/>
                <p:cNvSpPr>
                  <a:spLocks/>
                </p:cNvSpPr>
                <p:nvPr userDrawn="1"/>
              </p:nvSpPr>
              <p:spPr bwMode="ltGray">
                <a:xfrm>
                  <a:off x="2375" y="800"/>
                  <a:ext cx="110" cy="32"/>
                </a:xfrm>
                <a:custGeom>
                  <a:avLst/>
                  <a:gdLst>
                    <a:gd name="T0" fmla="*/ 4 w 109"/>
                    <a:gd name="T1" fmla="*/ 3 h 38"/>
                    <a:gd name="T2" fmla="*/ 18 w 109"/>
                    <a:gd name="T3" fmla="*/ 3 h 38"/>
                    <a:gd name="T4" fmla="*/ 46 w 109"/>
                    <a:gd name="T5" fmla="*/ 3 h 38"/>
                    <a:gd name="T6" fmla="*/ 87 w 109"/>
                    <a:gd name="T7" fmla="*/ 3 h 38"/>
                    <a:gd name="T8" fmla="*/ 105 w 109"/>
                    <a:gd name="T9" fmla="*/ 0 h 38"/>
                    <a:gd name="T10" fmla="*/ 91 w 109"/>
                    <a:gd name="T11" fmla="*/ 3 h 38"/>
                    <a:gd name="T12" fmla="*/ 75 w 109"/>
                    <a:gd name="T13" fmla="*/ 3 h 38"/>
                    <a:gd name="T14" fmla="*/ 42 w 109"/>
                    <a:gd name="T15" fmla="*/ 3 h 38"/>
                    <a:gd name="T16" fmla="*/ 14 w 109"/>
                    <a:gd name="T17" fmla="*/ 3 h 38"/>
                    <a:gd name="T18" fmla="*/ 4 w 109"/>
                    <a:gd name="T19" fmla="*/ 3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7" name="Freeform 16"/>
                <p:cNvSpPr>
                  <a:spLocks/>
                </p:cNvSpPr>
                <p:nvPr userDrawn="1"/>
              </p:nvSpPr>
              <p:spPr bwMode="ltGray">
                <a:xfrm>
                  <a:off x="2370" y="839"/>
                  <a:ext cx="75" cy="84"/>
                </a:xfrm>
                <a:custGeom>
                  <a:avLst/>
                  <a:gdLst>
                    <a:gd name="T0" fmla="*/ 8 w 76"/>
                    <a:gd name="T1" fmla="*/ 2 h 104"/>
                    <a:gd name="T2" fmla="*/ 18 w 76"/>
                    <a:gd name="T3" fmla="*/ 0 h 104"/>
                    <a:gd name="T4" fmla="*/ 34 w 76"/>
                    <a:gd name="T5" fmla="*/ 2 h 104"/>
                    <a:gd name="T6" fmla="*/ 47 w 76"/>
                    <a:gd name="T7" fmla="*/ 2 h 104"/>
                    <a:gd name="T8" fmla="*/ 38 w 76"/>
                    <a:gd name="T9" fmla="*/ 2 h 104"/>
                    <a:gd name="T10" fmla="*/ 39 w 76"/>
                    <a:gd name="T11" fmla="*/ 2 h 104"/>
                    <a:gd name="T12" fmla="*/ 43 w 76"/>
                    <a:gd name="T13" fmla="*/ 2 h 104"/>
                    <a:gd name="T14" fmla="*/ 38 w 76"/>
                    <a:gd name="T15" fmla="*/ 3 h 104"/>
                    <a:gd name="T16" fmla="*/ 34 w 76"/>
                    <a:gd name="T17" fmla="*/ 2 h 104"/>
                    <a:gd name="T18" fmla="*/ 22 w 76"/>
                    <a:gd name="T19" fmla="*/ 2 h 104"/>
                    <a:gd name="T20" fmla="*/ 28 w 76"/>
                    <a:gd name="T21" fmla="*/ 2 h 104"/>
                    <a:gd name="T22" fmla="*/ 30 w 76"/>
                    <a:gd name="T23" fmla="*/ 3 h 104"/>
                    <a:gd name="T24" fmla="*/ 20 w 76"/>
                    <a:gd name="T25" fmla="*/ 4 h 104"/>
                    <a:gd name="T26" fmla="*/ 12 w 76"/>
                    <a:gd name="T27" fmla="*/ 4 h 104"/>
                    <a:gd name="T28" fmla="*/ 8 w 76"/>
                    <a:gd name="T29" fmla="*/ 4 h 104"/>
                    <a:gd name="T30" fmla="*/ 0 w 76"/>
                    <a:gd name="T31" fmla="*/ 2 h 104"/>
                    <a:gd name="T32" fmla="*/ 2 w 76"/>
                    <a:gd name="T33" fmla="*/ 2 h 104"/>
                    <a:gd name="T34" fmla="*/ 8 w 76"/>
                    <a:gd name="T35" fmla="*/ 2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8" name="Freeform 17"/>
                <p:cNvSpPr>
                  <a:spLocks/>
                </p:cNvSpPr>
                <p:nvPr userDrawn="1"/>
              </p:nvSpPr>
              <p:spPr bwMode="ltGray">
                <a:xfrm>
                  <a:off x="2497" y="793"/>
                  <a:ext cx="37" cy="49"/>
                </a:xfrm>
                <a:custGeom>
                  <a:avLst/>
                  <a:gdLst>
                    <a:gd name="T0" fmla="*/ 3 w 37"/>
                    <a:gd name="T1" fmla="*/ 2 h 61"/>
                    <a:gd name="T2" fmla="*/ 13 w 37"/>
                    <a:gd name="T3" fmla="*/ 0 h 61"/>
                    <a:gd name="T4" fmla="*/ 15 w 37"/>
                    <a:gd name="T5" fmla="*/ 2 h 61"/>
                    <a:gd name="T6" fmla="*/ 37 w 37"/>
                    <a:gd name="T7" fmla="*/ 2 h 61"/>
                    <a:gd name="T8" fmla="*/ 19 w 37"/>
                    <a:gd name="T9" fmla="*/ 2 h 61"/>
                    <a:gd name="T10" fmla="*/ 5 w 37"/>
                    <a:gd name="T11" fmla="*/ 2 h 61"/>
                    <a:gd name="T12" fmla="*/ 1 w 37"/>
                    <a:gd name="T13" fmla="*/ 2 h 61"/>
                    <a:gd name="T14" fmla="*/ 3 w 37"/>
                    <a:gd name="T15" fmla="*/ 2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9" name="Freeform 18"/>
                <p:cNvSpPr>
                  <a:spLocks/>
                </p:cNvSpPr>
                <p:nvPr userDrawn="1"/>
              </p:nvSpPr>
              <p:spPr bwMode="ltGray">
                <a:xfrm>
                  <a:off x="2506" y="869"/>
                  <a:ext cx="47" cy="24"/>
                </a:xfrm>
                <a:custGeom>
                  <a:avLst/>
                  <a:gdLst>
                    <a:gd name="T0" fmla="*/ 7 w 49"/>
                    <a:gd name="T1" fmla="*/ 0 h 29"/>
                    <a:gd name="T2" fmla="*/ 14 w 49"/>
                    <a:gd name="T3" fmla="*/ 0 h 29"/>
                    <a:gd name="T4" fmla="*/ 27 w 49"/>
                    <a:gd name="T5" fmla="*/ 2 h 29"/>
                    <a:gd name="T6" fmla="*/ 20 w 49"/>
                    <a:gd name="T7" fmla="*/ 2 h 29"/>
                    <a:gd name="T8" fmla="*/ 3 w 49"/>
                    <a:gd name="T9" fmla="*/ 2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0" name="Freeform 19"/>
                <p:cNvSpPr>
                  <a:spLocks/>
                </p:cNvSpPr>
                <p:nvPr userDrawn="1"/>
              </p:nvSpPr>
              <p:spPr bwMode="ltGray">
                <a:xfrm>
                  <a:off x="2555" y="832"/>
                  <a:ext cx="61" cy="42"/>
                </a:xfrm>
                <a:custGeom>
                  <a:avLst/>
                  <a:gdLst>
                    <a:gd name="T0" fmla="*/ 21 w 61"/>
                    <a:gd name="T1" fmla="*/ 5 h 48"/>
                    <a:gd name="T2" fmla="*/ 15 w 61"/>
                    <a:gd name="T3" fmla="*/ 4 h 48"/>
                    <a:gd name="T4" fmla="*/ 3 w 61"/>
                    <a:gd name="T5" fmla="*/ 4 h 48"/>
                    <a:gd name="T6" fmla="*/ 13 w 61"/>
                    <a:gd name="T7" fmla="*/ 4 h 48"/>
                    <a:gd name="T8" fmla="*/ 25 w 61"/>
                    <a:gd name="T9" fmla="*/ 0 h 48"/>
                    <a:gd name="T10" fmla="*/ 49 w 61"/>
                    <a:gd name="T11" fmla="*/ 4 h 48"/>
                    <a:gd name="T12" fmla="*/ 53 w 61"/>
                    <a:gd name="T13" fmla="*/ 4 h 48"/>
                    <a:gd name="T14" fmla="*/ 61 w 61"/>
                    <a:gd name="T15" fmla="*/ 4 h 48"/>
                    <a:gd name="T16" fmla="*/ 41 w 61"/>
                    <a:gd name="T17" fmla="*/ 5 h 48"/>
                    <a:gd name="T18" fmla="*/ 23 w 61"/>
                    <a:gd name="T19" fmla="*/ 7 h 48"/>
                    <a:gd name="T20" fmla="*/ 21 w 61"/>
                    <a:gd name="T21" fmla="*/ 5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1" name="Freeform 20"/>
                <p:cNvSpPr>
                  <a:spLocks/>
                </p:cNvSpPr>
                <p:nvPr userDrawn="1"/>
              </p:nvSpPr>
              <p:spPr bwMode="ltGray">
                <a:xfrm>
                  <a:off x="2572" y="852"/>
                  <a:ext cx="286" cy="149"/>
                </a:xfrm>
                <a:custGeom>
                  <a:avLst/>
                  <a:gdLst>
                    <a:gd name="T0" fmla="*/ 46 w 286"/>
                    <a:gd name="T1" fmla="*/ 2 h 182"/>
                    <a:gd name="T2" fmla="*/ 36 w 286"/>
                    <a:gd name="T3" fmla="*/ 2 h 182"/>
                    <a:gd name="T4" fmla="*/ 26 w 286"/>
                    <a:gd name="T5" fmla="*/ 2 h 182"/>
                    <a:gd name="T6" fmla="*/ 0 w 286"/>
                    <a:gd name="T7" fmla="*/ 2 h 182"/>
                    <a:gd name="T8" fmla="*/ 10 w 286"/>
                    <a:gd name="T9" fmla="*/ 2 h 182"/>
                    <a:gd name="T10" fmla="*/ 16 w 286"/>
                    <a:gd name="T11" fmla="*/ 3 h 182"/>
                    <a:gd name="T12" fmla="*/ 24 w 286"/>
                    <a:gd name="T13" fmla="*/ 2 h 182"/>
                    <a:gd name="T14" fmla="*/ 30 w 286"/>
                    <a:gd name="T15" fmla="*/ 2 h 182"/>
                    <a:gd name="T16" fmla="*/ 48 w 286"/>
                    <a:gd name="T17" fmla="*/ 2 h 182"/>
                    <a:gd name="T18" fmla="*/ 70 w 286"/>
                    <a:gd name="T19" fmla="*/ 3 h 182"/>
                    <a:gd name="T20" fmla="*/ 88 w 286"/>
                    <a:gd name="T21" fmla="*/ 3 h 182"/>
                    <a:gd name="T22" fmla="*/ 106 w 286"/>
                    <a:gd name="T23" fmla="*/ 5 h 182"/>
                    <a:gd name="T24" fmla="*/ 104 w 286"/>
                    <a:gd name="T25" fmla="*/ 6 h 182"/>
                    <a:gd name="T26" fmla="*/ 98 w 286"/>
                    <a:gd name="T27" fmla="*/ 7 h 182"/>
                    <a:gd name="T28" fmla="*/ 122 w 286"/>
                    <a:gd name="T29" fmla="*/ 6 h 182"/>
                    <a:gd name="T30" fmla="*/ 140 w 286"/>
                    <a:gd name="T31" fmla="*/ 7 h 182"/>
                    <a:gd name="T32" fmla="*/ 168 w 286"/>
                    <a:gd name="T33" fmla="*/ 7 h 182"/>
                    <a:gd name="T34" fmla="*/ 174 w 286"/>
                    <a:gd name="T35" fmla="*/ 7 h 182"/>
                    <a:gd name="T36" fmla="*/ 168 w 286"/>
                    <a:gd name="T37" fmla="*/ 7 h 182"/>
                    <a:gd name="T38" fmla="*/ 178 w 286"/>
                    <a:gd name="T39" fmla="*/ 7 h 182"/>
                    <a:gd name="T40" fmla="*/ 186 w 286"/>
                    <a:gd name="T41" fmla="*/ 6 h 182"/>
                    <a:gd name="T42" fmla="*/ 202 w 286"/>
                    <a:gd name="T43" fmla="*/ 6 h 182"/>
                    <a:gd name="T44" fmla="*/ 214 w 286"/>
                    <a:gd name="T45" fmla="*/ 6 h 182"/>
                    <a:gd name="T46" fmla="*/ 244 w 286"/>
                    <a:gd name="T47" fmla="*/ 9 h 182"/>
                    <a:gd name="T48" fmla="*/ 262 w 286"/>
                    <a:gd name="T49" fmla="*/ 9 h 182"/>
                    <a:gd name="T50" fmla="*/ 284 w 286"/>
                    <a:gd name="T51" fmla="*/ 9 h 182"/>
                    <a:gd name="T52" fmla="*/ 268 w 286"/>
                    <a:gd name="T53" fmla="*/ 7 h 182"/>
                    <a:gd name="T54" fmla="*/ 256 w 286"/>
                    <a:gd name="T55" fmla="*/ 7 h 182"/>
                    <a:gd name="T56" fmla="*/ 250 w 286"/>
                    <a:gd name="T57" fmla="*/ 6 h 182"/>
                    <a:gd name="T58" fmla="*/ 248 w 286"/>
                    <a:gd name="T59" fmla="*/ 6 h 182"/>
                    <a:gd name="T60" fmla="*/ 236 w 286"/>
                    <a:gd name="T61" fmla="*/ 6 h 182"/>
                    <a:gd name="T62" fmla="*/ 240 w 286"/>
                    <a:gd name="T63" fmla="*/ 5 h 182"/>
                    <a:gd name="T64" fmla="*/ 220 w 286"/>
                    <a:gd name="T65" fmla="*/ 4 h 182"/>
                    <a:gd name="T66" fmla="*/ 210 w 286"/>
                    <a:gd name="T67" fmla="*/ 3 h 182"/>
                    <a:gd name="T68" fmla="*/ 190 w 286"/>
                    <a:gd name="T69" fmla="*/ 2 h 182"/>
                    <a:gd name="T70" fmla="*/ 168 w 286"/>
                    <a:gd name="T71" fmla="*/ 2 h 182"/>
                    <a:gd name="T72" fmla="*/ 156 w 286"/>
                    <a:gd name="T73" fmla="*/ 2 h 182"/>
                    <a:gd name="T74" fmla="*/ 120 w 286"/>
                    <a:gd name="T75" fmla="*/ 2 h 182"/>
                    <a:gd name="T76" fmla="*/ 102 w 286"/>
                    <a:gd name="T77" fmla="*/ 2 h 182"/>
                    <a:gd name="T78" fmla="*/ 96 w 286"/>
                    <a:gd name="T79" fmla="*/ 0 h 182"/>
                    <a:gd name="T80" fmla="*/ 70 w 286"/>
                    <a:gd name="T81" fmla="*/ 2 h 182"/>
                    <a:gd name="T82" fmla="*/ 56 w 286"/>
                    <a:gd name="T83" fmla="*/ 2 h 182"/>
                    <a:gd name="T84" fmla="*/ 46 w 286"/>
                    <a:gd name="T85" fmla="*/ 2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2" name="Freeform 21"/>
                <p:cNvSpPr>
                  <a:spLocks/>
                </p:cNvSpPr>
                <p:nvPr userDrawn="1"/>
              </p:nvSpPr>
              <p:spPr bwMode="ltGray">
                <a:xfrm>
                  <a:off x="2820" y="866"/>
                  <a:ext cx="78" cy="64"/>
                </a:xfrm>
                <a:custGeom>
                  <a:avLst/>
                  <a:gdLst>
                    <a:gd name="T0" fmla="*/ 1 w 78"/>
                    <a:gd name="T1" fmla="*/ 2 h 78"/>
                    <a:gd name="T2" fmla="*/ 27 w 78"/>
                    <a:gd name="T3" fmla="*/ 3 h 78"/>
                    <a:gd name="T4" fmla="*/ 45 w 78"/>
                    <a:gd name="T5" fmla="*/ 2 h 78"/>
                    <a:gd name="T6" fmla="*/ 57 w 78"/>
                    <a:gd name="T7" fmla="*/ 2 h 78"/>
                    <a:gd name="T8" fmla="*/ 43 w 78"/>
                    <a:gd name="T9" fmla="*/ 2 h 78"/>
                    <a:gd name="T10" fmla="*/ 43 w 78"/>
                    <a:gd name="T11" fmla="*/ 2 h 78"/>
                    <a:gd name="T12" fmla="*/ 71 w 78"/>
                    <a:gd name="T13" fmla="*/ 2 h 78"/>
                    <a:gd name="T14" fmla="*/ 67 w 78"/>
                    <a:gd name="T15" fmla="*/ 2 h 78"/>
                    <a:gd name="T16" fmla="*/ 33 w 78"/>
                    <a:gd name="T17" fmla="*/ 4 h 78"/>
                    <a:gd name="T18" fmla="*/ 9 w 78"/>
                    <a:gd name="T19" fmla="*/ 3 h 78"/>
                    <a:gd name="T20" fmla="*/ 3 w 78"/>
                    <a:gd name="T21" fmla="*/ 3 h 78"/>
                    <a:gd name="T22" fmla="*/ 1 w 78"/>
                    <a:gd name="T23" fmla="*/ 2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3" name="Freeform 22"/>
                <p:cNvSpPr>
                  <a:spLocks/>
                </p:cNvSpPr>
                <p:nvPr userDrawn="1"/>
              </p:nvSpPr>
              <p:spPr bwMode="ltGray">
                <a:xfrm>
                  <a:off x="2984" y="732"/>
                  <a:ext cx="19" cy="14"/>
                </a:xfrm>
                <a:custGeom>
                  <a:avLst/>
                  <a:gdLst>
                    <a:gd name="T0" fmla="*/ 3 w 17"/>
                    <a:gd name="T1" fmla="*/ 2 h 18"/>
                    <a:gd name="T2" fmla="*/ 3 w 17"/>
                    <a:gd name="T3" fmla="*/ 2 h 18"/>
                    <a:gd name="T4" fmla="*/ 3 w 17"/>
                    <a:gd name="T5" fmla="*/ 2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4" name="Freeform 23"/>
                <p:cNvSpPr>
                  <a:spLocks/>
                </p:cNvSpPr>
                <p:nvPr userDrawn="1"/>
              </p:nvSpPr>
              <p:spPr bwMode="ltGray">
                <a:xfrm>
                  <a:off x="3083" y="830"/>
                  <a:ext cx="26" cy="19"/>
                </a:xfrm>
                <a:custGeom>
                  <a:avLst/>
                  <a:gdLst>
                    <a:gd name="T0" fmla="*/ 8 w 26"/>
                    <a:gd name="T1" fmla="*/ 3 h 22"/>
                    <a:gd name="T2" fmla="*/ 14 w 26"/>
                    <a:gd name="T3" fmla="*/ 0 h 22"/>
                    <a:gd name="T4" fmla="*/ 14 w 26"/>
                    <a:gd name="T5" fmla="*/ 3 h 22"/>
                    <a:gd name="T6" fmla="*/ 8 w 26"/>
                    <a:gd name="T7" fmla="*/ 3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5" name="Freeform 24"/>
                <p:cNvSpPr>
                  <a:spLocks/>
                </p:cNvSpPr>
                <p:nvPr userDrawn="1"/>
              </p:nvSpPr>
              <p:spPr bwMode="ltGray">
                <a:xfrm>
                  <a:off x="2766" y="610"/>
                  <a:ext cx="19" cy="12"/>
                </a:xfrm>
                <a:custGeom>
                  <a:avLst/>
                  <a:gdLst>
                    <a:gd name="T0" fmla="*/ 7 w 20"/>
                    <a:gd name="T1" fmla="*/ 2 h 15"/>
                    <a:gd name="T2" fmla="*/ 10 w 20"/>
                    <a:gd name="T3" fmla="*/ 2 h 15"/>
                    <a:gd name="T4" fmla="*/ 9 w 20"/>
                    <a:gd name="T5" fmla="*/ 2 h 15"/>
                    <a:gd name="T6" fmla="*/ 7 w 20"/>
                    <a:gd name="T7" fmla="*/ 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6" name="Freeform 25"/>
                <p:cNvSpPr>
                  <a:spLocks/>
                </p:cNvSpPr>
                <p:nvPr userDrawn="1"/>
              </p:nvSpPr>
              <p:spPr bwMode="ltGray">
                <a:xfrm>
                  <a:off x="2600" y="712"/>
                  <a:ext cx="19" cy="12"/>
                </a:xfrm>
                <a:custGeom>
                  <a:avLst/>
                  <a:gdLst>
                    <a:gd name="T0" fmla="*/ 7 w 20"/>
                    <a:gd name="T1" fmla="*/ 2 h 15"/>
                    <a:gd name="T2" fmla="*/ 10 w 20"/>
                    <a:gd name="T3" fmla="*/ 2 h 15"/>
                    <a:gd name="T4" fmla="*/ 10 w 20"/>
                    <a:gd name="T5" fmla="*/ 2 h 15"/>
                    <a:gd name="T6" fmla="*/ 7 w 20"/>
                    <a:gd name="T7" fmla="*/ 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7" name="Freeform 26"/>
                <p:cNvSpPr>
                  <a:spLocks/>
                </p:cNvSpPr>
                <p:nvPr userDrawn="1"/>
              </p:nvSpPr>
              <p:spPr bwMode="ltGray">
                <a:xfrm>
                  <a:off x="2417" y="680"/>
                  <a:ext cx="80" cy="66"/>
                </a:xfrm>
                <a:custGeom>
                  <a:avLst/>
                  <a:gdLst>
                    <a:gd name="T0" fmla="*/ 0 w 80"/>
                    <a:gd name="T1" fmla="*/ 2 h 80"/>
                    <a:gd name="T2" fmla="*/ 14 w 80"/>
                    <a:gd name="T3" fmla="*/ 2 h 80"/>
                    <a:gd name="T4" fmla="*/ 26 w 80"/>
                    <a:gd name="T5" fmla="*/ 2 h 80"/>
                    <a:gd name="T6" fmla="*/ 48 w 80"/>
                    <a:gd name="T7" fmla="*/ 2 h 80"/>
                    <a:gd name="T8" fmla="*/ 58 w 80"/>
                    <a:gd name="T9" fmla="*/ 0 h 80"/>
                    <a:gd name="T10" fmla="*/ 80 w 80"/>
                    <a:gd name="T11" fmla="*/ 2 h 80"/>
                    <a:gd name="T12" fmla="*/ 70 w 80"/>
                    <a:gd name="T13" fmla="*/ 3 h 80"/>
                    <a:gd name="T14" fmla="*/ 54 w 80"/>
                    <a:gd name="T15" fmla="*/ 4 h 80"/>
                    <a:gd name="T16" fmla="*/ 48 w 80"/>
                    <a:gd name="T17" fmla="*/ 5 h 80"/>
                    <a:gd name="T18" fmla="*/ 32 w 80"/>
                    <a:gd name="T19" fmla="*/ 4 h 80"/>
                    <a:gd name="T20" fmla="*/ 38 w 80"/>
                    <a:gd name="T21" fmla="*/ 3 h 80"/>
                    <a:gd name="T22" fmla="*/ 30 w 80"/>
                    <a:gd name="T23" fmla="*/ 2 h 80"/>
                    <a:gd name="T24" fmla="*/ 20 w 80"/>
                    <a:gd name="T25" fmla="*/ 2 h 80"/>
                    <a:gd name="T26" fmla="*/ 8 w 80"/>
                    <a:gd name="T27" fmla="*/ 3 h 80"/>
                    <a:gd name="T28" fmla="*/ 0 w 80"/>
                    <a:gd name="T29" fmla="*/ 2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8" name="Freeform 27"/>
                <p:cNvSpPr>
                  <a:spLocks/>
                </p:cNvSpPr>
                <p:nvPr userDrawn="1"/>
              </p:nvSpPr>
              <p:spPr bwMode="ltGray">
                <a:xfrm>
                  <a:off x="2391" y="541"/>
                  <a:ext cx="94" cy="142"/>
                </a:xfrm>
                <a:custGeom>
                  <a:avLst/>
                  <a:gdLst>
                    <a:gd name="T0" fmla="*/ 14 w 94"/>
                    <a:gd name="T1" fmla="*/ 5 h 174"/>
                    <a:gd name="T2" fmla="*/ 26 w 94"/>
                    <a:gd name="T3" fmla="*/ 6 h 174"/>
                    <a:gd name="T4" fmla="*/ 32 w 94"/>
                    <a:gd name="T5" fmla="*/ 5 h 174"/>
                    <a:gd name="T6" fmla="*/ 52 w 94"/>
                    <a:gd name="T7" fmla="*/ 5 h 174"/>
                    <a:gd name="T8" fmla="*/ 46 w 94"/>
                    <a:gd name="T9" fmla="*/ 6 h 174"/>
                    <a:gd name="T10" fmla="*/ 66 w 94"/>
                    <a:gd name="T11" fmla="*/ 6 h 174"/>
                    <a:gd name="T12" fmla="*/ 76 w 94"/>
                    <a:gd name="T13" fmla="*/ 7 h 174"/>
                    <a:gd name="T14" fmla="*/ 58 w 94"/>
                    <a:gd name="T15" fmla="*/ 7 h 174"/>
                    <a:gd name="T16" fmla="*/ 74 w 94"/>
                    <a:gd name="T17" fmla="*/ 9 h 174"/>
                    <a:gd name="T18" fmla="*/ 84 w 94"/>
                    <a:gd name="T19" fmla="*/ 7 h 174"/>
                    <a:gd name="T20" fmla="*/ 82 w 94"/>
                    <a:gd name="T21" fmla="*/ 6 h 174"/>
                    <a:gd name="T22" fmla="*/ 60 w 94"/>
                    <a:gd name="T23" fmla="*/ 5 h 174"/>
                    <a:gd name="T24" fmla="*/ 50 w 94"/>
                    <a:gd name="T25" fmla="*/ 4 h 174"/>
                    <a:gd name="T26" fmla="*/ 34 w 94"/>
                    <a:gd name="T27" fmla="*/ 4 h 174"/>
                    <a:gd name="T28" fmla="*/ 30 w 94"/>
                    <a:gd name="T29" fmla="*/ 3 h 174"/>
                    <a:gd name="T30" fmla="*/ 42 w 94"/>
                    <a:gd name="T31" fmla="*/ 2 h 174"/>
                    <a:gd name="T32" fmla="*/ 30 w 94"/>
                    <a:gd name="T33" fmla="*/ 0 h 174"/>
                    <a:gd name="T34" fmla="*/ 18 w 94"/>
                    <a:gd name="T35" fmla="*/ 2 h 174"/>
                    <a:gd name="T36" fmla="*/ 4 w 94"/>
                    <a:gd name="T37" fmla="*/ 2 h 174"/>
                    <a:gd name="T38" fmla="*/ 14 w 94"/>
                    <a:gd name="T39" fmla="*/ 4 h 174"/>
                    <a:gd name="T40" fmla="*/ 14 w 94"/>
                    <a:gd name="T41" fmla="*/ 5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9" name="Freeform 28"/>
                <p:cNvSpPr>
                  <a:spLocks/>
                </p:cNvSpPr>
                <p:nvPr userDrawn="1"/>
              </p:nvSpPr>
              <p:spPr bwMode="ltGray">
                <a:xfrm>
                  <a:off x="2415" y="644"/>
                  <a:ext cx="32" cy="41"/>
                </a:xfrm>
                <a:custGeom>
                  <a:avLst/>
                  <a:gdLst>
                    <a:gd name="T0" fmla="*/ 6 w 32"/>
                    <a:gd name="T1" fmla="*/ 2 h 50"/>
                    <a:gd name="T2" fmla="*/ 12 w 32"/>
                    <a:gd name="T3" fmla="*/ 0 h 50"/>
                    <a:gd name="T4" fmla="*/ 20 w 32"/>
                    <a:gd name="T5" fmla="*/ 2 h 50"/>
                    <a:gd name="T6" fmla="*/ 22 w 32"/>
                    <a:gd name="T7" fmla="*/ 2 h 50"/>
                    <a:gd name="T8" fmla="*/ 28 w 32"/>
                    <a:gd name="T9" fmla="*/ 2 h 50"/>
                    <a:gd name="T10" fmla="*/ 32 w 32"/>
                    <a:gd name="T11" fmla="*/ 2 h 50"/>
                    <a:gd name="T12" fmla="*/ 18 w 32"/>
                    <a:gd name="T13" fmla="*/ 2 h 50"/>
                    <a:gd name="T14" fmla="*/ 6 w 32"/>
                    <a:gd name="T15" fmla="*/ 2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0" name="Freeform 29"/>
                <p:cNvSpPr>
                  <a:spLocks/>
                </p:cNvSpPr>
                <p:nvPr userDrawn="1"/>
              </p:nvSpPr>
              <p:spPr bwMode="ltGray">
                <a:xfrm>
                  <a:off x="2349" y="654"/>
                  <a:ext cx="45" cy="41"/>
                </a:xfrm>
                <a:custGeom>
                  <a:avLst/>
                  <a:gdLst>
                    <a:gd name="T0" fmla="*/ 0 w 43"/>
                    <a:gd name="T1" fmla="*/ 2 h 50"/>
                    <a:gd name="T2" fmla="*/ 41 w 43"/>
                    <a:gd name="T3" fmla="*/ 2 h 50"/>
                    <a:gd name="T4" fmla="*/ 72 w 43"/>
                    <a:gd name="T5" fmla="*/ 0 h 50"/>
                    <a:gd name="T6" fmla="*/ 45 w 43"/>
                    <a:gd name="T7" fmla="*/ 2 h 50"/>
                    <a:gd name="T8" fmla="*/ 2 w 43"/>
                    <a:gd name="T9" fmla="*/ 2 h 50"/>
                    <a:gd name="T10" fmla="*/ 0 w 43"/>
                    <a:gd name="T11" fmla="*/ 2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1" name="Freeform 30"/>
                <p:cNvSpPr>
                  <a:spLocks/>
                </p:cNvSpPr>
                <p:nvPr userDrawn="1"/>
              </p:nvSpPr>
              <p:spPr bwMode="ltGray">
                <a:xfrm>
                  <a:off x="4808" y="597"/>
                  <a:ext cx="701" cy="438"/>
                </a:xfrm>
                <a:custGeom>
                  <a:avLst/>
                  <a:gdLst>
                    <a:gd name="T0" fmla="*/ 7988 w 471"/>
                    <a:gd name="T1" fmla="*/ 218026 h 281"/>
                    <a:gd name="T2" fmla="*/ 9412 w 471"/>
                    <a:gd name="T3" fmla="*/ 195014 h 281"/>
                    <a:gd name="T4" fmla="*/ 8641 w 471"/>
                    <a:gd name="T5" fmla="*/ 190648 h 281"/>
                    <a:gd name="T6" fmla="*/ 6324 w 471"/>
                    <a:gd name="T7" fmla="*/ 170005 h 281"/>
                    <a:gd name="T8" fmla="*/ 1520 w 471"/>
                    <a:gd name="T9" fmla="*/ 167461 h 281"/>
                    <a:gd name="T10" fmla="*/ 0 w 471"/>
                    <a:gd name="T11" fmla="*/ 148755 h 281"/>
                    <a:gd name="T12" fmla="*/ 4725 w 471"/>
                    <a:gd name="T13" fmla="*/ 140509 h 281"/>
                    <a:gd name="T14" fmla="*/ 2262 w 471"/>
                    <a:gd name="T15" fmla="*/ 128519 h 281"/>
                    <a:gd name="T16" fmla="*/ 686 w 471"/>
                    <a:gd name="T17" fmla="*/ 124428 h 281"/>
                    <a:gd name="T18" fmla="*/ 11100 w 471"/>
                    <a:gd name="T19" fmla="*/ 93492 h 281"/>
                    <a:gd name="T20" fmla="*/ 17020 w 471"/>
                    <a:gd name="T21" fmla="*/ 75130 h 281"/>
                    <a:gd name="T22" fmla="*/ 16520 w 471"/>
                    <a:gd name="T23" fmla="*/ 54526 h 281"/>
                    <a:gd name="T24" fmla="*/ 9412 w 471"/>
                    <a:gd name="T25" fmla="*/ 33363 h 281"/>
                    <a:gd name="T26" fmla="*/ 7946 w 471"/>
                    <a:gd name="T27" fmla="*/ 25052 h 281"/>
                    <a:gd name="T28" fmla="*/ 10196 w 471"/>
                    <a:gd name="T29" fmla="*/ 27926 h 281"/>
                    <a:gd name="T30" fmla="*/ 18649 w 471"/>
                    <a:gd name="T31" fmla="*/ 27614 h 281"/>
                    <a:gd name="T32" fmla="*/ 24867 w 471"/>
                    <a:gd name="T33" fmla="*/ 8475 h 281"/>
                    <a:gd name="T34" fmla="*/ 32002 w 471"/>
                    <a:gd name="T35" fmla="*/ 0 h 281"/>
                    <a:gd name="T36" fmla="*/ 34276 w 471"/>
                    <a:gd name="T37" fmla="*/ 1635 h 281"/>
                    <a:gd name="T38" fmla="*/ 35903 w 471"/>
                    <a:gd name="T39" fmla="*/ 7002 h 281"/>
                    <a:gd name="T40" fmla="*/ 38199 w 471"/>
                    <a:gd name="T41" fmla="*/ 3973 h 281"/>
                    <a:gd name="T42" fmla="*/ 42895 w 471"/>
                    <a:gd name="T43" fmla="*/ 6193 h 281"/>
                    <a:gd name="T44" fmla="*/ 45188 w 471"/>
                    <a:gd name="T45" fmla="*/ 7002 h 281"/>
                    <a:gd name="T46" fmla="*/ 55083 w 471"/>
                    <a:gd name="T47" fmla="*/ 10914 h 281"/>
                    <a:gd name="T48" fmla="*/ 60490 w 471"/>
                    <a:gd name="T49" fmla="*/ 18477 h 281"/>
                    <a:gd name="T50" fmla="*/ 65220 w 471"/>
                    <a:gd name="T51" fmla="*/ 13210 h 281"/>
                    <a:gd name="T52" fmla="*/ 67254 w 471"/>
                    <a:gd name="T53" fmla="*/ 10914 h 281"/>
                    <a:gd name="T54" fmla="*/ 75925 w 471"/>
                    <a:gd name="T55" fmla="*/ 10914 h 281"/>
                    <a:gd name="T56" fmla="*/ 82090 w 471"/>
                    <a:gd name="T57" fmla="*/ 25052 h 281"/>
                    <a:gd name="T58" fmla="*/ 90029 w 471"/>
                    <a:gd name="T59" fmla="*/ 45895 h 281"/>
                    <a:gd name="T60" fmla="*/ 95458 w 471"/>
                    <a:gd name="T61" fmla="*/ 54526 h 281"/>
                    <a:gd name="T62" fmla="*/ 100096 w 471"/>
                    <a:gd name="T63" fmla="*/ 52897 h 281"/>
                    <a:gd name="T64" fmla="*/ 105165 w 471"/>
                    <a:gd name="T65" fmla="*/ 50342 h 281"/>
                    <a:gd name="T66" fmla="*/ 113001 w 471"/>
                    <a:gd name="T67" fmla="*/ 55575 h 281"/>
                    <a:gd name="T68" fmla="*/ 116667 w 471"/>
                    <a:gd name="T69" fmla="*/ 62989 h 281"/>
                    <a:gd name="T70" fmla="*/ 119922 w 471"/>
                    <a:gd name="T71" fmla="*/ 69972 h 281"/>
                    <a:gd name="T72" fmla="*/ 123845 w 471"/>
                    <a:gd name="T73" fmla="*/ 86626 h 281"/>
                    <a:gd name="T74" fmla="*/ 125338 w 471"/>
                    <a:gd name="T75" fmla="*/ 93492 h 281"/>
                    <a:gd name="T76" fmla="*/ 126013 w 471"/>
                    <a:gd name="T77" fmla="*/ 97538 h 281"/>
                    <a:gd name="T78" fmla="*/ 120639 w 471"/>
                    <a:gd name="T79" fmla="*/ 110205 h 281"/>
                    <a:gd name="T80" fmla="*/ 125338 w 471"/>
                    <a:gd name="T81" fmla="*/ 110025 h 281"/>
                    <a:gd name="T82" fmla="*/ 133258 w 471"/>
                    <a:gd name="T83" fmla="*/ 120949 h 281"/>
                    <a:gd name="T84" fmla="*/ 141849 w 471"/>
                    <a:gd name="T85" fmla="*/ 122311 h 281"/>
                    <a:gd name="T86" fmla="*/ 148066 w 471"/>
                    <a:gd name="T87" fmla="*/ 130786 h 281"/>
                    <a:gd name="T88" fmla="*/ 148975 w 471"/>
                    <a:gd name="T89" fmla="*/ 134079 h 281"/>
                    <a:gd name="T90" fmla="*/ 148975 w 471"/>
                    <a:gd name="T91" fmla="*/ 136966 h 281"/>
                    <a:gd name="T92" fmla="*/ 153334 w 471"/>
                    <a:gd name="T93" fmla="*/ 134079 h 281"/>
                    <a:gd name="T94" fmla="*/ 155845 w 471"/>
                    <a:gd name="T95" fmla="*/ 133266 h 281"/>
                    <a:gd name="T96" fmla="*/ 170989 w 471"/>
                    <a:gd name="T97" fmla="*/ 143996 h 281"/>
                    <a:gd name="T98" fmla="*/ 173980 w 471"/>
                    <a:gd name="T99" fmla="*/ 154887 h 281"/>
                    <a:gd name="T100" fmla="*/ 181093 w 471"/>
                    <a:gd name="T101" fmla="*/ 156533 h 281"/>
                    <a:gd name="T102" fmla="*/ 183357 w 471"/>
                    <a:gd name="T103" fmla="*/ 167461 h 281"/>
                    <a:gd name="T104" fmla="*/ 175673 w 471"/>
                    <a:gd name="T105" fmla="*/ 200942 h 281"/>
                    <a:gd name="T106" fmla="*/ 169307 w 471"/>
                    <a:gd name="T107" fmla="*/ 219014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2" name="Freeform 31"/>
                <p:cNvSpPr>
                  <a:spLocks/>
                </p:cNvSpPr>
                <p:nvPr userDrawn="1"/>
              </p:nvSpPr>
              <p:spPr bwMode="ltGray">
                <a:xfrm>
                  <a:off x="3880" y="-7"/>
                  <a:ext cx="984" cy="692"/>
                </a:xfrm>
                <a:custGeom>
                  <a:avLst/>
                  <a:gdLst>
                    <a:gd name="T0" fmla="*/ 406 w 984"/>
                    <a:gd name="T1" fmla="*/ 2 h 844"/>
                    <a:gd name="T2" fmla="*/ 502 w 984"/>
                    <a:gd name="T3" fmla="*/ 2 h 844"/>
                    <a:gd name="T4" fmla="*/ 550 w 984"/>
                    <a:gd name="T5" fmla="*/ 2 h 844"/>
                    <a:gd name="T6" fmla="*/ 578 w 984"/>
                    <a:gd name="T7" fmla="*/ 6 h 844"/>
                    <a:gd name="T8" fmla="*/ 586 w 984"/>
                    <a:gd name="T9" fmla="*/ 5 h 844"/>
                    <a:gd name="T10" fmla="*/ 606 w 984"/>
                    <a:gd name="T11" fmla="*/ 3 h 844"/>
                    <a:gd name="T12" fmla="*/ 642 w 984"/>
                    <a:gd name="T13" fmla="*/ 6 h 844"/>
                    <a:gd name="T14" fmla="*/ 682 w 984"/>
                    <a:gd name="T15" fmla="*/ 5 h 844"/>
                    <a:gd name="T16" fmla="*/ 706 w 984"/>
                    <a:gd name="T17" fmla="*/ 4 h 844"/>
                    <a:gd name="T18" fmla="*/ 762 w 984"/>
                    <a:gd name="T19" fmla="*/ 2 h 844"/>
                    <a:gd name="T20" fmla="*/ 798 w 984"/>
                    <a:gd name="T21" fmla="*/ 3 h 844"/>
                    <a:gd name="T22" fmla="*/ 798 w 984"/>
                    <a:gd name="T23" fmla="*/ 6 h 844"/>
                    <a:gd name="T24" fmla="*/ 790 w 984"/>
                    <a:gd name="T25" fmla="*/ 7 h 844"/>
                    <a:gd name="T26" fmla="*/ 766 w 984"/>
                    <a:gd name="T27" fmla="*/ 8 h 844"/>
                    <a:gd name="T28" fmla="*/ 762 w 984"/>
                    <a:gd name="T29" fmla="*/ 9 h 844"/>
                    <a:gd name="T30" fmla="*/ 802 w 984"/>
                    <a:gd name="T31" fmla="*/ 11 h 844"/>
                    <a:gd name="T32" fmla="*/ 786 w 984"/>
                    <a:gd name="T33" fmla="*/ 16 h 844"/>
                    <a:gd name="T34" fmla="*/ 830 w 984"/>
                    <a:gd name="T35" fmla="*/ 21 h 844"/>
                    <a:gd name="T36" fmla="*/ 854 w 984"/>
                    <a:gd name="T37" fmla="*/ 23 h 844"/>
                    <a:gd name="T38" fmla="*/ 830 w 984"/>
                    <a:gd name="T39" fmla="*/ 23 h 844"/>
                    <a:gd name="T40" fmla="*/ 746 w 984"/>
                    <a:gd name="T41" fmla="*/ 20 h 844"/>
                    <a:gd name="T42" fmla="*/ 678 w 984"/>
                    <a:gd name="T43" fmla="*/ 20 h 844"/>
                    <a:gd name="T44" fmla="*/ 590 w 984"/>
                    <a:gd name="T45" fmla="*/ 23 h 844"/>
                    <a:gd name="T46" fmla="*/ 642 w 984"/>
                    <a:gd name="T47" fmla="*/ 30 h 844"/>
                    <a:gd name="T48" fmla="*/ 710 w 984"/>
                    <a:gd name="T49" fmla="*/ 32 h 844"/>
                    <a:gd name="T50" fmla="*/ 738 w 984"/>
                    <a:gd name="T51" fmla="*/ 28 h 844"/>
                    <a:gd name="T52" fmla="*/ 774 w 984"/>
                    <a:gd name="T53" fmla="*/ 29 h 844"/>
                    <a:gd name="T54" fmla="*/ 766 w 984"/>
                    <a:gd name="T55" fmla="*/ 32 h 844"/>
                    <a:gd name="T56" fmla="*/ 802 w 984"/>
                    <a:gd name="T57" fmla="*/ 34 h 844"/>
                    <a:gd name="T58" fmla="*/ 838 w 984"/>
                    <a:gd name="T59" fmla="*/ 34 h 844"/>
                    <a:gd name="T60" fmla="*/ 922 w 984"/>
                    <a:gd name="T61" fmla="*/ 41 h 844"/>
                    <a:gd name="T62" fmla="*/ 942 w 984"/>
                    <a:gd name="T63" fmla="*/ 42 h 844"/>
                    <a:gd name="T64" fmla="*/ 874 w 984"/>
                    <a:gd name="T65" fmla="*/ 41 h 844"/>
                    <a:gd name="T66" fmla="*/ 830 w 984"/>
                    <a:gd name="T67" fmla="*/ 39 h 844"/>
                    <a:gd name="T68" fmla="*/ 778 w 984"/>
                    <a:gd name="T69" fmla="*/ 36 h 844"/>
                    <a:gd name="T70" fmla="*/ 702 w 984"/>
                    <a:gd name="T71" fmla="*/ 34 h 844"/>
                    <a:gd name="T72" fmla="*/ 614 w 984"/>
                    <a:gd name="T73" fmla="*/ 33 h 844"/>
                    <a:gd name="T74" fmla="*/ 506 w 984"/>
                    <a:gd name="T75" fmla="*/ 30 h 844"/>
                    <a:gd name="T76" fmla="*/ 462 w 984"/>
                    <a:gd name="T77" fmla="*/ 26 h 844"/>
                    <a:gd name="T78" fmla="*/ 430 w 984"/>
                    <a:gd name="T79" fmla="*/ 24 h 844"/>
                    <a:gd name="T80" fmla="*/ 382 w 984"/>
                    <a:gd name="T81" fmla="*/ 21 h 844"/>
                    <a:gd name="T82" fmla="*/ 342 w 984"/>
                    <a:gd name="T83" fmla="*/ 19 h 844"/>
                    <a:gd name="T84" fmla="*/ 354 w 984"/>
                    <a:gd name="T85" fmla="*/ 21 h 844"/>
                    <a:gd name="T86" fmla="*/ 418 w 984"/>
                    <a:gd name="T87" fmla="*/ 25 h 844"/>
                    <a:gd name="T88" fmla="*/ 422 w 984"/>
                    <a:gd name="T89" fmla="*/ 26 h 844"/>
                    <a:gd name="T90" fmla="*/ 394 w 984"/>
                    <a:gd name="T91" fmla="*/ 26 h 844"/>
                    <a:gd name="T92" fmla="*/ 354 w 984"/>
                    <a:gd name="T93" fmla="*/ 24 h 844"/>
                    <a:gd name="T94" fmla="*/ 314 w 984"/>
                    <a:gd name="T95" fmla="*/ 20 h 844"/>
                    <a:gd name="T96" fmla="*/ 266 w 984"/>
                    <a:gd name="T97" fmla="*/ 17 h 844"/>
                    <a:gd name="T98" fmla="*/ 210 w 984"/>
                    <a:gd name="T99" fmla="*/ 16 h 844"/>
                    <a:gd name="T100" fmla="*/ 154 w 984"/>
                    <a:gd name="T101" fmla="*/ 11 h 844"/>
                    <a:gd name="T102" fmla="*/ 66 w 984"/>
                    <a:gd name="T103" fmla="*/ 3 h 844"/>
                    <a:gd name="T104" fmla="*/ 34 w 984"/>
                    <a:gd name="T105" fmla="*/ 2 h 844"/>
                    <a:gd name="T106" fmla="*/ 46 w 984"/>
                    <a:gd name="T107" fmla="*/ 2 h 844"/>
                    <a:gd name="T108" fmla="*/ 102 w 984"/>
                    <a:gd name="T109" fmla="*/ 3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3" name="Freeform 32"/>
                <p:cNvSpPr>
                  <a:spLocks/>
                </p:cNvSpPr>
                <p:nvPr userDrawn="1"/>
              </p:nvSpPr>
              <p:spPr bwMode="ltGray">
                <a:xfrm>
                  <a:off x="3577" y="490"/>
                  <a:ext cx="36" cy="39"/>
                </a:xfrm>
                <a:custGeom>
                  <a:avLst/>
                  <a:gdLst>
                    <a:gd name="T0" fmla="*/ 6 w 36"/>
                    <a:gd name="T1" fmla="*/ 2 h 48"/>
                    <a:gd name="T2" fmla="*/ 10 w 36"/>
                    <a:gd name="T3" fmla="*/ 2 h 48"/>
                    <a:gd name="T4" fmla="*/ 6 w 36"/>
                    <a:gd name="T5" fmla="*/ 2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4" name="Freeform 33"/>
                <p:cNvSpPr>
                  <a:spLocks/>
                </p:cNvSpPr>
                <p:nvPr userDrawn="1"/>
              </p:nvSpPr>
              <p:spPr bwMode="ltGray">
                <a:xfrm>
                  <a:off x="3549" y="475"/>
                  <a:ext cx="38" cy="29"/>
                </a:xfrm>
                <a:custGeom>
                  <a:avLst/>
                  <a:gdLst>
                    <a:gd name="T0" fmla="*/ 0 w 36"/>
                    <a:gd name="T1" fmla="*/ 2 h 37"/>
                    <a:gd name="T2" fmla="*/ 27 w 36"/>
                    <a:gd name="T3" fmla="*/ 1 h 37"/>
                    <a:gd name="T4" fmla="*/ 80 w 36"/>
                    <a:gd name="T5" fmla="*/ 2 h 37"/>
                    <a:gd name="T6" fmla="*/ 8 w 36"/>
                    <a:gd name="T7" fmla="*/ 2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5" name="Freeform 34"/>
                <p:cNvSpPr>
                  <a:spLocks/>
                </p:cNvSpPr>
                <p:nvPr userDrawn="1"/>
              </p:nvSpPr>
              <p:spPr bwMode="ltGray">
                <a:xfrm>
                  <a:off x="4686" y="394"/>
                  <a:ext cx="171" cy="81"/>
                </a:xfrm>
                <a:custGeom>
                  <a:avLst/>
                  <a:gdLst>
                    <a:gd name="T0" fmla="*/ 0 w 170"/>
                    <a:gd name="T1" fmla="*/ 4 h 96"/>
                    <a:gd name="T2" fmla="*/ 28 w 170"/>
                    <a:gd name="T3" fmla="*/ 3 h 96"/>
                    <a:gd name="T4" fmla="*/ 56 w 170"/>
                    <a:gd name="T5" fmla="*/ 3 h 96"/>
                    <a:gd name="T6" fmla="*/ 80 w 170"/>
                    <a:gd name="T7" fmla="*/ 3 h 96"/>
                    <a:gd name="T8" fmla="*/ 64 w 170"/>
                    <a:gd name="T9" fmla="*/ 3 h 96"/>
                    <a:gd name="T10" fmla="*/ 139 w 170"/>
                    <a:gd name="T11" fmla="*/ 4 h 96"/>
                    <a:gd name="T12" fmla="*/ 175 w 170"/>
                    <a:gd name="T13" fmla="*/ 5 h 96"/>
                    <a:gd name="T14" fmla="*/ 131 w 170"/>
                    <a:gd name="T15" fmla="*/ 6 h 96"/>
                    <a:gd name="T16" fmla="*/ 103 w 170"/>
                    <a:gd name="T17" fmla="*/ 5 h 96"/>
                    <a:gd name="T18" fmla="*/ 76 w 170"/>
                    <a:gd name="T19" fmla="*/ 4 h 96"/>
                    <a:gd name="T20" fmla="*/ 24 w 170"/>
                    <a:gd name="T21" fmla="*/ 3 h 96"/>
                    <a:gd name="T22" fmla="*/ 0 w 170"/>
                    <a:gd name="T23" fmla="*/ 4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6" name="Freeform 35"/>
                <p:cNvSpPr>
                  <a:spLocks/>
                </p:cNvSpPr>
                <p:nvPr userDrawn="1"/>
              </p:nvSpPr>
              <p:spPr bwMode="ltGray">
                <a:xfrm>
                  <a:off x="4867" y="460"/>
                  <a:ext cx="138" cy="37"/>
                </a:xfrm>
                <a:custGeom>
                  <a:avLst/>
                  <a:gdLst>
                    <a:gd name="T0" fmla="*/ 0 w 138"/>
                    <a:gd name="T1" fmla="*/ 0 h 44"/>
                    <a:gd name="T2" fmla="*/ 52 w 138"/>
                    <a:gd name="T3" fmla="*/ 3 h 44"/>
                    <a:gd name="T4" fmla="*/ 88 w 138"/>
                    <a:gd name="T5" fmla="*/ 3 h 44"/>
                    <a:gd name="T6" fmla="*/ 112 w 138"/>
                    <a:gd name="T7" fmla="*/ 3 h 44"/>
                    <a:gd name="T8" fmla="*/ 108 w 138"/>
                    <a:gd name="T9" fmla="*/ 3 h 44"/>
                    <a:gd name="T10" fmla="*/ 64 w 138"/>
                    <a:gd name="T11" fmla="*/ 3 h 44"/>
                    <a:gd name="T12" fmla="*/ 0 w 138"/>
                    <a:gd name="T13" fmla="*/ 3 h 44"/>
                    <a:gd name="T14" fmla="*/ 28 w 138"/>
                    <a:gd name="T15" fmla="*/ 3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7" name="Freeform 36"/>
                <p:cNvSpPr>
                  <a:spLocks/>
                </p:cNvSpPr>
                <p:nvPr userDrawn="1"/>
              </p:nvSpPr>
              <p:spPr bwMode="ltGray">
                <a:xfrm>
                  <a:off x="4794" y="480"/>
                  <a:ext cx="56" cy="34"/>
                </a:xfrm>
                <a:custGeom>
                  <a:avLst/>
                  <a:gdLst>
                    <a:gd name="T0" fmla="*/ 17 w 57"/>
                    <a:gd name="T1" fmla="*/ 2 h 42"/>
                    <a:gd name="T2" fmla="*/ 28 w 57"/>
                    <a:gd name="T3" fmla="*/ 2 h 42"/>
                    <a:gd name="T4" fmla="*/ 17 w 57"/>
                    <a:gd name="T5" fmla="*/ 2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8" name="Freeform 37"/>
                <p:cNvSpPr>
                  <a:spLocks/>
                </p:cNvSpPr>
                <p:nvPr userDrawn="1"/>
              </p:nvSpPr>
              <p:spPr bwMode="ltGray">
                <a:xfrm>
                  <a:off x="4757" y="375"/>
                  <a:ext cx="37" cy="44"/>
                </a:xfrm>
                <a:custGeom>
                  <a:avLst/>
                  <a:gdLst>
                    <a:gd name="T0" fmla="*/ 9 w 39"/>
                    <a:gd name="T1" fmla="*/ 3 h 52"/>
                    <a:gd name="T2" fmla="*/ 9 w 39"/>
                    <a:gd name="T3" fmla="*/ 0 h 52"/>
                    <a:gd name="T4" fmla="*/ 9 w 39"/>
                    <a:gd name="T5" fmla="*/ 3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9" name="Freeform 38"/>
                <p:cNvSpPr>
                  <a:spLocks/>
                </p:cNvSpPr>
                <p:nvPr userDrawn="1"/>
              </p:nvSpPr>
              <p:spPr bwMode="ltGray">
                <a:xfrm>
                  <a:off x="5054" y="507"/>
                  <a:ext cx="45" cy="66"/>
                </a:xfrm>
                <a:custGeom>
                  <a:avLst/>
                  <a:gdLst>
                    <a:gd name="T0" fmla="*/ 4 w 44"/>
                    <a:gd name="T1" fmla="*/ 2 h 80"/>
                    <a:gd name="T2" fmla="*/ 20 w 44"/>
                    <a:gd name="T3" fmla="*/ 2 h 80"/>
                    <a:gd name="T4" fmla="*/ 39 w 44"/>
                    <a:gd name="T5" fmla="*/ 2 h 80"/>
                    <a:gd name="T6" fmla="*/ 51 w 44"/>
                    <a:gd name="T7" fmla="*/ 3 h 80"/>
                    <a:gd name="T8" fmla="*/ 39 w 44"/>
                    <a:gd name="T9" fmla="*/ 4 h 80"/>
                    <a:gd name="T10" fmla="*/ 0 w 44"/>
                    <a:gd name="T11" fmla="*/ 2 h 80"/>
                    <a:gd name="T12" fmla="*/ 4 w 44"/>
                    <a:gd name="T13" fmla="*/ 2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0" name="Freeform 39"/>
                <p:cNvSpPr>
                  <a:spLocks/>
                </p:cNvSpPr>
                <p:nvPr userDrawn="1"/>
              </p:nvSpPr>
              <p:spPr bwMode="ltGray">
                <a:xfrm>
                  <a:off x="4260" y="6"/>
                  <a:ext cx="480" cy="100"/>
                </a:xfrm>
                <a:custGeom>
                  <a:avLst/>
                  <a:gdLst>
                    <a:gd name="T0" fmla="*/ 83771 w 323"/>
                    <a:gd name="T1" fmla="*/ 1091 h 64"/>
                    <a:gd name="T2" fmla="*/ 87877 w 323"/>
                    <a:gd name="T3" fmla="*/ 6505 h 64"/>
                    <a:gd name="T4" fmla="*/ 89460 w 323"/>
                    <a:gd name="T5" fmla="*/ 0 h 64"/>
                    <a:gd name="T6" fmla="*/ 101018 w 323"/>
                    <a:gd name="T7" fmla="*/ 0 h 64"/>
                    <a:gd name="T8" fmla="*/ 109508 w 323"/>
                    <a:gd name="T9" fmla="*/ 14019 h 64"/>
                    <a:gd name="T10" fmla="*/ 121274 w 323"/>
                    <a:gd name="T11" fmla="*/ 8211 h 64"/>
                    <a:gd name="T12" fmla="*/ 119609 w 323"/>
                    <a:gd name="T13" fmla="*/ 23111 h 64"/>
                    <a:gd name="T14" fmla="*/ 113381 w 323"/>
                    <a:gd name="T15" fmla="*/ 37586 h 64"/>
                    <a:gd name="T16" fmla="*/ 112148 w 323"/>
                    <a:gd name="T17" fmla="*/ 23111 h 64"/>
                    <a:gd name="T18" fmla="*/ 109508 w 323"/>
                    <a:gd name="T19" fmla="*/ 24814 h 64"/>
                    <a:gd name="T20" fmla="*/ 106429 w 323"/>
                    <a:gd name="T21" fmla="*/ 23111 h 64"/>
                    <a:gd name="T22" fmla="*/ 100067 w 323"/>
                    <a:gd name="T23" fmla="*/ 17173 h 64"/>
                    <a:gd name="T24" fmla="*/ 86901 w 323"/>
                    <a:gd name="T25" fmla="*/ 30517 h 64"/>
                    <a:gd name="T26" fmla="*/ 76585 w 323"/>
                    <a:gd name="T27" fmla="*/ 35813 h 64"/>
                    <a:gd name="T28" fmla="*/ 80637 w 323"/>
                    <a:gd name="T29" fmla="*/ 45973 h 64"/>
                    <a:gd name="T30" fmla="*/ 71618 w 323"/>
                    <a:gd name="T31" fmla="*/ 50544 h 64"/>
                    <a:gd name="T32" fmla="*/ 64216 w 323"/>
                    <a:gd name="T33" fmla="*/ 48942 h 64"/>
                    <a:gd name="T34" fmla="*/ 67337 w 323"/>
                    <a:gd name="T35" fmla="*/ 45973 h 64"/>
                    <a:gd name="T36" fmla="*/ 64938 w 323"/>
                    <a:gd name="T37" fmla="*/ 32348 h 64"/>
                    <a:gd name="T38" fmla="*/ 64216 w 323"/>
                    <a:gd name="T39" fmla="*/ 24814 h 64"/>
                    <a:gd name="T40" fmla="*/ 60199 w 323"/>
                    <a:gd name="T41" fmla="*/ 18758 h 64"/>
                    <a:gd name="T42" fmla="*/ 54161 w 323"/>
                    <a:gd name="T43" fmla="*/ 21905 h 64"/>
                    <a:gd name="T44" fmla="*/ 51039 w 323"/>
                    <a:gd name="T45" fmla="*/ 21905 h 64"/>
                    <a:gd name="T46" fmla="*/ 46884 w 323"/>
                    <a:gd name="T47" fmla="*/ 20047 h 64"/>
                    <a:gd name="T48" fmla="*/ 31549 w 323"/>
                    <a:gd name="T49" fmla="*/ 1705 h 64"/>
                    <a:gd name="T50" fmla="*/ 22618 w 323"/>
                    <a:gd name="T51" fmla="*/ 11253 h 64"/>
                    <a:gd name="T52" fmla="*/ 1 w 323"/>
                    <a:gd name="T53" fmla="*/ 0 h 64"/>
                    <a:gd name="T54" fmla="*/ 83771 w 323"/>
                    <a:gd name="T55" fmla="*/ 109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1" name="Freeform 40"/>
                <p:cNvSpPr>
                  <a:spLocks/>
                </p:cNvSpPr>
                <p:nvPr userDrawn="1"/>
              </p:nvSpPr>
              <p:spPr bwMode="ltGray">
                <a:xfrm>
                  <a:off x="3835" y="3"/>
                  <a:ext cx="446" cy="49"/>
                </a:xfrm>
                <a:custGeom>
                  <a:avLst/>
                  <a:gdLst>
                    <a:gd name="T0" fmla="*/ 40241 w 300"/>
                    <a:gd name="T1" fmla="*/ 29681 h 31"/>
                    <a:gd name="T2" fmla="*/ 11713 w 300"/>
                    <a:gd name="T3" fmla="*/ 1279 h 31"/>
                    <a:gd name="T4" fmla="*/ 109208 w 300"/>
                    <a:gd name="T5" fmla="*/ 0 h 31"/>
                    <a:gd name="T6" fmla="*/ 113272 w 300"/>
                    <a:gd name="T7" fmla="*/ 13426 h 31"/>
                    <a:gd name="T8" fmla="*/ 101044 w 300"/>
                    <a:gd name="T9" fmla="*/ 15383 h 31"/>
                    <a:gd name="T10" fmla="*/ 40241 w 300"/>
                    <a:gd name="T11" fmla="*/ 2968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2" name="Freeform 41"/>
                <p:cNvSpPr>
                  <a:spLocks/>
                </p:cNvSpPr>
                <p:nvPr userDrawn="1"/>
              </p:nvSpPr>
              <p:spPr bwMode="ltGray">
                <a:xfrm>
                  <a:off x="2853" y="74"/>
                  <a:ext cx="42" cy="25"/>
                </a:xfrm>
                <a:custGeom>
                  <a:avLst/>
                  <a:gdLst>
                    <a:gd name="T0" fmla="*/ 0 w 41"/>
                    <a:gd name="T1" fmla="*/ 3 h 29"/>
                    <a:gd name="T2" fmla="*/ 12 w 41"/>
                    <a:gd name="T3" fmla="*/ 3 h 29"/>
                    <a:gd name="T4" fmla="*/ 0 w 41"/>
                    <a:gd name="T5" fmla="*/ 3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3" name="Freeform 42"/>
                <p:cNvSpPr>
                  <a:spLocks/>
                </p:cNvSpPr>
                <p:nvPr userDrawn="1"/>
              </p:nvSpPr>
              <p:spPr bwMode="ltGray">
                <a:xfrm>
                  <a:off x="1704" y="3"/>
                  <a:ext cx="1022" cy="372"/>
                </a:xfrm>
                <a:custGeom>
                  <a:avLst/>
                  <a:gdLst>
                    <a:gd name="T0" fmla="*/ 25861419 w 436"/>
                    <a:gd name="T1" fmla="*/ 548578 h 152"/>
                    <a:gd name="T2" fmla="*/ 154524473 w 436"/>
                    <a:gd name="T3" fmla="*/ 0 h 152"/>
                    <a:gd name="T4" fmla="*/ 147374486 w 436"/>
                    <a:gd name="T5" fmla="*/ 36526122 h 152"/>
                    <a:gd name="T6" fmla="*/ 140743099 w 436"/>
                    <a:gd name="T7" fmla="*/ 45900314 h 152"/>
                    <a:gd name="T8" fmla="*/ 138924928 w 436"/>
                    <a:gd name="T9" fmla="*/ 47333755 h 152"/>
                    <a:gd name="T10" fmla="*/ 132865898 w 436"/>
                    <a:gd name="T11" fmla="*/ 49506188 h 152"/>
                    <a:gd name="T12" fmla="*/ 127888603 w 436"/>
                    <a:gd name="T13" fmla="*/ 59429406 h 152"/>
                    <a:gd name="T14" fmla="*/ 128357863 w 436"/>
                    <a:gd name="T15" fmla="*/ 66896919 h 152"/>
                    <a:gd name="T16" fmla="*/ 128934943 w 436"/>
                    <a:gd name="T17" fmla="*/ 72446599 h 152"/>
                    <a:gd name="T18" fmla="*/ 129710604 w 436"/>
                    <a:gd name="T19" fmla="*/ 76595963 h 152"/>
                    <a:gd name="T20" fmla="*/ 128357863 w 436"/>
                    <a:gd name="T21" fmla="*/ 82694252 h 152"/>
                    <a:gd name="T22" fmla="*/ 124426908 w 436"/>
                    <a:gd name="T23" fmla="*/ 81351686 h 152"/>
                    <a:gd name="T24" fmla="*/ 121258814 w 436"/>
                    <a:gd name="T25" fmla="*/ 87349413 h 152"/>
                    <a:gd name="T26" fmla="*/ 122935869 w 436"/>
                    <a:gd name="T27" fmla="*/ 71068312 h 152"/>
                    <a:gd name="T28" fmla="*/ 119720650 w 436"/>
                    <a:gd name="T29" fmla="*/ 67785196 h 152"/>
                    <a:gd name="T30" fmla="*/ 121833914 w 436"/>
                    <a:gd name="T31" fmla="*/ 63073317 h 152"/>
                    <a:gd name="T32" fmla="*/ 121258814 w 436"/>
                    <a:gd name="T33" fmla="*/ 60352267 h 152"/>
                    <a:gd name="T34" fmla="*/ 113390574 w 436"/>
                    <a:gd name="T35" fmla="*/ 63621278 h 152"/>
                    <a:gd name="T36" fmla="*/ 112348183 w 436"/>
                    <a:gd name="T37" fmla="*/ 57523606 h 152"/>
                    <a:gd name="T38" fmla="*/ 105187306 w 436"/>
                    <a:gd name="T39" fmla="*/ 63621278 h 152"/>
                    <a:gd name="T40" fmla="*/ 113390574 w 436"/>
                    <a:gd name="T41" fmla="*/ 69725771 h 152"/>
                    <a:gd name="T42" fmla="*/ 108111890 w 436"/>
                    <a:gd name="T43" fmla="*/ 79087648 h 152"/>
                    <a:gd name="T44" fmla="*/ 110227156 w 436"/>
                    <a:gd name="T45" fmla="*/ 85182068 h 152"/>
                    <a:gd name="T46" fmla="*/ 111572415 w 436"/>
                    <a:gd name="T47" fmla="*/ 93447707 h 152"/>
                    <a:gd name="T48" fmla="*/ 109459622 w 436"/>
                    <a:gd name="T49" fmla="*/ 94011265 h 152"/>
                    <a:gd name="T50" fmla="*/ 111241646 w 436"/>
                    <a:gd name="T51" fmla="*/ 97293015 h 152"/>
                    <a:gd name="T52" fmla="*/ 108874759 w 436"/>
                    <a:gd name="T53" fmla="*/ 102821162 h 152"/>
                    <a:gd name="T54" fmla="*/ 0 w 436"/>
                    <a:gd name="T55" fmla="*/ 100931542 h 152"/>
                    <a:gd name="T56" fmla="*/ 25861419 w 436"/>
                    <a:gd name="T57" fmla="*/ 548578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4" name="Freeform 43"/>
                <p:cNvSpPr>
                  <a:spLocks/>
                </p:cNvSpPr>
                <p:nvPr userDrawn="1"/>
              </p:nvSpPr>
              <p:spPr bwMode="ltGray">
                <a:xfrm>
                  <a:off x="2729" y="-9"/>
                  <a:ext cx="47" cy="134"/>
                </a:xfrm>
                <a:custGeom>
                  <a:avLst/>
                  <a:gdLst>
                    <a:gd name="T0" fmla="*/ 5 w 47"/>
                    <a:gd name="T1" fmla="*/ 6 h 165"/>
                    <a:gd name="T2" fmla="*/ 15 w 47"/>
                    <a:gd name="T3" fmla="*/ 5 h 165"/>
                    <a:gd name="T4" fmla="*/ 17 w 47"/>
                    <a:gd name="T5" fmla="*/ 2 h 165"/>
                    <a:gd name="T6" fmla="*/ 11 w 47"/>
                    <a:gd name="T7" fmla="*/ 2 h 165"/>
                    <a:gd name="T8" fmla="*/ 17 w 47"/>
                    <a:gd name="T9" fmla="*/ 2 h 165"/>
                    <a:gd name="T10" fmla="*/ 21 w 47"/>
                    <a:gd name="T11" fmla="*/ 0 h 165"/>
                    <a:gd name="T12" fmla="*/ 31 w 47"/>
                    <a:gd name="T13" fmla="*/ 2 h 165"/>
                    <a:gd name="T14" fmla="*/ 47 w 47"/>
                    <a:gd name="T15" fmla="*/ 4 h 165"/>
                    <a:gd name="T16" fmla="*/ 31 w 47"/>
                    <a:gd name="T17" fmla="*/ 5 h 165"/>
                    <a:gd name="T18" fmla="*/ 23 w 47"/>
                    <a:gd name="T19" fmla="*/ 5 h 165"/>
                    <a:gd name="T20" fmla="*/ 21 w 47"/>
                    <a:gd name="T21" fmla="*/ 6 h 165"/>
                    <a:gd name="T22" fmla="*/ 27 w 47"/>
                    <a:gd name="T23" fmla="*/ 6 h 165"/>
                    <a:gd name="T24" fmla="*/ 31 w 47"/>
                    <a:gd name="T25" fmla="*/ 6 h 165"/>
                    <a:gd name="T26" fmla="*/ 13 w 47"/>
                    <a:gd name="T27" fmla="*/ 6 h 165"/>
                    <a:gd name="T28" fmla="*/ 7 w 47"/>
                    <a:gd name="T29" fmla="*/ 6 h 165"/>
                    <a:gd name="T30" fmla="*/ 3 w 47"/>
                    <a:gd name="T31" fmla="*/ 6 h 165"/>
                    <a:gd name="T32" fmla="*/ 5 w 47"/>
                    <a:gd name="T33" fmla="*/ 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5" name="Freeform 44"/>
                <p:cNvSpPr>
                  <a:spLocks/>
                </p:cNvSpPr>
                <p:nvPr userDrawn="1"/>
              </p:nvSpPr>
              <p:spPr bwMode="ltGray">
                <a:xfrm>
                  <a:off x="2701" y="103"/>
                  <a:ext cx="138" cy="84"/>
                </a:xfrm>
                <a:custGeom>
                  <a:avLst/>
                  <a:gdLst>
                    <a:gd name="T0" fmla="*/ 26 w 138"/>
                    <a:gd name="T1" fmla="*/ 3 h 103"/>
                    <a:gd name="T2" fmla="*/ 30 w 138"/>
                    <a:gd name="T3" fmla="*/ 2 h 103"/>
                    <a:gd name="T4" fmla="*/ 50 w 138"/>
                    <a:gd name="T5" fmla="*/ 2 h 103"/>
                    <a:gd name="T6" fmla="*/ 54 w 138"/>
                    <a:gd name="T7" fmla="*/ 2 h 103"/>
                    <a:gd name="T8" fmla="*/ 66 w 138"/>
                    <a:gd name="T9" fmla="*/ 2 h 103"/>
                    <a:gd name="T10" fmla="*/ 80 w 138"/>
                    <a:gd name="T11" fmla="*/ 2 h 103"/>
                    <a:gd name="T12" fmla="*/ 116 w 138"/>
                    <a:gd name="T13" fmla="*/ 2 h 103"/>
                    <a:gd name="T14" fmla="*/ 130 w 138"/>
                    <a:gd name="T15" fmla="*/ 2 h 103"/>
                    <a:gd name="T16" fmla="*/ 138 w 138"/>
                    <a:gd name="T17" fmla="*/ 2 h 103"/>
                    <a:gd name="T18" fmla="*/ 106 w 138"/>
                    <a:gd name="T19" fmla="*/ 2 h 103"/>
                    <a:gd name="T20" fmla="*/ 84 w 138"/>
                    <a:gd name="T21" fmla="*/ 3 h 103"/>
                    <a:gd name="T22" fmla="*/ 66 w 138"/>
                    <a:gd name="T23" fmla="*/ 4 h 103"/>
                    <a:gd name="T24" fmla="*/ 48 w 138"/>
                    <a:gd name="T25" fmla="*/ 5 h 103"/>
                    <a:gd name="T26" fmla="*/ 26 w 138"/>
                    <a:gd name="T27" fmla="*/ 5 h 103"/>
                    <a:gd name="T28" fmla="*/ 20 w 138"/>
                    <a:gd name="T29" fmla="*/ 4 h 103"/>
                    <a:gd name="T30" fmla="*/ 22 w 138"/>
                    <a:gd name="T31" fmla="*/ 5 h 103"/>
                    <a:gd name="T32" fmla="*/ 0 w 138"/>
                    <a:gd name="T33" fmla="*/ 5 h 103"/>
                    <a:gd name="T34" fmla="*/ 10 w 138"/>
                    <a:gd name="T35" fmla="*/ 4 h 103"/>
                    <a:gd name="T36" fmla="*/ 26 w 138"/>
                    <a:gd name="T37" fmla="*/ 3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6" name="Freeform 45"/>
                <p:cNvSpPr>
                  <a:spLocks/>
                </p:cNvSpPr>
                <p:nvPr userDrawn="1"/>
              </p:nvSpPr>
              <p:spPr bwMode="ltGray">
                <a:xfrm>
                  <a:off x="2553" y="182"/>
                  <a:ext cx="187" cy="176"/>
                </a:xfrm>
                <a:custGeom>
                  <a:avLst/>
                  <a:gdLst>
                    <a:gd name="T0" fmla="*/ 143 w 188"/>
                    <a:gd name="T1" fmla="*/ 2 h 214"/>
                    <a:gd name="T2" fmla="*/ 145 w 188"/>
                    <a:gd name="T3" fmla="*/ 2 h 214"/>
                    <a:gd name="T4" fmla="*/ 155 w 188"/>
                    <a:gd name="T5" fmla="*/ 0 h 214"/>
                    <a:gd name="T6" fmla="*/ 167 w 188"/>
                    <a:gd name="T7" fmla="*/ 2 h 214"/>
                    <a:gd name="T8" fmla="*/ 173 w 188"/>
                    <a:gd name="T9" fmla="*/ 2 h 214"/>
                    <a:gd name="T10" fmla="*/ 163 w 188"/>
                    <a:gd name="T11" fmla="*/ 3 h 214"/>
                    <a:gd name="T12" fmla="*/ 155 w 188"/>
                    <a:gd name="T13" fmla="*/ 4 h 214"/>
                    <a:gd name="T14" fmla="*/ 147 w 188"/>
                    <a:gd name="T15" fmla="*/ 7 h 214"/>
                    <a:gd name="T16" fmla="*/ 129 w 188"/>
                    <a:gd name="T17" fmla="*/ 7 h 214"/>
                    <a:gd name="T18" fmla="*/ 105 w 188"/>
                    <a:gd name="T19" fmla="*/ 7 h 214"/>
                    <a:gd name="T20" fmla="*/ 97 w 188"/>
                    <a:gd name="T21" fmla="*/ 7 h 214"/>
                    <a:gd name="T22" fmla="*/ 94 w 188"/>
                    <a:gd name="T23" fmla="*/ 8 h 214"/>
                    <a:gd name="T24" fmla="*/ 90 w 188"/>
                    <a:gd name="T25" fmla="*/ 8 h 214"/>
                    <a:gd name="T26" fmla="*/ 80 w 188"/>
                    <a:gd name="T27" fmla="*/ 7 h 214"/>
                    <a:gd name="T28" fmla="*/ 58 w 188"/>
                    <a:gd name="T29" fmla="*/ 8 h 214"/>
                    <a:gd name="T30" fmla="*/ 76 w 188"/>
                    <a:gd name="T31" fmla="*/ 8 h 214"/>
                    <a:gd name="T32" fmla="*/ 78 w 188"/>
                    <a:gd name="T33" fmla="*/ 9 h 214"/>
                    <a:gd name="T34" fmla="*/ 58 w 188"/>
                    <a:gd name="T35" fmla="*/ 9 h 214"/>
                    <a:gd name="T36" fmla="*/ 34 w 188"/>
                    <a:gd name="T37" fmla="*/ 9 h 214"/>
                    <a:gd name="T38" fmla="*/ 36 w 188"/>
                    <a:gd name="T39" fmla="*/ 8 h 214"/>
                    <a:gd name="T40" fmla="*/ 46 w 188"/>
                    <a:gd name="T41" fmla="*/ 8 h 214"/>
                    <a:gd name="T42" fmla="*/ 34 w 188"/>
                    <a:gd name="T43" fmla="*/ 8 h 214"/>
                    <a:gd name="T44" fmla="*/ 26 w 188"/>
                    <a:gd name="T45" fmla="*/ 9 h 214"/>
                    <a:gd name="T46" fmla="*/ 30 w 188"/>
                    <a:gd name="T47" fmla="*/ 10 h 214"/>
                    <a:gd name="T48" fmla="*/ 14 w 188"/>
                    <a:gd name="T49" fmla="*/ 11 h 214"/>
                    <a:gd name="T50" fmla="*/ 0 w 188"/>
                    <a:gd name="T51" fmla="*/ 12 h 214"/>
                    <a:gd name="T52" fmla="*/ 8 w 188"/>
                    <a:gd name="T53" fmla="*/ 10 h 214"/>
                    <a:gd name="T54" fmla="*/ 0 w 188"/>
                    <a:gd name="T55" fmla="*/ 9 h 214"/>
                    <a:gd name="T56" fmla="*/ 14 w 188"/>
                    <a:gd name="T57" fmla="*/ 8 h 214"/>
                    <a:gd name="T58" fmla="*/ 32 w 188"/>
                    <a:gd name="T59" fmla="*/ 7 h 214"/>
                    <a:gd name="T60" fmla="*/ 44 w 188"/>
                    <a:gd name="T61" fmla="*/ 7 h 214"/>
                    <a:gd name="T62" fmla="*/ 72 w 188"/>
                    <a:gd name="T63" fmla="*/ 7 h 214"/>
                    <a:gd name="T64" fmla="*/ 84 w 188"/>
                    <a:gd name="T65" fmla="*/ 6 h 214"/>
                    <a:gd name="T66" fmla="*/ 99 w 188"/>
                    <a:gd name="T67" fmla="*/ 5 h 214"/>
                    <a:gd name="T68" fmla="*/ 105 w 188"/>
                    <a:gd name="T69" fmla="*/ 5 h 214"/>
                    <a:gd name="T70" fmla="*/ 117 w 188"/>
                    <a:gd name="T71" fmla="*/ 4 h 214"/>
                    <a:gd name="T72" fmla="*/ 135 w 188"/>
                    <a:gd name="T73" fmla="*/ 3 h 214"/>
                    <a:gd name="T74" fmla="*/ 139 w 188"/>
                    <a:gd name="T75" fmla="*/ 2 h 214"/>
                    <a:gd name="T76" fmla="*/ 133 w 188"/>
                    <a:gd name="T77" fmla="*/ 2 h 214"/>
                    <a:gd name="T78" fmla="*/ 137 w 188"/>
                    <a:gd name="T79" fmla="*/ 2 h 214"/>
                    <a:gd name="T80" fmla="*/ 143 w 188"/>
                    <a:gd name="T81" fmla="*/ 2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7" name="Freeform 46"/>
                <p:cNvSpPr>
                  <a:spLocks/>
                </p:cNvSpPr>
                <p:nvPr userDrawn="1"/>
              </p:nvSpPr>
              <p:spPr bwMode="ltGray">
                <a:xfrm>
                  <a:off x="2677" y="233"/>
                  <a:ext cx="14" cy="10"/>
                </a:xfrm>
                <a:custGeom>
                  <a:avLst/>
                  <a:gdLst>
                    <a:gd name="T0" fmla="*/ 0 w 13"/>
                    <a:gd name="T1" fmla="*/ 2 h 13"/>
                    <a:gd name="T2" fmla="*/ 4 w 13"/>
                    <a:gd name="T3" fmla="*/ 2 h 13"/>
                    <a:gd name="T4" fmla="*/ 0 w 13"/>
                    <a:gd name="T5" fmla="*/ 2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8" name="Freeform 47"/>
                <p:cNvSpPr>
                  <a:spLocks/>
                </p:cNvSpPr>
                <p:nvPr userDrawn="1"/>
              </p:nvSpPr>
              <p:spPr bwMode="ltGray">
                <a:xfrm>
                  <a:off x="1627" y="353"/>
                  <a:ext cx="813" cy="462"/>
                </a:xfrm>
                <a:custGeom>
                  <a:avLst/>
                  <a:gdLst>
                    <a:gd name="T0" fmla="*/ 827 w 812"/>
                    <a:gd name="T1" fmla="*/ 2 h 564"/>
                    <a:gd name="T2" fmla="*/ 793 w 812"/>
                    <a:gd name="T3" fmla="*/ 4 h 564"/>
                    <a:gd name="T4" fmla="*/ 763 w 812"/>
                    <a:gd name="T5" fmla="*/ 6 h 564"/>
                    <a:gd name="T6" fmla="*/ 737 w 812"/>
                    <a:gd name="T7" fmla="*/ 7 h 564"/>
                    <a:gd name="T8" fmla="*/ 649 w 812"/>
                    <a:gd name="T9" fmla="*/ 9 h 564"/>
                    <a:gd name="T10" fmla="*/ 647 w 812"/>
                    <a:gd name="T11" fmla="*/ 11 h 564"/>
                    <a:gd name="T12" fmla="*/ 619 w 812"/>
                    <a:gd name="T13" fmla="*/ 11 h 564"/>
                    <a:gd name="T14" fmla="*/ 635 w 812"/>
                    <a:gd name="T15" fmla="*/ 9 h 564"/>
                    <a:gd name="T16" fmla="*/ 591 w 812"/>
                    <a:gd name="T17" fmla="*/ 9 h 564"/>
                    <a:gd name="T18" fmla="*/ 571 w 812"/>
                    <a:gd name="T19" fmla="*/ 11 h 564"/>
                    <a:gd name="T20" fmla="*/ 611 w 812"/>
                    <a:gd name="T21" fmla="*/ 14 h 564"/>
                    <a:gd name="T22" fmla="*/ 609 w 812"/>
                    <a:gd name="T23" fmla="*/ 19 h 564"/>
                    <a:gd name="T24" fmla="*/ 557 w 812"/>
                    <a:gd name="T25" fmla="*/ 20 h 564"/>
                    <a:gd name="T26" fmla="*/ 537 w 812"/>
                    <a:gd name="T27" fmla="*/ 20 h 564"/>
                    <a:gd name="T28" fmla="*/ 497 w 812"/>
                    <a:gd name="T29" fmla="*/ 17 h 564"/>
                    <a:gd name="T30" fmla="*/ 477 w 812"/>
                    <a:gd name="T31" fmla="*/ 17 h 564"/>
                    <a:gd name="T32" fmla="*/ 465 w 812"/>
                    <a:gd name="T33" fmla="*/ 20 h 564"/>
                    <a:gd name="T34" fmla="*/ 515 w 812"/>
                    <a:gd name="T35" fmla="*/ 24 h 564"/>
                    <a:gd name="T36" fmla="*/ 525 w 812"/>
                    <a:gd name="T37" fmla="*/ 26 h 564"/>
                    <a:gd name="T38" fmla="*/ 541 w 812"/>
                    <a:gd name="T39" fmla="*/ 28 h 564"/>
                    <a:gd name="T40" fmla="*/ 507 w 812"/>
                    <a:gd name="T41" fmla="*/ 28 h 564"/>
                    <a:gd name="T42" fmla="*/ 485 w 812"/>
                    <a:gd name="T43" fmla="*/ 26 h 564"/>
                    <a:gd name="T44" fmla="*/ 437 w 812"/>
                    <a:gd name="T45" fmla="*/ 21 h 564"/>
                    <a:gd name="T46" fmla="*/ 441 w 812"/>
                    <a:gd name="T47" fmla="*/ 16 h 564"/>
                    <a:gd name="T48" fmla="*/ 437 w 812"/>
                    <a:gd name="T49" fmla="*/ 13 h 564"/>
                    <a:gd name="T50" fmla="*/ 427 w 812"/>
                    <a:gd name="T51" fmla="*/ 14 h 564"/>
                    <a:gd name="T52" fmla="*/ 386 w 812"/>
                    <a:gd name="T53" fmla="*/ 13 h 564"/>
                    <a:gd name="T54" fmla="*/ 360 w 812"/>
                    <a:gd name="T55" fmla="*/ 9 h 564"/>
                    <a:gd name="T56" fmla="*/ 330 w 812"/>
                    <a:gd name="T57" fmla="*/ 9 h 564"/>
                    <a:gd name="T58" fmla="*/ 288 w 812"/>
                    <a:gd name="T59" fmla="*/ 9 h 564"/>
                    <a:gd name="T60" fmla="*/ 242 w 812"/>
                    <a:gd name="T61" fmla="*/ 11 h 564"/>
                    <a:gd name="T62" fmla="*/ 196 w 812"/>
                    <a:gd name="T63" fmla="*/ 13 h 564"/>
                    <a:gd name="T64" fmla="*/ 184 w 812"/>
                    <a:gd name="T65" fmla="*/ 13 h 564"/>
                    <a:gd name="T66" fmla="*/ 160 w 812"/>
                    <a:gd name="T67" fmla="*/ 16 h 564"/>
                    <a:gd name="T68" fmla="*/ 152 w 812"/>
                    <a:gd name="T69" fmla="*/ 17 h 564"/>
                    <a:gd name="T70" fmla="*/ 128 w 812"/>
                    <a:gd name="T71" fmla="*/ 20 h 564"/>
                    <a:gd name="T72" fmla="*/ 94 w 812"/>
                    <a:gd name="T73" fmla="*/ 20 h 564"/>
                    <a:gd name="T74" fmla="*/ 66 w 812"/>
                    <a:gd name="T75" fmla="*/ 13 h 564"/>
                    <a:gd name="T76" fmla="*/ 72 w 812"/>
                    <a:gd name="T77" fmla="*/ 7 h 564"/>
                    <a:gd name="T78" fmla="*/ 44 w 812"/>
                    <a:gd name="T79" fmla="*/ 9 h 564"/>
                    <a:gd name="T80" fmla="*/ 20 w 812"/>
                    <a:gd name="T81" fmla="*/ 7 h 564"/>
                    <a:gd name="T82" fmla="*/ 24 w 812"/>
                    <a:gd name="T83" fmla="*/ 7 h 564"/>
                    <a:gd name="T84" fmla="*/ 0 w 812"/>
                    <a:gd name="T85" fmla="*/ 5 h 564"/>
                    <a:gd name="T86" fmla="*/ 813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9" name="Freeform 48"/>
                <p:cNvSpPr>
                  <a:spLocks/>
                </p:cNvSpPr>
                <p:nvPr userDrawn="1"/>
              </p:nvSpPr>
              <p:spPr bwMode="ltGray">
                <a:xfrm>
                  <a:off x="1770" y="671"/>
                  <a:ext cx="45" cy="71"/>
                </a:xfrm>
                <a:custGeom>
                  <a:avLst/>
                  <a:gdLst>
                    <a:gd name="T0" fmla="*/ 7 w 43"/>
                    <a:gd name="T1" fmla="*/ 3 h 85"/>
                    <a:gd name="T2" fmla="*/ 32 w 43"/>
                    <a:gd name="T3" fmla="*/ 3 h 85"/>
                    <a:gd name="T4" fmla="*/ 73 w 43"/>
                    <a:gd name="T5" fmla="*/ 3 h 85"/>
                    <a:gd name="T6" fmla="*/ 35 w 43"/>
                    <a:gd name="T7" fmla="*/ 6 h 85"/>
                    <a:gd name="T8" fmla="*/ 1 w 43"/>
                    <a:gd name="T9" fmla="*/ 5 h 85"/>
                    <a:gd name="T10" fmla="*/ 7 w 43"/>
                    <a:gd name="T11" fmla="*/ 3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0" name="Freeform 49"/>
                <p:cNvSpPr>
                  <a:spLocks/>
                </p:cNvSpPr>
                <p:nvPr userDrawn="1"/>
              </p:nvSpPr>
              <p:spPr bwMode="ltGray">
                <a:xfrm>
                  <a:off x="2394" y="431"/>
                  <a:ext cx="42" cy="59"/>
                </a:xfrm>
                <a:custGeom>
                  <a:avLst/>
                  <a:gdLst>
                    <a:gd name="T0" fmla="*/ 11 w 44"/>
                    <a:gd name="T1" fmla="*/ 2 h 74"/>
                    <a:gd name="T2" fmla="*/ 14 w 44"/>
                    <a:gd name="T3" fmla="*/ 2 h 74"/>
                    <a:gd name="T4" fmla="*/ 23 w 44"/>
                    <a:gd name="T5" fmla="*/ 2 h 74"/>
                    <a:gd name="T6" fmla="*/ 21 w 44"/>
                    <a:gd name="T7" fmla="*/ 2 h 74"/>
                    <a:gd name="T8" fmla="*/ 11 w 44"/>
                    <a:gd name="T9" fmla="*/ 2 h 74"/>
                    <a:gd name="T10" fmla="*/ 7 w 44"/>
                    <a:gd name="T11" fmla="*/ 2 h 74"/>
                    <a:gd name="T12" fmla="*/ 3 w 44"/>
                    <a:gd name="T13" fmla="*/ 2 h 74"/>
                    <a:gd name="T14" fmla="*/ 11 w 44"/>
                    <a:gd name="T15" fmla="*/ 2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1" name="Freeform 50"/>
                <p:cNvSpPr>
                  <a:spLocks/>
                </p:cNvSpPr>
                <p:nvPr userDrawn="1"/>
              </p:nvSpPr>
              <p:spPr bwMode="ltGray">
                <a:xfrm>
                  <a:off x="2513" y="402"/>
                  <a:ext cx="21" cy="24"/>
                </a:xfrm>
                <a:custGeom>
                  <a:avLst/>
                  <a:gdLst>
                    <a:gd name="T0" fmla="*/ 7 w 20"/>
                    <a:gd name="T1" fmla="*/ 2 h 30"/>
                    <a:gd name="T2" fmla="*/ 5 w 20"/>
                    <a:gd name="T3" fmla="*/ 2 h 30"/>
                    <a:gd name="T4" fmla="*/ 7 w 20"/>
                    <a:gd name="T5" fmla="*/ 2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2" name="Freeform 51"/>
                <p:cNvSpPr>
                  <a:spLocks/>
                </p:cNvSpPr>
                <p:nvPr userDrawn="1"/>
              </p:nvSpPr>
              <p:spPr bwMode="ltGray">
                <a:xfrm>
                  <a:off x="333" y="169"/>
                  <a:ext cx="1015" cy="866"/>
                </a:xfrm>
                <a:custGeom>
                  <a:avLst/>
                  <a:gdLst>
                    <a:gd name="T0" fmla="*/ 187232 w 682"/>
                    <a:gd name="T1" fmla="*/ 347720 h 557"/>
                    <a:gd name="T2" fmla="*/ 189101 w 682"/>
                    <a:gd name="T3" fmla="*/ 338147 h 557"/>
                    <a:gd name="T4" fmla="*/ 194652 w 682"/>
                    <a:gd name="T5" fmla="*/ 309636 h 557"/>
                    <a:gd name="T6" fmla="*/ 120394 w 682"/>
                    <a:gd name="T7" fmla="*/ 214838 h 557"/>
                    <a:gd name="T8" fmla="*/ 109830 w 682"/>
                    <a:gd name="T9" fmla="*/ 259318 h 557"/>
                    <a:gd name="T10" fmla="*/ 117972 w 682"/>
                    <a:gd name="T11" fmla="*/ 416544 h 557"/>
                    <a:gd name="T12" fmla="*/ 109830 w 682"/>
                    <a:gd name="T13" fmla="*/ 370326 h 557"/>
                    <a:gd name="T14" fmla="*/ 94255 w 682"/>
                    <a:gd name="T15" fmla="*/ 329386 h 557"/>
                    <a:gd name="T16" fmla="*/ 95431 w 682"/>
                    <a:gd name="T17" fmla="*/ 309636 h 557"/>
                    <a:gd name="T18" fmla="*/ 96319 w 682"/>
                    <a:gd name="T19" fmla="*/ 295619 h 557"/>
                    <a:gd name="T20" fmla="*/ 85614 w 682"/>
                    <a:gd name="T21" fmla="*/ 281141 h 557"/>
                    <a:gd name="T22" fmla="*/ 75558 w 682"/>
                    <a:gd name="T23" fmla="*/ 259318 h 557"/>
                    <a:gd name="T24" fmla="*/ 57526 w 682"/>
                    <a:gd name="T25" fmla="*/ 265078 h 557"/>
                    <a:gd name="T26" fmla="*/ 49245 w 682"/>
                    <a:gd name="T27" fmla="*/ 273580 h 557"/>
                    <a:gd name="T28" fmla="*/ 30353 w 682"/>
                    <a:gd name="T29" fmla="*/ 273580 h 557"/>
                    <a:gd name="T30" fmla="*/ 8641 w 682"/>
                    <a:gd name="T31" fmla="*/ 233862 h 557"/>
                    <a:gd name="T32" fmla="*/ 4249 w 682"/>
                    <a:gd name="T33" fmla="*/ 221516 h 557"/>
                    <a:gd name="T34" fmla="*/ 0 w 682"/>
                    <a:gd name="T35" fmla="*/ 197501 h 557"/>
                    <a:gd name="T36" fmla="*/ 9412 w 682"/>
                    <a:gd name="T37" fmla="*/ 159775 h 557"/>
                    <a:gd name="T38" fmla="*/ 12530 w 682"/>
                    <a:gd name="T39" fmla="*/ 135508 h 557"/>
                    <a:gd name="T40" fmla="*/ 19868 w 682"/>
                    <a:gd name="T41" fmla="*/ 106855 h 557"/>
                    <a:gd name="T42" fmla="*/ 31690 w 682"/>
                    <a:gd name="T43" fmla="*/ 86727 h 557"/>
                    <a:gd name="T44" fmla="*/ 65210 w 682"/>
                    <a:gd name="T45" fmla="*/ 50262 h 557"/>
                    <a:gd name="T46" fmla="*/ 85614 w 682"/>
                    <a:gd name="T47" fmla="*/ 22602 h 557"/>
                    <a:gd name="T48" fmla="*/ 100366 w 682"/>
                    <a:gd name="T49" fmla="*/ 4327 h 557"/>
                    <a:gd name="T50" fmla="*/ 141319 w 682"/>
                    <a:gd name="T51" fmla="*/ 1600 h 557"/>
                    <a:gd name="T52" fmla="*/ 154814 w 682"/>
                    <a:gd name="T53" fmla="*/ 0 h 557"/>
                    <a:gd name="T54" fmla="*/ 149372 w 682"/>
                    <a:gd name="T55" fmla="*/ 25282 h 557"/>
                    <a:gd name="T56" fmla="*/ 172398 w 682"/>
                    <a:gd name="T57" fmla="*/ 63221 h 557"/>
                    <a:gd name="T58" fmla="*/ 193527 w 682"/>
                    <a:gd name="T59" fmla="*/ 55469 h 557"/>
                    <a:gd name="T60" fmla="*/ 205840 w 682"/>
                    <a:gd name="T61" fmla="*/ 61113 h 557"/>
                    <a:gd name="T62" fmla="*/ 217472 w 682"/>
                    <a:gd name="T63" fmla="*/ 72794 h 557"/>
                    <a:gd name="T64" fmla="*/ 222720 w 682"/>
                    <a:gd name="T65" fmla="*/ 140878 h 557"/>
                    <a:gd name="T66" fmla="*/ 222720 w 682"/>
                    <a:gd name="T67" fmla="*/ 179906 h 557"/>
                    <a:gd name="T68" fmla="*/ 232980 w 682"/>
                    <a:gd name="T69" fmla="*/ 212134 h 557"/>
                    <a:gd name="T70" fmla="*/ 251195 w 682"/>
                    <a:gd name="T71" fmla="*/ 224812 h 557"/>
                    <a:gd name="T72" fmla="*/ 264567 w 682"/>
                    <a:gd name="T73" fmla="*/ 221516 h 557"/>
                    <a:gd name="T74" fmla="*/ 258338 w 682"/>
                    <a:gd name="T75" fmla="*/ 254971 h 557"/>
                    <a:gd name="T76" fmla="*/ 232980 w 682"/>
                    <a:gd name="T77" fmla="*/ 305277 h 557"/>
                    <a:gd name="T78" fmla="*/ 213342 w 682"/>
                    <a:gd name="T79" fmla="*/ 363599 h 557"/>
                    <a:gd name="T80" fmla="*/ 216406 w 682"/>
                    <a:gd name="T81" fmla="*/ 380855 h 557"/>
                    <a:gd name="T82" fmla="*/ 169227 w 682"/>
                    <a:gd name="T83" fmla="*/ 41654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3" name="Freeform 52"/>
                <p:cNvSpPr>
                  <a:spLocks/>
                </p:cNvSpPr>
                <p:nvPr userDrawn="1"/>
              </p:nvSpPr>
              <p:spPr bwMode="ltGray">
                <a:xfrm>
                  <a:off x="727" y="495"/>
                  <a:ext cx="382" cy="540"/>
                </a:xfrm>
                <a:custGeom>
                  <a:avLst/>
                  <a:gdLst>
                    <a:gd name="T0" fmla="*/ 92770 w 257"/>
                    <a:gd name="T1" fmla="*/ 263634 h 347"/>
                    <a:gd name="T2" fmla="*/ 88889 w 257"/>
                    <a:gd name="T3" fmla="*/ 228571 h 347"/>
                    <a:gd name="T4" fmla="*/ 82985 w 257"/>
                    <a:gd name="T5" fmla="*/ 218842 h 347"/>
                    <a:gd name="T6" fmla="*/ 82344 w 257"/>
                    <a:gd name="T7" fmla="*/ 204870 h 347"/>
                    <a:gd name="T8" fmla="*/ 79892 w 257"/>
                    <a:gd name="T9" fmla="*/ 193026 h 347"/>
                    <a:gd name="T10" fmla="*/ 79892 w 257"/>
                    <a:gd name="T11" fmla="*/ 173891 h 347"/>
                    <a:gd name="T12" fmla="*/ 79197 w 257"/>
                    <a:gd name="T13" fmla="*/ 162534 h 347"/>
                    <a:gd name="T14" fmla="*/ 87065 w 257"/>
                    <a:gd name="T15" fmla="*/ 153508 h 347"/>
                    <a:gd name="T16" fmla="*/ 98170 w 257"/>
                    <a:gd name="T17" fmla="*/ 150100 h 347"/>
                    <a:gd name="T18" fmla="*/ 98170 w 257"/>
                    <a:gd name="T19" fmla="*/ 103672 h 347"/>
                    <a:gd name="T20" fmla="*/ 20591 w 257"/>
                    <a:gd name="T21" fmla="*/ 72923 h 347"/>
                    <a:gd name="T22" fmla="*/ 12355 w 257"/>
                    <a:gd name="T23" fmla="*/ 74595 h 347"/>
                    <a:gd name="T24" fmla="*/ 6270 w 257"/>
                    <a:gd name="T25" fmla="*/ 77564 h 347"/>
                    <a:gd name="T26" fmla="*/ 0 w 257"/>
                    <a:gd name="T27" fmla="*/ 113482 h 347"/>
                    <a:gd name="T28" fmla="*/ 35407 w 257"/>
                    <a:gd name="T29" fmla="*/ 262845 h 347"/>
                    <a:gd name="T30" fmla="*/ 92770 w 257"/>
                    <a:gd name="T31" fmla="*/ 263634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4" name="Freeform 53"/>
                <p:cNvSpPr>
                  <a:spLocks/>
                </p:cNvSpPr>
                <p:nvPr userDrawn="1"/>
              </p:nvSpPr>
              <p:spPr bwMode="ltGray">
                <a:xfrm>
                  <a:off x="1400" y="896"/>
                  <a:ext cx="16" cy="29"/>
                </a:xfrm>
                <a:custGeom>
                  <a:avLst/>
                  <a:gdLst>
                    <a:gd name="T0" fmla="*/ 3 w 19"/>
                    <a:gd name="T1" fmla="*/ 2 h 37"/>
                    <a:gd name="T2" fmla="*/ 3 w 19"/>
                    <a:gd name="T3" fmla="*/ 2 h 37"/>
                    <a:gd name="T4" fmla="*/ 3 w 19"/>
                    <a:gd name="T5" fmla="*/ 2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5" name="Freeform 54"/>
                <p:cNvSpPr>
                  <a:spLocks/>
                </p:cNvSpPr>
                <p:nvPr userDrawn="1"/>
              </p:nvSpPr>
              <p:spPr bwMode="ltGray">
                <a:xfrm>
                  <a:off x="1379" y="617"/>
                  <a:ext cx="21" cy="17"/>
                </a:xfrm>
                <a:custGeom>
                  <a:avLst/>
                  <a:gdLst>
                    <a:gd name="T0" fmla="*/ 11 w 22"/>
                    <a:gd name="T1" fmla="*/ 3 h 20"/>
                    <a:gd name="T2" fmla="*/ 11 w 22"/>
                    <a:gd name="T3" fmla="*/ 0 h 20"/>
                    <a:gd name="T4" fmla="*/ 11 w 22"/>
                    <a:gd name="T5" fmla="*/ 3 h 20"/>
                    <a:gd name="T6" fmla="*/ 8 w 22"/>
                    <a:gd name="T7" fmla="*/ 3 h 20"/>
                    <a:gd name="T8" fmla="*/ 11 w 22"/>
                    <a:gd name="T9" fmla="*/ 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6" name="Freeform 55"/>
                <p:cNvSpPr>
                  <a:spLocks/>
                </p:cNvSpPr>
                <p:nvPr userDrawn="1"/>
              </p:nvSpPr>
              <p:spPr bwMode="ltGray">
                <a:xfrm>
                  <a:off x="453" y="275"/>
                  <a:ext cx="58" cy="24"/>
                </a:xfrm>
                <a:custGeom>
                  <a:avLst/>
                  <a:gdLst>
                    <a:gd name="T0" fmla="*/ 24 w 57"/>
                    <a:gd name="T1" fmla="*/ 2 h 30"/>
                    <a:gd name="T2" fmla="*/ 47 w 57"/>
                    <a:gd name="T3" fmla="*/ 2 h 30"/>
                    <a:gd name="T4" fmla="*/ 51 w 57"/>
                    <a:gd name="T5" fmla="*/ 2 h 30"/>
                    <a:gd name="T6" fmla="*/ 24 w 57"/>
                    <a:gd name="T7" fmla="*/ 2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7" name="Freeform 56"/>
                <p:cNvSpPr>
                  <a:spLocks/>
                </p:cNvSpPr>
                <p:nvPr userDrawn="1"/>
              </p:nvSpPr>
              <p:spPr bwMode="ltGray">
                <a:xfrm>
                  <a:off x="1161" y="50"/>
                  <a:ext cx="691" cy="569"/>
                </a:xfrm>
                <a:custGeom>
                  <a:avLst/>
                  <a:gdLst>
                    <a:gd name="T0" fmla="*/ 458 w 693"/>
                    <a:gd name="T1" fmla="*/ 23 h 696"/>
                    <a:gd name="T2" fmla="*/ 378 w 693"/>
                    <a:gd name="T3" fmla="*/ 22 h 696"/>
                    <a:gd name="T4" fmla="*/ 310 w 693"/>
                    <a:gd name="T5" fmla="*/ 20 h 696"/>
                    <a:gd name="T6" fmla="*/ 250 w 693"/>
                    <a:gd name="T7" fmla="*/ 20 h 696"/>
                    <a:gd name="T8" fmla="*/ 222 w 693"/>
                    <a:gd name="T9" fmla="*/ 20 h 696"/>
                    <a:gd name="T10" fmla="*/ 246 w 693"/>
                    <a:gd name="T11" fmla="*/ 20 h 696"/>
                    <a:gd name="T12" fmla="*/ 278 w 693"/>
                    <a:gd name="T13" fmla="*/ 23 h 696"/>
                    <a:gd name="T14" fmla="*/ 306 w 693"/>
                    <a:gd name="T15" fmla="*/ 24 h 696"/>
                    <a:gd name="T16" fmla="*/ 318 w 693"/>
                    <a:gd name="T17" fmla="*/ 25 h 696"/>
                    <a:gd name="T18" fmla="*/ 298 w 693"/>
                    <a:gd name="T19" fmla="*/ 27 h 696"/>
                    <a:gd name="T20" fmla="*/ 246 w 693"/>
                    <a:gd name="T21" fmla="*/ 31 h 696"/>
                    <a:gd name="T22" fmla="*/ 210 w 693"/>
                    <a:gd name="T23" fmla="*/ 31 h 696"/>
                    <a:gd name="T24" fmla="*/ 97 w 693"/>
                    <a:gd name="T25" fmla="*/ 34 h 696"/>
                    <a:gd name="T26" fmla="*/ 77 w 693"/>
                    <a:gd name="T27" fmla="*/ 31 h 696"/>
                    <a:gd name="T28" fmla="*/ 45 w 693"/>
                    <a:gd name="T29" fmla="*/ 25 h 696"/>
                    <a:gd name="T30" fmla="*/ 33 w 693"/>
                    <a:gd name="T31" fmla="*/ 22 h 696"/>
                    <a:gd name="T32" fmla="*/ 53 w 693"/>
                    <a:gd name="T33" fmla="*/ 16 h 696"/>
                    <a:gd name="T34" fmla="*/ 17 w 693"/>
                    <a:gd name="T35" fmla="*/ 20 h 696"/>
                    <a:gd name="T36" fmla="*/ 81 w 693"/>
                    <a:gd name="T37" fmla="*/ 13 h 696"/>
                    <a:gd name="T38" fmla="*/ 113 w 693"/>
                    <a:gd name="T39" fmla="*/ 11 h 696"/>
                    <a:gd name="T40" fmla="*/ 37 w 693"/>
                    <a:gd name="T41" fmla="*/ 11 h 696"/>
                    <a:gd name="T42" fmla="*/ 1 w 693"/>
                    <a:gd name="T43" fmla="*/ 9 h 696"/>
                    <a:gd name="T44" fmla="*/ 25 w 693"/>
                    <a:gd name="T45" fmla="*/ 7 h 696"/>
                    <a:gd name="T46" fmla="*/ 97 w 693"/>
                    <a:gd name="T47" fmla="*/ 6 h 696"/>
                    <a:gd name="T48" fmla="*/ 206 w 693"/>
                    <a:gd name="T49" fmla="*/ 6 h 696"/>
                    <a:gd name="T50" fmla="*/ 214 w 693"/>
                    <a:gd name="T51" fmla="*/ 3 h 696"/>
                    <a:gd name="T52" fmla="*/ 246 w 693"/>
                    <a:gd name="T53" fmla="*/ 0 h 696"/>
                    <a:gd name="T54" fmla="*/ 342 w 693"/>
                    <a:gd name="T55" fmla="*/ 2 h 696"/>
                    <a:gd name="T56" fmla="*/ 314 w 693"/>
                    <a:gd name="T57" fmla="*/ 4 h 696"/>
                    <a:gd name="T58" fmla="*/ 286 w 693"/>
                    <a:gd name="T59" fmla="*/ 9 h 696"/>
                    <a:gd name="T60" fmla="*/ 346 w 693"/>
                    <a:gd name="T61" fmla="*/ 9 h 696"/>
                    <a:gd name="T62" fmla="*/ 358 w 693"/>
                    <a:gd name="T63" fmla="*/ 7 h 696"/>
                    <a:gd name="T64" fmla="*/ 402 w 693"/>
                    <a:gd name="T65" fmla="*/ 5 h 696"/>
                    <a:gd name="T66" fmla="*/ 482 w 693"/>
                    <a:gd name="T67" fmla="*/ 4 h 696"/>
                    <a:gd name="T68" fmla="*/ 509 w 693"/>
                    <a:gd name="T69" fmla="*/ 2 h 696"/>
                    <a:gd name="T70" fmla="*/ 515 w 693"/>
                    <a:gd name="T71" fmla="*/ 23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8" name="Freeform 57"/>
                <p:cNvSpPr>
                  <a:spLocks/>
                </p:cNvSpPr>
                <p:nvPr userDrawn="1"/>
              </p:nvSpPr>
              <p:spPr bwMode="ltGray">
                <a:xfrm>
                  <a:off x="689" y="6"/>
                  <a:ext cx="1386" cy="232"/>
                </a:xfrm>
                <a:custGeom>
                  <a:avLst/>
                  <a:gdLst>
                    <a:gd name="T0" fmla="*/ 322484 w 931"/>
                    <a:gd name="T1" fmla="*/ 0 h 149"/>
                    <a:gd name="T2" fmla="*/ 56001 w 931"/>
                    <a:gd name="T3" fmla="*/ 22213 h 149"/>
                    <a:gd name="T4" fmla="*/ 35417 w 931"/>
                    <a:gd name="T5" fmla="*/ 31868 h 149"/>
                    <a:gd name="T6" fmla="*/ 24195 w 931"/>
                    <a:gd name="T7" fmla="*/ 31868 h 149"/>
                    <a:gd name="T8" fmla="*/ 8661 w 931"/>
                    <a:gd name="T9" fmla="*/ 59081 h 149"/>
                    <a:gd name="T10" fmla="*/ 0 w 931"/>
                    <a:gd name="T11" fmla="*/ 80255 h 149"/>
                    <a:gd name="T12" fmla="*/ 23090 w 931"/>
                    <a:gd name="T13" fmla="*/ 88232 h 149"/>
                    <a:gd name="T14" fmla="*/ 37828 w 931"/>
                    <a:gd name="T15" fmla="*/ 73261 h 149"/>
                    <a:gd name="T16" fmla="*/ 42315 w 931"/>
                    <a:gd name="T17" fmla="*/ 64535 h 149"/>
                    <a:gd name="T18" fmla="*/ 65428 w 931"/>
                    <a:gd name="T19" fmla="*/ 39804 h 149"/>
                    <a:gd name="T20" fmla="*/ 84064 w 931"/>
                    <a:gd name="T21" fmla="*/ 35339 h 149"/>
                    <a:gd name="T22" fmla="*/ 92816 w 931"/>
                    <a:gd name="T23" fmla="*/ 71702 h 149"/>
                    <a:gd name="T24" fmla="*/ 73559 w 931"/>
                    <a:gd name="T25" fmla="*/ 83853 h 149"/>
                    <a:gd name="T26" fmla="*/ 90257 w 931"/>
                    <a:gd name="T27" fmla="*/ 86714 h 149"/>
                    <a:gd name="T28" fmla="*/ 97739 w 931"/>
                    <a:gd name="T29" fmla="*/ 68857 h 149"/>
                    <a:gd name="T30" fmla="*/ 104063 w 931"/>
                    <a:gd name="T31" fmla="*/ 70402 h 149"/>
                    <a:gd name="T32" fmla="*/ 98920 w 931"/>
                    <a:gd name="T33" fmla="*/ 41447 h 149"/>
                    <a:gd name="T34" fmla="*/ 104063 w 931"/>
                    <a:gd name="T35" fmla="*/ 33925 h 149"/>
                    <a:gd name="T36" fmla="*/ 108175 w 931"/>
                    <a:gd name="T37" fmla="*/ 67406 h 149"/>
                    <a:gd name="T38" fmla="*/ 104063 w 931"/>
                    <a:gd name="T39" fmla="*/ 86714 h 149"/>
                    <a:gd name="T40" fmla="*/ 115962 w 931"/>
                    <a:gd name="T41" fmla="*/ 99534 h 149"/>
                    <a:gd name="T42" fmla="*/ 116856 w 931"/>
                    <a:gd name="T43" fmla="*/ 70402 h 149"/>
                    <a:gd name="T44" fmla="*/ 129502 w 931"/>
                    <a:gd name="T45" fmla="*/ 78774 h 149"/>
                    <a:gd name="T46" fmla="*/ 149396 w 931"/>
                    <a:gd name="T47" fmla="*/ 56200 h 149"/>
                    <a:gd name="T48" fmla="*/ 159996 w 931"/>
                    <a:gd name="T49" fmla="*/ 38199 h 149"/>
                    <a:gd name="T50" fmla="*/ 171877 w 931"/>
                    <a:gd name="T51" fmla="*/ 42666 h 149"/>
                    <a:gd name="T52" fmla="*/ 177916 w 931"/>
                    <a:gd name="T53" fmla="*/ 38199 h 149"/>
                    <a:gd name="T54" fmla="*/ 168598 w 931"/>
                    <a:gd name="T55" fmla="*/ 33925 h 149"/>
                    <a:gd name="T56" fmla="*/ 185481 w 931"/>
                    <a:gd name="T57" fmla="*/ 26619 h 149"/>
                    <a:gd name="T58" fmla="*/ 212709 w 931"/>
                    <a:gd name="T59" fmla="*/ 41447 h 149"/>
                    <a:gd name="T60" fmla="*/ 227233 w 931"/>
                    <a:gd name="T61" fmla="*/ 31868 h 149"/>
                    <a:gd name="T62" fmla="*/ 228223 w 931"/>
                    <a:gd name="T63" fmla="*/ 48398 h 149"/>
                    <a:gd name="T64" fmla="*/ 222108 w 931"/>
                    <a:gd name="T65" fmla="*/ 77261 h 149"/>
                    <a:gd name="T66" fmla="*/ 239084 w 931"/>
                    <a:gd name="T67" fmla="*/ 67406 h 149"/>
                    <a:gd name="T68" fmla="*/ 243996 w 931"/>
                    <a:gd name="T69" fmla="*/ 61628 h 149"/>
                    <a:gd name="T70" fmla="*/ 253491 w 931"/>
                    <a:gd name="T71" fmla="*/ 46638 h 149"/>
                    <a:gd name="T72" fmla="*/ 310491 w 931"/>
                    <a:gd name="T73" fmla="*/ 64535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9" name="Freeform 58"/>
                <p:cNvSpPr>
                  <a:spLocks/>
                </p:cNvSpPr>
                <p:nvPr userDrawn="1"/>
              </p:nvSpPr>
              <p:spPr bwMode="ltGray">
                <a:xfrm>
                  <a:off x="971" y="91"/>
                  <a:ext cx="30" cy="25"/>
                </a:xfrm>
                <a:custGeom>
                  <a:avLst/>
                  <a:gdLst>
                    <a:gd name="T0" fmla="*/ 3 w 31"/>
                    <a:gd name="T1" fmla="*/ 3 h 30"/>
                    <a:gd name="T2" fmla="*/ 16 w 31"/>
                    <a:gd name="T3" fmla="*/ 0 h 30"/>
                    <a:gd name="T4" fmla="*/ 15 w 31"/>
                    <a:gd name="T5" fmla="*/ 3 h 30"/>
                    <a:gd name="T6" fmla="*/ 3 w 31"/>
                    <a:gd name="T7" fmla="*/ 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0" name="Freeform 59"/>
                <p:cNvSpPr>
                  <a:spLocks/>
                </p:cNvSpPr>
                <p:nvPr userDrawn="1"/>
              </p:nvSpPr>
              <p:spPr bwMode="ltGray">
                <a:xfrm>
                  <a:off x="935" y="125"/>
                  <a:ext cx="45" cy="27"/>
                </a:xfrm>
                <a:custGeom>
                  <a:avLst/>
                  <a:gdLst>
                    <a:gd name="T0" fmla="*/ 6 w 44"/>
                    <a:gd name="T1" fmla="*/ 3 h 32"/>
                    <a:gd name="T2" fmla="*/ 37 w 44"/>
                    <a:gd name="T3" fmla="*/ 0 h 32"/>
                    <a:gd name="T4" fmla="*/ 53 w 44"/>
                    <a:gd name="T5" fmla="*/ 3 h 32"/>
                    <a:gd name="T6" fmla="*/ 6 w 44"/>
                    <a:gd name="T7" fmla="*/ 3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1" name="Freeform 60"/>
                <p:cNvSpPr>
                  <a:spLocks/>
                </p:cNvSpPr>
                <p:nvPr userDrawn="1"/>
              </p:nvSpPr>
              <p:spPr bwMode="ltGray">
                <a:xfrm>
                  <a:off x="1081" y="226"/>
                  <a:ext cx="75" cy="14"/>
                </a:xfrm>
                <a:custGeom>
                  <a:avLst/>
                  <a:gdLst>
                    <a:gd name="T0" fmla="*/ 37 w 76"/>
                    <a:gd name="T1" fmla="*/ 2 h 18"/>
                    <a:gd name="T2" fmla="*/ 25 w 76"/>
                    <a:gd name="T3" fmla="*/ 2 h 18"/>
                    <a:gd name="T4" fmla="*/ 37 w 76"/>
                    <a:gd name="T5" fmla="*/ 2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2" name="Freeform 61"/>
                <p:cNvSpPr>
                  <a:spLocks/>
                </p:cNvSpPr>
                <p:nvPr userDrawn="1"/>
              </p:nvSpPr>
              <p:spPr bwMode="ltGray">
                <a:xfrm>
                  <a:off x="1210" y="223"/>
                  <a:ext cx="42" cy="37"/>
                </a:xfrm>
                <a:custGeom>
                  <a:avLst/>
                  <a:gdLst>
                    <a:gd name="T0" fmla="*/ 0 w 42"/>
                    <a:gd name="T1" fmla="*/ 3 h 44"/>
                    <a:gd name="T2" fmla="*/ 12 w 42"/>
                    <a:gd name="T3" fmla="*/ 3 h 44"/>
                    <a:gd name="T4" fmla="*/ 0 w 42"/>
                    <a:gd name="T5" fmla="*/ 3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3" name="Freeform 62"/>
                <p:cNvSpPr>
                  <a:spLocks/>
                </p:cNvSpPr>
                <p:nvPr userDrawn="1"/>
              </p:nvSpPr>
              <p:spPr bwMode="ltGray">
                <a:xfrm>
                  <a:off x="865" y="123"/>
                  <a:ext cx="33" cy="24"/>
                </a:xfrm>
                <a:custGeom>
                  <a:avLst/>
                  <a:gdLst>
                    <a:gd name="T0" fmla="*/ 7 w 31"/>
                    <a:gd name="T1" fmla="*/ 2 h 30"/>
                    <a:gd name="T2" fmla="*/ 78 w 31"/>
                    <a:gd name="T3" fmla="*/ 2 h 30"/>
                    <a:gd name="T4" fmla="*/ 7 w 31"/>
                    <a:gd name="T5" fmla="*/ 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pic>
          <p:nvPicPr>
            <p:cNvPr id="7" name="Picture 91"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12" name="Rectangle 92"/>
          <p:cNvSpPr>
            <a:spLocks noGrp="1" noChangeArrowheads="1"/>
          </p:cNvSpPr>
          <p:nvPr>
            <p:ph type="ctrTitle"/>
          </p:nvPr>
        </p:nvSpPr>
        <p:spPr>
          <a:xfrm>
            <a:off x="1828800" y="1828800"/>
            <a:ext cx="6934200" cy="2362200"/>
          </a:xfrm>
        </p:spPr>
        <p:txBody>
          <a:bodyPr/>
          <a:lstStyle>
            <a:lvl1pPr>
              <a:defRPr/>
            </a:lvl1pPr>
          </a:lstStyle>
          <a:p>
            <a:r>
              <a:rPr lang="en-US" smtClean="0"/>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smtClean="0"/>
              <a:t>Click to edit Master subtitle style</a:t>
            </a:r>
            <a:endParaRPr lang="en-US"/>
          </a:p>
        </p:txBody>
      </p:sp>
      <p:sp>
        <p:nvSpPr>
          <p:cNvPr id="94" name="Rectangle 94"/>
          <p:cNvSpPr>
            <a:spLocks noGrp="1" noChangeArrowheads="1"/>
          </p:cNvSpPr>
          <p:nvPr>
            <p:ph type="dt" sz="half" idx="10"/>
          </p:nvPr>
        </p:nvSpPr>
        <p:spPr>
          <a:xfrm>
            <a:off x="533400" y="6324600"/>
            <a:ext cx="1905000" cy="457200"/>
          </a:xfrm>
        </p:spPr>
        <p:txBody>
          <a:bodyPr/>
          <a:lstStyle>
            <a:lvl1pPr>
              <a:defRPr smtClean="0"/>
            </a:lvl1pPr>
          </a:lstStyle>
          <a:p>
            <a:fld id="{556ABCE1-1817-4667-BC03-FF9159793E01}" type="datetime1">
              <a:rPr lang="en-CA" smtClean="0"/>
              <a:t>2020-05-09</a:t>
            </a:fld>
            <a:endParaRPr lang="en-CA"/>
          </a:p>
        </p:txBody>
      </p:sp>
      <p:sp>
        <p:nvSpPr>
          <p:cNvPr id="95" name="Rectangle 95"/>
          <p:cNvSpPr>
            <a:spLocks noGrp="1" noChangeArrowheads="1"/>
          </p:cNvSpPr>
          <p:nvPr>
            <p:ph type="ftr" sz="quarter" idx="11"/>
          </p:nvPr>
        </p:nvSpPr>
        <p:spPr>
          <a:xfrm>
            <a:off x="1905000" y="6324600"/>
            <a:ext cx="5791200" cy="457200"/>
          </a:xfrm>
        </p:spPr>
        <p:txBody>
          <a:bodyPr/>
          <a:lstStyle>
            <a:lvl1pPr>
              <a:defRPr smtClean="0"/>
            </a:lvl1pPr>
          </a:lstStyle>
          <a:p>
            <a:r>
              <a:rPr lang="en-US" smtClean="0"/>
              <a:t>Machine Learning in Business snd Edition. Copyright  © John C. Hull 2020</a:t>
            </a:r>
            <a:endParaRPr lang="en-CA"/>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fld id="{8F6C609E-065A-4A0E-A6D3-976F18D4BC33}" type="slidenum">
              <a:rPr lang="en-CA" smtClean="0"/>
              <a:t>‹#›</a:t>
            </a:fld>
            <a:endParaRPr lang="en-CA"/>
          </a:p>
        </p:txBody>
      </p:sp>
    </p:spTree>
    <p:extLst>
      <p:ext uri="{BB962C8B-B14F-4D97-AF65-F5344CB8AC3E}">
        <p14:creationId xmlns:p14="http://schemas.microsoft.com/office/powerpoint/2010/main" val="3899206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636C5136-5AEC-4E1C-AD63-2211933A2AFD}" type="datetime1">
              <a:rPr lang="en-CA" smtClean="0"/>
              <a:t>2020-05-09</a:t>
            </a:fld>
            <a:endParaRPr lang="en-CA"/>
          </a:p>
        </p:txBody>
      </p:sp>
      <p:sp>
        <p:nvSpPr>
          <p:cNvPr id="5" name="Rectangle 5"/>
          <p:cNvSpPr>
            <a:spLocks noGrp="1" noChangeArrowheads="1"/>
          </p:cNvSpPr>
          <p:nvPr>
            <p:ph type="ftr" sz="quarter" idx="11"/>
          </p:nvPr>
        </p:nvSpPr>
        <p:spPr>
          <a:ln/>
        </p:spPr>
        <p:txBody>
          <a:bodyPr/>
          <a:lstStyle>
            <a:lvl1pPr>
              <a:defRPr/>
            </a:lvl1pPr>
          </a:lstStyle>
          <a:p>
            <a:r>
              <a:rPr lang="en-US" smtClean="0"/>
              <a:t>Machine Learning in Business snd Edition. Copyright  © John C. Hull 2020</a:t>
            </a:r>
            <a:endParaRPr lang="en-CA"/>
          </a:p>
        </p:txBody>
      </p:sp>
      <p:sp>
        <p:nvSpPr>
          <p:cNvPr id="6" name="Rectangle 6"/>
          <p:cNvSpPr>
            <a:spLocks noGrp="1" noChangeArrowheads="1"/>
          </p:cNvSpPr>
          <p:nvPr>
            <p:ph type="sldNum" sz="quarter" idx="12"/>
          </p:nvPr>
        </p:nvSpPr>
        <p:spPr>
          <a:ln/>
        </p:spPr>
        <p:txBody>
          <a:bodyPr/>
          <a:lstStyle>
            <a:lvl1pPr>
              <a:defRPr/>
            </a:lvl1pPr>
          </a:lstStyle>
          <a:p>
            <a:fld id="{8F6C609E-065A-4A0E-A6D3-976F18D4BC33}" type="slidenum">
              <a:rPr lang="en-CA" smtClean="0"/>
              <a:t>‹#›</a:t>
            </a:fld>
            <a:endParaRPr lang="en-CA"/>
          </a:p>
        </p:txBody>
      </p:sp>
    </p:spTree>
    <p:extLst>
      <p:ext uri="{BB962C8B-B14F-4D97-AF65-F5344CB8AC3E}">
        <p14:creationId xmlns:p14="http://schemas.microsoft.com/office/powerpoint/2010/main" val="350295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4" y="930277"/>
            <a:ext cx="2052637" cy="5332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064" y="930277"/>
            <a:ext cx="6007100" cy="5332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8F83017-6FA4-41CA-BBE7-11A57EB4C8AF}" type="datetime1">
              <a:rPr lang="en-CA" smtClean="0"/>
              <a:t>2020-05-09</a:t>
            </a:fld>
            <a:endParaRPr lang="en-CA"/>
          </a:p>
        </p:txBody>
      </p:sp>
      <p:sp>
        <p:nvSpPr>
          <p:cNvPr id="5" name="Rectangle 5"/>
          <p:cNvSpPr>
            <a:spLocks noGrp="1" noChangeArrowheads="1"/>
          </p:cNvSpPr>
          <p:nvPr>
            <p:ph type="ftr" sz="quarter" idx="11"/>
          </p:nvPr>
        </p:nvSpPr>
        <p:spPr>
          <a:ln/>
        </p:spPr>
        <p:txBody>
          <a:bodyPr/>
          <a:lstStyle>
            <a:lvl1pPr>
              <a:defRPr/>
            </a:lvl1pPr>
          </a:lstStyle>
          <a:p>
            <a:r>
              <a:rPr lang="en-US" smtClean="0"/>
              <a:t>Machine Learning in Business snd Edition. Copyright  © John C. Hull 2020</a:t>
            </a:r>
            <a:endParaRPr lang="en-CA"/>
          </a:p>
        </p:txBody>
      </p:sp>
      <p:sp>
        <p:nvSpPr>
          <p:cNvPr id="6" name="Rectangle 6"/>
          <p:cNvSpPr>
            <a:spLocks noGrp="1" noChangeArrowheads="1"/>
          </p:cNvSpPr>
          <p:nvPr>
            <p:ph type="sldNum" sz="quarter" idx="12"/>
          </p:nvPr>
        </p:nvSpPr>
        <p:spPr>
          <a:ln/>
        </p:spPr>
        <p:txBody>
          <a:bodyPr/>
          <a:lstStyle>
            <a:lvl1pPr>
              <a:defRPr/>
            </a:lvl1pPr>
          </a:lstStyle>
          <a:p>
            <a:fld id="{8F6C609E-065A-4A0E-A6D3-976F18D4BC33}" type="slidenum">
              <a:rPr lang="en-CA" smtClean="0"/>
              <a:t>‹#›</a:t>
            </a:fld>
            <a:endParaRPr lang="en-CA"/>
          </a:p>
        </p:txBody>
      </p:sp>
    </p:spTree>
    <p:extLst>
      <p:ext uri="{BB962C8B-B14F-4D97-AF65-F5344CB8AC3E}">
        <p14:creationId xmlns:p14="http://schemas.microsoft.com/office/powerpoint/2010/main" val="3110756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F671E6F3-858E-4245-AA88-1ED52F772E64}" type="datetime1">
              <a:rPr lang="en-CA" smtClean="0"/>
              <a:t>2020-05-09</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smtClean="0"/>
              <a:t>Machine Learning in Business snd Edition. Copyright  © John C. Hull 2020</a:t>
            </a:r>
            <a:endParaRPr lang="en-CA"/>
          </a:p>
        </p:txBody>
      </p:sp>
      <p:sp>
        <p:nvSpPr>
          <p:cNvPr id="7" name="Rectangle 6"/>
          <p:cNvSpPr>
            <a:spLocks noGrp="1" noChangeArrowheads="1"/>
          </p:cNvSpPr>
          <p:nvPr>
            <p:ph type="sldNum" sz="quarter" idx="12"/>
          </p:nvPr>
        </p:nvSpPr>
        <p:spPr>
          <a:ln/>
        </p:spPr>
        <p:txBody>
          <a:bodyPr/>
          <a:lstStyle>
            <a:lvl1pPr>
              <a:defRPr/>
            </a:lvl1pPr>
          </a:lstStyle>
          <a:p>
            <a:fld id="{8F6C609E-065A-4A0E-A6D3-976F18D4BC33}" type="slidenum">
              <a:rPr lang="en-CA" smtClean="0"/>
              <a:t>‹#›</a:t>
            </a:fld>
            <a:endParaRPr lang="en-CA"/>
          </a:p>
        </p:txBody>
      </p:sp>
    </p:spTree>
    <p:extLst>
      <p:ext uri="{BB962C8B-B14F-4D97-AF65-F5344CB8AC3E}">
        <p14:creationId xmlns:p14="http://schemas.microsoft.com/office/powerpoint/2010/main" val="125513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19265"/>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2"/>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fld id="{10EBAB8E-4EDC-475D-8E56-69E6D693624A}" type="datetime1">
              <a:rPr lang="en-CA" smtClean="0"/>
              <a:t>2020-05-09</a:t>
            </a:fld>
            <a:endParaRPr lang="en-CA"/>
          </a:p>
        </p:txBody>
      </p:sp>
      <p:sp>
        <p:nvSpPr>
          <p:cNvPr id="7" name="Rectangle 5"/>
          <p:cNvSpPr>
            <a:spLocks noGrp="1" noChangeArrowheads="1"/>
          </p:cNvSpPr>
          <p:nvPr>
            <p:ph type="ftr" sz="quarter" idx="11"/>
          </p:nvPr>
        </p:nvSpPr>
        <p:spPr>
          <a:ln/>
        </p:spPr>
        <p:txBody>
          <a:bodyPr/>
          <a:lstStyle>
            <a:lvl1pPr>
              <a:defRPr/>
            </a:lvl1pPr>
          </a:lstStyle>
          <a:p>
            <a:r>
              <a:rPr lang="en-US" smtClean="0"/>
              <a:t>Machine Learning in Business snd Edition. Copyright  © John C. Hull 2020</a:t>
            </a:r>
            <a:endParaRPr lang="en-CA"/>
          </a:p>
        </p:txBody>
      </p:sp>
      <p:sp>
        <p:nvSpPr>
          <p:cNvPr id="8" name="Rectangle 6"/>
          <p:cNvSpPr>
            <a:spLocks noGrp="1" noChangeArrowheads="1"/>
          </p:cNvSpPr>
          <p:nvPr>
            <p:ph type="sldNum" sz="quarter" idx="12"/>
          </p:nvPr>
        </p:nvSpPr>
        <p:spPr>
          <a:ln/>
        </p:spPr>
        <p:txBody>
          <a:bodyPr/>
          <a:lstStyle>
            <a:lvl1pPr>
              <a:defRPr/>
            </a:lvl1pPr>
          </a:lstStyle>
          <a:p>
            <a:fld id="{8F6C609E-065A-4A0E-A6D3-976F18D4BC33}" type="slidenum">
              <a:rPr lang="en-CA" smtClean="0"/>
              <a:t>‹#›</a:t>
            </a:fld>
            <a:endParaRPr lang="en-CA"/>
          </a:p>
        </p:txBody>
      </p:sp>
    </p:spTree>
    <p:extLst>
      <p:ext uri="{BB962C8B-B14F-4D97-AF65-F5344CB8AC3E}">
        <p14:creationId xmlns:p14="http://schemas.microsoft.com/office/powerpoint/2010/main" val="3181141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yan - Blank">
    <p:spTree>
      <p:nvGrpSpPr>
        <p:cNvPr id="1" name=""/>
        <p:cNvGrpSpPr/>
        <p:nvPr/>
      </p:nvGrpSpPr>
      <p:grpSpPr>
        <a:xfrm>
          <a:off x="0" y="0"/>
          <a:ext cx="0" cy="0"/>
          <a:chOff x="0" y="0"/>
          <a:chExt cx="0" cy="0"/>
        </a:xfrm>
      </p:grpSpPr>
      <p:sp>
        <p:nvSpPr>
          <p:cNvPr id="2" name="Title 1"/>
          <p:cNvSpPr>
            <a:spLocks noGrp="1"/>
          </p:cNvSpPr>
          <p:nvPr>
            <p:ph type="ctrTitle"/>
          </p:nvPr>
        </p:nvSpPr>
        <p:spPr>
          <a:xfrm>
            <a:off x="251521" y="274638"/>
            <a:ext cx="7200800" cy="563564"/>
          </a:xfrm>
        </p:spPr>
        <p:txBody>
          <a:bodyPr anchor="b"/>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31C7257-BAFC-476C-A8D7-5193D6110592}" type="datetime1">
              <a:rPr lang="en-CA" smtClean="0"/>
              <a:t>2020-05-09</a:t>
            </a:fld>
            <a:endParaRPr lang="en-CA"/>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smtClean="0"/>
              <a:t>Machine Learning in Business snd Edition. Copyright  © John C. Hull 2020</a:t>
            </a:r>
            <a:endParaRPr lang="en-CA"/>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F6C609E-065A-4A0E-A6D3-976F18D4BC33}" type="slidenum">
              <a:rPr lang="en-CA" smtClean="0"/>
              <a:t>‹#›</a:t>
            </a:fld>
            <a:endParaRPr lang="en-CA"/>
          </a:p>
        </p:txBody>
      </p:sp>
      <p:sp>
        <p:nvSpPr>
          <p:cNvPr id="3" name="Subtitle 2"/>
          <p:cNvSpPr>
            <a:spLocks noGrp="1"/>
          </p:cNvSpPr>
          <p:nvPr>
            <p:ph type="subTitle" idx="1"/>
          </p:nvPr>
        </p:nvSpPr>
        <p:spPr>
          <a:xfrm>
            <a:off x="251521" y="838201"/>
            <a:ext cx="7200800" cy="533400"/>
          </a:xfrm>
        </p:spPr>
        <p:txBody>
          <a:bodyPr anchor="t">
            <a:normAutofit/>
          </a:bodyPr>
          <a:lstStyle>
            <a:lvl1pPr marL="0" indent="0" algn="l">
              <a:buNone/>
              <a:defRPr sz="1350" b="0">
                <a:solidFill>
                  <a:schemeClr val="bg1">
                    <a:lumMod val="65000"/>
                  </a:schemeClr>
                </a:solidFill>
                <a:latin typeface="Arial" panose="020B0604020202020204" pitchFamily="34" charset="0"/>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12" name="Content Placeholder 2"/>
          <p:cNvSpPr>
            <a:spLocks noGrp="1"/>
          </p:cNvSpPr>
          <p:nvPr>
            <p:ph idx="14"/>
          </p:nvPr>
        </p:nvSpPr>
        <p:spPr>
          <a:xfrm>
            <a:off x="251520" y="1484784"/>
            <a:ext cx="8637640" cy="4752528"/>
          </a:xfrm>
        </p:spPr>
        <p:txBody>
          <a:bodyPr/>
          <a:lstStyle>
            <a:lvl1pPr>
              <a:defRPr>
                <a:latin typeface="Arial" panose="020B0604020202020204" pitchFamily="34" charset="0"/>
                <a:cs typeface="Arial" panose="020B0604020202020204" pitchFamily="34" charset="0"/>
              </a:defRPr>
            </a:lvl1pPr>
          </a:lstStyle>
          <a:p>
            <a:pPr lvl="0"/>
            <a:r>
              <a:rPr lang="en-US" smtClean="0"/>
              <a:t>Click to edit Master text styles</a:t>
            </a:r>
          </a:p>
        </p:txBody>
      </p:sp>
    </p:spTree>
    <p:extLst>
      <p:ext uri="{BB962C8B-B14F-4D97-AF65-F5344CB8AC3E}">
        <p14:creationId xmlns:p14="http://schemas.microsoft.com/office/powerpoint/2010/main" val="20055142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100"/>
            </a:lvl1pPr>
            <a:lvl2pPr>
              <a:defRPr sz="18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mtClean="0"/>
            </a:lvl1pPr>
          </a:lstStyle>
          <a:p>
            <a:fld id="{85C3799F-751C-4E33-AA60-A945C926043E}" type="datetime1">
              <a:rPr lang="en-CA" smtClean="0"/>
              <a:t>2020-05-09</a:t>
            </a:fld>
            <a:endParaRPr lang="en-CA"/>
          </a:p>
        </p:txBody>
      </p:sp>
      <p:sp>
        <p:nvSpPr>
          <p:cNvPr id="5" name="Footer Placeholder 4"/>
          <p:cNvSpPr>
            <a:spLocks noGrp="1"/>
          </p:cNvSpPr>
          <p:nvPr>
            <p:ph type="ftr" sz="quarter" idx="11"/>
          </p:nvPr>
        </p:nvSpPr>
        <p:spPr>
          <a:xfrm>
            <a:off x="1600200" y="6248400"/>
            <a:ext cx="5029200" cy="457200"/>
          </a:xfrm>
        </p:spPr>
        <p:txBody>
          <a:bodyPr/>
          <a:lstStyle>
            <a:lvl1pPr>
              <a:defRPr smtClean="0"/>
            </a:lvl1pPr>
          </a:lstStyle>
          <a:p>
            <a:r>
              <a:rPr lang="en-US" smtClean="0"/>
              <a:t>Machine Learning in Business snd Edition. Copyright  © John C. Hull 2020</a:t>
            </a:r>
            <a:endParaRPr lang="en-CA"/>
          </a:p>
        </p:txBody>
      </p:sp>
      <p:sp>
        <p:nvSpPr>
          <p:cNvPr id="6" name="Slide Number Placeholder 5"/>
          <p:cNvSpPr>
            <a:spLocks noGrp="1"/>
          </p:cNvSpPr>
          <p:nvPr>
            <p:ph type="sldNum" sz="quarter" idx="12"/>
          </p:nvPr>
        </p:nvSpPr>
        <p:spPr/>
        <p:txBody>
          <a:bodyPr/>
          <a:lstStyle>
            <a:lvl1pPr>
              <a:defRPr/>
            </a:lvl1pPr>
          </a:lstStyle>
          <a:p>
            <a:fld id="{8F6C609E-065A-4A0E-A6D3-976F18D4BC33}" type="slidenum">
              <a:rPr lang="en-CA" smtClean="0"/>
              <a:t>‹#›</a:t>
            </a:fld>
            <a:endParaRPr lang="en-CA"/>
          </a:p>
        </p:txBody>
      </p:sp>
    </p:spTree>
    <p:extLst>
      <p:ext uri="{BB962C8B-B14F-4D97-AF65-F5344CB8AC3E}">
        <p14:creationId xmlns:p14="http://schemas.microsoft.com/office/powerpoint/2010/main" val="300463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2C59B071-CCE9-461B-8F48-98F9F2954622}" type="datetime1">
              <a:rPr lang="en-CA" smtClean="0"/>
              <a:t>2020-05-09</a:t>
            </a:fld>
            <a:endParaRPr lang="en-CA"/>
          </a:p>
        </p:txBody>
      </p:sp>
      <p:sp>
        <p:nvSpPr>
          <p:cNvPr id="5" name="Rectangle 5"/>
          <p:cNvSpPr>
            <a:spLocks noGrp="1" noChangeArrowheads="1"/>
          </p:cNvSpPr>
          <p:nvPr>
            <p:ph type="ftr" sz="quarter" idx="11"/>
          </p:nvPr>
        </p:nvSpPr>
        <p:spPr>
          <a:ln/>
        </p:spPr>
        <p:txBody>
          <a:bodyPr/>
          <a:lstStyle>
            <a:lvl1pPr>
              <a:defRPr/>
            </a:lvl1pPr>
          </a:lstStyle>
          <a:p>
            <a:r>
              <a:rPr lang="en-US" smtClean="0"/>
              <a:t>Machine Learning in Business snd Edition. Copyright  © John C. Hull 2020</a:t>
            </a:r>
            <a:endParaRPr lang="en-CA"/>
          </a:p>
        </p:txBody>
      </p:sp>
      <p:sp>
        <p:nvSpPr>
          <p:cNvPr id="6" name="Rectangle 6"/>
          <p:cNvSpPr>
            <a:spLocks noGrp="1" noChangeArrowheads="1"/>
          </p:cNvSpPr>
          <p:nvPr>
            <p:ph type="sldNum" sz="quarter" idx="12"/>
          </p:nvPr>
        </p:nvSpPr>
        <p:spPr>
          <a:ln/>
        </p:spPr>
        <p:txBody>
          <a:bodyPr/>
          <a:lstStyle>
            <a:lvl1pPr>
              <a:defRPr/>
            </a:lvl1pPr>
          </a:lstStyle>
          <a:p>
            <a:fld id="{8F6C609E-065A-4A0E-A6D3-976F18D4BC33}" type="slidenum">
              <a:rPr lang="en-CA" smtClean="0"/>
              <a:t>‹#›</a:t>
            </a:fld>
            <a:endParaRPr lang="en-CA"/>
          </a:p>
        </p:txBody>
      </p:sp>
    </p:spTree>
    <p:extLst>
      <p:ext uri="{BB962C8B-B14F-4D97-AF65-F5344CB8AC3E}">
        <p14:creationId xmlns:p14="http://schemas.microsoft.com/office/powerpoint/2010/main" val="385639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47888"/>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47888"/>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68089BC5-5744-490C-8FD2-ADF5A654F4C9}" type="datetime1">
              <a:rPr lang="en-CA" smtClean="0"/>
              <a:t>2020-05-09</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smtClean="0"/>
              <a:t>Machine Learning in Business snd Edition. Copyright  © John C. Hull 2020</a:t>
            </a:r>
            <a:endParaRPr lang="en-CA"/>
          </a:p>
        </p:txBody>
      </p:sp>
      <p:sp>
        <p:nvSpPr>
          <p:cNvPr id="7" name="Rectangle 6"/>
          <p:cNvSpPr>
            <a:spLocks noGrp="1" noChangeArrowheads="1"/>
          </p:cNvSpPr>
          <p:nvPr>
            <p:ph type="sldNum" sz="quarter" idx="12"/>
          </p:nvPr>
        </p:nvSpPr>
        <p:spPr>
          <a:ln/>
        </p:spPr>
        <p:txBody>
          <a:bodyPr/>
          <a:lstStyle>
            <a:lvl1pPr>
              <a:defRPr/>
            </a:lvl1pPr>
          </a:lstStyle>
          <a:p>
            <a:fld id="{8F6C609E-065A-4A0E-A6D3-976F18D4BC33}" type="slidenum">
              <a:rPr lang="en-CA" smtClean="0"/>
              <a:t>‹#›</a:t>
            </a:fld>
            <a:endParaRPr lang="en-CA"/>
          </a:p>
        </p:txBody>
      </p:sp>
    </p:spTree>
    <p:extLst>
      <p:ext uri="{BB962C8B-B14F-4D97-AF65-F5344CB8AC3E}">
        <p14:creationId xmlns:p14="http://schemas.microsoft.com/office/powerpoint/2010/main" val="270259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E89C0624-E142-4C9F-A05C-C673CC6C708D}" type="datetime1">
              <a:rPr lang="en-CA" smtClean="0"/>
              <a:t>2020-05-09</a:t>
            </a:fld>
            <a:endParaRPr lang="en-CA"/>
          </a:p>
        </p:txBody>
      </p:sp>
      <p:sp>
        <p:nvSpPr>
          <p:cNvPr id="8" name="Rectangle 5"/>
          <p:cNvSpPr>
            <a:spLocks noGrp="1" noChangeArrowheads="1"/>
          </p:cNvSpPr>
          <p:nvPr>
            <p:ph type="ftr" sz="quarter" idx="11"/>
          </p:nvPr>
        </p:nvSpPr>
        <p:spPr>
          <a:ln/>
        </p:spPr>
        <p:txBody>
          <a:bodyPr/>
          <a:lstStyle>
            <a:lvl1pPr>
              <a:defRPr/>
            </a:lvl1pPr>
          </a:lstStyle>
          <a:p>
            <a:r>
              <a:rPr lang="en-US" smtClean="0"/>
              <a:t>Machine Learning in Business snd Edition. Copyright  © John C. Hull 2020</a:t>
            </a:r>
            <a:endParaRPr lang="en-CA"/>
          </a:p>
        </p:txBody>
      </p:sp>
      <p:sp>
        <p:nvSpPr>
          <p:cNvPr id="9" name="Rectangle 6"/>
          <p:cNvSpPr>
            <a:spLocks noGrp="1" noChangeArrowheads="1"/>
          </p:cNvSpPr>
          <p:nvPr>
            <p:ph type="sldNum" sz="quarter" idx="12"/>
          </p:nvPr>
        </p:nvSpPr>
        <p:spPr>
          <a:ln/>
        </p:spPr>
        <p:txBody>
          <a:bodyPr/>
          <a:lstStyle>
            <a:lvl1pPr>
              <a:defRPr/>
            </a:lvl1pPr>
          </a:lstStyle>
          <a:p>
            <a:fld id="{8F6C609E-065A-4A0E-A6D3-976F18D4BC33}" type="slidenum">
              <a:rPr lang="en-CA" smtClean="0"/>
              <a:t>‹#›</a:t>
            </a:fld>
            <a:endParaRPr lang="en-CA"/>
          </a:p>
        </p:txBody>
      </p:sp>
    </p:spTree>
    <p:extLst>
      <p:ext uri="{BB962C8B-B14F-4D97-AF65-F5344CB8AC3E}">
        <p14:creationId xmlns:p14="http://schemas.microsoft.com/office/powerpoint/2010/main" val="7669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BC5610CA-95B7-4C57-B8A5-2163E37CB078}" type="datetime1">
              <a:rPr lang="en-CA" smtClean="0"/>
              <a:t>2020-05-09</a:t>
            </a:fld>
            <a:endParaRPr lang="en-CA"/>
          </a:p>
        </p:txBody>
      </p:sp>
      <p:sp>
        <p:nvSpPr>
          <p:cNvPr id="4" name="Rectangle 5"/>
          <p:cNvSpPr>
            <a:spLocks noGrp="1" noChangeArrowheads="1"/>
          </p:cNvSpPr>
          <p:nvPr>
            <p:ph type="ftr" sz="quarter" idx="11"/>
          </p:nvPr>
        </p:nvSpPr>
        <p:spPr>
          <a:ln/>
        </p:spPr>
        <p:txBody>
          <a:bodyPr/>
          <a:lstStyle>
            <a:lvl1pPr>
              <a:defRPr/>
            </a:lvl1pPr>
          </a:lstStyle>
          <a:p>
            <a:r>
              <a:rPr lang="en-US" smtClean="0"/>
              <a:t>Machine Learning in Business snd Edition. Copyright  © John C. Hull 2020</a:t>
            </a:r>
            <a:endParaRPr lang="en-CA"/>
          </a:p>
        </p:txBody>
      </p:sp>
      <p:sp>
        <p:nvSpPr>
          <p:cNvPr id="5" name="Rectangle 6"/>
          <p:cNvSpPr>
            <a:spLocks noGrp="1" noChangeArrowheads="1"/>
          </p:cNvSpPr>
          <p:nvPr>
            <p:ph type="sldNum" sz="quarter" idx="12"/>
          </p:nvPr>
        </p:nvSpPr>
        <p:spPr>
          <a:ln/>
        </p:spPr>
        <p:txBody>
          <a:bodyPr/>
          <a:lstStyle>
            <a:lvl1pPr>
              <a:defRPr/>
            </a:lvl1pPr>
          </a:lstStyle>
          <a:p>
            <a:fld id="{8F6C609E-065A-4A0E-A6D3-976F18D4BC33}" type="slidenum">
              <a:rPr lang="en-CA" smtClean="0"/>
              <a:t>‹#›</a:t>
            </a:fld>
            <a:endParaRPr lang="en-CA"/>
          </a:p>
        </p:txBody>
      </p:sp>
    </p:spTree>
    <p:extLst>
      <p:ext uri="{BB962C8B-B14F-4D97-AF65-F5344CB8AC3E}">
        <p14:creationId xmlns:p14="http://schemas.microsoft.com/office/powerpoint/2010/main" val="1909410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BD711173-CA72-4507-9C1D-792CA704BD5B}" type="datetime1">
              <a:rPr lang="en-CA" smtClean="0"/>
              <a:t>2020-05-09</a:t>
            </a:fld>
            <a:endParaRPr lang="en-CA"/>
          </a:p>
        </p:txBody>
      </p:sp>
      <p:sp>
        <p:nvSpPr>
          <p:cNvPr id="3" name="Rectangle 5"/>
          <p:cNvSpPr>
            <a:spLocks noGrp="1" noChangeArrowheads="1"/>
          </p:cNvSpPr>
          <p:nvPr>
            <p:ph type="ftr" sz="quarter" idx="11"/>
          </p:nvPr>
        </p:nvSpPr>
        <p:spPr>
          <a:ln/>
        </p:spPr>
        <p:txBody>
          <a:bodyPr/>
          <a:lstStyle>
            <a:lvl1pPr>
              <a:defRPr/>
            </a:lvl1pPr>
          </a:lstStyle>
          <a:p>
            <a:r>
              <a:rPr lang="en-US" smtClean="0"/>
              <a:t>Machine Learning in Business snd Edition. Copyright  © John C. Hull 2020</a:t>
            </a:r>
            <a:endParaRPr lang="en-CA"/>
          </a:p>
        </p:txBody>
      </p:sp>
      <p:sp>
        <p:nvSpPr>
          <p:cNvPr id="4" name="Rectangle 6"/>
          <p:cNvSpPr>
            <a:spLocks noGrp="1" noChangeArrowheads="1"/>
          </p:cNvSpPr>
          <p:nvPr>
            <p:ph type="sldNum" sz="quarter" idx="12"/>
          </p:nvPr>
        </p:nvSpPr>
        <p:spPr>
          <a:ln/>
        </p:spPr>
        <p:txBody>
          <a:bodyPr/>
          <a:lstStyle>
            <a:lvl1pPr>
              <a:defRPr/>
            </a:lvl1pPr>
          </a:lstStyle>
          <a:p>
            <a:fld id="{8F6C609E-065A-4A0E-A6D3-976F18D4BC33}" type="slidenum">
              <a:rPr lang="en-CA" smtClean="0"/>
              <a:t>‹#›</a:t>
            </a:fld>
            <a:endParaRPr lang="en-CA"/>
          </a:p>
        </p:txBody>
      </p:sp>
    </p:spTree>
    <p:extLst>
      <p:ext uri="{BB962C8B-B14F-4D97-AF65-F5344CB8AC3E}">
        <p14:creationId xmlns:p14="http://schemas.microsoft.com/office/powerpoint/2010/main" val="40168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DC3FAE03-1F3E-459E-BB2B-C9D4F7BD4D5B}" type="datetime1">
              <a:rPr lang="en-CA" smtClean="0"/>
              <a:t>2020-05-09</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smtClean="0"/>
              <a:t>Machine Learning in Business snd Edition. Copyright  © John C. Hull 2020</a:t>
            </a:r>
            <a:endParaRPr lang="en-CA"/>
          </a:p>
        </p:txBody>
      </p:sp>
      <p:sp>
        <p:nvSpPr>
          <p:cNvPr id="7" name="Rectangle 6"/>
          <p:cNvSpPr>
            <a:spLocks noGrp="1" noChangeArrowheads="1"/>
          </p:cNvSpPr>
          <p:nvPr>
            <p:ph type="sldNum" sz="quarter" idx="12"/>
          </p:nvPr>
        </p:nvSpPr>
        <p:spPr>
          <a:ln/>
        </p:spPr>
        <p:txBody>
          <a:bodyPr/>
          <a:lstStyle>
            <a:lvl1pPr>
              <a:defRPr/>
            </a:lvl1pPr>
          </a:lstStyle>
          <a:p>
            <a:fld id="{8F6C609E-065A-4A0E-A6D3-976F18D4BC33}" type="slidenum">
              <a:rPr lang="en-CA" smtClean="0"/>
              <a:t>‹#›</a:t>
            </a:fld>
            <a:endParaRPr lang="en-CA"/>
          </a:p>
        </p:txBody>
      </p:sp>
    </p:spTree>
    <p:extLst>
      <p:ext uri="{BB962C8B-B14F-4D97-AF65-F5344CB8AC3E}">
        <p14:creationId xmlns:p14="http://schemas.microsoft.com/office/powerpoint/2010/main" val="407982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8E3CF299-7A45-4FF0-85F0-1795DF1ED4A0}" type="datetime1">
              <a:rPr lang="en-CA" smtClean="0"/>
              <a:t>2020-05-09</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smtClean="0"/>
              <a:t>Machine Learning in Business snd Edition. Copyright  © John C. Hull 2020</a:t>
            </a:r>
            <a:endParaRPr lang="en-CA"/>
          </a:p>
        </p:txBody>
      </p:sp>
      <p:sp>
        <p:nvSpPr>
          <p:cNvPr id="7" name="Rectangle 6"/>
          <p:cNvSpPr>
            <a:spLocks noGrp="1" noChangeArrowheads="1"/>
          </p:cNvSpPr>
          <p:nvPr>
            <p:ph type="sldNum" sz="quarter" idx="12"/>
          </p:nvPr>
        </p:nvSpPr>
        <p:spPr>
          <a:ln/>
        </p:spPr>
        <p:txBody>
          <a:bodyPr/>
          <a:lstStyle>
            <a:lvl1pPr>
              <a:defRPr/>
            </a:lvl1pPr>
          </a:lstStyle>
          <a:p>
            <a:fld id="{8F6C609E-065A-4A0E-A6D3-976F18D4BC33}" type="slidenum">
              <a:rPr lang="en-CA" smtClean="0"/>
              <a:t>‹#›</a:t>
            </a:fld>
            <a:endParaRPr lang="en-CA"/>
          </a:p>
        </p:txBody>
      </p:sp>
    </p:spTree>
    <p:extLst>
      <p:ext uri="{BB962C8B-B14F-4D97-AF65-F5344CB8AC3E}">
        <p14:creationId xmlns:p14="http://schemas.microsoft.com/office/powerpoint/2010/main" val="3245219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050" smtClean="0">
                <a:latin typeface="Arial" charset="0"/>
                <a:cs typeface="Arial" charset="0"/>
              </a:defRPr>
            </a:lvl1pPr>
          </a:lstStyle>
          <a:p>
            <a:fld id="{F20DAFF3-A090-41C6-ACEE-471B70CBDBF9}" type="datetime1">
              <a:rPr lang="en-CA" smtClean="0"/>
              <a:t>2020-05-09</a:t>
            </a:fld>
            <a:endParaRPr lang="en-CA"/>
          </a:p>
        </p:txBody>
      </p:sp>
      <p:sp>
        <p:nvSpPr>
          <p:cNvPr id="4101" name="Rectangle 5"/>
          <p:cNvSpPr>
            <a:spLocks noGrp="1" noChangeArrowheads="1"/>
          </p:cNvSpPr>
          <p:nvPr>
            <p:ph type="ftr" sz="quarter" idx="3"/>
          </p:nvPr>
        </p:nvSpPr>
        <p:spPr bwMode="auto">
          <a:xfrm>
            <a:off x="1828800" y="63246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fontAlgn="auto" hangingPunct="1">
              <a:spcBef>
                <a:spcPts val="0"/>
              </a:spcBef>
              <a:spcAft>
                <a:spcPts val="0"/>
              </a:spcAft>
              <a:defRPr sz="1050" smtClean="0">
                <a:latin typeface="Arial" charset="0"/>
                <a:cs typeface="Arial" charset="0"/>
              </a:defRPr>
            </a:lvl1pPr>
          </a:lstStyle>
          <a:p>
            <a:r>
              <a:rPr lang="en-US" smtClean="0"/>
              <a:t>Machine Learning in Business snd Edition. Copyright  © John C. Hull 2020</a:t>
            </a:r>
            <a:endParaRPr lang="en-CA"/>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50">
                <a:latin typeface="Arial" panose="020B0604020202020204" pitchFamily="34" charset="0"/>
              </a:defRPr>
            </a:lvl1pPr>
          </a:lstStyle>
          <a:p>
            <a:fld id="{8F6C609E-065A-4A0E-A6D3-976F18D4BC33}" type="slidenum">
              <a:rPr lang="en-CA" smtClean="0"/>
              <a:t>‹#›</a:t>
            </a:fld>
            <a:endParaRPr lang="en-CA"/>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sz="1350"/>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0 w 15"/>
                      <a:gd name="T1" fmla="*/ 0 h 23"/>
                      <a:gd name="T2" fmla="*/ 0 w 15"/>
                      <a:gd name="T3" fmla="*/ 0 h 23"/>
                      <a:gd name="T4" fmla="*/ 0 w 15"/>
                      <a:gd name="T5" fmla="*/ 0 h 23"/>
                      <a:gd name="T6" fmla="*/ 0 w 15"/>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9" name="Freeform 13"/>
                  <p:cNvSpPr>
                    <a:spLocks/>
                  </p:cNvSpPr>
                  <p:nvPr/>
                </p:nvSpPr>
                <p:spPr bwMode="ltGray">
                  <a:xfrm>
                    <a:off x="2332" y="660"/>
                    <a:ext cx="9" cy="8"/>
                  </a:xfrm>
                  <a:custGeom>
                    <a:avLst/>
                    <a:gdLst>
                      <a:gd name="T0" fmla="*/ 0 w 20"/>
                      <a:gd name="T1" fmla="*/ 0 h 23"/>
                      <a:gd name="T2" fmla="*/ 0 w 20"/>
                      <a:gd name="T3" fmla="*/ 0 h 23"/>
                      <a:gd name="T4" fmla="*/ 0 w 20"/>
                      <a:gd name="T5" fmla="*/ 0 h 23"/>
                      <a:gd name="T6" fmla="*/ 0 w 20"/>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0" name="Freeform 14"/>
                  <p:cNvSpPr>
                    <a:spLocks/>
                  </p:cNvSpPr>
                  <p:nvPr/>
                </p:nvSpPr>
                <p:spPr bwMode="ltGray">
                  <a:xfrm>
                    <a:off x="2120" y="616"/>
                    <a:ext cx="13"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1" name="Freeform 15"/>
                  <p:cNvSpPr>
                    <a:spLocks/>
                  </p:cNvSpPr>
                  <p:nvPr/>
                </p:nvSpPr>
                <p:spPr bwMode="ltGray">
                  <a:xfrm>
                    <a:off x="1967" y="62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2" name="Freeform 16"/>
                  <p:cNvSpPr>
                    <a:spLocks/>
                  </p:cNvSpPr>
                  <p:nvPr/>
                </p:nvSpPr>
                <p:spPr bwMode="ltGray">
                  <a:xfrm>
                    <a:off x="1921" y="635"/>
                    <a:ext cx="28" cy="16"/>
                  </a:xfrm>
                  <a:custGeom>
                    <a:avLst/>
                    <a:gdLst>
                      <a:gd name="T0" fmla="*/ 0 w 65"/>
                      <a:gd name="T1" fmla="*/ 0 h 46"/>
                      <a:gd name="T2" fmla="*/ 0 w 65"/>
                      <a:gd name="T3" fmla="*/ 0 h 46"/>
                      <a:gd name="T4" fmla="*/ 0 w 65"/>
                      <a:gd name="T5" fmla="*/ 0 h 46"/>
                      <a:gd name="T6" fmla="*/ 0 w 65"/>
                      <a:gd name="T7" fmla="*/ 0 h 46"/>
                      <a:gd name="T8" fmla="*/ 0 w 65"/>
                      <a:gd name="T9" fmla="*/ 0 h 46"/>
                      <a:gd name="T10" fmla="*/ 0 w 65"/>
                      <a:gd name="T11" fmla="*/ 0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3" name="Freeform 17"/>
                  <p:cNvSpPr>
                    <a:spLocks/>
                  </p:cNvSpPr>
                  <p:nvPr/>
                </p:nvSpPr>
                <p:spPr bwMode="ltGray">
                  <a:xfrm>
                    <a:off x="1892" y="634"/>
                    <a:ext cx="29"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4" name="Freeform 18"/>
                  <p:cNvSpPr>
                    <a:spLocks/>
                  </p:cNvSpPr>
                  <p:nvPr/>
                </p:nvSpPr>
                <p:spPr bwMode="ltGray">
                  <a:xfrm>
                    <a:off x="1735" y="547"/>
                    <a:ext cx="151" cy="93"/>
                  </a:xfrm>
                  <a:custGeom>
                    <a:avLst/>
                    <a:gdLst>
                      <a:gd name="T0" fmla="*/ 0 w 355"/>
                      <a:gd name="T1" fmla="*/ 0 h 277"/>
                      <a:gd name="T2" fmla="*/ 0 w 355"/>
                      <a:gd name="T3" fmla="*/ 0 h 277"/>
                      <a:gd name="T4" fmla="*/ 0 w 355"/>
                      <a:gd name="T5" fmla="*/ 0 h 277"/>
                      <a:gd name="T6" fmla="*/ 0 w 355"/>
                      <a:gd name="T7" fmla="*/ 0 h 277"/>
                      <a:gd name="T8" fmla="*/ 0 w 355"/>
                      <a:gd name="T9" fmla="*/ 0 h 277"/>
                      <a:gd name="T10" fmla="*/ 0 w 355"/>
                      <a:gd name="T11" fmla="*/ 0 h 277"/>
                      <a:gd name="T12" fmla="*/ 0 w 355"/>
                      <a:gd name="T13" fmla="*/ 0 h 277"/>
                      <a:gd name="T14" fmla="*/ 0 w 355"/>
                      <a:gd name="T15" fmla="*/ 0 h 277"/>
                      <a:gd name="T16" fmla="*/ 0 w 355"/>
                      <a:gd name="T17" fmla="*/ 0 h 277"/>
                      <a:gd name="T18" fmla="*/ 0 w 355"/>
                      <a:gd name="T19" fmla="*/ 0 h 277"/>
                      <a:gd name="T20" fmla="*/ 0 w 355"/>
                      <a:gd name="T21" fmla="*/ 0 h 277"/>
                      <a:gd name="T22" fmla="*/ 0 w 355"/>
                      <a:gd name="T23" fmla="*/ 0 h 277"/>
                      <a:gd name="T24" fmla="*/ 0 w 355"/>
                      <a:gd name="T25" fmla="*/ 0 h 277"/>
                      <a:gd name="T26" fmla="*/ 0 w 355"/>
                      <a:gd name="T27" fmla="*/ 0 h 277"/>
                      <a:gd name="T28" fmla="*/ 0 w 355"/>
                      <a:gd name="T29" fmla="*/ 0 h 277"/>
                      <a:gd name="T30" fmla="*/ 0 w 355"/>
                      <a:gd name="T31" fmla="*/ 0 h 277"/>
                      <a:gd name="T32" fmla="*/ 0 w 355"/>
                      <a:gd name="T33" fmla="*/ 0 h 277"/>
                      <a:gd name="T34" fmla="*/ 0 w 355"/>
                      <a:gd name="T35" fmla="*/ 0 h 277"/>
                      <a:gd name="T36" fmla="*/ 0 w 355"/>
                      <a:gd name="T37" fmla="*/ 0 h 277"/>
                      <a:gd name="T38" fmla="*/ 0 w 355"/>
                      <a:gd name="T39" fmla="*/ 0 h 277"/>
                      <a:gd name="T40" fmla="*/ 0 w 355"/>
                      <a:gd name="T41" fmla="*/ 0 h 277"/>
                      <a:gd name="T42" fmla="*/ 0 w 355"/>
                      <a:gd name="T43" fmla="*/ 0 h 277"/>
                      <a:gd name="T44" fmla="*/ 0 w 355"/>
                      <a:gd name="T45" fmla="*/ 0 h 277"/>
                      <a:gd name="T46" fmla="*/ 0 w 355"/>
                      <a:gd name="T47" fmla="*/ 0 h 277"/>
                      <a:gd name="T48" fmla="*/ 0 w 355"/>
                      <a:gd name="T49" fmla="*/ 0 h 277"/>
                      <a:gd name="T50" fmla="*/ 0 w 355"/>
                      <a:gd name="T51" fmla="*/ 0 h 277"/>
                      <a:gd name="T52" fmla="*/ 0 w 355"/>
                      <a:gd name="T53" fmla="*/ 0 h 277"/>
                      <a:gd name="T54" fmla="*/ 0 w 355"/>
                      <a:gd name="T55" fmla="*/ 0 h 277"/>
                      <a:gd name="T56" fmla="*/ 0 w 355"/>
                      <a:gd name="T57" fmla="*/ 0 h 277"/>
                      <a:gd name="T58" fmla="*/ 0 w 355"/>
                      <a:gd name="T59" fmla="*/ 0 h 277"/>
                      <a:gd name="T60" fmla="*/ 0 w 355"/>
                      <a:gd name="T61" fmla="*/ 0 h 277"/>
                      <a:gd name="T62" fmla="*/ 0 w 355"/>
                      <a:gd name="T63" fmla="*/ 0 h 277"/>
                      <a:gd name="T64" fmla="*/ 0 w 355"/>
                      <a:gd name="T65" fmla="*/ 0 h 277"/>
                      <a:gd name="T66" fmla="*/ 0 w 355"/>
                      <a:gd name="T67" fmla="*/ 0 h 277"/>
                      <a:gd name="T68" fmla="*/ 0 w 355"/>
                      <a:gd name="T69" fmla="*/ 0 h 277"/>
                      <a:gd name="T70" fmla="*/ 0 w 355"/>
                      <a:gd name="T71" fmla="*/ 0 h 277"/>
                      <a:gd name="T72" fmla="*/ 0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5" name="Freeform 19"/>
                  <p:cNvSpPr>
                    <a:spLocks/>
                  </p:cNvSpPr>
                  <p:nvPr/>
                </p:nvSpPr>
                <p:spPr bwMode="ltGray">
                  <a:xfrm>
                    <a:off x="1827" y="541"/>
                    <a:ext cx="67" cy="68"/>
                  </a:xfrm>
                  <a:custGeom>
                    <a:avLst/>
                    <a:gdLst>
                      <a:gd name="T0" fmla="*/ 0 w 156"/>
                      <a:gd name="T1" fmla="*/ 0 h 206"/>
                      <a:gd name="T2" fmla="*/ 0 w 156"/>
                      <a:gd name="T3" fmla="*/ 0 h 206"/>
                      <a:gd name="T4" fmla="*/ 0 w 156"/>
                      <a:gd name="T5" fmla="*/ 0 h 206"/>
                      <a:gd name="T6" fmla="*/ 0 w 156"/>
                      <a:gd name="T7" fmla="*/ 0 h 206"/>
                      <a:gd name="T8" fmla="*/ 0 w 156"/>
                      <a:gd name="T9" fmla="*/ 0 h 206"/>
                      <a:gd name="T10" fmla="*/ 0 w 156"/>
                      <a:gd name="T11" fmla="*/ 0 h 206"/>
                      <a:gd name="T12" fmla="*/ 0 w 156"/>
                      <a:gd name="T13" fmla="*/ 0 h 206"/>
                      <a:gd name="T14" fmla="*/ 0 w 156"/>
                      <a:gd name="T15" fmla="*/ 0 h 206"/>
                      <a:gd name="T16" fmla="*/ 0 w 156"/>
                      <a:gd name="T17" fmla="*/ 0 h 206"/>
                      <a:gd name="T18" fmla="*/ 0 w 156"/>
                      <a:gd name="T19" fmla="*/ 0 h 206"/>
                      <a:gd name="T20" fmla="*/ 0 w 156"/>
                      <a:gd name="T21" fmla="*/ 0 h 206"/>
                      <a:gd name="T22" fmla="*/ 0 w 156"/>
                      <a:gd name="T23" fmla="*/ 0 h 206"/>
                      <a:gd name="T24" fmla="*/ 0 w 156"/>
                      <a:gd name="T25" fmla="*/ 0 h 206"/>
                      <a:gd name="T26" fmla="*/ 0 w 156"/>
                      <a:gd name="T27" fmla="*/ 0 h 206"/>
                      <a:gd name="T28" fmla="*/ 0 w 156"/>
                      <a:gd name="T29" fmla="*/ 0 h 206"/>
                      <a:gd name="T30" fmla="*/ 0 w 156"/>
                      <a:gd name="T31" fmla="*/ 0 h 206"/>
                      <a:gd name="T32" fmla="*/ 0 w 156"/>
                      <a:gd name="T33" fmla="*/ 0 h 206"/>
                      <a:gd name="T34" fmla="*/ 0 w 156"/>
                      <a:gd name="T35" fmla="*/ 0 h 206"/>
                      <a:gd name="T36" fmla="*/ 0 w 156"/>
                      <a:gd name="T37" fmla="*/ 0 h 206"/>
                      <a:gd name="T38" fmla="*/ 0 w 156"/>
                      <a:gd name="T39" fmla="*/ 0 h 206"/>
                      <a:gd name="T40" fmla="*/ 0 w 156"/>
                      <a:gd name="T41" fmla="*/ 0 h 206"/>
                      <a:gd name="T42" fmla="*/ 0 w 156"/>
                      <a:gd name="T43" fmla="*/ 0 h 206"/>
                      <a:gd name="T44" fmla="*/ 0 w 156"/>
                      <a:gd name="T45" fmla="*/ 0 h 206"/>
                      <a:gd name="T46" fmla="*/ 0 w 156"/>
                      <a:gd name="T47" fmla="*/ 0 h 206"/>
                      <a:gd name="T48" fmla="*/ 0 w 156"/>
                      <a:gd name="T49" fmla="*/ 0 h 206"/>
                      <a:gd name="T50" fmla="*/ 0 w 156"/>
                      <a:gd name="T51" fmla="*/ 0 h 206"/>
                      <a:gd name="T52" fmla="*/ 0 w 156"/>
                      <a:gd name="T53" fmla="*/ 0 h 206"/>
                      <a:gd name="T54" fmla="*/ 0 w 156"/>
                      <a:gd name="T55" fmla="*/ 0 h 206"/>
                      <a:gd name="T56" fmla="*/ 0 w 156"/>
                      <a:gd name="T57" fmla="*/ 0 h 206"/>
                      <a:gd name="T58" fmla="*/ 0 w 156"/>
                      <a:gd name="T59" fmla="*/ 0 h 206"/>
                      <a:gd name="T60" fmla="*/ 0 w 156"/>
                      <a:gd name="T61" fmla="*/ 0 h 206"/>
                      <a:gd name="T62" fmla="*/ 0 w 156"/>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6" name="Freeform 20"/>
                  <p:cNvSpPr>
                    <a:spLocks/>
                  </p:cNvSpPr>
                  <p:nvPr/>
                </p:nvSpPr>
                <p:spPr bwMode="ltGray">
                  <a:xfrm>
                    <a:off x="1892" y="572"/>
                    <a:ext cx="47" cy="13"/>
                  </a:xfrm>
                  <a:custGeom>
                    <a:avLst/>
                    <a:gdLst>
                      <a:gd name="T0" fmla="*/ 0 w 109"/>
                      <a:gd name="T1" fmla="*/ 0 h 38"/>
                      <a:gd name="T2" fmla="*/ 0 w 109"/>
                      <a:gd name="T3" fmla="*/ 0 h 38"/>
                      <a:gd name="T4" fmla="*/ 0 w 109"/>
                      <a:gd name="T5" fmla="*/ 0 h 38"/>
                      <a:gd name="T6" fmla="*/ 0 w 109"/>
                      <a:gd name="T7" fmla="*/ 0 h 38"/>
                      <a:gd name="T8" fmla="*/ 0 w 109"/>
                      <a:gd name="T9" fmla="*/ 0 h 38"/>
                      <a:gd name="T10" fmla="*/ 0 w 109"/>
                      <a:gd name="T11" fmla="*/ 0 h 38"/>
                      <a:gd name="T12" fmla="*/ 0 w 109"/>
                      <a:gd name="T13" fmla="*/ 0 h 38"/>
                      <a:gd name="T14" fmla="*/ 0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7" name="Freeform 21"/>
                  <p:cNvSpPr>
                    <a:spLocks/>
                  </p:cNvSpPr>
                  <p:nvPr/>
                </p:nvSpPr>
                <p:spPr bwMode="ltGray">
                  <a:xfrm>
                    <a:off x="1890" y="588"/>
                    <a:ext cx="32" cy="34"/>
                  </a:xfrm>
                  <a:custGeom>
                    <a:avLst/>
                    <a:gdLst>
                      <a:gd name="T0" fmla="*/ 0 w 76"/>
                      <a:gd name="T1" fmla="*/ 0 h 104"/>
                      <a:gd name="T2" fmla="*/ 0 w 76"/>
                      <a:gd name="T3" fmla="*/ 0 h 104"/>
                      <a:gd name="T4" fmla="*/ 0 w 76"/>
                      <a:gd name="T5" fmla="*/ 0 h 104"/>
                      <a:gd name="T6" fmla="*/ 0 w 76"/>
                      <a:gd name="T7" fmla="*/ 0 h 104"/>
                      <a:gd name="T8" fmla="*/ 0 w 76"/>
                      <a:gd name="T9" fmla="*/ 0 h 104"/>
                      <a:gd name="T10" fmla="*/ 0 w 76"/>
                      <a:gd name="T11" fmla="*/ 0 h 104"/>
                      <a:gd name="T12" fmla="*/ 0 w 76"/>
                      <a:gd name="T13" fmla="*/ 0 h 104"/>
                      <a:gd name="T14" fmla="*/ 0 w 76"/>
                      <a:gd name="T15" fmla="*/ 0 h 104"/>
                      <a:gd name="T16" fmla="*/ 0 w 76"/>
                      <a:gd name="T17" fmla="*/ 0 h 104"/>
                      <a:gd name="T18" fmla="*/ 0 w 76"/>
                      <a:gd name="T19" fmla="*/ 0 h 104"/>
                      <a:gd name="T20" fmla="*/ 0 w 76"/>
                      <a:gd name="T21" fmla="*/ 0 h 104"/>
                      <a:gd name="T22" fmla="*/ 0 w 76"/>
                      <a:gd name="T23" fmla="*/ 0 h 104"/>
                      <a:gd name="T24" fmla="*/ 0 w 76"/>
                      <a:gd name="T25" fmla="*/ 0 h 104"/>
                      <a:gd name="T26" fmla="*/ 0 w 76"/>
                      <a:gd name="T27" fmla="*/ 0 h 104"/>
                      <a:gd name="T28" fmla="*/ 0 w 76"/>
                      <a:gd name="T29" fmla="*/ 0 h 104"/>
                      <a:gd name="T30" fmla="*/ 0 w 76"/>
                      <a:gd name="T31" fmla="*/ 0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8" name="Freeform 22"/>
                  <p:cNvSpPr>
                    <a:spLocks/>
                  </p:cNvSpPr>
                  <p:nvPr/>
                </p:nvSpPr>
                <p:spPr bwMode="ltGray">
                  <a:xfrm>
                    <a:off x="1944" y="569"/>
                    <a:ext cx="16"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w 37"/>
                      <a:gd name="T11" fmla="*/ 0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9" name="Freeform 23"/>
                  <p:cNvSpPr>
                    <a:spLocks/>
                  </p:cNvSpPr>
                  <p:nvPr/>
                </p:nvSpPr>
                <p:spPr bwMode="ltGray">
                  <a:xfrm>
                    <a:off x="1948" y="600"/>
                    <a:ext cx="20" cy="10"/>
                  </a:xfrm>
                  <a:custGeom>
                    <a:avLst/>
                    <a:gdLst>
                      <a:gd name="T0" fmla="*/ 0 w 49"/>
                      <a:gd name="T1" fmla="*/ 0 h 29"/>
                      <a:gd name="T2" fmla="*/ 0 w 49"/>
                      <a:gd name="T3" fmla="*/ 0 h 29"/>
                      <a:gd name="T4" fmla="*/ 0 w 49"/>
                      <a:gd name="T5" fmla="*/ 0 h 29"/>
                      <a:gd name="T6" fmla="*/ 0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0" name="Freeform 24"/>
                  <p:cNvSpPr>
                    <a:spLocks/>
                  </p:cNvSpPr>
                  <p:nvPr/>
                </p:nvSpPr>
                <p:spPr bwMode="ltGray">
                  <a:xfrm>
                    <a:off x="1969" y="585"/>
                    <a:ext cx="26" cy="17"/>
                  </a:xfrm>
                  <a:custGeom>
                    <a:avLst/>
                    <a:gdLst>
                      <a:gd name="T0" fmla="*/ 0 w 61"/>
                      <a:gd name="T1" fmla="*/ 0 h 48"/>
                      <a:gd name="T2" fmla="*/ 0 w 61"/>
                      <a:gd name="T3" fmla="*/ 0 h 48"/>
                      <a:gd name="T4" fmla="*/ 0 w 61"/>
                      <a:gd name="T5" fmla="*/ 0 h 48"/>
                      <a:gd name="T6" fmla="*/ 0 w 61"/>
                      <a:gd name="T7" fmla="*/ 0 h 48"/>
                      <a:gd name="T8" fmla="*/ 0 w 61"/>
                      <a:gd name="T9" fmla="*/ 0 h 48"/>
                      <a:gd name="T10" fmla="*/ 0 w 61"/>
                      <a:gd name="T11" fmla="*/ 0 h 48"/>
                      <a:gd name="T12" fmla="*/ 0 w 61"/>
                      <a:gd name="T13" fmla="*/ 0 h 48"/>
                      <a:gd name="T14" fmla="*/ 0 w 61"/>
                      <a:gd name="T15" fmla="*/ 0 h 48"/>
                      <a:gd name="T16" fmla="*/ 0 w 61"/>
                      <a:gd name="T17" fmla="*/ 0 h 48"/>
                      <a:gd name="T18" fmla="*/ 0 w 61"/>
                      <a:gd name="T19" fmla="*/ 0 h 48"/>
                      <a:gd name="T20" fmla="*/ 0 w 6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1" name="Freeform 25"/>
                  <p:cNvSpPr>
                    <a:spLocks/>
                  </p:cNvSpPr>
                  <p:nvPr/>
                </p:nvSpPr>
                <p:spPr bwMode="ltGray">
                  <a:xfrm>
                    <a:off x="1976" y="593"/>
                    <a:ext cx="122" cy="61"/>
                  </a:xfrm>
                  <a:custGeom>
                    <a:avLst/>
                    <a:gdLst>
                      <a:gd name="T0" fmla="*/ 0 w 286"/>
                      <a:gd name="T1" fmla="*/ 0 h 182"/>
                      <a:gd name="T2" fmla="*/ 0 w 286"/>
                      <a:gd name="T3" fmla="*/ 0 h 182"/>
                      <a:gd name="T4" fmla="*/ 0 w 286"/>
                      <a:gd name="T5" fmla="*/ 0 h 182"/>
                      <a:gd name="T6" fmla="*/ 0 w 286"/>
                      <a:gd name="T7" fmla="*/ 0 h 182"/>
                      <a:gd name="T8" fmla="*/ 0 w 286"/>
                      <a:gd name="T9" fmla="*/ 0 h 182"/>
                      <a:gd name="T10" fmla="*/ 0 w 286"/>
                      <a:gd name="T11" fmla="*/ 0 h 182"/>
                      <a:gd name="T12" fmla="*/ 0 w 286"/>
                      <a:gd name="T13" fmla="*/ 0 h 182"/>
                      <a:gd name="T14" fmla="*/ 0 w 286"/>
                      <a:gd name="T15" fmla="*/ 0 h 182"/>
                      <a:gd name="T16" fmla="*/ 0 w 286"/>
                      <a:gd name="T17" fmla="*/ 0 h 182"/>
                      <a:gd name="T18" fmla="*/ 0 w 286"/>
                      <a:gd name="T19" fmla="*/ 0 h 182"/>
                      <a:gd name="T20" fmla="*/ 0 w 286"/>
                      <a:gd name="T21" fmla="*/ 0 h 182"/>
                      <a:gd name="T22" fmla="*/ 0 w 286"/>
                      <a:gd name="T23" fmla="*/ 0 h 182"/>
                      <a:gd name="T24" fmla="*/ 0 w 286"/>
                      <a:gd name="T25" fmla="*/ 0 h 182"/>
                      <a:gd name="T26" fmla="*/ 0 w 286"/>
                      <a:gd name="T27" fmla="*/ 0 h 182"/>
                      <a:gd name="T28" fmla="*/ 0 w 286"/>
                      <a:gd name="T29" fmla="*/ 0 h 182"/>
                      <a:gd name="T30" fmla="*/ 0 w 286"/>
                      <a:gd name="T31" fmla="*/ 0 h 182"/>
                      <a:gd name="T32" fmla="*/ 0 w 286"/>
                      <a:gd name="T33" fmla="*/ 0 h 182"/>
                      <a:gd name="T34" fmla="*/ 0 w 286"/>
                      <a:gd name="T35" fmla="*/ 0 h 182"/>
                      <a:gd name="T36" fmla="*/ 0 w 286"/>
                      <a:gd name="T37" fmla="*/ 0 h 182"/>
                      <a:gd name="T38" fmla="*/ 0 w 286"/>
                      <a:gd name="T39" fmla="*/ 0 h 182"/>
                      <a:gd name="T40" fmla="*/ 0 w 286"/>
                      <a:gd name="T41" fmla="*/ 0 h 182"/>
                      <a:gd name="T42" fmla="*/ 0 w 286"/>
                      <a:gd name="T43" fmla="*/ 0 h 182"/>
                      <a:gd name="T44" fmla="*/ 0 w 286"/>
                      <a:gd name="T45" fmla="*/ 0 h 182"/>
                      <a:gd name="T46" fmla="*/ 0 w 286"/>
                      <a:gd name="T47" fmla="*/ 0 h 182"/>
                      <a:gd name="T48" fmla="*/ 0 w 286"/>
                      <a:gd name="T49" fmla="*/ 0 h 182"/>
                      <a:gd name="T50" fmla="*/ 0 w 286"/>
                      <a:gd name="T51" fmla="*/ 0 h 182"/>
                      <a:gd name="T52" fmla="*/ 0 w 286"/>
                      <a:gd name="T53" fmla="*/ 0 h 182"/>
                      <a:gd name="T54" fmla="*/ 0 w 286"/>
                      <a:gd name="T55" fmla="*/ 0 h 182"/>
                      <a:gd name="T56" fmla="*/ 0 w 286"/>
                      <a:gd name="T57" fmla="*/ 0 h 182"/>
                      <a:gd name="T58" fmla="*/ 0 w 286"/>
                      <a:gd name="T59" fmla="*/ 0 h 182"/>
                      <a:gd name="T60" fmla="*/ 0 w 286"/>
                      <a:gd name="T61" fmla="*/ 0 h 182"/>
                      <a:gd name="T62" fmla="*/ 0 w 286"/>
                      <a:gd name="T63" fmla="*/ 0 h 182"/>
                      <a:gd name="T64" fmla="*/ 0 w 286"/>
                      <a:gd name="T65" fmla="*/ 0 h 182"/>
                      <a:gd name="T66" fmla="*/ 0 w 286"/>
                      <a:gd name="T67" fmla="*/ 0 h 182"/>
                      <a:gd name="T68" fmla="*/ 0 w 286"/>
                      <a:gd name="T69" fmla="*/ 0 h 182"/>
                      <a:gd name="T70" fmla="*/ 0 w 286"/>
                      <a:gd name="T71" fmla="*/ 0 h 182"/>
                      <a:gd name="T72" fmla="*/ 0 w 286"/>
                      <a:gd name="T73" fmla="*/ 0 h 182"/>
                      <a:gd name="T74" fmla="*/ 0 w 286"/>
                      <a:gd name="T75" fmla="*/ 0 h 182"/>
                      <a:gd name="T76" fmla="*/ 0 w 286"/>
                      <a:gd name="T77" fmla="*/ 0 h 182"/>
                      <a:gd name="T78" fmla="*/ 0 w 286"/>
                      <a:gd name="T79" fmla="*/ 0 h 182"/>
                      <a:gd name="T80" fmla="*/ 0 w 286"/>
                      <a:gd name="T81" fmla="*/ 0 h 182"/>
                      <a:gd name="T82" fmla="*/ 0 w 286"/>
                      <a:gd name="T83" fmla="*/ 0 h 182"/>
                      <a:gd name="T84" fmla="*/ 0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2" name="Freeform 26"/>
                  <p:cNvSpPr>
                    <a:spLocks/>
                  </p:cNvSpPr>
                  <p:nvPr/>
                </p:nvSpPr>
                <p:spPr bwMode="ltGray">
                  <a:xfrm>
                    <a:off x="2082" y="599"/>
                    <a:ext cx="33" cy="26"/>
                  </a:xfrm>
                  <a:custGeom>
                    <a:avLst/>
                    <a:gdLst>
                      <a:gd name="T0" fmla="*/ 0 w 78"/>
                      <a:gd name="T1" fmla="*/ 0 h 78"/>
                      <a:gd name="T2" fmla="*/ 0 w 78"/>
                      <a:gd name="T3" fmla="*/ 0 h 78"/>
                      <a:gd name="T4" fmla="*/ 0 w 78"/>
                      <a:gd name="T5" fmla="*/ 0 h 78"/>
                      <a:gd name="T6" fmla="*/ 0 w 78"/>
                      <a:gd name="T7" fmla="*/ 0 h 78"/>
                      <a:gd name="T8" fmla="*/ 0 w 78"/>
                      <a:gd name="T9" fmla="*/ 0 h 78"/>
                      <a:gd name="T10" fmla="*/ 0 w 78"/>
                      <a:gd name="T11" fmla="*/ 0 h 78"/>
                      <a:gd name="T12" fmla="*/ 0 w 78"/>
                      <a:gd name="T13" fmla="*/ 0 h 78"/>
                      <a:gd name="T14" fmla="*/ 0 w 78"/>
                      <a:gd name="T15" fmla="*/ 0 h 78"/>
                      <a:gd name="T16" fmla="*/ 0 w 78"/>
                      <a:gd name="T17" fmla="*/ 0 h 78"/>
                      <a:gd name="T18" fmla="*/ 0 w 78"/>
                      <a:gd name="T19" fmla="*/ 0 h 78"/>
                      <a:gd name="T20" fmla="*/ 0 w 78"/>
                      <a:gd name="T21" fmla="*/ 0 h 78"/>
                      <a:gd name="T22" fmla="*/ 0 w 78"/>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3" name="Freeform 27"/>
                  <p:cNvSpPr>
                    <a:spLocks/>
                  </p:cNvSpPr>
                  <p:nvPr/>
                </p:nvSpPr>
                <p:spPr bwMode="ltGray">
                  <a:xfrm>
                    <a:off x="2152" y="54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4" name="Freeform 28"/>
                  <p:cNvSpPr>
                    <a:spLocks/>
                  </p:cNvSpPr>
                  <p:nvPr/>
                </p:nvSpPr>
                <p:spPr bwMode="ltGray">
                  <a:xfrm>
                    <a:off x="2194" y="584"/>
                    <a:ext cx="11" cy="8"/>
                  </a:xfrm>
                  <a:custGeom>
                    <a:avLst/>
                    <a:gdLst>
                      <a:gd name="T0" fmla="*/ 0 w 26"/>
                      <a:gd name="T1" fmla="*/ 0 h 22"/>
                      <a:gd name="T2" fmla="*/ 0 w 26"/>
                      <a:gd name="T3" fmla="*/ 0 h 22"/>
                      <a:gd name="T4" fmla="*/ 0 w 26"/>
                      <a:gd name="T5" fmla="*/ 0 h 22"/>
                      <a:gd name="T6" fmla="*/ 0 w 26"/>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5" name="Freeform 29"/>
                  <p:cNvSpPr>
                    <a:spLocks/>
                  </p:cNvSpPr>
                  <p:nvPr/>
                </p:nvSpPr>
                <p:spPr bwMode="ltGray">
                  <a:xfrm>
                    <a:off x="2059" y="49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6" name="Freeform 30"/>
                  <p:cNvSpPr>
                    <a:spLocks/>
                  </p:cNvSpPr>
                  <p:nvPr/>
                </p:nvSpPr>
                <p:spPr bwMode="ltGray">
                  <a:xfrm>
                    <a:off x="1988" y="53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7" name="Freeform 31"/>
                  <p:cNvSpPr>
                    <a:spLocks/>
                  </p:cNvSpPr>
                  <p:nvPr/>
                </p:nvSpPr>
                <p:spPr bwMode="ltGray">
                  <a:xfrm>
                    <a:off x="1910" y="523"/>
                    <a:ext cx="34" cy="27"/>
                  </a:xfrm>
                  <a:custGeom>
                    <a:avLst/>
                    <a:gdLst>
                      <a:gd name="T0" fmla="*/ 0 w 80"/>
                      <a:gd name="T1" fmla="*/ 0 h 80"/>
                      <a:gd name="T2" fmla="*/ 0 w 80"/>
                      <a:gd name="T3" fmla="*/ 0 h 80"/>
                      <a:gd name="T4" fmla="*/ 0 w 80"/>
                      <a:gd name="T5" fmla="*/ 0 h 80"/>
                      <a:gd name="T6" fmla="*/ 0 w 80"/>
                      <a:gd name="T7" fmla="*/ 0 h 80"/>
                      <a:gd name="T8" fmla="*/ 0 w 80"/>
                      <a:gd name="T9" fmla="*/ 0 h 80"/>
                      <a:gd name="T10" fmla="*/ 0 w 80"/>
                      <a:gd name="T11" fmla="*/ 0 h 80"/>
                      <a:gd name="T12" fmla="*/ 0 w 80"/>
                      <a:gd name="T13" fmla="*/ 0 h 80"/>
                      <a:gd name="T14" fmla="*/ 0 w 80"/>
                      <a:gd name="T15" fmla="*/ 0 h 80"/>
                      <a:gd name="T16" fmla="*/ 0 w 80"/>
                      <a:gd name="T17" fmla="*/ 0 h 80"/>
                      <a:gd name="T18" fmla="*/ 0 w 80"/>
                      <a:gd name="T19" fmla="*/ 0 h 80"/>
                      <a:gd name="T20" fmla="*/ 0 w 80"/>
                      <a:gd name="T21" fmla="*/ 0 h 80"/>
                      <a:gd name="T22" fmla="*/ 0 w 80"/>
                      <a:gd name="T23" fmla="*/ 0 h 80"/>
                      <a:gd name="T24" fmla="*/ 0 w 80"/>
                      <a:gd name="T25" fmla="*/ 0 h 80"/>
                      <a:gd name="T26" fmla="*/ 0 w 80"/>
                      <a:gd name="T27" fmla="*/ 0 h 80"/>
                      <a:gd name="T28" fmla="*/ 0 w 80"/>
                      <a:gd name="T29" fmla="*/ 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8" name="Freeform 32"/>
                  <p:cNvSpPr>
                    <a:spLocks/>
                  </p:cNvSpPr>
                  <p:nvPr/>
                </p:nvSpPr>
                <p:spPr bwMode="ltGray">
                  <a:xfrm>
                    <a:off x="1899" y="466"/>
                    <a:ext cx="40" cy="58"/>
                  </a:xfrm>
                  <a:custGeom>
                    <a:avLst/>
                    <a:gdLst>
                      <a:gd name="T0" fmla="*/ 0 w 94"/>
                      <a:gd name="T1" fmla="*/ 0 h 174"/>
                      <a:gd name="T2" fmla="*/ 0 w 94"/>
                      <a:gd name="T3" fmla="*/ 0 h 174"/>
                      <a:gd name="T4" fmla="*/ 0 w 94"/>
                      <a:gd name="T5" fmla="*/ 0 h 174"/>
                      <a:gd name="T6" fmla="*/ 0 w 94"/>
                      <a:gd name="T7" fmla="*/ 0 h 174"/>
                      <a:gd name="T8" fmla="*/ 0 w 94"/>
                      <a:gd name="T9" fmla="*/ 0 h 174"/>
                      <a:gd name="T10" fmla="*/ 0 w 94"/>
                      <a:gd name="T11" fmla="*/ 0 h 174"/>
                      <a:gd name="T12" fmla="*/ 0 w 94"/>
                      <a:gd name="T13" fmla="*/ 0 h 174"/>
                      <a:gd name="T14" fmla="*/ 0 w 94"/>
                      <a:gd name="T15" fmla="*/ 0 h 174"/>
                      <a:gd name="T16" fmla="*/ 0 w 94"/>
                      <a:gd name="T17" fmla="*/ 0 h 174"/>
                      <a:gd name="T18" fmla="*/ 0 w 94"/>
                      <a:gd name="T19" fmla="*/ 0 h 174"/>
                      <a:gd name="T20" fmla="*/ 0 w 94"/>
                      <a:gd name="T21" fmla="*/ 0 h 174"/>
                      <a:gd name="T22" fmla="*/ 0 w 94"/>
                      <a:gd name="T23" fmla="*/ 0 h 174"/>
                      <a:gd name="T24" fmla="*/ 0 w 94"/>
                      <a:gd name="T25" fmla="*/ 0 h 174"/>
                      <a:gd name="T26" fmla="*/ 0 w 94"/>
                      <a:gd name="T27" fmla="*/ 0 h 174"/>
                      <a:gd name="T28" fmla="*/ 0 w 94"/>
                      <a:gd name="T29" fmla="*/ 0 h 174"/>
                      <a:gd name="T30" fmla="*/ 0 w 94"/>
                      <a:gd name="T31" fmla="*/ 0 h 174"/>
                      <a:gd name="T32" fmla="*/ 0 w 94"/>
                      <a:gd name="T33" fmla="*/ 0 h 174"/>
                      <a:gd name="T34" fmla="*/ 0 w 94"/>
                      <a:gd name="T35" fmla="*/ 0 h 174"/>
                      <a:gd name="T36" fmla="*/ 0 w 94"/>
                      <a:gd name="T37" fmla="*/ 0 h 174"/>
                      <a:gd name="T38" fmla="*/ 0 w 94"/>
                      <a:gd name="T39" fmla="*/ 0 h 174"/>
                      <a:gd name="T40" fmla="*/ 0 w 94"/>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9" name="Freeform 33"/>
                  <p:cNvSpPr>
                    <a:spLocks/>
                  </p:cNvSpPr>
                  <p:nvPr/>
                </p:nvSpPr>
                <p:spPr bwMode="ltGray">
                  <a:xfrm>
                    <a:off x="1909" y="508"/>
                    <a:ext cx="14" cy="17"/>
                  </a:xfrm>
                  <a:custGeom>
                    <a:avLst/>
                    <a:gdLst>
                      <a:gd name="T0" fmla="*/ 0 w 32"/>
                      <a:gd name="T1" fmla="*/ 0 h 50"/>
                      <a:gd name="T2" fmla="*/ 0 w 32"/>
                      <a:gd name="T3" fmla="*/ 0 h 50"/>
                      <a:gd name="T4" fmla="*/ 0 w 32"/>
                      <a:gd name="T5" fmla="*/ 0 h 50"/>
                      <a:gd name="T6" fmla="*/ 0 w 32"/>
                      <a:gd name="T7" fmla="*/ 0 h 50"/>
                      <a:gd name="T8" fmla="*/ 0 w 32"/>
                      <a:gd name="T9" fmla="*/ 0 h 50"/>
                      <a:gd name="T10" fmla="*/ 0 w 32"/>
                      <a:gd name="T11" fmla="*/ 0 h 50"/>
                      <a:gd name="T12" fmla="*/ 0 w 32"/>
                      <a:gd name="T13" fmla="*/ 0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0" name="Freeform 34"/>
                  <p:cNvSpPr>
                    <a:spLocks/>
                  </p:cNvSpPr>
                  <p:nvPr/>
                </p:nvSpPr>
                <p:spPr bwMode="ltGray">
                  <a:xfrm>
                    <a:off x="1881" y="512"/>
                    <a:ext cx="19" cy="17"/>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1" name="Freeform 35"/>
                  <p:cNvSpPr>
                    <a:spLocks/>
                  </p:cNvSpPr>
                  <p:nvPr/>
                </p:nvSpPr>
                <p:spPr bwMode="ltGray">
                  <a:xfrm>
                    <a:off x="2930" y="489"/>
                    <a:ext cx="299" cy="179"/>
                  </a:xfrm>
                  <a:custGeom>
                    <a:avLst/>
                    <a:gdLst>
                      <a:gd name="T0" fmla="*/ 1 w 471"/>
                      <a:gd name="T1" fmla="*/ 1 h 281"/>
                      <a:gd name="T2" fmla="*/ 1 w 471"/>
                      <a:gd name="T3" fmla="*/ 1 h 281"/>
                      <a:gd name="T4" fmla="*/ 1 w 471"/>
                      <a:gd name="T5" fmla="*/ 1 h 281"/>
                      <a:gd name="T6" fmla="*/ 1 w 471"/>
                      <a:gd name="T7" fmla="*/ 1 h 281"/>
                      <a:gd name="T8" fmla="*/ 1 w 471"/>
                      <a:gd name="T9" fmla="*/ 1 h 281"/>
                      <a:gd name="T10" fmla="*/ 0 w 471"/>
                      <a:gd name="T11" fmla="*/ 1 h 281"/>
                      <a:gd name="T12" fmla="*/ 1 w 471"/>
                      <a:gd name="T13" fmla="*/ 1 h 281"/>
                      <a:gd name="T14" fmla="*/ 1 w 471"/>
                      <a:gd name="T15" fmla="*/ 1 h 281"/>
                      <a:gd name="T16" fmla="*/ 1 w 471"/>
                      <a:gd name="T17" fmla="*/ 1 h 281"/>
                      <a:gd name="T18" fmla="*/ 1 w 471"/>
                      <a:gd name="T19" fmla="*/ 1 h 281"/>
                      <a:gd name="T20" fmla="*/ 1 w 471"/>
                      <a:gd name="T21" fmla="*/ 1 h 281"/>
                      <a:gd name="T22" fmla="*/ 1 w 471"/>
                      <a:gd name="T23" fmla="*/ 1 h 281"/>
                      <a:gd name="T24" fmla="*/ 1 w 471"/>
                      <a:gd name="T25" fmla="*/ 1 h 281"/>
                      <a:gd name="T26" fmla="*/ 1 w 471"/>
                      <a:gd name="T27" fmla="*/ 1 h 281"/>
                      <a:gd name="T28" fmla="*/ 1 w 471"/>
                      <a:gd name="T29" fmla="*/ 1 h 281"/>
                      <a:gd name="T30" fmla="*/ 1 w 471"/>
                      <a:gd name="T31" fmla="*/ 1 h 281"/>
                      <a:gd name="T32" fmla="*/ 1 w 471"/>
                      <a:gd name="T33" fmla="*/ 1 h 281"/>
                      <a:gd name="T34" fmla="*/ 1 w 471"/>
                      <a:gd name="T35" fmla="*/ 0 h 281"/>
                      <a:gd name="T36" fmla="*/ 1 w 471"/>
                      <a:gd name="T37" fmla="*/ 1 h 281"/>
                      <a:gd name="T38" fmla="*/ 1 w 471"/>
                      <a:gd name="T39" fmla="*/ 1 h 281"/>
                      <a:gd name="T40" fmla="*/ 1 w 471"/>
                      <a:gd name="T41" fmla="*/ 1 h 281"/>
                      <a:gd name="T42" fmla="*/ 1 w 471"/>
                      <a:gd name="T43" fmla="*/ 1 h 281"/>
                      <a:gd name="T44" fmla="*/ 1 w 471"/>
                      <a:gd name="T45" fmla="*/ 1 h 281"/>
                      <a:gd name="T46" fmla="*/ 1 w 471"/>
                      <a:gd name="T47" fmla="*/ 1 h 281"/>
                      <a:gd name="T48" fmla="*/ 1 w 471"/>
                      <a:gd name="T49" fmla="*/ 1 h 281"/>
                      <a:gd name="T50" fmla="*/ 1 w 471"/>
                      <a:gd name="T51" fmla="*/ 1 h 281"/>
                      <a:gd name="T52" fmla="*/ 1 w 471"/>
                      <a:gd name="T53" fmla="*/ 1 h 281"/>
                      <a:gd name="T54" fmla="*/ 1 w 471"/>
                      <a:gd name="T55" fmla="*/ 1 h 281"/>
                      <a:gd name="T56" fmla="*/ 1 w 471"/>
                      <a:gd name="T57" fmla="*/ 1 h 281"/>
                      <a:gd name="T58" fmla="*/ 1 w 471"/>
                      <a:gd name="T59" fmla="*/ 1 h 281"/>
                      <a:gd name="T60" fmla="*/ 1 w 471"/>
                      <a:gd name="T61" fmla="*/ 1 h 281"/>
                      <a:gd name="T62" fmla="*/ 1 w 471"/>
                      <a:gd name="T63" fmla="*/ 1 h 281"/>
                      <a:gd name="T64" fmla="*/ 1 w 471"/>
                      <a:gd name="T65" fmla="*/ 1 h 281"/>
                      <a:gd name="T66" fmla="*/ 1 w 471"/>
                      <a:gd name="T67" fmla="*/ 1 h 281"/>
                      <a:gd name="T68" fmla="*/ 1 w 471"/>
                      <a:gd name="T69" fmla="*/ 1 h 281"/>
                      <a:gd name="T70" fmla="*/ 1 w 471"/>
                      <a:gd name="T71" fmla="*/ 1 h 281"/>
                      <a:gd name="T72" fmla="*/ 1 w 471"/>
                      <a:gd name="T73" fmla="*/ 1 h 281"/>
                      <a:gd name="T74" fmla="*/ 1 w 471"/>
                      <a:gd name="T75" fmla="*/ 1 h 281"/>
                      <a:gd name="T76" fmla="*/ 1 w 471"/>
                      <a:gd name="T77" fmla="*/ 1 h 281"/>
                      <a:gd name="T78" fmla="*/ 1 w 471"/>
                      <a:gd name="T79" fmla="*/ 1 h 281"/>
                      <a:gd name="T80" fmla="*/ 1 w 471"/>
                      <a:gd name="T81" fmla="*/ 1 h 281"/>
                      <a:gd name="T82" fmla="*/ 1 w 471"/>
                      <a:gd name="T83" fmla="*/ 1 h 281"/>
                      <a:gd name="T84" fmla="*/ 1 w 471"/>
                      <a:gd name="T85" fmla="*/ 1 h 281"/>
                      <a:gd name="T86" fmla="*/ 1 w 471"/>
                      <a:gd name="T87" fmla="*/ 1 h 281"/>
                      <a:gd name="T88" fmla="*/ 1 w 471"/>
                      <a:gd name="T89" fmla="*/ 1 h 281"/>
                      <a:gd name="T90" fmla="*/ 1 w 471"/>
                      <a:gd name="T91" fmla="*/ 1 h 281"/>
                      <a:gd name="T92" fmla="*/ 1 w 471"/>
                      <a:gd name="T93" fmla="*/ 1 h 281"/>
                      <a:gd name="T94" fmla="*/ 1 w 471"/>
                      <a:gd name="T95" fmla="*/ 1 h 281"/>
                      <a:gd name="T96" fmla="*/ 1 w 471"/>
                      <a:gd name="T97" fmla="*/ 1 h 281"/>
                      <a:gd name="T98" fmla="*/ 1 w 471"/>
                      <a:gd name="T99" fmla="*/ 1 h 281"/>
                      <a:gd name="T100" fmla="*/ 1 w 471"/>
                      <a:gd name="T101" fmla="*/ 1 h 281"/>
                      <a:gd name="T102" fmla="*/ 1 w 471"/>
                      <a:gd name="T103" fmla="*/ 1 h 281"/>
                      <a:gd name="T104" fmla="*/ 1 w 471"/>
                      <a:gd name="T105" fmla="*/ 1 h 281"/>
                      <a:gd name="T106" fmla="*/ 1 w 471"/>
                      <a:gd name="T107" fmla="*/ 1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2" name="Freeform 36"/>
                  <p:cNvSpPr>
                    <a:spLocks/>
                  </p:cNvSpPr>
                  <p:nvPr/>
                </p:nvSpPr>
                <p:spPr bwMode="ltGray">
                  <a:xfrm>
                    <a:off x="2534" y="242"/>
                    <a:ext cx="420" cy="283"/>
                  </a:xfrm>
                  <a:custGeom>
                    <a:avLst/>
                    <a:gdLst>
                      <a:gd name="T0" fmla="*/ 0 w 984"/>
                      <a:gd name="T1" fmla="*/ 0 h 844"/>
                      <a:gd name="T2" fmla="*/ 0 w 984"/>
                      <a:gd name="T3" fmla="*/ 0 h 844"/>
                      <a:gd name="T4" fmla="*/ 0 w 984"/>
                      <a:gd name="T5" fmla="*/ 0 h 844"/>
                      <a:gd name="T6" fmla="*/ 0 w 984"/>
                      <a:gd name="T7" fmla="*/ 0 h 844"/>
                      <a:gd name="T8" fmla="*/ 0 w 984"/>
                      <a:gd name="T9" fmla="*/ 0 h 844"/>
                      <a:gd name="T10" fmla="*/ 0 w 984"/>
                      <a:gd name="T11" fmla="*/ 0 h 844"/>
                      <a:gd name="T12" fmla="*/ 0 w 984"/>
                      <a:gd name="T13" fmla="*/ 0 h 844"/>
                      <a:gd name="T14" fmla="*/ 0 w 984"/>
                      <a:gd name="T15" fmla="*/ 0 h 844"/>
                      <a:gd name="T16" fmla="*/ 0 w 984"/>
                      <a:gd name="T17" fmla="*/ 0 h 844"/>
                      <a:gd name="T18" fmla="*/ 0 w 984"/>
                      <a:gd name="T19" fmla="*/ 0 h 844"/>
                      <a:gd name="T20" fmla="*/ 0 w 984"/>
                      <a:gd name="T21" fmla="*/ 0 h 844"/>
                      <a:gd name="T22" fmla="*/ 0 w 984"/>
                      <a:gd name="T23" fmla="*/ 0 h 844"/>
                      <a:gd name="T24" fmla="*/ 0 w 984"/>
                      <a:gd name="T25" fmla="*/ 0 h 844"/>
                      <a:gd name="T26" fmla="*/ 0 w 984"/>
                      <a:gd name="T27" fmla="*/ 0 h 844"/>
                      <a:gd name="T28" fmla="*/ 0 w 984"/>
                      <a:gd name="T29" fmla="*/ 0 h 844"/>
                      <a:gd name="T30" fmla="*/ 0 w 984"/>
                      <a:gd name="T31" fmla="*/ 0 h 844"/>
                      <a:gd name="T32" fmla="*/ 0 w 984"/>
                      <a:gd name="T33" fmla="*/ 0 h 844"/>
                      <a:gd name="T34" fmla="*/ 0 w 984"/>
                      <a:gd name="T35" fmla="*/ 0 h 844"/>
                      <a:gd name="T36" fmla="*/ 0 w 984"/>
                      <a:gd name="T37" fmla="*/ 0 h 844"/>
                      <a:gd name="T38" fmla="*/ 0 w 984"/>
                      <a:gd name="T39" fmla="*/ 0 h 844"/>
                      <a:gd name="T40" fmla="*/ 0 w 984"/>
                      <a:gd name="T41" fmla="*/ 0 h 844"/>
                      <a:gd name="T42" fmla="*/ 0 w 984"/>
                      <a:gd name="T43" fmla="*/ 0 h 844"/>
                      <a:gd name="T44" fmla="*/ 0 w 984"/>
                      <a:gd name="T45" fmla="*/ 0 h 844"/>
                      <a:gd name="T46" fmla="*/ 0 w 984"/>
                      <a:gd name="T47" fmla="*/ 0 h 844"/>
                      <a:gd name="T48" fmla="*/ 0 w 984"/>
                      <a:gd name="T49" fmla="*/ 0 h 844"/>
                      <a:gd name="T50" fmla="*/ 0 w 984"/>
                      <a:gd name="T51" fmla="*/ 0 h 844"/>
                      <a:gd name="T52" fmla="*/ 0 w 984"/>
                      <a:gd name="T53" fmla="*/ 0 h 844"/>
                      <a:gd name="T54" fmla="*/ 0 w 984"/>
                      <a:gd name="T55" fmla="*/ 0 h 844"/>
                      <a:gd name="T56" fmla="*/ 0 w 984"/>
                      <a:gd name="T57" fmla="*/ 0 h 844"/>
                      <a:gd name="T58" fmla="*/ 0 w 984"/>
                      <a:gd name="T59" fmla="*/ 0 h 844"/>
                      <a:gd name="T60" fmla="*/ 0 w 984"/>
                      <a:gd name="T61" fmla="*/ 0 h 844"/>
                      <a:gd name="T62" fmla="*/ 0 w 984"/>
                      <a:gd name="T63" fmla="*/ 0 h 844"/>
                      <a:gd name="T64" fmla="*/ 0 w 984"/>
                      <a:gd name="T65" fmla="*/ 0 h 844"/>
                      <a:gd name="T66" fmla="*/ 0 w 984"/>
                      <a:gd name="T67" fmla="*/ 0 h 844"/>
                      <a:gd name="T68" fmla="*/ 0 w 984"/>
                      <a:gd name="T69" fmla="*/ 0 h 844"/>
                      <a:gd name="T70" fmla="*/ 0 w 984"/>
                      <a:gd name="T71" fmla="*/ 0 h 844"/>
                      <a:gd name="T72" fmla="*/ 0 w 984"/>
                      <a:gd name="T73" fmla="*/ 0 h 844"/>
                      <a:gd name="T74" fmla="*/ 0 w 984"/>
                      <a:gd name="T75" fmla="*/ 0 h 844"/>
                      <a:gd name="T76" fmla="*/ 0 w 984"/>
                      <a:gd name="T77" fmla="*/ 0 h 844"/>
                      <a:gd name="T78" fmla="*/ 0 w 984"/>
                      <a:gd name="T79" fmla="*/ 0 h 844"/>
                      <a:gd name="T80" fmla="*/ 0 w 984"/>
                      <a:gd name="T81" fmla="*/ 0 h 844"/>
                      <a:gd name="T82" fmla="*/ 0 w 984"/>
                      <a:gd name="T83" fmla="*/ 0 h 844"/>
                      <a:gd name="T84" fmla="*/ 0 w 984"/>
                      <a:gd name="T85" fmla="*/ 0 h 844"/>
                      <a:gd name="T86" fmla="*/ 0 w 984"/>
                      <a:gd name="T87" fmla="*/ 0 h 844"/>
                      <a:gd name="T88" fmla="*/ 0 w 984"/>
                      <a:gd name="T89" fmla="*/ 0 h 844"/>
                      <a:gd name="T90" fmla="*/ 0 w 984"/>
                      <a:gd name="T91" fmla="*/ 0 h 844"/>
                      <a:gd name="T92" fmla="*/ 0 w 984"/>
                      <a:gd name="T93" fmla="*/ 0 h 844"/>
                      <a:gd name="T94" fmla="*/ 0 w 984"/>
                      <a:gd name="T95" fmla="*/ 0 h 844"/>
                      <a:gd name="T96" fmla="*/ 0 w 984"/>
                      <a:gd name="T97" fmla="*/ 0 h 844"/>
                      <a:gd name="T98" fmla="*/ 0 w 984"/>
                      <a:gd name="T99" fmla="*/ 0 h 844"/>
                      <a:gd name="T100" fmla="*/ 0 w 984"/>
                      <a:gd name="T101" fmla="*/ 0 h 844"/>
                      <a:gd name="T102" fmla="*/ 0 w 984"/>
                      <a:gd name="T103" fmla="*/ 0 h 844"/>
                      <a:gd name="T104" fmla="*/ 0 w 984"/>
                      <a:gd name="T105" fmla="*/ 0 h 844"/>
                      <a:gd name="T106" fmla="*/ 0 w 984"/>
                      <a:gd name="T107" fmla="*/ 0 h 844"/>
                      <a:gd name="T108" fmla="*/ 0 w 984"/>
                      <a:gd name="T109" fmla="*/ 0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3" name="Freeform 37"/>
                  <p:cNvSpPr>
                    <a:spLocks/>
                  </p:cNvSpPr>
                  <p:nvPr/>
                </p:nvSpPr>
                <p:spPr bwMode="ltGray">
                  <a:xfrm>
                    <a:off x="2405" y="445"/>
                    <a:ext cx="15" cy="16"/>
                  </a:xfrm>
                  <a:custGeom>
                    <a:avLst/>
                    <a:gdLst>
                      <a:gd name="T0" fmla="*/ 0 w 36"/>
                      <a:gd name="T1" fmla="*/ 0 h 48"/>
                      <a:gd name="T2" fmla="*/ 0 w 36"/>
                      <a:gd name="T3" fmla="*/ 0 h 48"/>
                      <a:gd name="T4" fmla="*/ 0 w 36"/>
                      <a:gd name="T5" fmla="*/ 0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4" name="Freeform 38"/>
                  <p:cNvSpPr>
                    <a:spLocks/>
                  </p:cNvSpPr>
                  <p:nvPr/>
                </p:nvSpPr>
                <p:spPr bwMode="ltGray">
                  <a:xfrm>
                    <a:off x="2393" y="439"/>
                    <a:ext cx="16" cy="12"/>
                  </a:xfrm>
                  <a:custGeom>
                    <a:avLst/>
                    <a:gdLst>
                      <a:gd name="T0" fmla="*/ 0 w 36"/>
                      <a:gd name="T1" fmla="*/ 0 h 37"/>
                      <a:gd name="T2" fmla="*/ 0 w 36"/>
                      <a:gd name="T3" fmla="*/ 0 h 37"/>
                      <a:gd name="T4" fmla="*/ 0 w 36"/>
                      <a:gd name="T5" fmla="*/ 0 h 37"/>
                      <a:gd name="T6" fmla="*/ 0 w 36"/>
                      <a:gd name="T7" fmla="*/ 0 h 37"/>
                      <a:gd name="T8" fmla="*/ 0 w 36"/>
                      <a:gd name="T9" fmla="*/ 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5" name="Freeform 39"/>
                  <p:cNvSpPr>
                    <a:spLocks/>
                  </p:cNvSpPr>
                  <p:nvPr/>
                </p:nvSpPr>
                <p:spPr bwMode="ltGray">
                  <a:xfrm>
                    <a:off x="2878" y="406"/>
                    <a:ext cx="73" cy="33"/>
                  </a:xfrm>
                  <a:custGeom>
                    <a:avLst/>
                    <a:gdLst>
                      <a:gd name="T0" fmla="*/ 0 w 170"/>
                      <a:gd name="T1" fmla="*/ 0 h 96"/>
                      <a:gd name="T2" fmla="*/ 0 w 170"/>
                      <a:gd name="T3" fmla="*/ 0 h 96"/>
                      <a:gd name="T4" fmla="*/ 0 w 170"/>
                      <a:gd name="T5" fmla="*/ 0 h 96"/>
                      <a:gd name="T6" fmla="*/ 0 w 170"/>
                      <a:gd name="T7" fmla="*/ 0 h 96"/>
                      <a:gd name="T8" fmla="*/ 0 w 170"/>
                      <a:gd name="T9" fmla="*/ 0 h 96"/>
                      <a:gd name="T10" fmla="*/ 0 w 170"/>
                      <a:gd name="T11" fmla="*/ 0 h 96"/>
                      <a:gd name="T12" fmla="*/ 0 w 170"/>
                      <a:gd name="T13" fmla="*/ 0 h 96"/>
                      <a:gd name="T14" fmla="*/ 0 w 170"/>
                      <a:gd name="T15" fmla="*/ 0 h 96"/>
                      <a:gd name="T16" fmla="*/ 0 w 170"/>
                      <a:gd name="T17" fmla="*/ 0 h 96"/>
                      <a:gd name="T18" fmla="*/ 0 w 170"/>
                      <a:gd name="T19" fmla="*/ 0 h 96"/>
                      <a:gd name="T20" fmla="*/ 0 w 170"/>
                      <a:gd name="T21" fmla="*/ 0 h 96"/>
                      <a:gd name="T22" fmla="*/ 0 w 170"/>
                      <a:gd name="T23" fmla="*/ 0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6" name="Freeform 40"/>
                  <p:cNvSpPr>
                    <a:spLocks/>
                  </p:cNvSpPr>
                  <p:nvPr/>
                </p:nvSpPr>
                <p:spPr bwMode="ltGray">
                  <a:xfrm>
                    <a:off x="2955" y="433"/>
                    <a:ext cx="59" cy="15"/>
                  </a:xfrm>
                  <a:custGeom>
                    <a:avLst/>
                    <a:gdLst>
                      <a:gd name="T0" fmla="*/ 0 w 138"/>
                      <a:gd name="T1" fmla="*/ 0 h 44"/>
                      <a:gd name="T2" fmla="*/ 0 w 138"/>
                      <a:gd name="T3" fmla="*/ 0 h 44"/>
                      <a:gd name="T4" fmla="*/ 0 w 138"/>
                      <a:gd name="T5" fmla="*/ 0 h 44"/>
                      <a:gd name="T6" fmla="*/ 0 w 138"/>
                      <a:gd name="T7" fmla="*/ 0 h 44"/>
                      <a:gd name="T8" fmla="*/ 0 w 138"/>
                      <a:gd name="T9" fmla="*/ 0 h 44"/>
                      <a:gd name="T10" fmla="*/ 0 w 138"/>
                      <a:gd name="T11" fmla="*/ 0 h 44"/>
                      <a:gd name="T12" fmla="*/ 0 w 138"/>
                      <a:gd name="T13" fmla="*/ 0 h 44"/>
                      <a:gd name="T14" fmla="*/ 0 w 138"/>
                      <a:gd name="T15" fmla="*/ 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7" name="Freeform 41"/>
                  <p:cNvSpPr>
                    <a:spLocks/>
                  </p:cNvSpPr>
                  <p:nvPr/>
                </p:nvSpPr>
                <p:spPr bwMode="ltGray">
                  <a:xfrm>
                    <a:off x="2924" y="441"/>
                    <a:ext cx="24" cy="14"/>
                  </a:xfrm>
                  <a:custGeom>
                    <a:avLst/>
                    <a:gdLst>
                      <a:gd name="T0" fmla="*/ 0 w 57"/>
                      <a:gd name="T1" fmla="*/ 0 h 42"/>
                      <a:gd name="T2" fmla="*/ 0 w 57"/>
                      <a:gd name="T3" fmla="*/ 0 h 42"/>
                      <a:gd name="T4" fmla="*/ 0 w 57"/>
                      <a:gd name="T5" fmla="*/ 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8" name="Freeform 42"/>
                  <p:cNvSpPr>
                    <a:spLocks/>
                  </p:cNvSpPr>
                  <p:nvPr/>
                </p:nvSpPr>
                <p:spPr bwMode="ltGray">
                  <a:xfrm>
                    <a:off x="2908" y="398"/>
                    <a:ext cx="16" cy="18"/>
                  </a:xfrm>
                  <a:custGeom>
                    <a:avLst/>
                    <a:gdLst>
                      <a:gd name="T0" fmla="*/ 0 w 39"/>
                      <a:gd name="T1" fmla="*/ 0 h 52"/>
                      <a:gd name="T2" fmla="*/ 0 w 39"/>
                      <a:gd name="T3" fmla="*/ 0 h 52"/>
                      <a:gd name="T4" fmla="*/ 0 w 39"/>
                      <a:gd name="T5" fmla="*/ 0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9" name="Freeform 43"/>
                  <p:cNvSpPr>
                    <a:spLocks/>
                  </p:cNvSpPr>
                  <p:nvPr/>
                </p:nvSpPr>
                <p:spPr bwMode="ltGray">
                  <a:xfrm>
                    <a:off x="3035" y="452"/>
                    <a:ext cx="19" cy="27"/>
                  </a:xfrm>
                  <a:custGeom>
                    <a:avLst/>
                    <a:gdLst>
                      <a:gd name="T0" fmla="*/ 0 w 44"/>
                      <a:gd name="T1" fmla="*/ 0 h 80"/>
                      <a:gd name="T2" fmla="*/ 0 w 44"/>
                      <a:gd name="T3" fmla="*/ 0 h 80"/>
                      <a:gd name="T4" fmla="*/ 0 w 44"/>
                      <a:gd name="T5" fmla="*/ 0 h 80"/>
                      <a:gd name="T6" fmla="*/ 0 w 44"/>
                      <a:gd name="T7" fmla="*/ 0 h 80"/>
                      <a:gd name="T8" fmla="*/ 0 w 44"/>
                      <a:gd name="T9" fmla="*/ 0 h 80"/>
                      <a:gd name="T10" fmla="*/ 0 w 44"/>
                      <a:gd name="T11" fmla="*/ 0 h 80"/>
                      <a:gd name="T12" fmla="*/ 0 w 44"/>
                      <a:gd name="T13" fmla="*/ 0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0" name="Freeform 44"/>
                  <p:cNvSpPr>
                    <a:spLocks/>
                  </p:cNvSpPr>
                  <p:nvPr/>
                </p:nvSpPr>
                <p:spPr bwMode="ltGray">
                  <a:xfrm>
                    <a:off x="2696" y="247"/>
                    <a:ext cx="205" cy="41"/>
                  </a:xfrm>
                  <a:custGeom>
                    <a:avLst/>
                    <a:gdLst>
                      <a:gd name="T0" fmla="*/ 1 w 323"/>
                      <a:gd name="T1" fmla="*/ 1 h 64"/>
                      <a:gd name="T2" fmla="*/ 1 w 323"/>
                      <a:gd name="T3" fmla="*/ 1 h 64"/>
                      <a:gd name="T4" fmla="*/ 1 w 323"/>
                      <a:gd name="T5" fmla="*/ 0 h 64"/>
                      <a:gd name="T6" fmla="*/ 1 w 323"/>
                      <a:gd name="T7" fmla="*/ 0 h 64"/>
                      <a:gd name="T8" fmla="*/ 1 w 323"/>
                      <a:gd name="T9" fmla="*/ 1 h 64"/>
                      <a:gd name="T10" fmla="*/ 1 w 323"/>
                      <a:gd name="T11" fmla="*/ 1 h 64"/>
                      <a:gd name="T12" fmla="*/ 1 w 323"/>
                      <a:gd name="T13" fmla="*/ 1 h 64"/>
                      <a:gd name="T14" fmla="*/ 1 w 323"/>
                      <a:gd name="T15" fmla="*/ 1 h 64"/>
                      <a:gd name="T16" fmla="*/ 1 w 323"/>
                      <a:gd name="T17" fmla="*/ 1 h 64"/>
                      <a:gd name="T18" fmla="*/ 1 w 323"/>
                      <a:gd name="T19" fmla="*/ 1 h 64"/>
                      <a:gd name="T20" fmla="*/ 1 w 323"/>
                      <a:gd name="T21" fmla="*/ 1 h 64"/>
                      <a:gd name="T22" fmla="*/ 1 w 323"/>
                      <a:gd name="T23" fmla="*/ 1 h 64"/>
                      <a:gd name="T24" fmla="*/ 1 w 323"/>
                      <a:gd name="T25" fmla="*/ 1 h 64"/>
                      <a:gd name="T26" fmla="*/ 1 w 323"/>
                      <a:gd name="T27" fmla="*/ 1 h 64"/>
                      <a:gd name="T28" fmla="*/ 1 w 323"/>
                      <a:gd name="T29" fmla="*/ 1 h 64"/>
                      <a:gd name="T30" fmla="*/ 1 w 323"/>
                      <a:gd name="T31" fmla="*/ 1 h 64"/>
                      <a:gd name="T32" fmla="*/ 1 w 323"/>
                      <a:gd name="T33" fmla="*/ 1 h 64"/>
                      <a:gd name="T34" fmla="*/ 1 w 323"/>
                      <a:gd name="T35" fmla="*/ 1 h 64"/>
                      <a:gd name="T36" fmla="*/ 1 w 323"/>
                      <a:gd name="T37" fmla="*/ 1 h 64"/>
                      <a:gd name="T38" fmla="*/ 1 w 323"/>
                      <a:gd name="T39" fmla="*/ 1 h 64"/>
                      <a:gd name="T40" fmla="*/ 1 w 323"/>
                      <a:gd name="T41" fmla="*/ 1 h 64"/>
                      <a:gd name="T42" fmla="*/ 1 w 323"/>
                      <a:gd name="T43" fmla="*/ 1 h 64"/>
                      <a:gd name="T44" fmla="*/ 1 w 323"/>
                      <a:gd name="T45" fmla="*/ 1 h 64"/>
                      <a:gd name="T46" fmla="*/ 1 w 323"/>
                      <a:gd name="T47" fmla="*/ 1 h 64"/>
                      <a:gd name="T48" fmla="*/ 1 w 323"/>
                      <a:gd name="T49" fmla="*/ 1 h 64"/>
                      <a:gd name="T50" fmla="*/ 1 w 323"/>
                      <a:gd name="T51" fmla="*/ 1 h 64"/>
                      <a:gd name="T52" fmla="*/ 1 w 323"/>
                      <a:gd name="T53" fmla="*/ 0 h 64"/>
                      <a:gd name="T54" fmla="*/ 1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1" name="Freeform 45"/>
                  <p:cNvSpPr>
                    <a:spLocks/>
                  </p:cNvSpPr>
                  <p:nvPr/>
                </p:nvSpPr>
                <p:spPr bwMode="ltGray">
                  <a:xfrm>
                    <a:off x="2515" y="246"/>
                    <a:ext cx="190" cy="20"/>
                  </a:xfrm>
                  <a:custGeom>
                    <a:avLst/>
                    <a:gdLst>
                      <a:gd name="T0" fmla="*/ 1 w 300"/>
                      <a:gd name="T1" fmla="*/ 1 h 31"/>
                      <a:gd name="T2" fmla="*/ 1 w 300"/>
                      <a:gd name="T3" fmla="*/ 1 h 31"/>
                      <a:gd name="T4" fmla="*/ 1 w 300"/>
                      <a:gd name="T5" fmla="*/ 0 h 31"/>
                      <a:gd name="T6" fmla="*/ 1 w 300"/>
                      <a:gd name="T7" fmla="*/ 1 h 31"/>
                      <a:gd name="T8" fmla="*/ 1 w 300"/>
                      <a:gd name="T9" fmla="*/ 1 h 31"/>
                      <a:gd name="T10" fmla="*/ 1 w 300"/>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2" name="Freeform 46"/>
                  <p:cNvSpPr>
                    <a:spLocks/>
                  </p:cNvSpPr>
                  <p:nvPr/>
                </p:nvSpPr>
                <p:spPr bwMode="ltGray">
                  <a:xfrm>
                    <a:off x="2096" y="27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4" name="Freeform 48"/>
                  <p:cNvSpPr>
                    <a:spLocks/>
                  </p:cNvSpPr>
                  <p:nvPr/>
                </p:nvSpPr>
                <p:spPr bwMode="ltGray">
                  <a:xfrm>
                    <a:off x="2043" y="241"/>
                    <a:ext cx="20" cy="55"/>
                  </a:xfrm>
                  <a:custGeom>
                    <a:avLst/>
                    <a:gdLst>
                      <a:gd name="T0" fmla="*/ 0 w 47"/>
                      <a:gd name="T1" fmla="*/ 0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0 w 47"/>
                      <a:gd name="T15" fmla="*/ 0 h 165"/>
                      <a:gd name="T16" fmla="*/ 0 w 47"/>
                      <a:gd name="T17" fmla="*/ 0 h 165"/>
                      <a:gd name="T18" fmla="*/ 0 w 47"/>
                      <a:gd name="T19" fmla="*/ 0 h 165"/>
                      <a:gd name="T20" fmla="*/ 0 w 47"/>
                      <a:gd name="T21" fmla="*/ 0 h 165"/>
                      <a:gd name="T22" fmla="*/ 0 w 47"/>
                      <a:gd name="T23" fmla="*/ 0 h 165"/>
                      <a:gd name="T24" fmla="*/ 0 w 47"/>
                      <a:gd name="T25" fmla="*/ 0 h 165"/>
                      <a:gd name="T26" fmla="*/ 0 w 47"/>
                      <a:gd name="T27" fmla="*/ 0 h 165"/>
                      <a:gd name="T28" fmla="*/ 0 w 47"/>
                      <a:gd name="T29" fmla="*/ 0 h 165"/>
                      <a:gd name="T30" fmla="*/ 0 w 47"/>
                      <a:gd name="T31" fmla="*/ 0 h 165"/>
                      <a:gd name="T32" fmla="*/ 0 w 47"/>
                      <a:gd name="T33" fmla="*/ 0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5" name="Freeform 49"/>
                  <p:cNvSpPr>
                    <a:spLocks/>
                  </p:cNvSpPr>
                  <p:nvPr/>
                </p:nvSpPr>
                <p:spPr bwMode="ltGray">
                  <a:xfrm>
                    <a:off x="2031" y="287"/>
                    <a:ext cx="59" cy="34"/>
                  </a:xfrm>
                  <a:custGeom>
                    <a:avLst/>
                    <a:gdLst>
                      <a:gd name="T0" fmla="*/ 0 w 138"/>
                      <a:gd name="T1" fmla="*/ 0 h 103"/>
                      <a:gd name="T2" fmla="*/ 0 w 138"/>
                      <a:gd name="T3" fmla="*/ 0 h 103"/>
                      <a:gd name="T4" fmla="*/ 0 w 138"/>
                      <a:gd name="T5" fmla="*/ 0 h 103"/>
                      <a:gd name="T6" fmla="*/ 0 w 138"/>
                      <a:gd name="T7" fmla="*/ 0 h 103"/>
                      <a:gd name="T8" fmla="*/ 0 w 138"/>
                      <a:gd name="T9" fmla="*/ 0 h 103"/>
                      <a:gd name="T10" fmla="*/ 0 w 138"/>
                      <a:gd name="T11" fmla="*/ 0 h 103"/>
                      <a:gd name="T12" fmla="*/ 0 w 138"/>
                      <a:gd name="T13" fmla="*/ 0 h 103"/>
                      <a:gd name="T14" fmla="*/ 0 w 138"/>
                      <a:gd name="T15" fmla="*/ 0 h 103"/>
                      <a:gd name="T16" fmla="*/ 0 w 138"/>
                      <a:gd name="T17" fmla="*/ 0 h 103"/>
                      <a:gd name="T18" fmla="*/ 0 w 138"/>
                      <a:gd name="T19" fmla="*/ 0 h 103"/>
                      <a:gd name="T20" fmla="*/ 0 w 138"/>
                      <a:gd name="T21" fmla="*/ 0 h 103"/>
                      <a:gd name="T22" fmla="*/ 0 w 138"/>
                      <a:gd name="T23" fmla="*/ 0 h 103"/>
                      <a:gd name="T24" fmla="*/ 0 w 138"/>
                      <a:gd name="T25" fmla="*/ 0 h 103"/>
                      <a:gd name="T26" fmla="*/ 0 w 138"/>
                      <a:gd name="T27" fmla="*/ 0 h 103"/>
                      <a:gd name="T28" fmla="*/ 0 w 138"/>
                      <a:gd name="T29" fmla="*/ 0 h 103"/>
                      <a:gd name="T30" fmla="*/ 0 w 138"/>
                      <a:gd name="T31" fmla="*/ 0 h 103"/>
                      <a:gd name="T32" fmla="*/ 0 w 138"/>
                      <a:gd name="T33" fmla="*/ 0 h 103"/>
                      <a:gd name="T34" fmla="*/ 0 w 138"/>
                      <a:gd name="T35" fmla="*/ 0 h 103"/>
                      <a:gd name="T36" fmla="*/ 0 w 13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6" name="Freeform 50"/>
                  <p:cNvSpPr>
                    <a:spLocks/>
                  </p:cNvSpPr>
                  <p:nvPr/>
                </p:nvSpPr>
                <p:spPr bwMode="ltGray">
                  <a:xfrm>
                    <a:off x="1968" y="319"/>
                    <a:ext cx="80" cy="72"/>
                  </a:xfrm>
                  <a:custGeom>
                    <a:avLst/>
                    <a:gdLst>
                      <a:gd name="T0" fmla="*/ 0 w 188"/>
                      <a:gd name="T1" fmla="*/ 0 h 214"/>
                      <a:gd name="T2" fmla="*/ 0 w 188"/>
                      <a:gd name="T3" fmla="*/ 0 h 214"/>
                      <a:gd name="T4" fmla="*/ 0 w 188"/>
                      <a:gd name="T5" fmla="*/ 0 h 214"/>
                      <a:gd name="T6" fmla="*/ 0 w 188"/>
                      <a:gd name="T7" fmla="*/ 0 h 214"/>
                      <a:gd name="T8" fmla="*/ 0 w 188"/>
                      <a:gd name="T9" fmla="*/ 0 h 214"/>
                      <a:gd name="T10" fmla="*/ 0 w 188"/>
                      <a:gd name="T11" fmla="*/ 0 h 214"/>
                      <a:gd name="T12" fmla="*/ 0 w 188"/>
                      <a:gd name="T13" fmla="*/ 0 h 214"/>
                      <a:gd name="T14" fmla="*/ 0 w 188"/>
                      <a:gd name="T15" fmla="*/ 0 h 214"/>
                      <a:gd name="T16" fmla="*/ 0 w 188"/>
                      <a:gd name="T17" fmla="*/ 0 h 214"/>
                      <a:gd name="T18" fmla="*/ 0 w 188"/>
                      <a:gd name="T19" fmla="*/ 0 h 214"/>
                      <a:gd name="T20" fmla="*/ 0 w 188"/>
                      <a:gd name="T21" fmla="*/ 0 h 214"/>
                      <a:gd name="T22" fmla="*/ 0 w 188"/>
                      <a:gd name="T23" fmla="*/ 0 h 214"/>
                      <a:gd name="T24" fmla="*/ 0 w 188"/>
                      <a:gd name="T25" fmla="*/ 0 h 214"/>
                      <a:gd name="T26" fmla="*/ 0 w 188"/>
                      <a:gd name="T27" fmla="*/ 0 h 214"/>
                      <a:gd name="T28" fmla="*/ 0 w 188"/>
                      <a:gd name="T29" fmla="*/ 0 h 214"/>
                      <a:gd name="T30" fmla="*/ 0 w 188"/>
                      <a:gd name="T31" fmla="*/ 0 h 214"/>
                      <a:gd name="T32" fmla="*/ 0 w 188"/>
                      <a:gd name="T33" fmla="*/ 0 h 214"/>
                      <a:gd name="T34" fmla="*/ 0 w 188"/>
                      <a:gd name="T35" fmla="*/ 0 h 214"/>
                      <a:gd name="T36" fmla="*/ 0 w 188"/>
                      <a:gd name="T37" fmla="*/ 0 h 214"/>
                      <a:gd name="T38" fmla="*/ 0 w 188"/>
                      <a:gd name="T39" fmla="*/ 0 h 214"/>
                      <a:gd name="T40" fmla="*/ 0 w 188"/>
                      <a:gd name="T41" fmla="*/ 0 h 214"/>
                      <a:gd name="T42" fmla="*/ 0 w 188"/>
                      <a:gd name="T43" fmla="*/ 0 h 214"/>
                      <a:gd name="T44" fmla="*/ 0 w 188"/>
                      <a:gd name="T45" fmla="*/ 0 h 214"/>
                      <a:gd name="T46" fmla="*/ 0 w 188"/>
                      <a:gd name="T47" fmla="*/ 0 h 214"/>
                      <a:gd name="T48" fmla="*/ 0 w 188"/>
                      <a:gd name="T49" fmla="*/ 0 h 214"/>
                      <a:gd name="T50" fmla="*/ 0 w 188"/>
                      <a:gd name="T51" fmla="*/ 0 h 214"/>
                      <a:gd name="T52" fmla="*/ 0 w 188"/>
                      <a:gd name="T53" fmla="*/ 0 h 214"/>
                      <a:gd name="T54" fmla="*/ 0 w 188"/>
                      <a:gd name="T55" fmla="*/ 0 h 214"/>
                      <a:gd name="T56" fmla="*/ 0 w 188"/>
                      <a:gd name="T57" fmla="*/ 0 h 214"/>
                      <a:gd name="T58" fmla="*/ 0 w 188"/>
                      <a:gd name="T59" fmla="*/ 0 h 214"/>
                      <a:gd name="T60" fmla="*/ 0 w 188"/>
                      <a:gd name="T61" fmla="*/ 0 h 214"/>
                      <a:gd name="T62" fmla="*/ 0 w 188"/>
                      <a:gd name="T63" fmla="*/ 0 h 214"/>
                      <a:gd name="T64" fmla="*/ 0 w 188"/>
                      <a:gd name="T65" fmla="*/ 0 h 214"/>
                      <a:gd name="T66" fmla="*/ 0 w 188"/>
                      <a:gd name="T67" fmla="*/ 0 h 214"/>
                      <a:gd name="T68" fmla="*/ 0 w 188"/>
                      <a:gd name="T69" fmla="*/ 0 h 214"/>
                      <a:gd name="T70" fmla="*/ 0 w 188"/>
                      <a:gd name="T71" fmla="*/ 0 h 214"/>
                      <a:gd name="T72" fmla="*/ 0 w 188"/>
                      <a:gd name="T73" fmla="*/ 0 h 214"/>
                      <a:gd name="T74" fmla="*/ 0 w 188"/>
                      <a:gd name="T75" fmla="*/ 0 h 214"/>
                      <a:gd name="T76" fmla="*/ 0 w 188"/>
                      <a:gd name="T77" fmla="*/ 0 h 214"/>
                      <a:gd name="T78" fmla="*/ 0 w 188"/>
                      <a:gd name="T79" fmla="*/ 0 h 214"/>
                      <a:gd name="T80" fmla="*/ 0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7" name="Freeform 51"/>
                  <p:cNvSpPr>
                    <a:spLocks/>
                  </p:cNvSpPr>
                  <p:nvPr/>
                </p:nvSpPr>
                <p:spPr bwMode="ltGray">
                  <a:xfrm>
                    <a:off x="2021"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8" name="Freeform 52"/>
                  <p:cNvSpPr>
                    <a:spLocks/>
                  </p:cNvSpPr>
                  <p:nvPr/>
                </p:nvSpPr>
                <p:spPr bwMode="ltGray">
                  <a:xfrm>
                    <a:off x="1573" y="389"/>
                    <a:ext cx="347" cy="189"/>
                  </a:xfrm>
                  <a:custGeom>
                    <a:avLst/>
                    <a:gdLst>
                      <a:gd name="T0" fmla="*/ 0 w 812"/>
                      <a:gd name="T1" fmla="*/ 0 h 564"/>
                      <a:gd name="T2" fmla="*/ 0 w 812"/>
                      <a:gd name="T3" fmla="*/ 0 h 564"/>
                      <a:gd name="T4" fmla="*/ 0 w 812"/>
                      <a:gd name="T5" fmla="*/ 0 h 564"/>
                      <a:gd name="T6" fmla="*/ 0 w 812"/>
                      <a:gd name="T7" fmla="*/ 0 h 564"/>
                      <a:gd name="T8" fmla="*/ 0 w 812"/>
                      <a:gd name="T9" fmla="*/ 0 h 564"/>
                      <a:gd name="T10" fmla="*/ 0 w 812"/>
                      <a:gd name="T11" fmla="*/ 0 h 564"/>
                      <a:gd name="T12" fmla="*/ 0 w 812"/>
                      <a:gd name="T13" fmla="*/ 0 h 564"/>
                      <a:gd name="T14" fmla="*/ 0 w 812"/>
                      <a:gd name="T15" fmla="*/ 0 h 564"/>
                      <a:gd name="T16" fmla="*/ 0 w 812"/>
                      <a:gd name="T17" fmla="*/ 0 h 564"/>
                      <a:gd name="T18" fmla="*/ 0 w 812"/>
                      <a:gd name="T19" fmla="*/ 0 h 564"/>
                      <a:gd name="T20" fmla="*/ 0 w 812"/>
                      <a:gd name="T21" fmla="*/ 0 h 564"/>
                      <a:gd name="T22" fmla="*/ 0 w 812"/>
                      <a:gd name="T23" fmla="*/ 0 h 564"/>
                      <a:gd name="T24" fmla="*/ 0 w 812"/>
                      <a:gd name="T25" fmla="*/ 0 h 564"/>
                      <a:gd name="T26" fmla="*/ 0 w 812"/>
                      <a:gd name="T27" fmla="*/ 0 h 564"/>
                      <a:gd name="T28" fmla="*/ 0 w 812"/>
                      <a:gd name="T29" fmla="*/ 0 h 564"/>
                      <a:gd name="T30" fmla="*/ 0 w 812"/>
                      <a:gd name="T31" fmla="*/ 0 h 564"/>
                      <a:gd name="T32" fmla="*/ 0 w 812"/>
                      <a:gd name="T33" fmla="*/ 0 h 564"/>
                      <a:gd name="T34" fmla="*/ 0 w 812"/>
                      <a:gd name="T35" fmla="*/ 0 h 564"/>
                      <a:gd name="T36" fmla="*/ 0 w 812"/>
                      <a:gd name="T37" fmla="*/ 0 h 564"/>
                      <a:gd name="T38" fmla="*/ 0 w 812"/>
                      <a:gd name="T39" fmla="*/ 0 h 564"/>
                      <a:gd name="T40" fmla="*/ 0 w 812"/>
                      <a:gd name="T41" fmla="*/ 0 h 564"/>
                      <a:gd name="T42" fmla="*/ 0 w 812"/>
                      <a:gd name="T43" fmla="*/ 0 h 564"/>
                      <a:gd name="T44" fmla="*/ 0 w 812"/>
                      <a:gd name="T45" fmla="*/ 0 h 564"/>
                      <a:gd name="T46" fmla="*/ 0 w 812"/>
                      <a:gd name="T47" fmla="*/ 0 h 564"/>
                      <a:gd name="T48" fmla="*/ 0 w 812"/>
                      <a:gd name="T49" fmla="*/ 0 h 564"/>
                      <a:gd name="T50" fmla="*/ 0 w 812"/>
                      <a:gd name="T51" fmla="*/ 0 h 564"/>
                      <a:gd name="T52" fmla="*/ 0 w 812"/>
                      <a:gd name="T53" fmla="*/ 0 h 564"/>
                      <a:gd name="T54" fmla="*/ 0 w 812"/>
                      <a:gd name="T55" fmla="*/ 0 h 564"/>
                      <a:gd name="T56" fmla="*/ 0 w 812"/>
                      <a:gd name="T57" fmla="*/ 0 h 564"/>
                      <a:gd name="T58" fmla="*/ 0 w 812"/>
                      <a:gd name="T59" fmla="*/ 0 h 564"/>
                      <a:gd name="T60" fmla="*/ 0 w 812"/>
                      <a:gd name="T61" fmla="*/ 0 h 564"/>
                      <a:gd name="T62" fmla="*/ 0 w 812"/>
                      <a:gd name="T63" fmla="*/ 0 h 564"/>
                      <a:gd name="T64" fmla="*/ 0 w 812"/>
                      <a:gd name="T65" fmla="*/ 0 h 564"/>
                      <a:gd name="T66" fmla="*/ 0 w 812"/>
                      <a:gd name="T67" fmla="*/ 0 h 564"/>
                      <a:gd name="T68" fmla="*/ 0 w 812"/>
                      <a:gd name="T69" fmla="*/ 0 h 564"/>
                      <a:gd name="T70" fmla="*/ 0 w 812"/>
                      <a:gd name="T71" fmla="*/ 0 h 564"/>
                      <a:gd name="T72" fmla="*/ 0 w 812"/>
                      <a:gd name="T73" fmla="*/ 0 h 564"/>
                      <a:gd name="T74" fmla="*/ 0 w 812"/>
                      <a:gd name="T75" fmla="*/ 0 h 564"/>
                      <a:gd name="T76" fmla="*/ 0 w 812"/>
                      <a:gd name="T77" fmla="*/ 0 h 564"/>
                      <a:gd name="T78" fmla="*/ 0 w 812"/>
                      <a:gd name="T79" fmla="*/ 0 h 564"/>
                      <a:gd name="T80" fmla="*/ 0 w 812"/>
                      <a:gd name="T81" fmla="*/ 0 h 564"/>
                      <a:gd name="T82" fmla="*/ 0 w 812"/>
                      <a:gd name="T83" fmla="*/ 0 h 564"/>
                      <a:gd name="T84" fmla="*/ 0 w 812"/>
                      <a:gd name="T85" fmla="*/ 0 h 564"/>
                      <a:gd name="T86" fmla="*/ 0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9" name="Freeform 53"/>
                  <p:cNvSpPr>
                    <a:spLocks/>
                  </p:cNvSpPr>
                  <p:nvPr/>
                </p:nvSpPr>
                <p:spPr bwMode="ltGray">
                  <a:xfrm>
                    <a:off x="1634" y="519"/>
                    <a:ext cx="19" cy="29"/>
                  </a:xfrm>
                  <a:custGeom>
                    <a:avLst/>
                    <a:gdLst>
                      <a:gd name="T0" fmla="*/ 0 w 43"/>
                      <a:gd name="T1" fmla="*/ 0 h 85"/>
                      <a:gd name="T2" fmla="*/ 0 w 43"/>
                      <a:gd name="T3" fmla="*/ 0 h 85"/>
                      <a:gd name="T4" fmla="*/ 0 w 43"/>
                      <a:gd name="T5" fmla="*/ 0 h 85"/>
                      <a:gd name="T6" fmla="*/ 0 w 43"/>
                      <a:gd name="T7" fmla="*/ 0 h 85"/>
                      <a:gd name="T8" fmla="*/ 0 w 43"/>
                      <a:gd name="T9" fmla="*/ 0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0" name="Freeform 54"/>
                  <p:cNvSpPr>
                    <a:spLocks/>
                  </p:cNvSpPr>
                  <p:nvPr/>
                </p:nvSpPr>
                <p:spPr bwMode="ltGray">
                  <a:xfrm>
                    <a:off x="1900" y="421"/>
                    <a:ext cx="18" cy="24"/>
                  </a:xfrm>
                  <a:custGeom>
                    <a:avLst/>
                    <a:gdLst>
                      <a:gd name="T0" fmla="*/ 0 w 44"/>
                      <a:gd name="T1" fmla="*/ 0 h 74"/>
                      <a:gd name="T2" fmla="*/ 0 w 44"/>
                      <a:gd name="T3" fmla="*/ 0 h 74"/>
                      <a:gd name="T4" fmla="*/ 0 w 44"/>
                      <a:gd name="T5" fmla="*/ 0 h 74"/>
                      <a:gd name="T6" fmla="*/ 0 w 44"/>
                      <a:gd name="T7" fmla="*/ 0 h 74"/>
                      <a:gd name="T8" fmla="*/ 0 w 44"/>
                      <a:gd name="T9" fmla="*/ 0 h 74"/>
                      <a:gd name="T10" fmla="*/ 0 w 44"/>
                      <a:gd name="T11" fmla="*/ 0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1" name="Freeform 55"/>
                  <p:cNvSpPr>
                    <a:spLocks/>
                  </p:cNvSpPr>
                  <p:nvPr/>
                </p:nvSpPr>
                <p:spPr bwMode="ltGray">
                  <a:xfrm>
                    <a:off x="1951" y="40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2" name="Freeform 56"/>
                  <p:cNvSpPr>
                    <a:spLocks/>
                  </p:cNvSpPr>
                  <p:nvPr/>
                </p:nvSpPr>
                <p:spPr bwMode="ltGray">
                  <a:xfrm>
                    <a:off x="1021" y="314"/>
                    <a:ext cx="433" cy="354"/>
                  </a:xfrm>
                  <a:custGeom>
                    <a:avLst/>
                    <a:gdLst>
                      <a:gd name="T0" fmla="*/ 1 w 682"/>
                      <a:gd name="T1" fmla="*/ 1 h 557"/>
                      <a:gd name="T2" fmla="*/ 1 w 682"/>
                      <a:gd name="T3" fmla="*/ 1 h 557"/>
                      <a:gd name="T4" fmla="*/ 1 w 682"/>
                      <a:gd name="T5" fmla="*/ 1 h 557"/>
                      <a:gd name="T6" fmla="*/ 1 w 682"/>
                      <a:gd name="T7" fmla="*/ 1 h 557"/>
                      <a:gd name="T8" fmla="*/ 1 w 682"/>
                      <a:gd name="T9" fmla="*/ 1 h 557"/>
                      <a:gd name="T10" fmla="*/ 1 w 682"/>
                      <a:gd name="T11" fmla="*/ 1 h 557"/>
                      <a:gd name="T12" fmla="*/ 1 w 682"/>
                      <a:gd name="T13" fmla="*/ 1 h 557"/>
                      <a:gd name="T14" fmla="*/ 1 w 682"/>
                      <a:gd name="T15" fmla="*/ 1 h 557"/>
                      <a:gd name="T16" fmla="*/ 1 w 682"/>
                      <a:gd name="T17" fmla="*/ 1 h 557"/>
                      <a:gd name="T18" fmla="*/ 1 w 682"/>
                      <a:gd name="T19" fmla="*/ 1 h 557"/>
                      <a:gd name="T20" fmla="*/ 1 w 682"/>
                      <a:gd name="T21" fmla="*/ 1 h 557"/>
                      <a:gd name="T22" fmla="*/ 1 w 682"/>
                      <a:gd name="T23" fmla="*/ 1 h 557"/>
                      <a:gd name="T24" fmla="*/ 1 w 682"/>
                      <a:gd name="T25" fmla="*/ 1 h 557"/>
                      <a:gd name="T26" fmla="*/ 1 w 682"/>
                      <a:gd name="T27" fmla="*/ 1 h 557"/>
                      <a:gd name="T28" fmla="*/ 1 w 682"/>
                      <a:gd name="T29" fmla="*/ 1 h 557"/>
                      <a:gd name="T30" fmla="*/ 1 w 682"/>
                      <a:gd name="T31" fmla="*/ 1 h 557"/>
                      <a:gd name="T32" fmla="*/ 1 w 682"/>
                      <a:gd name="T33" fmla="*/ 1 h 557"/>
                      <a:gd name="T34" fmla="*/ 0 w 682"/>
                      <a:gd name="T35" fmla="*/ 1 h 557"/>
                      <a:gd name="T36" fmla="*/ 1 w 682"/>
                      <a:gd name="T37" fmla="*/ 1 h 557"/>
                      <a:gd name="T38" fmla="*/ 1 w 682"/>
                      <a:gd name="T39" fmla="*/ 1 h 557"/>
                      <a:gd name="T40" fmla="*/ 1 w 682"/>
                      <a:gd name="T41" fmla="*/ 1 h 557"/>
                      <a:gd name="T42" fmla="*/ 1 w 682"/>
                      <a:gd name="T43" fmla="*/ 1 h 557"/>
                      <a:gd name="T44" fmla="*/ 1 w 682"/>
                      <a:gd name="T45" fmla="*/ 1 h 557"/>
                      <a:gd name="T46" fmla="*/ 1 w 682"/>
                      <a:gd name="T47" fmla="*/ 1 h 557"/>
                      <a:gd name="T48" fmla="*/ 1 w 682"/>
                      <a:gd name="T49" fmla="*/ 1 h 557"/>
                      <a:gd name="T50" fmla="*/ 1 w 682"/>
                      <a:gd name="T51" fmla="*/ 1 h 557"/>
                      <a:gd name="T52" fmla="*/ 1 w 682"/>
                      <a:gd name="T53" fmla="*/ 0 h 557"/>
                      <a:gd name="T54" fmla="*/ 1 w 682"/>
                      <a:gd name="T55" fmla="*/ 1 h 557"/>
                      <a:gd name="T56" fmla="*/ 1 w 682"/>
                      <a:gd name="T57" fmla="*/ 1 h 557"/>
                      <a:gd name="T58" fmla="*/ 1 w 682"/>
                      <a:gd name="T59" fmla="*/ 1 h 557"/>
                      <a:gd name="T60" fmla="*/ 1 w 682"/>
                      <a:gd name="T61" fmla="*/ 1 h 557"/>
                      <a:gd name="T62" fmla="*/ 1 w 682"/>
                      <a:gd name="T63" fmla="*/ 1 h 557"/>
                      <a:gd name="T64" fmla="*/ 1 w 682"/>
                      <a:gd name="T65" fmla="*/ 1 h 557"/>
                      <a:gd name="T66" fmla="*/ 1 w 682"/>
                      <a:gd name="T67" fmla="*/ 1 h 557"/>
                      <a:gd name="T68" fmla="*/ 1 w 682"/>
                      <a:gd name="T69" fmla="*/ 1 h 557"/>
                      <a:gd name="T70" fmla="*/ 1 w 682"/>
                      <a:gd name="T71" fmla="*/ 1 h 557"/>
                      <a:gd name="T72" fmla="*/ 1 w 682"/>
                      <a:gd name="T73" fmla="*/ 1 h 557"/>
                      <a:gd name="T74" fmla="*/ 1 w 682"/>
                      <a:gd name="T75" fmla="*/ 1 h 557"/>
                      <a:gd name="T76" fmla="*/ 1 w 682"/>
                      <a:gd name="T77" fmla="*/ 1 h 557"/>
                      <a:gd name="T78" fmla="*/ 1 w 682"/>
                      <a:gd name="T79" fmla="*/ 1 h 557"/>
                      <a:gd name="T80" fmla="*/ 1 w 682"/>
                      <a:gd name="T81" fmla="*/ 1 h 557"/>
                      <a:gd name="T82" fmla="*/ 1 w 682"/>
                      <a:gd name="T83" fmla="*/ 1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3" name="Freeform 57"/>
                  <p:cNvSpPr>
                    <a:spLocks/>
                  </p:cNvSpPr>
                  <p:nvPr/>
                </p:nvSpPr>
                <p:spPr bwMode="ltGray">
                  <a:xfrm>
                    <a:off x="1189" y="447"/>
                    <a:ext cx="163" cy="221"/>
                  </a:xfrm>
                  <a:custGeom>
                    <a:avLst/>
                    <a:gdLst>
                      <a:gd name="T0" fmla="*/ 1 w 257"/>
                      <a:gd name="T1" fmla="*/ 1 h 347"/>
                      <a:gd name="T2" fmla="*/ 1 w 257"/>
                      <a:gd name="T3" fmla="*/ 1 h 347"/>
                      <a:gd name="T4" fmla="*/ 1 w 257"/>
                      <a:gd name="T5" fmla="*/ 1 h 347"/>
                      <a:gd name="T6" fmla="*/ 1 w 257"/>
                      <a:gd name="T7" fmla="*/ 1 h 347"/>
                      <a:gd name="T8" fmla="*/ 1 w 257"/>
                      <a:gd name="T9" fmla="*/ 1 h 347"/>
                      <a:gd name="T10" fmla="*/ 1 w 257"/>
                      <a:gd name="T11" fmla="*/ 1 h 347"/>
                      <a:gd name="T12" fmla="*/ 1 w 257"/>
                      <a:gd name="T13" fmla="*/ 1 h 347"/>
                      <a:gd name="T14" fmla="*/ 1 w 257"/>
                      <a:gd name="T15" fmla="*/ 1 h 347"/>
                      <a:gd name="T16" fmla="*/ 1 w 257"/>
                      <a:gd name="T17" fmla="*/ 1 h 347"/>
                      <a:gd name="T18" fmla="*/ 1 w 257"/>
                      <a:gd name="T19" fmla="*/ 1 h 347"/>
                      <a:gd name="T20" fmla="*/ 1 w 257"/>
                      <a:gd name="T21" fmla="*/ 1 h 347"/>
                      <a:gd name="T22" fmla="*/ 1 w 257"/>
                      <a:gd name="T23" fmla="*/ 1 h 347"/>
                      <a:gd name="T24" fmla="*/ 1 w 257"/>
                      <a:gd name="T25" fmla="*/ 1 h 347"/>
                      <a:gd name="T26" fmla="*/ 0 w 257"/>
                      <a:gd name="T27" fmla="*/ 1 h 347"/>
                      <a:gd name="T28" fmla="*/ 1 w 257"/>
                      <a:gd name="T29" fmla="*/ 1 h 347"/>
                      <a:gd name="T30" fmla="*/ 1 w 257"/>
                      <a:gd name="T31" fmla="*/ 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4" name="Freeform 58"/>
                  <p:cNvSpPr>
                    <a:spLocks/>
                  </p:cNvSpPr>
                  <p:nvPr/>
                </p:nvSpPr>
                <p:spPr bwMode="ltGray">
                  <a:xfrm>
                    <a:off x="1476" y="61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5" name="Freeform 59"/>
                  <p:cNvSpPr>
                    <a:spLocks/>
                  </p:cNvSpPr>
                  <p:nvPr/>
                </p:nvSpPr>
                <p:spPr bwMode="ltGray">
                  <a:xfrm>
                    <a:off x="1467" y="49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6" name="Freeform 60"/>
                  <p:cNvSpPr>
                    <a:spLocks/>
                  </p:cNvSpPr>
                  <p:nvPr/>
                </p:nvSpPr>
                <p:spPr bwMode="ltGray">
                  <a:xfrm>
                    <a:off x="1072" y="357"/>
                    <a:ext cx="25" cy="10"/>
                  </a:xfrm>
                  <a:custGeom>
                    <a:avLst/>
                    <a:gdLst>
                      <a:gd name="T0" fmla="*/ 0 w 57"/>
                      <a:gd name="T1" fmla="*/ 0 h 30"/>
                      <a:gd name="T2" fmla="*/ 0 w 57"/>
                      <a:gd name="T3" fmla="*/ 0 h 30"/>
                      <a:gd name="T4" fmla="*/ 0 w 57"/>
                      <a:gd name="T5" fmla="*/ 0 h 30"/>
                      <a:gd name="T6" fmla="*/ 0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7" name="Freeform 61"/>
                  <p:cNvSpPr>
                    <a:spLocks/>
                  </p:cNvSpPr>
                  <p:nvPr/>
                </p:nvSpPr>
                <p:spPr bwMode="ltGray">
                  <a:xfrm>
                    <a:off x="1374" y="265"/>
                    <a:ext cx="295" cy="233"/>
                  </a:xfrm>
                  <a:custGeom>
                    <a:avLst/>
                    <a:gdLst>
                      <a:gd name="T0" fmla="*/ 0 w 693"/>
                      <a:gd name="T1" fmla="*/ 0 h 696"/>
                      <a:gd name="T2" fmla="*/ 0 w 693"/>
                      <a:gd name="T3" fmla="*/ 0 h 696"/>
                      <a:gd name="T4" fmla="*/ 0 w 693"/>
                      <a:gd name="T5" fmla="*/ 0 h 696"/>
                      <a:gd name="T6" fmla="*/ 0 w 693"/>
                      <a:gd name="T7" fmla="*/ 0 h 696"/>
                      <a:gd name="T8" fmla="*/ 0 w 693"/>
                      <a:gd name="T9" fmla="*/ 0 h 696"/>
                      <a:gd name="T10" fmla="*/ 0 w 693"/>
                      <a:gd name="T11" fmla="*/ 0 h 696"/>
                      <a:gd name="T12" fmla="*/ 0 w 693"/>
                      <a:gd name="T13" fmla="*/ 0 h 696"/>
                      <a:gd name="T14" fmla="*/ 0 w 693"/>
                      <a:gd name="T15" fmla="*/ 0 h 696"/>
                      <a:gd name="T16" fmla="*/ 0 w 693"/>
                      <a:gd name="T17" fmla="*/ 0 h 696"/>
                      <a:gd name="T18" fmla="*/ 0 w 693"/>
                      <a:gd name="T19" fmla="*/ 0 h 696"/>
                      <a:gd name="T20" fmla="*/ 0 w 693"/>
                      <a:gd name="T21" fmla="*/ 0 h 696"/>
                      <a:gd name="T22" fmla="*/ 0 w 693"/>
                      <a:gd name="T23" fmla="*/ 0 h 696"/>
                      <a:gd name="T24" fmla="*/ 0 w 693"/>
                      <a:gd name="T25" fmla="*/ 0 h 696"/>
                      <a:gd name="T26" fmla="*/ 0 w 693"/>
                      <a:gd name="T27" fmla="*/ 0 h 696"/>
                      <a:gd name="T28" fmla="*/ 0 w 693"/>
                      <a:gd name="T29" fmla="*/ 0 h 696"/>
                      <a:gd name="T30" fmla="*/ 0 w 693"/>
                      <a:gd name="T31" fmla="*/ 0 h 696"/>
                      <a:gd name="T32" fmla="*/ 0 w 693"/>
                      <a:gd name="T33" fmla="*/ 0 h 696"/>
                      <a:gd name="T34" fmla="*/ 0 w 693"/>
                      <a:gd name="T35" fmla="*/ 0 h 696"/>
                      <a:gd name="T36" fmla="*/ 0 w 693"/>
                      <a:gd name="T37" fmla="*/ 0 h 696"/>
                      <a:gd name="T38" fmla="*/ 0 w 693"/>
                      <a:gd name="T39" fmla="*/ 0 h 696"/>
                      <a:gd name="T40" fmla="*/ 0 w 693"/>
                      <a:gd name="T41" fmla="*/ 0 h 696"/>
                      <a:gd name="T42" fmla="*/ 0 w 693"/>
                      <a:gd name="T43" fmla="*/ 0 h 696"/>
                      <a:gd name="T44" fmla="*/ 0 w 693"/>
                      <a:gd name="T45" fmla="*/ 0 h 696"/>
                      <a:gd name="T46" fmla="*/ 0 w 693"/>
                      <a:gd name="T47" fmla="*/ 0 h 696"/>
                      <a:gd name="T48" fmla="*/ 0 w 693"/>
                      <a:gd name="T49" fmla="*/ 0 h 696"/>
                      <a:gd name="T50" fmla="*/ 0 w 693"/>
                      <a:gd name="T51" fmla="*/ 0 h 696"/>
                      <a:gd name="T52" fmla="*/ 0 w 693"/>
                      <a:gd name="T53" fmla="*/ 0 h 696"/>
                      <a:gd name="T54" fmla="*/ 0 w 693"/>
                      <a:gd name="T55" fmla="*/ 0 h 696"/>
                      <a:gd name="T56" fmla="*/ 0 w 693"/>
                      <a:gd name="T57" fmla="*/ 0 h 696"/>
                      <a:gd name="T58" fmla="*/ 0 w 693"/>
                      <a:gd name="T59" fmla="*/ 0 h 696"/>
                      <a:gd name="T60" fmla="*/ 0 w 693"/>
                      <a:gd name="T61" fmla="*/ 0 h 696"/>
                      <a:gd name="T62" fmla="*/ 0 w 693"/>
                      <a:gd name="T63" fmla="*/ 0 h 696"/>
                      <a:gd name="T64" fmla="*/ 0 w 693"/>
                      <a:gd name="T65" fmla="*/ 0 h 696"/>
                      <a:gd name="T66" fmla="*/ 0 w 693"/>
                      <a:gd name="T67" fmla="*/ 0 h 696"/>
                      <a:gd name="T68" fmla="*/ 0 w 693"/>
                      <a:gd name="T69" fmla="*/ 0 h 696"/>
                      <a:gd name="T70" fmla="*/ 0 w 693"/>
                      <a:gd name="T71" fmla="*/ 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8" name="Freeform 62"/>
                  <p:cNvSpPr>
                    <a:spLocks/>
                  </p:cNvSpPr>
                  <p:nvPr/>
                </p:nvSpPr>
                <p:spPr bwMode="ltGray">
                  <a:xfrm>
                    <a:off x="1173" y="247"/>
                    <a:ext cx="591" cy="95"/>
                  </a:xfrm>
                  <a:custGeom>
                    <a:avLst/>
                    <a:gdLst>
                      <a:gd name="T0" fmla="*/ 1 w 931"/>
                      <a:gd name="T1" fmla="*/ 0 h 149"/>
                      <a:gd name="T2" fmla="*/ 1 w 931"/>
                      <a:gd name="T3" fmla="*/ 1 h 149"/>
                      <a:gd name="T4" fmla="*/ 1 w 931"/>
                      <a:gd name="T5" fmla="*/ 1 h 149"/>
                      <a:gd name="T6" fmla="*/ 1 w 931"/>
                      <a:gd name="T7" fmla="*/ 1 h 149"/>
                      <a:gd name="T8" fmla="*/ 1 w 931"/>
                      <a:gd name="T9" fmla="*/ 1 h 149"/>
                      <a:gd name="T10" fmla="*/ 0 w 931"/>
                      <a:gd name="T11" fmla="*/ 1 h 149"/>
                      <a:gd name="T12" fmla="*/ 1 w 931"/>
                      <a:gd name="T13" fmla="*/ 1 h 149"/>
                      <a:gd name="T14" fmla="*/ 1 w 931"/>
                      <a:gd name="T15" fmla="*/ 1 h 149"/>
                      <a:gd name="T16" fmla="*/ 1 w 931"/>
                      <a:gd name="T17" fmla="*/ 1 h 149"/>
                      <a:gd name="T18" fmla="*/ 1 w 931"/>
                      <a:gd name="T19" fmla="*/ 1 h 149"/>
                      <a:gd name="T20" fmla="*/ 1 w 931"/>
                      <a:gd name="T21" fmla="*/ 1 h 149"/>
                      <a:gd name="T22" fmla="*/ 1 w 931"/>
                      <a:gd name="T23" fmla="*/ 1 h 149"/>
                      <a:gd name="T24" fmla="*/ 1 w 931"/>
                      <a:gd name="T25" fmla="*/ 1 h 149"/>
                      <a:gd name="T26" fmla="*/ 1 w 931"/>
                      <a:gd name="T27" fmla="*/ 1 h 149"/>
                      <a:gd name="T28" fmla="*/ 1 w 931"/>
                      <a:gd name="T29" fmla="*/ 1 h 149"/>
                      <a:gd name="T30" fmla="*/ 1 w 931"/>
                      <a:gd name="T31" fmla="*/ 1 h 149"/>
                      <a:gd name="T32" fmla="*/ 1 w 931"/>
                      <a:gd name="T33" fmla="*/ 1 h 149"/>
                      <a:gd name="T34" fmla="*/ 1 w 931"/>
                      <a:gd name="T35" fmla="*/ 1 h 149"/>
                      <a:gd name="T36" fmla="*/ 1 w 931"/>
                      <a:gd name="T37" fmla="*/ 1 h 149"/>
                      <a:gd name="T38" fmla="*/ 1 w 931"/>
                      <a:gd name="T39" fmla="*/ 1 h 149"/>
                      <a:gd name="T40" fmla="*/ 1 w 931"/>
                      <a:gd name="T41" fmla="*/ 1 h 149"/>
                      <a:gd name="T42" fmla="*/ 1 w 931"/>
                      <a:gd name="T43" fmla="*/ 1 h 149"/>
                      <a:gd name="T44" fmla="*/ 1 w 931"/>
                      <a:gd name="T45" fmla="*/ 1 h 149"/>
                      <a:gd name="T46" fmla="*/ 1 w 931"/>
                      <a:gd name="T47" fmla="*/ 1 h 149"/>
                      <a:gd name="T48" fmla="*/ 1 w 931"/>
                      <a:gd name="T49" fmla="*/ 1 h 149"/>
                      <a:gd name="T50" fmla="*/ 1 w 931"/>
                      <a:gd name="T51" fmla="*/ 1 h 149"/>
                      <a:gd name="T52" fmla="*/ 1 w 931"/>
                      <a:gd name="T53" fmla="*/ 1 h 149"/>
                      <a:gd name="T54" fmla="*/ 1 w 931"/>
                      <a:gd name="T55" fmla="*/ 1 h 149"/>
                      <a:gd name="T56" fmla="*/ 1 w 931"/>
                      <a:gd name="T57" fmla="*/ 1 h 149"/>
                      <a:gd name="T58" fmla="*/ 1 w 931"/>
                      <a:gd name="T59" fmla="*/ 1 h 149"/>
                      <a:gd name="T60" fmla="*/ 1 w 931"/>
                      <a:gd name="T61" fmla="*/ 1 h 149"/>
                      <a:gd name="T62" fmla="*/ 1 w 931"/>
                      <a:gd name="T63" fmla="*/ 1 h 149"/>
                      <a:gd name="T64" fmla="*/ 1 w 931"/>
                      <a:gd name="T65" fmla="*/ 1 h 149"/>
                      <a:gd name="T66" fmla="*/ 1 w 931"/>
                      <a:gd name="T67" fmla="*/ 1 h 149"/>
                      <a:gd name="T68" fmla="*/ 1 w 931"/>
                      <a:gd name="T69" fmla="*/ 1 h 149"/>
                      <a:gd name="T70" fmla="*/ 1 w 931"/>
                      <a:gd name="T71" fmla="*/ 1 h 149"/>
                      <a:gd name="T72" fmla="*/ 1 w 931"/>
                      <a:gd name="T73" fmla="*/ 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9" name="Freeform 63"/>
                  <p:cNvSpPr>
                    <a:spLocks/>
                  </p:cNvSpPr>
                  <p:nvPr/>
                </p:nvSpPr>
                <p:spPr bwMode="ltGray">
                  <a:xfrm>
                    <a:off x="1293" y="282"/>
                    <a:ext cx="13" cy="10"/>
                  </a:xfrm>
                  <a:custGeom>
                    <a:avLst/>
                    <a:gdLst>
                      <a:gd name="T0" fmla="*/ 0 w 31"/>
                      <a:gd name="T1" fmla="*/ 0 h 30"/>
                      <a:gd name="T2" fmla="*/ 0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0" name="Freeform 64"/>
                  <p:cNvSpPr>
                    <a:spLocks/>
                  </p:cNvSpPr>
                  <p:nvPr/>
                </p:nvSpPr>
                <p:spPr bwMode="ltGray">
                  <a:xfrm>
                    <a:off x="1278" y="296"/>
                    <a:ext cx="19" cy="11"/>
                  </a:xfrm>
                  <a:custGeom>
                    <a:avLst/>
                    <a:gdLst>
                      <a:gd name="T0" fmla="*/ 0 w 44"/>
                      <a:gd name="T1" fmla="*/ 0 h 32"/>
                      <a:gd name="T2" fmla="*/ 0 w 44"/>
                      <a:gd name="T3" fmla="*/ 0 h 32"/>
                      <a:gd name="T4" fmla="*/ 0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1" name="Freeform 65"/>
                  <p:cNvSpPr>
                    <a:spLocks/>
                  </p:cNvSpPr>
                  <p:nvPr/>
                </p:nvSpPr>
                <p:spPr bwMode="ltGray">
                  <a:xfrm>
                    <a:off x="1340" y="337"/>
                    <a:ext cx="32" cy="6"/>
                  </a:xfrm>
                  <a:custGeom>
                    <a:avLst/>
                    <a:gdLst>
                      <a:gd name="T0" fmla="*/ 0 w 76"/>
                      <a:gd name="T1" fmla="*/ 0 h 18"/>
                      <a:gd name="T2" fmla="*/ 0 w 76"/>
                      <a:gd name="T3" fmla="*/ 0 h 18"/>
                      <a:gd name="T4" fmla="*/ 0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2" name="Freeform 66"/>
                  <p:cNvSpPr>
                    <a:spLocks/>
                  </p:cNvSpPr>
                  <p:nvPr/>
                </p:nvSpPr>
                <p:spPr bwMode="ltGray">
                  <a:xfrm>
                    <a:off x="1395" y="33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3" name="Freeform 67"/>
                  <p:cNvSpPr>
                    <a:spLocks/>
                  </p:cNvSpPr>
                  <p:nvPr/>
                </p:nvSpPr>
                <p:spPr bwMode="ltGray">
                  <a:xfrm>
                    <a:off x="1248" y="295"/>
                    <a:ext cx="14" cy="10"/>
                  </a:xfrm>
                  <a:custGeom>
                    <a:avLst/>
                    <a:gdLst>
                      <a:gd name="T0" fmla="*/ 0 w 31"/>
                      <a:gd name="T1" fmla="*/ 0 h 30"/>
                      <a:gd name="T2" fmla="*/ 0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7" name="Freeform 70"/>
                  <p:cNvSpPr>
                    <a:spLocks/>
                  </p:cNvSpPr>
                  <p:nvPr/>
                </p:nvSpPr>
                <p:spPr bwMode="ltGray">
                  <a:xfrm>
                    <a:off x="4655" y="62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8" name="Freeform 71"/>
                  <p:cNvSpPr>
                    <a:spLocks/>
                  </p:cNvSpPr>
                  <p:nvPr/>
                </p:nvSpPr>
                <p:spPr bwMode="ltGray">
                  <a:xfrm>
                    <a:off x="4609" y="635"/>
                    <a:ext cx="28" cy="16"/>
                  </a:xfrm>
                  <a:custGeom>
                    <a:avLst/>
                    <a:gdLst>
                      <a:gd name="T0" fmla="*/ 0 w 65"/>
                      <a:gd name="T1" fmla="*/ 0 h 46"/>
                      <a:gd name="T2" fmla="*/ 0 w 65"/>
                      <a:gd name="T3" fmla="*/ 0 h 46"/>
                      <a:gd name="T4" fmla="*/ 0 w 65"/>
                      <a:gd name="T5" fmla="*/ 0 h 46"/>
                      <a:gd name="T6" fmla="*/ 0 w 65"/>
                      <a:gd name="T7" fmla="*/ 0 h 46"/>
                      <a:gd name="T8" fmla="*/ 0 w 65"/>
                      <a:gd name="T9" fmla="*/ 0 h 46"/>
                      <a:gd name="T10" fmla="*/ 0 w 65"/>
                      <a:gd name="T11" fmla="*/ 0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9" name="Freeform 72"/>
                  <p:cNvSpPr>
                    <a:spLocks/>
                  </p:cNvSpPr>
                  <p:nvPr/>
                </p:nvSpPr>
                <p:spPr bwMode="ltGray">
                  <a:xfrm>
                    <a:off x="4580" y="634"/>
                    <a:ext cx="29"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0" name="Freeform 73"/>
                  <p:cNvSpPr>
                    <a:spLocks/>
                  </p:cNvSpPr>
                  <p:nvPr/>
                </p:nvSpPr>
                <p:spPr bwMode="ltGray">
                  <a:xfrm>
                    <a:off x="4423" y="547"/>
                    <a:ext cx="151" cy="93"/>
                  </a:xfrm>
                  <a:custGeom>
                    <a:avLst/>
                    <a:gdLst>
                      <a:gd name="T0" fmla="*/ 0 w 355"/>
                      <a:gd name="T1" fmla="*/ 0 h 277"/>
                      <a:gd name="T2" fmla="*/ 0 w 355"/>
                      <a:gd name="T3" fmla="*/ 0 h 277"/>
                      <a:gd name="T4" fmla="*/ 0 w 355"/>
                      <a:gd name="T5" fmla="*/ 0 h 277"/>
                      <a:gd name="T6" fmla="*/ 0 w 355"/>
                      <a:gd name="T7" fmla="*/ 0 h 277"/>
                      <a:gd name="T8" fmla="*/ 0 w 355"/>
                      <a:gd name="T9" fmla="*/ 0 h 277"/>
                      <a:gd name="T10" fmla="*/ 0 w 355"/>
                      <a:gd name="T11" fmla="*/ 0 h 277"/>
                      <a:gd name="T12" fmla="*/ 0 w 355"/>
                      <a:gd name="T13" fmla="*/ 0 h 277"/>
                      <a:gd name="T14" fmla="*/ 0 w 355"/>
                      <a:gd name="T15" fmla="*/ 0 h 277"/>
                      <a:gd name="T16" fmla="*/ 0 w 355"/>
                      <a:gd name="T17" fmla="*/ 0 h 277"/>
                      <a:gd name="T18" fmla="*/ 0 w 355"/>
                      <a:gd name="T19" fmla="*/ 0 h 277"/>
                      <a:gd name="T20" fmla="*/ 0 w 355"/>
                      <a:gd name="T21" fmla="*/ 0 h 277"/>
                      <a:gd name="T22" fmla="*/ 0 w 355"/>
                      <a:gd name="T23" fmla="*/ 0 h 277"/>
                      <a:gd name="T24" fmla="*/ 0 w 355"/>
                      <a:gd name="T25" fmla="*/ 0 h 277"/>
                      <a:gd name="T26" fmla="*/ 0 w 355"/>
                      <a:gd name="T27" fmla="*/ 0 h 277"/>
                      <a:gd name="T28" fmla="*/ 0 w 355"/>
                      <a:gd name="T29" fmla="*/ 0 h 277"/>
                      <a:gd name="T30" fmla="*/ 0 w 355"/>
                      <a:gd name="T31" fmla="*/ 0 h 277"/>
                      <a:gd name="T32" fmla="*/ 0 w 355"/>
                      <a:gd name="T33" fmla="*/ 0 h 277"/>
                      <a:gd name="T34" fmla="*/ 0 w 355"/>
                      <a:gd name="T35" fmla="*/ 0 h 277"/>
                      <a:gd name="T36" fmla="*/ 0 w 355"/>
                      <a:gd name="T37" fmla="*/ 0 h 277"/>
                      <a:gd name="T38" fmla="*/ 0 w 355"/>
                      <a:gd name="T39" fmla="*/ 0 h 277"/>
                      <a:gd name="T40" fmla="*/ 0 w 355"/>
                      <a:gd name="T41" fmla="*/ 0 h 277"/>
                      <a:gd name="T42" fmla="*/ 0 w 355"/>
                      <a:gd name="T43" fmla="*/ 0 h 277"/>
                      <a:gd name="T44" fmla="*/ 0 w 355"/>
                      <a:gd name="T45" fmla="*/ 0 h 277"/>
                      <a:gd name="T46" fmla="*/ 0 w 355"/>
                      <a:gd name="T47" fmla="*/ 0 h 277"/>
                      <a:gd name="T48" fmla="*/ 0 w 355"/>
                      <a:gd name="T49" fmla="*/ 0 h 277"/>
                      <a:gd name="T50" fmla="*/ 0 w 355"/>
                      <a:gd name="T51" fmla="*/ 0 h 277"/>
                      <a:gd name="T52" fmla="*/ 0 w 355"/>
                      <a:gd name="T53" fmla="*/ 0 h 277"/>
                      <a:gd name="T54" fmla="*/ 0 w 355"/>
                      <a:gd name="T55" fmla="*/ 0 h 277"/>
                      <a:gd name="T56" fmla="*/ 0 w 355"/>
                      <a:gd name="T57" fmla="*/ 0 h 277"/>
                      <a:gd name="T58" fmla="*/ 0 w 355"/>
                      <a:gd name="T59" fmla="*/ 0 h 277"/>
                      <a:gd name="T60" fmla="*/ 0 w 355"/>
                      <a:gd name="T61" fmla="*/ 0 h 277"/>
                      <a:gd name="T62" fmla="*/ 0 w 355"/>
                      <a:gd name="T63" fmla="*/ 0 h 277"/>
                      <a:gd name="T64" fmla="*/ 0 w 355"/>
                      <a:gd name="T65" fmla="*/ 0 h 277"/>
                      <a:gd name="T66" fmla="*/ 0 w 355"/>
                      <a:gd name="T67" fmla="*/ 0 h 277"/>
                      <a:gd name="T68" fmla="*/ 0 w 355"/>
                      <a:gd name="T69" fmla="*/ 0 h 277"/>
                      <a:gd name="T70" fmla="*/ 0 w 355"/>
                      <a:gd name="T71" fmla="*/ 0 h 277"/>
                      <a:gd name="T72" fmla="*/ 0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1" name="Freeform 74"/>
                  <p:cNvSpPr>
                    <a:spLocks/>
                  </p:cNvSpPr>
                  <p:nvPr/>
                </p:nvSpPr>
                <p:spPr bwMode="ltGray">
                  <a:xfrm>
                    <a:off x="4515" y="541"/>
                    <a:ext cx="67" cy="68"/>
                  </a:xfrm>
                  <a:custGeom>
                    <a:avLst/>
                    <a:gdLst>
                      <a:gd name="T0" fmla="*/ 0 w 156"/>
                      <a:gd name="T1" fmla="*/ 0 h 206"/>
                      <a:gd name="T2" fmla="*/ 0 w 156"/>
                      <a:gd name="T3" fmla="*/ 0 h 206"/>
                      <a:gd name="T4" fmla="*/ 0 w 156"/>
                      <a:gd name="T5" fmla="*/ 0 h 206"/>
                      <a:gd name="T6" fmla="*/ 0 w 156"/>
                      <a:gd name="T7" fmla="*/ 0 h 206"/>
                      <a:gd name="T8" fmla="*/ 0 w 156"/>
                      <a:gd name="T9" fmla="*/ 0 h 206"/>
                      <a:gd name="T10" fmla="*/ 0 w 156"/>
                      <a:gd name="T11" fmla="*/ 0 h 206"/>
                      <a:gd name="T12" fmla="*/ 0 w 156"/>
                      <a:gd name="T13" fmla="*/ 0 h 206"/>
                      <a:gd name="T14" fmla="*/ 0 w 156"/>
                      <a:gd name="T15" fmla="*/ 0 h 206"/>
                      <a:gd name="T16" fmla="*/ 0 w 156"/>
                      <a:gd name="T17" fmla="*/ 0 h 206"/>
                      <a:gd name="T18" fmla="*/ 0 w 156"/>
                      <a:gd name="T19" fmla="*/ 0 h 206"/>
                      <a:gd name="T20" fmla="*/ 0 w 156"/>
                      <a:gd name="T21" fmla="*/ 0 h 206"/>
                      <a:gd name="T22" fmla="*/ 0 w 156"/>
                      <a:gd name="T23" fmla="*/ 0 h 206"/>
                      <a:gd name="T24" fmla="*/ 0 w 156"/>
                      <a:gd name="T25" fmla="*/ 0 h 206"/>
                      <a:gd name="T26" fmla="*/ 0 w 156"/>
                      <a:gd name="T27" fmla="*/ 0 h 206"/>
                      <a:gd name="T28" fmla="*/ 0 w 156"/>
                      <a:gd name="T29" fmla="*/ 0 h 206"/>
                      <a:gd name="T30" fmla="*/ 0 w 156"/>
                      <a:gd name="T31" fmla="*/ 0 h 206"/>
                      <a:gd name="T32" fmla="*/ 0 w 156"/>
                      <a:gd name="T33" fmla="*/ 0 h 206"/>
                      <a:gd name="T34" fmla="*/ 0 w 156"/>
                      <a:gd name="T35" fmla="*/ 0 h 206"/>
                      <a:gd name="T36" fmla="*/ 0 w 156"/>
                      <a:gd name="T37" fmla="*/ 0 h 206"/>
                      <a:gd name="T38" fmla="*/ 0 w 156"/>
                      <a:gd name="T39" fmla="*/ 0 h 206"/>
                      <a:gd name="T40" fmla="*/ 0 w 156"/>
                      <a:gd name="T41" fmla="*/ 0 h 206"/>
                      <a:gd name="T42" fmla="*/ 0 w 156"/>
                      <a:gd name="T43" fmla="*/ 0 h 206"/>
                      <a:gd name="T44" fmla="*/ 0 w 156"/>
                      <a:gd name="T45" fmla="*/ 0 h 206"/>
                      <a:gd name="T46" fmla="*/ 0 w 156"/>
                      <a:gd name="T47" fmla="*/ 0 h 206"/>
                      <a:gd name="T48" fmla="*/ 0 w 156"/>
                      <a:gd name="T49" fmla="*/ 0 h 206"/>
                      <a:gd name="T50" fmla="*/ 0 w 156"/>
                      <a:gd name="T51" fmla="*/ 0 h 206"/>
                      <a:gd name="T52" fmla="*/ 0 w 156"/>
                      <a:gd name="T53" fmla="*/ 0 h 206"/>
                      <a:gd name="T54" fmla="*/ 0 w 156"/>
                      <a:gd name="T55" fmla="*/ 0 h 206"/>
                      <a:gd name="T56" fmla="*/ 0 w 156"/>
                      <a:gd name="T57" fmla="*/ 0 h 206"/>
                      <a:gd name="T58" fmla="*/ 0 w 156"/>
                      <a:gd name="T59" fmla="*/ 0 h 206"/>
                      <a:gd name="T60" fmla="*/ 0 w 156"/>
                      <a:gd name="T61" fmla="*/ 0 h 206"/>
                      <a:gd name="T62" fmla="*/ 0 w 156"/>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2" name="Freeform 75"/>
                  <p:cNvSpPr>
                    <a:spLocks/>
                  </p:cNvSpPr>
                  <p:nvPr/>
                </p:nvSpPr>
                <p:spPr bwMode="ltGray">
                  <a:xfrm>
                    <a:off x="4580" y="572"/>
                    <a:ext cx="47" cy="13"/>
                  </a:xfrm>
                  <a:custGeom>
                    <a:avLst/>
                    <a:gdLst>
                      <a:gd name="T0" fmla="*/ 0 w 109"/>
                      <a:gd name="T1" fmla="*/ 0 h 38"/>
                      <a:gd name="T2" fmla="*/ 0 w 109"/>
                      <a:gd name="T3" fmla="*/ 0 h 38"/>
                      <a:gd name="T4" fmla="*/ 0 w 109"/>
                      <a:gd name="T5" fmla="*/ 0 h 38"/>
                      <a:gd name="T6" fmla="*/ 0 w 109"/>
                      <a:gd name="T7" fmla="*/ 0 h 38"/>
                      <a:gd name="T8" fmla="*/ 0 w 109"/>
                      <a:gd name="T9" fmla="*/ 0 h 38"/>
                      <a:gd name="T10" fmla="*/ 0 w 109"/>
                      <a:gd name="T11" fmla="*/ 0 h 38"/>
                      <a:gd name="T12" fmla="*/ 0 w 109"/>
                      <a:gd name="T13" fmla="*/ 0 h 38"/>
                      <a:gd name="T14" fmla="*/ 0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3" name="Freeform 76"/>
                  <p:cNvSpPr>
                    <a:spLocks/>
                  </p:cNvSpPr>
                  <p:nvPr/>
                </p:nvSpPr>
                <p:spPr bwMode="ltGray">
                  <a:xfrm>
                    <a:off x="4578" y="588"/>
                    <a:ext cx="32" cy="34"/>
                  </a:xfrm>
                  <a:custGeom>
                    <a:avLst/>
                    <a:gdLst>
                      <a:gd name="T0" fmla="*/ 0 w 76"/>
                      <a:gd name="T1" fmla="*/ 0 h 104"/>
                      <a:gd name="T2" fmla="*/ 0 w 76"/>
                      <a:gd name="T3" fmla="*/ 0 h 104"/>
                      <a:gd name="T4" fmla="*/ 0 w 76"/>
                      <a:gd name="T5" fmla="*/ 0 h 104"/>
                      <a:gd name="T6" fmla="*/ 0 w 76"/>
                      <a:gd name="T7" fmla="*/ 0 h 104"/>
                      <a:gd name="T8" fmla="*/ 0 w 76"/>
                      <a:gd name="T9" fmla="*/ 0 h 104"/>
                      <a:gd name="T10" fmla="*/ 0 w 76"/>
                      <a:gd name="T11" fmla="*/ 0 h 104"/>
                      <a:gd name="T12" fmla="*/ 0 w 76"/>
                      <a:gd name="T13" fmla="*/ 0 h 104"/>
                      <a:gd name="T14" fmla="*/ 0 w 76"/>
                      <a:gd name="T15" fmla="*/ 0 h 104"/>
                      <a:gd name="T16" fmla="*/ 0 w 76"/>
                      <a:gd name="T17" fmla="*/ 0 h 104"/>
                      <a:gd name="T18" fmla="*/ 0 w 76"/>
                      <a:gd name="T19" fmla="*/ 0 h 104"/>
                      <a:gd name="T20" fmla="*/ 0 w 76"/>
                      <a:gd name="T21" fmla="*/ 0 h 104"/>
                      <a:gd name="T22" fmla="*/ 0 w 76"/>
                      <a:gd name="T23" fmla="*/ 0 h 104"/>
                      <a:gd name="T24" fmla="*/ 0 w 76"/>
                      <a:gd name="T25" fmla="*/ 0 h 104"/>
                      <a:gd name="T26" fmla="*/ 0 w 76"/>
                      <a:gd name="T27" fmla="*/ 0 h 104"/>
                      <a:gd name="T28" fmla="*/ 0 w 76"/>
                      <a:gd name="T29" fmla="*/ 0 h 104"/>
                      <a:gd name="T30" fmla="*/ 0 w 76"/>
                      <a:gd name="T31" fmla="*/ 0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4" name="Freeform 77"/>
                  <p:cNvSpPr>
                    <a:spLocks/>
                  </p:cNvSpPr>
                  <p:nvPr/>
                </p:nvSpPr>
                <p:spPr bwMode="ltGray">
                  <a:xfrm>
                    <a:off x="4632" y="569"/>
                    <a:ext cx="16"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w 37"/>
                      <a:gd name="T11" fmla="*/ 0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5" name="Freeform 78"/>
                  <p:cNvSpPr>
                    <a:spLocks/>
                  </p:cNvSpPr>
                  <p:nvPr/>
                </p:nvSpPr>
                <p:spPr bwMode="ltGray">
                  <a:xfrm>
                    <a:off x="4636" y="600"/>
                    <a:ext cx="20" cy="10"/>
                  </a:xfrm>
                  <a:custGeom>
                    <a:avLst/>
                    <a:gdLst>
                      <a:gd name="T0" fmla="*/ 0 w 49"/>
                      <a:gd name="T1" fmla="*/ 0 h 29"/>
                      <a:gd name="T2" fmla="*/ 0 w 49"/>
                      <a:gd name="T3" fmla="*/ 0 h 29"/>
                      <a:gd name="T4" fmla="*/ 0 w 49"/>
                      <a:gd name="T5" fmla="*/ 0 h 29"/>
                      <a:gd name="T6" fmla="*/ 0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6" name="Freeform 79"/>
                  <p:cNvSpPr>
                    <a:spLocks/>
                  </p:cNvSpPr>
                  <p:nvPr/>
                </p:nvSpPr>
                <p:spPr bwMode="ltGray">
                  <a:xfrm>
                    <a:off x="4657" y="585"/>
                    <a:ext cx="26" cy="17"/>
                  </a:xfrm>
                  <a:custGeom>
                    <a:avLst/>
                    <a:gdLst>
                      <a:gd name="T0" fmla="*/ 0 w 61"/>
                      <a:gd name="T1" fmla="*/ 0 h 48"/>
                      <a:gd name="T2" fmla="*/ 0 w 61"/>
                      <a:gd name="T3" fmla="*/ 0 h 48"/>
                      <a:gd name="T4" fmla="*/ 0 w 61"/>
                      <a:gd name="T5" fmla="*/ 0 h 48"/>
                      <a:gd name="T6" fmla="*/ 0 w 61"/>
                      <a:gd name="T7" fmla="*/ 0 h 48"/>
                      <a:gd name="T8" fmla="*/ 0 w 61"/>
                      <a:gd name="T9" fmla="*/ 0 h 48"/>
                      <a:gd name="T10" fmla="*/ 0 w 61"/>
                      <a:gd name="T11" fmla="*/ 0 h 48"/>
                      <a:gd name="T12" fmla="*/ 0 w 61"/>
                      <a:gd name="T13" fmla="*/ 0 h 48"/>
                      <a:gd name="T14" fmla="*/ 0 w 61"/>
                      <a:gd name="T15" fmla="*/ 0 h 48"/>
                      <a:gd name="T16" fmla="*/ 0 w 61"/>
                      <a:gd name="T17" fmla="*/ 0 h 48"/>
                      <a:gd name="T18" fmla="*/ 0 w 61"/>
                      <a:gd name="T19" fmla="*/ 0 h 48"/>
                      <a:gd name="T20" fmla="*/ 0 w 6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7" name="Freeform 80"/>
                  <p:cNvSpPr>
                    <a:spLocks/>
                  </p:cNvSpPr>
                  <p:nvPr/>
                </p:nvSpPr>
                <p:spPr bwMode="ltGray">
                  <a:xfrm>
                    <a:off x="4664" y="593"/>
                    <a:ext cx="122" cy="61"/>
                  </a:xfrm>
                  <a:custGeom>
                    <a:avLst/>
                    <a:gdLst>
                      <a:gd name="T0" fmla="*/ 0 w 286"/>
                      <a:gd name="T1" fmla="*/ 0 h 182"/>
                      <a:gd name="T2" fmla="*/ 0 w 286"/>
                      <a:gd name="T3" fmla="*/ 0 h 182"/>
                      <a:gd name="T4" fmla="*/ 0 w 286"/>
                      <a:gd name="T5" fmla="*/ 0 h 182"/>
                      <a:gd name="T6" fmla="*/ 0 w 286"/>
                      <a:gd name="T7" fmla="*/ 0 h 182"/>
                      <a:gd name="T8" fmla="*/ 0 w 286"/>
                      <a:gd name="T9" fmla="*/ 0 h 182"/>
                      <a:gd name="T10" fmla="*/ 0 w 286"/>
                      <a:gd name="T11" fmla="*/ 0 h 182"/>
                      <a:gd name="T12" fmla="*/ 0 w 286"/>
                      <a:gd name="T13" fmla="*/ 0 h 182"/>
                      <a:gd name="T14" fmla="*/ 0 w 286"/>
                      <a:gd name="T15" fmla="*/ 0 h 182"/>
                      <a:gd name="T16" fmla="*/ 0 w 286"/>
                      <a:gd name="T17" fmla="*/ 0 h 182"/>
                      <a:gd name="T18" fmla="*/ 0 w 286"/>
                      <a:gd name="T19" fmla="*/ 0 h 182"/>
                      <a:gd name="T20" fmla="*/ 0 w 286"/>
                      <a:gd name="T21" fmla="*/ 0 h 182"/>
                      <a:gd name="T22" fmla="*/ 0 w 286"/>
                      <a:gd name="T23" fmla="*/ 0 h 182"/>
                      <a:gd name="T24" fmla="*/ 0 w 286"/>
                      <a:gd name="T25" fmla="*/ 0 h 182"/>
                      <a:gd name="T26" fmla="*/ 0 w 286"/>
                      <a:gd name="T27" fmla="*/ 0 h 182"/>
                      <a:gd name="T28" fmla="*/ 0 w 286"/>
                      <a:gd name="T29" fmla="*/ 0 h 182"/>
                      <a:gd name="T30" fmla="*/ 0 w 286"/>
                      <a:gd name="T31" fmla="*/ 0 h 182"/>
                      <a:gd name="T32" fmla="*/ 0 w 286"/>
                      <a:gd name="T33" fmla="*/ 0 h 182"/>
                      <a:gd name="T34" fmla="*/ 0 w 286"/>
                      <a:gd name="T35" fmla="*/ 0 h 182"/>
                      <a:gd name="T36" fmla="*/ 0 w 286"/>
                      <a:gd name="T37" fmla="*/ 0 h 182"/>
                      <a:gd name="T38" fmla="*/ 0 w 286"/>
                      <a:gd name="T39" fmla="*/ 0 h 182"/>
                      <a:gd name="T40" fmla="*/ 0 w 286"/>
                      <a:gd name="T41" fmla="*/ 0 h 182"/>
                      <a:gd name="T42" fmla="*/ 0 w 286"/>
                      <a:gd name="T43" fmla="*/ 0 h 182"/>
                      <a:gd name="T44" fmla="*/ 0 w 286"/>
                      <a:gd name="T45" fmla="*/ 0 h 182"/>
                      <a:gd name="T46" fmla="*/ 0 w 286"/>
                      <a:gd name="T47" fmla="*/ 0 h 182"/>
                      <a:gd name="T48" fmla="*/ 0 w 286"/>
                      <a:gd name="T49" fmla="*/ 0 h 182"/>
                      <a:gd name="T50" fmla="*/ 0 w 286"/>
                      <a:gd name="T51" fmla="*/ 0 h 182"/>
                      <a:gd name="T52" fmla="*/ 0 w 286"/>
                      <a:gd name="T53" fmla="*/ 0 h 182"/>
                      <a:gd name="T54" fmla="*/ 0 w 286"/>
                      <a:gd name="T55" fmla="*/ 0 h 182"/>
                      <a:gd name="T56" fmla="*/ 0 w 286"/>
                      <a:gd name="T57" fmla="*/ 0 h 182"/>
                      <a:gd name="T58" fmla="*/ 0 w 286"/>
                      <a:gd name="T59" fmla="*/ 0 h 182"/>
                      <a:gd name="T60" fmla="*/ 0 w 286"/>
                      <a:gd name="T61" fmla="*/ 0 h 182"/>
                      <a:gd name="T62" fmla="*/ 0 w 286"/>
                      <a:gd name="T63" fmla="*/ 0 h 182"/>
                      <a:gd name="T64" fmla="*/ 0 w 286"/>
                      <a:gd name="T65" fmla="*/ 0 h 182"/>
                      <a:gd name="T66" fmla="*/ 0 w 286"/>
                      <a:gd name="T67" fmla="*/ 0 h 182"/>
                      <a:gd name="T68" fmla="*/ 0 w 286"/>
                      <a:gd name="T69" fmla="*/ 0 h 182"/>
                      <a:gd name="T70" fmla="*/ 0 w 286"/>
                      <a:gd name="T71" fmla="*/ 0 h 182"/>
                      <a:gd name="T72" fmla="*/ 0 w 286"/>
                      <a:gd name="T73" fmla="*/ 0 h 182"/>
                      <a:gd name="T74" fmla="*/ 0 w 286"/>
                      <a:gd name="T75" fmla="*/ 0 h 182"/>
                      <a:gd name="T76" fmla="*/ 0 w 286"/>
                      <a:gd name="T77" fmla="*/ 0 h 182"/>
                      <a:gd name="T78" fmla="*/ 0 w 286"/>
                      <a:gd name="T79" fmla="*/ 0 h 182"/>
                      <a:gd name="T80" fmla="*/ 0 w 286"/>
                      <a:gd name="T81" fmla="*/ 0 h 182"/>
                      <a:gd name="T82" fmla="*/ 0 w 286"/>
                      <a:gd name="T83" fmla="*/ 0 h 182"/>
                      <a:gd name="T84" fmla="*/ 0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8" name="Freeform 81"/>
                  <p:cNvSpPr>
                    <a:spLocks/>
                  </p:cNvSpPr>
                  <p:nvPr/>
                </p:nvSpPr>
                <p:spPr bwMode="ltGray">
                  <a:xfrm>
                    <a:off x="4770" y="599"/>
                    <a:ext cx="33" cy="26"/>
                  </a:xfrm>
                  <a:custGeom>
                    <a:avLst/>
                    <a:gdLst>
                      <a:gd name="T0" fmla="*/ 0 w 78"/>
                      <a:gd name="T1" fmla="*/ 0 h 78"/>
                      <a:gd name="T2" fmla="*/ 0 w 78"/>
                      <a:gd name="T3" fmla="*/ 0 h 78"/>
                      <a:gd name="T4" fmla="*/ 0 w 78"/>
                      <a:gd name="T5" fmla="*/ 0 h 78"/>
                      <a:gd name="T6" fmla="*/ 0 w 78"/>
                      <a:gd name="T7" fmla="*/ 0 h 78"/>
                      <a:gd name="T8" fmla="*/ 0 w 78"/>
                      <a:gd name="T9" fmla="*/ 0 h 78"/>
                      <a:gd name="T10" fmla="*/ 0 w 78"/>
                      <a:gd name="T11" fmla="*/ 0 h 78"/>
                      <a:gd name="T12" fmla="*/ 0 w 78"/>
                      <a:gd name="T13" fmla="*/ 0 h 78"/>
                      <a:gd name="T14" fmla="*/ 0 w 78"/>
                      <a:gd name="T15" fmla="*/ 0 h 78"/>
                      <a:gd name="T16" fmla="*/ 0 w 78"/>
                      <a:gd name="T17" fmla="*/ 0 h 78"/>
                      <a:gd name="T18" fmla="*/ 0 w 78"/>
                      <a:gd name="T19" fmla="*/ 0 h 78"/>
                      <a:gd name="T20" fmla="*/ 0 w 78"/>
                      <a:gd name="T21" fmla="*/ 0 h 78"/>
                      <a:gd name="T22" fmla="*/ 0 w 78"/>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9" name="Freeform 82"/>
                  <p:cNvSpPr>
                    <a:spLocks/>
                  </p:cNvSpPr>
                  <p:nvPr/>
                </p:nvSpPr>
                <p:spPr bwMode="ltGray">
                  <a:xfrm>
                    <a:off x="4840" y="54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0" name="Freeform 83"/>
                  <p:cNvSpPr>
                    <a:spLocks/>
                  </p:cNvSpPr>
                  <p:nvPr/>
                </p:nvSpPr>
                <p:spPr bwMode="ltGray">
                  <a:xfrm>
                    <a:off x="4747" y="49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1" name="Freeform 84"/>
                  <p:cNvSpPr>
                    <a:spLocks/>
                  </p:cNvSpPr>
                  <p:nvPr/>
                </p:nvSpPr>
                <p:spPr bwMode="ltGray">
                  <a:xfrm>
                    <a:off x="4676" y="53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2" name="Freeform 85"/>
                  <p:cNvSpPr>
                    <a:spLocks/>
                  </p:cNvSpPr>
                  <p:nvPr/>
                </p:nvSpPr>
                <p:spPr bwMode="ltGray">
                  <a:xfrm>
                    <a:off x="4598" y="523"/>
                    <a:ext cx="34" cy="27"/>
                  </a:xfrm>
                  <a:custGeom>
                    <a:avLst/>
                    <a:gdLst>
                      <a:gd name="T0" fmla="*/ 0 w 80"/>
                      <a:gd name="T1" fmla="*/ 0 h 80"/>
                      <a:gd name="T2" fmla="*/ 0 w 80"/>
                      <a:gd name="T3" fmla="*/ 0 h 80"/>
                      <a:gd name="T4" fmla="*/ 0 w 80"/>
                      <a:gd name="T5" fmla="*/ 0 h 80"/>
                      <a:gd name="T6" fmla="*/ 0 w 80"/>
                      <a:gd name="T7" fmla="*/ 0 h 80"/>
                      <a:gd name="T8" fmla="*/ 0 w 80"/>
                      <a:gd name="T9" fmla="*/ 0 h 80"/>
                      <a:gd name="T10" fmla="*/ 0 w 80"/>
                      <a:gd name="T11" fmla="*/ 0 h 80"/>
                      <a:gd name="T12" fmla="*/ 0 w 80"/>
                      <a:gd name="T13" fmla="*/ 0 h 80"/>
                      <a:gd name="T14" fmla="*/ 0 w 80"/>
                      <a:gd name="T15" fmla="*/ 0 h 80"/>
                      <a:gd name="T16" fmla="*/ 0 w 80"/>
                      <a:gd name="T17" fmla="*/ 0 h 80"/>
                      <a:gd name="T18" fmla="*/ 0 w 80"/>
                      <a:gd name="T19" fmla="*/ 0 h 80"/>
                      <a:gd name="T20" fmla="*/ 0 w 80"/>
                      <a:gd name="T21" fmla="*/ 0 h 80"/>
                      <a:gd name="T22" fmla="*/ 0 w 80"/>
                      <a:gd name="T23" fmla="*/ 0 h 80"/>
                      <a:gd name="T24" fmla="*/ 0 w 80"/>
                      <a:gd name="T25" fmla="*/ 0 h 80"/>
                      <a:gd name="T26" fmla="*/ 0 w 80"/>
                      <a:gd name="T27" fmla="*/ 0 h 80"/>
                      <a:gd name="T28" fmla="*/ 0 w 80"/>
                      <a:gd name="T29" fmla="*/ 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3" name="Freeform 86"/>
                  <p:cNvSpPr>
                    <a:spLocks/>
                  </p:cNvSpPr>
                  <p:nvPr/>
                </p:nvSpPr>
                <p:spPr bwMode="ltGray">
                  <a:xfrm>
                    <a:off x="4587" y="466"/>
                    <a:ext cx="40" cy="58"/>
                  </a:xfrm>
                  <a:custGeom>
                    <a:avLst/>
                    <a:gdLst>
                      <a:gd name="T0" fmla="*/ 0 w 94"/>
                      <a:gd name="T1" fmla="*/ 0 h 174"/>
                      <a:gd name="T2" fmla="*/ 0 w 94"/>
                      <a:gd name="T3" fmla="*/ 0 h 174"/>
                      <a:gd name="T4" fmla="*/ 0 w 94"/>
                      <a:gd name="T5" fmla="*/ 0 h 174"/>
                      <a:gd name="T6" fmla="*/ 0 w 94"/>
                      <a:gd name="T7" fmla="*/ 0 h 174"/>
                      <a:gd name="T8" fmla="*/ 0 w 94"/>
                      <a:gd name="T9" fmla="*/ 0 h 174"/>
                      <a:gd name="T10" fmla="*/ 0 w 94"/>
                      <a:gd name="T11" fmla="*/ 0 h 174"/>
                      <a:gd name="T12" fmla="*/ 0 w 94"/>
                      <a:gd name="T13" fmla="*/ 0 h 174"/>
                      <a:gd name="T14" fmla="*/ 0 w 94"/>
                      <a:gd name="T15" fmla="*/ 0 h 174"/>
                      <a:gd name="T16" fmla="*/ 0 w 94"/>
                      <a:gd name="T17" fmla="*/ 0 h 174"/>
                      <a:gd name="T18" fmla="*/ 0 w 94"/>
                      <a:gd name="T19" fmla="*/ 0 h 174"/>
                      <a:gd name="T20" fmla="*/ 0 w 94"/>
                      <a:gd name="T21" fmla="*/ 0 h 174"/>
                      <a:gd name="T22" fmla="*/ 0 w 94"/>
                      <a:gd name="T23" fmla="*/ 0 h 174"/>
                      <a:gd name="T24" fmla="*/ 0 w 94"/>
                      <a:gd name="T25" fmla="*/ 0 h 174"/>
                      <a:gd name="T26" fmla="*/ 0 w 94"/>
                      <a:gd name="T27" fmla="*/ 0 h 174"/>
                      <a:gd name="T28" fmla="*/ 0 w 94"/>
                      <a:gd name="T29" fmla="*/ 0 h 174"/>
                      <a:gd name="T30" fmla="*/ 0 w 94"/>
                      <a:gd name="T31" fmla="*/ 0 h 174"/>
                      <a:gd name="T32" fmla="*/ 0 w 94"/>
                      <a:gd name="T33" fmla="*/ 0 h 174"/>
                      <a:gd name="T34" fmla="*/ 0 w 94"/>
                      <a:gd name="T35" fmla="*/ 0 h 174"/>
                      <a:gd name="T36" fmla="*/ 0 w 94"/>
                      <a:gd name="T37" fmla="*/ 0 h 174"/>
                      <a:gd name="T38" fmla="*/ 0 w 94"/>
                      <a:gd name="T39" fmla="*/ 0 h 174"/>
                      <a:gd name="T40" fmla="*/ 0 w 94"/>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4" name="Freeform 87"/>
                  <p:cNvSpPr>
                    <a:spLocks/>
                  </p:cNvSpPr>
                  <p:nvPr/>
                </p:nvSpPr>
                <p:spPr bwMode="ltGray">
                  <a:xfrm>
                    <a:off x="4597" y="508"/>
                    <a:ext cx="14" cy="17"/>
                  </a:xfrm>
                  <a:custGeom>
                    <a:avLst/>
                    <a:gdLst>
                      <a:gd name="T0" fmla="*/ 0 w 32"/>
                      <a:gd name="T1" fmla="*/ 0 h 50"/>
                      <a:gd name="T2" fmla="*/ 0 w 32"/>
                      <a:gd name="T3" fmla="*/ 0 h 50"/>
                      <a:gd name="T4" fmla="*/ 0 w 32"/>
                      <a:gd name="T5" fmla="*/ 0 h 50"/>
                      <a:gd name="T6" fmla="*/ 0 w 32"/>
                      <a:gd name="T7" fmla="*/ 0 h 50"/>
                      <a:gd name="T8" fmla="*/ 0 w 32"/>
                      <a:gd name="T9" fmla="*/ 0 h 50"/>
                      <a:gd name="T10" fmla="*/ 0 w 32"/>
                      <a:gd name="T11" fmla="*/ 0 h 50"/>
                      <a:gd name="T12" fmla="*/ 0 w 32"/>
                      <a:gd name="T13" fmla="*/ 0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5" name="Freeform 88"/>
                  <p:cNvSpPr>
                    <a:spLocks/>
                  </p:cNvSpPr>
                  <p:nvPr/>
                </p:nvSpPr>
                <p:spPr bwMode="ltGray">
                  <a:xfrm>
                    <a:off x="4569" y="512"/>
                    <a:ext cx="19" cy="17"/>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6" name="Freeform 89"/>
                  <p:cNvSpPr>
                    <a:spLocks/>
                  </p:cNvSpPr>
                  <p:nvPr/>
                </p:nvSpPr>
                <p:spPr bwMode="ltGray">
                  <a:xfrm>
                    <a:off x="4784" y="27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8" name="Freeform 91"/>
                  <p:cNvSpPr>
                    <a:spLocks/>
                  </p:cNvSpPr>
                  <p:nvPr/>
                </p:nvSpPr>
                <p:spPr bwMode="ltGray">
                  <a:xfrm>
                    <a:off x="4731" y="240"/>
                    <a:ext cx="20" cy="55"/>
                  </a:xfrm>
                  <a:custGeom>
                    <a:avLst/>
                    <a:gdLst>
                      <a:gd name="T0" fmla="*/ 0 w 47"/>
                      <a:gd name="T1" fmla="*/ 0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0 w 47"/>
                      <a:gd name="T15" fmla="*/ 0 h 165"/>
                      <a:gd name="T16" fmla="*/ 0 w 47"/>
                      <a:gd name="T17" fmla="*/ 0 h 165"/>
                      <a:gd name="T18" fmla="*/ 0 w 47"/>
                      <a:gd name="T19" fmla="*/ 0 h 165"/>
                      <a:gd name="T20" fmla="*/ 0 w 47"/>
                      <a:gd name="T21" fmla="*/ 0 h 165"/>
                      <a:gd name="T22" fmla="*/ 0 w 47"/>
                      <a:gd name="T23" fmla="*/ 0 h 165"/>
                      <a:gd name="T24" fmla="*/ 0 w 47"/>
                      <a:gd name="T25" fmla="*/ 0 h 165"/>
                      <a:gd name="T26" fmla="*/ 0 w 47"/>
                      <a:gd name="T27" fmla="*/ 0 h 165"/>
                      <a:gd name="T28" fmla="*/ 0 w 47"/>
                      <a:gd name="T29" fmla="*/ 0 h 165"/>
                      <a:gd name="T30" fmla="*/ 0 w 47"/>
                      <a:gd name="T31" fmla="*/ 0 h 165"/>
                      <a:gd name="T32" fmla="*/ 0 w 47"/>
                      <a:gd name="T33" fmla="*/ 0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9" name="Freeform 92"/>
                  <p:cNvSpPr>
                    <a:spLocks/>
                  </p:cNvSpPr>
                  <p:nvPr/>
                </p:nvSpPr>
                <p:spPr bwMode="ltGray">
                  <a:xfrm>
                    <a:off x="4719" y="287"/>
                    <a:ext cx="59" cy="34"/>
                  </a:xfrm>
                  <a:custGeom>
                    <a:avLst/>
                    <a:gdLst>
                      <a:gd name="T0" fmla="*/ 0 w 138"/>
                      <a:gd name="T1" fmla="*/ 0 h 103"/>
                      <a:gd name="T2" fmla="*/ 0 w 138"/>
                      <a:gd name="T3" fmla="*/ 0 h 103"/>
                      <a:gd name="T4" fmla="*/ 0 w 138"/>
                      <a:gd name="T5" fmla="*/ 0 h 103"/>
                      <a:gd name="T6" fmla="*/ 0 w 138"/>
                      <a:gd name="T7" fmla="*/ 0 h 103"/>
                      <a:gd name="T8" fmla="*/ 0 w 138"/>
                      <a:gd name="T9" fmla="*/ 0 h 103"/>
                      <a:gd name="T10" fmla="*/ 0 w 138"/>
                      <a:gd name="T11" fmla="*/ 0 h 103"/>
                      <a:gd name="T12" fmla="*/ 0 w 138"/>
                      <a:gd name="T13" fmla="*/ 0 h 103"/>
                      <a:gd name="T14" fmla="*/ 0 w 138"/>
                      <a:gd name="T15" fmla="*/ 0 h 103"/>
                      <a:gd name="T16" fmla="*/ 0 w 138"/>
                      <a:gd name="T17" fmla="*/ 0 h 103"/>
                      <a:gd name="T18" fmla="*/ 0 w 138"/>
                      <a:gd name="T19" fmla="*/ 0 h 103"/>
                      <a:gd name="T20" fmla="*/ 0 w 138"/>
                      <a:gd name="T21" fmla="*/ 0 h 103"/>
                      <a:gd name="T22" fmla="*/ 0 w 138"/>
                      <a:gd name="T23" fmla="*/ 0 h 103"/>
                      <a:gd name="T24" fmla="*/ 0 w 138"/>
                      <a:gd name="T25" fmla="*/ 0 h 103"/>
                      <a:gd name="T26" fmla="*/ 0 w 138"/>
                      <a:gd name="T27" fmla="*/ 0 h 103"/>
                      <a:gd name="T28" fmla="*/ 0 w 138"/>
                      <a:gd name="T29" fmla="*/ 0 h 103"/>
                      <a:gd name="T30" fmla="*/ 0 w 138"/>
                      <a:gd name="T31" fmla="*/ 0 h 103"/>
                      <a:gd name="T32" fmla="*/ 0 w 138"/>
                      <a:gd name="T33" fmla="*/ 0 h 103"/>
                      <a:gd name="T34" fmla="*/ 0 w 138"/>
                      <a:gd name="T35" fmla="*/ 0 h 103"/>
                      <a:gd name="T36" fmla="*/ 0 w 13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0" name="Freeform 93"/>
                  <p:cNvSpPr>
                    <a:spLocks/>
                  </p:cNvSpPr>
                  <p:nvPr/>
                </p:nvSpPr>
                <p:spPr bwMode="ltGray">
                  <a:xfrm>
                    <a:off x="4656" y="319"/>
                    <a:ext cx="80" cy="72"/>
                  </a:xfrm>
                  <a:custGeom>
                    <a:avLst/>
                    <a:gdLst>
                      <a:gd name="T0" fmla="*/ 0 w 188"/>
                      <a:gd name="T1" fmla="*/ 0 h 214"/>
                      <a:gd name="T2" fmla="*/ 0 w 188"/>
                      <a:gd name="T3" fmla="*/ 0 h 214"/>
                      <a:gd name="T4" fmla="*/ 0 w 188"/>
                      <a:gd name="T5" fmla="*/ 0 h 214"/>
                      <a:gd name="T6" fmla="*/ 0 w 188"/>
                      <a:gd name="T7" fmla="*/ 0 h 214"/>
                      <a:gd name="T8" fmla="*/ 0 w 188"/>
                      <a:gd name="T9" fmla="*/ 0 h 214"/>
                      <a:gd name="T10" fmla="*/ 0 w 188"/>
                      <a:gd name="T11" fmla="*/ 0 h 214"/>
                      <a:gd name="T12" fmla="*/ 0 w 188"/>
                      <a:gd name="T13" fmla="*/ 0 h 214"/>
                      <a:gd name="T14" fmla="*/ 0 w 188"/>
                      <a:gd name="T15" fmla="*/ 0 h 214"/>
                      <a:gd name="T16" fmla="*/ 0 w 188"/>
                      <a:gd name="T17" fmla="*/ 0 h 214"/>
                      <a:gd name="T18" fmla="*/ 0 w 188"/>
                      <a:gd name="T19" fmla="*/ 0 h 214"/>
                      <a:gd name="T20" fmla="*/ 0 w 188"/>
                      <a:gd name="T21" fmla="*/ 0 h 214"/>
                      <a:gd name="T22" fmla="*/ 0 w 188"/>
                      <a:gd name="T23" fmla="*/ 0 h 214"/>
                      <a:gd name="T24" fmla="*/ 0 w 188"/>
                      <a:gd name="T25" fmla="*/ 0 h 214"/>
                      <a:gd name="T26" fmla="*/ 0 w 188"/>
                      <a:gd name="T27" fmla="*/ 0 h 214"/>
                      <a:gd name="T28" fmla="*/ 0 w 188"/>
                      <a:gd name="T29" fmla="*/ 0 h 214"/>
                      <a:gd name="T30" fmla="*/ 0 w 188"/>
                      <a:gd name="T31" fmla="*/ 0 h 214"/>
                      <a:gd name="T32" fmla="*/ 0 w 188"/>
                      <a:gd name="T33" fmla="*/ 0 h 214"/>
                      <a:gd name="T34" fmla="*/ 0 w 188"/>
                      <a:gd name="T35" fmla="*/ 0 h 214"/>
                      <a:gd name="T36" fmla="*/ 0 w 188"/>
                      <a:gd name="T37" fmla="*/ 0 h 214"/>
                      <a:gd name="T38" fmla="*/ 0 w 188"/>
                      <a:gd name="T39" fmla="*/ 0 h 214"/>
                      <a:gd name="T40" fmla="*/ 0 w 188"/>
                      <a:gd name="T41" fmla="*/ 0 h 214"/>
                      <a:gd name="T42" fmla="*/ 0 w 188"/>
                      <a:gd name="T43" fmla="*/ 0 h 214"/>
                      <a:gd name="T44" fmla="*/ 0 w 188"/>
                      <a:gd name="T45" fmla="*/ 0 h 214"/>
                      <a:gd name="T46" fmla="*/ 0 w 188"/>
                      <a:gd name="T47" fmla="*/ 0 h 214"/>
                      <a:gd name="T48" fmla="*/ 0 w 188"/>
                      <a:gd name="T49" fmla="*/ 0 h 214"/>
                      <a:gd name="T50" fmla="*/ 0 w 188"/>
                      <a:gd name="T51" fmla="*/ 0 h 214"/>
                      <a:gd name="T52" fmla="*/ 0 w 188"/>
                      <a:gd name="T53" fmla="*/ 0 h 214"/>
                      <a:gd name="T54" fmla="*/ 0 w 188"/>
                      <a:gd name="T55" fmla="*/ 0 h 214"/>
                      <a:gd name="T56" fmla="*/ 0 w 188"/>
                      <a:gd name="T57" fmla="*/ 0 h 214"/>
                      <a:gd name="T58" fmla="*/ 0 w 188"/>
                      <a:gd name="T59" fmla="*/ 0 h 214"/>
                      <a:gd name="T60" fmla="*/ 0 w 188"/>
                      <a:gd name="T61" fmla="*/ 0 h 214"/>
                      <a:gd name="T62" fmla="*/ 0 w 188"/>
                      <a:gd name="T63" fmla="*/ 0 h 214"/>
                      <a:gd name="T64" fmla="*/ 0 w 188"/>
                      <a:gd name="T65" fmla="*/ 0 h 214"/>
                      <a:gd name="T66" fmla="*/ 0 w 188"/>
                      <a:gd name="T67" fmla="*/ 0 h 214"/>
                      <a:gd name="T68" fmla="*/ 0 w 188"/>
                      <a:gd name="T69" fmla="*/ 0 h 214"/>
                      <a:gd name="T70" fmla="*/ 0 w 188"/>
                      <a:gd name="T71" fmla="*/ 0 h 214"/>
                      <a:gd name="T72" fmla="*/ 0 w 188"/>
                      <a:gd name="T73" fmla="*/ 0 h 214"/>
                      <a:gd name="T74" fmla="*/ 0 w 188"/>
                      <a:gd name="T75" fmla="*/ 0 h 214"/>
                      <a:gd name="T76" fmla="*/ 0 w 188"/>
                      <a:gd name="T77" fmla="*/ 0 h 214"/>
                      <a:gd name="T78" fmla="*/ 0 w 188"/>
                      <a:gd name="T79" fmla="*/ 0 h 214"/>
                      <a:gd name="T80" fmla="*/ 0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1" name="Freeform 94"/>
                  <p:cNvSpPr>
                    <a:spLocks/>
                  </p:cNvSpPr>
                  <p:nvPr/>
                </p:nvSpPr>
                <p:spPr bwMode="ltGray">
                  <a:xfrm>
                    <a:off x="4709"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2" name="Freeform 95"/>
                  <p:cNvSpPr>
                    <a:spLocks/>
                  </p:cNvSpPr>
                  <p:nvPr/>
                </p:nvSpPr>
                <p:spPr bwMode="ltGray">
                  <a:xfrm>
                    <a:off x="4261" y="389"/>
                    <a:ext cx="347" cy="189"/>
                  </a:xfrm>
                  <a:custGeom>
                    <a:avLst/>
                    <a:gdLst>
                      <a:gd name="T0" fmla="*/ 0 w 812"/>
                      <a:gd name="T1" fmla="*/ 0 h 564"/>
                      <a:gd name="T2" fmla="*/ 0 w 812"/>
                      <a:gd name="T3" fmla="*/ 0 h 564"/>
                      <a:gd name="T4" fmla="*/ 0 w 812"/>
                      <a:gd name="T5" fmla="*/ 0 h 564"/>
                      <a:gd name="T6" fmla="*/ 0 w 812"/>
                      <a:gd name="T7" fmla="*/ 0 h 564"/>
                      <a:gd name="T8" fmla="*/ 0 w 812"/>
                      <a:gd name="T9" fmla="*/ 0 h 564"/>
                      <a:gd name="T10" fmla="*/ 0 w 812"/>
                      <a:gd name="T11" fmla="*/ 0 h 564"/>
                      <a:gd name="T12" fmla="*/ 0 w 812"/>
                      <a:gd name="T13" fmla="*/ 0 h 564"/>
                      <a:gd name="T14" fmla="*/ 0 w 812"/>
                      <a:gd name="T15" fmla="*/ 0 h 564"/>
                      <a:gd name="T16" fmla="*/ 0 w 812"/>
                      <a:gd name="T17" fmla="*/ 0 h 564"/>
                      <a:gd name="T18" fmla="*/ 0 w 812"/>
                      <a:gd name="T19" fmla="*/ 0 h 564"/>
                      <a:gd name="T20" fmla="*/ 0 w 812"/>
                      <a:gd name="T21" fmla="*/ 0 h 564"/>
                      <a:gd name="T22" fmla="*/ 0 w 812"/>
                      <a:gd name="T23" fmla="*/ 0 h 564"/>
                      <a:gd name="T24" fmla="*/ 0 w 812"/>
                      <a:gd name="T25" fmla="*/ 0 h 564"/>
                      <a:gd name="T26" fmla="*/ 0 w 812"/>
                      <a:gd name="T27" fmla="*/ 0 h 564"/>
                      <a:gd name="T28" fmla="*/ 0 w 812"/>
                      <a:gd name="T29" fmla="*/ 0 h 564"/>
                      <a:gd name="T30" fmla="*/ 0 w 812"/>
                      <a:gd name="T31" fmla="*/ 0 h 564"/>
                      <a:gd name="T32" fmla="*/ 0 w 812"/>
                      <a:gd name="T33" fmla="*/ 0 h 564"/>
                      <a:gd name="T34" fmla="*/ 0 w 812"/>
                      <a:gd name="T35" fmla="*/ 0 h 564"/>
                      <a:gd name="T36" fmla="*/ 0 w 812"/>
                      <a:gd name="T37" fmla="*/ 0 h 564"/>
                      <a:gd name="T38" fmla="*/ 0 w 812"/>
                      <a:gd name="T39" fmla="*/ 0 h 564"/>
                      <a:gd name="T40" fmla="*/ 0 w 812"/>
                      <a:gd name="T41" fmla="*/ 0 h 564"/>
                      <a:gd name="T42" fmla="*/ 0 w 812"/>
                      <a:gd name="T43" fmla="*/ 0 h 564"/>
                      <a:gd name="T44" fmla="*/ 0 w 812"/>
                      <a:gd name="T45" fmla="*/ 0 h 564"/>
                      <a:gd name="T46" fmla="*/ 0 w 812"/>
                      <a:gd name="T47" fmla="*/ 0 h 564"/>
                      <a:gd name="T48" fmla="*/ 0 w 812"/>
                      <a:gd name="T49" fmla="*/ 0 h 564"/>
                      <a:gd name="T50" fmla="*/ 0 w 812"/>
                      <a:gd name="T51" fmla="*/ 0 h 564"/>
                      <a:gd name="T52" fmla="*/ 0 w 812"/>
                      <a:gd name="T53" fmla="*/ 0 h 564"/>
                      <a:gd name="T54" fmla="*/ 0 w 812"/>
                      <a:gd name="T55" fmla="*/ 0 h 564"/>
                      <a:gd name="T56" fmla="*/ 0 w 812"/>
                      <a:gd name="T57" fmla="*/ 0 h 564"/>
                      <a:gd name="T58" fmla="*/ 0 w 812"/>
                      <a:gd name="T59" fmla="*/ 0 h 564"/>
                      <a:gd name="T60" fmla="*/ 0 w 812"/>
                      <a:gd name="T61" fmla="*/ 0 h 564"/>
                      <a:gd name="T62" fmla="*/ 0 w 812"/>
                      <a:gd name="T63" fmla="*/ 0 h 564"/>
                      <a:gd name="T64" fmla="*/ 0 w 812"/>
                      <a:gd name="T65" fmla="*/ 0 h 564"/>
                      <a:gd name="T66" fmla="*/ 0 w 812"/>
                      <a:gd name="T67" fmla="*/ 0 h 564"/>
                      <a:gd name="T68" fmla="*/ 0 w 812"/>
                      <a:gd name="T69" fmla="*/ 0 h 564"/>
                      <a:gd name="T70" fmla="*/ 0 w 812"/>
                      <a:gd name="T71" fmla="*/ 0 h 564"/>
                      <a:gd name="T72" fmla="*/ 0 w 812"/>
                      <a:gd name="T73" fmla="*/ 0 h 564"/>
                      <a:gd name="T74" fmla="*/ 0 w 812"/>
                      <a:gd name="T75" fmla="*/ 0 h 564"/>
                      <a:gd name="T76" fmla="*/ 0 w 812"/>
                      <a:gd name="T77" fmla="*/ 0 h 564"/>
                      <a:gd name="T78" fmla="*/ 0 w 812"/>
                      <a:gd name="T79" fmla="*/ 0 h 564"/>
                      <a:gd name="T80" fmla="*/ 0 w 812"/>
                      <a:gd name="T81" fmla="*/ 0 h 564"/>
                      <a:gd name="T82" fmla="*/ 0 w 812"/>
                      <a:gd name="T83" fmla="*/ 0 h 564"/>
                      <a:gd name="T84" fmla="*/ 0 w 812"/>
                      <a:gd name="T85" fmla="*/ 0 h 564"/>
                      <a:gd name="T86" fmla="*/ 0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3" name="Freeform 96"/>
                  <p:cNvSpPr>
                    <a:spLocks/>
                  </p:cNvSpPr>
                  <p:nvPr/>
                </p:nvSpPr>
                <p:spPr bwMode="ltGray">
                  <a:xfrm>
                    <a:off x="4322" y="519"/>
                    <a:ext cx="19" cy="29"/>
                  </a:xfrm>
                  <a:custGeom>
                    <a:avLst/>
                    <a:gdLst>
                      <a:gd name="T0" fmla="*/ 0 w 43"/>
                      <a:gd name="T1" fmla="*/ 0 h 85"/>
                      <a:gd name="T2" fmla="*/ 0 w 43"/>
                      <a:gd name="T3" fmla="*/ 0 h 85"/>
                      <a:gd name="T4" fmla="*/ 0 w 43"/>
                      <a:gd name="T5" fmla="*/ 0 h 85"/>
                      <a:gd name="T6" fmla="*/ 0 w 43"/>
                      <a:gd name="T7" fmla="*/ 0 h 85"/>
                      <a:gd name="T8" fmla="*/ 0 w 43"/>
                      <a:gd name="T9" fmla="*/ 0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4" name="Freeform 97"/>
                  <p:cNvSpPr>
                    <a:spLocks/>
                  </p:cNvSpPr>
                  <p:nvPr/>
                </p:nvSpPr>
                <p:spPr bwMode="ltGray">
                  <a:xfrm>
                    <a:off x="4588" y="421"/>
                    <a:ext cx="18" cy="24"/>
                  </a:xfrm>
                  <a:custGeom>
                    <a:avLst/>
                    <a:gdLst>
                      <a:gd name="T0" fmla="*/ 0 w 44"/>
                      <a:gd name="T1" fmla="*/ 0 h 74"/>
                      <a:gd name="T2" fmla="*/ 0 w 44"/>
                      <a:gd name="T3" fmla="*/ 0 h 74"/>
                      <a:gd name="T4" fmla="*/ 0 w 44"/>
                      <a:gd name="T5" fmla="*/ 0 h 74"/>
                      <a:gd name="T6" fmla="*/ 0 w 44"/>
                      <a:gd name="T7" fmla="*/ 0 h 74"/>
                      <a:gd name="T8" fmla="*/ 0 w 44"/>
                      <a:gd name="T9" fmla="*/ 0 h 74"/>
                      <a:gd name="T10" fmla="*/ 0 w 44"/>
                      <a:gd name="T11" fmla="*/ 0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5" name="Freeform 98"/>
                  <p:cNvSpPr>
                    <a:spLocks/>
                  </p:cNvSpPr>
                  <p:nvPr/>
                </p:nvSpPr>
                <p:spPr bwMode="ltGray">
                  <a:xfrm>
                    <a:off x="4639" y="40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6" name="Freeform 99"/>
                  <p:cNvSpPr>
                    <a:spLocks/>
                  </p:cNvSpPr>
                  <p:nvPr/>
                </p:nvSpPr>
                <p:spPr bwMode="ltGray">
                  <a:xfrm>
                    <a:off x="3709" y="315"/>
                    <a:ext cx="433" cy="354"/>
                  </a:xfrm>
                  <a:custGeom>
                    <a:avLst/>
                    <a:gdLst>
                      <a:gd name="T0" fmla="*/ 1 w 682"/>
                      <a:gd name="T1" fmla="*/ 1 h 557"/>
                      <a:gd name="T2" fmla="*/ 1 w 682"/>
                      <a:gd name="T3" fmla="*/ 1 h 557"/>
                      <a:gd name="T4" fmla="*/ 1 w 682"/>
                      <a:gd name="T5" fmla="*/ 1 h 557"/>
                      <a:gd name="T6" fmla="*/ 1 w 682"/>
                      <a:gd name="T7" fmla="*/ 1 h 557"/>
                      <a:gd name="T8" fmla="*/ 1 w 682"/>
                      <a:gd name="T9" fmla="*/ 1 h 557"/>
                      <a:gd name="T10" fmla="*/ 1 w 682"/>
                      <a:gd name="T11" fmla="*/ 1 h 557"/>
                      <a:gd name="T12" fmla="*/ 1 w 682"/>
                      <a:gd name="T13" fmla="*/ 1 h 557"/>
                      <a:gd name="T14" fmla="*/ 1 w 682"/>
                      <a:gd name="T15" fmla="*/ 1 h 557"/>
                      <a:gd name="T16" fmla="*/ 1 w 682"/>
                      <a:gd name="T17" fmla="*/ 1 h 557"/>
                      <a:gd name="T18" fmla="*/ 1 w 682"/>
                      <a:gd name="T19" fmla="*/ 1 h 557"/>
                      <a:gd name="T20" fmla="*/ 1 w 682"/>
                      <a:gd name="T21" fmla="*/ 1 h 557"/>
                      <a:gd name="T22" fmla="*/ 1 w 682"/>
                      <a:gd name="T23" fmla="*/ 1 h 557"/>
                      <a:gd name="T24" fmla="*/ 1 w 682"/>
                      <a:gd name="T25" fmla="*/ 1 h 557"/>
                      <a:gd name="T26" fmla="*/ 1 w 682"/>
                      <a:gd name="T27" fmla="*/ 1 h 557"/>
                      <a:gd name="T28" fmla="*/ 1 w 682"/>
                      <a:gd name="T29" fmla="*/ 1 h 557"/>
                      <a:gd name="T30" fmla="*/ 1 w 682"/>
                      <a:gd name="T31" fmla="*/ 1 h 557"/>
                      <a:gd name="T32" fmla="*/ 1 w 682"/>
                      <a:gd name="T33" fmla="*/ 1 h 557"/>
                      <a:gd name="T34" fmla="*/ 0 w 682"/>
                      <a:gd name="T35" fmla="*/ 1 h 557"/>
                      <a:gd name="T36" fmla="*/ 1 w 682"/>
                      <a:gd name="T37" fmla="*/ 1 h 557"/>
                      <a:gd name="T38" fmla="*/ 1 w 682"/>
                      <a:gd name="T39" fmla="*/ 1 h 557"/>
                      <a:gd name="T40" fmla="*/ 1 w 682"/>
                      <a:gd name="T41" fmla="*/ 1 h 557"/>
                      <a:gd name="T42" fmla="*/ 1 w 682"/>
                      <a:gd name="T43" fmla="*/ 1 h 557"/>
                      <a:gd name="T44" fmla="*/ 1 w 682"/>
                      <a:gd name="T45" fmla="*/ 1 h 557"/>
                      <a:gd name="T46" fmla="*/ 1 w 682"/>
                      <a:gd name="T47" fmla="*/ 1 h 557"/>
                      <a:gd name="T48" fmla="*/ 1 w 682"/>
                      <a:gd name="T49" fmla="*/ 1 h 557"/>
                      <a:gd name="T50" fmla="*/ 1 w 682"/>
                      <a:gd name="T51" fmla="*/ 1 h 557"/>
                      <a:gd name="T52" fmla="*/ 1 w 682"/>
                      <a:gd name="T53" fmla="*/ 0 h 557"/>
                      <a:gd name="T54" fmla="*/ 1 w 682"/>
                      <a:gd name="T55" fmla="*/ 1 h 557"/>
                      <a:gd name="T56" fmla="*/ 1 w 682"/>
                      <a:gd name="T57" fmla="*/ 1 h 557"/>
                      <a:gd name="T58" fmla="*/ 1 w 682"/>
                      <a:gd name="T59" fmla="*/ 1 h 557"/>
                      <a:gd name="T60" fmla="*/ 1 w 682"/>
                      <a:gd name="T61" fmla="*/ 1 h 557"/>
                      <a:gd name="T62" fmla="*/ 1 w 682"/>
                      <a:gd name="T63" fmla="*/ 1 h 557"/>
                      <a:gd name="T64" fmla="*/ 1 w 682"/>
                      <a:gd name="T65" fmla="*/ 1 h 557"/>
                      <a:gd name="T66" fmla="*/ 1 w 682"/>
                      <a:gd name="T67" fmla="*/ 1 h 557"/>
                      <a:gd name="T68" fmla="*/ 1 w 682"/>
                      <a:gd name="T69" fmla="*/ 1 h 557"/>
                      <a:gd name="T70" fmla="*/ 1 w 682"/>
                      <a:gd name="T71" fmla="*/ 1 h 557"/>
                      <a:gd name="T72" fmla="*/ 1 w 682"/>
                      <a:gd name="T73" fmla="*/ 1 h 557"/>
                      <a:gd name="T74" fmla="*/ 1 w 682"/>
                      <a:gd name="T75" fmla="*/ 1 h 557"/>
                      <a:gd name="T76" fmla="*/ 1 w 682"/>
                      <a:gd name="T77" fmla="*/ 1 h 557"/>
                      <a:gd name="T78" fmla="*/ 1 w 682"/>
                      <a:gd name="T79" fmla="*/ 1 h 557"/>
                      <a:gd name="T80" fmla="*/ 1 w 682"/>
                      <a:gd name="T81" fmla="*/ 1 h 557"/>
                      <a:gd name="T82" fmla="*/ 1 w 682"/>
                      <a:gd name="T83" fmla="*/ 1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7" name="Freeform 100"/>
                  <p:cNvSpPr>
                    <a:spLocks/>
                  </p:cNvSpPr>
                  <p:nvPr/>
                </p:nvSpPr>
                <p:spPr bwMode="ltGray">
                  <a:xfrm>
                    <a:off x="3877" y="448"/>
                    <a:ext cx="163" cy="221"/>
                  </a:xfrm>
                  <a:custGeom>
                    <a:avLst/>
                    <a:gdLst>
                      <a:gd name="T0" fmla="*/ 1 w 257"/>
                      <a:gd name="T1" fmla="*/ 1 h 347"/>
                      <a:gd name="T2" fmla="*/ 1 w 257"/>
                      <a:gd name="T3" fmla="*/ 1 h 347"/>
                      <a:gd name="T4" fmla="*/ 1 w 257"/>
                      <a:gd name="T5" fmla="*/ 1 h 347"/>
                      <a:gd name="T6" fmla="*/ 1 w 257"/>
                      <a:gd name="T7" fmla="*/ 1 h 347"/>
                      <a:gd name="T8" fmla="*/ 1 w 257"/>
                      <a:gd name="T9" fmla="*/ 1 h 347"/>
                      <a:gd name="T10" fmla="*/ 1 w 257"/>
                      <a:gd name="T11" fmla="*/ 1 h 347"/>
                      <a:gd name="T12" fmla="*/ 1 w 257"/>
                      <a:gd name="T13" fmla="*/ 1 h 347"/>
                      <a:gd name="T14" fmla="*/ 1 w 257"/>
                      <a:gd name="T15" fmla="*/ 1 h 347"/>
                      <a:gd name="T16" fmla="*/ 1 w 257"/>
                      <a:gd name="T17" fmla="*/ 1 h 347"/>
                      <a:gd name="T18" fmla="*/ 1 w 257"/>
                      <a:gd name="T19" fmla="*/ 1 h 347"/>
                      <a:gd name="T20" fmla="*/ 1 w 257"/>
                      <a:gd name="T21" fmla="*/ 1 h 347"/>
                      <a:gd name="T22" fmla="*/ 1 w 257"/>
                      <a:gd name="T23" fmla="*/ 1 h 347"/>
                      <a:gd name="T24" fmla="*/ 1 w 257"/>
                      <a:gd name="T25" fmla="*/ 1 h 347"/>
                      <a:gd name="T26" fmla="*/ 0 w 257"/>
                      <a:gd name="T27" fmla="*/ 1 h 347"/>
                      <a:gd name="T28" fmla="*/ 1 w 257"/>
                      <a:gd name="T29" fmla="*/ 1 h 347"/>
                      <a:gd name="T30" fmla="*/ 1 w 257"/>
                      <a:gd name="T31" fmla="*/ 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8" name="Freeform 101"/>
                  <p:cNvSpPr>
                    <a:spLocks/>
                  </p:cNvSpPr>
                  <p:nvPr/>
                </p:nvSpPr>
                <p:spPr bwMode="ltGray">
                  <a:xfrm>
                    <a:off x="4164" y="61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9" name="Freeform 102"/>
                  <p:cNvSpPr>
                    <a:spLocks/>
                  </p:cNvSpPr>
                  <p:nvPr/>
                </p:nvSpPr>
                <p:spPr bwMode="ltGray">
                  <a:xfrm>
                    <a:off x="4155" y="49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0" name="Freeform 103"/>
                  <p:cNvSpPr>
                    <a:spLocks/>
                  </p:cNvSpPr>
                  <p:nvPr/>
                </p:nvSpPr>
                <p:spPr bwMode="ltGray">
                  <a:xfrm>
                    <a:off x="3760" y="357"/>
                    <a:ext cx="25" cy="10"/>
                  </a:xfrm>
                  <a:custGeom>
                    <a:avLst/>
                    <a:gdLst>
                      <a:gd name="T0" fmla="*/ 0 w 57"/>
                      <a:gd name="T1" fmla="*/ 0 h 30"/>
                      <a:gd name="T2" fmla="*/ 0 w 57"/>
                      <a:gd name="T3" fmla="*/ 0 h 30"/>
                      <a:gd name="T4" fmla="*/ 0 w 57"/>
                      <a:gd name="T5" fmla="*/ 0 h 30"/>
                      <a:gd name="T6" fmla="*/ 0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1" name="Freeform 104"/>
                  <p:cNvSpPr>
                    <a:spLocks/>
                  </p:cNvSpPr>
                  <p:nvPr/>
                </p:nvSpPr>
                <p:spPr bwMode="ltGray">
                  <a:xfrm>
                    <a:off x="4062" y="265"/>
                    <a:ext cx="295" cy="233"/>
                  </a:xfrm>
                  <a:custGeom>
                    <a:avLst/>
                    <a:gdLst>
                      <a:gd name="T0" fmla="*/ 0 w 693"/>
                      <a:gd name="T1" fmla="*/ 0 h 696"/>
                      <a:gd name="T2" fmla="*/ 0 w 693"/>
                      <a:gd name="T3" fmla="*/ 0 h 696"/>
                      <a:gd name="T4" fmla="*/ 0 w 693"/>
                      <a:gd name="T5" fmla="*/ 0 h 696"/>
                      <a:gd name="T6" fmla="*/ 0 w 693"/>
                      <a:gd name="T7" fmla="*/ 0 h 696"/>
                      <a:gd name="T8" fmla="*/ 0 w 693"/>
                      <a:gd name="T9" fmla="*/ 0 h 696"/>
                      <a:gd name="T10" fmla="*/ 0 w 693"/>
                      <a:gd name="T11" fmla="*/ 0 h 696"/>
                      <a:gd name="T12" fmla="*/ 0 w 693"/>
                      <a:gd name="T13" fmla="*/ 0 h 696"/>
                      <a:gd name="T14" fmla="*/ 0 w 693"/>
                      <a:gd name="T15" fmla="*/ 0 h 696"/>
                      <a:gd name="T16" fmla="*/ 0 w 693"/>
                      <a:gd name="T17" fmla="*/ 0 h 696"/>
                      <a:gd name="T18" fmla="*/ 0 w 693"/>
                      <a:gd name="T19" fmla="*/ 0 h 696"/>
                      <a:gd name="T20" fmla="*/ 0 w 693"/>
                      <a:gd name="T21" fmla="*/ 0 h 696"/>
                      <a:gd name="T22" fmla="*/ 0 w 693"/>
                      <a:gd name="T23" fmla="*/ 0 h 696"/>
                      <a:gd name="T24" fmla="*/ 0 w 693"/>
                      <a:gd name="T25" fmla="*/ 0 h 696"/>
                      <a:gd name="T26" fmla="*/ 0 w 693"/>
                      <a:gd name="T27" fmla="*/ 0 h 696"/>
                      <a:gd name="T28" fmla="*/ 0 w 693"/>
                      <a:gd name="T29" fmla="*/ 0 h 696"/>
                      <a:gd name="T30" fmla="*/ 0 w 693"/>
                      <a:gd name="T31" fmla="*/ 0 h 696"/>
                      <a:gd name="T32" fmla="*/ 0 w 693"/>
                      <a:gd name="T33" fmla="*/ 0 h 696"/>
                      <a:gd name="T34" fmla="*/ 0 w 693"/>
                      <a:gd name="T35" fmla="*/ 0 h 696"/>
                      <a:gd name="T36" fmla="*/ 0 w 693"/>
                      <a:gd name="T37" fmla="*/ 0 h 696"/>
                      <a:gd name="T38" fmla="*/ 0 w 693"/>
                      <a:gd name="T39" fmla="*/ 0 h 696"/>
                      <a:gd name="T40" fmla="*/ 0 w 693"/>
                      <a:gd name="T41" fmla="*/ 0 h 696"/>
                      <a:gd name="T42" fmla="*/ 0 w 693"/>
                      <a:gd name="T43" fmla="*/ 0 h 696"/>
                      <a:gd name="T44" fmla="*/ 0 w 693"/>
                      <a:gd name="T45" fmla="*/ 0 h 696"/>
                      <a:gd name="T46" fmla="*/ 0 w 693"/>
                      <a:gd name="T47" fmla="*/ 0 h 696"/>
                      <a:gd name="T48" fmla="*/ 0 w 693"/>
                      <a:gd name="T49" fmla="*/ 0 h 696"/>
                      <a:gd name="T50" fmla="*/ 0 w 693"/>
                      <a:gd name="T51" fmla="*/ 0 h 696"/>
                      <a:gd name="T52" fmla="*/ 0 w 693"/>
                      <a:gd name="T53" fmla="*/ 0 h 696"/>
                      <a:gd name="T54" fmla="*/ 0 w 693"/>
                      <a:gd name="T55" fmla="*/ 0 h 696"/>
                      <a:gd name="T56" fmla="*/ 0 w 693"/>
                      <a:gd name="T57" fmla="*/ 0 h 696"/>
                      <a:gd name="T58" fmla="*/ 0 w 693"/>
                      <a:gd name="T59" fmla="*/ 0 h 696"/>
                      <a:gd name="T60" fmla="*/ 0 w 693"/>
                      <a:gd name="T61" fmla="*/ 0 h 696"/>
                      <a:gd name="T62" fmla="*/ 0 w 693"/>
                      <a:gd name="T63" fmla="*/ 0 h 696"/>
                      <a:gd name="T64" fmla="*/ 0 w 693"/>
                      <a:gd name="T65" fmla="*/ 0 h 696"/>
                      <a:gd name="T66" fmla="*/ 0 w 693"/>
                      <a:gd name="T67" fmla="*/ 0 h 696"/>
                      <a:gd name="T68" fmla="*/ 0 w 693"/>
                      <a:gd name="T69" fmla="*/ 0 h 696"/>
                      <a:gd name="T70" fmla="*/ 0 w 693"/>
                      <a:gd name="T71" fmla="*/ 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2" name="Freeform 105"/>
                  <p:cNvSpPr>
                    <a:spLocks/>
                  </p:cNvSpPr>
                  <p:nvPr/>
                </p:nvSpPr>
                <p:spPr bwMode="ltGray">
                  <a:xfrm>
                    <a:off x="3861" y="247"/>
                    <a:ext cx="591" cy="95"/>
                  </a:xfrm>
                  <a:custGeom>
                    <a:avLst/>
                    <a:gdLst>
                      <a:gd name="T0" fmla="*/ 1 w 931"/>
                      <a:gd name="T1" fmla="*/ 0 h 149"/>
                      <a:gd name="T2" fmla="*/ 1 w 931"/>
                      <a:gd name="T3" fmla="*/ 1 h 149"/>
                      <a:gd name="T4" fmla="*/ 1 w 931"/>
                      <a:gd name="T5" fmla="*/ 1 h 149"/>
                      <a:gd name="T6" fmla="*/ 1 w 931"/>
                      <a:gd name="T7" fmla="*/ 1 h 149"/>
                      <a:gd name="T8" fmla="*/ 1 w 931"/>
                      <a:gd name="T9" fmla="*/ 1 h 149"/>
                      <a:gd name="T10" fmla="*/ 0 w 931"/>
                      <a:gd name="T11" fmla="*/ 1 h 149"/>
                      <a:gd name="T12" fmla="*/ 1 w 931"/>
                      <a:gd name="T13" fmla="*/ 1 h 149"/>
                      <a:gd name="T14" fmla="*/ 1 w 931"/>
                      <a:gd name="T15" fmla="*/ 1 h 149"/>
                      <a:gd name="T16" fmla="*/ 1 w 931"/>
                      <a:gd name="T17" fmla="*/ 1 h 149"/>
                      <a:gd name="T18" fmla="*/ 1 w 931"/>
                      <a:gd name="T19" fmla="*/ 1 h 149"/>
                      <a:gd name="T20" fmla="*/ 1 w 931"/>
                      <a:gd name="T21" fmla="*/ 1 h 149"/>
                      <a:gd name="T22" fmla="*/ 1 w 931"/>
                      <a:gd name="T23" fmla="*/ 1 h 149"/>
                      <a:gd name="T24" fmla="*/ 1 w 931"/>
                      <a:gd name="T25" fmla="*/ 1 h 149"/>
                      <a:gd name="T26" fmla="*/ 1 w 931"/>
                      <a:gd name="T27" fmla="*/ 1 h 149"/>
                      <a:gd name="T28" fmla="*/ 1 w 931"/>
                      <a:gd name="T29" fmla="*/ 1 h 149"/>
                      <a:gd name="T30" fmla="*/ 1 w 931"/>
                      <a:gd name="T31" fmla="*/ 1 h 149"/>
                      <a:gd name="T32" fmla="*/ 1 w 931"/>
                      <a:gd name="T33" fmla="*/ 1 h 149"/>
                      <a:gd name="T34" fmla="*/ 1 w 931"/>
                      <a:gd name="T35" fmla="*/ 1 h 149"/>
                      <a:gd name="T36" fmla="*/ 1 w 931"/>
                      <a:gd name="T37" fmla="*/ 1 h 149"/>
                      <a:gd name="T38" fmla="*/ 1 w 931"/>
                      <a:gd name="T39" fmla="*/ 1 h 149"/>
                      <a:gd name="T40" fmla="*/ 1 w 931"/>
                      <a:gd name="T41" fmla="*/ 1 h 149"/>
                      <a:gd name="T42" fmla="*/ 1 w 931"/>
                      <a:gd name="T43" fmla="*/ 1 h 149"/>
                      <a:gd name="T44" fmla="*/ 1 w 931"/>
                      <a:gd name="T45" fmla="*/ 1 h 149"/>
                      <a:gd name="T46" fmla="*/ 1 w 931"/>
                      <a:gd name="T47" fmla="*/ 1 h 149"/>
                      <a:gd name="T48" fmla="*/ 1 w 931"/>
                      <a:gd name="T49" fmla="*/ 1 h 149"/>
                      <a:gd name="T50" fmla="*/ 1 w 931"/>
                      <a:gd name="T51" fmla="*/ 1 h 149"/>
                      <a:gd name="T52" fmla="*/ 1 w 931"/>
                      <a:gd name="T53" fmla="*/ 1 h 149"/>
                      <a:gd name="T54" fmla="*/ 1 w 931"/>
                      <a:gd name="T55" fmla="*/ 1 h 149"/>
                      <a:gd name="T56" fmla="*/ 1 w 931"/>
                      <a:gd name="T57" fmla="*/ 1 h 149"/>
                      <a:gd name="T58" fmla="*/ 1 w 931"/>
                      <a:gd name="T59" fmla="*/ 1 h 149"/>
                      <a:gd name="T60" fmla="*/ 1 w 931"/>
                      <a:gd name="T61" fmla="*/ 1 h 149"/>
                      <a:gd name="T62" fmla="*/ 1 w 931"/>
                      <a:gd name="T63" fmla="*/ 1 h 149"/>
                      <a:gd name="T64" fmla="*/ 1 w 931"/>
                      <a:gd name="T65" fmla="*/ 1 h 149"/>
                      <a:gd name="T66" fmla="*/ 1 w 931"/>
                      <a:gd name="T67" fmla="*/ 1 h 149"/>
                      <a:gd name="T68" fmla="*/ 1 w 931"/>
                      <a:gd name="T69" fmla="*/ 1 h 149"/>
                      <a:gd name="T70" fmla="*/ 1 w 931"/>
                      <a:gd name="T71" fmla="*/ 1 h 149"/>
                      <a:gd name="T72" fmla="*/ 1 w 931"/>
                      <a:gd name="T73" fmla="*/ 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3" name="Freeform 106"/>
                  <p:cNvSpPr>
                    <a:spLocks/>
                  </p:cNvSpPr>
                  <p:nvPr/>
                </p:nvSpPr>
                <p:spPr bwMode="ltGray">
                  <a:xfrm>
                    <a:off x="3981" y="282"/>
                    <a:ext cx="13" cy="10"/>
                  </a:xfrm>
                  <a:custGeom>
                    <a:avLst/>
                    <a:gdLst>
                      <a:gd name="T0" fmla="*/ 0 w 31"/>
                      <a:gd name="T1" fmla="*/ 0 h 30"/>
                      <a:gd name="T2" fmla="*/ 0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4" name="Freeform 107"/>
                  <p:cNvSpPr>
                    <a:spLocks/>
                  </p:cNvSpPr>
                  <p:nvPr/>
                </p:nvSpPr>
                <p:spPr bwMode="ltGray">
                  <a:xfrm>
                    <a:off x="3966" y="296"/>
                    <a:ext cx="19" cy="11"/>
                  </a:xfrm>
                  <a:custGeom>
                    <a:avLst/>
                    <a:gdLst>
                      <a:gd name="T0" fmla="*/ 0 w 44"/>
                      <a:gd name="T1" fmla="*/ 0 h 32"/>
                      <a:gd name="T2" fmla="*/ 0 w 44"/>
                      <a:gd name="T3" fmla="*/ 0 h 32"/>
                      <a:gd name="T4" fmla="*/ 0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5" name="Freeform 108"/>
                  <p:cNvSpPr>
                    <a:spLocks/>
                  </p:cNvSpPr>
                  <p:nvPr/>
                </p:nvSpPr>
                <p:spPr bwMode="ltGray">
                  <a:xfrm>
                    <a:off x="4028" y="337"/>
                    <a:ext cx="32" cy="6"/>
                  </a:xfrm>
                  <a:custGeom>
                    <a:avLst/>
                    <a:gdLst>
                      <a:gd name="T0" fmla="*/ 0 w 76"/>
                      <a:gd name="T1" fmla="*/ 0 h 18"/>
                      <a:gd name="T2" fmla="*/ 0 w 76"/>
                      <a:gd name="T3" fmla="*/ 0 h 18"/>
                      <a:gd name="T4" fmla="*/ 0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6" name="Freeform 109"/>
                  <p:cNvSpPr>
                    <a:spLocks/>
                  </p:cNvSpPr>
                  <p:nvPr/>
                </p:nvSpPr>
                <p:spPr bwMode="ltGray">
                  <a:xfrm>
                    <a:off x="4083" y="33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7" name="Freeform 110"/>
                  <p:cNvSpPr>
                    <a:spLocks/>
                  </p:cNvSpPr>
                  <p:nvPr/>
                </p:nvSpPr>
                <p:spPr bwMode="ltGray">
                  <a:xfrm>
                    <a:off x="3936" y="295"/>
                    <a:ext cx="14" cy="10"/>
                  </a:xfrm>
                  <a:custGeom>
                    <a:avLst/>
                    <a:gdLst>
                      <a:gd name="T0" fmla="*/ 0 w 31"/>
                      <a:gd name="T1" fmla="*/ 0 h 30"/>
                      <a:gd name="T2" fmla="*/ 0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pic>
          <p:nvPicPr>
            <p:cNvPr id="1033" name="Picture 159" descr="earth"/>
            <p:cNvPicPr>
              <a:picLocks noChangeAspect="1" noChangeArrowheads="1"/>
            </p:cNvPicPr>
            <p:nvPr userDrawn="1"/>
          </p:nvPicPr>
          <p:blipFill>
            <a:blip r:embed="rId16">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09381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rtl="0" eaLnBrk="1" fontAlgn="base" hangingPunct="1">
        <a:spcBef>
          <a:spcPct val="0"/>
        </a:spcBef>
        <a:spcAft>
          <a:spcPct val="0"/>
        </a:spcAft>
        <a:defRPr sz="3300" b="1" i="1">
          <a:solidFill>
            <a:schemeClr val="tx2"/>
          </a:solidFill>
          <a:latin typeface="+mj-lt"/>
          <a:ea typeface="+mj-ea"/>
          <a:cs typeface="+mj-cs"/>
        </a:defRPr>
      </a:lvl1pPr>
      <a:lvl2pPr algn="l" rtl="0" eaLnBrk="1" fontAlgn="base" hangingPunct="1">
        <a:spcBef>
          <a:spcPct val="0"/>
        </a:spcBef>
        <a:spcAft>
          <a:spcPct val="0"/>
        </a:spcAft>
        <a:defRPr sz="3300" b="1" i="1">
          <a:solidFill>
            <a:schemeClr val="tx2"/>
          </a:solidFill>
          <a:latin typeface="Times New Roman" pitchFamily="18" charset="0"/>
        </a:defRPr>
      </a:lvl2pPr>
      <a:lvl3pPr algn="l" rtl="0" eaLnBrk="1" fontAlgn="base" hangingPunct="1">
        <a:spcBef>
          <a:spcPct val="0"/>
        </a:spcBef>
        <a:spcAft>
          <a:spcPct val="0"/>
        </a:spcAft>
        <a:defRPr sz="3300" b="1" i="1">
          <a:solidFill>
            <a:schemeClr val="tx2"/>
          </a:solidFill>
          <a:latin typeface="Times New Roman" pitchFamily="18" charset="0"/>
        </a:defRPr>
      </a:lvl3pPr>
      <a:lvl4pPr algn="l" rtl="0" eaLnBrk="1" fontAlgn="base" hangingPunct="1">
        <a:spcBef>
          <a:spcPct val="0"/>
        </a:spcBef>
        <a:spcAft>
          <a:spcPct val="0"/>
        </a:spcAft>
        <a:defRPr sz="3300" b="1" i="1">
          <a:solidFill>
            <a:schemeClr val="tx2"/>
          </a:solidFill>
          <a:latin typeface="Times New Roman" pitchFamily="18" charset="0"/>
        </a:defRPr>
      </a:lvl4pPr>
      <a:lvl5pPr algn="l" rtl="0" eaLnBrk="1" fontAlgn="base" hangingPunct="1">
        <a:spcBef>
          <a:spcPct val="0"/>
        </a:spcBef>
        <a:spcAft>
          <a:spcPct val="0"/>
        </a:spcAft>
        <a:defRPr sz="3300" b="1" i="1">
          <a:solidFill>
            <a:schemeClr val="tx2"/>
          </a:solidFill>
          <a:latin typeface="Times New Roman" pitchFamily="18" charset="0"/>
        </a:defRPr>
      </a:lvl5pPr>
      <a:lvl6pPr marL="342900" algn="l" rtl="0" eaLnBrk="1" fontAlgn="base" hangingPunct="1">
        <a:spcBef>
          <a:spcPct val="0"/>
        </a:spcBef>
        <a:spcAft>
          <a:spcPct val="0"/>
        </a:spcAft>
        <a:defRPr sz="3300" i="1">
          <a:solidFill>
            <a:schemeClr val="tx2"/>
          </a:solidFill>
          <a:latin typeface="Times New Roman" pitchFamily="18" charset="0"/>
        </a:defRPr>
      </a:lvl6pPr>
      <a:lvl7pPr marL="685800" algn="l" rtl="0" eaLnBrk="1" fontAlgn="base" hangingPunct="1">
        <a:spcBef>
          <a:spcPct val="0"/>
        </a:spcBef>
        <a:spcAft>
          <a:spcPct val="0"/>
        </a:spcAft>
        <a:defRPr sz="3300" i="1">
          <a:solidFill>
            <a:schemeClr val="tx2"/>
          </a:solidFill>
          <a:latin typeface="Times New Roman" pitchFamily="18" charset="0"/>
        </a:defRPr>
      </a:lvl7pPr>
      <a:lvl8pPr marL="1028700" algn="l" rtl="0" eaLnBrk="1" fontAlgn="base" hangingPunct="1">
        <a:spcBef>
          <a:spcPct val="0"/>
        </a:spcBef>
        <a:spcAft>
          <a:spcPct val="0"/>
        </a:spcAft>
        <a:defRPr sz="3300" i="1">
          <a:solidFill>
            <a:schemeClr val="tx2"/>
          </a:solidFill>
          <a:latin typeface="Times New Roman" pitchFamily="18" charset="0"/>
        </a:defRPr>
      </a:lvl8pPr>
      <a:lvl9pPr marL="1371600" algn="l" rtl="0" eaLnBrk="1" fontAlgn="base" hangingPunct="1">
        <a:spcBef>
          <a:spcPct val="0"/>
        </a:spcBef>
        <a:spcAft>
          <a:spcPct val="0"/>
        </a:spcAft>
        <a:defRPr sz="3300" i="1">
          <a:solidFill>
            <a:schemeClr val="tx2"/>
          </a:solidFill>
          <a:latin typeface="Times New Roman" pitchFamily="18" charset="0"/>
        </a:defRPr>
      </a:lvl9pPr>
    </p:titleStyle>
    <p:bodyStyle>
      <a:lvl1pPr marL="257175" indent="-257175" algn="l" rtl="0" eaLnBrk="1" fontAlgn="base" hangingPunct="1">
        <a:spcBef>
          <a:spcPct val="20000"/>
        </a:spcBef>
        <a:spcAft>
          <a:spcPct val="0"/>
        </a:spcAft>
        <a:buBlip>
          <a:blip r:embed="rId17"/>
        </a:buBlip>
        <a:defRPr sz="2100">
          <a:solidFill>
            <a:schemeClr val="tx1"/>
          </a:solidFill>
          <a:latin typeface="Arial" pitchFamily="34" charset="0"/>
          <a:ea typeface="+mn-ea"/>
          <a:cs typeface="Arial" pitchFamily="34" charset="0"/>
        </a:defRPr>
      </a:lvl1pPr>
      <a:lvl2pPr marL="557213" indent="-214313" algn="l" rtl="0" eaLnBrk="1" fontAlgn="base" hangingPunct="1">
        <a:spcBef>
          <a:spcPct val="20000"/>
        </a:spcBef>
        <a:spcAft>
          <a:spcPct val="0"/>
        </a:spcAft>
        <a:buSzPct val="75000"/>
        <a:buBlip>
          <a:blip r:embed="rId18"/>
        </a:buBlip>
        <a:defRPr sz="1800">
          <a:solidFill>
            <a:schemeClr val="tx1"/>
          </a:solidFill>
          <a:latin typeface="Arial" pitchFamily="34" charset="0"/>
          <a:cs typeface="Arial" pitchFamily="34" charset="0"/>
        </a:defRPr>
      </a:lvl2pPr>
      <a:lvl3pPr marL="857250" indent="-171450" algn="l" rtl="0" eaLnBrk="1" fontAlgn="base" hangingPunct="1">
        <a:spcBef>
          <a:spcPct val="20000"/>
        </a:spcBef>
        <a:spcAft>
          <a:spcPct val="0"/>
        </a:spcAft>
        <a:buChar char="•"/>
        <a:defRPr sz="1800">
          <a:solidFill>
            <a:schemeClr val="tx1"/>
          </a:solidFill>
          <a:latin typeface="+mn-lt"/>
          <a:cs typeface="Arial" charset="0"/>
        </a:defRPr>
      </a:lvl3pPr>
      <a:lvl4pPr marL="1200150" indent="-171450" algn="l" rtl="0" eaLnBrk="1" fontAlgn="base" hangingPunct="1">
        <a:spcBef>
          <a:spcPct val="20000"/>
        </a:spcBef>
        <a:spcAft>
          <a:spcPct val="0"/>
        </a:spcAft>
        <a:buChar char="–"/>
        <a:defRPr sz="1500">
          <a:solidFill>
            <a:schemeClr val="tx1"/>
          </a:solidFill>
          <a:latin typeface="+mn-lt"/>
          <a:cs typeface="Arial" charset="0"/>
        </a:defRPr>
      </a:lvl4pPr>
      <a:lvl5pPr marL="1543050" indent="-171450" algn="l" rtl="0" eaLnBrk="1" fontAlgn="base" hangingPunct="1">
        <a:spcBef>
          <a:spcPct val="20000"/>
        </a:spcBef>
        <a:spcAft>
          <a:spcPct val="0"/>
        </a:spcAft>
        <a:buClr>
          <a:schemeClr val="tx2"/>
        </a:buClr>
        <a:buChar char="–"/>
        <a:defRPr sz="1500">
          <a:solidFill>
            <a:schemeClr val="tx1"/>
          </a:solidFill>
          <a:latin typeface="+mn-lt"/>
          <a:cs typeface="Arial" charset="0"/>
        </a:defRPr>
      </a:lvl5pPr>
      <a:lvl6pPr marL="1885950" indent="-171450" algn="l" rtl="0" eaLnBrk="1" fontAlgn="base" hangingPunct="1">
        <a:spcBef>
          <a:spcPct val="20000"/>
        </a:spcBef>
        <a:spcAft>
          <a:spcPct val="0"/>
        </a:spcAft>
        <a:buClr>
          <a:schemeClr val="tx2"/>
        </a:buClr>
        <a:buChar char="–"/>
        <a:defRPr sz="1500">
          <a:solidFill>
            <a:schemeClr val="tx1"/>
          </a:solidFill>
          <a:latin typeface="+mn-lt"/>
        </a:defRPr>
      </a:lvl6pPr>
      <a:lvl7pPr marL="2228850" indent="-171450" algn="l" rtl="0" eaLnBrk="1" fontAlgn="base" hangingPunct="1">
        <a:spcBef>
          <a:spcPct val="20000"/>
        </a:spcBef>
        <a:spcAft>
          <a:spcPct val="0"/>
        </a:spcAft>
        <a:buClr>
          <a:schemeClr val="tx2"/>
        </a:buClr>
        <a:buChar char="–"/>
        <a:defRPr sz="1500">
          <a:solidFill>
            <a:schemeClr val="tx1"/>
          </a:solidFill>
          <a:latin typeface="+mn-lt"/>
        </a:defRPr>
      </a:lvl7pPr>
      <a:lvl8pPr marL="2571750" indent="-171450" algn="l" rtl="0" eaLnBrk="1" fontAlgn="base" hangingPunct="1">
        <a:spcBef>
          <a:spcPct val="20000"/>
        </a:spcBef>
        <a:spcAft>
          <a:spcPct val="0"/>
        </a:spcAft>
        <a:buClr>
          <a:schemeClr val="tx2"/>
        </a:buClr>
        <a:buChar char="–"/>
        <a:defRPr sz="1500">
          <a:solidFill>
            <a:schemeClr val="tx1"/>
          </a:solidFill>
          <a:latin typeface="+mn-lt"/>
        </a:defRPr>
      </a:lvl8pPr>
      <a:lvl9pPr marL="2914650" indent="-171450" algn="l" rtl="0" eaLnBrk="1" fontAlgn="base" hangingPunct="1">
        <a:spcBef>
          <a:spcPct val="20000"/>
        </a:spcBef>
        <a:spcAft>
          <a:spcPct val="0"/>
        </a:spcAft>
        <a:buClr>
          <a:schemeClr val="tx2"/>
        </a:buClr>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Machine Learning in Business</a:t>
            </a:r>
            <a:br>
              <a:rPr lang="en-US" sz="4000" dirty="0" smtClean="0"/>
            </a:br>
            <a:r>
              <a:rPr lang="en-US" sz="4000" dirty="0" smtClean="0"/>
              <a:t>John C. Hull</a:t>
            </a:r>
            <a:endParaRPr lang="en-CA" sz="4000" dirty="0"/>
          </a:p>
        </p:txBody>
      </p:sp>
      <p:sp>
        <p:nvSpPr>
          <p:cNvPr id="3" name="Subtitle 2"/>
          <p:cNvSpPr>
            <a:spLocks noGrp="1"/>
          </p:cNvSpPr>
          <p:nvPr>
            <p:ph type="subTitle" idx="1"/>
          </p:nvPr>
        </p:nvSpPr>
        <p:spPr>
          <a:xfrm>
            <a:off x="1763688" y="4509120"/>
            <a:ext cx="6934200" cy="1295400"/>
          </a:xfrm>
        </p:spPr>
        <p:txBody>
          <a:bodyPr/>
          <a:lstStyle/>
          <a:p>
            <a:r>
              <a:rPr lang="en-US" sz="3200" dirty="0" smtClean="0"/>
              <a:t>Chapter 2</a:t>
            </a:r>
          </a:p>
          <a:p>
            <a:r>
              <a:rPr lang="en-US" sz="3200" dirty="0" smtClean="0"/>
              <a:t>Unsupervised Learning</a:t>
            </a:r>
            <a:endParaRPr lang="en-CA" sz="3200" dirty="0"/>
          </a:p>
        </p:txBody>
      </p:sp>
      <p:sp>
        <p:nvSpPr>
          <p:cNvPr id="4" name="Footer Placeholder 3"/>
          <p:cNvSpPr>
            <a:spLocks noGrp="1"/>
          </p:cNvSpPr>
          <p:nvPr>
            <p:ph type="ftr" sz="quarter" idx="11"/>
          </p:nvPr>
        </p:nvSpPr>
        <p:spPr/>
        <p:txBody>
          <a:bodyPr/>
          <a:lstStyle/>
          <a:p>
            <a:r>
              <a:rPr lang="en-US" smtClean="0"/>
              <a:t>Machine Learning in Business snd Edition. Copyright  © John C. Hull 2020</a:t>
            </a:r>
            <a:endParaRPr lang="en-CA"/>
          </a:p>
        </p:txBody>
      </p:sp>
      <p:sp>
        <p:nvSpPr>
          <p:cNvPr id="5" name="Slide Number Placeholder 4"/>
          <p:cNvSpPr>
            <a:spLocks noGrp="1"/>
          </p:cNvSpPr>
          <p:nvPr>
            <p:ph type="sldNum" sz="quarter" idx="12"/>
          </p:nvPr>
        </p:nvSpPr>
        <p:spPr/>
        <p:txBody>
          <a:bodyPr/>
          <a:lstStyle/>
          <a:p>
            <a:fld id="{8F6C609E-065A-4A0E-A6D3-976F18D4BC33}" type="slidenum">
              <a:rPr lang="en-CA" smtClean="0"/>
              <a:t>1</a:t>
            </a:fld>
            <a:endParaRPr lang="en-CA"/>
          </a:p>
        </p:txBody>
      </p:sp>
    </p:spTree>
    <p:extLst>
      <p:ext uri="{BB962C8B-B14F-4D97-AF65-F5344CB8AC3E}">
        <p14:creationId xmlns:p14="http://schemas.microsoft.com/office/powerpoint/2010/main" val="2480475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k</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elbow </a:t>
                </a:r>
                <a:r>
                  <a:rPr lang="en-US" dirty="0" smtClean="0"/>
                  <a:t>approach (see next slide) </a:t>
                </a:r>
              </a:p>
              <a:p>
                <a:r>
                  <a:rPr lang="en-US" dirty="0" smtClean="0"/>
                  <a:t>The </a:t>
                </a:r>
                <a:r>
                  <a:rPr lang="en-US" dirty="0"/>
                  <a:t>silhouette </a:t>
                </a:r>
                <a:r>
                  <a:rPr lang="en-US" dirty="0" smtClean="0"/>
                  <a:t>method: </a:t>
                </a:r>
                <a:endParaRPr lang="en-US" dirty="0"/>
              </a:p>
              <a:p>
                <a:pPr marL="342900" lvl="1" indent="0">
                  <a:buNone/>
                </a:pPr>
                <a:r>
                  <a:rPr lang="en-US" dirty="0"/>
                  <a:t>For each observation </a:t>
                </a:r>
                <a:r>
                  <a:rPr lang="en-US" i="1" dirty="0" err="1">
                    <a:latin typeface="+mj-lt"/>
                  </a:rPr>
                  <a:t>i</a:t>
                </a:r>
                <a:r>
                  <a:rPr lang="en-US" dirty="0"/>
                  <a:t> calculate </a:t>
                </a:r>
                <a:r>
                  <a:rPr lang="en-US" i="1" dirty="0">
                    <a:latin typeface="+mj-lt"/>
                  </a:rPr>
                  <a:t>a</a:t>
                </a:r>
                <a:r>
                  <a:rPr lang="en-US" dirty="0">
                    <a:latin typeface="+mj-lt"/>
                  </a:rPr>
                  <a:t>(</a:t>
                </a:r>
                <a:r>
                  <a:rPr lang="en-US" i="1" dirty="0" err="1">
                    <a:latin typeface="+mj-lt"/>
                  </a:rPr>
                  <a:t>i</a:t>
                </a:r>
                <a:r>
                  <a:rPr lang="en-US" dirty="0">
                    <a:latin typeface="+mj-lt"/>
                  </a:rPr>
                  <a:t>)</a:t>
                </a:r>
                <a:r>
                  <a:rPr lang="en-US" dirty="0"/>
                  <a:t>, the average distance from other observations in its cluster, and </a:t>
                </a:r>
                <a:r>
                  <a:rPr lang="en-US" i="1" dirty="0">
                    <a:latin typeface="+mj-lt"/>
                  </a:rPr>
                  <a:t>b</a:t>
                </a:r>
                <a:r>
                  <a:rPr lang="en-US" dirty="0">
                    <a:latin typeface="+mj-lt"/>
                  </a:rPr>
                  <a:t>(</a:t>
                </a:r>
                <a:r>
                  <a:rPr lang="en-US" i="1" dirty="0" err="1">
                    <a:latin typeface="+mj-lt"/>
                  </a:rPr>
                  <a:t>i</a:t>
                </a:r>
                <a:r>
                  <a:rPr lang="en-US" dirty="0">
                    <a:latin typeface="+mj-lt"/>
                  </a:rPr>
                  <a:t>)</a:t>
                </a:r>
                <a:r>
                  <a:rPr lang="en-US" dirty="0"/>
                  <a:t>, the average distance from observations in the closest other cluster. The </a:t>
                </a:r>
                <a:r>
                  <a:rPr lang="en-US" dirty="0" smtClean="0"/>
                  <a:t>silhouette score for observation </a:t>
                </a:r>
                <a:r>
                  <a:rPr lang="en-US" i="1" dirty="0" err="1" smtClean="0">
                    <a:latin typeface="+mj-lt"/>
                  </a:rPr>
                  <a:t>i</a:t>
                </a:r>
                <a:r>
                  <a:rPr lang="en-US" i="1" dirty="0" smtClean="0">
                    <a:latin typeface="+mj-lt"/>
                  </a:rPr>
                  <a:t>,</a:t>
                </a:r>
                <a:r>
                  <a:rPr lang="en-US" dirty="0" smtClean="0"/>
                  <a:t> </a:t>
                </a:r>
                <a:r>
                  <a:rPr lang="en-US" i="1" dirty="0">
                    <a:latin typeface="+mj-lt"/>
                  </a:rPr>
                  <a:t>s</a:t>
                </a:r>
                <a:r>
                  <a:rPr lang="en-US" dirty="0">
                    <a:latin typeface="+mj-lt"/>
                  </a:rPr>
                  <a:t>(</a:t>
                </a:r>
                <a:r>
                  <a:rPr lang="en-US" i="1" dirty="0" err="1">
                    <a:latin typeface="+mj-lt"/>
                  </a:rPr>
                  <a:t>i</a:t>
                </a:r>
                <a:r>
                  <a:rPr lang="en-US" dirty="0" smtClean="0">
                    <a:latin typeface="+mj-lt"/>
                  </a:rPr>
                  <a:t>)</a:t>
                </a:r>
                <a:r>
                  <a:rPr lang="en-US" dirty="0" smtClean="0"/>
                  <a:t>, </a:t>
                </a:r>
                <a:r>
                  <a:rPr lang="en-US" dirty="0"/>
                  <a:t>is defined as </a:t>
                </a:r>
              </a:p>
              <a:p>
                <a:pPr marL="342900" lvl="1" indent="0">
                  <a:buNone/>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𝑠</m:t>
                      </m:r>
                      <m:d>
                        <m:dPr>
                          <m:ctrlPr>
                            <a:rPr lang="en-CA" i="1">
                              <a:latin typeface="Cambria Math" panose="02040503050406030204" pitchFamily="18" charset="0"/>
                            </a:rPr>
                          </m:ctrlPr>
                        </m:dPr>
                        <m:e>
                          <m:r>
                            <a:rPr lang="en-CA" i="1">
                              <a:latin typeface="Cambria Math" panose="02040503050406030204" pitchFamily="18" charset="0"/>
                            </a:rPr>
                            <m:t>𝑖</m:t>
                          </m:r>
                        </m:e>
                      </m:d>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𝑏</m:t>
                          </m:r>
                          <m:d>
                            <m:dPr>
                              <m:ctrlPr>
                                <a:rPr lang="en-CA" i="1">
                                  <a:latin typeface="Cambria Math" panose="02040503050406030204" pitchFamily="18" charset="0"/>
                                </a:rPr>
                              </m:ctrlPr>
                            </m:dPr>
                            <m:e>
                              <m:r>
                                <a:rPr lang="en-CA" i="1">
                                  <a:latin typeface="Cambria Math" panose="02040503050406030204" pitchFamily="18" charset="0"/>
                                </a:rPr>
                                <m:t>𝑖</m:t>
                              </m:r>
                            </m:e>
                          </m:d>
                          <m:r>
                            <a:rPr lang="en-CA" i="1">
                              <a:latin typeface="Cambria Math" panose="02040503050406030204" pitchFamily="18" charset="0"/>
                            </a:rPr>
                            <m:t>−</m:t>
                          </m:r>
                          <m:r>
                            <a:rPr lang="en-CA" i="1">
                              <a:latin typeface="Cambria Math" panose="02040503050406030204" pitchFamily="18" charset="0"/>
                            </a:rPr>
                            <m:t>𝑎</m:t>
                          </m:r>
                          <m:r>
                            <a:rPr lang="en-CA" i="1">
                              <a:latin typeface="Cambria Math" panose="02040503050406030204" pitchFamily="18" charset="0"/>
                            </a:rPr>
                            <m:t>(</m:t>
                          </m:r>
                          <m:r>
                            <a:rPr lang="en-CA" i="1">
                              <a:latin typeface="Cambria Math" panose="02040503050406030204" pitchFamily="18" charset="0"/>
                            </a:rPr>
                            <m:t>𝑖</m:t>
                          </m:r>
                          <m:r>
                            <a:rPr lang="en-CA" i="1">
                              <a:latin typeface="Cambria Math" panose="02040503050406030204" pitchFamily="18" charset="0"/>
                            </a:rPr>
                            <m:t>)</m:t>
                          </m:r>
                        </m:num>
                        <m:den>
                          <m:func>
                            <m:funcPr>
                              <m:ctrlPr>
                                <a:rPr lang="en-CA" i="1">
                                  <a:latin typeface="Cambria Math" panose="02040503050406030204" pitchFamily="18" charset="0"/>
                                </a:rPr>
                              </m:ctrlPr>
                            </m:funcPr>
                            <m:fName>
                              <m:r>
                                <m:rPr>
                                  <m:sty m:val="p"/>
                                </m:rPr>
                                <a:rPr lang="en-CA">
                                  <a:latin typeface="Cambria Math" panose="02040503050406030204" pitchFamily="18" charset="0"/>
                                </a:rPr>
                                <m:t>max</m:t>
                              </m:r>
                            </m:fName>
                            <m:e>
                              <m:d>
                                <m:dPr>
                                  <m:begChr m:val="{"/>
                                  <m:endChr m:val="}"/>
                                  <m:ctrlPr>
                                    <a:rPr lang="en-CA" i="1">
                                      <a:latin typeface="Cambria Math" panose="02040503050406030204" pitchFamily="18" charset="0"/>
                                    </a:rPr>
                                  </m:ctrlPr>
                                </m:dPr>
                                <m:e>
                                  <m:r>
                                    <a:rPr lang="en-CA" i="1">
                                      <a:latin typeface="Cambria Math" panose="02040503050406030204" pitchFamily="18" charset="0"/>
                                    </a:rPr>
                                    <m:t>𝑎</m:t>
                                  </m:r>
                                  <m:r>
                                    <a:rPr lang="en-CA" i="1">
                                      <a:latin typeface="Cambria Math" panose="02040503050406030204" pitchFamily="18" charset="0"/>
                                    </a:rPr>
                                    <m:t>(</m:t>
                                  </m:r>
                                  <m:r>
                                    <a:rPr lang="en-CA" i="1">
                                      <a:latin typeface="Cambria Math" panose="02040503050406030204" pitchFamily="18" charset="0"/>
                                    </a:rPr>
                                    <m:t>𝑖</m:t>
                                  </m:r>
                                  <m:r>
                                    <a:rPr lang="en-CA" i="1">
                                      <a:latin typeface="Cambria Math" panose="02040503050406030204" pitchFamily="18" charset="0"/>
                                    </a:rPr>
                                    <m:t>),</m:t>
                                  </m:r>
                                  <m:r>
                                    <a:rPr lang="en-CA" i="1">
                                      <a:latin typeface="Cambria Math" panose="02040503050406030204" pitchFamily="18" charset="0"/>
                                    </a:rPr>
                                    <m:t>𝑏</m:t>
                                  </m:r>
                                  <m:r>
                                    <a:rPr lang="en-CA" i="1">
                                      <a:latin typeface="Cambria Math" panose="02040503050406030204" pitchFamily="18" charset="0"/>
                                    </a:rPr>
                                    <m:t>(</m:t>
                                  </m:r>
                                  <m:r>
                                    <a:rPr lang="en-CA" i="1">
                                      <a:latin typeface="Cambria Math" panose="02040503050406030204" pitchFamily="18" charset="0"/>
                                    </a:rPr>
                                    <m:t>𝑖</m:t>
                                  </m:r>
                                  <m:r>
                                    <a:rPr lang="en-CA" i="1">
                                      <a:latin typeface="Cambria Math" panose="02040503050406030204" pitchFamily="18" charset="0"/>
                                    </a:rPr>
                                    <m:t>)</m:t>
                                  </m:r>
                                </m:e>
                              </m:d>
                            </m:e>
                          </m:func>
                        </m:den>
                      </m:f>
                    </m:oMath>
                  </m:oMathPara>
                </a14:m>
                <a:endParaRPr lang="en-CA" dirty="0" smtClean="0"/>
              </a:p>
              <a:p>
                <a:pPr marL="352425" lvl="1" indent="0">
                  <a:buNone/>
                  <a:tabLst>
                    <a:tab pos="546100" algn="l"/>
                  </a:tabLst>
                </a:pPr>
                <a:r>
                  <a:rPr lang="en-US" dirty="0" smtClean="0"/>
                  <a:t>Choose </a:t>
                </a:r>
                <a:r>
                  <a:rPr lang="en-US" dirty="0"/>
                  <a:t>the number of clusters that </a:t>
                </a:r>
                <a:r>
                  <a:rPr lang="en-US" dirty="0" smtClean="0"/>
                  <a:t>maximizes the average silhouette score across all observations   </a:t>
                </a:r>
                <a:endParaRPr lang="en-US" dirty="0"/>
              </a:p>
              <a:p>
                <a:r>
                  <a:rPr lang="en-US" dirty="0" smtClean="0"/>
                  <a:t>Use the </a:t>
                </a:r>
                <a:r>
                  <a:rPr lang="en-US" dirty="0"/>
                  <a:t>gap statistic which compares the within cluster sum of squares with what would be expected with random data</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889" r="-1725"/>
                </a:stretch>
              </a:blipFill>
            </p:spPr>
            <p:txBody>
              <a:bodyPr/>
              <a:lstStyle/>
              <a:p>
                <a:r>
                  <a:rPr lang="en-CA">
                    <a:noFill/>
                  </a:rPr>
                  <a:t> </a:t>
                </a:r>
              </a:p>
            </p:txBody>
          </p:sp>
        </mc:Fallback>
      </mc:AlternateContent>
      <p:sp>
        <p:nvSpPr>
          <p:cNvPr id="4" name="Footer Placeholder 3"/>
          <p:cNvSpPr>
            <a:spLocks noGrp="1"/>
          </p:cNvSpPr>
          <p:nvPr>
            <p:ph type="ftr" sz="quarter" idx="11"/>
          </p:nvPr>
        </p:nvSpPr>
        <p:spPr/>
        <p:txBody>
          <a:bodyPr/>
          <a:lstStyle/>
          <a:p>
            <a:r>
              <a:rPr lang="en-US" smtClean="0"/>
              <a:t>Machine Learning in Business snd Edition. Copyright  © John C. Hull 2020</a:t>
            </a:r>
            <a:endParaRPr lang="en-CA"/>
          </a:p>
        </p:txBody>
      </p:sp>
      <p:sp>
        <p:nvSpPr>
          <p:cNvPr id="5" name="Slide Number Placeholder 4"/>
          <p:cNvSpPr>
            <a:spLocks noGrp="1"/>
          </p:cNvSpPr>
          <p:nvPr>
            <p:ph type="sldNum" sz="quarter" idx="12"/>
          </p:nvPr>
        </p:nvSpPr>
        <p:spPr/>
        <p:txBody>
          <a:bodyPr/>
          <a:lstStyle/>
          <a:p>
            <a:fld id="{8F6C609E-065A-4A0E-A6D3-976F18D4BC33}" type="slidenum">
              <a:rPr lang="en-CA" smtClean="0"/>
              <a:t>10</a:t>
            </a:fld>
            <a:endParaRPr lang="en-CA"/>
          </a:p>
        </p:txBody>
      </p:sp>
    </p:spTree>
    <p:extLst>
      <p:ext uri="{BB962C8B-B14F-4D97-AF65-F5344CB8AC3E}">
        <p14:creationId xmlns:p14="http://schemas.microsoft.com/office/powerpoint/2010/main" val="1560697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elbow method </a:t>
            </a:r>
            <a:r>
              <a:rPr lang="en-US" sz="2400" dirty="0" smtClean="0"/>
              <a:t>(In this example k=4 is suggested)</a:t>
            </a:r>
            <a:endParaRPr lang="en-CA" sz="24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1988840"/>
            <a:ext cx="6336703" cy="3960440"/>
          </a:xfrm>
          <a:prstGeom prst="rect">
            <a:avLst/>
          </a:prstGeom>
          <a:noFill/>
          <a:ln>
            <a:noFill/>
          </a:ln>
        </p:spPr>
      </p:pic>
      <p:sp>
        <p:nvSpPr>
          <p:cNvPr id="3" name="Footer Placeholder 2"/>
          <p:cNvSpPr>
            <a:spLocks noGrp="1"/>
          </p:cNvSpPr>
          <p:nvPr>
            <p:ph type="ftr" sz="quarter" idx="11"/>
          </p:nvPr>
        </p:nvSpPr>
        <p:spPr/>
        <p:txBody>
          <a:bodyPr/>
          <a:lstStyle/>
          <a:p>
            <a:r>
              <a:rPr lang="en-US" smtClean="0"/>
              <a:t>Machine Learning in Business snd Edition. Copyright  © John C. Hull 2020</a:t>
            </a:r>
            <a:endParaRPr lang="en-CA"/>
          </a:p>
        </p:txBody>
      </p:sp>
      <p:sp>
        <p:nvSpPr>
          <p:cNvPr id="5" name="Slide Number Placeholder 4"/>
          <p:cNvSpPr>
            <a:spLocks noGrp="1"/>
          </p:cNvSpPr>
          <p:nvPr>
            <p:ph type="sldNum" sz="quarter" idx="12"/>
          </p:nvPr>
        </p:nvSpPr>
        <p:spPr/>
        <p:txBody>
          <a:bodyPr/>
          <a:lstStyle/>
          <a:p>
            <a:fld id="{8F6C609E-065A-4A0E-A6D3-976F18D4BC33}" type="slidenum">
              <a:rPr lang="en-CA" smtClean="0"/>
              <a:t>11</a:t>
            </a:fld>
            <a:endParaRPr lang="en-CA"/>
          </a:p>
        </p:txBody>
      </p:sp>
    </p:spTree>
    <p:extLst>
      <p:ext uri="{BB962C8B-B14F-4D97-AF65-F5344CB8AC3E}">
        <p14:creationId xmlns:p14="http://schemas.microsoft.com/office/powerpoint/2010/main" val="2366947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Curse of Dimensionality (page 31)</a:t>
            </a:r>
            <a:endParaRPr lang="en-CA" dirty="0"/>
          </a:p>
        </p:txBody>
      </p:sp>
      <p:sp>
        <p:nvSpPr>
          <p:cNvPr id="3" name="Content Placeholder 2"/>
          <p:cNvSpPr>
            <a:spLocks noGrp="1"/>
          </p:cNvSpPr>
          <p:nvPr>
            <p:ph idx="1"/>
          </p:nvPr>
        </p:nvSpPr>
        <p:spPr/>
        <p:txBody>
          <a:bodyPr/>
          <a:lstStyle/>
          <a:p>
            <a:r>
              <a:rPr lang="en-US" dirty="0" smtClean="0"/>
              <a:t>The Euclidean distance measure increases as the number of features increase.</a:t>
            </a:r>
          </a:p>
          <a:p>
            <a:r>
              <a:rPr lang="en-US" dirty="0" smtClean="0"/>
              <a:t>This is referred to as the curse of dimensionality</a:t>
            </a:r>
          </a:p>
          <a:p>
            <a:r>
              <a:rPr lang="en-US" dirty="0" smtClean="0"/>
              <a:t>Consider two observations that have values </a:t>
            </a:r>
            <a:r>
              <a:rPr lang="en-US" dirty="0"/>
              <a:t>for feature </a:t>
            </a:r>
            <a:r>
              <a:rPr lang="en-US" i="1" dirty="0"/>
              <a:t>j</a:t>
            </a:r>
            <a:r>
              <a:rPr lang="en-US" dirty="0"/>
              <a:t> equal to </a:t>
            </a:r>
            <a:r>
              <a:rPr lang="en-US" i="1" dirty="0" err="1"/>
              <a:t>x</a:t>
            </a:r>
            <a:r>
              <a:rPr lang="en-US" i="1" baseline="-25000" dirty="0" err="1"/>
              <a:t>j</a:t>
            </a:r>
            <a:r>
              <a:rPr lang="en-US" dirty="0"/>
              <a:t> and </a:t>
            </a:r>
            <a:r>
              <a:rPr lang="en-US" i="1" dirty="0" err="1" smtClean="0"/>
              <a:t>y</a:t>
            </a:r>
            <a:r>
              <a:rPr lang="en-US" i="1" baseline="-25000" dirty="0" err="1" smtClean="0"/>
              <a:t>j</a:t>
            </a:r>
            <a:r>
              <a:rPr lang="en-US" dirty="0" smtClean="0"/>
              <a:t>.  An alternative distance measure that always lies between 0 and 2 is</a:t>
            </a:r>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12040640"/>
              </p:ext>
            </p:extLst>
          </p:nvPr>
        </p:nvGraphicFramePr>
        <p:xfrm>
          <a:off x="2699792" y="4581128"/>
          <a:ext cx="2942074" cy="1414458"/>
        </p:xfrm>
        <a:graphic>
          <a:graphicData uri="http://schemas.openxmlformats.org/presentationml/2006/ole">
            <mc:AlternateContent xmlns:mc="http://schemas.openxmlformats.org/markup-compatibility/2006">
              <mc:Choice xmlns:v="urn:schemas-microsoft-com:vml" Requires="v">
                <p:oleObj spid="_x0000_s4116" name="Equation" r:id="rId3" imgW="1320480" imgH="634680" progId="Equation.DSMT4">
                  <p:embed/>
                </p:oleObj>
              </mc:Choice>
              <mc:Fallback>
                <p:oleObj name="Equation" r:id="rId3" imgW="1320480" imgH="634680" progId="Equation.DSMT4">
                  <p:embed/>
                  <p:pic>
                    <p:nvPicPr>
                      <p:cNvPr id="0" name=""/>
                      <p:cNvPicPr/>
                      <p:nvPr/>
                    </p:nvPicPr>
                    <p:blipFill>
                      <a:blip r:embed="rId4"/>
                      <a:stretch>
                        <a:fillRect/>
                      </a:stretch>
                    </p:blipFill>
                    <p:spPr>
                      <a:xfrm>
                        <a:off x="2699792" y="4581128"/>
                        <a:ext cx="2942074" cy="1414458"/>
                      </a:xfrm>
                      <a:prstGeom prst="rect">
                        <a:avLst/>
                      </a:prstGeom>
                    </p:spPr>
                  </p:pic>
                </p:oleObj>
              </mc:Fallback>
            </mc:AlternateContent>
          </a:graphicData>
        </a:graphic>
      </p:graphicFrame>
      <p:sp>
        <p:nvSpPr>
          <p:cNvPr id="5" name="Footer Placeholder 4"/>
          <p:cNvSpPr>
            <a:spLocks noGrp="1"/>
          </p:cNvSpPr>
          <p:nvPr>
            <p:ph type="ftr" sz="quarter" idx="11"/>
          </p:nvPr>
        </p:nvSpPr>
        <p:spPr/>
        <p:txBody>
          <a:bodyPr/>
          <a:lstStyle/>
          <a:p>
            <a:r>
              <a:rPr lang="en-US" smtClean="0"/>
              <a:t>Machine Learning in Business snd Edition. Copyright  © John C. Hull 2020</a:t>
            </a:r>
            <a:endParaRPr lang="en-CA"/>
          </a:p>
        </p:txBody>
      </p:sp>
      <p:sp>
        <p:nvSpPr>
          <p:cNvPr id="6" name="Slide Number Placeholder 5"/>
          <p:cNvSpPr>
            <a:spLocks noGrp="1"/>
          </p:cNvSpPr>
          <p:nvPr>
            <p:ph type="sldNum" sz="quarter" idx="12"/>
          </p:nvPr>
        </p:nvSpPr>
        <p:spPr/>
        <p:txBody>
          <a:bodyPr/>
          <a:lstStyle/>
          <a:p>
            <a:fld id="{8F6C609E-065A-4A0E-A6D3-976F18D4BC33}" type="slidenum">
              <a:rPr lang="en-CA" smtClean="0"/>
              <a:t>12</a:t>
            </a:fld>
            <a:endParaRPr lang="en-CA"/>
          </a:p>
        </p:txBody>
      </p:sp>
    </p:spTree>
    <p:extLst>
      <p:ext uri="{BB962C8B-B14F-4D97-AF65-F5344CB8AC3E}">
        <p14:creationId xmlns:p14="http://schemas.microsoft.com/office/powerpoint/2010/main" val="3018262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Country Risk Case</a:t>
            </a:r>
            <a:endParaRPr lang="en-CA" dirty="0"/>
          </a:p>
        </p:txBody>
      </p:sp>
      <p:sp>
        <p:nvSpPr>
          <p:cNvPr id="3" name="Content Placeholder 2"/>
          <p:cNvSpPr>
            <a:spLocks noGrp="1"/>
          </p:cNvSpPr>
          <p:nvPr>
            <p:ph idx="1"/>
          </p:nvPr>
        </p:nvSpPr>
        <p:spPr/>
        <p:txBody>
          <a:bodyPr/>
          <a:lstStyle/>
          <a:p>
            <a:pPr marL="0" indent="0">
              <a:buNone/>
            </a:pPr>
            <a:r>
              <a:rPr lang="en-CA" dirty="0"/>
              <a:t>Objective is to cluster </a:t>
            </a:r>
            <a:r>
              <a:rPr lang="en-CA" dirty="0" smtClean="0"/>
              <a:t>countries </a:t>
            </a:r>
            <a:r>
              <a:rPr lang="en-CA" dirty="0"/>
              <a:t>according to their riskiness for foreign investment</a:t>
            </a:r>
          </a:p>
          <a:p>
            <a:pPr marL="0" indent="0">
              <a:buNone/>
            </a:pPr>
            <a:endParaRPr lang="en-CA" dirty="0"/>
          </a:p>
          <a:p>
            <a:pPr marL="0" indent="0">
              <a:buNone/>
            </a:pPr>
            <a:r>
              <a:rPr lang="en-CA" dirty="0" smtClean="0"/>
              <a:t>Measures of Country Risk</a:t>
            </a:r>
          </a:p>
          <a:p>
            <a:r>
              <a:rPr lang="en-CA" dirty="0" smtClean="0"/>
              <a:t>GDP growth rate (IMF)</a:t>
            </a:r>
          </a:p>
          <a:p>
            <a:r>
              <a:rPr lang="en-CA" dirty="0" smtClean="0"/>
              <a:t>Corruption index (Transparency </a:t>
            </a:r>
            <a:r>
              <a:rPr lang="en-CA" dirty="0"/>
              <a:t>i</a:t>
            </a:r>
            <a:r>
              <a:rPr lang="en-CA" dirty="0" smtClean="0"/>
              <a:t>nternational)</a:t>
            </a:r>
          </a:p>
          <a:p>
            <a:r>
              <a:rPr lang="en-CA" dirty="0" smtClean="0"/>
              <a:t>Peace index (Institute for Economics and Peace)</a:t>
            </a:r>
          </a:p>
          <a:p>
            <a:r>
              <a:rPr lang="en-CA" dirty="0" smtClean="0"/>
              <a:t>Legal Risk Index (Property </a:t>
            </a:r>
            <a:r>
              <a:rPr lang="en-CA" dirty="0"/>
              <a:t>R</a:t>
            </a:r>
            <a:r>
              <a:rPr lang="en-CA" dirty="0" smtClean="0"/>
              <a:t>ights </a:t>
            </a:r>
            <a:r>
              <a:rPr lang="en-CA" dirty="0"/>
              <a:t>A</a:t>
            </a:r>
            <a:r>
              <a:rPr lang="en-CA" dirty="0" smtClean="0"/>
              <a:t>ssociation)</a:t>
            </a:r>
          </a:p>
          <a:p>
            <a:pPr marL="0" indent="0">
              <a:buNone/>
            </a:pPr>
            <a:endParaRPr lang="en-CA" dirty="0" smtClean="0"/>
          </a:p>
          <a:p>
            <a:pPr marL="0" indent="0">
              <a:buNone/>
            </a:pPr>
            <a:r>
              <a:rPr lang="en-CA" dirty="0" smtClean="0"/>
              <a:t>Collected </a:t>
            </a:r>
            <a:r>
              <a:rPr lang="en-CA" dirty="0"/>
              <a:t>data on 122 </a:t>
            </a:r>
            <a:r>
              <a:rPr lang="en-CA" dirty="0" smtClean="0"/>
              <a:t>countries. Used Z-score scaling.</a:t>
            </a:r>
          </a:p>
          <a:p>
            <a:pPr marL="0" indent="0">
              <a:buNone/>
            </a:pPr>
            <a:endParaRPr lang="en-CA" dirty="0"/>
          </a:p>
          <a:p>
            <a:pPr marL="0" indent="0">
              <a:buNone/>
            </a:pPr>
            <a:endParaRPr lang="en-CA" dirty="0"/>
          </a:p>
          <a:p>
            <a:pPr marL="0" indent="0">
              <a:buNone/>
            </a:pPr>
            <a:endParaRPr lang="en-CA" dirty="0" smtClean="0"/>
          </a:p>
          <a:p>
            <a:endParaRPr lang="en-CA" dirty="0" smtClean="0"/>
          </a:p>
          <a:p>
            <a:pPr marL="0" indent="0">
              <a:buNone/>
            </a:pPr>
            <a:endParaRPr lang="en-CA" dirty="0"/>
          </a:p>
        </p:txBody>
      </p:sp>
      <p:sp>
        <p:nvSpPr>
          <p:cNvPr id="4" name="Footer Placeholder 3"/>
          <p:cNvSpPr>
            <a:spLocks noGrp="1"/>
          </p:cNvSpPr>
          <p:nvPr>
            <p:ph type="ftr" sz="quarter" idx="11"/>
          </p:nvPr>
        </p:nvSpPr>
        <p:spPr/>
        <p:txBody>
          <a:bodyPr/>
          <a:lstStyle/>
          <a:p>
            <a:r>
              <a:rPr lang="en-US" smtClean="0"/>
              <a:t>Machine Learning in Business snd Edition. Copyright  © John C. Hull 2020</a:t>
            </a:r>
            <a:endParaRPr lang="en-CA"/>
          </a:p>
        </p:txBody>
      </p:sp>
      <p:sp>
        <p:nvSpPr>
          <p:cNvPr id="5" name="Slide Number Placeholder 4"/>
          <p:cNvSpPr>
            <a:spLocks noGrp="1"/>
          </p:cNvSpPr>
          <p:nvPr>
            <p:ph type="sldNum" sz="quarter" idx="12"/>
          </p:nvPr>
        </p:nvSpPr>
        <p:spPr/>
        <p:txBody>
          <a:bodyPr/>
          <a:lstStyle/>
          <a:p>
            <a:fld id="{2E8C09BE-1715-42CA-A91A-E7B0E09A3015}" type="slidenum">
              <a:rPr lang="en-CA" smtClean="0"/>
              <a:t>13</a:t>
            </a:fld>
            <a:endParaRPr lang="en-CA"/>
          </a:p>
        </p:txBody>
      </p:sp>
    </p:spTree>
    <p:extLst>
      <p:ext uri="{BB962C8B-B14F-4D97-AF65-F5344CB8AC3E}">
        <p14:creationId xmlns:p14="http://schemas.microsoft.com/office/powerpoint/2010/main" val="2514416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875738381"/>
              </p:ext>
            </p:extLst>
          </p:nvPr>
        </p:nvGraphicFramePr>
        <p:xfrm>
          <a:off x="907961" y="2465118"/>
          <a:ext cx="4704006" cy="2845003"/>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p:cNvSpPr>
            <a:spLocks noGrp="1"/>
          </p:cNvSpPr>
          <p:nvPr>
            <p:ph type="title"/>
          </p:nvPr>
        </p:nvSpPr>
        <p:spPr/>
        <p:txBody>
          <a:bodyPr>
            <a:normAutofit/>
          </a:bodyPr>
          <a:lstStyle/>
          <a:p>
            <a:r>
              <a:rPr lang="en-CA" dirty="0" smtClean="0"/>
              <a:t>Corruption and legal </a:t>
            </a:r>
            <a:r>
              <a:rPr lang="en-CA" dirty="0"/>
              <a:t>r</a:t>
            </a:r>
            <a:r>
              <a:rPr lang="en-CA" dirty="0" smtClean="0"/>
              <a:t>isk were highly correlated</a:t>
            </a:r>
            <a:endParaRPr lang="en-CA" dirty="0"/>
          </a:p>
        </p:txBody>
      </p:sp>
      <p:sp>
        <p:nvSpPr>
          <p:cNvPr id="4" name="Content Placeholder 3"/>
          <p:cNvSpPr>
            <a:spLocks noGrp="1"/>
          </p:cNvSpPr>
          <p:nvPr>
            <p:ph idx="1"/>
          </p:nvPr>
        </p:nvSpPr>
        <p:spPr>
          <a:xfrm>
            <a:off x="191453" y="2188606"/>
            <a:ext cx="6023610" cy="2320529"/>
          </a:xfrm>
        </p:spPr>
        <p:txBody>
          <a:bodyPr/>
          <a:lstStyle/>
          <a:p>
            <a:pPr marL="0" indent="0">
              <a:buNone/>
            </a:pPr>
            <a:r>
              <a:rPr lang="en-CA" dirty="0" smtClean="0"/>
              <a:t> </a:t>
            </a:r>
            <a:endParaRPr lang="en-CA" dirty="0"/>
          </a:p>
        </p:txBody>
      </p:sp>
      <p:sp>
        <p:nvSpPr>
          <p:cNvPr id="8" name="Footer Placeholder 7"/>
          <p:cNvSpPr>
            <a:spLocks noGrp="1"/>
          </p:cNvSpPr>
          <p:nvPr>
            <p:ph type="ftr" sz="quarter" idx="11"/>
          </p:nvPr>
        </p:nvSpPr>
        <p:spPr>
          <a:xfrm>
            <a:off x="745364" y="5664393"/>
            <a:ext cx="5029200" cy="342900"/>
          </a:xfrm>
        </p:spPr>
        <p:txBody>
          <a:bodyPr/>
          <a:lstStyle/>
          <a:p>
            <a:r>
              <a:rPr lang="en-US" smtClean="0"/>
              <a:t>Machine Learning in Business snd Edition. Copyright  © John C. Hull 2020</a:t>
            </a:r>
            <a:endParaRPr lang="en-CA" dirty="0"/>
          </a:p>
        </p:txBody>
      </p:sp>
      <p:sp>
        <p:nvSpPr>
          <p:cNvPr id="9" name="Slide Number Placeholder 8"/>
          <p:cNvSpPr>
            <a:spLocks noGrp="1"/>
          </p:cNvSpPr>
          <p:nvPr>
            <p:ph type="sldNum" sz="quarter" idx="12"/>
          </p:nvPr>
        </p:nvSpPr>
        <p:spPr/>
        <p:txBody>
          <a:bodyPr/>
          <a:lstStyle/>
          <a:p>
            <a:fld id="{2E8C09BE-1715-42CA-A91A-E7B0E09A3015}" type="slidenum">
              <a:rPr lang="en-CA" smtClean="0"/>
              <a:t>14</a:t>
            </a:fld>
            <a:endParaRPr lang="en-CA"/>
          </a:p>
        </p:txBody>
      </p:sp>
      <p:sp>
        <p:nvSpPr>
          <p:cNvPr id="6" name="TextBox 5"/>
          <p:cNvSpPr txBox="1"/>
          <p:nvPr/>
        </p:nvSpPr>
        <p:spPr>
          <a:xfrm>
            <a:off x="6000750" y="2460308"/>
            <a:ext cx="2647950" cy="2677656"/>
          </a:xfrm>
          <a:prstGeom prst="rect">
            <a:avLst/>
          </a:prstGeom>
          <a:noFill/>
        </p:spPr>
        <p:txBody>
          <a:bodyPr wrap="square" rtlCol="0">
            <a:spAutoFit/>
          </a:bodyPr>
          <a:lstStyle/>
          <a:p>
            <a:r>
              <a:rPr lang="en-CA" sz="2100" dirty="0"/>
              <a:t>Therefore analysis based on </a:t>
            </a:r>
          </a:p>
          <a:p>
            <a:endParaRPr lang="en-CA" sz="2100" dirty="0"/>
          </a:p>
          <a:p>
            <a:pPr marL="342900" indent="-342900">
              <a:buFont typeface="Arial" panose="020B0604020202020204" pitchFamily="34" charset="0"/>
              <a:buChar char="•"/>
            </a:pPr>
            <a:r>
              <a:rPr lang="en-CA" sz="2100" dirty="0"/>
              <a:t>GDP growth rate</a:t>
            </a:r>
          </a:p>
          <a:p>
            <a:pPr marL="342900" indent="-342900">
              <a:buFont typeface="Arial" panose="020B0604020202020204" pitchFamily="34" charset="0"/>
              <a:buChar char="•"/>
            </a:pPr>
            <a:r>
              <a:rPr lang="en-CA" sz="2100" dirty="0"/>
              <a:t>Peace index</a:t>
            </a:r>
          </a:p>
          <a:p>
            <a:pPr marL="342900" indent="-342900">
              <a:buFont typeface="Arial" panose="020B0604020202020204" pitchFamily="34" charset="0"/>
              <a:buChar char="•"/>
            </a:pPr>
            <a:r>
              <a:rPr lang="en-CA" sz="2100" dirty="0"/>
              <a:t>Legal risk index</a:t>
            </a:r>
          </a:p>
          <a:p>
            <a:endParaRPr lang="en-CA" sz="2100" dirty="0"/>
          </a:p>
          <a:p>
            <a:endParaRPr lang="en-CA" sz="2100" dirty="0"/>
          </a:p>
        </p:txBody>
      </p:sp>
      <p:sp>
        <p:nvSpPr>
          <p:cNvPr id="5" name="TextBox 4"/>
          <p:cNvSpPr txBox="1"/>
          <p:nvPr/>
        </p:nvSpPr>
        <p:spPr>
          <a:xfrm>
            <a:off x="2655363" y="5310121"/>
            <a:ext cx="1095789" cy="300082"/>
          </a:xfrm>
          <a:prstGeom prst="rect">
            <a:avLst/>
          </a:prstGeom>
          <a:noFill/>
        </p:spPr>
        <p:txBody>
          <a:bodyPr wrap="square" rtlCol="0">
            <a:spAutoFit/>
          </a:bodyPr>
          <a:lstStyle/>
          <a:p>
            <a:r>
              <a:rPr lang="en-CA" sz="1350" dirty="0"/>
              <a:t>Corruption</a:t>
            </a:r>
          </a:p>
        </p:txBody>
      </p:sp>
      <p:sp>
        <p:nvSpPr>
          <p:cNvPr id="7" name="TextBox 6"/>
          <p:cNvSpPr txBox="1"/>
          <p:nvPr/>
        </p:nvSpPr>
        <p:spPr>
          <a:xfrm rot="16200000">
            <a:off x="296764" y="3462767"/>
            <a:ext cx="1037150" cy="300082"/>
          </a:xfrm>
          <a:prstGeom prst="rect">
            <a:avLst/>
          </a:prstGeom>
          <a:noFill/>
        </p:spPr>
        <p:txBody>
          <a:bodyPr wrap="square" rtlCol="0">
            <a:spAutoFit/>
          </a:bodyPr>
          <a:lstStyle/>
          <a:p>
            <a:r>
              <a:rPr lang="en-CA" sz="1350" dirty="0"/>
              <a:t>Legal</a:t>
            </a:r>
          </a:p>
        </p:txBody>
      </p:sp>
    </p:spTree>
    <p:extLst>
      <p:ext uri="{BB962C8B-B14F-4D97-AF65-F5344CB8AC3E}">
        <p14:creationId xmlns:p14="http://schemas.microsoft.com/office/powerpoint/2010/main" val="2293593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276872"/>
            <a:ext cx="5220289" cy="3542340"/>
          </a:xfrm>
          <a:prstGeom prst="rect">
            <a:avLst/>
          </a:prstGeom>
        </p:spPr>
      </p:pic>
      <p:sp>
        <p:nvSpPr>
          <p:cNvPr id="3" name="Title 2"/>
          <p:cNvSpPr>
            <a:spLocks noGrp="1"/>
          </p:cNvSpPr>
          <p:nvPr>
            <p:ph type="title"/>
          </p:nvPr>
        </p:nvSpPr>
        <p:spPr/>
        <p:txBody>
          <a:bodyPr>
            <a:normAutofit fontScale="90000"/>
          </a:bodyPr>
          <a:lstStyle/>
          <a:p>
            <a:r>
              <a:rPr lang="en-CA" dirty="0"/>
              <a:t>H</a:t>
            </a:r>
            <a:r>
              <a:rPr lang="en-CA" dirty="0" smtClean="0"/>
              <a:t>ow the total within-cluster sum of squares declines as k increases when k-means algorithm is used (Figure 2.5)</a:t>
            </a:r>
            <a:endParaRPr lang="en-CA" dirty="0"/>
          </a:p>
        </p:txBody>
      </p:sp>
      <p:sp>
        <p:nvSpPr>
          <p:cNvPr id="4" name="Content Placeholder 3"/>
          <p:cNvSpPr>
            <a:spLocks noGrp="1"/>
          </p:cNvSpPr>
          <p:nvPr>
            <p:ph idx="1"/>
          </p:nvPr>
        </p:nvSpPr>
        <p:spPr>
          <a:xfrm>
            <a:off x="552450" y="2569369"/>
            <a:ext cx="7886700" cy="3263504"/>
          </a:xfrm>
        </p:spPr>
        <p:txBody>
          <a:bodyPr/>
          <a:lstStyle/>
          <a:p>
            <a:pPr marL="0" indent="0">
              <a:buNone/>
            </a:pPr>
            <a:r>
              <a:rPr lang="en-CA" dirty="0"/>
              <a:t> </a:t>
            </a:r>
          </a:p>
        </p:txBody>
      </p:sp>
      <p:sp>
        <p:nvSpPr>
          <p:cNvPr id="5" name="Footer Placeholder 4"/>
          <p:cNvSpPr>
            <a:spLocks noGrp="1"/>
          </p:cNvSpPr>
          <p:nvPr>
            <p:ph type="ftr" sz="quarter" idx="11"/>
          </p:nvPr>
        </p:nvSpPr>
        <p:spPr/>
        <p:txBody>
          <a:bodyPr/>
          <a:lstStyle/>
          <a:p>
            <a:r>
              <a:rPr lang="en-US" smtClean="0"/>
              <a:t>Machine Learning in Business snd Edition. Copyright  © John C. Hull 2020</a:t>
            </a:r>
            <a:endParaRPr lang="en-CA"/>
          </a:p>
        </p:txBody>
      </p:sp>
      <p:sp>
        <p:nvSpPr>
          <p:cNvPr id="6" name="Slide Number Placeholder 5"/>
          <p:cNvSpPr>
            <a:spLocks noGrp="1"/>
          </p:cNvSpPr>
          <p:nvPr>
            <p:ph type="sldNum" sz="quarter" idx="12"/>
          </p:nvPr>
        </p:nvSpPr>
        <p:spPr/>
        <p:txBody>
          <a:bodyPr/>
          <a:lstStyle/>
          <a:p>
            <a:fld id="{2E8C09BE-1715-42CA-A91A-E7B0E09A3015}" type="slidenum">
              <a:rPr lang="en-CA" smtClean="0"/>
              <a:t>15</a:t>
            </a:fld>
            <a:endParaRPr lang="en-CA"/>
          </a:p>
        </p:txBody>
      </p:sp>
    </p:spTree>
    <p:extLst>
      <p:ext uri="{BB962C8B-B14F-4D97-AF65-F5344CB8AC3E}">
        <p14:creationId xmlns:p14="http://schemas.microsoft.com/office/powerpoint/2010/main" val="64163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Silhouette scores (suggest k=3)</a:t>
            </a:r>
            <a:endParaRPr lang="en-CA" dirty="0"/>
          </a:p>
        </p:txBody>
      </p:sp>
      <p:graphicFrame>
        <p:nvGraphicFramePr>
          <p:cNvPr id="3" name="Table 2"/>
          <p:cNvGraphicFramePr>
            <a:graphicFrameLocks noGrp="1"/>
          </p:cNvGraphicFramePr>
          <p:nvPr>
            <p:extLst>
              <p:ext uri="{D42A27DB-BD31-4B8C-83A1-F6EECF244321}">
                <p14:modId xmlns:p14="http://schemas.microsoft.com/office/powerpoint/2010/main" val="974530904"/>
              </p:ext>
            </p:extLst>
          </p:nvPr>
        </p:nvGraphicFramePr>
        <p:xfrm>
          <a:off x="2123728" y="2204868"/>
          <a:ext cx="4968552" cy="3744410"/>
        </p:xfrm>
        <a:graphic>
          <a:graphicData uri="http://schemas.openxmlformats.org/drawingml/2006/table">
            <a:tbl>
              <a:tblPr firstRow="1" firstCol="1" bandRow="1">
                <a:tableStyleId>{5940675A-B579-460E-94D1-54222C63F5DA}</a:tableStyleId>
              </a:tblPr>
              <a:tblGrid>
                <a:gridCol w="2152416">
                  <a:extLst>
                    <a:ext uri="{9D8B030D-6E8A-4147-A177-3AD203B41FA5}">
                      <a16:colId xmlns:a16="http://schemas.microsoft.com/office/drawing/2014/main" val="20000"/>
                    </a:ext>
                  </a:extLst>
                </a:gridCol>
                <a:gridCol w="2816136">
                  <a:extLst>
                    <a:ext uri="{9D8B030D-6E8A-4147-A177-3AD203B41FA5}">
                      <a16:colId xmlns:a16="http://schemas.microsoft.com/office/drawing/2014/main" val="20001"/>
                    </a:ext>
                  </a:extLst>
                </a:gridCol>
              </a:tblGrid>
              <a:tr h="695039">
                <a:tc>
                  <a:txBody>
                    <a:bodyPr/>
                    <a:lstStyle/>
                    <a:p>
                      <a:pPr indent="177800" algn="ctr">
                        <a:lnSpc>
                          <a:spcPct val="107000"/>
                        </a:lnSpc>
                        <a:spcAft>
                          <a:spcPts val="0"/>
                        </a:spcAft>
                      </a:pPr>
                      <a:r>
                        <a:rPr lang="en-US" sz="1600" dirty="0">
                          <a:effectLst/>
                        </a:rPr>
                        <a:t>Number of clusters</a:t>
                      </a:r>
                      <a:endParaRPr lang="en-CA" sz="1600" dirty="0">
                        <a:effectLst/>
                        <a:latin typeface="Book Antiqua"/>
                        <a:ea typeface="Times New Roman"/>
                        <a:cs typeface="Times New Roman"/>
                      </a:endParaRPr>
                    </a:p>
                  </a:txBody>
                  <a:tcPr marL="68580" marR="68580" marT="0" marB="0"/>
                </a:tc>
                <a:tc>
                  <a:txBody>
                    <a:bodyPr/>
                    <a:lstStyle/>
                    <a:p>
                      <a:pPr indent="177800" algn="ctr">
                        <a:lnSpc>
                          <a:spcPct val="107000"/>
                        </a:lnSpc>
                        <a:spcAft>
                          <a:spcPts val="0"/>
                        </a:spcAft>
                      </a:pPr>
                      <a:r>
                        <a:rPr lang="en-US" sz="1600">
                          <a:effectLst/>
                        </a:rPr>
                        <a:t>Average silhouette score</a:t>
                      </a:r>
                      <a:endParaRPr lang="en-CA" sz="160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0"/>
                  </a:ext>
                </a:extLst>
              </a:tr>
              <a:tr h="338819">
                <a:tc>
                  <a:txBody>
                    <a:bodyPr/>
                    <a:lstStyle/>
                    <a:p>
                      <a:pPr indent="177800" algn="ctr">
                        <a:lnSpc>
                          <a:spcPct val="107000"/>
                        </a:lnSpc>
                        <a:spcAft>
                          <a:spcPts val="0"/>
                        </a:spcAft>
                      </a:pPr>
                      <a:r>
                        <a:rPr lang="en-US" sz="1600" dirty="0">
                          <a:effectLst/>
                        </a:rPr>
                        <a:t>2</a:t>
                      </a:r>
                      <a:endParaRPr lang="en-CA" sz="1600" dirty="0">
                        <a:effectLst/>
                        <a:latin typeface="Book Antiqua"/>
                        <a:ea typeface="Times New Roman"/>
                        <a:cs typeface="Times New Roman"/>
                      </a:endParaRPr>
                    </a:p>
                  </a:txBody>
                  <a:tcPr marL="68580" marR="68580" marT="0" marB="0"/>
                </a:tc>
                <a:tc>
                  <a:txBody>
                    <a:bodyPr/>
                    <a:lstStyle/>
                    <a:p>
                      <a:pPr indent="177800" algn="ctr">
                        <a:lnSpc>
                          <a:spcPct val="107000"/>
                        </a:lnSpc>
                        <a:spcAft>
                          <a:spcPts val="0"/>
                        </a:spcAft>
                      </a:pPr>
                      <a:r>
                        <a:rPr lang="en-US" sz="1600">
                          <a:effectLst/>
                        </a:rPr>
                        <a:t>0.363</a:t>
                      </a:r>
                      <a:endParaRPr lang="en-CA" sz="160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1"/>
                  </a:ext>
                </a:extLst>
              </a:tr>
              <a:tr h="338819">
                <a:tc>
                  <a:txBody>
                    <a:bodyPr/>
                    <a:lstStyle/>
                    <a:p>
                      <a:pPr indent="177800" algn="ctr">
                        <a:lnSpc>
                          <a:spcPct val="107000"/>
                        </a:lnSpc>
                        <a:spcAft>
                          <a:spcPts val="0"/>
                        </a:spcAft>
                      </a:pPr>
                      <a:r>
                        <a:rPr lang="en-US" sz="1600" dirty="0">
                          <a:effectLst/>
                        </a:rPr>
                        <a:t>3</a:t>
                      </a:r>
                      <a:endParaRPr lang="en-CA" sz="1600" dirty="0">
                        <a:effectLst/>
                        <a:latin typeface="Book Antiqua"/>
                        <a:ea typeface="Times New Roman"/>
                        <a:cs typeface="Times New Roman"/>
                      </a:endParaRPr>
                    </a:p>
                  </a:txBody>
                  <a:tcPr marL="68580" marR="68580" marT="0" marB="0"/>
                </a:tc>
                <a:tc>
                  <a:txBody>
                    <a:bodyPr/>
                    <a:lstStyle/>
                    <a:p>
                      <a:pPr indent="177800" algn="ctr">
                        <a:lnSpc>
                          <a:spcPct val="107000"/>
                        </a:lnSpc>
                        <a:spcAft>
                          <a:spcPts val="0"/>
                        </a:spcAft>
                      </a:pPr>
                      <a:r>
                        <a:rPr lang="en-US" sz="1600" dirty="0">
                          <a:effectLst/>
                        </a:rPr>
                        <a:t>0.388</a:t>
                      </a:r>
                      <a:endParaRPr lang="en-CA" sz="1600" dirty="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2"/>
                  </a:ext>
                </a:extLst>
              </a:tr>
              <a:tr h="338819">
                <a:tc>
                  <a:txBody>
                    <a:bodyPr/>
                    <a:lstStyle/>
                    <a:p>
                      <a:pPr indent="177800" algn="ctr">
                        <a:lnSpc>
                          <a:spcPct val="107000"/>
                        </a:lnSpc>
                        <a:spcAft>
                          <a:spcPts val="0"/>
                        </a:spcAft>
                      </a:pPr>
                      <a:r>
                        <a:rPr lang="en-US" sz="1600">
                          <a:effectLst/>
                        </a:rPr>
                        <a:t>4</a:t>
                      </a:r>
                      <a:endParaRPr lang="en-CA" sz="1600">
                        <a:effectLst/>
                        <a:latin typeface="Book Antiqua"/>
                        <a:ea typeface="Times New Roman"/>
                        <a:cs typeface="Times New Roman"/>
                      </a:endParaRPr>
                    </a:p>
                  </a:txBody>
                  <a:tcPr marL="68580" marR="68580" marT="0" marB="0"/>
                </a:tc>
                <a:tc>
                  <a:txBody>
                    <a:bodyPr/>
                    <a:lstStyle/>
                    <a:p>
                      <a:pPr indent="177800" algn="ctr">
                        <a:lnSpc>
                          <a:spcPct val="107000"/>
                        </a:lnSpc>
                        <a:spcAft>
                          <a:spcPts val="0"/>
                        </a:spcAft>
                      </a:pPr>
                      <a:r>
                        <a:rPr lang="en-US" sz="1600" dirty="0">
                          <a:effectLst/>
                        </a:rPr>
                        <a:t>0.370</a:t>
                      </a:r>
                      <a:endParaRPr lang="en-CA" sz="1600" dirty="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3"/>
                  </a:ext>
                </a:extLst>
              </a:tr>
              <a:tr h="338819">
                <a:tc>
                  <a:txBody>
                    <a:bodyPr/>
                    <a:lstStyle/>
                    <a:p>
                      <a:pPr indent="177800" algn="ctr">
                        <a:lnSpc>
                          <a:spcPct val="107000"/>
                        </a:lnSpc>
                        <a:spcAft>
                          <a:spcPts val="0"/>
                        </a:spcAft>
                      </a:pPr>
                      <a:r>
                        <a:rPr lang="en-US" sz="1600">
                          <a:effectLst/>
                        </a:rPr>
                        <a:t>5</a:t>
                      </a:r>
                      <a:endParaRPr lang="en-CA" sz="1600">
                        <a:effectLst/>
                        <a:latin typeface="Book Antiqua"/>
                        <a:ea typeface="Times New Roman"/>
                        <a:cs typeface="Times New Roman"/>
                      </a:endParaRPr>
                    </a:p>
                  </a:txBody>
                  <a:tcPr marL="68580" marR="68580" marT="0" marB="0"/>
                </a:tc>
                <a:tc>
                  <a:txBody>
                    <a:bodyPr/>
                    <a:lstStyle/>
                    <a:p>
                      <a:pPr indent="177800" algn="ctr">
                        <a:lnSpc>
                          <a:spcPct val="107000"/>
                        </a:lnSpc>
                        <a:spcAft>
                          <a:spcPts val="0"/>
                        </a:spcAft>
                      </a:pPr>
                      <a:r>
                        <a:rPr lang="en-US" sz="1600" dirty="0">
                          <a:effectLst/>
                        </a:rPr>
                        <a:t>0.309</a:t>
                      </a:r>
                      <a:endParaRPr lang="en-CA" sz="1600" dirty="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4"/>
                  </a:ext>
                </a:extLst>
              </a:tr>
              <a:tr h="338819">
                <a:tc>
                  <a:txBody>
                    <a:bodyPr/>
                    <a:lstStyle/>
                    <a:p>
                      <a:pPr indent="177800" algn="ctr">
                        <a:lnSpc>
                          <a:spcPct val="107000"/>
                        </a:lnSpc>
                        <a:spcAft>
                          <a:spcPts val="0"/>
                        </a:spcAft>
                      </a:pPr>
                      <a:r>
                        <a:rPr lang="en-US" sz="1600">
                          <a:effectLst/>
                        </a:rPr>
                        <a:t>6</a:t>
                      </a:r>
                      <a:endParaRPr lang="en-CA" sz="1600">
                        <a:effectLst/>
                        <a:latin typeface="Book Antiqua"/>
                        <a:ea typeface="Times New Roman"/>
                        <a:cs typeface="Times New Roman"/>
                      </a:endParaRPr>
                    </a:p>
                  </a:txBody>
                  <a:tcPr marL="68580" marR="68580" marT="0" marB="0"/>
                </a:tc>
                <a:tc>
                  <a:txBody>
                    <a:bodyPr/>
                    <a:lstStyle/>
                    <a:p>
                      <a:pPr indent="177800" algn="ctr">
                        <a:lnSpc>
                          <a:spcPct val="107000"/>
                        </a:lnSpc>
                        <a:spcAft>
                          <a:spcPts val="0"/>
                        </a:spcAft>
                      </a:pPr>
                      <a:r>
                        <a:rPr lang="en-US" sz="1600" dirty="0">
                          <a:effectLst/>
                        </a:rPr>
                        <a:t>0.303</a:t>
                      </a:r>
                      <a:endParaRPr lang="en-CA" sz="1600" dirty="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5"/>
                  </a:ext>
                </a:extLst>
              </a:tr>
              <a:tr h="338819">
                <a:tc>
                  <a:txBody>
                    <a:bodyPr/>
                    <a:lstStyle/>
                    <a:p>
                      <a:pPr indent="177800" algn="ctr">
                        <a:lnSpc>
                          <a:spcPct val="107000"/>
                        </a:lnSpc>
                        <a:spcAft>
                          <a:spcPts val="0"/>
                        </a:spcAft>
                      </a:pPr>
                      <a:r>
                        <a:rPr lang="en-US" sz="1600">
                          <a:effectLst/>
                        </a:rPr>
                        <a:t>7</a:t>
                      </a:r>
                      <a:endParaRPr lang="en-CA" sz="1600">
                        <a:effectLst/>
                        <a:latin typeface="Book Antiqua"/>
                        <a:ea typeface="Times New Roman"/>
                        <a:cs typeface="Times New Roman"/>
                      </a:endParaRPr>
                    </a:p>
                  </a:txBody>
                  <a:tcPr marL="68580" marR="68580" marT="0" marB="0"/>
                </a:tc>
                <a:tc>
                  <a:txBody>
                    <a:bodyPr/>
                    <a:lstStyle/>
                    <a:p>
                      <a:pPr indent="177800" algn="ctr">
                        <a:lnSpc>
                          <a:spcPct val="107000"/>
                        </a:lnSpc>
                        <a:spcAft>
                          <a:spcPts val="0"/>
                        </a:spcAft>
                      </a:pPr>
                      <a:r>
                        <a:rPr lang="en-US" sz="1600" dirty="0">
                          <a:effectLst/>
                        </a:rPr>
                        <a:t>0.315</a:t>
                      </a:r>
                      <a:endParaRPr lang="en-CA" sz="1600" dirty="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6"/>
                  </a:ext>
                </a:extLst>
              </a:tr>
              <a:tr h="338819">
                <a:tc>
                  <a:txBody>
                    <a:bodyPr/>
                    <a:lstStyle/>
                    <a:p>
                      <a:pPr indent="177800" algn="ctr">
                        <a:lnSpc>
                          <a:spcPct val="107000"/>
                        </a:lnSpc>
                        <a:spcAft>
                          <a:spcPts val="0"/>
                        </a:spcAft>
                      </a:pPr>
                      <a:r>
                        <a:rPr lang="en-US" sz="1600">
                          <a:effectLst/>
                        </a:rPr>
                        <a:t>8</a:t>
                      </a:r>
                      <a:endParaRPr lang="en-CA" sz="1600">
                        <a:effectLst/>
                        <a:latin typeface="Book Antiqua"/>
                        <a:ea typeface="Times New Roman"/>
                        <a:cs typeface="Times New Roman"/>
                      </a:endParaRPr>
                    </a:p>
                  </a:txBody>
                  <a:tcPr marL="68580" marR="68580" marT="0" marB="0"/>
                </a:tc>
                <a:tc>
                  <a:txBody>
                    <a:bodyPr/>
                    <a:lstStyle/>
                    <a:p>
                      <a:pPr indent="177800" algn="ctr">
                        <a:lnSpc>
                          <a:spcPct val="107000"/>
                        </a:lnSpc>
                        <a:spcAft>
                          <a:spcPts val="0"/>
                        </a:spcAft>
                      </a:pPr>
                      <a:r>
                        <a:rPr lang="en-US" sz="1600" dirty="0">
                          <a:effectLst/>
                        </a:rPr>
                        <a:t>0.321</a:t>
                      </a:r>
                      <a:endParaRPr lang="en-CA" sz="1600" dirty="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7"/>
                  </a:ext>
                </a:extLst>
              </a:tr>
              <a:tr h="338819">
                <a:tc>
                  <a:txBody>
                    <a:bodyPr/>
                    <a:lstStyle/>
                    <a:p>
                      <a:pPr indent="177800" algn="ctr">
                        <a:lnSpc>
                          <a:spcPct val="107000"/>
                        </a:lnSpc>
                        <a:spcAft>
                          <a:spcPts val="0"/>
                        </a:spcAft>
                      </a:pPr>
                      <a:r>
                        <a:rPr lang="en-US" sz="1600">
                          <a:effectLst/>
                        </a:rPr>
                        <a:t>9</a:t>
                      </a:r>
                      <a:endParaRPr lang="en-CA" sz="1600">
                        <a:effectLst/>
                        <a:latin typeface="Book Antiqua"/>
                        <a:ea typeface="Times New Roman"/>
                        <a:cs typeface="Times New Roman"/>
                      </a:endParaRPr>
                    </a:p>
                  </a:txBody>
                  <a:tcPr marL="68580" marR="68580" marT="0" marB="0"/>
                </a:tc>
                <a:tc>
                  <a:txBody>
                    <a:bodyPr/>
                    <a:lstStyle/>
                    <a:p>
                      <a:pPr indent="177800" algn="ctr">
                        <a:lnSpc>
                          <a:spcPct val="107000"/>
                        </a:lnSpc>
                        <a:spcAft>
                          <a:spcPts val="0"/>
                        </a:spcAft>
                      </a:pPr>
                      <a:r>
                        <a:rPr lang="en-US" sz="1600" dirty="0">
                          <a:effectLst/>
                        </a:rPr>
                        <a:t>0.292</a:t>
                      </a:r>
                      <a:endParaRPr lang="en-CA" sz="1600" dirty="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8"/>
                  </a:ext>
                </a:extLst>
              </a:tr>
              <a:tr h="338819">
                <a:tc>
                  <a:txBody>
                    <a:bodyPr/>
                    <a:lstStyle/>
                    <a:p>
                      <a:pPr indent="177800" algn="ctr">
                        <a:lnSpc>
                          <a:spcPct val="107000"/>
                        </a:lnSpc>
                        <a:spcAft>
                          <a:spcPts val="0"/>
                        </a:spcAft>
                      </a:pPr>
                      <a:r>
                        <a:rPr lang="en-US" sz="1600">
                          <a:effectLst/>
                        </a:rPr>
                        <a:t>10</a:t>
                      </a:r>
                      <a:endParaRPr lang="en-CA" sz="1600">
                        <a:effectLst/>
                        <a:latin typeface="Book Antiqua"/>
                        <a:ea typeface="Times New Roman"/>
                        <a:cs typeface="Times New Roman"/>
                      </a:endParaRPr>
                    </a:p>
                  </a:txBody>
                  <a:tcPr marL="68580" marR="68580" marT="0" marB="0"/>
                </a:tc>
                <a:tc>
                  <a:txBody>
                    <a:bodyPr/>
                    <a:lstStyle/>
                    <a:p>
                      <a:pPr indent="177800" algn="ctr">
                        <a:lnSpc>
                          <a:spcPct val="107000"/>
                        </a:lnSpc>
                        <a:spcAft>
                          <a:spcPts val="0"/>
                        </a:spcAft>
                      </a:pPr>
                      <a:r>
                        <a:rPr lang="en-US" sz="1600" dirty="0">
                          <a:effectLst/>
                        </a:rPr>
                        <a:t>0.305</a:t>
                      </a:r>
                      <a:endParaRPr lang="en-CA" sz="1600" dirty="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9"/>
                  </a:ext>
                </a:extLst>
              </a:tr>
            </a:tbl>
          </a:graphicData>
        </a:graphic>
      </p:graphicFrame>
      <p:sp>
        <p:nvSpPr>
          <p:cNvPr id="4" name="Footer Placeholder 3"/>
          <p:cNvSpPr>
            <a:spLocks noGrp="1"/>
          </p:cNvSpPr>
          <p:nvPr>
            <p:ph type="ftr" sz="quarter" idx="11"/>
          </p:nvPr>
        </p:nvSpPr>
        <p:spPr/>
        <p:txBody>
          <a:bodyPr/>
          <a:lstStyle/>
          <a:p>
            <a:r>
              <a:rPr lang="en-US" smtClean="0"/>
              <a:t>Machine Learning in Business snd Edition. Copyright  © John C. Hull 2020</a:t>
            </a:r>
            <a:endParaRPr lang="en-CA"/>
          </a:p>
        </p:txBody>
      </p:sp>
      <p:sp>
        <p:nvSpPr>
          <p:cNvPr id="5" name="Slide Number Placeholder 4"/>
          <p:cNvSpPr>
            <a:spLocks noGrp="1"/>
          </p:cNvSpPr>
          <p:nvPr>
            <p:ph type="sldNum" sz="quarter" idx="12"/>
          </p:nvPr>
        </p:nvSpPr>
        <p:spPr/>
        <p:txBody>
          <a:bodyPr/>
          <a:lstStyle/>
          <a:p>
            <a:fld id="{8F6C609E-065A-4A0E-A6D3-976F18D4BC33}" type="slidenum">
              <a:rPr lang="en-CA" smtClean="0"/>
              <a:t>16</a:t>
            </a:fld>
            <a:endParaRPr lang="en-CA"/>
          </a:p>
        </p:txBody>
      </p:sp>
    </p:spTree>
    <p:extLst>
      <p:ext uri="{BB962C8B-B14F-4D97-AF65-F5344CB8AC3E}">
        <p14:creationId xmlns:p14="http://schemas.microsoft.com/office/powerpoint/2010/main" val="2669850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The three-cluster results</a:t>
            </a:r>
            <a:endParaRPr lang="en-CA" dirty="0"/>
          </a:p>
        </p:txBody>
      </p:sp>
      <p:sp>
        <p:nvSpPr>
          <p:cNvPr id="6" name="Content Placeholder 5"/>
          <p:cNvSpPr>
            <a:spLocks noGrp="1"/>
          </p:cNvSpPr>
          <p:nvPr>
            <p:ph idx="1"/>
          </p:nvPr>
        </p:nvSpPr>
        <p:spPr/>
        <p:txBody>
          <a:bodyPr/>
          <a:lstStyle/>
          <a:p>
            <a:pPr marL="0" indent="0">
              <a:buNone/>
            </a:pPr>
            <a:r>
              <a:rPr lang="en-CA" dirty="0">
                <a:solidFill>
                  <a:srgbClr val="00B050"/>
                </a:solidFill>
              </a:rPr>
              <a:t> </a:t>
            </a:r>
            <a:r>
              <a:rPr lang="en-CA" dirty="0" smtClean="0">
                <a:solidFill>
                  <a:srgbClr val="00B050"/>
                </a:solidFill>
              </a:rPr>
              <a:t> </a:t>
            </a:r>
            <a:endParaRPr lang="en-CA" dirty="0">
              <a:solidFill>
                <a:srgbClr val="00B050"/>
              </a:solidFill>
            </a:endParaRPr>
          </a:p>
        </p:txBody>
      </p:sp>
      <p:sp>
        <p:nvSpPr>
          <p:cNvPr id="2" name="Footer Placeholder 1"/>
          <p:cNvSpPr>
            <a:spLocks noGrp="1"/>
          </p:cNvSpPr>
          <p:nvPr>
            <p:ph type="ftr" sz="quarter" idx="11"/>
          </p:nvPr>
        </p:nvSpPr>
        <p:spPr/>
        <p:txBody>
          <a:bodyPr/>
          <a:lstStyle/>
          <a:p>
            <a:r>
              <a:rPr lang="en-US" smtClean="0"/>
              <a:t>Machine Learning in Business snd Edition. Copyright  © John C. Hull 2020</a:t>
            </a:r>
            <a:endParaRPr lang="en-CA" dirty="0"/>
          </a:p>
        </p:txBody>
      </p:sp>
      <p:sp>
        <p:nvSpPr>
          <p:cNvPr id="3" name="Slide Number Placeholder 2"/>
          <p:cNvSpPr>
            <a:spLocks noGrp="1"/>
          </p:cNvSpPr>
          <p:nvPr>
            <p:ph type="sldNum" sz="quarter" idx="12"/>
          </p:nvPr>
        </p:nvSpPr>
        <p:spPr/>
        <p:txBody>
          <a:bodyPr/>
          <a:lstStyle/>
          <a:p>
            <a:fld id="{2E8C09BE-1715-42CA-A91A-E7B0E09A3015}" type="slidenum">
              <a:rPr lang="en-CA" smtClean="0"/>
              <a:t>17</a:t>
            </a:fld>
            <a:endParaRPr lang="en-CA" dirty="0"/>
          </a:p>
        </p:txBody>
      </p:sp>
      <p:sp>
        <p:nvSpPr>
          <p:cNvPr id="10" name="TextBox 9"/>
          <p:cNvSpPr txBox="1"/>
          <p:nvPr/>
        </p:nvSpPr>
        <p:spPr>
          <a:xfrm>
            <a:off x="246063" y="5412962"/>
            <a:ext cx="2532808" cy="300082"/>
          </a:xfrm>
          <a:prstGeom prst="rect">
            <a:avLst/>
          </a:prstGeom>
          <a:noFill/>
        </p:spPr>
        <p:txBody>
          <a:bodyPr wrap="square" rtlCol="0">
            <a:spAutoFit/>
          </a:bodyPr>
          <a:lstStyle/>
          <a:p>
            <a:r>
              <a:rPr lang="en-CA" sz="1350" dirty="0">
                <a:solidFill>
                  <a:srgbClr val="0070C0"/>
                </a:solidFill>
              </a:rPr>
              <a:t>      </a:t>
            </a:r>
            <a:r>
              <a:rPr lang="en-CA" sz="1350" dirty="0">
                <a:solidFill>
                  <a:srgbClr val="00B050"/>
                </a:solidFill>
              </a:rPr>
              <a:t>Green = Low country risk</a:t>
            </a:r>
          </a:p>
        </p:txBody>
      </p:sp>
      <p:sp>
        <p:nvSpPr>
          <p:cNvPr id="11" name="TextBox 10"/>
          <p:cNvSpPr txBox="1"/>
          <p:nvPr/>
        </p:nvSpPr>
        <p:spPr>
          <a:xfrm>
            <a:off x="3347002" y="5412962"/>
            <a:ext cx="2519570" cy="300082"/>
          </a:xfrm>
          <a:prstGeom prst="rect">
            <a:avLst/>
          </a:prstGeom>
          <a:noFill/>
        </p:spPr>
        <p:txBody>
          <a:bodyPr wrap="square" rtlCol="0">
            <a:spAutoFit/>
          </a:bodyPr>
          <a:lstStyle/>
          <a:p>
            <a:r>
              <a:rPr lang="en-CA" sz="1350" dirty="0">
                <a:solidFill>
                  <a:srgbClr val="26269A"/>
                </a:solidFill>
              </a:rPr>
              <a:t>Blue = Medium country risk</a:t>
            </a:r>
          </a:p>
        </p:txBody>
      </p:sp>
      <p:sp>
        <p:nvSpPr>
          <p:cNvPr id="12" name="TextBox 11"/>
          <p:cNvSpPr txBox="1"/>
          <p:nvPr/>
        </p:nvSpPr>
        <p:spPr>
          <a:xfrm>
            <a:off x="6245915" y="5412962"/>
            <a:ext cx="2519570" cy="300082"/>
          </a:xfrm>
          <a:prstGeom prst="rect">
            <a:avLst/>
          </a:prstGeom>
          <a:noFill/>
        </p:spPr>
        <p:txBody>
          <a:bodyPr wrap="square" rtlCol="0">
            <a:spAutoFit/>
          </a:bodyPr>
          <a:lstStyle/>
          <a:p>
            <a:r>
              <a:rPr lang="en-CA" sz="1350" dirty="0">
                <a:solidFill>
                  <a:srgbClr val="FF0000"/>
                </a:solidFill>
              </a:rPr>
              <a:t>Red = High country risk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33" y="2554763"/>
            <a:ext cx="2649537" cy="2559453"/>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3589" y="2554763"/>
            <a:ext cx="2639397" cy="2549658"/>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2987" y="2554763"/>
            <a:ext cx="2697427" cy="2559641"/>
          </a:xfrm>
          <a:prstGeom prst="rect">
            <a:avLst/>
          </a:prstGeom>
        </p:spPr>
      </p:pic>
    </p:spTree>
    <p:extLst>
      <p:ext uri="{BB962C8B-B14F-4D97-AF65-F5344CB8AC3E}">
        <p14:creationId xmlns:p14="http://schemas.microsoft.com/office/powerpoint/2010/main" val="5429759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96752"/>
            <a:ext cx="7772400" cy="1143000"/>
          </a:xfrm>
        </p:spPr>
        <p:txBody>
          <a:bodyPr/>
          <a:lstStyle/>
          <a:p>
            <a:r>
              <a:rPr lang="en-US" dirty="0" smtClean="0"/>
              <a:t>Cluster centers (scaled values) Table </a:t>
            </a:r>
            <a:r>
              <a:rPr lang="en-US" dirty="0" smtClean="0"/>
              <a:t>2.5</a:t>
            </a:r>
            <a:r>
              <a:rPr lang="en-US" dirty="0"/>
              <a:t/>
            </a:r>
            <a:br>
              <a:rPr lang="en-US" dirty="0"/>
            </a:br>
            <a:r>
              <a:rPr lang="en-US" sz="2400" dirty="0"/>
              <a:t>Note that high values for the peace index are bad whereas high values for the legal risk index are </a:t>
            </a:r>
            <a:r>
              <a:rPr lang="en-US" sz="2400" dirty="0" smtClean="0"/>
              <a:t>good </a:t>
            </a:r>
            <a:endParaRPr lang="en-CA" sz="2400" dirty="0"/>
          </a:p>
        </p:txBody>
      </p:sp>
      <p:graphicFrame>
        <p:nvGraphicFramePr>
          <p:cNvPr id="3" name="Table 2"/>
          <p:cNvGraphicFramePr>
            <a:graphicFrameLocks noGrp="1"/>
          </p:cNvGraphicFramePr>
          <p:nvPr>
            <p:extLst>
              <p:ext uri="{D42A27DB-BD31-4B8C-83A1-F6EECF244321}">
                <p14:modId xmlns:p14="http://schemas.microsoft.com/office/powerpoint/2010/main" val="1612829045"/>
              </p:ext>
            </p:extLst>
          </p:nvPr>
        </p:nvGraphicFramePr>
        <p:xfrm>
          <a:off x="1619672" y="2708920"/>
          <a:ext cx="6120680" cy="2342629"/>
        </p:xfrm>
        <a:graphic>
          <a:graphicData uri="http://schemas.openxmlformats.org/drawingml/2006/table">
            <a:tbl>
              <a:tblPr firstRow="1" firstCol="1" bandRow="1">
                <a:tableStyleId>{5940675A-B579-460E-94D1-54222C63F5DA}</a:tableStyleId>
              </a:tblPr>
              <a:tblGrid>
                <a:gridCol w="1761779">
                  <a:extLst>
                    <a:ext uri="{9D8B030D-6E8A-4147-A177-3AD203B41FA5}">
                      <a16:colId xmlns:a16="http://schemas.microsoft.com/office/drawing/2014/main" val="20000"/>
                    </a:ext>
                  </a:extLst>
                </a:gridCol>
                <a:gridCol w="1613756">
                  <a:extLst>
                    <a:ext uri="{9D8B030D-6E8A-4147-A177-3AD203B41FA5}">
                      <a16:colId xmlns:a16="http://schemas.microsoft.com/office/drawing/2014/main" val="20001"/>
                    </a:ext>
                  </a:extLst>
                </a:gridCol>
                <a:gridCol w="1464698">
                  <a:extLst>
                    <a:ext uri="{9D8B030D-6E8A-4147-A177-3AD203B41FA5}">
                      <a16:colId xmlns:a16="http://schemas.microsoft.com/office/drawing/2014/main" val="20002"/>
                    </a:ext>
                  </a:extLst>
                </a:gridCol>
                <a:gridCol w="1280447">
                  <a:extLst>
                    <a:ext uri="{9D8B030D-6E8A-4147-A177-3AD203B41FA5}">
                      <a16:colId xmlns:a16="http://schemas.microsoft.com/office/drawing/2014/main" val="20003"/>
                    </a:ext>
                  </a:extLst>
                </a:gridCol>
              </a:tblGrid>
              <a:tr h="720080">
                <a:tc>
                  <a:txBody>
                    <a:bodyPr/>
                    <a:lstStyle/>
                    <a:p>
                      <a:pPr indent="248285" algn="ctr">
                        <a:lnSpc>
                          <a:spcPct val="107000"/>
                        </a:lnSpc>
                        <a:spcAft>
                          <a:spcPts val="0"/>
                        </a:spcAft>
                      </a:pPr>
                      <a:r>
                        <a:rPr lang="en-US" sz="2000" dirty="0">
                          <a:effectLst/>
                        </a:rPr>
                        <a:t> </a:t>
                      </a:r>
                      <a:endParaRPr lang="en-CA" sz="2000" dirty="0">
                        <a:effectLst/>
                        <a:latin typeface="Book Antiqua"/>
                        <a:ea typeface="Times New Roman"/>
                        <a:cs typeface="Times New Roman"/>
                      </a:endParaRPr>
                    </a:p>
                  </a:txBody>
                  <a:tcPr marL="68580" marR="68580" marT="0" marB="0"/>
                </a:tc>
                <a:tc>
                  <a:txBody>
                    <a:bodyPr/>
                    <a:lstStyle/>
                    <a:p>
                      <a:pPr algn="ctr">
                        <a:lnSpc>
                          <a:spcPct val="107000"/>
                        </a:lnSpc>
                        <a:spcAft>
                          <a:spcPts val="0"/>
                        </a:spcAft>
                      </a:pPr>
                      <a:r>
                        <a:rPr lang="en-US" sz="2000">
                          <a:effectLst/>
                        </a:rPr>
                        <a:t>Peace index</a:t>
                      </a:r>
                      <a:endParaRPr lang="en-CA" sz="2000">
                        <a:effectLst/>
                        <a:latin typeface="Book Antiqua"/>
                        <a:ea typeface="Times New Roman"/>
                        <a:cs typeface="Times New Roman"/>
                      </a:endParaRPr>
                    </a:p>
                  </a:txBody>
                  <a:tcPr marL="68580" marR="68580" marT="0" marB="0"/>
                </a:tc>
                <a:tc>
                  <a:txBody>
                    <a:bodyPr/>
                    <a:lstStyle/>
                    <a:p>
                      <a:pPr algn="ctr">
                        <a:lnSpc>
                          <a:spcPct val="107000"/>
                        </a:lnSpc>
                        <a:spcAft>
                          <a:spcPts val="0"/>
                        </a:spcAft>
                      </a:pPr>
                      <a:r>
                        <a:rPr lang="en-US" sz="2000" dirty="0">
                          <a:effectLst/>
                        </a:rPr>
                        <a:t>Legal index</a:t>
                      </a:r>
                      <a:endParaRPr lang="en-CA" sz="2000" dirty="0">
                        <a:effectLst/>
                        <a:latin typeface="Book Antiqua"/>
                        <a:ea typeface="Times New Roman"/>
                        <a:cs typeface="Times New Roman"/>
                      </a:endParaRPr>
                    </a:p>
                  </a:txBody>
                  <a:tcPr marL="68580" marR="68580" marT="0" marB="0"/>
                </a:tc>
                <a:tc>
                  <a:txBody>
                    <a:bodyPr/>
                    <a:lstStyle/>
                    <a:p>
                      <a:pPr algn="ctr">
                        <a:lnSpc>
                          <a:spcPct val="107000"/>
                        </a:lnSpc>
                        <a:spcAft>
                          <a:spcPts val="0"/>
                        </a:spcAft>
                      </a:pPr>
                      <a:r>
                        <a:rPr lang="en-US" sz="2000">
                          <a:effectLst/>
                        </a:rPr>
                        <a:t>GDP</a:t>
                      </a:r>
                      <a:endParaRPr lang="en-CA" sz="200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0"/>
                  </a:ext>
                </a:extLst>
              </a:tr>
              <a:tr h="470421">
                <a:tc>
                  <a:txBody>
                    <a:bodyPr/>
                    <a:lstStyle/>
                    <a:p>
                      <a:pPr indent="248285" algn="ctr">
                        <a:lnSpc>
                          <a:spcPct val="107000"/>
                        </a:lnSpc>
                        <a:spcAft>
                          <a:spcPts val="0"/>
                        </a:spcAft>
                      </a:pPr>
                      <a:r>
                        <a:rPr lang="en-US" sz="2000">
                          <a:effectLst/>
                        </a:rPr>
                        <a:t>High risk</a:t>
                      </a:r>
                      <a:endParaRPr lang="en-CA" sz="2000">
                        <a:effectLst/>
                        <a:latin typeface="Book Antiqua"/>
                        <a:ea typeface="Times New Roman"/>
                        <a:cs typeface="Times New Roman"/>
                      </a:endParaRPr>
                    </a:p>
                  </a:txBody>
                  <a:tcPr marL="68580" marR="68580" marT="0" marB="0"/>
                </a:tc>
                <a:tc>
                  <a:txBody>
                    <a:bodyPr/>
                    <a:lstStyle/>
                    <a:p>
                      <a:pPr algn="ctr">
                        <a:lnSpc>
                          <a:spcPct val="107000"/>
                        </a:lnSpc>
                        <a:spcAft>
                          <a:spcPts val="0"/>
                        </a:spcAft>
                      </a:pPr>
                      <a:r>
                        <a:rPr lang="en-US" sz="2000" dirty="0">
                          <a:effectLst/>
                        </a:rPr>
                        <a:t>1.39</a:t>
                      </a:r>
                      <a:endParaRPr lang="en-CA" sz="2000" dirty="0">
                        <a:effectLst/>
                        <a:latin typeface="Book Antiqua"/>
                        <a:ea typeface="Times New Roman"/>
                        <a:cs typeface="Times New Roman"/>
                      </a:endParaRPr>
                    </a:p>
                  </a:txBody>
                  <a:tcPr marL="68580" marR="68580" marT="0" marB="0"/>
                </a:tc>
                <a:tc>
                  <a:txBody>
                    <a:bodyPr/>
                    <a:lstStyle/>
                    <a:p>
                      <a:pPr algn="ctr">
                        <a:lnSpc>
                          <a:spcPct val="107000"/>
                        </a:lnSpc>
                        <a:spcAft>
                          <a:spcPts val="0"/>
                        </a:spcAft>
                      </a:pPr>
                      <a:r>
                        <a:rPr lang="en-US" sz="2000">
                          <a:effectLst/>
                        </a:rPr>
                        <a:t>−1.04</a:t>
                      </a:r>
                      <a:endParaRPr lang="en-CA" sz="2000">
                        <a:effectLst/>
                        <a:latin typeface="Book Antiqua"/>
                        <a:ea typeface="Times New Roman"/>
                        <a:cs typeface="Times New Roman"/>
                      </a:endParaRPr>
                    </a:p>
                  </a:txBody>
                  <a:tcPr marL="68580" marR="68580" marT="0" marB="0"/>
                </a:tc>
                <a:tc>
                  <a:txBody>
                    <a:bodyPr/>
                    <a:lstStyle/>
                    <a:p>
                      <a:pPr algn="ctr">
                        <a:lnSpc>
                          <a:spcPct val="107000"/>
                        </a:lnSpc>
                        <a:spcAft>
                          <a:spcPts val="0"/>
                        </a:spcAft>
                      </a:pPr>
                      <a:r>
                        <a:rPr lang="en-US" sz="2000">
                          <a:effectLst/>
                        </a:rPr>
                        <a:t>−1.79</a:t>
                      </a:r>
                      <a:endParaRPr lang="en-CA" sz="200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1"/>
                  </a:ext>
                </a:extLst>
              </a:tr>
              <a:tr h="681707">
                <a:tc>
                  <a:txBody>
                    <a:bodyPr/>
                    <a:lstStyle/>
                    <a:p>
                      <a:pPr indent="248285" algn="ctr">
                        <a:lnSpc>
                          <a:spcPct val="107000"/>
                        </a:lnSpc>
                        <a:spcAft>
                          <a:spcPts val="0"/>
                        </a:spcAft>
                      </a:pPr>
                      <a:r>
                        <a:rPr lang="en-US" sz="2000" dirty="0">
                          <a:effectLst/>
                        </a:rPr>
                        <a:t>Moderate risk</a:t>
                      </a:r>
                      <a:endParaRPr lang="en-CA" sz="2000" dirty="0">
                        <a:effectLst/>
                        <a:latin typeface="Book Antiqua"/>
                        <a:ea typeface="Times New Roman"/>
                        <a:cs typeface="Times New Roman"/>
                      </a:endParaRPr>
                    </a:p>
                  </a:txBody>
                  <a:tcPr marL="68580" marR="68580" marT="0" marB="0"/>
                </a:tc>
                <a:tc>
                  <a:txBody>
                    <a:bodyPr/>
                    <a:lstStyle/>
                    <a:p>
                      <a:pPr algn="ctr">
                        <a:lnSpc>
                          <a:spcPct val="107000"/>
                        </a:lnSpc>
                        <a:spcAft>
                          <a:spcPts val="0"/>
                        </a:spcAft>
                      </a:pPr>
                      <a:r>
                        <a:rPr lang="en-US" sz="2000" dirty="0">
                          <a:effectLst/>
                        </a:rPr>
                        <a:t>0.27</a:t>
                      </a:r>
                      <a:endParaRPr lang="en-CA" sz="2000" dirty="0">
                        <a:effectLst/>
                        <a:latin typeface="Book Antiqua"/>
                        <a:ea typeface="Times New Roman"/>
                        <a:cs typeface="Times New Roman"/>
                      </a:endParaRPr>
                    </a:p>
                  </a:txBody>
                  <a:tcPr marL="68580" marR="68580" marT="0" marB="0"/>
                </a:tc>
                <a:tc>
                  <a:txBody>
                    <a:bodyPr/>
                    <a:lstStyle/>
                    <a:p>
                      <a:pPr algn="ctr">
                        <a:lnSpc>
                          <a:spcPct val="107000"/>
                        </a:lnSpc>
                        <a:spcAft>
                          <a:spcPts val="0"/>
                        </a:spcAft>
                      </a:pPr>
                      <a:r>
                        <a:rPr lang="en-US" sz="2000" dirty="0">
                          <a:effectLst/>
                        </a:rPr>
                        <a:t>−0.45</a:t>
                      </a:r>
                      <a:endParaRPr lang="en-CA" sz="2000" dirty="0">
                        <a:effectLst/>
                        <a:latin typeface="Book Antiqua"/>
                        <a:ea typeface="Times New Roman"/>
                        <a:cs typeface="Times New Roman"/>
                      </a:endParaRPr>
                    </a:p>
                  </a:txBody>
                  <a:tcPr marL="68580" marR="68580" marT="0" marB="0"/>
                </a:tc>
                <a:tc>
                  <a:txBody>
                    <a:bodyPr/>
                    <a:lstStyle/>
                    <a:p>
                      <a:pPr algn="ctr">
                        <a:lnSpc>
                          <a:spcPct val="107000"/>
                        </a:lnSpc>
                        <a:spcAft>
                          <a:spcPts val="0"/>
                        </a:spcAft>
                      </a:pPr>
                      <a:r>
                        <a:rPr lang="en-US" sz="2000" dirty="0">
                          <a:effectLst/>
                        </a:rPr>
                        <a:t>0.36</a:t>
                      </a:r>
                      <a:endParaRPr lang="en-CA" sz="2000" dirty="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2"/>
                  </a:ext>
                </a:extLst>
              </a:tr>
              <a:tr h="470421">
                <a:tc>
                  <a:txBody>
                    <a:bodyPr/>
                    <a:lstStyle/>
                    <a:p>
                      <a:pPr indent="248285" algn="ctr">
                        <a:lnSpc>
                          <a:spcPct val="107000"/>
                        </a:lnSpc>
                        <a:spcAft>
                          <a:spcPts val="0"/>
                        </a:spcAft>
                      </a:pPr>
                      <a:r>
                        <a:rPr lang="en-US" sz="2000">
                          <a:effectLst/>
                        </a:rPr>
                        <a:t>Low risk</a:t>
                      </a:r>
                      <a:endParaRPr lang="en-CA" sz="2000">
                        <a:effectLst/>
                        <a:latin typeface="Book Antiqua"/>
                        <a:ea typeface="Times New Roman"/>
                        <a:cs typeface="Times New Roman"/>
                      </a:endParaRPr>
                    </a:p>
                  </a:txBody>
                  <a:tcPr marL="68580" marR="68580" marT="0" marB="0"/>
                </a:tc>
                <a:tc>
                  <a:txBody>
                    <a:bodyPr/>
                    <a:lstStyle/>
                    <a:p>
                      <a:pPr algn="ctr">
                        <a:lnSpc>
                          <a:spcPct val="107000"/>
                        </a:lnSpc>
                        <a:spcAft>
                          <a:spcPts val="0"/>
                        </a:spcAft>
                      </a:pPr>
                      <a:r>
                        <a:rPr lang="en-US" sz="2000">
                          <a:effectLst/>
                        </a:rPr>
                        <a:t>−0.97</a:t>
                      </a:r>
                      <a:endParaRPr lang="en-CA" sz="2000">
                        <a:effectLst/>
                        <a:latin typeface="Book Antiqua"/>
                        <a:ea typeface="Times New Roman"/>
                        <a:cs typeface="Times New Roman"/>
                      </a:endParaRPr>
                    </a:p>
                  </a:txBody>
                  <a:tcPr marL="68580" marR="68580" marT="0" marB="0"/>
                </a:tc>
                <a:tc>
                  <a:txBody>
                    <a:bodyPr/>
                    <a:lstStyle/>
                    <a:p>
                      <a:pPr algn="ctr">
                        <a:lnSpc>
                          <a:spcPct val="107000"/>
                        </a:lnSpc>
                        <a:spcAft>
                          <a:spcPts val="0"/>
                        </a:spcAft>
                      </a:pPr>
                      <a:r>
                        <a:rPr lang="en-US" sz="2000">
                          <a:effectLst/>
                        </a:rPr>
                        <a:t>1.17</a:t>
                      </a:r>
                      <a:endParaRPr lang="en-CA" sz="2000">
                        <a:effectLst/>
                        <a:latin typeface="Book Antiqua"/>
                        <a:ea typeface="Times New Roman"/>
                        <a:cs typeface="Times New Roman"/>
                      </a:endParaRPr>
                    </a:p>
                  </a:txBody>
                  <a:tcPr marL="68580" marR="68580" marT="0" marB="0"/>
                </a:tc>
                <a:tc>
                  <a:txBody>
                    <a:bodyPr/>
                    <a:lstStyle/>
                    <a:p>
                      <a:pPr algn="ctr">
                        <a:lnSpc>
                          <a:spcPct val="107000"/>
                        </a:lnSpc>
                        <a:spcAft>
                          <a:spcPts val="0"/>
                        </a:spcAft>
                      </a:pPr>
                      <a:r>
                        <a:rPr lang="en-US" sz="2000" dirty="0">
                          <a:effectLst/>
                        </a:rPr>
                        <a:t>0.00</a:t>
                      </a:r>
                      <a:endParaRPr lang="en-CA" sz="2000" dirty="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4" name="Rectangle 1"/>
          <p:cNvSpPr>
            <a:spLocks noChangeArrowheads="1"/>
          </p:cNvSpPr>
          <p:nvPr/>
        </p:nvSpPr>
        <p:spPr bwMode="auto">
          <a:xfrm>
            <a:off x="2693988" y="37560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mtClean="0"/>
              <a:t>Machine Learning in Business snd Edition. Copyright  © John C. Hull 2020</a:t>
            </a:r>
            <a:endParaRPr lang="en-CA" dirty="0"/>
          </a:p>
        </p:txBody>
      </p:sp>
      <p:sp>
        <p:nvSpPr>
          <p:cNvPr id="6" name="Slide Number Placeholder 5"/>
          <p:cNvSpPr>
            <a:spLocks noGrp="1"/>
          </p:cNvSpPr>
          <p:nvPr>
            <p:ph type="sldNum" sz="quarter" idx="12"/>
          </p:nvPr>
        </p:nvSpPr>
        <p:spPr/>
        <p:txBody>
          <a:bodyPr/>
          <a:lstStyle/>
          <a:p>
            <a:fld id="{8F6C609E-065A-4A0E-A6D3-976F18D4BC33}" type="slidenum">
              <a:rPr lang="en-CA" smtClean="0"/>
              <a:t>18</a:t>
            </a:fld>
            <a:endParaRPr lang="en-CA"/>
          </a:p>
        </p:txBody>
      </p:sp>
    </p:spTree>
    <p:extLst>
      <p:ext uri="{BB962C8B-B14F-4D97-AF65-F5344CB8AC3E}">
        <p14:creationId xmlns:p14="http://schemas.microsoft.com/office/powerpoint/2010/main" val="637148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Clustering (page </a:t>
            </a:r>
            <a:r>
              <a:rPr lang="en-US" dirty="0" smtClean="0"/>
              <a:t>37)</a:t>
            </a:r>
            <a:endParaRPr lang="en-CA" dirty="0"/>
          </a:p>
        </p:txBody>
      </p:sp>
      <p:sp>
        <p:nvSpPr>
          <p:cNvPr id="3" name="Content Placeholder 2"/>
          <p:cNvSpPr>
            <a:spLocks noGrp="1"/>
          </p:cNvSpPr>
          <p:nvPr>
            <p:ph idx="1"/>
          </p:nvPr>
        </p:nvSpPr>
        <p:spPr/>
        <p:txBody>
          <a:bodyPr/>
          <a:lstStyle/>
          <a:p>
            <a:r>
              <a:rPr lang="en-US" dirty="0" smtClean="0"/>
              <a:t>Start with each observation in its own cluster</a:t>
            </a:r>
          </a:p>
          <a:p>
            <a:r>
              <a:rPr lang="en-US" dirty="0" smtClean="0"/>
              <a:t>Combine the two closest clusters</a:t>
            </a:r>
          </a:p>
          <a:p>
            <a:r>
              <a:rPr lang="en-US" dirty="0" smtClean="0"/>
              <a:t>Continue until all observations have been combined into a single cluster</a:t>
            </a:r>
          </a:p>
          <a:p>
            <a:r>
              <a:rPr lang="en-US" dirty="0" smtClean="0"/>
              <a:t>Can be implemented in Python with </a:t>
            </a:r>
            <a:r>
              <a:rPr lang="en-US" dirty="0" err="1" smtClean="0"/>
              <a:t>AgglomerativeClustering</a:t>
            </a:r>
            <a:r>
              <a:rPr lang="en-US" dirty="0" smtClean="0"/>
              <a:t>.</a:t>
            </a:r>
          </a:p>
          <a:p>
            <a:r>
              <a:rPr lang="en-US" dirty="0" smtClean="0"/>
              <a:t>Measures of closeness of clusters:</a:t>
            </a:r>
          </a:p>
          <a:p>
            <a:pPr lvl="1"/>
            <a:r>
              <a:rPr lang="en-US" dirty="0" smtClean="0"/>
              <a:t>Average Euclidean distance between points in clusters</a:t>
            </a:r>
          </a:p>
          <a:p>
            <a:pPr lvl="1"/>
            <a:r>
              <a:rPr lang="en-US" dirty="0" smtClean="0"/>
              <a:t>Maximum distance between points in clusters</a:t>
            </a:r>
          </a:p>
          <a:p>
            <a:pPr lvl="1"/>
            <a:r>
              <a:rPr lang="en-US" dirty="0" smtClean="0"/>
              <a:t>Minimum distance between points in clusters</a:t>
            </a:r>
          </a:p>
          <a:p>
            <a:pPr lvl="1"/>
            <a:r>
              <a:rPr lang="en-US" dirty="0" smtClean="0"/>
              <a:t>Increase in inertia (a version of </a:t>
            </a:r>
            <a:r>
              <a:rPr lang="en-US" dirty="0"/>
              <a:t>W</a:t>
            </a:r>
            <a:r>
              <a:rPr lang="en-US" dirty="0" smtClean="0"/>
              <a:t>ard’s method)</a:t>
            </a:r>
          </a:p>
          <a:p>
            <a:pPr lvl="1"/>
            <a:endParaRPr lang="en-US" dirty="0" smtClean="0"/>
          </a:p>
          <a:p>
            <a:pPr marL="0" indent="0">
              <a:buNone/>
            </a:pPr>
            <a:endParaRPr lang="en-CA" dirty="0"/>
          </a:p>
        </p:txBody>
      </p:sp>
      <p:sp>
        <p:nvSpPr>
          <p:cNvPr id="4" name="Footer Placeholder 3"/>
          <p:cNvSpPr>
            <a:spLocks noGrp="1"/>
          </p:cNvSpPr>
          <p:nvPr>
            <p:ph type="ftr" sz="quarter" idx="11"/>
          </p:nvPr>
        </p:nvSpPr>
        <p:spPr/>
        <p:txBody>
          <a:bodyPr/>
          <a:lstStyle/>
          <a:p>
            <a:r>
              <a:rPr lang="en-US" smtClean="0"/>
              <a:t>Machine Learning in Business snd Edition. Copyright  © John C. Hull 2020</a:t>
            </a:r>
            <a:endParaRPr lang="en-CA"/>
          </a:p>
        </p:txBody>
      </p:sp>
      <p:sp>
        <p:nvSpPr>
          <p:cNvPr id="5" name="Slide Number Placeholder 4"/>
          <p:cNvSpPr>
            <a:spLocks noGrp="1"/>
          </p:cNvSpPr>
          <p:nvPr>
            <p:ph type="sldNum" sz="quarter" idx="12"/>
          </p:nvPr>
        </p:nvSpPr>
        <p:spPr/>
        <p:txBody>
          <a:bodyPr/>
          <a:lstStyle/>
          <a:p>
            <a:fld id="{8F6C609E-065A-4A0E-A6D3-976F18D4BC33}" type="slidenum">
              <a:rPr lang="en-CA" smtClean="0"/>
              <a:t>19</a:t>
            </a:fld>
            <a:endParaRPr lang="en-CA"/>
          </a:p>
        </p:txBody>
      </p:sp>
    </p:spTree>
    <p:extLst>
      <p:ext uri="{BB962C8B-B14F-4D97-AF65-F5344CB8AC3E}">
        <p14:creationId xmlns:p14="http://schemas.microsoft.com/office/powerpoint/2010/main" val="1742192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a:t>
            </a:r>
            <a:endParaRPr lang="en-CA" dirty="0"/>
          </a:p>
        </p:txBody>
      </p:sp>
      <p:sp>
        <p:nvSpPr>
          <p:cNvPr id="3" name="Content Placeholder 2"/>
          <p:cNvSpPr>
            <a:spLocks noGrp="1"/>
          </p:cNvSpPr>
          <p:nvPr>
            <p:ph idx="1"/>
          </p:nvPr>
        </p:nvSpPr>
        <p:spPr/>
        <p:txBody>
          <a:bodyPr/>
          <a:lstStyle/>
          <a:p>
            <a:r>
              <a:rPr lang="en-US" sz="2400" dirty="0" smtClean="0"/>
              <a:t>In unsupervised learning we are not trying to predict anything</a:t>
            </a:r>
          </a:p>
          <a:p>
            <a:r>
              <a:rPr lang="en-US" sz="2400" dirty="0" smtClean="0"/>
              <a:t>The objective is to cluster data to increase our understanding of the environment</a:t>
            </a:r>
            <a:endParaRPr lang="en-CA" sz="2400" dirty="0"/>
          </a:p>
        </p:txBody>
      </p:sp>
      <p:sp>
        <p:nvSpPr>
          <p:cNvPr id="4" name="Footer Placeholder 3"/>
          <p:cNvSpPr>
            <a:spLocks noGrp="1"/>
          </p:cNvSpPr>
          <p:nvPr>
            <p:ph type="ftr" sz="quarter" idx="11"/>
          </p:nvPr>
        </p:nvSpPr>
        <p:spPr/>
        <p:txBody>
          <a:bodyPr/>
          <a:lstStyle/>
          <a:p>
            <a:r>
              <a:rPr lang="en-US" smtClean="0"/>
              <a:t>Machine Learning in Business snd Edition. Copyright  © John C. Hull 2020</a:t>
            </a:r>
            <a:endParaRPr lang="en-CA"/>
          </a:p>
        </p:txBody>
      </p:sp>
      <p:sp>
        <p:nvSpPr>
          <p:cNvPr id="5" name="Slide Number Placeholder 4"/>
          <p:cNvSpPr>
            <a:spLocks noGrp="1"/>
          </p:cNvSpPr>
          <p:nvPr>
            <p:ph type="sldNum" sz="quarter" idx="12"/>
          </p:nvPr>
        </p:nvSpPr>
        <p:spPr/>
        <p:txBody>
          <a:bodyPr/>
          <a:lstStyle/>
          <a:p>
            <a:fld id="{8F6C609E-065A-4A0E-A6D3-976F18D4BC33}" type="slidenum">
              <a:rPr lang="en-CA" smtClean="0"/>
              <a:t>2</a:t>
            </a:fld>
            <a:endParaRPr lang="en-CA"/>
          </a:p>
        </p:txBody>
      </p:sp>
    </p:spTree>
    <p:extLst>
      <p:ext uri="{BB962C8B-B14F-4D97-AF65-F5344CB8AC3E}">
        <p14:creationId xmlns:p14="http://schemas.microsoft.com/office/powerpoint/2010/main" val="1950798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Density-based clustering</a:t>
            </a:r>
            <a:endParaRPr lang="en-CA" dirty="0"/>
          </a:p>
        </p:txBody>
      </p:sp>
      <p:sp>
        <p:nvSpPr>
          <p:cNvPr id="3" name="Content Placeholder 2"/>
          <p:cNvSpPr>
            <a:spLocks noGrp="1"/>
          </p:cNvSpPr>
          <p:nvPr>
            <p:ph idx="1"/>
          </p:nvPr>
        </p:nvSpPr>
        <p:spPr/>
        <p:txBody>
          <a:bodyPr/>
          <a:lstStyle/>
          <a:p>
            <a:r>
              <a:rPr lang="en-US" sz="2400" dirty="0" smtClean="0"/>
              <a:t>Forms clusters based on the closeness of individual observations</a:t>
            </a:r>
          </a:p>
          <a:p>
            <a:r>
              <a:rPr lang="en-US" sz="2400" dirty="0" smtClean="0"/>
              <a:t>Unlike </a:t>
            </a:r>
            <a:r>
              <a:rPr lang="en-US" sz="2400" i="1" dirty="0" smtClean="0"/>
              <a:t>k</a:t>
            </a:r>
            <a:r>
              <a:rPr lang="en-US" sz="2400" dirty="0" smtClean="0"/>
              <a:t>-means the algorithm, it is not based on cluster centers.</a:t>
            </a:r>
          </a:p>
          <a:p>
            <a:r>
              <a:rPr lang="en-US" sz="2400" dirty="0" smtClean="0"/>
              <a:t>We might initially choose 8 observations that are close. After that we add an observation to the cluster if it is close to at least 5 other observations in the cluster, and repeat. </a:t>
            </a:r>
            <a:endParaRPr lang="en-CA" sz="2400" dirty="0"/>
          </a:p>
        </p:txBody>
      </p:sp>
      <p:sp>
        <p:nvSpPr>
          <p:cNvPr id="4" name="Footer Placeholder 3"/>
          <p:cNvSpPr>
            <a:spLocks noGrp="1"/>
          </p:cNvSpPr>
          <p:nvPr>
            <p:ph type="ftr" sz="quarter" idx="11"/>
          </p:nvPr>
        </p:nvSpPr>
        <p:spPr/>
        <p:txBody>
          <a:bodyPr/>
          <a:lstStyle/>
          <a:p>
            <a:r>
              <a:rPr lang="en-US" smtClean="0"/>
              <a:t>Machine Learning in Business snd Edition. Copyright  © John C. Hull 2020</a:t>
            </a:r>
            <a:endParaRPr lang="en-CA"/>
          </a:p>
        </p:txBody>
      </p:sp>
      <p:sp>
        <p:nvSpPr>
          <p:cNvPr id="5" name="Slide Number Placeholder 4"/>
          <p:cNvSpPr>
            <a:spLocks noGrp="1"/>
          </p:cNvSpPr>
          <p:nvPr>
            <p:ph type="sldNum" sz="quarter" idx="12"/>
          </p:nvPr>
        </p:nvSpPr>
        <p:spPr/>
        <p:txBody>
          <a:bodyPr/>
          <a:lstStyle/>
          <a:p>
            <a:fld id="{8F6C609E-065A-4A0E-A6D3-976F18D4BC33}" type="slidenum">
              <a:rPr lang="en-CA" smtClean="0"/>
              <a:t>20</a:t>
            </a:fld>
            <a:endParaRPr lang="en-CA"/>
          </a:p>
        </p:txBody>
      </p:sp>
    </p:spTree>
    <p:extLst>
      <p:ext uri="{BB962C8B-B14F-4D97-AF65-F5344CB8AC3E}">
        <p14:creationId xmlns:p14="http://schemas.microsoft.com/office/powerpoint/2010/main" val="3316163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Density-based </a:t>
            </a:r>
            <a:r>
              <a:rPr lang="en-US" dirty="0"/>
              <a:t>C</a:t>
            </a:r>
            <a:r>
              <a:rPr lang="en-US" dirty="0" smtClean="0"/>
              <a:t>lustering Examples</a:t>
            </a:r>
            <a:endParaRPr lang="en-CA" dirty="0"/>
          </a:p>
        </p:txBody>
      </p:sp>
      <p:pic>
        <p:nvPicPr>
          <p:cNvPr id="3" name="Picture 2"/>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971600" y="2652711"/>
            <a:ext cx="3960440" cy="2720505"/>
          </a:xfrm>
          <a:prstGeom prst="rect">
            <a:avLst/>
          </a:prstGeom>
          <a:noFill/>
          <a:ln>
            <a:noFill/>
          </a:ln>
        </p:spPr>
      </p:pic>
      <p:pic>
        <p:nvPicPr>
          <p:cNvPr id="4" name="Picture 3"/>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4932040" y="2633662"/>
            <a:ext cx="3096344" cy="2307506"/>
          </a:xfrm>
          <a:prstGeom prst="rect">
            <a:avLst/>
          </a:prstGeom>
          <a:noFill/>
          <a:ln>
            <a:noFill/>
          </a:ln>
        </p:spPr>
      </p:pic>
      <p:sp>
        <p:nvSpPr>
          <p:cNvPr id="5" name="Footer Placeholder 4"/>
          <p:cNvSpPr>
            <a:spLocks noGrp="1"/>
          </p:cNvSpPr>
          <p:nvPr>
            <p:ph type="ftr" sz="quarter" idx="11"/>
          </p:nvPr>
        </p:nvSpPr>
        <p:spPr/>
        <p:txBody>
          <a:bodyPr/>
          <a:lstStyle/>
          <a:p>
            <a:r>
              <a:rPr lang="en-US" smtClean="0"/>
              <a:t>Machine Learning in Business snd Edition. Copyright  © John C. Hull 2020</a:t>
            </a:r>
            <a:endParaRPr lang="en-CA"/>
          </a:p>
        </p:txBody>
      </p:sp>
      <p:sp>
        <p:nvSpPr>
          <p:cNvPr id="6" name="Slide Number Placeholder 5"/>
          <p:cNvSpPr>
            <a:spLocks noGrp="1"/>
          </p:cNvSpPr>
          <p:nvPr>
            <p:ph type="sldNum" sz="quarter" idx="12"/>
          </p:nvPr>
        </p:nvSpPr>
        <p:spPr/>
        <p:txBody>
          <a:bodyPr/>
          <a:lstStyle/>
          <a:p>
            <a:fld id="{8F6C609E-065A-4A0E-A6D3-976F18D4BC33}" type="slidenum">
              <a:rPr lang="en-CA" smtClean="0"/>
              <a:t>21</a:t>
            </a:fld>
            <a:endParaRPr lang="en-CA"/>
          </a:p>
        </p:txBody>
      </p:sp>
    </p:spTree>
    <p:extLst>
      <p:ext uri="{BB962C8B-B14F-4D97-AF65-F5344CB8AC3E}">
        <p14:creationId xmlns:p14="http://schemas.microsoft.com/office/powerpoint/2010/main" val="2796070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Distribution-based Clustering</a:t>
            </a:r>
            <a:endParaRPr lang="en-CA" dirty="0"/>
          </a:p>
        </p:txBody>
      </p:sp>
      <p:sp>
        <p:nvSpPr>
          <p:cNvPr id="3" name="Content Placeholder 2"/>
          <p:cNvSpPr>
            <a:spLocks noGrp="1"/>
          </p:cNvSpPr>
          <p:nvPr>
            <p:ph idx="1"/>
          </p:nvPr>
        </p:nvSpPr>
        <p:spPr/>
        <p:txBody>
          <a:bodyPr/>
          <a:lstStyle/>
          <a:p>
            <a:r>
              <a:rPr lang="en-US" sz="2800" dirty="0" smtClean="0"/>
              <a:t>Assumes that observations come from a mixture of distributions and uses statistical procedures to separate the distributions </a:t>
            </a:r>
            <a:endParaRPr lang="en-CA" sz="2800" dirty="0"/>
          </a:p>
        </p:txBody>
      </p:sp>
      <p:sp>
        <p:nvSpPr>
          <p:cNvPr id="4" name="Footer Placeholder 3"/>
          <p:cNvSpPr>
            <a:spLocks noGrp="1"/>
          </p:cNvSpPr>
          <p:nvPr>
            <p:ph type="ftr" sz="quarter" idx="11"/>
          </p:nvPr>
        </p:nvSpPr>
        <p:spPr/>
        <p:txBody>
          <a:bodyPr/>
          <a:lstStyle/>
          <a:p>
            <a:r>
              <a:rPr lang="en-US" smtClean="0"/>
              <a:t>Machine Learning in Business snd Edition. Copyright  © John C. Hull 2020</a:t>
            </a:r>
            <a:endParaRPr lang="en-CA"/>
          </a:p>
        </p:txBody>
      </p:sp>
      <p:sp>
        <p:nvSpPr>
          <p:cNvPr id="5" name="Slide Number Placeholder 4"/>
          <p:cNvSpPr>
            <a:spLocks noGrp="1"/>
          </p:cNvSpPr>
          <p:nvPr>
            <p:ph type="sldNum" sz="quarter" idx="12"/>
          </p:nvPr>
        </p:nvSpPr>
        <p:spPr/>
        <p:txBody>
          <a:bodyPr/>
          <a:lstStyle/>
          <a:p>
            <a:fld id="{8F6C609E-065A-4A0E-A6D3-976F18D4BC33}" type="slidenum">
              <a:rPr lang="en-CA" smtClean="0"/>
              <a:t>22</a:t>
            </a:fld>
            <a:endParaRPr lang="en-CA"/>
          </a:p>
        </p:txBody>
      </p:sp>
    </p:spTree>
    <p:extLst>
      <p:ext uri="{BB962C8B-B14F-4D97-AF65-F5344CB8AC3E}">
        <p14:creationId xmlns:p14="http://schemas.microsoft.com/office/powerpoint/2010/main" val="655581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Principal Components Analysis</a:t>
            </a:r>
            <a:endParaRPr lang="en-CA" dirty="0"/>
          </a:p>
        </p:txBody>
      </p:sp>
      <p:sp>
        <p:nvSpPr>
          <p:cNvPr id="3" name="Content Placeholder 2"/>
          <p:cNvSpPr>
            <a:spLocks noGrp="1"/>
          </p:cNvSpPr>
          <p:nvPr>
            <p:ph idx="1"/>
          </p:nvPr>
        </p:nvSpPr>
        <p:spPr/>
        <p:txBody>
          <a:bodyPr/>
          <a:lstStyle/>
          <a:p>
            <a:r>
              <a:rPr lang="en-CA" dirty="0" smtClean="0"/>
              <a:t>This is another approach to reducing the number of variables</a:t>
            </a:r>
          </a:p>
          <a:p>
            <a:r>
              <a:rPr lang="en-CA" dirty="0" smtClean="0"/>
              <a:t>PCA replaces a set of </a:t>
            </a:r>
            <a:r>
              <a:rPr lang="en-CA" i="1" dirty="0" smtClean="0"/>
              <a:t>n</a:t>
            </a:r>
            <a:r>
              <a:rPr lang="en-CA" dirty="0" smtClean="0"/>
              <a:t> variables by </a:t>
            </a:r>
            <a:r>
              <a:rPr lang="en-CA" i="1" dirty="0" smtClean="0"/>
              <a:t>n</a:t>
            </a:r>
            <a:r>
              <a:rPr lang="en-CA" dirty="0" smtClean="0"/>
              <a:t> factors so that:</a:t>
            </a:r>
            <a:endParaRPr lang="en-CA" dirty="0"/>
          </a:p>
          <a:p>
            <a:pPr lvl="1"/>
            <a:r>
              <a:rPr lang="en-CA" dirty="0"/>
              <a:t>Any observation on the original variables is a linear combination of </a:t>
            </a:r>
            <a:r>
              <a:rPr lang="en-CA" dirty="0" smtClean="0"/>
              <a:t>the </a:t>
            </a:r>
            <a:r>
              <a:rPr lang="en-CA" i="1" dirty="0"/>
              <a:t>n</a:t>
            </a:r>
            <a:r>
              <a:rPr lang="en-CA" dirty="0"/>
              <a:t> factors</a:t>
            </a:r>
          </a:p>
          <a:p>
            <a:pPr lvl="1"/>
            <a:r>
              <a:rPr lang="en-CA" dirty="0"/>
              <a:t>The </a:t>
            </a:r>
            <a:r>
              <a:rPr lang="en-CA" i="1" dirty="0"/>
              <a:t>n</a:t>
            </a:r>
            <a:r>
              <a:rPr lang="en-CA" dirty="0"/>
              <a:t> factors are uncorrelated</a:t>
            </a:r>
          </a:p>
          <a:p>
            <a:pPr lvl="1"/>
            <a:r>
              <a:rPr lang="en-CA" dirty="0"/>
              <a:t>The quantity of a particular factor in a particular observation is the factor score</a:t>
            </a:r>
          </a:p>
          <a:p>
            <a:pPr lvl="1"/>
            <a:r>
              <a:rPr lang="en-CA" dirty="0"/>
              <a:t>The importance of a particular factor is measured by the standard deviation of its factor score across observations  </a:t>
            </a:r>
            <a:endParaRPr lang="en-CA" dirty="0" smtClean="0"/>
          </a:p>
          <a:p>
            <a:r>
              <a:rPr lang="en-CA" dirty="0"/>
              <a:t>The idea is to find </a:t>
            </a:r>
            <a:r>
              <a:rPr lang="en-CA" dirty="0" smtClean="0"/>
              <a:t>a few </a:t>
            </a:r>
            <a:r>
              <a:rPr lang="en-CA" dirty="0"/>
              <a:t>variables that account for a high percentage of the variance in the observations</a:t>
            </a:r>
          </a:p>
          <a:p>
            <a:pPr lvl="1"/>
            <a:endParaRPr lang="en-CA" dirty="0" smtClean="0"/>
          </a:p>
        </p:txBody>
      </p:sp>
      <p:sp>
        <p:nvSpPr>
          <p:cNvPr id="4" name="Footer Placeholder 3"/>
          <p:cNvSpPr>
            <a:spLocks noGrp="1"/>
          </p:cNvSpPr>
          <p:nvPr>
            <p:ph type="ftr" sz="quarter" idx="11"/>
          </p:nvPr>
        </p:nvSpPr>
        <p:spPr/>
        <p:txBody>
          <a:bodyPr/>
          <a:lstStyle/>
          <a:p>
            <a:r>
              <a:rPr lang="en-US" smtClean="0"/>
              <a:t>Machine Learning in Business snd Edition. Copyright  © John C. Hull 2020</a:t>
            </a:r>
            <a:endParaRPr lang="en-CA"/>
          </a:p>
        </p:txBody>
      </p:sp>
      <p:sp>
        <p:nvSpPr>
          <p:cNvPr id="5" name="Slide Number Placeholder 4"/>
          <p:cNvSpPr>
            <a:spLocks noGrp="1"/>
          </p:cNvSpPr>
          <p:nvPr>
            <p:ph type="sldNum" sz="quarter" idx="12"/>
          </p:nvPr>
        </p:nvSpPr>
        <p:spPr/>
        <p:txBody>
          <a:bodyPr/>
          <a:lstStyle/>
          <a:p>
            <a:fld id="{2E8C09BE-1715-42CA-A91A-E7B0E09A3015}" type="slidenum">
              <a:rPr lang="en-CA" smtClean="0"/>
              <a:t>23</a:t>
            </a:fld>
            <a:endParaRPr lang="en-CA"/>
          </a:p>
        </p:txBody>
      </p:sp>
    </p:spTree>
    <p:extLst>
      <p:ext uri="{BB962C8B-B14F-4D97-AF65-F5344CB8AC3E}">
        <p14:creationId xmlns:p14="http://schemas.microsoft.com/office/powerpoint/2010/main" val="1331260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Daily </a:t>
            </a:r>
            <a:r>
              <a:rPr lang="en-CA" dirty="0" smtClean="0"/>
              <a:t>interest rate changes</a:t>
            </a:r>
            <a:endParaRPr lang="en-CA" sz="2000" dirty="0"/>
          </a:p>
        </p:txBody>
      </p:sp>
      <p:sp>
        <p:nvSpPr>
          <p:cNvPr id="4" name="Footer Placeholder 3"/>
          <p:cNvSpPr>
            <a:spLocks noGrp="1"/>
          </p:cNvSpPr>
          <p:nvPr>
            <p:ph type="ftr" sz="quarter" idx="11"/>
          </p:nvPr>
        </p:nvSpPr>
        <p:spPr/>
        <p:txBody>
          <a:bodyPr/>
          <a:lstStyle/>
          <a:p>
            <a:r>
              <a:rPr lang="en-US" smtClean="0"/>
              <a:t>Machine Learning in Business snd Edition. Copyright  © John C. Hull 2020</a:t>
            </a:r>
            <a:endParaRPr lang="en-CA"/>
          </a:p>
        </p:txBody>
      </p:sp>
      <p:sp>
        <p:nvSpPr>
          <p:cNvPr id="5" name="Slide Number Placeholder 4"/>
          <p:cNvSpPr>
            <a:spLocks noGrp="1"/>
          </p:cNvSpPr>
          <p:nvPr>
            <p:ph type="sldNum" sz="quarter" idx="12"/>
          </p:nvPr>
        </p:nvSpPr>
        <p:spPr/>
        <p:txBody>
          <a:bodyPr/>
          <a:lstStyle/>
          <a:p>
            <a:fld id="{2E8C09BE-1715-42CA-A91A-E7B0E09A3015}" type="slidenum">
              <a:rPr lang="en-CA" smtClean="0"/>
              <a:t>24</a:t>
            </a:fld>
            <a:endParaRPr lang="en-CA"/>
          </a:p>
        </p:txBody>
      </p:sp>
      <p:sp>
        <p:nvSpPr>
          <p:cNvPr id="7" name="Content Placeholder 6"/>
          <p:cNvSpPr>
            <a:spLocks noGrp="1"/>
          </p:cNvSpPr>
          <p:nvPr>
            <p:ph idx="1"/>
          </p:nvPr>
        </p:nvSpPr>
        <p:spPr/>
        <p:txBody>
          <a:bodyPr/>
          <a:lstStyle/>
          <a:p>
            <a:pPr marL="0" indent="0">
              <a:buNone/>
            </a:pPr>
            <a:r>
              <a:rPr lang="en-CA" dirty="0" smtClean="0"/>
              <a:t> </a:t>
            </a:r>
            <a:endParaRPr lang="en-CA" dirty="0"/>
          </a:p>
        </p:txBody>
      </p:sp>
      <p:pic>
        <p:nvPicPr>
          <p:cNvPr id="8" name="Picture 7"/>
          <p:cNvPicPr>
            <a:picLocks noChangeAspect="1"/>
          </p:cNvPicPr>
          <p:nvPr/>
        </p:nvPicPr>
        <p:blipFill>
          <a:blip r:embed="rId2"/>
          <a:stretch>
            <a:fillRect/>
          </a:stretch>
        </p:blipFill>
        <p:spPr>
          <a:xfrm>
            <a:off x="683568" y="2492896"/>
            <a:ext cx="7506946" cy="2378602"/>
          </a:xfrm>
          <a:prstGeom prst="rect">
            <a:avLst/>
          </a:prstGeom>
        </p:spPr>
      </p:pic>
    </p:spTree>
    <p:extLst>
      <p:ext uri="{BB962C8B-B14F-4D97-AF65-F5344CB8AC3E}">
        <p14:creationId xmlns:p14="http://schemas.microsoft.com/office/powerpoint/2010/main" val="19123380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Interest rate changes </a:t>
            </a:r>
            <a:r>
              <a:rPr lang="en-CA" sz="2200" dirty="0" smtClean="0"/>
              <a:t>continued</a:t>
            </a:r>
            <a:endParaRPr lang="en-CA" sz="2200" dirty="0"/>
          </a:p>
        </p:txBody>
      </p:sp>
      <p:sp>
        <p:nvSpPr>
          <p:cNvPr id="3" name="Content Placeholder 2"/>
          <p:cNvSpPr>
            <a:spLocks noGrp="1"/>
          </p:cNvSpPr>
          <p:nvPr>
            <p:ph idx="1"/>
          </p:nvPr>
        </p:nvSpPr>
        <p:spPr/>
        <p:txBody>
          <a:bodyPr/>
          <a:lstStyle/>
          <a:p>
            <a:r>
              <a:rPr lang="en-CA" dirty="0" smtClean="0"/>
              <a:t>SD of factor scores</a:t>
            </a:r>
          </a:p>
          <a:p>
            <a:endParaRPr lang="en-CA" dirty="0" smtClean="0"/>
          </a:p>
          <a:p>
            <a:endParaRPr lang="en-CA" dirty="0" smtClean="0"/>
          </a:p>
          <a:p>
            <a:pPr marL="0" indent="0">
              <a:buNone/>
            </a:pPr>
            <a:endParaRPr lang="en-CA" dirty="0"/>
          </a:p>
          <a:p>
            <a:r>
              <a:rPr lang="en-CA" dirty="0" smtClean="0"/>
              <a:t>The fraction of the variance accounted for by first factor is</a:t>
            </a:r>
          </a:p>
          <a:p>
            <a:pPr marL="0" indent="0">
              <a:buNone/>
            </a:pPr>
            <a:endParaRPr lang="en-CA" dirty="0" smtClean="0"/>
          </a:p>
          <a:p>
            <a:pPr marL="0" indent="0">
              <a:buNone/>
            </a:pPr>
            <a:r>
              <a:rPr lang="en-CA" dirty="0"/>
              <a:t> </a:t>
            </a:r>
            <a:r>
              <a:rPr lang="en-CA" dirty="0" smtClean="0"/>
              <a:t>   or about 90%.</a:t>
            </a:r>
          </a:p>
          <a:p>
            <a:r>
              <a:rPr lang="en-CA" dirty="0" smtClean="0"/>
              <a:t>The first two factors account for over 97% of the variance</a:t>
            </a:r>
          </a:p>
          <a:p>
            <a:pPr marL="0" indent="0">
              <a:buNone/>
            </a:pPr>
            <a:endParaRPr lang="en-CA" dirty="0"/>
          </a:p>
        </p:txBody>
      </p:sp>
      <p:sp>
        <p:nvSpPr>
          <p:cNvPr id="4" name="Footer Placeholder 3"/>
          <p:cNvSpPr>
            <a:spLocks noGrp="1"/>
          </p:cNvSpPr>
          <p:nvPr>
            <p:ph type="ftr" sz="quarter" idx="11"/>
          </p:nvPr>
        </p:nvSpPr>
        <p:spPr/>
        <p:txBody>
          <a:bodyPr/>
          <a:lstStyle/>
          <a:p>
            <a:r>
              <a:rPr lang="en-US" smtClean="0"/>
              <a:t>Machine Learning in Business snd Edition. Copyright  © John C. Hull 2020</a:t>
            </a:r>
            <a:endParaRPr lang="en-CA" dirty="0"/>
          </a:p>
        </p:txBody>
      </p:sp>
      <p:sp>
        <p:nvSpPr>
          <p:cNvPr id="5" name="Slide Number Placeholder 4"/>
          <p:cNvSpPr>
            <a:spLocks noGrp="1"/>
          </p:cNvSpPr>
          <p:nvPr>
            <p:ph type="sldNum" sz="quarter" idx="12"/>
          </p:nvPr>
        </p:nvSpPr>
        <p:spPr/>
        <p:txBody>
          <a:bodyPr/>
          <a:lstStyle/>
          <a:p>
            <a:fld id="{2E8C09BE-1715-42CA-A91A-E7B0E09A3015}" type="slidenum">
              <a:rPr lang="en-CA" smtClean="0"/>
              <a:t>25</a:t>
            </a:fld>
            <a:endParaRPr lang="en-CA"/>
          </a:p>
        </p:txBody>
      </p:sp>
      <p:graphicFrame>
        <p:nvGraphicFramePr>
          <p:cNvPr id="8" name="Table 7"/>
          <p:cNvGraphicFramePr>
            <a:graphicFrameLocks noGrp="1"/>
          </p:cNvGraphicFramePr>
          <p:nvPr>
            <p:extLst>
              <p:ext uri="{D42A27DB-BD31-4B8C-83A1-F6EECF244321}">
                <p14:modId xmlns:p14="http://schemas.microsoft.com/office/powerpoint/2010/main" val="1487060117"/>
              </p:ext>
            </p:extLst>
          </p:nvPr>
        </p:nvGraphicFramePr>
        <p:xfrm>
          <a:off x="1066800" y="2825750"/>
          <a:ext cx="6096000" cy="501015"/>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3842056204"/>
                    </a:ext>
                  </a:extLst>
                </a:gridCol>
                <a:gridCol w="762000">
                  <a:extLst>
                    <a:ext uri="{9D8B030D-6E8A-4147-A177-3AD203B41FA5}">
                      <a16:colId xmlns:a16="http://schemas.microsoft.com/office/drawing/2014/main" val="1814122300"/>
                    </a:ext>
                  </a:extLst>
                </a:gridCol>
                <a:gridCol w="762000">
                  <a:extLst>
                    <a:ext uri="{9D8B030D-6E8A-4147-A177-3AD203B41FA5}">
                      <a16:colId xmlns:a16="http://schemas.microsoft.com/office/drawing/2014/main" val="3155518338"/>
                    </a:ext>
                  </a:extLst>
                </a:gridCol>
                <a:gridCol w="762000">
                  <a:extLst>
                    <a:ext uri="{9D8B030D-6E8A-4147-A177-3AD203B41FA5}">
                      <a16:colId xmlns:a16="http://schemas.microsoft.com/office/drawing/2014/main" val="2598289785"/>
                    </a:ext>
                  </a:extLst>
                </a:gridCol>
                <a:gridCol w="762000">
                  <a:extLst>
                    <a:ext uri="{9D8B030D-6E8A-4147-A177-3AD203B41FA5}">
                      <a16:colId xmlns:a16="http://schemas.microsoft.com/office/drawing/2014/main" val="2382548455"/>
                    </a:ext>
                  </a:extLst>
                </a:gridCol>
                <a:gridCol w="762000">
                  <a:extLst>
                    <a:ext uri="{9D8B030D-6E8A-4147-A177-3AD203B41FA5}">
                      <a16:colId xmlns:a16="http://schemas.microsoft.com/office/drawing/2014/main" val="2737871090"/>
                    </a:ext>
                  </a:extLst>
                </a:gridCol>
                <a:gridCol w="762000">
                  <a:extLst>
                    <a:ext uri="{9D8B030D-6E8A-4147-A177-3AD203B41FA5}">
                      <a16:colId xmlns:a16="http://schemas.microsoft.com/office/drawing/2014/main" val="1434307578"/>
                    </a:ext>
                  </a:extLst>
                </a:gridCol>
                <a:gridCol w="762000">
                  <a:extLst>
                    <a:ext uri="{9D8B030D-6E8A-4147-A177-3AD203B41FA5}">
                      <a16:colId xmlns:a16="http://schemas.microsoft.com/office/drawing/2014/main" val="2171556895"/>
                    </a:ext>
                  </a:extLst>
                </a:gridCol>
              </a:tblGrid>
              <a:tr h="222885">
                <a:tc>
                  <a:txBody>
                    <a:bodyPr/>
                    <a:lstStyle/>
                    <a:p>
                      <a:pPr algn="ctr"/>
                      <a:r>
                        <a:rPr lang="en-CA" sz="1000" dirty="0" smtClean="0"/>
                        <a:t>PC1</a:t>
                      </a:r>
                      <a:endParaRPr lang="en-CA" sz="1000" dirty="0"/>
                    </a:p>
                  </a:txBody>
                  <a:tcPr marL="68580" marR="68580" marT="34290" marB="34290"/>
                </a:tc>
                <a:tc>
                  <a:txBody>
                    <a:bodyPr/>
                    <a:lstStyle/>
                    <a:p>
                      <a:pPr algn="ctr"/>
                      <a:r>
                        <a:rPr lang="en-CA" sz="1000" dirty="0" smtClean="0"/>
                        <a:t>PC2</a:t>
                      </a:r>
                      <a:endParaRPr lang="en-CA" sz="1000" dirty="0"/>
                    </a:p>
                  </a:txBody>
                  <a:tcPr marL="68580" marR="68580" marT="34290" marB="34290"/>
                </a:tc>
                <a:tc>
                  <a:txBody>
                    <a:bodyPr/>
                    <a:lstStyle/>
                    <a:p>
                      <a:pPr algn="ctr"/>
                      <a:r>
                        <a:rPr lang="en-CA" sz="1000" dirty="0" smtClean="0"/>
                        <a:t>PC3</a:t>
                      </a:r>
                      <a:endParaRPr lang="en-CA" sz="1000" dirty="0"/>
                    </a:p>
                  </a:txBody>
                  <a:tcPr marL="68580" marR="68580" marT="34290" marB="34290"/>
                </a:tc>
                <a:tc>
                  <a:txBody>
                    <a:bodyPr/>
                    <a:lstStyle/>
                    <a:p>
                      <a:pPr algn="ctr"/>
                      <a:r>
                        <a:rPr lang="en-CA" sz="1000" dirty="0" smtClean="0"/>
                        <a:t>PC4</a:t>
                      </a:r>
                      <a:endParaRPr lang="en-CA" sz="1000" dirty="0"/>
                    </a:p>
                  </a:txBody>
                  <a:tcPr marL="68580" marR="68580" marT="34290" marB="34290"/>
                </a:tc>
                <a:tc>
                  <a:txBody>
                    <a:bodyPr/>
                    <a:lstStyle/>
                    <a:p>
                      <a:pPr algn="ctr"/>
                      <a:r>
                        <a:rPr lang="en-CA" sz="1000" dirty="0" smtClean="0"/>
                        <a:t>PC5</a:t>
                      </a:r>
                      <a:endParaRPr lang="en-CA" sz="1000" dirty="0"/>
                    </a:p>
                  </a:txBody>
                  <a:tcPr marL="68580" marR="68580" marT="34290" marB="34290"/>
                </a:tc>
                <a:tc>
                  <a:txBody>
                    <a:bodyPr/>
                    <a:lstStyle/>
                    <a:p>
                      <a:pPr algn="ctr"/>
                      <a:r>
                        <a:rPr lang="en-CA" sz="1000" dirty="0" smtClean="0"/>
                        <a:t>PC6</a:t>
                      </a:r>
                      <a:endParaRPr lang="en-CA" sz="1000" dirty="0"/>
                    </a:p>
                  </a:txBody>
                  <a:tcPr marL="68580" marR="68580" marT="34290" marB="34290"/>
                </a:tc>
                <a:tc>
                  <a:txBody>
                    <a:bodyPr/>
                    <a:lstStyle/>
                    <a:p>
                      <a:pPr algn="ctr"/>
                      <a:r>
                        <a:rPr lang="en-CA" sz="1000" dirty="0" smtClean="0"/>
                        <a:t>PC7</a:t>
                      </a:r>
                      <a:endParaRPr lang="en-CA" sz="1000" dirty="0"/>
                    </a:p>
                  </a:txBody>
                  <a:tcPr marL="68580" marR="68580" marT="34290" marB="34290"/>
                </a:tc>
                <a:tc>
                  <a:txBody>
                    <a:bodyPr/>
                    <a:lstStyle/>
                    <a:p>
                      <a:pPr algn="ctr"/>
                      <a:r>
                        <a:rPr lang="en-CA" sz="1000" dirty="0" smtClean="0"/>
                        <a:t>PC8</a:t>
                      </a:r>
                      <a:endParaRPr lang="en-CA" sz="1000" dirty="0"/>
                    </a:p>
                  </a:txBody>
                  <a:tcPr marL="68580" marR="68580" marT="34290" marB="34290"/>
                </a:tc>
                <a:extLst>
                  <a:ext uri="{0D108BD9-81ED-4DB2-BD59-A6C34878D82A}">
                    <a16:rowId xmlns:a16="http://schemas.microsoft.com/office/drawing/2014/main" val="1327669301"/>
                  </a:ext>
                </a:extLst>
              </a:tr>
              <a:tr h="278130">
                <a:tc>
                  <a:txBody>
                    <a:bodyPr/>
                    <a:lstStyle/>
                    <a:p>
                      <a:pPr algn="ctr"/>
                      <a:r>
                        <a:rPr lang="en-CA" sz="1000" dirty="0" smtClean="0"/>
                        <a:t>17.55</a:t>
                      </a:r>
                      <a:endParaRPr lang="en-CA" sz="1000" dirty="0"/>
                    </a:p>
                  </a:txBody>
                  <a:tcPr marL="68580" marR="68580" marT="34290" marB="34290"/>
                </a:tc>
                <a:tc>
                  <a:txBody>
                    <a:bodyPr/>
                    <a:lstStyle/>
                    <a:p>
                      <a:pPr algn="ctr"/>
                      <a:r>
                        <a:rPr lang="en-CA" sz="1000" dirty="0" smtClean="0"/>
                        <a:t>4.77</a:t>
                      </a:r>
                      <a:endParaRPr lang="en-CA" sz="1000" dirty="0"/>
                    </a:p>
                  </a:txBody>
                  <a:tcPr marL="68580" marR="68580" marT="34290" marB="34290"/>
                </a:tc>
                <a:tc>
                  <a:txBody>
                    <a:bodyPr/>
                    <a:lstStyle/>
                    <a:p>
                      <a:pPr algn="ctr"/>
                      <a:r>
                        <a:rPr lang="en-CA" sz="1000" dirty="0" smtClean="0"/>
                        <a:t>2.08</a:t>
                      </a:r>
                      <a:endParaRPr lang="en-CA" sz="1000" dirty="0"/>
                    </a:p>
                  </a:txBody>
                  <a:tcPr marL="68580" marR="68580" marT="34290" marB="34290"/>
                </a:tc>
                <a:tc>
                  <a:txBody>
                    <a:bodyPr/>
                    <a:lstStyle/>
                    <a:p>
                      <a:pPr algn="ctr"/>
                      <a:r>
                        <a:rPr lang="en-CA" sz="1000" dirty="0" smtClean="0"/>
                        <a:t>1.29</a:t>
                      </a:r>
                      <a:endParaRPr lang="en-CA" sz="1000" dirty="0"/>
                    </a:p>
                  </a:txBody>
                  <a:tcPr marL="68580" marR="68580" marT="34290" marB="34290"/>
                </a:tc>
                <a:tc>
                  <a:txBody>
                    <a:bodyPr/>
                    <a:lstStyle/>
                    <a:p>
                      <a:pPr algn="ctr"/>
                      <a:r>
                        <a:rPr lang="en-CA" sz="1000" dirty="0" smtClean="0"/>
                        <a:t>0.91</a:t>
                      </a:r>
                      <a:endParaRPr lang="en-CA" sz="1000" dirty="0"/>
                    </a:p>
                  </a:txBody>
                  <a:tcPr marL="68580" marR="68580" marT="34290" marB="34290"/>
                </a:tc>
                <a:tc>
                  <a:txBody>
                    <a:bodyPr/>
                    <a:lstStyle/>
                    <a:p>
                      <a:pPr algn="ctr"/>
                      <a:r>
                        <a:rPr lang="en-CA" sz="1000" dirty="0" smtClean="0"/>
                        <a:t>0.73</a:t>
                      </a:r>
                      <a:endParaRPr lang="en-CA" sz="1000" dirty="0"/>
                    </a:p>
                  </a:txBody>
                  <a:tcPr marL="68580" marR="68580" marT="34290" marB="34290"/>
                </a:tc>
                <a:tc>
                  <a:txBody>
                    <a:bodyPr/>
                    <a:lstStyle/>
                    <a:p>
                      <a:pPr algn="ctr"/>
                      <a:r>
                        <a:rPr lang="en-CA" sz="1000" dirty="0" smtClean="0"/>
                        <a:t>0.56</a:t>
                      </a:r>
                      <a:endParaRPr lang="en-CA" sz="1000" dirty="0"/>
                    </a:p>
                  </a:txBody>
                  <a:tcPr marL="68580" marR="68580" marT="34290" marB="34290"/>
                </a:tc>
                <a:tc>
                  <a:txBody>
                    <a:bodyPr/>
                    <a:lstStyle/>
                    <a:p>
                      <a:pPr algn="ctr"/>
                      <a:r>
                        <a:rPr lang="en-CA" sz="1000" dirty="0" smtClean="0"/>
                        <a:t>0.53</a:t>
                      </a:r>
                      <a:endParaRPr lang="en-CA" sz="1000" dirty="0"/>
                    </a:p>
                  </a:txBody>
                  <a:tcPr marL="68580" marR="68580" marT="34290" marB="34290"/>
                </a:tc>
                <a:extLst>
                  <a:ext uri="{0D108BD9-81ED-4DB2-BD59-A6C34878D82A}">
                    <a16:rowId xmlns:a16="http://schemas.microsoft.com/office/drawing/2014/main" val="1067364945"/>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92098693"/>
              </p:ext>
            </p:extLst>
          </p:nvPr>
        </p:nvGraphicFramePr>
        <p:xfrm>
          <a:off x="3533775" y="4005263"/>
          <a:ext cx="2200275" cy="522287"/>
        </p:xfrm>
        <a:graphic>
          <a:graphicData uri="http://schemas.openxmlformats.org/presentationml/2006/ole">
            <mc:AlternateContent xmlns:mc="http://schemas.openxmlformats.org/markup-compatibility/2006">
              <mc:Choice xmlns:v="urn:schemas-microsoft-com:vml" Requires="v">
                <p:oleObj spid="_x0000_s7183" name="Equation" r:id="rId3" imgW="1765080" imgH="419040" progId="Equation.DSMT4">
                  <p:embed/>
                </p:oleObj>
              </mc:Choice>
              <mc:Fallback>
                <p:oleObj name="Equation" r:id="rId3" imgW="1765080" imgH="419040" progId="Equation.DSMT4">
                  <p:embed/>
                  <p:pic>
                    <p:nvPicPr>
                      <p:cNvPr id="0" name=""/>
                      <p:cNvPicPr/>
                      <p:nvPr/>
                    </p:nvPicPr>
                    <p:blipFill>
                      <a:blip r:embed="rId4"/>
                      <a:stretch>
                        <a:fillRect/>
                      </a:stretch>
                    </p:blipFill>
                    <p:spPr>
                      <a:xfrm>
                        <a:off x="3533775" y="4005263"/>
                        <a:ext cx="2200275" cy="522287"/>
                      </a:xfrm>
                      <a:prstGeom prst="rect">
                        <a:avLst/>
                      </a:prstGeom>
                    </p:spPr>
                  </p:pic>
                </p:oleObj>
              </mc:Fallback>
            </mc:AlternateContent>
          </a:graphicData>
        </a:graphic>
      </p:graphicFrame>
    </p:spTree>
    <p:extLst>
      <p:ext uri="{BB962C8B-B14F-4D97-AF65-F5344CB8AC3E}">
        <p14:creationId xmlns:p14="http://schemas.microsoft.com/office/powerpoint/2010/main" val="14748736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to Country Risk Case (Tables </a:t>
            </a:r>
            <a:r>
              <a:rPr lang="en-US" dirty="0" smtClean="0"/>
              <a:t>2.11 </a:t>
            </a:r>
            <a:r>
              <a:rPr lang="en-US" dirty="0" smtClean="0"/>
              <a:t>and </a:t>
            </a:r>
            <a:r>
              <a:rPr lang="en-US" dirty="0" smtClean="0"/>
              <a:t>2.12)</a:t>
            </a:r>
            <a:endParaRPr lang="en-CA" dirty="0"/>
          </a:p>
        </p:txBody>
      </p:sp>
      <p:graphicFrame>
        <p:nvGraphicFramePr>
          <p:cNvPr id="7" name="Table 6"/>
          <p:cNvGraphicFramePr>
            <a:graphicFrameLocks noGrp="1"/>
          </p:cNvGraphicFramePr>
          <p:nvPr>
            <p:extLst>
              <p:ext uri="{D42A27DB-BD31-4B8C-83A1-F6EECF244321}">
                <p14:modId xmlns:p14="http://schemas.microsoft.com/office/powerpoint/2010/main" val="958531711"/>
              </p:ext>
            </p:extLst>
          </p:nvPr>
        </p:nvGraphicFramePr>
        <p:xfrm>
          <a:off x="1403649" y="2175074"/>
          <a:ext cx="5472608" cy="2448271"/>
        </p:xfrm>
        <a:graphic>
          <a:graphicData uri="http://schemas.openxmlformats.org/drawingml/2006/table">
            <a:tbl>
              <a:tblPr firstRow="1" firstCol="1" bandRow="1">
                <a:tableStyleId>{5940675A-B579-460E-94D1-54222C63F5DA}</a:tableStyleId>
              </a:tblPr>
              <a:tblGrid>
                <a:gridCol w="1895788">
                  <a:extLst>
                    <a:ext uri="{9D8B030D-6E8A-4147-A177-3AD203B41FA5}">
                      <a16:colId xmlns:a16="http://schemas.microsoft.com/office/drawing/2014/main" val="20000"/>
                    </a:ext>
                  </a:extLst>
                </a:gridCol>
                <a:gridCol w="824779">
                  <a:extLst>
                    <a:ext uri="{9D8B030D-6E8A-4147-A177-3AD203B41FA5}">
                      <a16:colId xmlns:a16="http://schemas.microsoft.com/office/drawing/2014/main" val="20001"/>
                    </a:ext>
                  </a:extLst>
                </a:gridCol>
                <a:gridCol w="983070">
                  <a:extLst>
                    <a:ext uri="{9D8B030D-6E8A-4147-A177-3AD203B41FA5}">
                      <a16:colId xmlns:a16="http://schemas.microsoft.com/office/drawing/2014/main" val="20002"/>
                    </a:ext>
                  </a:extLst>
                </a:gridCol>
                <a:gridCol w="876617">
                  <a:extLst>
                    <a:ext uri="{9D8B030D-6E8A-4147-A177-3AD203B41FA5}">
                      <a16:colId xmlns:a16="http://schemas.microsoft.com/office/drawing/2014/main" val="20003"/>
                    </a:ext>
                  </a:extLst>
                </a:gridCol>
                <a:gridCol w="892354">
                  <a:extLst>
                    <a:ext uri="{9D8B030D-6E8A-4147-A177-3AD203B41FA5}">
                      <a16:colId xmlns:a16="http://schemas.microsoft.com/office/drawing/2014/main" val="20004"/>
                    </a:ext>
                  </a:extLst>
                </a:gridCol>
              </a:tblGrid>
              <a:tr h="489655">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 </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PC1</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PC2</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PC3</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PC4</a:t>
                      </a:r>
                      <a:endParaRPr lang="en-CA" sz="160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0"/>
                  </a:ext>
                </a:extLst>
              </a:tr>
              <a:tr h="489654">
                <a:tc>
                  <a:txBody>
                    <a:bodyPr/>
                    <a:lstStyle/>
                    <a:p>
                      <a:pPr>
                        <a:lnSpc>
                          <a:spcPct val="107000"/>
                        </a:lnSpc>
                        <a:spcAft>
                          <a:spcPts val="0"/>
                        </a:spcAft>
                      </a:pPr>
                      <a:r>
                        <a:rPr lang="en-US" sz="1600" dirty="0">
                          <a:effectLst/>
                          <a:latin typeface="Arial" panose="020B0604020202020204" pitchFamily="34" charset="0"/>
                          <a:cs typeface="Arial" panose="020B0604020202020204" pitchFamily="34" charset="0"/>
                        </a:rPr>
                        <a:t>Corruption index</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0.594</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0.154</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−0.292</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−0.733</a:t>
                      </a:r>
                      <a:endParaRPr lang="en-CA" sz="160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1"/>
                  </a:ext>
                </a:extLst>
              </a:tr>
              <a:tr h="489654">
                <a:tc>
                  <a:txBody>
                    <a:bodyPr/>
                    <a:lstStyle/>
                    <a:p>
                      <a:pPr>
                        <a:lnSpc>
                          <a:spcPct val="107000"/>
                        </a:lnSpc>
                        <a:spcAft>
                          <a:spcPts val="0"/>
                        </a:spcAft>
                      </a:pPr>
                      <a:r>
                        <a:rPr lang="en-US" sz="1600">
                          <a:effectLst/>
                          <a:latin typeface="Arial" panose="020B0604020202020204" pitchFamily="34" charset="0"/>
                          <a:cs typeface="Arial" panose="020B0604020202020204" pitchFamily="34" charset="0"/>
                        </a:rPr>
                        <a:t>Peace index</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-0.530</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0.041</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−0.842</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−0.086</a:t>
                      </a:r>
                      <a:endParaRPr lang="en-CA" sz="160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2"/>
                  </a:ext>
                </a:extLst>
              </a:tr>
              <a:tr h="489654">
                <a:tc>
                  <a:txBody>
                    <a:bodyPr/>
                    <a:lstStyle/>
                    <a:p>
                      <a:pPr>
                        <a:lnSpc>
                          <a:spcPct val="107000"/>
                        </a:lnSpc>
                        <a:spcAft>
                          <a:spcPts val="0"/>
                        </a:spcAft>
                      </a:pPr>
                      <a:r>
                        <a:rPr lang="en-US" sz="1600">
                          <a:effectLst/>
                          <a:latin typeface="Arial" panose="020B0604020202020204" pitchFamily="34" charset="0"/>
                          <a:cs typeface="Arial" panose="020B0604020202020204" pitchFamily="34" charset="0"/>
                        </a:rPr>
                        <a:t>Legal risk index</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0.585</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0.136</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−0.431</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 0.674</a:t>
                      </a:r>
                      <a:endParaRPr lang="en-CA" sz="160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3"/>
                  </a:ext>
                </a:extLst>
              </a:tr>
              <a:tr h="489654">
                <a:tc>
                  <a:txBody>
                    <a:bodyPr/>
                    <a:lstStyle/>
                    <a:p>
                      <a:pPr>
                        <a:lnSpc>
                          <a:spcPct val="107000"/>
                        </a:lnSpc>
                        <a:spcAft>
                          <a:spcPts val="0"/>
                        </a:spcAft>
                      </a:pPr>
                      <a:r>
                        <a:rPr lang="en-US" sz="1600">
                          <a:effectLst/>
                          <a:latin typeface="Arial" panose="020B0604020202020204" pitchFamily="34" charset="0"/>
                          <a:cs typeface="Arial" panose="020B0604020202020204" pitchFamily="34" charset="0"/>
                        </a:rPr>
                        <a:t>GDP Growth rate</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0.152</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−0.978</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−0.141</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−0.026</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33623139"/>
              </p:ext>
            </p:extLst>
          </p:nvPr>
        </p:nvGraphicFramePr>
        <p:xfrm>
          <a:off x="1403649" y="4953682"/>
          <a:ext cx="5544617" cy="1040580"/>
        </p:xfrm>
        <a:graphic>
          <a:graphicData uri="http://schemas.openxmlformats.org/drawingml/2006/table">
            <a:tbl>
              <a:tblPr firstRow="1" firstCol="1" bandRow="1">
                <a:tableStyleId>{5940675A-B579-460E-94D1-54222C63F5DA}</a:tableStyleId>
              </a:tblPr>
              <a:tblGrid>
                <a:gridCol w="1944216">
                  <a:extLst>
                    <a:ext uri="{9D8B030D-6E8A-4147-A177-3AD203B41FA5}">
                      <a16:colId xmlns:a16="http://schemas.microsoft.com/office/drawing/2014/main" val="20000"/>
                    </a:ext>
                  </a:extLst>
                </a:gridCol>
                <a:gridCol w="791127">
                  <a:extLst>
                    <a:ext uri="{9D8B030D-6E8A-4147-A177-3AD203B41FA5}">
                      <a16:colId xmlns:a16="http://schemas.microsoft.com/office/drawing/2014/main" val="20001"/>
                    </a:ext>
                  </a:extLst>
                </a:gridCol>
                <a:gridCol w="961067">
                  <a:extLst>
                    <a:ext uri="{9D8B030D-6E8A-4147-A177-3AD203B41FA5}">
                      <a16:colId xmlns:a16="http://schemas.microsoft.com/office/drawing/2014/main" val="20002"/>
                    </a:ext>
                  </a:extLst>
                </a:gridCol>
                <a:gridCol w="721887">
                  <a:extLst>
                    <a:ext uri="{9D8B030D-6E8A-4147-A177-3AD203B41FA5}">
                      <a16:colId xmlns:a16="http://schemas.microsoft.com/office/drawing/2014/main" val="20003"/>
                    </a:ext>
                  </a:extLst>
                </a:gridCol>
                <a:gridCol w="1126320">
                  <a:extLst>
                    <a:ext uri="{9D8B030D-6E8A-4147-A177-3AD203B41FA5}">
                      <a16:colId xmlns:a16="http://schemas.microsoft.com/office/drawing/2014/main" val="20004"/>
                    </a:ext>
                  </a:extLst>
                </a:gridCol>
              </a:tblGrid>
              <a:tr h="399580">
                <a:tc>
                  <a:txBody>
                    <a:bodyPr/>
                    <a:lstStyle/>
                    <a:p>
                      <a:pPr algn="ctr">
                        <a:lnSpc>
                          <a:spcPct val="107000"/>
                        </a:lnSpc>
                        <a:spcAft>
                          <a:spcPts val="0"/>
                        </a:spcAft>
                      </a:pP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PC1</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PC2</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PC3</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PC4</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0"/>
                  </a:ext>
                </a:extLst>
              </a:tr>
              <a:tr h="320500">
                <a:tc>
                  <a:txBody>
                    <a:bodyPr/>
                    <a:lstStyle/>
                    <a:p>
                      <a:pPr algn="ctr">
                        <a:lnSpc>
                          <a:spcPct val="107000"/>
                        </a:lnSpc>
                        <a:spcAft>
                          <a:spcPts val="0"/>
                        </a:spcAft>
                      </a:pPr>
                      <a:r>
                        <a:rPr lang="en-US" sz="1600" dirty="0" smtClean="0">
                          <a:effectLst/>
                          <a:latin typeface="Arial" panose="020B0604020202020204" pitchFamily="34" charset="0"/>
                          <a:ea typeface="Times New Roman"/>
                          <a:cs typeface="Arial" panose="020B0604020202020204" pitchFamily="34" charset="0"/>
                        </a:rPr>
                        <a:t>SD of factor scores</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1.600</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0.988</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0.625</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0.270</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1"/>
                  </a:ext>
                </a:extLst>
              </a:tr>
              <a:tr h="320500">
                <a:tc>
                  <a:txBody>
                    <a:bodyPr/>
                    <a:lstStyle/>
                    <a:p>
                      <a:pPr algn="l">
                        <a:lnSpc>
                          <a:spcPct val="107000"/>
                        </a:lnSpc>
                        <a:spcAft>
                          <a:spcPts val="0"/>
                        </a:spcAft>
                      </a:pPr>
                      <a:r>
                        <a:rPr lang="en-US" sz="1600" dirty="0" smtClean="0">
                          <a:effectLst/>
                          <a:latin typeface="Arial" panose="020B0604020202020204" pitchFamily="34" charset="0"/>
                          <a:ea typeface="Times New Roman"/>
                          <a:cs typeface="Arial" panose="020B0604020202020204" pitchFamily="34" charset="0"/>
                        </a:rPr>
                        <a:t>% of variance</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smtClean="0">
                          <a:effectLst/>
                          <a:latin typeface="Arial" panose="020B0604020202020204" pitchFamily="34" charset="0"/>
                          <a:ea typeface="Times New Roman"/>
                          <a:cs typeface="Arial" panose="020B0604020202020204" pitchFamily="34" charset="0"/>
                        </a:rPr>
                        <a:t>64%</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smtClean="0">
                          <a:effectLst/>
                          <a:latin typeface="Arial" panose="020B0604020202020204" pitchFamily="34" charset="0"/>
                          <a:ea typeface="Times New Roman"/>
                          <a:cs typeface="Arial" panose="020B0604020202020204" pitchFamily="34" charset="0"/>
                        </a:rPr>
                        <a:t>24%</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smtClean="0">
                          <a:effectLst/>
                          <a:latin typeface="Arial" panose="020B0604020202020204" pitchFamily="34" charset="0"/>
                          <a:ea typeface="Times New Roman"/>
                          <a:cs typeface="Arial" panose="020B0604020202020204" pitchFamily="34" charset="0"/>
                        </a:rPr>
                        <a:t>10%</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smtClean="0">
                          <a:effectLst/>
                          <a:latin typeface="Arial" panose="020B0604020202020204" pitchFamily="34" charset="0"/>
                          <a:ea typeface="Times New Roman"/>
                          <a:cs typeface="Arial" panose="020B0604020202020204" pitchFamily="34" charset="0"/>
                        </a:rPr>
                        <a:t>2%</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1"/>
          </p:nvPr>
        </p:nvSpPr>
        <p:spPr/>
        <p:txBody>
          <a:bodyPr/>
          <a:lstStyle/>
          <a:p>
            <a:r>
              <a:rPr lang="en-US" smtClean="0"/>
              <a:t>Machine Learning in Business snd Edition. Copyright  © John C. Hull 2020</a:t>
            </a:r>
            <a:endParaRPr lang="en-CA"/>
          </a:p>
        </p:txBody>
      </p:sp>
      <p:sp>
        <p:nvSpPr>
          <p:cNvPr id="4" name="Slide Number Placeholder 3"/>
          <p:cNvSpPr>
            <a:spLocks noGrp="1"/>
          </p:cNvSpPr>
          <p:nvPr>
            <p:ph type="sldNum" sz="quarter" idx="12"/>
          </p:nvPr>
        </p:nvSpPr>
        <p:spPr/>
        <p:txBody>
          <a:bodyPr/>
          <a:lstStyle/>
          <a:p>
            <a:fld id="{8F6C609E-065A-4A0E-A6D3-976F18D4BC33}" type="slidenum">
              <a:rPr lang="en-CA" smtClean="0"/>
              <a:t>26</a:t>
            </a:fld>
            <a:endParaRPr lang="en-CA"/>
          </a:p>
        </p:txBody>
      </p:sp>
    </p:spTree>
    <p:extLst>
      <p:ext uri="{BB962C8B-B14F-4D97-AF65-F5344CB8AC3E}">
        <p14:creationId xmlns:p14="http://schemas.microsoft.com/office/powerpoint/2010/main" val="200687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Customers </a:t>
            </a:r>
            <a:endParaRPr lang="en-CA" dirty="0"/>
          </a:p>
        </p:txBody>
      </p:sp>
      <p:sp>
        <p:nvSpPr>
          <p:cNvPr id="3" name="Content Placeholder 2"/>
          <p:cNvSpPr>
            <a:spLocks noGrp="1"/>
          </p:cNvSpPr>
          <p:nvPr>
            <p:ph idx="1"/>
          </p:nvPr>
        </p:nvSpPr>
        <p:spPr/>
        <p:txBody>
          <a:bodyPr/>
          <a:lstStyle/>
          <a:p>
            <a:r>
              <a:rPr lang="en-US" dirty="0" smtClean="0"/>
              <a:t>Suppose you are a bank and have hundreds of thousands of customers and 100 features describing each one</a:t>
            </a:r>
          </a:p>
          <a:p>
            <a:r>
              <a:rPr lang="en-US" dirty="0" smtClean="0"/>
              <a:t>Unsupervised learning algorithms can be used to divide your customers into clusters so that you can anticipate their needs and communicate with them more effectively </a:t>
            </a:r>
            <a:endParaRPr lang="en-CA" dirty="0"/>
          </a:p>
        </p:txBody>
      </p:sp>
      <p:sp>
        <p:nvSpPr>
          <p:cNvPr id="4" name="Footer Placeholder 3"/>
          <p:cNvSpPr>
            <a:spLocks noGrp="1"/>
          </p:cNvSpPr>
          <p:nvPr>
            <p:ph type="ftr" sz="quarter" idx="11"/>
          </p:nvPr>
        </p:nvSpPr>
        <p:spPr/>
        <p:txBody>
          <a:bodyPr/>
          <a:lstStyle/>
          <a:p>
            <a:r>
              <a:rPr lang="en-US" smtClean="0"/>
              <a:t>Machine Learning in Business snd Edition. Copyright  © John C. Hull 2020</a:t>
            </a:r>
            <a:endParaRPr lang="en-CA"/>
          </a:p>
        </p:txBody>
      </p:sp>
      <p:sp>
        <p:nvSpPr>
          <p:cNvPr id="5" name="Slide Number Placeholder 4"/>
          <p:cNvSpPr>
            <a:spLocks noGrp="1"/>
          </p:cNvSpPr>
          <p:nvPr>
            <p:ph type="sldNum" sz="quarter" idx="12"/>
          </p:nvPr>
        </p:nvSpPr>
        <p:spPr/>
        <p:txBody>
          <a:bodyPr/>
          <a:lstStyle/>
          <a:p>
            <a:fld id="{2E8C09BE-1715-42CA-A91A-E7B0E09A3015}" type="slidenum">
              <a:rPr lang="en-CA" smtClean="0"/>
              <a:t>3</a:t>
            </a:fld>
            <a:endParaRPr lang="en-CA"/>
          </a:p>
        </p:txBody>
      </p:sp>
    </p:spTree>
    <p:extLst>
      <p:ext uri="{BB962C8B-B14F-4D97-AF65-F5344CB8AC3E}">
        <p14:creationId xmlns:p14="http://schemas.microsoft.com/office/powerpoint/2010/main" val="295161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57064"/>
            <a:ext cx="7772400" cy="1143000"/>
          </a:xfrm>
        </p:spPr>
        <p:txBody>
          <a:bodyPr/>
          <a:lstStyle/>
          <a:p>
            <a:r>
              <a:rPr lang="en-US" dirty="0" smtClean="0"/>
              <a:t>Feature Scaling (page 24-25)</a:t>
            </a:r>
            <a:endParaRPr lang="en-CA" dirty="0"/>
          </a:p>
        </p:txBody>
      </p:sp>
      <p:sp>
        <p:nvSpPr>
          <p:cNvPr id="3" name="Content Placeholder 2"/>
          <p:cNvSpPr>
            <a:spLocks noGrp="1"/>
          </p:cNvSpPr>
          <p:nvPr>
            <p:ph idx="1"/>
          </p:nvPr>
        </p:nvSpPr>
        <p:spPr>
          <a:xfrm>
            <a:off x="467544" y="1556792"/>
            <a:ext cx="7772400" cy="4114800"/>
          </a:xfrm>
        </p:spPr>
        <p:txBody>
          <a:bodyPr/>
          <a:lstStyle/>
          <a:p>
            <a:r>
              <a:rPr lang="en-US" dirty="0" smtClean="0"/>
              <a:t>Before using many ML algorithms (including those for unsupervised learning), it is important to scale feature values so that they are comparable.</a:t>
            </a:r>
          </a:p>
          <a:p>
            <a:r>
              <a:rPr lang="en-US" dirty="0" smtClean="0"/>
              <a:t> Z-score scaling involves calculating the mean and SD from the values of each feature from the training set. Scaled feature values for all data sets are then created by subtracting the mean and dividing by the SD. The scaled feature values have a mean of zero and SD of one.</a:t>
            </a:r>
          </a:p>
          <a:p>
            <a:r>
              <a:rPr lang="en-US" dirty="0" smtClean="0"/>
              <a:t>Min-max scaling involves calculating the maximum and minimum value of each feature from the training set. Scaled feature values for all data sets are then created by subtracting the minimum and dividing by the difference between the maximum and minimum. The scaled feature values lie between zero and one.</a:t>
            </a:r>
          </a:p>
          <a:p>
            <a:pPr marL="0" indent="0">
              <a:buNone/>
            </a:pPr>
            <a:endParaRPr lang="en-CA" dirty="0"/>
          </a:p>
        </p:txBody>
      </p:sp>
      <p:sp>
        <p:nvSpPr>
          <p:cNvPr id="4" name="Footer Placeholder 3"/>
          <p:cNvSpPr>
            <a:spLocks noGrp="1"/>
          </p:cNvSpPr>
          <p:nvPr>
            <p:ph type="ftr" sz="quarter" idx="11"/>
          </p:nvPr>
        </p:nvSpPr>
        <p:spPr/>
        <p:txBody>
          <a:bodyPr/>
          <a:lstStyle/>
          <a:p>
            <a:r>
              <a:rPr lang="en-US" smtClean="0"/>
              <a:t>Machine Learning in Business snd Edition. Copyright  © John C. Hull 2020</a:t>
            </a:r>
            <a:endParaRPr lang="en-CA"/>
          </a:p>
        </p:txBody>
      </p:sp>
      <p:sp>
        <p:nvSpPr>
          <p:cNvPr id="5" name="Slide Number Placeholder 4"/>
          <p:cNvSpPr>
            <a:spLocks noGrp="1"/>
          </p:cNvSpPr>
          <p:nvPr>
            <p:ph type="sldNum" sz="quarter" idx="12"/>
          </p:nvPr>
        </p:nvSpPr>
        <p:spPr/>
        <p:txBody>
          <a:bodyPr/>
          <a:lstStyle/>
          <a:p>
            <a:fld id="{8F6C609E-065A-4A0E-A6D3-976F18D4BC33}" type="slidenum">
              <a:rPr lang="en-CA" smtClean="0"/>
              <a:t>4</a:t>
            </a:fld>
            <a:endParaRPr lang="en-CA"/>
          </a:p>
        </p:txBody>
      </p:sp>
    </p:spTree>
    <p:extLst>
      <p:ext uri="{BB962C8B-B14F-4D97-AF65-F5344CB8AC3E}">
        <p14:creationId xmlns:p14="http://schemas.microsoft.com/office/powerpoint/2010/main" val="3473444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Distance Measure</a:t>
            </a:r>
            <a:endParaRPr lang="en-CA" dirty="0"/>
          </a:p>
        </p:txBody>
      </p:sp>
      <p:sp>
        <p:nvSpPr>
          <p:cNvPr id="3" name="Content Placeholder 2"/>
          <p:cNvSpPr>
            <a:spLocks noGrp="1"/>
          </p:cNvSpPr>
          <p:nvPr>
            <p:ph idx="1"/>
          </p:nvPr>
        </p:nvSpPr>
        <p:spPr/>
        <p:txBody>
          <a:bodyPr/>
          <a:lstStyle/>
          <a:p>
            <a:r>
              <a:rPr lang="en-US" dirty="0" smtClean="0"/>
              <a:t>For clustering we need a distance measure</a:t>
            </a:r>
          </a:p>
          <a:p>
            <a:r>
              <a:rPr lang="en-US" dirty="0" smtClean="0"/>
              <a:t>The simplest distance measure is the Euclidean distance measure. Distance =</a:t>
            </a:r>
          </a:p>
          <a:p>
            <a:pPr marL="0" indent="0">
              <a:buNone/>
            </a:pPr>
            <a:endParaRPr lang="en-US" dirty="0" smtClean="0"/>
          </a:p>
          <a:p>
            <a:endParaRPr lang="en-CA"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593657" y="3356992"/>
            <a:ext cx="4498623" cy="2770247"/>
          </a:xfrm>
          <a:prstGeom prst="rect">
            <a:avLst/>
          </a:prstGeom>
          <a:noFill/>
          <a:ln>
            <a:noFill/>
          </a:ln>
        </p:spPr>
      </p:pic>
      <p:graphicFrame>
        <p:nvGraphicFramePr>
          <p:cNvPr id="5" name="Object 4"/>
          <p:cNvGraphicFramePr>
            <a:graphicFrameLocks noChangeAspect="1"/>
          </p:cNvGraphicFramePr>
          <p:nvPr>
            <p:extLst>
              <p:ext uri="{D42A27DB-BD31-4B8C-83A1-F6EECF244321}">
                <p14:modId xmlns:p14="http://schemas.microsoft.com/office/powerpoint/2010/main" val="1740694938"/>
              </p:ext>
            </p:extLst>
          </p:nvPr>
        </p:nvGraphicFramePr>
        <p:xfrm>
          <a:off x="3635895" y="2852936"/>
          <a:ext cx="1872208" cy="397637"/>
        </p:xfrm>
        <a:graphic>
          <a:graphicData uri="http://schemas.openxmlformats.org/presentationml/2006/ole">
            <mc:AlternateContent xmlns:mc="http://schemas.openxmlformats.org/markup-compatibility/2006">
              <mc:Choice xmlns:v="urn:schemas-microsoft-com:vml" Requires="v">
                <p:oleObj spid="_x0000_s1046" name="Equation" r:id="rId4" imgW="1434960" imgH="304560" progId="Equation.DSMT4">
                  <p:embed/>
                </p:oleObj>
              </mc:Choice>
              <mc:Fallback>
                <p:oleObj name="Equation" r:id="rId4" imgW="1434960" imgH="304560" progId="Equation.DSMT4">
                  <p:embed/>
                  <p:pic>
                    <p:nvPicPr>
                      <p:cNvPr id="0" name=""/>
                      <p:cNvPicPr/>
                      <p:nvPr/>
                    </p:nvPicPr>
                    <p:blipFill>
                      <a:blip r:embed="rId5"/>
                      <a:stretch>
                        <a:fillRect/>
                      </a:stretch>
                    </p:blipFill>
                    <p:spPr>
                      <a:xfrm>
                        <a:off x="3635895" y="2852936"/>
                        <a:ext cx="1872208" cy="397637"/>
                      </a:xfrm>
                      <a:prstGeom prst="rect">
                        <a:avLst/>
                      </a:prstGeom>
                    </p:spPr>
                  </p:pic>
                </p:oleObj>
              </mc:Fallback>
            </mc:AlternateContent>
          </a:graphicData>
        </a:graphic>
      </p:graphicFrame>
      <p:sp>
        <p:nvSpPr>
          <p:cNvPr id="6" name="Footer Placeholder 5"/>
          <p:cNvSpPr>
            <a:spLocks noGrp="1"/>
          </p:cNvSpPr>
          <p:nvPr>
            <p:ph type="ftr" sz="quarter" idx="11"/>
          </p:nvPr>
        </p:nvSpPr>
        <p:spPr/>
        <p:txBody>
          <a:bodyPr/>
          <a:lstStyle/>
          <a:p>
            <a:r>
              <a:rPr lang="en-US" smtClean="0"/>
              <a:t>Machine Learning in Business snd Edition. Copyright  © John C. Hull 2020</a:t>
            </a:r>
            <a:endParaRPr lang="en-CA"/>
          </a:p>
        </p:txBody>
      </p:sp>
      <p:sp>
        <p:nvSpPr>
          <p:cNvPr id="7" name="Slide Number Placeholder 6"/>
          <p:cNvSpPr>
            <a:spLocks noGrp="1"/>
          </p:cNvSpPr>
          <p:nvPr>
            <p:ph type="sldNum" sz="quarter" idx="12"/>
          </p:nvPr>
        </p:nvSpPr>
        <p:spPr/>
        <p:txBody>
          <a:bodyPr/>
          <a:lstStyle/>
          <a:p>
            <a:fld id="{8F6C609E-065A-4A0E-A6D3-976F18D4BC33}" type="slidenum">
              <a:rPr lang="en-CA" smtClean="0"/>
              <a:t>5</a:t>
            </a:fld>
            <a:endParaRPr lang="en-CA"/>
          </a:p>
        </p:txBody>
      </p:sp>
    </p:spTree>
    <p:extLst>
      <p:ext uri="{BB962C8B-B14F-4D97-AF65-F5344CB8AC3E}">
        <p14:creationId xmlns:p14="http://schemas.microsoft.com/office/powerpoint/2010/main" val="495936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Measure </a:t>
            </a:r>
            <a:r>
              <a:rPr lang="en-US" sz="2400" dirty="0" smtClean="0"/>
              <a:t>continued</a:t>
            </a:r>
            <a:endParaRPr lang="en-CA"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In general when there are</a:t>
                </a:r>
                <a:r>
                  <a:rPr lang="en-US" dirty="0" smtClean="0">
                    <a:latin typeface="+mj-lt"/>
                  </a:rPr>
                  <a:t> </a:t>
                </a:r>
                <a:r>
                  <a:rPr lang="en-US" i="1" dirty="0" smtClean="0">
                    <a:latin typeface="+mj-lt"/>
                  </a:rPr>
                  <a:t>m</a:t>
                </a:r>
                <a:r>
                  <a:rPr lang="en-US" dirty="0" smtClean="0"/>
                  <a:t> features the distance between P and Q is</a:t>
                </a:r>
              </a:p>
              <a:p>
                <a:pPr marL="0" indent="0">
                  <a:buNone/>
                </a:pPr>
                <a14:m>
                  <m:oMathPara xmlns:m="http://schemas.openxmlformats.org/officeDocument/2006/math">
                    <m:oMathParaPr>
                      <m:jc m:val="centerGroup"/>
                    </m:oMathParaPr>
                    <m:oMath xmlns:m="http://schemas.openxmlformats.org/officeDocument/2006/math">
                      <m:rad>
                        <m:radPr>
                          <m:degHide m:val="on"/>
                          <m:ctrlPr>
                            <a:rPr lang="en-CA" i="1">
                              <a:latin typeface="Cambria Math" panose="02040503050406030204" pitchFamily="18" charset="0"/>
                            </a:rPr>
                          </m:ctrlPr>
                        </m:radPr>
                        <m:deg/>
                        <m:e>
                          <m:nary>
                            <m:naryPr>
                              <m:chr m:val="∑"/>
                              <m:limLoc m:val="subSup"/>
                              <m:ctrlPr>
                                <a:rPr lang="en-CA" i="1">
                                  <a:latin typeface="Cambria Math" panose="02040503050406030204" pitchFamily="18" charset="0"/>
                                </a:rPr>
                              </m:ctrlPr>
                            </m:naryPr>
                            <m:sub>
                              <m:r>
                                <m:rPr>
                                  <m:brk m:alnAt="25"/>
                                </m:rPr>
                                <a:rPr lang="en-US" i="1">
                                  <a:latin typeface="Cambria Math"/>
                                </a:rPr>
                                <m:t>𝑗</m:t>
                              </m:r>
                              <m:r>
                                <a:rPr lang="en-US" i="1">
                                  <a:latin typeface="Cambria Math"/>
                                </a:rPr>
                                <m:t>=1</m:t>
                              </m:r>
                            </m:sub>
                            <m:sup>
                              <m:r>
                                <a:rPr lang="en-US" i="1">
                                  <a:latin typeface="Cambria Math"/>
                                </a:rPr>
                                <m:t>𝑚</m:t>
                              </m:r>
                            </m:sup>
                            <m:e>
                              <m:sSup>
                                <m:sSupPr>
                                  <m:ctrlPr>
                                    <a:rPr lang="en-CA" i="1">
                                      <a:latin typeface="Cambria Math" panose="02040503050406030204" pitchFamily="18" charset="0"/>
                                    </a:rPr>
                                  </m:ctrlPr>
                                </m:sSupPr>
                                <m:e>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US" i="1">
                                              <a:latin typeface="Cambria Math"/>
                                            </a:rPr>
                                            <m:t>𝑣</m:t>
                                          </m:r>
                                        </m:e>
                                        <m:sub>
                                          <m:r>
                                            <a:rPr lang="en-US" i="1">
                                              <a:latin typeface="Cambria Math"/>
                                            </a:rPr>
                                            <m:t>𝑝𝑗</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i="1">
                                              <a:latin typeface="Cambria Math"/>
                                            </a:rPr>
                                            <m:t>𝑞𝑗</m:t>
                                          </m:r>
                                        </m:sub>
                                      </m:sSub>
                                    </m:e>
                                  </m:d>
                                </m:e>
                                <m:sup>
                                  <m:r>
                                    <a:rPr lang="en-US" i="1">
                                      <a:latin typeface="Cambria Math"/>
                                    </a:rPr>
                                    <m:t>2</m:t>
                                  </m:r>
                                </m:sup>
                              </m:sSup>
                            </m:e>
                          </m:nary>
                        </m:e>
                      </m:rad>
                    </m:oMath>
                  </m:oMathPara>
                </a14:m>
                <a:endParaRPr lang="en-US" dirty="0" smtClean="0">
                  <a:latin typeface="+mj-lt"/>
                </a:endParaRPr>
              </a:p>
              <a:p>
                <a:pPr marL="0" indent="0">
                  <a:buNone/>
                </a:pPr>
                <a:endParaRPr lang="en-US" dirty="0" smtClean="0"/>
              </a:p>
              <a:p>
                <a:pPr marL="261938" indent="0">
                  <a:buNone/>
                </a:pPr>
                <a:r>
                  <a:rPr lang="en-US" dirty="0" smtClean="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𝑣</m:t>
                        </m:r>
                      </m:e>
                      <m:sub>
                        <m:r>
                          <a:rPr lang="en-US" b="0" i="1" smtClean="0">
                            <a:latin typeface="Cambria Math"/>
                          </a:rPr>
                          <m:t>𝑝𝑗</m:t>
                        </m:r>
                      </m:sub>
                    </m:sSub>
                    <m:r>
                      <a:rPr lang="en-US" b="0" i="1" smtClean="0">
                        <a:latin typeface="Cambria Math"/>
                      </a:rPr>
                      <m:t> </m:t>
                    </m:r>
                  </m:oMath>
                </a14:m>
                <a:r>
                  <a:rPr lang="en-US" dirty="0" smtClean="0"/>
                  <a:t>and </a:t>
                </a:r>
                <a14:m>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b="0" i="1" smtClean="0">
                            <a:latin typeface="Cambria Math"/>
                          </a:rPr>
                          <m:t>𝑞</m:t>
                        </m:r>
                        <m:r>
                          <a:rPr lang="en-US" i="1">
                            <a:latin typeface="Cambria Math"/>
                          </a:rPr>
                          <m:t>𝑗</m:t>
                        </m:r>
                      </m:sub>
                    </m:sSub>
                  </m:oMath>
                </a14:m>
                <a:r>
                  <a:rPr lang="en-US" dirty="0" smtClean="0"/>
                  <a:t> and the values of the </a:t>
                </a:r>
                <a:r>
                  <a:rPr lang="en-US" i="1" dirty="0" err="1" smtClean="0"/>
                  <a:t>j</a:t>
                </a:r>
                <a:r>
                  <a:rPr lang="en-US" dirty="0" err="1" smtClean="0"/>
                  <a:t>th</a:t>
                </a:r>
                <a:r>
                  <a:rPr lang="en-US" dirty="0" smtClean="0"/>
                  <a:t> feature for P and Q</a:t>
                </a:r>
              </a:p>
              <a:p>
                <a:pPr marL="0" indent="0">
                  <a:buNone/>
                </a:pPr>
                <a:r>
                  <a:rPr lang="en-US" dirty="0" smtClean="0"/>
                  <a:t> </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037"/>
                </a:stretch>
              </a:blipFill>
            </p:spPr>
            <p:txBody>
              <a:bodyPr/>
              <a:lstStyle/>
              <a:p>
                <a:r>
                  <a:rPr lang="en-CA">
                    <a:noFill/>
                  </a:rPr>
                  <a:t> </a:t>
                </a:r>
              </a:p>
            </p:txBody>
          </p:sp>
        </mc:Fallback>
      </mc:AlternateContent>
      <p:sp>
        <p:nvSpPr>
          <p:cNvPr id="4" name="Footer Placeholder 3"/>
          <p:cNvSpPr>
            <a:spLocks noGrp="1"/>
          </p:cNvSpPr>
          <p:nvPr>
            <p:ph type="ftr" sz="quarter" idx="11"/>
          </p:nvPr>
        </p:nvSpPr>
        <p:spPr/>
        <p:txBody>
          <a:bodyPr/>
          <a:lstStyle/>
          <a:p>
            <a:r>
              <a:rPr lang="en-US" smtClean="0"/>
              <a:t>Machine Learning in Business snd Edition. Copyright  © John C. Hull 2020</a:t>
            </a:r>
            <a:endParaRPr lang="en-CA"/>
          </a:p>
        </p:txBody>
      </p:sp>
      <p:sp>
        <p:nvSpPr>
          <p:cNvPr id="5" name="Slide Number Placeholder 4"/>
          <p:cNvSpPr>
            <a:spLocks noGrp="1"/>
          </p:cNvSpPr>
          <p:nvPr>
            <p:ph type="sldNum" sz="quarter" idx="12"/>
          </p:nvPr>
        </p:nvSpPr>
        <p:spPr/>
        <p:txBody>
          <a:bodyPr/>
          <a:lstStyle/>
          <a:p>
            <a:fld id="{8F6C609E-065A-4A0E-A6D3-976F18D4BC33}" type="slidenum">
              <a:rPr lang="en-CA" smtClean="0"/>
              <a:t>6</a:t>
            </a:fld>
            <a:endParaRPr lang="en-CA"/>
          </a:p>
        </p:txBody>
      </p:sp>
    </p:spTree>
    <p:extLst>
      <p:ext uri="{BB962C8B-B14F-4D97-AF65-F5344CB8AC3E}">
        <p14:creationId xmlns:p14="http://schemas.microsoft.com/office/powerpoint/2010/main" val="1383710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Centers (Table 2.1)</a:t>
            </a:r>
            <a:endParaRPr lang="en-CA" dirty="0"/>
          </a:p>
        </p:txBody>
      </p:sp>
      <p:sp>
        <p:nvSpPr>
          <p:cNvPr id="3" name="Content Placeholder 2"/>
          <p:cNvSpPr>
            <a:spLocks noGrp="1"/>
          </p:cNvSpPr>
          <p:nvPr>
            <p:ph idx="1"/>
          </p:nvPr>
        </p:nvSpPr>
        <p:spPr/>
        <p:txBody>
          <a:bodyPr/>
          <a:lstStyle/>
          <a:p>
            <a:r>
              <a:rPr lang="en-US" dirty="0" smtClean="0"/>
              <a:t>The center of a cluster (sometimes called the centroid) is determined by averaging the values of each feature for all points in the cluster. Example: </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184715654"/>
              </p:ext>
            </p:extLst>
          </p:nvPr>
        </p:nvGraphicFramePr>
        <p:xfrm>
          <a:off x="1043607" y="3284982"/>
          <a:ext cx="6336706" cy="2736306"/>
        </p:xfrm>
        <a:graphic>
          <a:graphicData uri="http://schemas.openxmlformats.org/drawingml/2006/table">
            <a:tbl>
              <a:tblPr firstRow="1" firstCol="1" bandRow="1">
                <a:tableStyleId>{5940675A-B579-460E-94D1-54222C63F5DA}</a:tableStyleId>
              </a:tblPr>
              <a:tblGrid>
                <a:gridCol w="1031195">
                  <a:extLst>
                    <a:ext uri="{9D8B030D-6E8A-4147-A177-3AD203B41FA5}">
                      <a16:colId xmlns:a16="http://schemas.microsoft.com/office/drawing/2014/main" val="20000"/>
                    </a:ext>
                  </a:extLst>
                </a:gridCol>
                <a:gridCol w="1030156">
                  <a:extLst>
                    <a:ext uri="{9D8B030D-6E8A-4147-A177-3AD203B41FA5}">
                      <a16:colId xmlns:a16="http://schemas.microsoft.com/office/drawing/2014/main" val="20001"/>
                    </a:ext>
                  </a:extLst>
                </a:gridCol>
                <a:gridCol w="1030156">
                  <a:extLst>
                    <a:ext uri="{9D8B030D-6E8A-4147-A177-3AD203B41FA5}">
                      <a16:colId xmlns:a16="http://schemas.microsoft.com/office/drawing/2014/main" val="20002"/>
                    </a:ext>
                  </a:extLst>
                </a:gridCol>
                <a:gridCol w="1030156">
                  <a:extLst>
                    <a:ext uri="{9D8B030D-6E8A-4147-A177-3AD203B41FA5}">
                      <a16:colId xmlns:a16="http://schemas.microsoft.com/office/drawing/2014/main" val="20003"/>
                    </a:ext>
                  </a:extLst>
                </a:gridCol>
                <a:gridCol w="1278938">
                  <a:extLst>
                    <a:ext uri="{9D8B030D-6E8A-4147-A177-3AD203B41FA5}">
                      <a16:colId xmlns:a16="http://schemas.microsoft.com/office/drawing/2014/main" val="20004"/>
                    </a:ext>
                  </a:extLst>
                </a:gridCol>
                <a:gridCol w="936105">
                  <a:extLst>
                    <a:ext uri="{9D8B030D-6E8A-4147-A177-3AD203B41FA5}">
                      <a16:colId xmlns:a16="http://schemas.microsoft.com/office/drawing/2014/main" val="20005"/>
                    </a:ext>
                  </a:extLst>
                </a:gridCol>
              </a:tblGrid>
              <a:tr h="697260">
                <a:tc>
                  <a:txBody>
                    <a:bodyPr/>
                    <a:lstStyle/>
                    <a:p>
                      <a:pPr indent="-68580" algn="ctr">
                        <a:lnSpc>
                          <a:spcPct val="107000"/>
                        </a:lnSpc>
                        <a:spcAft>
                          <a:spcPts val="0"/>
                        </a:spcAft>
                      </a:pPr>
                      <a:r>
                        <a:rPr lang="en-US" sz="1600" dirty="0" err="1">
                          <a:effectLst/>
                          <a:latin typeface="Arial" panose="020B0604020202020204" pitchFamily="34" charset="0"/>
                          <a:cs typeface="Arial" panose="020B0604020202020204" pitchFamily="34" charset="0"/>
                        </a:rPr>
                        <a:t>Observ</a:t>
                      </a:r>
                      <a:r>
                        <a:rPr lang="en-US" sz="1600" dirty="0">
                          <a:effectLst/>
                          <a:latin typeface="Arial" panose="020B0604020202020204" pitchFamily="34" charset="0"/>
                          <a:cs typeface="Arial" panose="020B0604020202020204" pitchFamily="34" charset="0"/>
                        </a:rPr>
                        <a:t>.</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Feature 1</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Feature 2</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Feature 3</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smtClean="0">
                          <a:effectLst/>
                          <a:latin typeface="Arial" panose="020B0604020202020204" pitchFamily="34" charset="0"/>
                          <a:cs typeface="Arial" panose="020B0604020202020204" pitchFamily="34" charset="0"/>
                        </a:rPr>
                        <a:t>Feature</a:t>
                      </a:r>
                      <a:r>
                        <a:rPr lang="en-CA" sz="1600" baseline="0" dirty="0" smtClean="0">
                          <a:effectLst/>
                          <a:latin typeface="Arial" panose="020B0604020202020204" pitchFamily="34" charset="0"/>
                          <a:cs typeface="Arial" panose="020B0604020202020204" pitchFamily="34" charset="0"/>
                        </a:rPr>
                        <a:t> </a:t>
                      </a:r>
                      <a:r>
                        <a:rPr lang="en-US" sz="1600" dirty="0" smtClean="0">
                          <a:effectLst/>
                          <a:latin typeface="Arial" panose="020B0604020202020204" pitchFamily="34" charset="0"/>
                          <a:cs typeface="Arial" panose="020B0604020202020204" pitchFamily="34" charset="0"/>
                        </a:rPr>
                        <a:t>4</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Distance to center</a:t>
                      </a:r>
                      <a:endParaRPr lang="en-CA" sz="160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0"/>
                  </a:ext>
                </a:extLst>
              </a:tr>
              <a:tr h="339841">
                <a:tc>
                  <a:txBody>
                    <a:bodyPr/>
                    <a:lstStyle/>
                    <a:p>
                      <a:pPr indent="-68580" algn="ctr">
                        <a:lnSpc>
                          <a:spcPct val="107000"/>
                        </a:lnSpc>
                        <a:spcAft>
                          <a:spcPts val="0"/>
                        </a:spcAft>
                      </a:pPr>
                      <a:r>
                        <a:rPr lang="en-US" sz="1600">
                          <a:effectLst/>
                          <a:latin typeface="Arial" panose="020B0604020202020204" pitchFamily="34" charset="0"/>
                          <a:cs typeface="Arial" panose="020B0604020202020204" pitchFamily="34" charset="0"/>
                        </a:rPr>
                        <a:t>1</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1.00</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1.00</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0.40</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0.25</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0.145</a:t>
                      </a:r>
                      <a:endParaRPr lang="en-CA" sz="160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1"/>
                  </a:ext>
                </a:extLst>
              </a:tr>
              <a:tr h="339841">
                <a:tc>
                  <a:txBody>
                    <a:bodyPr/>
                    <a:lstStyle/>
                    <a:p>
                      <a:pPr indent="-68580" algn="ctr">
                        <a:lnSpc>
                          <a:spcPct val="107000"/>
                        </a:lnSpc>
                        <a:spcAft>
                          <a:spcPts val="0"/>
                        </a:spcAft>
                      </a:pPr>
                      <a:r>
                        <a:rPr lang="en-US" sz="1600">
                          <a:effectLst/>
                          <a:latin typeface="Arial" panose="020B0604020202020204" pitchFamily="34" charset="0"/>
                          <a:cs typeface="Arial" panose="020B0604020202020204" pitchFamily="34" charset="0"/>
                        </a:rPr>
                        <a:t>2</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0.80</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1.20</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0.25</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0.40</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0.258</a:t>
                      </a:r>
                      <a:endParaRPr lang="en-CA" sz="160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2"/>
                  </a:ext>
                </a:extLst>
              </a:tr>
              <a:tr h="339841">
                <a:tc>
                  <a:txBody>
                    <a:bodyPr/>
                    <a:lstStyle/>
                    <a:p>
                      <a:pPr indent="-68580" algn="ctr">
                        <a:lnSpc>
                          <a:spcPct val="107000"/>
                        </a:lnSpc>
                        <a:spcAft>
                          <a:spcPts val="0"/>
                        </a:spcAft>
                      </a:pPr>
                      <a:r>
                        <a:rPr lang="en-US" sz="1600">
                          <a:effectLst/>
                          <a:latin typeface="Arial" panose="020B0604020202020204" pitchFamily="34" charset="0"/>
                          <a:cs typeface="Arial" panose="020B0604020202020204" pitchFamily="34" charset="0"/>
                        </a:rPr>
                        <a:t>3</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0.82</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1.05</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0.35</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0.50</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0.206</a:t>
                      </a:r>
                      <a:endParaRPr lang="en-CA" sz="160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3"/>
                  </a:ext>
                </a:extLst>
              </a:tr>
              <a:tr h="339841">
                <a:tc>
                  <a:txBody>
                    <a:bodyPr/>
                    <a:lstStyle/>
                    <a:p>
                      <a:pPr indent="-68580" algn="ctr">
                        <a:lnSpc>
                          <a:spcPct val="107000"/>
                        </a:lnSpc>
                        <a:spcAft>
                          <a:spcPts val="0"/>
                        </a:spcAft>
                      </a:pPr>
                      <a:r>
                        <a:rPr lang="en-US" sz="1600">
                          <a:effectLst/>
                          <a:latin typeface="Arial" panose="020B0604020202020204" pitchFamily="34" charset="0"/>
                          <a:cs typeface="Arial" panose="020B0604020202020204" pitchFamily="34" charset="0"/>
                        </a:rPr>
                        <a:t>4</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1.10</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0.80</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0.21</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0.23</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0.303</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4"/>
                  </a:ext>
                </a:extLst>
              </a:tr>
              <a:tr h="339841">
                <a:tc>
                  <a:txBody>
                    <a:bodyPr/>
                    <a:lstStyle/>
                    <a:p>
                      <a:pPr indent="-68580" algn="ctr">
                        <a:lnSpc>
                          <a:spcPct val="107000"/>
                        </a:lnSpc>
                        <a:spcAft>
                          <a:spcPts val="0"/>
                        </a:spcAft>
                      </a:pPr>
                      <a:r>
                        <a:rPr lang="en-US" sz="1600">
                          <a:effectLst/>
                          <a:latin typeface="Arial" panose="020B0604020202020204" pitchFamily="34" charset="0"/>
                          <a:cs typeface="Arial" panose="020B0604020202020204" pitchFamily="34" charset="0"/>
                        </a:rPr>
                        <a:t>5</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0.85</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0.90</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0.37</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0.27</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0.137</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5"/>
                  </a:ext>
                </a:extLst>
              </a:tr>
              <a:tr h="339841">
                <a:tc>
                  <a:txBody>
                    <a:bodyPr/>
                    <a:lstStyle/>
                    <a:p>
                      <a:pPr indent="-68580" algn="ctr">
                        <a:lnSpc>
                          <a:spcPct val="107000"/>
                        </a:lnSpc>
                        <a:spcAft>
                          <a:spcPts val="0"/>
                        </a:spcAft>
                      </a:pPr>
                      <a:r>
                        <a:rPr lang="en-US" sz="1600">
                          <a:effectLst/>
                          <a:latin typeface="Arial" panose="020B0604020202020204" pitchFamily="34" charset="0"/>
                          <a:cs typeface="Arial" panose="020B0604020202020204" pitchFamily="34" charset="0"/>
                        </a:rPr>
                        <a:t>Center</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0.914</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0.990</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0.316</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0.330</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indent="180340" algn="ctr">
                        <a:lnSpc>
                          <a:spcPct val="107000"/>
                        </a:lnSpc>
                        <a:spcAft>
                          <a:spcPts val="0"/>
                        </a:spcAft>
                      </a:pPr>
                      <a:r>
                        <a:rPr lang="en-US" sz="1600" dirty="0">
                          <a:effectLst/>
                          <a:latin typeface="Arial" panose="020B0604020202020204" pitchFamily="34" charset="0"/>
                          <a:cs typeface="Arial" panose="020B0604020202020204" pitchFamily="34" charset="0"/>
                        </a:rPr>
                        <a:t> </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6"/>
                  </a:ext>
                </a:extLst>
              </a:tr>
            </a:tbl>
          </a:graphicData>
        </a:graphic>
      </p:graphicFrame>
      <p:sp>
        <p:nvSpPr>
          <p:cNvPr id="5" name="Footer Placeholder 4"/>
          <p:cNvSpPr>
            <a:spLocks noGrp="1"/>
          </p:cNvSpPr>
          <p:nvPr>
            <p:ph type="ftr" sz="quarter" idx="11"/>
          </p:nvPr>
        </p:nvSpPr>
        <p:spPr/>
        <p:txBody>
          <a:bodyPr/>
          <a:lstStyle/>
          <a:p>
            <a:r>
              <a:rPr lang="en-US" smtClean="0"/>
              <a:t>Machine Learning in Business snd Edition. Copyright  © John C. Hull 2020</a:t>
            </a:r>
            <a:endParaRPr lang="en-CA"/>
          </a:p>
        </p:txBody>
      </p:sp>
      <p:sp>
        <p:nvSpPr>
          <p:cNvPr id="6" name="Slide Number Placeholder 5"/>
          <p:cNvSpPr>
            <a:spLocks noGrp="1"/>
          </p:cNvSpPr>
          <p:nvPr>
            <p:ph type="sldNum" sz="quarter" idx="12"/>
          </p:nvPr>
        </p:nvSpPr>
        <p:spPr/>
        <p:txBody>
          <a:bodyPr/>
          <a:lstStyle/>
          <a:p>
            <a:fld id="{8F6C609E-065A-4A0E-A6D3-976F18D4BC33}" type="slidenum">
              <a:rPr lang="en-CA" smtClean="0"/>
              <a:t>7</a:t>
            </a:fld>
            <a:endParaRPr lang="en-CA"/>
          </a:p>
        </p:txBody>
      </p:sp>
    </p:spTree>
    <p:extLst>
      <p:ext uri="{BB962C8B-B14F-4D97-AF65-F5344CB8AC3E}">
        <p14:creationId xmlns:p14="http://schemas.microsoft.com/office/powerpoint/2010/main" val="2494935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498" y="989638"/>
            <a:ext cx="7886700" cy="994172"/>
          </a:xfrm>
        </p:spPr>
        <p:txBody>
          <a:bodyPr>
            <a:normAutofit fontScale="90000"/>
          </a:bodyPr>
          <a:lstStyle/>
          <a:p>
            <a:r>
              <a:rPr lang="en-CA" dirty="0"/>
              <a:t>k</a:t>
            </a:r>
            <a:r>
              <a:rPr lang="en-CA" dirty="0" smtClean="0"/>
              <a:t>-means algorithm to find k clusters (Figure 2.2) </a:t>
            </a:r>
            <a:endParaRPr lang="en-CA" dirty="0"/>
          </a:p>
        </p:txBody>
      </p:sp>
      <p:sp>
        <p:nvSpPr>
          <p:cNvPr id="5" name="Content Placeholder 4"/>
          <p:cNvSpPr>
            <a:spLocks noGrp="1"/>
          </p:cNvSpPr>
          <p:nvPr>
            <p:ph idx="1"/>
          </p:nvPr>
        </p:nvSpPr>
        <p:spPr>
          <a:xfrm>
            <a:off x="551498" y="2125266"/>
            <a:ext cx="7886700" cy="3263504"/>
          </a:xfrm>
        </p:spPr>
        <p:txBody>
          <a:bodyPr/>
          <a:lstStyle/>
          <a:p>
            <a:pPr marL="0" indent="0">
              <a:buNone/>
            </a:pPr>
            <a:endParaRPr lang="en-CA" dirty="0" smtClean="0"/>
          </a:p>
          <a:p>
            <a:endParaRPr lang="en-CA" dirty="0"/>
          </a:p>
        </p:txBody>
      </p:sp>
      <p:sp>
        <p:nvSpPr>
          <p:cNvPr id="3" name="Footer Placeholder 2"/>
          <p:cNvSpPr>
            <a:spLocks noGrp="1"/>
          </p:cNvSpPr>
          <p:nvPr>
            <p:ph type="ftr" sz="quarter" idx="11"/>
          </p:nvPr>
        </p:nvSpPr>
        <p:spPr/>
        <p:txBody>
          <a:bodyPr/>
          <a:lstStyle/>
          <a:p>
            <a:r>
              <a:rPr lang="en-US" smtClean="0"/>
              <a:t>Machine Learning in Business snd Edition. Copyright  © John C. Hull 2020</a:t>
            </a:r>
            <a:endParaRPr lang="en-CA"/>
          </a:p>
        </p:txBody>
      </p:sp>
      <p:sp>
        <p:nvSpPr>
          <p:cNvPr id="18" name="Slide Number Placeholder 17"/>
          <p:cNvSpPr>
            <a:spLocks noGrp="1"/>
          </p:cNvSpPr>
          <p:nvPr>
            <p:ph type="sldNum" sz="quarter" idx="12"/>
          </p:nvPr>
        </p:nvSpPr>
        <p:spPr/>
        <p:txBody>
          <a:bodyPr/>
          <a:lstStyle/>
          <a:p>
            <a:fld id="{2E8C09BE-1715-42CA-A91A-E7B0E09A3015}" type="slidenum">
              <a:rPr lang="en-CA" smtClean="0"/>
              <a:t>8</a:t>
            </a:fld>
            <a:endParaRPr lang="en-CA"/>
          </a:p>
        </p:txBody>
      </p:sp>
      <p:grpSp>
        <p:nvGrpSpPr>
          <p:cNvPr id="4" name="Group 3"/>
          <p:cNvGrpSpPr/>
          <p:nvPr/>
        </p:nvGrpSpPr>
        <p:grpSpPr>
          <a:xfrm>
            <a:off x="1105853" y="2125266"/>
            <a:ext cx="5597842" cy="3226241"/>
            <a:chOff x="891540" y="1232077"/>
            <a:chExt cx="8046719" cy="4730359"/>
          </a:xfrm>
          <a:solidFill>
            <a:schemeClr val="tx2"/>
          </a:solidFill>
        </p:grpSpPr>
        <p:sp>
          <p:nvSpPr>
            <p:cNvPr id="6" name="Rounded Rectangle 5"/>
            <p:cNvSpPr/>
            <p:nvPr/>
          </p:nvSpPr>
          <p:spPr>
            <a:xfrm>
              <a:off x="3560445" y="2617470"/>
              <a:ext cx="3348990" cy="697230"/>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t>Assign each </a:t>
              </a:r>
              <a:r>
                <a:rPr lang="en-CA" sz="1350" dirty="0" smtClean="0"/>
                <a:t>observation </a:t>
              </a:r>
              <a:r>
                <a:rPr lang="en-CA" sz="1350" dirty="0"/>
                <a:t>to nearest  cluster center</a:t>
              </a:r>
            </a:p>
          </p:txBody>
        </p:sp>
        <p:sp>
          <p:nvSpPr>
            <p:cNvPr id="7" name="Rounded Rectangle 6"/>
            <p:cNvSpPr/>
            <p:nvPr/>
          </p:nvSpPr>
          <p:spPr>
            <a:xfrm>
              <a:off x="3451861" y="1232077"/>
              <a:ext cx="3348989" cy="711023"/>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t>Choose k random points as cluster centers</a:t>
              </a:r>
            </a:p>
          </p:txBody>
        </p:sp>
        <p:sp>
          <p:nvSpPr>
            <p:cNvPr id="8" name="Down Arrow 7"/>
            <p:cNvSpPr/>
            <p:nvPr/>
          </p:nvSpPr>
          <p:spPr>
            <a:xfrm>
              <a:off x="5009197" y="1931670"/>
              <a:ext cx="285750" cy="6858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9" name="Rounded Rectangle 8"/>
            <p:cNvSpPr/>
            <p:nvPr/>
          </p:nvSpPr>
          <p:spPr>
            <a:xfrm>
              <a:off x="3680461" y="3945713"/>
              <a:ext cx="3228974" cy="59199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t>Calculate new cluster centers</a:t>
              </a:r>
            </a:p>
          </p:txBody>
        </p:sp>
        <p:sp>
          <p:nvSpPr>
            <p:cNvPr id="10" name="Down Arrow 9"/>
            <p:cNvSpPr/>
            <p:nvPr/>
          </p:nvSpPr>
          <p:spPr>
            <a:xfrm>
              <a:off x="5009198" y="3314700"/>
              <a:ext cx="285749" cy="64008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1" name="Rounded Rectangle 10"/>
            <p:cNvSpPr/>
            <p:nvPr/>
          </p:nvSpPr>
          <p:spPr>
            <a:xfrm>
              <a:off x="4197667" y="5048036"/>
              <a:ext cx="2194560" cy="914400"/>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t>Have cluster centers changed?</a:t>
              </a:r>
            </a:p>
          </p:txBody>
        </p:sp>
        <p:sp>
          <p:nvSpPr>
            <p:cNvPr id="12" name="Left Arrow 11"/>
            <p:cNvSpPr/>
            <p:nvPr/>
          </p:nvSpPr>
          <p:spPr>
            <a:xfrm>
              <a:off x="2608897" y="5372100"/>
              <a:ext cx="1588770" cy="449552"/>
            </a:xfrm>
            <a:prstGeom prst="left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t>No</a:t>
              </a:r>
            </a:p>
          </p:txBody>
        </p:sp>
        <p:sp>
          <p:nvSpPr>
            <p:cNvPr id="13" name="Rounded Rectangle 12"/>
            <p:cNvSpPr/>
            <p:nvPr/>
          </p:nvSpPr>
          <p:spPr>
            <a:xfrm>
              <a:off x="891540" y="5230916"/>
              <a:ext cx="1717357" cy="731520"/>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t>End</a:t>
              </a:r>
            </a:p>
          </p:txBody>
        </p:sp>
        <p:sp>
          <p:nvSpPr>
            <p:cNvPr id="14" name="Left Arrow 13"/>
            <p:cNvSpPr/>
            <p:nvPr/>
          </p:nvSpPr>
          <p:spPr>
            <a:xfrm rot="16200000">
              <a:off x="4935919" y="4607443"/>
              <a:ext cx="482423" cy="335867"/>
            </a:xfrm>
            <a:prstGeom prst="left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5" name="Bent Arrow 14"/>
            <p:cNvSpPr/>
            <p:nvPr/>
          </p:nvSpPr>
          <p:spPr>
            <a:xfrm flipH="1">
              <a:off x="8239601" y="2762705"/>
              <a:ext cx="698658" cy="2609395"/>
            </a:xfrm>
            <a:prstGeom prst="bentArrow">
              <a:avLst>
                <a:gd name="adj1" fmla="val 25000"/>
                <a:gd name="adj2" fmla="val 16366"/>
                <a:gd name="adj3" fmla="val 1633"/>
                <a:gd name="adj4" fmla="val 4375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solidFill>
                  <a:schemeClr val="tx1"/>
                </a:solidFill>
              </a:endParaRPr>
            </a:p>
          </p:txBody>
        </p:sp>
        <p:sp>
          <p:nvSpPr>
            <p:cNvPr id="16" name="Left Arrow 15"/>
            <p:cNvSpPr/>
            <p:nvPr/>
          </p:nvSpPr>
          <p:spPr>
            <a:xfrm>
              <a:off x="6909436" y="2711266"/>
              <a:ext cx="1330165" cy="342900"/>
            </a:xfrm>
            <a:prstGeom prst="left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7" name="Bent Arrow 16"/>
            <p:cNvSpPr/>
            <p:nvPr/>
          </p:nvSpPr>
          <p:spPr>
            <a:xfrm flipH="1" flipV="1">
              <a:off x="6392227" y="4969685"/>
              <a:ext cx="2546032" cy="867726"/>
            </a:xfrm>
            <a:prstGeom prst="bentArrow">
              <a:avLst>
                <a:gd name="adj1" fmla="val 19412"/>
                <a:gd name="adj2" fmla="val 27000"/>
                <a:gd name="adj3" fmla="val 1633"/>
                <a:gd name="adj4" fmla="val 4375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dirty="0">
                <a:solidFill>
                  <a:schemeClr val="tx1"/>
                </a:solidFill>
              </a:endParaRPr>
            </a:p>
          </p:txBody>
        </p:sp>
        <p:sp>
          <p:nvSpPr>
            <p:cNvPr id="19" name="TextBox 18"/>
            <p:cNvSpPr txBox="1"/>
            <p:nvPr/>
          </p:nvSpPr>
          <p:spPr>
            <a:xfrm>
              <a:off x="6995160" y="5403548"/>
              <a:ext cx="832231" cy="439984"/>
            </a:xfrm>
            <a:prstGeom prst="rect">
              <a:avLst/>
            </a:prstGeom>
            <a:grpFill/>
            <a:ln>
              <a:solidFill>
                <a:schemeClr val="tx1"/>
              </a:solidFill>
            </a:ln>
          </p:spPr>
          <p:txBody>
            <a:bodyPr wrap="square" rtlCol="0">
              <a:spAutoFit/>
            </a:bodyPr>
            <a:lstStyle/>
            <a:p>
              <a:r>
                <a:rPr lang="en-CA" sz="1350" dirty="0">
                  <a:solidFill>
                    <a:schemeClr val="bg1"/>
                  </a:solidFill>
                </a:rPr>
                <a:t>Yes</a:t>
              </a:r>
            </a:p>
          </p:txBody>
        </p:sp>
      </p:grpSp>
    </p:spTree>
    <p:extLst>
      <p:ext uri="{BB962C8B-B14F-4D97-AF65-F5344CB8AC3E}">
        <p14:creationId xmlns:p14="http://schemas.microsoft.com/office/powerpoint/2010/main" val="750755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Inertia</a:t>
            </a:r>
            <a:endParaRPr lang="en-CA" dirty="0"/>
          </a:p>
        </p:txBody>
      </p:sp>
      <p:sp>
        <p:nvSpPr>
          <p:cNvPr id="3" name="Content Placeholder 2"/>
          <p:cNvSpPr>
            <a:spLocks noGrp="1"/>
          </p:cNvSpPr>
          <p:nvPr>
            <p:ph idx="1"/>
          </p:nvPr>
        </p:nvSpPr>
        <p:spPr/>
        <p:txBody>
          <a:bodyPr/>
          <a:lstStyle/>
          <a:p>
            <a:r>
              <a:rPr lang="en-US" dirty="0" smtClean="0"/>
              <a:t>For any given </a:t>
            </a:r>
            <a:r>
              <a:rPr lang="en-US" i="1" dirty="0" smtClean="0">
                <a:latin typeface="+mj-lt"/>
              </a:rPr>
              <a:t>k</a:t>
            </a:r>
            <a:r>
              <a:rPr lang="en-US" dirty="0" smtClean="0"/>
              <a:t> the objective is to minimize inertia, which is defined as the within cluster sum of squares:</a:t>
            </a:r>
          </a:p>
          <a:p>
            <a:endParaRPr lang="en-US" dirty="0"/>
          </a:p>
          <a:p>
            <a:endParaRPr lang="en-US" dirty="0" smtClean="0"/>
          </a:p>
          <a:p>
            <a:pPr marL="0" indent="0">
              <a:buNone/>
            </a:pPr>
            <a:r>
              <a:rPr lang="en-US" dirty="0"/>
              <a:t> </a:t>
            </a:r>
            <a:r>
              <a:rPr lang="en-US" dirty="0" smtClean="0"/>
              <a:t>  where </a:t>
            </a:r>
            <a:r>
              <a:rPr lang="en-US" i="1" dirty="0">
                <a:latin typeface="+mj-lt"/>
              </a:rPr>
              <a:t>d</a:t>
            </a:r>
            <a:r>
              <a:rPr lang="en-US" i="1" baseline="-25000" dirty="0">
                <a:latin typeface="+mj-lt"/>
              </a:rPr>
              <a:t>i</a:t>
            </a:r>
            <a:r>
              <a:rPr lang="en-US" dirty="0"/>
              <a:t> is the distance of observation </a:t>
            </a:r>
            <a:r>
              <a:rPr lang="en-US" i="1" dirty="0" err="1">
                <a:latin typeface="+mj-lt"/>
              </a:rPr>
              <a:t>i</a:t>
            </a:r>
            <a:r>
              <a:rPr lang="en-US" dirty="0">
                <a:latin typeface="+mj-lt"/>
              </a:rPr>
              <a:t> </a:t>
            </a:r>
            <a:r>
              <a:rPr lang="en-US" dirty="0"/>
              <a:t>from its cluster center</a:t>
            </a:r>
          </a:p>
          <a:p>
            <a:endParaRPr lang="en-US" dirty="0"/>
          </a:p>
          <a:p>
            <a:r>
              <a:rPr lang="en-US" dirty="0" smtClean="0"/>
              <a:t>In practice we use the </a:t>
            </a:r>
            <a:r>
              <a:rPr lang="en-US" i="1" dirty="0" smtClean="0"/>
              <a:t>k</a:t>
            </a:r>
            <a:r>
              <a:rPr lang="en-US" dirty="0" smtClean="0"/>
              <a:t>-means algorithm with several different starting points and choose the result that has the smallest inertia </a:t>
            </a:r>
          </a:p>
          <a:p>
            <a:endParaRPr lang="en-US" dirty="0" smtClean="0"/>
          </a:p>
          <a:p>
            <a:endParaRPr lang="en-US" dirty="0"/>
          </a:p>
          <a:p>
            <a:pPr marL="0" indent="0">
              <a:buNone/>
            </a:pPr>
            <a:endParaRPr lang="en-US" dirty="0" smtClean="0"/>
          </a:p>
          <a:p>
            <a:pPr marL="0" indent="0">
              <a:buNone/>
            </a:pPr>
            <a:endParaRPr lang="en-US" dirty="0"/>
          </a:p>
          <a:p>
            <a:pPr marL="273050" indent="0">
              <a:buNone/>
            </a:pPr>
            <a:endParaRPr lang="en-US" dirty="0"/>
          </a:p>
          <a:p>
            <a:pPr marL="273050" indent="0">
              <a:buNone/>
            </a:pPr>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3349833862"/>
              </p:ext>
            </p:extLst>
          </p:nvPr>
        </p:nvGraphicFramePr>
        <p:xfrm>
          <a:off x="3491880" y="2924944"/>
          <a:ext cx="1503438" cy="719956"/>
        </p:xfrm>
        <a:graphic>
          <a:graphicData uri="http://schemas.openxmlformats.org/presentationml/2006/ole">
            <mc:AlternateContent xmlns:mc="http://schemas.openxmlformats.org/markup-compatibility/2006">
              <mc:Choice xmlns:v="urn:schemas-microsoft-com:vml" Requires="v">
                <p:oleObj spid="_x0000_s3094" name="Equation" r:id="rId3" imgW="901440" imgH="431640" progId="Equation.DSMT4">
                  <p:embed/>
                </p:oleObj>
              </mc:Choice>
              <mc:Fallback>
                <p:oleObj name="Equation" r:id="rId3" imgW="901440" imgH="431640" progId="Equation.DSMT4">
                  <p:embed/>
                  <p:pic>
                    <p:nvPicPr>
                      <p:cNvPr id="0" name=""/>
                      <p:cNvPicPr/>
                      <p:nvPr/>
                    </p:nvPicPr>
                    <p:blipFill>
                      <a:blip r:embed="rId4"/>
                      <a:stretch>
                        <a:fillRect/>
                      </a:stretch>
                    </p:blipFill>
                    <p:spPr>
                      <a:xfrm>
                        <a:off x="3491880" y="2924944"/>
                        <a:ext cx="1503438" cy="719956"/>
                      </a:xfrm>
                      <a:prstGeom prst="rect">
                        <a:avLst/>
                      </a:prstGeom>
                    </p:spPr>
                  </p:pic>
                </p:oleObj>
              </mc:Fallback>
            </mc:AlternateContent>
          </a:graphicData>
        </a:graphic>
      </p:graphicFrame>
      <p:sp>
        <p:nvSpPr>
          <p:cNvPr id="5" name="Footer Placeholder 4"/>
          <p:cNvSpPr>
            <a:spLocks noGrp="1"/>
          </p:cNvSpPr>
          <p:nvPr>
            <p:ph type="ftr" sz="quarter" idx="11"/>
          </p:nvPr>
        </p:nvSpPr>
        <p:spPr/>
        <p:txBody>
          <a:bodyPr/>
          <a:lstStyle/>
          <a:p>
            <a:r>
              <a:rPr lang="en-US" smtClean="0"/>
              <a:t>Machine Learning in Business snd Edition. Copyright  © John C. Hull 2020</a:t>
            </a:r>
            <a:endParaRPr lang="en-CA"/>
          </a:p>
        </p:txBody>
      </p:sp>
      <p:sp>
        <p:nvSpPr>
          <p:cNvPr id="6" name="Slide Number Placeholder 5"/>
          <p:cNvSpPr>
            <a:spLocks noGrp="1"/>
          </p:cNvSpPr>
          <p:nvPr>
            <p:ph type="sldNum" sz="quarter" idx="12"/>
          </p:nvPr>
        </p:nvSpPr>
        <p:spPr/>
        <p:txBody>
          <a:bodyPr/>
          <a:lstStyle/>
          <a:p>
            <a:fld id="{8F6C609E-065A-4A0E-A6D3-976F18D4BC33}" type="slidenum">
              <a:rPr lang="en-CA" smtClean="0"/>
              <a:t>9</a:t>
            </a:fld>
            <a:endParaRPr lang="en-CA"/>
          </a:p>
        </p:txBody>
      </p:sp>
    </p:spTree>
    <p:extLst>
      <p:ext uri="{BB962C8B-B14F-4D97-AF65-F5344CB8AC3E}">
        <p14:creationId xmlns:p14="http://schemas.microsoft.com/office/powerpoint/2010/main" val="1921810765"/>
      </p:ext>
    </p:extLst>
  </p:cSld>
  <p:clrMapOvr>
    <a:masterClrMapping/>
  </p:clrMapOvr>
</p:sld>
</file>

<file path=ppt/theme/theme1.xml><?xml version="1.0" encoding="utf-8"?>
<a:theme xmlns:a="http://schemas.openxmlformats.org/drawingml/2006/main" name="Global">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 1</Template>
  <TotalTime>293</TotalTime>
  <Words>1513</Words>
  <Application>Microsoft Office PowerPoint</Application>
  <PresentationFormat>On-screen Show (4:3)</PresentationFormat>
  <Paragraphs>308</Paragraphs>
  <Slides>26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4" baseType="lpstr">
      <vt:lpstr>Arial</vt:lpstr>
      <vt:lpstr>Book Antiqua</vt:lpstr>
      <vt:lpstr>Calibri</vt:lpstr>
      <vt:lpstr>Cambria Math</vt:lpstr>
      <vt:lpstr>Tahoma</vt:lpstr>
      <vt:lpstr>Times New Roman</vt:lpstr>
      <vt:lpstr>Global</vt:lpstr>
      <vt:lpstr>Equation</vt:lpstr>
      <vt:lpstr>Machine Learning in Business John C. Hull</vt:lpstr>
      <vt:lpstr>Unsupervised Learning</vt:lpstr>
      <vt:lpstr>Clustering Customers </vt:lpstr>
      <vt:lpstr>Feature Scaling (page 24-25)</vt:lpstr>
      <vt:lpstr>A Distance Measure</vt:lpstr>
      <vt:lpstr>Distance Measure continued</vt:lpstr>
      <vt:lpstr>Cluster Centers (Table 2.1)</vt:lpstr>
      <vt:lpstr>k-means algorithm to find k clusters (Figure 2.2) </vt:lpstr>
      <vt:lpstr>Inertia</vt:lpstr>
      <vt:lpstr>Choosing k</vt:lpstr>
      <vt:lpstr>The elbow method (In this example k=4 is suggested)</vt:lpstr>
      <vt:lpstr>The Curse of Dimensionality (page 31)</vt:lpstr>
      <vt:lpstr>Country Risk Case</vt:lpstr>
      <vt:lpstr>Corruption and legal risk were highly correlated</vt:lpstr>
      <vt:lpstr>How the total within-cluster sum of squares declines as k increases when k-means algorithm is used (Figure 2.5)</vt:lpstr>
      <vt:lpstr>Silhouette scores (suggest k=3)</vt:lpstr>
      <vt:lpstr>The three-cluster results</vt:lpstr>
      <vt:lpstr>Cluster centers (scaled values) Table 2.5 Note that high values for the peace index are bad whereas high values for the legal risk index are good </vt:lpstr>
      <vt:lpstr>Hierarchical Clustering (page 37)</vt:lpstr>
      <vt:lpstr>Density-based clustering</vt:lpstr>
      <vt:lpstr>Density-based Clustering Examples</vt:lpstr>
      <vt:lpstr>Distribution-based Clustering</vt:lpstr>
      <vt:lpstr>Principal Components Analysis</vt:lpstr>
      <vt:lpstr>Example: Daily interest rate changes</vt:lpstr>
      <vt:lpstr>Interest rate changes continued</vt:lpstr>
      <vt:lpstr>Application to Country Risk Case (Tables 2.11 and 2.12)</vt:lpstr>
    </vt:vector>
  </TitlesOfParts>
  <Company>Joseph L. Rotman School of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dc:subject>Machine Learning in Business</dc:subject>
  <dc:creator>hull</dc:creator>
  <cp:keywords>Chapter 2</cp:keywords>
  <dc:description>Copyright 2019 by John C. Hull. All Rights Reserved. Published 2019</dc:description>
  <cp:lastModifiedBy>John Hull</cp:lastModifiedBy>
  <cp:revision>27</cp:revision>
  <dcterms:created xsi:type="dcterms:W3CDTF">2019-07-16T16:13:50Z</dcterms:created>
  <dcterms:modified xsi:type="dcterms:W3CDTF">2020-05-09T15:07:32Z</dcterms:modified>
</cp:coreProperties>
</file>