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9" r:id="rId4"/>
    <p:sldId id="292" r:id="rId5"/>
    <p:sldId id="260" r:id="rId6"/>
    <p:sldId id="300" r:id="rId7"/>
    <p:sldId id="299" r:id="rId8"/>
    <p:sldId id="262" r:id="rId9"/>
    <p:sldId id="263" r:id="rId10"/>
    <p:sldId id="264" r:id="rId11"/>
    <p:sldId id="284" r:id="rId12"/>
    <p:sldId id="285" r:id="rId13"/>
    <p:sldId id="286" r:id="rId14"/>
    <p:sldId id="287" r:id="rId15"/>
    <p:sldId id="288" r:id="rId16"/>
    <p:sldId id="289" r:id="rId17"/>
    <p:sldId id="296" r:id="rId18"/>
    <p:sldId id="265" r:id="rId19"/>
    <p:sldId id="266" r:id="rId20"/>
    <p:sldId id="267" r:id="rId21"/>
    <p:sldId id="268" r:id="rId22"/>
    <p:sldId id="297" r:id="rId23"/>
    <p:sldId id="290" r:id="rId24"/>
    <p:sldId id="293" r:id="rId25"/>
    <p:sldId id="291" r:id="rId26"/>
    <p:sldId id="271" r:id="rId27"/>
    <p:sldId id="274" r:id="rId28"/>
    <p:sldId id="278" r:id="rId29"/>
    <p:sldId id="294" r:id="rId30"/>
    <p:sldId id="295" r:id="rId31"/>
    <p:sldId id="280" r:id="rId32"/>
    <p:sldId id="281" r:id="rId33"/>
    <p:sldId id="282" r:id="rId34"/>
    <p:sldId id="283" r:id="rId35"/>
    <p:sldId id="298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E6C6-E13E-4AA6-B3DE-1B734893322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E2A24-94B3-4CFC-9703-EECBE5CCBD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14.4% so that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E2A24-94B3-4CFC-9703-EECBE5CCBD91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6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F36F906-0345-4A5D-9146-D4A29BE189E3}" type="datetime1">
              <a:rPr lang="en-CA" smtClean="0"/>
              <a:t>2020-05-09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D5EBB-9891-432C-BC13-2BB2E4417F78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C9A1-5D8C-4FCE-A3EC-18813C8BB9AB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FA847-DCE4-43D2-B399-96E6F7A26923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E4FBC-A2C7-4969-986A-A4525D7211AD}" type="datetime1">
              <a:rPr lang="en-CA" smtClean="0"/>
              <a:t>2020-05-09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FE8155-F52E-4819-9457-92770EBA70A1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4A600F-99EB-4160-9244-AFBECEA8A270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EC863-1DA5-4A41-B0AC-78F68ACFE925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5337A-7015-4DFF-B6B3-7D7F39243493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68C5E-E571-4917-8373-A8700986F120}" type="datetime1">
              <a:rPr lang="en-CA" smtClean="0"/>
              <a:t>2020-05-09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9AD8B-2C54-435E-88A2-1F964DBEA42B}" type="datetime1">
              <a:rPr lang="en-CA" smtClean="0"/>
              <a:t>2020-05-09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C55D7-0D70-4C70-8F64-2A55E8E6AC6B}" type="datetime1">
              <a:rPr lang="en-CA" smtClean="0"/>
              <a:t>2020-05-09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80519-61DE-4F6E-920B-7CCCAFA20C88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01C6C-C8B0-48E5-ADA4-72463630E24D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B042182B-B355-4F28-8DFF-754AAE396C27}" type="datetime1">
              <a:rPr lang="en-CA" smtClean="0"/>
              <a:t>2020-05-09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Business</a:t>
            </a:r>
            <a:br>
              <a:rPr lang="en-US" dirty="0" smtClean="0"/>
            </a:br>
            <a:r>
              <a:rPr lang="en-US" dirty="0" smtClean="0"/>
              <a:t>John C. Hull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149080"/>
            <a:ext cx="6934200" cy="1295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Chapter 3</a:t>
            </a:r>
          </a:p>
          <a:p>
            <a:r>
              <a:rPr lang="en-US" sz="3200" dirty="0" smtClean="0"/>
              <a:t>Supervised Learning: Linear and Logistic Regression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Elastic Net Regression </a:t>
            </a:r>
            <a:r>
              <a:rPr lang="en-CA" sz="2400" dirty="0"/>
              <a:t>(must use gradient descent)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Middle ground between Ridge and Lasso</a:t>
            </a:r>
          </a:p>
          <a:p>
            <a:r>
              <a:rPr lang="en-CA" sz="2400" dirty="0" smtClean="0"/>
              <a:t>Minimize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10</a:t>
            </a:fld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40646"/>
              </p:ext>
            </p:extLst>
          </p:nvPr>
        </p:nvGraphicFramePr>
        <p:xfrm>
          <a:off x="1907703" y="3429000"/>
          <a:ext cx="3152457" cy="89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1511280" imgH="431640" progId="Equation.DSMT4">
                  <p:embed/>
                </p:oleObj>
              </mc:Choice>
              <mc:Fallback>
                <p:oleObj name="Equation" r:id="rId3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3" y="3429000"/>
                        <a:ext cx="3152457" cy="896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76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Example (from Chapter 1)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3580"/>
              </p:ext>
            </p:extLst>
          </p:nvPr>
        </p:nvGraphicFramePr>
        <p:xfrm>
          <a:off x="1763688" y="2132860"/>
          <a:ext cx="5472608" cy="36724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2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Age (years)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Salary ($)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135,000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260,000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27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105,000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220,000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60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240,000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65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265,000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45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270,000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300,000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50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265,000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105,000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20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Example </a:t>
            </a:r>
            <a:r>
              <a:rPr lang="en-US" sz="2400" dirty="0" smtClean="0"/>
              <a:t>continued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apply regularization to the model: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where </a:t>
                </a:r>
                <a:r>
                  <a:rPr lang="en-US" i="1" dirty="0" smtClean="0">
                    <a:latin typeface="+mj-lt"/>
                  </a:rPr>
                  <a:t>Y</a:t>
                </a:r>
                <a:r>
                  <a:rPr lang="en-US" dirty="0" smtClean="0"/>
                  <a:t> is salary and </a:t>
                </a:r>
                <a:r>
                  <a:rPr lang="en-US" i="1" dirty="0" smtClean="0">
                    <a:latin typeface="+mj-lt"/>
                  </a:rPr>
                  <a:t>X</a:t>
                </a:r>
                <a:r>
                  <a:rPr lang="en-US" dirty="0" smtClean="0"/>
                  <a:t> is age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57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with Z-score scaling </a:t>
            </a:r>
            <a:r>
              <a:rPr lang="en-US" dirty="0" smtClean="0"/>
              <a:t>(Table 3.3)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19916"/>
              </p:ext>
            </p:extLst>
          </p:nvPr>
        </p:nvGraphicFramePr>
        <p:xfrm>
          <a:off x="1403648" y="1988840"/>
          <a:ext cx="6038439" cy="37444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Observ</a:t>
                      </a:r>
                      <a:r>
                        <a:rPr lang="en-CA" sz="1600" dirty="0">
                          <a:effectLst/>
                        </a:rPr>
                        <a:t>.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X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X</a:t>
                      </a:r>
                      <a:r>
                        <a:rPr lang="en-CA" sz="1600" baseline="300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X</a:t>
                      </a:r>
                      <a:r>
                        <a:rPr lang="en-CA" sz="1600" baseline="30000">
                          <a:effectLst/>
                        </a:rPr>
                        <a:t>3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X</a:t>
                      </a:r>
                      <a:r>
                        <a:rPr lang="en-CA" sz="1600" baseline="30000">
                          <a:effectLst/>
                        </a:rPr>
                        <a:t>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X</a:t>
                      </a:r>
                      <a:r>
                        <a:rPr lang="en-CA" sz="1600" baseline="30000">
                          <a:effectLst/>
                        </a:rPr>
                        <a:t>5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−1.290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−1.128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−0.988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−0.874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−0.782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0.836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 0.778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0.693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0.592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0.486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−1.148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−1.046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−0.943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−0.850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−0.770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−0.581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−0.652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−0.684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−0.688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−0.672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5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1.191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1.235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1.247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 1.230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1.191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1.545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1.731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1.901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 2.048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2.174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7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0.128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−0.016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−0.146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−0.253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−0.333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8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−0.227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−0.354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−0.449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−0.511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−0.544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indent="63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9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0.482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0.361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0.232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   0.107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−0.004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−0.936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−0.910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−0.861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−0.803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−0.745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57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</a:t>
            </a:r>
            <a:r>
              <a:rPr lang="en-US" dirty="0"/>
              <a:t>Results, Table 3.4 </a:t>
            </a:r>
            <a:r>
              <a:rPr lang="en-US" dirty="0" smtClean="0"/>
              <a:t>(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=0.02 is similar to quadratic model)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51860"/>
              </p:ext>
            </p:extLst>
          </p:nvPr>
        </p:nvGraphicFramePr>
        <p:xfrm>
          <a:off x="899592" y="2312817"/>
          <a:ext cx="7128792" cy="20882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6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Symbol" panose="05050102010706020507" pitchFamily="18" charset="2"/>
                        </a:rPr>
                        <a:t>l</a:t>
                      </a:r>
                      <a:endParaRPr lang="en-CA" sz="1600" dirty="0">
                        <a:effectLst/>
                        <a:latin typeface="Symbol" panose="05050102010706020507" pitchFamily="18" charset="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a</a:t>
                      </a:r>
                      <a:endParaRPr lang="en-CA" sz="1600" i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1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2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3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4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5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216.5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−32,623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135,403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−215,493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155,315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−42,559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</a:rPr>
                        <a:t>0.02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216.5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97.8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36.6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−8.5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   35.0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−44.6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>
                          <a:effectLst/>
                        </a:rPr>
                        <a:t>0.10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216.5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56.5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28.1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   3.7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−15.1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−28.4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16225" y="39087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4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Results, Table 3.5 (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=1 is similar to the quadratic model)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44245"/>
              </p:ext>
            </p:extLst>
          </p:nvPr>
        </p:nvGraphicFramePr>
        <p:xfrm>
          <a:off x="971600" y="2256187"/>
          <a:ext cx="7560838" cy="23969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4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Symbol" panose="05050102010706020507" pitchFamily="18" charset="2"/>
                        </a:rPr>
                        <a:t>l</a:t>
                      </a:r>
                      <a:endParaRPr lang="en-CA" sz="1600" dirty="0">
                        <a:effectLst/>
                        <a:latin typeface="Symbol" panose="05050102010706020507" pitchFamily="18" charset="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a</a:t>
                      </a:r>
                      <a:endParaRPr lang="en-CA" sz="1600" i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1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2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3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4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i="1" dirty="0">
                          <a:effectLst/>
                          <a:latin typeface="+mj-lt"/>
                        </a:rPr>
                        <a:t>b</a:t>
                      </a:r>
                      <a:r>
                        <a:rPr lang="en-CA" sz="1600" i="0" baseline="-25000" dirty="0">
                          <a:effectLst/>
                          <a:latin typeface="+mj-lt"/>
                        </a:rPr>
                        <a:t>5</a:t>
                      </a:r>
                      <a:endParaRPr lang="en-CA" sz="160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216.5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−32,623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135,403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−215,493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155,315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CA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−42,559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0.02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216.5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−646.4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2,046.6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−3,351.0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2,007.9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0.1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216.5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355.4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−494.8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0.0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196.5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74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216.5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147.4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0.0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0.0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−99.3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90800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C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13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dirty="0"/>
              <a:t>N</a:t>
            </a:r>
            <a:r>
              <a:rPr lang="en-US" dirty="0" smtClean="0"/>
              <a:t>et Results: </a:t>
            </a:r>
            <a:r>
              <a:rPr lang="en-US" i="0" dirty="0" smtClean="0">
                <a:latin typeface="Symbol" panose="05050102010706020507" pitchFamily="18" charset="2"/>
              </a:rPr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0.02, </a:t>
            </a:r>
            <a:r>
              <a:rPr lang="en-US" i="0" dirty="0" smtClean="0">
                <a:latin typeface="Symbol" panose="05050102010706020507" pitchFamily="18" charset="2"/>
              </a:rPr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3080122"/>
                <a:ext cx="7056784" cy="49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/>
                        </a:rPr>
                        <m:t>𝑌</m:t>
                      </m:r>
                      <m:r>
                        <a:rPr lang="en-CA" sz="2400" i="1">
                          <a:latin typeface="Cambria Math"/>
                        </a:rPr>
                        <m:t>=216.5+96.7</m:t>
                      </m:r>
                      <m:r>
                        <a:rPr lang="en-CA" sz="2400" i="1">
                          <a:latin typeface="Cambria Math"/>
                        </a:rPr>
                        <m:t>𝑋</m:t>
                      </m:r>
                      <m:r>
                        <a:rPr lang="en-CA" sz="2400" i="1">
                          <a:latin typeface="Cambria Math"/>
                        </a:rPr>
                        <m:t>+21.1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latin typeface="Cambria Math"/>
                        </a:rPr>
                        <m:t>−26.0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400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CA" sz="2400" i="1">
                          <a:latin typeface="Cambria Math"/>
                        </a:rPr>
                        <m:t>−45.5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400" i="1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080122"/>
                <a:ext cx="7056784" cy="4987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50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House Price Case Study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is to predict the prices of house in Iowa from features</a:t>
            </a:r>
          </a:p>
          <a:p>
            <a:r>
              <a:rPr lang="en-US" dirty="0" smtClean="0"/>
              <a:t>800 observations in training set, 600 in validation set, and 508 in test set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5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1802"/>
            <a:ext cx="8591872" cy="1143000"/>
          </a:xfrm>
        </p:spPr>
        <p:txBody>
          <a:bodyPr/>
          <a:lstStyle/>
          <a:p>
            <a:r>
              <a:rPr lang="en-US" dirty="0" smtClean="0"/>
              <a:t>Iowa House Price Results (No regularization)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0787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 categorical variables included. Natural ordering for Basement quality. 25 dummy variables created for neighborhood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18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05538"/>
              </p:ext>
            </p:extLst>
          </p:nvPr>
        </p:nvGraphicFramePr>
        <p:xfrm>
          <a:off x="838925" y="2576334"/>
          <a:ext cx="6096000" cy="3574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51007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9774165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Lot area (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</a:t>
                      </a:r>
                      <a:r>
                        <a:rPr lang="en-CA" sz="1000" dirty="0" err="1" smtClean="0"/>
                        <a:t>ft</a:t>
                      </a:r>
                      <a:r>
                        <a:rPr lang="en-CA" sz="1000" dirty="0" smtClean="0"/>
                        <a:t>)                                        0.08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Number</a:t>
                      </a:r>
                      <a:r>
                        <a:rPr lang="en-CA" sz="1000" baseline="0" dirty="0" smtClean="0"/>
                        <a:t> of</a:t>
                      </a:r>
                      <a:r>
                        <a:rPr lang="en-CA" sz="1000" dirty="0" smtClean="0"/>
                        <a:t> half bathrooms                            0.02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8940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Overall quality (scale from 1 to 10)             </a:t>
                      </a:r>
                      <a:r>
                        <a:rPr lang="en-CA" sz="1000" baseline="0" dirty="0" smtClean="0"/>
                        <a:t> </a:t>
                      </a:r>
                      <a:r>
                        <a:rPr lang="en-CA" sz="1000" dirty="0" smtClean="0"/>
                        <a:t>0.21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Number of bedrooms                                  −0.08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494081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Overall condition (scale from 1 to 10)          0.10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Total rooms above grade                              0.08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8724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Year built                                                  0.16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Number of fireplaces                                    0.03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7584082"/>
                  </a:ext>
                </a:extLst>
              </a:tr>
              <a:tr h="324346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Year remodeled                                         0.03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Parking spaces in garage                              0.04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86499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Basement finished 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</a:t>
                      </a:r>
                      <a:r>
                        <a:rPr lang="en-CA" sz="1000" dirty="0" err="1" smtClean="0"/>
                        <a:t>ft</a:t>
                      </a:r>
                      <a:r>
                        <a:rPr lang="en-CA" sz="1000" dirty="0" smtClean="0"/>
                        <a:t>                            0.09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Garage area (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</a:t>
                      </a:r>
                      <a:r>
                        <a:rPr lang="en-CA" sz="1000" dirty="0" err="1" smtClean="0"/>
                        <a:t>ft</a:t>
                      </a:r>
                      <a:r>
                        <a:rPr lang="en-CA" sz="1000" dirty="0" smtClean="0"/>
                        <a:t>)                                    0.05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49080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Basement unfinished 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</a:t>
                      </a:r>
                      <a:r>
                        <a:rPr lang="en-CA" sz="1000" dirty="0" err="1" smtClean="0"/>
                        <a:t>ft</a:t>
                      </a:r>
                      <a:r>
                        <a:rPr lang="en-CA" sz="1000" dirty="0" smtClean="0"/>
                        <a:t>                      −0.03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Wood</a:t>
                      </a:r>
                      <a:r>
                        <a:rPr lang="en-CA" sz="1000" baseline="0" dirty="0" smtClean="0"/>
                        <a:t> deck (</a:t>
                      </a:r>
                      <a:r>
                        <a:rPr lang="en-CA" sz="1000" baseline="0" dirty="0" err="1" smtClean="0"/>
                        <a:t>squ</a:t>
                      </a:r>
                      <a:r>
                        <a:rPr lang="en-CA" sz="1000" baseline="0" dirty="0" smtClean="0"/>
                        <a:t> </a:t>
                      </a:r>
                      <a:r>
                        <a:rPr lang="en-CA" sz="1000" baseline="0" dirty="0" err="1" smtClean="0"/>
                        <a:t>ft</a:t>
                      </a:r>
                      <a:r>
                        <a:rPr lang="en-CA" sz="1000" baseline="0" dirty="0" smtClean="0"/>
                        <a:t>)                                      0.02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21387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Total basement 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</a:t>
                      </a:r>
                      <a:r>
                        <a:rPr lang="en-CA" sz="1000" dirty="0" err="1" smtClean="0"/>
                        <a:t>ft</a:t>
                      </a:r>
                      <a:r>
                        <a:rPr lang="en-CA" sz="1000" dirty="0" smtClean="0"/>
                        <a:t>                                0.14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Open porch (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</a:t>
                      </a:r>
                      <a:r>
                        <a:rPr lang="en-CA" sz="1000" dirty="0" err="1" smtClean="0"/>
                        <a:t>ft</a:t>
                      </a:r>
                      <a:r>
                        <a:rPr lang="en-CA" sz="1000" dirty="0" smtClean="0"/>
                        <a:t>)                                     0.03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49295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1st floor 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</a:t>
                      </a:r>
                      <a:r>
                        <a:rPr lang="en-CA" sz="1000" dirty="0" err="1" smtClean="0"/>
                        <a:t>ft</a:t>
                      </a:r>
                      <a:r>
                        <a:rPr lang="en-CA" sz="1000" dirty="0" smtClean="0"/>
                        <a:t>                                          0.15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Enclosed porch (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ft0                                0.01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53228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2</a:t>
                      </a:r>
                      <a:r>
                        <a:rPr lang="en-CA" sz="1000" baseline="30000" dirty="0" smtClean="0"/>
                        <a:t>nd</a:t>
                      </a:r>
                      <a:r>
                        <a:rPr lang="en-CA" sz="1000" dirty="0" smtClean="0"/>
                        <a:t> floor </a:t>
                      </a:r>
                      <a:r>
                        <a:rPr lang="en-CA" sz="1000" dirty="0" err="1" smtClean="0"/>
                        <a:t>squ</a:t>
                      </a:r>
                      <a:r>
                        <a:rPr lang="en-CA" sz="1000" dirty="0" smtClean="0"/>
                        <a:t> </a:t>
                      </a:r>
                      <a:r>
                        <a:rPr lang="en-CA" sz="1000" dirty="0" err="1" smtClean="0"/>
                        <a:t>ft</a:t>
                      </a:r>
                      <a:r>
                        <a:rPr lang="en-CA" sz="1000" dirty="0" smtClean="0"/>
                        <a:t>                                          0.13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Neighborhood (25 alternatives)         −0.05 to 0.12</a:t>
                      </a:r>
                    </a:p>
                    <a:p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7608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Living area                                               0.16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Basement</a:t>
                      </a:r>
                      <a:r>
                        <a:rPr lang="en-CA" sz="1000" baseline="0" dirty="0" smtClean="0"/>
                        <a:t> quality </a:t>
                      </a:r>
                      <a:r>
                        <a:rPr lang="en-CA" sz="1000" dirty="0" smtClean="0"/>
                        <a:t>(6 natural ordering)            0.01</a:t>
                      </a:r>
                    </a:p>
                    <a:p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265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Number</a:t>
                      </a:r>
                      <a:r>
                        <a:rPr lang="en-CA" sz="1000" baseline="0" dirty="0" smtClean="0"/>
                        <a:t> of full bathrooms                         </a:t>
                      </a:r>
                      <a:r>
                        <a:rPr lang="en-CA" sz="1000" dirty="0" smtClean="0"/>
                        <a:t>−</a:t>
                      </a:r>
                      <a:r>
                        <a:rPr lang="en-CA" sz="1000" baseline="0" dirty="0" smtClean="0"/>
                        <a:t>0.02</a:t>
                      </a:r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605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3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992" y="1052736"/>
            <a:ext cx="8755062" cy="857250"/>
          </a:xfrm>
        </p:spPr>
        <p:txBody>
          <a:bodyPr/>
          <a:lstStyle/>
          <a:p>
            <a:r>
              <a:rPr lang="en-CA" dirty="0" smtClean="0"/>
              <a:t>Ridge Results for validation set (Figure 3.8)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19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77" y="2029320"/>
            <a:ext cx="6899473" cy="41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Linear regression is a very popular tool because once you have made the assumption that the model is linear you do not need huge amount of data</a:t>
            </a:r>
          </a:p>
          <a:p>
            <a:r>
              <a:rPr lang="en-US" sz="2400" dirty="0" smtClean="0"/>
              <a:t>In ML we refer to the constant term as the bias and the coefficients as weights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09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7" y="1109662"/>
            <a:ext cx="8582025" cy="857250"/>
          </a:xfrm>
        </p:spPr>
        <p:txBody>
          <a:bodyPr/>
          <a:lstStyle/>
          <a:p>
            <a:r>
              <a:rPr lang="en-CA" dirty="0" smtClean="0"/>
              <a:t>Lasso Results for validation set (Figure 3.9)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20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99" y="2029320"/>
            <a:ext cx="6288758" cy="37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206680" cy="1143000"/>
          </a:xfrm>
        </p:spPr>
        <p:txBody>
          <a:bodyPr/>
          <a:lstStyle/>
          <a:p>
            <a:r>
              <a:rPr lang="en-CA" dirty="0" smtClean="0"/>
              <a:t>Non-zero weights for Lasso when </a:t>
            </a:r>
            <a:r>
              <a:rPr lang="en-CA" dirty="0" smtClean="0">
                <a:latin typeface="Symbol" panose="05050102010706020507" pitchFamily="18" charset="2"/>
              </a:rPr>
              <a:t>l</a:t>
            </a:r>
            <a:r>
              <a:rPr lang="en-CA" dirty="0" smtClean="0"/>
              <a:t>=0.1 (overall quality and total living area were most important)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21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145"/>
              </p:ext>
            </p:extLst>
          </p:nvPr>
        </p:nvGraphicFramePr>
        <p:xfrm>
          <a:off x="1115616" y="2492897"/>
          <a:ext cx="6696744" cy="36864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2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Feature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Weight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Lot Area (square feet)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0.04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Overall quality (Scale from 1 to 10)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0.30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Year built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0.05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Year remodeled 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0.06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Finished basement (square feet)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 smtClean="0">
                          <a:effectLst/>
                          <a:latin typeface="+mj-lt"/>
                        </a:rPr>
                        <a:t>0.12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Total basement (square feet)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 smtClean="0">
                          <a:effectLst/>
                          <a:latin typeface="+mj-lt"/>
                        </a:rPr>
                        <a:t>0.10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First floor (square feet)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0.03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Living area (square feet)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 smtClean="0">
                          <a:effectLst/>
                          <a:latin typeface="+mj-lt"/>
                        </a:rPr>
                        <a:t>0.30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Number of fireplaces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0.02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Parking spaces in garage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Garage area (square feet)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0.07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663">
                <a:tc>
                  <a:txBody>
                    <a:bodyPr/>
                    <a:lstStyle/>
                    <a:p>
                      <a:pPr marL="236220" indent="-23622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Neighborhoods (3 out of 25 non-zero)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0.01, 0.02, and 0.08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236220" indent="-23622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Basement quality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0.02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Iowa House Price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no regularization correlation between features leads to some negative weights which we would expect to be positive</a:t>
            </a:r>
          </a:p>
          <a:p>
            <a:r>
              <a:rPr lang="en-US" dirty="0" smtClean="0"/>
              <a:t>Improvements from Ridge is modest</a:t>
            </a:r>
          </a:p>
          <a:p>
            <a:r>
              <a:rPr lang="en-US" dirty="0" smtClean="0"/>
              <a:t>Lasso leads to a much bigger improvement in this case</a:t>
            </a:r>
          </a:p>
          <a:p>
            <a:r>
              <a:rPr lang="en-US" dirty="0" smtClean="0"/>
              <a:t>Elastic net similar to Lasso in this case</a:t>
            </a:r>
          </a:p>
          <a:p>
            <a:r>
              <a:rPr lang="en-US" dirty="0" smtClean="0"/>
              <a:t>Mean squared error for test set for Lasso with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=0.1 is 14.7% so that 85.3% of variance is explained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88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objective is to classify observations into a “positive outcome” and “negative outcome” using data on features</a:t>
                </a:r>
              </a:p>
              <a:p>
                <a:r>
                  <a:rPr lang="en-US" dirty="0" smtClean="0"/>
                  <a:t>Probability of a positive outcome is assumed to be a sigmoid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𝑄</m:t>
                      </m:r>
                      <m:r>
                        <a:rPr lang="en-CA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𝑌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   where</a:t>
                </a:r>
                <a:r>
                  <a:rPr lang="en-US" i="1" dirty="0"/>
                  <a:t> </a:t>
                </a:r>
                <a:r>
                  <a:rPr lang="en-US" i="1" dirty="0">
                    <a:latin typeface="+mj-lt"/>
                  </a:rPr>
                  <a:t>Y</a:t>
                </a:r>
                <a:r>
                  <a:rPr lang="en-US" i="1" dirty="0"/>
                  <a:t> </a:t>
                </a:r>
                <a:r>
                  <a:rPr lang="en-US" dirty="0"/>
                  <a:t>is related linearly to the values of the features: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𝑌</m:t>
                      </m:r>
                      <m:r>
                        <a:rPr lang="en-CA" i="1">
                          <a:latin typeface="Cambria Math"/>
                        </a:rPr>
                        <m:t>=</m:t>
                      </m:r>
                      <m:r>
                        <a:rPr lang="en-CA" i="1">
                          <a:latin typeface="Cambria Math"/>
                        </a:rPr>
                        <m:t>𝑎</m:t>
                      </m:r>
                      <m:r>
                        <a:rPr lang="en-CA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Can use regularization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11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 (Figure 3.10)</a:t>
            </a:r>
            <a:endParaRPr lang="en-CA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9"/>
            <a:ext cx="6408712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use the training set to maximize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/>
                                </a:rPr>
                                <m:t>Positive</m:t>
                              </m:r>
                              <m:r>
                                <a:rPr lang="en-CA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/>
                                </a:rPr>
                                <m:t>Outcomes</m:t>
                              </m:r>
                            </m:e>
                          </m:eqArr>
                        </m:sub>
                        <m:sup/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func>
                          <m:r>
                            <a:rPr lang="en-CA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/>
                                    </a:rPr>
                                    <m:t>Negative</m:t>
                                  </m:r>
                                  <m:r>
                                    <a:rPr lang="en-CA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/>
                                    </a:rPr>
                                    <m:t>Outcomes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CA">
                                  <a:latin typeface="Cambria Math"/>
                                </a:rPr>
                                <m:t>⁡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This cannot be maximized analytically but we can use a gradient ascent algorithm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36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Lending Club Case Study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consists of loans made and whether they proved to be good or defaulted. (A restriction is that you do not have data for loans that were never made.)</a:t>
            </a:r>
          </a:p>
          <a:p>
            <a:r>
              <a:rPr lang="en-US" dirty="0" smtClean="0"/>
              <a:t>We use only four features</a:t>
            </a:r>
          </a:p>
          <a:p>
            <a:pPr lvl="1"/>
            <a:r>
              <a:rPr lang="en-CA" dirty="0"/>
              <a:t>Home ownership (rent vs. own)</a:t>
            </a:r>
          </a:p>
          <a:p>
            <a:pPr lvl="1"/>
            <a:r>
              <a:rPr lang="en-CA" dirty="0"/>
              <a:t>Income</a:t>
            </a:r>
          </a:p>
          <a:p>
            <a:pPr lvl="1"/>
            <a:r>
              <a:rPr lang="en-CA" dirty="0"/>
              <a:t>Debt to income</a:t>
            </a:r>
          </a:p>
          <a:p>
            <a:pPr lvl="1"/>
            <a:r>
              <a:rPr lang="en-CA" dirty="0"/>
              <a:t>Credit </a:t>
            </a:r>
            <a:r>
              <a:rPr lang="en-CA" dirty="0" smtClean="0"/>
              <a:t>score</a:t>
            </a:r>
            <a:endParaRPr lang="en-US" dirty="0" smtClean="0"/>
          </a:p>
          <a:p>
            <a:r>
              <a:rPr lang="en-US" dirty="0" smtClean="0"/>
              <a:t>Training set has 8,695 observations (7,196 good loans and 1,499 defaulting loans). Test set has 5,196 observations (4,858 good loans and 1,058 defaulting loans)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43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The Data (Table 3.8)</a:t>
            </a:r>
            <a:endParaRPr lang="en-CA" sz="2700" i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915"/>
              </p:ext>
            </p:extLst>
          </p:nvPr>
        </p:nvGraphicFramePr>
        <p:xfrm>
          <a:off x="827584" y="2276872"/>
          <a:ext cx="6800851" cy="291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777">
                  <a:extLst>
                    <a:ext uri="{9D8B030D-6E8A-4147-A177-3AD203B41FA5}">
                      <a16:colId xmlns:a16="http://schemas.microsoft.com/office/drawing/2014/main" val="1013518420"/>
                    </a:ext>
                  </a:extLst>
                </a:gridCol>
                <a:gridCol w="1331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224">
                  <a:extLst>
                    <a:ext uri="{9D8B030D-6E8A-4147-A177-3AD203B41FA5}">
                      <a16:colId xmlns:a16="http://schemas.microsoft.com/office/drawing/2014/main" val="3818158830"/>
                    </a:ext>
                  </a:extLst>
                </a:gridCol>
                <a:gridCol w="1270481">
                  <a:extLst>
                    <a:ext uri="{9D8B030D-6E8A-4147-A177-3AD203B41FA5}">
                      <a16:colId xmlns:a16="http://schemas.microsoft.com/office/drawing/2014/main" val="40524044"/>
                    </a:ext>
                  </a:extLst>
                </a:gridCol>
                <a:gridCol w="1562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529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Home Ownership</a:t>
                      </a:r>
                    </a:p>
                    <a:p>
                      <a:pPr algn="ctr"/>
                      <a:r>
                        <a:rPr lang="en-CA" sz="1600" dirty="0" smtClean="0"/>
                        <a:t>1=owns, 0 =rents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Income ($’000)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Debt to Income (%)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Credit score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1=Good,</a:t>
                      </a:r>
                      <a:r>
                        <a:rPr lang="en-US" sz="1600" baseline="0" dirty="0" smtClean="0"/>
                        <a:t> 0=Default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44.304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18.47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690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136.000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20.63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670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38.500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33.73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660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88.000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5.32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660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…..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</a:t>
                      </a:r>
                      <a:endParaRPr lang="en-CA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630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for Lending Club Training Set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060848"/>
                <a:ext cx="7772400" cy="30861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X</a:t>
                </a:r>
                <a:r>
                  <a:rPr lang="en-US" i="1" baseline="-25000" dirty="0" smtClean="0"/>
                  <a:t>1</a:t>
                </a:r>
                <a:r>
                  <a:rPr lang="en-US" i="1" dirty="0"/>
                  <a:t>=</a:t>
                </a:r>
                <a:r>
                  <a:rPr lang="en-US" i="1" dirty="0" smtClean="0"/>
                  <a:t> Home Ownership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X</a:t>
                </a:r>
                <a:r>
                  <a:rPr lang="en-US" i="1" baseline="-25000" dirty="0" smtClean="0"/>
                  <a:t>2</a:t>
                </a:r>
                <a:r>
                  <a:rPr lang="en-US" i="1" baseline="30000" dirty="0" smtClean="0"/>
                  <a:t>=</a:t>
                </a:r>
                <a:r>
                  <a:rPr lang="en-US" i="1" dirty="0" smtClean="0"/>
                  <a:t> Income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X</a:t>
                </a:r>
                <a:r>
                  <a:rPr lang="en-US" i="1" baseline="-25000" dirty="0" smtClean="0"/>
                  <a:t>3</a:t>
                </a:r>
                <a:r>
                  <a:rPr lang="en-US" i="1" dirty="0" smtClean="0"/>
                  <a:t>= Debt </a:t>
                </a:r>
                <a:r>
                  <a:rPr lang="en-US" i="1" dirty="0"/>
                  <a:t>t</a:t>
                </a:r>
                <a:r>
                  <a:rPr lang="en-US" i="1" dirty="0" smtClean="0"/>
                  <a:t>o income ratio</a:t>
                </a:r>
                <a:endParaRPr lang="en-CA" i="1" dirty="0" smtClean="0"/>
              </a:p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X</a:t>
                </a:r>
                <a:r>
                  <a:rPr lang="en-US" i="1" baseline="-25000" dirty="0" smtClean="0"/>
                  <a:t>4</a:t>
                </a:r>
                <a:r>
                  <a:rPr lang="en-US" i="1" dirty="0" smtClean="0"/>
                  <a:t> = Credit score</a:t>
                </a:r>
                <a:endParaRPr lang="en-CA" i="1" dirty="0"/>
              </a:p>
              <a:p>
                <a:pPr marL="0" indent="0">
                  <a:buNone/>
                </a:pPr>
                <a:endParaRPr lang="en-CA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𝑌</m:t>
                      </m:r>
                      <m:r>
                        <a:rPr lang="en-CA" i="1">
                          <a:latin typeface="Cambria Math"/>
                        </a:rPr>
                        <m:t>=−6.5645+0.1395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+0.0041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−0.0011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+0.0113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 smtClean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060848"/>
                <a:ext cx="7772400" cy="3086100"/>
              </a:xfrm>
              <a:blipFill rotWithShape="1"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16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Criterion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34585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data set is imbalanced with more good loans than defaulting loans</a:t>
            </a:r>
          </a:p>
          <a:p>
            <a:r>
              <a:rPr lang="en-US" dirty="0" smtClean="0"/>
              <a:t>There are procedures for creating a balanced data set</a:t>
            </a:r>
          </a:p>
          <a:p>
            <a:r>
              <a:rPr lang="en-US" dirty="0" smtClean="0"/>
              <a:t>With a balanced data set we could classify an observation as positive if </a:t>
            </a:r>
            <a:r>
              <a:rPr lang="en-US" i="1" dirty="0" smtClean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 &gt; 0.5</a:t>
            </a:r>
            <a:r>
              <a:rPr lang="en-US" dirty="0" smtClean="0"/>
              <a:t> and negative otherwise</a:t>
            </a:r>
          </a:p>
          <a:p>
            <a:r>
              <a:rPr lang="en-US" dirty="0" smtClean="0"/>
              <a:t>However this does not consider the cost of misclassifying a bad loan and the lost profit from misclassifying a good loan</a:t>
            </a:r>
          </a:p>
          <a:p>
            <a:r>
              <a:rPr lang="en-US" dirty="0" smtClean="0"/>
              <a:t>A better approach is to investigate different thresholds, </a:t>
            </a:r>
            <a:r>
              <a:rPr lang="en-US" i="1" dirty="0" smtClean="0">
                <a:latin typeface="+mj-lt"/>
              </a:rPr>
              <a:t>Z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>
                <a:latin typeface="+mj-lt"/>
              </a:rPr>
              <a:t>Q </a:t>
            </a:r>
            <a:r>
              <a:rPr lang="en-US" dirty="0" smtClean="0">
                <a:latin typeface="+mj-lt"/>
              </a:rPr>
              <a:t>&gt; </a:t>
            </a:r>
            <a:r>
              <a:rPr lang="en-US" i="1" dirty="0" smtClean="0">
                <a:latin typeface="+mj-lt"/>
              </a:rPr>
              <a:t>Z</a:t>
            </a:r>
            <a:r>
              <a:rPr lang="en-US" dirty="0" smtClean="0"/>
              <a:t> we accept a loan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 ≤ </a:t>
            </a:r>
            <a:r>
              <a:rPr lang="en-US" i="1" dirty="0" smtClean="0">
                <a:latin typeface="+mj-lt"/>
              </a:rPr>
              <a:t>Z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we reject the loan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4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Regression </a:t>
            </a:r>
            <a:r>
              <a:rPr lang="en-CA" sz="21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3437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Assume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n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observations and </a:t>
            </a:r>
            <a:r>
              <a:rPr lang="en-US" i="1" dirty="0" smtClean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features. Model is</a:t>
            </a:r>
            <a:endParaRPr lang="en-CA" dirty="0" smtClean="0"/>
          </a:p>
          <a:p>
            <a:pPr marL="0" indent="0" algn="ctr">
              <a:buNone/>
            </a:pPr>
            <a:r>
              <a:rPr lang="en-CA" i="1" dirty="0" smtClean="0">
                <a:latin typeface="+mj-lt"/>
              </a:rPr>
              <a:t>Y = a+b</a:t>
            </a:r>
            <a:r>
              <a:rPr lang="en-CA" baseline="-25000" dirty="0" smtClean="0">
                <a:latin typeface="+mj-lt"/>
              </a:rPr>
              <a:t>1</a:t>
            </a:r>
            <a:r>
              <a:rPr lang="en-CA" i="1" dirty="0" smtClean="0">
                <a:latin typeface="+mj-lt"/>
              </a:rPr>
              <a:t>X</a:t>
            </a:r>
            <a:r>
              <a:rPr lang="en-CA" baseline="-25000" dirty="0" smtClean="0">
                <a:latin typeface="+mj-lt"/>
              </a:rPr>
              <a:t>1</a:t>
            </a:r>
            <a:r>
              <a:rPr lang="en-CA" i="1" dirty="0" smtClean="0">
                <a:latin typeface="+mj-lt"/>
              </a:rPr>
              <a:t>+b</a:t>
            </a:r>
            <a:r>
              <a:rPr lang="en-CA" baseline="-25000" dirty="0" smtClean="0">
                <a:latin typeface="+mj-lt"/>
              </a:rPr>
              <a:t>2</a:t>
            </a:r>
            <a:r>
              <a:rPr lang="en-CA" i="1" dirty="0" smtClean="0">
                <a:latin typeface="+mj-lt"/>
              </a:rPr>
              <a:t>X</a:t>
            </a:r>
            <a:r>
              <a:rPr lang="en-CA" baseline="-25000" dirty="0" smtClean="0">
                <a:latin typeface="+mj-lt"/>
              </a:rPr>
              <a:t>2</a:t>
            </a:r>
            <a:r>
              <a:rPr lang="en-CA" i="1" dirty="0" smtClean="0">
                <a:latin typeface="+mj-lt"/>
              </a:rPr>
              <a:t>+….+</a:t>
            </a:r>
            <a:r>
              <a:rPr lang="en-CA" i="1" dirty="0" err="1" smtClean="0">
                <a:latin typeface="+mj-lt"/>
              </a:rPr>
              <a:t>b</a:t>
            </a:r>
            <a:r>
              <a:rPr lang="en-CA" i="1" baseline="-25000" dirty="0" err="1" smtClean="0">
                <a:latin typeface="+mj-lt"/>
              </a:rPr>
              <a:t>m</a:t>
            </a:r>
            <a:r>
              <a:rPr lang="en-CA" i="1" dirty="0" err="1" smtClean="0">
                <a:latin typeface="+mj-lt"/>
              </a:rPr>
              <a:t>X</a:t>
            </a:r>
            <a:r>
              <a:rPr lang="en-CA" i="1" baseline="-25000" dirty="0" err="1">
                <a:latin typeface="+mj-lt"/>
              </a:rPr>
              <a:t>m</a:t>
            </a:r>
            <a:r>
              <a:rPr lang="en-CA" i="1" dirty="0" err="1" smtClean="0">
                <a:latin typeface="+mj-lt"/>
              </a:rPr>
              <a:t>+</a:t>
            </a:r>
            <a:r>
              <a:rPr lang="en-CA" dirty="0" err="1" smtClean="0">
                <a:latin typeface="Symbol" panose="05050102010706020507" pitchFamily="18" charset="2"/>
              </a:rPr>
              <a:t>e</a:t>
            </a:r>
            <a:endParaRPr lang="en-CA" dirty="0" smtClean="0"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 smtClean="0"/>
              <a:t>Standard approach is to choose </a:t>
            </a:r>
            <a:r>
              <a:rPr lang="en-CA" i="1" dirty="0" smtClean="0">
                <a:latin typeface="+mj-lt"/>
              </a:rPr>
              <a:t>a</a:t>
            </a:r>
            <a:r>
              <a:rPr lang="en-CA" dirty="0" smtClean="0"/>
              <a:t> and the</a:t>
            </a:r>
            <a:r>
              <a:rPr lang="en-CA" i="1" dirty="0" smtClean="0">
                <a:latin typeface="+mj-lt"/>
              </a:rPr>
              <a:t> b</a:t>
            </a:r>
            <a:r>
              <a:rPr lang="en-CA" i="1" baseline="-25000" dirty="0" smtClean="0">
                <a:latin typeface="+mj-lt"/>
              </a:rPr>
              <a:t>i</a:t>
            </a:r>
            <a:r>
              <a:rPr lang="en-CA" i="1" dirty="0" smtClean="0">
                <a:latin typeface="+mj-lt"/>
              </a:rPr>
              <a:t> </a:t>
            </a:r>
            <a:r>
              <a:rPr lang="en-CA" dirty="0" smtClean="0"/>
              <a:t>to minimize the mean square error (</a:t>
            </a:r>
            <a:r>
              <a:rPr lang="en-CA" dirty="0" err="1" smtClean="0"/>
              <a:t>mse</a:t>
            </a:r>
            <a:r>
              <a:rPr lang="en-CA" dirty="0" smtClean="0"/>
              <a:t>). </a:t>
            </a:r>
          </a:p>
          <a:p>
            <a:pPr marL="0" indent="0">
              <a:buNone/>
            </a:pPr>
            <a:endParaRPr lang="en-CA" dirty="0" smtClean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dirty="0" smtClean="0"/>
              <a:t>This can be done analytically by inverting a matrix. Alternatively a numerical (gradient descent) method can be used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669149"/>
              </p:ext>
            </p:extLst>
          </p:nvPr>
        </p:nvGraphicFramePr>
        <p:xfrm>
          <a:off x="4229100" y="3353991"/>
          <a:ext cx="685800" cy="148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53991"/>
                        <a:ext cx="685800" cy="148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148281"/>
              </p:ext>
            </p:extLst>
          </p:nvPr>
        </p:nvGraphicFramePr>
        <p:xfrm>
          <a:off x="1577975" y="3668713"/>
          <a:ext cx="44942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3174840" imgH="469800" progId="Equation.DSMT4">
                  <p:embed/>
                </p:oleObj>
              </mc:Choice>
              <mc:Fallback>
                <p:oleObj name="Equation" r:id="rId5" imgW="3174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7975" y="3668713"/>
                        <a:ext cx="4494213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141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7926337" cy="1143000"/>
          </a:xfrm>
        </p:spPr>
        <p:txBody>
          <a:bodyPr/>
          <a:lstStyle/>
          <a:p>
            <a:r>
              <a:rPr lang="en-US" dirty="0" smtClean="0"/>
              <a:t>Test Set Results (Tables 3.10, 3.11, and 3.12)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09209"/>
              </p:ext>
            </p:extLst>
          </p:nvPr>
        </p:nvGraphicFramePr>
        <p:xfrm>
          <a:off x="3203848" y="2204864"/>
          <a:ext cx="3690619" cy="11631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97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032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no default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default</a:t>
                      </a:r>
                      <a:endParaRPr lang="en-CA" sz="12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positive (no default)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032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77.59%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4.53%</a:t>
                      </a:r>
                      <a:endParaRPr lang="en-CA" sz="12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negative (default)</a:t>
                      </a:r>
                      <a:endParaRPr lang="en-CA" sz="12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032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16.26%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1.62%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98628"/>
              </p:ext>
            </p:extLst>
          </p:nvPr>
        </p:nvGraphicFramePr>
        <p:xfrm>
          <a:off x="3275856" y="3501009"/>
          <a:ext cx="3672409" cy="11631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no default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default</a:t>
                      </a:r>
                      <a:endParaRPr lang="en-CA" sz="12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 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 default)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55.34%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26.77%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negative (default)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9.75%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8.13%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86794"/>
              </p:ext>
            </p:extLst>
          </p:nvPr>
        </p:nvGraphicFramePr>
        <p:xfrm>
          <a:off x="3275856" y="4869160"/>
          <a:ext cx="3672408" cy="11631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032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no default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default</a:t>
                      </a:r>
                      <a:endParaRPr lang="en-CA" sz="12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positive (no default)</a:t>
                      </a:r>
                      <a:endParaRPr lang="en-CA" sz="12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032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28.65%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53.47%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negative (default)</a:t>
                      </a:r>
                      <a:endParaRPr lang="en-CA" sz="12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032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3.74%</a:t>
                      </a:r>
                      <a:endParaRPr lang="en-CA" sz="12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14.15%</a:t>
                      </a:r>
                      <a:endParaRPr lang="en-CA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8632" y="26606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Z </a:t>
            </a:r>
            <a:r>
              <a:rPr lang="en-US" dirty="0" smtClean="0">
                <a:latin typeface="+mj-lt"/>
              </a:rPr>
              <a:t>= 0.75:</a:t>
            </a:r>
            <a:endParaRPr lang="en-CA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537" y="39449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Z</a:t>
            </a:r>
            <a:r>
              <a:rPr lang="en-US" dirty="0" smtClean="0"/>
              <a:t>=0.80: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124000" y="52292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Z=0.85:</a:t>
            </a:r>
            <a:endParaRPr lang="en-CA" dirty="0">
              <a:latin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240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778" y="553233"/>
            <a:ext cx="7772400" cy="1143000"/>
          </a:xfrm>
        </p:spPr>
        <p:txBody>
          <a:bodyPr/>
          <a:lstStyle/>
          <a:p>
            <a:r>
              <a:rPr lang="en-CA" dirty="0" smtClean="0"/>
              <a:t>The Confusion matrix and common ratios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7830" y="1412776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31</a:t>
            </a:fld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39305"/>
              </p:ext>
            </p:extLst>
          </p:nvPr>
        </p:nvGraphicFramePr>
        <p:xfrm>
          <a:off x="1142257" y="1869626"/>
          <a:ext cx="6080760" cy="9363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533857190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52661051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066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</a:rPr>
                        <a:t>Predict positive outcome</a:t>
                      </a:r>
                      <a:endParaRPr lang="en-CA" sz="1100" dirty="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</a:rPr>
                        <a:t>Predict negative outcome</a:t>
                      </a:r>
                      <a:endParaRPr lang="en-CA" sz="110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09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</a:rPr>
                        <a:t>Outcome positive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</a:rPr>
                        <a:t>TP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</a:rPr>
                        <a:t>FN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71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>
                          <a:effectLst/>
                        </a:rPr>
                        <a:t>Outcome negative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</a:rPr>
                        <a:t>FP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200" dirty="0">
                          <a:effectLst/>
                        </a:rPr>
                        <a:t>TN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92530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07830" y="26084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69871" y="2920770"/>
                <a:ext cx="6363443" cy="3556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tabLst>
                    <a:tab pos="3838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4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Accuracy</m:t>
                      </m:r>
                      <m:r>
                        <a:rPr lang="en-CA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  <m: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  <m: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FN</m:t>
                          </m:r>
                          <m: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FP</m:t>
                          </m:r>
                          <m: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TN</m:t>
                          </m:r>
                        </m:den>
                      </m:f>
                    </m:oMath>
                  </m:oMathPara>
                </a14:m>
                <a:endParaRPr lang="en-CA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  <a:tabLst>
                    <a:tab pos="3838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True</m:t>
                      </m:r>
                      <m: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Positive</m:t>
                      </m:r>
                      <m: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TPR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also</m:t>
                      </m:r>
                      <m: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called</m:t>
                      </m:r>
                      <m: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sensitivity</m:t>
                      </m:r>
                      <m: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recall</m:t>
                      </m:r>
                      <m:r>
                        <a:rPr lang="en-CA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CA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  <m: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CA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  <a:tabLst>
                    <a:tab pos="3838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True</m:t>
                      </m:r>
                      <m: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Negative</m:t>
                      </m:r>
                      <m: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also</m:t>
                          </m:r>
                          <m:r>
                            <a:rPr lang="en-CA" sz="14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called</m:t>
                          </m:r>
                          <m:r>
                            <a:rPr lang="en-CA" sz="14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specificity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TN</m:t>
                          </m:r>
                          <m: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CA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  <a:tabLst>
                    <a:tab pos="3838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False</m:t>
                      </m:r>
                      <m: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Positive</m:t>
                      </m:r>
                      <m: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a:rPr lang="en-CA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TN</m:t>
                          </m:r>
                          <m: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CA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tabLst>
                    <a:tab pos="3838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Precisio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CA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  <m: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tabLst>
                    <a:tab pos="3838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n-US" sz="14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b="0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 sz="14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 sz="1400" b="0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TPR</m:t>
                          </m:r>
                        </m:den>
                      </m:f>
                    </m:oMath>
                  </m:oMathPara>
                </a14:m>
                <a:endParaRPr lang="en-CA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1" y="2920770"/>
                <a:ext cx="6363443" cy="355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24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7772401" cy="1143000"/>
          </a:xfrm>
        </p:spPr>
        <p:txBody>
          <a:bodyPr/>
          <a:lstStyle/>
          <a:p>
            <a:r>
              <a:rPr lang="en-CA" dirty="0" smtClean="0"/>
              <a:t>Test Set Ratios for different Z values (Table 3.14)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09384"/>
            <a:ext cx="7332663" cy="36533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32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81768"/>
              </p:ext>
            </p:extLst>
          </p:nvPr>
        </p:nvGraphicFramePr>
        <p:xfrm>
          <a:off x="1547666" y="2420890"/>
          <a:ext cx="6336703" cy="25794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2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598"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 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Z = 0.75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Z = 0.80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Z = 0.85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Accuracy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79.21%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63.47%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42.80%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3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True Positive Rate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94.48%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67.39%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34.89%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True Negative Rate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9.07%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45.46%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79.11%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False Positive Rate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90.93%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54.54%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>
                          <a:effectLst/>
                          <a:latin typeface="+mj-lt"/>
                        </a:rPr>
                        <a:t>20.89%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5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Precision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82.67%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85.02%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88.47%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F-score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88.18%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75.19%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56845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838575" algn="l"/>
                        </a:tabLst>
                      </a:pPr>
                      <a:r>
                        <a:rPr lang="en-US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50.04%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08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8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142361" cy="1143000"/>
          </a:xfrm>
        </p:spPr>
        <p:txBody>
          <a:bodyPr/>
          <a:lstStyle/>
          <a:p>
            <a:r>
              <a:rPr lang="en-CA" sz="2700" dirty="0"/>
              <a:t>As we change the Z criterion we get an </a:t>
            </a:r>
            <a:r>
              <a:rPr lang="en-CA" sz="2700" dirty="0" smtClean="0"/>
              <a:t>ROC curve </a:t>
            </a:r>
            <a:r>
              <a:rPr lang="en-CA" sz="2700" dirty="0"/>
              <a:t>(receiver operating </a:t>
            </a:r>
            <a:r>
              <a:rPr lang="en-CA" sz="2700" dirty="0" smtClean="0"/>
              <a:t>characteristics) curve, Figure 3.11</a:t>
            </a:r>
            <a:endParaRPr lang="en-CA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33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26" y="2048760"/>
            <a:ext cx="6717441" cy="39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6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Area Under Curve (AUC)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area under the curve is a popular way of summarizing the predictive ability of a model to estimate a binary variable</a:t>
            </a:r>
            <a:endParaRPr lang="en-CA" dirty="0"/>
          </a:p>
          <a:p>
            <a:r>
              <a:rPr lang="en-CA" dirty="0" smtClean="0"/>
              <a:t>When AUC =1 the model is perfect. </a:t>
            </a:r>
          </a:p>
          <a:p>
            <a:r>
              <a:rPr lang="en-CA" dirty="0" smtClean="0"/>
              <a:t>When AUC =0.5 the model has no predictive ability</a:t>
            </a:r>
          </a:p>
          <a:p>
            <a:r>
              <a:rPr lang="en-CA" dirty="0" smtClean="0"/>
              <a:t>When AUC&lt;0.5 the model is worse than random</a:t>
            </a:r>
          </a:p>
          <a:p>
            <a:r>
              <a:rPr lang="en-US" dirty="0" smtClean="0"/>
              <a:t>In this case AUC = 0.6020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390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</a:t>
            </a:r>
            <a:r>
              <a:rPr lang="en-US" i="1" dirty="0" smtClean="0">
                <a:latin typeface="+mj-lt"/>
              </a:rPr>
              <a:t> Z</a:t>
            </a:r>
            <a:r>
              <a:rPr lang="en-US" dirty="0" smtClean="0"/>
              <a:t> can be based on </a:t>
            </a:r>
            <a:endParaRPr lang="en-US" dirty="0"/>
          </a:p>
          <a:p>
            <a:pPr lvl="1"/>
            <a:r>
              <a:rPr lang="en-US" dirty="0"/>
              <a:t>The expected profit from a loan that is good, </a:t>
            </a:r>
            <a:r>
              <a:rPr lang="en-US" i="1" dirty="0">
                <a:latin typeface="+mj-lt"/>
              </a:rPr>
              <a:t>P</a:t>
            </a:r>
          </a:p>
          <a:p>
            <a:pPr lvl="1"/>
            <a:r>
              <a:rPr lang="en-US" dirty="0"/>
              <a:t>The expected loss from a loan that defaults, </a:t>
            </a:r>
            <a:r>
              <a:rPr lang="en-US" i="1" dirty="0">
                <a:latin typeface="+mj-lt"/>
              </a:rPr>
              <a:t>L</a:t>
            </a:r>
            <a:endParaRPr lang="en-CA" i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need to maximize </a:t>
            </a:r>
            <a:r>
              <a:rPr lang="en-US" i="1" dirty="0" smtClean="0">
                <a:latin typeface="+mj-lt"/>
              </a:rPr>
              <a:t>P×</a:t>
            </a:r>
            <a:r>
              <a:rPr lang="en-US" dirty="0" smtClean="0">
                <a:latin typeface="+mj-lt"/>
              </a:rPr>
              <a:t>TP</a:t>
            </a:r>
            <a:r>
              <a:rPr lang="en-US" i="1" dirty="0" smtClean="0">
                <a:latin typeface="+mj-lt"/>
              </a:rPr>
              <a:t>−L×</a:t>
            </a:r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P</a:t>
            </a:r>
          </a:p>
          <a:p>
            <a:pPr lvl="1"/>
            <a:endParaRPr lang="en-US" i="1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76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 </a:t>
            </a:r>
            <a:r>
              <a:rPr lang="en-US" sz="2400" dirty="0" smtClean="0"/>
              <a:t>Simple Alternative </a:t>
            </a:r>
            <a:r>
              <a:rPr lang="en-US" sz="2400" dirty="0"/>
              <a:t>to </a:t>
            </a:r>
            <a:r>
              <a:rPr lang="en-US" sz="2400" dirty="0" smtClean="0"/>
              <a:t>regression : </a:t>
            </a:r>
            <a:r>
              <a:rPr lang="en-US" sz="2400" dirty="0"/>
              <a:t>k-nearest neighbors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Normalize data</a:t>
            </a:r>
          </a:p>
          <a:p>
            <a:r>
              <a:rPr lang="en-US" sz="1800" dirty="0" smtClean="0"/>
              <a:t>Measure </a:t>
            </a:r>
            <a:r>
              <a:rPr lang="en-US" sz="1800" dirty="0"/>
              <a:t>the distance in </a:t>
            </a:r>
            <a:r>
              <a:rPr lang="en-US" sz="1800" i="1" dirty="0"/>
              <a:t>n</a:t>
            </a:r>
            <a:r>
              <a:rPr lang="en-US" sz="1800" dirty="0"/>
              <a:t>-dimensional space of the new data from the data for which there are labels (i.e. known outcomes)</a:t>
            </a:r>
          </a:p>
          <a:p>
            <a:r>
              <a:rPr lang="en-US" sz="1800" dirty="0"/>
              <a:t>Distance of point with feature values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from point with feature values 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i</a:t>
            </a:r>
            <a:r>
              <a:rPr lang="en-US" sz="1800" i="1" baseline="-25000" dirty="0"/>
              <a:t> </a:t>
            </a:r>
            <a:r>
              <a:rPr lang="en-US" sz="1800" dirty="0"/>
              <a:t> is </a:t>
            </a:r>
          </a:p>
          <a:p>
            <a:r>
              <a:rPr lang="en-US" sz="1800" dirty="0"/>
              <a:t>Choose the </a:t>
            </a:r>
            <a:r>
              <a:rPr lang="en-US" sz="1800" i="1" dirty="0"/>
              <a:t>k</a:t>
            </a:r>
            <a:r>
              <a:rPr lang="en-US" sz="1800" dirty="0"/>
              <a:t> closest data items and average their labels</a:t>
            </a:r>
          </a:p>
          <a:p>
            <a:r>
              <a:rPr lang="en-US" sz="1800" dirty="0"/>
              <a:t>For example if you are forecasting car sales </a:t>
            </a:r>
            <a:r>
              <a:rPr lang="en-US" sz="1800" dirty="0" smtClean="0"/>
              <a:t>in a certain area with </a:t>
            </a:r>
            <a:r>
              <a:rPr lang="en-US" sz="1800" i="1" dirty="0" smtClean="0"/>
              <a:t>k</a:t>
            </a:r>
            <a:r>
              <a:rPr lang="en-US" sz="1800" dirty="0" smtClean="0"/>
              <a:t>=3 and the three </a:t>
            </a:r>
            <a:r>
              <a:rPr lang="en-US" sz="1800" dirty="0"/>
              <a:t>nearest neighbors for GDP growth and interest rates give sales of 5.2, 5.4 and 5.6 million units, the forecast would be the average of these or 5.4 million units.</a:t>
            </a:r>
          </a:p>
          <a:p>
            <a:r>
              <a:rPr lang="en-US" sz="1800" dirty="0"/>
              <a:t>If you are forecasting whether a loan will default </a:t>
            </a:r>
            <a:r>
              <a:rPr lang="en-US" sz="1800" dirty="0" smtClean="0"/>
              <a:t>with </a:t>
            </a:r>
            <a:r>
              <a:rPr lang="en-US" sz="1800" i="1" dirty="0" smtClean="0"/>
              <a:t>k</a:t>
            </a:r>
            <a:r>
              <a:rPr lang="en-US" sz="1800" dirty="0" smtClean="0"/>
              <a:t>=5 and that of the </a:t>
            </a:r>
            <a:r>
              <a:rPr lang="en-US" sz="1800" dirty="0"/>
              <a:t>five nearest neighbors </a:t>
            </a:r>
            <a:r>
              <a:rPr lang="en-US" sz="1800" dirty="0" smtClean="0"/>
              <a:t>four defaulted and </a:t>
            </a:r>
            <a:r>
              <a:rPr lang="en-US" sz="1800" dirty="0"/>
              <a:t>one </a:t>
            </a:r>
            <a:r>
              <a:rPr lang="en-US" sz="1800" dirty="0" smtClean="0"/>
              <a:t>was good loan, </a:t>
            </a:r>
            <a:r>
              <a:rPr lang="en-US" sz="1800" dirty="0"/>
              <a:t>you </a:t>
            </a:r>
            <a:r>
              <a:rPr lang="en-US" sz="1800" dirty="0" smtClean="0"/>
              <a:t>would estimate an 80% chance of default</a:t>
            </a: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7127" y="6262688"/>
            <a:ext cx="5029200" cy="457200"/>
          </a:xfrm>
        </p:spPr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36</a:t>
            </a:fld>
            <a:endParaRPr lang="en-CA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05693"/>
              </p:ext>
            </p:extLst>
          </p:nvPr>
        </p:nvGraphicFramePr>
        <p:xfrm>
          <a:off x="1345322" y="3373299"/>
          <a:ext cx="844114" cy="396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5322" y="3373299"/>
                        <a:ext cx="844114" cy="396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3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214369" cy="1143000"/>
          </a:xfrm>
        </p:spPr>
        <p:txBody>
          <a:bodyPr/>
          <a:lstStyle/>
          <a:p>
            <a:r>
              <a:rPr lang="en-US" dirty="0" smtClean="0"/>
              <a:t>Gradient Descent </a:t>
            </a:r>
            <a:r>
              <a:rPr lang="en-US" sz="2400" dirty="0" smtClean="0"/>
              <a:t>(brief description: more details in Chapter 6)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is to minimize a function by changing parameters. Steps are as follows: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Choose starting value for parameters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Find the steepest slope: i.e. the direction in which parameter have to be changed to reduce the objective function by the greatest amount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Take a step down the valley in the direction of the steepest slope</a:t>
            </a:r>
            <a:endParaRPr lang="en-CA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Repeat steps 2 and 3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Continue until you reach the bottom of the valley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52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Categorical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Categorical features are features where there are a number of non-numerical alternatives </a:t>
            </a:r>
          </a:p>
          <a:p>
            <a:r>
              <a:rPr lang="en-CA" dirty="0" smtClean="0"/>
              <a:t>We can define a dummy variable for each alternative. The variable equals 1 if the alternative is true and zero otherwise. This is known as one-hot encoding</a:t>
            </a:r>
          </a:p>
          <a:p>
            <a:r>
              <a:rPr lang="en-CA" dirty="0" smtClean="0"/>
              <a:t>But sometimes we do not have to do this because there is a natural ordering of variables, e.g.:</a:t>
            </a:r>
          </a:p>
          <a:p>
            <a:pPr marL="685800" lvl="2" indent="0">
              <a:buNone/>
            </a:pPr>
            <a:r>
              <a:rPr lang="en-CA" dirty="0"/>
              <a:t>	</a:t>
            </a:r>
            <a:r>
              <a:rPr lang="en-CA" dirty="0" smtClean="0"/>
              <a:t>small=1, medium=2, large=3</a:t>
            </a:r>
          </a:p>
          <a:p>
            <a:pPr marL="685800" lvl="2" indent="0">
              <a:buNone/>
            </a:pPr>
            <a:r>
              <a:rPr lang="en-CA" dirty="0" smtClean="0"/>
              <a:t>   assist. prof=1, assoc. prof=2, full prof =3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28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Variably Trap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 constant term and a number of dummy variables (equal to 0 or 1)</a:t>
            </a:r>
          </a:p>
          <a:p>
            <a:r>
              <a:rPr lang="en-US" dirty="0" smtClean="0"/>
              <a:t>There is then no unique solution because, for any </a:t>
            </a:r>
            <a:r>
              <a:rPr lang="en-US" i="1" dirty="0" smtClean="0"/>
              <a:t>C</a:t>
            </a:r>
            <a:r>
              <a:rPr lang="en-US" dirty="0" smtClean="0"/>
              <a:t>,  we can add </a:t>
            </a:r>
            <a:r>
              <a:rPr lang="en-US" i="1" dirty="0" smtClean="0"/>
              <a:t>C</a:t>
            </a:r>
            <a:r>
              <a:rPr lang="en-US" dirty="0" smtClean="0"/>
              <a:t> to the constant term and subtract </a:t>
            </a:r>
            <a:r>
              <a:rPr lang="en-US" i="1" dirty="0" smtClean="0"/>
              <a:t>C</a:t>
            </a:r>
            <a:r>
              <a:rPr lang="en-US" dirty="0" smtClean="0"/>
              <a:t> from each of the dummy variables without changing the prediction</a:t>
            </a:r>
          </a:p>
          <a:p>
            <a:r>
              <a:rPr lang="en-US" dirty="0" smtClean="0"/>
              <a:t>A side effect of regularization is that it solves this proble</a:t>
            </a:r>
            <a:r>
              <a:rPr lang="en-US" dirty="0"/>
              <a:t>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80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Regularization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Linear regression can over-fit, particularly when there are a large number of correlated features</a:t>
            </a:r>
            <a:r>
              <a:rPr lang="en-CA" dirty="0" smtClean="0"/>
              <a:t>.</a:t>
            </a:r>
          </a:p>
          <a:p>
            <a:r>
              <a:rPr lang="en-CA" dirty="0"/>
              <a:t>Results for validation set may not then be as good as for training </a:t>
            </a:r>
            <a:r>
              <a:rPr lang="en-CA" dirty="0" smtClean="0"/>
              <a:t>set</a:t>
            </a:r>
          </a:p>
          <a:p>
            <a:r>
              <a:rPr lang="en-CA" dirty="0"/>
              <a:t>Regularization is a way of avoiding overfitting and reducing the number of features. Alternatives</a:t>
            </a:r>
            <a:r>
              <a:rPr lang="en-CA" dirty="0" smtClean="0"/>
              <a:t>:</a:t>
            </a:r>
          </a:p>
          <a:p>
            <a:pPr lvl="1"/>
            <a:r>
              <a:rPr lang="en-CA" dirty="0"/>
              <a:t>Ridge </a:t>
            </a:r>
          </a:p>
          <a:p>
            <a:pPr lvl="1"/>
            <a:r>
              <a:rPr lang="en-CA" dirty="0"/>
              <a:t>Lasso</a:t>
            </a:r>
          </a:p>
          <a:p>
            <a:pPr lvl="1"/>
            <a:r>
              <a:rPr lang="en-CA" dirty="0"/>
              <a:t>Elastic </a:t>
            </a:r>
            <a:r>
              <a:rPr lang="en-CA" dirty="0" smtClean="0"/>
              <a:t>net</a:t>
            </a:r>
          </a:p>
          <a:p>
            <a:r>
              <a:rPr lang="en-CA" dirty="0" smtClean="0"/>
              <a:t>We must first </a:t>
            </a:r>
            <a:r>
              <a:rPr lang="en-CA" dirty="0" smtClean="0"/>
              <a:t>scale </a:t>
            </a:r>
            <a:r>
              <a:rPr lang="en-CA" dirty="0" smtClean="0"/>
              <a:t>feature values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05191"/>
            <a:ext cx="7772400" cy="857250"/>
          </a:xfrm>
        </p:spPr>
        <p:txBody>
          <a:bodyPr/>
          <a:lstStyle/>
          <a:p>
            <a:r>
              <a:rPr lang="en-CA" dirty="0" smtClean="0"/>
              <a:t>Ridge regression </a:t>
            </a:r>
            <a:r>
              <a:rPr lang="en-CA" sz="2800" dirty="0" smtClean="0"/>
              <a:t>(analytic solution)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Reduce magnitude of regression coefficients by choosing a parameter </a:t>
            </a:r>
            <a:r>
              <a:rPr lang="en-CA" sz="2400" dirty="0" smtClean="0">
                <a:latin typeface="Symbol" panose="05050102010706020507" pitchFamily="18" charset="2"/>
              </a:rPr>
              <a:t>l</a:t>
            </a:r>
            <a:r>
              <a:rPr lang="en-CA" sz="2400" dirty="0" smtClean="0"/>
              <a:t> and minimizing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 smtClean="0"/>
          </a:p>
          <a:p>
            <a:r>
              <a:rPr lang="en-CA" sz="2400" dirty="0" smtClean="0"/>
              <a:t>What happens as </a:t>
            </a:r>
            <a:r>
              <a:rPr lang="en-CA" sz="2400" dirty="0" smtClean="0">
                <a:latin typeface="Symbol" panose="05050102010706020507" pitchFamily="18" charset="2"/>
              </a:rPr>
              <a:t>l</a:t>
            </a:r>
            <a:r>
              <a:rPr lang="en-CA" sz="2400" dirty="0" smtClean="0"/>
              <a:t> increases?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650139"/>
              </p:ext>
            </p:extLst>
          </p:nvPr>
        </p:nvGraphicFramePr>
        <p:xfrm>
          <a:off x="3203848" y="3068960"/>
          <a:ext cx="1512168" cy="78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3068960"/>
                        <a:ext cx="1512168" cy="786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07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Lasso Regression </a:t>
            </a:r>
            <a:r>
              <a:rPr lang="en-CA" sz="2800" dirty="0" smtClean="0"/>
              <a:t>(must use gradient descent)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Similar to ridge regression except we minimize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 smtClean="0"/>
          </a:p>
          <a:p>
            <a:r>
              <a:rPr lang="en-CA" sz="2400" dirty="0" smtClean="0"/>
              <a:t>This has the effect of completely eliminating the less important factors </a:t>
            </a:r>
            <a:endParaRPr lang="en-CA" sz="2400" dirty="0"/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13562"/>
              </p:ext>
            </p:extLst>
          </p:nvPr>
        </p:nvGraphicFramePr>
        <p:xfrm>
          <a:off x="2987824" y="2708920"/>
          <a:ext cx="1631897" cy="82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2708920"/>
                        <a:ext cx="1631897" cy="82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879575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579</TotalTime>
  <Words>2429</Words>
  <Application>Microsoft Office PowerPoint</Application>
  <PresentationFormat>On-screen Show (4:3)</PresentationFormat>
  <Paragraphs>533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Symbol</vt:lpstr>
      <vt:lpstr>Tahoma</vt:lpstr>
      <vt:lpstr>Times New Roman</vt:lpstr>
      <vt:lpstr>Global</vt:lpstr>
      <vt:lpstr>Equation</vt:lpstr>
      <vt:lpstr>Machine Learning in Business John C. Hull</vt:lpstr>
      <vt:lpstr>Linear Regression</vt:lpstr>
      <vt:lpstr>Linear Regression continued</vt:lpstr>
      <vt:lpstr>Gradient Descent (brief description: more details in Chapter 6)</vt:lpstr>
      <vt:lpstr>Categorical Features</vt:lpstr>
      <vt:lpstr>Dummy Variably Trap</vt:lpstr>
      <vt:lpstr>Regularization</vt:lpstr>
      <vt:lpstr>Ridge regression (analytic solution)</vt:lpstr>
      <vt:lpstr>Lasso Regression (must use gradient descent)</vt:lpstr>
      <vt:lpstr>Elastic Net Regression (must use gradient descent)</vt:lpstr>
      <vt:lpstr>Baby Example (from Chapter 1)</vt:lpstr>
      <vt:lpstr>Baby Example continued</vt:lpstr>
      <vt:lpstr>Data with Z-score scaling (Table 3.3)</vt:lpstr>
      <vt:lpstr>Ridge Results, Table 3.4 (l=0.02 is similar to quadratic model)</vt:lpstr>
      <vt:lpstr>Lasso Results, Table 3.5 (l=1 is similar to the quadratic model)</vt:lpstr>
      <vt:lpstr>Elastic Net Results: l1 = 0.02, l2=1</vt:lpstr>
      <vt:lpstr>Iowa House Price Case Study</vt:lpstr>
      <vt:lpstr>Iowa House Price Results (No regularization)</vt:lpstr>
      <vt:lpstr>Ridge Results for validation set (Figure 3.8)</vt:lpstr>
      <vt:lpstr>Lasso Results for validation set (Figure 3.9)</vt:lpstr>
      <vt:lpstr>Non-zero weights for Lasso when l=0.1 (overall quality and total living area were most important) </vt:lpstr>
      <vt:lpstr>Summary of Iowa House Price Results</vt:lpstr>
      <vt:lpstr>Logistic Regression</vt:lpstr>
      <vt:lpstr>The Sigmoid Function (Figure 3.10)</vt:lpstr>
      <vt:lpstr>Maximum Likelihood Estimation</vt:lpstr>
      <vt:lpstr>Lending Club Case Study</vt:lpstr>
      <vt:lpstr>The Data (Table 3.8)</vt:lpstr>
      <vt:lpstr>Results for Lending Club Training Set</vt:lpstr>
      <vt:lpstr>Decision Criterion</vt:lpstr>
      <vt:lpstr>Test Set Results (Tables 3.10, 3.11, and 3.12)</vt:lpstr>
      <vt:lpstr>The Confusion matrix and common ratios</vt:lpstr>
      <vt:lpstr>Test Set Ratios for different Z values (Table 3.14)</vt:lpstr>
      <vt:lpstr>As we change the Z criterion we get an ROC curve (receiver operating characteristics) curve, Figure 3.11</vt:lpstr>
      <vt:lpstr>Area Under Curve (AUC)</vt:lpstr>
      <vt:lpstr>Choosing Z</vt:lpstr>
      <vt:lpstr>A  Simple Alternative to regression : k-nearest neighbors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Learning: Linear Regression</dc:title>
  <dc:subject>Machine Learning in Business</dc:subject>
  <dc:creator>hull</dc:creator>
  <cp:keywords>Chapter 3</cp:keywords>
  <dc:description>Copyright 2019 by John C. Hull. All Rights Reserved. Published 2019</dc:description>
  <cp:lastModifiedBy>John Hull</cp:lastModifiedBy>
  <cp:revision>33</cp:revision>
  <dcterms:created xsi:type="dcterms:W3CDTF">2019-07-16T22:03:37Z</dcterms:created>
  <dcterms:modified xsi:type="dcterms:W3CDTF">2020-05-09T15:18:48Z</dcterms:modified>
</cp:coreProperties>
</file>