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58" r:id="rId6"/>
    <p:sldId id="274" r:id="rId7"/>
    <p:sldId id="275" r:id="rId8"/>
    <p:sldId id="286" r:id="rId9"/>
    <p:sldId id="276" r:id="rId10"/>
    <p:sldId id="285" r:id="rId11"/>
    <p:sldId id="282" r:id="rId12"/>
    <p:sldId id="287" r:id="rId13"/>
    <p:sldId id="288" r:id="rId14"/>
    <p:sldId id="284" r:id="rId15"/>
    <p:sldId id="267" r:id="rId16"/>
    <p:sldId id="268" r:id="rId17"/>
    <p:sldId id="269" r:id="rId18"/>
    <p:sldId id="270" r:id="rId19"/>
    <p:sldId id="264" r:id="rId20"/>
    <p:sldId id="265" r:id="rId21"/>
    <p:sldId id="266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549B5E1-113D-4349-B81E-02D1F435E809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643F2-9D90-4361-86FB-AF70767C3878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703E0-0ECF-466F-BCA0-3A79BAB2B752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E8429-52A7-4C5A-ADF8-67939D87C52D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F30-8B94-43F5-8CC3-231E4B790F42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1056FA-73E9-4A82-9510-3348B02C8B0B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920A15-6BD7-4A37-974A-403F2BCEA3F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45721-96AE-448E-9655-A0626015BBD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1F886-1300-48EA-B404-8E094C0C2593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476AA-9D9A-4A53-A2FF-F339C68CA9E8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888A3-8CEA-4905-A819-2B7F8C0D9EB7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82F07-EE8E-47F1-B744-3AEE4E3E1F6C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B5142-3CCA-4CC0-9D1C-DC46B95EC230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131C6-65DB-457B-9753-9DE91179552A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1AF7A242-8A96-4308-B938-EFB7F4D94C8F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4</a:t>
            </a:r>
          </a:p>
          <a:p>
            <a:r>
              <a:rPr lang="en-US" sz="3200" dirty="0" smtClean="0"/>
              <a:t>Supervised Learning: Decision Trees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criterion for accepting loans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8062664" cy="4114800"/>
          </a:xfrm>
        </p:spPr>
        <p:txBody>
          <a:bodyPr/>
          <a:lstStyle/>
          <a:p>
            <a:r>
              <a:rPr lang="en-US" dirty="0" smtClean="0"/>
              <a:t>As with logistic regression we can choose to accept loans where the probability of a good loan is above some threshold, Z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10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00" y="3040400"/>
            <a:ext cx="5490596" cy="32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3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Target Variables (Table 4.9)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construct a tree where instead of maximizing expected information gain we maximize the expected decrease in mean squared error </a:t>
            </a:r>
          </a:p>
          <a:p>
            <a:r>
              <a:rPr lang="en-US" dirty="0" smtClean="0"/>
              <a:t>Consider the Iowa house price (‘000s) example where we only consider Overall Quality and Living Area </a:t>
            </a:r>
          </a:p>
          <a:p>
            <a:r>
              <a:rPr lang="en-US" dirty="0" smtClean="0"/>
              <a:t>For root node we obtain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28622"/>
              </p:ext>
            </p:extLst>
          </p:nvPr>
        </p:nvGraphicFramePr>
        <p:xfrm>
          <a:off x="1187624" y="4437112"/>
          <a:ext cx="6480720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Threshold, 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</a:t>
                      </a:r>
                      <a:r>
                        <a:rPr lang="en-US" dirty="0" err="1" smtClean="0"/>
                        <a:t>Obs</a:t>
                      </a:r>
                      <a:r>
                        <a:rPr lang="en-US" dirty="0" smtClean="0"/>
                        <a:t> ≤Q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mse</a:t>
                      </a:r>
                      <a:r>
                        <a:rPr lang="en-US" dirty="0" smtClean="0"/>
                        <a:t> of </a:t>
                      </a:r>
                      <a:r>
                        <a:rPr lang="en-US" dirty="0" err="1" smtClean="0"/>
                        <a:t>Obs</a:t>
                      </a:r>
                      <a:r>
                        <a:rPr lang="en-US" dirty="0" smtClean="0"/>
                        <a:t> ≤Q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obs</a:t>
                      </a:r>
                      <a:r>
                        <a:rPr lang="en-US" baseline="0" dirty="0" smtClean="0"/>
                        <a:t> &gt; 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obs</a:t>
                      </a:r>
                      <a:r>
                        <a:rPr lang="en-US" dirty="0" smtClean="0"/>
                        <a:t> &gt;Q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Quality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7,312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3,166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Living Area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1,482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1,451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6,824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3,991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75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 split when Overall Quality ≤ 7.5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0457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05423"/>
              </p:ext>
            </p:extLst>
          </p:nvPr>
        </p:nvGraphicFramePr>
        <p:xfrm>
          <a:off x="796925" y="2782888"/>
          <a:ext cx="77597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4321013" imgH="1275886" progId="Word.Document.12">
                  <p:embed/>
                </p:oleObj>
              </mc:Choice>
              <mc:Fallback>
                <p:oleObj name="Document" r:id="rId3" imgW="4321013" imgH="1275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2782888"/>
                        <a:ext cx="77597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54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Level split when Overall Quality </a:t>
            </a:r>
            <a:r>
              <a:rPr lang="en-US" dirty="0" smtClean="0"/>
              <a:t>&gt; </a:t>
            </a:r>
            <a:r>
              <a:rPr lang="en-US" dirty="0"/>
              <a:t>7.5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24320"/>
              </p:ext>
            </p:extLst>
          </p:nvPr>
        </p:nvGraphicFramePr>
        <p:xfrm>
          <a:off x="449930" y="2420887"/>
          <a:ext cx="11956401" cy="39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6786560" imgH="2230371" progId="Word.Document.12">
                  <p:embed/>
                </p:oleObj>
              </mc:Choice>
              <mc:Fallback>
                <p:oleObj name="Document" r:id="rId3" imgW="6786560" imgH="2230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30" y="2420887"/>
                        <a:ext cx="11956401" cy="391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44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Tree (Figure 4.4)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36" y="1971315"/>
            <a:ext cx="7427079" cy="40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8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involves constructing many trees by for example:</a:t>
            </a:r>
          </a:p>
          <a:p>
            <a:pPr lvl="1"/>
            <a:r>
              <a:rPr lang="en-US" dirty="0"/>
              <a:t>Using samples bootstrapped from the original data</a:t>
            </a:r>
          </a:p>
          <a:p>
            <a:pPr lvl="1"/>
            <a:r>
              <a:rPr lang="en-US" dirty="0"/>
              <a:t>Using a random subset of features at each node</a:t>
            </a:r>
          </a:p>
          <a:p>
            <a:pPr lvl="1"/>
            <a:r>
              <a:rPr lang="en-US" dirty="0"/>
              <a:t>Randomizing </a:t>
            </a:r>
            <a:r>
              <a:rPr lang="en-US" dirty="0" smtClean="0"/>
              <a:t>thresholds </a:t>
            </a:r>
            <a:r>
              <a:rPr lang="en-US" dirty="0"/>
              <a:t>in some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The final decision can be a majority vote or a weighted majority vote. Weights can reflect probability estimates (when available) or evidence from a hold-out test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93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 the results from several different ML algorithms can be combined to obtain a single estimate.</a:t>
            </a:r>
          </a:p>
          <a:p>
            <a:r>
              <a:rPr lang="en-US" dirty="0" smtClean="0"/>
              <a:t>Many weak learners can sometimes be combined into a strong learner</a:t>
            </a:r>
          </a:p>
          <a:p>
            <a:r>
              <a:rPr lang="en-US" dirty="0" smtClean="0"/>
              <a:t>The extent to which this is possible depends on correlations between learners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89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Bagging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with replacement to create new data sets</a:t>
            </a:r>
          </a:p>
          <a:p>
            <a:r>
              <a:rPr lang="en-CA" dirty="0" smtClean="0"/>
              <a:t>Use voting or averaging methods for final estimate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91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 are made sequentially, each trying to correct the previous error</a:t>
            </a:r>
          </a:p>
          <a:p>
            <a:r>
              <a:rPr lang="en-US" dirty="0" smtClean="0"/>
              <a:t>One approach (</a:t>
            </a:r>
            <a:r>
              <a:rPr lang="en-US" dirty="0" err="1" smtClean="0"/>
              <a:t>AdaBoost</a:t>
            </a:r>
            <a:r>
              <a:rPr lang="en-US" dirty="0" smtClean="0"/>
              <a:t>) increases the weight given to misclassified observations</a:t>
            </a:r>
          </a:p>
          <a:p>
            <a:r>
              <a:rPr lang="en-US" dirty="0" smtClean="0"/>
              <a:t>Another approach (Gradient boosting) tries to fit a new predictor to the error made by the previous predictor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1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From Bayes theorem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rob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Prob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Prob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Prob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the features </a:t>
                </a:r>
                <a:r>
                  <a:rPr lang="en-US" b="1" i="1" dirty="0" smtClean="0">
                    <a:latin typeface="+mj-lt"/>
                  </a:rPr>
                  <a:t>x</a:t>
                </a:r>
                <a:r>
                  <a:rPr lang="en-US" b="1" i="1" baseline="-25000" dirty="0" smtClean="0">
                    <a:latin typeface="+mj-lt"/>
                  </a:rPr>
                  <a:t>i</a:t>
                </a:r>
                <a:r>
                  <a:rPr lang="en-US" dirty="0" smtClean="0"/>
                  <a:t>  are </a:t>
                </a:r>
                <a:r>
                  <a:rPr lang="en-US" dirty="0"/>
                  <a:t>(approximately) </a:t>
                </a:r>
                <a:r>
                  <a:rPr lang="en-US" dirty="0" smtClean="0"/>
                  <a:t>independent this reduces to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CA" sz="20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CA" sz="20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0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Prob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Decision Tree to Determine Criterion for Hiring (Figure 4.1)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12974"/>
            <a:ext cx="5904655" cy="36642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57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919288"/>
            <a:ext cx="7772400" cy="4114800"/>
          </a:xfrm>
        </p:spPr>
        <p:txBody>
          <a:bodyPr/>
          <a:lstStyle/>
          <a:p>
            <a:r>
              <a:rPr lang="en-US" sz="1800" dirty="0" smtClean="0"/>
              <a:t>The unconditional probability of a good loan is 0.85.There are 3 independent features </a:t>
            </a:r>
          </a:p>
          <a:p>
            <a:r>
              <a:rPr lang="en-CA" sz="1800" b="1" dirty="0" smtClean="0">
                <a:solidFill>
                  <a:srgbClr val="26269A"/>
                </a:solidFill>
              </a:rPr>
              <a:t>Whether </a:t>
            </a:r>
            <a:r>
              <a:rPr lang="en-CA" sz="1800" b="1" dirty="0">
                <a:solidFill>
                  <a:srgbClr val="26269A"/>
                </a:solidFill>
              </a:rPr>
              <a:t>the applicant owns a house (denoted by H). </a:t>
            </a:r>
            <a:r>
              <a:rPr lang="en-CA" sz="1800" dirty="0"/>
              <a:t>The probability of the applicant owning her own house if the loan is good is 60% where the probability of the applicant owning her own house if the loan defaults is 50%.</a:t>
            </a:r>
          </a:p>
          <a:p>
            <a:pPr lvl="0"/>
            <a:r>
              <a:rPr lang="en-CA" sz="1800" b="1" dirty="0">
                <a:solidFill>
                  <a:srgbClr val="42219F"/>
                </a:solidFill>
              </a:rPr>
              <a:t>Whether the applicant has been employed for more than one year (denoted by E)</a:t>
            </a:r>
            <a:r>
              <a:rPr lang="en-CA" sz="1800" dirty="0">
                <a:solidFill>
                  <a:srgbClr val="42219F"/>
                </a:solidFill>
              </a:rPr>
              <a:t>.</a:t>
            </a:r>
            <a:r>
              <a:rPr lang="en-CA" sz="1800" dirty="0"/>
              <a:t>  The probability of the applicant being employed for more than one year if the loan is good is 70% whereas the probability of this if the loan defaults is 60%.</a:t>
            </a:r>
          </a:p>
          <a:p>
            <a:pPr lvl="0"/>
            <a:r>
              <a:rPr lang="en-CA" sz="1800" b="1" dirty="0">
                <a:solidFill>
                  <a:srgbClr val="42219F"/>
                </a:solidFill>
              </a:rPr>
              <a:t>Whether there are two applicants </a:t>
            </a:r>
            <a:r>
              <a:rPr lang="en-CA" sz="1800" b="1" dirty="0" smtClean="0">
                <a:solidFill>
                  <a:srgbClr val="42219F"/>
                </a:solidFill>
              </a:rPr>
              <a:t>rather than </a:t>
            </a:r>
            <a:r>
              <a:rPr lang="en-CA" sz="1800" b="1" dirty="0">
                <a:solidFill>
                  <a:srgbClr val="42219F"/>
                </a:solidFill>
              </a:rPr>
              <a:t>only one (denoted by T). </a:t>
            </a:r>
            <a:r>
              <a:rPr lang="en-CA" sz="1800" dirty="0"/>
              <a:t>The probability of two applicants when the loan is good is 20% whereas the probability of two applicants when the loan defaults is 10</a:t>
            </a:r>
            <a:r>
              <a:rPr lang="en-CA" sz="1800" dirty="0" smtClean="0"/>
              <a:t>%.</a:t>
            </a:r>
            <a:endParaRPr lang="en-CA" sz="1800" dirty="0"/>
          </a:p>
          <a:p>
            <a:pPr marL="342900" lvl="1" indent="0"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00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continued</a:t>
            </a:r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47888"/>
                <a:ext cx="81788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Good</m:t>
                    </m:r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Loan</m:t>
                    </m:r>
                    <m:d>
                      <m:dPr>
                        <m:begChr m:val="|"/>
                        <m:endChr m:val="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×0.7×0.2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Prob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×0.85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0">
                            <a:latin typeface="Cambria Math" panose="02040503050406030204" pitchFamily="18" charset="0"/>
                          </a:rPr>
                          <m:t>0.0714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Prob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C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Defaulting</m:t>
                    </m:r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Loan</m:t>
                    </m:r>
                    <m:d>
                      <m:dPr>
                        <m:begChr m:val="|"/>
                        <m:endChr m:val="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×0.6×0.1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Prob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×0.15=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0.0045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Prob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 smtClean="0"/>
                  <a:t>But these probabilities must sum to one so conditional on H, E, and T, the probability of a </a:t>
                </a:r>
                <a:r>
                  <a:rPr lang="en-US" dirty="0"/>
                  <a:t>good loan </a:t>
                </a:r>
                <a:r>
                  <a:rPr lang="en-US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0.0714</m:t>
                          </m:r>
                        </m:num>
                        <m:den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0.0714+0.0045</m:t>
                          </m:r>
                        </m:den>
                      </m:f>
                      <m:r>
                        <a:rPr lang="en-CA" sz="1800" i="1">
                          <a:latin typeface="Cambria Math" panose="02040503050406030204" pitchFamily="18" charset="0"/>
                        </a:rPr>
                        <m:t>=0.941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47888"/>
                <a:ext cx="8178800" cy="4114800"/>
              </a:xfrm>
              <a:blipFill rotWithShape="1">
                <a:blip r:embed="rId2"/>
                <a:stretch>
                  <a:fillRect b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naïve Bayes classifier and continuous features (Table </a:t>
            </a:r>
            <a:r>
              <a:rPr lang="en-US" dirty="0" smtClean="0"/>
              <a:t>4.8)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42582"/>
              </p:ext>
            </p:extLst>
          </p:nvPr>
        </p:nvGraphicFramePr>
        <p:xfrm>
          <a:off x="1619672" y="2204864"/>
          <a:ext cx="5256585" cy="14751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52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Loan result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Mean  FICO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SD FICO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Mean Income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+mj-lt"/>
                        </a:rPr>
                        <a:t>SD Income</a:t>
                      </a:r>
                      <a:endParaRPr lang="en-CA" sz="16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1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Good loan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696.19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31.29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79.83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j-lt"/>
                        </a:rPr>
                        <a:t>59.24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1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Defaulting loan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686.65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24.18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+mj-lt"/>
                        </a:rPr>
                        <a:t>68.47</a:t>
                      </a:r>
                      <a:endParaRPr lang="en-CA" sz="16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+mj-lt"/>
                        </a:rPr>
                        <a:t>48.81</a:t>
                      </a:r>
                      <a:endParaRPr lang="en-CA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4775" y="3849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30688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normal distributions and consider someone who has a FICO score of 720 and an income of 100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09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772400" cy="1143000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28800"/>
                <a:ext cx="7772400" cy="4114800"/>
              </a:xfrm>
            </p:spPr>
            <p:txBody>
              <a:bodyPr/>
              <a:lstStyle/>
              <a:p>
                <a:r>
                  <a:rPr lang="en-US" sz="1900" dirty="0" smtClean="0"/>
                  <a:t>Probability density for FICO conditional on good loan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sz="19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CA" sz="1900" i="1">
                              <a:latin typeface="Cambria Math"/>
                            </a:rPr>
                            <m:t>×31.2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9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900" i="1">
                                              <a:latin typeface="Cambria Math"/>
                                            </a:rPr>
                                            <m:t>720−69</m:t>
                                          </m:r>
                                          <m:r>
                                            <a:rPr lang="en-CA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CA" sz="1900" i="1">
                                              <a:latin typeface="Cambria Math"/>
                                            </a:rPr>
                                            <m:t>.1</m:t>
                                          </m:r>
                                          <m:r>
                                            <a:rPr lang="en-CA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900" i="1">
                                      <a:latin typeface="Cambria Math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CA" sz="1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31.2</m:t>
                                      </m:r>
                                      <m:r>
                                        <a:rPr lang="en-CA" sz="19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900" i="1">
                          <a:latin typeface="Cambria Math"/>
                        </a:rPr>
                        <m:t>=0.0</m:t>
                      </m:r>
                      <m:r>
                        <a:rPr lang="en-CA" sz="1900" b="0" i="1" smtClean="0">
                          <a:latin typeface="Cambria Math" panose="02040503050406030204" pitchFamily="18" charset="0"/>
                        </a:rPr>
                        <m:t>0954</m:t>
                      </m:r>
                    </m:oMath>
                  </m:oMathPara>
                </a14:m>
                <a:endParaRPr lang="en-US" sz="1900" dirty="0" smtClean="0"/>
              </a:p>
              <a:p>
                <a:r>
                  <a:rPr lang="en-US" sz="1900" dirty="0"/>
                  <a:t>Probability density for income conditional on good loan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sz="19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CA" sz="1900" i="1">
                              <a:latin typeface="Cambria Math"/>
                            </a:rPr>
                            <m:t>×59.2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9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900" i="1">
                                              <a:latin typeface="Cambria Math"/>
                                            </a:rPr>
                                            <m:t>100−79.</m:t>
                                          </m:r>
                                          <m:r>
                                            <a:rPr lang="en-CA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83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900" i="1">
                                      <a:latin typeface="Cambria Math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59.2</m:t>
                                      </m:r>
                                      <m:r>
                                        <a:rPr lang="en-CA" sz="1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900" i="1">
                          <a:latin typeface="Cambria Math"/>
                        </a:rPr>
                        <m:t>=0.0063</m:t>
                      </m:r>
                      <m:r>
                        <a:rPr lang="en-CA" sz="19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900" dirty="0" smtClean="0"/>
              </a:p>
              <a:p>
                <a:r>
                  <a:rPr lang="en-US" sz="1900" dirty="0" smtClean="0"/>
                  <a:t>Probability </a:t>
                </a:r>
                <a:r>
                  <a:rPr lang="en-US" sz="1900" dirty="0"/>
                  <a:t>density for FICO conditional </a:t>
                </a:r>
                <a:r>
                  <a:rPr lang="en-US" sz="1900" dirty="0" smtClean="0"/>
                  <a:t>default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sz="19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CA" sz="1900" i="1">
                              <a:latin typeface="Cambria Math"/>
                            </a:rPr>
                            <m:t>×24.18</m:t>
                          </m:r>
                        </m:den>
                      </m:f>
                      <m:func>
                        <m:func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9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900" i="1">
                                              <a:latin typeface="Cambria Math"/>
                                            </a:rPr>
                                            <m:t>720−686.65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900" i="1">
                                      <a:latin typeface="Cambria Math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24.18</m:t>
                                      </m:r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900" i="1">
                          <a:latin typeface="Cambria Math"/>
                        </a:rPr>
                        <m:t>=0.00637</m:t>
                      </m:r>
                    </m:oMath>
                  </m:oMathPara>
                </a14:m>
                <a:endParaRPr lang="en-CA" sz="1900" dirty="0"/>
              </a:p>
              <a:p>
                <a:r>
                  <a:rPr lang="en-US" sz="1900" dirty="0"/>
                  <a:t>Probability density for </a:t>
                </a:r>
                <a:r>
                  <a:rPr lang="en-US" sz="1900" dirty="0" smtClean="0"/>
                  <a:t>income conditional on default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sz="19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CA" sz="1900" i="1">
                              <a:latin typeface="Cambria Math"/>
                            </a:rPr>
                            <m:t>×48.81</m:t>
                          </m:r>
                        </m:den>
                      </m:f>
                      <m:func>
                        <m:funcPr>
                          <m:ctrlPr>
                            <a:rPr lang="en-CA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9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9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1900" i="1">
                                              <a:latin typeface="Cambria Math"/>
                                            </a:rPr>
                                            <m:t>100−68.47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900" i="1">
                                      <a:latin typeface="Cambria Math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CA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48.81</m:t>
                                      </m:r>
                                    </m:e>
                                    <m:sup>
                                      <m:r>
                                        <a:rPr lang="en-CA" sz="1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sz="1900" i="1">
                          <a:latin typeface="Cambria Math"/>
                        </a:rPr>
                        <m:t>=0.00663</m:t>
                      </m:r>
                    </m:oMath>
                  </m:oMathPara>
                </a14:m>
                <a:endParaRPr lang="en-CA" sz="19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7772400" cy="41148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96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</a:t>
            </a:r>
            <a:r>
              <a:rPr lang="en-US" sz="2400" dirty="0" smtClean="0"/>
              <a:t>continued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147888"/>
                <a:ext cx="8568952" cy="4114800"/>
              </a:xfrm>
            </p:spPr>
            <p:txBody>
              <a:bodyPr/>
              <a:lstStyle/>
              <a:p>
                <a:r>
                  <a:rPr lang="en-US" dirty="0" smtClean="0"/>
                  <a:t>The unconditional probability of a good loan is 0.8276</a:t>
                </a:r>
              </a:p>
              <a:p>
                <a:r>
                  <a:rPr lang="en-US" dirty="0" smtClean="0"/>
                  <a:t>The probability of a good loan conditional on FICO and income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0.0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0954</m:t>
                          </m:r>
                          <m:r>
                            <a:rPr lang="en-CA" i="1">
                              <a:latin typeface="Cambria Math"/>
                            </a:rPr>
                            <m:t>×0.0063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i="1">
                              <a:latin typeface="Cambria Math"/>
                            </a:rPr>
                            <m:t>×0.827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C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5.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020</m:t>
                          </m:r>
                          <m:r>
                            <a:rPr lang="en-CA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i="1">
                                  <a:latin typeface="Cambria Math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pPr marL="265113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>
                    <a:latin typeface="+mj-lt"/>
                  </a:rPr>
                  <a:t>Q</a:t>
                </a:r>
                <a:r>
                  <a:rPr lang="en-US" dirty="0"/>
                  <a:t> is the probability density of the observed FICO and income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probability of a defaulting loan conditional on FICO and income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0.00637×0.00663×0.172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C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0.729×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i="1">
                                  <a:latin typeface="Cambria Math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US" dirty="0" smtClean="0"/>
                  <a:t>Probability of a good loan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020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(5.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020</m:t>
                        </m:r>
                        <m:r>
                          <a:rPr lang="en-US" b="0" i="1" smtClean="0">
                            <a:latin typeface="Cambria Math"/>
                          </a:rPr>
                          <m:t>+0.729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)=0.87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147888"/>
                <a:ext cx="8568952" cy="4114800"/>
              </a:xfrm>
              <a:blipFill>
                <a:blip r:embed="rId2"/>
                <a:stretch>
                  <a:fillRect t="-889" r="-142" b="-7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1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Uncertainty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that there are </a:t>
                </a:r>
                <a:r>
                  <a:rPr lang="en-US" i="1" dirty="0" smtClean="0">
                    <a:latin typeface="+mj-lt"/>
                  </a:rPr>
                  <a:t>n</a:t>
                </a:r>
                <a:r>
                  <a:rPr lang="en-US" dirty="0" smtClean="0"/>
                  <a:t> possible outcomes and </a:t>
                </a:r>
                <a:r>
                  <a:rPr lang="en-US" i="1" dirty="0" smtClean="0">
                    <a:latin typeface="+mj-lt"/>
                  </a:rPr>
                  <a:t>p</a:t>
                </a:r>
                <a:r>
                  <a:rPr lang="en-US" i="1" baseline="-25000" dirty="0" smtClean="0">
                    <a:latin typeface="+mj-lt"/>
                  </a:rPr>
                  <a:t>i</a:t>
                </a:r>
                <a:r>
                  <a:rPr lang="en-US" i="1" dirty="0" smtClean="0">
                    <a:latin typeface="+mj-lt"/>
                  </a:rPr>
                  <a:t> </a:t>
                </a:r>
                <a:r>
                  <a:rPr lang="en-US" dirty="0" smtClean="0"/>
                  <a:t>is the probability of outcome </a:t>
                </a:r>
                <a:r>
                  <a:rPr lang="en-US" i="1" dirty="0" err="1" smtClean="0">
                    <a:latin typeface="+mj-lt"/>
                  </a:rPr>
                  <a:t>i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Entropy measure of uncertainty</a:t>
                </a:r>
                <a:r>
                  <a:rPr lang="en-CA" dirty="0" smtClean="0"/>
                  <a:t>:</a:t>
                </a:r>
              </a:p>
              <a:p>
                <a:pPr marL="342900" lvl="1" indent="0">
                  <a:buNone/>
                </a:pPr>
                <a:r>
                  <a:rPr lang="en-US" dirty="0" smtClean="0"/>
                  <a:t>     </a:t>
                </a:r>
                <a:r>
                  <a:rPr lang="en-US" sz="2000" dirty="0" smtClean="0"/>
                  <a:t>Entropy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CA" sz="2000" dirty="0" smtClean="0"/>
              </a:p>
              <a:p>
                <a:r>
                  <a:rPr lang="en-US" dirty="0" smtClean="0"/>
                  <a:t>Gini Measure of uncertainty:</a:t>
                </a:r>
              </a:p>
              <a:p>
                <a:pPr lvl="1"/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72118"/>
              </p:ext>
            </p:extLst>
          </p:nvPr>
        </p:nvGraphicFramePr>
        <p:xfrm>
          <a:off x="1763688" y="4797152"/>
          <a:ext cx="2143788" cy="58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1066680" imgH="291960" progId="Equation.DSMT4">
                  <p:embed/>
                </p:oleObj>
              </mc:Choice>
              <mc:Fallback>
                <p:oleObj name="Equation" r:id="rId4" imgW="1066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4797152"/>
                        <a:ext cx="2143788" cy="58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5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625773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048"/>
            <a:ext cx="8134672" cy="4114800"/>
          </a:xfrm>
        </p:spPr>
        <p:txBody>
          <a:bodyPr/>
          <a:lstStyle/>
          <a:p>
            <a:r>
              <a:rPr lang="en-US" dirty="0" smtClean="0"/>
              <a:t>The information gain is the expected decrease in uncertainty (as measured by either entropy or Gini).</a:t>
            </a:r>
          </a:p>
          <a:p>
            <a:r>
              <a:rPr lang="en-US" dirty="0" smtClean="0"/>
              <a:t>Suppose that there is a 20% chance that a person will receive a job offer</a:t>
            </a:r>
          </a:p>
          <a:p>
            <a:r>
              <a:rPr lang="en-US" dirty="0" smtClean="0"/>
              <a:t>Suppose further that there is a 50% chance the person has a relevant degree. If the person does have a relevant degree the probability of a job offer rises to 30%, otherwise it falls to 10%</a:t>
            </a:r>
          </a:p>
          <a:p>
            <a:r>
              <a:rPr lang="en-US" dirty="0" smtClean="0"/>
              <a:t>Initial entropy = −[0.2log(0.2)</a:t>
            </a:r>
            <a:r>
              <a:rPr lang="en-US" dirty="0"/>
              <a:t> </a:t>
            </a:r>
            <a:r>
              <a:rPr lang="en-US" dirty="0" smtClean="0"/>
              <a:t>+ 0.8log(0.8)]=0.7219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(Note: log is log to the base 2 in ML)</a:t>
            </a:r>
          </a:p>
          <a:p>
            <a:r>
              <a:rPr lang="en-US" dirty="0" smtClean="0"/>
              <a:t>Expected entropy =</a:t>
            </a:r>
          </a:p>
          <a:p>
            <a:pPr marL="0" indent="0">
              <a:buNone/>
            </a:pPr>
            <a:r>
              <a:rPr lang="en-US" sz="2000" dirty="0"/>
              <a:t>−</a:t>
            </a:r>
            <a:r>
              <a:rPr lang="en-US" sz="2000" dirty="0" smtClean="0"/>
              <a:t>0.5[0.1log(0.1</a:t>
            </a:r>
            <a:r>
              <a:rPr lang="en-US" sz="2000" dirty="0"/>
              <a:t>) + </a:t>
            </a:r>
            <a:r>
              <a:rPr lang="en-US" sz="2000" dirty="0" smtClean="0"/>
              <a:t>0.9log(0.9</a:t>
            </a:r>
            <a:r>
              <a:rPr lang="en-US" sz="2000" dirty="0"/>
              <a:t>)] − </a:t>
            </a:r>
            <a:r>
              <a:rPr lang="en-US" sz="2000" dirty="0" smtClean="0"/>
              <a:t>0.5[0.3log(0.3</a:t>
            </a:r>
            <a:r>
              <a:rPr lang="en-US" sz="2000" dirty="0"/>
              <a:t>) + </a:t>
            </a:r>
            <a:r>
              <a:rPr lang="en-US" sz="2000" dirty="0" smtClean="0"/>
              <a:t>0.7log(0.7)]=0.6751 </a:t>
            </a:r>
            <a:r>
              <a:rPr lang="en-CA" sz="2000" dirty="0" smtClean="0"/>
              <a:t>   </a:t>
            </a:r>
            <a:endParaRPr lang="en-US" sz="2000" dirty="0" smtClean="0"/>
          </a:p>
          <a:p>
            <a:r>
              <a:rPr lang="en-US" dirty="0" smtClean="0"/>
              <a:t>Expected information gain from knowing whether there is a relevant degree = 0.7219 </a:t>
            </a:r>
            <a:r>
              <a:rPr lang="en-US" dirty="0"/>
              <a:t>− </a:t>
            </a:r>
            <a:r>
              <a:rPr lang="en-US" dirty="0" smtClean="0"/>
              <a:t>0.6751=0.0468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6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 Tree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chooses the feature at the root of the tree that has the greatest expected information gain</a:t>
            </a:r>
          </a:p>
          <a:p>
            <a:r>
              <a:rPr lang="en-US" dirty="0" smtClean="0"/>
              <a:t>At subsequent nodes it choose the feature (not already chosen) that has the greatest expected information gain</a:t>
            </a:r>
          </a:p>
          <a:p>
            <a:r>
              <a:rPr lang="en-US" dirty="0" smtClean="0"/>
              <a:t>When there is a threshold, it determines the optimal threshold for each feature (i.e., the threshold that maximizes the expected information gain for that feature) and bases calculations on that threshold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83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998345" cy="1143000"/>
          </a:xfrm>
        </p:spPr>
        <p:txBody>
          <a:bodyPr/>
          <a:lstStyle/>
          <a:p>
            <a:r>
              <a:rPr lang="en-US" dirty="0" smtClean="0"/>
              <a:t>Lending Club Case: Choosing the root node when there are four features (Table 4.1)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67213"/>
              </p:ext>
            </p:extLst>
          </p:nvPr>
        </p:nvGraphicFramePr>
        <p:xfrm>
          <a:off x="586924" y="3019498"/>
          <a:ext cx="6984774" cy="28541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4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10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  <a:latin typeface="+mj-lt"/>
                        </a:rPr>
                        <a:t>Feature</a:t>
                      </a:r>
                      <a:endParaRPr lang="en-CA" sz="18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  <a:latin typeface="+mj-lt"/>
                        </a:rPr>
                        <a:t>Threshold value</a:t>
                      </a:r>
                      <a:endParaRPr lang="en-CA" sz="18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  <a:latin typeface="+mj-lt"/>
                        </a:rPr>
                        <a:t>Expected entropy</a:t>
                      </a:r>
                      <a:endParaRPr lang="en-CA" sz="18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 smtClean="0">
                          <a:effectLst/>
                          <a:latin typeface="+mj-lt"/>
                        </a:rPr>
                        <a:t>Expected Information </a:t>
                      </a:r>
                      <a:r>
                        <a:rPr lang="en-CA" sz="1800" b="1" dirty="0">
                          <a:effectLst/>
                          <a:latin typeface="+mj-lt"/>
                        </a:rPr>
                        <a:t>gain</a:t>
                      </a:r>
                      <a:endParaRPr lang="en-CA" sz="18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0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+mj-lt"/>
                        </a:rPr>
                        <a:t>Home Ownership</a:t>
                      </a:r>
                      <a:endParaRPr lang="en-CA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j-lt"/>
                        </a:rPr>
                        <a:t>N.A.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0.6611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0.0020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2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+mj-lt"/>
                        </a:rPr>
                        <a:t>Income</a:t>
                      </a:r>
                      <a:endParaRPr lang="en-CA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j-lt"/>
                        </a:rPr>
                        <a:t>$</a:t>
                      </a:r>
                      <a:r>
                        <a:rPr lang="en-CA" sz="1800" dirty="0" smtClean="0">
                          <a:effectLst/>
                          <a:latin typeface="+mj-lt"/>
                        </a:rPr>
                        <a:t>85,202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0.6573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0.0058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2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+mj-lt"/>
                        </a:rPr>
                        <a:t>Debt to income ratio</a:t>
                      </a:r>
                      <a:endParaRPr lang="en-CA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j-lt"/>
                        </a:rPr>
                        <a:t>19.87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0.6601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0.0030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0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FICO</a:t>
                      </a:r>
                      <a:r>
                        <a:rPr lang="en-CA" sz="1800" baseline="0" dirty="0" smtClean="0">
                          <a:effectLst/>
                          <a:latin typeface="+mj-lt"/>
                        </a:rPr>
                        <a:t> c</a:t>
                      </a:r>
                      <a:r>
                        <a:rPr lang="en-CA" sz="1800" dirty="0" smtClean="0">
                          <a:effectLst/>
                          <a:latin typeface="+mj-lt"/>
                        </a:rPr>
                        <a:t>redit </a:t>
                      </a:r>
                      <a:r>
                        <a:rPr lang="en-CA" sz="1800" dirty="0">
                          <a:effectLst/>
                          <a:latin typeface="+mj-lt"/>
                        </a:rPr>
                        <a:t>score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717.5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0.6543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j-lt"/>
                        </a:rPr>
                        <a:t>0.0088</a:t>
                      </a:r>
                      <a:endParaRPr lang="en-CA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6850" y="3494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924" y="1906925"/>
            <a:ext cx="785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 entropy =</a:t>
            </a:r>
            <a:r>
              <a:rPr lang="en-CA" dirty="0"/>
              <a:t> </a:t>
            </a:r>
            <a:r>
              <a:rPr lang="en-CA" dirty="0" smtClean="0"/>
              <a:t>−0.8276×log(0.8276</a:t>
            </a:r>
            <a:r>
              <a:rPr lang="en-CA" dirty="0"/>
              <a:t>)−</a:t>
            </a:r>
            <a:r>
              <a:rPr lang="en-CA" dirty="0" smtClean="0"/>
              <a:t>0.1724×log(0.1724)=0.6632</a:t>
            </a:r>
            <a:endParaRPr lang="en-CA" dirty="0"/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04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next node if FICO&gt;717.5 (Table 4.2)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64652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next node if </a:t>
            </a:r>
            <a:r>
              <a:rPr lang="en-US" dirty="0" smtClean="0"/>
              <a:t>FICO ≤ 717.5 </a:t>
            </a:r>
            <a:r>
              <a:rPr lang="en-US" dirty="0"/>
              <a:t>(Table </a:t>
            </a:r>
            <a:r>
              <a:rPr lang="en-US" dirty="0" smtClean="0"/>
              <a:t>4.3)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2695237"/>
            <a:ext cx="7077785" cy="238994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03069" y="2062764"/>
            <a:ext cx="7541340" cy="4261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5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Tree (Figure 4.2)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4" y="2066714"/>
            <a:ext cx="7784139" cy="40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8275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939</TotalTime>
  <Words>1201</Words>
  <Application>Microsoft Office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Tahoma</vt:lpstr>
      <vt:lpstr>Times New Roman</vt:lpstr>
      <vt:lpstr>Global</vt:lpstr>
      <vt:lpstr>Equation</vt:lpstr>
      <vt:lpstr>Microsoft Word Document</vt:lpstr>
      <vt:lpstr>Machine Learning in Business John C. Hull</vt:lpstr>
      <vt:lpstr>Example of a Decision Tree to Determine Criterion for Hiring (Figure 4.1)</vt:lpstr>
      <vt:lpstr>Measures of Uncertainty</vt:lpstr>
      <vt:lpstr>Information Gain</vt:lpstr>
      <vt:lpstr>The Decision Tree Algorithm</vt:lpstr>
      <vt:lpstr>Lending Club Case: Choosing the root node when there are four features (Table 4.1)</vt:lpstr>
      <vt:lpstr>Choosing the next node if FICO&gt;717.5 (Table 4.2)</vt:lpstr>
      <vt:lpstr>Choosing the next node if FICO ≤ 717.5 (Table 4.3)</vt:lpstr>
      <vt:lpstr>The Tree (Figure 4.2)</vt:lpstr>
      <vt:lpstr>Choosing a criterion for accepting loans</vt:lpstr>
      <vt:lpstr>Continuous Target Variables (Table 4.9)</vt:lpstr>
      <vt:lpstr>Second Level split when Overall Quality ≤ 7.5</vt:lpstr>
      <vt:lpstr>Second Level split when Overall Quality &gt; 7.5</vt:lpstr>
      <vt:lpstr>The Tree (Figure 4.4)</vt:lpstr>
      <vt:lpstr>Random Forest</vt:lpstr>
      <vt:lpstr>Ensemble</vt:lpstr>
      <vt:lpstr>Bagging</vt:lpstr>
      <vt:lpstr>Boosting</vt:lpstr>
      <vt:lpstr>Naïve Bayes Classifier</vt:lpstr>
      <vt:lpstr>Example</vt:lpstr>
      <vt:lpstr>Example continued</vt:lpstr>
      <vt:lpstr>The naïve Bayes classifier and continuous features (Table 4.8)</vt:lpstr>
      <vt:lpstr>Calculations</vt:lpstr>
      <vt:lpstr>Calculations continued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Decision Trees</dc:title>
  <dc:subject>Machine Learning in Business</dc:subject>
  <dc:creator>hull</dc:creator>
  <cp:keywords>Chapter 4</cp:keywords>
  <dc:description>Copyright 2019 by John C. Hull. All Rights Reserved. Published 2019</dc:description>
  <cp:lastModifiedBy>John Hull</cp:lastModifiedBy>
  <cp:revision>51</cp:revision>
  <dcterms:created xsi:type="dcterms:W3CDTF">2019-07-16T22:03:37Z</dcterms:created>
  <dcterms:modified xsi:type="dcterms:W3CDTF">2020-05-09T15:34:10Z</dcterms:modified>
</cp:coreProperties>
</file>