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78" r:id="rId6"/>
    <p:sldId id="257" r:id="rId7"/>
    <p:sldId id="270" r:id="rId8"/>
    <p:sldId id="271" r:id="rId9"/>
    <p:sldId id="259" r:id="rId10"/>
    <p:sldId id="260" r:id="rId11"/>
    <p:sldId id="279" r:id="rId12"/>
    <p:sldId id="280" r:id="rId13"/>
    <p:sldId id="281" r:id="rId14"/>
    <p:sldId id="262" r:id="rId15"/>
    <p:sldId id="263" r:id="rId16"/>
    <p:sldId id="264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AF0C6B7-5D87-4AE6-9B14-112A48B2916B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57331-73AD-4611-B393-FA7C423B8BAE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B3F26-A164-49CB-9934-AAD7A8C0F922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2A2D1-BDA9-4656-82F6-0BE5DAF51D80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02DEE-2483-47AD-928E-66D2E95BCE81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F95B71-ABA3-4301-B91B-029C0CF4AAF0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077E6A-17CB-4959-8AF6-A3D96A198D35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C0ED-97DD-4544-9F12-9731AC88862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95248-FCE5-4D0D-9D20-574B5116416C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A4A3A-8A77-4224-AC62-70EB7B0730E8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8D70A-5FBE-4034-BC34-FC520101CCEA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81B33-EDC3-4215-AF47-B474FE7DA524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2E658-A6E8-4E63-A831-DE1FC5595607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D028B-5C27-4725-852B-6E8A2650F719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F2A21C62-9A56-4B57-9AD3-E5EA2611EBB4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</a:t>
            </a:r>
            <a:r>
              <a:rPr lang="en-US" sz="3200" dirty="0"/>
              <a:t>5</a:t>
            </a:r>
            <a:endParaRPr lang="en-US" sz="3200" dirty="0" smtClean="0"/>
          </a:p>
          <a:p>
            <a:r>
              <a:rPr lang="en-US" sz="3200" dirty="0" smtClean="0"/>
              <a:t>Supervised Learning: SVMs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Soft Margin Problem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5576" y="2276872"/>
                <a:ext cx="6912768" cy="3680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dirty="0" smtClean="0"/>
              </a:p>
              <a:p>
                <a:r>
                  <a:rPr lang="en-US" dirty="0" smtClean="0"/>
                  <a:t>We measure the violation of an observation as the extent to which the hard margin condition is violated</a:t>
                </a:r>
              </a:p>
              <a:p>
                <a:endParaRPr lang="en-CA" dirty="0"/>
              </a:p>
              <a:p>
                <a:r>
                  <a:rPr lang="en-CA" dirty="0" smtClean="0"/>
                  <a:t>we </a:t>
                </a:r>
                <a:r>
                  <a:rPr lang="en-CA" dirty="0"/>
                  <a:t>minimize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  <m: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violations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Changing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CA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dirty="0" smtClean="0"/>
                  <a:t>changes </a:t>
                </a:r>
                <a:r>
                  <a:rPr lang="en-CA" dirty="0"/>
                  <a:t>the trade-off between the width of the path and the </a:t>
                </a:r>
                <a:r>
                  <a:rPr lang="en-CA" dirty="0" smtClean="0"/>
                  <a:t>violations</a:t>
                </a:r>
              </a:p>
              <a:p>
                <a:endParaRPr lang="en-CA" dirty="0"/>
              </a:p>
              <a:p>
                <a:r>
                  <a:rPr lang="en-CA" dirty="0"/>
                  <a:t>As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CA" dirty="0"/>
                  <a:t> becomes smaller the pathway becomes wider with more violations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6912768" cy="3680688"/>
              </a:xfrm>
              <a:prstGeom prst="rect">
                <a:avLst/>
              </a:prstGeom>
              <a:blipFill>
                <a:blip r:embed="rId2"/>
                <a:stretch>
                  <a:fillRect l="-794" r="-1411" b="-1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5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Changed example: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11</a:t>
            </a:fld>
            <a:endParaRPr lang="en-C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94496"/>
              </p:ext>
            </p:extLst>
          </p:nvPr>
        </p:nvGraphicFramePr>
        <p:xfrm>
          <a:off x="2177108" y="2073275"/>
          <a:ext cx="5328592" cy="36004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95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Credit score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Adjusted credit score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Income (‘000s)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Default =0; good loan=1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660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40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140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55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63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700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80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720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100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28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140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100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710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90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60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740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120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64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770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63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C=0.001 Results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66" y="1975860"/>
            <a:ext cx="7165294" cy="40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 for Example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98716"/>
              </p:ext>
            </p:extLst>
          </p:nvPr>
        </p:nvGraphicFramePr>
        <p:xfrm>
          <a:off x="1163782" y="2507670"/>
          <a:ext cx="6580909" cy="33112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4984">
                  <a:extLst>
                    <a:ext uri="{9D8B030D-6E8A-4147-A177-3AD203B41FA5}">
                      <a16:colId xmlns:a16="http://schemas.microsoft.com/office/drawing/2014/main" val="1365864059"/>
                    </a:ext>
                  </a:extLst>
                </a:gridCol>
                <a:gridCol w="943937">
                  <a:extLst>
                    <a:ext uri="{9D8B030D-6E8A-4147-A177-3AD203B41FA5}">
                      <a16:colId xmlns:a16="http://schemas.microsoft.com/office/drawing/2014/main" val="182578209"/>
                    </a:ext>
                  </a:extLst>
                </a:gridCol>
                <a:gridCol w="916174">
                  <a:extLst>
                    <a:ext uri="{9D8B030D-6E8A-4147-A177-3AD203B41FA5}">
                      <a16:colId xmlns:a16="http://schemas.microsoft.com/office/drawing/2014/main" val="4038599323"/>
                    </a:ext>
                  </a:extLst>
                </a:gridCol>
                <a:gridCol w="816228">
                  <a:extLst>
                    <a:ext uri="{9D8B030D-6E8A-4147-A177-3AD203B41FA5}">
                      <a16:colId xmlns:a16="http://schemas.microsoft.com/office/drawing/2014/main" val="569606443"/>
                    </a:ext>
                  </a:extLst>
                </a:gridCol>
                <a:gridCol w="1573599">
                  <a:extLst>
                    <a:ext uri="{9D8B030D-6E8A-4147-A177-3AD203B41FA5}">
                      <a16:colId xmlns:a16="http://schemas.microsoft.com/office/drawing/2014/main" val="2995407660"/>
                    </a:ext>
                  </a:extLst>
                </a:gridCol>
                <a:gridCol w="1265987">
                  <a:extLst>
                    <a:ext uri="{9D8B030D-6E8A-4147-A177-3AD203B41FA5}">
                      <a16:colId xmlns:a16="http://schemas.microsoft.com/office/drawing/2014/main" val="568345775"/>
                    </a:ext>
                  </a:extLst>
                </a:gridCol>
              </a:tblGrid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CA" sz="16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CA" sz="16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Loans mis-classified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 of pathway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067130"/>
                  </a:ext>
                </a:extLst>
              </a:tr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0.022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5.05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122251"/>
                  </a:ext>
                </a:extLst>
              </a:tr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0.040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48.2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29933"/>
                  </a:ext>
                </a:extLst>
              </a:tr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0.026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2.46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70.6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349050"/>
                  </a:ext>
                </a:extLst>
              </a:tr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0.0003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1.79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102.2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057091"/>
                  </a:ext>
                </a:extLst>
              </a:tr>
              <a:tr h="551873"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0.0002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</a:t>
                      </a:r>
                      <a:endParaRPr lang="en-CA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684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106.6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765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90813" y="3138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14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650" y="871538"/>
            <a:ext cx="7772400" cy="857250"/>
          </a:xfrm>
        </p:spPr>
        <p:txBody>
          <a:bodyPr/>
          <a:lstStyle/>
          <a:p>
            <a:r>
              <a:rPr lang="en-US" dirty="0" smtClean="0"/>
              <a:t>Non-linear separation (Figure </a:t>
            </a:r>
            <a:r>
              <a:rPr lang="en-US" dirty="0" smtClean="0"/>
              <a:t>5.5)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64904"/>
            <a:ext cx="5904656" cy="31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is to create new features so that the boundary becomes linear</a:t>
            </a:r>
          </a:p>
          <a:p>
            <a:r>
              <a:rPr lang="en-US" dirty="0" smtClean="0"/>
              <a:t>Suppose there is a single feature (age?) and we find the low and high values of the feature tend to give one outcome while intermediate values give another outcome</a:t>
            </a:r>
          </a:p>
          <a:p>
            <a:r>
              <a:rPr lang="en-US" dirty="0" smtClean="0"/>
              <a:t>We could form a new feature as (</a:t>
            </a:r>
            <a:r>
              <a:rPr lang="en-US" i="1" dirty="0" smtClean="0">
                <a:latin typeface="+mj-lt"/>
              </a:rPr>
              <a:t>v-m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where </a:t>
            </a:r>
            <a:r>
              <a:rPr lang="en-US" i="1" dirty="0" smtClean="0">
                <a:latin typeface="+mj-lt"/>
              </a:rPr>
              <a:t>v</a:t>
            </a:r>
            <a:r>
              <a:rPr lang="en-US" dirty="0" smtClean="0"/>
              <a:t> is the feature value and </a:t>
            </a:r>
            <a:r>
              <a:rPr lang="en-US" i="1" dirty="0" smtClean="0">
                <a:latin typeface="+mj-lt"/>
              </a:rPr>
              <a:t>m</a:t>
            </a:r>
            <a:r>
              <a:rPr lang="en-US" dirty="0" smtClean="0"/>
              <a:t> is its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6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1373981"/>
            <a:ext cx="7772400" cy="857250"/>
          </a:xfrm>
        </p:spPr>
        <p:txBody>
          <a:bodyPr/>
          <a:lstStyle/>
          <a:p>
            <a:r>
              <a:rPr lang="en-US" dirty="0" smtClean="0"/>
              <a:t>Forming new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191941"/>
            <a:ext cx="7772400" cy="3086100"/>
          </a:xfrm>
        </p:spPr>
        <p:txBody>
          <a:bodyPr/>
          <a:lstStyle/>
          <a:p>
            <a:r>
              <a:rPr lang="en-US" dirty="0" smtClean="0"/>
              <a:t>We can add powers of each feature as a new feature.</a:t>
            </a:r>
          </a:p>
          <a:p>
            <a:r>
              <a:rPr lang="en-US" dirty="0" smtClean="0"/>
              <a:t>Alternatively, we can choose particular landmarks and create new features using the Gaussian Radial Basis Function (a similarity function). If values of features at a landmark are </a:t>
            </a:r>
            <a:r>
              <a:rPr lang="en-CA" i="1" dirty="0" smtClean="0"/>
              <a:t>ℓ</a:t>
            </a:r>
            <a:r>
              <a:rPr lang="en-CA" baseline="-25000" dirty="0" smtClean="0"/>
              <a:t>1</a:t>
            </a:r>
            <a:r>
              <a:rPr lang="en-CA" dirty="0"/>
              <a:t>, </a:t>
            </a:r>
            <a:r>
              <a:rPr lang="en-CA" i="1" dirty="0"/>
              <a:t>ℓ</a:t>
            </a:r>
            <a:r>
              <a:rPr lang="en-CA" baseline="-25000" dirty="0"/>
              <a:t>2, </a:t>
            </a:r>
            <a:r>
              <a:rPr lang="en-CA" dirty="0"/>
              <a:t>……,</a:t>
            </a:r>
            <a:r>
              <a:rPr lang="en-CA" baseline="-25000" dirty="0"/>
              <a:t> </a:t>
            </a:r>
            <a:r>
              <a:rPr lang="en-CA" i="1" dirty="0" smtClean="0"/>
              <a:t>ℓ</a:t>
            </a:r>
            <a:r>
              <a:rPr lang="en-CA" i="1" baseline="-25000" dirty="0" smtClean="0"/>
              <a:t>m</a:t>
            </a:r>
            <a:r>
              <a:rPr lang="en-CA" dirty="0" smtClean="0"/>
              <a:t>, the new feature values are calculated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 the parameter </a:t>
            </a:r>
            <a:r>
              <a:rPr lang="en-US" dirty="0" smtClean="0">
                <a:latin typeface="Symbol" panose="05050102010706020507" pitchFamily="18" charset="2"/>
              </a:rPr>
              <a:t>g</a:t>
            </a:r>
            <a:r>
              <a:rPr lang="en-US" dirty="0" smtClean="0"/>
              <a:t> increases the span of influence of a landmark decreases  and the boundary becomes less smooth</a:t>
            </a:r>
          </a:p>
          <a:p>
            <a:pPr marL="685800" lvl="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16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26982"/>
              </p:ext>
            </p:extLst>
          </p:nvPr>
        </p:nvGraphicFramePr>
        <p:xfrm>
          <a:off x="2711450" y="4052888"/>
          <a:ext cx="2663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409400" imgH="330120" progId="Equation.DSMT4">
                  <p:embed/>
                </p:oleObj>
              </mc:Choice>
              <mc:Fallback>
                <p:oleObj name="Equation" r:id="rId3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4052888"/>
                        <a:ext cx="2663825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32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Regression: using SVM to predict a continuous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search for a pathway with a certain width that includes as many target values as possible</a:t>
            </a:r>
          </a:p>
          <a:p>
            <a:r>
              <a:rPr lang="en-US" dirty="0" smtClean="0"/>
              <a:t>If a target value lies within the pathway there is assumed to be no error</a:t>
            </a:r>
          </a:p>
          <a:p>
            <a:r>
              <a:rPr lang="en-US" dirty="0" smtClean="0"/>
              <a:t>If it lies outside the pathway the error is the difference between the actual value and the value predicted by the outer edge of the pathway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6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ingle Feature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7604"/>
            <a:ext cx="4783792" cy="3377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2419533" y="3389967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2342254" y="3281955"/>
            <a:ext cx="98754" cy="108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669" y="412468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</a:t>
            </a:r>
          </a:p>
          <a:p>
            <a:r>
              <a:rPr lang="en-US" sz="1400" dirty="0" smtClean="0"/>
              <a:t>Error</a:t>
            </a:r>
            <a:endParaRPr lang="en-CA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331640" y="3743493"/>
            <a:ext cx="1010614" cy="438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56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Case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minimize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  <m:r>
                          <a:rPr lang="en-CA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/>
                          </a:rPr>
                          <m:t>𝑗</m:t>
                        </m:r>
                        <m:r>
                          <a:rPr lang="en-CA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US" dirty="0"/>
                  <a:t> is a </a:t>
                </a:r>
                <a:r>
                  <a:rPr lang="en-US" dirty="0" err="1"/>
                  <a:t>hyperparameter</a:t>
                </a:r>
                <a:endParaRPr lang="en-US" dirty="0" smtClean="0"/>
              </a:p>
              <a:p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z</a:t>
                </a:r>
                <a:r>
                  <a:rPr lang="en-US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/>
                  <a:t> is the error (zero if observation lies within the </a:t>
                </a:r>
                <a:r>
                  <a:rPr lang="en-US" dirty="0" smtClean="0"/>
                  <a:t>pathway)</a:t>
                </a:r>
                <a:endParaRPr lang="en-CA" dirty="0"/>
              </a:p>
              <a:p>
                <a:r>
                  <a:rPr lang="en-US" dirty="0" smtClean="0"/>
                  <a:t>The first term is concerned with reducing errors for observations outside the pathway</a:t>
                </a:r>
              </a:p>
              <a:p>
                <a:r>
                  <a:rPr lang="en-US" dirty="0" smtClean="0"/>
                  <a:t>The second term provides some regularization. It avoids large positive and negative </a:t>
                </a:r>
                <a:r>
                  <a:rPr lang="en-US" i="1" dirty="0" smtClean="0">
                    <a:latin typeface="+mj-lt"/>
                  </a:rPr>
                  <a:t>w</a:t>
                </a:r>
                <a:r>
                  <a:rPr lang="en-US" dirty="0" smtClean="0"/>
                  <a:t>’s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19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38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Baby Example </a:t>
            </a:r>
            <a:r>
              <a:rPr lang="en-US" sz="2400" dirty="0" smtClean="0"/>
              <a:t>(We carry out an approximate scaling by subtracting 620 from the credit score) Table 5.1</a:t>
            </a:r>
            <a:endParaRPr lang="en-CA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55301"/>
              </p:ext>
            </p:extLst>
          </p:nvPr>
        </p:nvGraphicFramePr>
        <p:xfrm>
          <a:off x="1691680" y="2204860"/>
          <a:ext cx="5328592" cy="36004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95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Credit score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Adjusted credit score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Income (‘000s)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Default =0; good loan=1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660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40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55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63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700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80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35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720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100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28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140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30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100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710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90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95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740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120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64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770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150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63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51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212137" cy="1143000"/>
          </a:xfrm>
        </p:spPr>
        <p:txBody>
          <a:bodyPr/>
          <a:lstStyle/>
          <a:p>
            <a:r>
              <a:rPr lang="en-US" dirty="0" smtClean="0"/>
              <a:t>Predicting Iowa House Prices from Living Area when e=50,000 and C=0.01 (Figure 5.7)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84120"/>
            <a:ext cx="5036581" cy="3465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09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358386" cy="1143000"/>
          </a:xfrm>
        </p:spPr>
        <p:txBody>
          <a:bodyPr/>
          <a:lstStyle/>
          <a:p>
            <a:r>
              <a:rPr lang="en-US" dirty="0"/>
              <a:t>Predicting Iowa House Prices from Living Area when </a:t>
            </a:r>
            <a:r>
              <a:rPr lang="en-US" dirty="0" smtClean="0"/>
              <a:t>e=100,000 </a:t>
            </a:r>
            <a:r>
              <a:rPr lang="en-US" dirty="0"/>
              <a:t>and </a:t>
            </a:r>
            <a:r>
              <a:rPr lang="en-US" dirty="0" smtClean="0"/>
              <a:t>C=0.1 </a:t>
            </a:r>
            <a:r>
              <a:rPr lang="en-US" dirty="0" smtClean="0"/>
              <a:t>(Figure 5.8)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63" y="2132856"/>
            <a:ext cx="6048672" cy="347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9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Separation </a:t>
            </a:r>
            <a:r>
              <a:rPr lang="en-US" sz="2400" dirty="0" smtClean="0"/>
              <a:t>(circles are defaulting loans, squares are good loans) Figure 5.1</a:t>
            </a:r>
            <a:endParaRPr lang="en-CA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05453"/>
            <a:ext cx="5688632" cy="41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support vector machine (SVM) approach we find a pathway that separates the data into two classes as far as possible</a:t>
            </a:r>
          </a:p>
          <a:p>
            <a:r>
              <a:rPr lang="en-US" dirty="0" smtClean="0"/>
              <a:t>In the “hard margin” case perfect separation is possible (as in our example)</a:t>
            </a:r>
          </a:p>
          <a:p>
            <a:r>
              <a:rPr lang="en-US" dirty="0" smtClean="0"/>
              <a:t>The algorithm finds the widest path possible</a:t>
            </a:r>
          </a:p>
          <a:p>
            <a:r>
              <a:rPr lang="en-US" dirty="0" smtClean="0"/>
              <a:t>Data must be normalized. </a:t>
            </a:r>
            <a:r>
              <a:rPr lang="en-US" dirty="0"/>
              <a:t>(</a:t>
            </a:r>
            <a:r>
              <a:rPr lang="en-US" dirty="0" smtClean="0"/>
              <a:t>We carry out approximate normalization by subtracting 620 from credit score)</a:t>
            </a:r>
          </a:p>
          <a:p>
            <a:r>
              <a:rPr lang="en-US" dirty="0" smtClean="0"/>
              <a:t>The support vectors are the observations at the edge of the pathway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9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Best pathway for example. Solid line would be used to distinguish good and bad loans</a:t>
            </a:r>
            <a:endParaRPr lang="en-CA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5328592" cy="381809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2195736" y="3140968"/>
            <a:ext cx="2520280" cy="230425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(Figure 5.3)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6</a:t>
            </a:fld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246063" y="2824433"/>
            <a:ext cx="8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35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73604"/>
            <a:ext cx="4496965" cy="3847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</a:t>
                </a:r>
                <a:r>
                  <a:rPr lang="en-US" i="1" dirty="0" smtClean="0">
                    <a:latin typeface="+mj-lt"/>
                  </a:rPr>
                  <a:t> P </a:t>
                </a:r>
                <a:r>
                  <a:rPr lang="en-US" dirty="0" smtClean="0"/>
                  <a:t>is width of pathway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/>
                          </a:rPr>
                          <m:t>θ</m:t>
                        </m:r>
                      </m:e>
                    </m:func>
                    <m:r>
                      <a:rPr lang="en-CA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C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/>
                          </a:rPr>
                          <m:t>θ</m:t>
                        </m:r>
                      </m:e>
                    </m:func>
                    <m:r>
                      <a:rPr lang="en-CA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C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        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𝑃</m:t>
                    </m:r>
                    <m:r>
                      <a:rPr lang="en-CA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C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 smtClean="0"/>
                  <a:t>We can scale </a:t>
                </a:r>
                <a:r>
                  <a:rPr lang="en-US" i="1" dirty="0" smtClean="0">
                    <a:latin typeface="+mj-lt"/>
                  </a:rPr>
                  <a:t>w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+mj-lt"/>
                  </a:rPr>
                  <a:t>w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</a:t>
                </a:r>
                <a:r>
                  <a:rPr lang="en-US" i="1" dirty="0" err="1" smtClean="0">
                    <a:latin typeface="+mj-lt"/>
                  </a:rPr>
                  <a:t>b</a:t>
                </a:r>
                <a:r>
                  <a:rPr lang="en-US" i="1" baseline="-25000" dirty="0" err="1" smtClean="0">
                    <a:latin typeface="+mj-lt"/>
                  </a:rPr>
                  <a:t>u</a:t>
                </a:r>
                <a:r>
                  <a:rPr lang="en-US" dirty="0" smtClean="0"/>
                  <a:t>, and </a:t>
                </a:r>
                <a:r>
                  <a:rPr lang="en-US" i="1" dirty="0" err="1" smtClean="0">
                    <a:latin typeface="+mj-lt"/>
                  </a:rPr>
                  <a:t>b</a:t>
                </a:r>
                <a:r>
                  <a:rPr lang="en-US" i="1" baseline="-25000" dirty="0" err="1" smtClean="0">
                    <a:latin typeface="+mj-lt"/>
                  </a:rPr>
                  <a:t>d</a:t>
                </a:r>
                <a:r>
                  <a:rPr lang="en-US" i="1" baseline="-25000" dirty="0" smtClean="0">
                    <a:latin typeface="+mj-lt"/>
                  </a:rPr>
                  <a:t>  </a:t>
                </a:r>
                <a:r>
                  <a:rPr lang="en-US" dirty="0" smtClean="0"/>
                  <a:t>by the same constant without changing the model. We can therefore set </a:t>
                </a:r>
                <a:r>
                  <a:rPr lang="en-US" i="1" dirty="0" err="1" smtClean="0">
                    <a:latin typeface="+mj-lt"/>
                  </a:rPr>
                  <a:t>b</a:t>
                </a:r>
                <a:r>
                  <a:rPr lang="en-US" i="1" baseline="-25000" dirty="0" err="1" smtClean="0">
                    <a:latin typeface="+mj-lt"/>
                  </a:rPr>
                  <a:t>u</a:t>
                </a:r>
                <a:r>
                  <a:rPr lang="en-US" dirty="0" smtClean="0">
                    <a:latin typeface="+mj-lt"/>
                  </a:rPr>
                  <a:t>=</a:t>
                </a:r>
                <a:r>
                  <a:rPr lang="en-US" i="1" dirty="0" smtClean="0">
                    <a:latin typeface="+mj-lt"/>
                  </a:rPr>
                  <a:t>b</a:t>
                </a:r>
                <a:r>
                  <a:rPr lang="en-US" dirty="0" smtClean="0">
                    <a:latin typeface="+mj-lt"/>
                  </a:rPr>
                  <a:t>+1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+mj-lt"/>
                  </a:rPr>
                  <a:t>b</a:t>
                </a:r>
                <a:r>
                  <a:rPr lang="en-US" i="1" baseline="-25000" dirty="0" err="1" smtClean="0">
                    <a:latin typeface="+mj-lt"/>
                  </a:rPr>
                  <a:t>d</a:t>
                </a:r>
                <a:r>
                  <a:rPr lang="en-US" dirty="0" smtClean="0">
                    <a:latin typeface="+mj-lt"/>
                  </a:rPr>
                  <a:t>=</a:t>
                </a:r>
                <a:r>
                  <a:rPr lang="en-US" i="1" dirty="0" smtClean="0">
                    <a:latin typeface="+mj-lt"/>
                  </a:rPr>
                  <a:t>b</a:t>
                </a:r>
                <a:r>
                  <a:rPr lang="en-US" dirty="0">
                    <a:latin typeface="+mj-lt"/>
                  </a:rPr>
                  <a:t>−</a:t>
                </a:r>
                <a:r>
                  <a:rPr lang="en-US" dirty="0" smtClean="0">
                    <a:latin typeface="+mj-lt"/>
                  </a:rPr>
                  <a:t>1</a:t>
                </a:r>
                <a:r>
                  <a:rPr lang="en-US" dirty="0" smtClean="0"/>
                  <a:t> so that the width of the pathway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/>
                        </a:rPr>
                        <m:t>𝑃</m:t>
                      </m:r>
                      <m:r>
                        <a:rPr lang="en-CA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CA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CA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CA" sz="1600" dirty="0"/>
              </a:p>
              <a:p>
                <a:pPr marL="0" indent="0">
                  <a:buNone/>
                </a:pPr>
                <a:r>
                  <a:rPr lang="en-US" dirty="0" smtClean="0"/>
                  <a:t>In the hard margin case the algorithm minimizes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ubject to perfect separation being achieved</a:t>
                </a:r>
                <a:endParaRPr lang="en-CA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41" t="-1037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51084"/>
              </p:ext>
            </p:extLst>
          </p:nvPr>
        </p:nvGraphicFramePr>
        <p:xfrm>
          <a:off x="6516216" y="4941168"/>
          <a:ext cx="1080120" cy="47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469800" imgH="228600" progId="Equation.DSMT4">
                  <p:embed/>
                </p:oleObj>
              </mc:Choice>
              <mc:Fallback>
                <p:oleObj name="Equation" r:id="rId4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216" y="4941168"/>
                        <a:ext cx="1080120" cy="477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3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of hard margin problem for baby data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6140" y="2923203"/>
                <a:ext cx="4572000" cy="31393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dirty="0"/>
                  <a:t> 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30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+40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≤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55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+30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≤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 63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+30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≤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 35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+80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≤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28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+100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≤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−1 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140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+30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≥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+1 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100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+30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≥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+1 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  95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+90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≥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+1 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64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+120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≥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+1 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  63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+150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≥</m:t>
                      </m:r>
                      <m:r>
                        <a:rPr lang="en-CA" i="1">
                          <a:latin typeface="Cambria Math"/>
                        </a:rPr>
                        <m:t>𝑏</m:t>
                      </m:r>
                      <m:r>
                        <a:rPr lang="en-CA" i="1">
                          <a:latin typeface="Cambria Math"/>
                        </a:rPr>
                        <m:t>+1   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40" y="2923203"/>
                <a:ext cx="4572000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592" y="227687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example the task is to find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latin typeface="+mj-lt"/>
              </a:rPr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>
                <a:latin typeface="+mj-lt"/>
              </a:rPr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to minimize  </a:t>
            </a:r>
          </a:p>
          <a:p>
            <a:r>
              <a:rPr lang="en-US" dirty="0"/>
              <a:t>s</a:t>
            </a:r>
            <a:r>
              <a:rPr lang="en-US" dirty="0" smtClean="0"/>
              <a:t>ubject to</a:t>
            </a:r>
            <a:endParaRPr lang="en-CA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68033"/>
              </p:ext>
            </p:extLst>
          </p:nvPr>
        </p:nvGraphicFramePr>
        <p:xfrm>
          <a:off x="7026528" y="2267744"/>
          <a:ext cx="95834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4" imgW="469800" imgH="228600" progId="Equation.DSMT4">
                  <p:embed/>
                </p:oleObj>
              </mc:Choice>
              <mc:Fallback>
                <p:oleObj name="Equation" r:id="rId4" imgW="469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528" y="2267744"/>
                        <a:ext cx="95834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general hard margin problem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objective function is</a:t>
            </a:r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We minimize this for values of </a:t>
            </a:r>
            <a:r>
              <a:rPr lang="en-CA" i="1" dirty="0" err="1" smtClean="0">
                <a:latin typeface="+mj-lt"/>
              </a:rPr>
              <a:t>w</a:t>
            </a:r>
            <a:r>
              <a:rPr lang="en-CA" i="1" baseline="-25000" dirty="0" err="1" smtClean="0">
                <a:latin typeface="+mj-lt"/>
              </a:rPr>
              <a:t>i</a:t>
            </a:r>
            <a:r>
              <a:rPr lang="en-CA" i="1" dirty="0">
                <a:latin typeface="+mj-lt"/>
              </a:rPr>
              <a:t> </a:t>
            </a:r>
            <a:r>
              <a:rPr lang="en-CA" dirty="0" smtClean="0"/>
              <a:t>and </a:t>
            </a:r>
            <a:r>
              <a:rPr lang="en-CA" i="1" dirty="0" smtClean="0">
                <a:latin typeface="+mj-lt"/>
              </a:rPr>
              <a:t>b</a:t>
            </a:r>
            <a:r>
              <a:rPr lang="en-CA" dirty="0" smtClean="0"/>
              <a:t>  subject to the condition that there are no violations, i.e.: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67627"/>
              </p:ext>
            </p:extLst>
          </p:nvPr>
        </p:nvGraphicFramePr>
        <p:xfrm>
          <a:off x="3203848" y="2708920"/>
          <a:ext cx="1867437" cy="51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1066680" imgH="291960" progId="Equation.DSMT4">
                  <p:embed/>
                </p:oleObj>
              </mc:Choice>
              <mc:Fallback>
                <p:oleObj name="Equation" r:id="rId3" imgW="1066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708920"/>
                        <a:ext cx="1867437" cy="511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2333"/>
              </p:ext>
            </p:extLst>
          </p:nvPr>
        </p:nvGraphicFramePr>
        <p:xfrm>
          <a:off x="2771800" y="4005064"/>
          <a:ext cx="2601054" cy="105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5" imgW="1688760" imgH="685800" progId="Equation.DSMT4">
                  <p:embed/>
                </p:oleObj>
              </mc:Choice>
              <mc:Fallback>
                <p:oleObj name="Equation" r:id="rId5" imgW="1688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4005064"/>
                        <a:ext cx="2601054" cy="1056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2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2016</TotalTime>
  <Words>980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Global</vt:lpstr>
      <vt:lpstr>Equation</vt:lpstr>
      <vt:lpstr>Machine Learning in Business John C. Hull  </vt:lpstr>
      <vt:lpstr>A Baby Example (We carry out an approximate scaling by subtracting 620 from the credit score) Table 5.1</vt:lpstr>
      <vt:lpstr>Linear Separation (circles are defaulting loans, squares are good loans) Figure 5.1</vt:lpstr>
      <vt:lpstr>SVM Approach</vt:lpstr>
      <vt:lpstr>Best pathway for example. Solid line would be used to distinguish good and bad loans</vt:lpstr>
      <vt:lpstr>Notation (Figure 5.3)</vt:lpstr>
      <vt:lpstr>The Math</vt:lpstr>
      <vt:lpstr>Specification of hard margin problem for baby data </vt:lpstr>
      <vt:lpstr>The general hard margin problem</vt:lpstr>
      <vt:lpstr>The Soft Margin Problem</vt:lpstr>
      <vt:lpstr>Changed example: </vt:lpstr>
      <vt:lpstr>C=0.001 Results</vt:lpstr>
      <vt:lpstr>Impact of C for Example</vt:lpstr>
      <vt:lpstr>Non-linear separation (Figure 5.5)</vt:lpstr>
      <vt:lpstr>Non-linear classification</vt:lpstr>
      <vt:lpstr>Forming new features</vt:lpstr>
      <vt:lpstr>SVM Regression: using SVM to predict a continuous variable</vt:lpstr>
      <vt:lpstr>The Single Feature Case</vt:lpstr>
      <vt:lpstr>General Case</vt:lpstr>
      <vt:lpstr>Predicting Iowa House Prices from Living Area when e=50,000 and C=0.01 (Figure 5.7)</vt:lpstr>
      <vt:lpstr>Predicting Iowa House Prices from Living Area when e=100,000 and C=0.1 (Figure 5.8)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SVMs</dc:title>
  <dc:subject>Machine Learning in Business</dc:subject>
  <dc:creator>hull</dc:creator>
  <cp:keywords>Chapter 5</cp:keywords>
  <dc:description>Copyright 2019 by John C. Hull. All Rights Reserved. Published 2019.</dc:description>
  <cp:lastModifiedBy>John Hull</cp:lastModifiedBy>
  <cp:revision>59</cp:revision>
  <dcterms:created xsi:type="dcterms:W3CDTF">2019-07-16T22:03:37Z</dcterms:created>
  <dcterms:modified xsi:type="dcterms:W3CDTF">2020-05-09T15:40:49Z</dcterms:modified>
</cp:coreProperties>
</file>