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8" r:id="rId3"/>
    <p:sldId id="269" r:id="rId4"/>
    <p:sldId id="270" r:id="rId5"/>
    <p:sldId id="259" r:id="rId6"/>
    <p:sldId id="260" r:id="rId7"/>
    <p:sldId id="272" r:id="rId8"/>
    <p:sldId id="261" r:id="rId9"/>
    <p:sldId id="271" r:id="rId10"/>
    <p:sldId id="262" r:id="rId11"/>
    <p:sldId id="273" r:id="rId12"/>
    <p:sldId id="274" r:id="rId13"/>
    <p:sldId id="275" r:id="rId14"/>
    <p:sldId id="276" r:id="rId15"/>
    <p:sldId id="264" r:id="rId16"/>
    <p:sldId id="284" r:id="rId17"/>
    <p:sldId id="283" r:id="rId18"/>
    <p:sldId id="288" r:id="rId19"/>
    <p:sldId id="285" r:id="rId20"/>
    <p:sldId id="286" r:id="rId21"/>
    <p:sldId id="287" r:id="rId22"/>
    <p:sldId id="265" r:id="rId23"/>
    <p:sldId id="289" r:id="rId24"/>
    <p:sldId id="290" r:id="rId25"/>
    <p:sldId id="292" r:id="rId26"/>
    <p:sldId id="277" r:id="rId27"/>
    <p:sldId id="278" r:id="rId28"/>
    <p:sldId id="279" r:id="rId29"/>
    <p:sldId id="280" r:id="rId30"/>
    <p:sldId id="281" r:id="rId31"/>
    <p:sldId id="28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88" y="72"/>
      </p:cViewPr>
      <p:guideLst>
        <p:guide orient="horz" pos="2160"/>
        <p:guide pos="2880"/>
      </p:guideLst>
    </p:cSldViewPr>
  </p:slideViewPr>
  <p:notesTextViewPr>
    <p:cViewPr>
      <p:scale>
        <a:sx n="1" d="1"/>
        <a:sy n="1" d="1"/>
      </p:scale>
      <p:origin x="0" y="0"/>
    </p:cViewPr>
  </p:notesTextViewPr>
  <p:sorterViewPr>
    <p:cViewPr>
      <p:scale>
        <a:sx n="100" d="100"/>
        <a:sy n="100" d="100"/>
      </p:scale>
      <p:origin x="0" y="18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ull\Documents\Misc\MLBook\Chapter%206\Figure6-5.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111111111111109E-2"/>
          <c:y val="0"/>
          <c:w val="0.93888888888888888"/>
          <c:h val="0.89814814814814814"/>
        </c:manualLayout>
      </c:layout>
      <c:scatterChart>
        <c:scatterStyle val="smoothMarker"/>
        <c:varyColors val="0"/>
        <c:ser>
          <c:idx val="0"/>
          <c:order val="0"/>
          <c:spPr>
            <a:ln w="12700" cap="rnd">
              <a:solidFill>
                <a:schemeClr val="tx1"/>
              </a:solidFill>
              <a:round/>
            </a:ln>
            <a:effectLst/>
          </c:spPr>
          <c:marker>
            <c:symbol val="none"/>
          </c:marker>
          <c:xVal>
            <c:numRef>
              <c:f>Sheet1!$F$7:$F$16</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Sheet1!$G$7:$G$16</c:f>
              <c:numCache>
                <c:formatCode>General</c:formatCode>
                <c:ptCount val="10"/>
                <c:pt idx="0">
                  <c:v>10</c:v>
                </c:pt>
                <c:pt idx="1">
                  <c:v>8</c:v>
                </c:pt>
                <c:pt idx="2">
                  <c:v>7.3</c:v>
                </c:pt>
                <c:pt idx="3">
                  <c:v>6.5</c:v>
                </c:pt>
                <c:pt idx="4">
                  <c:v>7.25</c:v>
                </c:pt>
                <c:pt idx="5">
                  <c:v>7.25</c:v>
                </c:pt>
                <c:pt idx="6">
                  <c:v>6.5</c:v>
                </c:pt>
                <c:pt idx="7">
                  <c:v>5.5</c:v>
                </c:pt>
                <c:pt idx="8">
                  <c:v>7</c:v>
                </c:pt>
                <c:pt idx="9">
                  <c:v>9</c:v>
                </c:pt>
              </c:numCache>
            </c:numRef>
          </c:yVal>
          <c:smooth val="1"/>
          <c:extLst>
            <c:ext xmlns:c16="http://schemas.microsoft.com/office/drawing/2014/chart" uri="{C3380CC4-5D6E-409C-BE32-E72D297353CC}">
              <c16:uniqueId val="{00000000-F253-4AD5-87DE-6E1D261603DD}"/>
            </c:ext>
          </c:extLst>
        </c:ser>
        <c:dLbls>
          <c:showLegendKey val="0"/>
          <c:showVal val="0"/>
          <c:showCatName val="0"/>
          <c:showSerName val="0"/>
          <c:showPercent val="0"/>
          <c:showBubbleSize val="0"/>
        </c:dLbls>
        <c:axId val="1182919855"/>
        <c:axId val="1182924015"/>
      </c:scatterChart>
      <c:valAx>
        <c:axId val="1182919855"/>
        <c:scaling>
          <c:orientation val="minMax"/>
        </c:scaling>
        <c:delete val="0"/>
        <c:axPos val="b"/>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2924015"/>
        <c:crosses val="autoZero"/>
        <c:crossBetween val="midCat"/>
      </c:valAx>
      <c:valAx>
        <c:axId val="1182924015"/>
        <c:scaling>
          <c:orientation val="minMax"/>
          <c:max val="14"/>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2919855"/>
        <c:crosses val="autoZero"/>
        <c:crossBetween val="midCat"/>
      </c:valAx>
      <c:spPr>
        <a:noFill/>
        <a:ln>
          <a:noFill/>
        </a:ln>
        <a:effectLst/>
      </c:spPr>
    </c:plotArea>
    <c:plotVisOnly val="1"/>
    <c:dispBlanksAs val="gap"/>
    <c:showDLblsOverMax val="0"/>
  </c:chart>
  <c:spPr>
    <a:solidFill>
      <a:schemeClr val="bg1"/>
    </a:solidFill>
    <a:ln w="12700" cap="flat" cmpd="sng" algn="ctr">
      <a:no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drawing1.xml><?xml version="1.0" encoding="utf-8"?>
<c:userShapes xmlns:c="http://schemas.openxmlformats.org/drawingml/2006/chart">
  <cdr:relSizeAnchor xmlns:cdr="http://schemas.openxmlformats.org/drawingml/2006/chartDrawing">
    <cdr:from>
      <cdr:x>0.07316</cdr:x>
      <cdr:y>0</cdr:y>
    </cdr:from>
    <cdr:to>
      <cdr:x>0.21082</cdr:x>
      <cdr:y>0.1039</cdr:y>
    </cdr:to>
    <cdr:sp macro="" textlink="">
      <cdr:nvSpPr>
        <cdr:cNvPr id="2" name="TextBox 1"/>
        <cdr:cNvSpPr txBox="1"/>
      </cdr:nvSpPr>
      <cdr:spPr>
        <a:xfrm xmlns:a="http://schemas.openxmlformats.org/drawingml/2006/main">
          <a:off x="334489" y="0"/>
          <a:ext cx="629392" cy="28500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200" b="1" dirty="0" err="1" smtClean="0">
              <a:latin typeface="Cambria" panose="02040503050406030204" pitchFamily="18" charset="0"/>
              <a:ea typeface="Cambria" panose="02040503050406030204" pitchFamily="18" charset="0"/>
            </a:rPr>
            <a:t>mse</a:t>
          </a:r>
          <a:endParaRPr lang="en-CA" sz="1200" b="1" dirty="0">
            <a:latin typeface="Cambria" panose="02040503050406030204" pitchFamily="18" charset="0"/>
            <a:ea typeface="Cambria" panose="02040503050406030204" pitchFamily="18"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BE6C6-E13E-4AA6-B3DE-1B7348933221}" type="datetimeFigureOut">
              <a:rPr lang="en-CA" smtClean="0"/>
              <a:t>2020-05-09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1E2A24-94B3-4CFC-9703-EECBE5CCBD91}" type="slidenum">
              <a:rPr lang="en-CA" smtClean="0"/>
              <a:t>‹#›</a:t>
            </a:fld>
            <a:endParaRPr lang="en-CA"/>
          </a:p>
        </p:txBody>
      </p:sp>
    </p:spTree>
    <p:extLst>
      <p:ext uri="{BB962C8B-B14F-4D97-AF65-F5344CB8AC3E}">
        <p14:creationId xmlns:p14="http://schemas.microsoft.com/office/powerpoint/2010/main" val="2649953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eaLnBrk="1" fontAlgn="auto" hangingPunct="1">
                <a:spcBef>
                  <a:spcPts val="0"/>
                </a:spcBef>
                <a:spcAft>
                  <a:spcPts val="0"/>
                </a:spcAft>
                <a:defRPr/>
              </a:pPr>
              <a:endParaRPr lang="en-US" sz="1350">
                <a:latin typeface="Arial" charset="0"/>
                <a:cs typeface="Arial" charset="0"/>
              </a:endParaRPr>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64333 w 4848"/>
                  <a:gd name="T1" fmla="*/ 203416971 h 432"/>
                  <a:gd name="T2" fmla="*/ 0 w 4848"/>
                  <a:gd name="T3" fmla="*/ 203416971 h 432"/>
                  <a:gd name="T4" fmla="*/ 0 w 4848"/>
                  <a:gd name="T5" fmla="*/ 0 h 432"/>
                  <a:gd name="T6" fmla="*/ 64333 w 4848"/>
                  <a:gd name="T7" fmla="*/ 0 h 432"/>
                  <a:gd name="T8" fmla="*/ 64333 w 4848"/>
                  <a:gd name="T9" fmla="*/ 203416971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33 w 15"/>
                    <a:gd name="T1" fmla="*/ 3 h 23"/>
                    <a:gd name="T2" fmla="*/ 97 w 15"/>
                    <a:gd name="T3" fmla="*/ 3 h 23"/>
                    <a:gd name="T4" fmla="*/ 86 w 15"/>
                    <a:gd name="T5" fmla="*/ 3 h 23"/>
                    <a:gd name="T6" fmla="*/ 33 w 15"/>
                    <a:gd name="T7" fmla="*/ 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39" name="Freeform 8"/>
                <p:cNvSpPr>
                  <a:spLocks/>
                </p:cNvSpPr>
                <p:nvPr userDrawn="1"/>
              </p:nvSpPr>
              <p:spPr bwMode="ltGray">
                <a:xfrm>
                  <a:off x="3406" y="1015"/>
                  <a:ext cx="21" cy="20"/>
                </a:xfrm>
                <a:custGeom>
                  <a:avLst/>
                  <a:gdLst>
                    <a:gd name="T0" fmla="*/ 3 w 20"/>
                    <a:gd name="T1" fmla="*/ 3 h 23"/>
                    <a:gd name="T2" fmla="*/ 26 w 20"/>
                    <a:gd name="T3" fmla="*/ 3 h 23"/>
                    <a:gd name="T4" fmla="*/ 7 w 20"/>
                    <a:gd name="T5" fmla="*/ 3 h 23"/>
                    <a:gd name="T6" fmla="*/ 3 w 20"/>
                    <a:gd name="T7" fmla="*/ 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0" name="Freeform 9"/>
                <p:cNvSpPr>
                  <a:spLocks/>
                </p:cNvSpPr>
                <p:nvPr userDrawn="1"/>
              </p:nvSpPr>
              <p:spPr bwMode="ltGray">
                <a:xfrm>
                  <a:off x="2909" y="908"/>
                  <a:ext cx="31" cy="34"/>
                </a:xfrm>
                <a:custGeom>
                  <a:avLst/>
                  <a:gdLst>
                    <a:gd name="T0" fmla="*/ 31 w 30"/>
                    <a:gd name="T1" fmla="*/ 2 h 42"/>
                    <a:gd name="T2" fmla="*/ 8 w 30"/>
                    <a:gd name="T3" fmla="*/ 2 h 42"/>
                    <a:gd name="T4" fmla="*/ 0 w 30"/>
                    <a:gd name="T5" fmla="*/ 2 h 42"/>
                    <a:gd name="T6" fmla="*/ 31 w 30"/>
                    <a:gd name="T7" fmla="*/ 2 h 42"/>
                    <a:gd name="T8" fmla="*/ 45 w 30"/>
                    <a:gd name="T9" fmla="*/ 2 h 42"/>
                    <a:gd name="T10" fmla="*/ 43 w 30"/>
                    <a:gd name="T11" fmla="*/ 2 h 42"/>
                    <a:gd name="T12" fmla="*/ 31 w 30"/>
                    <a:gd name="T13" fmla="*/ 2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1" name="Freeform 10"/>
                <p:cNvSpPr>
                  <a:spLocks/>
                </p:cNvSpPr>
                <p:nvPr userDrawn="1"/>
              </p:nvSpPr>
              <p:spPr bwMode="ltGray">
                <a:xfrm>
                  <a:off x="2551" y="940"/>
                  <a:ext cx="25" cy="12"/>
                </a:xfrm>
                <a:custGeom>
                  <a:avLst/>
                  <a:gdLst>
                    <a:gd name="T0" fmla="*/ 15 w 25"/>
                    <a:gd name="T1" fmla="*/ 2 h 16"/>
                    <a:gd name="T2" fmla="*/ 3 w 25"/>
                    <a:gd name="T3" fmla="*/ 2 h 16"/>
                    <a:gd name="T4" fmla="*/ 15 w 25"/>
                    <a:gd name="T5" fmla="*/ 0 h 16"/>
                    <a:gd name="T6" fmla="*/ 15 w 25"/>
                    <a:gd name="T7" fmla="*/ 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2" name="Freeform 11"/>
                <p:cNvSpPr>
                  <a:spLocks/>
                </p:cNvSpPr>
                <p:nvPr userDrawn="1"/>
              </p:nvSpPr>
              <p:spPr bwMode="ltGray">
                <a:xfrm>
                  <a:off x="2443" y="954"/>
                  <a:ext cx="65" cy="39"/>
                </a:xfrm>
                <a:custGeom>
                  <a:avLst/>
                  <a:gdLst>
                    <a:gd name="T0" fmla="*/ 14 w 65"/>
                    <a:gd name="T1" fmla="*/ 3 h 46"/>
                    <a:gd name="T2" fmla="*/ 30 w 65"/>
                    <a:gd name="T3" fmla="*/ 3 h 46"/>
                    <a:gd name="T4" fmla="*/ 42 w 65"/>
                    <a:gd name="T5" fmla="*/ 0 h 46"/>
                    <a:gd name="T6" fmla="*/ 58 w 65"/>
                    <a:gd name="T7" fmla="*/ 3 h 46"/>
                    <a:gd name="T8" fmla="*/ 32 w 65"/>
                    <a:gd name="T9" fmla="*/ 3 h 46"/>
                    <a:gd name="T10" fmla="*/ 12 w 65"/>
                    <a:gd name="T11" fmla="*/ 3 h 46"/>
                    <a:gd name="T12" fmla="*/ 8 w 65"/>
                    <a:gd name="T13" fmla="*/ 3 h 46"/>
                    <a:gd name="T14" fmla="*/ 12 w 65"/>
                    <a:gd name="T15" fmla="*/ 3 h 46"/>
                    <a:gd name="T16" fmla="*/ 14 w 65"/>
                    <a:gd name="T17" fmla="*/ 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3" name="Freeform 12"/>
                <p:cNvSpPr>
                  <a:spLocks/>
                </p:cNvSpPr>
                <p:nvPr userDrawn="1"/>
              </p:nvSpPr>
              <p:spPr bwMode="ltGray">
                <a:xfrm>
                  <a:off x="2375" y="952"/>
                  <a:ext cx="68" cy="39"/>
                </a:xfrm>
                <a:custGeom>
                  <a:avLst/>
                  <a:gdLst>
                    <a:gd name="T0" fmla="*/ 0 w 69"/>
                    <a:gd name="T1" fmla="*/ 2 h 47"/>
                    <a:gd name="T2" fmla="*/ 18 w 69"/>
                    <a:gd name="T3" fmla="*/ 2 h 47"/>
                    <a:gd name="T4" fmla="*/ 37 w 69"/>
                    <a:gd name="T5" fmla="*/ 1 h 47"/>
                    <a:gd name="T6" fmla="*/ 49 w 69"/>
                    <a:gd name="T7" fmla="*/ 2 h 47"/>
                    <a:gd name="T8" fmla="*/ 35 w 69"/>
                    <a:gd name="T9" fmla="*/ 2 h 47"/>
                    <a:gd name="T10" fmla="*/ 28 w 69"/>
                    <a:gd name="T11" fmla="*/ 2 h 47"/>
                    <a:gd name="T12" fmla="*/ 22 w 69"/>
                    <a:gd name="T13" fmla="*/ 2 h 47"/>
                    <a:gd name="T14" fmla="*/ 16 w 69"/>
                    <a:gd name="T15" fmla="*/ 2 h 47"/>
                    <a:gd name="T16" fmla="*/ 12 w 69"/>
                    <a:gd name="T17" fmla="*/ 2 h 47"/>
                    <a:gd name="T18" fmla="*/ 0 w 69"/>
                    <a:gd name="T19" fmla="*/ 2 h 47"/>
                    <a:gd name="T20" fmla="*/ 0 w 69"/>
                    <a:gd name="T21" fmla="*/ 2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4" name="Freeform 13"/>
                <p:cNvSpPr>
                  <a:spLocks/>
                </p:cNvSpPr>
                <p:nvPr userDrawn="1"/>
              </p:nvSpPr>
              <p:spPr bwMode="ltGray">
                <a:xfrm>
                  <a:off x="2007" y="739"/>
                  <a:ext cx="354" cy="228"/>
                </a:xfrm>
                <a:custGeom>
                  <a:avLst/>
                  <a:gdLst>
                    <a:gd name="T0" fmla="*/ 10 w 355"/>
                    <a:gd name="T1" fmla="*/ 2 h 277"/>
                    <a:gd name="T2" fmla="*/ 36 w 355"/>
                    <a:gd name="T3" fmla="*/ 2 h 277"/>
                    <a:gd name="T4" fmla="*/ 46 w 355"/>
                    <a:gd name="T5" fmla="*/ 2 h 277"/>
                    <a:gd name="T6" fmla="*/ 76 w 355"/>
                    <a:gd name="T7" fmla="*/ 2 h 277"/>
                    <a:gd name="T8" fmla="*/ 92 w 355"/>
                    <a:gd name="T9" fmla="*/ 4 h 277"/>
                    <a:gd name="T10" fmla="*/ 122 w 355"/>
                    <a:gd name="T11" fmla="*/ 6 h 277"/>
                    <a:gd name="T12" fmla="*/ 136 w 355"/>
                    <a:gd name="T13" fmla="*/ 7 h 277"/>
                    <a:gd name="T14" fmla="*/ 148 w 355"/>
                    <a:gd name="T15" fmla="*/ 7 h 277"/>
                    <a:gd name="T16" fmla="*/ 154 w 355"/>
                    <a:gd name="T17" fmla="*/ 8 h 277"/>
                    <a:gd name="T18" fmla="*/ 176 w 355"/>
                    <a:gd name="T19" fmla="*/ 8 h 277"/>
                    <a:gd name="T20" fmla="*/ 170 w 355"/>
                    <a:gd name="T21" fmla="*/ 11 h 277"/>
                    <a:gd name="T22" fmla="*/ 177 w 355"/>
                    <a:gd name="T23" fmla="*/ 12 h 277"/>
                    <a:gd name="T24" fmla="*/ 183 w 355"/>
                    <a:gd name="T25" fmla="*/ 12 h 277"/>
                    <a:gd name="T26" fmla="*/ 201 w 355"/>
                    <a:gd name="T27" fmla="*/ 12 h 277"/>
                    <a:gd name="T28" fmla="*/ 221 w 355"/>
                    <a:gd name="T29" fmla="*/ 13 h 277"/>
                    <a:gd name="T30" fmla="*/ 239 w 355"/>
                    <a:gd name="T31" fmla="*/ 13 h 277"/>
                    <a:gd name="T32" fmla="*/ 257 w 355"/>
                    <a:gd name="T33" fmla="*/ 13 h 277"/>
                    <a:gd name="T34" fmla="*/ 281 w 355"/>
                    <a:gd name="T35" fmla="*/ 14 h 277"/>
                    <a:gd name="T36" fmla="*/ 299 w 355"/>
                    <a:gd name="T37" fmla="*/ 14 h 277"/>
                    <a:gd name="T38" fmla="*/ 337 w 355"/>
                    <a:gd name="T39" fmla="*/ 14 h 277"/>
                    <a:gd name="T40" fmla="*/ 327 w 355"/>
                    <a:gd name="T41" fmla="*/ 15 h 277"/>
                    <a:gd name="T42" fmla="*/ 307 w 355"/>
                    <a:gd name="T43" fmla="*/ 14 h 277"/>
                    <a:gd name="T44" fmla="*/ 285 w 355"/>
                    <a:gd name="T45" fmla="*/ 14 h 277"/>
                    <a:gd name="T46" fmla="*/ 273 w 355"/>
                    <a:gd name="T47" fmla="*/ 14 h 277"/>
                    <a:gd name="T48" fmla="*/ 237 w 355"/>
                    <a:gd name="T49" fmla="*/ 14 h 277"/>
                    <a:gd name="T50" fmla="*/ 219 w 355"/>
                    <a:gd name="T51" fmla="*/ 14 h 277"/>
                    <a:gd name="T52" fmla="*/ 172 w 355"/>
                    <a:gd name="T53" fmla="*/ 13 h 277"/>
                    <a:gd name="T54" fmla="*/ 160 w 355"/>
                    <a:gd name="T55" fmla="*/ 12 h 277"/>
                    <a:gd name="T56" fmla="*/ 126 w 355"/>
                    <a:gd name="T57" fmla="*/ 11 h 277"/>
                    <a:gd name="T58" fmla="*/ 108 w 355"/>
                    <a:gd name="T59" fmla="*/ 10 h 277"/>
                    <a:gd name="T60" fmla="*/ 94 w 355"/>
                    <a:gd name="T61" fmla="*/ 8 h 277"/>
                    <a:gd name="T62" fmla="*/ 68 w 355"/>
                    <a:gd name="T63" fmla="*/ 6 h 277"/>
                    <a:gd name="T64" fmla="*/ 64 w 355"/>
                    <a:gd name="T65" fmla="*/ 6 h 277"/>
                    <a:gd name="T66" fmla="*/ 58 w 355"/>
                    <a:gd name="T67" fmla="*/ 6 h 277"/>
                    <a:gd name="T68" fmla="*/ 54 w 355"/>
                    <a:gd name="T69" fmla="*/ 5 h 277"/>
                    <a:gd name="T70" fmla="*/ 38 w 355"/>
                    <a:gd name="T71" fmla="*/ 3 h 277"/>
                    <a:gd name="T72" fmla="*/ 20 w 355"/>
                    <a:gd name="T73" fmla="*/ 2 h 277"/>
                    <a:gd name="T74" fmla="*/ 4 w 355"/>
                    <a:gd name="T75" fmla="*/ 2 h 277"/>
                    <a:gd name="T76" fmla="*/ 10 w 355"/>
                    <a:gd name="T77" fmla="*/ 2 h 277"/>
                    <a:gd name="T78" fmla="*/ 10 w 355"/>
                    <a:gd name="T79" fmla="*/ 2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5" name="Freeform 14"/>
                <p:cNvSpPr>
                  <a:spLocks/>
                </p:cNvSpPr>
                <p:nvPr userDrawn="1"/>
              </p:nvSpPr>
              <p:spPr bwMode="ltGray">
                <a:xfrm>
                  <a:off x="2222" y="724"/>
                  <a:ext cx="157" cy="167"/>
                </a:xfrm>
                <a:custGeom>
                  <a:avLst/>
                  <a:gdLst>
                    <a:gd name="T0" fmla="*/ 54 w 156"/>
                    <a:gd name="T1" fmla="*/ 2 h 206"/>
                    <a:gd name="T2" fmla="*/ 66 w 156"/>
                    <a:gd name="T3" fmla="*/ 2 h 206"/>
                    <a:gd name="T4" fmla="*/ 68 w 156"/>
                    <a:gd name="T5" fmla="*/ 2 h 206"/>
                    <a:gd name="T6" fmla="*/ 95 w 156"/>
                    <a:gd name="T7" fmla="*/ 2 h 206"/>
                    <a:gd name="T8" fmla="*/ 121 w 156"/>
                    <a:gd name="T9" fmla="*/ 2 h 206"/>
                    <a:gd name="T10" fmla="*/ 127 w 156"/>
                    <a:gd name="T11" fmla="*/ 2 h 206"/>
                    <a:gd name="T12" fmla="*/ 139 w 156"/>
                    <a:gd name="T13" fmla="*/ 0 h 206"/>
                    <a:gd name="T14" fmla="*/ 165 w 156"/>
                    <a:gd name="T15" fmla="*/ 2 h 206"/>
                    <a:gd name="T16" fmla="*/ 161 w 156"/>
                    <a:gd name="T17" fmla="*/ 2 h 206"/>
                    <a:gd name="T18" fmla="*/ 141 w 156"/>
                    <a:gd name="T19" fmla="*/ 2 h 206"/>
                    <a:gd name="T20" fmla="*/ 147 w 156"/>
                    <a:gd name="T21" fmla="*/ 4 h 206"/>
                    <a:gd name="T22" fmla="*/ 157 w 156"/>
                    <a:gd name="T23" fmla="*/ 5 h 206"/>
                    <a:gd name="T24" fmla="*/ 161 w 156"/>
                    <a:gd name="T25" fmla="*/ 5 h 206"/>
                    <a:gd name="T26" fmla="*/ 143 w 156"/>
                    <a:gd name="T27" fmla="*/ 5 h 206"/>
                    <a:gd name="T28" fmla="*/ 131 w 156"/>
                    <a:gd name="T29" fmla="*/ 6 h 206"/>
                    <a:gd name="T30" fmla="*/ 119 w 156"/>
                    <a:gd name="T31" fmla="*/ 6 h 206"/>
                    <a:gd name="T32" fmla="*/ 115 w 156"/>
                    <a:gd name="T33" fmla="*/ 8 h 206"/>
                    <a:gd name="T34" fmla="*/ 103 w 156"/>
                    <a:gd name="T35" fmla="*/ 9 h 206"/>
                    <a:gd name="T36" fmla="*/ 97 w 156"/>
                    <a:gd name="T37" fmla="*/ 9 h 206"/>
                    <a:gd name="T38" fmla="*/ 76 w 156"/>
                    <a:gd name="T39" fmla="*/ 9 h 206"/>
                    <a:gd name="T40" fmla="*/ 72 w 156"/>
                    <a:gd name="T41" fmla="*/ 8 h 206"/>
                    <a:gd name="T42" fmla="*/ 60 w 156"/>
                    <a:gd name="T43" fmla="*/ 8 h 206"/>
                    <a:gd name="T44" fmla="*/ 42 w 156"/>
                    <a:gd name="T45" fmla="*/ 8 h 206"/>
                    <a:gd name="T46" fmla="*/ 28 w 156"/>
                    <a:gd name="T47" fmla="*/ 8 h 206"/>
                    <a:gd name="T48" fmla="*/ 10 w 156"/>
                    <a:gd name="T49" fmla="*/ 6 h 206"/>
                    <a:gd name="T50" fmla="*/ 4 w 156"/>
                    <a:gd name="T51" fmla="*/ 5 h 206"/>
                    <a:gd name="T52" fmla="*/ 0 w 156"/>
                    <a:gd name="T53" fmla="*/ 5 h 206"/>
                    <a:gd name="T54" fmla="*/ 20 w 156"/>
                    <a:gd name="T55" fmla="*/ 4 h 206"/>
                    <a:gd name="T56" fmla="*/ 32 w 156"/>
                    <a:gd name="T57" fmla="*/ 4 h 206"/>
                    <a:gd name="T58" fmla="*/ 34 w 156"/>
                    <a:gd name="T59" fmla="*/ 3 h 206"/>
                    <a:gd name="T60" fmla="*/ 52 w 156"/>
                    <a:gd name="T61" fmla="*/ 2 h 206"/>
                    <a:gd name="T62" fmla="*/ 54 w 156"/>
                    <a:gd name="T63" fmla="*/ 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6" name="Freeform 15"/>
                <p:cNvSpPr>
                  <a:spLocks/>
                </p:cNvSpPr>
                <p:nvPr userDrawn="1"/>
              </p:nvSpPr>
              <p:spPr bwMode="ltGray">
                <a:xfrm>
                  <a:off x="2375" y="800"/>
                  <a:ext cx="110" cy="32"/>
                </a:xfrm>
                <a:custGeom>
                  <a:avLst/>
                  <a:gdLst>
                    <a:gd name="T0" fmla="*/ 4 w 109"/>
                    <a:gd name="T1" fmla="*/ 3 h 38"/>
                    <a:gd name="T2" fmla="*/ 18 w 109"/>
                    <a:gd name="T3" fmla="*/ 3 h 38"/>
                    <a:gd name="T4" fmla="*/ 46 w 109"/>
                    <a:gd name="T5" fmla="*/ 3 h 38"/>
                    <a:gd name="T6" fmla="*/ 87 w 109"/>
                    <a:gd name="T7" fmla="*/ 3 h 38"/>
                    <a:gd name="T8" fmla="*/ 105 w 109"/>
                    <a:gd name="T9" fmla="*/ 0 h 38"/>
                    <a:gd name="T10" fmla="*/ 91 w 109"/>
                    <a:gd name="T11" fmla="*/ 3 h 38"/>
                    <a:gd name="T12" fmla="*/ 75 w 109"/>
                    <a:gd name="T13" fmla="*/ 3 h 38"/>
                    <a:gd name="T14" fmla="*/ 42 w 109"/>
                    <a:gd name="T15" fmla="*/ 3 h 38"/>
                    <a:gd name="T16" fmla="*/ 14 w 109"/>
                    <a:gd name="T17" fmla="*/ 3 h 38"/>
                    <a:gd name="T18" fmla="*/ 4 w 109"/>
                    <a:gd name="T19" fmla="*/ 3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7" name="Freeform 16"/>
                <p:cNvSpPr>
                  <a:spLocks/>
                </p:cNvSpPr>
                <p:nvPr userDrawn="1"/>
              </p:nvSpPr>
              <p:spPr bwMode="ltGray">
                <a:xfrm>
                  <a:off x="2370" y="839"/>
                  <a:ext cx="75" cy="84"/>
                </a:xfrm>
                <a:custGeom>
                  <a:avLst/>
                  <a:gdLst>
                    <a:gd name="T0" fmla="*/ 8 w 76"/>
                    <a:gd name="T1" fmla="*/ 2 h 104"/>
                    <a:gd name="T2" fmla="*/ 18 w 76"/>
                    <a:gd name="T3" fmla="*/ 0 h 104"/>
                    <a:gd name="T4" fmla="*/ 34 w 76"/>
                    <a:gd name="T5" fmla="*/ 2 h 104"/>
                    <a:gd name="T6" fmla="*/ 47 w 76"/>
                    <a:gd name="T7" fmla="*/ 2 h 104"/>
                    <a:gd name="T8" fmla="*/ 38 w 76"/>
                    <a:gd name="T9" fmla="*/ 2 h 104"/>
                    <a:gd name="T10" fmla="*/ 39 w 76"/>
                    <a:gd name="T11" fmla="*/ 2 h 104"/>
                    <a:gd name="T12" fmla="*/ 43 w 76"/>
                    <a:gd name="T13" fmla="*/ 2 h 104"/>
                    <a:gd name="T14" fmla="*/ 38 w 76"/>
                    <a:gd name="T15" fmla="*/ 3 h 104"/>
                    <a:gd name="T16" fmla="*/ 34 w 76"/>
                    <a:gd name="T17" fmla="*/ 2 h 104"/>
                    <a:gd name="T18" fmla="*/ 22 w 76"/>
                    <a:gd name="T19" fmla="*/ 2 h 104"/>
                    <a:gd name="T20" fmla="*/ 28 w 76"/>
                    <a:gd name="T21" fmla="*/ 2 h 104"/>
                    <a:gd name="T22" fmla="*/ 30 w 76"/>
                    <a:gd name="T23" fmla="*/ 3 h 104"/>
                    <a:gd name="T24" fmla="*/ 20 w 76"/>
                    <a:gd name="T25" fmla="*/ 4 h 104"/>
                    <a:gd name="T26" fmla="*/ 12 w 76"/>
                    <a:gd name="T27" fmla="*/ 4 h 104"/>
                    <a:gd name="T28" fmla="*/ 8 w 76"/>
                    <a:gd name="T29" fmla="*/ 4 h 104"/>
                    <a:gd name="T30" fmla="*/ 0 w 76"/>
                    <a:gd name="T31" fmla="*/ 2 h 104"/>
                    <a:gd name="T32" fmla="*/ 2 w 76"/>
                    <a:gd name="T33" fmla="*/ 2 h 104"/>
                    <a:gd name="T34" fmla="*/ 8 w 76"/>
                    <a:gd name="T35" fmla="*/ 2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8" name="Freeform 17"/>
                <p:cNvSpPr>
                  <a:spLocks/>
                </p:cNvSpPr>
                <p:nvPr userDrawn="1"/>
              </p:nvSpPr>
              <p:spPr bwMode="ltGray">
                <a:xfrm>
                  <a:off x="2497" y="793"/>
                  <a:ext cx="37" cy="49"/>
                </a:xfrm>
                <a:custGeom>
                  <a:avLst/>
                  <a:gdLst>
                    <a:gd name="T0" fmla="*/ 3 w 37"/>
                    <a:gd name="T1" fmla="*/ 2 h 61"/>
                    <a:gd name="T2" fmla="*/ 13 w 37"/>
                    <a:gd name="T3" fmla="*/ 0 h 61"/>
                    <a:gd name="T4" fmla="*/ 15 w 37"/>
                    <a:gd name="T5" fmla="*/ 2 h 61"/>
                    <a:gd name="T6" fmla="*/ 37 w 37"/>
                    <a:gd name="T7" fmla="*/ 2 h 61"/>
                    <a:gd name="T8" fmla="*/ 19 w 37"/>
                    <a:gd name="T9" fmla="*/ 2 h 61"/>
                    <a:gd name="T10" fmla="*/ 5 w 37"/>
                    <a:gd name="T11" fmla="*/ 2 h 61"/>
                    <a:gd name="T12" fmla="*/ 1 w 37"/>
                    <a:gd name="T13" fmla="*/ 2 h 61"/>
                    <a:gd name="T14" fmla="*/ 3 w 37"/>
                    <a:gd name="T15" fmla="*/ 2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9" name="Freeform 18"/>
                <p:cNvSpPr>
                  <a:spLocks/>
                </p:cNvSpPr>
                <p:nvPr userDrawn="1"/>
              </p:nvSpPr>
              <p:spPr bwMode="ltGray">
                <a:xfrm>
                  <a:off x="2506" y="869"/>
                  <a:ext cx="47" cy="24"/>
                </a:xfrm>
                <a:custGeom>
                  <a:avLst/>
                  <a:gdLst>
                    <a:gd name="T0" fmla="*/ 7 w 49"/>
                    <a:gd name="T1" fmla="*/ 0 h 29"/>
                    <a:gd name="T2" fmla="*/ 14 w 49"/>
                    <a:gd name="T3" fmla="*/ 0 h 29"/>
                    <a:gd name="T4" fmla="*/ 27 w 49"/>
                    <a:gd name="T5" fmla="*/ 2 h 29"/>
                    <a:gd name="T6" fmla="*/ 20 w 49"/>
                    <a:gd name="T7" fmla="*/ 2 h 29"/>
                    <a:gd name="T8" fmla="*/ 3 w 49"/>
                    <a:gd name="T9" fmla="*/ 2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0" name="Freeform 19"/>
                <p:cNvSpPr>
                  <a:spLocks/>
                </p:cNvSpPr>
                <p:nvPr userDrawn="1"/>
              </p:nvSpPr>
              <p:spPr bwMode="ltGray">
                <a:xfrm>
                  <a:off x="2555" y="832"/>
                  <a:ext cx="61" cy="42"/>
                </a:xfrm>
                <a:custGeom>
                  <a:avLst/>
                  <a:gdLst>
                    <a:gd name="T0" fmla="*/ 21 w 61"/>
                    <a:gd name="T1" fmla="*/ 5 h 48"/>
                    <a:gd name="T2" fmla="*/ 15 w 61"/>
                    <a:gd name="T3" fmla="*/ 4 h 48"/>
                    <a:gd name="T4" fmla="*/ 3 w 61"/>
                    <a:gd name="T5" fmla="*/ 4 h 48"/>
                    <a:gd name="T6" fmla="*/ 13 w 61"/>
                    <a:gd name="T7" fmla="*/ 4 h 48"/>
                    <a:gd name="T8" fmla="*/ 25 w 61"/>
                    <a:gd name="T9" fmla="*/ 0 h 48"/>
                    <a:gd name="T10" fmla="*/ 49 w 61"/>
                    <a:gd name="T11" fmla="*/ 4 h 48"/>
                    <a:gd name="T12" fmla="*/ 53 w 61"/>
                    <a:gd name="T13" fmla="*/ 4 h 48"/>
                    <a:gd name="T14" fmla="*/ 61 w 61"/>
                    <a:gd name="T15" fmla="*/ 4 h 48"/>
                    <a:gd name="T16" fmla="*/ 41 w 61"/>
                    <a:gd name="T17" fmla="*/ 5 h 48"/>
                    <a:gd name="T18" fmla="*/ 23 w 61"/>
                    <a:gd name="T19" fmla="*/ 7 h 48"/>
                    <a:gd name="T20" fmla="*/ 21 w 61"/>
                    <a:gd name="T21" fmla="*/ 5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1" name="Freeform 20"/>
                <p:cNvSpPr>
                  <a:spLocks/>
                </p:cNvSpPr>
                <p:nvPr userDrawn="1"/>
              </p:nvSpPr>
              <p:spPr bwMode="ltGray">
                <a:xfrm>
                  <a:off x="2572" y="852"/>
                  <a:ext cx="286" cy="149"/>
                </a:xfrm>
                <a:custGeom>
                  <a:avLst/>
                  <a:gdLst>
                    <a:gd name="T0" fmla="*/ 46 w 286"/>
                    <a:gd name="T1" fmla="*/ 2 h 182"/>
                    <a:gd name="T2" fmla="*/ 36 w 286"/>
                    <a:gd name="T3" fmla="*/ 2 h 182"/>
                    <a:gd name="T4" fmla="*/ 26 w 286"/>
                    <a:gd name="T5" fmla="*/ 2 h 182"/>
                    <a:gd name="T6" fmla="*/ 0 w 286"/>
                    <a:gd name="T7" fmla="*/ 2 h 182"/>
                    <a:gd name="T8" fmla="*/ 10 w 286"/>
                    <a:gd name="T9" fmla="*/ 2 h 182"/>
                    <a:gd name="T10" fmla="*/ 16 w 286"/>
                    <a:gd name="T11" fmla="*/ 3 h 182"/>
                    <a:gd name="T12" fmla="*/ 24 w 286"/>
                    <a:gd name="T13" fmla="*/ 2 h 182"/>
                    <a:gd name="T14" fmla="*/ 30 w 286"/>
                    <a:gd name="T15" fmla="*/ 2 h 182"/>
                    <a:gd name="T16" fmla="*/ 48 w 286"/>
                    <a:gd name="T17" fmla="*/ 2 h 182"/>
                    <a:gd name="T18" fmla="*/ 70 w 286"/>
                    <a:gd name="T19" fmla="*/ 3 h 182"/>
                    <a:gd name="T20" fmla="*/ 88 w 286"/>
                    <a:gd name="T21" fmla="*/ 3 h 182"/>
                    <a:gd name="T22" fmla="*/ 106 w 286"/>
                    <a:gd name="T23" fmla="*/ 5 h 182"/>
                    <a:gd name="T24" fmla="*/ 104 w 286"/>
                    <a:gd name="T25" fmla="*/ 6 h 182"/>
                    <a:gd name="T26" fmla="*/ 98 w 286"/>
                    <a:gd name="T27" fmla="*/ 7 h 182"/>
                    <a:gd name="T28" fmla="*/ 122 w 286"/>
                    <a:gd name="T29" fmla="*/ 6 h 182"/>
                    <a:gd name="T30" fmla="*/ 140 w 286"/>
                    <a:gd name="T31" fmla="*/ 7 h 182"/>
                    <a:gd name="T32" fmla="*/ 168 w 286"/>
                    <a:gd name="T33" fmla="*/ 7 h 182"/>
                    <a:gd name="T34" fmla="*/ 174 w 286"/>
                    <a:gd name="T35" fmla="*/ 7 h 182"/>
                    <a:gd name="T36" fmla="*/ 168 w 286"/>
                    <a:gd name="T37" fmla="*/ 7 h 182"/>
                    <a:gd name="T38" fmla="*/ 178 w 286"/>
                    <a:gd name="T39" fmla="*/ 7 h 182"/>
                    <a:gd name="T40" fmla="*/ 186 w 286"/>
                    <a:gd name="T41" fmla="*/ 6 h 182"/>
                    <a:gd name="T42" fmla="*/ 202 w 286"/>
                    <a:gd name="T43" fmla="*/ 6 h 182"/>
                    <a:gd name="T44" fmla="*/ 214 w 286"/>
                    <a:gd name="T45" fmla="*/ 6 h 182"/>
                    <a:gd name="T46" fmla="*/ 244 w 286"/>
                    <a:gd name="T47" fmla="*/ 9 h 182"/>
                    <a:gd name="T48" fmla="*/ 262 w 286"/>
                    <a:gd name="T49" fmla="*/ 9 h 182"/>
                    <a:gd name="T50" fmla="*/ 284 w 286"/>
                    <a:gd name="T51" fmla="*/ 9 h 182"/>
                    <a:gd name="T52" fmla="*/ 268 w 286"/>
                    <a:gd name="T53" fmla="*/ 7 h 182"/>
                    <a:gd name="T54" fmla="*/ 256 w 286"/>
                    <a:gd name="T55" fmla="*/ 7 h 182"/>
                    <a:gd name="T56" fmla="*/ 250 w 286"/>
                    <a:gd name="T57" fmla="*/ 6 h 182"/>
                    <a:gd name="T58" fmla="*/ 248 w 286"/>
                    <a:gd name="T59" fmla="*/ 6 h 182"/>
                    <a:gd name="T60" fmla="*/ 236 w 286"/>
                    <a:gd name="T61" fmla="*/ 6 h 182"/>
                    <a:gd name="T62" fmla="*/ 240 w 286"/>
                    <a:gd name="T63" fmla="*/ 5 h 182"/>
                    <a:gd name="T64" fmla="*/ 220 w 286"/>
                    <a:gd name="T65" fmla="*/ 4 h 182"/>
                    <a:gd name="T66" fmla="*/ 210 w 286"/>
                    <a:gd name="T67" fmla="*/ 3 h 182"/>
                    <a:gd name="T68" fmla="*/ 190 w 286"/>
                    <a:gd name="T69" fmla="*/ 2 h 182"/>
                    <a:gd name="T70" fmla="*/ 168 w 286"/>
                    <a:gd name="T71" fmla="*/ 2 h 182"/>
                    <a:gd name="T72" fmla="*/ 156 w 286"/>
                    <a:gd name="T73" fmla="*/ 2 h 182"/>
                    <a:gd name="T74" fmla="*/ 120 w 286"/>
                    <a:gd name="T75" fmla="*/ 2 h 182"/>
                    <a:gd name="T76" fmla="*/ 102 w 286"/>
                    <a:gd name="T77" fmla="*/ 2 h 182"/>
                    <a:gd name="T78" fmla="*/ 96 w 286"/>
                    <a:gd name="T79" fmla="*/ 0 h 182"/>
                    <a:gd name="T80" fmla="*/ 70 w 286"/>
                    <a:gd name="T81" fmla="*/ 2 h 182"/>
                    <a:gd name="T82" fmla="*/ 56 w 286"/>
                    <a:gd name="T83" fmla="*/ 2 h 182"/>
                    <a:gd name="T84" fmla="*/ 46 w 286"/>
                    <a:gd name="T85" fmla="*/ 2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2" name="Freeform 21"/>
                <p:cNvSpPr>
                  <a:spLocks/>
                </p:cNvSpPr>
                <p:nvPr userDrawn="1"/>
              </p:nvSpPr>
              <p:spPr bwMode="ltGray">
                <a:xfrm>
                  <a:off x="2820" y="866"/>
                  <a:ext cx="78" cy="64"/>
                </a:xfrm>
                <a:custGeom>
                  <a:avLst/>
                  <a:gdLst>
                    <a:gd name="T0" fmla="*/ 1 w 78"/>
                    <a:gd name="T1" fmla="*/ 2 h 78"/>
                    <a:gd name="T2" fmla="*/ 27 w 78"/>
                    <a:gd name="T3" fmla="*/ 3 h 78"/>
                    <a:gd name="T4" fmla="*/ 45 w 78"/>
                    <a:gd name="T5" fmla="*/ 2 h 78"/>
                    <a:gd name="T6" fmla="*/ 57 w 78"/>
                    <a:gd name="T7" fmla="*/ 2 h 78"/>
                    <a:gd name="T8" fmla="*/ 43 w 78"/>
                    <a:gd name="T9" fmla="*/ 2 h 78"/>
                    <a:gd name="T10" fmla="*/ 43 w 78"/>
                    <a:gd name="T11" fmla="*/ 2 h 78"/>
                    <a:gd name="T12" fmla="*/ 71 w 78"/>
                    <a:gd name="T13" fmla="*/ 2 h 78"/>
                    <a:gd name="T14" fmla="*/ 67 w 78"/>
                    <a:gd name="T15" fmla="*/ 2 h 78"/>
                    <a:gd name="T16" fmla="*/ 33 w 78"/>
                    <a:gd name="T17" fmla="*/ 4 h 78"/>
                    <a:gd name="T18" fmla="*/ 9 w 78"/>
                    <a:gd name="T19" fmla="*/ 3 h 78"/>
                    <a:gd name="T20" fmla="*/ 3 w 78"/>
                    <a:gd name="T21" fmla="*/ 3 h 78"/>
                    <a:gd name="T22" fmla="*/ 1 w 78"/>
                    <a:gd name="T23" fmla="*/ 2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3" name="Freeform 22"/>
                <p:cNvSpPr>
                  <a:spLocks/>
                </p:cNvSpPr>
                <p:nvPr userDrawn="1"/>
              </p:nvSpPr>
              <p:spPr bwMode="ltGray">
                <a:xfrm>
                  <a:off x="2984" y="732"/>
                  <a:ext cx="19" cy="14"/>
                </a:xfrm>
                <a:custGeom>
                  <a:avLst/>
                  <a:gdLst>
                    <a:gd name="T0" fmla="*/ 3 w 17"/>
                    <a:gd name="T1" fmla="*/ 2 h 18"/>
                    <a:gd name="T2" fmla="*/ 3 w 17"/>
                    <a:gd name="T3" fmla="*/ 2 h 18"/>
                    <a:gd name="T4" fmla="*/ 3 w 17"/>
                    <a:gd name="T5" fmla="*/ 2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4" name="Freeform 23"/>
                <p:cNvSpPr>
                  <a:spLocks/>
                </p:cNvSpPr>
                <p:nvPr userDrawn="1"/>
              </p:nvSpPr>
              <p:spPr bwMode="ltGray">
                <a:xfrm>
                  <a:off x="3083" y="830"/>
                  <a:ext cx="26" cy="19"/>
                </a:xfrm>
                <a:custGeom>
                  <a:avLst/>
                  <a:gdLst>
                    <a:gd name="T0" fmla="*/ 8 w 26"/>
                    <a:gd name="T1" fmla="*/ 3 h 22"/>
                    <a:gd name="T2" fmla="*/ 14 w 26"/>
                    <a:gd name="T3" fmla="*/ 0 h 22"/>
                    <a:gd name="T4" fmla="*/ 14 w 26"/>
                    <a:gd name="T5" fmla="*/ 3 h 22"/>
                    <a:gd name="T6" fmla="*/ 8 w 26"/>
                    <a:gd name="T7" fmla="*/ 3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5" name="Freeform 24"/>
                <p:cNvSpPr>
                  <a:spLocks/>
                </p:cNvSpPr>
                <p:nvPr userDrawn="1"/>
              </p:nvSpPr>
              <p:spPr bwMode="ltGray">
                <a:xfrm>
                  <a:off x="2766" y="610"/>
                  <a:ext cx="19" cy="12"/>
                </a:xfrm>
                <a:custGeom>
                  <a:avLst/>
                  <a:gdLst>
                    <a:gd name="T0" fmla="*/ 7 w 20"/>
                    <a:gd name="T1" fmla="*/ 2 h 15"/>
                    <a:gd name="T2" fmla="*/ 10 w 20"/>
                    <a:gd name="T3" fmla="*/ 2 h 15"/>
                    <a:gd name="T4" fmla="*/ 9 w 20"/>
                    <a:gd name="T5" fmla="*/ 2 h 15"/>
                    <a:gd name="T6" fmla="*/ 7 w 20"/>
                    <a:gd name="T7" fmla="*/ 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6" name="Freeform 25"/>
                <p:cNvSpPr>
                  <a:spLocks/>
                </p:cNvSpPr>
                <p:nvPr userDrawn="1"/>
              </p:nvSpPr>
              <p:spPr bwMode="ltGray">
                <a:xfrm>
                  <a:off x="2600" y="712"/>
                  <a:ext cx="19" cy="12"/>
                </a:xfrm>
                <a:custGeom>
                  <a:avLst/>
                  <a:gdLst>
                    <a:gd name="T0" fmla="*/ 7 w 20"/>
                    <a:gd name="T1" fmla="*/ 2 h 15"/>
                    <a:gd name="T2" fmla="*/ 10 w 20"/>
                    <a:gd name="T3" fmla="*/ 2 h 15"/>
                    <a:gd name="T4" fmla="*/ 10 w 20"/>
                    <a:gd name="T5" fmla="*/ 2 h 15"/>
                    <a:gd name="T6" fmla="*/ 7 w 20"/>
                    <a:gd name="T7" fmla="*/ 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7" name="Freeform 26"/>
                <p:cNvSpPr>
                  <a:spLocks/>
                </p:cNvSpPr>
                <p:nvPr userDrawn="1"/>
              </p:nvSpPr>
              <p:spPr bwMode="ltGray">
                <a:xfrm>
                  <a:off x="2417" y="680"/>
                  <a:ext cx="80" cy="66"/>
                </a:xfrm>
                <a:custGeom>
                  <a:avLst/>
                  <a:gdLst>
                    <a:gd name="T0" fmla="*/ 0 w 80"/>
                    <a:gd name="T1" fmla="*/ 2 h 80"/>
                    <a:gd name="T2" fmla="*/ 14 w 80"/>
                    <a:gd name="T3" fmla="*/ 2 h 80"/>
                    <a:gd name="T4" fmla="*/ 26 w 80"/>
                    <a:gd name="T5" fmla="*/ 2 h 80"/>
                    <a:gd name="T6" fmla="*/ 48 w 80"/>
                    <a:gd name="T7" fmla="*/ 2 h 80"/>
                    <a:gd name="T8" fmla="*/ 58 w 80"/>
                    <a:gd name="T9" fmla="*/ 0 h 80"/>
                    <a:gd name="T10" fmla="*/ 80 w 80"/>
                    <a:gd name="T11" fmla="*/ 2 h 80"/>
                    <a:gd name="T12" fmla="*/ 70 w 80"/>
                    <a:gd name="T13" fmla="*/ 3 h 80"/>
                    <a:gd name="T14" fmla="*/ 54 w 80"/>
                    <a:gd name="T15" fmla="*/ 4 h 80"/>
                    <a:gd name="T16" fmla="*/ 48 w 80"/>
                    <a:gd name="T17" fmla="*/ 5 h 80"/>
                    <a:gd name="T18" fmla="*/ 32 w 80"/>
                    <a:gd name="T19" fmla="*/ 4 h 80"/>
                    <a:gd name="T20" fmla="*/ 38 w 80"/>
                    <a:gd name="T21" fmla="*/ 3 h 80"/>
                    <a:gd name="T22" fmla="*/ 30 w 80"/>
                    <a:gd name="T23" fmla="*/ 2 h 80"/>
                    <a:gd name="T24" fmla="*/ 20 w 80"/>
                    <a:gd name="T25" fmla="*/ 2 h 80"/>
                    <a:gd name="T26" fmla="*/ 8 w 80"/>
                    <a:gd name="T27" fmla="*/ 3 h 80"/>
                    <a:gd name="T28" fmla="*/ 0 w 80"/>
                    <a:gd name="T29" fmla="*/ 2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8" name="Freeform 27"/>
                <p:cNvSpPr>
                  <a:spLocks/>
                </p:cNvSpPr>
                <p:nvPr userDrawn="1"/>
              </p:nvSpPr>
              <p:spPr bwMode="ltGray">
                <a:xfrm>
                  <a:off x="2391" y="541"/>
                  <a:ext cx="94" cy="142"/>
                </a:xfrm>
                <a:custGeom>
                  <a:avLst/>
                  <a:gdLst>
                    <a:gd name="T0" fmla="*/ 14 w 94"/>
                    <a:gd name="T1" fmla="*/ 5 h 174"/>
                    <a:gd name="T2" fmla="*/ 26 w 94"/>
                    <a:gd name="T3" fmla="*/ 6 h 174"/>
                    <a:gd name="T4" fmla="*/ 32 w 94"/>
                    <a:gd name="T5" fmla="*/ 5 h 174"/>
                    <a:gd name="T6" fmla="*/ 52 w 94"/>
                    <a:gd name="T7" fmla="*/ 5 h 174"/>
                    <a:gd name="T8" fmla="*/ 46 w 94"/>
                    <a:gd name="T9" fmla="*/ 6 h 174"/>
                    <a:gd name="T10" fmla="*/ 66 w 94"/>
                    <a:gd name="T11" fmla="*/ 6 h 174"/>
                    <a:gd name="T12" fmla="*/ 76 w 94"/>
                    <a:gd name="T13" fmla="*/ 7 h 174"/>
                    <a:gd name="T14" fmla="*/ 58 w 94"/>
                    <a:gd name="T15" fmla="*/ 7 h 174"/>
                    <a:gd name="T16" fmla="*/ 74 w 94"/>
                    <a:gd name="T17" fmla="*/ 9 h 174"/>
                    <a:gd name="T18" fmla="*/ 84 w 94"/>
                    <a:gd name="T19" fmla="*/ 7 h 174"/>
                    <a:gd name="T20" fmla="*/ 82 w 94"/>
                    <a:gd name="T21" fmla="*/ 6 h 174"/>
                    <a:gd name="T22" fmla="*/ 60 w 94"/>
                    <a:gd name="T23" fmla="*/ 5 h 174"/>
                    <a:gd name="T24" fmla="*/ 50 w 94"/>
                    <a:gd name="T25" fmla="*/ 4 h 174"/>
                    <a:gd name="T26" fmla="*/ 34 w 94"/>
                    <a:gd name="T27" fmla="*/ 4 h 174"/>
                    <a:gd name="T28" fmla="*/ 30 w 94"/>
                    <a:gd name="T29" fmla="*/ 3 h 174"/>
                    <a:gd name="T30" fmla="*/ 42 w 94"/>
                    <a:gd name="T31" fmla="*/ 2 h 174"/>
                    <a:gd name="T32" fmla="*/ 30 w 94"/>
                    <a:gd name="T33" fmla="*/ 0 h 174"/>
                    <a:gd name="T34" fmla="*/ 18 w 94"/>
                    <a:gd name="T35" fmla="*/ 2 h 174"/>
                    <a:gd name="T36" fmla="*/ 4 w 94"/>
                    <a:gd name="T37" fmla="*/ 2 h 174"/>
                    <a:gd name="T38" fmla="*/ 14 w 94"/>
                    <a:gd name="T39" fmla="*/ 4 h 174"/>
                    <a:gd name="T40" fmla="*/ 14 w 94"/>
                    <a:gd name="T41" fmla="*/ 5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9" name="Freeform 28"/>
                <p:cNvSpPr>
                  <a:spLocks/>
                </p:cNvSpPr>
                <p:nvPr userDrawn="1"/>
              </p:nvSpPr>
              <p:spPr bwMode="ltGray">
                <a:xfrm>
                  <a:off x="2415" y="644"/>
                  <a:ext cx="32" cy="41"/>
                </a:xfrm>
                <a:custGeom>
                  <a:avLst/>
                  <a:gdLst>
                    <a:gd name="T0" fmla="*/ 6 w 32"/>
                    <a:gd name="T1" fmla="*/ 2 h 50"/>
                    <a:gd name="T2" fmla="*/ 12 w 32"/>
                    <a:gd name="T3" fmla="*/ 0 h 50"/>
                    <a:gd name="T4" fmla="*/ 20 w 32"/>
                    <a:gd name="T5" fmla="*/ 2 h 50"/>
                    <a:gd name="T6" fmla="*/ 22 w 32"/>
                    <a:gd name="T7" fmla="*/ 2 h 50"/>
                    <a:gd name="T8" fmla="*/ 28 w 32"/>
                    <a:gd name="T9" fmla="*/ 2 h 50"/>
                    <a:gd name="T10" fmla="*/ 32 w 32"/>
                    <a:gd name="T11" fmla="*/ 2 h 50"/>
                    <a:gd name="T12" fmla="*/ 18 w 32"/>
                    <a:gd name="T13" fmla="*/ 2 h 50"/>
                    <a:gd name="T14" fmla="*/ 6 w 32"/>
                    <a:gd name="T15" fmla="*/ 2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0" name="Freeform 29"/>
                <p:cNvSpPr>
                  <a:spLocks/>
                </p:cNvSpPr>
                <p:nvPr userDrawn="1"/>
              </p:nvSpPr>
              <p:spPr bwMode="ltGray">
                <a:xfrm>
                  <a:off x="2349" y="654"/>
                  <a:ext cx="45" cy="41"/>
                </a:xfrm>
                <a:custGeom>
                  <a:avLst/>
                  <a:gdLst>
                    <a:gd name="T0" fmla="*/ 0 w 43"/>
                    <a:gd name="T1" fmla="*/ 2 h 50"/>
                    <a:gd name="T2" fmla="*/ 41 w 43"/>
                    <a:gd name="T3" fmla="*/ 2 h 50"/>
                    <a:gd name="T4" fmla="*/ 72 w 43"/>
                    <a:gd name="T5" fmla="*/ 0 h 50"/>
                    <a:gd name="T6" fmla="*/ 45 w 43"/>
                    <a:gd name="T7" fmla="*/ 2 h 50"/>
                    <a:gd name="T8" fmla="*/ 2 w 43"/>
                    <a:gd name="T9" fmla="*/ 2 h 50"/>
                    <a:gd name="T10" fmla="*/ 0 w 43"/>
                    <a:gd name="T11" fmla="*/ 2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1" name="Freeform 30"/>
                <p:cNvSpPr>
                  <a:spLocks/>
                </p:cNvSpPr>
                <p:nvPr userDrawn="1"/>
              </p:nvSpPr>
              <p:spPr bwMode="ltGray">
                <a:xfrm>
                  <a:off x="4808" y="597"/>
                  <a:ext cx="701" cy="438"/>
                </a:xfrm>
                <a:custGeom>
                  <a:avLst/>
                  <a:gdLst>
                    <a:gd name="T0" fmla="*/ 7988 w 471"/>
                    <a:gd name="T1" fmla="*/ 218026 h 281"/>
                    <a:gd name="T2" fmla="*/ 9412 w 471"/>
                    <a:gd name="T3" fmla="*/ 195014 h 281"/>
                    <a:gd name="T4" fmla="*/ 8641 w 471"/>
                    <a:gd name="T5" fmla="*/ 190648 h 281"/>
                    <a:gd name="T6" fmla="*/ 6324 w 471"/>
                    <a:gd name="T7" fmla="*/ 170005 h 281"/>
                    <a:gd name="T8" fmla="*/ 1520 w 471"/>
                    <a:gd name="T9" fmla="*/ 167461 h 281"/>
                    <a:gd name="T10" fmla="*/ 0 w 471"/>
                    <a:gd name="T11" fmla="*/ 148755 h 281"/>
                    <a:gd name="T12" fmla="*/ 4725 w 471"/>
                    <a:gd name="T13" fmla="*/ 140509 h 281"/>
                    <a:gd name="T14" fmla="*/ 2262 w 471"/>
                    <a:gd name="T15" fmla="*/ 128519 h 281"/>
                    <a:gd name="T16" fmla="*/ 686 w 471"/>
                    <a:gd name="T17" fmla="*/ 124428 h 281"/>
                    <a:gd name="T18" fmla="*/ 11100 w 471"/>
                    <a:gd name="T19" fmla="*/ 93492 h 281"/>
                    <a:gd name="T20" fmla="*/ 17020 w 471"/>
                    <a:gd name="T21" fmla="*/ 75130 h 281"/>
                    <a:gd name="T22" fmla="*/ 16520 w 471"/>
                    <a:gd name="T23" fmla="*/ 54526 h 281"/>
                    <a:gd name="T24" fmla="*/ 9412 w 471"/>
                    <a:gd name="T25" fmla="*/ 33363 h 281"/>
                    <a:gd name="T26" fmla="*/ 7946 w 471"/>
                    <a:gd name="T27" fmla="*/ 25052 h 281"/>
                    <a:gd name="T28" fmla="*/ 10196 w 471"/>
                    <a:gd name="T29" fmla="*/ 27926 h 281"/>
                    <a:gd name="T30" fmla="*/ 18649 w 471"/>
                    <a:gd name="T31" fmla="*/ 27614 h 281"/>
                    <a:gd name="T32" fmla="*/ 24867 w 471"/>
                    <a:gd name="T33" fmla="*/ 8475 h 281"/>
                    <a:gd name="T34" fmla="*/ 32002 w 471"/>
                    <a:gd name="T35" fmla="*/ 0 h 281"/>
                    <a:gd name="T36" fmla="*/ 34276 w 471"/>
                    <a:gd name="T37" fmla="*/ 1635 h 281"/>
                    <a:gd name="T38" fmla="*/ 35903 w 471"/>
                    <a:gd name="T39" fmla="*/ 7002 h 281"/>
                    <a:gd name="T40" fmla="*/ 38199 w 471"/>
                    <a:gd name="T41" fmla="*/ 3973 h 281"/>
                    <a:gd name="T42" fmla="*/ 42895 w 471"/>
                    <a:gd name="T43" fmla="*/ 6193 h 281"/>
                    <a:gd name="T44" fmla="*/ 45188 w 471"/>
                    <a:gd name="T45" fmla="*/ 7002 h 281"/>
                    <a:gd name="T46" fmla="*/ 55083 w 471"/>
                    <a:gd name="T47" fmla="*/ 10914 h 281"/>
                    <a:gd name="T48" fmla="*/ 60490 w 471"/>
                    <a:gd name="T49" fmla="*/ 18477 h 281"/>
                    <a:gd name="T50" fmla="*/ 65220 w 471"/>
                    <a:gd name="T51" fmla="*/ 13210 h 281"/>
                    <a:gd name="T52" fmla="*/ 67254 w 471"/>
                    <a:gd name="T53" fmla="*/ 10914 h 281"/>
                    <a:gd name="T54" fmla="*/ 75925 w 471"/>
                    <a:gd name="T55" fmla="*/ 10914 h 281"/>
                    <a:gd name="T56" fmla="*/ 82090 w 471"/>
                    <a:gd name="T57" fmla="*/ 25052 h 281"/>
                    <a:gd name="T58" fmla="*/ 90029 w 471"/>
                    <a:gd name="T59" fmla="*/ 45895 h 281"/>
                    <a:gd name="T60" fmla="*/ 95458 w 471"/>
                    <a:gd name="T61" fmla="*/ 54526 h 281"/>
                    <a:gd name="T62" fmla="*/ 100096 w 471"/>
                    <a:gd name="T63" fmla="*/ 52897 h 281"/>
                    <a:gd name="T64" fmla="*/ 105165 w 471"/>
                    <a:gd name="T65" fmla="*/ 50342 h 281"/>
                    <a:gd name="T66" fmla="*/ 113001 w 471"/>
                    <a:gd name="T67" fmla="*/ 55575 h 281"/>
                    <a:gd name="T68" fmla="*/ 116667 w 471"/>
                    <a:gd name="T69" fmla="*/ 62989 h 281"/>
                    <a:gd name="T70" fmla="*/ 119922 w 471"/>
                    <a:gd name="T71" fmla="*/ 69972 h 281"/>
                    <a:gd name="T72" fmla="*/ 123845 w 471"/>
                    <a:gd name="T73" fmla="*/ 86626 h 281"/>
                    <a:gd name="T74" fmla="*/ 125338 w 471"/>
                    <a:gd name="T75" fmla="*/ 93492 h 281"/>
                    <a:gd name="T76" fmla="*/ 126013 w 471"/>
                    <a:gd name="T77" fmla="*/ 97538 h 281"/>
                    <a:gd name="T78" fmla="*/ 120639 w 471"/>
                    <a:gd name="T79" fmla="*/ 110205 h 281"/>
                    <a:gd name="T80" fmla="*/ 125338 w 471"/>
                    <a:gd name="T81" fmla="*/ 110025 h 281"/>
                    <a:gd name="T82" fmla="*/ 133258 w 471"/>
                    <a:gd name="T83" fmla="*/ 120949 h 281"/>
                    <a:gd name="T84" fmla="*/ 141849 w 471"/>
                    <a:gd name="T85" fmla="*/ 122311 h 281"/>
                    <a:gd name="T86" fmla="*/ 148066 w 471"/>
                    <a:gd name="T87" fmla="*/ 130786 h 281"/>
                    <a:gd name="T88" fmla="*/ 148975 w 471"/>
                    <a:gd name="T89" fmla="*/ 134079 h 281"/>
                    <a:gd name="T90" fmla="*/ 148975 w 471"/>
                    <a:gd name="T91" fmla="*/ 136966 h 281"/>
                    <a:gd name="T92" fmla="*/ 153334 w 471"/>
                    <a:gd name="T93" fmla="*/ 134079 h 281"/>
                    <a:gd name="T94" fmla="*/ 155845 w 471"/>
                    <a:gd name="T95" fmla="*/ 133266 h 281"/>
                    <a:gd name="T96" fmla="*/ 170989 w 471"/>
                    <a:gd name="T97" fmla="*/ 143996 h 281"/>
                    <a:gd name="T98" fmla="*/ 173980 w 471"/>
                    <a:gd name="T99" fmla="*/ 154887 h 281"/>
                    <a:gd name="T100" fmla="*/ 181093 w 471"/>
                    <a:gd name="T101" fmla="*/ 156533 h 281"/>
                    <a:gd name="T102" fmla="*/ 183357 w 471"/>
                    <a:gd name="T103" fmla="*/ 167461 h 281"/>
                    <a:gd name="T104" fmla="*/ 175673 w 471"/>
                    <a:gd name="T105" fmla="*/ 200942 h 281"/>
                    <a:gd name="T106" fmla="*/ 169307 w 471"/>
                    <a:gd name="T107" fmla="*/ 219014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2" name="Freeform 31"/>
                <p:cNvSpPr>
                  <a:spLocks/>
                </p:cNvSpPr>
                <p:nvPr userDrawn="1"/>
              </p:nvSpPr>
              <p:spPr bwMode="ltGray">
                <a:xfrm>
                  <a:off x="3880" y="-7"/>
                  <a:ext cx="984" cy="692"/>
                </a:xfrm>
                <a:custGeom>
                  <a:avLst/>
                  <a:gdLst>
                    <a:gd name="T0" fmla="*/ 406 w 984"/>
                    <a:gd name="T1" fmla="*/ 2 h 844"/>
                    <a:gd name="T2" fmla="*/ 502 w 984"/>
                    <a:gd name="T3" fmla="*/ 2 h 844"/>
                    <a:gd name="T4" fmla="*/ 550 w 984"/>
                    <a:gd name="T5" fmla="*/ 2 h 844"/>
                    <a:gd name="T6" fmla="*/ 578 w 984"/>
                    <a:gd name="T7" fmla="*/ 6 h 844"/>
                    <a:gd name="T8" fmla="*/ 586 w 984"/>
                    <a:gd name="T9" fmla="*/ 5 h 844"/>
                    <a:gd name="T10" fmla="*/ 606 w 984"/>
                    <a:gd name="T11" fmla="*/ 3 h 844"/>
                    <a:gd name="T12" fmla="*/ 642 w 984"/>
                    <a:gd name="T13" fmla="*/ 6 h 844"/>
                    <a:gd name="T14" fmla="*/ 682 w 984"/>
                    <a:gd name="T15" fmla="*/ 5 h 844"/>
                    <a:gd name="T16" fmla="*/ 706 w 984"/>
                    <a:gd name="T17" fmla="*/ 4 h 844"/>
                    <a:gd name="T18" fmla="*/ 762 w 984"/>
                    <a:gd name="T19" fmla="*/ 2 h 844"/>
                    <a:gd name="T20" fmla="*/ 798 w 984"/>
                    <a:gd name="T21" fmla="*/ 3 h 844"/>
                    <a:gd name="T22" fmla="*/ 798 w 984"/>
                    <a:gd name="T23" fmla="*/ 6 h 844"/>
                    <a:gd name="T24" fmla="*/ 790 w 984"/>
                    <a:gd name="T25" fmla="*/ 7 h 844"/>
                    <a:gd name="T26" fmla="*/ 766 w 984"/>
                    <a:gd name="T27" fmla="*/ 8 h 844"/>
                    <a:gd name="T28" fmla="*/ 762 w 984"/>
                    <a:gd name="T29" fmla="*/ 9 h 844"/>
                    <a:gd name="T30" fmla="*/ 802 w 984"/>
                    <a:gd name="T31" fmla="*/ 11 h 844"/>
                    <a:gd name="T32" fmla="*/ 786 w 984"/>
                    <a:gd name="T33" fmla="*/ 16 h 844"/>
                    <a:gd name="T34" fmla="*/ 830 w 984"/>
                    <a:gd name="T35" fmla="*/ 21 h 844"/>
                    <a:gd name="T36" fmla="*/ 854 w 984"/>
                    <a:gd name="T37" fmla="*/ 23 h 844"/>
                    <a:gd name="T38" fmla="*/ 830 w 984"/>
                    <a:gd name="T39" fmla="*/ 23 h 844"/>
                    <a:gd name="T40" fmla="*/ 746 w 984"/>
                    <a:gd name="T41" fmla="*/ 20 h 844"/>
                    <a:gd name="T42" fmla="*/ 678 w 984"/>
                    <a:gd name="T43" fmla="*/ 20 h 844"/>
                    <a:gd name="T44" fmla="*/ 590 w 984"/>
                    <a:gd name="T45" fmla="*/ 23 h 844"/>
                    <a:gd name="T46" fmla="*/ 642 w 984"/>
                    <a:gd name="T47" fmla="*/ 30 h 844"/>
                    <a:gd name="T48" fmla="*/ 710 w 984"/>
                    <a:gd name="T49" fmla="*/ 32 h 844"/>
                    <a:gd name="T50" fmla="*/ 738 w 984"/>
                    <a:gd name="T51" fmla="*/ 28 h 844"/>
                    <a:gd name="T52" fmla="*/ 774 w 984"/>
                    <a:gd name="T53" fmla="*/ 29 h 844"/>
                    <a:gd name="T54" fmla="*/ 766 w 984"/>
                    <a:gd name="T55" fmla="*/ 32 h 844"/>
                    <a:gd name="T56" fmla="*/ 802 w 984"/>
                    <a:gd name="T57" fmla="*/ 34 h 844"/>
                    <a:gd name="T58" fmla="*/ 838 w 984"/>
                    <a:gd name="T59" fmla="*/ 34 h 844"/>
                    <a:gd name="T60" fmla="*/ 922 w 984"/>
                    <a:gd name="T61" fmla="*/ 41 h 844"/>
                    <a:gd name="T62" fmla="*/ 942 w 984"/>
                    <a:gd name="T63" fmla="*/ 42 h 844"/>
                    <a:gd name="T64" fmla="*/ 874 w 984"/>
                    <a:gd name="T65" fmla="*/ 41 h 844"/>
                    <a:gd name="T66" fmla="*/ 830 w 984"/>
                    <a:gd name="T67" fmla="*/ 39 h 844"/>
                    <a:gd name="T68" fmla="*/ 778 w 984"/>
                    <a:gd name="T69" fmla="*/ 36 h 844"/>
                    <a:gd name="T70" fmla="*/ 702 w 984"/>
                    <a:gd name="T71" fmla="*/ 34 h 844"/>
                    <a:gd name="T72" fmla="*/ 614 w 984"/>
                    <a:gd name="T73" fmla="*/ 33 h 844"/>
                    <a:gd name="T74" fmla="*/ 506 w 984"/>
                    <a:gd name="T75" fmla="*/ 30 h 844"/>
                    <a:gd name="T76" fmla="*/ 462 w 984"/>
                    <a:gd name="T77" fmla="*/ 26 h 844"/>
                    <a:gd name="T78" fmla="*/ 430 w 984"/>
                    <a:gd name="T79" fmla="*/ 24 h 844"/>
                    <a:gd name="T80" fmla="*/ 382 w 984"/>
                    <a:gd name="T81" fmla="*/ 21 h 844"/>
                    <a:gd name="T82" fmla="*/ 342 w 984"/>
                    <a:gd name="T83" fmla="*/ 19 h 844"/>
                    <a:gd name="T84" fmla="*/ 354 w 984"/>
                    <a:gd name="T85" fmla="*/ 21 h 844"/>
                    <a:gd name="T86" fmla="*/ 418 w 984"/>
                    <a:gd name="T87" fmla="*/ 25 h 844"/>
                    <a:gd name="T88" fmla="*/ 422 w 984"/>
                    <a:gd name="T89" fmla="*/ 26 h 844"/>
                    <a:gd name="T90" fmla="*/ 394 w 984"/>
                    <a:gd name="T91" fmla="*/ 26 h 844"/>
                    <a:gd name="T92" fmla="*/ 354 w 984"/>
                    <a:gd name="T93" fmla="*/ 24 h 844"/>
                    <a:gd name="T94" fmla="*/ 314 w 984"/>
                    <a:gd name="T95" fmla="*/ 20 h 844"/>
                    <a:gd name="T96" fmla="*/ 266 w 984"/>
                    <a:gd name="T97" fmla="*/ 17 h 844"/>
                    <a:gd name="T98" fmla="*/ 210 w 984"/>
                    <a:gd name="T99" fmla="*/ 16 h 844"/>
                    <a:gd name="T100" fmla="*/ 154 w 984"/>
                    <a:gd name="T101" fmla="*/ 11 h 844"/>
                    <a:gd name="T102" fmla="*/ 66 w 984"/>
                    <a:gd name="T103" fmla="*/ 3 h 844"/>
                    <a:gd name="T104" fmla="*/ 34 w 984"/>
                    <a:gd name="T105" fmla="*/ 2 h 844"/>
                    <a:gd name="T106" fmla="*/ 46 w 984"/>
                    <a:gd name="T107" fmla="*/ 2 h 844"/>
                    <a:gd name="T108" fmla="*/ 102 w 984"/>
                    <a:gd name="T109" fmla="*/ 3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3" name="Freeform 32"/>
                <p:cNvSpPr>
                  <a:spLocks/>
                </p:cNvSpPr>
                <p:nvPr userDrawn="1"/>
              </p:nvSpPr>
              <p:spPr bwMode="ltGray">
                <a:xfrm>
                  <a:off x="3577" y="490"/>
                  <a:ext cx="36" cy="39"/>
                </a:xfrm>
                <a:custGeom>
                  <a:avLst/>
                  <a:gdLst>
                    <a:gd name="T0" fmla="*/ 6 w 36"/>
                    <a:gd name="T1" fmla="*/ 2 h 48"/>
                    <a:gd name="T2" fmla="*/ 10 w 36"/>
                    <a:gd name="T3" fmla="*/ 2 h 48"/>
                    <a:gd name="T4" fmla="*/ 6 w 36"/>
                    <a:gd name="T5" fmla="*/ 2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4" name="Freeform 33"/>
                <p:cNvSpPr>
                  <a:spLocks/>
                </p:cNvSpPr>
                <p:nvPr userDrawn="1"/>
              </p:nvSpPr>
              <p:spPr bwMode="ltGray">
                <a:xfrm>
                  <a:off x="3549" y="475"/>
                  <a:ext cx="38" cy="29"/>
                </a:xfrm>
                <a:custGeom>
                  <a:avLst/>
                  <a:gdLst>
                    <a:gd name="T0" fmla="*/ 0 w 36"/>
                    <a:gd name="T1" fmla="*/ 2 h 37"/>
                    <a:gd name="T2" fmla="*/ 27 w 36"/>
                    <a:gd name="T3" fmla="*/ 1 h 37"/>
                    <a:gd name="T4" fmla="*/ 80 w 36"/>
                    <a:gd name="T5" fmla="*/ 2 h 37"/>
                    <a:gd name="T6" fmla="*/ 8 w 36"/>
                    <a:gd name="T7" fmla="*/ 2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5" name="Freeform 34"/>
                <p:cNvSpPr>
                  <a:spLocks/>
                </p:cNvSpPr>
                <p:nvPr userDrawn="1"/>
              </p:nvSpPr>
              <p:spPr bwMode="ltGray">
                <a:xfrm>
                  <a:off x="4686" y="394"/>
                  <a:ext cx="171" cy="81"/>
                </a:xfrm>
                <a:custGeom>
                  <a:avLst/>
                  <a:gdLst>
                    <a:gd name="T0" fmla="*/ 0 w 170"/>
                    <a:gd name="T1" fmla="*/ 4 h 96"/>
                    <a:gd name="T2" fmla="*/ 28 w 170"/>
                    <a:gd name="T3" fmla="*/ 3 h 96"/>
                    <a:gd name="T4" fmla="*/ 56 w 170"/>
                    <a:gd name="T5" fmla="*/ 3 h 96"/>
                    <a:gd name="T6" fmla="*/ 80 w 170"/>
                    <a:gd name="T7" fmla="*/ 3 h 96"/>
                    <a:gd name="T8" fmla="*/ 64 w 170"/>
                    <a:gd name="T9" fmla="*/ 3 h 96"/>
                    <a:gd name="T10" fmla="*/ 139 w 170"/>
                    <a:gd name="T11" fmla="*/ 4 h 96"/>
                    <a:gd name="T12" fmla="*/ 175 w 170"/>
                    <a:gd name="T13" fmla="*/ 5 h 96"/>
                    <a:gd name="T14" fmla="*/ 131 w 170"/>
                    <a:gd name="T15" fmla="*/ 6 h 96"/>
                    <a:gd name="T16" fmla="*/ 103 w 170"/>
                    <a:gd name="T17" fmla="*/ 5 h 96"/>
                    <a:gd name="T18" fmla="*/ 76 w 170"/>
                    <a:gd name="T19" fmla="*/ 4 h 96"/>
                    <a:gd name="T20" fmla="*/ 24 w 170"/>
                    <a:gd name="T21" fmla="*/ 3 h 96"/>
                    <a:gd name="T22" fmla="*/ 0 w 170"/>
                    <a:gd name="T23" fmla="*/ 4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3 h 44"/>
                    <a:gd name="T4" fmla="*/ 88 w 138"/>
                    <a:gd name="T5" fmla="*/ 3 h 44"/>
                    <a:gd name="T6" fmla="*/ 112 w 138"/>
                    <a:gd name="T7" fmla="*/ 3 h 44"/>
                    <a:gd name="T8" fmla="*/ 108 w 138"/>
                    <a:gd name="T9" fmla="*/ 3 h 44"/>
                    <a:gd name="T10" fmla="*/ 64 w 138"/>
                    <a:gd name="T11" fmla="*/ 3 h 44"/>
                    <a:gd name="T12" fmla="*/ 0 w 138"/>
                    <a:gd name="T13" fmla="*/ 3 h 44"/>
                    <a:gd name="T14" fmla="*/ 28 w 138"/>
                    <a:gd name="T15" fmla="*/ 3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7" name="Freeform 36"/>
                <p:cNvSpPr>
                  <a:spLocks/>
                </p:cNvSpPr>
                <p:nvPr userDrawn="1"/>
              </p:nvSpPr>
              <p:spPr bwMode="ltGray">
                <a:xfrm>
                  <a:off x="4794" y="480"/>
                  <a:ext cx="56" cy="34"/>
                </a:xfrm>
                <a:custGeom>
                  <a:avLst/>
                  <a:gdLst>
                    <a:gd name="T0" fmla="*/ 17 w 57"/>
                    <a:gd name="T1" fmla="*/ 2 h 42"/>
                    <a:gd name="T2" fmla="*/ 28 w 57"/>
                    <a:gd name="T3" fmla="*/ 2 h 42"/>
                    <a:gd name="T4" fmla="*/ 17 w 57"/>
                    <a:gd name="T5" fmla="*/ 2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8" name="Freeform 37"/>
                <p:cNvSpPr>
                  <a:spLocks/>
                </p:cNvSpPr>
                <p:nvPr userDrawn="1"/>
              </p:nvSpPr>
              <p:spPr bwMode="ltGray">
                <a:xfrm>
                  <a:off x="4757" y="375"/>
                  <a:ext cx="37" cy="44"/>
                </a:xfrm>
                <a:custGeom>
                  <a:avLst/>
                  <a:gdLst>
                    <a:gd name="T0" fmla="*/ 9 w 39"/>
                    <a:gd name="T1" fmla="*/ 3 h 52"/>
                    <a:gd name="T2" fmla="*/ 9 w 39"/>
                    <a:gd name="T3" fmla="*/ 0 h 52"/>
                    <a:gd name="T4" fmla="*/ 9 w 39"/>
                    <a:gd name="T5" fmla="*/ 3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9" name="Freeform 38"/>
                <p:cNvSpPr>
                  <a:spLocks/>
                </p:cNvSpPr>
                <p:nvPr userDrawn="1"/>
              </p:nvSpPr>
              <p:spPr bwMode="ltGray">
                <a:xfrm>
                  <a:off x="5054" y="507"/>
                  <a:ext cx="45" cy="66"/>
                </a:xfrm>
                <a:custGeom>
                  <a:avLst/>
                  <a:gdLst>
                    <a:gd name="T0" fmla="*/ 4 w 44"/>
                    <a:gd name="T1" fmla="*/ 2 h 80"/>
                    <a:gd name="T2" fmla="*/ 20 w 44"/>
                    <a:gd name="T3" fmla="*/ 2 h 80"/>
                    <a:gd name="T4" fmla="*/ 39 w 44"/>
                    <a:gd name="T5" fmla="*/ 2 h 80"/>
                    <a:gd name="T6" fmla="*/ 51 w 44"/>
                    <a:gd name="T7" fmla="*/ 3 h 80"/>
                    <a:gd name="T8" fmla="*/ 39 w 44"/>
                    <a:gd name="T9" fmla="*/ 4 h 80"/>
                    <a:gd name="T10" fmla="*/ 0 w 44"/>
                    <a:gd name="T11" fmla="*/ 2 h 80"/>
                    <a:gd name="T12" fmla="*/ 4 w 44"/>
                    <a:gd name="T13" fmla="*/ 2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0" name="Freeform 39"/>
                <p:cNvSpPr>
                  <a:spLocks/>
                </p:cNvSpPr>
                <p:nvPr userDrawn="1"/>
              </p:nvSpPr>
              <p:spPr bwMode="ltGray">
                <a:xfrm>
                  <a:off x="4260" y="6"/>
                  <a:ext cx="480" cy="100"/>
                </a:xfrm>
                <a:custGeom>
                  <a:avLst/>
                  <a:gdLst>
                    <a:gd name="T0" fmla="*/ 83771 w 323"/>
                    <a:gd name="T1" fmla="*/ 1091 h 64"/>
                    <a:gd name="T2" fmla="*/ 87877 w 323"/>
                    <a:gd name="T3" fmla="*/ 6505 h 64"/>
                    <a:gd name="T4" fmla="*/ 89460 w 323"/>
                    <a:gd name="T5" fmla="*/ 0 h 64"/>
                    <a:gd name="T6" fmla="*/ 101018 w 323"/>
                    <a:gd name="T7" fmla="*/ 0 h 64"/>
                    <a:gd name="T8" fmla="*/ 109508 w 323"/>
                    <a:gd name="T9" fmla="*/ 14019 h 64"/>
                    <a:gd name="T10" fmla="*/ 121274 w 323"/>
                    <a:gd name="T11" fmla="*/ 8211 h 64"/>
                    <a:gd name="T12" fmla="*/ 119609 w 323"/>
                    <a:gd name="T13" fmla="*/ 23111 h 64"/>
                    <a:gd name="T14" fmla="*/ 113381 w 323"/>
                    <a:gd name="T15" fmla="*/ 37586 h 64"/>
                    <a:gd name="T16" fmla="*/ 112148 w 323"/>
                    <a:gd name="T17" fmla="*/ 23111 h 64"/>
                    <a:gd name="T18" fmla="*/ 109508 w 323"/>
                    <a:gd name="T19" fmla="*/ 24814 h 64"/>
                    <a:gd name="T20" fmla="*/ 106429 w 323"/>
                    <a:gd name="T21" fmla="*/ 23111 h 64"/>
                    <a:gd name="T22" fmla="*/ 100067 w 323"/>
                    <a:gd name="T23" fmla="*/ 17173 h 64"/>
                    <a:gd name="T24" fmla="*/ 86901 w 323"/>
                    <a:gd name="T25" fmla="*/ 30517 h 64"/>
                    <a:gd name="T26" fmla="*/ 76585 w 323"/>
                    <a:gd name="T27" fmla="*/ 35813 h 64"/>
                    <a:gd name="T28" fmla="*/ 80637 w 323"/>
                    <a:gd name="T29" fmla="*/ 45973 h 64"/>
                    <a:gd name="T30" fmla="*/ 71618 w 323"/>
                    <a:gd name="T31" fmla="*/ 50544 h 64"/>
                    <a:gd name="T32" fmla="*/ 64216 w 323"/>
                    <a:gd name="T33" fmla="*/ 48942 h 64"/>
                    <a:gd name="T34" fmla="*/ 67337 w 323"/>
                    <a:gd name="T35" fmla="*/ 45973 h 64"/>
                    <a:gd name="T36" fmla="*/ 64938 w 323"/>
                    <a:gd name="T37" fmla="*/ 32348 h 64"/>
                    <a:gd name="T38" fmla="*/ 64216 w 323"/>
                    <a:gd name="T39" fmla="*/ 24814 h 64"/>
                    <a:gd name="T40" fmla="*/ 60199 w 323"/>
                    <a:gd name="T41" fmla="*/ 18758 h 64"/>
                    <a:gd name="T42" fmla="*/ 54161 w 323"/>
                    <a:gd name="T43" fmla="*/ 21905 h 64"/>
                    <a:gd name="T44" fmla="*/ 51039 w 323"/>
                    <a:gd name="T45" fmla="*/ 21905 h 64"/>
                    <a:gd name="T46" fmla="*/ 46884 w 323"/>
                    <a:gd name="T47" fmla="*/ 20047 h 64"/>
                    <a:gd name="T48" fmla="*/ 31549 w 323"/>
                    <a:gd name="T49" fmla="*/ 1705 h 64"/>
                    <a:gd name="T50" fmla="*/ 22618 w 323"/>
                    <a:gd name="T51" fmla="*/ 11253 h 64"/>
                    <a:gd name="T52" fmla="*/ 1 w 323"/>
                    <a:gd name="T53" fmla="*/ 0 h 64"/>
                    <a:gd name="T54" fmla="*/ 83771 w 323"/>
                    <a:gd name="T55" fmla="*/ 109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1" name="Freeform 40"/>
                <p:cNvSpPr>
                  <a:spLocks/>
                </p:cNvSpPr>
                <p:nvPr userDrawn="1"/>
              </p:nvSpPr>
              <p:spPr bwMode="ltGray">
                <a:xfrm>
                  <a:off x="3835" y="3"/>
                  <a:ext cx="446" cy="49"/>
                </a:xfrm>
                <a:custGeom>
                  <a:avLst/>
                  <a:gdLst>
                    <a:gd name="T0" fmla="*/ 40241 w 300"/>
                    <a:gd name="T1" fmla="*/ 29681 h 31"/>
                    <a:gd name="T2" fmla="*/ 11713 w 300"/>
                    <a:gd name="T3" fmla="*/ 1279 h 31"/>
                    <a:gd name="T4" fmla="*/ 109208 w 300"/>
                    <a:gd name="T5" fmla="*/ 0 h 31"/>
                    <a:gd name="T6" fmla="*/ 113272 w 300"/>
                    <a:gd name="T7" fmla="*/ 13426 h 31"/>
                    <a:gd name="T8" fmla="*/ 101044 w 300"/>
                    <a:gd name="T9" fmla="*/ 15383 h 31"/>
                    <a:gd name="T10" fmla="*/ 40241 w 300"/>
                    <a:gd name="T11" fmla="*/ 2968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2" name="Freeform 41"/>
                <p:cNvSpPr>
                  <a:spLocks/>
                </p:cNvSpPr>
                <p:nvPr userDrawn="1"/>
              </p:nvSpPr>
              <p:spPr bwMode="ltGray">
                <a:xfrm>
                  <a:off x="2853" y="74"/>
                  <a:ext cx="42" cy="25"/>
                </a:xfrm>
                <a:custGeom>
                  <a:avLst/>
                  <a:gdLst>
                    <a:gd name="T0" fmla="*/ 0 w 41"/>
                    <a:gd name="T1" fmla="*/ 3 h 29"/>
                    <a:gd name="T2" fmla="*/ 12 w 41"/>
                    <a:gd name="T3" fmla="*/ 3 h 29"/>
                    <a:gd name="T4" fmla="*/ 0 w 41"/>
                    <a:gd name="T5" fmla="*/ 3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3" name="Freeform 42"/>
                <p:cNvSpPr>
                  <a:spLocks/>
                </p:cNvSpPr>
                <p:nvPr userDrawn="1"/>
              </p:nvSpPr>
              <p:spPr bwMode="ltGray">
                <a:xfrm>
                  <a:off x="1704" y="3"/>
                  <a:ext cx="1022" cy="372"/>
                </a:xfrm>
                <a:custGeom>
                  <a:avLst/>
                  <a:gdLst>
                    <a:gd name="T0" fmla="*/ 25861419 w 436"/>
                    <a:gd name="T1" fmla="*/ 548578 h 152"/>
                    <a:gd name="T2" fmla="*/ 154524473 w 436"/>
                    <a:gd name="T3" fmla="*/ 0 h 152"/>
                    <a:gd name="T4" fmla="*/ 147374486 w 436"/>
                    <a:gd name="T5" fmla="*/ 36526122 h 152"/>
                    <a:gd name="T6" fmla="*/ 140743099 w 436"/>
                    <a:gd name="T7" fmla="*/ 45900314 h 152"/>
                    <a:gd name="T8" fmla="*/ 138924928 w 436"/>
                    <a:gd name="T9" fmla="*/ 47333755 h 152"/>
                    <a:gd name="T10" fmla="*/ 132865898 w 436"/>
                    <a:gd name="T11" fmla="*/ 49506188 h 152"/>
                    <a:gd name="T12" fmla="*/ 127888603 w 436"/>
                    <a:gd name="T13" fmla="*/ 59429406 h 152"/>
                    <a:gd name="T14" fmla="*/ 128357863 w 436"/>
                    <a:gd name="T15" fmla="*/ 66896919 h 152"/>
                    <a:gd name="T16" fmla="*/ 128934943 w 436"/>
                    <a:gd name="T17" fmla="*/ 72446599 h 152"/>
                    <a:gd name="T18" fmla="*/ 129710604 w 436"/>
                    <a:gd name="T19" fmla="*/ 76595963 h 152"/>
                    <a:gd name="T20" fmla="*/ 128357863 w 436"/>
                    <a:gd name="T21" fmla="*/ 82694252 h 152"/>
                    <a:gd name="T22" fmla="*/ 124426908 w 436"/>
                    <a:gd name="T23" fmla="*/ 81351686 h 152"/>
                    <a:gd name="T24" fmla="*/ 121258814 w 436"/>
                    <a:gd name="T25" fmla="*/ 87349413 h 152"/>
                    <a:gd name="T26" fmla="*/ 122935869 w 436"/>
                    <a:gd name="T27" fmla="*/ 71068312 h 152"/>
                    <a:gd name="T28" fmla="*/ 119720650 w 436"/>
                    <a:gd name="T29" fmla="*/ 67785196 h 152"/>
                    <a:gd name="T30" fmla="*/ 121833914 w 436"/>
                    <a:gd name="T31" fmla="*/ 63073317 h 152"/>
                    <a:gd name="T32" fmla="*/ 121258814 w 436"/>
                    <a:gd name="T33" fmla="*/ 60352267 h 152"/>
                    <a:gd name="T34" fmla="*/ 113390574 w 436"/>
                    <a:gd name="T35" fmla="*/ 63621278 h 152"/>
                    <a:gd name="T36" fmla="*/ 112348183 w 436"/>
                    <a:gd name="T37" fmla="*/ 57523606 h 152"/>
                    <a:gd name="T38" fmla="*/ 105187306 w 436"/>
                    <a:gd name="T39" fmla="*/ 63621278 h 152"/>
                    <a:gd name="T40" fmla="*/ 113390574 w 436"/>
                    <a:gd name="T41" fmla="*/ 69725771 h 152"/>
                    <a:gd name="T42" fmla="*/ 108111890 w 436"/>
                    <a:gd name="T43" fmla="*/ 79087648 h 152"/>
                    <a:gd name="T44" fmla="*/ 110227156 w 436"/>
                    <a:gd name="T45" fmla="*/ 85182068 h 152"/>
                    <a:gd name="T46" fmla="*/ 111572415 w 436"/>
                    <a:gd name="T47" fmla="*/ 93447707 h 152"/>
                    <a:gd name="T48" fmla="*/ 109459622 w 436"/>
                    <a:gd name="T49" fmla="*/ 94011265 h 152"/>
                    <a:gd name="T50" fmla="*/ 111241646 w 436"/>
                    <a:gd name="T51" fmla="*/ 97293015 h 152"/>
                    <a:gd name="T52" fmla="*/ 108874759 w 436"/>
                    <a:gd name="T53" fmla="*/ 102821162 h 152"/>
                    <a:gd name="T54" fmla="*/ 0 w 436"/>
                    <a:gd name="T55" fmla="*/ 100931542 h 152"/>
                    <a:gd name="T56" fmla="*/ 25861419 w 436"/>
                    <a:gd name="T57" fmla="*/ 548578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4" name="Freeform 43"/>
                <p:cNvSpPr>
                  <a:spLocks/>
                </p:cNvSpPr>
                <p:nvPr userDrawn="1"/>
              </p:nvSpPr>
              <p:spPr bwMode="ltGray">
                <a:xfrm>
                  <a:off x="2729" y="-9"/>
                  <a:ext cx="47" cy="134"/>
                </a:xfrm>
                <a:custGeom>
                  <a:avLst/>
                  <a:gdLst>
                    <a:gd name="T0" fmla="*/ 5 w 47"/>
                    <a:gd name="T1" fmla="*/ 6 h 165"/>
                    <a:gd name="T2" fmla="*/ 15 w 47"/>
                    <a:gd name="T3" fmla="*/ 5 h 165"/>
                    <a:gd name="T4" fmla="*/ 17 w 47"/>
                    <a:gd name="T5" fmla="*/ 2 h 165"/>
                    <a:gd name="T6" fmla="*/ 11 w 47"/>
                    <a:gd name="T7" fmla="*/ 2 h 165"/>
                    <a:gd name="T8" fmla="*/ 17 w 47"/>
                    <a:gd name="T9" fmla="*/ 2 h 165"/>
                    <a:gd name="T10" fmla="*/ 21 w 47"/>
                    <a:gd name="T11" fmla="*/ 0 h 165"/>
                    <a:gd name="T12" fmla="*/ 31 w 47"/>
                    <a:gd name="T13" fmla="*/ 2 h 165"/>
                    <a:gd name="T14" fmla="*/ 47 w 47"/>
                    <a:gd name="T15" fmla="*/ 4 h 165"/>
                    <a:gd name="T16" fmla="*/ 31 w 47"/>
                    <a:gd name="T17" fmla="*/ 5 h 165"/>
                    <a:gd name="T18" fmla="*/ 23 w 47"/>
                    <a:gd name="T19" fmla="*/ 5 h 165"/>
                    <a:gd name="T20" fmla="*/ 21 w 47"/>
                    <a:gd name="T21" fmla="*/ 6 h 165"/>
                    <a:gd name="T22" fmla="*/ 27 w 47"/>
                    <a:gd name="T23" fmla="*/ 6 h 165"/>
                    <a:gd name="T24" fmla="*/ 31 w 47"/>
                    <a:gd name="T25" fmla="*/ 6 h 165"/>
                    <a:gd name="T26" fmla="*/ 13 w 47"/>
                    <a:gd name="T27" fmla="*/ 6 h 165"/>
                    <a:gd name="T28" fmla="*/ 7 w 47"/>
                    <a:gd name="T29" fmla="*/ 6 h 165"/>
                    <a:gd name="T30" fmla="*/ 3 w 47"/>
                    <a:gd name="T31" fmla="*/ 6 h 165"/>
                    <a:gd name="T32" fmla="*/ 5 w 47"/>
                    <a:gd name="T33" fmla="*/ 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5" name="Freeform 44"/>
                <p:cNvSpPr>
                  <a:spLocks/>
                </p:cNvSpPr>
                <p:nvPr userDrawn="1"/>
              </p:nvSpPr>
              <p:spPr bwMode="ltGray">
                <a:xfrm>
                  <a:off x="2701" y="103"/>
                  <a:ext cx="138" cy="84"/>
                </a:xfrm>
                <a:custGeom>
                  <a:avLst/>
                  <a:gdLst>
                    <a:gd name="T0" fmla="*/ 26 w 138"/>
                    <a:gd name="T1" fmla="*/ 3 h 103"/>
                    <a:gd name="T2" fmla="*/ 30 w 138"/>
                    <a:gd name="T3" fmla="*/ 2 h 103"/>
                    <a:gd name="T4" fmla="*/ 50 w 138"/>
                    <a:gd name="T5" fmla="*/ 2 h 103"/>
                    <a:gd name="T6" fmla="*/ 54 w 138"/>
                    <a:gd name="T7" fmla="*/ 2 h 103"/>
                    <a:gd name="T8" fmla="*/ 66 w 138"/>
                    <a:gd name="T9" fmla="*/ 2 h 103"/>
                    <a:gd name="T10" fmla="*/ 80 w 138"/>
                    <a:gd name="T11" fmla="*/ 2 h 103"/>
                    <a:gd name="T12" fmla="*/ 116 w 138"/>
                    <a:gd name="T13" fmla="*/ 2 h 103"/>
                    <a:gd name="T14" fmla="*/ 130 w 138"/>
                    <a:gd name="T15" fmla="*/ 2 h 103"/>
                    <a:gd name="T16" fmla="*/ 138 w 138"/>
                    <a:gd name="T17" fmla="*/ 2 h 103"/>
                    <a:gd name="T18" fmla="*/ 106 w 138"/>
                    <a:gd name="T19" fmla="*/ 2 h 103"/>
                    <a:gd name="T20" fmla="*/ 84 w 138"/>
                    <a:gd name="T21" fmla="*/ 3 h 103"/>
                    <a:gd name="T22" fmla="*/ 66 w 138"/>
                    <a:gd name="T23" fmla="*/ 4 h 103"/>
                    <a:gd name="T24" fmla="*/ 48 w 138"/>
                    <a:gd name="T25" fmla="*/ 5 h 103"/>
                    <a:gd name="T26" fmla="*/ 26 w 138"/>
                    <a:gd name="T27" fmla="*/ 5 h 103"/>
                    <a:gd name="T28" fmla="*/ 20 w 138"/>
                    <a:gd name="T29" fmla="*/ 4 h 103"/>
                    <a:gd name="T30" fmla="*/ 22 w 138"/>
                    <a:gd name="T31" fmla="*/ 5 h 103"/>
                    <a:gd name="T32" fmla="*/ 0 w 138"/>
                    <a:gd name="T33" fmla="*/ 5 h 103"/>
                    <a:gd name="T34" fmla="*/ 10 w 138"/>
                    <a:gd name="T35" fmla="*/ 4 h 103"/>
                    <a:gd name="T36" fmla="*/ 26 w 138"/>
                    <a:gd name="T37" fmla="*/ 3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6" name="Freeform 45"/>
                <p:cNvSpPr>
                  <a:spLocks/>
                </p:cNvSpPr>
                <p:nvPr userDrawn="1"/>
              </p:nvSpPr>
              <p:spPr bwMode="ltGray">
                <a:xfrm>
                  <a:off x="2553" y="182"/>
                  <a:ext cx="187" cy="176"/>
                </a:xfrm>
                <a:custGeom>
                  <a:avLst/>
                  <a:gdLst>
                    <a:gd name="T0" fmla="*/ 143 w 188"/>
                    <a:gd name="T1" fmla="*/ 2 h 214"/>
                    <a:gd name="T2" fmla="*/ 145 w 188"/>
                    <a:gd name="T3" fmla="*/ 2 h 214"/>
                    <a:gd name="T4" fmla="*/ 155 w 188"/>
                    <a:gd name="T5" fmla="*/ 0 h 214"/>
                    <a:gd name="T6" fmla="*/ 167 w 188"/>
                    <a:gd name="T7" fmla="*/ 2 h 214"/>
                    <a:gd name="T8" fmla="*/ 173 w 188"/>
                    <a:gd name="T9" fmla="*/ 2 h 214"/>
                    <a:gd name="T10" fmla="*/ 163 w 188"/>
                    <a:gd name="T11" fmla="*/ 3 h 214"/>
                    <a:gd name="T12" fmla="*/ 155 w 188"/>
                    <a:gd name="T13" fmla="*/ 4 h 214"/>
                    <a:gd name="T14" fmla="*/ 147 w 188"/>
                    <a:gd name="T15" fmla="*/ 7 h 214"/>
                    <a:gd name="T16" fmla="*/ 129 w 188"/>
                    <a:gd name="T17" fmla="*/ 7 h 214"/>
                    <a:gd name="T18" fmla="*/ 105 w 188"/>
                    <a:gd name="T19" fmla="*/ 7 h 214"/>
                    <a:gd name="T20" fmla="*/ 97 w 188"/>
                    <a:gd name="T21" fmla="*/ 7 h 214"/>
                    <a:gd name="T22" fmla="*/ 94 w 188"/>
                    <a:gd name="T23" fmla="*/ 8 h 214"/>
                    <a:gd name="T24" fmla="*/ 90 w 188"/>
                    <a:gd name="T25" fmla="*/ 8 h 214"/>
                    <a:gd name="T26" fmla="*/ 80 w 188"/>
                    <a:gd name="T27" fmla="*/ 7 h 214"/>
                    <a:gd name="T28" fmla="*/ 58 w 188"/>
                    <a:gd name="T29" fmla="*/ 8 h 214"/>
                    <a:gd name="T30" fmla="*/ 76 w 188"/>
                    <a:gd name="T31" fmla="*/ 8 h 214"/>
                    <a:gd name="T32" fmla="*/ 78 w 188"/>
                    <a:gd name="T33" fmla="*/ 9 h 214"/>
                    <a:gd name="T34" fmla="*/ 58 w 188"/>
                    <a:gd name="T35" fmla="*/ 9 h 214"/>
                    <a:gd name="T36" fmla="*/ 34 w 188"/>
                    <a:gd name="T37" fmla="*/ 9 h 214"/>
                    <a:gd name="T38" fmla="*/ 36 w 188"/>
                    <a:gd name="T39" fmla="*/ 8 h 214"/>
                    <a:gd name="T40" fmla="*/ 46 w 188"/>
                    <a:gd name="T41" fmla="*/ 8 h 214"/>
                    <a:gd name="T42" fmla="*/ 34 w 188"/>
                    <a:gd name="T43" fmla="*/ 8 h 214"/>
                    <a:gd name="T44" fmla="*/ 26 w 188"/>
                    <a:gd name="T45" fmla="*/ 9 h 214"/>
                    <a:gd name="T46" fmla="*/ 30 w 188"/>
                    <a:gd name="T47" fmla="*/ 10 h 214"/>
                    <a:gd name="T48" fmla="*/ 14 w 188"/>
                    <a:gd name="T49" fmla="*/ 11 h 214"/>
                    <a:gd name="T50" fmla="*/ 0 w 188"/>
                    <a:gd name="T51" fmla="*/ 12 h 214"/>
                    <a:gd name="T52" fmla="*/ 8 w 188"/>
                    <a:gd name="T53" fmla="*/ 10 h 214"/>
                    <a:gd name="T54" fmla="*/ 0 w 188"/>
                    <a:gd name="T55" fmla="*/ 9 h 214"/>
                    <a:gd name="T56" fmla="*/ 14 w 188"/>
                    <a:gd name="T57" fmla="*/ 8 h 214"/>
                    <a:gd name="T58" fmla="*/ 32 w 188"/>
                    <a:gd name="T59" fmla="*/ 7 h 214"/>
                    <a:gd name="T60" fmla="*/ 44 w 188"/>
                    <a:gd name="T61" fmla="*/ 7 h 214"/>
                    <a:gd name="T62" fmla="*/ 72 w 188"/>
                    <a:gd name="T63" fmla="*/ 7 h 214"/>
                    <a:gd name="T64" fmla="*/ 84 w 188"/>
                    <a:gd name="T65" fmla="*/ 6 h 214"/>
                    <a:gd name="T66" fmla="*/ 99 w 188"/>
                    <a:gd name="T67" fmla="*/ 5 h 214"/>
                    <a:gd name="T68" fmla="*/ 105 w 188"/>
                    <a:gd name="T69" fmla="*/ 5 h 214"/>
                    <a:gd name="T70" fmla="*/ 117 w 188"/>
                    <a:gd name="T71" fmla="*/ 4 h 214"/>
                    <a:gd name="T72" fmla="*/ 135 w 188"/>
                    <a:gd name="T73" fmla="*/ 3 h 214"/>
                    <a:gd name="T74" fmla="*/ 139 w 188"/>
                    <a:gd name="T75" fmla="*/ 2 h 214"/>
                    <a:gd name="T76" fmla="*/ 133 w 188"/>
                    <a:gd name="T77" fmla="*/ 2 h 214"/>
                    <a:gd name="T78" fmla="*/ 137 w 188"/>
                    <a:gd name="T79" fmla="*/ 2 h 214"/>
                    <a:gd name="T80" fmla="*/ 143 w 188"/>
                    <a:gd name="T81" fmla="*/ 2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7" name="Freeform 46"/>
                <p:cNvSpPr>
                  <a:spLocks/>
                </p:cNvSpPr>
                <p:nvPr userDrawn="1"/>
              </p:nvSpPr>
              <p:spPr bwMode="ltGray">
                <a:xfrm>
                  <a:off x="2677" y="233"/>
                  <a:ext cx="14" cy="10"/>
                </a:xfrm>
                <a:custGeom>
                  <a:avLst/>
                  <a:gdLst>
                    <a:gd name="T0" fmla="*/ 0 w 13"/>
                    <a:gd name="T1" fmla="*/ 2 h 13"/>
                    <a:gd name="T2" fmla="*/ 4 w 13"/>
                    <a:gd name="T3" fmla="*/ 2 h 13"/>
                    <a:gd name="T4" fmla="*/ 0 w 13"/>
                    <a:gd name="T5" fmla="*/ 2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8" name="Freeform 47"/>
                <p:cNvSpPr>
                  <a:spLocks/>
                </p:cNvSpPr>
                <p:nvPr userDrawn="1"/>
              </p:nvSpPr>
              <p:spPr bwMode="ltGray">
                <a:xfrm>
                  <a:off x="1627" y="353"/>
                  <a:ext cx="813" cy="462"/>
                </a:xfrm>
                <a:custGeom>
                  <a:avLst/>
                  <a:gdLst>
                    <a:gd name="T0" fmla="*/ 827 w 812"/>
                    <a:gd name="T1" fmla="*/ 2 h 564"/>
                    <a:gd name="T2" fmla="*/ 793 w 812"/>
                    <a:gd name="T3" fmla="*/ 4 h 564"/>
                    <a:gd name="T4" fmla="*/ 763 w 812"/>
                    <a:gd name="T5" fmla="*/ 6 h 564"/>
                    <a:gd name="T6" fmla="*/ 737 w 812"/>
                    <a:gd name="T7" fmla="*/ 7 h 564"/>
                    <a:gd name="T8" fmla="*/ 649 w 812"/>
                    <a:gd name="T9" fmla="*/ 9 h 564"/>
                    <a:gd name="T10" fmla="*/ 647 w 812"/>
                    <a:gd name="T11" fmla="*/ 11 h 564"/>
                    <a:gd name="T12" fmla="*/ 619 w 812"/>
                    <a:gd name="T13" fmla="*/ 11 h 564"/>
                    <a:gd name="T14" fmla="*/ 635 w 812"/>
                    <a:gd name="T15" fmla="*/ 9 h 564"/>
                    <a:gd name="T16" fmla="*/ 591 w 812"/>
                    <a:gd name="T17" fmla="*/ 9 h 564"/>
                    <a:gd name="T18" fmla="*/ 571 w 812"/>
                    <a:gd name="T19" fmla="*/ 11 h 564"/>
                    <a:gd name="T20" fmla="*/ 611 w 812"/>
                    <a:gd name="T21" fmla="*/ 14 h 564"/>
                    <a:gd name="T22" fmla="*/ 609 w 812"/>
                    <a:gd name="T23" fmla="*/ 19 h 564"/>
                    <a:gd name="T24" fmla="*/ 557 w 812"/>
                    <a:gd name="T25" fmla="*/ 20 h 564"/>
                    <a:gd name="T26" fmla="*/ 537 w 812"/>
                    <a:gd name="T27" fmla="*/ 20 h 564"/>
                    <a:gd name="T28" fmla="*/ 497 w 812"/>
                    <a:gd name="T29" fmla="*/ 17 h 564"/>
                    <a:gd name="T30" fmla="*/ 477 w 812"/>
                    <a:gd name="T31" fmla="*/ 17 h 564"/>
                    <a:gd name="T32" fmla="*/ 465 w 812"/>
                    <a:gd name="T33" fmla="*/ 20 h 564"/>
                    <a:gd name="T34" fmla="*/ 515 w 812"/>
                    <a:gd name="T35" fmla="*/ 24 h 564"/>
                    <a:gd name="T36" fmla="*/ 525 w 812"/>
                    <a:gd name="T37" fmla="*/ 26 h 564"/>
                    <a:gd name="T38" fmla="*/ 541 w 812"/>
                    <a:gd name="T39" fmla="*/ 28 h 564"/>
                    <a:gd name="T40" fmla="*/ 507 w 812"/>
                    <a:gd name="T41" fmla="*/ 28 h 564"/>
                    <a:gd name="T42" fmla="*/ 485 w 812"/>
                    <a:gd name="T43" fmla="*/ 26 h 564"/>
                    <a:gd name="T44" fmla="*/ 437 w 812"/>
                    <a:gd name="T45" fmla="*/ 21 h 564"/>
                    <a:gd name="T46" fmla="*/ 441 w 812"/>
                    <a:gd name="T47" fmla="*/ 16 h 564"/>
                    <a:gd name="T48" fmla="*/ 437 w 812"/>
                    <a:gd name="T49" fmla="*/ 13 h 564"/>
                    <a:gd name="T50" fmla="*/ 427 w 812"/>
                    <a:gd name="T51" fmla="*/ 14 h 564"/>
                    <a:gd name="T52" fmla="*/ 386 w 812"/>
                    <a:gd name="T53" fmla="*/ 13 h 564"/>
                    <a:gd name="T54" fmla="*/ 360 w 812"/>
                    <a:gd name="T55" fmla="*/ 9 h 564"/>
                    <a:gd name="T56" fmla="*/ 330 w 812"/>
                    <a:gd name="T57" fmla="*/ 9 h 564"/>
                    <a:gd name="T58" fmla="*/ 288 w 812"/>
                    <a:gd name="T59" fmla="*/ 9 h 564"/>
                    <a:gd name="T60" fmla="*/ 242 w 812"/>
                    <a:gd name="T61" fmla="*/ 11 h 564"/>
                    <a:gd name="T62" fmla="*/ 196 w 812"/>
                    <a:gd name="T63" fmla="*/ 13 h 564"/>
                    <a:gd name="T64" fmla="*/ 184 w 812"/>
                    <a:gd name="T65" fmla="*/ 13 h 564"/>
                    <a:gd name="T66" fmla="*/ 160 w 812"/>
                    <a:gd name="T67" fmla="*/ 16 h 564"/>
                    <a:gd name="T68" fmla="*/ 152 w 812"/>
                    <a:gd name="T69" fmla="*/ 17 h 564"/>
                    <a:gd name="T70" fmla="*/ 128 w 812"/>
                    <a:gd name="T71" fmla="*/ 20 h 564"/>
                    <a:gd name="T72" fmla="*/ 94 w 812"/>
                    <a:gd name="T73" fmla="*/ 20 h 564"/>
                    <a:gd name="T74" fmla="*/ 66 w 812"/>
                    <a:gd name="T75" fmla="*/ 13 h 564"/>
                    <a:gd name="T76" fmla="*/ 72 w 812"/>
                    <a:gd name="T77" fmla="*/ 7 h 564"/>
                    <a:gd name="T78" fmla="*/ 44 w 812"/>
                    <a:gd name="T79" fmla="*/ 9 h 564"/>
                    <a:gd name="T80" fmla="*/ 20 w 812"/>
                    <a:gd name="T81" fmla="*/ 7 h 564"/>
                    <a:gd name="T82" fmla="*/ 24 w 812"/>
                    <a:gd name="T83" fmla="*/ 7 h 564"/>
                    <a:gd name="T84" fmla="*/ 0 w 812"/>
                    <a:gd name="T85" fmla="*/ 5 h 564"/>
                    <a:gd name="T86" fmla="*/ 813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9" name="Freeform 48"/>
                <p:cNvSpPr>
                  <a:spLocks/>
                </p:cNvSpPr>
                <p:nvPr userDrawn="1"/>
              </p:nvSpPr>
              <p:spPr bwMode="ltGray">
                <a:xfrm>
                  <a:off x="1770" y="671"/>
                  <a:ext cx="45" cy="71"/>
                </a:xfrm>
                <a:custGeom>
                  <a:avLst/>
                  <a:gdLst>
                    <a:gd name="T0" fmla="*/ 7 w 43"/>
                    <a:gd name="T1" fmla="*/ 3 h 85"/>
                    <a:gd name="T2" fmla="*/ 32 w 43"/>
                    <a:gd name="T3" fmla="*/ 3 h 85"/>
                    <a:gd name="T4" fmla="*/ 73 w 43"/>
                    <a:gd name="T5" fmla="*/ 3 h 85"/>
                    <a:gd name="T6" fmla="*/ 35 w 43"/>
                    <a:gd name="T7" fmla="*/ 6 h 85"/>
                    <a:gd name="T8" fmla="*/ 1 w 43"/>
                    <a:gd name="T9" fmla="*/ 5 h 85"/>
                    <a:gd name="T10" fmla="*/ 7 w 43"/>
                    <a:gd name="T11" fmla="*/ 3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0" name="Freeform 49"/>
                <p:cNvSpPr>
                  <a:spLocks/>
                </p:cNvSpPr>
                <p:nvPr userDrawn="1"/>
              </p:nvSpPr>
              <p:spPr bwMode="ltGray">
                <a:xfrm>
                  <a:off x="2394" y="431"/>
                  <a:ext cx="42" cy="59"/>
                </a:xfrm>
                <a:custGeom>
                  <a:avLst/>
                  <a:gdLst>
                    <a:gd name="T0" fmla="*/ 11 w 44"/>
                    <a:gd name="T1" fmla="*/ 2 h 74"/>
                    <a:gd name="T2" fmla="*/ 14 w 44"/>
                    <a:gd name="T3" fmla="*/ 2 h 74"/>
                    <a:gd name="T4" fmla="*/ 23 w 44"/>
                    <a:gd name="T5" fmla="*/ 2 h 74"/>
                    <a:gd name="T6" fmla="*/ 21 w 44"/>
                    <a:gd name="T7" fmla="*/ 2 h 74"/>
                    <a:gd name="T8" fmla="*/ 11 w 44"/>
                    <a:gd name="T9" fmla="*/ 2 h 74"/>
                    <a:gd name="T10" fmla="*/ 7 w 44"/>
                    <a:gd name="T11" fmla="*/ 2 h 74"/>
                    <a:gd name="T12" fmla="*/ 3 w 44"/>
                    <a:gd name="T13" fmla="*/ 2 h 74"/>
                    <a:gd name="T14" fmla="*/ 11 w 44"/>
                    <a:gd name="T15" fmla="*/ 2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1" name="Freeform 50"/>
                <p:cNvSpPr>
                  <a:spLocks/>
                </p:cNvSpPr>
                <p:nvPr userDrawn="1"/>
              </p:nvSpPr>
              <p:spPr bwMode="ltGray">
                <a:xfrm>
                  <a:off x="2513" y="402"/>
                  <a:ext cx="21" cy="24"/>
                </a:xfrm>
                <a:custGeom>
                  <a:avLst/>
                  <a:gdLst>
                    <a:gd name="T0" fmla="*/ 7 w 20"/>
                    <a:gd name="T1" fmla="*/ 2 h 30"/>
                    <a:gd name="T2" fmla="*/ 5 w 20"/>
                    <a:gd name="T3" fmla="*/ 2 h 30"/>
                    <a:gd name="T4" fmla="*/ 7 w 20"/>
                    <a:gd name="T5" fmla="*/ 2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2" name="Freeform 51"/>
                <p:cNvSpPr>
                  <a:spLocks/>
                </p:cNvSpPr>
                <p:nvPr userDrawn="1"/>
              </p:nvSpPr>
              <p:spPr bwMode="ltGray">
                <a:xfrm>
                  <a:off x="333" y="169"/>
                  <a:ext cx="1015" cy="866"/>
                </a:xfrm>
                <a:custGeom>
                  <a:avLst/>
                  <a:gdLst>
                    <a:gd name="T0" fmla="*/ 187232 w 682"/>
                    <a:gd name="T1" fmla="*/ 347720 h 557"/>
                    <a:gd name="T2" fmla="*/ 189101 w 682"/>
                    <a:gd name="T3" fmla="*/ 338147 h 557"/>
                    <a:gd name="T4" fmla="*/ 194652 w 682"/>
                    <a:gd name="T5" fmla="*/ 309636 h 557"/>
                    <a:gd name="T6" fmla="*/ 120394 w 682"/>
                    <a:gd name="T7" fmla="*/ 214838 h 557"/>
                    <a:gd name="T8" fmla="*/ 109830 w 682"/>
                    <a:gd name="T9" fmla="*/ 259318 h 557"/>
                    <a:gd name="T10" fmla="*/ 117972 w 682"/>
                    <a:gd name="T11" fmla="*/ 416544 h 557"/>
                    <a:gd name="T12" fmla="*/ 109830 w 682"/>
                    <a:gd name="T13" fmla="*/ 370326 h 557"/>
                    <a:gd name="T14" fmla="*/ 94255 w 682"/>
                    <a:gd name="T15" fmla="*/ 329386 h 557"/>
                    <a:gd name="T16" fmla="*/ 95431 w 682"/>
                    <a:gd name="T17" fmla="*/ 309636 h 557"/>
                    <a:gd name="T18" fmla="*/ 96319 w 682"/>
                    <a:gd name="T19" fmla="*/ 295619 h 557"/>
                    <a:gd name="T20" fmla="*/ 85614 w 682"/>
                    <a:gd name="T21" fmla="*/ 281141 h 557"/>
                    <a:gd name="T22" fmla="*/ 75558 w 682"/>
                    <a:gd name="T23" fmla="*/ 259318 h 557"/>
                    <a:gd name="T24" fmla="*/ 57526 w 682"/>
                    <a:gd name="T25" fmla="*/ 265078 h 557"/>
                    <a:gd name="T26" fmla="*/ 49245 w 682"/>
                    <a:gd name="T27" fmla="*/ 273580 h 557"/>
                    <a:gd name="T28" fmla="*/ 30353 w 682"/>
                    <a:gd name="T29" fmla="*/ 273580 h 557"/>
                    <a:gd name="T30" fmla="*/ 8641 w 682"/>
                    <a:gd name="T31" fmla="*/ 233862 h 557"/>
                    <a:gd name="T32" fmla="*/ 4249 w 682"/>
                    <a:gd name="T33" fmla="*/ 221516 h 557"/>
                    <a:gd name="T34" fmla="*/ 0 w 682"/>
                    <a:gd name="T35" fmla="*/ 197501 h 557"/>
                    <a:gd name="T36" fmla="*/ 9412 w 682"/>
                    <a:gd name="T37" fmla="*/ 159775 h 557"/>
                    <a:gd name="T38" fmla="*/ 12530 w 682"/>
                    <a:gd name="T39" fmla="*/ 135508 h 557"/>
                    <a:gd name="T40" fmla="*/ 19868 w 682"/>
                    <a:gd name="T41" fmla="*/ 106855 h 557"/>
                    <a:gd name="T42" fmla="*/ 31690 w 682"/>
                    <a:gd name="T43" fmla="*/ 86727 h 557"/>
                    <a:gd name="T44" fmla="*/ 65210 w 682"/>
                    <a:gd name="T45" fmla="*/ 50262 h 557"/>
                    <a:gd name="T46" fmla="*/ 85614 w 682"/>
                    <a:gd name="T47" fmla="*/ 22602 h 557"/>
                    <a:gd name="T48" fmla="*/ 100366 w 682"/>
                    <a:gd name="T49" fmla="*/ 4327 h 557"/>
                    <a:gd name="T50" fmla="*/ 141319 w 682"/>
                    <a:gd name="T51" fmla="*/ 1600 h 557"/>
                    <a:gd name="T52" fmla="*/ 154814 w 682"/>
                    <a:gd name="T53" fmla="*/ 0 h 557"/>
                    <a:gd name="T54" fmla="*/ 149372 w 682"/>
                    <a:gd name="T55" fmla="*/ 25282 h 557"/>
                    <a:gd name="T56" fmla="*/ 172398 w 682"/>
                    <a:gd name="T57" fmla="*/ 63221 h 557"/>
                    <a:gd name="T58" fmla="*/ 193527 w 682"/>
                    <a:gd name="T59" fmla="*/ 55469 h 557"/>
                    <a:gd name="T60" fmla="*/ 205840 w 682"/>
                    <a:gd name="T61" fmla="*/ 61113 h 557"/>
                    <a:gd name="T62" fmla="*/ 217472 w 682"/>
                    <a:gd name="T63" fmla="*/ 72794 h 557"/>
                    <a:gd name="T64" fmla="*/ 222720 w 682"/>
                    <a:gd name="T65" fmla="*/ 140878 h 557"/>
                    <a:gd name="T66" fmla="*/ 222720 w 682"/>
                    <a:gd name="T67" fmla="*/ 179906 h 557"/>
                    <a:gd name="T68" fmla="*/ 232980 w 682"/>
                    <a:gd name="T69" fmla="*/ 212134 h 557"/>
                    <a:gd name="T70" fmla="*/ 251195 w 682"/>
                    <a:gd name="T71" fmla="*/ 224812 h 557"/>
                    <a:gd name="T72" fmla="*/ 264567 w 682"/>
                    <a:gd name="T73" fmla="*/ 221516 h 557"/>
                    <a:gd name="T74" fmla="*/ 258338 w 682"/>
                    <a:gd name="T75" fmla="*/ 254971 h 557"/>
                    <a:gd name="T76" fmla="*/ 232980 w 682"/>
                    <a:gd name="T77" fmla="*/ 305277 h 557"/>
                    <a:gd name="T78" fmla="*/ 213342 w 682"/>
                    <a:gd name="T79" fmla="*/ 363599 h 557"/>
                    <a:gd name="T80" fmla="*/ 216406 w 682"/>
                    <a:gd name="T81" fmla="*/ 380855 h 557"/>
                    <a:gd name="T82" fmla="*/ 169227 w 682"/>
                    <a:gd name="T83" fmla="*/ 41654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3" name="Freeform 52"/>
                <p:cNvSpPr>
                  <a:spLocks/>
                </p:cNvSpPr>
                <p:nvPr userDrawn="1"/>
              </p:nvSpPr>
              <p:spPr bwMode="ltGray">
                <a:xfrm>
                  <a:off x="727" y="495"/>
                  <a:ext cx="382" cy="540"/>
                </a:xfrm>
                <a:custGeom>
                  <a:avLst/>
                  <a:gdLst>
                    <a:gd name="T0" fmla="*/ 92770 w 257"/>
                    <a:gd name="T1" fmla="*/ 263634 h 347"/>
                    <a:gd name="T2" fmla="*/ 88889 w 257"/>
                    <a:gd name="T3" fmla="*/ 228571 h 347"/>
                    <a:gd name="T4" fmla="*/ 82985 w 257"/>
                    <a:gd name="T5" fmla="*/ 218842 h 347"/>
                    <a:gd name="T6" fmla="*/ 82344 w 257"/>
                    <a:gd name="T7" fmla="*/ 204870 h 347"/>
                    <a:gd name="T8" fmla="*/ 79892 w 257"/>
                    <a:gd name="T9" fmla="*/ 193026 h 347"/>
                    <a:gd name="T10" fmla="*/ 79892 w 257"/>
                    <a:gd name="T11" fmla="*/ 173891 h 347"/>
                    <a:gd name="T12" fmla="*/ 79197 w 257"/>
                    <a:gd name="T13" fmla="*/ 162534 h 347"/>
                    <a:gd name="T14" fmla="*/ 87065 w 257"/>
                    <a:gd name="T15" fmla="*/ 153508 h 347"/>
                    <a:gd name="T16" fmla="*/ 98170 w 257"/>
                    <a:gd name="T17" fmla="*/ 150100 h 347"/>
                    <a:gd name="T18" fmla="*/ 98170 w 257"/>
                    <a:gd name="T19" fmla="*/ 103672 h 347"/>
                    <a:gd name="T20" fmla="*/ 20591 w 257"/>
                    <a:gd name="T21" fmla="*/ 72923 h 347"/>
                    <a:gd name="T22" fmla="*/ 12355 w 257"/>
                    <a:gd name="T23" fmla="*/ 74595 h 347"/>
                    <a:gd name="T24" fmla="*/ 6270 w 257"/>
                    <a:gd name="T25" fmla="*/ 77564 h 347"/>
                    <a:gd name="T26" fmla="*/ 0 w 257"/>
                    <a:gd name="T27" fmla="*/ 113482 h 347"/>
                    <a:gd name="T28" fmla="*/ 35407 w 257"/>
                    <a:gd name="T29" fmla="*/ 262845 h 347"/>
                    <a:gd name="T30" fmla="*/ 92770 w 257"/>
                    <a:gd name="T31" fmla="*/ 263634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4" name="Freeform 53"/>
                <p:cNvSpPr>
                  <a:spLocks/>
                </p:cNvSpPr>
                <p:nvPr userDrawn="1"/>
              </p:nvSpPr>
              <p:spPr bwMode="ltGray">
                <a:xfrm>
                  <a:off x="1400" y="896"/>
                  <a:ext cx="16" cy="29"/>
                </a:xfrm>
                <a:custGeom>
                  <a:avLst/>
                  <a:gdLst>
                    <a:gd name="T0" fmla="*/ 3 w 19"/>
                    <a:gd name="T1" fmla="*/ 2 h 37"/>
                    <a:gd name="T2" fmla="*/ 3 w 19"/>
                    <a:gd name="T3" fmla="*/ 2 h 37"/>
                    <a:gd name="T4" fmla="*/ 3 w 19"/>
                    <a:gd name="T5" fmla="*/ 2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5" name="Freeform 54"/>
                <p:cNvSpPr>
                  <a:spLocks/>
                </p:cNvSpPr>
                <p:nvPr userDrawn="1"/>
              </p:nvSpPr>
              <p:spPr bwMode="ltGray">
                <a:xfrm>
                  <a:off x="1379" y="617"/>
                  <a:ext cx="21" cy="17"/>
                </a:xfrm>
                <a:custGeom>
                  <a:avLst/>
                  <a:gdLst>
                    <a:gd name="T0" fmla="*/ 11 w 22"/>
                    <a:gd name="T1" fmla="*/ 3 h 20"/>
                    <a:gd name="T2" fmla="*/ 11 w 22"/>
                    <a:gd name="T3" fmla="*/ 0 h 20"/>
                    <a:gd name="T4" fmla="*/ 11 w 22"/>
                    <a:gd name="T5" fmla="*/ 3 h 20"/>
                    <a:gd name="T6" fmla="*/ 8 w 22"/>
                    <a:gd name="T7" fmla="*/ 3 h 20"/>
                    <a:gd name="T8" fmla="*/ 11 w 22"/>
                    <a:gd name="T9" fmla="*/ 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6" name="Freeform 55"/>
                <p:cNvSpPr>
                  <a:spLocks/>
                </p:cNvSpPr>
                <p:nvPr userDrawn="1"/>
              </p:nvSpPr>
              <p:spPr bwMode="ltGray">
                <a:xfrm>
                  <a:off x="453" y="275"/>
                  <a:ext cx="58" cy="24"/>
                </a:xfrm>
                <a:custGeom>
                  <a:avLst/>
                  <a:gdLst>
                    <a:gd name="T0" fmla="*/ 24 w 57"/>
                    <a:gd name="T1" fmla="*/ 2 h 30"/>
                    <a:gd name="T2" fmla="*/ 47 w 57"/>
                    <a:gd name="T3" fmla="*/ 2 h 30"/>
                    <a:gd name="T4" fmla="*/ 51 w 57"/>
                    <a:gd name="T5" fmla="*/ 2 h 30"/>
                    <a:gd name="T6" fmla="*/ 24 w 57"/>
                    <a:gd name="T7" fmla="*/ 2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7" name="Freeform 56"/>
                <p:cNvSpPr>
                  <a:spLocks/>
                </p:cNvSpPr>
                <p:nvPr userDrawn="1"/>
              </p:nvSpPr>
              <p:spPr bwMode="ltGray">
                <a:xfrm>
                  <a:off x="1161" y="50"/>
                  <a:ext cx="691" cy="569"/>
                </a:xfrm>
                <a:custGeom>
                  <a:avLst/>
                  <a:gdLst>
                    <a:gd name="T0" fmla="*/ 458 w 693"/>
                    <a:gd name="T1" fmla="*/ 23 h 696"/>
                    <a:gd name="T2" fmla="*/ 378 w 693"/>
                    <a:gd name="T3" fmla="*/ 22 h 696"/>
                    <a:gd name="T4" fmla="*/ 310 w 693"/>
                    <a:gd name="T5" fmla="*/ 20 h 696"/>
                    <a:gd name="T6" fmla="*/ 250 w 693"/>
                    <a:gd name="T7" fmla="*/ 20 h 696"/>
                    <a:gd name="T8" fmla="*/ 222 w 693"/>
                    <a:gd name="T9" fmla="*/ 20 h 696"/>
                    <a:gd name="T10" fmla="*/ 246 w 693"/>
                    <a:gd name="T11" fmla="*/ 20 h 696"/>
                    <a:gd name="T12" fmla="*/ 278 w 693"/>
                    <a:gd name="T13" fmla="*/ 23 h 696"/>
                    <a:gd name="T14" fmla="*/ 306 w 693"/>
                    <a:gd name="T15" fmla="*/ 24 h 696"/>
                    <a:gd name="T16" fmla="*/ 318 w 693"/>
                    <a:gd name="T17" fmla="*/ 25 h 696"/>
                    <a:gd name="T18" fmla="*/ 298 w 693"/>
                    <a:gd name="T19" fmla="*/ 27 h 696"/>
                    <a:gd name="T20" fmla="*/ 246 w 693"/>
                    <a:gd name="T21" fmla="*/ 31 h 696"/>
                    <a:gd name="T22" fmla="*/ 210 w 693"/>
                    <a:gd name="T23" fmla="*/ 31 h 696"/>
                    <a:gd name="T24" fmla="*/ 97 w 693"/>
                    <a:gd name="T25" fmla="*/ 34 h 696"/>
                    <a:gd name="T26" fmla="*/ 77 w 693"/>
                    <a:gd name="T27" fmla="*/ 31 h 696"/>
                    <a:gd name="T28" fmla="*/ 45 w 693"/>
                    <a:gd name="T29" fmla="*/ 25 h 696"/>
                    <a:gd name="T30" fmla="*/ 33 w 693"/>
                    <a:gd name="T31" fmla="*/ 22 h 696"/>
                    <a:gd name="T32" fmla="*/ 53 w 693"/>
                    <a:gd name="T33" fmla="*/ 16 h 696"/>
                    <a:gd name="T34" fmla="*/ 17 w 693"/>
                    <a:gd name="T35" fmla="*/ 20 h 696"/>
                    <a:gd name="T36" fmla="*/ 81 w 693"/>
                    <a:gd name="T37" fmla="*/ 13 h 696"/>
                    <a:gd name="T38" fmla="*/ 113 w 693"/>
                    <a:gd name="T39" fmla="*/ 11 h 696"/>
                    <a:gd name="T40" fmla="*/ 37 w 693"/>
                    <a:gd name="T41" fmla="*/ 11 h 696"/>
                    <a:gd name="T42" fmla="*/ 1 w 693"/>
                    <a:gd name="T43" fmla="*/ 9 h 696"/>
                    <a:gd name="T44" fmla="*/ 25 w 693"/>
                    <a:gd name="T45" fmla="*/ 7 h 696"/>
                    <a:gd name="T46" fmla="*/ 97 w 693"/>
                    <a:gd name="T47" fmla="*/ 6 h 696"/>
                    <a:gd name="T48" fmla="*/ 206 w 693"/>
                    <a:gd name="T49" fmla="*/ 6 h 696"/>
                    <a:gd name="T50" fmla="*/ 214 w 693"/>
                    <a:gd name="T51" fmla="*/ 3 h 696"/>
                    <a:gd name="T52" fmla="*/ 246 w 693"/>
                    <a:gd name="T53" fmla="*/ 0 h 696"/>
                    <a:gd name="T54" fmla="*/ 342 w 693"/>
                    <a:gd name="T55" fmla="*/ 2 h 696"/>
                    <a:gd name="T56" fmla="*/ 314 w 693"/>
                    <a:gd name="T57" fmla="*/ 4 h 696"/>
                    <a:gd name="T58" fmla="*/ 286 w 693"/>
                    <a:gd name="T59" fmla="*/ 9 h 696"/>
                    <a:gd name="T60" fmla="*/ 346 w 693"/>
                    <a:gd name="T61" fmla="*/ 9 h 696"/>
                    <a:gd name="T62" fmla="*/ 358 w 693"/>
                    <a:gd name="T63" fmla="*/ 7 h 696"/>
                    <a:gd name="T64" fmla="*/ 402 w 693"/>
                    <a:gd name="T65" fmla="*/ 5 h 696"/>
                    <a:gd name="T66" fmla="*/ 482 w 693"/>
                    <a:gd name="T67" fmla="*/ 4 h 696"/>
                    <a:gd name="T68" fmla="*/ 509 w 693"/>
                    <a:gd name="T69" fmla="*/ 2 h 696"/>
                    <a:gd name="T70" fmla="*/ 515 w 693"/>
                    <a:gd name="T71" fmla="*/ 23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8" name="Freeform 57"/>
                <p:cNvSpPr>
                  <a:spLocks/>
                </p:cNvSpPr>
                <p:nvPr userDrawn="1"/>
              </p:nvSpPr>
              <p:spPr bwMode="ltGray">
                <a:xfrm>
                  <a:off x="689" y="6"/>
                  <a:ext cx="1386" cy="232"/>
                </a:xfrm>
                <a:custGeom>
                  <a:avLst/>
                  <a:gdLst>
                    <a:gd name="T0" fmla="*/ 322484 w 931"/>
                    <a:gd name="T1" fmla="*/ 0 h 149"/>
                    <a:gd name="T2" fmla="*/ 56001 w 931"/>
                    <a:gd name="T3" fmla="*/ 22213 h 149"/>
                    <a:gd name="T4" fmla="*/ 35417 w 931"/>
                    <a:gd name="T5" fmla="*/ 31868 h 149"/>
                    <a:gd name="T6" fmla="*/ 24195 w 931"/>
                    <a:gd name="T7" fmla="*/ 31868 h 149"/>
                    <a:gd name="T8" fmla="*/ 8661 w 931"/>
                    <a:gd name="T9" fmla="*/ 59081 h 149"/>
                    <a:gd name="T10" fmla="*/ 0 w 931"/>
                    <a:gd name="T11" fmla="*/ 80255 h 149"/>
                    <a:gd name="T12" fmla="*/ 23090 w 931"/>
                    <a:gd name="T13" fmla="*/ 88232 h 149"/>
                    <a:gd name="T14" fmla="*/ 37828 w 931"/>
                    <a:gd name="T15" fmla="*/ 73261 h 149"/>
                    <a:gd name="T16" fmla="*/ 42315 w 931"/>
                    <a:gd name="T17" fmla="*/ 64535 h 149"/>
                    <a:gd name="T18" fmla="*/ 65428 w 931"/>
                    <a:gd name="T19" fmla="*/ 39804 h 149"/>
                    <a:gd name="T20" fmla="*/ 84064 w 931"/>
                    <a:gd name="T21" fmla="*/ 35339 h 149"/>
                    <a:gd name="T22" fmla="*/ 92816 w 931"/>
                    <a:gd name="T23" fmla="*/ 71702 h 149"/>
                    <a:gd name="T24" fmla="*/ 73559 w 931"/>
                    <a:gd name="T25" fmla="*/ 83853 h 149"/>
                    <a:gd name="T26" fmla="*/ 90257 w 931"/>
                    <a:gd name="T27" fmla="*/ 86714 h 149"/>
                    <a:gd name="T28" fmla="*/ 97739 w 931"/>
                    <a:gd name="T29" fmla="*/ 68857 h 149"/>
                    <a:gd name="T30" fmla="*/ 104063 w 931"/>
                    <a:gd name="T31" fmla="*/ 70402 h 149"/>
                    <a:gd name="T32" fmla="*/ 98920 w 931"/>
                    <a:gd name="T33" fmla="*/ 41447 h 149"/>
                    <a:gd name="T34" fmla="*/ 104063 w 931"/>
                    <a:gd name="T35" fmla="*/ 33925 h 149"/>
                    <a:gd name="T36" fmla="*/ 108175 w 931"/>
                    <a:gd name="T37" fmla="*/ 67406 h 149"/>
                    <a:gd name="T38" fmla="*/ 104063 w 931"/>
                    <a:gd name="T39" fmla="*/ 86714 h 149"/>
                    <a:gd name="T40" fmla="*/ 115962 w 931"/>
                    <a:gd name="T41" fmla="*/ 99534 h 149"/>
                    <a:gd name="T42" fmla="*/ 116856 w 931"/>
                    <a:gd name="T43" fmla="*/ 70402 h 149"/>
                    <a:gd name="T44" fmla="*/ 129502 w 931"/>
                    <a:gd name="T45" fmla="*/ 78774 h 149"/>
                    <a:gd name="T46" fmla="*/ 149396 w 931"/>
                    <a:gd name="T47" fmla="*/ 56200 h 149"/>
                    <a:gd name="T48" fmla="*/ 159996 w 931"/>
                    <a:gd name="T49" fmla="*/ 38199 h 149"/>
                    <a:gd name="T50" fmla="*/ 171877 w 931"/>
                    <a:gd name="T51" fmla="*/ 42666 h 149"/>
                    <a:gd name="T52" fmla="*/ 177916 w 931"/>
                    <a:gd name="T53" fmla="*/ 38199 h 149"/>
                    <a:gd name="T54" fmla="*/ 168598 w 931"/>
                    <a:gd name="T55" fmla="*/ 33925 h 149"/>
                    <a:gd name="T56" fmla="*/ 185481 w 931"/>
                    <a:gd name="T57" fmla="*/ 26619 h 149"/>
                    <a:gd name="T58" fmla="*/ 212709 w 931"/>
                    <a:gd name="T59" fmla="*/ 41447 h 149"/>
                    <a:gd name="T60" fmla="*/ 227233 w 931"/>
                    <a:gd name="T61" fmla="*/ 31868 h 149"/>
                    <a:gd name="T62" fmla="*/ 228223 w 931"/>
                    <a:gd name="T63" fmla="*/ 48398 h 149"/>
                    <a:gd name="T64" fmla="*/ 222108 w 931"/>
                    <a:gd name="T65" fmla="*/ 77261 h 149"/>
                    <a:gd name="T66" fmla="*/ 239084 w 931"/>
                    <a:gd name="T67" fmla="*/ 67406 h 149"/>
                    <a:gd name="T68" fmla="*/ 243996 w 931"/>
                    <a:gd name="T69" fmla="*/ 61628 h 149"/>
                    <a:gd name="T70" fmla="*/ 253491 w 931"/>
                    <a:gd name="T71" fmla="*/ 46638 h 149"/>
                    <a:gd name="T72" fmla="*/ 310491 w 931"/>
                    <a:gd name="T73" fmla="*/ 64535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9" name="Freeform 58"/>
                <p:cNvSpPr>
                  <a:spLocks/>
                </p:cNvSpPr>
                <p:nvPr userDrawn="1"/>
              </p:nvSpPr>
              <p:spPr bwMode="ltGray">
                <a:xfrm>
                  <a:off x="971" y="91"/>
                  <a:ext cx="30" cy="25"/>
                </a:xfrm>
                <a:custGeom>
                  <a:avLst/>
                  <a:gdLst>
                    <a:gd name="T0" fmla="*/ 3 w 31"/>
                    <a:gd name="T1" fmla="*/ 3 h 30"/>
                    <a:gd name="T2" fmla="*/ 16 w 31"/>
                    <a:gd name="T3" fmla="*/ 0 h 30"/>
                    <a:gd name="T4" fmla="*/ 15 w 31"/>
                    <a:gd name="T5" fmla="*/ 3 h 30"/>
                    <a:gd name="T6" fmla="*/ 3 w 31"/>
                    <a:gd name="T7" fmla="*/ 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0" name="Freeform 59"/>
                <p:cNvSpPr>
                  <a:spLocks/>
                </p:cNvSpPr>
                <p:nvPr userDrawn="1"/>
              </p:nvSpPr>
              <p:spPr bwMode="ltGray">
                <a:xfrm>
                  <a:off x="935" y="125"/>
                  <a:ext cx="45" cy="27"/>
                </a:xfrm>
                <a:custGeom>
                  <a:avLst/>
                  <a:gdLst>
                    <a:gd name="T0" fmla="*/ 6 w 44"/>
                    <a:gd name="T1" fmla="*/ 3 h 32"/>
                    <a:gd name="T2" fmla="*/ 37 w 44"/>
                    <a:gd name="T3" fmla="*/ 0 h 32"/>
                    <a:gd name="T4" fmla="*/ 53 w 44"/>
                    <a:gd name="T5" fmla="*/ 3 h 32"/>
                    <a:gd name="T6" fmla="*/ 6 w 44"/>
                    <a:gd name="T7" fmla="*/ 3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1" name="Freeform 60"/>
                <p:cNvSpPr>
                  <a:spLocks/>
                </p:cNvSpPr>
                <p:nvPr userDrawn="1"/>
              </p:nvSpPr>
              <p:spPr bwMode="ltGray">
                <a:xfrm>
                  <a:off x="1081" y="226"/>
                  <a:ext cx="75" cy="14"/>
                </a:xfrm>
                <a:custGeom>
                  <a:avLst/>
                  <a:gdLst>
                    <a:gd name="T0" fmla="*/ 37 w 76"/>
                    <a:gd name="T1" fmla="*/ 2 h 18"/>
                    <a:gd name="T2" fmla="*/ 25 w 76"/>
                    <a:gd name="T3" fmla="*/ 2 h 18"/>
                    <a:gd name="T4" fmla="*/ 37 w 76"/>
                    <a:gd name="T5" fmla="*/ 2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2" name="Freeform 61"/>
                <p:cNvSpPr>
                  <a:spLocks/>
                </p:cNvSpPr>
                <p:nvPr userDrawn="1"/>
              </p:nvSpPr>
              <p:spPr bwMode="ltGray">
                <a:xfrm>
                  <a:off x="1210" y="223"/>
                  <a:ext cx="42" cy="37"/>
                </a:xfrm>
                <a:custGeom>
                  <a:avLst/>
                  <a:gdLst>
                    <a:gd name="T0" fmla="*/ 0 w 42"/>
                    <a:gd name="T1" fmla="*/ 3 h 44"/>
                    <a:gd name="T2" fmla="*/ 12 w 42"/>
                    <a:gd name="T3" fmla="*/ 3 h 44"/>
                    <a:gd name="T4" fmla="*/ 0 w 42"/>
                    <a:gd name="T5" fmla="*/ 3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3" name="Freeform 62"/>
                <p:cNvSpPr>
                  <a:spLocks/>
                </p:cNvSpPr>
                <p:nvPr userDrawn="1"/>
              </p:nvSpPr>
              <p:spPr bwMode="ltGray">
                <a:xfrm>
                  <a:off x="865" y="123"/>
                  <a:ext cx="33" cy="24"/>
                </a:xfrm>
                <a:custGeom>
                  <a:avLst/>
                  <a:gdLst>
                    <a:gd name="T0" fmla="*/ 7 w 31"/>
                    <a:gd name="T1" fmla="*/ 2 h 30"/>
                    <a:gd name="T2" fmla="*/ 78 w 31"/>
                    <a:gd name="T3" fmla="*/ 2 h 30"/>
                    <a:gd name="T4" fmla="*/ 7 w 31"/>
                    <a:gd name="T5" fmla="*/ 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a:lvl1pPr>
          </a:lstStyle>
          <a:p>
            <a:r>
              <a:rPr lang="en-US" smtClean="0"/>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smtClean="0"/>
              <a:t>Click to edit Master subtitle style</a:t>
            </a:r>
            <a:endParaRPr lang="en-US"/>
          </a:p>
        </p:txBody>
      </p:sp>
      <p:sp>
        <p:nvSpPr>
          <p:cNvPr id="94" name="Rectangle 94"/>
          <p:cNvSpPr>
            <a:spLocks noGrp="1" noChangeArrowheads="1"/>
          </p:cNvSpPr>
          <p:nvPr>
            <p:ph type="dt" sz="half" idx="10"/>
          </p:nvPr>
        </p:nvSpPr>
        <p:spPr>
          <a:xfrm>
            <a:off x="533400" y="6324600"/>
            <a:ext cx="1905000" cy="457200"/>
          </a:xfrm>
        </p:spPr>
        <p:txBody>
          <a:bodyPr/>
          <a:lstStyle>
            <a:lvl1pPr>
              <a:defRPr smtClean="0"/>
            </a:lvl1pPr>
          </a:lstStyle>
          <a:p>
            <a:fld id="{EB5F1730-8913-49DE-BF5C-9145711D4AD1}" type="datetime1">
              <a:rPr lang="en-CA" smtClean="0"/>
              <a:t>2020-05-09</a:t>
            </a:fld>
            <a:endParaRPr lang="en-CA"/>
          </a:p>
        </p:txBody>
      </p:sp>
      <p:sp>
        <p:nvSpPr>
          <p:cNvPr id="95" name="Rectangle 95"/>
          <p:cNvSpPr>
            <a:spLocks noGrp="1" noChangeArrowheads="1"/>
          </p:cNvSpPr>
          <p:nvPr>
            <p:ph type="ftr" sz="quarter" idx="11"/>
          </p:nvPr>
        </p:nvSpPr>
        <p:spPr>
          <a:xfrm>
            <a:off x="1905000" y="6324600"/>
            <a:ext cx="5791200" cy="457200"/>
          </a:xfrm>
        </p:spPr>
        <p:txBody>
          <a:bodyPr/>
          <a:lstStyle>
            <a:lvl1pPr>
              <a:defRPr smtClean="0"/>
            </a:lvl1pPr>
          </a:lstStyle>
          <a:p>
            <a:r>
              <a:rPr lang="en-US" smtClean="0"/>
              <a:t>Machine Learning in Business 2nd Edition. Copyright  © John C. Hull 2020</a:t>
            </a:r>
            <a:endParaRPr lang="en-CA"/>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899206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F6EC551D-975F-45D3-B0BB-C6B6F2F53DDA}" type="datetime1">
              <a:rPr lang="en-CA" smtClean="0"/>
              <a:t>2020-05-09</a:t>
            </a:fld>
            <a:endParaRPr lang="en-CA"/>
          </a:p>
        </p:txBody>
      </p:sp>
      <p:sp>
        <p:nvSpPr>
          <p:cNvPr id="5" name="Rectangle 5"/>
          <p:cNvSpPr>
            <a:spLocks noGrp="1" noChangeArrowheads="1"/>
          </p:cNvSpPr>
          <p:nvPr>
            <p:ph type="ftr" sz="quarter" idx="11"/>
          </p:nvPr>
        </p:nvSpPr>
        <p:spPr>
          <a:ln/>
        </p:spPr>
        <p:txBody>
          <a:bodyPr/>
          <a:lstStyle>
            <a:lvl1pPr>
              <a:defRPr/>
            </a:lvl1pPr>
          </a:lstStyle>
          <a:p>
            <a:r>
              <a:rPr lang="en-US" smtClean="0"/>
              <a:t>Machine Learning in Business 2nd Edition. Copyright  © John C. Hull 2020</a:t>
            </a:r>
            <a:endParaRPr lang="en-CA"/>
          </a:p>
        </p:txBody>
      </p:sp>
      <p:sp>
        <p:nvSpPr>
          <p:cNvPr id="6"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50295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4" y="930277"/>
            <a:ext cx="2052637" cy="5332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064" y="930277"/>
            <a:ext cx="600710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58F4EF9C-C7AE-4577-A99E-5D293D7A9B1C}" type="datetime1">
              <a:rPr lang="en-CA" smtClean="0"/>
              <a:t>2020-05-09</a:t>
            </a:fld>
            <a:endParaRPr lang="en-CA"/>
          </a:p>
        </p:txBody>
      </p:sp>
      <p:sp>
        <p:nvSpPr>
          <p:cNvPr id="5" name="Rectangle 5"/>
          <p:cNvSpPr>
            <a:spLocks noGrp="1" noChangeArrowheads="1"/>
          </p:cNvSpPr>
          <p:nvPr>
            <p:ph type="ftr" sz="quarter" idx="11"/>
          </p:nvPr>
        </p:nvSpPr>
        <p:spPr>
          <a:ln/>
        </p:spPr>
        <p:txBody>
          <a:bodyPr/>
          <a:lstStyle>
            <a:lvl1pPr>
              <a:defRPr/>
            </a:lvl1pPr>
          </a:lstStyle>
          <a:p>
            <a:r>
              <a:rPr lang="en-US" smtClean="0"/>
              <a:t>Machine Learning in Business 2nd Edition. Copyright  © John C. Hull 2020</a:t>
            </a:r>
            <a:endParaRPr lang="en-CA"/>
          </a:p>
        </p:txBody>
      </p:sp>
      <p:sp>
        <p:nvSpPr>
          <p:cNvPr id="6"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110756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BB74D93C-72F3-4C3C-A552-B866F002C87E}" type="datetime1">
              <a:rPr lang="en-CA" smtClean="0"/>
              <a:t>2020-05-09</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smtClean="0"/>
              <a:t>Machine Learning in Business 2nd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125513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19265"/>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2"/>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fld id="{7E921F69-0628-41B9-9A11-B2962D25B662}" type="datetime1">
              <a:rPr lang="en-CA" smtClean="0"/>
              <a:t>2020-05-09</a:t>
            </a:fld>
            <a:endParaRPr lang="en-CA"/>
          </a:p>
        </p:txBody>
      </p:sp>
      <p:sp>
        <p:nvSpPr>
          <p:cNvPr id="7" name="Rectangle 5"/>
          <p:cNvSpPr>
            <a:spLocks noGrp="1" noChangeArrowheads="1"/>
          </p:cNvSpPr>
          <p:nvPr>
            <p:ph type="ftr" sz="quarter" idx="11"/>
          </p:nvPr>
        </p:nvSpPr>
        <p:spPr>
          <a:ln/>
        </p:spPr>
        <p:txBody>
          <a:bodyPr/>
          <a:lstStyle>
            <a:lvl1pPr>
              <a:defRPr/>
            </a:lvl1pPr>
          </a:lstStyle>
          <a:p>
            <a:r>
              <a:rPr lang="en-US" smtClean="0"/>
              <a:t>Machine Learning in Business 2nd Edition. Copyright  © John C. Hull 2020</a:t>
            </a:r>
            <a:endParaRPr lang="en-CA"/>
          </a:p>
        </p:txBody>
      </p:sp>
      <p:sp>
        <p:nvSpPr>
          <p:cNvPr id="8"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181141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yan - Blank">
    <p:spTree>
      <p:nvGrpSpPr>
        <p:cNvPr id="1" name=""/>
        <p:cNvGrpSpPr/>
        <p:nvPr/>
      </p:nvGrpSpPr>
      <p:grpSpPr>
        <a:xfrm>
          <a:off x="0" y="0"/>
          <a:ext cx="0" cy="0"/>
          <a:chOff x="0" y="0"/>
          <a:chExt cx="0" cy="0"/>
        </a:xfrm>
      </p:grpSpPr>
      <p:sp>
        <p:nvSpPr>
          <p:cNvPr id="2" name="Title 1"/>
          <p:cNvSpPr>
            <a:spLocks noGrp="1"/>
          </p:cNvSpPr>
          <p:nvPr>
            <p:ph type="ctrTitle"/>
          </p:nvPr>
        </p:nvSpPr>
        <p:spPr>
          <a:xfrm>
            <a:off x="251521" y="274638"/>
            <a:ext cx="7200800" cy="563564"/>
          </a:xfrm>
        </p:spPr>
        <p:txBody>
          <a:bodyPr anchor="b"/>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054C7B0B-3F90-4807-8334-CE124AB019D4}" type="datetime1">
              <a:rPr lang="en-CA" smtClean="0"/>
              <a:t>2020-05-09</a:t>
            </a:fld>
            <a:endParaRPr lang="en-CA"/>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smtClean="0"/>
              <a:t>Machine Learning in Business 2nd Edition. Copyright  © John C. Hull 2020</a:t>
            </a:r>
            <a:endParaRPr lang="en-CA"/>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979D778-5668-409F-BE61-8F31D5437AFC}" type="slidenum">
              <a:rPr lang="en-CA" smtClean="0"/>
              <a:t>‹#›</a:t>
            </a:fld>
            <a:endParaRPr lang="en-CA"/>
          </a:p>
        </p:txBody>
      </p:sp>
      <p:sp>
        <p:nvSpPr>
          <p:cNvPr id="3" name="Subtitle 2"/>
          <p:cNvSpPr>
            <a:spLocks noGrp="1"/>
          </p:cNvSpPr>
          <p:nvPr>
            <p:ph type="subTitle" idx="1"/>
          </p:nvPr>
        </p:nvSpPr>
        <p:spPr>
          <a:xfrm>
            <a:off x="251521" y="838201"/>
            <a:ext cx="7200800" cy="533400"/>
          </a:xfrm>
        </p:spPr>
        <p:txBody>
          <a:bodyPr anchor="t">
            <a:normAutofit/>
          </a:bodyPr>
          <a:lstStyle>
            <a:lvl1pPr marL="0" indent="0" algn="l">
              <a:buNone/>
              <a:defRPr sz="1350" b="0">
                <a:solidFill>
                  <a:schemeClr val="bg1">
                    <a:lumMod val="65000"/>
                  </a:schemeClr>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12" name="Content Placeholder 2"/>
          <p:cNvSpPr>
            <a:spLocks noGrp="1"/>
          </p:cNvSpPr>
          <p:nvPr>
            <p:ph idx="14"/>
          </p:nvPr>
        </p:nvSpPr>
        <p:spPr>
          <a:xfrm>
            <a:off x="251520" y="1484784"/>
            <a:ext cx="8637640" cy="4752528"/>
          </a:xfrm>
        </p:spPr>
        <p:txBody>
          <a:bodyPr/>
          <a:lstStyle>
            <a:lvl1pPr>
              <a:defRPr>
                <a:latin typeface="Arial" panose="020B0604020202020204" pitchFamily="34" charset="0"/>
                <a:cs typeface="Arial" panose="020B0604020202020204" pitchFamily="34" charset="0"/>
              </a:defRPr>
            </a:lvl1pPr>
          </a:lstStyle>
          <a:p>
            <a:pPr lvl="0"/>
            <a:r>
              <a:rPr lang="en-US" smtClean="0"/>
              <a:t>Click to edit Master text styles</a:t>
            </a:r>
          </a:p>
        </p:txBody>
      </p:sp>
    </p:spTree>
    <p:extLst>
      <p:ext uri="{BB962C8B-B14F-4D97-AF65-F5344CB8AC3E}">
        <p14:creationId xmlns:p14="http://schemas.microsoft.com/office/powerpoint/2010/main" val="20055142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100"/>
            </a:lvl1pPr>
            <a:lvl2pPr>
              <a:defRPr sz="18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mtClean="0"/>
            </a:lvl1pPr>
          </a:lstStyle>
          <a:p>
            <a:fld id="{AA1B1945-D7AB-436C-82BE-377A149A4D80}" type="datetime1">
              <a:rPr lang="en-CA" smtClean="0"/>
              <a:t>2020-05-09</a:t>
            </a:fld>
            <a:endParaRPr lang="en-CA"/>
          </a:p>
        </p:txBody>
      </p:sp>
      <p:sp>
        <p:nvSpPr>
          <p:cNvPr id="5" name="Footer Placeholder 4"/>
          <p:cNvSpPr>
            <a:spLocks noGrp="1"/>
          </p:cNvSpPr>
          <p:nvPr>
            <p:ph type="ftr" sz="quarter" idx="11"/>
          </p:nvPr>
        </p:nvSpPr>
        <p:spPr>
          <a:xfrm>
            <a:off x="1600200" y="6248400"/>
            <a:ext cx="5029200" cy="457200"/>
          </a:xfrm>
        </p:spPr>
        <p:txBody>
          <a:bodyPr/>
          <a:lstStyle>
            <a:lvl1pPr>
              <a:defRPr smtClean="0"/>
            </a:lvl1pPr>
          </a:lstStyle>
          <a:p>
            <a:r>
              <a:rPr lang="en-US" smtClean="0"/>
              <a:t>Machine Learning in Business 2nd Edition. Copyright  © John C. Hull 2020</a:t>
            </a:r>
            <a:endParaRPr lang="en-CA"/>
          </a:p>
        </p:txBody>
      </p:sp>
      <p:sp>
        <p:nvSpPr>
          <p:cNvPr id="6" name="Slide Number Placeholder 5"/>
          <p:cNvSpPr>
            <a:spLocks noGrp="1"/>
          </p:cNvSpPr>
          <p:nvPr>
            <p:ph type="sldNum" sz="quarter" idx="12"/>
          </p:nvPr>
        </p:nvSpPr>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00463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C519312-21C5-4A74-A0FC-A3E55723470A}" type="datetime1">
              <a:rPr lang="en-CA" smtClean="0"/>
              <a:t>2020-05-09</a:t>
            </a:fld>
            <a:endParaRPr lang="en-CA"/>
          </a:p>
        </p:txBody>
      </p:sp>
      <p:sp>
        <p:nvSpPr>
          <p:cNvPr id="5" name="Rectangle 5"/>
          <p:cNvSpPr>
            <a:spLocks noGrp="1" noChangeArrowheads="1"/>
          </p:cNvSpPr>
          <p:nvPr>
            <p:ph type="ftr" sz="quarter" idx="11"/>
          </p:nvPr>
        </p:nvSpPr>
        <p:spPr>
          <a:ln/>
        </p:spPr>
        <p:txBody>
          <a:bodyPr/>
          <a:lstStyle>
            <a:lvl1pPr>
              <a:defRPr/>
            </a:lvl1pPr>
          </a:lstStyle>
          <a:p>
            <a:r>
              <a:rPr lang="en-US" smtClean="0"/>
              <a:t>Machine Learning in Business 2nd Edition. Copyright  © John C. Hull 2020</a:t>
            </a:r>
            <a:endParaRPr lang="en-CA"/>
          </a:p>
        </p:txBody>
      </p:sp>
      <p:sp>
        <p:nvSpPr>
          <p:cNvPr id="6"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85639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47888"/>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7888"/>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B3F29290-9044-465A-BF0E-3BDE302D0994}" type="datetime1">
              <a:rPr lang="en-CA" smtClean="0"/>
              <a:t>2020-05-09</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smtClean="0"/>
              <a:t>Machine Learning in Business 2nd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270259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B72120B9-E29D-47EA-B866-0B6A8B10106D}" type="datetime1">
              <a:rPr lang="en-CA" smtClean="0"/>
              <a:t>2020-05-09</a:t>
            </a:fld>
            <a:endParaRPr lang="en-CA"/>
          </a:p>
        </p:txBody>
      </p:sp>
      <p:sp>
        <p:nvSpPr>
          <p:cNvPr id="8" name="Rectangle 5"/>
          <p:cNvSpPr>
            <a:spLocks noGrp="1" noChangeArrowheads="1"/>
          </p:cNvSpPr>
          <p:nvPr>
            <p:ph type="ftr" sz="quarter" idx="11"/>
          </p:nvPr>
        </p:nvSpPr>
        <p:spPr>
          <a:ln/>
        </p:spPr>
        <p:txBody>
          <a:bodyPr/>
          <a:lstStyle>
            <a:lvl1pPr>
              <a:defRPr/>
            </a:lvl1pPr>
          </a:lstStyle>
          <a:p>
            <a:r>
              <a:rPr lang="en-US" smtClean="0"/>
              <a:t>Machine Learning in Business 2nd Edition. Copyright  © John C. Hull 2020</a:t>
            </a:r>
            <a:endParaRPr lang="en-CA"/>
          </a:p>
        </p:txBody>
      </p:sp>
      <p:sp>
        <p:nvSpPr>
          <p:cNvPr id="9"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7669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60B86BD3-F814-40A0-9B8A-6EDA9D4820F2}" type="datetime1">
              <a:rPr lang="en-CA" smtClean="0"/>
              <a:t>2020-05-09</a:t>
            </a:fld>
            <a:endParaRPr lang="en-CA"/>
          </a:p>
        </p:txBody>
      </p:sp>
      <p:sp>
        <p:nvSpPr>
          <p:cNvPr id="4" name="Rectangle 5"/>
          <p:cNvSpPr>
            <a:spLocks noGrp="1" noChangeArrowheads="1"/>
          </p:cNvSpPr>
          <p:nvPr>
            <p:ph type="ftr" sz="quarter" idx="11"/>
          </p:nvPr>
        </p:nvSpPr>
        <p:spPr>
          <a:ln/>
        </p:spPr>
        <p:txBody>
          <a:bodyPr/>
          <a:lstStyle>
            <a:lvl1pPr>
              <a:defRPr/>
            </a:lvl1pPr>
          </a:lstStyle>
          <a:p>
            <a:r>
              <a:rPr lang="en-US" smtClean="0"/>
              <a:t>Machine Learning in Business 2nd Edition. Copyright  © John C. Hull 2020</a:t>
            </a:r>
            <a:endParaRPr lang="en-CA"/>
          </a:p>
        </p:txBody>
      </p:sp>
      <p:sp>
        <p:nvSpPr>
          <p:cNvPr id="5"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1909410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C2E1571F-E1C2-49CA-99DB-B273FEACD1F7}" type="datetime1">
              <a:rPr lang="en-CA" smtClean="0"/>
              <a:t>2020-05-09</a:t>
            </a:fld>
            <a:endParaRPr lang="en-CA"/>
          </a:p>
        </p:txBody>
      </p:sp>
      <p:sp>
        <p:nvSpPr>
          <p:cNvPr id="3" name="Rectangle 5"/>
          <p:cNvSpPr>
            <a:spLocks noGrp="1" noChangeArrowheads="1"/>
          </p:cNvSpPr>
          <p:nvPr>
            <p:ph type="ftr" sz="quarter" idx="11"/>
          </p:nvPr>
        </p:nvSpPr>
        <p:spPr>
          <a:ln/>
        </p:spPr>
        <p:txBody>
          <a:bodyPr/>
          <a:lstStyle>
            <a:lvl1pPr>
              <a:defRPr/>
            </a:lvl1pPr>
          </a:lstStyle>
          <a:p>
            <a:r>
              <a:rPr lang="en-US" smtClean="0"/>
              <a:t>Machine Learning in Business 2nd Edition. Copyright  © John C. Hull 2020</a:t>
            </a:r>
            <a:endParaRPr lang="en-CA"/>
          </a:p>
        </p:txBody>
      </p:sp>
      <p:sp>
        <p:nvSpPr>
          <p:cNvPr id="4"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40168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E2D12FC8-933F-4071-A2C7-35E3545CFA70}" type="datetime1">
              <a:rPr lang="en-CA" smtClean="0"/>
              <a:t>2020-05-09</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smtClean="0"/>
              <a:t>Machine Learning in Business 2nd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407982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3EF4BAA-C369-48D6-AA7D-FA43D5F69BBD}" type="datetime1">
              <a:rPr lang="en-CA" smtClean="0"/>
              <a:t>2020-05-09</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smtClean="0"/>
              <a:t>Machine Learning in Business 2nd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a:t>
            </a:fld>
            <a:endParaRPr lang="en-CA"/>
          </a:p>
        </p:txBody>
      </p:sp>
    </p:spTree>
    <p:extLst>
      <p:ext uri="{BB962C8B-B14F-4D97-AF65-F5344CB8AC3E}">
        <p14:creationId xmlns:p14="http://schemas.microsoft.com/office/powerpoint/2010/main" val="324521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050" smtClean="0">
                <a:latin typeface="Arial" charset="0"/>
                <a:cs typeface="Arial" charset="0"/>
              </a:defRPr>
            </a:lvl1pPr>
          </a:lstStyle>
          <a:p>
            <a:fld id="{053BA9B0-D28E-44BE-89EF-F28D19D545C0}" type="datetime1">
              <a:rPr lang="en-CA" smtClean="0"/>
              <a:t>2020-05-09</a:t>
            </a:fld>
            <a:endParaRPr lang="en-CA"/>
          </a:p>
        </p:txBody>
      </p:sp>
      <p:sp>
        <p:nvSpPr>
          <p:cNvPr id="4101" name="Rectangle 5"/>
          <p:cNvSpPr>
            <a:spLocks noGrp="1" noChangeArrowheads="1"/>
          </p:cNvSpPr>
          <p:nvPr>
            <p:ph type="ftr" sz="quarter" idx="3"/>
          </p:nvPr>
        </p:nvSpPr>
        <p:spPr bwMode="auto">
          <a:xfrm>
            <a:off x="1828800" y="63246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sz="1050" smtClean="0">
                <a:latin typeface="Arial" charset="0"/>
                <a:cs typeface="Arial" charset="0"/>
              </a:defRPr>
            </a:lvl1pPr>
          </a:lstStyle>
          <a:p>
            <a:r>
              <a:rPr lang="en-US" smtClean="0"/>
              <a:t>Machine Learning in Business 2nd Edition. Copyright  © John C. Hull 2020</a:t>
            </a:r>
            <a:endParaRPr lang="en-CA"/>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50">
                <a:latin typeface="Arial" panose="020B0604020202020204" pitchFamily="34" charset="0"/>
              </a:defRPr>
            </a:lvl1pPr>
          </a:lstStyle>
          <a:p>
            <a:fld id="{F979D778-5668-409F-BE61-8F31D5437AFC}" type="slidenum">
              <a:rPr lang="en-CA" smtClean="0"/>
              <a:t>‹#›</a:t>
            </a:fld>
            <a:endParaRPr lang="en-CA"/>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sz="1350"/>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0 w 15"/>
                      <a:gd name="T1" fmla="*/ 0 h 23"/>
                      <a:gd name="T2" fmla="*/ 0 w 15"/>
                      <a:gd name="T3" fmla="*/ 0 h 23"/>
                      <a:gd name="T4" fmla="*/ 0 w 15"/>
                      <a:gd name="T5" fmla="*/ 0 h 23"/>
                      <a:gd name="T6" fmla="*/ 0 w 15"/>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9" name="Freeform 13"/>
                  <p:cNvSpPr>
                    <a:spLocks/>
                  </p:cNvSpPr>
                  <p:nvPr/>
                </p:nvSpPr>
                <p:spPr bwMode="ltGray">
                  <a:xfrm>
                    <a:off x="2332" y="660"/>
                    <a:ext cx="9" cy="8"/>
                  </a:xfrm>
                  <a:custGeom>
                    <a:avLst/>
                    <a:gdLst>
                      <a:gd name="T0" fmla="*/ 0 w 20"/>
                      <a:gd name="T1" fmla="*/ 0 h 23"/>
                      <a:gd name="T2" fmla="*/ 0 w 20"/>
                      <a:gd name="T3" fmla="*/ 0 h 23"/>
                      <a:gd name="T4" fmla="*/ 0 w 20"/>
                      <a:gd name="T5" fmla="*/ 0 h 23"/>
                      <a:gd name="T6" fmla="*/ 0 w 20"/>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0" name="Freeform 14"/>
                  <p:cNvSpPr>
                    <a:spLocks/>
                  </p:cNvSpPr>
                  <p:nvPr/>
                </p:nvSpPr>
                <p:spPr bwMode="ltGray">
                  <a:xfrm>
                    <a:off x="2120"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1" name="Freeform 15"/>
                  <p:cNvSpPr>
                    <a:spLocks/>
                  </p:cNvSpPr>
                  <p:nvPr/>
                </p:nvSpPr>
                <p:spPr bwMode="ltGray">
                  <a:xfrm>
                    <a:off x="1967"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2" name="Freeform 16"/>
                  <p:cNvSpPr>
                    <a:spLocks/>
                  </p:cNvSpPr>
                  <p:nvPr/>
                </p:nvSpPr>
                <p:spPr bwMode="ltGray">
                  <a:xfrm>
                    <a:off x="1921" y="635"/>
                    <a:ext cx="28" cy="16"/>
                  </a:xfrm>
                  <a:custGeom>
                    <a:avLst/>
                    <a:gdLst>
                      <a:gd name="T0" fmla="*/ 0 w 65"/>
                      <a:gd name="T1" fmla="*/ 0 h 46"/>
                      <a:gd name="T2" fmla="*/ 0 w 65"/>
                      <a:gd name="T3" fmla="*/ 0 h 46"/>
                      <a:gd name="T4" fmla="*/ 0 w 65"/>
                      <a:gd name="T5" fmla="*/ 0 h 46"/>
                      <a:gd name="T6" fmla="*/ 0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3" name="Freeform 17"/>
                  <p:cNvSpPr>
                    <a:spLocks/>
                  </p:cNvSpPr>
                  <p:nvPr/>
                </p:nvSpPr>
                <p:spPr bwMode="ltGray">
                  <a:xfrm>
                    <a:off x="1892" y="634"/>
                    <a:ext cx="29"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4" name="Freeform 18"/>
                  <p:cNvSpPr>
                    <a:spLocks/>
                  </p:cNvSpPr>
                  <p:nvPr/>
                </p:nvSpPr>
                <p:spPr bwMode="ltGray">
                  <a:xfrm>
                    <a:off x="1735" y="547"/>
                    <a:ext cx="151" cy="93"/>
                  </a:xfrm>
                  <a:custGeom>
                    <a:avLst/>
                    <a:gdLst>
                      <a:gd name="T0" fmla="*/ 0 w 355"/>
                      <a:gd name="T1" fmla="*/ 0 h 277"/>
                      <a:gd name="T2" fmla="*/ 0 w 355"/>
                      <a:gd name="T3" fmla="*/ 0 h 277"/>
                      <a:gd name="T4" fmla="*/ 0 w 355"/>
                      <a:gd name="T5" fmla="*/ 0 h 277"/>
                      <a:gd name="T6" fmla="*/ 0 w 355"/>
                      <a:gd name="T7" fmla="*/ 0 h 277"/>
                      <a:gd name="T8" fmla="*/ 0 w 355"/>
                      <a:gd name="T9" fmla="*/ 0 h 277"/>
                      <a:gd name="T10" fmla="*/ 0 w 355"/>
                      <a:gd name="T11" fmla="*/ 0 h 277"/>
                      <a:gd name="T12" fmla="*/ 0 w 355"/>
                      <a:gd name="T13" fmla="*/ 0 h 277"/>
                      <a:gd name="T14" fmla="*/ 0 w 355"/>
                      <a:gd name="T15" fmla="*/ 0 h 277"/>
                      <a:gd name="T16" fmla="*/ 0 w 355"/>
                      <a:gd name="T17" fmla="*/ 0 h 277"/>
                      <a:gd name="T18" fmla="*/ 0 w 355"/>
                      <a:gd name="T19" fmla="*/ 0 h 277"/>
                      <a:gd name="T20" fmla="*/ 0 w 355"/>
                      <a:gd name="T21" fmla="*/ 0 h 277"/>
                      <a:gd name="T22" fmla="*/ 0 w 355"/>
                      <a:gd name="T23" fmla="*/ 0 h 277"/>
                      <a:gd name="T24" fmla="*/ 0 w 355"/>
                      <a:gd name="T25" fmla="*/ 0 h 277"/>
                      <a:gd name="T26" fmla="*/ 0 w 355"/>
                      <a:gd name="T27" fmla="*/ 0 h 277"/>
                      <a:gd name="T28" fmla="*/ 0 w 355"/>
                      <a:gd name="T29" fmla="*/ 0 h 277"/>
                      <a:gd name="T30" fmla="*/ 0 w 355"/>
                      <a:gd name="T31" fmla="*/ 0 h 277"/>
                      <a:gd name="T32" fmla="*/ 0 w 355"/>
                      <a:gd name="T33" fmla="*/ 0 h 277"/>
                      <a:gd name="T34" fmla="*/ 0 w 355"/>
                      <a:gd name="T35" fmla="*/ 0 h 277"/>
                      <a:gd name="T36" fmla="*/ 0 w 355"/>
                      <a:gd name="T37" fmla="*/ 0 h 277"/>
                      <a:gd name="T38" fmla="*/ 0 w 355"/>
                      <a:gd name="T39" fmla="*/ 0 h 277"/>
                      <a:gd name="T40" fmla="*/ 0 w 355"/>
                      <a:gd name="T41" fmla="*/ 0 h 277"/>
                      <a:gd name="T42" fmla="*/ 0 w 355"/>
                      <a:gd name="T43" fmla="*/ 0 h 277"/>
                      <a:gd name="T44" fmla="*/ 0 w 355"/>
                      <a:gd name="T45" fmla="*/ 0 h 277"/>
                      <a:gd name="T46" fmla="*/ 0 w 355"/>
                      <a:gd name="T47" fmla="*/ 0 h 277"/>
                      <a:gd name="T48" fmla="*/ 0 w 355"/>
                      <a:gd name="T49" fmla="*/ 0 h 277"/>
                      <a:gd name="T50" fmla="*/ 0 w 355"/>
                      <a:gd name="T51" fmla="*/ 0 h 277"/>
                      <a:gd name="T52" fmla="*/ 0 w 355"/>
                      <a:gd name="T53" fmla="*/ 0 h 277"/>
                      <a:gd name="T54" fmla="*/ 0 w 355"/>
                      <a:gd name="T55" fmla="*/ 0 h 277"/>
                      <a:gd name="T56" fmla="*/ 0 w 355"/>
                      <a:gd name="T57" fmla="*/ 0 h 277"/>
                      <a:gd name="T58" fmla="*/ 0 w 355"/>
                      <a:gd name="T59" fmla="*/ 0 h 277"/>
                      <a:gd name="T60" fmla="*/ 0 w 355"/>
                      <a:gd name="T61" fmla="*/ 0 h 277"/>
                      <a:gd name="T62" fmla="*/ 0 w 355"/>
                      <a:gd name="T63" fmla="*/ 0 h 277"/>
                      <a:gd name="T64" fmla="*/ 0 w 355"/>
                      <a:gd name="T65" fmla="*/ 0 h 277"/>
                      <a:gd name="T66" fmla="*/ 0 w 355"/>
                      <a:gd name="T67" fmla="*/ 0 h 277"/>
                      <a:gd name="T68" fmla="*/ 0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5" name="Freeform 19"/>
                  <p:cNvSpPr>
                    <a:spLocks/>
                  </p:cNvSpPr>
                  <p:nvPr/>
                </p:nvSpPr>
                <p:spPr bwMode="ltGray">
                  <a:xfrm>
                    <a:off x="1827" y="541"/>
                    <a:ext cx="67" cy="68"/>
                  </a:xfrm>
                  <a:custGeom>
                    <a:avLst/>
                    <a:gdLst>
                      <a:gd name="T0" fmla="*/ 0 w 156"/>
                      <a:gd name="T1" fmla="*/ 0 h 206"/>
                      <a:gd name="T2" fmla="*/ 0 w 156"/>
                      <a:gd name="T3" fmla="*/ 0 h 206"/>
                      <a:gd name="T4" fmla="*/ 0 w 156"/>
                      <a:gd name="T5" fmla="*/ 0 h 206"/>
                      <a:gd name="T6" fmla="*/ 0 w 156"/>
                      <a:gd name="T7" fmla="*/ 0 h 206"/>
                      <a:gd name="T8" fmla="*/ 0 w 156"/>
                      <a:gd name="T9" fmla="*/ 0 h 206"/>
                      <a:gd name="T10" fmla="*/ 0 w 156"/>
                      <a:gd name="T11" fmla="*/ 0 h 206"/>
                      <a:gd name="T12" fmla="*/ 0 w 156"/>
                      <a:gd name="T13" fmla="*/ 0 h 206"/>
                      <a:gd name="T14" fmla="*/ 0 w 156"/>
                      <a:gd name="T15" fmla="*/ 0 h 206"/>
                      <a:gd name="T16" fmla="*/ 0 w 156"/>
                      <a:gd name="T17" fmla="*/ 0 h 206"/>
                      <a:gd name="T18" fmla="*/ 0 w 156"/>
                      <a:gd name="T19" fmla="*/ 0 h 206"/>
                      <a:gd name="T20" fmla="*/ 0 w 156"/>
                      <a:gd name="T21" fmla="*/ 0 h 206"/>
                      <a:gd name="T22" fmla="*/ 0 w 156"/>
                      <a:gd name="T23" fmla="*/ 0 h 206"/>
                      <a:gd name="T24" fmla="*/ 0 w 156"/>
                      <a:gd name="T25" fmla="*/ 0 h 206"/>
                      <a:gd name="T26" fmla="*/ 0 w 156"/>
                      <a:gd name="T27" fmla="*/ 0 h 206"/>
                      <a:gd name="T28" fmla="*/ 0 w 156"/>
                      <a:gd name="T29" fmla="*/ 0 h 206"/>
                      <a:gd name="T30" fmla="*/ 0 w 156"/>
                      <a:gd name="T31" fmla="*/ 0 h 206"/>
                      <a:gd name="T32" fmla="*/ 0 w 156"/>
                      <a:gd name="T33" fmla="*/ 0 h 206"/>
                      <a:gd name="T34" fmla="*/ 0 w 156"/>
                      <a:gd name="T35" fmla="*/ 0 h 206"/>
                      <a:gd name="T36" fmla="*/ 0 w 156"/>
                      <a:gd name="T37" fmla="*/ 0 h 206"/>
                      <a:gd name="T38" fmla="*/ 0 w 156"/>
                      <a:gd name="T39" fmla="*/ 0 h 206"/>
                      <a:gd name="T40" fmla="*/ 0 w 156"/>
                      <a:gd name="T41" fmla="*/ 0 h 206"/>
                      <a:gd name="T42" fmla="*/ 0 w 156"/>
                      <a:gd name="T43" fmla="*/ 0 h 206"/>
                      <a:gd name="T44" fmla="*/ 0 w 156"/>
                      <a:gd name="T45" fmla="*/ 0 h 206"/>
                      <a:gd name="T46" fmla="*/ 0 w 156"/>
                      <a:gd name="T47" fmla="*/ 0 h 206"/>
                      <a:gd name="T48" fmla="*/ 0 w 156"/>
                      <a:gd name="T49" fmla="*/ 0 h 206"/>
                      <a:gd name="T50" fmla="*/ 0 w 156"/>
                      <a:gd name="T51" fmla="*/ 0 h 206"/>
                      <a:gd name="T52" fmla="*/ 0 w 156"/>
                      <a:gd name="T53" fmla="*/ 0 h 206"/>
                      <a:gd name="T54" fmla="*/ 0 w 156"/>
                      <a:gd name="T55" fmla="*/ 0 h 206"/>
                      <a:gd name="T56" fmla="*/ 0 w 156"/>
                      <a:gd name="T57" fmla="*/ 0 h 206"/>
                      <a:gd name="T58" fmla="*/ 0 w 156"/>
                      <a:gd name="T59" fmla="*/ 0 h 206"/>
                      <a:gd name="T60" fmla="*/ 0 w 156"/>
                      <a:gd name="T61" fmla="*/ 0 h 206"/>
                      <a:gd name="T62" fmla="*/ 0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6" name="Freeform 20"/>
                  <p:cNvSpPr>
                    <a:spLocks/>
                  </p:cNvSpPr>
                  <p:nvPr/>
                </p:nvSpPr>
                <p:spPr bwMode="ltGray">
                  <a:xfrm>
                    <a:off x="1892" y="572"/>
                    <a:ext cx="47" cy="13"/>
                  </a:xfrm>
                  <a:custGeom>
                    <a:avLst/>
                    <a:gdLst>
                      <a:gd name="T0" fmla="*/ 0 w 109"/>
                      <a:gd name="T1" fmla="*/ 0 h 38"/>
                      <a:gd name="T2" fmla="*/ 0 w 109"/>
                      <a:gd name="T3" fmla="*/ 0 h 38"/>
                      <a:gd name="T4" fmla="*/ 0 w 109"/>
                      <a:gd name="T5" fmla="*/ 0 h 38"/>
                      <a:gd name="T6" fmla="*/ 0 w 109"/>
                      <a:gd name="T7" fmla="*/ 0 h 38"/>
                      <a:gd name="T8" fmla="*/ 0 w 109"/>
                      <a:gd name="T9" fmla="*/ 0 h 38"/>
                      <a:gd name="T10" fmla="*/ 0 w 109"/>
                      <a:gd name="T11" fmla="*/ 0 h 38"/>
                      <a:gd name="T12" fmla="*/ 0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7" name="Freeform 21"/>
                  <p:cNvSpPr>
                    <a:spLocks/>
                  </p:cNvSpPr>
                  <p:nvPr/>
                </p:nvSpPr>
                <p:spPr bwMode="ltGray">
                  <a:xfrm>
                    <a:off x="1890" y="588"/>
                    <a:ext cx="32" cy="34"/>
                  </a:xfrm>
                  <a:custGeom>
                    <a:avLst/>
                    <a:gdLst>
                      <a:gd name="T0" fmla="*/ 0 w 76"/>
                      <a:gd name="T1" fmla="*/ 0 h 104"/>
                      <a:gd name="T2" fmla="*/ 0 w 76"/>
                      <a:gd name="T3" fmla="*/ 0 h 104"/>
                      <a:gd name="T4" fmla="*/ 0 w 76"/>
                      <a:gd name="T5" fmla="*/ 0 h 104"/>
                      <a:gd name="T6" fmla="*/ 0 w 76"/>
                      <a:gd name="T7" fmla="*/ 0 h 104"/>
                      <a:gd name="T8" fmla="*/ 0 w 76"/>
                      <a:gd name="T9" fmla="*/ 0 h 104"/>
                      <a:gd name="T10" fmla="*/ 0 w 76"/>
                      <a:gd name="T11" fmla="*/ 0 h 104"/>
                      <a:gd name="T12" fmla="*/ 0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8" name="Freeform 22"/>
                  <p:cNvSpPr>
                    <a:spLocks/>
                  </p:cNvSpPr>
                  <p:nvPr/>
                </p:nvSpPr>
                <p:spPr bwMode="ltGray">
                  <a:xfrm>
                    <a:off x="1944"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9" name="Freeform 23"/>
                  <p:cNvSpPr>
                    <a:spLocks/>
                  </p:cNvSpPr>
                  <p:nvPr/>
                </p:nvSpPr>
                <p:spPr bwMode="ltGray">
                  <a:xfrm>
                    <a:off x="1948"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0" name="Freeform 24"/>
                  <p:cNvSpPr>
                    <a:spLocks/>
                  </p:cNvSpPr>
                  <p:nvPr/>
                </p:nvSpPr>
                <p:spPr bwMode="ltGray">
                  <a:xfrm>
                    <a:off x="1969"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0 w 61"/>
                      <a:gd name="T11" fmla="*/ 0 h 48"/>
                      <a:gd name="T12" fmla="*/ 0 w 61"/>
                      <a:gd name="T13" fmla="*/ 0 h 48"/>
                      <a:gd name="T14" fmla="*/ 0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1" name="Freeform 25"/>
                  <p:cNvSpPr>
                    <a:spLocks/>
                  </p:cNvSpPr>
                  <p:nvPr/>
                </p:nvSpPr>
                <p:spPr bwMode="ltGray">
                  <a:xfrm>
                    <a:off x="1976" y="593"/>
                    <a:ext cx="122" cy="61"/>
                  </a:xfrm>
                  <a:custGeom>
                    <a:avLst/>
                    <a:gdLst>
                      <a:gd name="T0" fmla="*/ 0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0 w 286"/>
                      <a:gd name="T17" fmla="*/ 0 h 182"/>
                      <a:gd name="T18" fmla="*/ 0 w 286"/>
                      <a:gd name="T19" fmla="*/ 0 h 182"/>
                      <a:gd name="T20" fmla="*/ 0 w 286"/>
                      <a:gd name="T21" fmla="*/ 0 h 182"/>
                      <a:gd name="T22" fmla="*/ 0 w 286"/>
                      <a:gd name="T23" fmla="*/ 0 h 182"/>
                      <a:gd name="T24" fmla="*/ 0 w 286"/>
                      <a:gd name="T25" fmla="*/ 0 h 182"/>
                      <a:gd name="T26" fmla="*/ 0 w 286"/>
                      <a:gd name="T27" fmla="*/ 0 h 182"/>
                      <a:gd name="T28" fmla="*/ 0 w 286"/>
                      <a:gd name="T29" fmla="*/ 0 h 182"/>
                      <a:gd name="T30" fmla="*/ 0 w 286"/>
                      <a:gd name="T31" fmla="*/ 0 h 182"/>
                      <a:gd name="T32" fmla="*/ 0 w 286"/>
                      <a:gd name="T33" fmla="*/ 0 h 182"/>
                      <a:gd name="T34" fmla="*/ 0 w 286"/>
                      <a:gd name="T35" fmla="*/ 0 h 182"/>
                      <a:gd name="T36" fmla="*/ 0 w 286"/>
                      <a:gd name="T37" fmla="*/ 0 h 182"/>
                      <a:gd name="T38" fmla="*/ 0 w 286"/>
                      <a:gd name="T39" fmla="*/ 0 h 182"/>
                      <a:gd name="T40" fmla="*/ 0 w 286"/>
                      <a:gd name="T41" fmla="*/ 0 h 182"/>
                      <a:gd name="T42" fmla="*/ 0 w 286"/>
                      <a:gd name="T43" fmla="*/ 0 h 182"/>
                      <a:gd name="T44" fmla="*/ 0 w 286"/>
                      <a:gd name="T45" fmla="*/ 0 h 182"/>
                      <a:gd name="T46" fmla="*/ 0 w 286"/>
                      <a:gd name="T47" fmla="*/ 0 h 182"/>
                      <a:gd name="T48" fmla="*/ 0 w 286"/>
                      <a:gd name="T49" fmla="*/ 0 h 182"/>
                      <a:gd name="T50" fmla="*/ 0 w 286"/>
                      <a:gd name="T51" fmla="*/ 0 h 182"/>
                      <a:gd name="T52" fmla="*/ 0 w 286"/>
                      <a:gd name="T53" fmla="*/ 0 h 182"/>
                      <a:gd name="T54" fmla="*/ 0 w 286"/>
                      <a:gd name="T55" fmla="*/ 0 h 182"/>
                      <a:gd name="T56" fmla="*/ 0 w 286"/>
                      <a:gd name="T57" fmla="*/ 0 h 182"/>
                      <a:gd name="T58" fmla="*/ 0 w 286"/>
                      <a:gd name="T59" fmla="*/ 0 h 182"/>
                      <a:gd name="T60" fmla="*/ 0 w 286"/>
                      <a:gd name="T61" fmla="*/ 0 h 182"/>
                      <a:gd name="T62" fmla="*/ 0 w 286"/>
                      <a:gd name="T63" fmla="*/ 0 h 182"/>
                      <a:gd name="T64" fmla="*/ 0 w 286"/>
                      <a:gd name="T65" fmla="*/ 0 h 182"/>
                      <a:gd name="T66" fmla="*/ 0 w 286"/>
                      <a:gd name="T67" fmla="*/ 0 h 182"/>
                      <a:gd name="T68" fmla="*/ 0 w 286"/>
                      <a:gd name="T69" fmla="*/ 0 h 182"/>
                      <a:gd name="T70" fmla="*/ 0 w 286"/>
                      <a:gd name="T71" fmla="*/ 0 h 182"/>
                      <a:gd name="T72" fmla="*/ 0 w 286"/>
                      <a:gd name="T73" fmla="*/ 0 h 182"/>
                      <a:gd name="T74" fmla="*/ 0 w 286"/>
                      <a:gd name="T75" fmla="*/ 0 h 182"/>
                      <a:gd name="T76" fmla="*/ 0 w 286"/>
                      <a:gd name="T77" fmla="*/ 0 h 182"/>
                      <a:gd name="T78" fmla="*/ 0 w 286"/>
                      <a:gd name="T79" fmla="*/ 0 h 182"/>
                      <a:gd name="T80" fmla="*/ 0 w 286"/>
                      <a:gd name="T81" fmla="*/ 0 h 182"/>
                      <a:gd name="T82" fmla="*/ 0 w 286"/>
                      <a:gd name="T83" fmla="*/ 0 h 182"/>
                      <a:gd name="T84" fmla="*/ 0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2" name="Freeform 26"/>
                  <p:cNvSpPr>
                    <a:spLocks/>
                  </p:cNvSpPr>
                  <p:nvPr/>
                </p:nvSpPr>
                <p:spPr bwMode="ltGray">
                  <a:xfrm>
                    <a:off x="2082" y="599"/>
                    <a:ext cx="33" cy="26"/>
                  </a:xfrm>
                  <a:custGeom>
                    <a:avLst/>
                    <a:gdLst>
                      <a:gd name="T0" fmla="*/ 0 w 78"/>
                      <a:gd name="T1" fmla="*/ 0 h 78"/>
                      <a:gd name="T2" fmla="*/ 0 w 78"/>
                      <a:gd name="T3" fmla="*/ 0 h 78"/>
                      <a:gd name="T4" fmla="*/ 0 w 78"/>
                      <a:gd name="T5" fmla="*/ 0 h 78"/>
                      <a:gd name="T6" fmla="*/ 0 w 78"/>
                      <a:gd name="T7" fmla="*/ 0 h 78"/>
                      <a:gd name="T8" fmla="*/ 0 w 78"/>
                      <a:gd name="T9" fmla="*/ 0 h 78"/>
                      <a:gd name="T10" fmla="*/ 0 w 78"/>
                      <a:gd name="T11" fmla="*/ 0 h 78"/>
                      <a:gd name="T12" fmla="*/ 0 w 78"/>
                      <a:gd name="T13" fmla="*/ 0 h 78"/>
                      <a:gd name="T14" fmla="*/ 0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3" name="Freeform 27"/>
                  <p:cNvSpPr>
                    <a:spLocks/>
                  </p:cNvSpPr>
                  <p:nvPr/>
                </p:nvSpPr>
                <p:spPr bwMode="ltGray">
                  <a:xfrm>
                    <a:off x="2152"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4" name="Freeform 28"/>
                  <p:cNvSpPr>
                    <a:spLocks/>
                  </p:cNvSpPr>
                  <p:nvPr/>
                </p:nvSpPr>
                <p:spPr bwMode="ltGray">
                  <a:xfrm>
                    <a:off x="2194" y="584"/>
                    <a:ext cx="11" cy="8"/>
                  </a:xfrm>
                  <a:custGeom>
                    <a:avLst/>
                    <a:gdLst>
                      <a:gd name="T0" fmla="*/ 0 w 26"/>
                      <a:gd name="T1" fmla="*/ 0 h 22"/>
                      <a:gd name="T2" fmla="*/ 0 w 26"/>
                      <a:gd name="T3" fmla="*/ 0 h 22"/>
                      <a:gd name="T4" fmla="*/ 0 w 26"/>
                      <a:gd name="T5" fmla="*/ 0 h 22"/>
                      <a:gd name="T6" fmla="*/ 0 w 26"/>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5" name="Freeform 29"/>
                  <p:cNvSpPr>
                    <a:spLocks/>
                  </p:cNvSpPr>
                  <p:nvPr/>
                </p:nvSpPr>
                <p:spPr bwMode="ltGray">
                  <a:xfrm>
                    <a:off x="2059"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6" name="Freeform 30"/>
                  <p:cNvSpPr>
                    <a:spLocks/>
                  </p:cNvSpPr>
                  <p:nvPr/>
                </p:nvSpPr>
                <p:spPr bwMode="ltGray">
                  <a:xfrm>
                    <a:off x="1988"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7" name="Freeform 31"/>
                  <p:cNvSpPr>
                    <a:spLocks/>
                  </p:cNvSpPr>
                  <p:nvPr/>
                </p:nvSpPr>
                <p:spPr bwMode="ltGray">
                  <a:xfrm>
                    <a:off x="1910" y="523"/>
                    <a:ext cx="34" cy="27"/>
                  </a:xfrm>
                  <a:custGeom>
                    <a:avLst/>
                    <a:gdLst>
                      <a:gd name="T0" fmla="*/ 0 w 80"/>
                      <a:gd name="T1" fmla="*/ 0 h 80"/>
                      <a:gd name="T2" fmla="*/ 0 w 80"/>
                      <a:gd name="T3" fmla="*/ 0 h 80"/>
                      <a:gd name="T4" fmla="*/ 0 w 80"/>
                      <a:gd name="T5" fmla="*/ 0 h 80"/>
                      <a:gd name="T6" fmla="*/ 0 w 80"/>
                      <a:gd name="T7" fmla="*/ 0 h 80"/>
                      <a:gd name="T8" fmla="*/ 0 w 80"/>
                      <a:gd name="T9" fmla="*/ 0 h 80"/>
                      <a:gd name="T10" fmla="*/ 0 w 80"/>
                      <a:gd name="T11" fmla="*/ 0 h 80"/>
                      <a:gd name="T12" fmla="*/ 0 w 80"/>
                      <a:gd name="T13" fmla="*/ 0 h 80"/>
                      <a:gd name="T14" fmla="*/ 0 w 80"/>
                      <a:gd name="T15" fmla="*/ 0 h 80"/>
                      <a:gd name="T16" fmla="*/ 0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8" name="Freeform 32"/>
                  <p:cNvSpPr>
                    <a:spLocks/>
                  </p:cNvSpPr>
                  <p:nvPr/>
                </p:nvSpPr>
                <p:spPr bwMode="ltGray">
                  <a:xfrm>
                    <a:off x="1899" y="466"/>
                    <a:ext cx="40" cy="58"/>
                  </a:xfrm>
                  <a:custGeom>
                    <a:avLst/>
                    <a:gdLst>
                      <a:gd name="T0" fmla="*/ 0 w 94"/>
                      <a:gd name="T1" fmla="*/ 0 h 174"/>
                      <a:gd name="T2" fmla="*/ 0 w 94"/>
                      <a:gd name="T3" fmla="*/ 0 h 174"/>
                      <a:gd name="T4" fmla="*/ 0 w 94"/>
                      <a:gd name="T5" fmla="*/ 0 h 174"/>
                      <a:gd name="T6" fmla="*/ 0 w 94"/>
                      <a:gd name="T7" fmla="*/ 0 h 174"/>
                      <a:gd name="T8" fmla="*/ 0 w 94"/>
                      <a:gd name="T9" fmla="*/ 0 h 174"/>
                      <a:gd name="T10" fmla="*/ 0 w 94"/>
                      <a:gd name="T11" fmla="*/ 0 h 174"/>
                      <a:gd name="T12" fmla="*/ 0 w 94"/>
                      <a:gd name="T13" fmla="*/ 0 h 174"/>
                      <a:gd name="T14" fmla="*/ 0 w 94"/>
                      <a:gd name="T15" fmla="*/ 0 h 174"/>
                      <a:gd name="T16" fmla="*/ 0 w 94"/>
                      <a:gd name="T17" fmla="*/ 0 h 174"/>
                      <a:gd name="T18" fmla="*/ 0 w 94"/>
                      <a:gd name="T19" fmla="*/ 0 h 174"/>
                      <a:gd name="T20" fmla="*/ 0 w 94"/>
                      <a:gd name="T21" fmla="*/ 0 h 174"/>
                      <a:gd name="T22" fmla="*/ 0 w 94"/>
                      <a:gd name="T23" fmla="*/ 0 h 174"/>
                      <a:gd name="T24" fmla="*/ 0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9" name="Freeform 33"/>
                  <p:cNvSpPr>
                    <a:spLocks/>
                  </p:cNvSpPr>
                  <p:nvPr/>
                </p:nvSpPr>
                <p:spPr bwMode="ltGray">
                  <a:xfrm>
                    <a:off x="1909"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0" name="Freeform 34"/>
                  <p:cNvSpPr>
                    <a:spLocks/>
                  </p:cNvSpPr>
                  <p:nvPr/>
                </p:nvSpPr>
                <p:spPr bwMode="ltGray">
                  <a:xfrm>
                    <a:off x="1881"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1" name="Freeform 35"/>
                  <p:cNvSpPr>
                    <a:spLocks/>
                  </p:cNvSpPr>
                  <p:nvPr/>
                </p:nvSpPr>
                <p:spPr bwMode="ltGray">
                  <a:xfrm>
                    <a:off x="2930" y="489"/>
                    <a:ext cx="299" cy="179"/>
                  </a:xfrm>
                  <a:custGeom>
                    <a:avLst/>
                    <a:gdLst>
                      <a:gd name="T0" fmla="*/ 1 w 471"/>
                      <a:gd name="T1" fmla="*/ 1 h 281"/>
                      <a:gd name="T2" fmla="*/ 1 w 471"/>
                      <a:gd name="T3" fmla="*/ 1 h 281"/>
                      <a:gd name="T4" fmla="*/ 1 w 471"/>
                      <a:gd name="T5" fmla="*/ 1 h 281"/>
                      <a:gd name="T6" fmla="*/ 1 w 471"/>
                      <a:gd name="T7" fmla="*/ 1 h 281"/>
                      <a:gd name="T8" fmla="*/ 1 w 471"/>
                      <a:gd name="T9" fmla="*/ 1 h 281"/>
                      <a:gd name="T10" fmla="*/ 0 w 471"/>
                      <a:gd name="T11" fmla="*/ 1 h 281"/>
                      <a:gd name="T12" fmla="*/ 1 w 471"/>
                      <a:gd name="T13" fmla="*/ 1 h 281"/>
                      <a:gd name="T14" fmla="*/ 1 w 471"/>
                      <a:gd name="T15" fmla="*/ 1 h 281"/>
                      <a:gd name="T16" fmla="*/ 1 w 471"/>
                      <a:gd name="T17" fmla="*/ 1 h 281"/>
                      <a:gd name="T18" fmla="*/ 1 w 471"/>
                      <a:gd name="T19" fmla="*/ 1 h 281"/>
                      <a:gd name="T20" fmla="*/ 1 w 471"/>
                      <a:gd name="T21" fmla="*/ 1 h 281"/>
                      <a:gd name="T22" fmla="*/ 1 w 471"/>
                      <a:gd name="T23" fmla="*/ 1 h 281"/>
                      <a:gd name="T24" fmla="*/ 1 w 471"/>
                      <a:gd name="T25" fmla="*/ 1 h 281"/>
                      <a:gd name="T26" fmla="*/ 1 w 471"/>
                      <a:gd name="T27" fmla="*/ 1 h 281"/>
                      <a:gd name="T28" fmla="*/ 1 w 471"/>
                      <a:gd name="T29" fmla="*/ 1 h 281"/>
                      <a:gd name="T30" fmla="*/ 1 w 471"/>
                      <a:gd name="T31" fmla="*/ 1 h 281"/>
                      <a:gd name="T32" fmla="*/ 1 w 471"/>
                      <a:gd name="T33" fmla="*/ 1 h 281"/>
                      <a:gd name="T34" fmla="*/ 1 w 471"/>
                      <a:gd name="T35" fmla="*/ 0 h 281"/>
                      <a:gd name="T36" fmla="*/ 1 w 471"/>
                      <a:gd name="T37" fmla="*/ 1 h 281"/>
                      <a:gd name="T38" fmla="*/ 1 w 471"/>
                      <a:gd name="T39" fmla="*/ 1 h 281"/>
                      <a:gd name="T40" fmla="*/ 1 w 471"/>
                      <a:gd name="T41" fmla="*/ 1 h 281"/>
                      <a:gd name="T42" fmla="*/ 1 w 471"/>
                      <a:gd name="T43" fmla="*/ 1 h 281"/>
                      <a:gd name="T44" fmla="*/ 1 w 471"/>
                      <a:gd name="T45" fmla="*/ 1 h 281"/>
                      <a:gd name="T46" fmla="*/ 1 w 471"/>
                      <a:gd name="T47" fmla="*/ 1 h 281"/>
                      <a:gd name="T48" fmla="*/ 1 w 471"/>
                      <a:gd name="T49" fmla="*/ 1 h 281"/>
                      <a:gd name="T50" fmla="*/ 1 w 471"/>
                      <a:gd name="T51" fmla="*/ 1 h 281"/>
                      <a:gd name="T52" fmla="*/ 1 w 471"/>
                      <a:gd name="T53" fmla="*/ 1 h 281"/>
                      <a:gd name="T54" fmla="*/ 1 w 471"/>
                      <a:gd name="T55" fmla="*/ 1 h 281"/>
                      <a:gd name="T56" fmla="*/ 1 w 471"/>
                      <a:gd name="T57" fmla="*/ 1 h 281"/>
                      <a:gd name="T58" fmla="*/ 1 w 471"/>
                      <a:gd name="T59" fmla="*/ 1 h 281"/>
                      <a:gd name="T60" fmla="*/ 1 w 471"/>
                      <a:gd name="T61" fmla="*/ 1 h 281"/>
                      <a:gd name="T62" fmla="*/ 1 w 471"/>
                      <a:gd name="T63" fmla="*/ 1 h 281"/>
                      <a:gd name="T64" fmla="*/ 1 w 471"/>
                      <a:gd name="T65" fmla="*/ 1 h 281"/>
                      <a:gd name="T66" fmla="*/ 1 w 471"/>
                      <a:gd name="T67" fmla="*/ 1 h 281"/>
                      <a:gd name="T68" fmla="*/ 1 w 471"/>
                      <a:gd name="T69" fmla="*/ 1 h 281"/>
                      <a:gd name="T70" fmla="*/ 1 w 471"/>
                      <a:gd name="T71" fmla="*/ 1 h 281"/>
                      <a:gd name="T72" fmla="*/ 1 w 471"/>
                      <a:gd name="T73" fmla="*/ 1 h 281"/>
                      <a:gd name="T74" fmla="*/ 1 w 471"/>
                      <a:gd name="T75" fmla="*/ 1 h 281"/>
                      <a:gd name="T76" fmla="*/ 1 w 471"/>
                      <a:gd name="T77" fmla="*/ 1 h 281"/>
                      <a:gd name="T78" fmla="*/ 1 w 471"/>
                      <a:gd name="T79" fmla="*/ 1 h 281"/>
                      <a:gd name="T80" fmla="*/ 1 w 471"/>
                      <a:gd name="T81" fmla="*/ 1 h 281"/>
                      <a:gd name="T82" fmla="*/ 1 w 471"/>
                      <a:gd name="T83" fmla="*/ 1 h 281"/>
                      <a:gd name="T84" fmla="*/ 1 w 471"/>
                      <a:gd name="T85" fmla="*/ 1 h 281"/>
                      <a:gd name="T86" fmla="*/ 1 w 471"/>
                      <a:gd name="T87" fmla="*/ 1 h 281"/>
                      <a:gd name="T88" fmla="*/ 1 w 471"/>
                      <a:gd name="T89" fmla="*/ 1 h 281"/>
                      <a:gd name="T90" fmla="*/ 1 w 471"/>
                      <a:gd name="T91" fmla="*/ 1 h 281"/>
                      <a:gd name="T92" fmla="*/ 1 w 471"/>
                      <a:gd name="T93" fmla="*/ 1 h 281"/>
                      <a:gd name="T94" fmla="*/ 1 w 471"/>
                      <a:gd name="T95" fmla="*/ 1 h 281"/>
                      <a:gd name="T96" fmla="*/ 1 w 471"/>
                      <a:gd name="T97" fmla="*/ 1 h 281"/>
                      <a:gd name="T98" fmla="*/ 1 w 471"/>
                      <a:gd name="T99" fmla="*/ 1 h 281"/>
                      <a:gd name="T100" fmla="*/ 1 w 471"/>
                      <a:gd name="T101" fmla="*/ 1 h 281"/>
                      <a:gd name="T102" fmla="*/ 1 w 471"/>
                      <a:gd name="T103" fmla="*/ 1 h 281"/>
                      <a:gd name="T104" fmla="*/ 1 w 471"/>
                      <a:gd name="T105" fmla="*/ 1 h 281"/>
                      <a:gd name="T106" fmla="*/ 1 w 471"/>
                      <a:gd name="T107" fmla="*/ 1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2" name="Freeform 36"/>
                  <p:cNvSpPr>
                    <a:spLocks/>
                  </p:cNvSpPr>
                  <p:nvPr/>
                </p:nvSpPr>
                <p:spPr bwMode="ltGray">
                  <a:xfrm>
                    <a:off x="2534" y="242"/>
                    <a:ext cx="420" cy="283"/>
                  </a:xfrm>
                  <a:custGeom>
                    <a:avLst/>
                    <a:gdLst>
                      <a:gd name="T0" fmla="*/ 0 w 984"/>
                      <a:gd name="T1" fmla="*/ 0 h 844"/>
                      <a:gd name="T2" fmla="*/ 0 w 984"/>
                      <a:gd name="T3" fmla="*/ 0 h 844"/>
                      <a:gd name="T4" fmla="*/ 0 w 984"/>
                      <a:gd name="T5" fmla="*/ 0 h 844"/>
                      <a:gd name="T6" fmla="*/ 0 w 984"/>
                      <a:gd name="T7" fmla="*/ 0 h 844"/>
                      <a:gd name="T8" fmla="*/ 0 w 984"/>
                      <a:gd name="T9" fmla="*/ 0 h 844"/>
                      <a:gd name="T10" fmla="*/ 0 w 984"/>
                      <a:gd name="T11" fmla="*/ 0 h 844"/>
                      <a:gd name="T12" fmla="*/ 0 w 984"/>
                      <a:gd name="T13" fmla="*/ 0 h 844"/>
                      <a:gd name="T14" fmla="*/ 0 w 984"/>
                      <a:gd name="T15" fmla="*/ 0 h 844"/>
                      <a:gd name="T16" fmla="*/ 0 w 984"/>
                      <a:gd name="T17" fmla="*/ 0 h 844"/>
                      <a:gd name="T18" fmla="*/ 0 w 984"/>
                      <a:gd name="T19" fmla="*/ 0 h 844"/>
                      <a:gd name="T20" fmla="*/ 0 w 984"/>
                      <a:gd name="T21" fmla="*/ 0 h 844"/>
                      <a:gd name="T22" fmla="*/ 0 w 984"/>
                      <a:gd name="T23" fmla="*/ 0 h 844"/>
                      <a:gd name="T24" fmla="*/ 0 w 984"/>
                      <a:gd name="T25" fmla="*/ 0 h 844"/>
                      <a:gd name="T26" fmla="*/ 0 w 984"/>
                      <a:gd name="T27" fmla="*/ 0 h 844"/>
                      <a:gd name="T28" fmla="*/ 0 w 984"/>
                      <a:gd name="T29" fmla="*/ 0 h 844"/>
                      <a:gd name="T30" fmla="*/ 0 w 984"/>
                      <a:gd name="T31" fmla="*/ 0 h 844"/>
                      <a:gd name="T32" fmla="*/ 0 w 984"/>
                      <a:gd name="T33" fmla="*/ 0 h 844"/>
                      <a:gd name="T34" fmla="*/ 0 w 984"/>
                      <a:gd name="T35" fmla="*/ 0 h 844"/>
                      <a:gd name="T36" fmla="*/ 0 w 984"/>
                      <a:gd name="T37" fmla="*/ 0 h 844"/>
                      <a:gd name="T38" fmla="*/ 0 w 984"/>
                      <a:gd name="T39" fmla="*/ 0 h 844"/>
                      <a:gd name="T40" fmla="*/ 0 w 984"/>
                      <a:gd name="T41" fmla="*/ 0 h 844"/>
                      <a:gd name="T42" fmla="*/ 0 w 984"/>
                      <a:gd name="T43" fmla="*/ 0 h 844"/>
                      <a:gd name="T44" fmla="*/ 0 w 984"/>
                      <a:gd name="T45" fmla="*/ 0 h 844"/>
                      <a:gd name="T46" fmla="*/ 0 w 984"/>
                      <a:gd name="T47" fmla="*/ 0 h 844"/>
                      <a:gd name="T48" fmla="*/ 0 w 984"/>
                      <a:gd name="T49" fmla="*/ 0 h 844"/>
                      <a:gd name="T50" fmla="*/ 0 w 984"/>
                      <a:gd name="T51" fmla="*/ 0 h 844"/>
                      <a:gd name="T52" fmla="*/ 0 w 984"/>
                      <a:gd name="T53" fmla="*/ 0 h 844"/>
                      <a:gd name="T54" fmla="*/ 0 w 984"/>
                      <a:gd name="T55" fmla="*/ 0 h 844"/>
                      <a:gd name="T56" fmla="*/ 0 w 984"/>
                      <a:gd name="T57" fmla="*/ 0 h 844"/>
                      <a:gd name="T58" fmla="*/ 0 w 984"/>
                      <a:gd name="T59" fmla="*/ 0 h 844"/>
                      <a:gd name="T60" fmla="*/ 0 w 984"/>
                      <a:gd name="T61" fmla="*/ 0 h 844"/>
                      <a:gd name="T62" fmla="*/ 0 w 984"/>
                      <a:gd name="T63" fmla="*/ 0 h 844"/>
                      <a:gd name="T64" fmla="*/ 0 w 984"/>
                      <a:gd name="T65" fmla="*/ 0 h 844"/>
                      <a:gd name="T66" fmla="*/ 0 w 984"/>
                      <a:gd name="T67" fmla="*/ 0 h 844"/>
                      <a:gd name="T68" fmla="*/ 0 w 984"/>
                      <a:gd name="T69" fmla="*/ 0 h 844"/>
                      <a:gd name="T70" fmla="*/ 0 w 984"/>
                      <a:gd name="T71" fmla="*/ 0 h 844"/>
                      <a:gd name="T72" fmla="*/ 0 w 984"/>
                      <a:gd name="T73" fmla="*/ 0 h 844"/>
                      <a:gd name="T74" fmla="*/ 0 w 984"/>
                      <a:gd name="T75" fmla="*/ 0 h 844"/>
                      <a:gd name="T76" fmla="*/ 0 w 984"/>
                      <a:gd name="T77" fmla="*/ 0 h 844"/>
                      <a:gd name="T78" fmla="*/ 0 w 984"/>
                      <a:gd name="T79" fmla="*/ 0 h 844"/>
                      <a:gd name="T80" fmla="*/ 0 w 984"/>
                      <a:gd name="T81" fmla="*/ 0 h 844"/>
                      <a:gd name="T82" fmla="*/ 0 w 984"/>
                      <a:gd name="T83" fmla="*/ 0 h 844"/>
                      <a:gd name="T84" fmla="*/ 0 w 984"/>
                      <a:gd name="T85" fmla="*/ 0 h 844"/>
                      <a:gd name="T86" fmla="*/ 0 w 984"/>
                      <a:gd name="T87" fmla="*/ 0 h 844"/>
                      <a:gd name="T88" fmla="*/ 0 w 984"/>
                      <a:gd name="T89" fmla="*/ 0 h 844"/>
                      <a:gd name="T90" fmla="*/ 0 w 984"/>
                      <a:gd name="T91" fmla="*/ 0 h 844"/>
                      <a:gd name="T92" fmla="*/ 0 w 984"/>
                      <a:gd name="T93" fmla="*/ 0 h 844"/>
                      <a:gd name="T94" fmla="*/ 0 w 984"/>
                      <a:gd name="T95" fmla="*/ 0 h 844"/>
                      <a:gd name="T96" fmla="*/ 0 w 984"/>
                      <a:gd name="T97" fmla="*/ 0 h 844"/>
                      <a:gd name="T98" fmla="*/ 0 w 984"/>
                      <a:gd name="T99" fmla="*/ 0 h 844"/>
                      <a:gd name="T100" fmla="*/ 0 w 984"/>
                      <a:gd name="T101" fmla="*/ 0 h 844"/>
                      <a:gd name="T102" fmla="*/ 0 w 984"/>
                      <a:gd name="T103" fmla="*/ 0 h 844"/>
                      <a:gd name="T104" fmla="*/ 0 w 984"/>
                      <a:gd name="T105" fmla="*/ 0 h 844"/>
                      <a:gd name="T106" fmla="*/ 0 w 984"/>
                      <a:gd name="T107" fmla="*/ 0 h 844"/>
                      <a:gd name="T108" fmla="*/ 0 w 984"/>
                      <a:gd name="T109" fmla="*/ 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3" name="Freeform 37"/>
                  <p:cNvSpPr>
                    <a:spLocks/>
                  </p:cNvSpPr>
                  <p:nvPr/>
                </p:nvSpPr>
                <p:spPr bwMode="ltGray">
                  <a:xfrm>
                    <a:off x="2405" y="445"/>
                    <a:ext cx="15" cy="16"/>
                  </a:xfrm>
                  <a:custGeom>
                    <a:avLst/>
                    <a:gdLst>
                      <a:gd name="T0" fmla="*/ 0 w 36"/>
                      <a:gd name="T1" fmla="*/ 0 h 48"/>
                      <a:gd name="T2" fmla="*/ 0 w 36"/>
                      <a:gd name="T3" fmla="*/ 0 h 48"/>
                      <a:gd name="T4" fmla="*/ 0 w 36"/>
                      <a:gd name="T5" fmla="*/ 0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4" name="Freeform 38"/>
                  <p:cNvSpPr>
                    <a:spLocks/>
                  </p:cNvSpPr>
                  <p:nvPr/>
                </p:nvSpPr>
                <p:spPr bwMode="ltGray">
                  <a:xfrm>
                    <a:off x="2393" y="439"/>
                    <a:ext cx="16" cy="12"/>
                  </a:xfrm>
                  <a:custGeom>
                    <a:avLst/>
                    <a:gdLst>
                      <a:gd name="T0" fmla="*/ 0 w 36"/>
                      <a:gd name="T1" fmla="*/ 0 h 37"/>
                      <a:gd name="T2" fmla="*/ 0 w 36"/>
                      <a:gd name="T3" fmla="*/ 0 h 37"/>
                      <a:gd name="T4" fmla="*/ 0 w 36"/>
                      <a:gd name="T5" fmla="*/ 0 h 37"/>
                      <a:gd name="T6" fmla="*/ 0 w 36"/>
                      <a:gd name="T7" fmla="*/ 0 h 37"/>
                      <a:gd name="T8" fmla="*/ 0 w 36"/>
                      <a:gd name="T9" fmla="*/ 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5" name="Freeform 39"/>
                  <p:cNvSpPr>
                    <a:spLocks/>
                  </p:cNvSpPr>
                  <p:nvPr/>
                </p:nvSpPr>
                <p:spPr bwMode="ltGray">
                  <a:xfrm>
                    <a:off x="2878" y="406"/>
                    <a:ext cx="73" cy="33"/>
                  </a:xfrm>
                  <a:custGeom>
                    <a:avLst/>
                    <a:gdLst>
                      <a:gd name="T0" fmla="*/ 0 w 170"/>
                      <a:gd name="T1" fmla="*/ 0 h 96"/>
                      <a:gd name="T2" fmla="*/ 0 w 170"/>
                      <a:gd name="T3" fmla="*/ 0 h 96"/>
                      <a:gd name="T4" fmla="*/ 0 w 170"/>
                      <a:gd name="T5" fmla="*/ 0 h 96"/>
                      <a:gd name="T6" fmla="*/ 0 w 170"/>
                      <a:gd name="T7" fmla="*/ 0 h 96"/>
                      <a:gd name="T8" fmla="*/ 0 w 170"/>
                      <a:gd name="T9" fmla="*/ 0 h 96"/>
                      <a:gd name="T10" fmla="*/ 0 w 170"/>
                      <a:gd name="T11" fmla="*/ 0 h 96"/>
                      <a:gd name="T12" fmla="*/ 0 w 170"/>
                      <a:gd name="T13" fmla="*/ 0 h 96"/>
                      <a:gd name="T14" fmla="*/ 0 w 170"/>
                      <a:gd name="T15" fmla="*/ 0 h 96"/>
                      <a:gd name="T16" fmla="*/ 0 w 170"/>
                      <a:gd name="T17" fmla="*/ 0 h 96"/>
                      <a:gd name="T18" fmla="*/ 0 w 170"/>
                      <a:gd name="T19" fmla="*/ 0 h 96"/>
                      <a:gd name="T20" fmla="*/ 0 w 170"/>
                      <a:gd name="T21" fmla="*/ 0 h 96"/>
                      <a:gd name="T22" fmla="*/ 0 w 170"/>
                      <a:gd name="T23" fmla="*/ 0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6" name="Freeform 40"/>
                  <p:cNvSpPr>
                    <a:spLocks/>
                  </p:cNvSpPr>
                  <p:nvPr/>
                </p:nvSpPr>
                <p:spPr bwMode="ltGray">
                  <a:xfrm>
                    <a:off x="2955" y="433"/>
                    <a:ext cx="59" cy="15"/>
                  </a:xfrm>
                  <a:custGeom>
                    <a:avLst/>
                    <a:gdLst>
                      <a:gd name="T0" fmla="*/ 0 w 138"/>
                      <a:gd name="T1" fmla="*/ 0 h 44"/>
                      <a:gd name="T2" fmla="*/ 0 w 138"/>
                      <a:gd name="T3" fmla="*/ 0 h 44"/>
                      <a:gd name="T4" fmla="*/ 0 w 138"/>
                      <a:gd name="T5" fmla="*/ 0 h 44"/>
                      <a:gd name="T6" fmla="*/ 0 w 138"/>
                      <a:gd name="T7" fmla="*/ 0 h 44"/>
                      <a:gd name="T8" fmla="*/ 0 w 138"/>
                      <a:gd name="T9" fmla="*/ 0 h 44"/>
                      <a:gd name="T10" fmla="*/ 0 w 138"/>
                      <a:gd name="T11" fmla="*/ 0 h 44"/>
                      <a:gd name="T12" fmla="*/ 0 w 138"/>
                      <a:gd name="T13" fmla="*/ 0 h 44"/>
                      <a:gd name="T14" fmla="*/ 0 w 138"/>
                      <a:gd name="T15" fmla="*/ 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7" name="Freeform 41"/>
                  <p:cNvSpPr>
                    <a:spLocks/>
                  </p:cNvSpPr>
                  <p:nvPr/>
                </p:nvSpPr>
                <p:spPr bwMode="ltGray">
                  <a:xfrm>
                    <a:off x="2924" y="441"/>
                    <a:ext cx="24" cy="14"/>
                  </a:xfrm>
                  <a:custGeom>
                    <a:avLst/>
                    <a:gdLst>
                      <a:gd name="T0" fmla="*/ 0 w 57"/>
                      <a:gd name="T1" fmla="*/ 0 h 42"/>
                      <a:gd name="T2" fmla="*/ 0 w 57"/>
                      <a:gd name="T3" fmla="*/ 0 h 42"/>
                      <a:gd name="T4" fmla="*/ 0 w 57"/>
                      <a:gd name="T5" fmla="*/ 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8" name="Freeform 42"/>
                  <p:cNvSpPr>
                    <a:spLocks/>
                  </p:cNvSpPr>
                  <p:nvPr/>
                </p:nvSpPr>
                <p:spPr bwMode="ltGray">
                  <a:xfrm>
                    <a:off x="2908" y="398"/>
                    <a:ext cx="16" cy="18"/>
                  </a:xfrm>
                  <a:custGeom>
                    <a:avLst/>
                    <a:gdLst>
                      <a:gd name="T0" fmla="*/ 0 w 39"/>
                      <a:gd name="T1" fmla="*/ 0 h 52"/>
                      <a:gd name="T2" fmla="*/ 0 w 39"/>
                      <a:gd name="T3" fmla="*/ 0 h 52"/>
                      <a:gd name="T4" fmla="*/ 0 w 39"/>
                      <a:gd name="T5" fmla="*/ 0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9" name="Freeform 43"/>
                  <p:cNvSpPr>
                    <a:spLocks/>
                  </p:cNvSpPr>
                  <p:nvPr/>
                </p:nvSpPr>
                <p:spPr bwMode="ltGray">
                  <a:xfrm>
                    <a:off x="3035" y="452"/>
                    <a:ext cx="19" cy="27"/>
                  </a:xfrm>
                  <a:custGeom>
                    <a:avLst/>
                    <a:gdLst>
                      <a:gd name="T0" fmla="*/ 0 w 44"/>
                      <a:gd name="T1" fmla="*/ 0 h 80"/>
                      <a:gd name="T2" fmla="*/ 0 w 44"/>
                      <a:gd name="T3" fmla="*/ 0 h 80"/>
                      <a:gd name="T4" fmla="*/ 0 w 44"/>
                      <a:gd name="T5" fmla="*/ 0 h 80"/>
                      <a:gd name="T6" fmla="*/ 0 w 44"/>
                      <a:gd name="T7" fmla="*/ 0 h 80"/>
                      <a:gd name="T8" fmla="*/ 0 w 44"/>
                      <a:gd name="T9" fmla="*/ 0 h 80"/>
                      <a:gd name="T10" fmla="*/ 0 w 44"/>
                      <a:gd name="T11" fmla="*/ 0 h 80"/>
                      <a:gd name="T12" fmla="*/ 0 w 44"/>
                      <a:gd name="T13" fmla="*/ 0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0" name="Freeform 44"/>
                  <p:cNvSpPr>
                    <a:spLocks/>
                  </p:cNvSpPr>
                  <p:nvPr/>
                </p:nvSpPr>
                <p:spPr bwMode="ltGray">
                  <a:xfrm>
                    <a:off x="2696" y="247"/>
                    <a:ext cx="205" cy="41"/>
                  </a:xfrm>
                  <a:custGeom>
                    <a:avLst/>
                    <a:gdLst>
                      <a:gd name="T0" fmla="*/ 1 w 323"/>
                      <a:gd name="T1" fmla="*/ 1 h 64"/>
                      <a:gd name="T2" fmla="*/ 1 w 323"/>
                      <a:gd name="T3" fmla="*/ 1 h 64"/>
                      <a:gd name="T4" fmla="*/ 1 w 323"/>
                      <a:gd name="T5" fmla="*/ 0 h 64"/>
                      <a:gd name="T6" fmla="*/ 1 w 323"/>
                      <a:gd name="T7" fmla="*/ 0 h 64"/>
                      <a:gd name="T8" fmla="*/ 1 w 323"/>
                      <a:gd name="T9" fmla="*/ 1 h 64"/>
                      <a:gd name="T10" fmla="*/ 1 w 323"/>
                      <a:gd name="T11" fmla="*/ 1 h 64"/>
                      <a:gd name="T12" fmla="*/ 1 w 323"/>
                      <a:gd name="T13" fmla="*/ 1 h 64"/>
                      <a:gd name="T14" fmla="*/ 1 w 323"/>
                      <a:gd name="T15" fmla="*/ 1 h 64"/>
                      <a:gd name="T16" fmla="*/ 1 w 323"/>
                      <a:gd name="T17" fmla="*/ 1 h 64"/>
                      <a:gd name="T18" fmla="*/ 1 w 323"/>
                      <a:gd name="T19" fmla="*/ 1 h 64"/>
                      <a:gd name="T20" fmla="*/ 1 w 323"/>
                      <a:gd name="T21" fmla="*/ 1 h 64"/>
                      <a:gd name="T22" fmla="*/ 1 w 323"/>
                      <a:gd name="T23" fmla="*/ 1 h 64"/>
                      <a:gd name="T24" fmla="*/ 1 w 323"/>
                      <a:gd name="T25" fmla="*/ 1 h 64"/>
                      <a:gd name="T26" fmla="*/ 1 w 323"/>
                      <a:gd name="T27" fmla="*/ 1 h 64"/>
                      <a:gd name="T28" fmla="*/ 1 w 323"/>
                      <a:gd name="T29" fmla="*/ 1 h 64"/>
                      <a:gd name="T30" fmla="*/ 1 w 323"/>
                      <a:gd name="T31" fmla="*/ 1 h 64"/>
                      <a:gd name="T32" fmla="*/ 1 w 323"/>
                      <a:gd name="T33" fmla="*/ 1 h 64"/>
                      <a:gd name="T34" fmla="*/ 1 w 323"/>
                      <a:gd name="T35" fmla="*/ 1 h 64"/>
                      <a:gd name="T36" fmla="*/ 1 w 323"/>
                      <a:gd name="T37" fmla="*/ 1 h 64"/>
                      <a:gd name="T38" fmla="*/ 1 w 323"/>
                      <a:gd name="T39" fmla="*/ 1 h 64"/>
                      <a:gd name="T40" fmla="*/ 1 w 323"/>
                      <a:gd name="T41" fmla="*/ 1 h 64"/>
                      <a:gd name="T42" fmla="*/ 1 w 323"/>
                      <a:gd name="T43" fmla="*/ 1 h 64"/>
                      <a:gd name="T44" fmla="*/ 1 w 323"/>
                      <a:gd name="T45" fmla="*/ 1 h 64"/>
                      <a:gd name="T46" fmla="*/ 1 w 323"/>
                      <a:gd name="T47" fmla="*/ 1 h 64"/>
                      <a:gd name="T48" fmla="*/ 1 w 323"/>
                      <a:gd name="T49" fmla="*/ 1 h 64"/>
                      <a:gd name="T50" fmla="*/ 1 w 323"/>
                      <a:gd name="T51" fmla="*/ 1 h 64"/>
                      <a:gd name="T52" fmla="*/ 1 w 323"/>
                      <a:gd name="T53" fmla="*/ 0 h 64"/>
                      <a:gd name="T54" fmla="*/ 1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1" name="Freeform 45"/>
                  <p:cNvSpPr>
                    <a:spLocks/>
                  </p:cNvSpPr>
                  <p:nvPr/>
                </p:nvSpPr>
                <p:spPr bwMode="ltGray">
                  <a:xfrm>
                    <a:off x="2515" y="246"/>
                    <a:ext cx="190" cy="20"/>
                  </a:xfrm>
                  <a:custGeom>
                    <a:avLst/>
                    <a:gdLst>
                      <a:gd name="T0" fmla="*/ 1 w 300"/>
                      <a:gd name="T1" fmla="*/ 1 h 31"/>
                      <a:gd name="T2" fmla="*/ 1 w 300"/>
                      <a:gd name="T3" fmla="*/ 1 h 31"/>
                      <a:gd name="T4" fmla="*/ 1 w 300"/>
                      <a:gd name="T5" fmla="*/ 0 h 31"/>
                      <a:gd name="T6" fmla="*/ 1 w 300"/>
                      <a:gd name="T7" fmla="*/ 1 h 31"/>
                      <a:gd name="T8" fmla="*/ 1 w 300"/>
                      <a:gd name="T9" fmla="*/ 1 h 31"/>
                      <a:gd name="T10" fmla="*/ 1 w 300"/>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2" name="Freeform 46"/>
                  <p:cNvSpPr>
                    <a:spLocks/>
                  </p:cNvSpPr>
                  <p:nvPr/>
                </p:nvSpPr>
                <p:spPr bwMode="ltGray">
                  <a:xfrm>
                    <a:off x="2096"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4" name="Freeform 48"/>
                  <p:cNvSpPr>
                    <a:spLocks/>
                  </p:cNvSpPr>
                  <p:nvPr/>
                </p:nvSpPr>
                <p:spPr bwMode="ltGray">
                  <a:xfrm>
                    <a:off x="2043" y="241"/>
                    <a:ext cx="20" cy="55"/>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5" name="Freeform 49"/>
                  <p:cNvSpPr>
                    <a:spLocks/>
                  </p:cNvSpPr>
                  <p:nvPr/>
                </p:nvSpPr>
                <p:spPr bwMode="ltGray">
                  <a:xfrm>
                    <a:off x="2031" y="287"/>
                    <a:ext cx="59" cy="34"/>
                  </a:xfrm>
                  <a:custGeom>
                    <a:avLst/>
                    <a:gdLst>
                      <a:gd name="T0" fmla="*/ 0 w 138"/>
                      <a:gd name="T1" fmla="*/ 0 h 103"/>
                      <a:gd name="T2" fmla="*/ 0 w 138"/>
                      <a:gd name="T3" fmla="*/ 0 h 103"/>
                      <a:gd name="T4" fmla="*/ 0 w 138"/>
                      <a:gd name="T5" fmla="*/ 0 h 103"/>
                      <a:gd name="T6" fmla="*/ 0 w 138"/>
                      <a:gd name="T7" fmla="*/ 0 h 103"/>
                      <a:gd name="T8" fmla="*/ 0 w 138"/>
                      <a:gd name="T9" fmla="*/ 0 h 103"/>
                      <a:gd name="T10" fmla="*/ 0 w 138"/>
                      <a:gd name="T11" fmla="*/ 0 h 103"/>
                      <a:gd name="T12" fmla="*/ 0 w 138"/>
                      <a:gd name="T13" fmla="*/ 0 h 103"/>
                      <a:gd name="T14" fmla="*/ 0 w 138"/>
                      <a:gd name="T15" fmla="*/ 0 h 103"/>
                      <a:gd name="T16" fmla="*/ 0 w 138"/>
                      <a:gd name="T17" fmla="*/ 0 h 103"/>
                      <a:gd name="T18" fmla="*/ 0 w 138"/>
                      <a:gd name="T19" fmla="*/ 0 h 103"/>
                      <a:gd name="T20" fmla="*/ 0 w 138"/>
                      <a:gd name="T21" fmla="*/ 0 h 103"/>
                      <a:gd name="T22" fmla="*/ 0 w 138"/>
                      <a:gd name="T23" fmla="*/ 0 h 103"/>
                      <a:gd name="T24" fmla="*/ 0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6" name="Freeform 50"/>
                  <p:cNvSpPr>
                    <a:spLocks/>
                  </p:cNvSpPr>
                  <p:nvPr/>
                </p:nvSpPr>
                <p:spPr bwMode="ltGray">
                  <a:xfrm>
                    <a:off x="1968" y="319"/>
                    <a:ext cx="80" cy="72"/>
                  </a:xfrm>
                  <a:custGeom>
                    <a:avLst/>
                    <a:gdLst>
                      <a:gd name="T0" fmla="*/ 0 w 188"/>
                      <a:gd name="T1" fmla="*/ 0 h 214"/>
                      <a:gd name="T2" fmla="*/ 0 w 188"/>
                      <a:gd name="T3" fmla="*/ 0 h 214"/>
                      <a:gd name="T4" fmla="*/ 0 w 188"/>
                      <a:gd name="T5" fmla="*/ 0 h 214"/>
                      <a:gd name="T6" fmla="*/ 0 w 188"/>
                      <a:gd name="T7" fmla="*/ 0 h 214"/>
                      <a:gd name="T8" fmla="*/ 0 w 188"/>
                      <a:gd name="T9" fmla="*/ 0 h 214"/>
                      <a:gd name="T10" fmla="*/ 0 w 188"/>
                      <a:gd name="T11" fmla="*/ 0 h 214"/>
                      <a:gd name="T12" fmla="*/ 0 w 188"/>
                      <a:gd name="T13" fmla="*/ 0 h 214"/>
                      <a:gd name="T14" fmla="*/ 0 w 188"/>
                      <a:gd name="T15" fmla="*/ 0 h 214"/>
                      <a:gd name="T16" fmla="*/ 0 w 188"/>
                      <a:gd name="T17" fmla="*/ 0 h 214"/>
                      <a:gd name="T18" fmla="*/ 0 w 188"/>
                      <a:gd name="T19" fmla="*/ 0 h 214"/>
                      <a:gd name="T20" fmla="*/ 0 w 188"/>
                      <a:gd name="T21" fmla="*/ 0 h 214"/>
                      <a:gd name="T22" fmla="*/ 0 w 188"/>
                      <a:gd name="T23" fmla="*/ 0 h 214"/>
                      <a:gd name="T24" fmla="*/ 0 w 188"/>
                      <a:gd name="T25" fmla="*/ 0 h 214"/>
                      <a:gd name="T26" fmla="*/ 0 w 188"/>
                      <a:gd name="T27" fmla="*/ 0 h 214"/>
                      <a:gd name="T28" fmla="*/ 0 w 188"/>
                      <a:gd name="T29" fmla="*/ 0 h 214"/>
                      <a:gd name="T30" fmla="*/ 0 w 188"/>
                      <a:gd name="T31" fmla="*/ 0 h 214"/>
                      <a:gd name="T32" fmla="*/ 0 w 188"/>
                      <a:gd name="T33" fmla="*/ 0 h 214"/>
                      <a:gd name="T34" fmla="*/ 0 w 188"/>
                      <a:gd name="T35" fmla="*/ 0 h 214"/>
                      <a:gd name="T36" fmla="*/ 0 w 188"/>
                      <a:gd name="T37" fmla="*/ 0 h 214"/>
                      <a:gd name="T38" fmla="*/ 0 w 188"/>
                      <a:gd name="T39" fmla="*/ 0 h 214"/>
                      <a:gd name="T40" fmla="*/ 0 w 188"/>
                      <a:gd name="T41" fmla="*/ 0 h 214"/>
                      <a:gd name="T42" fmla="*/ 0 w 188"/>
                      <a:gd name="T43" fmla="*/ 0 h 214"/>
                      <a:gd name="T44" fmla="*/ 0 w 188"/>
                      <a:gd name="T45" fmla="*/ 0 h 214"/>
                      <a:gd name="T46" fmla="*/ 0 w 188"/>
                      <a:gd name="T47" fmla="*/ 0 h 214"/>
                      <a:gd name="T48" fmla="*/ 0 w 188"/>
                      <a:gd name="T49" fmla="*/ 0 h 214"/>
                      <a:gd name="T50" fmla="*/ 0 w 188"/>
                      <a:gd name="T51" fmla="*/ 0 h 214"/>
                      <a:gd name="T52" fmla="*/ 0 w 188"/>
                      <a:gd name="T53" fmla="*/ 0 h 214"/>
                      <a:gd name="T54" fmla="*/ 0 w 188"/>
                      <a:gd name="T55" fmla="*/ 0 h 214"/>
                      <a:gd name="T56" fmla="*/ 0 w 188"/>
                      <a:gd name="T57" fmla="*/ 0 h 214"/>
                      <a:gd name="T58" fmla="*/ 0 w 188"/>
                      <a:gd name="T59" fmla="*/ 0 h 214"/>
                      <a:gd name="T60" fmla="*/ 0 w 188"/>
                      <a:gd name="T61" fmla="*/ 0 h 214"/>
                      <a:gd name="T62" fmla="*/ 0 w 188"/>
                      <a:gd name="T63" fmla="*/ 0 h 214"/>
                      <a:gd name="T64" fmla="*/ 0 w 188"/>
                      <a:gd name="T65" fmla="*/ 0 h 214"/>
                      <a:gd name="T66" fmla="*/ 0 w 188"/>
                      <a:gd name="T67" fmla="*/ 0 h 214"/>
                      <a:gd name="T68" fmla="*/ 0 w 188"/>
                      <a:gd name="T69" fmla="*/ 0 h 214"/>
                      <a:gd name="T70" fmla="*/ 0 w 188"/>
                      <a:gd name="T71" fmla="*/ 0 h 214"/>
                      <a:gd name="T72" fmla="*/ 0 w 188"/>
                      <a:gd name="T73" fmla="*/ 0 h 214"/>
                      <a:gd name="T74" fmla="*/ 0 w 188"/>
                      <a:gd name="T75" fmla="*/ 0 h 214"/>
                      <a:gd name="T76" fmla="*/ 0 w 188"/>
                      <a:gd name="T77" fmla="*/ 0 h 214"/>
                      <a:gd name="T78" fmla="*/ 0 w 188"/>
                      <a:gd name="T79" fmla="*/ 0 h 214"/>
                      <a:gd name="T80" fmla="*/ 0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7" name="Freeform 51"/>
                  <p:cNvSpPr>
                    <a:spLocks/>
                  </p:cNvSpPr>
                  <p:nvPr/>
                </p:nvSpPr>
                <p:spPr bwMode="ltGray">
                  <a:xfrm>
                    <a:off x="2021"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8" name="Freeform 52"/>
                  <p:cNvSpPr>
                    <a:spLocks/>
                  </p:cNvSpPr>
                  <p:nvPr/>
                </p:nvSpPr>
                <p:spPr bwMode="ltGray">
                  <a:xfrm>
                    <a:off x="1573" y="389"/>
                    <a:ext cx="347" cy="189"/>
                  </a:xfrm>
                  <a:custGeom>
                    <a:avLst/>
                    <a:gdLst>
                      <a:gd name="T0" fmla="*/ 0 w 812"/>
                      <a:gd name="T1" fmla="*/ 0 h 564"/>
                      <a:gd name="T2" fmla="*/ 0 w 812"/>
                      <a:gd name="T3" fmla="*/ 0 h 564"/>
                      <a:gd name="T4" fmla="*/ 0 w 812"/>
                      <a:gd name="T5" fmla="*/ 0 h 564"/>
                      <a:gd name="T6" fmla="*/ 0 w 812"/>
                      <a:gd name="T7" fmla="*/ 0 h 564"/>
                      <a:gd name="T8" fmla="*/ 0 w 812"/>
                      <a:gd name="T9" fmla="*/ 0 h 564"/>
                      <a:gd name="T10" fmla="*/ 0 w 812"/>
                      <a:gd name="T11" fmla="*/ 0 h 564"/>
                      <a:gd name="T12" fmla="*/ 0 w 812"/>
                      <a:gd name="T13" fmla="*/ 0 h 564"/>
                      <a:gd name="T14" fmla="*/ 0 w 812"/>
                      <a:gd name="T15" fmla="*/ 0 h 564"/>
                      <a:gd name="T16" fmla="*/ 0 w 812"/>
                      <a:gd name="T17" fmla="*/ 0 h 564"/>
                      <a:gd name="T18" fmla="*/ 0 w 812"/>
                      <a:gd name="T19" fmla="*/ 0 h 564"/>
                      <a:gd name="T20" fmla="*/ 0 w 812"/>
                      <a:gd name="T21" fmla="*/ 0 h 564"/>
                      <a:gd name="T22" fmla="*/ 0 w 812"/>
                      <a:gd name="T23" fmla="*/ 0 h 564"/>
                      <a:gd name="T24" fmla="*/ 0 w 812"/>
                      <a:gd name="T25" fmla="*/ 0 h 564"/>
                      <a:gd name="T26" fmla="*/ 0 w 812"/>
                      <a:gd name="T27" fmla="*/ 0 h 564"/>
                      <a:gd name="T28" fmla="*/ 0 w 812"/>
                      <a:gd name="T29" fmla="*/ 0 h 564"/>
                      <a:gd name="T30" fmla="*/ 0 w 812"/>
                      <a:gd name="T31" fmla="*/ 0 h 564"/>
                      <a:gd name="T32" fmla="*/ 0 w 812"/>
                      <a:gd name="T33" fmla="*/ 0 h 564"/>
                      <a:gd name="T34" fmla="*/ 0 w 812"/>
                      <a:gd name="T35" fmla="*/ 0 h 564"/>
                      <a:gd name="T36" fmla="*/ 0 w 812"/>
                      <a:gd name="T37" fmla="*/ 0 h 564"/>
                      <a:gd name="T38" fmla="*/ 0 w 812"/>
                      <a:gd name="T39" fmla="*/ 0 h 564"/>
                      <a:gd name="T40" fmla="*/ 0 w 812"/>
                      <a:gd name="T41" fmla="*/ 0 h 564"/>
                      <a:gd name="T42" fmla="*/ 0 w 812"/>
                      <a:gd name="T43" fmla="*/ 0 h 564"/>
                      <a:gd name="T44" fmla="*/ 0 w 812"/>
                      <a:gd name="T45" fmla="*/ 0 h 564"/>
                      <a:gd name="T46" fmla="*/ 0 w 812"/>
                      <a:gd name="T47" fmla="*/ 0 h 564"/>
                      <a:gd name="T48" fmla="*/ 0 w 812"/>
                      <a:gd name="T49" fmla="*/ 0 h 564"/>
                      <a:gd name="T50" fmla="*/ 0 w 812"/>
                      <a:gd name="T51" fmla="*/ 0 h 564"/>
                      <a:gd name="T52" fmla="*/ 0 w 812"/>
                      <a:gd name="T53" fmla="*/ 0 h 564"/>
                      <a:gd name="T54" fmla="*/ 0 w 812"/>
                      <a:gd name="T55" fmla="*/ 0 h 564"/>
                      <a:gd name="T56" fmla="*/ 0 w 812"/>
                      <a:gd name="T57" fmla="*/ 0 h 564"/>
                      <a:gd name="T58" fmla="*/ 0 w 812"/>
                      <a:gd name="T59" fmla="*/ 0 h 564"/>
                      <a:gd name="T60" fmla="*/ 0 w 812"/>
                      <a:gd name="T61" fmla="*/ 0 h 564"/>
                      <a:gd name="T62" fmla="*/ 0 w 812"/>
                      <a:gd name="T63" fmla="*/ 0 h 564"/>
                      <a:gd name="T64" fmla="*/ 0 w 812"/>
                      <a:gd name="T65" fmla="*/ 0 h 564"/>
                      <a:gd name="T66" fmla="*/ 0 w 812"/>
                      <a:gd name="T67" fmla="*/ 0 h 564"/>
                      <a:gd name="T68" fmla="*/ 0 w 812"/>
                      <a:gd name="T69" fmla="*/ 0 h 564"/>
                      <a:gd name="T70" fmla="*/ 0 w 812"/>
                      <a:gd name="T71" fmla="*/ 0 h 564"/>
                      <a:gd name="T72" fmla="*/ 0 w 812"/>
                      <a:gd name="T73" fmla="*/ 0 h 564"/>
                      <a:gd name="T74" fmla="*/ 0 w 812"/>
                      <a:gd name="T75" fmla="*/ 0 h 564"/>
                      <a:gd name="T76" fmla="*/ 0 w 812"/>
                      <a:gd name="T77" fmla="*/ 0 h 564"/>
                      <a:gd name="T78" fmla="*/ 0 w 812"/>
                      <a:gd name="T79" fmla="*/ 0 h 564"/>
                      <a:gd name="T80" fmla="*/ 0 w 812"/>
                      <a:gd name="T81" fmla="*/ 0 h 564"/>
                      <a:gd name="T82" fmla="*/ 0 w 812"/>
                      <a:gd name="T83" fmla="*/ 0 h 564"/>
                      <a:gd name="T84" fmla="*/ 0 w 812"/>
                      <a:gd name="T85" fmla="*/ 0 h 564"/>
                      <a:gd name="T86" fmla="*/ 0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9" name="Freeform 53"/>
                  <p:cNvSpPr>
                    <a:spLocks/>
                  </p:cNvSpPr>
                  <p:nvPr/>
                </p:nvSpPr>
                <p:spPr bwMode="ltGray">
                  <a:xfrm>
                    <a:off x="1634"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0" name="Freeform 54"/>
                  <p:cNvSpPr>
                    <a:spLocks/>
                  </p:cNvSpPr>
                  <p:nvPr/>
                </p:nvSpPr>
                <p:spPr bwMode="ltGray">
                  <a:xfrm>
                    <a:off x="1900"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1" name="Freeform 55"/>
                  <p:cNvSpPr>
                    <a:spLocks/>
                  </p:cNvSpPr>
                  <p:nvPr/>
                </p:nvSpPr>
                <p:spPr bwMode="ltGray">
                  <a:xfrm>
                    <a:off x="1951"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2" name="Freeform 56"/>
                  <p:cNvSpPr>
                    <a:spLocks/>
                  </p:cNvSpPr>
                  <p:nvPr/>
                </p:nvSpPr>
                <p:spPr bwMode="ltGray">
                  <a:xfrm>
                    <a:off x="1021" y="314"/>
                    <a:ext cx="433" cy="354"/>
                  </a:xfrm>
                  <a:custGeom>
                    <a:avLst/>
                    <a:gdLst>
                      <a:gd name="T0" fmla="*/ 1 w 682"/>
                      <a:gd name="T1" fmla="*/ 1 h 557"/>
                      <a:gd name="T2" fmla="*/ 1 w 682"/>
                      <a:gd name="T3" fmla="*/ 1 h 557"/>
                      <a:gd name="T4" fmla="*/ 1 w 682"/>
                      <a:gd name="T5" fmla="*/ 1 h 557"/>
                      <a:gd name="T6" fmla="*/ 1 w 682"/>
                      <a:gd name="T7" fmla="*/ 1 h 557"/>
                      <a:gd name="T8" fmla="*/ 1 w 682"/>
                      <a:gd name="T9" fmla="*/ 1 h 557"/>
                      <a:gd name="T10" fmla="*/ 1 w 682"/>
                      <a:gd name="T11" fmla="*/ 1 h 557"/>
                      <a:gd name="T12" fmla="*/ 1 w 682"/>
                      <a:gd name="T13" fmla="*/ 1 h 557"/>
                      <a:gd name="T14" fmla="*/ 1 w 682"/>
                      <a:gd name="T15" fmla="*/ 1 h 557"/>
                      <a:gd name="T16" fmla="*/ 1 w 682"/>
                      <a:gd name="T17" fmla="*/ 1 h 557"/>
                      <a:gd name="T18" fmla="*/ 1 w 682"/>
                      <a:gd name="T19" fmla="*/ 1 h 557"/>
                      <a:gd name="T20" fmla="*/ 1 w 682"/>
                      <a:gd name="T21" fmla="*/ 1 h 557"/>
                      <a:gd name="T22" fmla="*/ 1 w 682"/>
                      <a:gd name="T23" fmla="*/ 1 h 557"/>
                      <a:gd name="T24" fmla="*/ 1 w 682"/>
                      <a:gd name="T25" fmla="*/ 1 h 557"/>
                      <a:gd name="T26" fmla="*/ 1 w 682"/>
                      <a:gd name="T27" fmla="*/ 1 h 557"/>
                      <a:gd name="T28" fmla="*/ 1 w 682"/>
                      <a:gd name="T29" fmla="*/ 1 h 557"/>
                      <a:gd name="T30" fmla="*/ 1 w 682"/>
                      <a:gd name="T31" fmla="*/ 1 h 557"/>
                      <a:gd name="T32" fmla="*/ 1 w 682"/>
                      <a:gd name="T33" fmla="*/ 1 h 557"/>
                      <a:gd name="T34" fmla="*/ 0 w 682"/>
                      <a:gd name="T35" fmla="*/ 1 h 557"/>
                      <a:gd name="T36" fmla="*/ 1 w 682"/>
                      <a:gd name="T37" fmla="*/ 1 h 557"/>
                      <a:gd name="T38" fmla="*/ 1 w 682"/>
                      <a:gd name="T39" fmla="*/ 1 h 557"/>
                      <a:gd name="T40" fmla="*/ 1 w 682"/>
                      <a:gd name="T41" fmla="*/ 1 h 557"/>
                      <a:gd name="T42" fmla="*/ 1 w 682"/>
                      <a:gd name="T43" fmla="*/ 1 h 557"/>
                      <a:gd name="T44" fmla="*/ 1 w 682"/>
                      <a:gd name="T45" fmla="*/ 1 h 557"/>
                      <a:gd name="T46" fmla="*/ 1 w 682"/>
                      <a:gd name="T47" fmla="*/ 1 h 557"/>
                      <a:gd name="T48" fmla="*/ 1 w 682"/>
                      <a:gd name="T49" fmla="*/ 1 h 557"/>
                      <a:gd name="T50" fmla="*/ 1 w 682"/>
                      <a:gd name="T51" fmla="*/ 1 h 557"/>
                      <a:gd name="T52" fmla="*/ 1 w 682"/>
                      <a:gd name="T53" fmla="*/ 0 h 557"/>
                      <a:gd name="T54" fmla="*/ 1 w 682"/>
                      <a:gd name="T55" fmla="*/ 1 h 557"/>
                      <a:gd name="T56" fmla="*/ 1 w 682"/>
                      <a:gd name="T57" fmla="*/ 1 h 557"/>
                      <a:gd name="T58" fmla="*/ 1 w 682"/>
                      <a:gd name="T59" fmla="*/ 1 h 557"/>
                      <a:gd name="T60" fmla="*/ 1 w 682"/>
                      <a:gd name="T61" fmla="*/ 1 h 557"/>
                      <a:gd name="T62" fmla="*/ 1 w 682"/>
                      <a:gd name="T63" fmla="*/ 1 h 557"/>
                      <a:gd name="T64" fmla="*/ 1 w 682"/>
                      <a:gd name="T65" fmla="*/ 1 h 557"/>
                      <a:gd name="T66" fmla="*/ 1 w 682"/>
                      <a:gd name="T67" fmla="*/ 1 h 557"/>
                      <a:gd name="T68" fmla="*/ 1 w 682"/>
                      <a:gd name="T69" fmla="*/ 1 h 557"/>
                      <a:gd name="T70" fmla="*/ 1 w 682"/>
                      <a:gd name="T71" fmla="*/ 1 h 557"/>
                      <a:gd name="T72" fmla="*/ 1 w 682"/>
                      <a:gd name="T73" fmla="*/ 1 h 557"/>
                      <a:gd name="T74" fmla="*/ 1 w 682"/>
                      <a:gd name="T75" fmla="*/ 1 h 557"/>
                      <a:gd name="T76" fmla="*/ 1 w 682"/>
                      <a:gd name="T77" fmla="*/ 1 h 557"/>
                      <a:gd name="T78" fmla="*/ 1 w 682"/>
                      <a:gd name="T79" fmla="*/ 1 h 557"/>
                      <a:gd name="T80" fmla="*/ 1 w 682"/>
                      <a:gd name="T81" fmla="*/ 1 h 557"/>
                      <a:gd name="T82" fmla="*/ 1 w 682"/>
                      <a:gd name="T83" fmla="*/ 1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3" name="Freeform 57"/>
                  <p:cNvSpPr>
                    <a:spLocks/>
                  </p:cNvSpPr>
                  <p:nvPr/>
                </p:nvSpPr>
                <p:spPr bwMode="ltGray">
                  <a:xfrm>
                    <a:off x="1189" y="447"/>
                    <a:ext cx="163" cy="221"/>
                  </a:xfrm>
                  <a:custGeom>
                    <a:avLst/>
                    <a:gdLst>
                      <a:gd name="T0" fmla="*/ 1 w 257"/>
                      <a:gd name="T1" fmla="*/ 1 h 347"/>
                      <a:gd name="T2" fmla="*/ 1 w 257"/>
                      <a:gd name="T3" fmla="*/ 1 h 347"/>
                      <a:gd name="T4" fmla="*/ 1 w 257"/>
                      <a:gd name="T5" fmla="*/ 1 h 347"/>
                      <a:gd name="T6" fmla="*/ 1 w 257"/>
                      <a:gd name="T7" fmla="*/ 1 h 347"/>
                      <a:gd name="T8" fmla="*/ 1 w 257"/>
                      <a:gd name="T9" fmla="*/ 1 h 347"/>
                      <a:gd name="T10" fmla="*/ 1 w 257"/>
                      <a:gd name="T11" fmla="*/ 1 h 347"/>
                      <a:gd name="T12" fmla="*/ 1 w 257"/>
                      <a:gd name="T13" fmla="*/ 1 h 347"/>
                      <a:gd name="T14" fmla="*/ 1 w 257"/>
                      <a:gd name="T15" fmla="*/ 1 h 347"/>
                      <a:gd name="T16" fmla="*/ 1 w 257"/>
                      <a:gd name="T17" fmla="*/ 1 h 347"/>
                      <a:gd name="T18" fmla="*/ 1 w 257"/>
                      <a:gd name="T19" fmla="*/ 1 h 347"/>
                      <a:gd name="T20" fmla="*/ 1 w 257"/>
                      <a:gd name="T21" fmla="*/ 1 h 347"/>
                      <a:gd name="T22" fmla="*/ 1 w 257"/>
                      <a:gd name="T23" fmla="*/ 1 h 347"/>
                      <a:gd name="T24" fmla="*/ 1 w 257"/>
                      <a:gd name="T25" fmla="*/ 1 h 347"/>
                      <a:gd name="T26" fmla="*/ 0 w 257"/>
                      <a:gd name="T27" fmla="*/ 1 h 347"/>
                      <a:gd name="T28" fmla="*/ 1 w 257"/>
                      <a:gd name="T29" fmla="*/ 1 h 347"/>
                      <a:gd name="T30" fmla="*/ 1 w 257"/>
                      <a:gd name="T31" fmla="*/ 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4" name="Freeform 58"/>
                  <p:cNvSpPr>
                    <a:spLocks/>
                  </p:cNvSpPr>
                  <p:nvPr/>
                </p:nvSpPr>
                <p:spPr bwMode="ltGray">
                  <a:xfrm>
                    <a:off x="1476"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5" name="Freeform 59"/>
                  <p:cNvSpPr>
                    <a:spLocks/>
                  </p:cNvSpPr>
                  <p:nvPr/>
                </p:nvSpPr>
                <p:spPr bwMode="ltGray">
                  <a:xfrm>
                    <a:off x="1467"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6" name="Freeform 60"/>
                  <p:cNvSpPr>
                    <a:spLocks/>
                  </p:cNvSpPr>
                  <p:nvPr/>
                </p:nvSpPr>
                <p:spPr bwMode="ltGray">
                  <a:xfrm>
                    <a:off x="1072"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7" name="Freeform 61"/>
                  <p:cNvSpPr>
                    <a:spLocks/>
                  </p:cNvSpPr>
                  <p:nvPr/>
                </p:nvSpPr>
                <p:spPr bwMode="ltGray">
                  <a:xfrm>
                    <a:off x="1374" y="265"/>
                    <a:ext cx="295" cy="233"/>
                  </a:xfrm>
                  <a:custGeom>
                    <a:avLst/>
                    <a:gdLst>
                      <a:gd name="T0" fmla="*/ 0 w 693"/>
                      <a:gd name="T1" fmla="*/ 0 h 696"/>
                      <a:gd name="T2" fmla="*/ 0 w 693"/>
                      <a:gd name="T3" fmla="*/ 0 h 696"/>
                      <a:gd name="T4" fmla="*/ 0 w 693"/>
                      <a:gd name="T5" fmla="*/ 0 h 696"/>
                      <a:gd name="T6" fmla="*/ 0 w 693"/>
                      <a:gd name="T7" fmla="*/ 0 h 696"/>
                      <a:gd name="T8" fmla="*/ 0 w 693"/>
                      <a:gd name="T9" fmla="*/ 0 h 696"/>
                      <a:gd name="T10" fmla="*/ 0 w 693"/>
                      <a:gd name="T11" fmla="*/ 0 h 696"/>
                      <a:gd name="T12" fmla="*/ 0 w 693"/>
                      <a:gd name="T13" fmla="*/ 0 h 696"/>
                      <a:gd name="T14" fmla="*/ 0 w 693"/>
                      <a:gd name="T15" fmla="*/ 0 h 696"/>
                      <a:gd name="T16" fmla="*/ 0 w 693"/>
                      <a:gd name="T17" fmla="*/ 0 h 696"/>
                      <a:gd name="T18" fmla="*/ 0 w 693"/>
                      <a:gd name="T19" fmla="*/ 0 h 696"/>
                      <a:gd name="T20" fmla="*/ 0 w 693"/>
                      <a:gd name="T21" fmla="*/ 0 h 696"/>
                      <a:gd name="T22" fmla="*/ 0 w 693"/>
                      <a:gd name="T23" fmla="*/ 0 h 696"/>
                      <a:gd name="T24" fmla="*/ 0 w 693"/>
                      <a:gd name="T25" fmla="*/ 0 h 696"/>
                      <a:gd name="T26" fmla="*/ 0 w 693"/>
                      <a:gd name="T27" fmla="*/ 0 h 696"/>
                      <a:gd name="T28" fmla="*/ 0 w 693"/>
                      <a:gd name="T29" fmla="*/ 0 h 696"/>
                      <a:gd name="T30" fmla="*/ 0 w 693"/>
                      <a:gd name="T31" fmla="*/ 0 h 696"/>
                      <a:gd name="T32" fmla="*/ 0 w 693"/>
                      <a:gd name="T33" fmla="*/ 0 h 696"/>
                      <a:gd name="T34" fmla="*/ 0 w 693"/>
                      <a:gd name="T35" fmla="*/ 0 h 696"/>
                      <a:gd name="T36" fmla="*/ 0 w 693"/>
                      <a:gd name="T37" fmla="*/ 0 h 696"/>
                      <a:gd name="T38" fmla="*/ 0 w 693"/>
                      <a:gd name="T39" fmla="*/ 0 h 696"/>
                      <a:gd name="T40" fmla="*/ 0 w 693"/>
                      <a:gd name="T41" fmla="*/ 0 h 696"/>
                      <a:gd name="T42" fmla="*/ 0 w 693"/>
                      <a:gd name="T43" fmla="*/ 0 h 696"/>
                      <a:gd name="T44" fmla="*/ 0 w 693"/>
                      <a:gd name="T45" fmla="*/ 0 h 696"/>
                      <a:gd name="T46" fmla="*/ 0 w 693"/>
                      <a:gd name="T47" fmla="*/ 0 h 696"/>
                      <a:gd name="T48" fmla="*/ 0 w 693"/>
                      <a:gd name="T49" fmla="*/ 0 h 696"/>
                      <a:gd name="T50" fmla="*/ 0 w 693"/>
                      <a:gd name="T51" fmla="*/ 0 h 696"/>
                      <a:gd name="T52" fmla="*/ 0 w 693"/>
                      <a:gd name="T53" fmla="*/ 0 h 696"/>
                      <a:gd name="T54" fmla="*/ 0 w 693"/>
                      <a:gd name="T55" fmla="*/ 0 h 696"/>
                      <a:gd name="T56" fmla="*/ 0 w 693"/>
                      <a:gd name="T57" fmla="*/ 0 h 696"/>
                      <a:gd name="T58" fmla="*/ 0 w 693"/>
                      <a:gd name="T59" fmla="*/ 0 h 696"/>
                      <a:gd name="T60" fmla="*/ 0 w 693"/>
                      <a:gd name="T61" fmla="*/ 0 h 696"/>
                      <a:gd name="T62" fmla="*/ 0 w 693"/>
                      <a:gd name="T63" fmla="*/ 0 h 696"/>
                      <a:gd name="T64" fmla="*/ 0 w 693"/>
                      <a:gd name="T65" fmla="*/ 0 h 696"/>
                      <a:gd name="T66" fmla="*/ 0 w 693"/>
                      <a:gd name="T67" fmla="*/ 0 h 696"/>
                      <a:gd name="T68" fmla="*/ 0 w 693"/>
                      <a:gd name="T69" fmla="*/ 0 h 696"/>
                      <a:gd name="T70" fmla="*/ 0 w 693"/>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8" name="Freeform 62"/>
                  <p:cNvSpPr>
                    <a:spLocks/>
                  </p:cNvSpPr>
                  <p:nvPr/>
                </p:nvSpPr>
                <p:spPr bwMode="ltGray">
                  <a:xfrm>
                    <a:off x="1173" y="247"/>
                    <a:ext cx="591" cy="95"/>
                  </a:xfrm>
                  <a:custGeom>
                    <a:avLst/>
                    <a:gdLst>
                      <a:gd name="T0" fmla="*/ 1 w 931"/>
                      <a:gd name="T1" fmla="*/ 0 h 149"/>
                      <a:gd name="T2" fmla="*/ 1 w 931"/>
                      <a:gd name="T3" fmla="*/ 1 h 149"/>
                      <a:gd name="T4" fmla="*/ 1 w 931"/>
                      <a:gd name="T5" fmla="*/ 1 h 149"/>
                      <a:gd name="T6" fmla="*/ 1 w 931"/>
                      <a:gd name="T7" fmla="*/ 1 h 149"/>
                      <a:gd name="T8" fmla="*/ 1 w 931"/>
                      <a:gd name="T9" fmla="*/ 1 h 149"/>
                      <a:gd name="T10" fmla="*/ 0 w 931"/>
                      <a:gd name="T11" fmla="*/ 1 h 149"/>
                      <a:gd name="T12" fmla="*/ 1 w 931"/>
                      <a:gd name="T13" fmla="*/ 1 h 149"/>
                      <a:gd name="T14" fmla="*/ 1 w 931"/>
                      <a:gd name="T15" fmla="*/ 1 h 149"/>
                      <a:gd name="T16" fmla="*/ 1 w 931"/>
                      <a:gd name="T17" fmla="*/ 1 h 149"/>
                      <a:gd name="T18" fmla="*/ 1 w 931"/>
                      <a:gd name="T19" fmla="*/ 1 h 149"/>
                      <a:gd name="T20" fmla="*/ 1 w 931"/>
                      <a:gd name="T21" fmla="*/ 1 h 149"/>
                      <a:gd name="T22" fmla="*/ 1 w 931"/>
                      <a:gd name="T23" fmla="*/ 1 h 149"/>
                      <a:gd name="T24" fmla="*/ 1 w 931"/>
                      <a:gd name="T25" fmla="*/ 1 h 149"/>
                      <a:gd name="T26" fmla="*/ 1 w 931"/>
                      <a:gd name="T27" fmla="*/ 1 h 149"/>
                      <a:gd name="T28" fmla="*/ 1 w 931"/>
                      <a:gd name="T29" fmla="*/ 1 h 149"/>
                      <a:gd name="T30" fmla="*/ 1 w 931"/>
                      <a:gd name="T31" fmla="*/ 1 h 149"/>
                      <a:gd name="T32" fmla="*/ 1 w 931"/>
                      <a:gd name="T33" fmla="*/ 1 h 149"/>
                      <a:gd name="T34" fmla="*/ 1 w 931"/>
                      <a:gd name="T35" fmla="*/ 1 h 149"/>
                      <a:gd name="T36" fmla="*/ 1 w 931"/>
                      <a:gd name="T37" fmla="*/ 1 h 149"/>
                      <a:gd name="T38" fmla="*/ 1 w 931"/>
                      <a:gd name="T39" fmla="*/ 1 h 149"/>
                      <a:gd name="T40" fmla="*/ 1 w 931"/>
                      <a:gd name="T41" fmla="*/ 1 h 149"/>
                      <a:gd name="T42" fmla="*/ 1 w 931"/>
                      <a:gd name="T43" fmla="*/ 1 h 149"/>
                      <a:gd name="T44" fmla="*/ 1 w 931"/>
                      <a:gd name="T45" fmla="*/ 1 h 149"/>
                      <a:gd name="T46" fmla="*/ 1 w 931"/>
                      <a:gd name="T47" fmla="*/ 1 h 149"/>
                      <a:gd name="T48" fmla="*/ 1 w 931"/>
                      <a:gd name="T49" fmla="*/ 1 h 149"/>
                      <a:gd name="T50" fmla="*/ 1 w 931"/>
                      <a:gd name="T51" fmla="*/ 1 h 149"/>
                      <a:gd name="T52" fmla="*/ 1 w 931"/>
                      <a:gd name="T53" fmla="*/ 1 h 149"/>
                      <a:gd name="T54" fmla="*/ 1 w 931"/>
                      <a:gd name="T55" fmla="*/ 1 h 149"/>
                      <a:gd name="T56" fmla="*/ 1 w 931"/>
                      <a:gd name="T57" fmla="*/ 1 h 149"/>
                      <a:gd name="T58" fmla="*/ 1 w 931"/>
                      <a:gd name="T59" fmla="*/ 1 h 149"/>
                      <a:gd name="T60" fmla="*/ 1 w 931"/>
                      <a:gd name="T61" fmla="*/ 1 h 149"/>
                      <a:gd name="T62" fmla="*/ 1 w 931"/>
                      <a:gd name="T63" fmla="*/ 1 h 149"/>
                      <a:gd name="T64" fmla="*/ 1 w 931"/>
                      <a:gd name="T65" fmla="*/ 1 h 149"/>
                      <a:gd name="T66" fmla="*/ 1 w 931"/>
                      <a:gd name="T67" fmla="*/ 1 h 149"/>
                      <a:gd name="T68" fmla="*/ 1 w 931"/>
                      <a:gd name="T69" fmla="*/ 1 h 149"/>
                      <a:gd name="T70" fmla="*/ 1 w 931"/>
                      <a:gd name="T71" fmla="*/ 1 h 149"/>
                      <a:gd name="T72" fmla="*/ 1 w 93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9" name="Freeform 63"/>
                  <p:cNvSpPr>
                    <a:spLocks/>
                  </p:cNvSpPr>
                  <p:nvPr/>
                </p:nvSpPr>
                <p:spPr bwMode="ltGray">
                  <a:xfrm>
                    <a:off x="1293"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0" name="Freeform 64"/>
                  <p:cNvSpPr>
                    <a:spLocks/>
                  </p:cNvSpPr>
                  <p:nvPr/>
                </p:nvSpPr>
                <p:spPr bwMode="ltGray">
                  <a:xfrm>
                    <a:off x="1278"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1" name="Freeform 65"/>
                  <p:cNvSpPr>
                    <a:spLocks/>
                  </p:cNvSpPr>
                  <p:nvPr/>
                </p:nvSpPr>
                <p:spPr bwMode="ltGray">
                  <a:xfrm>
                    <a:off x="1340"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2" name="Freeform 66"/>
                  <p:cNvSpPr>
                    <a:spLocks/>
                  </p:cNvSpPr>
                  <p:nvPr/>
                </p:nvSpPr>
                <p:spPr bwMode="ltGray">
                  <a:xfrm>
                    <a:off x="1395"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3" name="Freeform 67"/>
                  <p:cNvSpPr>
                    <a:spLocks/>
                  </p:cNvSpPr>
                  <p:nvPr/>
                </p:nvSpPr>
                <p:spPr bwMode="ltGray">
                  <a:xfrm>
                    <a:off x="1248"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7" name="Freeform 70"/>
                  <p:cNvSpPr>
                    <a:spLocks/>
                  </p:cNvSpPr>
                  <p:nvPr/>
                </p:nvSpPr>
                <p:spPr bwMode="ltGray">
                  <a:xfrm>
                    <a:off x="4655"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8" name="Freeform 71"/>
                  <p:cNvSpPr>
                    <a:spLocks/>
                  </p:cNvSpPr>
                  <p:nvPr/>
                </p:nvSpPr>
                <p:spPr bwMode="ltGray">
                  <a:xfrm>
                    <a:off x="4609" y="635"/>
                    <a:ext cx="28" cy="16"/>
                  </a:xfrm>
                  <a:custGeom>
                    <a:avLst/>
                    <a:gdLst>
                      <a:gd name="T0" fmla="*/ 0 w 65"/>
                      <a:gd name="T1" fmla="*/ 0 h 46"/>
                      <a:gd name="T2" fmla="*/ 0 w 65"/>
                      <a:gd name="T3" fmla="*/ 0 h 46"/>
                      <a:gd name="T4" fmla="*/ 0 w 65"/>
                      <a:gd name="T5" fmla="*/ 0 h 46"/>
                      <a:gd name="T6" fmla="*/ 0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9" name="Freeform 72"/>
                  <p:cNvSpPr>
                    <a:spLocks/>
                  </p:cNvSpPr>
                  <p:nvPr/>
                </p:nvSpPr>
                <p:spPr bwMode="ltGray">
                  <a:xfrm>
                    <a:off x="4580" y="634"/>
                    <a:ext cx="29"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0" name="Freeform 73"/>
                  <p:cNvSpPr>
                    <a:spLocks/>
                  </p:cNvSpPr>
                  <p:nvPr/>
                </p:nvSpPr>
                <p:spPr bwMode="ltGray">
                  <a:xfrm>
                    <a:off x="4423" y="547"/>
                    <a:ext cx="151" cy="93"/>
                  </a:xfrm>
                  <a:custGeom>
                    <a:avLst/>
                    <a:gdLst>
                      <a:gd name="T0" fmla="*/ 0 w 355"/>
                      <a:gd name="T1" fmla="*/ 0 h 277"/>
                      <a:gd name="T2" fmla="*/ 0 w 355"/>
                      <a:gd name="T3" fmla="*/ 0 h 277"/>
                      <a:gd name="T4" fmla="*/ 0 w 355"/>
                      <a:gd name="T5" fmla="*/ 0 h 277"/>
                      <a:gd name="T6" fmla="*/ 0 w 355"/>
                      <a:gd name="T7" fmla="*/ 0 h 277"/>
                      <a:gd name="T8" fmla="*/ 0 w 355"/>
                      <a:gd name="T9" fmla="*/ 0 h 277"/>
                      <a:gd name="T10" fmla="*/ 0 w 355"/>
                      <a:gd name="T11" fmla="*/ 0 h 277"/>
                      <a:gd name="T12" fmla="*/ 0 w 355"/>
                      <a:gd name="T13" fmla="*/ 0 h 277"/>
                      <a:gd name="T14" fmla="*/ 0 w 355"/>
                      <a:gd name="T15" fmla="*/ 0 h 277"/>
                      <a:gd name="T16" fmla="*/ 0 w 355"/>
                      <a:gd name="T17" fmla="*/ 0 h 277"/>
                      <a:gd name="T18" fmla="*/ 0 w 355"/>
                      <a:gd name="T19" fmla="*/ 0 h 277"/>
                      <a:gd name="T20" fmla="*/ 0 w 355"/>
                      <a:gd name="T21" fmla="*/ 0 h 277"/>
                      <a:gd name="T22" fmla="*/ 0 w 355"/>
                      <a:gd name="T23" fmla="*/ 0 h 277"/>
                      <a:gd name="T24" fmla="*/ 0 w 355"/>
                      <a:gd name="T25" fmla="*/ 0 h 277"/>
                      <a:gd name="T26" fmla="*/ 0 w 355"/>
                      <a:gd name="T27" fmla="*/ 0 h 277"/>
                      <a:gd name="T28" fmla="*/ 0 w 355"/>
                      <a:gd name="T29" fmla="*/ 0 h 277"/>
                      <a:gd name="T30" fmla="*/ 0 w 355"/>
                      <a:gd name="T31" fmla="*/ 0 h 277"/>
                      <a:gd name="T32" fmla="*/ 0 w 355"/>
                      <a:gd name="T33" fmla="*/ 0 h 277"/>
                      <a:gd name="T34" fmla="*/ 0 w 355"/>
                      <a:gd name="T35" fmla="*/ 0 h 277"/>
                      <a:gd name="T36" fmla="*/ 0 w 355"/>
                      <a:gd name="T37" fmla="*/ 0 h 277"/>
                      <a:gd name="T38" fmla="*/ 0 w 355"/>
                      <a:gd name="T39" fmla="*/ 0 h 277"/>
                      <a:gd name="T40" fmla="*/ 0 w 355"/>
                      <a:gd name="T41" fmla="*/ 0 h 277"/>
                      <a:gd name="T42" fmla="*/ 0 w 355"/>
                      <a:gd name="T43" fmla="*/ 0 h 277"/>
                      <a:gd name="T44" fmla="*/ 0 w 355"/>
                      <a:gd name="T45" fmla="*/ 0 h 277"/>
                      <a:gd name="T46" fmla="*/ 0 w 355"/>
                      <a:gd name="T47" fmla="*/ 0 h 277"/>
                      <a:gd name="T48" fmla="*/ 0 w 355"/>
                      <a:gd name="T49" fmla="*/ 0 h 277"/>
                      <a:gd name="T50" fmla="*/ 0 w 355"/>
                      <a:gd name="T51" fmla="*/ 0 h 277"/>
                      <a:gd name="T52" fmla="*/ 0 w 355"/>
                      <a:gd name="T53" fmla="*/ 0 h 277"/>
                      <a:gd name="T54" fmla="*/ 0 w 355"/>
                      <a:gd name="T55" fmla="*/ 0 h 277"/>
                      <a:gd name="T56" fmla="*/ 0 w 355"/>
                      <a:gd name="T57" fmla="*/ 0 h 277"/>
                      <a:gd name="T58" fmla="*/ 0 w 355"/>
                      <a:gd name="T59" fmla="*/ 0 h 277"/>
                      <a:gd name="T60" fmla="*/ 0 w 355"/>
                      <a:gd name="T61" fmla="*/ 0 h 277"/>
                      <a:gd name="T62" fmla="*/ 0 w 355"/>
                      <a:gd name="T63" fmla="*/ 0 h 277"/>
                      <a:gd name="T64" fmla="*/ 0 w 355"/>
                      <a:gd name="T65" fmla="*/ 0 h 277"/>
                      <a:gd name="T66" fmla="*/ 0 w 355"/>
                      <a:gd name="T67" fmla="*/ 0 h 277"/>
                      <a:gd name="T68" fmla="*/ 0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1" name="Freeform 74"/>
                  <p:cNvSpPr>
                    <a:spLocks/>
                  </p:cNvSpPr>
                  <p:nvPr/>
                </p:nvSpPr>
                <p:spPr bwMode="ltGray">
                  <a:xfrm>
                    <a:off x="4515" y="541"/>
                    <a:ext cx="67" cy="68"/>
                  </a:xfrm>
                  <a:custGeom>
                    <a:avLst/>
                    <a:gdLst>
                      <a:gd name="T0" fmla="*/ 0 w 156"/>
                      <a:gd name="T1" fmla="*/ 0 h 206"/>
                      <a:gd name="T2" fmla="*/ 0 w 156"/>
                      <a:gd name="T3" fmla="*/ 0 h 206"/>
                      <a:gd name="T4" fmla="*/ 0 w 156"/>
                      <a:gd name="T5" fmla="*/ 0 h 206"/>
                      <a:gd name="T6" fmla="*/ 0 w 156"/>
                      <a:gd name="T7" fmla="*/ 0 h 206"/>
                      <a:gd name="T8" fmla="*/ 0 w 156"/>
                      <a:gd name="T9" fmla="*/ 0 h 206"/>
                      <a:gd name="T10" fmla="*/ 0 w 156"/>
                      <a:gd name="T11" fmla="*/ 0 h 206"/>
                      <a:gd name="T12" fmla="*/ 0 w 156"/>
                      <a:gd name="T13" fmla="*/ 0 h 206"/>
                      <a:gd name="T14" fmla="*/ 0 w 156"/>
                      <a:gd name="T15" fmla="*/ 0 h 206"/>
                      <a:gd name="T16" fmla="*/ 0 w 156"/>
                      <a:gd name="T17" fmla="*/ 0 h 206"/>
                      <a:gd name="T18" fmla="*/ 0 w 156"/>
                      <a:gd name="T19" fmla="*/ 0 h 206"/>
                      <a:gd name="T20" fmla="*/ 0 w 156"/>
                      <a:gd name="T21" fmla="*/ 0 h 206"/>
                      <a:gd name="T22" fmla="*/ 0 w 156"/>
                      <a:gd name="T23" fmla="*/ 0 h 206"/>
                      <a:gd name="T24" fmla="*/ 0 w 156"/>
                      <a:gd name="T25" fmla="*/ 0 h 206"/>
                      <a:gd name="T26" fmla="*/ 0 w 156"/>
                      <a:gd name="T27" fmla="*/ 0 h 206"/>
                      <a:gd name="T28" fmla="*/ 0 w 156"/>
                      <a:gd name="T29" fmla="*/ 0 h 206"/>
                      <a:gd name="T30" fmla="*/ 0 w 156"/>
                      <a:gd name="T31" fmla="*/ 0 h 206"/>
                      <a:gd name="T32" fmla="*/ 0 w 156"/>
                      <a:gd name="T33" fmla="*/ 0 h 206"/>
                      <a:gd name="T34" fmla="*/ 0 w 156"/>
                      <a:gd name="T35" fmla="*/ 0 h 206"/>
                      <a:gd name="T36" fmla="*/ 0 w 156"/>
                      <a:gd name="T37" fmla="*/ 0 h 206"/>
                      <a:gd name="T38" fmla="*/ 0 w 156"/>
                      <a:gd name="T39" fmla="*/ 0 h 206"/>
                      <a:gd name="T40" fmla="*/ 0 w 156"/>
                      <a:gd name="T41" fmla="*/ 0 h 206"/>
                      <a:gd name="T42" fmla="*/ 0 w 156"/>
                      <a:gd name="T43" fmla="*/ 0 h 206"/>
                      <a:gd name="T44" fmla="*/ 0 w 156"/>
                      <a:gd name="T45" fmla="*/ 0 h 206"/>
                      <a:gd name="T46" fmla="*/ 0 w 156"/>
                      <a:gd name="T47" fmla="*/ 0 h 206"/>
                      <a:gd name="T48" fmla="*/ 0 w 156"/>
                      <a:gd name="T49" fmla="*/ 0 h 206"/>
                      <a:gd name="T50" fmla="*/ 0 w 156"/>
                      <a:gd name="T51" fmla="*/ 0 h 206"/>
                      <a:gd name="T52" fmla="*/ 0 w 156"/>
                      <a:gd name="T53" fmla="*/ 0 h 206"/>
                      <a:gd name="T54" fmla="*/ 0 w 156"/>
                      <a:gd name="T55" fmla="*/ 0 h 206"/>
                      <a:gd name="T56" fmla="*/ 0 w 156"/>
                      <a:gd name="T57" fmla="*/ 0 h 206"/>
                      <a:gd name="T58" fmla="*/ 0 w 156"/>
                      <a:gd name="T59" fmla="*/ 0 h 206"/>
                      <a:gd name="T60" fmla="*/ 0 w 156"/>
                      <a:gd name="T61" fmla="*/ 0 h 206"/>
                      <a:gd name="T62" fmla="*/ 0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2" name="Freeform 75"/>
                  <p:cNvSpPr>
                    <a:spLocks/>
                  </p:cNvSpPr>
                  <p:nvPr/>
                </p:nvSpPr>
                <p:spPr bwMode="ltGray">
                  <a:xfrm>
                    <a:off x="4580" y="572"/>
                    <a:ext cx="47" cy="13"/>
                  </a:xfrm>
                  <a:custGeom>
                    <a:avLst/>
                    <a:gdLst>
                      <a:gd name="T0" fmla="*/ 0 w 109"/>
                      <a:gd name="T1" fmla="*/ 0 h 38"/>
                      <a:gd name="T2" fmla="*/ 0 w 109"/>
                      <a:gd name="T3" fmla="*/ 0 h 38"/>
                      <a:gd name="T4" fmla="*/ 0 w 109"/>
                      <a:gd name="T5" fmla="*/ 0 h 38"/>
                      <a:gd name="T6" fmla="*/ 0 w 109"/>
                      <a:gd name="T7" fmla="*/ 0 h 38"/>
                      <a:gd name="T8" fmla="*/ 0 w 109"/>
                      <a:gd name="T9" fmla="*/ 0 h 38"/>
                      <a:gd name="T10" fmla="*/ 0 w 109"/>
                      <a:gd name="T11" fmla="*/ 0 h 38"/>
                      <a:gd name="T12" fmla="*/ 0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3" name="Freeform 76"/>
                  <p:cNvSpPr>
                    <a:spLocks/>
                  </p:cNvSpPr>
                  <p:nvPr/>
                </p:nvSpPr>
                <p:spPr bwMode="ltGray">
                  <a:xfrm>
                    <a:off x="4578" y="588"/>
                    <a:ext cx="32" cy="34"/>
                  </a:xfrm>
                  <a:custGeom>
                    <a:avLst/>
                    <a:gdLst>
                      <a:gd name="T0" fmla="*/ 0 w 76"/>
                      <a:gd name="T1" fmla="*/ 0 h 104"/>
                      <a:gd name="T2" fmla="*/ 0 w 76"/>
                      <a:gd name="T3" fmla="*/ 0 h 104"/>
                      <a:gd name="T4" fmla="*/ 0 w 76"/>
                      <a:gd name="T5" fmla="*/ 0 h 104"/>
                      <a:gd name="T6" fmla="*/ 0 w 76"/>
                      <a:gd name="T7" fmla="*/ 0 h 104"/>
                      <a:gd name="T8" fmla="*/ 0 w 76"/>
                      <a:gd name="T9" fmla="*/ 0 h 104"/>
                      <a:gd name="T10" fmla="*/ 0 w 76"/>
                      <a:gd name="T11" fmla="*/ 0 h 104"/>
                      <a:gd name="T12" fmla="*/ 0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4" name="Freeform 77"/>
                  <p:cNvSpPr>
                    <a:spLocks/>
                  </p:cNvSpPr>
                  <p:nvPr/>
                </p:nvSpPr>
                <p:spPr bwMode="ltGray">
                  <a:xfrm>
                    <a:off x="4632"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5" name="Freeform 78"/>
                  <p:cNvSpPr>
                    <a:spLocks/>
                  </p:cNvSpPr>
                  <p:nvPr/>
                </p:nvSpPr>
                <p:spPr bwMode="ltGray">
                  <a:xfrm>
                    <a:off x="4636"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6" name="Freeform 79"/>
                  <p:cNvSpPr>
                    <a:spLocks/>
                  </p:cNvSpPr>
                  <p:nvPr/>
                </p:nvSpPr>
                <p:spPr bwMode="ltGray">
                  <a:xfrm>
                    <a:off x="4657"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0 w 61"/>
                      <a:gd name="T11" fmla="*/ 0 h 48"/>
                      <a:gd name="T12" fmla="*/ 0 w 61"/>
                      <a:gd name="T13" fmla="*/ 0 h 48"/>
                      <a:gd name="T14" fmla="*/ 0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7" name="Freeform 80"/>
                  <p:cNvSpPr>
                    <a:spLocks/>
                  </p:cNvSpPr>
                  <p:nvPr/>
                </p:nvSpPr>
                <p:spPr bwMode="ltGray">
                  <a:xfrm>
                    <a:off x="4664" y="593"/>
                    <a:ext cx="122" cy="61"/>
                  </a:xfrm>
                  <a:custGeom>
                    <a:avLst/>
                    <a:gdLst>
                      <a:gd name="T0" fmla="*/ 0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0 w 286"/>
                      <a:gd name="T17" fmla="*/ 0 h 182"/>
                      <a:gd name="T18" fmla="*/ 0 w 286"/>
                      <a:gd name="T19" fmla="*/ 0 h 182"/>
                      <a:gd name="T20" fmla="*/ 0 w 286"/>
                      <a:gd name="T21" fmla="*/ 0 h 182"/>
                      <a:gd name="T22" fmla="*/ 0 w 286"/>
                      <a:gd name="T23" fmla="*/ 0 h 182"/>
                      <a:gd name="T24" fmla="*/ 0 w 286"/>
                      <a:gd name="T25" fmla="*/ 0 h 182"/>
                      <a:gd name="T26" fmla="*/ 0 w 286"/>
                      <a:gd name="T27" fmla="*/ 0 h 182"/>
                      <a:gd name="T28" fmla="*/ 0 w 286"/>
                      <a:gd name="T29" fmla="*/ 0 h 182"/>
                      <a:gd name="T30" fmla="*/ 0 w 286"/>
                      <a:gd name="T31" fmla="*/ 0 h 182"/>
                      <a:gd name="T32" fmla="*/ 0 w 286"/>
                      <a:gd name="T33" fmla="*/ 0 h 182"/>
                      <a:gd name="T34" fmla="*/ 0 w 286"/>
                      <a:gd name="T35" fmla="*/ 0 h 182"/>
                      <a:gd name="T36" fmla="*/ 0 w 286"/>
                      <a:gd name="T37" fmla="*/ 0 h 182"/>
                      <a:gd name="T38" fmla="*/ 0 w 286"/>
                      <a:gd name="T39" fmla="*/ 0 h 182"/>
                      <a:gd name="T40" fmla="*/ 0 w 286"/>
                      <a:gd name="T41" fmla="*/ 0 h 182"/>
                      <a:gd name="T42" fmla="*/ 0 w 286"/>
                      <a:gd name="T43" fmla="*/ 0 h 182"/>
                      <a:gd name="T44" fmla="*/ 0 w 286"/>
                      <a:gd name="T45" fmla="*/ 0 h 182"/>
                      <a:gd name="T46" fmla="*/ 0 w 286"/>
                      <a:gd name="T47" fmla="*/ 0 h 182"/>
                      <a:gd name="T48" fmla="*/ 0 w 286"/>
                      <a:gd name="T49" fmla="*/ 0 h 182"/>
                      <a:gd name="T50" fmla="*/ 0 w 286"/>
                      <a:gd name="T51" fmla="*/ 0 h 182"/>
                      <a:gd name="T52" fmla="*/ 0 w 286"/>
                      <a:gd name="T53" fmla="*/ 0 h 182"/>
                      <a:gd name="T54" fmla="*/ 0 w 286"/>
                      <a:gd name="T55" fmla="*/ 0 h 182"/>
                      <a:gd name="T56" fmla="*/ 0 w 286"/>
                      <a:gd name="T57" fmla="*/ 0 h 182"/>
                      <a:gd name="T58" fmla="*/ 0 w 286"/>
                      <a:gd name="T59" fmla="*/ 0 h 182"/>
                      <a:gd name="T60" fmla="*/ 0 w 286"/>
                      <a:gd name="T61" fmla="*/ 0 h 182"/>
                      <a:gd name="T62" fmla="*/ 0 w 286"/>
                      <a:gd name="T63" fmla="*/ 0 h 182"/>
                      <a:gd name="T64" fmla="*/ 0 w 286"/>
                      <a:gd name="T65" fmla="*/ 0 h 182"/>
                      <a:gd name="T66" fmla="*/ 0 w 286"/>
                      <a:gd name="T67" fmla="*/ 0 h 182"/>
                      <a:gd name="T68" fmla="*/ 0 w 286"/>
                      <a:gd name="T69" fmla="*/ 0 h 182"/>
                      <a:gd name="T70" fmla="*/ 0 w 286"/>
                      <a:gd name="T71" fmla="*/ 0 h 182"/>
                      <a:gd name="T72" fmla="*/ 0 w 286"/>
                      <a:gd name="T73" fmla="*/ 0 h 182"/>
                      <a:gd name="T74" fmla="*/ 0 w 286"/>
                      <a:gd name="T75" fmla="*/ 0 h 182"/>
                      <a:gd name="T76" fmla="*/ 0 w 286"/>
                      <a:gd name="T77" fmla="*/ 0 h 182"/>
                      <a:gd name="T78" fmla="*/ 0 w 286"/>
                      <a:gd name="T79" fmla="*/ 0 h 182"/>
                      <a:gd name="T80" fmla="*/ 0 w 286"/>
                      <a:gd name="T81" fmla="*/ 0 h 182"/>
                      <a:gd name="T82" fmla="*/ 0 w 286"/>
                      <a:gd name="T83" fmla="*/ 0 h 182"/>
                      <a:gd name="T84" fmla="*/ 0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8" name="Freeform 81"/>
                  <p:cNvSpPr>
                    <a:spLocks/>
                  </p:cNvSpPr>
                  <p:nvPr/>
                </p:nvSpPr>
                <p:spPr bwMode="ltGray">
                  <a:xfrm>
                    <a:off x="4770" y="599"/>
                    <a:ext cx="33" cy="26"/>
                  </a:xfrm>
                  <a:custGeom>
                    <a:avLst/>
                    <a:gdLst>
                      <a:gd name="T0" fmla="*/ 0 w 78"/>
                      <a:gd name="T1" fmla="*/ 0 h 78"/>
                      <a:gd name="T2" fmla="*/ 0 w 78"/>
                      <a:gd name="T3" fmla="*/ 0 h 78"/>
                      <a:gd name="T4" fmla="*/ 0 w 78"/>
                      <a:gd name="T5" fmla="*/ 0 h 78"/>
                      <a:gd name="T6" fmla="*/ 0 w 78"/>
                      <a:gd name="T7" fmla="*/ 0 h 78"/>
                      <a:gd name="T8" fmla="*/ 0 w 78"/>
                      <a:gd name="T9" fmla="*/ 0 h 78"/>
                      <a:gd name="T10" fmla="*/ 0 w 78"/>
                      <a:gd name="T11" fmla="*/ 0 h 78"/>
                      <a:gd name="T12" fmla="*/ 0 w 78"/>
                      <a:gd name="T13" fmla="*/ 0 h 78"/>
                      <a:gd name="T14" fmla="*/ 0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9" name="Freeform 82"/>
                  <p:cNvSpPr>
                    <a:spLocks/>
                  </p:cNvSpPr>
                  <p:nvPr/>
                </p:nvSpPr>
                <p:spPr bwMode="ltGray">
                  <a:xfrm>
                    <a:off x="4840"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0" name="Freeform 83"/>
                  <p:cNvSpPr>
                    <a:spLocks/>
                  </p:cNvSpPr>
                  <p:nvPr/>
                </p:nvSpPr>
                <p:spPr bwMode="ltGray">
                  <a:xfrm>
                    <a:off x="4747"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1" name="Freeform 84"/>
                  <p:cNvSpPr>
                    <a:spLocks/>
                  </p:cNvSpPr>
                  <p:nvPr/>
                </p:nvSpPr>
                <p:spPr bwMode="ltGray">
                  <a:xfrm>
                    <a:off x="4676"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2" name="Freeform 85"/>
                  <p:cNvSpPr>
                    <a:spLocks/>
                  </p:cNvSpPr>
                  <p:nvPr/>
                </p:nvSpPr>
                <p:spPr bwMode="ltGray">
                  <a:xfrm>
                    <a:off x="4598" y="523"/>
                    <a:ext cx="34" cy="27"/>
                  </a:xfrm>
                  <a:custGeom>
                    <a:avLst/>
                    <a:gdLst>
                      <a:gd name="T0" fmla="*/ 0 w 80"/>
                      <a:gd name="T1" fmla="*/ 0 h 80"/>
                      <a:gd name="T2" fmla="*/ 0 w 80"/>
                      <a:gd name="T3" fmla="*/ 0 h 80"/>
                      <a:gd name="T4" fmla="*/ 0 w 80"/>
                      <a:gd name="T5" fmla="*/ 0 h 80"/>
                      <a:gd name="T6" fmla="*/ 0 w 80"/>
                      <a:gd name="T7" fmla="*/ 0 h 80"/>
                      <a:gd name="T8" fmla="*/ 0 w 80"/>
                      <a:gd name="T9" fmla="*/ 0 h 80"/>
                      <a:gd name="T10" fmla="*/ 0 w 80"/>
                      <a:gd name="T11" fmla="*/ 0 h 80"/>
                      <a:gd name="T12" fmla="*/ 0 w 80"/>
                      <a:gd name="T13" fmla="*/ 0 h 80"/>
                      <a:gd name="T14" fmla="*/ 0 w 80"/>
                      <a:gd name="T15" fmla="*/ 0 h 80"/>
                      <a:gd name="T16" fmla="*/ 0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3" name="Freeform 86"/>
                  <p:cNvSpPr>
                    <a:spLocks/>
                  </p:cNvSpPr>
                  <p:nvPr/>
                </p:nvSpPr>
                <p:spPr bwMode="ltGray">
                  <a:xfrm>
                    <a:off x="4587" y="466"/>
                    <a:ext cx="40" cy="58"/>
                  </a:xfrm>
                  <a:custGeom>
                    <a:avLst/>
                    <a:gdLst>
                      <a:gd name="T0" fmla="*/ 0 w 94"/>
                      <a:gd name="T1" fmla="*/ 0 h 174"/>
                      <a:gd name="T2" fmla="*/ 0 w 94"/>
                      <a:gd name="T3" fmla="*/ 0 h 174"/>
                      <a:gd name="T4" fmla="*/ 0 w 94"/>
                      <a:gd name="T5" fmla="*/ 0 h 174"/>
                      <a:gd name="T6" fmla="*/ 0 w 94"/>
                      <a:gd name="T7" fmla="*/ 0 h 174"/>
                      <a:gd name="T8" fmla="*/ 0 w 94"/>
                      <a:gd name="T9" fmla="*/ 0 h 174"/>
                      <a:gd name="T10" fmla="*/ 0 w 94"/>
                      <a:gd name="T11" fmla="*/ 0 h 174"/>
                      <a:gd name="T12" fmla="*/ 0 w 94"/>
                      <a:gd name="T13" fmla="*/ 0 h 174"/>
                      <a:gd name="T14" fmla="*/ 0 w 94"/>
                      <a:gd name="T15" fmla="*/ 0 h 174"/>
                      <a:gd name="T16" fmla="*/ 0 w 94"/>
                      <a:gd name="T17" fmla="*/ 0 h 174"/>
                      <a:gd name="T18" fmla="*/ 0 w 94"/>
                      <a:gd name="T19" fmla="*/ 0 h 174"/>
                      <a:gd name="T20" fmla="*/ 0 w 94"/>
                      <a:gd name="T21" fmla="*/ 0 h 174"/>
                      <a:gd name="T22" fmla="*/ 0 w 94"/>
                      <a:gd name="T23" fmla="*/ 0 h 174"/>
                      <a:gd name="T24" fmla="*/ 0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4" name="Freeform 87"/>
                  <p:cNvSpPr>
                    <a:spLocks/>
                  </p:cNvSpPr>
                  <p:nvPr/>
                </p:nvSpPr>
                <p:spPr bwMode="ltGray">
                  <a:xfrm>
                    <a:off x="4597"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5" name="Freeform 88"/>
                  <p:cNvSpPr>
                    <a:spLocks/>
                  </p:cNvSpPr>
                  <p:nvPr/>
                </p:nvSpPr>
                <p:spPr bwMode="ltGray">
                  <a:xfrm>
                    <a:off x="4569"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6" name="Freeform 89"/>
                  <p:cNvSpPr>
                    <a:spLocks/>
                  </p:cNvSpPr>
                  <p:nvPr/>
                </p:nvSpPr>
                <p:spPr bwMode="ltGray">
                  <a:xfrm>
                    <a:off x="4784"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8" name="Freeform 91"/>
                  <p:cNvSpPr>
                    <a:spLocks/>
                  </p:cNvSpPr>
                  <p:nvPr/>
                </p:nvSpPr>
                <p:spPr bwMode="ltGray">
                  <a:xfrm>
                    <a:off x="4731" y="240"/>
                    <a:ext cx="20" cy="55"/>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9" name="Freeform 92"/>
                  <p:cNvSpPr>
                    <a:spLocks/>
                  </p:cNvSpPr>
                  <p:nvPr/>
                </p:nvSpPr>
                <p:spPr bwMode="ltGray">
                  <a:xfrm>
                    <a:off x="4719" y="287"/>
                    <a:ext cx="59" cy="34"/>
                  </a:xfrm>
                  <a:custGeom>
                    <a:avLst/>
                    <a:gdLst>
                      <a:gd name="T0" fmla="*/ 0 w 138"/>
                      <a:gd name="T1" fmla="*/ 0 h 103"/>
                      <a:gd name="T2" fmla="*/ 0 w 138"/>
                      <a:gd name="T3" fmla="*/ 0 h 103"/>
                      <a:gd name="T4" fmla="*/ 0 w 138"/>
                      <a:gd name="T5" fmla="*/ 0 h 103"/>
                      <a:gd name="T6" fmla="*/ 0 w 138"/>
                      <a:gd name="T7" fmla="*/ 0 h 103"/>
                      <a:gd name="T8" fmla="*/ 0 w 138"/>
                      <a:gd name="T9" fmla="*/ 0 h 103"/>
                      <a:gd name="T10" fmla="*/ 0 w 138"/>
                      <a:gd name="T11" fmla="*/ 0 h 103"/>
                      <a:gd name="T12" fmla="*/ 0 w 138"/>
                      <a:gd name="T13" fmla="*/ 0 h 103"/>
                      <a:gd name="T14" fmla="*/ 0 w 138"/>
                      <a:gd name="T15" fmla="*/ 0 h 103"/>
                      <a:gd name="T16" fmla="*/ 0 w 138"/>
                      <a:gd name="T17" fmla="*/ 0 h 103"/>
                      <a:gd name="T18" fmla="*/ 0 w 138"/>
                      <a:gd name="T19" fmla="*/ 0 h 103"/>
                      <a:gd name="T20" fmla="*/ 0 w 138"/>
                      <a:gd name="T21" fmla="*/ 0 h 103"/>
                      <a:gd name="T22" fmla="*/ 0 w 138"/>
                      <a:gd name="T23" fmla="*/ 0 h 103"/>
                      <a:gd name="T24" fmla="*/ 0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0" name="Freeform 93"/>
                  <p:cNvSpPr>
                    <a:spLocks/>
                  </p:cNvSpPr>
                  <p:nvPr/>
                </p:nvSpPr>
                <p:spPr bwMode="ltGray">
                  <a:xfrm>
                    <a:off x="4656" y="319"/>
                    <a:ext cx="80" cy="72"/>
                  </a:xfrm>
                  <a:custGeom>
                    <a:avLst/>
                    <a:gdLst>
                      <a:gd name="T0" fmla="*/ 0 w 188"/>
                      <a:gd name="T1" fmla="*/ 0 h 214"/>
                      <a:gd name="T2" fmla="*/ 0 w 188"/>
                      <a:gd name="T3" fmla="*/ 0 h 214"/>
                      <a:gd name="T4" fmla="*/ 0 w 188"/>
                      <a:gd name="T5" fmla="*/ 0 h 214"/>
                      <a:gd name="T6" fmla="*/ 0 w 188"/>
                      <a:gd name="T7" fmla="*/ 0 h 214"/>
                      <a:gd name="T8" fmla="*/ 0 w 188"/>
                      <a:gd name="T9" fmla="*/ 0 h 214"/>
                      <a:gd name="T10" fmla="*/ 0 w 188"/>
                      <a:gd name="T11" fmla="*/ 0 h 214"/>
                      <a:gd name="T12" fmla="*/ 0 w 188"/>
                      <a:gd name="T13" fmla="*/ 0 h 214"/>
                      <a:gd name="T14" fmla="*/ 0 w 188"/>
                      <a:gd name="T15" fmla="*/ 0 h 214"/>
                      <a:gd name="T16" fmla="*/ 0 w 188"/>
                      <a:gd name="T17" fmla="*/ 0 h 214"/>
                      <a:gd name="T18" fmla="*/ 0 w 188"/>
                      <a:gd name="T19" fmla="*/ 0 h 214"/>
                      <a:gd name="T20" fmla="*/ 0 w 188"/>
                      <a:gd name="T21" fmla="*/ 0 h 214"/>
                      <a:gd name="T22" fmla="*/ 0 w 188"/>
                      <a:gd name="T23" fmla="*/ 0 h 214"/>
                      <a:gd name="T24" fmla="*/ 0 w 188"/>
                      <a:gd name="T25" fmla="*/ 0 h 214"/>
                      <a:gd name="T26" fmla="*/ 0 w 188"/>
                      <a:gd name="T27" fmla="*/ 0 h 214"/>
                      <a:gd name="T28" fmla="*/ 0 w 188"/>
                      <a:gd name="T29" fmla="*/ 0 h 214"/>
                      <a:gd name="T30" fmla="*/ 0 w 188"/>
                      <a:gd name="T31" fmla="*/ 0 h 214"/>
                      <a:gd name="T32" fmla="*/ 0 w 188"/>
                      <a:gd name="T33" fmla="*/ 0 h 214"/>
                      <a:gd name="T34" fmla="*/ 0 w 188"/>
                      <a:gd name="T35" fmla="*/ 0 h 214"/>
                      <a:gd name="T36" fmla="*/ 0 w 188"/>
                      <a:gd name="T37" fmla="*/ 0 h 214"/>
                      <a:gd name="T38" fmla="*/ 0 w 188"/>
                      <a:gd name="T39" fmla="*/ 0 h 214"/>
                      <a:gd name="T40" fmla="*/ 0 w 188"/>
                      <a:gd name="T41" fmla="*/ 0 h 214"/>
                      <a:gd name="T42" fmla="*/ 0 w 188"/>
                      <a:gd name="T43" fmla="*/ 0 h 214"/>
                      <a:gd name="T44" fmla="*/ 0 w 188"/>
                      <a:gd name="T45" fmla="*/ 0 h 214"/>
                      <a:gd name="T46" fmla="*/ 0 w 188"/>
                      <a:gd name="T47" fmla="*/ 0 h 214"/>
                      <a:gd name="T48" fmla="*/ 0 w 188"/>
                      <a:gd name="T49" fmla="*/ 0 h 214"/>
                      <a:gd name="T50" fmla="*/ 0 w 188"/>
                      <a:gd name="T51" fmla="*/ 0 h 214"/>
                      <a:gd name="T52" fmla="*/ 0 w 188"/>
                      <a:gd name="T53" fmla="*/ 0 h 214"/>
                      <a:gd name="T54" fmla="*/ 0 w 188"/>
                      <a:gd name="T55" fmla="*/ 0 h 214"/>
                      <a:gd name="T56" fmla="*/ 0 w 188"/>
                      <a:gd name="T57" fmla="*/ 0 h 214"/>
                      <a:gd name="T58" fmla="*/ 0 w 188"/>
                      <a:gd name="T59" fmla="*/ 0 h 214"/>
                      <a:gd name="T60" fmla="*/ 0 w 188"/>
                      <a:gd name="T61" fmla="*/ 0 h 214"/>
                      <a:gd name="T62" fmla="*/ 0 w 188"/>
                      <a:gd name="T63" fmla="*/ 0 h 214"/>
                      <a:gd name="T64" fmla="*/ 0 w 188"/>
                      <a:gd name="T65" fmla="*/ 0 h 214"/>
                      <a:gd name="T66" fmla="*/ 0 w 188"/>
                      <a:gd name="T67" fmla="*/ 0 h 214"/>
                      <a:gd name="T68" fmla="*/ 0 w 188"/>
                      <a:gd name="T69" fmla="*/ 0 h 214"/>
                      <a:gd name="T70" fmla="*/ 0 w 188"/>
                      <a:gd name="T71" fmla="*/ 0 h 214"/>
                      <a:gd name="T72" fmla="*/ 0 w 188"/>
                      <a:gd name="T73" fmla="*/ 0 h 214"/>
                      <a:gd name="T74" fmla="*/ 0 w 188"/>
                      <a:gd name="T75" fmla="*/ 0 h 214"/>
                      <a:gd name="T76" fmla="*/ 0 w 188"/>
                      <a:gd name="T77" fmla="*/ 0 h 214"/>
                      <a:gd name="T78" fmla="*/ 0 w 188"/>
                      <a:gd name="T79" fmla="*/ 0 h 214"/>
                      <a:gd name="T80" fmla="*/ 0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1" name="Freeform 94"/>
                  <p:cNvSpPr>
                    <a:spLocks/>
                  </p:cNvSpPr>
                  <p:nvPr/>
                </p:nvSpPr>
                <p:spPr bwMode="ltGray">
                  <a:xfrm>
                    <a:off x="4709"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2" name="Freeform 95"/>
                  <p:cNvSpPr>
                    <a:spLocks/>
                  </p:cNvSpPr>
                  <p:nvPr/>
                </p:nvSpPr>
                <p:spPr bwMode="ltGray">
                  <a:xfrm>
                    <a:off x="4261" y="389"/>
                    <a:ext cx="347" cy="189"/>
                  </a:xfrm>
                  <a:custGeom>
                    <a:avLst/>
                    <a:gdLst>
                      <a:gd name="T0" fmla="*/ 0 w 812"/>
                      <a:gd name="T1" fmla="*/ 0 h 564"/>
                      <a:gd name="T2" fmla="*/ 0 w 812"/>
                      <a:gd name="T3" fmla="*/ 0 h 564"/>
                      <a:gd name="T4" fmla="*/ 0 w 812"/>
                      <a:gd name="T5" fmla="*/ 0 h 564"/>
                      <a:gd name="T6" fmla="*/ 0 w 812"/>
                      <a:gd name="T7" fmla="*/ 0 h 564"/>
                      <a:gd name="T8" fmla="*/ 0 w 812"/>
                      <a:gd name="T9" fmla="*/ 0 h 564"/>
                      <a:gd name="T10" fmla="*/ 0 w 812"/>
                      <a:gd name="T11" fmla="*/ 0 h 564"/>
                      <a:gd name="T12" fmla="*/ 0 w 812"/>
                      <a:gd name="T13" fmla="*/ 0 h 564"/>
                      <a:gd name="T14" fmla="*/ 0 w 812"/>
                      <a:gd name="T15" fmla="*/ 0 h 564"/>
                      <a:gd name="T16" fmla="*/ 0 w 812"/>
                      <a:gd name="T17" fmla="*/ 0 h 564"/>
                      <a:gd name="T18" fmla="*/ 0 w 812"/>
                      <a:gd name="T19" fmla="*/ 0 h 564"/>
                      <a:gd name="T20" fmla="*/ 0 w 812"/>
                      <a:gd name="T21" fmla="*/ 0 h 564"/>
                      <a:gd name="T22" fmla="*/ 0 w 812"/>
                      <a:gd name="T23" fmla="*/ 0 h 564"/>
                      <a:gd name="T24" fmla="*/ 0 w 812"/>
                      <a:gd name="T25" fmla="*/ 0 h 564"/>
                      <a:gd name="T26" fmla="*/ 0 w 812"/>
                      <a:gd name="T27" fmla="*/ 0 h 564"/>
                      <a:gd name="T28" fmla="*/ 0 w 812"/>
                      <a:gd name="T29" fmla="*/ 0 h 564"/>
                      <a:gd name="T30" fmla="*/ 0 w 812"/>
                      <a:gd name="T31" fmla="*/ 0 h 564"/>
                      <a:gd name="T32" fmla="*/ 0 w 812"/>
                      <a:gd name="T33" fmla="*/ 0 h 564"/>
                      <a:gd name="T34" fmla="*/ 0 w 812"/>
                      <a:gd name="T35" fmla="*/ 0 h 564"/>
                      <a:gd name="T36" fmla="*/ 0 w 812"/>
                      <a:gd name="T37" fmla="*/ 0 h 564"/>
                      <a:gd name="T38" fmla="*/ 0 w 812"/>
                      <a:gd name="T39" fmla="*/ 0 h 564"/>
                      <a:gd name="T40" fmla="*/ 0 w 812"/>
                      <a:gd name="T41" fmla="*/ 0 h 564"/>
                      <a:gd name="T42" fmla="*/ 0 w 812"/>
                      <a:gd name="T43" fmla="*/ 0 h 564"/>
                      <a:gd name="T44" fmla="*/ 0 w 812"/>
                      <a:gd name="T45" fmla="*/ 0 h 564"/>
                      <a:gd name="T46" fmla="*/ 0 w 812"/>
                      <a:gd name="T47" fmla="*/ 0 h 564"/>
                      <a:gd name="T48" fmla="*/ 0 w 812"/>
                      <a:gd name="T49" fmla="*/ 0 h 564"/>
                      <a:gd name="T50" fmla="*/ 0 w 812"/>
                      <a:gd name="T51" fmla="*/ 0 h 564"/>
                      <a:gd name="T52" fmla="*/ 0 w 812"/>
                      <a:gd name="T53" fmla="*/ 0 h 564"/>
                      <a:gd name="T54" fmla="*/ 0 w 812"/>
                      <a:gd name="T55" fmla="*/ 0 h 564"/>
                      <a:gd name="T56" fmla="*/ 0 w 812"/>
                      <a:gd name="T57" fmla="*/ 0 h 564"/>
                      <a:gd name="T58" fmla="*/ 0 w 812"/>
                      <a:gd name="T59" fmla="*/ 0 h 564"/>
                      <a:gd name="T60" fmla="*/ 0 w 812"/>
                      <a:gd name="T61" fmla="*/ 0 h 564"/>
                      <a:gd name="T62" fmla="*/ 0 w 812"/>
                      <a:gd name="T63" fmla="*/ 0 h 564"/>
                      <a:gd name="T64" fmla="*/ 0 w 812"/>
                      <a:gd name="T65" fmla="*/ 0 h 564"/>
                      <a:gd name="T66" fmla="*/ 0 w 812"/>
                      <a:gd name="T67" fmla="*/ 0 h 564"/>
                      <a:gd name="T68" fmla="*/ 0 w 812"/>
                      <a:gd name="T69" fmla="*/ 0 h 564"/>
                      <a:gd name="T70" fmla="*/ 0 w 812"/>
                      <a:gd name="T71" fmla="*/ 0 h 564"/>
                      <a:gd name="T72" fmla="*/ 0 w 812"/>
                      <a:gd name="T73" fmla="*/ 0 h 564"/>
                      <a:gd name="T74" fmla="*/ 0 w 812"/>
                      <a:gd name="T75" fmla="*/ 0 h 564"/>
                      <a:gd name="T76" fmla="*/ 0 w 812"/>
                      <a:gd name="T77" fmla="*/ 0 h 564"/>
                      <a:gd name="T78" fmla="*/ 0 w 812"/>
                      <a:gd name="T79" fmla="*/ 0 h 564"/>
                      <a:gd name="T80" fmla="*/ 0 w 812"/>
                      <a:gd name="T81" fmla="*/ 0 h 564"/>
                      <a:gd name="T82" fmla="*/ 0 w 812"/>
                      <a:gd name="T83" fmla="*/ 0 h 564"/>
                      <a:gd name="T84" fmla="*/ 0 w 812"/>
                      <a:gd name="T85" fmla="*/ 0 h 564"/>
                      <a:gd name="T86" fmla="*/ 0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3" name="Freeform 96"/>
                  <p:cNvSpPr>
                    <a:spLocks/>
                  </p:cNvSpPr>
                  <p:nvPr/>
                </p:nvSpPr>
                <p:spPr bwMode="ltGray">
                  <a:xfrm>
                    <a:off x="4322"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4" name="Freeform 97"/>
                  <p:cNvSpPr>
                    <a:spLocks/>
                  </p:cNvSpPr>
                  <p:nvPr/>
                </p:nvSpPr>
                <p:spPr bwMode="ltGray">
                  <a:xfrm>
                    <a:off x="4588"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5" name="Freeform 98"/>
                  <p:cNvSpPr>
                    <a:spLocks/>
                  </p:cNvSpPr>
                  <p:nvPr/>
                </p:nvSpPr>
                <p:spPr bwMode="ltGray">
                  <a:xfrm>
                    <a:off x="4639"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6" name="Freeform 99"/>
                  <p:cNvSpPr>
                    <a:spLocks/>
                  </p:cNvSpPr>
                  <p:nvPr/>
                </p:nvSpPr>
                <p:spPr bwMode="ltGray">
                  <a:xfrm>
                    <a:off x="3709" y="315"/>
                    <a:ext cx="433" cy="354"/>
                  </a:xfrm>
                  <a:custGeom>
                    <a:avLst/>
                    <a:gdLst>
                      <a:gd name="T0" fmla="*/ 1 w 682"/>
                      <a:gd name="T1" fmla="*/ 1 h 557"/>
                      <a:gd name="T2" fmla="*/ 1 w 682"/>
                      <a:gd name="T3" fmla="*/ 1 h 557"/>
                      <a:gd name="T4" fmla="*/ 1 w 682"/>
                      <a:gd name="T5" fmla="*/ 1 h 557"/>
                      <a:gd name="T6" fmla="*/ 1 w 682"/>
                      <a:gd name="T7" fmla="*/ 1 h 557"/>
                      <a:gd name="T8" fmla="*/ 1 w 682"/>
                      <a:gd name="T9" fmla="*/ 1 h 557"/>
                      <a:gd name="T10" fmla="*/ 1 w 682"/>
                      <a:gd name="T11" fmla="*/ 1 h 557"/>
                      <a:gd name="T12" fmla="*/ 1 w 682"/>
                      <a:gd name="T13" fmla="*/ 1 h 557"/>
                      <a:gd name="T14" fmla="*/ 1 w 682"/>
                      <a:gd name="T15" fmla="*/ 1 h 557"/>
                      <a:gd name="T16" fmla="*/ 1 w 682"/>
                      <a:gd name="T17" fmla="*/ 1 h 557"/>
                      <a:gd name="T18" fmla="*/ 1 w 682"/>
                      <a:gd name="T19" fmla="*/ 1 h 557"/>
                      <a:gd name="T20" fmla="*/ 1 w 682"/>
                      <a:gd name="T21" fmla="*/ 1 h 557"/>
                      <a:gd name="T22" fmla="*/ 1 w 682"/>
                      <a:gd name="T23" fmla="*/ 1 h 557"/>
                      <a:gd name="T24" fmla="*/ 1 w 682"/>
                      <a:gd name="T25" fmla="*/ 1 h 557"/>
                      <a:gd name="T26" fmla="*/ 1 w 682"/>
                      <a:gd name="T27" fmla="*/ 1 h 557"/>
                      <a:gd name="T28" fmla="*/ 1 w 682"/>
                      <a:gd name="T29" fmla="*/ 1 h 557"/>
                      <a:gd name="T30" fmla="*/ 1 w 682"/>
                      <a:gd name="T31" fmla="*/ 1 h 557"/>
                      <a:gd name="T32" fmla="*/ 1 w 682"/>
                      <a:gd name="T33" fmla="*/ 1 h 557"/>
                      <a:gd name="T34" fmla="*/ 0 w 682"/>
                      <a:gd name="T35" fmla="*/ 1 h 557"/>
                      <a:gd name="T36" fmla="*/ 1 w 682"/>
                      <a:gd name="T37" fmla="*/ 1 h 557"/>
                      <a:gd name="T38" fmla="*/ 1 w 682"/>
                      <a:gd name="T39" fmla="*/ 1 h 557"/>
                      <a:gd name="T40" fmla="*/ 1 w 682"/>
                      <a:gd name="T41" fmla="*/ 1 h 557"/>
                      <a:gd name="T42" fmla="*/ 1 w 682"/>
                      <a:gd name="T43" fmla="*/ 1 h 557"/>
                      <a:gd name="T44" fmla="*/ 1 w 682"/>
                      <a:gd name="T45" fmla="*/ 1 h 557"/>
                      <a:gd name="T46" fmla="*/ 1 w 682"/>
                      <a:gd name="T47" fmla="*/ 1 h 557"/>
                      <a:gd name="T48" fmla="*/ 1 w 682"/>
                      <a:gd name="T49" fmla="*/ 1 h 557"/>
                      <a:gd name="T50" fmla="*/ 1 w 682"/>
                      <a:gd name="T51" fmla="*/ 1 h 557"/>
                      <a:gd name="T52" fmla="*/ 1 w 682"/>
                      <a:gd name="T53" fmla="*/ 0 h 557"/>
                      <a:gd name="T54" fmla="*/ 1 w 682"/>
                      <a:gd name="T55" fmla="*/ 1 h 557"/>
                      <a:gd name="T56" fmla="*/ 1 w 682"/>
                      <a:gd name="T57" fmla="*/ 1 h 557"/>
                      <a:gd name="T58" fmla="*/ 1 w 682"/>
                      <a:gd name="T59" fmla="*/ 1 h 557"/>
                      <a:gd name="T60" fmla="*/ 1 w 682"/>
                      <a:gd name="T61" fmla="*/ 1 h 557"/>
                      <a:gd name="T62" fmla="*/ 1 w 682"/>
                      <a:gd name="T63" fmla="*/ 1 h 557"/>
                      <a:gd name="T64" fmla="*/ 1 w 682"/>
                      <a:gd name="T65" fmla="*/ 1 h 557"/>
                      <a:gd name="T66" fmla="*/ 1 w 682"/>
                      <a:gd name="T67" fmla="*/ 1 h 557"/>
                      <a:gd name="T68" fmla="*/ 1 w 682"/>
                      <a:gd name="T69" fmla="*/ 1 h 557"/>
                      <a:gd name="T70" fmla="*/ 1 w 682"/>
                      <a:gd name="T71" fmla="*/ 1 h 557"/>
                      <a:gd name="T72" fmla="*/ 1 w 682"/>
                      <a:gd name="T73" fmla="*/ 1 h 557"/>
                      <a:gd name="T74" fmla="*/ 1 w 682"/>
                      <a:gd name="T75" fmla="*/ 1 h 557"/>
                      <a:gd name="T76" fmla="*/ 1 w 682"/>
                      <a:gd name="T77" fmla="*/ 1 h 557"/>
                      <a:gd name="T78" fmla="*/ 1 w 682"/>
                      <a:gd name="T79" fmla="*/ 1 h 557"/>
                      <a:gd name="T80" fmla="*/ 1 w 682"/>
                      <a:gd name="T81" fmla="*/ 1 h 557"/>
                      <a:gd name="T82" fmla="*/ 1 w 682"/>
                      <a:gd name="T83" fmla="*/ 1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7" name="Freeform 100"/>
                  <p:cNvSpPr>
                    <a:spLocks/>
                  </p:cNvSpPr>
                  <p:nvPr/>
                </p:nvSpPr>
                <p:spPr bwMode="ltGray">
                  <a:xfrm>
                    <a:off x="3877" y="448"/>
                    <a:ext cx="163" cy="221"/>
                  </a:xfrm>
                  <a:custGeom>
                    <a:avLst/>
                    <a:gdLst>
                      <a:gd name="T0" fmla="*/ 1 w 257"/>
                      <a:gd name="T1" fmla="*/ 1 h 347"/>
                      <a:gd name="T2" fmla="*/ 1 w 257"/>
                      <a:gd name="T3" fmla="*/ 1 h 347"/>
                      <a:gd name="T4" fmla="*/ 1 w 257"/>
                      <a:gd name="T5" fmla="*/ 1 h 347"/>
                      <a:gd name="T6" fmla="*/ 1 w 257"/>
                      <a:gd name="T7" fmla="*/ 1 h 347"/>
                      <a:gd name="T8" fmla="*/ 1 w 257"/>
                      <a:gd name="T9" fmla="*/ 1 h 347"/>
                      <a:gd name="T10" fmla="*/ 1 w 257"/>
                      <a:gd name="T11" fmla="*/ 1 h 347"/>
                      <a:gd name="T12" fmla="*/ 1 w 257"/>
                      <a:gd name="T13" fmla="*/ 1 h 347"/>
                      <a:gd name="T14" fmla="*/ 1 w 257"/>
                      <a:gd name="T15" fmla="*/ 1 h 347"/>
                      <a:gd name="T16" fmla="*/ 1 w 257"/>
                      <a:gd name="T17" fmla="*/ 1 h 347"/>
                      <a:gd name="T18" fmla="*/ 1 w 257"/>
                      <a:gd name="T19" fmla="*/ 1 h 347"/>
                      <a:gd name="T20" fmla="*/ 1 w 257"/>
                      <a:gd name="T21" fmla="*/ 1 h 347"/>
                      <a:gd name="T22" fmla="*/ 1 w 257"/>
                      <a:gd name="T23" fmla="*/ 1 h 347"/>
                      <a:gd name="T24" fmla="*/ 1 w 257"/>
                      <a:gd name="T25" fmla="*/ 1 h 347"/>
                      <a:gd name="T26" fmla="*/ 0 w 257"/>
                      <a:gd name="T27" fmla="*/ 1 h 347"/>
                      <a:gd name="T28" fmla="*/ 1 w 257"/>
                      <a:gd name="T29" fmla="*/ 1 h 347"/>
                      <a:gd name="T30" fmla="*/ 1 w 257"/>
                      <a:gd name="T31" fmla="*/ 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8" name="Freeform 101"/>
                  <p:cNvSpPr>
                    <a:spLocks/>
                  </p:cNvSpPr>
                  <p:nvPr/>
                </p:nvSpPr>
                <p:spPr bwMode="ltGray">
                  <a:xfrm>
                    <a:off x="4164"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9" name="Freeform 102"/>
                  <p:cNvSpPr>
                    <a:spLocks/>
                  </p:cNvSpPr>
                  <p:nvPr/>
                </p:nvSpPr>
                <p:spPr bwMode="ltGray">
                  <a:xfrm>
                    <a:off x="4155"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0" name="Freeform 103"/>
                  <p:cNvSpPr>
                    <a:spLocks/>
                  </p:cNvSpPr>
                  <p:nvPr/>
                </p:nvSpPr>
                <p:spPr bwMode="ltGray">
                  <a:xfrm>
                    <a:off x="3760"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1" name="Freeform 104"/>
                  <p:cNvSpPr>
                    <a:spLocks/>
                  </p:cNvSpPr>
                  <p:nvPr/>
                </p:nvSpPr>
                <p:spPr bwMode="ltGray">
                  <a:xfrm>
                    <a:off x="4062" y="265"/>
                    <a:ext cx="295" cy="233"/>
                  </a:xfrm>
                  <a:custGeom>
                    <a:avLst/>
                    <a:gdLst>
                      <a:gd name="T0" fmla="*/ 0 w 693"/>
                      <a:gd name="T1" fmla="*/ 0 h 696"/>
                      <a:gd name="T2" fmla="*/ 0 w 693"/>
                      <a:gd name="T3" fmla="*/ 0 h 696"/>
                      <a:gd name="T4" fmla="*/ 0 w 693"/>
                      <a:gd name="T5" fmla="*/ 0 h 696"/>
                      <a:gd name="T6" fmla="*/ 0 w 693"/>
                      <a:gd name="T7" fmla="*/ 0 h 696"/>
                      <a:gd name="T8" fmla="*/ 0 w 693"/>
                      <a:gd name="T9" fmla="*/ 0 h 696"/>
                      <a:gd name="T10" fmla="*/ 0 w 693"/>
                      <a:gd name="T11" fmla="*/ 0 h 696"/>
                      <a:gd name="T12" fmla="*/ 0 w 693"/>
                      <a:gd name="T13" fmla="*/ 0 h 696"/>
                      <a:gd name="T14" fmla="*/ 0 w 693"/>
                      <a:gd name="T15" fmla="*/ 0 h 696"/>
                      <a:gd name="T16" fmla="*/ 0 w 693"/>
                      <a:gd name="T17" fmla="*/ 0 h 696"/>
                      <a:gd name="T18" fmla="*/ 0 w 693"/>
                      <a:gd name="T19" fmla="*/ 0 h 696"/>
                      <a:gd name="T20" fmla="*/ 0 w 693"/>
                      <a:gd name="T21" fmla="*/ 0 h 696"/>
                      <a:gd name="T22" fmla="*/ 0 w 693"/>
                      <a:gd name="T23" fmla="*/ 0 h 696"/>
                      <a:gd name="T24" fmla="*/ 0 w 693"/>
                      <a:gd name="T25" fmla="*/ 0 h 696"/>
                      <a:gd name="T26" fmla="*/ 0 w 693"/>
                      <a:gd name="T27" fmla="*/ 0 h 696"/>
                      <a:gd name="T28" fmla="*/ 0 w 693"/>
                      <a:gd name="T29" fmla="*/ 0 h 696"/>
                      <a:gd name="T30" fmla="*/ 0 w 693"/>
                      <a:gd name="T31" fmla="*/ 0 h 696"/>
                      <a:gd name="T32" fmla="*/ 0 w 693"/>
                      <a:gd name="T33" fmla="*/ 0 h 696"/>
                      <a:gd name="T34" fmla="*/ 0 w 693"/>
                      <a:gd name="T35" fmla="*/ 0 h 696"/>
                      <a:gd name="T36" fmla="*/ 0 w 693"/>
                      <a:gd name="T37" fmla="*/ 0 h 696"/>
                      <a:gd name="T38" fmla="*/ 0 w 693"/>
                      <a:gd name="T39" fmla="*/ 0 h 696"/>
                      <a:gd name="T40" fmla="*/ 0 w 693"/>
                      <a:gd name="T41" fmla="*/ 0 h 696"/>
                      <a:gd name="T42" fmla="*/ 0 w 693"/>
                      <a:gd name="T43" fmla="*/ 0 h 696"/>
                      <a:gd name="T44" fmla="*/ 0 w 693"/>
                      <a:gd name="T45" fmla="*/ 0 h 696"/>
                      <a:gd name="T46" fmla="*/ 0 w 693"/>
                      <a:gd name="T47" fmla="*/ 0 h 696"/>
                      <a:gd name="T48" fmla="*/ 0 w 693"/>
                      <a:gd name="T49" fmla="*/ 0 h 696"/>
                      <a:gd name="T50" fmla="*/ 0 w 693"/>
                      <a:gd name="T51" fmla="*/ 0 h 696"/>
                      <a:gd name="T52" fmla="*/ 0 w 693"/>
                      <a:gd name="T53" fmla="*/ 0 h 696"/>
                      <a:gd name="T54" fmla="*/ 0 w 693"/>
                      <a:gd name="T55" fmla="*/ 0 h 696"/>
                      <a:gd name="T56" fmla="*/ 0 w 693"/>
                      <a:gd name="T57" fmla="*/ 0 h 696"/>
                      <a:gd name="T58" fmla="*/ 0 w 693"/>
                      <a:gd name="T59" fmla="*/ 0 h 696"/>
                      <a:gd name="T60" fmla="*/ 0 w 693"/>
                      <a:gd name="T61" fmla="*/ 0 h 696"/>
                      <a:gd name="T62" fmla="*/ 0 w 693"/>
                      <a:gd name="T63" fmla="*/ 0 h 696"/>
                      <a:gd name="T64" fmla="*/ 0 w 693"/>
                      <a:gd name="T65" fmla="*/ 0 h 696"/>
                      <a:gd name="T66" fmla="*/ 0 w 693"/>
                      <a:gd name="T67" fmla="*/ 0 h 696"/>
                      <a:gd name="T68" fmla="*/ 0 w 693"/>
                      <a:gd name="T69" fmla="*/ 0 h 696"/>
                      <a:gd name="T70" fmla="*/ 0 w 693"/>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2" name="Freeform 105"/>
                  <p:cNvSpPr>
                    <a:spLocks/>
                  </p:cNvSpPr>
                  <p:nvPr/>
                </p:nvSpPr>
                <p:spPr bwMode="ltGray">
                  <a:xfrm>
                    <a:off x="3861" y="247"/>
                    <a:ext cx="591" cy="95"/>
                  </a:xfrm>
                  <a:custGeom>
                    <a:avLst/>
                    <a:gdLst>
                      <a:gd name="T0" fmla="*/ 1 w 931"/>
                      <a:gd name="T1" fmla="*/ 0 h 149"/>
                      <a:gd name="T2" fmla="*/ 1 w 931"/>
                      <a:gd name="T3" fmla="*/ 1 h 149"/>
                      <a:gd name="T4" fmla="*/ 1 w 931"/>
                      <a:gd name="T5" fmla="*/ 1 h 149"/>
                      <a:gd name="T6" fmla="*/ 1 w 931"/>
                      <a:gd name="T7" fmla="*/ 1 h 149"/>
                      <a:gd name="T8" fmla="*/ 1 w 931"/>
                      <a:gd name="T9" fmla="*/ 1 h 149"/>
                      <a:gd name="T10" fmla="*/ 0 w 931"/>
                      <a:gd name="T11" fmla="*/ 1 h 149"/>
                      <a:gd name="T12" fmla="*/ 1 w 931"/>
                      <a:gd name="T13" fmla="*/ 1 h 149"/>
                      <a:gd name="T14" fmla="*/ 1 w 931"/>
                      <a:gd name="T15" fmla="*/ 1 h 149"/>
                      <a:gd name="T16" fmla="*/ 1 w 931"/>
                      <a:gd name="T17" fmla="*/ 1 h 149"/>
                      <a:gd name="T18" fmla="*/ 1 w 931"/>
                      <a:gd name="T19" fmla="*/ 1 h 149"/>
                      <a:gd name="T20" fmla="*/ 1 w 931"/>
                      <a:gd name="T21" fmla="*/ 1 h 149"/>
                      <a:gd name="T22" fmla="*/ 1 w 931"/>
                      <a:gd name="T23" fmla="*/ 1 h 149"/>
                      <a:gd name="T24" fmla="*/ 1 w 931"/>
                      <a:gd name="T25" fmla="*/ 1 h 149"/>
                      <a:gd name="T26" fmla="*/ 1 w 931"/>
                      <a:gd name="T27" fmla="*/ 1 h 149"/>
                      <a:gd name="T28" fmla="*/ 1 w 931"/>
                      <a:gd name="T29" fmla="*/ 1 h 149"/>
                      <a:gd name="T30" fmla="*/ 1 w 931"/>
                      <a:gd name="T31" fmla="*/ 1 h 149"/>
                      <a:gd name="T32" fmla="*/ 1 w 931"/>
                      <a:gd name="T33" fmla="*/ 1 h 149"/>
                      <a:gd name="T34" fmla="*/ 1 w 931"/>
                      <a:gd name="T35" fmla="*/ 1 h 149"/>
                      <a:gd name="T36" fmla="*/ 1 w 931"/>
                      <a:gd name="T37" fmla="*/ 1 h 149"/>
                      <a:gd name="T38" fmla="*/ 1 w 931"/>
                      <a:gd name="T39" fmla="*/ 1 h 149"/>
                      <a:gd name="T40" fmla="*/ 1 w 931"/>
                      <a:gd name="T41" fmla="*/ 1 h 149"/>
                      <a:gd name="T42" fmla="*/ 1 w 931"/>
                      <a:gd name="T43" fmla="*/ 1 h 149"/>
                      <a:gd name="T44" fmla="*/ 1 w 931"/>
                      <a:gd name="T45" fmla="*/ 1 h 149"/>
                      <a:gd name="T46" fmla="*/ 1 w 931"/>
                      <a:gd name="T47" fmla="*/ 1 h 149"/>
                      <a:gd name="T48" fmla="*/ 1 w 931"/>
                      <a:gd name="T49" fmla="*/ 1 h 149"/>
                      <a:gd name="T50" fmla="*/ 1 w 931"/>
                      <a:gd name="T51" fmla="*/ 1 h 149"/>
                      <a:gd name="T52" fmla="*/ 1 w 931"/>
                      <a:gd name="T53" fmla="*/ 1 h 149"/>
                      <a:gd name="T54" fmla="*/ 1 w 931"/>
                      <a:gd name="T55" fmla="*/ 1 h 149"/>
                      <a:gd name="T56" fmla="*/ 1 w 931"/>
                      <a:gd name="T57" fmla="*/ 1 h 149"/>
                      <a:gd name="T58" fmla="*/ 1 w 931"/>
                      <a:gd name="T59" fmla="*/ 1 h 149"/>
                      <a:gd name="T60" fmla="*/ 1 w 931"/>
                      <a:gd name="T61" fmla="*/ 1 h 149"/>
                      <a:gd name="T62" fmla="*/ 1 w 931"/>
                      <a:gd name="T63" fmla="*/ 1 h 149"/>
                      <a:gd name="T64" fmla="*/ 1 w 931"/>
                      <a:gd name="T65" fmla="*/ 1 h 149"/>
                      <a:gd name="T66" fmla="*/ 1 w 931"/>
                      <a:gd name="T67" fmla="*/ 1 h 149"/>
                      <a:gd name="T68" fmla="*/ 1 w 931"/>
                      <a:gd name="T69" fmla="*/ 1 h 149"/>
                      <a:gd name="T70" fmla="*/ 1 w 931"/>
                      <a:gd name="T71" fmla="*/ 1 h 149"/>
                      <a:gd name="T72" fmla="*/ 1 w 93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3" name="Freeform 106"/>
                  <p:cNvSpPr>
                    <a:spLocks/>
                  </p:cNvSpPr>
                  <p:nvPr/>
                </p:nvSpPr>
                <p:spPr bwMode="ltGray">
                  <a:xfrm>
                    <a:off x="3981"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4" name="Freeform 107"/>
                  <p:cNvSpPr>
                    <a:spLocks/>
                  </p:cNvSpPr>
                  <p:nvPr/>
                </p:nvSpPr>
                <p:spPr bwMode="ltGray">
                  <a:xfrm>
                    <a:off x="3966"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5" name="Freeform 108"/>
                  <p:cNvSpPr>
                    <a:spLocks/>
                  </p:cNvSpPr>
                  <p:nvPr/>
                </p:nvSpPr>
                <p:spPr bwMode="ltGray">
                  <a:xfrm>
                    <a:off x="4028"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6" name="Freeform 109"/>
                  <p:cNvSpPr>
                    <a:spLocks/>
                  </p:cNvSpPr>
                  <p:nvPr/>
                </p:nvSpPr>
                <p:spPr bwMode="ltGray">
                  <a:xfrm>
                    <a:off x="4083"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7" name="Freeform 110"/>
                  <p:cNvSpPr>
                    <a:spLocks/>
                  </p:cNvSpPr>
                  <p:nvPr/>
                </p:nvSpPr>
                <p:spPr bwMode="ltGray">
                  <a:xfrm>
                    <a:off x="3936"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pic>
          <p:nvPicPr>
            <p:cNvPr id="1033" name="Picture 159" descr="earth"/>
            <p:cNvPicPr>
              <a:picLocks noChangeAspect="1" noChangeArrowheads="1"/>
            </p:cNvPicPr>
            <p:nvPr userDrawn="1"/>
          </p:nvPicPr>
          <p:blipFill>
            <a:blip r:embed="rId16">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09381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rtl="0" eaLnBrk="1" fontAlgn="base" hangingPunct="1">
        <a:spcBef>
          <a:spcPct val="0"/>
        </a:spcBef>
        <a:spcAft>
          <a:spcPct val="0"/>
        </a:spcAft>
        <a:defRPr sz="3300" b="1" i="1">
          <a:solidFill>
            <a:schemeClr val="tx2"/>
          </a:solidFill>
          <a:latin typeface="+mj-lt"/>
          <a:ea typeface="+mj-ea"/>
          <a:cs typeface="+mj-cs"/>
        </a:defRPr>
      </a:lvl1pPr>
      <a:lvl2pPr algn="l" rtl="0" eaLnBrk="1" fontAlgn="base" hangingPunct="1">
        <a:spcBef>
          <a:spcPct val="0"/>
        </a:spcBef>
        <a:spcAft>
          <a:spcPct val="0"/>
        </a:spcAft>
        <a:defRPr sz="3300" b="1" i="1">
          <a:solidFill>
            <a:schemeClr val="tx2"/>
          </a:solidFill>
          <a:latin typeface="Times New Roman" pitchFamily="18" charset="0"/>
        </a:defRPr>
      </a:lvl2pPr>
      <a:lvl3pPr algn="l" rtl="0" eaLnBrk="1" fontAlgn="base" hangingPunct="1">
        <a:spcBef>
          <a:spcPct val="0"/>
        </a:spcBef>
        <a:spcAft>
          <a:spcPct val="0"/>
        </a:spcAft>
        <a:defRPr sz="3300" b="1" i="1">
          <a:solidFill>
            <a:schemeClr val="tx2"/>
          </a:solidFill>
          <a:latin typeface="Times New Roman" pitchFamily="18" charset="0"/>
        </a:defRPr>
      </a:lvl3pPr>
      <a:lvl4pPr algn="l" rtl="0" eaLnBrk="1" fontAlgn="base" hangingPunct="1">
        <a:spcBef>
          <a:spcPct val="0"/>
        </a:spcBef>
        <a:spcAft>
          <a:spcPct val="0"/>
        </a:spcAft>
        <a:defRPr sz="3300" b="1" i="1">
          <a:solidFill>
            <a:schemeClr val="tx2"/>
          </a:solidFill>
          <a:latin typeface="Times New Roman" pitchFamily="18" charset="0"/>
        </a:defRPr>
      </a:lvl4pPr>
      <a:lvl5pPr algn="l" rtl="0" eaLnBrk="1" fontAlgn="base" hangingPunct="1">
        <a:spcBef>
          <a:spcPct val="0"/>
        </a:spcBef>
        <a:spcAft>
          <a:spcPct val="0"/>
        </a:spcAft>
        <a:defRPr sz="3300" b="1" i="1">
          <a:solidFill>
            <a:schemeClr val="tx2"/>
          </a:solidFill>
          <a:latin typeface="Times New Roman" pitchFamily="18" charset="0"/>
        </a:defRPr>
      </a:lvl5pPr>
      <a:lvl6pPr marL="342900" algn="l" rtl="0" eaLnBrk="1" fontAlgn="base" hangingPunct="1">
        <a:spcBef>
          <a:spcPct val="0"/>
        </a:spcBef>
        <a:spcAft>
          <a:spcPct val="0"/>
        </a:spcAft>
        <a:defRPr sz="3300" i="1">
          <a:solidFill>
            <a:schemeClr val="tx2"/>
          </a:solidFill>
          <a:latin typeface="Times New Roman" pitchFamily="18" charset="0"/>
        </a:defRPr>
      </a:lvl6pPr>
      <a:lvl7pPr marL="685800" algn="l" rtl="0" eaLnBrk="1" fontAlgn="base" hangingPunct="1">
        <a:spcBef>
          <a:spcPct val="0"/>
        </a:spcBef>
        <a:spcAft>
          <a:spcPct val="0"/>
        </a:spcAft>
        <a:defRPr sz="3300" i="1">
          <a:solidFill>
            <a:schemeClr val="tx2"/>
          </a:solidFill>
          <a:latin typeface="Times New Roman" pitchFamily="18" charset="0"/>
        </a:defRPr>
      </a:lvl7pPr>
      <a:lvl8pPr marL="1028700" algn="l" rtl="0" eaLnBrk="1" fontAlgn="base" hangingPunct="1">
        <a:spcBef>
          <a:spcPct val="0"/>
        </a:spcBef>
        <a:spcAft>
          <a:spcPct val="0"/>
        </a:spcAft>
        <a:defRPr sz="3300" i="1">
          <a:solidFill>
            <a:schemeClr val="tx2"/>
          </a:solidFill>
          <a:latin typeface="Times New Roman" pitchFamily="18" charset="0"/>
        </a:defRPr>
      </a:lvl8pPr>
      <a:lvl9pPr marL="1371600" algn="l" rtl="0" eaLnBrk="1" fontAlgn="base" hangingPunct="1">
        <a:spcBef>
          <a:spcPct val="0"/>
        </a:spcBef>
        <a:spcAft>
          <a:spcPct val="0"/>
        </a:spcAft>
        <a:defRPr sz="3300" i="1">
          <a:solidFill>
            <a:schemeClr val="tx2"/>
          </a:solidFill>
          <a:latin typeface="Times New Roman" pitchFamily="18" charset="0"/>
        </a:defRPr>
      </a:lvl9pPr>
    </p:titleStyle>
    <p:bodyStyle>
      <a:lvl1pPr marL="257175" indent="-257175" algn="l" rtl="0" eaLnBrk="1" fontAlgn="base" hangingPunct="1">
        <a:spcBef>
          <a:spcPct val="20000"/>
        </a:spcBef>
        <a:spcAft>
          <a:spcPct val="0"/>
        </a:spcAft>
        <a:buBlip>
          <a:blip r:embed="rId17"/>
        </a:buBlip>
        <a:defRPr sz="2100">
          <a:solidFill>
            <a:schemeClr val="tx1"/>
          </a:solidFill>
          <a:latin typeface="Arial" pitchFamily="34" charset="0"/>
          <a:ea typeface="+mn-ea"/>
          <a:cs typeface="Arial" pitchFamily="34" charset="0"/>
        </a:defRPr>
      </a:lvl1pPr>
      <a:lvl2pPr marL="557213" indent="-214313" algn="l" rtl="0" eaLnBrk="1" fontAlgn="base" hangingPunct="1">
        <a:spcBef>
          <a:spcPct val="20000"/>
        </a:spcBef>
        <a:spcAft>
          <a:spcPct val="0"/>
        </a:spcAft>
        <a:buSzPct val="75000"/>
        <a:buBlip>
          <a:blip r:embed="rId18"/>
        </a:buBlip>
        <a:defRPr sz="1800">
          <a:solidFill>
            <a:schemeClr val="tx1"/>
          </a:solidFill>
          <a:latin typeface="Arial" pitchFamily="34" charset="0"/>
          <a:cs typeface="Arial" pitchFamily="34" charset="0"/>
        </a:defRPr>
      </a:lvl2pPr>
      <a:lvl3pPr marL="857250" indent="-171450" algn="l" rtl="0" eaLnBrk="1" fontAlgn="base" hangingPunct="1">
        <a:spcBef>
          <a:spcPct val="20000"/>
        </a:spcBef>
        <a:spcAft>
          <a:spcPct val="0"/>
        </a:spcAft>
        <a:buChar char="•"/>
        <a:defRPr sz="1800">
          <a:solidFill>
            <a:schemeClr val="tx1"/>
          </a:solidFill>
          <a:latin typeface="+mn-lt"/>
          <a:cs typeface="Arial" charset="0"/>
        </a:defRPr>
      </a:lvl3pPr>
      <a:lvl4pPr marL="1200150" indent="-171450" algn="l" rtl="0" eaLnBrk="1" fontAlgn="base" hangingPunct="1">
        <a:spcBef>
          <a:spcPct val="20000"/>
        </a:spcBef>
        <a:spcAft>
          <a:spcPct val="0"/>
        </a:spcAft>
        <a:buChar char="–"/>
        <a:defRPr sz="1500">
          <a:solidFill>
            <a:schemeClr val="tx1"/>
          </a:solidFill>
          <a:latin typeface="+mn-lt"/>
          <a:cs typeface="Arial" charset="0"/>
        </a:defRPr>
      </a:lvl4pPr>
      <a:lvl5pPr marL="1543050" indent="-171450" algn="l" rtl="0" eaLnBrk="1" fontAlgn="base" hangingPunct="1">
        <a:spcBef>
          <a:spcPct val="20000"/>
        </a:spcBef>
        <a:spcAft>
          <a:spcPct val="0"/>
        </a:spcAft>
        <a:buClr>
          <a:schemeClr val="tx2"/>
        </a:buClr>
        <a:buChar char="–"/>
        <a:defRPr sz="1500">
          <a:solidFill>
            <a:schemeClr val="tx1"/>
          </a:solidFill>
          <a:latin typeface="+mn-lt"/>
          <a:cs typeface="Arial" charset="0"/>
        </a:defRPr>
      </a:lvl5pPr>
      <a:lvl6pPr marL="1885950" indent="-171450" algn="l" rtl="0" eaLnBrk="1" fontAlgn="base" hangingPunct="1">
        <a:spcBef>
          <a:spcPct val="20000"/>
        </a:spcBef>
        <a:spcAft>
          <a:spcPct val="0"/>
        </a:spcAft>
        <a:buClr>
          <a:schemeClr val="tx2"/>
        </a:buClr>
        <a:buChar char="–"/>
        <a:defRPr sz="1500">
          <a:solidFill>
            <a:schemeClr val="tx1"/>
          </a:solidFill>
          <a:latin typeface="+mn-lt"/>
        </a:defRPr>
      </a:lvl6pPr>
      <a:lvl7pPr marL="2228850" indent="-171450" algn="l" rtl="0" eaLnBrk="1" fontAlgn="base" hangingPunct="1">
        <a:spcBef>
          <a:spcPct val="20000"/>
        </a:spcBef>
        <a:spcAft>
          <a:spcPct val="0"/>
        </a:spcAft>
        <a:buClr>
          <a:schemeClr val="tx2"/>
        </a:buClr>
        <a:buChar char="–"/>
        <a:defRPr sz="1500">
          <a:solidFill>
            <a:schemeClr val="tx1"/>
          </a:solidFill>
          <a:latin typeface="+mn-lt"/>
        </a:defRPr>
      </a:lvl7pPr>
      <a:lvl8pPr marL="2571750" indent="-171450" algn="l" rtl="0" eaLnBrk="1" fontAlgn="base" hangingPunct="1">
        <a:spcBef>
          <a:spcPct val="20000"/>
        </a:spcBef>
        <a:spcAft>
          <a:spcPct val="0"/>
        </a:spcAft>
        <a:buClr>
          <a:schemeClr val="tx2"/>
        </a:buClr>
        <a:buChar char="–"/>
        <a:defRPr sz="1500">
          <a:solidFill>
            <a:schemeClr val="tx1"/>
          </a:solidFill>
          <a:latin typeface="+mn-lt"/>
        </a:defRPr>
      </a:lvl8pPr>
      <a:lvl9pPr marL="2914650" indent="-171450" algn="l" rtl="0" eaLnBrk="1" fontAlgn="base" hangingPunct="1">
        <a:spcBef>
          <a:spcPct val="20000"/>
        </a:spcBef>
        <a:spcAft>
          <a:spcPct val="0"/>
        </a:spcAft>
        <a:buClr>
          <a:schemeClr val="tx2"/>
        </a:buClr>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 in Business</a:t>
            </a:r>
            <a:br>
              <a:rPr lang="en-US" dirty="0" smtClean="0"/>
            </a:br>
            <a:r>
              <a:rPr lang="en-US" dirty="0" smtClean="0"/>
              <a:t>John C. Hull  </a:t>
            </a:r>
            <a:endParaRPr lang="en-CA" dirty="0"/>
          </a:p>
        </p:txBody>
      </p:sp>
      <p:sp>
        <p:nvSpPr>
          <p:cNvPr id="3" name="Subtitle 2"/>
          <p:cNvSpPr>
            <a:spLocks noGrp="1"/>
          </p:cNvSpPr>
          <p:nvPr>
            <p:ph type="subTitle" idx="1"/>
          </p:nvPr>
        </p:nvSpPr>
        <p:spPr>
          <a:xfrm>
            <a:off x="1835696" y="4149080"/>
            <a:ext cx="6934200" cy="1295400"/>
          </a:xfrm>
        </p:spPr>
        <p:txBody>
          <a:bodyPr>
            <a:noAutofit/>
          </a:bodyPr>
          <a:lstStyle/>
          <a:p>
            <a:r>
              <a:rPr lang="en-US" sz="3200" dirty="0" smtClean="0"/>
              <a:t>Chapter 6</a:t>
            </a:r>
          </a:p>
          <a:p>
            <a:r>
              <a:rPr lang="en-US" sz="3200" dirty="0" smtClean="0"/>
              <a:t>Supervised Learning: Neural Networks</a:t>
            </a:r>
            <a:endParaRPr lang="en-CA" sz="3200"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1</a:t>
            </a:fld>
            <a:endParaRPr lang="en-CA"/>
          </a:p>
        </p:txBody>
      </p:sp>
    </p:spTree>
    <p:extLst>
      <p:ext uri="{BB962C8B-B14F-4D97-AF65-F5344CB8AC3E}">
        <p14:creationId xmlns:p14="http://schemas.microsoft.com/office/powerpoint/2010/main" val="2609102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 and Neural Nets</a:t>
            </a:r>
            <a:endParaRPr lang="en-CA" dirty="0"/>
          </a:p>
        </p:txBody>
      </p:sp>
      <p:sp>
        <p:nvSpPr>
          <p:cNvPr id="3" name="Content Placeholder 2"/>
          <p:cNvSpPr>
            <a:spLocks noGrp="1"/>
          </p:cNvSpPr>
          <p:nvPr>
            <p:ph idx="1"/>
          </p:nvPr>
        </p:nvSpPr>
        <p:spPr/>
        <p:txBody>
          <a:bodyPr/>
          <a:lstStyle/>
          <a:p>
            <a:r>
              <a:rPr lang="en-US" dirty="0" smtClean="0"/>
              <a:t>To minimize an objective function such as </a:t>
            </a:r>
            <a:r>
              <a:rPr lang="en-US" dirty="0" err="1" smtClean="0"/>
              <a:t>mse</a:t>
            </a:r>
            <a:r>
              <a:rPr lang="en-US" dirty="0" smtClean="0"/>
              <a:t>, a gradient descent algorithm calculates the direction of steepest descent, takes a step, calculate a new direction of steepest descent, takes another step, and so on</a:t>
            </a:r>
          </a:p>
          <a:p>
            <a:r>
              <a:rPr lang="en-US" dirty="0" smtClean="0"/>
              <a:t>The partial derivatives with respect to the parameters are calculated by a procedure known as backpropagation. We work back through the network using the chain rule. (See </a:t>
            </a:r>
            <a:r>
              <a:rPr lang="en-US" dirty="0" err="1" smtClean="0"/>
              <a:t>Runnelhart</a:t>
            </a:r>
            <a:r>
              <a:rPr lang="en-US" dirty="0" smtClean="0"/>
              <a:t>, Hinton, and Williams, </a:t>
            </a:r>
            <a:r>
              <a:rPr lang="en-US" i="1" dirty="0" smtClean="0"/>
              <a:t>Nature</a:t>
            </a:r>
            <a:r>
              <a:rPr lang="en-US" dirty="0" smtClean="0"/>
              <a:t>, 1986, 323, 533-536)</a:t>
            </a:r>
          </a:p>
          <a:p>
            <a:r>
              <a:rPr lang="en-US" dirty="0" smtClean="0"/>
              <a:t>The size of the step is the learning rate. If the step is too small the algorithm will be very slow. If it is too large there are liable to be oscillations</a:t>
            </a:r>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2E8C09BE-1715-42CA-A91A-E7B0E09A3015}" type="slidenum">
              <a:rPr lang="en-CA" smtClean="0"/>
              <a:t>10</a:t>
            </a:fld>
            <a:endParaRPr lang="en-CA"/>
          </a:p>
        </p:txBody>
      </p:sp>
      <p:sp>
        <p:nvSpPr>
          <p:cNvPr id="7" name="TextBox 6"/>
          <p:cNvSpPr txBox="1"/>
          <p:nvPr/>
        </p:nvSpPr>
        <p:spPr>
          <a:xfrm flipV="1">
            <a:off x="2884867" y="5031483"/>
            <a:ext cx="712765" cy="506432"/>
          </a:xfrm>
          <a:prstGeom prst="rect">
            <a:avLst/>
          </a:prstGeom>
          <a:noFill/>
        </p:spPr>
        <p:txBody>
          <a:bodyPr wrap="square" rtlCol="0">
            <a:spAutoFit/>
          </a:bodyPr>
          <a:lstStyle/>
          <a:p>
            <a:endParaRPr lang="en-CA" dirty="0"/>
          </a:p>
        </p:txBody>
      </p:sp>
    </p:spTree>
    <p:extLst>
      <p:ext uri="{BB962C8B-B14F-4D97-AF65-F5344CB8AC3E}">
        <p14:creationId xmlns:p14="http://schemas.microsoft.com/office/powerpoint/2010/main" val="1898120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Example: Calculating a single regression coefficient, b (Figure 6.4)</a:t>
            </a:r>
            <a:endParaRPr lang="en-CA"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121534"/>
            <a:ext cx="4585424" cy="3611721"/>
          </a:xfrm>
          <a:prstGeom prst="rect">
            <a:avLst/>
          </a:prstGeom>
          <a:noFill/>
          <a:ln>
            <a:noFill/>
          </a:ln>
        </p:spPr>
      </p:pic>
      <p:sp>
        <p:nvSpPr>
          <p:cNvPr id="6" name="Footer Placeholder 5"/>
          <p:cNvSpPr>
            <a:spLocks noGrp="1"/>
          </p:cNvSpPr>
          <p:nvPr>
            <p:ph type="ftr" sz="quarter" idx="11"/>
          </p:nvPr>
        </p:nvSpPr>
        <p:spPr/>
        <p:txBody>
          <a:bodyPr/>
          <a:lstStyle/>
          <a:p>
            <a:r>
              <a:rPr lang="en-US" smtClean="0"/>
              <a:t>Machine Learning in Business 2nd Edition. Copyright  © John C. Hull 2020</a:t>
            </a:r>
            <a:endParaRPr lang="en-CA"/>
          </a:p>
        </p:txBody>
      </p:sp>
      <p:sp>
        <p:nvSpPr>
          <p:cNvPr id="7" name="Slide Number Placeholder 6"/>
          <p:cNvSpPr>
            <a:spLocks noGrp="1"/>
          </p:cNvSpPr>
          <p:nvPr>
            <p:ph type="sldNum" sz="quarter" idx="12"/>
          </p:nvPr>
        </p:nvSpPr>
        <p:spPr/>
        <p:txBody>
          <a:bodyPr/>
          <a:lstStyle/>
          <a:p>
            <a:fld id="{F979D778-5668-409F-BE61-8F31D5437AFC}" type="slidenum">
              <a:rPr lang="en-CA" smtClean="0"/>
              <a:t>11</a:t>
            </a:fld>
            <a:endParaRPr lang="en-CA"/>
          </a:p>
        </p:txBody>
      </p:sp>
    </p:spTree>
    <p:extLst>
      <p:ext uri="{BB962C8B-B14F-4D97-AF65-F5344CB8AC3E}">
        <p14:creationId xmlns:p14="http://schemas.microsoft.com/office/powerpoint/2010/main" val="310114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Learning </a:t>
            </a:r>
            <a:r>
              <a:rPr lang="en-US" dirty="0"/>
              <a:t>R</a:t>
            </a:r>
            <a:r>
              <a:rPr lang="en-US" dirty="0" smtClean="0"/>
              <a:t>ate is 0.0002 (Table 6.2) </a:t>
            </a:r>
            <a:endParaRPr lang="en-CA" dirty="0"/>
          </a:p>
        </p:txBody>
      </p:sp>
      <p:graphicFrame>
        <p:nvGraphicFramePr>
          <p:cNvPr id="3" name="Table 2"/>
          <p:cNvGraphicFramePr>
            <a:graphicFrameLocks noGrp="1"/>
          </p:cNvGraphicFramePr>
          <p:nvPr>
            <p:extLst>
              <p:ext uri="{D42A27DB-BD31-4B8C-83A1-F6EECF244321}">
                <p14:modId xmlns:p14="http://schemas.microsoft.com/office/powerpoint/2010/main" val="2937260377"/>
              </p:ext>
            </p:extLst>
          </p:nvPr>
        </p:nvGraphicFramePr>
        <p:xfrm>
          <a:off x="1907704" y="2564900"/>
          <a:ext cx="5472608" cy="3456393"/>
        </p:xfrm>
        <a:graphic>
          <a:graphicData uri="http://schemas.openxmlformats.org/drawingml/2006/table">
            <a:tbl>
              <a:tblPr firstRow="1" firstCol="1" bandRow="1">
                <a:tableStyleId>{5940675A-B579-460E-94D1-54222C63F5DA}</a:tableStyleId>
              </a:tblPr>
              <a:tblGrid>
                <a:gridCol w="1269540">
                  <a:extLst>
                    <a:ext uri="{9D8B030D-6E8A-4147-A177-3AD203B41FA5}">
                      <a16:colId xmlns:a16="http://schemas.microsoft.com/office/drawing/2014/main" val="20000"/>
                    </a:ext>
                  </a:extLst>
                </a:gridCol>
                <a:gridCol w="1400710">
                  <a:extLst>
                    <a:ext uri="{9D8B030D-6E8A-4147-A177-3AD203B41FA5}">
                      <a16:colId xmlns:a16="http://schemas.microsoft.com/office/drawing/2014/main" val="20001"/>
                    </a:ext>
                  </a:extLst>
                </a:gridCol>
                <a:gridCol w="1400710">
                  <a:extLst>
                    <a:ext uri="{9D8B030D-6E8A-4147-A177-3AD203B41FA5}">
                      <a16:colId xmlns:a16="http://schemas.microsoft.com/office/drawing/2014/main" val="20002"/>
                    </a:ext>
                  </a:extLst>
                </a:gridCol>
                <a:gridCol w="1401648">
                  <a:extLst>
                    <a:ext uri="{9D8B030D-6E8A-4147-A177-3AD203B41FA5}">
                      <a16:colId xmlns:a16="http://schemas.microsoft.com/office/drawing/2014/main" val="20003"/>
                    </a:ext>
                  </a:extLst>
                </a:gridCol>
              </a:tblGrid>
              <a:tr h="589123">
                <a:tc>
                  <a:txBody>
                    <a:bodyPr/>
                    <a:lstStyle/>
                    <a:p>
                      <a:pPr marL="90170" indent="-90170" algn="ctr">
                        <a:lnSpc>
                          <a:spcPct val="106000"/>
                        </a:lnSpc>
                        <a:spcAft>
                          <a:spcPts val="0"/>
                        </a:spcAft>
                      </a:pPr>
                      <a:r>
                        <a:rPr lang="en-CA" sz="1600" b="1" dirty="0">
                          <a:effectLst/>
                        </a:rPr>
                        <a:t>Iteration</a:t>
                      </a:r>
                      <a:endParaRPr lang="en-CA" sz="1600" b="1" dirty="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b="1" dirty="0">
                          <a:effectLst/>
                        </a:rPr>
                        <a:t>Value of </a:t>
                      </a:r>
                      <a:r>
                        <a:rPr lang="en-CA" sz="1600" b="1" i="1" dirty="0">
                          <a:effectLst/>
                        </a:rPr>
                        <a:t>b</a:t>
                      </a:r>
                      <a:endParaRPr lang="en-CA" sz="1600" b="1" i="1" dirty="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b="1" dirty="0">
                          <a:effectLst/>
                        </a:rPr>
                        <a:t>Gradient</a:t>
                      </a:r>
                      <a:endParaRPr lang="en-CA" sz="1600" b="1" dirty="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b="1" dirty="0">
                          <a:effectLst/>
                        </a:rPr>
                        <a:t>Change in </a:t>
                      </a:r>
                      <a:r>
                        <a:rPr lang="en-CA" sz="1600" b="1" i="1" dirty="0">
                          <a:effectLst/>
                        </a:rPr>
                        <a:t>b</a:t>
                      </a:r>
                      <a:endParaRPr lang="en-CA" sz="1600" b="1" i="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86727">
                <a:tc>
                  <a:txBody>
                    <a:bodyPr/>
                    <a:lstStyle/>
                    <a:p>
                      <a:pPr marL="90170" indent="-90170" algn="ctr">
                        <a:lnSpc>
                          <a:spcPct val="106000"/>
                        </a:lnSpc>
                        <a:spcAft>
                          <a:spcPts val="0"/>
                        </a:spcAft>
                      </a:pPr>
                      <a:r>
                        <a:rPr lang="en-CA" sz="1600" dirty="0">
                          <a:effectLst/>
                        </a:rPr>
                        <a:t>0</a:t>
                      </a:r>
                      <a:endParaRPr lang="en-CA" sz="1600" dirty="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dirty="0">
                          <a:effectLst/>
                        </a:rPr>
                        <a:t>1.0000</a:t>
                      </a:r>
                      <a:endParaRPr lang="en-CA" sz="1600" dirty="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a:effectLst/>
                        </a:rPr>
                        <a:t>−15,986.20</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a:effectLst/>
                        </a:rPr>
                        <a:t>+3.1972</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86727">
                <a:tc>
                  <a:txBody>
                    <a:bodyPr/>
                    <a:lstStyle/>
                    <a:p>
                      <a:pPr marL="90170" indent="-90170" algn="ctr">
                        <a:lnSpc>
                          <a:spcPct val="106000"/>
                        </a:lnSpc>
                        <a:spcAft>
                          <a:spcPts val="0"/>
                        </a:spcAft>
                      </a:pPr>
                      <a:r>
                        <a:rPr lang="en-CA" sz="1600">
                          <a:effectLst/>
                        </a:rPr>
                        <a:t>1</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a:effectLst/>
                        </a:rPr>
                        <a:t>4.1972</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a:effectLst/>
                        </a:rPr>
                        <a:t>−2,906.93</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a:effectLst/>
                        </a:rPr>
                        <a:t>+0.5814</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86727">
                <a:tc>
                  <a:txBody>
                    <a:bodyPr/>
                    <a:lstStyle/>
                    <a:p>
                      <a:pPr marL="90170" indent="-90170" algn="ctr">
                        <a:lnSpc>
                          <a:spcPct val="106000"/>
                        </a:lnSpc>
                        <a:spcAft>
                          <a:spcPts val="0"/>
                        </a:spcAft>
                      </a:pPr>
                      <a:r>
                        <a:rPr lang="en-CA" sz="1600">
                          <a:effectLst/>
                        </a:rPr>
                        <a:t>2</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dirty="0">
                          <a:effectLst/>
                        </a:rPr>
                        <a:t>4.7786</a:t>
                      </a:r>
                      <a:endParaRPr lang="en-CA" sz="1600" dirty="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a:effectLst/>
                        </a:rPr>
                        <a:t>−528.60</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a:effectLst/>
                        </a:rPr>
                        <a:t>+0.1057</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86727">
                <a:tc>
                  <a:txBody>
                    <a:bodyPr/>
                    <a:lstStyle/>
                    <a:p>
                      <a:pPr marL="90170" indent="-90170" algn="ctr">
                        <a:lnSpc>
                          <a:spcPct val="106000"/>
                        </a:lnSpc>
                        <a:spcAft>
                          <a:spcPts val="0"/>
                        </a:spcAft>
                      </a:pPr>
                      <a:r>
                        <a:rPr lang="en-CA" sz="1600">
                          <a:effectLst/>
                        </a:rPr>
                        <a:t>3</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dirty="0">
                          <a:effectLst/>
                        </a:rPr>
                        <a:t>4.8843</a:t>
                      </a:r>
                      <a:endParaRPr lang="en-CA" sz="1600" dirty="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dirty="0">
                          <a:effectLst/>
                        </a:rPr>
                        <a:t>−96.12</a:t>
                      </a:r>
                      <a:endParaRPr lang="en-CA" sz="1600" dirty="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dirty="0">
                          <a:effectLst/>
                        </a:rPr>
                        <a:t>+0.0192</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86727">
                <a:tc>
                  <a:txBody>
                    <a:bodyPr/>
                    <a:lstStyle/>
                    <a:p>
                      <a:pPr marL="90170" indent="-90170" algn="ctr">
                        <a:lnSpc>
                          <a:spcPct val="106000"/>
                        </a:lnSpc>
                        <a:spcAft>
                          <a:spcPts val="0"/>
                        </a:spcAft>
                      </a:pPr>
                      <a:r>
                        <a:rPr lang="en-CA" sz="1600">
                          <a:effectLst/>
                        </a:rPr>
                        <a:t>4</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a:effectLst/>
                        </a:rPr>
                        <a:t>4.9036</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dirty="0">
                          <a:effectLst/>
                        </a:rPr>
                        <a:t>−17.48</a:t>
                      </a:r>
                      <a:endParaRPr lang="en-CA" sz="1600" dirty="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a:effectLst/>
                        </a:rPr>
                        <a:t>+0.0035</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86727">
                <a:tc>
                  <a:txBody>
                    <a:bodyPr/>
                    <a:lstStyle/>
                    <a:p>
                      <a:pPr marL="90170" indent="-90170" algn="ctr">
                        <a:lnSpc>
                          <a:spcPct val="106000"/>
                        </a:lnSpc>
                        <a:spcAft>
                          <a:spcPts val="0"/>
                        </a:spcAft>
                      </a:pPr>
                      <a:r>
                        <a:rPr lang="en-CA" sz="1600">
                          <a:effectLst/>
                        </a:rPr>
                        <a:t>5</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a:effectLst/>
                        </a:rPr>
                        <a:t>4.9071</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dirty="0">
                          <a:effectLst/>
                        </a:rPr>
                        <a:t>−3.18</a:t>
                      </a:r>
                      <a:endParaRPr lang="en-CA" sz="1600" dirty="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a:effectLst/>
                        </a:rPr>
                        <a:t>+0.0006</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286727">
                <a:tc>
                  <a:txBody>
                    <a:bodyPr/>
                    <a:lstStyle/>
                    <a:p>
                      <a:pPr marL="90170" indent="-90170" algn="ctr">
                        <a:lnSpc>
                          <a:spcPct val="106000"/>
                        </a:lnSpc>
                        <a:spcAft>
                          <a:spcPts val="0"/>
                        </a:spcAft>
                      </a:pPr>
                      <a:r>
                        <a:rPr lang="en-CA" sz="1600">
                          <a:effectLst/>
                        </a:rPr>
                        <a:t>6</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a:effectLst/>
                        </a:rPr>
                        <a:t>4.9077</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a:effectLst/>
                        </a:rPr>
                        <a:t>−0.58</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a:effectLst/>
                        </a:rPr>
                        <a:t>+0.0001</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286727">
                <a:tc>
                  <a:txBody>
                    <a:bodyPr/>
                    <a:lstStyle/>
                    <a:p>
                      <a:pPr marL="90170" indent="-90170" algn="ctr">
                        <a:lnSpc>
                          <a:spcPct val="106000"/>
                        </a:lnSpc>
                        <a:spcAft>
                          <a:spcPts val="0"/>
                        </a:spcAft>
                      </a:pPr>
                      <a:r>
                        <a:rPr lang="en-CA" sz="1600">
                          <a:effectLst/>
                        </a:rPr>
                        <a:t>7</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a:effectLst/>
                        </a:rPr>
                        <a:t>4.9078</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a:effectLst/>
                        </a:rPr>
                        <a:t>−0.11</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a:effectLst/>
                        </a:rPr>
                        <a:t>+0.0000</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286727">
                <a:tc>
                  <a:txBody>
                    <a:bodyPr/>
                    <a:lstStyle/>
                    <a:p>
                      <a:pPr marL="90170" indent="-90170" algn="ctr">
                        <a:lnSpc>
                          <a:spcPct val="106000"/>
                        </a:lnSpc>
                        <a:spcAft>
                          <a:spcPts val="0"/>
                        </a:spcAft>
                      </a:pPr>
                      <a:r>
                        <a:rPr lang="en-CA" sz="1600">
                          <a:effectLst/>
                        </a:rPr>
                        <a:t>8</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a:effectLst/>
                        </a:rPr>
                        <a:t>4.9078</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a:effectLst/>
                        </a:rPr>
                        <a:t>−0.02</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dirty="0">
                          <a:effectLst/>
                        </a:rPr>
                        <a:t>+0.0000</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286727">
                <a:tc>
                  <a:txBody>
                    <a:bodyPr/>
                    <a:lstStyle/>
                    <a:p>
                      <a:pPr marL="90170" indent="-90170" algn="ctr">
                        <a:lnSpc>
                          <a:spcPct val="106000"/>
                        </a:lnSpc>
                        <a:spcAft>
                          <a:spcPts val="0"/>
                        </a:spcAft>
                      </a:pPr>
                      <a:r>
                        <a:rPr lang="en-CA" sz="1600">
                          <a:effectLst/>
                        </a:rPr>
                        <a:t>9</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a:effectLst/>
                        </a:rPr>
                        <a:t>4.9078</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a:effectLst/>
                        </a:rPr>
                        <a:t>0.00</a:t>
                      </a:r>
                      <a:endParaRPr lang="en-CA" sz="1600">
                        <a:effectLst/>
                        <a:latin typeface="Calibri"/>
                        <a:ea typeface="Calibri"/>
                        <a:cs typeface="Times New Roman"/>
                      </a:endParaRPr>
                    </a:p>
                  </a:txBody>
                  <a:tcPr marL="68580" marR="68580" marT="0" marB="0"/>
                </a:tc>
                <a:tc>
                  <a:txBody>
                    <a:bodyPr/>
                    <a:lstStyle/>
                    <a:p>
                      <a:pPr marL="90170" indent="-90170" algn="ctr">
                        <a:lnSpc>
                          <a:spcPct val="106000"/>
                        </a:lnSpc>
                        <a:spcAft>
                          <a:spcPts val="0"/>
                        </a:spcAft>
                      </a:pPr>
                      <a:r>
                        <a:rPr lang="en-CA" sz="1600" dirty="0">
                          <a:effectLst/>
                        </a:rPr>
                        <a:t>+0.0000</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bl>
          </a:graphicData>
        </a:graphic>
      </p:graphicFrame>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12</a:t>
            </a:fld>
            <a:endParaRPr lang="en-CA"/>
          </a:p>
        </p:txBody>
      </p:sp>
    </p:spTree>
    <p:extLst>
      <p:ext uri="{BB962C8B-B14F-4D97-AF65-F5344CB8AC3E}">
        <p14:creationId xmlns:p14="http://schemas.microsoft.com/office/powerpoint/2010/main" val="3717905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Learning Rate is </a:t>
            </a:r>
            <a:r>
              <a:rPr lang="en-US" dirty="0" smtClean="0"/>
              <a:t>0.00001 (Table 6.3)</a:t>
            </a:r>
            <a:endParaRPr lang="en-CA" dirty="0"/>
          </a:p>
        </p:txBody>
      </p:sp>
      <p:graphicFrame>
        <p:nvGraphicFramePr>
          <p:cNvPr id="3" name="Table 2"/>
          <p:cNvGraphicFramePr>
            <a:graphicFrameLocks noGrp="1"/>
          </p:cNvGraphicFramePr>
          <p:nvPr>
            <p:extLst>
              <p:ext uri="{D42A27DB-BD31-4B8C-83A1-F6EECF244321}">
                <p14:modId xmlns:p14="http://schemas.microsoft.com/office/powerpoint/2010/main" val="3771912941"/>
              </p:ext>
            </p:extLst>
          </p:nvPr>
        </p:nvGraphicFramePr>
        <p:xfrm>
          <a:off x="1619672" y="2276872"/>
          <a:ext cx="6048672" cy="3456387"/>
        </p:xfrm>
        <a:graphic>
          <a:graphicData uri="http://schemas.openxmlformats.org/drawingml/2006/table">
            <a:tbl>
              <a:tblPr firstRow="1" firstCol="1" bandRow="1">
                <a:tableStyleId>{5940675A-B579-460E-94D1-54222C63F5DA}</a:tableStyleId>
              </a:tblPr>
              <a:tblGrid>
                <a:gridCol w="1509711">
                  <a:extLst>
                    <a:ext uri="{9D8B030D-6E8A-4147-A177-3AD203B41FA5}">
                      <a16:colId xmlns:a16="http://schemas.microsoft.com/office/drawing/2014/main" val="20000"/>
                    </a:ext>
                  </a:extLst>
                </a:gridCol>
                <a:gridCol w="1348295">
                  <a:extLst>
                    <a:ext uri="{9D8B030D-6E8A-4147-A177-3AD203B41FA5}">
                      <a16:colId xmlns:a16="http://schemas.microsoft.com/office/drawing/2014/main" val="20001"/>
                    </a:ext>
                  </a:extLst>
                </a:gridCol>
                <a:gridCol w="1556237">
                  <a:extLst>
                    <a:ext uri="{9D8B030D-6E8A-4147-A177-3AD203B41FA5}">
                      <a16:colId xmlns:a16="http://schemas.microsoft.com/office/drawing/2014/main" val="20002"/>
                    </a:ext>
                  </a:extLst>
                </a:gridCol>
                <a:gridCol w="1634429">
                  <a:extLst>
                    <a:ext uri="{9D8B030D-6E8A-4147-A177-3AD203B41FA5}">
                      <a16:colId xmlns:a16="http://schemas.microsoft.com/office/drawing/2014/main" val="20003"/>
                    </a:ext>
                  </a:extLst>
                </a:gridCol>
              </a:tblGrid>
              <a:tr h="314217">
                <a:tc>
                  <a:txBody>
                    <a:bodyPr/>
                    <a:lstStyle/>
                    <a:p>
                      <a:pPr indent="19050" algn="ctr">
                        <a:lnSpc>
                          <a:spcPct val="106000"/>
                        </a:lnSpc>
                        <a:spcAft>
                          <a:spcPts val="0"/>
                        </a:spcAft>
                      </a:pPr>
                      <a:r>
                        <a:rPr lang="en-CA" sz="1600" b="1" dirty="0">
                          <a:effectLst/>
                        </a:rPr>
                        <a:t>Iteration</a:t>
                      </a:r>
                      <a:endParaRPr lang="en-CA" sz="1600" b="1" dirty="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b="1" dirty="0">
                          <a:effectLst/>
                        </a:rPr>
                        <a:t>Value of </a:t>
                      </a:r>
                      <a:r>
                        <a:rPr lang="en-CA" sz="1600" b="1" i="1" dirty="0">
                          <a:effectLst/>
                        </a:rPr>
                        <a:t>b</a:t>
                      </a:r>
                      <a:endParaRPr lang="en-CA" sz="1600" b="1" i="1" dirty="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b="1" dirty="0">
                          <a:effectLst/>
                        </a:rPr>
                        <a:t>Gradient</a:t>
                      </a:r>
                      <a:endParaRPr lang="en-CA" sz="1600" b="1" dirty="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b="1" dirty="0">
                          <a:effectLst/>
                        </a:rPr>
                        <a:t>Change in </a:t>
                      </a:r>
                      <a:r>
                        <a:rPr lang="en-CA" sz="1600" b="1" i="1" dirty="0">
                          <a:effectLst/>
                        </a:rPr>
                        <a:t>b</a:t>
                      </a:r>
                      <a:endParaRPr lang="en-CA" sz="1600" b="1" i="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14217">
                <a:tc>
                  <a:txBody>
                    <a:bodyPr/>
                    <a:lstStyle/>
                    <a:p>
                      <a:pPr indent="19050" algn="ctr">
                        <a:lnSpc>
                          <a:spcPct val="106000"/>
                        </a:lnSpc>
                        <a:spcAft>
                          <a:spcPts val="0"/>
                        </a:spcAft>
                      </a:pPr>
                      <a:r>
                        <a:rPr lang="en-CA" sz="1600" dirty="0">
                          <a:effectLst/>
                        </a:rPr>
                        <a:t>0</a:t>
                      </a:r>
                      <a:endParaRPr lang="en-CA" sz="1600" dirty="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a:effectLst/>
                        </a:rPr>
                        <a:t>1.0000</a:t>
                      </a:r>
                      <a:endParaRPr lang="en-CA" sz="160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a:effectLst/>
                        </a:rPr>
                        <a:t>−15,986.20</a:t>
                      </a:r>
                      <a:endParaRPr lang="en-CA" sz="160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a:effectLst/>
                        </a:rPr>
                        <a:t>+0.1599</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14217">
                <a:tc>
                  <a:txBody>
                    <a:bodyPr/>
                    <a:lstStyle/>
                    <a:p>
                      <a:pPr indent="19050" algn="ctr">
                        <a:lnSpc>
                          <a:spcPct val="106000"/>
                        </a:lnSpc>
                        <a:spcAft>
                          <a:spcPts val="0"/>
                        </a:spcAft>
                      </a:pPr>
                      <a:r>
                        <a:rPr lang="en-CA" sz="1600">
                          <a:effectLst/>
                        </a:rPr>
                        <a:t>1</a:t>
                      </a:r>
                      <a:endParaRPr lang="en-CA" sz="160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dirty="0">
                          <a:effectLst/>
                        </a:rPr>
                        <a:t>1.1599</a:t>
                      </a:r>
                      <a:endParaRPr lang="en-CA" sz="1600" dirty="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a:effectLst/>
                        </a:rPr>
                        <a:t>−15,332.24</a:t>
                      </a:r>
                      <a:endParaRPr lang="en-CA" sz="160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a:effectLst/>
                        </a:rPr>
                        <a:t>+0.1533</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14217">
                <a:tc>
                  <a:txBody>
                    <a:bodyPr/>
                    <a:lstStyle/>
                    <a:p>
                      <a:pPr indent="19050" algn="ctr">
                        <a:lnSpc>
                          <a:spcPct val="106000"/>
                        </a:lnSpc>
                        <a:spcAft>
                          <a:spcPts val="0"/>
                        </a:spcAft>
                      </a:pPr>
                      <a:r>
                        <a:rPr lang="en-CA" sz="1600">
                          <a:effectLst/>
                        </a:rPr>
                        <a:t>2</a:t>
                      </a:r>
                      <a:endParaRPr lang="en-CA" sz="160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dirty="0">
                          <a:effectLst/>
                        </a:rPr>
                        <a:t>1.3132</a:t>
                      </a:r>
                      <a:endParaRPr lang="en-CA" sz="1600" dirty="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a:effectLst/>
                        </a:rPr>
                        <a:t>−14,705.03</a:t>
                      </a:r>
                      <a:endParaRPr lang="en-CA" sz="160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a:effectLst/>
                        </a:rPr>
                        <a:t>+0.1471</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14217">
                <a:tc>
                  <a:txBody>
                    <a:bodyPr/>
                    <a:lstStyle/>
                    <a:p>
                      <a:pPr indent="19050" algn="ctr">
                        <a:lnSpc>
                          <a:spcPct val="106000"/>
                        </a:lnSpc>
                        <a:spcAft>
                          <a:spcPts val="0"/>
                        </a:spcAft>
                      </a:pPr>
                      <a:r>
                        <a:rPr lang="en-CA" sz="1600">
                          <a:effectLst/>
                        </a:rPr>
                        <a:t>3</a:t>
                      </a:r>
                      <a:endParaRPr lang="en-CA" sz="160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dirty="0">
                          <a:effectLst/>
                        </a:rPr>
                        <a:t>1.4602</a:t>
                      </a:r>
                      <a:endParaRPr lang="en-CA" sz="1600" dirty="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a:effectLst/>
                        </a:rPr>
                        <a:t>−14,104.47</a:t>
                      </a:r>
                      <a:endParaRPr lang="en-CA" sz="160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a:effectLst/>
                        </a:rPr>
                        <a:t>+0.1410</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14217">
                <a:tc>
                  <a:txBody>
                    <a:bodyPr/>
                    <a:lstStyle/>
                    <a:p>
                      <a:pPr indent="19050" algn="ctr">
                        <a:lnSpc>
                          <a:spcPct val="106000"/>
                        </a:lnSpc>
                        <a:spcAft>
                          <a:spcPts val="0"/>
                        </a:spcAft>
                      </a:pPr>
                      <a:r>
                        <a:rPr lang="en-CA" sz="1600">
                          <a:effectLst/>
                        </a:rPr>
                        <a:t>4</a:t>
                      </a:r>
                      <a:endParaRPr lang="en-CA" sz="160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a:effectLst/>
                        </a:rPr>
                        <a:t>1.6013</a:t>
                      </a:r>
                      <a:endParaRPr lang="en-CA" sz="160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a:effectLst/>
                        </a:rPr>
                        <a:t>−13,526.53</a:t>
                      </a:r>
                      <a:endParaRPr lang="en-CA" sz="160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a:effectLst/>
                        </a:rPr>
                        <a:t>+0.1353</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14217">
                <a:tc>
                  <a:txBody>
                    <a:bodyPr/>
                    <a:lstStyle/>
                    <a:p>
                      <a:pPr indent="19050" algn="ctr">
                        <a:lnSpc>
                          <a:spcPct val="106000"/>
                        </a:lnSpc>
                        <a:spcAft>
                          <a:spcPts val="0"/>
                        </a:spcAft>
                      </a:pPr>
                      <a:r>
                        <a:rPr lang="en-CA" sz="1600">
                          <a:effectLst/>
                        </a:rPr>
                        <a:t>5</a:t>
                      </a:r>
                      <a:endParaRPr lang="en-CA" sz="160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a:effectLst/>
                        </a:rPr>
                        <a:t>1.7365</a:t>
                      </a:r>
                      <a:endParaRPr lang="en-CA" sz="160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dirty="0">
                          <a:effectLst/>
                        </a:rPr>
                        <a:t>−12,973.18</a:t>
                      </a:r>
                      <a:endParaRPr lang="en-CA" sz="1600" dirty="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a:effectLst/>
                        </a:rPr>
                        <a:t>+0.1297</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14217">
                <a:tc>
                  <a:txBody>
                    <a:bodyPr/>
                    <a:lstStyle/>
                    <a:p>
                      <a:pPr indent="19050" algn="ctr">
                        <a:lnSpc>
                          <a:spcPct val="106000"/>
                        </a:lnSpc>
                        <a:spcAft>
                          <a:spcPts val="0"/>
                        </a:spcAft>
                      </a:pPr>
                      <a:r>
                        <a:rPr lang="en-CA" sz="1600">
                          <a:effectLst/>
                        </a:rPr>
                        <a:t>6</a:t>
                      </a:r>
                      <a:endParaRPr lang="en-CA" sz="160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a:effectLst/>
                        </a:rPr>
                        <a:t>1.8663</a:t>
                      </a:r>
                      <a:endParaRPr lang="en-CA" sz="160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dirty="0">
                          <a:effectLst/>
                        </a:rPr>
                        <a:t>−12,442.48</a:t>
                      </a:r>
                      <a:endParaRPr lang="en-CA" sz="1600" dirty="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a:effectLst/>
                        </a:rPr>
                        <a:t>+0.1244</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314217">
                <a:tc>
                  <a:txBody>
                    <a:bodyPr/>
                    <a:lstStyle/>
                    <a:p>
                      <a:pPr indent="19050" algn="ctr">
                        <a:lnSpc>
                          <a:spcPct val="106000"/>
                        </a:lnSpc>
                        <a:spcAft>
                          <a:spcPts val="0"/>
                        </a:spcAft>
                      </a:pPr>
                      <a:r>
                        <a:rPr lang="en-CA" sz="1600">
                          <a:effectLst/>
                        </a:rPr>
                        <a:t>7</a:t>
                      </a:r>
                      <a:endParaRPr lang="en-CA" sz="160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a:effectLst/>
                        </a:rPr>
                        <a:t>1.9907</a:t>
                      </a:r>
                      <a:endParaRPr lang="en-CA" sz="160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dirty="0">
                          <a:effectLst/>
                        </a:rPr>
                        <a:t>−11,933.48</a:t>
                      </a:r>
                      <a:endParaRPr lang="en-CA" sz="1600" dirty="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a:effectLst/>
                        </a:rPr>
                        <a:t>+0.1193</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314217">
                <a:tc>
                  <a:txBody>
                    <a:bodyPr/>
                    <a:lstStyle/>
                    <a:p>
                      <a:pPr indent="19050" algn="ctr">
                        <a:lnSpc>
                          <a:spcPct val="106000"/>
                        </a:lnSpc>
                        <a:spcAft>
                          <a:spcPts val="0"/>
                        </a:spcAft>
                      </a:pPr>
                      <a:r>
                        <a:rPr lang="en-CA" sz="1600">
                          <a:effectLst/>
                        </a:rPr>
                        <a:t>8</a:t>
                      </a:r>
                      <a:endParaRPr lang="en-CA" sz="160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a:effectLst/>
                        </a:rPr>
                        <a:t>2.1100</a:t>
                      </a:r>
                      <a:endParaRPr lang="en-CA" sz="160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dirty="0">
                          <a:effectLst/>
                        </a:rPr>
                        <a:t>−11,445.31</a:t>
                      </a:r>
                      <a:endParaRPr lang="en-CA" sz="1600" dirty="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a:effectLst/>
                        </a:rPr>
                        <a:t>+0.1145</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314217">
                <a:tc>
                  <a:txBody>
                    <a:bodyPr/>
                    <a:lstStyle/>
                    <a:p>
                      <a:pPr indent="19050" algn="ctr">
                        <a:lnSpc>
                          <a:spcPct val="106000"/>
                        </a:lnSpc>
                        <a:spcAft>
                          <a:spcPts val="0"/>
                        </a:spcAft>
                      </a:pPr>
                      <a:r>
                        <a:rPr lang="en-CA" sz="1600">
                          <a:effectLst/>
                        </a:rPr>
                        <a:t>9</a:t>
                      </a:r>
                      <a:endParaRPr lang="en-CA" sz="160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a:effectLst/>
                        </a:rPr>
                        <a:t>2.2245</a:t>
                      </a:r>
                      <a:endParaRPr lang="en-CA" sz="1600">
                        <a:effectLst/>
                        <a:latin typeface="Calibri"/>
                        <a:ea typeface="Calibri"/>
                        <a:cs typeface="Times New Roman"/>
                      </a:endParaRPr>
                    </a:p>
                  </a:txBody>
                  <a:tcPr marL="68580" marR="68580" marT="0" marB="0"/>
                </a:tc>
                <a:tc>
                  <a:txBody>
                    <a:bodyPr/>
                    <a:lstStyle/>
                    <a:p>
                      <a:pPr indent="19050">
                        <a:lnSpc>
                          <a:spcPct val="106000"/>
                        </a:lnSpc>
                        <a:spcAft>
                          <a:spcPts val="0"/>
                        </a:spcAft>
                        <a:tabLst>
                          <a:tab pos="180975" algn="l"/>
                          <a:tab pos="495300" algn="ctr"/>
                        </a:tabLst>
                      </a:pPr>
                      <a:r>
                        <a:rPr lang="en-CA" sz="1600">
                          <a:effectLst/>
                        </a:rPr>
                        <a:t>	−	10,977.37</a:t>
                      </a:r>
                      <a:endParaRPr lang="en-CA" sz="1600">
                        <a:effectLst/>
                        <a:latin typeface="Calibri"/>
                        <a:ea typeface="Calibri"/>
                        <a:cs typeface="Times New Roman"/>
                      </a:endParaRPr>
                    </a:p>
                  </a:txBody>
                  <a:tcPr marL="68580" marR="68580" marT="0" marB="0"/>
                </a:tc>
                <a:tc>
                  <a:txBody>
                    <a:bodyPr/>
                    <a:lstStyle/>
                    <a:p>
                      <a:pPr indent="19050" algn="ctr">
                        <a:lnSpc>
                          <a:spcPct val="106000"/>
                        </a:lnSpc>
                        <a:spcAft>
                          <a:spcPts val="0"/>
                        </a:spcAft>
                      </a:pPr>
                      <a:r>
                        <a:rPr lang="en-CA" sz="1600" dirty="0">
                          <a:effectLst/>
                        </a:rPr>
                        <a:t>+0.1098</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bl>
          </a:graphicData>
        </a:graphic>
      </p:graphicFrame>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13</a:t>
            </a:fld>
            <a:endParaRPr lang="en-CA"/>
          </a:p>
        </p:txBody>
      </p:sp>
    </p:spTree>
    <p:extLst>
      <p:ext uri="{BB962C8B-B14F-4D97-AF65-F5344CB8AC3E}">
        <p14:creationId xmlns:p14="http://schemas.microsoft.com/office/powerpoint/2010/main" val="2193847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Learning Rate is </a:t>
            </a:r>
            <a:r>
              <a:rPr lang="en-US" dirty="0" smtClean="0"/>
              <a:t>0.0005 (Table 6.4) </a:t>
            </a:r>
            <a:endParaRPr lang="en-CA" dirty="0"/>
          </a:p>
        </p:txBody>
      </p:sp>
      <p:graphicFrame>
        <p:nvGraphicFramePr>
          <p:cNvPr id="3" name="Table 2"/>
          <p:cNvGraphicFramePr>
            <a:graphicFrameLocks noGrp="1"/>
          </p:cNvGraphicFramePr>
          <p:nvPr>
            <p:extLst>
              <p:ext uri="{D42A27DB-BD31-4B8C-83A1-F6EECF244321}">
                <p14:modId xmlns:p14="http://schemas.microsoft.com/office/powerpoint/2010/main" val="1426507968"/>
              </p:ext>
            </p:extLst>
          </p:nvPr>
        </p:nvGraphicFramePr>
        <p:xfrm>
          <a:off x="1547664" y="2060848"/>
          <a:ext cx="5616624" cy="3812457"/>
        </p:xfrm>
        <a:graphic>
          <a:graphicData uri="http://schemas.openxmlformats.org/drawingml/2006/table">
            <a:tbl>
              <a:tblPr firstRow="1" firstCol="1" bandRow="1">
                <a:tableStyleId>{5940675A-B579-460E-94D1-54222C63F5DA}</a:tableStyleId>
              </a:tblPr>
              <a:tblGrid>
                <a:gridCol w="1438709">
                  <a:extLst>
                    <a:ext uri="{9D8B030D-6E8A-4147-A177-3AD203B41FA5}">
                      <a16:colId xmlns:a16="http://schemas.microsoft.com/office/drawing/2014/main" val="20000"/>
                    </a:ext>
                  </a:extLst>
                </a:gridCol>
                <a:gridCol w="1341311">
                  <a:extLst>
                    <a:ext uri="{9D8B030D-6E8A-4147-A177-3AD203B41FA5}">
                      <a16:colId xmlns:a16="http://schemas.microsoft.com/office/drawing/2014/main" val="20001"/>
                    </a:ext>
                  </a:extLst>
                </a:gridCol>
                <a:gridCol w="1490655">
                  <a:extLst>
                    <a:ext uri="{9D8B030D-6E8A-4147-A177-3AD203B41FA5}">
                      <a16:colId xmlns:a16="http://schemas.microsoft.com/office/drawing/2014/main" val="20002"/>
                    </a:ext>
                  </a:extLst>
                </a:gridCol>
                <a:gridCol w="1345949">
                  <a:extLst>
                    <a:ext uri="{9D8B030D-6E8A-4147-A177-3AD203B41FA5}">
                      <a16:colId xmlns:a16="http://schemas.microsoft.com/office/drawing/2014/main" val="20003"/>
                    </a:ext>
                  </a:extLst>
                </a:gridCol>
              </a:tblGrid>
              <a:tr h="346587">
                <a:tc>
                  <a:txBody>
                    <a:bodyPr/>
                    <a:lstStyle/>
                    <a:p>
                      <a:pPr algn="ctr">
                        <a:lnSpc>
                          <a:spcPct val="106000"/>
                        </a:lnSpc>
                        <a:spcAft>
                          <a:spcPts val="0"/>
                        </a:spcAft>
                      </a:pPr>
                      <a:r>
                        <a:rPr lang="en-CA" sz="1600" b="1" dirty="0">
                          <a:effectLst/>
                        </a:rPr>
                        <a:t>Iteration</a:t>
                      </a:r>
                      <a:endParaRPr lang="en-CA" sz="1600" b="1" dirty="0">
                        <a:effectLst/>
                        <a:latin typeface="Calibri"/>
                        <a:ea typeface="Calibri"/>
                        <a:cs typeface="Times New Roman"/>
                      </a:endParaRPr>
                    </a:p>
                  </a:txBody>
                  <a:tcPr marL="68580" marR="68580" marT="0" marB="0"/>
                </a:tc>
                <a:tc>
                  <a:txBody>
                    <a:bodyPr/>
                    <a:lstStyle/>
                    <a:p>
                      <a:pPr algn="ctr">
                        <a:lnSpc>
                          <a:spcPct val="106000"/>
                        </a:lnSpc>
                        <a:spcAft>
                          <a:spcPts val="0"/>
                        </a:spcAft>
                      </a:pPr>
                      <a:r>
                        <a:rPr lang="en-CA" sz="1600" b="1" dirty="0">
                          <a:effectLst/>
                        </a:rPr>
                        <a:t>Value of </a:t>
                      </a:r>
                      <a:r>
                        <a:rPr lang="en-CA" sz="1600" b="1" i="1" dirty="0">
                          <a:effectLst/>
                        </a:rPr>
                        <a:t>b</a:t>
                      </a:r>
                      <a:endParaRPr lang="en-CA" sz="1600" b="1" i="1" dirty="0">
                        <a:effectLst/>
                        <a:latin typeface="Calibri"/>
                        <a:ea typeface="Calibri"/>
                        <a:cs typeface="Times New Roman"/>
                      </a:endParaRPr>
                    </a:p>
                  </a:txBody>
                  <a:tcPr marL="68580" marR="68580" marT="0" marB="0"/>
                </a:tc>
                <a:tc>
                  <a:txBody>
                    <a:bodyPr/>
                    <a:lstStyle/>
                    <a:p>
                      <a:pPr algn="ctr">
                        <a:lnSpc>
                          <a:spcPct val="106000"/>
                        </a:lnSpc>
                        <a:spcAft>
                          <a:spcPts val="0"/>
                        </a:spcAft>
                      </a:pPr>
                      <a:r>
                        <a:rPr lang="en-CA" sz="1600" b="1" dirty="0">
                          <a:effectLst/>
                        </a:rPr>
                        <a:t>Gradient</a:t>
                      </a:r>
                      <a:endParaRPr lang="en-CA" sz="1600" b="1" dirty="0">
                        <a:effectLst/>
                        <a:latin typeface="Calibri"/>
                        <a:ea typeface="Calibri"/>
                        <a:cs typeface="Times New Roman"/>
                      </a:endParaRPr>
                    </a:p>
                  </a:txBody>
                  <a:tcPr marL="68580" marR="68580" marT="0" marB="0"/>
                </a:tc>
                <a:tc>
                  <a:txBody>
                    <a:bodyPr/>
                    <a:lstStyle/>
                    <a:p>
                      <a:pPr algn="ctr">
                        <a:lnSpc>
                          <a:spcPct val="106000"/>
                        </a:lnSpc>
                        <a:spcAft>
                          <a:spcPts val="0"/>
                        </a:spcAft>
                      </a:pPr>
                      <a:r>
                        <a:rPr lang="en-CA" sz="1600" b="1" dirty="0">
                          <a:effectLst/>
                        </a:rPr>
                        <a:t>Change in </a:t>
                      </a:r>
                      <a:r>
                        <a:rPr lang="en-CA" sz="1600" b="1" i="1" dirty="0">
                          <a:effectLst/>
                        </a:rPr>
                        <a:t>b</a:t>
                      </a:r>
                      <a:endParaRPr lang="en-CA" sz="1600" b="1" i="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46587">
                <a:tc>
                  <a:txBody>
                    <a:bodyPr/>
                    <a:lstStyle/>
                    <a:p>
                      <a:pPr algn="ctr">
                        <a:lnSpc>
                          <a:spcPct val="106000"/>
                        </a:lnSpc>
                        <a:spcAft>
                          <a:spcPts val="0"/>
                        </a:spcAft>
                      </a:pPr>
                      <a:r>
                        <a:rPr lang="en-CA" sz="1600" dirty="0">
                          <a:effectLst/>
                        </a:rPr>
                        <a:t>0</a:t>
                      </a:r>
                      <a:endParaRPr lang="en-CA" sz="1600" dirty="0">
                        <a:effectLst/>
                        <a:latin typeface="Calibri"/>
                        <a:ea typeface="Calibri"/>
                        <a:cs typeface="Times New Roman"/>
                      </a:endParaRPr>
                    </a:p>
                  </a:txBody>
                  <a:tcPr marL="68580" marR="68580" marT="0" marB="0"/>
                </a:tc>
                <a:tc>
                  <a:txBody>
                    <a:bodyPr/>
                    <a:lstStyle/>
                    <a:p>
                      <a:pPr algn="ctr">
                        <a:lnSpc>
                          <a:spcPct val="106000"/>
                        </a:lnSpc>
                        <a:spcAft>
                          <a:spcPts val="0"/>
                        </a:spcAft>
                      </a:pPr>
                      <a:r>
                        <a:rPr lang="en-CA" sz="1600">
                          <a:effectLst/>
                        </a:rPr>
                        <a:t>1.0000</a:t>
                      </a:r>
                      <a:endParaRPr lang="en-CA" sz="1600">
                        <a:effectLst/>
                        <a:latin typeface="Calibri"/>
                        <a:ea typeface="Calibri"/>
                        <a:cs typeface="Times New Roman"/>
                      </a:endParaRPr>
                    </a:p>
                  </a:txBody>
                  <a:tcPr marL="68580" marR="68580" marT="0" marB="0"/>
                </a:tc>
                <a:tc>
                  <a:txBody>
                    <a:bodyPr/>
                    <a:lstStyle/>
                    <a:p>
                      <a:pPr algn="ctr">
                        <a:lnSpc>
                          <a:spcPct val="106000"/>
                        </a:lnSpc>
                        <a:spcAft>
                          <a:spcPts val="0"/>
                        </a:spcAft>
                      </a:pPr>
                      <a:r>
                        <a:rPr lang="en-CA" sz="1600">
                          <a:effectLst/>
                        </a:rPr>
                        <a:t>−15,986.20</a:t>
                      </a:r>
                      <a:endParaRPr lang="en-CA" sz="1600">
                        <a:effectLst/>
                        <a:latin typeface="Calibri"/>
                        <a:ea typeface="Calibri"/>
                        <a:cs typeface="Times New Roman"/>
                      </a:endParaRPr>
                    </a:p>
                  </a:txBody>
                  <a:tcPr marL="68580" marR="68580" marT="0" marB="0"/>
                </a:tc>
                <a:tc>
                  <a:txBody>
                    <a:bodyPr/>
                    <a:lstStyle/>
                    <a:p>
                      <a:pPr>
                        <a:lnSpc>
                          <a:spcPct val="106000"/>
                        </a:lnSpc>
                        <a:spcAft>
                          <a:spcPts val="0"/>
                        </a:spcAft>
                      </a:pPr>
                      <a:r>
                        <a:rPr lang="en-CA" sz="1600">
                          <a:effectLst/>
                        </a:rPr>
                        <a:t>    +7.9931</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46587">
                <a:tc>
                  <a:txBody>
                    <a:bodyPr/>
                    <a:lstStyle/>
                    <a:p>
                      <a:pPr algn="ctr">
                        <a:lnSpc>
                          <a:spcPct val="106000"/>
                        </a:lnSpc>
                        <a:spcAft>
                          <a:spcPts val="0"/>
                        </a:spcAft>
                      </a:pPr>
                      <a:r>
                        <a:rPr lang="en-CA" sz="1600">
                          <a:effectLst/>
                        </a:rPr>
                        <a:t>1</a:t>
                      </a:r>
                      <a:endParaRPr lang="en-CA" sz="1600">
                        <a:effectLst/>
                        <a:latin typeface="Calibri"/>
                        <a:ea typeface="Calibri"/>
                        <a:cs typeface="Times New Roman"/>
                      </a:endParaRPr>
                    </a:p>
                  </a:txBody>
                  <a:tcPr marL="68580" marR="68580" marT="0" marB="0"/>
                </a:tc>
                <a:tc>
                  <a:txBody>
                    <a:bodyPr/>
                    <a:lstStyle/>
                    <a:p>
                      <a:pPr algn="ctr">
                        <a:lnSpc>
                          <a:spcPct val="106000"/>
                        </a:lnSpc>
                        <a:spcAft>
                          <a:spcPts val="0"/>
                        </a:spcAft>
                      </a:pPr>
                      <a:r>
                        <a:rPr lang="en-CA" sz="1600" dirty="0">
                          <a:effectLst/>
                        </a:rPr>
                        <a:t>8.9931</a:t>
                      </a:r>
                      <a:endParaRPr lang="en-CA" sz="1600" dirty="0">
                        <a:effectLst/>
                        <a:latin typeface="Calibri"/>
                        <a:ea typeface="Calibri"/>
                        <a:cs typeface="Times New Roman"/>
                      </a:endParaRPr>
                    </a:p>
                  </a:txBody>
                  <a:tcPr marL="68580" marR="68580" marT="0" marB="0"/>
                </a:tc>
                <a:tc>
                  <a:txBody>
                    <a:bodyPr/>
                    <a:lstStyle/>
                    <a:p>
                      <a:pPr algn="ctr">
                        <a:lnSpc>
                          <a:spcPct val="106000"/>
                        </a:lnSpc>
                        <a:spcAft>
                          <a:spcPts val="0"/>
                        </a:spcAft>
                      </a:pPr>
                      <a:r>
                        <a:rPr lang="en-CA" sz="1600" dirty="0">
                          <a:effectLst/>
                        </a:rPr>
                        <a:t>  16,711.97</a:t>
                      </a:r>
                      <a:endParaRPr lang="en-CA" sz="1600" dirty="0">
                        <a:effectLst/>
                        <a:latin typeface="Calibri"/>
                        <a:ea typeface="Calibri"/>
                        <a:cs typeface="Times New Roman"/>
                      </a:endParaRPr>
                    </a:p>
                  </a:txBody>
                  <a:tcPr marL="68580" marR="68580" marT="0" marB="0"/>
                </a:tc>
                <a:tc>
                  <a:txBody>
                    <a:bodyPr/>
                    <a:lstStyle/>
                    <a:p>
                      <a:pPr>
                        <a:lnSpc>
                          <a:spcPct val="106000"/>
                        </a:lnSpc>
                        <a:spcAft>
                          <a:spcPts val="0"/>
                        </a:spcAft>
                      </a:pPr>
                      <a:r>
                        <a:rPr lang="en-CA" sz="1600">
                          <a:effectLst/>
                        </a:rPr>
                        <a:t>    −8.3560</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46587">
                <a:tc>
                  <a:txBody>
                    <a:bodyPr/>
                    <a:lstStyle/>
                    <a:p>
                      <a:pPr algn="ctr">
                        <a:lnSpc>
                          <a:spcPct val="106000"/>
                        </a:lnSpc>
                        <a:spcAft>
                          <a:spcPts val="0"/>
                        </a:spcAft>
                      </a:pPr>
                      <a:r>
                        <a:rPr lang="en-CA" sz="1600">
                          <a:effectLst/>
                        </a:rPr>
                        <a:t>2</a:t>
                      </a:r>
                      <a:endParaRPr lang="en-CA" sz="1600">
                        <a:effectLst/>
                        <a:latin typeface="Calibri"/>
                        <a:ea typeface="Calibri"/>
                        <a:cs typeface="Times New Roman"/>
                      </a:endParaRPr>
                    </a:p>
                  </a:txBody>
                  <a:tcPr marL="68580" marR="68580" marT="0" marB="0"/>
                </a:tc>
                <a:tc>
                  <a:txBody>
                    <a:bodyPr/>
                    <a:lstStyle/>
                    <a:p>
                      <a:pPr algn="ctr">
                        <a:lnSpc>
                          <a:spcPct val="106000"/>
                        </a:lnSpc>
                        <a:spcAft>
                          <a:spcPts val="0"/>
                        </a:spcAft>
                      </a:pPr>
                      <a:r>
                        <a:rPr lang="en-CA" sz="1600" dirty="0">
                          <a:effectLst/>
                        </a:rPr>
                        <a:t>0.6371</a:t>
                      </a:r>
                      <a:endParaRPr lang="en-CA" sz="1600" dirty="0">
                        <a:effectLst/>
                        <a:latin typeface="Calibri"/>
                        <a:ea typeface="Calibri"/>
                        <a:cs typeface="Times New Roman"/>
                      </a:endParaRPr>
                    </a:p>
                  </a:txBody>
                  <a:tcPr marL="68580" marR="68580" marT="0" marB="0"/>
                </a:tc>
                <a:tc>
                  <a:txBody>
                    <a:bodyPr/>
                    <a:lstStyle/>
                    <a:p>
                      <a:pPr algn="ctr">
                        <a:lnSpc>
                          <a:spcPct val="106000"/>
                        </a:lnSpc>
                        <a:spcAft>
                          <a:spcPts val="0"/>
                        </a:spcAft>
                      </a:pPr>
                      <a:r>
                        <a:rPr lang="en-CA" sz="1600">
                          <a:effectLst/>
                        </a:rPr>
                        <a:t>−17,470.70</a:t>
                      </a:r>
                      <a:endParaRPr lang="en-CA" sz="1600">
                        <a:effectLst/>
                        <a:latin typeface="Calibri"/>
                        <a:ea typeface="Calibri"/>
                        <a:cs typeface="Times New Roman"/>
                      </a:endParaRPr>
                    </a:p>
                  </a:txBody>
                  <a:tcPr marL="68580" marR="68580" marT="0" marB="0"/>
                </a:tc>
                <a:tc>
                  <a:txBody>
                    <a:bodyPr/>
                    <a:lstStyle/>
                    <a:p>
                      <a:pPr>
                        <a:lnSpc>
                          <a:spcPct val="106000"/>
                        </a:lnSpc>
                        <a:spcAft>
                          <a:spcPts val="0"/>
                        </a:spcAft>
                      </a:pPr>
                      <a:r>
                        <a:rPr lang="en-CA" sz="1600">
                          <a:effectLst/>
                        </a:rPr>
                        <a:t>    +8.7353</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46587">
                <a:tc>
                  <a:txBody>
                    <a:bodyPr/>
                    <a:lstStyle/>
                    <a:p>
                      <a:pPr algn="ctr">
                        <a:lnSpc>
                          <a:spcPct val="106000"/>
                        </a:lnSpc>
                        <a:spcAft>
                          <a:spcPts val="0"/>
                        </a:spcAft>
                      </a:pPr>
                      <a:r>
                        <a:rPr lang="en-CA" sz="1600">
                          <a:effectLst/>
                        </a:rPr>
                        <a:t>3</a:t>
                      </a:r>
                      <a:endParaRPr lang="en-CA" sz="1600">
                        <a:effectLst/>
                        <a:latin typeface="Calibri"/>
                        <a:ea typeface="Calibri"/>
                        <a:cs typeface="Times New Roman"/>
                      </a:endParaRPr>
                    </a:p>
                  </a:txBody>
                  <a:tcPr marL="68580" marR="68580" marT="0" marB="0"/>
                </a:tc>
                <a:tc>
                  <a:txBody>
                    <a:bodyPr/>
                    <a:lstStyle/>
                    <a:p>
                      <a:pPr algn="ctr">
                        <a:lnSpc>
                          <a:spcPct val="106000"/>
                        </a:lnSpc>
                        <a:spcAft>
                          <a:spcPts val="0"/>
                        </a:spcAft>
                      </a:pPr>
                      <a:r>
                        <a:rPr lang="en-CA" sz="1600" dirty="0">
                          <a:effectLst/>
                        </a:rPr>
                        <a:t>9.3725</a:t>
                      </a:r>
                      <a:endParaRPr lang="en-CA" sz="1600" dirty="0">
                        <a:effectLst/>
                        <a:latin typeface="Calibri"/>
                        <a:ea typeface="Calibri"/>
                        <a:cs typeface="Times New Roman"/>
                      </a:endParaRPr>
                    </a:p>
                  </a:txBody>
                  <a:tcPr marL="68580" marR="68580" marT="0" marB="0"/>
                </a:tc>
                <a:tc>
                  <a:txBody>
                    <a:bodyPr/>
                    <a:lstStyle/>
                    <a:p>
                      <a:pPr algn="ctr">
                        <a:lnSpc>
                          <a:spcPct val="106000"/>
                        </a:lnSpc>
                        <a:spcAft>
                          <a:spcPts val="0"/>
                        </a:spcAft>
                      </a:pPr>
                      <a:r>
                        <a:rPr lang="en-CA" sz="1600" dirty="0">
                          <a:effectLst/>
                        </a:rPr>
                        <a:t>  18,263.87</a:t>
                      </a:r>
                      <a:endParaRPr lang="en-CA" sz="1600" dirty="0">
                        <a:effectLst/>
                        <a:latin typeface="Calibri"/>
                        <a:ea typeface="Calibri"/>
                        <a:cs typeface="Times New Roman"/>
                      </a:endParaRPr>
                    </a:p>
                  </a:txBody>
                  <a:tcPr marL="68580" marR="68580" marT="0" marB="0"/>
                </a:tc>
                <a:tc>
                  <a:txBody>
                    <a:bodyPr/>
                    <a:lstStyle/>
                    <a:p>
                      <a:pPr>
                        <a:lnSpc>
                          <a:spcPct val="106000"/>
                        </a:lnSpc>
                        <a:spcAft>
                          <a:spcPts val="0"/>
                        </a:spcAft>
                      </a:pPr>
                      <a:r>
                        <a:rPr lang="en-CA" sz="1600">
                          <a:effectLst/>
                        </a:rPr>
                        <a:t>    −9.1319</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46587">
                <a:tc>
                  <a:txBody>
                    <a:bodyPr/>
                    <a:lstStyle/>
                    <a:p>
                      <a:pPr algn="ctr">
                        <a:lnSpc>
                          <a:spcPct val="106000"/>
                        </a:lnSpc>
                        <a:spcAft>
                          <a:spcPts val="0"/>
                        </a:spcAft>
                      </a:pPr>
                      <a:r>
                        <a:rPr lang="en-CA" sz="1600">
                          <a:effectLst/>
                        </a:rPr>
                        <a:t>4</a:t>
                      </a:r>
                      <a:endParaRPr lang="en-CA" sz="1600">
                        <a:effectLst/>
                        <a:latin typeface="Calibri"/>
                        <a:ea typeface="Calibri"/>
                        <a:cs typeface="Times New Roman"/>
                      </a:endParaRPr>
                    </a:p>
                  </a:txBody>
                  <a:tcPr marL="68580" marR="68580" marT="0" marB="0"/>
                </a:tc>
                <a:tc>
                  <a:txBody>
                    <a:bodyPr/>
                    <a:lstStyle/>
                    <a:p>
                      <a:pPr algn="ctr">
                        <a:lnSpc>
                          <a:spcPct val="106000"/>
                        </a:lnSpc>
                        <a:spcAft>
                          <a:spcPts val="0"/>
                        </a:spcAft>
                      </a:pPr>
                      <a:r>
                        <a:rPr lang="en-CA" sz="1600">
                          <a:effectLst/>
                        </a:rPr>
                        <a:t>0.2405</a:t>
                      </a:r>
                      <a:endParaRPr lang="en-CA" sz="1600">
                        <a:effectLst/>
                        <a:latin typeface="Calibri"/>
                        <a:ea typeface="Calibri"/>
                        <a:cs typeface="Times New Roman"/>
                      </a:endParaRPr>
                    </a:p>
                  </a:txBody>
                  <a:tcPr marL="68580" marR="68580" marT="0" marB="0"/>
                </a:tc>
                <a:tc>
                  <a:txBody>
                    <a:bodyPr/>
                    <a:lstStyle/>
                    <a:p>
                      <a:pPr algn="ctr">
                        <a:lnSpc>
                          <a:spcPct val="106000"/>
                        </a:lnSpc>
                        <a:spcAft>
                          <a:spcPts val="0"/>
                        </a:spcAft>
                      </a:pPr>
                      <a:r>
                        <a:rPr lang="en-CA" sz="1600" dirty="0">
                          <a:effectLst/>
                        </a:rPr>
                        <a:t>−19,093.05</a:t>
                      </a:r>
                      <a:endParaRPr lang="en-CA" sz="1600" dirty="0">
                        <a:effectLst/>
                        <a:latin typeface="Calibri"/>
                        <a:ea typeface="Calibri"/>
                        <a:cs typeface="Times New Roman"/>
                      </a:endParaRPr>
                    </a:p>
                  </a:txBody>
                  <a:tcPr marL="68580" marR="68580" marT="0" marB="0"/>
                </a:tc>
                <a:tc>
                  <a:txBody>
                    <a:bodyPr/>
                    <a:lstStyle/>
                    <a:p>
                      <a:pPr>
                        <a:lnSpc>
                          <a:spcPct val="106000"/>
                        </a:lnSpc>
                        <a:spcAft>
                          <a:spcPts val="0"/>
                        </a:spcAft>
                      </a:pPr>
                      <a:r>
                        <a:rPr lang="en-CA" sz="1600">
                          <a:effectLst/>
                        </a:rPr>
                        <a:t>    +9.5465</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46587">
                <a:tc>
                  <a:txBody>
                    <a:bodyPr/>
                    <a:lstStyle/>
                    <a:p>
                      <a:pPr algn="ctr">
                        <a:lnSpc>
                          <a:spcPct val="106000"/>
                        </a:lnSpc>
                        <a:spcAft>
                          <a:spcPts val="0"/>
                        </a:spcAft>
                      </a:pPr>
                      <a:r>
                        <a:rPr lang="en-CA" sz="1600">
                          <a:effectLst/>
                        </a:rPr>
                        <a:t>5</a:t>
                      </a:r>
                      <a:endParaRPr lang="en-CA" sz="1600">
                        <a:effectLst/>
                        <a:latin typeface="Calibri"/>
                        <a:ea typeface="Calibri"/>
                        <a:cs typeface="Times New Roman"/>
                      </a:endParaRPr>
                    </a:p>
                  </a:txBody>
                  <a:tcPr marL="68580" marR="68580" marT="0" marB="0"/>
                </a:tc>
                <a:tc>
                  <a:txBody>
                    <a:bodyPr/>
                    <a:lstStyle/>
                    <a:p>
                      <a:pPr algn="ctr">
                        <a:lnSpc>
                          <a:spcPct val="106000"/>
                        </a:lnSpc>
                        <a:spcAft>
                          <a:spcPts val="0"/>
                        </a:spcAft>
                      </a:pPr>
                      <a:r>
                        <a:rPr lang="en-CA" sz="1600">
                          <a:effectLst/>
                        </a:rPr>
                        <a:t>9.7871</a:t>
                      </a:r>
                      <a:endParaRPr lang="en-CA" sz="1600">
                        <a:effectLst/>
                        <a:latin typeface="Calibri"/>
                        <a:ea typeface="Calibri"/>
                        <a:cs typeface="Times New Roman"/>
                      </a:endParaRPr>
                    </a:p>
                  </a:txBody>
                  <a:tcPr marL="68580" marR="68580" marT="0" marB="0"/>
                </a:tc>
                <a:tc>
                  <a:txBody>
                    <a:bodyPr/>
                    <a:lstStyle/>
                    <a:p>
                      <a:pPr algn="ctr">
                        <a:lnSpc>
                          <a:spcPct val="106000"/>
                        </a:lnSpc>
                        <a:spcAft>
                          <a:spcPts val="0"/>
                        </a:spcAft>
                      </a:pPr>
                      <a:r>
                        <a:rPr lang="en-CA" sz="1600" dirty="0">
                          <a:effectLst/>
                        </a:rPr>
                        <a:t>  19,959.87</a:t>
                      </a:r>
                      <a:endParaRPr lang="en-CA" sz="1600" dirty="0">
                        <a:effectLst/>
                        <a:latin typeface="Calibri"/>
                        <a:ea typeface="Calibri"/>
                        <a:cs typeface="Times New Roman"/>
                      </a:endParaRPr>
                    </a:p>
                  </a:txBody>
                  <a:tcPr marL="68580" marR="68580" marT="0" marB="0"/>
                </a:tc>
                <a:tc>
                  <a:txBody>
                    <a:bodyPr/>
                    <a:lstStyle/>
                    <a:p>
                      <a:pPr>
                        <a:lnSpc>
                          <a:spcPct val="106000"/>
                        </a:lnSpc>
                        <a:spcAft>
                          <a:spcPts val="0"/>
                        </a:spcAft>
                      </a:pPr>
                      <a:r>
                        <a:rPr lang="en-CA" sz="1600">
                          <a:effectLst/>
                        </a:rPr>
                        <a:t>    −9.9799</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46587">
                <a:tc>
                  <a:txBody>
                    <a:bodyPr/>
                    <a:lstStyle/>
                    <a:p>
                      <a:pPr algn="ctr">
                        <a:lnSpc>
                          <a:spcPct val="106000"/>
                        </a:lnSpc>
                        <a:spcAft>
                          <a:spcPts val="0"/>
                        </a:spcAft>
                      </a:pPr>
                      <a:r>
                        <a:rPr lang="en-CA" sz="1600">
                          <a:effectLst/>
                        </a:rPr>
                        <a:t>6</a:t>
                      </a:r>
                      <a:endParaRPr lang="en-CA" sz="1600">
                        <a:effectLst/>
                        <a:latin typeface="Calibri"/>
                        <a:ea typeface="Calibri"/>
                        <a:cs typeface="Times New Roman"/>
                      </a:endParaRPr>
                    </a:p>
                  </a:txBody>
                  <a:tcPr marL="68580" marR="68580" marT="0" marB="0"/>
                </a:tc>
                <a:tc>
                  <a:txBody>
                    <a:bodyPr/>
                    <a:lstStyle/>
                    <a:p>
                      <a:pPr>
                        <a:lnSpc>
                          <a:spcPct val="106000"/>
                        </a:lnSpc>
                        <a:spcAft>
                          <a:spcPts val="0"/>
                        </a:spcAft>
                      </a:pPr>
                      <a:r>
                        <a:rPr lang="en-CA" sz="1600">
                          <a:effectLst/>
                        </a:rPr>
                        <a:t>    −0.1929</a:t>
                      </a:r>
                      <a:endParaRPr lang="en-CA" sz="1600">
                        <a:effectLst/>
                        <a:latin typeface="Calibri"/>
                        <a:ea typeface="Calibri"/>
                        <a:cs typeface="Times New Roman"/>
                      </a:endParaRPr>
                    </a:p>
                  </a:txBody>
                  <a:tcPr marL="68580" marR="68580" marT="0" marB="0"/>
                </a:tc>
                <a:tc>
                  <a:txBody>
                    <a:bodyPr/>
                    <a:lstStyle/>
                    <a:p>
                      <a:pPr algn="ctr">
                        <a:lnSpc>
                          <a:spcPct val="106000"/>
                        </a:lnSpc>
                        <a:spcAft>
                          <a:spcPts val="0"/>
                        </a:spcAft>
                      </a:pPr>
                      <a:r>
                        <a:rPr lang="en-CA" sz="1600">
                          <a:effectLst/>
                        </a:rPr>
                        <a:t>−20,866.05</a:t>
                      </a:r>
                      <a:endParaRPr lang="en-CA" sz="1600">
                        <a:effectLst/>
                        <a:latin typeface="Calibri"/>
                        <a:ea typeface="Calibri"/>
                        <a:cs typeface="Times New Roman"/>
                      </a:endParaRPr>
                    </a:p>
                  </a:txBody>
                  <a:tcPr marL="68580" marR="68580" marT="0" marB="0"/>
                </a:tc>
                <a:tc>
                  <a:txBody>
                    <a:bodyPr/>
                    <a:lstStyle/>
                    <a:p>
                      <a:pPr>
                        <a:lnSpc>
                          <a:spcPct val="106000"/>
                        </a:lnSpc>
                        <a:spcAft>
                          <a:spcPts val="0"/>
                        </a:spcAft>
                      </a:pPr>
                      <a:r>
                        <a:rPr lang="en-CA" sz="1600">
                          <a:effectLst/>
                        </a:rPr>
                        <a:t>  +10.4330</a:t>
                      </a:r>
                      <a:endParaRPr lang="en-CA" sz="16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346587">
                <a:tc>
                  <a:txBody>
                    <a:bodyPr/>
                    <a:lstStyle/>
                    <a:p>
                      <a:pPr algn="ctr">
                        <a:lnSpc>
                          <a:spcPct val="106000"/>
                        </a:lnSpc>
                        <a:spcAft>
                          <a:spcPts val="0"/>
                        </a:spcAft>
                      </a:pPr>
                      <a:r>
                        <a:rPr lang="en-CA" sz="1600">
                          <a:effectLst/>
                        </a:rPr>
                        <a:t>7</a:t>
                      </a:r>
                      <a:endParaRPr lang="en-CA" sz="1600">
                        <a:effectLst/>
                        <a:latin typeface="Calibri"/>
                        <a:ea typeface="Calibri"/>
                        <a:cs typeface="Times New Roman"/>
                      </a:endParaRPr>
                    </a:p>
                  </a:txBody>
                  <a:tcPr marL="68580" marR="68580" marT="0" marB="0"/>
                </a:tc>
                <a:tc>
                  <a:txBody>
                    <a:bodyPr/>
                    <a:lstStyle/>
                    <a:p>
                      <a:pPr algn="ctr">
                        <a:lnSpc>
                          <a:spcPct val="106000"/>
                        </a:lnSpc>
                        <a:spcAft>
                          <a:spcPts val="0"/>
                        </a:spcAft>
                      </a:pPr>
                      <a:r>
                        <a:rPr lang="en-CA" sz="1600">
                          <a:effectLst/>
                        </a:rPr>
                        <a:t>10.2401</a:t>
                      </a:r>
                      <a:endParaRPr lang="en-CA" sz="1600">
                        <a:effectLst/>
                        <a:latin typeface="Calibri"/>
                        <a:ea typeface="Calibri"/>
                        <a:cs typeface="Times New Roman"/>
                      </a:endParaRPr>
                    </a:p>
                  </a:txBody>
                  <a:tcPr marL="68580" marR="68580" marT="0" marB="0"/>
                </a:tc>
                <a:tc>
                  <a:txBody>
                    <a:bodyPr/>
                    <a:lstStyle/>
                    <a:p>
                      <a:pPr algn="ctr">
                        <a:lnSpc>
                          <a:spcPct val="106000"/>
                        </a:lnSpc>
                        <a:spcAft>
                          <a:spcPts val="0"/>
                        </a:spcAft>
                      </a:pPr>
                      <a:r>
                        <a:rPr lang="en-CA" sz="1600">
                          <a:effectLst/>
                        </a:rPr>
                        <a:t>  21,813.37</a:t>
                      </a:r>
                      <a:endParaRPr lang="en-CA" sz="1600">
                        <a:effectLst/>
                        <a:latin typeface="Calibri"/>
                        <a:ea typeface="Calibri"/>
                        <a:cs typeface="Times New Roman"/>
                      </a:endParaRPr>
                    </a:p>
                  </a:txBody>
                  <a:tcPr marL="68580" marR="68580" marT="0" marB="0"/>
                </a:tc>
                <a:tc>
                  <a:txBody>
                    <a:bodyPr/>
                    <a:lstStyle/>
                    <a:p>
                      <a:pPr>
                        <a:lnSpc>
                          <a:spcPct val="106000"/>
                        </a:lnSpc>
                        <a:spcAft>
                          <a:spcPts val="0"/>
                        </a:spcAft>
                      </a:pPr>
                      <a:r>
                        <a:rPr lang="en-CA" sz="1600" dirty="0">
                          <a:effectLst/>
                        </a:rPr>
                        <a:t>  −10.9067</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346587">
                <a:tc>
                  <a:txBody>
                    <a:bodyPr/>
                    <a:lstStyle/>
                    <a:p>
                      <a:pPr algn="ctr">
                        <a:lnSpc>
                          <a:spcPct val="106000"/>
                        </a:lnSpc>
                        <a:spcAft>
                          <a:spcPts val="0"/>
                        </a:spcAft>
                      </a:pPr>
                      <a:r>
                        <a:rPr lang="en-CA" sz="1600">
                          <a:effectLst/>
                        </a:rPr>
                        <a:t>8</a:t>
                      </a:r>
                      <a:endParaRPr lang="en-CA" sz="1600">
                        <a:effectLst/>
                        <a:latin typeface="Calibri"/>
                        <a:ea typeface="Calibri"/>
                        <a:cs typeface="Times New Roman"/>
                      </a:endParaRPr>
                    </a:p>
                  </a:txBody>
                  <a:tcPr marL="68580" marR="68580" marT="0" marB="0"/>
                </a:tc>
                <a:tc>
                  <a:txBody>
                    <a:bodyPr/>
                    <a:lstStyle/>
                    <a:p>
                      <a:pPr algn="ctr">
                        <a:lnSpc>
                          <a:spcPct val="106000"/>
                        </a:lnSpc>
                        <a:spcAft>
                          <a:spcPts val="0"/>
                        </a:spcAft>
                      </a:pPr>
                      <a:r>
                        <a:rPr lang="en-CA" sz="1600">
                          <a:effectLst/>
                        </a:rPr>
                        <a:t>0.6665</a:t>
                      </a:r>
                      <a:endParaRPr lang="en-CA" sz="1600">
                        <a:effectLst/>
                        <a:latin typeface="Calibri"/>
                        <a:ea typeface="Calibri"/>
                        <a:cs typeface="Times New Roman"/>
                      </a:endParaRPr>
                    </a:p>
                  </a:txBody>
                  <a:tcPr marL="68580" marR="68580" marT="0" marB="0"/>
                </a:tc>
                <a:tc>
                  <a:txBody>
                    <a:bodyPr/>
                    <a:lstStyle/>
                    <a:p>
                      <a:pPr algn="ctr">
                        <a:lnSpc>
                          <a:spcPct val="106000"/>
                        </a:lnSpc>
                        <a:spcAft>
                          <a:spcPts val="0"/>
                        </a:spcAft>
                      </a:pPr>
                      <a:r>
                        <a:rPr lang="en-CA" sz="1600">
                          <a:effectLst/>
                        </a:rPr>
                        <a:t>−22,803.69</a:t>
                      </a:r>
                      <a:endParaRPr lang="en-CA" sz="1600">
                        <a:effectLst/>
                        <a:latin typeface="Calibri"/>
                        <a:ea typeface="Calibri"/>
                        <a:cs typeface="Times New Roman"/>
                      </a:endParaRPr>
                    </a:p>
                  </a:txBody>
                  <a:tcPr marL="68580" marR="68580" marT="0" marB="0"/>
                </a:tc>
                <a:tc>
                  <a:txBody>
                    <a:bodyPr/>
                    <a:lstStyle/>
                    <a:p>
                      <a:pPr>
                        <a:lnSpc>
                          <a:spcPct val="106000"/>
                        </a:lnSpc>
                        <a:spcAft>
                          <a:spcPts val="0"/>
                        </a:spcAft>
                      </a:pPr>
                      <a:r>
                        <a:rPr lang="en-CA" sz="1600" dirty="0">
                          <a:effectLst/>
                        </a:rPr>
                        <a:t>  +11.4018</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346587">
                <a:tc>
                  <a:txBody>
                    <a:bodyPr/>
                    <a:lstStyle/>
                    <a:p>
                      <a:pPr algn="ctr">
                        <a:lnSpc>
                          <a:spcPct val="106000"/>
                        </a:lnSpc>
                        <a:spcAft>
                          <a:spcPts val="0"/>
                        </a:spcAft>
                      </a:pPr>
                      <a:r>
                        <a:rPr lang="en-CA" sz="1600">
                          <a:effectLst/>
                        </a:rPr>
                        <a:t>9</a:t>
                      </a:r>
                      <a:endParaRPr lang="en-CA" sz="1600">
                        <a:effectLst/>
                        <a:latin typeface="Calibri"/>
                        <a:ea typeface="Calibri"/>
                        <a:cs typeface="Times New Roman"/>
                      </a:endParaRPr>
                    </a:p>
                  </a:txBody>
                  <a:tcPr marL="68580" marR="68580" marT="0" marB="0"/>
                </a:tc>
                <a:tc>
                  <a:txBody>
                    <a:bodyPr/>
                    <a:lstStyle/>
                    <a:p>
                      <a:pPr algn="ctr">
                        <a:lnSpc>
                          <a:spcPct val="106000"/>
                        </a:lnSpc>
                        <a:spcAft>
                          <a:spcPts val="0"/>
                        </a:spcAft>
                      </a:pPr>
                      <a:r>
                        <a:rPr lang="en-CA" sz="1600">
                          <a:effectLst/>
                        </a:rPr>
                        <a:t>10.7353</a:t>
                      </a:r>
                      <a:endParaRPr lang="en-CA" sz="1600">
                        <a:effectLst/>
                        <a:latin typeface="Calibri"/>
                        <a:ea typeface="Calibri"/>
                        <a:cs typeface="Times New Roman"/>
                      </a:endParaRPr>
                    </a:p>
                  </a:txBody>
                  <a:tcPr marL="68580" marR="68580" marT="0" marB="0"/>
                </a:tc>
                <a:tc>
                  <a:txBody>
                    <a:bodyPr/>
                    <a:lstStyle/>
                    <a:p>
                      <a:pPr algn="ctr">
                        <a:lnSpc>
                          <a:spcPct val="106000"/>
                        </a:lnSpc>
                        <a:spcAft>
                          <a:spcPts val="0"/>
                        </a:spcAft>
                      </a:pPr>
                      <a:r>
                        <a:rPr lang="en-CA" sz="1600">
                          <a:effectLst/>
                        </a:rPr>
                        <a:t>  23,838.98</a:t>
                      </a:r>
                      <a:endParaRPr lang="en-CA" sz="1600">
                        <a:effectLst/>
                        <a:latin typeface="Calibri"/>
                        <a:ea typeface="Calibri"/>
                        <a:cs typeface="Times New Roman"/>
                      </a:endParaRPr>
                    </a:p>
                  </a:txBody>
                  <a:tcPr marL="68580" marR="68580" marT="0" marB="0"/>
                </a:tc>
                <a:tc>
                  <a:txBody>
                    <a:bodyPr/>
                    <a:lstStyle/>
                    <a:p>
                      <a:pPr>
                        <a:lnSpc>
                          <a:spcPct val="106000"/>
                        </a:lnSpc>
                        <a:spcAft>
                          <a:spcPts val="0"/>
                        </a:spcAft>
                      </a:pPr>
                      <a:r>
                        <a:rPr lang="en-CA" sz="1600" dirty="0">
                          <a:effectLst/>
                        </a:rPr>
                        <a:t>  −11.9195</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bl>
          </a:graphicData>
        </a:graphic>
      </p:graphicFrame>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14</a:t>
            </a:fld>
            <a:endParaRPr lang="en-CA"/>
          </a:p>
        </p:txBody>
      </p:sp>
    </p:spTree>
    <p:extLst>
      <p:ext uri="{BB962C8B-B14F-4D97-AF65-F5344CB8AC3E}">
        <p14:creationId xmlns:p14="http://schemas.microsoft.com/office/powerpoint/2010/main" val="3155046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Details</a:t>
            </a:r>
            <a:endParaRPr lang="en-CA" dirty="0"/>
          </a:p>
        </p:txBody>
      </p:sp>
      <p:sp>
        <p:nvSpPr>
          <p:cNvPr id="7" name="Content Placeholder 6"/>
          <p:cNvSpPr>
            <a:spLocks noGrp="1"/>
          </p:cNvSpPr>
          <p:nvPr>
            <p:ph idx="1"/>
          </p:nvPr>
        </p:nvSpPr>
        <p:spPr/>
        <p:txBody>
          <a:bodyPr/>
          <a:lstStyle/>
          <a:p>
            <a:r>
              <a:rPr lang="en-US" dirty="0" smtClean="0"/>
              <a:t>Use mini batches of data to calculate gradients. (One epoch is one complete use of training set.)</a:t>
            </a:r>
          </a:p>
          <a:p>
            <a:r>
              <a:rPr lang="en-US" dirty="0" smtClean="0"/>
              <a:t>Use a momentum strategy</a:t>
            </a:r>
          </a:p>
          <a:p>
            <a:r>
              <a:rPr lang="en-US" dirty="0" smtClean="0"/>
              <a:t>Adaptively calculate the learning rate (Adam)</a:t>
            </a:r>
          </a:p>
          <a:p>
            <a:r>
              <a:rPr lang="en-US" dirty="0" smtClean="0"/>
              <a:t>Learning rate decay</a:t>
            </a:r>
          </a:p>
          <a:p>
            <a:r>
              <a:rPr lang="en-US" dirty="0" smtClean="0"/>
              <a:t>Dropouts</a:t>
            </a:r>
          </a:p>
          <a:p>
            <a:pPr marL="0" indent="0">
              <a:buNone/>
            </a:pPr>
            <a:endParaRPr lang="en-US" dirty="0" smtClean="0"/>
          </a:p>
          <a:p>
            <a:pPr marL="0" indent="0">
              <a:buNone/>
            </a:pPr>
            <a:endParaRPr lang="en-US" dirty="0" smtClean="0"/>
          </a:p>
          <a:p>
            <a:pPr marL="0" indent="0">
              <a:buNone/>
            </a:pPr>
            <a:endParaRPr lang="en-CA"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2E8C09BE-1715-42CA-A91A-E7B0E09A3015}" type="slidenum">
              <a:rPr lang="en-CA" smtClean="0"/>
              <a:t>15</a:t>
            </a:fld>
            <a:endParaRPr lang="en-CA"/>
          </a:p>
        </p:txBody>
      </p:sp>
    </p:spTree>
    <p:extLst>
      <p:ext uri="{BB962C8B-B14F-4D97-AF65-F5344CB8AC3E}">
        <p14:creationId xmlns:p14="http://schemas.microsoft.com/office/powerpoint/2010/main" val="866170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Minima</a:t>
            </a:r>
            <a:endParaRPr lang="en-CA" dirty="0"/>
          </a:p>
        </p:txBody>
      </p:sp>
      <p:sp>
        <p:nvSpPr>
          <p:cNvPr id="3" name="Content Placeholder 2"/>
          <p:cNvSpPr>
            <a:spLocks noGrp="1"/>
          </p:cNvSpPr>
          <p:nvPr>
            <p:ph idx="1"/>
          </p:nvPr>
        </p:nvSpPr>
        <p:spPr>
          <a:xfrm>
            <a:off x="685800" y="2147888"/>
            <a:ext cx="8062664" cy="4114800"/>
          </a:xfrm>
        </p:spPr>
        <p:txBody>
          <a:bodyPr/>
          <a:lstStyle/>
          <a:p>
            <a:pPr marL="0" indent="0">
              <a:buNone/>
            </a:pPr>
            <a:r>
              <a:rPr lang="en-US" dirty="0" smtClean="0"/>
              <a:t>Important to try and avoid local minima</a:t>
            </a:r>
          </a:p>
          <a:p>
            <a:endParaRPr lang="en-US"/>
          </a:p>
          <a:p>
            <a:pPr marL="0" indent="0">
              <a:buNone/>
            </a:pPr>
            <a:endParaRPr lang="en-CA"/>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16</a:t>
            </a:fld>
            <a:endParaRPr lang="en-CA"/>
          </a:p>
        </p:txBody>
      </p:sp>
      <p:grpSp>
        <p:nvGrpSpPr>
          <p:cNvPr id="6" name="Group 5"/>
          <p:cNvGrpSpPr/>
          <p:nvPr/>
        </p:nvGrpSpPr>
        <p:grpSpPr>
          <a:xfrm>
            <a:off x="1403648" y="2996952"/>
            <a:ext cx="5770506" cy="3596822"/>
            <a:chOff x="1793171" y="3850574"/>
            <a:chExt cx="5380983" cy="2743200"/>
          </a:xfrm>
        </p:grpSpPr>
        <p:graphicFrame>
          <p:nvGraphicFramePr>
            <p:cNvPr id="7" name="Chart 6"/>
            <p:cNvGraphicFramePr>
              <a:graphicFrameLocks/>
            </p:cNvGraphicFramePr>
            <p:nvPr>
              <p:extLst>
                <p:ext uri="{D42A27DB-BD31-4B8C-83A1-F6EECF244321}">
                  <p14:modId xmlns:p14="http://schemas.microsoft.com/office/powerpoint/2010/main" val="2467441094"/>
                </p:ext>
              </p:extLst>
            </p:nvPr>
          </p:nvGraphicFramePr>
          <p:xfrm>
            <a:off x="1793171" y="3850574"/>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5000966" y="5993809"/>
              <a:ext cx="2173188" cy="271398"/>
            </a:xfrm>
            <a:prstGeom prst="rect">
              <a:avLst/>
            </a:prstGeom>
            <a:noFill/>
          </p:spPr>
          <p:txBody>
            <a:bodyPr wrap="square" rtlCol="0">
              <a:spAutoFit/>
            </a:bodyPr>
            <a:lstStyle/>
            <a:p>
              <a:r>
                <a:rPr lang="en-US" sz="1200" b="1" dirty="0" smtClean="0">
                  <a:latin typeface="Cambria" panose="02040503050406030204" pitchFamily="18" charset="0"/>
                  <a:ea typeface="Cambria" panose="02040503050406030204" pitchFamily="18" charset="0"/>
                </a:rPr>
                <a:t>Parameter</a:t>
              </a:r>
              <a:r>
                <a:rPr lang="en-US" sz="1200" dirty="0" smtClean="0">
                  <a:latin typeface="Cambria" panose="02040503050406030204" pitchFamily="18" charset="0"/>
                  <a:ea typeface="Cambria" panose="02040503050406030204" pitchFamily="18" charset="0"/>
                </a:rPr>
                <a:t> </a:t>
              </a:r>
              <a:r>
                <a:rPr lang="en-US" sz="1200" b="1" dirty="0" smtClean="0">
                  <a:latin typeface="Cambria" panose="02040503050406030204" pitchFamily="18" charset="0"/>
                  <a:ea typeface="Cambria" panose="02040503050406030204" pitchFamily="18" charset="0"/>
                </a:rPr>
                <a:t>Value</a:t>
              </a:r>
              <a:endParaRPr lang="en-CA" sz="1200" b="1" dirty="0">
                <a:latin typeface="Cambria" panose="02040503050406030204" pitchFamily="18" charset="0"/>
                <a:ea typeface="Cambria" panose="02040503050406030204" pitchFamily="18" charset="0"/>
              </a:endParaRPr>
            </a:p>
          </p:txBody>
        </p:sp>
        <p:sp>
          <p:nvSpPr>
            <p:cNvPr id="9" name="TextBox 8"/>
            <p:cNvSpPr txBox="1"/>
            <p:nvPr/>
          </p:nvSpPr>
          <p:spPr>
            <a:xfrm>
              <a:off x="2444339" y="4273139"/>
              <a:ext cx="280846" cy="276999"/>
            </a:xfrm>
            <a:prstGeom prst="rect">
              <a:avLst/>
            </a:prstGeom>
            <a:noFill/>
          </p:spPr>
          <p:txBody>
            <a:bodyPr wrap="none" rtlCol="0">
              <a:spAutoFit/>
            </a:bodyPr>
            <a:lstStyle/>
            <a:p>
              <a:r>
                <a:rPr lang="en-US" sz="1200" dirty="0" smtClean="0">
                  <a:latin typeface="Cambria" panose="02040503050406030204" pitchFamily="18" charset="0"/>
                  <a:ea typeface="Cambria" panose="02040503050406030204" pitchFamily="18" charset="0"/>
                </a:rPr>
                <a:t>A</a:t>
              </a:r>
              <a:endParaRPr lang="en-CA" sz="1200" dirty="0">
                <a:latin typeface="Cambria" panose="02040503050406030204" pitchFamily="18" charset="0"/>
                <a:ea typeface="Cambria" panose="02040503050406030204" pitchFamily="18" charset="0"/>
              </a:endParaRPr>
            </a:p>
          </p:txBody>
        </p:sp>
        <p:sp>
          <p:nvSpPr>
            <p:cNvPr id="10" name="TextBox 9"/>
            <p:cNvSpPr txBox="1"/>
            <p:nvPr/>
          </p:nvSpPr>
          <p:spPr>
            <a:xfrm>
              <a:off x="3334987" y="4852842"/>
              <a:ext cx="416578" cy="271398"/>
            </a:xfrm>
            <a:prstGeom prst="rect">
              <a:avLst/>
            </a:prstGeom>
            <a:noFill/>
          </p:spPr>
          <p:txBody>
            <a:bodyPr wrap="square" rtlCol="0">
              <a:spAutoFit/>
            </a:bodyPr>
            <a:lstStyle/>
            <a:p>
              <a:r>
                <a:rPr lang="en-US" sz="1200" dirty="0" smtClean="0">
                  <a:latin typeface="Cambria" panose="02040503050406030204" pitchFamily="18" charset="0"/>
                  <a:ea typeface="Cambria" panose="02040503050406030204" pitchFamily="18" charset="0"/>
                </a:rPr>
                <a:t>B</a:t>
              </a:r>
              <a:endParaRPr lang="en-CA" sz="1200" dirty="0">
                <a:latin typeface="Cambria" panose="02040503050406030204" pitchFamily="18" charset="0"/>
                <a:ea typeface="Cambria" panose="02040503050406030204" pitchFamily="18" charset="0"/>
              </a:endParaRPr>
            </a:p>
          </p:txBody>
        </p:sp>
        <p:sp>
          <p:nvSpPr>
            <p:cNvPr id="11" name="TextBox 10"/>
            <p:cNvSpPr txBox="1"/>
            <p:nvPr/>
          </p:nvSpPr>
          <p:spPr>
            <a:xfrm>
              <a:off x="4762005" y="4988540"/>
              <a:ext cx="296363" cy="271398"/>
            </a:xfrm>
            <a:prstGeom prst="rect">
              <a:avLst/>
            </a:prstGeom>
            <a:noFill/>
          </p:spPr>
          <p:txBody>
            <a:bodyPr wrap="square" rtlCol="0">
              <a:spAutoFit/>
            </a:bodyPr>
            <a:lstStyle/>
            <a:p>
              <a:r>
                <a:rPr lang="en-US" sz="1200" dirty="0" smtClean="0">
                  <a:latin typeface="Cambria" panose="02040503050406030204" pitchFamily="18" charset="0"/>
                  <a:ea typeface="Cambria" panose="02040503050406030204" pitchFamily="18" charset="0"/>
                </a:rPr>
                <a:t>C</a:t>
              </a:r>
              <a:endParaRPr lang="en-CA" sz="1200" dirty="0">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353379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 Rule</a:t>
            </a:r>
            <a:endParaRPr lang="en-CA" dirty="0"/>
          </a:p>
        </p:txBody>
      </p:sp>
      <p:sp>
        <p:nvSpPr>
          <p:cNvPr id="3" name="Content Placeholder 2"/>
          <p:cNvSpPr>
            <a:spLocks noGrp="1"/>
          </p:cNvSpPr>
          <p:nvPr>
            <p:ph idx="1"/>
          </p:nvPr>
        </p:nvSpPr>
        <p:spPr/>
        <p:txBody>
          <a:bodyPr/>
          <a:lstStyle/>
          <a:p>
            <a:r>
              <a:rPr lang="en-US" dirty="0"/>
              <a:t>Because applications have many parameters it is important to use a stopping rule to avoid </a:t>
            </a:r>
            <a:r>
              <a:rPr lang="en-US" dirty="0" smtClean="0"/>
              <a:t>over-fitting</a:t>
            </a:r>
          </a:p>
          <a:p>
            <a:r>
              <a:rPr lang="en-US" dirty="0" smtClean="0"/>
              <a:t>We calculate results for the validation set at the same time as the training set.</a:t>
            </a:r>
          </a:p>
          <a:p>
            <a:r>
              <a:rPr lang="en-US" dirty="0" smtClean="0"/>
              <a:t>When the results for the validation set start to get worse we stop</a:t>
            </a:r>
            <a:endParaRPr lang="en-US" dirty="0"/>
          </a:p>
          <a:p>
            <a:endParaRPr lang="en-CA"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17</a:t>
            </a:fld>
            <a:endParaRPr lang="en-CA"/>
          </a:p>
        </p:txBody>
      </p:sp>
    </p:spTree>
    <p:extLst>
      <p:ext uri="{BB962C8B-B14F-4D97-AF65-F5344CB8AC3E}">
        <p14:creationId xmlns:p14="http://schemas.microsoft.com/office/powerpoint/2010/main" val="2037011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Black-Scholes-Merton Application</a:t>
            </a:r>
            <a:endParaRPr lang="en-CA" dirty="0"/>
          </a:p>
        </p:txBody>
      </p:sp>
      <p:sp>
        <p:nvSpPr>
          <p:cNvPr id="3" name="Content Placeholder 2"/>
          <p:cNvSpPr>
            <a:spLocks noGrp="1"/>
          </p:cNvSpPr>
          <p:nvPr>
            <p:ph idx="1"/>
          </p:nvPr>
        </p:nvSpPr>
        <p:spPr/>
        <p:txBody>
          <a:bodyPr/>
          <a:lstStyle/>
          <a:p>
            <a:r>
              <a:rPr lang="en-US" dirty="0" smtClean="0"/>
              <a:t>We generated 10,000 call option prices using the Black-Scholes-Merton model and then added a normally distributed error of 0.15 to the price.</a:t>
            </a:r>
          </a:p>
          <a:p>
            <a:r>
              <a:rPr lang="en-US" dirty="0" smtClean="0"/>
              <a:t>The parameters were sampled randomly from uniform distributions</a:t>
            </a:r>
          </a:p>
          <a:p>
            <a:r>
              <a:rPr lang="en-US" dirty="0" smtClean="0"/>
              <a:t>The model had three hidden layers and 20 neurons per layer</a:t>
            </a:r>
          </a:p>
          <a:p>
            <a:endParaRPr lang="en-CA"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18</a:t>
            </a:fld>
            <a:endParaRPr lang="en-CA"/>
          </a:p>
        </p:txBody>
      </p:sp>
    </p:spTree>
    <p:extLst>
      <p:ext uri="{BB962C8B-B14F-4D97-AF65-F5344CB8AC3E}">
        <p14:creationId xmlns:p14="http://schemas.microsoft.com/office/powerpoint/2010/main" val="2395991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set and validation set </a:t>
            </a:r>
            <a:r>
              <a:rPr lang="en-US" dirty="0" err="1" smtClean="0"/>
              <a:t>mse</a:t>
            </a:r>
            <a:r>
              <a:rPr lang="en-US" dirty="0" smtClean="0"/>
              <a:t> as the epochs of training is increased</a:t>
            </a:r>
            <a:endParaRPr lang="en-CA"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19</a:t>
            </a:fld>
            <a:endParaRPr lang="en-CA"/>
          </a:p>
        </p:txBody>
      </p:sp>
      <p:sp>
        <p:nvSpPr>
          <p:cNvPr id="3" name="Content Placeholder 2"/>
          <p:cNvSpPr>
            <a:spLocks noGrp="1"/>
          </p:cNvSpPr>
          <p:nvPr>
            <p:ph idx="1"/>
          </p:nvPr>
        </p:nvSpPr>
        <p:spPr/>
        <p:txBody>
          <a:bodyPr/>
          <a:lstStyle/>
          <a:p>
            <a:pPr marL="0" indent="0">
              <a:buNone/>
            </a:pPr>
            <a:r>
              <a:rPr lang="en-US" dirty="0" smtClean="0"/>
              <a:t> </a:t>
            </a:r>
            <a:endParaRPr lang="en-CA" dirty="0"/>
          </a:p>
        </p:txBody>
      </p:sp>
      <p:pic>
        <p:nvPicPr>
          <p:cNvPr id="7" name="Picture 6"/>
          <p:cNvPicPr>
            <a:picLocks noChangeAspect="1"/>
          </p:cNvPicPr>
          <p:nvPr/>
        </p:nvPicPr>
        <p:blipFill>
          <a:blip r:embed="rId2"/>
          <a:stretch>
            <a:fillRect/>
          </a:stretch>
        </p:blipFill>
        <p:spPr>
          <a:xfrm>
            <a:off x="685800" y="2226108"/>
            <a:ext cx="7126559" cy="4279237"/>
          </a:xfrm>
          <a:prstGeom prst="rect">
            <a:avLst/>
          </a:prstGeom>
        </p:spPr>
      </p:pic>
    </p:spTree>
    <p:extLst>
      <p:ext uri="{BB962C8B-B14F-4D97-AF65-F5344CB8AC3E}">
        <p14:creationId xmlns:p14="http://schemas.microsoft.com/office/powerpoint/2010/main" val="18670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Simple ANN (Artificial Neural Network), Figure 6.1</a:t>
            </a:r>
            <a:endParaRPr lang="en-CA"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2E8C09BE-1715-42CA-A91A-E7B0E09A3015}" type="slidenum">
              <a:rPr lang="en-CA" smtClean="0"/>
              <a:t>2</a:t>
            </a:fld>
            <a:endParaRPr lang="en-CA"/>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2439926"/>
            <a:ext cx="7772400" cy="2806024"/>
          </a:xfrm>
          <a:prstGeom prst="rect">
            <a:avLst/>
          </a:prstGeom>
          <a:noFill/>
          <a:ln>
            <a:noFill/>
          </a:ln>
        </p:spPr>
      </p:pic>
    </p:spTree>
    <p:extLst>
      <p:ext uri="{BB962C8B-B14F-4D97-AF65-F5344CB8AC3E}">
        <p14:creationId xmlns:p14="http://schemas.microsoft.com/office/powerpoint/2010/main" val="2182583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Smoothed </a:t>
            </a:r>
            <a:r>
              <a:rPr lang="en-US" dirty="0" err="1" smtClean="0"/>
              <a:t>mse</a:t>
            </a:r>
            <a:r>
              <a:rPr lang="en-US" dirty="0" smtClean="0"/>
              <a:t> (Moving Average over 50 epochs)</a:t>
            </a:r>
            <a:endParaRPr lang="en-CA" dirty="0"/>
          </a:p>
        </p:txBody>
      </p:sp>
      <p:sp>
        <p:nvSpPr>
          <p:cNvPr id="3" name="Content Placeholder 2"/>
          <p:cNvSpPr>
            <a:spLocks noGrp="1"/>
          </p:cNvSpPr>
          <p:nvPr>
            <p:ph idx="1"/>
          </p:nvPr>
        </p:nvSpPr>
        <p:spPr/>
        <p:txBody>
          <a:bodyPr/>
          <a:lstStyle/>
          <a:p>
            <a:pPr marL="0" indent="0">
              <a:buNone/>
            </a:pPr>
            <a:r>
              <a:rPr lang="en-US" dirty="0" smtClean="0"/>
              <a:t> </a:t>
            </a:r>
            <a:endParaRPr lang="en-CA"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20</a:t>
            </a:fld>
            <a:endParaRPr lang="en-CA"/>
          </a:p>
        </p:txBody>
      </p:sp>
      <p:pic>
        <p:nvPicPr>
          <p:cNvPr id="7" name="Picture 6"/>
          <p:cNvPicPr>
            <a:picLocks noChangeAspect="1"/>
          </p:cNvPicPr>
          <p:nvPr/>
        </p:nvPicPr>
        <p:blipFill>
          <a:blip r:embed="rId2"/>
          <a:stretch>
            <a:fillRect/>
          </a:stretch>
        </p:blipFill>
        <p:spPr>
          <a:xfrm>
            <a:off x="1113754" y="2039040"/>
            <a:ext cx="6626598" cy="4001414"/>
          </a:xfrm>
          <a:prstGeom prst="rect">
            <a:avLst/>
          </a:prstGeom>
        </p:spPr>
      </p:pic>
    </p:spTree>
    <p:extLst>
      <p:ext uri="{BB962C8B-B14F-4D97-AF65-F5344CB8AC3E}">
        <p14:creationId xmlns:p14="http://schemas.microsoft.com/office/powerpoint/2010/main" val="1276584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CA" dirty="0"/>
          </a:p>
        </p:txBody>
      </p:sp>
      <p:sp>
        <p:nvSpPr>
          <p:cNvPr id="3" name="Content Placeholder 2"/>
          <p:cNvSpPr>
            <a:spLocks noGrp="1"/>
          </p:cNvSpPr>
          <p:nvPr>
            <p:ph idx="1"/>
          </p:nvPr>
        </p:nvSpPr>
        <p:spPr/>
        <p:txBody>
          <a:bodyPr/>
          <a:lstStyle/>
          <a:p>
            <a:r>
              <a:rPr lang="en-US" dirty="0" smtClean="0"/>
              <a:t>With only 10,000 observations the neural network imitated the Black-Scholes-Merton model well</a:t>
            </a:r>
          </a:p>
          <a:p>
            <a:r>
              <a:rPr lang="en-US" dirty="0" smtClean="0"/>
              <a:t>It eliminated much of the random noise we added to the BSM prices.</a:t>
            </a:r>
            <a:endParaRPr lang="en-CA"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21</a:t>
            </a:fld>
            <a:endParaRPr lang="en-CA"/>
          </a:p>
        </p:txBody>
      </p:sp>
    </p:spTree>
    <p:extLst>
      <p:ext uri="{BB962C8B-B14F-4D97-AF65-F5344CB8AC3E}">
        <p14:creationId xmlns:p14="http://schemas.microsoft.com/office/powerpoint/2010/main" val="417948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Application to Derivatives</a:t>
            </a:r>
            <a:endParaRPr lang="en-CA" dirty="0"/>
          </a:p>
        </p:txBody>
      </p:sp>
      <p:sp>
        <p:nvSpPr>
          <p:cNvPr id="3" name="Content Placeholder 2"/>
          <p:cNvSpPr>
            <a:spLocks noGrp="1"/>
          </p:cNvSpPr>
          <p:nvPr>
            <p:ph idx="1"/>
          </p:nvPr>
        </p:nvSpPr>
        <p:spPr/>
        <p:txBody>
          <a:bodyPr/>
          <a:lstStyle/>
          <a:p>
            <a:r>
              <a:rPr lang="en-CA" dirty="0" smtClean="0"/>
              <a:t>Some instruments are valued using Monte Carlo simulation</a:t>
            </a:r>
          </a:p>
          <a:p>
            <a:r>
              <a:rPr lang="en-CA" dirty="0" smtClean="0"/>
              <a:t>But banks often have to use Monte </a:t>
            </a:r>
            <a:r>
              <a:rPr lang="en-CA" dirty="0"/>
              <a:t>C</a:t>
            </a:r>
            <a:r>
              <a:rPr lang="en-CA" dirty="0" smtClean="0"/>
              <a:t>arlo simulation for scenario analysis and to calculate the VAs</a:t>
            </a:r>
          </a:p>
          <a:p>
            <a:r>
              <a:rPr lang="en-CA" dirty="0" smtClean="0"/>
              <a:t>There is then a </a:t>
            </a:r>
            <a:r>
              <a:rPr lang="en-CA" dirty="0"/>
              <a:t>“Monte Carlo within Monte Carlo” problem. </a:t>
            </a:r>
            <a:endParaRPr lang="en-CA" dirty="0" smtClean="0"/>
          </a:p>
          <a:p>
            <a:r>
              <a:rPr lang="en-CA" dirty="0"/>
              <a:t>To solve the problem you can do an initial analysis to generate a large amount of data relating prices to input </a:t>
            </a:r>
            <a:r>
              <a:rPr lang="en-CA" dirty="0" smtClean="0"/>
              <a:t>variables</a:t>
            </a:r>
            <a:endParaRPr lang="en-CA" dirty="0"/>
          </a:p>
          <a:p>
            <a:r>
              <a:rPr lang="en-CA" dirty="0"/>
              <a:t>Use a neural network to get a good fast approximation for a pricing </a:t>
            </a:r>
            <a:r>
              <a:rPr lang="en-CA" dirty="0" smtClean="0"/>
              <a:t>model</a:t>
            </a:r>
          </a:p>
          <a:p>
            <a:pPr marL="0" indent="0">
              <a:buNone/>
            </a:pPr>
            <a:endParaRPr lang="en-CA" sz="2000" dirty="0"/>
          </a:p>
          <a:p>
            <a:endParaRPr lang="en-CA"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2E8C09BE-1715-42CA-A91A-E7B0E09A3015}" type="slidenum">
              <a:rPr lang="en-CA" smtClean="0"/>
              <a:t>22</a:t>
            </a:fld>
            <a:endParaRPr lang="en-CA"/>
          </a:p>
        </p:txBody>
      </p:sp>
    </p:spTree>
    <p:extLst>
      <p:ext uri="{BB962C8B-B14F-4D97-AF65-F5344CB8AC3E}">
        <p14:creationId xmlns:p14="http://schemas.microsoft.com/office/powerpoint/2010/main" val="3703978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Autoencoders</a:t>
            </a:r>
            <a:endParaRPr lang="en-CA" dirty="0"/>
          </a:p>
        </p:txBody>
      </p:sp>
      <p:sp>
        <p:nvSpPr>
          <p:cNvPr id="3" name="Content Placeholder 2"/>
          <p:cNvSpPr>
            <a:spLocks noGrp="1"/>
          </p:cNvSpPr>
          <p:nvPr>
            <p:ph idx="1"/>
          </p:nvPr>
        </p:nvSpPr>
        <p:spPr/>
        <p:txBody>
          <a:bodyPr/>
          <a:lstStyle/>
          <a:p>
            <a:r>
              <a:rPr lang="en-US" dirty="0" smtClean="0"/>
              <a:t>In an </a:t>
            </a:r>
            <a:r>
              <a:rPr lang="en-US" dirty="0" err="1" smtClean="0"/>
              <a:t>autoencoder</a:t>
            </a:r>
            <a:r>
              <a:rPr lang="en-US" dirty="0" smtClean="0"/>
              <a:t> the input and output are the same</a:t>
            </a:r>
          </a:p>
          <a:p>
            <a:r>
              <a:rPr lang="en-US" dirty="0" smtClean="0"/>
              <a:t>The objective is similar to PCA: to find a small number of features that capture nearly all the properties of the data</a:t>
            </a:r>
            <a:endParaRPr lang="en-CA"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23</a:t>
            </a:fld>
            <a:endParaRPr lang="en-CA"/>
          </a:p>
        </p:txBody>
      </p:sp>
    </p:spTree>
    <p:extLst>
      <p:ext uri="{BB962C8B-B14F-4D97-AF65-F5344CB8AC3E}">
        <p14:creationId xmlns:p14="http://schemas.microsoft.com/office/powerpoint/2010/main" val="3789994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Using an </a:t>
            </a:r>
            <a:r>
              <a:rPr lang="en-US" dirty="0" err="1" smtClean="0"/>
              <a:t>autoencoder</a:t>
            </a:r>
            <a:r>
              <a:rPr lang="en-US" dirty="0" smtClean="0"/>
              <a:t> for interest rates</a:t>
            </a:r>
            <a:endParaRPr lang="en-CA"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24</a:t>
            </a:fld>
            <a:endParaRPr lang="en-CA"/>
          </a:p>
        </p:txBody>
      </p:sp>
      <p:pic>
        <p:nvPicPr>
          <p:cNvPr id="66" name="Picture 65"/>
          <p:cNvPicPr>
            <a:picLocks noChangeAspect="1"/>
          </p:cNvPicPr>
          <p:nvPr/>
        </p:nvPicPr>
        <p:blipFill>
          <a:blip r:embed="rId2"/>
          <a:stretch>
            <a:fillRect/>
          </a:stretch>
        </p:blipFill>
        <p:spPr>
          <a:xfrm>
            <a:off x="1979712" y="2085421"/>
            <a:ext cx="5781719" cy="4227032"/>
          </a:xfrm>
          <a:prstGeom prst="rect">
            <a:avLst/>
          </a:prstGeom>
        </p:spPr>
      </p:pic>
    </p:spTree>
    <p:extLst>
      <p:ext uri="{BB962C8B-B14F-4D97-AF65-F5344CB8AC3E}">
        <p14:creationId xmlns:p14="http://schemas.microsoft.com/office/powerpoint/2010/main" val="1518158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Results</a:t>
            </a:r>
            <a:endParaRPr lang="en-CA" dirty="0"/>
          </a:p>
        </p:txBody>
      </p:sp>
      <p:sp>
        <p:nvSpPr>
          <p:cNvPr id="6" name="Content Placeholder 5"/>
          <p:cNvSpPr>
            <a:spLocks noGrp="1"/>
          </p:cNvSpPr>
          <p:nvPr>
            <p:ph idx="1"/>
          </p:nvPr>
        </p:nvSpPr>
        <p:spPr/>
        <p:txBody>
          <a:bodyPr/>
          <a:lstStyle/>
          <a:p>
            <a:r>
              <a:rPr lang="en-US" dirty="0" smtClean="0"/>
              <a:t>An </a:t>
            </a:r>
            <a:r>
              <a:rPr lang="en-US" dirty="0" err="1" smtClean="0"/>
              <a:t>autoencoder</a:t>
            </a:r>
            <a:r>
              <a:rPr lang="en-US" dirty="0" smtClean="0"/>
              <a:t> with linear activation functions produces an equivalent result to PCA</a:t>
            </a:r>
          </a:p>
          <a:p>
            <a:r>
              <a:rPr lang="en-US" dirty="0" smtClean="0"/>
              <a:t>The PCA factors are uncorrelated and easier to use</a:t>
            </a:r>
          </a:p>
          <a:p>
            <a:r>
              <a:rPr lang="en-US" dirty="0" smtClean="0"/>
              <a:t>But </a:t>
            </a:r>
            <a:r>
              <a:rPr lang="en-US" dirty="0" err="1" smtClean="0"/>
              <a:t>autoencoders</a:t>
            </a:r>
            <a:r>
              <a:rPr lang="en-US" dirty="0" smtClean="0"/>
              <a:t> can use non-linear activation functions</a:t>
            </a:r>
          </a:p>
          <a:p>
            <a:r>
              <a:rPr lang="en-US" dirty="0" smtClean="0"/>
              <a:t>They have been found to be useful in language translation and image recognition</a:t>
            </a:r>
            <a:endParaRPr lang="en-CA" dirty="0"/>
          </a:p>
        </p:txBody>
      </p:sp>
      <p:sp>
        <p:nvSpPr>
          <p:cNvPr id="3" name="Footer Placeholder 2"/>
          <p:cNvSpPr>
            <a:spLocks noGrp="1"/>
          </p:cNvSpPr>
          <p:nvPr>
            <p:ph type="ftr" sz="quarter" idx="11"/>
          </p:nvPr>
        </p:nvSpPr>
        <p:spPr/>
        <p:txBody>
          <a:bodyPr/>
          <a:lstStyle/>
          <a:p>
            <a:r>
              <a:rPr lang="en-US" smtClean="0"/>
              <a:t>Machine Learning in Business 2nd Edition. Copyright  © John C. Hull 2020</a:t>
            </a:r>
            <a:endParaRPr lang="en-CA"/>
          </a:p>
        </p:txBody>
      </p:sp>
      <p:sp>
        <p:nvSpPr>
          <p:cNvPr id="4" name="Slide Number Placeholder 3"/>
          <p:cNvSpPr>
            <a:spLocks noGrp="1"/>
          </p:cNvSpPr>
          <p:nvPr>
            <p:ph type="sldNum" sz="quarter" idx="12"/>
          </p:nvPr>
        </p:nvSpPr>
        <p:spPr/>
        <p:txBody>
          <a:bodyPr/>
          <a:lstStyle/>
          <a:p>
            <a:fld id="{F979D778-5668-409F-BE61-8F31D5437AFC}" type="slidenum">
              <a:rPr lang="en-CA" smtClean="0"/>
              <a:t>25</a:t>
            </a:fld>
            <a:endParaRPr lang="en-CA"/>
          </a:p>
        </p:txBody>
      </p:sp>
    </p:spTree>
    <p:extLst>
      <p:ext uri="{BB962C8B-B14F-4D97-AF65-F5344CB8AC3E}">
        <p14:creationId xmlns:p14="http://schemas.microsoft.com/office/powerpoint/2010/main" val="3348095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Convolutional Neural Network (CNN)</a:t>
            </a:r>
            <a:endParaRPr lang="en-CA" dirty="0"/>
          </a:p>
        </p:txBody>
      </p:sp>
      <p:sp>
        <p:nvSpPr>
          <p:cNvPr id="3" name="Content Placeholder 2"/>
          <p:cNvSpPr>
            <a:spLocks noGrp="1"/>
          </p:cNvSpPr>
          <p:nvPr>
            <p:ph idx="1"/>
          </p:nvPr>
        </p:nvSpPr>
        <p:spPr/>
        <p:txBody>
          <a:bodyPr/>
          <a:lstStyle/>
          <a:p>
            <a:r>
              <a:rPr lang="en-CA" dirty="0" smtClean="0"/>
              <a:t>In a vanilla ANN the layers are fully connected which can give rise to a very large number of parameters</a:t>
            </a:r>
          </a:p>
          <a:p>
            <a:r>
              <a:rPr lang="en-CA" dirty="0" smtClean="0"/>
              <a:t>In a convolutional neural network, the number of neurons in one layer that affect the next layer is reduced.</a:t>
            </a:r>
          </a:p>
          <a:p>
            <a:r>
              <a:rPr lang="en-CA" dirty="0" smtClean="0"/>
              <a:t>Used for image recognition where each pixel can be a feature</a:t>
            </a:r>
          </a:p>
          <a:p>
            <a:r>
              <a:rPr lang="en-CA" dirty="0" smtClean="0"/>
              <a:t>Consistent with the way neurons in the eye work</a:t>
            </a:r>
          </a:p>
          <a:p>
            <a:endParaRPr lang="en-CA"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2E8C09BE-1715-42CA-A91A-E7B0E09A3015}" type="slidenum">
              <a:rPr lang="en-CA" smtClean="0"/>
              <a:t>26</a:t>
            </a:fld>
            <a:endParaRPr lang="en-CA"/>
          </a:p>
        </p:txBody>
      </p:sp>
    </p:spTree>
    <p:extLst>
      <p:ext uri="{BB962C8B-B14F-4D97-AF65-F5344CB8AC3E}">
        <p14:creationId xmlns:p14="http://schemas.microsoft.com/office/powerpoint/2010/main" val="4277041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62" y="930275"/>
            <a:ext cx="8212137" cy="1143000"/>
          </a:xfrm>
        </p:spPr>
        <p:txBody>
          <a:bodyPr/>
          <a:lstStyle/>
          <a:p>
            <a:r>
              <a:rPr lang="en-CA" sz="2800" dirty="0" smtClean="0"/>
              <a:t>A “receptive field” in input layer determines value at a neuron in “feature map” of first hidden layer</a:t>
            </a:r>
            <a:endParaRPr lang="en-CA" sz="2800"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2E8C09BE-1715-42CA-A91A-E7B0E09A3015}" type="slidenum">
              <a:rPr lang="en-CA" smtClean="0"/>
              <a:t>27</a:t>
            </a:fld>
            <a:endParaRPr lang="en-CA"/>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331911"/>
            <a:ext cx="7772400" cy="3746754"/>
          </a:xfrm>
          <a:prstGeom prst="rect">
            <a:avLst/>
          </a:prstGeom>
          <a:noFill/>
          <a:ln>
            <a:noFill/>
          </a:ln>
        </p:spPr>
      </p:pic>
    </p:spTree>
    <p:extLst>
      <p:ext uri="{BB962C8B-B14F-4D97-AF65-F5344CB8AC3E}">
        <p14:creationId xmlns:p14="http://schemas.microsoft.com/office/powerpoint/2010/main" val="587359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CNN: More Details</a:t>
            </a:r>
            <a:endParaRPr lang="en-CA" dirty="0"/>
          </a:p>
        </p:txBody>
      </p:sp>
      <p:sp>
        <p:nvSpPr>
          <p:cNvPr id="3" name="Content Placeholder 2"/>
          <p:cNvSpPr>
            <a:spLocks noGrp="1"/>
          </p:cNvSpPr>
          <p:nvPr>
            <p:ph idx="1"/>
          </p:nvPr>
        </p:nvSpPr>
        <p:spPr/>
        <p:txBody>
          <a:bodyPr/>
          <a:lstStyle/>
          <a:p>
            <a:r>
              <a:rPr lang="en-CA" dirty="0" smtClean="0"/>
              <a:t>There are several layers as in a regular neural network</a:t>
            </a:r>
          </a:p>
          <a:p>
            <a:r>
              <a:rPr lang="en-CA" dirty="0" smtClean="0"/>
              <a:t>Each layer is actually three-dimensional consisting of several two-dimensional feature maps</a:t>
            </a:r>
          </a:p>
          <a:p>
            <a:r>
              <a:rPr lang="en-CA" dirty="0" smtClean="0"/>
              <a:t>For each feature map, biases and weights are the same across all receptive fields</a:t>
            </a:r>
          </a:p>
          <a:p>
            <a:r>
              <a:rPr lang="en-CA" dirty="0" smtClean="0"/>
              <a:t>There may be “padding” where extra observations are added at the edges to avoid successive layers becoming smaller</a:t>
            </a:r>
          </a:p>
          <a:p>
            <a:pPr marL="0" indent="0">
              <a:buNone/>
            </a:pPr>
            <a:endParaRPr lang="en-CA"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28</a:t>
            </a:fld>
            <a:endParaRPr lang="en-CA"/>
          </a:p>
        </p:txBody>
      </p:sp>
    </p:spTree>
    <p:extLst>
      <p:ext uri="{BB962C8B-B14F-4D97-AF65-F5344CB8AC3E}">
        <p14:creationId xmlns:p14="http://schemas.microsoft.com/office/powerpoint/2010/main" val="2784281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CNN: Key  Advantages</a:t>
            </a:r>
            <a:endParaRPr lang="en-CA" dirty="0"/>
          </a:p>
        </p:txBody>
      </p:sp>
      <p:sp>
        <p:nvSpPr>
          <p:cNvPr id="3" name="Content Placeholder 2"/>
          <p:cNvSpPr>
            <a:spLocks noGrp="1"/>
          </p:cNvSpPr>
          <p:nvPr>
            <p:ph idx="1"/>
          </p:nvPr>
        </p:nvSpPr>
        <p:spPr/>
        <p:txBody>
          <a:bodyPr/>
          <a:lstStyle/>
          <a:p>
            <a:r>
              <a:rPr lang="en-CA" dirty="0" smtClean="0"/>
              <a:t>Consider a image that is 100×100 or 10,000 pixels</a:t>
            </a:r>
          </a:p>
          <a:p>
            <a:r>
              <a:rPr lang="en-CA" dirty="0" smtClean="0"/>
              <a:t>A regular neural network would lead to 10,000×(10,000+1) or about 100 million parameters to define the first layer.</a:t>
            </a:r>
          </a:p>
          <a:p>
            <a:r>
              <a:rPr lang="en-CA" dirty="0" smtClean="0"/>
              <a:t>If a CNN’s receptive field is 10×10 and a layer has 6 feature maps only 6×101=606 are required </a:t>
            </a:r>
          </a:p>
          <a:p>
            <a:r>
              <a:rPr lang="en-CA" dirty="0" smtClean="0"/>
              <a:t>More importantly, once the CNN has learned to recognize a pattern in one location it can recognize it in another location.</a:t>
            </a:r>
            <a:endParaRPr lang="en-CA"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29</a:t>
            </a:fld>
            <a:endParaRPr lang="en-CA"/>
          </a:p>
        </p:txBody>
      </p:sp>
    </p:spTree>
    <p:extLst>
      <p:ext uri="{BB962C8B-B14F-4D97-AF65-F5344CB8AC3E}">
        <p14:creationId xmlns:p14="http://schemas.microsoft.com/office/powerpoint/2010/main" val="399680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Functions</a:t>
            </a:r>
            <a:endParaRPr lang="en-CA" dirty="0"/>
          </a:p>
        </p:txBody>
      </p:sp>
      <p:sp>
        <p:nvSpPr>
          <p:cNvPr id="3" name="Content Placeholder 2"/>
          <p:cNvSpPr>
            <a:spLocks noGrp="1"/>
          </p:cNvSpPr>
          <p:nvPr>
            <p:ph idx="1"/>
          </p:nvPr>
        </p:nvSpPr>
        <p:spPr/>
        <p:txBody>
          <a:bodyPr/>
          <a:lstStyle/>
          <a:p>
            <a:r>
              <a:rPr lang="en-US" i="1" dirty="0" smtClean="0">
                <a:latin typeface="+mj-lt"/>
              </a:rPr>
              <a:t>H</a:t>
            </a:r>
            <a:r>
              <a:rPr lang="en-US" dirty="0" smtClean="0"/>
              <a:t> is not related directly to the features</a:t>
            </a:r>
          </a:p>
          <a:p>
            <a:r>
              <a:rPr lang="en-US" dirty="0" smtClean="0"/>
              <a:t>There is a hidden layer with neurons</a:t>
            </a:r>
          </a:p>
          <a:p>
            <a:r>
              <a:rPr lang="en-US" i="1" dirty="0" smtClean="0">
                <a:latin typeface="+mj-lt"/>
              </a:rPr>
              <a:t>H</a:t>
            </a:r>
            <a:r>
              <a:rPr lang="en-US" dirty="0" smtClean="0"/>
              <a:t> is related to the </a:t>
            </a:r>
            <a:r>
              <a:rPr lang="en-US" i="1" dirty="0" err="1" smtClean="0">
                <a:latin typeface="Cambria" panose="02040503050406030204" pitchFamily="18" charset="0"/>
              </a:rPr>
              <a:t>V</a:t>
            </a:r>
            <a:r>
              <a:rPr lang="en-US" i="1" baseline="-25000" dirty="0" err="1" smtClean="0">
                <a:latin typeface="Cambria" panose="02040503050406030204" pitchFamily="18" charset="0"/>
              </a:rPr>
              <a:t>k</a:t>
            </a:r>
            <a:endParaRPr lang="en-US" i="1" baseline="-25000" dirty="0" smtClean="0">
              <a:latin typeface="Cambria" panose="02040503050406030204" pitchFamily="18" charset="0"/>
            </a:endParaRPr>
          </a:p>
          <a:p>
            <a:r>
              <a:rPr lang="en-US" dirty="0" smtClean="0"/>
              <a:t>The </a:t>
            </a:r>
            <a:r>
              <a:rPr lang="en-US" i="1" dirty="0" err="1" smtClean="0">
                <a:latin typeface="Cambria" panose="02040503050406030204" pitchFamily="18" charset="0"/>
              </a:rPr>
              <a:t>V</a:t>
            </a:r>
            <a:r>
              <a:rPr lang="en-US" i="1" baseline="-25000" dirty="0" err="1" smtClean="0">
                <a:latin typeface="Cambria" panose="02040503050406030204" pitchFamily="18" charset="0"/>
              </a:rPr>
              <a:t>k</a:t>
            </a:r>
            <a:r>
              <a:rPr lang="en-US" dirty="0" smtClean="0"/>
              <a:t> are related to the features</a:t>
            </a:r>
          </a:p>
          <a:p>
            <a:r>
              <a:rPr lang="en-US" dirty="0" smtClean="0"/>
              <a:t>Activation functions define the relationships</a:t>
            </a:r>
          </a:p>
          <a:p>
            <a:pPr marL="0" indent="0">
              <a:buNone/>
            </a:pPr>
            <a:endParaRPr lang="en-CA"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3</a:t>
            </a:fld>
            <a:endParaRPr lang="en-CA"/>
          </a:p>
        </p:txBody>
      </p:sp>
    </p:spTree>
    <p:extLst>
      <p:ext uri="{BB962C8B-B14F-4D97-AF65-F5344CB8AC3E}">
        <p14:creationId xmlns:p14="http://schemas.microsoft.com/office/powerpoint/2010/main" val="335225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Recurrent Neural Network (RNN)</a:t>
            </a:r>
            <a:endParaRPr lang="en-CA" dirty="0"/>
          </a:p>
        </p:txBody>
      </p:sp>
      <p:sp>
        <p:nvSpPr>
          <p:cNvPr id="5" name="Content Placeholder 4"/>
          <p:cNvSpPr>
            <a:spLocks noGrp="1"/>
          </p:cNvSpPr>
          <p:nvPr>
            <p:ph idx="1"/>
          </p:nvPr>
        </p:nvSpPr>
        <p:spPr/>
        <p:txBody>
          <a:bodyPr/>
          <a:lstStyle/>
          <a:p>
            <a:r>
              <a:rPr lang="en-CA" dirty="0" smtClean="0"/>
              <a:t>In a vanilla ANN,  the </a:t>
            </a:r>
            <a:r>
              <a:rPr lang="en-CA" i="1" dirty="0">
                <a:latin typeface="+mj-lt"/>
              </a:rPr>
              <a:t>v</a:t>
            </a:r>
            <a:r>
              <a:rPr lang="en-CA" dirty="0" smtClean="0"/>
              <a:t>’s are functions of the inputs and the sequence of the inputs does not matter</a:t>
            </a:r>
          </a:p>
          <a:p>
            <a:r>
              <a:rPr lang="en-CA" dirty="0" smtClean="0"/>
              <a:t>In a recurrent neural network there is a time dimension to the data. The current </a:t>
            </a:r>
            <a:r>
              <a:rPr lang="en-CA" i="1" dirty="0" smtClean="0">
                <a:latin typeface="+mj-lt"/>
              </a:rPr>
              <a:t>v’</a:t>
            </a:r>
            <a:r>
              <a:rPr lang="en-CA" dirty="0" smtClean="0"/>
              <a:t>s are made functions of the corresponding previous </a:t>
            </a:r>
            <a:r>
              <a:rPr lang="en-CA" i="1" dirty="0">
                <a:latin typeface="+mj-lt"/>
              </a:rPr>
              <a:t>v</a:t>
            </a:r>
            <a:r>
              <a:rPr lang="en-CA" dirty="0" smtClean="0"/>
              <a:t>’s (or possibly previous outputs) as well as current inputs</a:t>
            </a:r>
          </a:p>
          <a:p>
            <a:r>
              <a:rPr lang="en-CA" dirty="0" smtClean="0"/>
              <a:t>A long short-term memory (LSTM) network is a type of RNN where part of the algorithm learns what should be remembered and what should be forgotten from previous data</a:t>
            </a:r>
            <a:endParaRPr lang="en-CA" dirty="0"/>
          </a:p>
        </p:txBody>
      </p:sp>
      <p:sp>
        <p:nvSpPr>
          <p:cNvPr id="2" name="Footer Placeholder 1"/>
          <p:cNvSpPr>
            <a:spLocks noGrp="1"/>
          </p:cNvSpPr>
          <p:nvPr>
            <p:ph type="ftr" sz="quarter" idx="11"/>
          </p:nvPr>
        </p:nvSpPr>
        <p:spPr/>
        <p:txBody>
          <a:bodyPr/>
          <a:lstStyle/>
          <a:p>
            <a:r>
              <a:rPr lang="en-US" smtClean="0"/>
              <a:t>Machine Learning in Business 2nd Edition. Copyright  © John C. Hull 2020</a:t>
            </a:r>
            <a:endParaRPr lang="en-CA" dirty="0"/>
          </a:p>
        </p:txBody>
      </p:sp>
      <p:sp>
        <p:nvSpPr>
          <p:cNvPr id="3" name="Slide Number Placeholder 2"/>
          <p:cNvSpPr>
            <a:spLocks noGrp="1"/>
          </p:cNvSpPr>
          <p:nvPr>
            <p:ph type="sldNum" sz="quarter" idx="12"/>
          </p:nvPr>
        </p:nvSpPr>
        <p:spPr/>
        <p:txBody>
          <a:bodyPr/>
          <a:lstStyle/>
          <a:p>
            <a:fld id="{2E8C09BE-1715-42CA-A91A-E7B0E09A3015}" type="slidenum">
              <a:rPr lang="en-CA" smtClean="0"/>
              <a:t>30</a:t>
            </a:fld>
            <a:endParaRPr lang="en-CA"/>
          </a:p>
        </p:txBody>
      </p:sp>
    </p:spTree>
    <p:extLst>
      <p:ext uri="{BB962C8B-B14F-4D97-AF65-F5344CB8AC3E}">
        <p14:creationId xmlns:p14="http://schemas.microsoft.com/office/powerpoint/2010/main" val="4030304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RNN: Applications</a:t>
            </a:r>
            <a:endParaRPr lang="en-CA" dirty="0"/>
          </a:p>
        </p:txBody>
      </p:sp>
      <p:sp>
        <p:nvSpPr>
          <p:cNvPr id="3" name="Content Placeholder 2"/>
          <p:cNvSpPr>
            <a:spLocks noGrp="1"/>
          </p:cNvSpPr>
          <p:nvPr>
            <p:ph idx="1"/>
          </p:nvPr>
        </p:nvSpPr>
        <p:spPr/>
        <p:txBody>
          <a:bodyPr/>
          <a:lstStyle/>
          <a:p>
            <a:r>
              <a:rPr lang="en-CA" dirty="0" smtClean="0"/>
              <a:t>Sequential data where the relationship between targets and features may be changing through time</a:t>
            </a:r>
          </a:p>
          <a:p>
            <a:r>
              <a:rPr lang="en-CA" dirty="0" smtClean="0"/>
              <a:t>Particularly relevant for finance where we are often dealing with time series data</a:t>
            </a:r>
          </a:p>
          <a:p>
            <a:r>
              <a:rPr lang="en-CA" dirty="0" smtClean="0"/>
              <a:t>Also use in natural language processing (e.g. autocomplete tool)</a:t>
            </a:r>
            <a:endParaRPr lang="en-CA"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31</a:t>
            </a:fld>
            <a:endParaRPr lang="en-CA"/>
          </a:p>
        </p:txBody>
      </p:sp>
    </p:spTree>
    <p:extLst>
      <p:ext uri="{BB962C8B-B14F-4D97-AF65-F5344CB8AC3E}">
        <p14:creationId xmlns:p14="http://schemas.microsoft.com/office/powerpoint/2010/main" val="1154684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Functions </a:t>
            </a:r>
            <a:r>
              <a:rPr lang="en-US" sz="2400" dirty="0" smtClean="0"/>
              <a:t>continued</a:t>
            </a:r>
            <a:endParaRPr lang="en-CA"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2147888"/>
                <a:ext cx="8134672" cy="4114800"/>
              </a:xfrm>
            </p:spPr>
            <p:txBody>
              <a:bodyPr/>
              <a:lstStyle/>
              <a:p>
                <a:pPr>
                  <a:buFont typeface="Arial" panose="020B0604020202020204" pitchFamily="34" charset="0"/>
                  <a:buChar char="•"/>
                </a:pPr>
                <a:r>
                  <a:rPr lang="en-US" dirty="0" smtClean="0"/>
                  <a:t>Popular activation </a:t>
                </a:r>
                <a:r>
                  <a:rPr lang="en-US" dirty="0"/>
                  <a:t>functions </a:t>
                </a:r>
                <a:r>
                  <a:rPr lang="en-US" dirty="0" smtClean="0"/>
                  <a:t>are:</a:t>
                </a:r>
              </a:p>
              <a:p>
                <a:pPr marL="0" indent="0">
                  <a:buNone/>
                </a:pPr>
                <a:r>
                  <a:rPr lang="en-US" dirty="0" smtClean="0"/>
                  <a:t>	Sigmoid</a:t>
                </a:r>
                <a:r>
                  <a:rPr lang="en-US" dirty="0"/>
                  <a:t>:   </a:t>
                </a:r>
                <a14:m>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𝑦</m:t>
                        </m:r>
                      </m:e>
                    </m:d>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1+</m:t>
                        </m:r>
                        <m:sSup>
                          <m:sSupPr>
                            <m:ctrlPr>
                              <a:rPr lang="en-US" i="1">
                                <a:latin typeface="Cambria Math" panose="02040503050406030204" pitchFamily="18" charset="0"/>
                              </a:rPr>
                            </m:ctrlPr>
                          </m:sSupPr>
                          <m:e>
                            <m:r>
                              <a:rPr lang="en-US" i="1">
                                <a:latin typeface="Cambria Math"/>
                              </a:rPr>
                              <m:t>𝑒</m:t>
                            </m:r>
                          </m:e>
                          <m:sup>
                            <m:r>
                              <a:rPr lang="en-US" i="1">
                                <a:latin typeface="Cambria Math"/>
                              </a:rPr>
                              <m:t>−</m:t>
                            </m:r>
                            <m:r>
                              <a:rPr lang="en-US" i="1">
                                <a:latin typeface="Cambria Math"/>
                              </a:rPr>
                              <m:t>𝑦</m:t>
                            </m:r>
                          </m:sup>
                        </m:sSup>
                      </m:den>
                    </m:f>
                  </m:oMath>
                </a14:m>
                <a:r>
                  <a:rPr lang="en-US" dirty="0"/>
                  <a:t> (gives values between 0 and 1)</a:t>
                </a:r>
              </a:p>
              <a:p>
                <a:pPr marL="0" indent="0">
                  <a:buNone/>
                </a:pPr>
                <a:r>
                  <a:rPr lang="en-US" dirty="0" smtClean="0"/>
                  <a:t>	Hyperbolic </a:t>
                </a:r>
                <a:r>
                  <a:rPr lang="en-US" dirty="0"/>
                  <a:t>tangent: </a:t>
                </a:r>
                <a14:m>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𝑦</m:t>
                        </m:r>
                      </m:e>
                    </m:d>
                    <m:r>
                      <a:rPr lang="en-US" i="1">
                        <a:latin typeface="Cambria Math"/>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a:rPr>
                              <m:t>𝑒</m:t>
                            </m:r>
                          </m:e>
                          <m:sup>
                            <m:r>
                              <a:rPr lang="en-US" b="0" i="1" smtClean="0">
                                <a:latin typeface="Cambria Math"/>
                              </a:rPr>
                              <m:t>2</m:t>
                            </m:r>
                            <m:r>
                              <a:rPr lang="en-US" b="0" i="1" smtClean="0">
                                <a:latin typeface="Cambria Math"/>
                              </a:rPr>
                              <m:t>𝑦</m:t>
                            </m:r>
                          </m:sup>
                        </m:sSup>
                        <m:r>
                          <a:rPr lang="en-US" b="0" i="1" smtClean="0">
                            <a:latin typeface="Cambria Math"/>
                          </a:rPr>
                          <m:t>−1</m:t>
                        </m:r>
                      </m:num>
                      <m:den>
                        <m:sSup>
                          <m:sSupPr>
                            <m:ctrlPr>
                              <a:rPr lang="en-US" i="1" smtClean="0">
                                <a:latin typeface="Cambria Math" panose="02040503050406030204" pitchFamily="18" charset="0"/>
                              </a:rPr>
                            </m:ctrlPr>
                          </m:sSupPr>
                          <m:e>
                            <m:r>
                              <a:rPr lang="en-US" b="0" i="1" smtClean="0">
                                <a:latin typeface="Cambria Math"/>
                              </a:rPr>
                              <m:t>𝑒</m:t>
                            </m:r>
                          </m:e>
                          <m:sup>
                            <m:r>
                              <a:rPr lang="en-US" b="0" i="1" smtClean="0">
                                <a:latin typeface="Cambria Math"/>
                              </a:rPr>
                              <m:t>2</m:t>
                            </m:r>
                            <m:r>
                              <a:rPr lang="en-US" b="0" i="1" smtClean="0">
                                <a:latin typeface="Cambria Math"/>
                              </a:rPr>
                              <m:t>𝑦</m:t>
                            </m:r>
                          </m:sup>
                        </m:sSup>
                        <m:r>
                          <a:rPr lang="en-US" b="0" i="1" smtClean="0">
                            <a:latin typeface="Cambria Math"/>
                          </a:rPr>
                          <m:t>+1</m:t>
                        </m:r>
                      </m:den>
                    </m:f>
                  </m:oMath>
                </a14:m>
                <a:r>
                  <a:rPr lang="en-US" dirty="0" smtClean="0"/>
                  <a:t> </a:t>
                </a:r>
                <a:r>
                  <a:rPr lang="en-US" dirty="0"/>
                  <a:t>(gives values between </a:t>
                </a:r>
                <a:r>
                  <a:rPr lang="en-US" dirty="0" smtClean="0"/>
                  <a:t>-1 	and </a:t>
                </a:r>
                <a:r>
                  <a:rPr lang="en-US" dirty="0"/>
                  <a:t>1</a:t>
                </a:r>
                <a:r>
                  <a:rPr lang="en-US" dirty="0" smtClean="0"/>
                  <a:t>)</a:t>
                </a:r>
              </a:p>
              <a:p>
                <a:pPr marL="0" indent="0">
                  <a:buNone/>
                </a:pPr>
                <a:r>
                  <a:rPr lang="en-US" dirty="0" smtClean="0"/>
                  <a:t>	</a:t>
                </a:r>
                <a:r>
                  <a:rPr lang="en-US" dirty="0" err="1" smtClean="0"/>
                  <a:t>Relu</a:t>
                </a:r>
                <a:r>
                  <a:rPr lang="en-US" dirty="0" smtClean="0"/>
                  <a:t>: </a:t>
                </a:r>
                <a14:m>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𝑦</m:t>
                        </m:r>
                      </m:e>
                    </m:d>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max</m:t>
                        </m:r>
                      </m:fName>
                      <m:e>
                        <m:d>
                          <m:dPr>
                            <m:ctrlPr>
                              <a:rPr lang="en-US" b="0" i="1" smtClean="0">
                                <a:latin typeface="Cambria Math" panose="02040503050406030204" pitchFamily="18" charset="0"/>
                              </a:rPr>
                            </m:ctrlPr>
                          </m:dPr>
                          <m:e>
                            <m:r>
                              <a:rPr lang="en-US" b="0" i="1" smtClean="0">
                                <a:latin typeface="Cambria Math"/>
                              </a:rPr>
                              <m:t>𝑦</m:t>
                            </m:r>
                            <m:r>
                              <a:rPr lang="en-US" b="0" i="1" smtClean="0">
                                <a:latin typeface="Cambria Math"/>
                              </a:rPr>
                              <m:t>,0</m:t>
                            </m:r>
                          </m:e>
                        </m:d>
                      </m:e>
                    </m:func>
                  </m:oMath>
                </a14:m>
                <a:endParaRPr lang="en-US" b="0" dirty="0" smtClean="0"/>
              </a:p>
              <a:p>
                <a:pPr>
                  <a:buFont typeface="Arial" panose="020B0604020202020204" pitchFamily="34" charset="0"/>
                  <a:buChar char="•"/>
                </a:pPr>
                <a:r>
                  <a:rPr lang="en-US" dirty="0" smtClean="0"/>
                  <a:t>These could be used to relate the </a:t>
                </a:r>
                <a:r>
                  <a:rPr lang="en-US" i="1" dirty="0" err="1">
                    <a:latin typeface="Cambria" panose="02040503050406030204" pitchFamily="18" charset="0"/>
                  </a:rPr>
                  <a:t>V</a:t>
                </a:r>
                <a:r>
                  <a:rPr lang="en-US" i="1" baseline="-25000" dirty="0" err="1" smtClean="0"/>
                  <a:t>k</a:t>
                </a:r>
                <a:r>
                  <a:rPr lang="en-US" dirty="0" smtClean="0"/>
                  <a:t> to the features</a:t>
                </a:r>
              </a:p>
              <a:p>
                <a:pPr>
                  <a:buFont typeface="Arial" panose="020B0604020202020204" pitchFamily="34" charset="0"/>
                  <a:buChar char="•"/>
                </a:pPr>
                <a:r>
                  <a:rPr lang="en-US" dirty="0" smtClean="0"/>
                  <a:t>To calculate the value of a continuous variable from the hidden layer we usually use a linear function: </a:t>
                </a:r>
                <a14:m>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𝑦</m:t>
                        </m:r>
                      </m:e>
                    </m:d>
                    <m:r>
                      <a:rPr lang="en-US" b="0" i="1" smtClean="0">
                        <a:latin typeface="Cambria Math"/>
                      </a:rPr>
                      <m:t>=</m:t>
                    </m:r>
                    <m:r>
                      <a:rPr lang="en-US" b="0" i="1" smtClean="0">
                        <a:latin typeface="Cambria Math"/>
                      </a:rPr>
                      <m:t>𝑦</m:t>
                    </m:r>
                  </m:oMath>
                </a14:m>
                <a:endParaRPr lang="en-CA" b="0" dirty="0" smtClean="0"/>
              </a:p>
              <a:p>
                <a:pPr>
                  <a:buFont typeface="Arial" panose="020B0604020202020204" pitchFamily="34" charset="0"/>
                  <a:buChar char="•"/>
                </a:pPr>
                <a:r>
                  <a:rPr lang="en-US" dirty="0" smtClean="0"/>
                  <a:t>The argument, </a:t>
                </a:r>
                <a:r>
                  <a:rPr lang="en-US" i="1" dirty="0" smtClean="0">
                    <a:latin typeface="+mj-lt"/>
                  </a:rPr>
                  <a:t>y</a:t>
                </a:r>
                <a:r>
                  <a:rPr lang="en-US" dirty="0" smtClean="0"/>
                  <a:t>,  of the function is a bias (constant) plus linear combination of the preceding values</a:t>
                </a:r>
              </a:p>
              <a:p>
                <a:pPr marL="0" indent="0">
                  <a:buNone/>
                </a:pPr>
                <a:endParaRPr lang="en-US" dirty="0" smtClean="0"/>
              </a:p>
              <a:p>
                <a:pPr marL="0" indent="0">
                  <a:buNone/>
                </a:pPr>
                <a:endParaRPr lang="en-US"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2147888"/>
                <a:ext cx="8134672" cy="4114800"/>
              </a:xfrm>
              <a:blipFill>
                <a:blip r:embed="rId2"/>
                <a:stretch>
                  <a:fillRect l="-750" t="-889" b="-1481"/>
                </a:stretch>
              </a:blipFill>
            </p:spPr>
            <p:txBody>
              <a:bodyPr/>
              <a:lstStyle/>
              <a:p>
                <a:r>
                  <a:rPr lang="en-CA">
                    <a:noFill/>
                  </a:rPr>
                  <a:t> </a:t>
                </a:r>
              </a:p>
            </p:txBody>
          </p:sp>
        </mc:Fallback>
      </mc:AlternateContent>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4</a:t>
            </a:fld>
            <a:endParaRPr lang="en-CA"/>
          </a:p>
        </p:txBody>
      </p:sp>
    </p:spTree>
    <p:extLst>
      <p:ext uri="{BB962C8B-B14F-4D97-AF65-F5344CB8AC3E}">
        <p14:creationId xmlns:p14="http://schemas.microsoft.com/office/powerpoint/2010/main" val="3687102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One possible set of equations for the house price example</a:t>
            </a:r>
            <a:endParaRPr lang="en-CA" dirty="0"/>
          </a:p>
        </p:txBody>
      </p:sp>
      <p:sp>
        <p:nvSpPr>
          <p:cNvPr id="3" name="Content Placeholder 2"/>
          <p:cNvSpPr>
            <a:spLocks noGrp="1"/>
          </p:cNvSpPr>
          <p:nvPr>
            <p:ph idx="1"/>
          </p:nvPr>
        </p:nvSpPr>
        <p:spPr/>
        <p:txBody>
          <a:bodyPr/>
          <a:lstStyle/>
          <a:p>
            <a:pPr marL="0" indent="0">
              <a:buNone/>
            </a:pPr>
            <a:endParaRPr lang="en-CA" dirty="0"/>
          </a:p>
          <a:p>
            <a:pPr marL="0" indent="0">
              <a:buNone/>
            </a:pPr>
            <a:endParaRPr lang="en-CA"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2E8C09BE-1715-42CA-A91A-E7B0E09A3015}" type="slidenum">
              <a:rPr lang="en-CA" smtClean="0"/>
              <a:t>5</a:t>
            </a:fld>
            <a:endParaRPr lang="en-CA"/>
          </a:p>
        </p:txBody>
      </p:sp>
      <p:graphicFrame>
        <p:nvGraphicFramePr>
          <p:cNvPr id="6" name="Object 5"/>
          <p:cNvGraphicFramePr>
            <a:graphicFrameLocks noChangeAspect="1"/>
          </p:cNvGraphicFramePr>
          <p:nvPr>
            <p:extLst>
              <p:ext uri="{D42A27DB-BD31-4B8C-83A1-F6EECF244321}">
                <p14:modId xmlns:p14="http://schemas.microsoft.com/office/powerpoint/2010/main" val="437814841"/>
              </p:ext>
            </p:extLst>
          </p:nvPr>
        </p:nvGraphicFramePr>
        <p:xfrm>
          <a:off x="2149475" y="2276475"/>
          <a:ext cx="4575175" cy="3476625"/>
        </p:xfrm>
        <a:graphic>
          <a:graphicData uri="http://schemas.openxmlformats.org/presentationml/2006/ole">
            <mc:AlternateContent xmlns:mc="http://schemas.openxmlformats.org/markup-compatibility/2006">
              <mc:Choice xmlns:v="urn:schemas-microsoft-com:vml" Requires="v">
                <p:oleObj spid="_x0000_s5134" name="Equation" r:id="rId3" imgW="1892160" imgH="1434960" progId="Equation.DSMT4">
                  <p:embed/>
                </p:oleObj>
              </mc:Choice>
              <mc:Fallback>
                <p:oleObj name="Equation" r:id="rId3" imgW="1892160" imgH="1434960" progId="Equation.DSMT4">
                  <p:embed/>
                  <p:pic>
                    <p:nvPicPr>
                      <p:cNvPr id="0" name=""/>
                      <p:cNvPicPr/>
                      <p:nvPr/>
                    </p:nvPicPr>
                    <p:blipFill>
                      <a:blip r:embed="rId4"/>
                      <a:stretch>
                        <a:fillRect/>
                      </a:stretch>
                    </p:blipFill>
                    <p:spPr>
                      <a:xfrm>
                        <a:off x="2149475" y="2276475"/>
                        <a:ext cx="4575175" cy="3476625"/>
                      </a:xfrm>
                      <a:prstGeom prst="rect">
                        <a:avLst/>
                      </a:prstGeom>
                    </p:spPr>
                  </p:pic>
                </p:oleObj>
              </mc:Fallback>
            </mc:AlternateContent>
          </a:graphicData>
        </a:graphic>
      </p:graphicFrame>
    </p:spTree>
    <p:extLst>
      <p:ext uri="{BB962C8B-B14F-4D97-AF65-F5344CB8AC3E}">
        <p14:creationId xmlns:p14="http://schemas.microsoft.com/office/powerpoint/2010/main" val="366841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smtClean="0"/>
              <a:t>Another Example (Figure 6.2)</a:t>
            </a:r>
            <a:endParaRPr lang="en-CA"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dirty="0"/>
          </a:p>
        </p:txBody>
      </p:sp>
      <p:sp>
        <p:nvSpPr>
          <p:cNvPr id="5" name="Slide Number Placeholder 4"/>
          <p:cNvSpPr>
            <a:spLocks noGrp="1"/>
          </p:cNvSpPr>
          <p:nvPr>
            <p:ph type="sldNum" sz="quarter" idx="12"/>
          </p:nvPr>
        </p:nvSpPr>
        <p:spPr/>
        <p:txBody>
          <a:bodyPr/>
          <a:lstStyle/>
          <a:p>
            <a:fld id="{2E8C09BE-1715-42CA-A91A-E7B0E09A3015}" type="slidenum">
              <a:rPr lang="en-CA" smtClean="0"/>
              <a:t>6</a:t>
            </a:fld>
            <a:endParaRPr lang="en-CA"/>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280160" y="2301100"/>
            <a:ext cx="5588991" cy="2527378"/>
          </a:xfrm>
          <a:prstGeom prst="rect">
            <a:avLst/>
          </a:prstGeom>
          <a:noFill/>
          <a:ln>
            <a:noFill/>
          </a:ln>
        </p:spPr>
      </p:pic>
      <p:sp>
        <p:nvSpPr>
          <p:cNvPr id="8" name="TextBox 7"/>
          <p:cNvSpPr txBox="1"/>
          <p:nvPr/>
        </p:nvSpPr>
        <p:spPr>
          <a:xfrm>
            <a:off x="1280160" y="5163014"/>
            <a:ext cx="6300439" cy="1107996"/>
          </a:xfrm>
          <a:prstGeom prst="rect">
            <a:avLst/>
          </a:prstGeom>
          <a:noFill/>
        </p:spPr>
        <p:txBody>
          <a:bodyPr wrap="square" rtlCol="0">
            <a:spAutoFit/>
          </a:bodyPr>
          <a:lstStyle/>
          <a:p>
            <a:r>
              <a:rPr lang="en-CA" sz="1600" dirty="0" smtClean="0"/>
              <a:t>This works in the same way as the previous example except that the sigmoid function would usually be used to relate </a:t>
            </a:r>
            <a:r>
              <a:rPr lang="en-CA" sz="1600" i="1" dirty="0" smtClean="0"/>
              <a:t>Q</a:t>
            </a:r>
            <a:r>
              <a:rPr lang="en-CA" sz="1600" dirty="0" smtClean="0"/>
              <a:t> to the </a:t>
            </a:r>
            <a:r>
              <a:rPr lang="en-US" sz="1600" i="1" dirty="0" smtClean="0">
                <a:latin typeface="Cambria" panose="02040503050406030204" pitchFamily="18" charset="0"/>
              </a:rPr>
              <a:t>V “</a:t>
            </a:r>
            <a:r>
              <a:rPr lang="en-CA" sz="1600" dirty="0" smtClean="0"/>
              <a:t>s</a:t>
            </a:r>
          </a:p>
          <a:p>
            <a:endParaRPr lang="en-CA" sz="1600" dirty="0" smtClean="0"/>
          </a:p>
          <a:p>
            <a:endParaRPr lang="en-CA" sz="1600" dirty="0"/>
          </a:p>
        </p:txBody>
      </p:sp>
      <p:graphicFrame>
        <p:nvGraphicFramePr>
          <p:cNvPr id="2" name="Object 1"/>
          <p:cNvGraphicFramePr>
            <a:graphicFrameLocks noChangeAspect="1"/>
          </p:cNvGraphicFramePr>
          <p:nvPr>
            <p:extLst>
              <p:ext uri="{D42A27DB-BD31-4B8C-83A1-F6EECF244321}">
                <p14:modId xmlns:p14="http://schemas.microsoft.com/office/powerpoint/2010/main" val="2764376770"/>
              </p:ext>
            </p:extLst>
          </p:nvPr>
        </p:nvGraphicFramePr>
        <p:xfrm>
          <a:off x="2925763" y="5805488"/>
          <a:ext cx="3071812" cy="638175"/>
        </p:xfrm>
        <a:graphic>
          <a:graphicData uri="http://schemas.openxmlformats.org/presentationml/2006/ole">
            <mc:AlternateContent xmlns:mc="http://schemas.openxmlformats.org/markup-compatibility/2006">
              <mc:Choice xmlns:v="urn:schemas-microsoft-com:vml" Requires="v">
                <p:oleObj spid="_x0000_s4111" name="Equation" r:id="rId4" imgW="1955520" imgH="406080" progId="Equation.DSMT4">
                  <p:embed/>
                </p:oleObj>
              </mc:Choice>
              <mc:Fallback>
                <p:oleObj name="Equation" r:id="rId4" imgW="1955520" imgH="406080" progId="Equation.DSMT4">
                  <p:embed/>
                  <p:pic>
                    <p:nvPicPr>
                      <p:cNvPr id="0" name=""/>
                      <p:cNvPicPr/>
                      <p:nvPr/>
                    </p:nvPicPr>
                    <p:blipFill>
                      <a:blip r:embed="rId5"/>
                      <a:stretch>
                        <a:fillRect/>
                      </a:stretch>
                    </p:blipFill>
                    <p:spPr>
                      <a:xfrm>
                        <a:off x="2925763" y="5805488"/>
                        <a:ext cx="3071812" cy="638175"/>
                      </a:xfrm>
                      <a:prstGeom prst="rect">
                        <a:avLst/>
                      </a:prstGeom>
                    </p:spPr>
                  </p:pic>
                </p:oleObj>
              </mc:Fallback>
            </mc:AlternateContent>
          </a:graphicData>
        </a:graphic>
      </p:graphicFrame>
    </p:spTree>
    <p:extLst>
      <p:ext uri="{BB962C8B-B14F-4D97-AF65-F5344CB8AC3E}">
        <p14:creationId xmlns:p14="http://schemas.microsoft.com/office/powerpoint/2010/main" val="371566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Approximation Theorem</a:t>
            </a:r>
            <a:endParaRPr lang="en-CA" dirty="0"/>
          </a:p>
        </p:txBody>
      </p:sp>
      <p:sp>
        <p:nvSpPr>
          <p:cNvPr id="3" name="Content Placeholder 2"/>
          <p:cNvSpPr>
            <a:spLocks noGrp="1"/>
          </p:cNvSpPr>
          <p:nvPr>
            <p:ph idx="1"/>
          </p:nvPr>
        </p:nvSpPr>
        <p:spPr/>
        <p:txBody>
          <a:bodyPr/>
          <a:lstStyle/>
          <a:p>
            <a:r>
              <a:rPr lang="en-US" dirty="0" smtClean="0"/>
              <a:t>Any continuous function can be approximated to arbitrary accuracy with one hidden layer (See K. </a:t>
            </a:r>
            <a:r>
              <a:rPr lang="en-US" dirty="0" err="1" smtClean="0"/>
              <a:t>Hornik</a:t>
            </a:r>
            <a:r>
              <a:rPr lang="en-US" dirty="0" smtClean="0"/>
              <a:t>: </a:t>
            </a:r>
            <a:r>
              <a:rPr lang="en-US" i="1" dirty="0" smtClean="0"/>
              <a:t>Neural Networks</a:t>
            </a:r>
            <a:r>
              <a:rPr lang="en-US" dirty="0" smtClean="0"/>
              <a:t>, 1991, 4:251-257)</a:t>
            </a:r>
          </a:p>
          <a:p>
            <a:r>
              <a:rPr lang="en-US" dirty="0" smtClean="0"/>
              <a:t>But this may require a very large number of neurons.</a:t>
            </a:r>
          </a:p>
          <a:p>
            <a:r>
              <a:rPr lang="en-US" dirty="0" smtClean="0"/>
              <a:t>Using several hidden layers can be computationally more efficient</a:t>
            </a:r>
          </a:p>
          <a:p>
            <a:endParaRPr lang="en-CA"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7</a:t>
            </a:fld>
            <a:endParaRPr lang="en-CA"/>
          </a:p>
        </p:txBody>
      </p:sp>
    </p:spTree>
    <p:extLst>
      <p:ext uri="{BB962C8B-B14F-4D97-AF65-F5344CB8AC3E}">
        <p14:creationId xmlns:p14="http://schemas.microsoft.com/office/powerpoint/2010/main" val="1258956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061864"/>
            <a:ext cx="7772400" cy="1143000"/>
          </a:xfrm>
        </p:spPr>
        <p:txBody>
          <a:bodyPr/>
          <a:lstStyle/>
          <a:p>
            <a:r>
              <a:rPr lang="en-US" dirty="0" smtClean="0"/>
              <a:t>A Generalization (Figure 6.3)</a:t>
            </a:r>
            <a:endParaRPr lang="en-CA" dirty="0"/>
          </a:p>
        </p:txBody>
      </p:sp>
      <p:sp>
        <p:nvSpPr>
          <p:cNvPr id="11" name="Slide Number Placeholder 10"/>
          <p:cNvSpPr>
            <a:spLocks noGrp="1"/>
          </p:cNvSpPr>
          <p:nvPr>
            <p:ph type="sldNum" sz="quarter" idx="12"/>
          </p:nvPr>
        </p:nvSpPr>
        <p:spPr/>
        <p:txBody>
          <a:bodyPr/>
          <a:lstStyle/>
          <a:p>
            <a:fld id="{6BD591AF-1ED9-4304-8F29-356B6BF4E410}" type="slidenum">
              <a:rPr lang="en-CA" smtClean="0"/>
              <a:t>8</a:t>
            </a:fld>
            <a:endParaRPr lang="en-CA"/>
          </a:p>
        </p:txBody>
      </p:sp>
      <p:sp>
        <p:nvSpPr>
          <p:cNvPr id="3" name="Footer Placeholder 2"/>
          <p:cNvSpPr>
            <a:spLocks noGrp="1"/>
          </p:cNvSpPr>
          <p:nvPr>
            <p:ph type="ftr" sz="quarter" idx="11"/>
          </p:nvPr>
        </p:nvSpPr>
        <p:spPr/>
        <p:txBody>
          <a:bodyPr/>
          <a:lstStyle/>
          <a:p>
            <a:r>
              <a:rPr lang="en-US" smtClean="0"/>
              <a:t>Machine Learning in Business 2nd Edition. Copyright  © John C. Hull 2020</a:t>
            </a:r>
            <a:endParaRPr lang="en-CA"/>
          </a:p>
        </p:txBody>
      </p:sp>
      <p:pic>
        <p:nvPicPr>
          <p:cNvPr id="6" name="Picture 5"/>
          <p:cNvPicPr>
            <a:picLocks noChangeAspect="1"/>
          </p:cNvPicPr>
          <p:nvPr/>
        </p:nvPicPr>
        <p:blipFill>
          <a:blip r:embed="rId2"/>
          <a:stretch>
            <a:fillRect/>
          </a:stretch>
        </p:blipFill>
        <p:spPr>
          <a:xfrm>
            <a:off x="1403648" y="2102902"/>
            <a:ext cx="6789947" cy="4150403"/>
          </a:xfrm>
          <a:prstGeom prst="rect">
            <a:avLst/>
          </a:prstGeom>
        </p:spPr>
      </p:pic>
    </p:spTree>
    <p:extLst>
      <p:ext uri="{BB962C8B-B14F-4D97-AF65-F5344CB8AC3E}">
        <p14:creationId xmlns:p14="http://schemas.microsoft.com/office/powerpoint/2010/main" val="107786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Parameters</a:t>
            </a:r>
            <a:endParaRPr lang="en-CA" dirty="0"/>
          </a:p>
        </p:txBody>
      </p:sp>
      <p:sp>
        <p:nvSpPr>
          <p:cNvPr id="3" name="Content Placeholder 2"/>
          <p:cNvSpPr>
            <a:spLocks noGrp="1"/>
          </p:cNvSpPr>
          <p:nvPr>
            <p:ph idx="1"/>
          </p:nvPr>
        </p:nvSpPr>
        <p:spPr>
          <a:xfrm>
            <a:off x="827584" y="2060848"/>
            <a:ext cx="7772400" cy="4114800"/>
          </a:xfrm>
        </p:spPr>
        <p:txBody>
          <a:bodyPr/>
          <a:lstStyle/>
          <a:p>
            <a:r>
              <a:rPr lang="en-US" dirty="0" smtClean="0"/>
              <a:t>Neural networks can have a very large number of parameters</a:t>
            </a:r>
          </a:p>
          <a:p>
            <a:r>
              <a:rPr lang="en-US" dirty="0" smtClean="0"/>
              <a:t>If there are </a:t>
            </a:r>
            <a:r>
              <a:rPr lang="en-US" i="1" dirty="0" smtClean="0"/>
              <a:t>F</a:t>
            </a:r>
            <a:r>
              <a:rPr lang="en-US" dirty="0" smtClean="0"/>
              <a:t> features, </a:t>
            </a:r>
            <a:r>
              <a:rPr lang="en-US" i="1" dirty="0" smtClean="0"/>
              <a:t>H</a:t>
            </a:r>
            <a:r>
              <a:rPr lang="en-US" dirty="0" smtClean="0"/>
              <a:t> hidden layers, </a:t>
            </a:r>
            <a:r>
              <a:rPr lang="en-US" i="1" dirty="0" smtClean="0"/>
              <a:t>M</a:t>
            </a:r>
            <a:r>
              <a:rPr lang="en-US" dirty="0" smtClean="0"/>
              <a:t> neurons in each hidden layer and </a:t>
            </a:r>
            <a:r>
              <a:rPr lang="en-US" i="1" dirty="0" smtClean="0"/>
              <a:t>T</a:t>
            </a:r>
            <a:r>
              <a:rPr lang="en-US" dirty="0" smtClean="0"/>
              <a:t> targets the number of parameters is</a:t>
            </a:r>
          </a:p>
          <a:p>
            <a:pPr marL="0" indent="0" algn="ctr">
              <a:buNone/>
            </a:pPr>
            <a:r>
              <a:rPr lang="en-US" dirty="0"/>
              <a:t>(</a:t>
            </a:r>
            <a:r>
              <a:rPr lang="en-US" i="1" dirty="0"/>
              <a:t>F</a:t>
            </a:r>
            <a:r>
              <a:rPr lang="en-US" dirty="0"/>
              <a:t>+1)</a:t>
            </a:r>
            <a:r>
              <a:rPr lang="en-US" i="1" dirty="0"/>
              <a:t>M</a:t>
            </a:r>
            <a:r>
              <a:rPr lang="en-US" dirty="0"/>
              <a:t>+</a:t>
            </a:r>
            <a:r>
              <a:rPr lang="en-US" i="1" dirty="0"/>
              <a:t>M</a:t>
            </a:r>
            <a:r>
              <a:rPr lang="en-US" dirty="0"/>
              <a:t>(</a:t>
            </a:r>
            <a:r>
              <a:rPr lang="en-US" i="1" dirty="0"/>
              <a:t>M</a:t>
            </a:r>
            <a:r>
              <a:rPr lang="en-US" dirty="0"/>
              <a:t>+1)(</a:t>
            </a:r>
            <a:r>
              <a:rPr lang="en-US" i="1" dirty="0"/>
              <a:t>H</a:t>
            </a:r>
            <a:r>
              <a:rPr lang="en-US" dirty="0"/>
              <a:t>-1)+(</a:t>
            </a:r>
            <a:r>
              <a:rPr lang="en-US" i="1" dirty="0" smtClean="0"/>
              <a:t>M</a:t>
            </a:r>
            <a:r>
              <a:rPr lang="en-US" dirty="0" smtClean="0"/>
              <a:t>+1)</a:t>
            </a:r>
            <a:r>
              <a:rPr lang="en-US" i="1" dirty="0" smtClean="0"/>
              <a:t>T</a:t>
            </a:r>
            <a:endParaRPr lang="en-US" dirty="0" smtClean="0"/>
          </a:p>
          <a:p>
            <a:r>
              <a:rPr lang="en-US" dirty="0" smtClean="0"/>
              <a:t>The first (house price) neural network has 13 parameters and the second (credit) neural network has 19 parameters</a:t>
            </a:r>
          </a:p>
          <a:p>
            <a:r>
              <a:rPr lang="en-US" dirty="0" smtClean="0"/>
              <a:t>But in practice a small neural network might have 4 features, 3 hidden layers, 80 neurons per layer and one target for a total of 13,441 parameters.</a:t>
            </a:r>
          </a:p>
          <a:p>
            <a:r>
              <a:rPr lang="en-US" dirty="0" smtClean="0"/>
              <a:t>Larger neural networks have hundreds of thousands of parameters</a:t>
            </a:r>
          </a:p>
          <a:p>
            <a:pPr marL="0" indent="0" algn="ctr">
              <a:buNone/>
            </a:pPr>
            <a:endParaRPr lang="en-CA" i="1" dirty="0"/>
          </a:p>
        </p:txBody>
      </p:sp>
      <p:sp>
        <p:nvSpPr>
          <p:cNvPr id="4" name="Footer Placeholder 3"/>
          <p:cNvSpPr>
            <a:spLocks noGrp="1"/>
          </p:cNvSpPr>
          <p:nvPr>
            <p:ph type="ftr" sz="quarter" idx="11"/>
          </p:nvPr>
        </p:nvSpPr>
        <p:spPr/>
        <p:txBody>
          <a:bodyPr/>
          <a:lstStyle/>
          <a:p>
            <a:r>
              <a:rPr lang="en-US" smtClean="0"/>
              <a:t>Machine Learning in Business 2nd Edition. Copyright  © John C. Hull 2020</a:t>
            </a:r>
            <a:endParaRPr lang="en-CA"/>
          </a:p>
        </p:txBody>
      </p:sp>
      <p:sp>
        <p:nvSpPr>
          <p:cNvPr id="5" name="Slide Number Placeholder 4"/>
          <p:cNvSpPr>
            <a:spLocks noGrp="1"/>
          </p:cNvSpPr>
          <p:nvPr>
            <p:ph type="sldNum" sz="quarter" idx="12"/>
          </p:nvPr>
        </p:nvSpPr>
        <p:spPr/>
        <p:txBody>
          <a:bodyPr/>
          <a:lstStyle/>
          <a:p>
            <a:fld id="{F979D778-5668-409F-BE61-8F31D5437AFC}" type="slidenum">
              <a:rPr lang="en-CA" smtClean="0"/>
              <a:t>9</a:t>
            </a:fld>
            <a:endParaRPr lang="en-CA"/>
          </a:p>
        </p:txBody>
      </p:sp>
    </p:spTree>
    <p:extLst>
      <p:ext uri="{BB962C8B-B14F-4D97-AF65-F5344CB8AC3E}">
        <p14:creationId xmlns:p14="http://schemas.microsoft.com/office/powerpoint/2010/main" val="519388025"/>
      </p:ext>
    </p:extLst>
  </p:cSld>
  <p:clrMapOvr>
    <a:masterClrMapping/>
  </p:clrMapOvr>
</p:sld>
</file>

<file path=ppt/theme/theme1.xml><?xml version="1.0" encoding="utf-8"?>
<a:theme xmlns:a="http://schemas.openxmlformats.org/drawingml/2006/main" name="Global">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 2</Template>
  <TotalTime>2814</TotalTime>
  <Words>1823</Words>
  <Application>Microsoft Office PowerPoint</Application>
  <PresentationFormat>On-screen Show (4:3)</PresentationFormat>
  <Paragraphs>304</Paragraphs>
  <Slides>31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Arial</vt:lpstr>
      <vt:lpstr>Calibri</vt:lpstr>
      <vt:lpstr>Cambria</vt:lpstr>
      <vt:lpstr>Cambria Math</vt:lpstr>
      <vt:lpstr>Tahoma</vt:lpstr>
      <vt:lpstr>Times New Roman</vt:lpstr>
      <vt:lpstr>Global</vt:lpstr>
      <vt:lpstr>Equation</vt:lpstr>
      <vt:lpstr>Machine Learning in Business John C. Hull  </vt:lpstr>
      <vt:lpstr>A Simple ANN (Artificial Neural Network), Figure 6.1</vt:lpstr>
      <vt:lpstr>Activation Functions</vt:lpstr>
      <vt:lpstr>Activation Functions continued</vt:lpstr>
      <vt:lpstr>One possible set of equations for the house price example</vt:lpstr>
      <vt:lpstr>Another Example (Figure 6.2)</vt:lpstr>
      <vt:lpstr>Universal Approximation Theorem</vt:lpstr>
      <vt:lpstr>A Generalization (Figure 6.3)</vt:lpstr>
      <vt:lpstr>Number of Parameters</vt:lpstr>
      <vt:lpstr>Gradient Descent and Neural Nets</vt:lpstr>
      <vt:lpstr>Simple Example: Calculating a single regression coefficient, b (Figure 6.4)</vt:lpstr>
      <vt:lpstr>When Learning Rate is 0.0002 (Table 6.2) </vt:lpstr>
      <vt:lpstr>When Learning Rate is 0.00001 (Table 6.3)</vt:lpstr>
      <vt:lpstr>When Learning Rate is 0.0005 (Table 6.4) </vt:lpstr>
      <vt:lpstr>Other Details</vt:lpstr>
      <vt:lpstr>Local Minima</vt:lpstr>
      <vt:lpstr>Stopping Rule</vt:lpstr>
      <vt:lpstr>Black-Scholes-Merton Application</vt:lpstr>
      <vt:lpstr>Training set and validation set mse as the epochs of training is increased</vt:lpstr>
      <vt:lpstr>Smoothed mse (Moving Average over 50 epochs)</vt:lpstr>
      <vt:lpstr>Results</vt:lpstr>
      <vt:lpstr>Application to Derivatives</vt:lpstr>
      <vt:lpstr>Autoencoders</vt:lpstr>
      <vt:lpstr>Using an autoencoder for interest rates</vt:lpstr>
      <vt:lpstr>Results</vt:lpstr>
      <vt:lpstr>Convolutional Neural Network (CNN)</vt:lpstr>
      <vt:lpstr>A “receptive field” in input layer determines value at a neuron in “feature map” of first hidden layer</vt:lpstr>
      <vt:lpstr>CNN: More Details</vt:lpstr>
      <vt:lpstr>CNN: Key  Advantages</vt:lpstr>
      <vt:lpstr>Recurrent Neural Network (RNN)</vt:lpstr>
      <vt:lpstr>RNN: Applications</vt:lpstr>
    </vt:vector>
  </TitlesOfParts>
  <Company>Joseph L. Rotman School of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 Neural Networks</dc:title>
  <dc:subject>Machine Learning in Business</dc:subject>
  <dc:creator>hull</dc:creator>
  <cp:keywords>Chapter 6</cp:keywords>
  <dc:description>Copyright 2019 by John C. Hull. All Rights Reserved. Published 2019.</dc:description>
  <cp:lastModifiedBy>John Hull</cp:lastModifiedBy>
  <cp:revision>72</cp:revision>
  <dcterms:created xsi:type="dcterms:W3CDTF">2019-07-16T22:03:37Z</dcterms:created>
  <dcterms:modified xsi:type="dcterms:W3CDTF">2020-05-09T15:44:46Z</dcterms:modified>
</cp:coreProperties>
</file>