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59" r:id="rId4"/>
    <p:sldId id="261" r:id="rId5"/>
    <p:sldId id="262" r:id="rId6"/>
    <p:sldId id="263" r:id="rId7"/>
    <p:sldId id="264" r:id="rId8"/>
    <p:sldId id="265" r:id="rId9"/>
    <p:sldId id="266" r:id="rId10"/>
    <p:sldId id="267" r:id="rId11"/>
    <p:sldId id="285" r:id="rId12"/>
    <p:sldId id="268" r:id="rId13"/>
    <p:sldId id="269" r:id="rId14"/>
    <p:sldId id="271" r:id="rId15"/>
    <p:sldId id="272" r:id="rId16"/>
    <p:sldId id="273" r:id="rId17"/>
    <p:sldId id="274" r:id="rId18"/>
    <p:sldId id="275" r:id="rId19"/>
    <p:sldId id="276" r:id="rId20"/>
    <p:sldId id="277" r:id="rId21"/>
    <p:sldId id="278" r:id="rId22"/>
    <p:sldId id="279" r:id="rId23"/>
    <p:sldId id="270" r:id="rId24"/>
    <p:sldId id="280" r:id="rId25"/>
    <p:sldId id="284"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236" y="96"/>
      </p:cViewPr>
      <p:guideLst>
        <p:guide orient="horz" pos="2160"/>
        <p:guide pos="2880"/>
      </p:guideLst>
    </p:cSldViewPr>
  </p:slideViewPr>
  <p:notesTextViewPr>
    <p:cViewPr>
      <p:scale>
        <a:sx n="1" d="1"/>
        <a:sy n="1" d="1"/>
      </p:scale>
      <p:origin x="0" y="0"/>
    </p:cViewPr>
  </p:notesTextViewPr>
  <p:sorterViewPr>
    <p:cViewPr>
      <p:scale>
        <a:sx n="100" d="100"/>
        <a:sy n="100" d="100"/>
      </p:scale>
      <p:origin x="0" y="-66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BE6C6-E13E-4AA6-B3DE-1B7348933221}" type="datetimeFigureOut">
              <a:rPr lang="en-CA" smtClean="0"/>
              <a:t>2020-05-09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1E2A24-94B3-4CFC-9703-EECBE5CCBD91}" type="slidenum">
              <a:rPr lang="en-CA" smtClean="0"/>
              <a:t>‹#›</a:t>
            </a:fld>
            <a:endParaRPr lang="en-CA"/>
          </a:p>
        </p:txBody>
      </p:sp>
    </p:spTree>
    <p:extLst>
      <p:ext uri="{BB962C8B-B14F-4D97-AF65-F5344CB8AC3E}">
        <p14:creationId xmlns:p14="http://schemas.microsoft.com/office/powerpoint/2010/main" val="264995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51E2A24-94B3-4CFC-9703-EECBE5CCBD91}" type="slidenum">
              <a:rPr lang="en-CA" smtClean="0"/>
              <a:t>25</a:t>
            </a:fld>
            <a:endParaRPr lang="en-CA"/>
          </a:p>
        </p:txBody>
      </p:sp>
    </p:spTree>
    <p:extLst>
      <p:ext uri="{BB962C8B-B14F-4D97-AF65-F5344CB8AC3E}">
        <p14:creationId xmlns:p14="http://schemas.microsoft.com/office/powerpoint/2010/main" val="2381026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742FFB1E-D3EB-4580-B5DF-F396B40806BF}" type="datetime1">
              <a:rPr lang="en-CA" smtClean="0"/>
              <a:t>2020-05-09</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smtClean="0"/>
              <a:t>Machine Learning in Business 2nd Edition. Copyright © John C. Hull 2020</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D14F0710-9385-4B57-9300-71C81CF512F9}"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2DEC234-748F-48AE-8F46-1EE6B4785553}"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4DAD95F-A48B-4AF3-B1E9-B643BE34833A}"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5"/>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2"/>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03D0F452-F241-4846-B266-DAD80AA5EA8E}" type="datetime1">
              <a:rPr lang="en-CA" smtClean="0"/>
              <a:t>2020-05-09</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8"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6A9B05F-CE41-4763-BC66-F83481F63E11}" type="datetime1">
              <a:rPr lang="en-CA" smtClean="0"/>
              <a:t>2020-05-09</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smtClean="0"/>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979D778-5668-409F-BE61-8F31D5437AFC}" type="slidenum">
              <a:rPr lang="en-CA" smtClean="0"/>
              <a:t>‹#›</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514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fld id="{6D5B0F9A-1EED-4C03-9450-3D45427CFD58}" type="datetime1">
              <a:rPr lang="en-CA" smtClean="0"/>
              <a:t>2020-05-09</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smtClean="0"/>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35EE89C-E7CF-4828-ACAB-C94083F85CC3}"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93A19430-AC63-4B26-9E27-CD374BA43896}"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6685AF6A-6E46-4208-8F47-D87785E17770}" type="datetime1">
              <a:rPr lang="en-CA" smtClean="0"/>
              <a:t>2020-05-09</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9"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CB46CA32-02DC-4638-BD0E-E300E38A9C28}" type="datetime1">
              <a:rPr lang="en-CA" smtClean="0"/>
              <a:t>2020-05-09</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5"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02422B5-8A9E-42E6-9E46-5EEC6AC42640}" type="datetime1">
              <a:rPr lang="en-CA" smtClean="0"/>
              <a:t>2020-05-09</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4"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60F9CB1-1B8A-44DE-B734-C06D04A09C7F}"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3961E04-292B-461F-AAB3-3E4E1A3A2104}"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C44A13F7-118F-4BB3-9BCA-3C9500AD8346}" type="datetime1">
              <a:rPr lang="en-CA" smtClean="0"/>
              <a:t>2020-05-09</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smtClean="0"/>
              <a:t>Machine Learning in Business 2nd Edition. Copyright © John C. Hull 2020</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in Business</a:t>
            </a:r>
            <a:br>
              <a:rPr lang="en-US" dirty="0" smtClean="0"/>
            </a:br>
            <a:r>
              <a:rPr lang="en-US" dirty="0" smtClean="0"/>
              <a:t>John C. Hull  </a:t>
            </a:r>
            <a:endParaRPr lang="en-CA" dirty="0"/>
          </a:p>
        </p:txBody>
      </p:sp>
      <p:sp>
        <p:nvSpPr>
          <p:cNvPr id="3" name="Subtitle 2"/>
          <p:cNvSpPr>
            <a:spLocks noGrp="1"/>
          </p:cNvSpPr>
          <p:nvPr>
            <p:ph type="subTitle" idx="1"/>
          </p:nvPr>
        </p:nvSpPr>
        <p:spPr>
          <a:xfrm>
            <a:off x="1835696" y="4149080"/>
            <a:ext cx="6934200" cy="1295400"/>
          </a:xfrm>
        </p:spPr>
        <p:txBody>
          <a:bodyPr>
            <a:noAutofit/>
          </a:bodyPr>
          <a:lstStyle/>
          <a:p>
            <a:r>
              <a:rPr lang="en-US" sz="3200" dirty="0" smtClean="0"/>
              <a:t>Chapter 7</a:t>
            </a:r>
          </a:p>
          <a:p>
            <a:r>
              <a:rPr lang="en-US" sz="3200" dirty="0" smtClean="0"/>
              <a:t>Reinforcement Learning</a:t>
            </a:r>
            <a:endParaRPr lang="en-CA" sz="3200"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a:t>
            </a:fld>
            <a:endParaRPr lang="en-CA"/>
          </a:p>
        </p:txBody>
      </p:sp>
    </p:spTree>
    <p:extLst>
      <p:ext uri="{BB962C8B-B14F-4D97-AF65-F5344CB8AC3E}">
        <p14:creationId xmlns:p14="http://schemas.microsoft.com/office/powerpoint/2010/main" val="260910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exploration parameter </a:t>
            </a:r>
            <a:r>
              <a:rPr lang="en-CA" dirty="0" smtClean="0">
                <a:latin typeface="Symbol" panose="05050102010706020507" pitchFamily="18" charset="2"/>
              </a:rPr>
              <a:t>e </a:t>
            </a:r>
            <a:r>
              <a:rPr lang="en-CA" dirty="0" smtClean="0"/>
              <a:t>and initial values</a:t>
            </a:r>
            <a:endParaRPr lang="en-CA" dirty="0"/>
          </a:p>
        </p:txBody>
      </p:sp>
      <p:sp>
        <p:nvSpPr>
          <p:cNvPr id="3" name="Content Placeholder 2"/>
          <p:cNvSpPr>
            <a:spLocks noGrp="1"/>
          </p:cNvSpPr>
          <p:nvPr>
            <p:ph idx="1"/>
          </p:nvPr>
        </p:nvSpPr>
        <p:spPr/>
        <p:txBody>
          <a:bodyPr/>
          <a:lstStyle/>
          <a:p>
            <a:r>
              <a:rPr lang="en-CA" dirty="0"/>
              <a:t>It makes sense to reduce </a:t>
            </a:r>
            <a:r>
              <a:rPr lang="en-CA" dirty="0">
                <a:latin typeface="Symbol" panose="05050102010706020507" pitchFamily="18" charset="2"/>
              </a:rPr>
              <a:t>e</a:t>
            </a:r>
            <a:r>
              <a:rPr lang="en-CA" dirty="0"/>
              <a:t> over time. For example we can let it decline </a:t>
            </a:r>
            <a:r>
              <a:rPr lang="en-CA" dirty="0" smtClean="0"/>
              <a:t>exponentially</a:t>
            </a:r>
          </a:p>
          <a:p>
            <a:r>
              <a:rPr lang="en-US" dirty="0" smtClean="0"/>
              <a:t>The initial </a:t>
            </a:r>
            <a:r>
              <a:rPr lang="en-US" i="1" dirty="0" smtClean="0"/>
              <a:t>Q</a:t>
            </a:r>
            <a:r>
              <a:rPr lang="en-US" dirty="0" smtClean="0"/>
              <a:t>-values make a difference. For example if they all set equal to 2 instead of 0 there would be early exploration</a:t>
            </a:r>
            <a:endParaRPr lang="en-CA" dirty="0"/>
          </a:p>
          <a:p>
            <a:r>
              <a:rPr lang="en-CA" dirty="0" smtClean="0"/>
              <a:t>If the standard deviation of the payoff is increased, a higher value of </a:t>
            </a:r>
            <a:r>
              <a:rPr lang="en-CA" dirty="0" smtClean="0">
                <a:latin typeface="Symbol" panose="05050102010706020507" pitchFamily="18" charset="2"/>
              </a:rPr>
              <a:t>e</a:t>
            </a:r>
            <a:r>
              <a:rPr lang="en-CA" dirty="0" smtClean="0"/>
              <a:t> would be appropriate </a:t>
            </a: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B095A5CE-67BC-412D-BFFD-14F19C21C82C}" type="slidenum">
              <a:rPr lang="en-CA" smtClean="0"/>
              <a:t>10</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331553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ymbol" panose="05050102010706020507" pitchFamily="18" charset="2"/>
              </a:rPr>
              <a:t>e </a:t>
            </a:r>
            <a:r>
              <a:rPr lang="en-US" dirty="0" smtClean="0"/>
              <a:t>starts at 1 but has a decay factor of 0.995</a:t>
            </a:r>
            <a:r>
              <a:rPr lang="en-US" dirty="0" smtClean="0">
                <a:latin typeface="Symbol" panose="05050102010706020507" pitchFamily="18" charset="2"/>
              </a:rPr>
              <a:t> </a:t>
            </a:r>
            <a:endParaRPr lang="en-CA" dirty="0">
              <a:latin typeface="Symbol" panose="05050102010706020507" pitchFamily="18" charset="2"/>
            </a:endParaRPr>
          </a:p>
        </p:txBody>
      </p:sp>
      <p:pic>
        <p:nvPicPr>
          <p:cNvPr id="6" name="Content Placeholder 5"/>
          <p:cNvPicPr>
            <a:picLocks noGrp="1" noChangeAspect="1"/>
          </p:cNvPicPr>
          <p:nvPr>
            <p:ph idx="1"/>
          </p:nvPr>
        </p:nvPicPr>
        <p:blipFill>
          <a:blip r:embed="rId2"/>
          <a:stretch>
            <a:fillRect/>
          </a:stretch>
        </p:blipFill>
        <p:spPr>
          <a:xfrm>
            <a:off x="827584" y="2348880"/>
            <a:ext cx="7465068" cy="2808312"/>
          </a:xfrm>
          <a:prstGeom prst="rect">
            <a:avLst/>
          </a:prstGeom>
        </p:spPr>
      </p:pic>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11</a:t>
            </a:fld>
            <a:endParaRPr lang="en-CA"/>
          </a:p>
        </p:txBody>
      </p:sp>
    </p:spTree>
    <p:extLst>
      <p:ext uri="{BB962C8B-B14F-4D97-AF65-F5344CB8AC3E}">
        <p14:creationId xmlns:p14="http://schemas.microsoft.com/office/powerpoint/2010/main" val="240418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303986" y="3327624"/>
            <a:ext cx="569890" cy="5119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350" dirty="0"/>
              <a:t>S</a:t>
            </a:r>
            <a:r>
              <a:rPr lang="en-CA" sz="1350" baseline="-25000" dirty="0"/>
              <a:t>0</a:t>
            </a:r>
            <a:endParaRPr lang="en-CA" sz="1350" dirty="0"/>
          </a:p>
        </p:txBody>
      </p:sp>
      <p:sp>
        <p:nvSpPr>
          <p:cNvPr id="3" name="Rectangle 2"/>
          <p:cNvSpPr/>
          <p:nvPr/>
        </p:nvSpPr>
        <p:spPr>
          <a:xfrm>
            <a:off x="2685246" y="3322747"/>
            <a:ext cx="811370" cy="538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350" dirty="0"/>
              <a:t>A</a:t>
            </a:r>
            <a:r>
              <a:rPr lang="en-CA" sz="1350" baseline="-25000" dirty="0"/>
              <a:t>0</a:t>
            </a:r>
            <a:endParaRPr lang="en-CA" sz="1350" dirty="0"/>
          </a:p>
        </p:txBody>
      </p:sp>
      <p:sp>
        <p:nvSpPr>
          <p:cNvPr id="4" name="Oval 3"/>
          <p:cNvSpPr/>
          <p:nvPr/>
        </p:nvSpPr>
        <p:spPr>
          <a:xfrm>
            <a:off x="4356279" y="3262379"/>
            <a:ext cx="6858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350" dirty="0"/>
              <a:t>R</a:t>
            </a:r>
            <a:r>
              <a:rPr lang="en-CA" sz="1350" baseline="-25000" dirty="0"/>
              <a:t>1</a:t>
            </a:r>
            <a:endParaRPr lang="en-CA" sz="1350" dirty="0"/>
          </a:p>
          <a:p>
            <a:pPr algn="ctr"/>
            <a:r>
              <a:rPr lang="en-CA" sz="1350" dirty="0"/>
              <a:t>S</a:t>
            </a:r>
            <a:r>
              <a:rPr lang="en-CA" sz="1350" baseline="-25000" dirty="0"/>
              <a:t>1</a:t>
            </a:r>
            <a:endParaRPr lang="en-CA" sz="1350" dirty="0"/>
          </a:p>
        </p:txBody>
      </p:sp>
      <p:sp>
        <p:nvSpPr>
          <p:cNvPr id="6" name="Rectangle 5"/>
          <p:cNvSpPr/>
          <p:nvPr/>
        </p:nvSpPr>
        <p:spPr>
          <a:xfrm>
            <a:off x="5901743" y="3428996"/>
            <a:ext cx="859664" cy="5119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sz="1350" dirty="0"/>
              <a:t>A</a:t>
            </a:r>
            <a:r>
              <a:rPr lang="en-CA" sz="1350" baseline="-25000" dirty="0"/>
              <a:t>1</a:t>
            </a:r>
            <a:endParaRPr lang="en-CA" sz="1350" dirty="0"/>
          </a:p>
        </p:txBody>
      </p:sp>
      <p:sp>
        <p:nvSpPr>
          <p:cNvPr id="7" name="Oval 6"/>
          <p:cNvSpPr/>
          <p:nvPr/>
        </p:nvSpPr>
        <p:spPr>
          <a:xfrm>
            <a:off x="7524480" y="4352253"/>
            <a:ext cx="6858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350" dirty="0"/>
              <a:t>R</a:t>
            </a:r>
            <a:r>
              <a:rPr lang="en-CA" sz="1350" baseline="-25000" dirty="0"/>
              <a:t>2</a:t>
            </a:r>
            <a:endParaRPr lang="en-CA" sz="1350" dirty="0"/>
          </a:p>
          <a:p>
            <a:pPr algn="ctr"/>
            <a:r>
              <a:rPr lang="en-CA" sz="1350" dirty="0"/>
              <a:t>S</a:t>
            </a:r>
            <a:r>
              <a:rPr lang="en-CA" sz="1350" baseline="-25000" dirty="0"/>
              <a:t>2</a:t>
            </a:r>
            <a:endParaRPr lang="en-CA" sz="1350" dirty="0"/>
          </a:p>
        </p:txBody>
      </p:sp>
      <p:sp>
        <p:nvSpPr>
          <p:cNvPr id="8" name="Rectangle 7"/>
          <p:cNvSpPr/>
          <p:nvPr/>
        </p:nvSpPr>
        <p:spPr>
          <a:xfrm>
            <a:off x="5805153" y="4413426"/>
            <a:ext cx="859664" cy="5119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sz="1350" dirty="0"/>
              <a:t>A</a:t>
            </a:r>
            <a:r>
              <a:rPr lang="en-CA" sz="1350" baseline="-25000" dirty="0"/>
              <a:t>2</a:t>
            </a:r>
            <a:endParaRPr lang="en-CA" sz="1350" dirty="0"/>
          </a:p>
        </p:txBody>
      </p:sp>
      <p:sp>
        <p:nvSpPr>
          <p:cNvPr id="9" name="Oval 8"/>
          <p:cNvSpPr/>
          <p:nvPr/>
        </p:nvSpPr>
        <p:spPr>
          <a:xfrm>
            <a:off x="4221050" y="4361908"/>
            <a:ext cx="685800" cy="685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sz="1350" dirty="0"/>
              <a:t>R</a:t>
            </a:r>
            <a:r>
              <a:rPr lang="en-CA" sz="1350" baseline="-25000" dirty="0"/>
              <a:t>3</a:t>
            </a:r>
            <a:endParaRPr lang="en-CA" sz="1350" dirty="0"/>
          </a:p>
          <a:p>
            <a:pPr algn="ctr"/>
            <a:r>
              <a:rPr lang="en-CA" sz="1350" dirty="0"/>
              <a:t>S</a:t>
            </a:r>
            <a:r>
              <a:rPr lang="en-CA" sz="1350" baseline="-25000" dirty="0"/>
              <a:t>3</a:t>
            </a:r>
            <a:endParaRPr lang="en-CA" sz="1350" dirty="0"/>
          </a:p>
        </p:txBody>
      </p:sp>
      <p:sp>
        <p:nvSpPr>
          <p:cNvPr id="10" name="Rectangle 9"/>
          <p:cNvSpPr/>
          <p:nvPr/>
        </p:nvSpPr>
        <p:spPr>
          <a:xfrm>
            <a:off x="2492062" y="4439185"/>
            <a:ext cx="859664" cy="5119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sz="1350" dirty="0"/>
              <a:t>A</a:t>
            </a:r>
            <a:r>
              <a:rPr lang="en-CA" sz="1350" baseline="-25000" dirty="0"/>
              <a:t>3</a:t>
            </a:r>
            <a:endParaRPr lang="en-CA" sz="1350" dirty="0"/>
          </a:p>
        </p:txBody>
      </p:sp>
      <p:sp>
        <p:nvSpPr>
          <p:cNvPr id="5" name="Right Arrow 4"/>
          <p:cNvSpPr/>
          <p:nvPr/>
        </p:nvSpPr>
        <p:spPr>
          <a:xfrm>
            <a:off x="1898023" y="3512310"/>
            <a:ext cx="811370" cy="14256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sz="1350"/>
          </a:p>
        </p:txBody>
      </p:sp>
      <p:sp>
        <p:nvSpPr>
          <p:cNvPr id="12" name="Right Arrow 11"/>
          <p:cNvSpPr/>
          <p:nvPr/>
        </p:nvSpPr>
        <p:spPr>
          <a:xfrm>
            <a:off x="3496615" y="3535250"/>
            <a:ext cx="859664" cy="14971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sz="1350"/>
          </a:p>
        </p:txBody>
      </p:sp>
      <p:sp>
        <p:nvSpPr>
          <p:cNvPr id="13" name="Right Arrow 12"/>
          <p:cNvSpPr/>
          <p:nvPr/>
        </p:nvSpPr>
        <p:spPr>
          <a:xfrm>
            <a:off x="5042079" y="3570260"/>
            <a:ext cx="859664" cy="1497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sz="1350"/>
          </a:p>
        </p:txBody>
      </p:sp>
      <p:sp>
        <p:nvSpPr>
          <p:cNvPr id="14" name="Right Arrow 13"/>
          <p:cNvSpPr/>
          <p:nvPr/>
        </p:nvSpPr>
        <p:spPr>
          <a:xfrm rot="10800000">
            <a:off x="4926169" y="4620296"/>
            <a:ext cx="859664" cy="1497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sz="1350"/>
          </a:p>
        </p:txBody>
      </p:sp>
      <p:sp>
        <p:nvSpPr>
          <p:cNvPr id="15" name="Right Arrow 14"/>
          <p:cNvSpPr/>
          <p:nvPr/>
        </p:nvSpPr>
        <p:spPr>
          <a:xfrm rot="10800000">
            <a:off x="6664816" y="4642435"/>
            <a:ext cx="859664" cy="1497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sz="1350"/>
          </a:p>
        </p:txBody>
      </p:sp>
      <p:sp>
        <p:nvSpPr>
          <p:cNvPr id="16" name="Right Arrow 15"/>
          <p:cNvSpPr/>
          <p:nvPr/>
        </p:nvSpPr>
        <p:spPr>
          <a:xfrm rot="10800000">
            <a:off x="3361386" y="4669393"/>
            <a:ext cx="859664" cy="1497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sz="1350"/>
          </a:p>
        </p:txBody>
      </p:sp>
      <p:sp>
        <p:nvSpPr>
          <p:cNvPr id="11" name="Bent Arrow 10"/>
          <p:cNvSpPr/>
          <p:nvPr/>
        </p:nvSpPr>
        <p:spPr>
          <a:xfrm rot="5400000">
            <a:off x="7018806" y="3385600"/>
            <a:ext cx="709255" cy="1224053"/>
          </a:xfrm>
          <a:prstGeom prst="bentArrow">
            <a:avLst>
              <a:gd name="adj1" fmla="val 11867"/>
              <a:gd name="adj2" fmla="val 25000"/>
              <a:gd name="adj3" fmla="val 25000"/>
              <a:gd name="adj4" fmla="val 4375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sz="1350">
              <a:solidFill>
                <a:schemeClr val="tx1"/>
              </a:solidFill>
            </a:endParaRPr>
          </a:p>
        </p:txBody>
      </p:sp>
      <p:sp>
        <p:nvSpPr>
          <p:cNvPr id="18" name="Right Arrow 17"/>
          <p:cNvSpPr/>
          <p:nvPr/>
        </p:nvSpPr>
        <p:spPr>
          <a:xfrm rot="10800000">
            <a:off x="1603419" y="4629950"/>
            <a:ext cx="859664" cy="1497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sz="1350"/>
          </a:p>
        </p:txBody>
      </p:sp>
      <p:sp>
        <p:nvSpPr>
          <p:cNvPr id="17" name="TextBox 16"/>
          <p:cNvSpPr txBox="1"/>
          <p:nvPr/>
        </p:nvSpPr>
        <p:spPr>
          <a:xfrm>
            <a:off x="1303986" y="2592188"/>
            <a:ext cx="782391" cy="507831"/>
          </a:xfrm>
          <a:prstGeom prst="rect">
            <a:avLst/>
          </a:prstGeom>
          <a:noFill/>
        </p:spPr>
        <p:txBody>
          <a:bodyPr wrap="square" rtlCol="0">
            <a:spAutoFit/>
          </a:bodyPr>
          <a:lstStyle/>
          <a:p>
            <a:r>
              <a:rPr lang="en-CA" sz="1350" dirty="0"/>
              <a:t>Initial State</a:t>
            </a:r>
          </a:p>
        </p:txBody>
      </p:sp>
      <p:sp>
        <p:nvSpPr>
          <p:cNvPr id="19" name="TextBox 18"/>
          <p:cNvSpPr txBox="1"/>
          <p:nvPr/>
        </p:nvSpPr>
        <p:spPr>
          <a:xfrm>
            <a:off x="2504115" y="2613854"/>
            <a:ext cx="1173631" cy="507831"/>
          </a:xfrm>
          <a:prstGeom prst="rect">
            <a:avLst/>
          </a:prstGeom>
          <a:noFill/>
        </p:spPr>
        <p:txBody>
          <a:bodyPr wrap="square" rtlCol="0">
            <a:spAutoFit/>
          </a:bodyPr>
          <a:lstStyle/>
          <a:p>
            <a:pPr algn="ctr"/>
            <a:r>
              <a:rPr lang="en-CA" sz="1350" dirty="0"/>
              <a:t>Action Taken time 0</a:t>
            </a:r>
          </a:p>
        </p:txBody>
      </p:sp>
      <p:sp>
        <p:nvSpPr>
          <p:cNvPr id="20" name="TextBox 19"/>
          <p:cNvSpPr txBox="1"/>
          <p:nvPr/>
        </p:nvSpPr>
        <p:spPr>
          <a:xfrm>
            <a:off x="3926447" y="2606480"/>
            <a:ext cx="1293812" cy="507831"/>
          </a:xfrm>
          <a:prstGeom prst="rect">
            <a:avLst/>
          </a:prstGeom>
          <a:noFill/>
        </p:spPr>
        <p:txBody>
          <a:bodyPr wrap="square" rtlCol="0">
            <a:spAutoFit/>
          </a:bodyPr>
          <a:lstStyle/>
          <a:p>
            <a:pPr algn="ctr"/>
            <a:r>
              <a:rPr lang="en-CA" sz="1350" dirty="0"/>
              <a:t>Reward time 1 State time 1</a:t>
            </a:r>
          </a:p>
        </p:txBody>
      </p:sp>
      <p:sp>
        <p:nvSpPr>
          <p:cNvPr id="22" name="TextBox 21"/>
          <p:cNvSpPr txBox="1"/>
          <p:nvPr/>
        </p:nvSpPr>
        <p:spPr>
          <a:xfrm>
            <a:off x="5677757" y="2678227"/>
            <a:ext cx="1114454" cy="715581"/>
          </a:xfrm>
          <a:prstGeom prst="rect">
            <a:avLst/>
          </a:prstGeom>
          <a:noFill/>
        </p:spPr>
        <p:txBody>
          <a:bodyPr wrap="square" rtlCol="0">
            <a:spAutoFit/>
          </a:bodyPr>
          <a:lstStyle/>
          <a:p>
            <a:pPr algn="ctr"/>
            <a:r>
              <a:rPr lang="en-CA" sz="1350" dirty="0"/>
              <a:t>Action Taken time 1</a:t>
            </a:r>
          </a:p>
        </p:txBody>
      </p:sp>
      <p:sp>
        <p:nvSpPr>
          <p:cNvPr id="21" name="Title 20"/>
          <p:cNvSpPr>
            <a:spLocks noGrp="1"/>
          </p:cNvSpPr>
          <p:nvPr>
            <p:ph type="title"/>
          </p:nvPr>
        </p:nvSpPr>
        <p:spPr/>
        <p:txBody>
          <a:bodyPr/>
          <a:lstStyle/>
          <a:p>
            <a:r>
              <a:rPr lang="en-CA" dirty="0" smtClean="0"/>
              <a:t>The More </a:t>
            </a:r>
            <a:r>
              <a:rPr lang="en-CA" dirty="0"/>
              <a:t>G</a:t>
            </a:r>
            <a:r>
              <a:rPr lang="en-CA" dirty="0" smtClean="0"/>
              <a:t>eneral </a:t>
            </a:r>
            <a:r>
              <a:rPr lang="en-CA" dirty="0"/>
              <a:t>M</a:t>
            </a:r>
            <a:r>
              <a:rPr lang="en-CA" dirty="0" smtClean="0"/>
              <a:t>odel: Actions and States (Figure 7.1)</a:t>
            </a:r>
            <a:endParaRPr lang="en-CA" dirty="0"/>
          </a:p>
        </p:txBody>
      </p:sp>
      <p:sp>
        <p:nvSpPr>
          <p:cNvPr id="23" name="TextBox 22"/>
          <p:cNvSpPr txBox="1"/>
          <p:nvPr/>
        </p:nvSpPr>
        <p:spPr>
          <a:xfrm>
            <a:off x="7411987" y="5145455"/>
            <a:ext cx="1297067" cy="507831"/>
          </a:xfrm>
          <a:prstGeom prst="rect">
            <a:avLst/>
          </a:prstGeom>
          <a:noFill/>
        </p:spPr>
        <p:txBody>
          <a:bodyPr wrap="square" rtlCol="0">
            <a:spAutoFit/>
          </a:bodyPr>
          <a:lstStyle/>
          <a:p>
            <a:pPr algn="ctr"/>
            <a:r>
              <a:rPr lang="en-CA" sz="1350" dirty="0"/>
              <a:t>Reward time 2</a:t>
            </a:r>
          </a:p>
          <a:p>
            <a:pPr algn="ctr"/>
            <a:r>
              <a:rPr lang="en-CA" sz="1350" dirty="0"/>
              <a:t>State time 2</a:t>
            </a:r>
          </a:p>
        </p:txBody>
      </p:sp>
      <p:sp>
        <p:nvSpPr>
          <p:cNvPr id="24" name="TextBox 23"/>
          <p:cNvSpPr txBox="1"/>
          <p:nvPr/>
        </p:nvSpPr>
        <p:spPr>
          <a:xfrm>
            <a:off x="4132263" y="5126594"/>
            <a:ext cx="1297067" cy="507831"/>
          </a:xfrm>
          <a:prstGeom prst="rect">
            <a:avLst/>
          </a:prstGeom>
          <a:noFill/>
        </p:spPr>
        <p:txBody>
          <a:bodyPr wrap="square" rtlCol="0">
            <a:spAutoFit/>
          </a:bodyPr>
          <a:lstStyle/>
          <a:p>
            <a:pPr algn="ctr"/>
            <a:r>
              <a:rPr lang="en-CA" sz="1350" dirty="0"/>
              <a:t>Reward time 3</a:t>
            </a:r>
          </a:p>
          <a:p>
            <a:pPr algn="ctr"/>
            <a:r>
              <a:rPr lang="en-CA" sz="1350" dirty="0"/>
              <a:t>State time 3</a:t>
            </a:r>
          </a:p>
        </p:txBody>
      </p:sp>
      <p:sp>
        <p:nvSpPr>
          <p:cNvPr id="25" name="TextBox 24"/>
          <p:cNvSpPr txBox="1"/>
          <p:nvPr/>
        </p:nvSpPr>
        <p:spPr>
          <a:xfrm>
            <a:off x="5805153" y="5146213"/>
            <a:ext cx="1114454" cy="715581"/>
          </a:xfrm>
          <a:prstGeom prst="rect">
            <a:avLst/>
          </a:prstGeom>
          <a:noFill/>
        </p:spPr>
        <p:txBody>
          <a:bodyPr wrap="square" rtlCol="0">
            <a:spAutoFit/>
          </a:bodyPr>
          <a:lstStyle/>
          <a:p>
            <a:pPr algn="ctr"/>
            <a:r>
              <a:rPr lang="en-CA" sz="1350" dirty="0"/>
              <a:t>Action Taken time 2</a:t>
            </a:r>
          </a:p>
        </p:txBody>
      </p:sp>
      <p:sp>
        <p:nvSpPr>
          <p:cNvPr id="27" name="TextBox 26"/>
          <p:cNvSpPr txBox="1"/>
          <p:nvPr/>
        </p:nvSpPr>
        <p:spPr>
          <a:xfrm>
            <a:off x="2504116" y="5161515"/>
            <a:ext cx="1114454" cy="715581"/>
          </a:xfrm>
          <a:prstGeom prst="rect">
            <a:avLst/>
          </a:prstGeom>
          <a:noFill/>
        </p:spPr>
        <p:txBody>
          <a:bodyPr wrap="square" rtlCol="0">
            <a:spAutoFit/>
          </a:bodyPr>
          <a:lstStyle/>
          <a:p>
            <a:pPr algn="ctr"/>
            <a:r>
              <a:rPr lang="en-CA" sz="1350" dirty="0"/>
              <a:t>Action Taken time 3</a:t>
            </a:r>
          </a:p>
        </p:txBody>
      </p:sp>
      <p:sp>
        <p:nvSpPr>
          <p:cNvPr id="28" name="Slide Number Placeholder 27"/>
          <p:cNvSpPr>
            <a:spLocks noGrp="1"/>
          </p:cNvSpPr>
          <p:nvPr>
            <p:ph type="sldNum" sz="quarter" idx="12"/>
          </p:nvPr>
        </p:nvSpPr>
        <p:spPr/>
        <p:txBody>
          <a:bodyPr/>
          <a:lstStyle/>
          <a:p>
            <a:fld id="{B095A5CE-67BC-412D-BFFD-14F19C21C82C}" type="slidenum">
              <a:rPr lang="en-CA" smtClean="0"/>
              <a:t>12</a:t>
            </a:fld>
            <a:endParaRPr lang="en-CA"/>
          </a:p>
        </p:txBody>
      </p:sp>
      <p:sp>
        <p:nvSpPr>
          <p:cNvPr id="26" name="Footer Placeholder 25"/>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60683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Objective</a:t>
            </a:r>
            <a:endParaRPr lang="en-CA" dirty="0"/>
          </a:p>
        </p:txBody>
      </p:sp>
      <p:sp>
        <p:nvSpPr>
          <p:cNvPr id="3" name="Content Placeholder 2"/>
          <p:cNvSpPr>
            <a:spLocks noGrp="1"/>
          </p:cNvSpPr>
          <p:nvPr>
            <p:ph idx="1"/>
          </p:nvPr>
        </p:nvSpPr>
        <p:spPr/>
        <p:txBody>
          <a:bodyPr/>
          <a:lstStyle/>
          <a:p>
            <a:r>
              <a:rPr lang="en-CA" dirty="0" smtClean="0"/>
              <a:t>Objective could </a:t>
            </a:r>
            <a:r>
              <a:rPr lang="en-CA" dirty="0"/>
              <a:t>be to maximize </a:t>
            </a:r>
            <a:r>
              <a:rPr lang="en-CA" dirty="0" smtClean="0"/>
              <a:t>the expected value of rewards</a:t>
            </a:r>
          </a:p>
          <a:p>
            <a:pPr marL="0" indent="0" algn="ctr">
              <a:buNone/>
            </a:pPr>
            <a:r>
              <a:rPr lang="en-CA" i="1" dirty="0" smtClean="0">
                <a:latin typeface="+mj-lt"/>
              </a:rPr>
              <a:t>G</a:t>
            </a:r>
            <a:r>
              <a:rPr lang="en-CA" dirty="0" smtClean="0"/>
              <a:t>=</a:t>
            </a:r>
            <a:r>
              <a:rPr lang="en-CA" i="1" dirty="0" smtClean="0">
                <a:latin typeface="+mj-lt"/>
              </a:rPr>
              <a:t>R</a:t>
            </a:r>
            <a:r>
              <a:rPr lang="en-CA" baseline="-25000" dirty="0" smtClean="0"/>
              <a:t>1</a:t>
            </a:r>
            <a:r>
              <a:rPr lang="en-CA" dirty="0" smtClean="0"/>
              <a:t>+</a:t>
            </a:r>
            <a:r>
              <a:rPr lang="en-CA" i="1" dirty="0" smtClean="0">
                <a:latin typeface="+mj-lt"/>
              </a:rPr>
              <a:t>R</a:t>
            </a:r>
            <a:r>
              <a:rPr lang="en-CA" baseline="-25000" dirty="0" smtClean="0"/>
              <a:t>2</a:t>
            </a:r>
            <a:r>
              <a:rPr lang="en-CA" dirty="0" smtClean="0"/>
              <a:t>+</a:t>
            </a:r>
            <a:r>
              <a:rPr lang="en-CA" i="1" dirty="0" smtClean="0">
                <a:latin typeface="+mj-lt"/>
              </a:rPr>
              <a:t>R</a:t>
            </a:r>
            <a:r>
              <a:rPr lang="en-CA" baseline="-25000" dirty="0" smtClean="0"/>
              <a:t>3</a:t>
            </a:r>
            <a:r>
              <a:rPr lang="en-CA" dirty="0"/>
              <a:t>+……+</a:t>
            </a:r>
            <a:r>
              <a:rPr lang="en-CA" i="1" dirty="0" smtClean="0">
                <a:latin typeface="+mj-lt"/>
              </a:rPr>
              <a:t>R</a:t>
            </a:r>
            <a:r>
              <a:rPr lang="en-CA" i="1" baseline="-25000" dirty="0" smtClean="0">
                <a:latin typeface="+mj-lt"/>
              </a:rPr>
              <a:t>T</a:t>
            </a:r>
            <a:endParaRPr lang="en-CA" dirty="0"/>
          </a:p>
          <a:p>
            <a:r>
              <a:rPr lang="en-CA" dirty="0"/>
              <a:t>In some cases, particularly when there is a long or infinite horizon, the objective is to </a:t>
            </a:r>
            <a:r>
              <a:rPr lang="en-CA" dirty="0" smtClean="0"/>
              <a:t>maximize the expected value of discounted </a:t>
            </a:r>
            <a:r>
              <a:rPr lang="en-CA" dirty="0"/>
              <a:t>rewards</a:t>
            </a:r>
            <a:r>
              <a:rPr lang="en-CA" dirty="0" smtClean="0"/>
              <a:t>:</a:t>
            </a:r>
          </a:p>
          <a:p>
            <a:pPr marL="0" indent="0">
              <a:buNone/>
            </a:pPr>
            <a:r>
              <a:rPr lang="en-US" dirty="0"/>
              <a:t>	</a:t>
            </a:r>
            <a:r>
              <a:rPr lang="en-US" dirty="0" smtClean="0"/>
              <a:t>	</a:t>
            </a:r>
            <a:r>
              <a:rPr lang="en-CA" i="1" dirty="0">
                <a:latin typeface="+mj-lt"/>
              </a:rPr>
              <a:t>G</a:t>
            </a:r>
            <a:r>
              <a:rPr lang="en-CA" dirty="0">
                <a:latin typeface="+mj-lt"/>
              </a:rPr>
              <a:t>=</a:t>
            </a:r>
            <a:r>
              <a:rPr lang="en-CA" i="1" dirty="0">
                <a:latin typeface="+mj-lt"/>
              </a:rPr>
              <a:t>R</a:t>
            </a:r>
            <a:r>
              <a:rPr lang="en-CA" baseline="-25000" dirty="0">
                <a:latin typeface="+mj-lt"/>
              </a:rPr>
              <a:t>1</a:t>
            </a:r>
            <a:r>
              <a:rPr lang="en-CA" dirty="0" smtClean="0">
                <a:latin typeface="+mj-lt"/>
              </a:rPr>
              <a:t>+</a:t>
            </a:r>
            <a:r>
              <a:rPr lang="en-CA" dirty="0">
                <a:latin typeface="Symbol" panose="05050102010706020507" pitchFamily="18" charset="2"/>
              </a:rPr>
              <a:t> g </a:t>
            </a:r>
            <a:r>
              <a:rPr lang="en-CA" i="1" dirty="0" smtClean="0">
                <a:latin typeface="+mj-lt"/>
              </a:rPr>
              <a:t>R</a:t>
            </a:r>
            <a:r>
              <a:rPr lang="en-CA" baseline="-25000" dirty="0" smtClean="0">
                <a:latin typeface="+mj-lt"/>
              </a:rPr>
              <a:t>2</a:t>
            </a:r>
            <a:r>
              <a:rPr lang="en-CA" dirty="0" smtClean="0">
                <a:latin typeface="+mj-lt"/>
              </a:rPr>
              <a:t>+</a:t>
            </a:r>
            <a:r>
              <a:rPr lang="en-CA" dirty="0">
                <a:latin typeface="Symbol" panose="05050102010706020507" pitchFamily="18" charset="2"/>
              </a:rPr>
              <a:t> </a:t>
            </a:r>
            <a:r>
              <a:rPr lang="en-CA" dirty="0" smtClean="0">
                <a:latin typeface="Symbol" panose="05050102010706020507" pitchFamily="18" charset="2"/>
              </a:rPr>
              <a:t>g</a:t>
            </a:r>
            <a:r>
              <a:rPr lang="en-CA" baseline="30000" dirty="0" smtClean="0">
                <a:latin typeface="Symbol" panose="05050102010706020507" pitchFamily="18" charset="2"/>
              </a:rPr>
              <a:t>2</a:t>
            </a:r>
            <a:r>
              <a:rPr lang="en-CA" i="1" dirty="0" smtClean="0">
                <a:latin typeface="+mj-lt"/>
              </a:rPr>
              <a:t>R</a:t>
            </a:r>
            <a:r>
              <a:rPr lang="en-CA" baseline="-25000" dirty="0" smtClean="0">
                <a:latin typeface="+mj-lt"/>
              </a:rPr>
              <a:t>3</a:t>
            </a:r>
            <a:r>
              <a:rPr lang="en-CA" dirty="0" smtClean="0">
                <a:latin typeface="+mj-lt"/>
              </a:rPr>
              <a:t>+……..</a:t>
            </a:r>
            <a:endParaRPr lang="en-CA" dirty="0"/>
          </a:p>
          <a:p>
            <a:pPr marL="0" indent="0">
              <a:buNone/>
            </a:pPr>
            <a:r>
              <a:rPr lang="en-CA" dirty="0"/>
              <a:t> </a:t>
            </a:r>
            <a:r>
              <a:rPr lang="en-CA" dirty="0" smtClean="0"/>
              <a:t>  where </a:t>
            </a:r>
            <a:r>
              <a:rPr lang="en-CA" dirty="0" smtClean="0">
                <a:latin typeface="Symbol" panose="05050102010706020507" pitchFamily="18" charset="2"/>
              </a:rPr>
              <a:t>g</a:t>
            </a:r>
            <a:r>
              <a:rPr lang="en-CA" dirty="0" smtClean="0"/>
              <a:t> is a discount factor</a:t>
            </a:r>
          </a:p>
          <a:p>
            <a:pPr marL="0" indent="0">
              <a:buNone/>
            </a:pPr>
            <a:endParaRPr lang="en-CA" dirty="0"/>
          </a:p>
        </p:txBody>
      </p:sp>
      <p:sp>
        <p:nvSpPr>
          <p:cNvPr id="4" name="Slide Number Placeholder 3"/>
          <p:cNvSpPr>
            <a:spLocks noGrp="1"/>
          </p:cNvSpPr>
          <p:nvPr>
            <p:ph type="sldNum" sz="quarter" idx="12"/>
          </p:nvPr>
        </p:nvSpPr>
        <p:spPr/>
        <p:txBody>
          <a:bodyPr/>
          <a:lstStyle/>
          <a:p>
            <a:fld id="{B095A5CE-67BC-412D-BFFD-14F19C21C82C}" type="slidenum">
              <a:rPr lang="en-CA" smtClean="0"/>
              <a:t>13</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186473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039636"/>
            <a:ext cx="7886700" cy="994172"/>
          </a:xfrm>
        </p:spPr>
        <p:txBody>
          <a:bodyPr/>
          <a:lstStyle/>
          <a:p>
            <a:r>
              <a:rPr lang="en-US" dirty="0" smtClean="0"/>
              <a:t>Updating</a:t>
            </a:r>
            <a:endParaRPr lang="en-CA" dirty="0"/>
          </a:p>
        </p:txBody>
      </p:sp>
      <p:sp>
        <p:nvSpPr>
          <p:cNvPr id="3" name="Content Placeholder 2"/>
          <p:cNvSpPr>
            <a:spLocks noGrp="1"/>
          </p:cNvSpPr>
          <p:nvPr>
            <p:ph idx="1"/>
          </p:nvPr>
        </p:nvSpPr>
        <p:spPr>
          <a:xfrm>
            <a:off x="571500" y="2451540"/>
            <a:ext cx="7886700" cy="3263504"/>
          </a:xfrm>
        </p:spPr>
        <p:txBody>
          <a:bodyPr>
            <a:normAutofit/>
          </a:bodyPr>
          <a:lstStyle/>
          <a:p>
            <a:r>
              <a:rPr lang="en-CA" dirty="0" smtClean="0"/>
              <a:t>Define </a:t>
            </a:r>
            <a:r>
              <a:rPr lang="en-CA" i="1" dirty="0" smtClean="0">
                <a:latin typeface="+mj-lt"/>
              </a:rPr>
              <a:t>Q</a:t>
            </a:r>
            <a:r>
              <a:rPr lang="en-CA" dirty="0" smtClean="0">
                <a:latin typeface="+mj-lt"/>
              </a:rPr>
              <a:t>(</a:t>
            </a:r>
            <a:r>
              <a:rPr lang="en-CA" i="1" dirty="0" smtClean="0">
                <a:latin typeface="+mj-lt"/>
              </a:rPr>
              <a:t>S</a:t>
            </a:r>
            <a:r>
              <a:rPr lang="en-CA" dirty="0" smtClean="0">
                <a:latin typeface="+mj-lt"/>
              </a:rPr>
              <a:t>,</a:t>
            </a:r>
            <a:r>
              <a:rPr lang="en-CA" i="1" dirty="0" smtClean="0">
                <a:latin typeface="+mj-lt"/>
              </a:rPr>
              <a:t>A</a:t>
            </a:r>
            <a:r>
              <a:rPr lang="en-CA" dirty="0" smtClean="0">
                <a:latin typeface="+mj-lt"/>
              </a:rPr>
              <a:t>) </a:t>
            </a:r>
            <a:r>
              <a:rPr lang="en-CA" dirty="0" smtClean="0"/>
              <a:t>as the value of being in state </a:t>
            </a:r>
            <a:r>
              <a:rPr lang="en-CA" i="1" dirty="0" smtClean="0">
                <a:latin typeface="+mj-lt"/>
              </a:rPr>
              <a:t>S</a:t>
            </a:r>
            <a:r>
              <a:rPr lang="en-CA" dirty="0" smtClean="0"/>
              <a:t> and taking action </a:t>
            </a:r>
            <a:r>
              <a:rPr lang="en-CA" i="1" dirty="0" smtClean="0">
                <a:latin typeface="+mj-lt"/>
              </a:rPr>
              <a:t>A</a:t>
            </a:r>
          </a:p>
          <a:p>
            <a:r>
              <a:rPr lang="en-CA" dirty="0" smtClean="0"/>
              <a:t>Suppose we have just completed the </a:t>
            </a:r>
            <a:r>
              <a:rPr lang="en-CA" i="1" dirty="0" smtClean="0">
                <a:latin typeface="+mj-lt"/>
              </a:rPr>
              <a:t>n</a:t>
            </a:r>
            <a:r>
              <a:rPr lang="en-CA" dirty="0" smtClean="0"/>
              <a:t>th trial for state</a:t>
            </a:r>
            <a:r>
              <a:rPr lang="en-CA" dirty="0" smtClean="0">
                <a:latin typeface="+mj-lt"/>
              </a:rPr>
              <a:t> S </a:t>
            </a:r>
            <a:r>
              <a:rPr lang="en-CA" dirty="0" smtClean="0"/>
              <a:t>and action </a:t>
            </a:r>
            <a:r>
              <a:rPr lang="en-CA" i="1" dirty="0" smtClean="0">
                <a:latin typeface="+mj-lt"/>
              </a:rPr>
              <a:t>A</a:t>
            </a:r>
            <a:r>
              <a:rPr lang="en-CA" dirty="0" smtClean="0"/>
              <a:t>. Instead of </a:t>
            </a:r>
          </a:p>
          <a:p>
            <a:endParaRPr lang="en-CA" dirty="0"/>
          </a:p>
          <a:p>
            <a:pPr marL="0" indent="0">
              <a:buNone/>
            </a:pPr>
            <a:r>
              <a:rPr lang="en-CA" dirty="0" smtClean="0"/>
              <a:t>     we usually set</a:t>
            </a:r>
          </a:p>
          <a:p>
            <a:endParaRPr lang="en-CA" dirty="0" smtClean="0"/>
          </a:p>
          <a:p>
            <a:pPr marL="0" indent="0">
              <a:buNone/>
            </a:pPr>
            <a:endParaRPr lang="en-CA" dirty="0" smtClean="0"/>
          </a:p>
        </p:txBody>
      </p:sp>
      <p:sp>
        <p:nvSpPr>
          <p:cNvPr id="6" name="Slide Number Placeholder 5"/>
          <p:cNvSpPr>
            <a:spLocks noGrp="1"/>
          </p:cNvSpPr>
          <p:nvPr>
            <p:ph type="sldNum" sz="quarter" idx="12"/>
          </p:nvPr>
        </p:nvSpPr>
        <p:spPr/>
        <p:txBody>
          <a:bodyPr/>
          <a:lstStyle/>
          <a:p>
            <a:fld id="{B095A5CE-67BC-412D-BFFD-14F19C21C82C}" type="slidenum">
              <a:rPr lang="en-CA" smtClean="0"/>
              <a:t>14</a:t>
            </a:fld>
            <a:endParaRPr lang="en-CA"/>
          </a:p>
        </p:txBody>
      </p:sp>
      <p:sp>
        <p:nvSpPr>
          <p:cNvPr id="7" name="Footer Placeholder 6"/>
          <p:cNvSpPr>
            <a:spLocks noGrp="1"/>
          </p:cNvSpPr>
          <p:nvPr>
            <p:ph type="ftr" sz="quarter" idx="11"/>
          </p:nvPr>
        </p:nvSpPr>
        <p:spPr/>
        <p:txBody>
          <a:bodyPr/>
          <a:lstStyle/>
          <a:p>
            <a:r>
              <a:rPr lang="en-US" smtClean="0"/>
              <a:t>Machine Learning in Business 2nd Edition. Copyright © John C. Hull 2020</a:t>
            </a:r>
            <a:endParaRPr lang="en-CA"/>
          </a:p>
        </p:txBody>
      </p:sp>
      <p:graphicFrame>
        <p:nvGraphicFramePr>
          <p:cNvPr id="8" name="Object 7"/>
          <p:cNvGraphicFramePr>
            <a:graphicFrameLocks noChangeAspect="1"/>
          </p:cNvGraphicFramePr>
          <p:nvPr>
            <p:extLst>
              <p:ext uri="{D42A27DB-BD31-4B8C-83A1-F6EECF244321}">
                <p14:modId xmlns:p14="http://schemas.microsoft.com/office/powerpoint/2010/main" val="2759701223"/>
              </p:ext>
            </p:extLst>
          </p:nvPr>
        </p:nvGraphicFramePr>
        <p:xfrm>
          <a:off x="2212565" y="4791856"/>
          <a:ext cx="3943350" cy="411162"/>
        </p:xfrm>
        <a:graphic>
          <a:graphicData uri="http://schemas.openxmlformats.org/presentationml/2006/ole">
            <mc:AlternateContent xmlns:mc="http://schemas.openxmlformats.org/markup-compatibility/2006">
              <mc:Choice xmlns:v="urn:schemas-microsoft-com:vml" Requires="v">
                <p:oleObj spid="_x0000_s5158" name="Equation" r:id="rId3" imgW="2679480" imgH="279360" progId="Equation.DSMT4">
                  <p:embed/>
                </p:oleObj>
              </mc:Choice>
              <mc:Fallback>
                <p:oleObj name="Equation" r:id="rId3" imgW="267948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565" y="4791856"/>
                        <a:ext cx="39433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755576" y="5371420"/>
            <a:ext cx="5400339" cy="415498"/>
          </a:xfrm>
          <a:prstGeom prst="rect">
            <a:avLst/>
          </a:prstGeom>
          <a:noFill/>
        </p:spPr>
        <p:txBody>
          <a:bodyPr wrap="square" rtlCol="0">
            <a:spAutoFit/>
          </a:bodyPr>
          <a:lstStyle/>
          <a:p>
            <a:r>
              <a:rPr lang="en-US" sz="2100" dirty="0">
                <a:latin typeface="Arial" panose="020B0604020202020204" pitchFamily="34" charset="0"/>
                <a:cs typeface="Arial" panose="020B0604020202020204" pitchFamily="34" charset="0"/>
              </a:rPr>
              <a:t>f</a:t>
            </a:r>
            <a:r>
              <a:rPr lang="en-US" sz="2100" dirty="0" smtClean="0">
                <a:latin typeface="Arial" panose="020B0604020202020204" pitchFamily="34" charset="0"/>
                <a:cs typeface="Arial" panose="020B0604020202020204" pitchFamily="34" charset="0"/>
              </a:rPr>
              <a:t>or some paramete</a:t>
            </a:r>
            <a:r>
              <a:rPr lang="en-US" sz="2100" dirty="0" smtClean="0"/>
              <a:t>r </a:t>
            </a:r>
            <a:r>
              <a:rPr lang="en-US" sz="2100" dirty="0" smtClean="0">
                <a:latin typeface="Symbol" panose="05050102010706020507" pitchFamily="18" charset="2"/>
              </a:rPr>
              <a:t>a</a:t>
            </a:r>
            <a:r>
              <a:rPr lang="en-US" sz="2100" dirty="0" smtClean="0"/>
              <a:t> </a:t>
            </a:r>
            <a:r>
              <a:rPr lang="en-US" sz="2100" dirty="0" smtClean="0">
                <a:latin typeface="Arial" panose="020B0604020202020204" pitchFamily="34" charset="0"/>
                <a:cs typeface="Arial" panose="020B0604020202020204" pitchFamily="34" charset="0"/>
              </a:rPr>
              <a:t>(e.g. 0.1)</a:t>
            </a:r>
            <a:endParaRPr lang="en-CA" sz="2100" dirty="0">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94537776"/>
              </p:ext>
            </p:extLst>
          </p:nvPr>
        </p:nvGraphicFramePr>
        <p:xfrm>
          <a:off x="1835696" y="3756548"/>
          <a:ext cx="3960813" cy="579438"/>
        </p:xfrm>
        <a:graphic>
          <a:graphicData uri="http://schemas.openxmlformats.org/presentationml/2006/ole">
            <mc:AlternateContent xmlns:mc="http://schemas.openxmlformats.org/markup-compatibility/2006">
              <mc:Choice xmlns:v="urn:schemas-microsoft-com:vml" Requires="v">
                <p:oleObj spid="_x0000_s5159" name="Equation" r:id="rId5" imgW="2692080" imgH="393480" progId="Equation.DSMT4">
                  <p:embed/>
                </p:oleObj>
              </mc:Choice>
              <mc:Fallback>
                <p:oleObj name="Equation" r:id="rId5" imgW="2692080" imgH="393480" progId="Equation.DSMT4">
                  <p:embed/>
                  <p:pic>
                    <p:nvPicPr>
                      <p:cNvPr id="0" name="Object 7"/>
                      <p:cNvPicPr>
                        <a:picLocks noChangeAspect="1" noChangeArrowheads="1"/>
                      </p:cNvPicPr>
                      <p:nvPr/>
                    </p:nvPicPr>
                    <p:blipFill>
                      <a:blip r:embed="rId6"/>
                      <a:srcRect/>
                      <a:stretch>
                        <a:fillRect/>
                      </a:stretch>
                    </p:blipFill>
                    <p:spPr bwMode="auto">
                      <a:xfrm>
                        <a:off x="1835696" y="3756548"/>
                        <a:ext cx="3960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305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A Simple </a:t>
            </a:r>
            <a:r>
              <a:rPr lang="en-CA" dirty="0"/>
              <a:t>E</a:t>
            </a:r>
            <a:r>
              <a:rPr lang="en-CA" dirty="0" smtClean="0"/>
              <a:t>xample: the game of </a:t>
            </a:r>
            <a:r>
              <a:rPr lang="en-CA" dirty="0" err="1"/>
              <a:t>N</a:t>
            </a:r>
            <a:r>
              <a:rPr lang="en-CA" dirty="0" err="1" smtClean="0"/>
              <a:t>im</a:t>
            </a:r>
            <a:endParaRPr lang="en-CA" dirty="0"/>
          </a:p>
        </p:txBody>
      </p:sp>
      <p:sp>
        <p:nvSpPr>
          <p:cNvPr id="4" name="Content Placeholder 3"/>
          <p:cNvSpPr>
            <a:spLocks noGrp="1"/>
          </p:cNvSpPr>
          <p:nvPr>
            <p:ph idx="1"/>
          </p:nvPr>
        </p:nvSpPr>
        <p:spPr/>
        <p:txBody>
          <a:bodyPr/>
          <a:lstStyle/>
          <a:p>
            <a:r>
              <a:rPr lang="en-CA" dirty="0"/>
              <a:t>There is a pile of </a:t>
            </a:r>
            <a:r>
              <a:rPr lang="en-CA" i="1" dirty="0">
                <a:latin typeface="+mj-lt"/>
              </a:rPr>
              <a:t>N</a:t>
            </a:r>
            <a:r>
              <a:rPr lang="en-CA" dirty="0"/>
              <a:t> matches. Two players take it in turns to pick up one, </a:t>
            </a:r>
            <a:r>
              <a:rPr lang="en-CA" dirty="0" smtClean="0"/>
              <a:t>two, </a:t>
            </a:r>
            <a:r>
              <a:rPr lang="en-CA" dirty="0"/>
              <a:t>or three matches. </a:t>
            </a:r>
          </a:p>
          <a:p>
            <a:r>
              <a:rPr lang="en-CA" dirty="0"/>
              <a:t>Last player to pick up loses</a:t>
            </a:r>
          </a:p>
          <a:p>
            <a:r>
              <a:rPr lang="en-CA" dirty="0"/>
              <a:t>State is the number of matches. Action is number picked up. Reward occurs at the end </a:t>
            </a:r>
            <a:r>
              <a:rPr lang="en-CA" dirty="0" smtClean="0"/>
              <a:t>(=+1 </a:t>
            </a:r>
            <a:r>
              <a:rPr lang="en-CA" dirty="0"/>
              <a:t>if you win and -1 if you lose)</a:t>
            </a:r>
          </a:p>
          <a:p>
            <a:r>
              <a:rPr lang="en-CA" dirty="0"/>
              <a:t>What is the optimal strategy?</a:t>
            </a:r>
          </a:p>
          <a:p>
            <a:r>
              <a:rPr lang="en-CA" dirty="0"/>
              <a:t>We can work back from the end of the game.</a:t>
            </a:r>
          </a:p>
          <a:p>
            <a:r>
              <a:rPr lang="en-CA" dirty="0"/>
              <a:t>What if it is your turn and there are 2, 3, 4, 5, 6,… matches?</a:t>
            </a:r>
          </a:p>
        </p:txBody>
      </p:sp>
      <p:sp>
        <p:nvSpPr>
          <p:cNvPr id="2" name="Slide Number Placeholder 1"/>
          <p:cNvSpPr>
            <a:spLocks noGrp="1"/>
          </p:cNvSpPr>
          <p:nvPr>
            <p:ph type="sldNum" sz="quarter" idx="12"/>
          </p:nvPr>
        </p:nvSpPr>
        <p:spPr/>
        <p:txBody>
          <a:bodyPr/>
          <a:lstStyle/>
          <a:p>
            <a:fld id="{B095A5CE-67BC-412D-BFFD-14F19C21C82C}" type="slidenum">
              <a:rPr lang="en-CA" smtClean="0"/>
              <a:t>15</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90938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Monte Carlo</a:t>
            </a:r>
            <a:endParaRPr lang="en-CA" dirty="0"/>
          </a:p>
        </p:txBody>
      </p:sp>
      <p:sp>
        <p:nvSpPr>
          <p:cNvPr id="3" name="Content Placeholder 2"/>
          <p:cNvSpPr>
            <a:spLocks noGrp="1"/>
          </p:cNvSpPr>
          <p:nvPr>
            <p:ph idx="1"/>
          </p:nvPr>
        </p:nvSpPr>
        <p:spPr/>
        <p:txBody>
          <a:bodyPr>
            <a:normAutofit/>
          </a:bodyPr>
          <a:lstStyle/>
          <a:p>
            <a:r>
              <a:rPr lang="en-CA" dirty="0" smtClean="0"/>
              <a:t>This works similarly to the 4-armed bandit example</a:t>
            </a:r>
          </a:p>
          <a:p>
            <a:r>
              <a:rPr lang="en-CA" dirty="0" smtClean="0"/>
              <a:t>In that example we had 4 actions</a:t>
            </a:r>
          </a:p>
          <a:p>
            <a:r>
              <a:rPr lang="en-US" dirty="0" smtClean="0"/>
              <a:t>Here we consider state-action combinations</a:t>
            </a:r>
            <a:endParaRPr lang="en-CA" dirty="0" smtClean="0"/>
          </a:p>
          <a:p>
            <a:r>
              <a:rPr lang="en-CA" dirty="0" smtClean="0"/>
              <a:t>Define </a:t>
            </a:r>
            <a:r>
              <a:rPr lang="en-CA" i="1" dirty="0" smtClean="0">
                <a:latin typeface="+mj-lt"/>
              </a:rPr>
              <a:t>Q</a:t>
            </a:r>
            <a:r>
              <a:rPr lang="en-CA" dirty="0" smtClean="0"/>
              <a:t>(</a:t>
            </a:r>
            <a:r>
              <a:rPr lang="en-CA" i="1" dirty="0" smtClean="0">
                <a:latin typeface="+mj-lt"/>
              </a:rPr>
              <a:t>S,A</a:t>
            </a:r>
            <a:r>
              <a:rPr lang="en-CA" dirty="0" smtClean="0"/>
              <a:t>) as the value of being in state </a:t>
            </a:r>
            <a:r>
              <a:rPr lang="en-CA" i="1" dirty="0">
                <a:latin typeface="+mj-lt"/>
              </a:rPr>
              <a:t>S</a:t>
            </a:r>
            <a:r>
              <a:rPr lang="en-CA" dirty="0" smtClean="0"/>
              <a:t> when action </a:t>
            </a:r>
            <a:r>
              <a:rPr lang="en-CA" i="1" dirty="0">
                <a:latin typeface="+mj-lt"/>
              </a:rPr>
              <a:t>A</a:t>
            </a:r>
            <a:r>
              <a:rPr lang="en-CA" dirty="0" smtClean="0"/>
              <a:t> is taken</a:t>
            </a:r>
          </a:p>
          <a:p>
            <a:r>
              <a:rPr lang="en-CA" dirty="0" smtClean="0"/>
              <a:t>We might initially set all the </a:t>
            </a:r>
            <a:r>
              <a:rPr lang="en-CA" i="1" dirty="0" smtClean="0">
                <a:latin typeface="+mj-lt"/>
              </a:rPr>
              <a:t>Q</a:t>
            </a:r>
            <a:r>
              <a:rPr lang="en-CA" dirty="0" smtClean="0"/>
              <a:t>(</a:t>
            </a:r>
            <a:r>
              <a:rPr lang="en-CA" i="1" dirty="0" smtClean="0">
                <a:latin typeface="+mj-lt"/>
              </a:rPr>
              <a:t>S,A</a:t>
            </a:r>
            <a:r>
              <a:rPr lang="en-CA" dirty="0" smtClean="0"/>
              <a:t>) to zero</a:t>
            </a:r>
          </a:p>
          <a:p>
            <a:r>
              <a:rPr lang="en-CA" dirty="0" smtClean="0"/>
              <a:t>We simulate a set of actions</a:t>
            </a:r>
          </a:p>
        </p:txBody>
      </p:sp>
      <p:sp>
        <p:nvSpPr>
          <p:cNvPr id="4" name="Slide Number Placeholder 3"/>
          <p:cNvSpPr>
            <a:spLocks noGrp="1"/>
          </p:cNvSpPr>
          <p:nvPr>
            <p:ph type="sldNum" sz="quarter" idx="12"/>
          </p:nvPr>
        </p:nvSpPr>
        <p:spPr/>
        <p:txBody>
          <a:bodyPr/>
          <a:lstStyle/>
          <a:p>
            <a:fld id="{B095A5CE-67BC-412D-BFFD-14F19C21C82C}" type="slidenum">
              <a:rPr lang="en-CA" smtClean="0"/>
              <a:t>16</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41944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Monte </a:t>
            </a:r>
            <a:r>
              <a:rPr lang="en-CA" dirty="0" smtClean="0"/>
              <a:t>Carlo </a:t>
            </a:r>
            <a:r>
              <a:rPr lang="en-CA" sz="1800" dirty="0"/>
              <a:t>continued</a:t>
            </a:r>
          </a:p>
        </p:txBody>
      </p:sp>
      <p:sp>
        <p:nvSpPr>
          <p:cNvPr id="3" name="Content Placeholder 2"/>
          <p:cNvSpPr>
            <a:spLocks noGrp="1"/>
          </p:cNvSpPr>
          <p:nvPr>
            <p:ph idx="1"/>
          </p:nvPr>
        </p:nvSpPr>
        <p:spPr/>
        <p:txBody>
          <a:bodyPr/>
          <a:lstStyle/>
          <a:p>
            <a:r>
              <a:rPr lang="en-CA" dirty="0"/>
              <a:t>There is a chance (1-</a:t>
            </a:r>
            <a:r>
              <a:rPr lang="en-CA" dirty="0">
                <a:latin typeface="Symbol" panose="05050102010706020507" pitchFamily="18" charset="2"/>
              </a:rPr>
              <a:t>e</a:t>
            </a:r>
            <a:r>
              <a:rPr lang="en-CA" dirty="0"/>
              <a:t>) that we choose the best action so far for any given state </a:t>
            </a:r>
            <a:r>
              <a:rPr lang="en-CA" dirty="0" smtClean="0"/>
              <a:t>and </a:t>
            </a:r>
            <a:r>
              <a:rPr lang="en-CA" dirty="0">
                <a:latin typeface="Symbol" panose="05050102010706020507" pitchFamily="18" charset="2"/>
              </a:rPr>
              <a:t>e</a:t>
            </a:r>
            <a:r>
              <a:rPr lang="en-CA" dirty="0"/>
              <a:t> that we randomly choose an </a:t>
            </a:r>
            <a:r>
              <a:rPr lang="en-CA" dirty="0" smtClean="0"/>
              <a:t>action</a:t>
            </a:r>
          </a:p>
          <a:p>
            <a:r>
              <a:rPr lang="en-CA" dirty="0" smtClean="0"/>
              <a:t>Define </a:t>
            </a:r>
            <a:r>
              <a:rPr lang="en-CA" i="1" dirty="0" smtClean="0">
                <a:latin typeface="+mj-lt"/>
              </a:rPr>
              <a:t>G</a:t>
            </a:r>
            <a:r>
              <a:rPr lang="en-CA" dirty="0" smtClean="0">
                <a:latin typeface="+mj-lt"/>
              </a:rPr>
              <a:t> </a:t>
            </a:r>
            <a:r>
              <a:rPr lang="en-CA" dirty="0" smtClean="0"/>
              <a:t>as the total reward (possibly with discounting) for the complete set of actions taken in one trial</a:t>
            </a:r>
          </a:p>
          <a:p>
            <a:r>
              <a:rPr lang="en-CA" dirty="0" smtClean="0"/>
              <a:t>For each {</a:t>
            </a:r>
            <a:r>
              <a:rPr lang="en-CA" i="1" dirty="0" smtClean="0">
                <a:latin typeface="+mj-lt"/>
              </a:rPr>
              <a:t>S</a:t>
            </a:r>
            <a:r>
              <a:rPr lang="en-CA" dirty="0" smtClean="0"/>
              <a:t>,</a:t>
            </a:r>
            <a:r>
              <a:rPr lang="en-CA" i="1" dirty="0" smtClean="0">
                <a:latin typeface="+mj-lt"/>
              </a:rPr>
              <a:t>A</a:t>
            </a:r>
            <a:r>
              <a:rPr lang="en-CA" dirty="0" smtClean="0"/>
              <a:t>} combination that is encountered on the trial we update as follows</a:t>
            </a:r>
          </a:p>
          <a:p>
            <a:pPr marL="0" indent="0">
              <a:buNone/>
            </a:pPr>
            <a:endParaRPr lang="en-CA" dirty="0"/>
          </a:p>
          <a:p>
            <a:pPr marL="0" indent="0">
              <a:buNone/>
            </a:pPr>
            <a:endParaRPr lang="en-CA" dirty="0"/>
          </a:p>
          <a:p>
            <a:endParaRPr lang="en-CA" i="1" dirty="0" smtClean="0">
              <a:latin typeface="+mj-lt"/>
            </a:endParaRPr>
          </a:p>
          <a:p>
            <a:pPr marL="514350" lvl="2" indent="0">
              <a:buNone/>
            </a:pPr>
            <a:endParaRPr lang="en-CA" dirty="0" smtClean="0"/>
          </a:p>
          <a:p>
            <a:pPr marL="0" indent="0">
              <a:buNone/>
            </a:pPr>
            <a:r>
              <a:rPr lang="en-CA" dirty="0"/>
              <a:t/>
            </a:r>
            <a:br>
              <a:rPr lang="en-CA" dirty="0"/>
            </a:b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1315911732"/>
              </p:ext>
            </p:extLst>
          </p:nvPr>
        </p:nvGraphicFramePr>
        <p:xfrm>
          <a:off x="2160820" y="4376207"/>
          <a:ext cx="3942885" cy="411107"/>
        </p:xfrm>
        <a:graphic>
          <a:graphicData uri="http://schemas.openxmlformats.org/presentationml/2006/ole">
            <mc:AlternateContent xmlns:mc="http://schemas.openxmlformats.org/markup-compatibility/2006">
              <mc:Choice xmlns:v="urn:schemas-microsoft-com:vml" Requires="v">
                <p:oleObj spid="_x0000_s6162" name="Equation" r:id="rId3" imgW="2679480" imgH="279360" progId="Equation.DSMT4">
                  <p:embed/>
                </p:oleObj>
              </mc:Choice>
              <mc:Fallback>
                <p:oleObj name="Equation" r:id="rId3" imgW="2679480" imgH="279360" progId="Equation.DSMT4">
                  <p:embed/>
                  <p:pic>
                    <p:nvPicPr>
                      <p:cNvPr id="0" name=""/>
                      <p:cNvPicPr/>
                      <p:nvPr/>
                    </p:nvPicPr>
                    <p:blipFill>
                      <a:blip r:embed="rId4"/>
                      <a:stretch>
                        <a:fillRect/>
                      </a:stretch>
                    </p:blipFill>
                    <p:spPr>
                      <a:xfrm>
                        <a:off x="2160820" y="4376207"/>
                        <a:ext cx="3942885" cy="411107"/>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B095A5CE-67BC-412D-BFFD-14F19C21C82C}" type="slidenum">
              <a:rPr lang="en-CA" smtClean="0"/>
              <a:t>17</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403078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Nim</a:t>
            </a:r>
            <a:r>
              <a:rPr lang="en-CA" dirty="0" smtClean="0"/>
              <a:t> with 8 matches in the pile initially</a:t>
            </a:r>
            <a:endParaRPr lang="en-CA" dirty="0"/>
          </a:p>
        </p:txBody>
      </p:sp>
      <p:sp>
        <p:nvSpPr>
          <p:cNvPr id="3" name="Content Placeholder 2"/>
          <p:cNvSpPr>
            <a:spLocks noGrp="1"/>
          </p:cNvSpPr>
          <p:nvPr>
            <p:ph idx="1"/>
          </p:nvPr>
        </p:nvSpPr>
        <p:spPr/>
        <p:txBody>
          <a:bodyPr/>
          <a:lstStyle/>
          <a:p>
            <a:r>
              <a:rPr lang="en-CA" dirty="0" smtClean="0"/>
              <a:t>Here are the initial values for the state/action combinations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618025528"/>
              </p:ext>
            </p:extLst>
          </p:nvPr>
        </p:nvGraphicFramePr>
        <p:xfrm>
          <a:off x="1599548" y="3196893"/>
          <a:ext cx="5906152" cy="1390650"/>
        </p:xfrm>
        <a:graphic>
          <a:graphicData uri="http://schemas.openxmlformats.org/drawingml/2006/table">
            <a:tbl>
              <a:tblPr firstRow="1" bandRow="1">
                <a:tableStyleId>{5940675A-B579-460E-94D1-54222C63F5DA}</a:tableStyleId>
              </a:tblPr>
              <a:tblGrid>
                <a:gridCol w="738269">
                  <a:extLst>
                    <a:ext uri="{9D8B030D-6E8A-4147-A177-3AD203B41FA5}">
                      <a16:colId xmlns:a16="http://schemas.microsoft.com/office/drawing/2014/main" val="3037177258"/>
                    </a:ext>
                  </a:extLst>
                </a:gridCol>
                <a:gridCol w="738269">
                  <a:extLst>
                    <a:ext uri="{9D8B030D-6E8A-4147-A177-3AD203B41FA5}">
                      <a16:colId xmlns:a16="http://schemas.microsoft.com/office/drawing/2014/main" val="2476266144"/>
                    </a:ext>
                  </a:extLst>
                </a:gridCol>
                <a:gridCol w="738269">
                  <a:extLst>
                    <a:ext uri="{9D8B030D-6E8A-4147-A177-3AD203B41FA5}">
                      <a16:colId xmlns:a16="http://schemas.microsoft.com/office/drawing/2014/main" val="4086468150"/>
                    </a:ext>
                  </a:extLst>
                </a:gridCol>
                <a:gridCol w="738269">
                  <a:extLst>
                    <a:ext uri="{9D8B030D-6E8A-4147-A177-3AD203B41FA5}">
                      <a16:colId xmlns:a16="http://schemas.microsoft.com/office/drawing/2014/main" val="3439700802"/>
                    </a:ext>
                  </a:extLst>
                </a:gridCol>
                <a:gridCol w="738269">
                  <a:extLst>
                    <a:ext uri="{9D8B030D-6E8A-4147-A177-3AD203B41FA5}">
                      <a16:colId xmlns:a16="http://schemas.microsoft.com/office/drawing/2014/main" val="3995316740"/>
                    </a:ext>
                  </a:extLst>
                </a:gridCol>
                <a:gridCol w="738269">
                  <a:extLst>
                    <a:ext uri="{9D8B030D-6E8A-4147-A177-3AD203B41FA5}">
                      <a16:colId xmlns:a16="http://schemas.microsoft.com/office/drawing/2014/main" val="4154482727"/>
                    </a:ext>
                  </a:extLst>
                </a:gridCol>
                <a:gridCol w="738269">
                  <a:extLst>
                    <a:ext uri="{9D8B030D-6E8A-4147-A177-3AD203B41FA5}">
                      <a16:colId xmlns:a16="http://schemas.microsoft.com/office/drawing/2014/main" val="4063473904"/>
                    </a:ext>
                  </a:extLst>
                </a:gridCol>
                <a:gridCol w="738269">
                  <a:extLst>
                    <a:ext uri="{9D8B030D-6E8A-4147-A177-3AD203B41FA5}">
                      <a16:colId xmlns:a16="http://schemas.microsoft.com/office/drawing/2014/main" val="1461263076"/>
                    </a:ext>
                  </a:extLst>
                </a:gridCol>
              </a:tblGrid>
              <a:tr h="278130">
                <a:tc rowSpan="2">
                  <a:txBody>
                    <a:bodyPr/>
                    <a:lstStyle/>
                    <a:p>
                      <a:pPr algn="ctr"/>
                      <a:r>
                        <a:rPr lang="en-CA" sz="1000" dirty="0" smtClean="0"/>
                        <a:t>Matches picked up</a:t>
                      </a:r>
                      <a:endParaRPr lang="en-CA" sz="1000" dirty="0"/>
                    </a:p>
                  </a:txBody>
                  <a:tcPr marL="68580" marR="68580" marT="34290" marB="34290"/>
                </a:tc>
                <a:tc gridSpan="7">
                  <a:txBody>
                    <a:bodyPr/>
                    <a:lstStyle/>
                    <a:p>
                      <a:pPr algn="ctr"/>
                      <a:r>
                        <a:rPr lang="en-CA" sz="1000" dirty="0" smtClean="0"/>
                        <a:t>State (=number of matches left )</a:t>
                      </a:r>
                      <a:endParaRPr lang="en-CA" sz="1000" dirty="0"/>
                    </a:p>
                  </a:txBody>
                  <a:tcPr marL="68580" marR="68580" marT="34290" marB="34290"/>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3460039505"/>
                  </a:ext>
                </a:extLst>
              </a:tr>
              <a:tr h="278130">
                <a:tc vMerge="1">
                  <a:txBody>
                    <a:bodyPr/>
                    <a:lstStyle/>
                    <a:p>
                      <a:pPr algn="ctr"/>
                      <a:endParaRPr lang="en-CA" dirty="0"/>
                    </a:p>
                  </a:txBody>
                  <a:tcPr/>
                </a:tc>
                <a:tc>
                  <a:txBody>
                    <a:bodyPr/>
                    <a:lstStyle/>
                    <a:p>
                      <a:pPr algn="ctr"/>
                      <a:r>
                        <a:rPr lang="en-CA" sz="1000" dirty="0" smtClean="0"/>
                        <a:t>2</a:t>
                      </a:r>
                      <a:endParaRPr lang="en-CA" sz="1000" dirty="0"/>
                    </a:p>
                  </a:txBody>
                  <a:tcPr marL="68580" marR="68580" marT="34290" marB="34290"/>
                </a:tc>
                <a:tc>
                  <a:txBody>
                    <a:bodyPr/>
                    <a:lstStyle/>
                    <a:p>
                      <a:pPr algn="ctr"/>
                      <a:r>
                        <a:rPr lang="en-CA" sz="1000" dirty="0" smtClean="0"/>
                        <a:t>3</a:t>
                      </a:r>
                      <a:endParaRPr lang="en-CA" sz="1000" dirty="0"/>
                    </a:p>
                  </a:txBody>
                  <a:tcPr marL="68580" marR="68580" marT="34290" marB="34290"/>
                </a:tc>
                <a:tc>
                  <a:txBody>
                    <a:bodyPr/>
                    <a:lstStyle/>
                    <a:p>
                      <a:pPr algn="ctr"/>
                      <a:r>
                        <a:rPr lang="en-CA" sz="1000" dirty="0" smtClean="0"/>
                        <a:t>4</a:t>
                      </a:r>
                      <a:endParaRPr lang="en-CA" sz="1000" dirty="0"/>
                    </a:p>
                  </a:txBody>
                  <a:tcPr marL="68580" marR="68580" marT="34290" marB="34290"/>
                </a:tc>
                <a:tc>
                  <a:txBody>
                    <a:bodyPr/>
                    <a:lstStyle/>
                    <a:p>
                      <a:pPr algn="ctr"/>
                      <a:r>
                        <a:rPr lang="en-CA" sz="1000" dirty="0" smtClean="0"/>
                        <a:t>5</a:t>
                      </a:r>
                      <a:endParaRPr lang="en-CA" sz="1000" dirty="0"/>
                    </a:p>
                  </a:txBody>
                  <a:tcPr marL="68580" marR="68580" marT="34290" marB="34290"/>
                </a:tc>
                <a:tc>
                  <a:txBody>
                    <a:bodyPr/>
                    <a:lstStyle/>
                    <a:p>
                      <a:pPr algn="ctr"/>
                      <a:r>
                        <a:rPr lang="en-CA" sz="1000" dirty="0" smtClean="0"/>
                        <a:t>6</a:t>
                      </a:r>
                      <a:endParaRPr lang="en-CA" sz="1000" dirty="0"/>
                    </a:p>
                  </a:txBody>
                  <a:tcPr marL="68580" marR="68580" marT="34290" marB="34290"/>
                </a:tc>
                <a:tc>
                  <a:txBody>
                    <a:bodyPr/>
                    <a:lstStyle/>
                    <a:p>
                      <a:pPr algn="ctr"/>
                      <a:r>
                        <a:rPr lang="en-CA" sz="1000" dirty="0" smtClean="0"/>
                        <a:t>7</a:t>
                      </a:r>
                      <a:endParaRPr lang="en-CA" sz="1000" dirty="0"/>
                    </a:p>
                  </a:txBody>
                  <a:tcPr marL="68580" marR="68580" marT="34290" marB="34290"/>
                </a:tc>
                <a:tc>
                  <a:txBody>
                    <a:bodyPr/>
                    <a:lstStyle/>
                    <a:p>
                      <a:pPr algn="ctr"/>
                      <a:r>
                        <a:rPr lang="en-CA" sz="1000" dirty="0" smtClean="0"/>
                        <a:t>8</a:t>
                      </a:r>
                      <a:endParaRPr lang="en-CA" sz="1000" dirty="0"/>
                    </a:p>
                  </a:txBody>
                  <a:tcPr marL="68580" marR="68580" marT="34290" marB="34290"/>
                </a:tc>
                <a:extLst>
                  <a:ext uri="{0D108BD9-81ED-4DB2-BD59-A6C34878D82A}">
                    <a16:rowId xmlns:a16="http://schemas.microsoft.com/office/drawing/2014/main" val="1207912334"/>
                  </a:ext>
                </a:extLst>
              </a:tr>
              <a:tr h="278130">
                <a:tc>
                  <a:txBody>
                    <a:bodyPr/>
                    <a:lstStyle/>
                    <a:p>
                      <a:pPr algn="ctr"/>
                      <a:r>
                        <a:rPr lang="en-CA" sz="1000" dirty="0" smtClean="0"/>
                        <a:t>1</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3827211519"/>
                  </a:ext>
                </a:extLst>
              </a:tr>
              <a:tr h="278130">
                <a:tc>
                  <a:txBody>
                    <a:bodyPr/>
                    <a:lstStyle/>
                    <a:p>
                      <a:pPr algn="ctr"/>
                      <a:r>
                        <a:rPr lang="en-CA" sz="1000" dirty="0" smtClean="0"/>
                        <a:t>2</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1410191458"/>
                  </a:ext>
                </a:extLst>
              </a:tr>
              <a:tr h="278130">
                <a:tc>
                  <a:txBody>
                    <a:bodyPr/>
                    <a:lstStyle/>
                    <a:p>
                      <a:pPr algn="ctr"/>
                      <a:r>
                        <a:rPr lang="en-CA" sz="1000" dirty="0" smtClean="0"/>
                        <a:t>3</a:t>
                      </a:r>
                      <a:endParaRPr lang="en-CA" sz="1000" dirty="0"/>
                    </a:p>
                  </a:txBody>
                  <a:tcPr marL="68580" marR="68580" marT="34290" marB="34290"/>
                </a:tc>
                <a:tc>
                  <a:txBody>
                    <a:bodyPr/>
                    <a:lstStyle/>
                    <a:p>
                      <a:pPr algn="ct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3989086793"/>
                  </a:ext>
                </a:extLst>
              </a:tr>
            </a:tbl>
          </a:graphicData>
        </a:graphic>
      </p:graphicFrame>
      <p:sp>
        <p:nvSpPr>
          <p:cNvPr id="5" name="Slide Number Placeholder 4"/>
          <p:cNvSpPr>
            <a:spLocks noGrp="1"/>
          </p:cNvSpPr>
          <p:nvPr>
            <p:ph type="sldNum" sz="quarter" idx="12"/>
          </p:nvPr>
        </p:nvSpPr>
        <p:spPr/>
        <p:txBody>
          <a:bodyPr/>
          <a:lstStyle/>
          <a:p>
            <a:fld id="{B095A5CE-67BC-412D-BFFD-14F19C21C82C}" type="slidenum">
              <a:rPr lang="en-CA" smtClean="0"/>
              <a:t>18</a:t>
            </a:fld>
            <a:endParaRPr lang="en-CA"/>
          </a:p>
        </p:txBody>
      </p:sp>
      <p:sp>
        <p:nvSpPr>
          <p:cNvPr id="6" name="Footer Placeholder 5"/>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80736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Nim</a:t>
            </a:r>
            <a:r>
              <a:rPr lang="en-CA" dirty="0" smtClean="0"/>
              <a:t> continued</a:t>
            </a:r>
            <a:endParaRPr lang="en-CA" dirty="0"/>
          </a:p>
        </p:txBody>
      </p:sp>
      <p:sp>
        <p:nvSpPr>
          <p:cNvPr id="3" name="Content Placeholder 2"/>
          <p:cNvSpPr>
            <a:spLocks noGrp="1"/>
          </p:cNvSpPr>
          <p:nvPr>
            <p:ph idx="1"/>
          </p:nvPr>
        </p:nvSpPr>
        <p:spPr/>
        <p:txBody>
          <a:bodyPr>
            <a:normAutofit/>
          </a:bodyPr>
          <a:lstStyle/>
          <a:p>
            <a:r>
              <a:rPr lang="en-CA" dirty="0" smtClean="0"/>
              <a:t>Opponent behaves randomly</a:t>
            </a:r>
          </a:p>
          <a:p>
            <a:r>
              <a:rPr lang="en-CA" dirty="0" smtClean="0"/>
              <a:t>Reward for winning is 1; reward for losing is −1</a:t>
            </a:r>
          </a:p>
          <a:p>
            <a:pPr marL="0" indent="0">
              <a:buNone/>
            </a:pPr>
            <a:r>
              <a:rPr lang="en-CA" dirty="0" smtClean="0"/>
              <a:t>The matches picked up on first simulation (with opponent’s choice in brackets) is</a:t>
            </a:r>
          </a:p>
          <a:p>
            <a:pPr marL="0" indent="0">
              <a:buNone/>
            </a:pPr>
            <a:r>
              <a:rPr lang="en-CA" dirty="0" smtClean="0"/>
              <a:t>1,[3],1,[3]  (win)</a:t>
            </a:r>
          </a:p>
          <a:p>
            <a:pPr marL="0" indent="0">
              <a:buNone/>
            </a:pPr>
            <a:endParaRPr lang="en-CA" dirty="0"/>
          </a:p>
          <a:p>
            <a:pPr marL="0" indent="0">
              <a:buNone/>
            </a:pPr>
            <a:r>
              <a:rPr lang="en-CA" dirty="0" smtClean="0"/>
              <a:t>We assign a gain, </a:t>
            </a:r>
            <a:r>
              <a:rPr lang="en-CA" i="1" dirty="0" smtClean="0">
                <a:latin typeface="+mj-lt"/>
              </a:rPr>
              <a:t>G</a:t>
            </a:r>
            <a:r>
              <a:rPr lang="en-CA" dirty="0" smtClean="0"/>
              <a:t>,  of 1 to:</a:t>
            </a:r>
          </a:p>
          <a:p>
            <a:pPr marL="225029" lvl="1" indent="0">
              <a:buNone/>
            </a:pPr>
            <a:r>
              <a:rPr lang="en-CA" dirty="0"/>
              <a:t>s</a:t>
            </a:r>
            <a:r>
              <a:rPr lang="en-CA" dirty="0" smtClean="0"/>
              <a:t>tate 8, action 1</a:t>
            </a:r>
          </a:p>
          <a:p>
            <a:pPr marL="225029" lvl="1" indent="0">
              <a:buNone/>
            </a:pPr>
            <a:r>
              <a:rPr lang="en-CA" dirty="0" smtClean="0"/>
              <a:t>state 4, action 1</a:t>
            </a:r>
          </a:p>
          <a:p>
            <a:pPr marL="0" indent="0">
              <a:buNone/>
            </a:pPr>
            <a:r>
              <a:rPr lang="en-CA" dirty="0"/>
              <a:t>a</a:t>
            </a:r>
            <a:r>
              <a:rPr lang="en-CA" dirty="0" smtClean="0"/>
              <a:t>nd apply updating formula, setting </a:t>
            </a:r>
            <a:r>
              <a:rPr lang="en-CA" dirty="0" smtClean="0">
                <a:latin typeface="Symbol" panose="05050102010706020507" pitchFamily="18" charset="2"/>
              </a:rPr>
              <a:t>a</a:t>
            </a:r>
            <a:r>
              <a:rPr lang="en-CA" dirty="0" smtClean="0"/>
              <a:t> = 0.05</a:t>
            </a:r>
          </a:p>
          <a:p>
            <a:pPr marL="0" indent="0">
              <a:buNone/>
            </a:pPr>
            <a:endParaRPr lang="en-CA" dirty="0"/>
          </a:p>
        </p:txBody>
      </p:sp>
      <p:sp>
        <p:nvSpPr>
          <p:cNvPr id="4" name="Slide Number Placeholder 3"/>
          <p:cNvSpPr>
            <a:spLocks noGrp="1"/>
          </p:cNvSpPr>
          <p:nvPr>
            <p:ph type="sldNum" sz="quarter" idx="12"/>
          </p:nvPr>
        </p:nvSpPr>
        <p:spPr/>
        <p:txBody>
          <a:bodyPr/>
          <a:lstStyle/>
          <a:p>
            <a:fld id="{B095A5CE-67BC-412D-BFFD-14F19C21C82C}" type="slidenum">
              <a:rPr lang="en-CA" smtClean="0"/>
              <a:t>19</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26105304"/>
              </p:ext>
            </p:extLst>
          </p:nvPr>
        </p:nvGraphicFramePr>
        <p:xfrm>
          <a:off x="2160588" y="5926535"/>
          <a:ext cx="3943350" cy="410766"/>
        </p:xfrm>
        <a:graphic>
          <a:graphicData uri="http://schemas.openxmlformats.org/presentationml/2006/ole">
            <mc:AlternateContent xmlns:mc="http://schemas.openxmlformats.org/markup-compatibility/2006">
              <mc:Choice xmlns:v="urn:schemas-microsoft-com:vml" Requires="v">
                <p:oleObj spid="_x0000_s7186" name="Equation" r:id="rId3" imgW="2679480" imgH="279360" progId="Equation.DSMT4">
                  <p:embed/>
                </p:oleObj>
              </mc:Choice>
              <mc:Fallback>
                <p:oleObj name="Equation" r:id="rId3" imgW="267948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5926535"/>
                        <a:ext cx="3943350" cy="41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68568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Reinforcement Learning</a:t>
            </a:r>
            <a:endParaRPr lang="en-CA" dirty="0"/>
          </a:p>
        </p:txBody>
      </p:sp>
      <p:sp>
        <p:nvSpPr>
          <p:cNvPr id="3" name="Content Placeholder 2"/>
          <p:cNvSpPr>
            <a:spLocks noGrp="1"/>
          </p:cNvSpPr>
          <p:nvPr>
            <p:ph idx="1"/>
          </p:nvPr>
        </p:nvSpPr>
        <p:spPr/>
        <p:txBody>
          <a:bodyPr/>
          <a:lstStyle/>
          <a:p>
            <a:r>
              <a:rPr lang="en-US" dirty="0" smtClean="0"/>
              <a:t>Reinforcement learning is concerned with finding a strategy for taking a series of decisions rather than just one</a:t>
            </a:r>
          </a:p>
          <a:p>
            <a:r>
              <a:rPr lang="en-US" dirty="0" smtClean="0"/>
              <a:t>The environment is usually changing unpredictably</a:t>
            </a:r>
            <a:endParaRPr lang="en-CA" dirty="0" smtClean="0"/>
          </a:p>
        </p:txBody>
      </p:sp>
      <p:sp>
        <p:nvSpPr>
          <p:cNvPr id="4" name="Slide Number Placeholder 3"/>
          <p:cNvSpPr>
            <a:spLocks noGrp="1"/>
          </p:cNvSpPr>
          <p:nvPr>
            <p:ph type="sldNum" sz="quarter" idx="12"/>
          </p:nvPr>
        </p:nvSpPr>
        <p:spPr/>
        <p:txBody>
          <a:bodyPr/>
          <a:lstStyle/>
          <a:p>
            <a:fld id="{B095A5CE-67BC-412D-BFFD-14F19C21C82C}" type="slidenum">
              <a:rPr lang="en-CA" smtClean="0"/>
              <a:t>2</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53104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Nim</a:t>
            </a:r>
            <a:r>
              <a:rPr lang="en-CA" dirty="0" smtClean="0"/>
              <a:t> after one </a:t>
            </a:r>
            <a:r>
              <a:rPr lang="en-CA" dirty="0"/>
              <a:t>trial (1,[3],1,[</a:t>
            </a:r>
            <a:r>
              <a:rPr lang="en-CA" dirty="0" smtClean="0"/>
              <a:t>3])</a:t>
            </a:r>
            <a:endParaRPr lang="en-CA" dirty="0"/>
          </a:p>
        </p:txBody>
      </p:sp>
      <p:sp>
        <p:nvSpPr>
          <p:cNvPr id="3" name="Content Placeholder 2"/>
          <p:cNvSpPr>
            <a:spLocks noGrp="1"/>
          </p:cNvSpPr>
          <p:nvPr>
            <p:ph idx="1"/>
          </p:nvPr>
        </p:nvSpPr>
        <p:spPr/>
        <p:txBody>
          <a:bodyPr/>
          <a:lstStyle/>
          <a:p>
            <a:pPr marL="0" indent="0">
              <a:buNone/>
            </a:pPr>
            <a:r>
              <a:rPr lang="en-CA" dirty="0" smtClean="0"/>
              <a:t> </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393464213"/>
              </p:ext>
            </p:extLst>
          </p:nvPr>
        </p:nvGraphicFramePr>
        <p:xfrm>
          <a:off x="1133714" y="2968918"/>
          <a:ext cx="5906152" cy="1390025"/>
        </p:xfrm>
        <a:graphic>
          <a:graphicData uri="http://schemas.openxmlformats.org/drawingml/2006/table">
            <a:tbl>
              <a:tblPr firstRow="1" bandRow="1">
                <a:tableStyleId>{5940675A-B579-460E-94D1-54222C63F5DA}</a:tableStyleId>
              </a:tblPr>
              <a:tblGrid>
                <a:gridCol w="738269">
                  <a:extLst>
                    <a:ext uri="{9D8B030D-6E8A-4147-A177-3AD203B41FA5}">
                      <a16:colId xmlns:a16="http://schemas.microsoft.com/office/drawing/2014/main" val="3037177258"/>
                    </a:ext>
                  </a:extLst>
                </a:gridCol>
                <a:gridCol w="738269">
                  <a:extLst>
                    <a:ext uri="{9D8B030D-6E8A-4147-A177-3AD203B41FA5}">
                      <a16:colId xmlns:a16="http://schemas.microsoft.com/office/drawing/2014/main" val="2476266144"/>
                    </a:ext>
                  </a:extLst>
                </a:gridCol>
                <a:gridCol w="738269">
                  <a:extLst>
                    <a:ext uri="{9D8B030D-6E8A-4147-A177-3AD203B41FA5}">
                      <a16:colId xmlns:a16="http://schemas.microsoft.com/office/drawing/2014/main" val="4086468150"/>
                    </a:ext>
                  </a:extLst>
                </a:gridCol>
                <a:gridCol w="738269">
                  <a:extLst>
                    <a:ext uri="{9D8B030D-6E8A-4147-A177-3AD203B41FA5}">
                      <a16:colId xmlns:a16="http://schemas.microsoft.com/office/drawing/2014/main" val="3439700802"/>
                    </a:ext>
                  </a:extLst>
                </a:gridCol>
                <a:gridCol w="738269">
                  <a:extLst>
                    <a:ext uri="{9D8B030D-6E8A-4147-A177-3AD203B41FA5}">
                      <a16:colId xmlns:a16="http://schemas.microsoft.com/office/drawing/2014/main" val="3995316740"/>
                    </a:ext>
                  </a:extLst>
                </a:gridCol>
                <a:gridCol w="738269">
                  <a:extLst>
                    <a:ext uri="{9D8B030D-6E8A-4147-A177-3AD203B41FA5}">
                      <a16:colId xmlns:a16="http://schemas.microsoft.com/office/drawing/2014/main" val="4154482727"/>
                    </a:ext>
                  </a:extLst>
                </a:gridCol>
                <a:gridCol w="738269">
                  <a:extLst>
                    <a:ext uri="{9D8B030D-6E8A-4147-A177-3AD203B41FA5}">
                      <a16:colId xmlns:a16="http://schemas.microsoft.com/office/drawing/2014/main" val="4063473904"/>
                    </a:ext>
                  </a:extLst>
                </a:gridCol>
                <a:gridCol w="738269">
                  <a:extLst>
                    <a:ext uri="{9D8B030D-6E8A-4147-A177-3AD203B41FA5}">
                      <a16:colId xmlns:a16="http://schemas.microsoft.com/office/drawing/2014/main" val="1461263076"/>
                    </a:ext>
                  </a:extLst>
                </a:gridCol>
              </a:tblGrid>
              <a:tr h="277505">
                <a:tc rowSpan="2">
                  <a:txBody>
                    <a:bodyPr/>
                    <a:lstStyle/>
                    <a:p>
                      <a:pPr algn="ctr"/>
                      <a:r>
                        <a:rPr lang="en-CA" sz="1000" dirty="0" smtClean="0"/>
                        <a:t>Matches picked up</a:t>
                      </a:r>
                      <a:endParaRPr lang="en-CA" sz="1000" dirty="0"/>
                    </a:p>
                  </a:txBody>
                  <a:tcPr marL="68580" marR="68580" marT="34290" marB="34290"/>
                </a:tc>
                <a:tc gridSpan="7">
                  <a:txBody>
                    <a:bodyPr/>
                    <a:lstStyle/>
                    <a:p>
                      <a:pPr algn="ctr"/>
                      <a:r>
                        <a:rPr lang="en-CA" sz="1000" dirty="0" smtClean="0"/>
                        <a:t>State (=number of matches left )</a:t>
                      </a:r>
                      <a:endParaRPr lang="en-CA" sz="1000" dirty="0"/>
                    </a:p>
                  </a:txBody>
                  <a:tcPr marL="68580" marR="68580" marT="34290" marB="34290"/>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3460039505"/>
                  </a:ext>
                </a:extLst>
              </a:tr>
              <a:tr h="278130">
                <a:tc vMerge="1">
                  <a:txBody>
                    <a:bodyPr/>
                    <a:lstStyle/>
                    <a:p>
                      <a:pPr algn="ctr"/>
                      <a:endParaRPr lang="en-CA" dirty="0"/>
                    </a:p>
                  </a:txBody>
                  <a:tcPr/>
                </a:tc>
                <a:tc>
                  <a:txBody>
                    <a:bodyPr/>
                    <a:lstStyle/>
                    <a:p>
                      <a:pPr algn="ctr"/>
                      <a:r>
                        <a:rPr lang="en-CA" sz="1000" dirty="0" smtClean="0"/>
                        <a:t>2</a:t>
                      </a:r>
                      <a:endParaRPr lang="en-CA" sz="1000" dirty="0"/>
                    </a:p>
                  </a:txBody>
                  <a:tcPr marL="68580" marR="68580" marT="34290" marB="34290"/>
                </a:tc>
                <a:tc>
                  <a:txBody>
                    <a:bodyPr/>
                    <a:lstStyle/>
                    <a:p>
                      <a:pPr algn="ctr"/>
                      <a:r>
                        <a:rPr lang="en-CA" sz="1000" dirty="0" smtClean="0"/>
                        <a:t>3</a:t>
                      </a:r>
                      <a:endParaRPr lang="en-CA" sz="1000" dirty="0"/>
                    </a:p>
                  </a:txBody>
                  <a:tcPr marL="68580" marR="68580" marT="34290" marB="34290"/>
                </a:tc>
                <a:tc>
                  <a:txBody>
                    <a:bodyPr/>
                    <a:lstStyle/>
                    <a:p>
                      <a:pPr algn="ctr"/>
                      <a:r>
                        <a:rPr lang="en-CA" sz="1000" dirty="0" smtClean="0"/>
                        <a:t>4</a:t>
                      </a:r>
                      <a:endParaRPr lang="en-CA" sz="1000" dirty="0"/>
                    </a:p>
                  </a:txBody>
                  <a:tcPr marL="68580" marR="68580" marT="34290" marB="34290"/>
                </a:tc>
                <a:tc>
                  <a:txBody>
                    <a:bodyPr/>
                    <a:lstStyle/>
                    <a:p>
                      <a:pPr algn="ctr"/>
                      <a:r>
                        <a:rPr lang="en-CA" sz="1000" dirty="0" smtClean="0"/>
                        <a:t>5</a:t>
                      </a:r>
                      <a:endParaRPr lang="en-CA" sz="1000" dirty="0"/>
                    </a:p>
                  </a:txBody>
                  <a:tcPr marL="68580" marR="68580" marT="34290" marB="34290"/>
                </a:tc>
                <a:tc>
                  <a:txBody>
                    <a:bodyPr/>
                    <a:lstStyle/>
                    <a:p>
                      <a:pPr algn="ctr"/>
                      <a:r>
                        <a:rPr lang="en-CA" sz="1000" dirty="0" smtClean="0"/>
                        <a:t>6</a:t>
                      </a:r>
                      <a:endParaRPr lang="en-CA" sz="1000" dirty="0"/>
                    </a:p>
                  </a:txBody>
                  <a:tcPr marL="68580" marR="68580" marT="34290" marB="34290"/>
                </a:tc>
                <a:tc>
                  <a:txBody>
                    <a:bodyPr/>
                    <a:lstStyle/>
                    <a:p>
                      <a:pPr algn="ctr"/>
                      <a:r>
                        <a:rPr lang="en-CA" sz="1000" dirty="0" smtClean="0"/>
                        <a:t>7</a:t>
                      </a:r>
                      <a:endParaRPr lang="en-CA" sz="1000" dirty="0"/>
                    </a:p>
                  </a:txBody>
                  <a:tcPr marL="68580" marR="68580" marT="34290" marB="34290"/>
                </a:tc>
                <a:tc>
                  <a:txBody>
                    <a:bodyPr/>
                    <a:lstStyle/>
                    <a:p>
                      <a:pPr algn="ctr"/>
                      <a:r>
                        <a:rPr lang="en-CA" sz="1000" dirty="0" smtClean="0"/>
                        <a:t>8</a:t>
                      </a:r>
                      <a:endParaRPr lang="en-CA" sz="1000" dirty="0"/>
                    </a:p>
                  </a:txBody>
                  <a:tcPr marL="68580" marR="68580" marT="34290" marB="34290"/>
                </a:tc>
                <a:extLst>
                  <a:ext uri="{0D108BD9-81ED-4DB2-BD59-A6C34878D82A}">
                    <a16:rowId xmlns:a16="http://schemas.microsoft.com/office/drawing/2014/main" val="1207912334"/>
                  </a:ext>
                </a:extLst>
              </a:tr>
              <a:tr h="278130">
                <a:tc>
                  <a:txBody>
                    <a:bodyPr/>
                    <a:lstStyle/>
                    <a:p>
                      <a:pPr algn="ctr"/>
                      <a:r>
                        <a:rPr lang="en-CA" sz="1000" dirty="0" smtClean="0"/>
                        <a:t>1</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0.05</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0.05</a:t>
                      </a:r>
                      <a:endParaRPr lang="en-CA" sz="1000" dirty="0"/>
                    </a:p>
                  </a:txBody>
                  <a:tcPr marL="68580" marR="68580" marT="34290" marB="34290"/>
                </a:tc>
                <a:extLst>
                  <a:ext uri="{0D108BD9-81ED-4DB2-BD59-A6C34878D82A}">
                    <a16:rowId xmlns:a16="http://schemas.microsoft.com/office/drawing/2014/main" val="3827211519"/>
                  </a:ext>
                </a:extLst>
              </a:tr>
              <a:tr h="278130">
                <a:tc>
                  <a:txBody>
                    <a:bodyPr/>
                    <a:lstStyle/>
                    <a:p>
                      <a:pPr algn="ctr"/>
                      <a:r>
                        <a:rPr lang="en-CA" sz="1000" dirty="0" smtClean="0"/>
                        <a:t>2</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1410191458"/>
                  </a:ext>
                </a:extLst>
              </a:tr>
              <a:tr h="278130">
                <a:tc>
                  <a:txBody>
                    <a:bodyPr/>
                    <a:lstStyle/>
                    <a:p>
                      <a:pPr algn="ctr"/>
                      <a:r>
                        <a:rPr lang="en-CA" sz="1000" dirty="0" smtClean="0"/>
                        <a:t>3</a:t>
                      </a:r>
                      <a:endParaRPr lang="en-CA" sz="1000" dirty="0"/>
                    </a:p>
                  </a:txBody>
                  <a:tcPr marL="68580" marR="68580" marT="34290" marB="34290"/>
                </a:tc>
                <a:tc>
                  <a:txBody>
                    <a:bodyPr/>
                    <a:lstStyle/>
                    <a:p>
                      <a:pPr algn="ct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3989086793"/>
                  </a:ext>
                </a:extLst>
              </a:tr>
            </a:tbl>
          </a:graphicData>
        </a:graphic>
      </p:graphicFrame>
      <p:sp>
        <p:nvSpPr>
          <p:cNvPr id="5" name="Slide Number Placeholder 4"/>
          <p:cNvSpPr>
            <a:spLocks noGrp="1"/>
          </p:cNvSpPr>
          <p:nvPr>
            <p:ph type="sldNum" sz="quarter" idx="12"/>
          </p:nvPr>
        </p:nvSpPr>
        <p:spPr/>
        <p:txBody>
          <a:bodyPr/>
          <a:lstStyle/>
          <a:p>
            <a:fld id="{B095A5CE-67BC-412D-BFFD-14F19C21C82C}" type="slidenum">
              <a:rPr lang="en-CA" smtClean="0"/>
              <a:t>20</a:t>
            </a:fld>
            <a:endParaRPr lang="en-CA"/>
          </a:p>
        </p:txBody>
      </p:sp>
      <p:sp>
        <p:nvSpPr>
          <p:cNvPr id="6" name="Footer Placeholder 5"/>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87527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11" y="1470120"/>
            <a:ext cx="7772400" cy="857250"/>
          </a:xfrm>
        </p:spPr>
        <p:txBody>
          <a:bodyPr/>
          <a:lstStyle/>
          <a:p>
            <a:r>
              <a:rPr lang="en-CA" dirty="0" smtClean="0"/>
              <a:t>Next trials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67487737"/>
              </p:ext>
            </p:extLst>
          </p:nvPr>
        </p:nvGraphicFramePr>
        <p:xfrm>
          <a:off x="1979712" y="2927637"/>
          <a:ext cx="5392600" cy="1259334"/>
        </p:xfrm>
        <a:graphic>
          <a:graphicData uri="http://schemas.openxmlformats.org/drawingml/2006/table">
            <a:tbl>
              <a:tblPr firstRow="1" bandRow="1">
                <a:tableStyleId>{5940675A-B579-460E-94D1-54222C63F5DA}</a:tableStyleId>
              </a:tblPr>
              <a:tblGrid>
                <a:gridCol w="674075">
                  <a:extLst>
                    <a:ext uri="{9D8B030D-6E8A-4147-A177-3AD203B41FA5}">
                      <a16:colId xmlns:a16="http://schemas.microsoft.com/office/drawing/2014/main" val="3037177258"/>
                    </a:ext>
                  </a:extLst>
                </a:gridCol>
                <a:gridCol w="674075">
                  <a:extLst>
                    <a:ext uri="{9D8B030D-6E8A-4147-A177-3AD203B41FA5}">
                      <a16:colId xmlns:a16="http://schemas.microsoft.com/office/drawing/2014/main" val="2476266144"/>
                    </a:ext>
                  </a:extLst>
                </a:gridCol>
                <a:gridCol w="674075">
                  <a:extLst>
                    <a:ext uri="{9D8B030D-6E8A-4147-A177-3AD203B41FA5}">
                      <a16:colId xmlns:a16="http://schemas.microsoft.com/office/drawing/2014/main" val="4086468150"/>
                    </a:ext>
                  </a:extLst>
                </a:gridCol>
                <a:gridCol w="674075">
                  <a:extLst>
                    <a:ext uri="{9D8B030D-6E8A-4147-A177-3AD203B41FA5}">
                      <a16:colId xmlns:a16="http://schemas.microsoft.com/office/drawing/2014/main" val="3439700802"/>
                    </a:ext>
                  </a:extLst>
                </a:gridCol>
                <a:gridCol w="674075">
                  <a:extLst>
                    <a:ext uri="{9D8B030D-6E8A-4147-A177-3AD203B41FA5}">
                      <a16:colId xmlns:a16="http://schemas.microsoft.com/office/drawing/2014/main" val="3995316740"/>
                    </a:ext>
                  </a:extLst>
                </a:gridCol>
                <a:gridCol w="674075">
                  <a:extLst>
                    <a:ext uri="{9D8B030D-6E8A-4147-A177-3AD203B41FA5}">
                      <a16:colId xmlns:a16="http://schemas.microsoft.com/office/drawing/2014/main" val="4154482727"/>
                    </a:ext>
                  </a:extLst>
                </a:gridCol>
                <a:gridCol w="674075">
                  <a:extLst>
                    <a:ext uri="{9D8B030D-6E8A-4147-A177-3AD203B41FA5}">
                      <a16:colId xmlns:a16="http://schemas.microsoft.com/office/drawing/2014/main" val="4063473904"/>
                    </a:ext>
                  </a:extLst>
                </a:gridCol>
                <a:gridCol w="674075">
                  <a:extLst>
                    <a:ext uri="{9D8B030D-6E8A-4147-A177-3AD203B41FA5}">
                      <a16:colId xmlns:a16="http://schemas.microsoft.com/office/drawing/2014/main" val="1461263076"/>
                    </a:ext>
                  </a:extLst>
                </a:gridCol>
              </a:tblGrid>
              <a:tr h="242068">
                <a:tc rowSpan="2">
                  <a:txBody>
                    <a:bodyPr/>
                    <a:lstStyle/>
                    <a:p>
                      <a:pPr algn="ctr"/>
                      <a:r>
                        <a:rPr lang="en-CA" sz="1000" dirty="0" smtClean="0"/>
                        <a:t>Matches picked up</a:t>
                      </a:r>
                      <a:endParaRPr lang="en-CA" sz="1000" dirty="0"/>
                    </a:p>
                  </a:txBody>
                  <a:tcPr marL="68580" marR="68580" marT="34290" marB="34290"/>
                </a:tc>
                <a:tc gridSpan="7">
                  <a:txBody>
                    <a:bodyPr/>
                    <a:lstStyle/>
                    <a:p>
                      <a:pPr algn="ctr"/>
                      <a:r>
                        <a:rPr lang="en-CA" sz="1000" dirty="0" smtClean="0"/>
                        <a:t>State (=number of matches left )</a:t>
                      </a:r>
                      <a:endParaRPr lang="en-CA" sz="1000" dirty="0"/>
                    </a:p>
                  </a:txBody>
                  <a:tcPr marL="68580" marR="68580" marT="34290" marB="34290"/>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3460039505"/>
                  </a:ext>
                </a:extLst>
              </a:tr>
              <a:tr h="289427">
                <a:tc vMerge="1">
                  <a:txBody>
                    <a:bodyPr/>
                    <a:lstStyle/>
                    <a:p>
                      <a:pPr algn="ctr"/>
                      <a:endParaRPr lang="en-CA" dirty="0"/>
                    </a:p>
                  </a:txBody>
                  <a:tcPr/>
                </a:tc>
                <a:tc>
                  <a:txBody>
                    <a:bodyPr/>
                    <a:lstStyle/>
                    <a:p>
                      <a:pPr algn="ctr"/>
                      <a:r>
                        <a:rPr lang="en-CA" sz="1000" dirty="0" smtClean="0"/>
                        <a:t>2</a:t>
                      </a:r>
                      <a:endParaRPr lang="en-CA" sz="1000" dirty="0"/>
                    </a:p>
                  </a:txBody>
                  <a:tcPr marL="68580" marR="68580" marT="34290" marB="34290"/>
                </a:tc>
                <a:tc>
                  <a:txBody>
                    <a:bodyPr/>
                    <a:lstStyle/>
                    <a:p>
                      <a:pPr algn="ctr"/>
                      <a:r>
                        <a:rPr lang="en-CA" sz="1000" dirty="0" smtClean="0"/>
                        <a:t>3</a:t>
                      </a:r>
                      <a:endParaRPr lang="en-CA" sz="1000" dirty="0"/>
                    </a:p>
                  </a:txBody>
                  <a:tcPr marL="68580" marR="68580" marT="34290" marB="34290"/>
                </a:tc>
                <a:tc>
                  <a:txBody>
                    <a:bodyPr/>
                    <a:lstStyle/>
                    <a:p>
                      <a:pPr algn="ctr"/>
                      <a:r>
                        <a:rPr lang="en-CA" sz="1000" dirty="0" smtClean="0"/>
                        <a:t>4</a:t>
                      </a:r>
                      <a:endParaRPr lang="en-CA" sz="1000" dirty="0"/>
                    </a:p>
                  </a:txBody>
                  <a:tcPr marL="68580" marR="68580" marT="34290" marB="34290"/>
                </a:tc>
                <a:tc>
                  <a:txBody>
                    <a:bodyPr/>
                    <a:lstStyle/>
                    <a:p>
                      <a:pPr algn="ctr"/>
                      <a:r>
                        <a:rPr lang="en-CA" sz="1000" dirty="0" smtClean="0"/>
                        <a:t>5</a:t>
                      </a:r>
                      <a:endParaRPr lang="en-CA" sz="1000" dirty="0"/>
                    </a:p>
                  </a:txBody>
                  <a:tcPr marL="68580" marR="68580" marT="34290" marB="34290"/>
                </a:tc>
                <a:tc>
                  <a:txBody>
                    <a:bodyPr/>
                    <a:lstStyle/>
                    <a:p>
                      <a:pPr algn="ctr"/>
                      <a:r>
                        <a:rPr lang="en-CA" sz="1000" dirty="0" smtClean="0"/>
                        <a:t>6</a:t>
                      </a:r>
                      <a:endParaRPr lang="en-CA" sz="1000" dirty="0"/>
                    </a:p>
                  </a:txBody>
                  <a:tcPr marL="68580" marR="68580" marT="34290" marB="34290"/>
                </a:tc>
                <a:tc>
                  <a:txBody>
                    <a:bodyPr/>
                    <a:lstStyle/>
                    <a:p>
                      <a:pPr algn="ctr"/>
                      <a:r>
                        <a:rPr lang="en-CA" sz="1000" dirty="0" smtClean="0"/>
                        <a:t>7</a:t>
                      </a:r>
                      <a:endParaRPr lang="en-CA" sz="1000" dirty="0"/>
                    </a:p>
                  </a:txBody>
                  <a:tcPr marL="68580" marR="68580" marT="34290" marB="34290"/>
                </a:tc>
                <a:tc>
                  <a:txBody>
                    <a:bodyPr/>
                    <a:lstStyle/>
                    <a:p>
                      <a:pPr algn="ctr"/>
                      <a:r>
                        <a:rPr lang="en-CA" sz="1000" dirty="0" smtClean="0"/>
                        <a:t>8</a:t>
                      </a:r>
                      <a:endParaRPr lang="en-CA" sz="1000" dirty="0"/>
                    </a:p>
                  </a:txBody>
                  <a:tcPr marL="68580" marR="68580" marT="34290" marB="34290"/>
                </a:tc>
                <a:extLst>
                  <a:ext uri="{0D108BD9-81ED-4DB2-BD59-A6C34878D82A}">
                    <a16:rowId xmlns:a16="http://schemas.microsoft.com/office/drawing/2014/main" val="1207912334"/>
                  </a:ext>
                </a:extLst>
              </a:tr>
              <a:tr h="242613">
                <a:tc>
                  <a:txBody>
                    <a:bodyPr/>
                    <a:lstStyle/>
                    <a:p>
                      <a:pPr algn="ctr"/>
                      <a:r>
                        <a:rPr lang="en-CA" sz="1000" dirty="0" smtClean="0"/>
                        <a:t>1</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0.05</a:t>
                      </a:r>
                      <a:endParaRPr lang="en-CA" sz="1000" dirty="0"/>
                    </a:p>
                  </a:txBody>
                  <a:tcPr marL="68580" marR="68580" marT="34290" marB="34290"/>
                </a:tc>
                <a:tc>
                  <a:txBody>
                    <a:bodyPr/>
                    <a:lstStyle/>
                    <a:p>
                      <a:pPr algn="ctr"/>
                      <a:r>
                        <a:rPr lang="en-CA" sz="1000" dirty="0" smtClean="0"/>
                        <a:t>-0.05</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-0.025</a:t>
                      </a:r>
                      <a:endParaRPr lang="en-CA" sz="1000" dirty="0"/>
                    </a:p>
                  </a:txBody>
                  <a:tcPr marL="68580" marR="68580" marT="34290" marB="34290"/>
                </a:tc>
                <a:extLst>
                  <a:ext uri="{0D108BD9-81ED-4DB2-BD59-A6C34878D82A}">
                    <a16:rowId xmlns:a16="http://schemas.microsoft.com/office/drawing/2014/main" val="3827211519"/>
                  </a:ext>
                </a:extLst>
              </a:tr>
              <a:tr h="242613">
                <a:tc>
                  <a:txBody>
                    <a:bodyPr/>
                    <a:lstStyle/>
                    <a:p>
                      <a:pPr algn="ctr"/>
                      <a:r>
                        <a:rPr lang="en-CA" sz="1000" dirty="0" smtClean="0"/>
                        <a:t>2</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1410191458"/>
                  </a:ext>
                </a:extLst>
              </a:tr>
              <a:tr h="242613">
                <a:tc>
                  <a:txBody>
                    <a:bodyPr/>
                    <a:lstStyle/>
                    <a:p>
                      <a:pPr algn="ctr"/>
                      <a:r>
                        <a:rPr lang="en-CA" sz="1000" dirty="0" smtClean="0"/>
                        <a:t>3</a:t>
                      </a:r>
                      <a:endParaRPr lang="en-CA" sz="1000" dirty="0"/>
                    </a:p>
                  </a:txBody>
                  <a:tcPr marL="68580" marR="68580" marT="34290" marB="34290"/>
                </a:tc>
                <a:tc>
                  <a:txBody>
                    <a:bodyPr/>
                    <a:lstStyle/>
                    <a:p>
                      <a:pPr algn="ct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tc>
                  <a:txBody>
                    <a:bodyPr/>
                    <a:lstStyle/>
                    <a:p>
                      <a:pPr algn="ctr"/>
                      <a:r>
                        <a:rPr lang="en-CA" sz="1000" dirty="0" smtClean="0"/>
                        <a:t>0</a:t>
                      </a:r>
                      <a:endParaRPr lang="en-CA" sz="1000" dirty="0"/>
                    </a:p>
                  </a:txBody>
                  <a:tcPr marL="68580" marR="68580" marT="34290" marB="34290"/>
                </a:tc>
                <a:extLst>
                  <a:ext uri="{0D108BD9-81ED-4DB2-BD59-A6C34878D82A}">
                    <a16:rowId xmlns:a16="http://schemas.microsoft.com/office/drawing/2014/main" val="3989086793"/>
                  </a:ext>
                </a:extLst>
              </a:tr>
            </a:tbl>
          </a:graphicData>
        </a:graphic>
      </p:graphicFrame>
      <p:sp>
        <p:nvSpPr>
          <p:cNvPr id="6" name="TextBox 5"/>
          <p:cNvSpPr txBox="1"/>
          <p:nvPr/>
        </p:nvSpPr>
        <p:spPr>
          <a:xfrm>
            <a:off x="246064" y="3212976"/>
            <a:ext cx="1623197" cy="507831"/>
          </a:xfrm>
          <a:prstGeom prst="rect">
            <a:avLst/>
          </a:prstGeom>
          <a:noFill/>
        </p:spPr>
        <p:txBody>
          <a:bodyPr wrap="square" rtlCol="0">
            <a:spAutoFit/>
          </a:bodyPr>
          <a:lstStyle/>
          <a:p>
            <a:r>
              <a:rPr lang="en-CA" sz="1350" dirty="0"/>
              <a:t>  Second trial</a:t>
            </a:r>
          </a:p>
          <a:p>
            <a:r>
              <a:rPr lang="en-CA" sz="1350" dirty="0" smtClean="0"/>
              <a:t>1,[2],1,[3],1 </a:t>
            </a:r>
            <a:r>
              <a:rPr lang="en-CA" sz="1350" dirty="0"/>
              <a:t>(lose)</a:t>
            </a:r>
          </a:p>
        </p:txBody>
      </p:sp>
      <p:sp>
        <p:nvSpPr>
          <p:cNvPr id="3" name="Slide Number Placeholder 2"/>
          <p:cNvSpPr>
            <a:spLocks noGrp="1"/>
          </p:cNvSpPr>
          <p:nvPr>
            <p:ph type="sldNum" sz="quarter" idx="12"/>
          </p:nvPr>
        </p:nvSpPr>
        <p:spPr/>
        <p:txBody>
          <a:bodyPr/>
          <a:lstStyle/>
          <a:p>
            <a:fld id="{B095A5CE-67BC-412D-BFFD-14F19C21C82C}" type="slidenum">
              <a:rPr lang="en-CA" smtClean="0"/>
              <a:t>21</a:t>
            </a:fld>
            <a:endParaRPr lang="en-CA"/>
          </a:p>
        </p:txBody>
      </p:sp>
      <p:sp>
        <p:nvSpPr>
          <p:cNvPr id="8" name="Footer Placeholder 7"/>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9291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64" y="945816"/>
            <a:ext cx="8820472" cy="857250"/>
          </a:xfrm>
        </p:spPr>
        <p:txBody>
          <a:bodyPr/>
          <a:lstStyle/>
          <a:p>
            <a:r>
              <a:rPr lang="en-CA" sz="3000" dirty="0" smtClean="0"/>
              <a:t>Example of convergence, </a:t>
            </a:r>
            <a:r>
              <a:rPr lang="en-CA" sz="3000" dirty="0" smtClean="0">
                <a:latin typeface="Symbol" panose="05050102010706020507" pitchFamily="18" charset="2"/>
              </a:rPr>
              <a:t>e</a:t>
            </a:r>
            <a:r>
              <a:rPr lang="en-CA" sz="3000" dirty="0" smtClean="0"/>
              <a:t>=0.1 (Tables </a:t>
            </a:r>
            <a:r>
              <a:rPr lang="en-CA" sz="3000" dirty="0" smtClean="0"/>
              <a:t>7.8 </a:t>
            </a:r>
            <a:r>
              <a:rPr lang="en-CA" sz="3000" dirty="0" smtClean="0"/>
              <a:t>to </a:t>
            </a:r>
            <a:r>
              <a:rPr lang="en-CA" sz="3000" dirty="0" smtClean="0"/>
              <a:t>7.10)</a:t>
            </a:r>
            <a:endParaRPr lang="en-CA" sz="3000" dirty="0"/>
          </a:p>
        </p:txBody>
      </p:sp>
      <p:sp>
        <p:nvSpPr>
          <p:cNvPr id="5" name="Content Placeholder 4"/>
          <p:cNvSpPr>
            <a:spLocks noGrp="1"/>
          </p:cNvSpPr>
          <p:nvPr>
            <p:ph idx="1"/>
          </p:nvPr>
        </p:nvSpPr>
        <p:spPr/>
        <p:txBody>
          <a:bodyPr/>
          <a:lstStyle/>
          <a:p>
            <a:pPr marL="0" indent="0">
              <a:buNone/>
            </a:pPr>
            <a:r>
              <a:rPr lang="en-CA" dirty="0" smtClean="0"/>
              <a:t> </a:t>
            </a:r>
            <a:endParaRPr lang="en-CA" dirty="0"/>
          </a:p>
        </p:txBody>
      </p:sp>
      <p:sp>
        <p:nvSpPr>
          <p:cNvPr id="10" name="TextBox 9"/>
          <p:cNvSpPr txBox="1"/>
          <p:nvPr/>
        </p:nvSpPr>
        <p:spPr>
          <a:xfrm>
            <a:off x="927357" y="2437997"/>
            <a:ext cx="1353393" cy="507831"/>
          </a:xfrm>
          <a:prstGeom prst="rect">
            <a:avLst/>
          </a:prstGeom>
          <a:noFill/>
        </p:spPr>
        <p:txBody>
          <a:bodyPr wrap="square" rtlCol="0">
            <a:spAutoFit/>
          </a:bodyPr>
          <a:lstStyle/>
          <a:p>
            <a:r>
              <a:rPr lang="en-CA" sz="1350" dirty="0"/>
              <a:t>After </a:t>
            </a:r>
            <a:r>
              <a:rPr lang="en-CA" sz="1350" dirty="0" smtClean="0"/>
              <a:t>1000 </a:t>
            </a:r>
            <a:r>
              <a:rPr lang="en-CA" sz="1350" dirty="0"/>
              <a:t>trials</a:t>
            </a:r>
          </a:p>
        </p:txBody>
      </p:sp>
      <p:sp>
        <p:nvSpPr>
          <p:cNvPr id="11" name="TextBox 10"/>
          <p:cNvSpPr txBox="1"/>
          <p:nvPr/>
        </p:nvSpPr>
        <p:spPr>
          <a:xfrm>
            <a:off x="920283" y="3722554"/>
            <a:ext cx="1353393" cy="507831"/>
          </a:xfrm>
          <a:prstGeom prst="rect">
            <a:avLst/>
          </a:prstGeom>
          <a:noFill/>
        </p:spPr>
        <p:txBody>
          <a:bodyPr wrap="square" rtlCol="0">
            <a:spAutoFit/>
          </a:bodyPr>
          <a:lstStyle/>
          <a:p>
            <a:r>
              <a:rPr lang="en-CA" sz="1350" dirty="0"/>
              <a:t>After </a:t>
            </a:r>
            <a:r>
              <a:rPr lang="en-CA" sz="1350" dirty="0" smtClean="0"/>
              <a:t>5,000 </a:t>
            </a:r>
            <a:r>
              <a:rPr lang="en-CA" sz="1350" dirty="0"/>
              <a:t>trials</a:t>
            </a:r>
          </a:p>
        </p:txBody>
      </p:sp>
      <p:sp>
        <p:nvSpPr>
          <p:cNvPr id="12" name="TextBox 11"/>
          <p:cNvSpPr txBox="1"/>
          <p:nvPr/>
        </p:nvSpPr>
        <p:spPr>
          <a:xfrm>
            <a:off x="927357" y="5007111"/>
            <a:ext cx="1353393" cy="507831"/>
          </a:xfrm>
          <a:prstGeom prst="rect">
            <a:avLst/>
          </a:prstGeom>
          <a:noFill/>
        </p:spPr>
        <p:txBody>
          <a:bodyPr wrap="square" rtlCol="0">
            <a:spAutoFit/>
          </a:bodyPr>
          <a:lstStyle/>
          <a:p>
            <a:r>
              <a:rPr lang="en-CA" sz="1350" dirty="0"/>
              <a:t>After </a:t>
            </a:r>
            <a:r>
              <a:rPr lang="en-CA" sz="1350" dirty="0" smtClean="0"/>
              <a:t>25,000 </a:t>
            </a:r>
            <a:r>
              <a:rPr lang="en-CA" sz="1350" dirty="0"/>
              <a:t>trials</a:t>
            </a:r>
          </a:p>
        </p:txBody>
      </p:sp>
      <p:sp>
        <p:nvSpPr>
          <p:cNvPr id="3" name="Slide Number Placeholder 2"/>
          <p:cNvSpPr>
            <a:spLocks noGrp="1"/>
          </p:cNvSpPr>
          <p:nvPr>
            <p:ph type="sldNum" sz="quarter" idx="12"/>
          </p:nvPr>
        </p:nvSpPr>
        <p:spPr/>
        <p:txBody>
          <a:bodyPr/>
          <a:lstStyle/>
          <a:p>
            <a:fld id="{B095A5CE-67BC-412D-BFFD-14F19C21C82C}" type="slidenum">
              <a:rPr lang="en-CA" smtClean="0"/>
              <a:t>22</a:t>
            </a:fld>
            <a:endParaRPr lang="en-CA"/>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pic>
        <p:nvPicPr>
          <p:cNvPr id="8" name="Picture 7"/>
          <p:cNvPicPr>
            <a:picLocks noChangeAspect="1"/>
          </p:cNvPicPr>
          <p:nvPr/>
        </p:nvPicPr>
        <p:blipFill>
          <a:blip r:embed="rId2"/>
          <a:stretch>
            <a:fillRect/>
          </a:stretch>
        </p:blipFill>
        <p:spPr>
          <a:xfrm>
            <a:off x="2421542" y="2234328"/>
            <a:ext cx="5618365" cy="975505"/>
          </a:xfrm>
          <a:prstGeom prst="rect">
            <a:avLst/>
          </a:prstGeom>
        </p:spPr>
      </p:pic>
      <p:pic>
        <p:nvPicPr>
          <p:cNvPr id="9" name="Picture 8"/>
          <p:cNvPicPr>
            <a:picLocks noChangeAspect="1"/>
          </p:cNvPicPr>
          <p:nvPr/>
        </p:nvPicPr>
        <p:blipFill>
          <a:blip r:embed="rId3"/>
          <a:stretch>
            <a:fillRect/>
          </a:stretch>
        </p:blipFill>
        <p:spPr>
          <a:xfrm>
            <a:off x="2421605" y="3577447"/>
            <a:ext cx="5618302" cy="975494"/>
          </a:xfrm>
          <a:prstGeom prst="rect">
            <a:avLst/>
          </a:prstGeom>
        </p:spPr>
      </p:pic>
      <p:pic>
        <p:nvPicPr>
          <p:cNvPr id="16" name="Picture 15"/>
          <p:cNvPicPr>
            <a:picLocks noChangeAspect="1"/>
          </p:cNvPicPr>
          <p:nvPr/>
        </p:nvPicPr>
        <p:blipFill>
          <a:blip r:embed="rId4"/>
          <a:stretch>
            <a:fillRect/>
          </a:stretch>
        </p:blipFill>
        <p:spPr>
          <a:xfrm>
            <a:off x="2421542" y="4822017"/>
            <a:ext cx="5696844" cy="989131"/>
          </a:xfrm>
          <a:prstGeom prst="rect">
            <a:avLst/>
          </a:prstGeom>
        </p:spPr>
      </p:pic>
    </p:spTree>
    <p:extLst>
      <p:ext uri="{BB962C8B-B14F-4D97-AF65-F5344CB8AC3E}">
        <p14:creationId xmlns:p14="http://schemas.microsoft.com/office/powerpoint/2010/main" val="109417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CA" dirty="0"/>
          </a:p>
        </p:txBody>
      </p:sp>
      <p:sp>
        <p:nvSpPr>
          <p:cNvPr id="3" name="Content Placeholder 2"/>
          <p:cNvSpPr>
            <a:spLocks noGrp="1"/>
          </p:cNvSpPr>
          <p:nvPr>
            <p:ph idx="1"/>
          </p:nvPr>
        </p:nvSpPr>
        <p:spPr>
          <a:xfrm>
            <a:off x="683568" y="1700808"/>
            <a:ext cx="7772400" cy="4114800"/>
          </a:xfrm>
        </p:spPr>
        <p:txBody>
          <a:bodyPr/>
          <a:lstStyle/>
          <a:p>
            <a:pPr marL="0" indent="0">
              <a:buNone/>
            </a:pPr>
            <a:endParaRPr lang="en-US" sz="2400" dirty="0" smtClean="0"/>
          </a:p>
          <a:p>
            <a:r>
              <a:rPr lang="en-US" sz="2400" dirty="0" smtClean="0"/>
              <a:t>Simple sequential decision problems can be solved by dynamic programming where we work back from the end to the beginning calculating the optimal action in each state. The recursion formula for the value </a:t>
            </a:r>
            <a:r>
              <a:rPr lang="en-US" sz="2400" i="1" dirty="0" smtClean="0">
                <a:latin typeface="+mj-lt"/>
              </a:rPr>
              <a:t>V</a:t>
            </a:r>
            <a:r>
              <a:rPr lang="en-US" sz="2400" dirty="0" smtClean="0"/>
              <a:t>(</a:t>
            </a:r>
            <a:r>
              <a:rPr lang="en-US" sz="2400" i="1" dirty="0" smtClean="0">
                <a:latin typeface="+mj-lt"/>
              </a:rPr>
              <a:t>S</a:t>
            </a:r>
            <a:r>
              <a:rPr lang="en-US" sz="2400" dirty="0" smtClean="0"/>
              <a:t>) of being in state </a:t>
            </a:r>
            <a:r>
              <a:rPr lang="en-US" sz="2400" i="1" dirty="0" smtClean="0">
                <a:latin typeface="+mj-lt"/>
              </a:rPr>
              <a:t>S</a:t>
            </a:r>
            <a:r>
              <a:rPr lang="en-US" sz="2400" dirty="0" smtClean="0"/>
              <a:t> is  </a:t>
            </a:r>
          </a:p>
          <a:p>
            <a:pPr marL="0" indent="0">
              <a:buNone/>
            </a:pPr>
            <a:endParaRPr lang="en-US" sz="2400" dirty="0" smtClean="0"/>
          </a:p>
          <a:p>
            <a:pPr marL="0" indent="0">
              <a:buNone/>
            </a:pPr>
            <a:r>
              <a:rPr lang="en-US" sz="2400" dirty="0"/>
              <a:t> </a:t>
            </a:r>
            <a:r>
              <a:rPr lang="en-US" sz="2400" dirty="0" smtClean="0"/>
              <a:t>    </a:t>
            </a:r>
          </a:p>
          <a:p>
            <a:r>
              <a:rPr lang="en-US" sz="2400" dirty="0" smtClean="0"/>
              <a:t>An alternative to Monte Carlo simulation is temporal difference learning which uses the ideas underlying dynamic programming</a:t>
            </a:r>
            <a:endParaRPr lang="en-CA" sz="2400"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23</a:t>
            </a:fld>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1833206708"/>
              </p:ext>
            </p:extLst>
          </p:nvPr>
        </p:nvGraphicFramePr>
        <p:xfrm>
          <a:off x="2771800" y="4077072"/>
          <a:ext cx="3532291" cy="592832"/>
        </p:xfrm>
        <a:graphic>
          <a:graphicData uri="http://schemas.openxmlformats.org/presentationml/2006/ole">
            <mc:AlternateContent xmlns:mc="http://schemas.openxmlformats.org/markup-compatibility/2006">
              <mc:Choice xmlns:v="urn:schemas-microsoft-com:vml" Requires="v">
                <p:oleObj spid="_x0000_s9233" name="Equation" r:id="rId3" imgW="1815840" imgH="304560" progId="Equation.DSMT4">
                  <p:embed/>
                </p:oleObj>
              </mc:Choice>
              <mc:Fallback>
                <p:oleObj name="Equation" r:id="rId3" imgW="1815840" imgH="304560" progId="Equation.DSMT4">
                  <p:embed/>
                  <p:pic>
                    <p:nvPicPr>
                      <p:cNvPr id="0" name=""/>
                      <p:cNvPicPr/>
                      <p:nvPr/>
                    </p:nvPicPr>
                    <p:blipFill>
                      <a:blip r:embed="rId4"/>
                      <a:stretch>
                        <a:fillRect/>
                      </a:stretch>
                    </p:blipFill>
                    <p:spPr>
                      <a:xfrm>
                        <a:off x="2771800" y="4077072"/>
                        <a:ext cx="3532291" cy="592832"/>
                      </a:xfrm>
                      <a:prstGeom prst="rect">
                        <a:avLst/>
                      </a:prstGeom>
                    </p:spPr>
                  </p:pic>
                </p:oleObj>
              </mc:Fallback>
            </mc:AlternateContent>
          </a:graphicData>
        </a:graphic>
      </p:graphicFrame>
    </p:spTree>
    <p:extLst>
      <p:ext uri="{BB962C8B-B14F-4D97-AF65-F5344CB8AC3E}">
        <p14:creationId xmlns:p14="http://schemas.microsoft.com/office/powerpoint/2010/main" val="75951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a:t>
            </a:r>
            <a:r>
              <a:rPr lang="en-CA" dirty="0"/>
              <a:t>l</a:t>
            </a:r>
            <a:r>
              <a:rPr lang="en-CA" dirty="0" smtClean="0"/>
              <a:t>earning</a:t>
            </a:r>
            <a:endParaRPr lang="en-CA" dirty="0"/>
          </a:p>
        </p:txBody>
      </p:sp>
      <p:sp>
        <p:nvSpPr>
          <p:cNvPr id="3" name="Content Placeholder 2"/>
          <p:cNvSpPr>
            <a:spLocks noGrp="1"/>
          </p:cNvSpPr>
          <p:nvPr>
            <p:ph idx="1"/>
          </p:nvPr>
        </p:nvSpPr>
        <p:spPr>
          <a:xfrm>
            <a:off x="685800" y="2228850"/>
            <a:ext cx="7772400" cy="3086100"/>
          </a:xfrm>
        </p:spPr>
        <p:txBody>
          <a:bodyPr/>
          <a:lstStyle/>
          <a:p>
            <a:pPr marL="0" indent="0">
              <a:buNone/>
            </a:pPr>
            <a:r>
              <a:rPr lang="en-CA" dirty="0" smtClean="0"/>
              <a:t>Instead of using </a:t>
            </a:r>
            <a:r>
              <a:rPr lang="en-CA" i="1" dirty="0" smtClean="0">
                <a:latin typeface="+mj-lt"/>
              </a:rPr>
              <a:t>G</a:t>
            </a:r>
            <a:r>
              <a:rPr lang="en-CA" dirty="0" smtClean="0"/>
              <a:t> (the total, possibly discounted, future rewards) to update, we can use the current value at the next step. The updating formula becomes</a:t>
            </a:r>
          </a:p>
          <a:p>
            <a:endParaRPr lang="en-CA" dirty="0"/>
          </a:p>
          <a:p>
            <a:pPr marL="0" indent="0">
              <a:buNone/>
            </a:pPr>
            <a:endParaRPr lang="en-CA" dirty="0"/>
          </a:p>
          <a:p>
            <a:pPr marL="202406" indent="0">
              <a:buNone/>
            </a:pPr>
            <a:r>
              <a:rPr lang="en-CA" dirty="0"/>
              <a:t>w</a:t>
            </a:r>
            <a:r>
              <a:rPr lang="en-CA" dirty="0" smtClean="0"/>
              <a:t>here </a:t>
            </a:r>
            <a:r>
              <a:rPr lang="en-CA" i="1" dirty="0" smtClean="0">
                <a:latin typeface="+mj-lt"/>
              </a:rPr>
              <a:t>V</a:t>
            </a:r>
            <a:r>
              <a:rPr lang="en-CA" baseline="-25000" dirty="0" smtClean="0"/>
              <a:t> </a:t>
            </a:r>
            <a:r>
              <a:rPr lang="en-CA" dirty="0" smtClean="0"/>
              <a:t> is the current estimate of the value of being in the state reached at the end the next step. If </a:t>
            </a:r>
            <a:r>
              <a:rPr lang="en-CA" i="1" dirty="0" smtClean="0">
                <a:latin typeface="+mj-lt"/>
              </a:rPr>
              <a:t>S*  </a:t>
            </a:r>
            <a:r>
              <a:rPr lang="en-CA" dirty="0" smtClean="0"/>
              <a:t>is this state, </a:t>
            </a:r>
            <a:r>
              <a:rPr lang="en-CA" i="1" dirty="0" smtClean="0">
                <a:latin typeface="+mj-lt"/>
              </a:rPr>
              <a:t>V</a:t>
            </a:r>
            <a:r>
              <a:rPr lang="en-CA" dirty="0" smtClean="0"/>
              <a:t> is the current maximum value of  </a:t>
            </a:r>
            <a:r>
              <a:rPr lang="en-CA" i="1" dirty="0" smtClean="0">
                <a:latin typeface="+mj-lt"/>
              </a:rPr>
              <a:t>Q</a:t>
            </a:r>
            <a:r>
              <a:rPr lang="en-CA" dirty="0" smtClean="0"/>
              <a:t>(</a:t>
            </a:r>
            <a:r>
              <a:rPr lang="en-CA" i="1" dirty="0" smtClean="0">
                <a:latin typeface="+mj-lt"/>
              </a:rPr>
              <a:t>S</a:t>
            </a:r>
            <a:r>
              <a:rPr lang="en-CA" dirty="0" smtClean="0"/>
              <a:t>*,</a:t>
            </a:r>
            <a:r>
              <a:rPr lang="en-CA" i="1" dirty="0" smtClean="0">
                <a:latin typeface="+mj-lt"/>
              </a:rPr>
              <a:t>A</a:t>
            </a:r>
            <a:r>
              <a:rPr lang="en-CA" dirty="0" smtClean="0"/>
              <a:t>) across all actions </a:t>
            </a:r>
            <a:r>
              <a:rPr lang="en-CA" i="1" dirty="0" smtClean="0">
                <a:latin typeface="+mj-lt"/>
              </a:rPr>
              <a:t>A</a:t>
            </a:r>
            <a:r>
              <a:rPr lang="en-CA" dirty="0" smtClean="0"/>
              <a:t> that can be taken in the state.</a:t>
            </a:r>
          </a:p>
          <a:p>
            <a:pPr marL="202406" indent="0">
              <a:buNone/>
            </a:pPr>
            <a:r>
              <a:rPr lang="en-CA" dirty="0" smtClean="0"/>
              <a:t>This is referred to a </a:t>
            </a:r>
            <a:r>
              <a:rPr lang="en-CA" i="1" dirty="0" smtClean="0">
                <a:latin typeface="+mj-lt"/>
              </a:rPr>
              <a:t>Q</a:t>
            </a:r>
            <a:r>
              <a:rPr lang="en-CA" dirty="0" smtClean="0"/>
              <a:t>-learning</a:t>
            </a:r>
          </a:p>
          <a:p>
            <a:pPr marL="0" indent="0">
              <a:buNone/>
            </a:pPr>
            <a:endParaRPr lang="en-CA" dirty="0" smtClean="0"/>
          </a:p>
          <a:p>
            <a:pPr marL="197644" indent="-197644">
              <a:buNone/>
            </a:pPr>
            <a:r>
              <a:rPr lang="en-CA" dirty="0"/>
              <a:t> </a:t>
            </a:r>
            <a:r>
              <a:rPr lang="en-CA" dirty="0" smtClean="0"/>
              <a:t>  </a:t>
            </a:r>
            <a:endParaRPr lang="en-CA" dirty="0"/>
          </a:p>
          <a:p>
            <a:pPr marL="0" indent="0">
              <a:buNone/>
            </a:pPr>
            <a:endParaRPr lang="en-CA"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233992788"/>
              </p:ext>
            </p:extLst>
          </p:nvPr>
        </p:nvGraphicFramePr>
        <p:xfrm>
          <a:off x="1974850" y="3359150"/>
          <a:ext cx="4279900" cy="412750"/>
        </p:xfrm>
        <a:graphic>
          <a:graphicData uri="http://schemas.openxmlformats.org/presentationml/2006/ole">
            <mc:AlternateContent xmlns:mc="http://schemas.openxmlformats.org/markup-compatibility/2006">
              <mc:Choice xmlns:v="urn:schemas-microsoft-com:vml" Requires="v">
                <p:oleObj spid="_x0000_s8212" name="Equation" r:id="rId3" imgW="2908080" imgH="279360" progId="Equation.DSMT4">
                  <p:embed/>
                </p:oleObj>
              </mc:Choice>
              <mc:Fallback>
                <p:oleObj name="Equation" r:id="rId3" imgW="2908080" imgH="279360" progId="Equation.DSMT4">
                  <p:embed/>
                  <p:pic>
                    <p:nvPicPr>
                      <p:cNvPr id="0" name=""/>
                      <p:cNvPicPr/>
                      <p:nvPr/>
                    </p:nvPicPr>
                    <p:blipFill>
                      <a:blip r:embed="rId4"/>
                      <a:stretch>
                        <a:fillRect/>
                      </a:stretch>
                    </p:blipFill>
                    <p:spPr>
                      <a:xfrm>
                        <a:off x="1974850" y="3359150"/>
                        <a:ext cx="4279900" cy="412750"/>
                      </a:xfrm>
                      <a:prstGeom prst="rect">
                        <a:avLst/>
                      </a:prstGeom>
                    </p:spPr>
                  </p:pic>
                </p:oleObj>
              </mc:Fallback>
            </mc:AlternateContent>
          </a:graphicData>
        </a:graphic>
      </p:graphicFrame>
      <p:sp>
        <p:nvSpPr>
          <p:cNvPr id="11" name="Slide Number Placeholder 10"/>
          <p:cNvSpPr>
            <a:spLocks noGrp="1"/>
          </p:cNvSpPr>
          <p:nvPr>
            <p:ph type="sldNum" sz="quarter" idx="12"/>
          </p:nvPr>
        </p:nvSpPr>
        <p:spPr/>
        <p:txBody>
          <a:bodyPr/>
          <a:lstStyle/>
          <a:p>
            <a:fld id="{B095A5CE-67BC-412D-BFFD-14F19C21C82C}" type="slidenum">
              <a:rPr lang="en-CA" smtClean="0"/>
              <a:t>24</a:t>
            </a:fld>
            <a:endParaRPr lang="en-CA"/>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137125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698525"/>
          </a:xfrm>
        </p:spPr>
        <p:txBody>
          <a:bodyPr/>
          <a:lstStyle/>
          <a:p>
            <a:r>
              <a:rPr lang="en-CA" dirty="0" smtClean="0"/>
              <a:t>Example (page 158-159)</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71600" y="1724830"/>
                <a:ext cx="7920880" cy="4114800"/>
              </a:xfrm>
            </p:spPr>
            <p:txBody>
              <a:bodyPr/>
              <a:lstStyle/>
              <a:p>
                <a:r>
                  <a:rPr lang="en-CA" dirty="0" smtClean="0"/>
                  <a:t>Suppose that the current Q values are</a:t>
                </a:r>
              </a:p>
              <a:p>
                <a:endParaRPr lang="en-CA" dirty="0"/>
              </a:p>
              <a:p>
                <a:endParaRPr lang="en-CA" dirty="0" smtClean="0"/>
              </a:p>
              <a:p>
                <a:pPr marL="0" indent="0">
                  <a:buNone/>
                </a:pPr>
                <a:endParaRPr lang="en-CA" dirty="0" smtClean="0"/>
              </a:p>
              <a:p>
                <a:endParaRPr lang="en-CA" dirty="0" smtClean="0"/>
              </a:p>
              <a:p>
                <a:r>
                  <a:rPr lang="en-CA" dirty="0" smtClean="0"/>
                  <a:t>The </a:t>
                </a:r>
                <a:r>
                  <a:rPr lang="en-CA" dirty="0" smtClean="0"/>
                  <a:t>next trial is 1,[1],1,[3],1,[1] (explore, exploit, exploit</a:t>
                </a:r>
                <a:r>
                  <a:rPr lang="en-CA" dirty="0" smtClean="0"/>
                  <a:t>)</a:t>
                </a:r>
              </a:p>
              <a:p>
                <a:pPr marL="0" indent="0">
                  <a:buNone/>
                </a:pPr>
                <a:endParaRPr lang="en-CA" dirty="0" smtClean="0"/>
              </a:p>
              <a:p>
                <a:pPr marL="0" indent="0">
                  <a:buNone/>
                </a:pPr>
                <a14:m>
                  <m:oMathPara xmlns:m="http://schemas.openxmlformats.org/officeDocument/2006/math">
                    <m:oMathParaPr>
                      <m:jc m:val="centerGroup"/>
                    </m:oMathParaPr>
                    <m:oMath xmlns:m="http://schemas.openxmlformats.org/officeDocument/2006/math">
                      <m:sSup>
                        <m:sSupPr>
                          <m:ctrlPr>
                            <a:rPr lang="en-CA" sz="2000" i="1" smtClean="0">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𝑛𝑒𝑤</m:t>
                          </m:r>
                        </m:sup>
                      </m:sSup>
                      <m:d>
                        <m:dPr>
                          <m:ctrlPr>
                            <a:rPr lang="en-CA" sz="2000" i="1">
                              <a:latin typeface="Cambria Math" panose="02040503050406030204" pitchFamily="18" charset="0"/>
                            </a:rPr>
                          </m:ctrlPr>
                        </m:dPr>
                        <m:e>
                          <m:r>
                            <a:rPr lang="en-CA" sz="2000" i="1">
                              <a:latin typeface="Cambria Math" panose="02040503050406030204" pitchFamily="18" charset="0"/>
                            </a:rPr>
                            <m:t>8,1</m:t>
                          </m:r>
                        </m:e>
                      </m:d>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𝑜𝑙𝑑</m:t>
                          </m:r>
                        </m:sup>
                      </m:sSup>
                      <m:d>
                        <m:dPr>
                          <m:ctrlPr>
                            <a:rPr lang="en-CA" sz="2000" i="1">
                              <a:latin typeface="Cambria Math" panose="02040503050406030204" pitchFamily="18" charset="0"/>
                            </a:rPr>
                          </m:ctrlPr>
                        </m:dPr>
                        <m:e>
                          <m:r>
                            <a:rPr lang="en-CA" sz="2000" i="1">
                              <a:latin typeface="Cambria Math" panose="02040503050406030204" pitchFamily="18" charset="0"/>
                            </a:rPr>
                            <m:t>8,1</m:t>
                          </m:r>
                        </m:e>
                      </m:d>
                      <m:r>
                        <a:rPr lang="en-CA" sz="2000" i="1">
                          <a:latin typeface="Cambria Math" panose="02040503050406030204" pitchFamily="18" charset="0"/>
                        </a:rPr>
                        <m:t>+0.05</m:t>
                      </m:r>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𝑉</m:t>
                          </m:r>
                          <m:d>
                            <m:dPr>
                              <m:ctrlPr>
                                <a:rPr lang="en-CA" sz="2000" i="1">
                                  <a:latin typeface="Cambria Math" panose="02040503050406030204" pitchFamily="18" charset="0"/>
                                </a:rPr>
                              </m:ctrlPr>
                            </m:dPr>
                            <m:e>
                              <m:r>
                                <a:rPr lang="en-CA" sz="2000" i="1">
                                  <a:latin typeface="Cambria Math" panose="02040503050406030204" pitchFamily="18" charset="0"/>
                                </a:rPr>
                                <m:t>6</m:t>
                              </m:r>
                            </m:e>
                          </m:d>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𝑜𝑙𝑑</m:t>
                              </m:r>
                            </m:sup>
                          </m:sSup>
                          <m:d>
                            <m:dPr>
                              <m:ctrlPr>
                                <a:rPr lang="en-CA" sz="2000" i="1">
                                  <a:latin typeface="Cambria Math" panose="02040503050406030204" pitchFamily="18" charset="0"/>
                                </a:rPr>
                              </m:ctrlPr>
                            </m:dPr>
                            <m:e>
                              <m:r>
                                <a:rPr lang="en-CA" sz="2000" i="1">
                                  <a:latin typeface="Cambria Math" panose="02040503050406030204" pitchFamily="18" charset="0"/>
                                </a:rPr>
                                <m:t>8,1</m:t>
                              </m:r>
                            </m:e>
                          </m:d>
                        </m:e>
                      </m:d>
                    </m:oMath>
                  </m:oMathPara>
                </a14:m>
                <a:endParaRPr lang="en-CA" sz="2000" dirty="0">
                  <a:latin typeface="+mj-lt"/>
                </a:endParaRPr>
              </a:p>
              <a:p>
                <a:pPr marL="0" indent="0">
                  <a:buNone/>
                </a:pPr>
                <a:r>
                  <a:rPr lang="en-CA" sz="2000" dirty="0">
                    <a:latin typeface="+mj-lt"/>
                  </a:rPr>
                  <a:t>           </a:t>
                </a:r>
                <a14:m>
                  <m:oMath xmlns:m="http://schemas.openxmlformats.org/officeDocument/2006/math">
                    <m:r>
                      <a:rPr lang="en-CA" sz="2000" i="1">
                        <a:latin typeface="Cambria Math" panose="02040503050406030204" pitchFamily="18" charset="0"/>
                      </a:rPr>
                      <m:t>                          =0.</m:t>
                    </m:r>
                    <m:r>
                      <a:rPr lang="en-US" sz="2000" b="0" i="1" smtClean="0">
                        <a:latin typeface="Cambria Math" panose="02040503050406030204" pitchFamily="18" charset="0"/>
                      </a:rPr>
                      <m:t>786</m:t>
                    </m:r>
                    <m:r>
                      <a:rPr lang="en-CA" sz="2000" i="1">
                        <a:latin typeface="Cambria Math" panose="02040503050406030204" pitchFamily="18" charset="0"/>
                      </a:rPr>
                      <m:t>+0.05×</m:t>
                    </m:r>
                    <m:d>
                      <m:dPr>
                        <m:ctrlPr>
                          <a:rPr lang="en-CA" sz="2000" i="1">
                            <a:latin typeface="Cambria Math" panose="02040503050406030204" pitchFamily="18" charset="0"/>
                          </a:rPr>
                        </m:ctrlPr>
                      </m:dPr>
                      <m:e>
                        <m:r>
                          <a:rPr lang="en-CA" sz="2000" i="1">
                            <a:latin typeface="Cambria Math" panose="02040503050406030204" pitchFamily="18" charset="0"/>
                          </a:rPr>
                          <m:t>0.</m:t>
                        </m:r>
                        <m:r>
                          <a:rPr lang="en-US" sz="2000" b="0" i="1" smtClean="0">
                            <a:latin typeface="Cambria Math" panose="02040503050406030204" pitchFamily="18" charset="0"/>
                          </a:rPr>
                          <m:t>898</m:t>
                        </m:r>
                        <m:r>
                          <a:rPr lang="en-CA" sz="2000" i="1">
                            <a:latin typeface="Cambria Math" panose="02040503050406030204" pitchFamily="18" charset="0"/>
                          </a:rPr>
                          <m:t>−0.</m:t>
                        </m:r>
                        <m:r>
                          <a:rPr lang="en-US" sz="2000" b="0" i="1" smtClean="0">
                            <a:latin typeface="Cambria Math" panose="02040503050406030204" pitchFamily="18" charset="0"/>
                          </a:rPr>
                          <m:t>786</m:t>
                        </m:r>
                      </m:e>
                    </m:d>
                  </m:oMath>
                </a14:m>
                <a:r>
                  <a:rPr lang="en-CA" sz="2000" dirty="0" smtClean="0">
                    <a:latin typeface="+mj-lt"/>
                  </a:rPr>
                  <a:t> = 0.792 		     </a:t>
                </a:r>
                <a14:m>
                  <m:oMath xmlns:m="http://schemas.openxmlformats.org/officeDocument/2006/math">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𝑛𝑒𝑤</m:t>
                        </m:r>
                      </m:sup>
                    </m:sSup>
                    <m:d>
                      <m:dPr>
                        <m:ctrlPr>
                          <a:rPr lang="en-CA" sz="2000" i="1">
                            <a:latin typeface="Cambria Math" panose="02040503050406030204" pitchFamily="18" charset="0"/>
                          </a:rPr>
                        </m:ctrlPr>
                      </m:dPr>
                      <m:e>
                        <m:r>
                          <a:rPr lang="en-CA" sz="2000" i="1">
                            <a:latin typeface="Cambria Math" panose="02040503050406030204" pitchFamily="18" charset="0"/>
                          </a:rPr>
                          <m:t>6,1</m:t>
                        </m:r>
                      </m:e>
                    </m:d>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𝑜𝑙𝑑</m:t>
                        </m:r>
                      </m:sup>
                    </m:sSup>
                    <m:d>
                      <m:dPr>
                        <m:ctrlPr>
                          <a:rPr lang="en-CA" sz="2000" i="1">
                            <a:latin typeface="Cambria Math" panose="02040503050406030204" pitchFamily="18" charset="0"/>
                          </a:rPr>
                        </m:ctrlPr>
                      </m:dPr>
                      <m:e>
                        <m:r>
                          <a:rPr lang="en-CA" sz="2000" i="1">
                            <a:latin typeface="Cambria Math" panose="02040503050406030204" pitchFamily="18" charset="0"/>
                          </a:rPr>
                          <m:t>6,1</m:t>
                        </m:r>
                      </m:e>
                    </m:d>
                    <m:r>
                      <a:rPr lang="en-CA" sz="2000" i="1">
                        <a:latin typeface="Cambria Math" panose="02040503050406030204" pitchFamily="18" charset="0"/>
                      </a:rPr>
                      <m:t>+0.05</m:t>
                    </m:r>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𝑉</m:t>
                        </m:r>
                        <m:d>
                          <m:dPr>
                            <m:ctrlPr>
                              <a:rPr lang="en-CA" sz="2000" i="1">
                                <a:latin typeface="Cambria Math" panose="02040503050406030204" pitchFamily="18" charset="0"/>
                              </a:rPr>
                            </m:ctrlPr>
                          </m:dPr>
                          <m:e>
                            <m:r>
                              <a:rPr lang="en-CA" sz="2000" i="1">
                                <a:latin typeface="Cambria Math" panose="02040503050406030204" pitchFamily="18" charset="0"/>
                              </a:rPr>
                              <m:t>2</m:t>
                            </m:r>
                          </m:e>
                        </m:d>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𝑜𝑙𝑑</m:t>
                            </m:r>
                          </m:sup>
                        </m:sSup>
                        <m:d>
                          <m:dPr>
                            <m:ctrlPr>
                              <a:rPr lang="en-CA" sz="2000" i="1">
                                <a:latin typeface="Cambria Math" panose="02040503050406030204" pitchFamily="18" charset="0"/>
                              </a:rPr>
                            </m:ctrlPr>
                          </m:dPr>
                          <m:e>
                            <m:r>
                              <a:rPr lang="en-CA" sz="2000" i="1">
                                <a:latin typeface="Cambria Math" panose="02040503050406030204" pitchFamily="18" charset="0"/>
                              </a:rPr>
                              <m:t>6,1</m:t>
                            </m:r>
                          </m:e>
                        </m:d>
                      </m:e>
                    </m:d>
                  </m:oMath>
                </a14:m>
                <a:endParaRPr lang="en-CA" sz="2000" dirty="0">
                  <a:latin typeface="+mj-lt"/>
                </a:endParaRPr>
              </a:p>
              <a:p>
                <a:pPr marL="0" indent="0">
                  <a:buNone/>
                </a:pPr>
                <a:r>
                  <a:rPr lang="en-CA" sz="2000" dirty="0">
                    <a:latin typeface="+mj-lt"/>
                  </a:rPr>
                  <a:t>                                  </a:t>
                </a:r>
                <a14:m>
                  <m:oMath xmlns:m="http://schemas.openxmlformats.org/officeDocument/2006/math">
                    <m:r>
                      <a:rPr lang="en-CA" sz="2000" i="1">
                        <a:latin typeface="Cambria Math" panose="02040503050406030204" pitchFamily="18" charset="0"/>
                      </a:rPr>
                      <m:t>=0.</m:t>
                    </m:r>
                    <m:r>
                      <a:rPr lang="en-US" sz="2000" b="0" i="1" smtClean="0">
                        <a:latin typeface="Cambria Math" panose="02040503050406030204" pitchFamily="18" charset="0"/>
                      </a:rPr>
                      <m:t>898</m:t>
                    </m:r>
                    <m:r>
                      <a:rPr lang="en-CA" sz="2000" i="1">
                        <a:latin typeface="Cambria Math" panose="02040503050406030204" pitchFamily="18" charset="0"/>
                      </a:rPr>
                      <m:t>+0.05×</m:t>
                    </m:r>
                    <m:d>
                      <m:dPr>
                        <m:ctrlPr>
                          <a:rPr lang="en-CA" sz="2000" i="1">
                            <a:latin typeface="Cambria Math" panose="02040503050406030204" pitchFamily="18" charset="0"/>
                          </a:rPr>
                        </m:ctrlPr>
                      </m:dPr>
                      <m:e>
                        <m:r>
                          <a:rPr lang="en-CA" sz="2000" i="1">
                            <a:latin typeface="Cambria Math" panose="02040503050406030204" pitchFamily="18" charset="0"/>
                          </a:rPr>
                          <m:t>1.000−0.</m:t>
                        </m:r>
                        <m:r>
                          <a:rPr lang="en-US" sz="2000" b="0" i="1" smtClean="0">
                            <a:latin typeface="Cambria Math" panose="02040503050406030204" pitchFamily="18" charset="0"/>
                          </a:rPr>
                          <m:t>898</m:t>
                        </m:r>
                      </m:e>
                    </m:d>
                    <m:r>
                      <a:rPr lang="en-CA" sz="2000" i="1">
                        <a:latin typeface="Cambria Math" panose="02040503050406030204" pitchFamily="18" charset="0"/>
                      </a:rPr>
                      <m:t>=0.</m:t>
                    </m:r>
                    <m:r>
                      <a:rPr lang="en-US" sz="2000" b="0" i="1" smtClean="0">
                        <a:latin typeface="Cambria Math" panose="02040503050406030204" pitchFamily="18" charset="0"/>
                      </a:rPr>
                      <m:t>903</m:t>
                    </m:r>
                  </m:oMath>
                </a14:m>
                <a:r>
                  <a:rPr lang="en-CA" sz="2000" dirty="0">
                    <a:latin typeface="+mj-lt"/>
                  </a:rPr>
                  <a:t> </a:t>
                </a:r>
              </a:p>
              <a:p>
                <a:pPr marL="685800" lvl="2" indent="0">
                  <a:buNone/>
                </a:pPr>
                <a:r>
                  <a:rPr lang="en-CA" sz="2000" i="1" dirty="0" smtClean="0">
                    <a:latin typeface="+mj-lt"/>
                  </a:rPr>
                  <a:t>       </a:t>
                </a:r>
                <a14:m>
                  <m:oMath xmlns:m="http://schemas.openxmlformats.org/officeDocument/2006/math">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r>
                          <a:rPr lang="en-CA" sz="2000" i="1">
                            <a:latin typeface="Cambria Math" panose="02040503050406030204" pitchFamily="18" charset="0"/>
                          </a:rPr>
                          <m:t>𝑛𝑒𝑤</m:t>
                        </m:r>
                      </m:sup>
                    </m:sSup>
                    <m:d>
                      <m:dPr>
                        <m:ctrlPr>
                          <a:rPr lang="en-CA" sz="2000" i="1">
                            <a:latin typeface="Cambria Math" panose="02040503050406030204" pitchFamily="18" charset="0"/>
                          </a:rPr>
                        </m:ctrlPr>
                      </m:dPr>
                      <m:e>
                        <m:r>
                          <a:rPr lang="en-CA" sz="2000" b="0" i="1" smtClean="0">
                            <a:latin typeface="Cambria Math" panose="02040503050406030204" pitchFamily="18" charset="0"/>
                          </a:rPr>
                          <m:t>2</m:t>
                        </m:r>
                        <m:r>
                          <a:rPr lang="en-CA" sz="2000" i="1">
                            <a:latin typeface="Cambria Math" panose="02040503050406030204" pitchFamily="18" charset="0"/>
                          </a:rPr>
                          <m:t>,1</m:t>
                        </m:r>
                      </m:e>
                    </m:d>
                    <m:r>
                      <a:rPr lang="en-CA" sz="2000" b="0" i="1" smtClean="0">
                        <a:latin typeface="Cambria Math" panose="02040503050406030204" pitchFamily="18" charset="0"/>
                      </a:rPr>
                      <m:t>=</m:t>
                    </m:r>
                    <m:r>
                      <a:rPr lang="en-US" sz="2000" b="0" i="1" smtClean="0">
                        <a:latin typeface="Cambria Math" panose="02040503050406030204" pitchFamily="18" charset="0"/>
                      </a:rPr>
                      <m:t>1.000</m:t>
                    </m:r>
                    <m:r>
                      <a:rPr lang="en-CA" sz="2000" i="1">
                        <a:latin typeface="Cambria Math" panose="02040503050406030204" pitchFamily="18" charset="0"/>
                      </a:rPr>
                      <m:t>+0.05×</m:t>
                    </m:r>
                    <m:d>
                      <m:dPr>
                        <m:ctrlPr>
                          <a:rPr lang="en-CA" sz="2000" i="1">
                            <a:latin typeface="Cambria Math" panose="02040503050406030204" pitchFamily="18" charset="0"/>
                          </a:rPr>
                        </m:ctrlPr>
                      </m:dPr>
                      <m:e>
                        <m:r>
                          <a:rPr lang="en-CA" sz="2000" i="1">
                            <a:latin typeface="Cambria Math" panose="02040503050406030204" pitchFamily="18" charset="0"/>
                          </a:rPr>
                          <m:t>1.000−</m:t>
                        </m:r>
                        <m:r>
                          <a:rPr lang="en-US" sz="2000" b="0" i="1" smtClean="0">
                            <a:latin typeface="Cambria Math" panose="02040503050406030204" pitchFamily="18" charset="0"/>
                          </a:rPr>
                          <m:t>1.000</m:t>
                        </m:r>
                      </m:e>
                    </m:d>
                  </m:oMath>
                </a14:m>
                <a:r>
                  <a:rPr lang="en-CA" dirty="0" smtClean="0">
                    <a:solidFill>
                      <a:srgbClr val="FF0000"/>
                    </a:solidFill>
                  </a:rPr>
                  <a:t> </a:t>
                </a:r>
                <a:r>
                  <a:rPr lang="en-CA" dirty="0" smtClean="0"/>
                  <a:t>= 1.000</a:t>
                </a:r>
                <a:endParaRPr lang="en-CA" dirty="0" smtClean="0"/>
              </a:p>
              <a:p>
                <a:pPr marL="0" indent="0">
                  <a:buNone/>
                </a:pPr>
                <a:endParaRPr lang="en-CA" dirty="0"/>
              </a:p>
              <a:p>
                <a:endParaRPr lang="en-CA" dirty="0" smtClean="0"/>
              </a:p>
              <a:p>
                <a:endParaRPr lang="en-CA" dirty="0"/>
              </a:p>
              <a:p>
                <a:pPr marL="0" indent="0">
                  <a:buNone/>
                </a:pPr>
                <a:endParaRPr lang="en-CA" dirty="0"/>
              </a:p>
              <a:p>
                <a:pPr marL="0" indent="0">
                  <a:buNone/>
                </a:pPr>
                <a:endParaRPr lang="en-CA" dirty="0" smtClean="0"/>
              </a:p>
              <a:p>
                <a:endParaRPr lang="en-CA" dirty="0" smtClean="0"/>
              </a:p>
              <a:p>
                <a:pPr marL="0" indent="0">
                  <a:buNone/>
                </a:pP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71600" y="1724830"/>
                <a:ext cx="7920880" cy="4114800"/>
              </a:xfrm>
              <a:blipFill>
                <a:blip r:embed="rId3"/>
                <a:stretch>
                  <a:fillRect t="-889" b="-9926"/>
                </a:stretch>
              </a:blipFill>
            </p:spPr>
            <p:txBody>
              <a:bodyPr/>
              <a:lstStyle/>
              <a:p>
                <a:r>
                  <a:rPr lang="en-CA">
                    <a:noFill/>
                  </a:rPr>
                  <a:t> </a:t>
                </a:r>
              </a:p>
            </p:txBody>
          </p:sp>
        </mc:Fallback>
      </mc:AlternateContent>
      <p:sp>
        <p:nvSpPr>
          <p:cNvPr id="5" name="Slide Number Placeholder 4"/>
          <p:cNvSpPr>
            <a:spLocks noGrp="1"/>
          </p:cNvSpPr>
          <p:nvPr>
            <p:ph type="sldNum" sz="quarter" idx="12"/>
          </p:nvPr>
        </p:nvSpPr>
        <p:spPr/>
        <p:txBody>
          <a:bodyPr/>
          <a:lstStyle/>
          <a:p>
            <a:fld id="{F979D778-5668-409F-BE61-8F31D5437AFC}" type="slidenum">
              <a:rPr lang="en-CA" smtClean="0"/>
              <a:t>25</a:t>
            </a:fld>
            <a:endParaRPr lang="en-CA"/>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276872"/>
            <a:ext cx="6552728" cy="1296144"/>
          </a:xfrm>
          <a:prstGeom prst="rect">
            <a:avLst/>
          </a:prstGeom>
          <a:noFill/>
          <a:ln>
            <a:noFill/>
          </a:ln>
        </p:spPr>
      </p:pic>
    </p:spTree>
    <p:extLst>
      <p:ext uri="{BB962C8B-B14F-4D97-AF65-F5344CB8AC3E}">
        <p14:creationId xmlns:p14="http://schemas.microsoft.com/office/powerpoint/2010/main" val="121909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t>
            </a:r>
            <a:r>
              <a:rPr lang="en-CA" dirty="0" smtClean="0"/>
              <a:t>-step bootstrapping</a:t>
            </a:r>
            <a:endParaRPr lang="en-CA" dirty="0"/>
          </a:p>
        </p:txBody>
      </p:sp>
      <p:sp>
        <p:nvSpPr>
          <p:cNvPr id="3" name="Content Placeholder 2"/>
          <p:cNvSpPr>
            <a:spLocks noGrp="1"/>
          </p:cNvSpPr>
          <p:nvPr>
            <p:ph idx="1"/>
          </p:nvPr>
        </p:nvSpPr>
        <p:spPr/>
        <p:txBody>
          <a:bodyPr/>
          <a:lstStyle/>
          <a:p>
            <a:r>
              <a:rPr lang="en-CA" dirty="0" smtClean="0"/>
              <a:t>Monte Carlo bases updates on what happens over the complete life of the trial</a:t>
            </a:r>
          </a:p>
          <a:p>
            <a:r>
              <a:rPr lang="en-CA" dirty="0" smtClean="0"/>
              <a:t>Temporal difference bases updates on what happens over the next period </a:t>
            </a:r>
          </a:p>
          <a:p>
            <a:r>
              <a:rPr lang="en-CA" i="1" dirty="0" smtClean="0">
                <a:latin typeface="+mj-lt"/>
              </a:rPr>
              <a:t>n</a:t>
            </a:r>
            <a:r>
              <a:rPr lang="en-CA" dirty="0" smtClean="0"/>
              <a:t>-step bootstrapping algorithms is between the two. It bases updates on what happens over the next</a:t>
            </a:r>
            <a:r>
              <a:rPr lang="en-CA" i="1" dirty="0" smtClean="0">
                <a:latin typeface="+mj-lt"/>
              </a:rPr>
              <a:t> n </a:t>
            </a:r>
            <a:r>
              <a:rPr lang="en-CA" dirty="0" smtClean="0"/>
              <a:t>periods</a:t>
            </a:r>
          </a:p>
          <a:p>
            <a:endParaRPr lang="en-CA" dirty="0"/>
          </a:p>
          <a:p>
            <a:pPr marL="0" indent="0">
              <a:buNone/>
            </a:pPr>
            <a:endParaRPr lang="en-CA" dirty="0" smtClean="0"/>
          </a:p>
          <a:p>
            <a:pPr marL="0" indent="0">
              <a:buNone/>
            </a:pPr>
            <a:endParaRPr lang="en-CA" dirty="0"/>
          </a:p>
        </p:txBody>
      </p:sp>
      <p:sp>
        <p:nvSpPr>
          <p:cNvPr id="6" name="Slide Number Placeholder 5"/>
          <p:cNvSpPr>
            <a:spLocks noGrp="1"/>
          </p:cNvSpPr>
          <p:nvPr>
            <p:ph type="sldNum" sz="quarter" idx="12"/>
          </p:nvPr>
        </p:nvSpPr>
        <p:spPr/>
        <p:txBody>
          <a:bodyPr/>
          <a:lstStyle/>
          <a:p>
            <a:fld id="{B095A5CE-67BC-412D-BFFD-14F19C21C82C}" type="slidenum">
              <a:rPr lang="en-CA" smtClean="0"/>
              <a:t>26</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1611549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When there are many states or actions (or both)</a:t>
            </a:r>
            <a:endParaRPr lang="en-CA" dirty="0"/>
          </a:p>
        </p:txBody>
      </p:sp>
      <p:sp>
        <p:nvSpPr>
          <p:cNvPr id="4" name="Content Placeholder 3"/>
          <p:cNvSpPr>
            <a:spLocks noGrp="1"/>
          </p:cNvSpPr>
          <p:nvPr>
            <p:ph idx="1"/>
          </p:nvPr>
        </p:nvSpPr>
        <p:spPr/>
        <p:txBody>
          <a:bodyPr/>
          <a:lstStyle/>
          <a:p>
            <a:r>
              <a:rPr lang="en-CA" dirty="0" smtClean="0"/>
              <a:t>The cells of the state/action table do not get filled in very quickly</a:t>
            </a:r>
          </a:p>
          <a:p>
            <a:r>
              <a:rPr lang="en-CA" dirty="0" smtClean="0"/>
              <a:t>It becomes necessary to estimate the </a:t>
            </a:r>
            <a:r>
              <a:rPr lang="en-CA" i="1" dirty="0" smtClean="0">
                <a:latin typeface="+mj-lt"/>
              </a:rPr>
              <a:t>Q</a:t>
            </a:r>
            <a:r>
              <a:rPr lang="en-CA" dirty="0" smtClean="0">
                <a:latin typeface="+mj-lt"/>
              </a:rPr>
              <a:t>(</a:t>
            </a:r>
            <a:r>
              <a:rPr lang="en-CA" i="1" dirty="0" smtClean="0">
                <a:latin typeface="+mj-lt"/>
              </a:rPr>
              <a:t>S</a:t>
            </a:r>
            <a:r>
              <a:rPr lang="en-CA" dirty="0" smtClean="0">
                <a:latin typeface="+mj-lt"/>
              </a:rPr>
              <a:t>,</a:t>
            </a:r>
            <a:r>
              <a:rPr lang="en-CA" i="1" dirty="0" smtClean="0">
                <a:latin typeface="+mj-lt"/>
              </a:rPr>
              <a:t>A</a:t>
            </a:r>
            <a:r>
              <a:rPr lang="en-CA" dirty="0" smtClean="0">
                <a:latin typeface="+mj-lt"/>
              </a:rPr>
              <a:t>)</a:t>
            </a:r>
            <a:r>
              <a:rPr lang="en-CA" dirty="0" smtClean="0"/>
              <a:t> function from observed values.</a:t>
            </a:r>
          </a:p>
          <a:p>
            <a:r>
              <a:rPr lang="en-CA" dirty="0" smtClean="0"/>
              <a:t>As this function is in general non-linear a natural approach is to use artificial neural networks (ANNs).</a:t>
            </a:r>
          </a:p>
          <a:p>
            <a:r>
              <a:rPr lang="en-CA" dirty="0" smtClean="0"/>
              <a:t>We use an ANN to minimize the sum of squared errors between the estimates and the target</a:t>
            </a:r>
          </a:p>
          <a:p>
            <a:r>
              <a:rPr lang="en-CA" dirty="0" smtClean="0"/>
              <a:t>This is known as deep </a:t>
            </a:r>
            <a:r>
              <a:rPr lang="en-CA" i="1" dirty="0" smtClean="0">
                <a:latin typeface="+mj-lt"/>
              </a:rPr>
              <a:t>Q</a:t>
            </a:r>
            <a:r>
              <a:rPr lang="en-CA" dirty="0" smtClean="0"/>
              <a:t>-learning or deep reinforcement learning</a:t>
            </a:r>
            <a:endParaRPr lang="en-CA" dirty="0"/>
          </a:p>
        </p:txBody>
      </p:sp>
      <p:sp>
        <p:nvSpPr>
          <p:cNvPr id="5" name="Slide Number Placeholder 4"/>
          <p:cNvSpPr>
            <a:spLocks noGrp="1"/>
          </p:cNvSpPr>
          <p:nvPr>
            <p:ph type="sldNum" sz="quarter" idx="12"/>
          </p:nvPr>
        </p:nvSpPr>
        <p:spPr/>
        <p:txBody>
          <a:bodyPr/>
          <a:lstStyle/>
          <a:p>
            <a:fld id="{B095A5CE-67BC-412D-BFFD-14F19C21C82C}" type="slidenum">
              <a:rPr lang="en-CA" smtClean="0"/>
              <a:t>27</a:t>
            </a:fld>
            <a:endParaRPr lang="en-CA"/>
          </a:p>
        </p:txBody>
      </p:sp>
      <p:sp>
        <p:nvSpPr>
          <p:cNvPr id="3" name="Footer Placeholder 2"/>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1331059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CA" dirty="0"/>
          </a:p>
        </p:txBody>
      </p:sp>
      <p:sp>
        <p:nvSpPr>
          <p:cNvPr id="3" name="Content Placeholder 2"/>
          <p:cNvSpPr>
            <a:spLocks noGrp="1"/>
          </p:cNvSpPr>
          <p:nvPr>
            <p:ph idx="1"/>
          </p:nvPr>
        </p:nvSpPr>
        <p:spPr/>
        <p:txBody>
          <a:bodyPr/>
          <a:lstStyle/>
          <a:p>
            <a:r>
              <a:rPr lang="en-US" dirty="0" smtClean="0"/>
              <a:t>Games such as Go and chess</a:t>
            </a:r>
          </a:p>
          <a:p>
            <a:r>
              <a:rPr lang="en-US" dirty="0" smtClean="0"/>
              <a:t>Driverless cars</a:t>
            </a:r>
          </a:p>
          <a:p>
            <a:r>
              <a:rPr lang="en-US" dirty="0" smtClean="0"/>
              <a:t>Programming of traffic lights </a:t>
            </a:r>
          </a:p>
          <a:p>
            <a:r>
              <a:rPr lang="en-US" dirty="0" smtClean="0"/>
              <a:t>Healthcare</a:t>
            </a:r>
          </a:p>
          <a:p>
            <a:r>
              <a:rPr lang="en-US" dirty="0" smtClean="0"/>
              <a:t>Finance applications</a:t>
            </a:r>
            <a:endParaRPr lang="en-US" dirty="0"/>
          </a:p>
          <a:p>
            <a:pPr lvl="1"/>
            <a:r>
              <a:rPr lang="en-US" dirty="0" smtClean="0"/>
              <a:t>Optimally selling a large block of shares</a:t>
            </a:r>
          </a:p>
          <a:p>
            <a:pPr lvl="1"/>
            <a:r>
              <a:rPr lang="en-US" dirty="0" smtClean="0"/>
              <a:t>Portfolio management where there are transaction costs</a:t>
            </a:r>
          </a:p>
          <a:p>
            <a:pPr lvl="1"/>
            <a:r>
              <a:rPr lang="en-US" dirty="0" smtClean="0"/>
              <a:t>Hedging</a:t>
            </a:r>
            <a:endParaRPr lang="en-CA" dirty="0" smtClean="0"/>
          </a:p>
        </p:txBody>
      </p:sp>
      <p:sp>
        <p:nvSpPr>
          <p:cNvPr id="4" name="Slide Number Placeholder 3"/>
          <p:cNvSpPr>
            <a:spLocks noGrp="1"/>
          </p:cNvSpPr>
          <p:nvPr>
            <p:ph type="sldNum" sz="quarter" idx="12"/>
          </p:nvPr>
        </p:nvSpPr>
        <p:spPr/>
        <p:txBody>
          <a:bodyPr/>
          <a:lstStyle/>
          <a:p>
            <a:fld id="{B095A5CE-67BC-412D-BFFD-14F19C21C82C}" type="slidenum">
              <a:rPr lang="en-CA" smtClean="0"/>
              <a:t>28</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45569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Rewards and costs</a:t>
            </a:r>
            <a:endParaRPr lang="en-CA" dirty="0"/>
          </a:p>
        </p:txBody>
      </p:sp>
      <p:sp>
        <p:nvSpPr>
          <p:cNvPr id="3" name="Content Placeholder 2"/>
          <p:cNvSpPr>
            <a:spLocks noGrp="1"/>
          </p:cNvSpPr>
          <p:nvPr>
            <p:ph idx="1"/>
          </p:nvPr>
        </p:nvSpPr>
        <p:spPr/>
        <p:txBody>
          <a:bodyPr/>
          <a:lstStyle/>
          <a:p>
            <a:r>
              <a:rPr lang="en-US" dirty="0"/>
              <a:t>There are rewards and costs and the algorithm tries to maximize expected rewards (net of costs) in its interaction with the environment </a:t>
            </a:r>
          </a:p>
          <a:p>
            <a:r>
              <a:rPr lang="en-US" dirty="0"/>
              <a:t>Exploitation vs. </a:t>
            </a:r>
            <a:r>
              <a:rPr lang="en-US" dirty="0" smtClean="0"/>
              <a:t>Exploration (Should </a:t>
            </a:r>
            <a:r>
              <a:rPr lang="en-US" dirty="0"/>
              <a:t>you choose best decision based on evidence to date or try something new</a:t>
            </a:r>
            <a:r>
              <a:rPr lang="en-US" dirty="0" smtClean="0"/>
              <a:t>?)</a:t>
            </a:r>
            <a:endParaRPr lang="en-US" dirty="0"/>
          </a:p>
          <a:p>
            <a:r>
              <a:rPr lang="en-US" dirty="0"/>
              <a:t>Action evaluated by the sum of </a:t>
            </a:r>
            <a:r>
              <a:rPr lang="en-US" dirty="0" smtClean="0"/>
              <a:t>expected rewards (net of costs) that </a:t>
            </a:r>
            <a:r>
              <a:rPr lang="en-US" dirty="0"/>
              <a:t>come after it (possibly discounted)</a:t>
            </a:r>
          </a:p>
          <a:p>
            <a:pPr marL="0" indent="0">
              <a:buNone/>
            </a:pPr>
            <a:endParaRPr lang="en-US" dirty="0"/>
          </a:p>
          <a:p>
            <a:endParaRPr lang="en-US" dirty="0" smtClean="0"/>
          </a:p>
          <a:p>
            <a:pPr marL="0" indent="0">
              <a:buNone/>
            </a:pPr>
            <a:r>
              <a:rPr lang="en-US" dirty="0" smtClean="0"/>
              <a:t>    </a:t>
            </a:r>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3</a:t>
            </a:fld>
            <a:endParaRPr lang="en-CA"/>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37217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Simple example: K-armed bandits</a:t>
            </a:r>
            <a:endParaRPr lang="en-CA" dirty="0"/>
          </a:p>
        </p:txBody>
      </p:sp>
      <p:sp>
        <p:nvSpPr>
          <p:cNvPr id="3" name="Content Placeholder 2"/>
          <p:cNvSpPr>
            <a:spLocks noGrp="1"/>
          </p:cNvSpPr>
          <p:nvPr>
            <p:ph idx="1"/>
          </p:nvPr>
        </p:nvSpPr>
        <p:spPr/>
        <p:txBody>
          <a:bodyPr/>
          <a:lstStyle/>
          <a:p>
            <a:r>
              <a:rPr lang="en-CA" dirty="0"/>
              <a:t>This is like a one-armed bandit except that you have to choose between </a:t>
            </a:r>
            <a:r>
              <a:rPr lang="en-CA" i="1" dirty="0">
                <a:latin typeface="+mj-lt"/>
              </a:rPr>
              <a:t>K</a:t>
            </a:r>
            <a:r>
              <a:rPr lang="en-CA" dirty="0" smtClean="0"/>
              <a:t> </a:t>
            </a:r>
            <a:r>
              <a:rPr lang="en-CA" dirty="0"/>
              <a:t>levers.</a:t>
            </a:r>
          </a:p>
          <a:p>
            <a:r>
              <a:rPr lang="en-CA" dirty="0"/>
              <a:t>Lever </a:t>
            </a:r>
            <a:r>
              <a:rPr lang="en-CA" i="1" dirty="0">
                <a:latin typeface="+mj-lt"/>
              </a:rPr>
              <a:t>k</a:t>
            </a:r>
            <a:r>
              <a:rPr lang="en-CA" dirty="0" smtClean="0"/>
              <a:t> </a:t>
            </a:r>
            <a:r>
              <a:rPr lang="en-CA" dirty="0"/>
              <a:t>provides a return from a normal distribution with mean </a:t>
            </a:r>
            <a:r>
              <a:rPr lang="en-CA" i="1" dirty="0" err="1" smtClean="0">
                <a:latin typeface="+mj-lt"/>
              </a:rPr>
              <a:t>m</a:t>
            </a:r>
            <a:r>
              <a:rPr lang="en-CA" i="1" baseline="-25000" dirty="0" err="1">
                <a:latin typeface="+mj-lt"/>
              </a:rPr>
              <a:t>k</a:t>
            </a:r>
            <a:r>
              <a:rPr lang="en-CA" baseline="-25000" dirty="0" smtClean="0"/>
              <a:t> </a:t>
            </a:r>
            <a:r>
              <a:rPr lang="en-CA" dirty="0" smtClean="0"/>
              <a:t> </a:t>
            </a:r>
            <a:r>
              <a:rPr lang="en-CA" dirty="0"/>
              <a:t>and standard deviation 1</a:t>
            </a:r>
          </a:p>
          <a:p>
            <a:r>
              <a:rPr lang="en-CA" dirty="0"/>
              <a:t>Objective is to maximize return over a large number of trials</a:t>
            </a:r>
          </a:p>
        </p:txBody>
      </p:sp>
      <p:sp>
        <p:nvSpPr>
          <p:cNvPr id="4" name="Slide Number Placeholder 3"/>
          <p:cNvSpPr>
            <a:spLocks noGrp="1"/>
          </p:cNvSpPr>
          <p:nvPr>
            <p:ph type="sldNum" sz="quarter" idx="12"/>
          </p:nvPr>
        </p:nvSpPr>
        <p:spPr/>
        <p:txBody>
          <a:bodyPr/>
          <a:lstStyle/>
          <a:p>
            <a:fld id="{B095A5CE-67BC-412D-BFFD-14F19C21C82C}" type="slidenum">
              <a:rPr lang="en-CA" smtClean="0"/>
              <a:t>4</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33078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Strategy</a:t>
            </a:r>
            <a:endParaRPr lang="en-CA" dirty="0"/>
          </a:p>
        </p:txBody>
      </p:sp>
      <p:sp>
        <p:nvSpPr>
          <p:cNvPr id="3" name="Content Placeholder 2"/>
          <p:cNvSpPr>
            <a:spLocks noGrp="1"/>
          </p:cNvSpPr>
          <p:nvPr>
            <p:ph idx="1"/>
          </p:nvPr>
        </p:nvSpPr>
        <p:spPr/>
        <p:txBody>
          <a:bodyPr/>
          <a:lstStyle/>
          <a:p>
            <a:r>
              <a:rPr lang="en-CA" sz="1800" dirty="0"/>
              <a:t>You keep records of the average </a:t>
            </a:r>
            <a:r>
              <a:rPr lang="en-CA" sz="1800" dirty="0" smtClean="0"/>
              <a:t>return </a:t>
            </a:r>
            <a:r>
              <a:rPr lang="en-CA" sz="1800" dirty="0"/>
              <a:t>from </a:t>
            </a:r>
            <a:r>
              <a:rPr lang="en-CA" sz="1800" dirty="0" smtClean="0"/>
              <a:t>choosing each </a:t>
            </a:r>
            <a:r>
              <a:rPr lang="en-CA" sz="1800" dirty="0"/>
              <a:t>lever</a:t>
            </a:r>
          </a:p>
          <a:p>
            <a:r>
              <a:rPr lang="en-CA" sz="1800" dirty="0"/>
              <a:t>At each turn you have to decide between</a:t>
            </a:r>
          </a:p>
          <a:p>
            <a:pPr lvl="2"/>
            <a:r>
              <a:rPr lang="en-CA" dirty="0"/>
              <a:t>Choose the lever that has given you the best average return so far (the “greedy action”)</a:t>
            </a:r>
          </a:p>
          <a:p>
            <a:pPr lvl="2"/>
            <a:r>
              <a:rPr lang="en-CA" dirty="0"/>
              <a:t>Try out a new action</a:t>
            </a:r>
          </a:p>
          <a:p>
            <a:r>
              <a:rPr lang="en-CA" sz="1800" dirty="0"/>
              <a:t>The first choice is exploitation; the second is exploration.</a:t>
            </a:r>
          </a:p>
          <a:p>
            <a:r>
              <a:rPr lang="en-CA" sz="1800" dirty="0"/>
              <a:t>We can choose a parameter </a:t>
            </a:r>
            <a:r>
              <a:rPr lang="en-CA" sz="1800" dirty="0">
                <a:latin typeface="Symbol" panose="05050102010706020507" pitchFamily="18" charset="2"/>
              </a:rPr>
              <a:t>e</a:t>
            </a:r>
            <a:r>
              <a:rPr lang="en-CA" sz="1800" dirty="0"/>
              <a:t> equal to the probability of exploration</a:t>
            </a:r>
            <a:endParaRPr lang="en-CA" sz="1800" dirty="0">
              <a:latin typeface="Symbol" panose="05050102010706020507" pitchFamily="18" charset="2"/>
            </a:endParaRPr>
          </a:p>
          <a:p>
            <a:r>
              <a:rPr lang="en-CA" sz="1800" dirty="0"/>
              <a:t>Exploitation maximizes the immediate expected return but exploration may do better in the long run</a:t>
            </a:r>
          </a:p>
          <a:p>
            <a:pPr marL="342900" lvl="1" indent="0">
              <a:buNone/>
            </a:pPr>
            <a:endParaRPr lang="en-CA" dirty="0"/>
          </a:p>
          <a:p>
            <a:pPr marL="342900" lvl="1" indent="0">
              <a:buNone/>
            </a:pPr>
            <a:endParaRPr lang="en-CA" dirty="0"/>
          </a:p>
        </p:txBody>
      </p:sp>
      <p:sp>
        <p:nvSpPr>
          <p:cNvPr id="4" name="Slide Number Placeholder 3"/>
          <p:cNvSpPr>
            <a:spLocks noGrp="1"/>
          </p:cNvSpPr>
          <p:nvPr>
            <p:ph type="sldNum" sz="quarter" idx="12"/>
          </p:nvPr>
        </p:nvSpPr>
        <p:spPr/>
        <p:txBody>
          <a:bodyPr/>
          <a:lstStyle/>
          <a:p>
            <a:fld id="{B095A5CE-67BC-412D-BFFD-14F19C21C82C}" type="slidenum">
              <a:rPr lang="en-CA" smtClean="0"/>
              <a:t>5</a:t>
            </a:fld>
            <a:endParaRPr lang="en-CA"/>
          </a:p>
        </p:txBody>
      </p:sp>
      <p:sp>
        <p:nvSpPr>
          <p:cNvPr id="5" name="Footer Placeholder 4"/>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14986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290168"/>
            <a:ext cx="7886700" cy="994172"/>
          </a:xfrm>
        </p:spPr>
        <p:txBody>
          <a:bodyPr/>
          <a:lstStyle/>
          <a:p>
            <a:r>
              <a:rPr lang="en-CA" sz="3000" dirty="0"/>
              <a:t>The </a:t>
            </a:r>
            <a:r>
              <a:rPr lang="en-CA" sz="3000" dirty="0" smtClean="0"/>
              <a:t>Math (page </a:t>
            </a:r>
            <a:r>
              <a:rPr lang="en-CA" sz="3000" dirty="0" smtClean="0"/>
              <a:t>149)</a:t>
            </a:r>
            <a:endParaRPr lang="en-CA" sz="3000" dirty="0"/>
          </a:p>
        </p:txBody>
      </p:sp>
      <p:sp>
        <p:nvSpPr>
          <p:cNvPr id="3" name="Content Placeholder 2"/>
          <p:cNvSpPr>
            <a:spLocks noGrp="1"/>
          </p:cNvSpPr>
          <p:nvPr>
            <p:ph idx="1"/>
          </p:nvPr>
        </p:nvSpPr>
        <p:spPr>
          <a:xfrm>
            <a:off x="396830" y="2135953"/>
            <a:ext cx="7886700" cy="3263504"/>
          </a:xfrm>
        </p:spPr>
        <p:txBody>
          <a:bodyPr>
            <a:normAutofit/>
          </a:bodyPr>
          <a:lstStyle/>
          <a:p>
            <a:r>
              <a:rPr lang="en-CA" dirty="0" smtClean="0"/>
              <a:t>Suppose that lever </a:t>
            </a:r>
            <a:r>
              <a:rPr lang="en-CA" i="1" dirty="0">
                <a:latin typeface="+mj-lt"/>
              </a:rPr>
              <a:t>k</a:t>
            </a:r>
            <a:r>
              <a:rPr lang="en-CA" i="1" dirty="0" smtClean="0">
                <a:latin typeface="+mj-lt"/>
              </a:rPr>
              <a:t> </a:t>
            </a:r>
            <a:r>
              <a:rPr lang="en-CA" dirty="0" smtClean="0"/>
              <a:t>has been chosen </a:t>
            </a:r>
            <a:r>
              <a:rPr lang="en-CA" i="1" dirty="0" smtClean="0">
                <a:latin typeface="+mj-lt"/>
              </a:rPr>
              <a:t>n</a:t>
            </a:r>
            <a:r>
              <a:rPr lang="en-CA" dirty="0" smtClean="0">
                <a:latin typeface="+mj-lt"/>
              </a:rPr>
              <a:t>−1</a:t>
            </a:r>
            <a:r>
              <a:rPr lang="en-CA" dirty="0" smtClean="0"/>
              <a:t> times and the total reward on the </a:t>
            </a:r>
            <a:r>
              <a:rPr lang="en-CA" i="1" dirty="0" err="1">
                <a:latin typeface="+mj-lt"/>
              </a:rPr>
              <a:t>j</a:t>
            </a:r>
            <a:r>
              <a:rPr lang="en-CA" dirty="0" err="1" smtClean="0"/>
              <a:t>th</a:t>
            </a:r>
            <a:r>
              <a:rPr lang="en-CA" dirty="0" smtClean="0"/>
              <a:t> time it is chosen is </a:t>
            </a:r>
            <a:r>
              <a:rPr lang="en-CA" i="1" dirty="0" err="1" smtClean="0">
                <a:latin typeface="+mj-lt"/>
              </a:rPr>
              <a:t>R</a:t>
            </a:r>
            <a:r>
              <a:rPr lang="en-CA" i="1" baseline="-25000" dirty="0" err="1">
                <a:latin typeface="+mj-lt"/>
              </a:rPr>
              <a:t>j</a:t>
            </a:r>
            <a:r>
              <a:rPr lang="en-CA" i="1" dirty="0" smtClean="0">
                <a:latin typeface="+mj-lt"/>
              </a:rPr>
              <a:t> </a:t>
            </a:r>
          </a:p>
          <a:p>
            <a:r>
              <a:rPr lang="en-CA" dirty="0" smtClean="0"/>
              <a:t>Expected reward is </a:t>
            </a:r>
          </a:p>
          <a:p>
            <a:pPr marL="0" indent="0">
              <a:buNone/>
            </a:pPr>
            <a:endParaRPr lang="en-CA" dirty="0" smtClean="0"/>
          </a:p>
          <a:p>
            <a:endParaRPr lang="en-CA" dirty="0" smtClean="0"/>
          </a:p>
          <a:p>
            <a:endParaRPr lang="en-CA" dirty="0" smtClean="0"/>
          </a:p>
          <a:p>
            <a:r>
              <a:rPr lang="en-CA" dirty="0" smtClean="0"/>
              <a:t>If </a:t>
            </a:r>
            <a:r>
              <a:rPr lang="en-CA" i="1" dirty="0">
                <a:latin typeface="+mj-lt"/>
              </a:rPr>
              <a:t>k</a:t>
            </a:r>
            <a:r>
              <a:rPr lang="en-CA" dirty="0" smtClean="0"/>
              <a:t>th lever is chosen for the </a:t>
            </a:r>
            <a:r>
              <a:rPr lang="en-CA" i="1" dirty="0" smtClean="0">
                <a:latin typeface="+mj-lt"/>
              </a:rPr>
              <a:t>n</a:t>
            </a:r>
            <a:r>
              <a:rPr lang="en-CA" dirty="0" smtClean="0"/>
              <a:t>th time and produces a reward </a:t>
            </a:r>
            <a:r>
              <a:rPr lang="en-CA" i="1" dirty="0" smtClean="0">
                <a:latin typeface="+mj-lt"/>
              </a:rPr>
              <a:t>R</a:t>
            </a:r>
            <a:r>
              <a:rPr lang="en-CA" i="1" baseline="-25000" dirty="0" smtClean="0">
                <a:latin typeface="+mj-lt"/>
              </a:rPr>
              <a:t>n</a:t>
            </a:r>
          </a:p>
          <a:p>
            <a:pPr marL="0" indent="0">
              <a:buNone/>
            </a:pPr>
            <a:endParaRPr lang="en-CA" dirty="0" smtClean="0"/>
          </a:p>
          <a:p>
            <a:endParaRPr lang="en-CA" dirty="0" smtClean="0"/>
          </a:p>
          <a:p>
            <a:pPr marL="0" indent="0">
              <a:buNone/>
            </a:pPr>
            <a:endParaRPr lang="en-CA" baseline="-25000" dirty="0"/>
          </a:p>
          <a:p>
            <a:pPr marL="0" indent="0">
              <a:buNone/>
            </a:pPr>
            <a:endParaRPr lang="en-CA" baseline="-25000" dirty="0" smtClean="0"/>
          </a:p>
          <a:p>
            <a:endParaRPr lang="en-CA" baseline="-25000" dirty="0"/>
          </a:p>
          <a:p>
            <a:pPr marL="0" indent="0">
              <a:buNone/>
            </a:pPr>
            <a:endParaRPr lang="en-CA" baseline="-25000" dirty="0" smtClean="0"/>
          </a:p>
          <a:p>
            <a:endParaRPr lang="en-CA" baseline="-25000" dirty="0" smtClean="0"/>
          </a:p>
          <a:p>
            <a:endParaRPr lang="en-CA" dirty="0" smtClean="0"/>
          </a:p>
          <a:p>
            <a:pPr marL="0" indent="0">
              <a:buNone/>
            </a:pPr>
            <a:endParaRPr lang="en-CA" dirty="0" smtClean="0"/>
          </a:p>
          <a:p>
            <a:pPr marL="0" indent="0">
              <a:buNone/>
            </a:pPr>
            <a:endParaRPr lang="en-CA" i="1" baseline="-25000" dirty="0" smtClean="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1484959338"/>
              </p:ext>
            </p:extLst>
          </p:nvPr>
        </p:nvGraphicFramePr>
        <p:xfrm>
          <a:off x="3448050" y="3398838"/>
          <a:ext cx="1593850" cy="641350"/>
        </p:xfrm>
        <a:graphic>
          <a:graphicData uri="http://schemas.openxmlformats.org/presentationml/2006/ole">
            <mc:AlternateContent xmlns:mc="http://schemas.openxmlformats.org/markup-compatibility/2006">
              <mc:Choice xmlns:v="urn:schemas-microsoft-com:vml" Requires="v">
                <p:oleObj spid="_x0000_s1058" name="Equation" r:id="rId3" imgW="1104840" imgH="444240" progId="Equation.DSMT4">
                  <p:embed/>
                </p:oleObj>
              </mc:Choice>
              <mc:Fallback>
                <p:oleObj name="Equation" r:id="rId3" imgW="1104840" imgH="444240" progId="Equation.DSMT4">
                  <p:embed/>
                  <p:pic>
                    <p:nvPicPr>
                      <p:cNvPr id="0" name=""/>
                      <p:cNvPicPr/>
                      <p:nvPr/>
                    </p:nvPicPr>
                    <p:blipFill>
                      <a:blip r:embed="rId4"/>
                      <a:stretch>
                        <a:fillRect/>
                      </a:stretch>
                    </p:blipFill>
                    <p:spPr>
                      <a:xfrm>
                        <a:off x="3448050" y="3398838"/>
                        <a:ext cx="1593850" cy="6413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21848300"/>
              </p:ext>
            </p:extLst>
          </p:nvPr>
        </p:nvGraphicFramePr>
        <p:xfrm>
          <a:off x="2962274" y="4889883"/>
          <a:ext cx="3219450" cy="622697"/>
        </p:xfrm>
        <a:graphic>
          <a:graphicData uri="http://schemas.openxmlformats.org/presentationml/2006/ole">
            <mc:AlternateContent xmlns:mc="http://schemas.openxmlformats.org/markup-compatibility/2006">
              <mc:Choice xmlns:v="urn:schemas-microsoft-com:vml" Requires="v">
                <p:oleObj spid="_x0000_s1059" name="Equation" r:id="rId5" imgW="2234880" imgH="431640" progId="Equation.DSMT4">
                  <p:embed/>
                </p:oleObj>
              </mc:Choice>
              <mc:Fallback>
                <p:oleObj name="Equation" r:id="rId5" imgW="2234880" imgH="431640" progId="Equation.DSMT4">
                  <p:embed/>
                  <p:pic>
                    <p:nvPicPr>
                      <p:cNvPr id="0" name=""/>
                      <p:cNvPicPr/>
                      <p:nvPr/>
                    </p:nvPicPr>
                    <p:blipFill>
                      <a:blip r:embed="rId6"/>
                      <a:stretch>
                        <a:fillRect/>
                      </a:stretch>
                    </p:blipFill>
                    <p:spPr>
                      <a:xfrm>
                        <a:off x="2962274" y="4889883"/>
                        <a:ext cx="3219450" cy="622697"/>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B095A5CE-67BC-412D-BFFD-14F19C21C82C}" type="slidenum">
              <a:rPr lang="en-CA" smtClean="0"/>
              <a:t>6</a:t>
            </a:fld>
            <a:endParaRPr lang="en-CA" dirty="0"/>
          </a:p>
        </p:txBody>
      </p:sp>
      <p:sp>
        <p:nvSpPr>
          <p:cNvPr id="7" name="Footer Placeholder 6"/>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222036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Table 7.1, 4 bandits (m</a:t>
            </a:r>
            <a:r>
              <a:rPr lang="en-CA" baseline="-25000" dirty="0" smtClean="0"/>
              <a:t>1</a:t>
            </a:r>
            <a:r>
              <a:rPr lang="en-CA" dirty="0" smtClean="0"/>
              <a:t>=1.2, m</a:t>
            </a:r>
            <a:r>
              <a:rPr lang="en-CA" baseline="-25000" dirty="0" smtClean="0"/>
              <a:t>2</a:t>
            </a:r>
            <a:r>
              <a:rPr lang="en-CA" dirty="0" smtClean="0"/>
              <a:t>=1, m</a:t>
            </a:r>
            <a:r>
              <a:rPr lang="en-CA" baseline="-25000" dirty="0" smtClean="0"/>
              <a:t>3</a:t>
            </a:r>
            <a:r>
              <a:rPr lang="en-CA" dirty="0" smtClean="0"/>
              <a:t>=0.8, m</a:t>
            </a:r>
            <a:r>
              <a:rPr lang="en-CA" baseline="-25000" dirty="0" smtClean="0"/>
              <a:t>4</a:t>
            </a:r>
            <a:r>
              <a:rPr lang="en-CA" dirty="0" smtClean="0"/>
              <a:t>=1.4); </a:t>
            </a:r>
            <a:r>
              <a:rPr lang="en-CA" i="0" dirty="0" smtClean="0">
                <a:latin typeface="Symbol" panose="05050102010706020507" pitchFamily="18" charset="2"/>
              </a:rPr>
              <a:t>e</a:t>
            </a:r>
            <a:r>
              <a:rPr lang="en-CA" dirty="0" smtClean="0">
                <a:latin typeface="Symbol" panose="05050102010706020507" pitchFamily="18" charset="2"/>
              </a:rPr>
              <a:t> </a:t>
            </a:r>
            <a:r>
              <a:rPr lang="en-CA" dirty="0" smtClean="0"/>
              <a:t>= 0.1</a:t>
            </a:r>
            <a:endParaRPr lang="en-CA" dirty="0"/>
          </a:p>
        </p:txBody>
      </p:sp>
      <p:graphicFrame>
        <p:nvGraphicFramePr>
          <p:cNvPr id="8" name="Object 7"/>
          <p:cNvGraphicFramePr>
            <a:graphicFrameLocks noChangeAspect="1"/>
          </p:cNvGraphicFramePr>
          <p:nvPr>
            <p:extLst>
              <p:ext uri="{D42A27DB-BD31-4B8C-83A1-F6EECF244321}">
                <p14:modId xmlns:p14="http://schemas.microsoft.com/office/powerpoint/2010/main" val="2180029407"/>
              </p:ext>
            </p:extLst>
          </p:nvPr>
        </p:nvGraphicFramePr>
        <p:xfrm>
          <a:off x="-358890" y="2311131"/>
          <a:ext cx="9285350" cy="2678833"/>
        </p:xfrm>
        <a:graphic>
          <a:graphicData uri="http://schemas.openxmlformats.org/presentationml/2006/ole">
            <mc:AlternateContent xmlns:mc="http://schemas.openxmlformats.org/markup-compatibility/2006">
              <mc:Choice xmlns:v="urn:schemas-microsoft-com:vml" Requires="v">
                <p:oleObj spid="_x0000_s2066" name="Macro-Enabled Worksheet" r:id="rId3" imgW="9277453" imgH="2676525" progId="Excel.SheetMacroEnabled.12">
                  <p:embed/>
                </p:oleObj>
              </mc:Choice>
              <mc:Fallback>
                <p:oleObj name="Macro-Enabled Worksheet" r:id="rId3" imgW="9277453" imgH="2676525" progId="Excel.SheetMacroEnabled.12">
                  <p:embed/>
                  <p:pic>
                    <p:nvPicPr>
                      <p:cNvPr id="0" name=""/>
                      <p:cNvPicPr/>
                      <p:nvPr/>
                    </p:nvPicPr>
                    <p:blipFill>
                      <a:blip r:embed="rId4"/>
                      <a:stretch>
                        <a:fillRect/>
                      </a:stretch>
                    </p:blipFill>
                    <p:spPr>
                      <a:xfrm>
                        <a:off x="-358890" y="2311131"/>
                        <a:ext cx="9285350" cy="2678833"/>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B095A5CE-67BC-412D-BFFD-14F19C21C82C}" type="slidenum">
              <a:rPr lang="en-CA" smtClean="0"/>
              <a:t>7</a:t>
            </a:fld>
            <a:endParaRPr lang="en-CA"/>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123602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When </a:t>
            </a:r>
            <a:r>
              <a:rPr lang="en-CA" i="0" dirty="0" smtClean="0">
                <a:latin typeface="Symbol" panose="05050102010706020507" pitchFamily="18" charset="2"/>
              </a:rPr>
              <a:t>e </a:t>
            </a:r>
            <a:r>
              <a:rPr lang="en-CA" dirty="0" smtClean="0"/>
              <a:t>= 0.01 (Table 7.2)</a:t>
            </a:r>
            <a:endParaRPr lang="en-CA" dirty="0"/>
          </a:p>
        </p:txBody>
      </p:sp>
      <p:sp>
        <p:nvSpPr>
          <p:cNvPr id="3" name="Content Placeholder 2"/>
          <p:cNvSpPr>
            <a:spLocks noGrp="1"/>
          </p:cNvSpPr>
          <p:nvPr>
            <p:ph idx="1"/>
          </p:nvPr>
        </p:nvSpPr>
        <p:spPr/>
        <p:txBody>
          <a:bodyPr/>
          <a:lstStyle/>
          <a:p>
            <a:pPr marL="0" indent="0">
              <a:buNone/>
            </a:pPr>
            <a:r>
              <a:rPr lang="en-CA" dirty="0"/>
              <a:t> </a:t>
            </a:r>
            <a:r>
              <a:rPr lang="en-CA" dirty="0" smtClean="0"/>
              <a:t>  </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4193599607"/>
              </p:ext>
            </p:extLst>
          </p:nvPr>
        </p:nvGraphicFramePr>
        <p:xfrm>
          <a:off x="101198" y="2424113"/>
          <a:ext cx="9023344" cy="2603244"/>
        </p:xfrm>
        <a:graphic>
          <a:graphicData uri="http://schemas.openxmlformats.org/presentationml/2006/ole">
            <mc:AlternateContent xmlns:mc="http://schemas.openxmlformats.org/markup-compatibility/2006">
              <mc:Choice xmlns:v="urn:schemas-microsoft-com:vml" Requires="v">
                <p:oleObj spid="_x0000_s3090" name="Macro-Enabled Worksheet" r:id="rId3" imgW="9277453" imgH="2676525" progId="Excel.SheetMacroEnabled.12">
                  <p:embed/>
                </p:oleObj>
              </mc:Choice>
              <mc:Fallback>
                <p:oleObj name="Macro-Enabled Worksheet" r:id="rId3" imgW="9277453" imgH="2676525" progId="Excel.SheetMacroEnabled.12">
                  <p:embed/>
                  <p:pic>
                    <p:nvPicPr>
                      <p:cNvPr id="0" name=""/>
                      <p:cNvPicPr/>
                      <p:nvPr/>
                    </p:nvPicPr>
                    <p:blipFill>
                      <a:blip r:embed="rId4"/>
                      <a:stretch>
                        <a:fillRect/>
                      </a:stretch>
                    </p:blipFill>
                    <p:spPr>
                      <a:xfrm>
                        <a:off x="101198" y="2424113"/>
                        <a:ext cx="9023344" cy="2603244"/>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B095A5CE-67BC-412D-BFFD-14F19C21C82C}" type="slidenum">
              <a:rPr lang="en-CA" smtClean="0"/>
              <a:t>8</a:t>
            </a:fld>
            <a:endParaRPr lang="en-CA"/>
          </a:p>
        </p:txBody>
      </p:sp>
      <p:sp>
        <p:nvSpPr>
          <p:cNvPr id="6" name="Footer Placeholder 5"/>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369842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When </a:t>
            </a:r>
            <a:r>
              <a:rPr lang="en-CA" i="0" dirty="0" smtClean="0">
                <a:latin typeface="Symbol" panose="05050102010706020507" pitchFamily="18" charset="2"/>
              </a:rPr>
              <a:t>e </a:t>
            </a:r>
            <a:r>
              <a:rPr lang="en-CA" dirty="0" smtClean="0"/>
              <a:t>= 0.5 (Table 7.3)</a:t>
            </a:r>
            <a:endParaRPr lang="en-CA" dirty="0"/>
          </a:p>
        </p:txBody>
      </p:sp>
      <p:sp>
        <p:nvSpPr>
          <p:cNvPr id="3" name="Content Placeholder 2"/>
          <p:cNvSpPr>
            <a:spLocks noGrp="1"/>
          </p:cNvSpPr>
          <p:nvPr>
            <p:ph idx="1"/>
          </p:nvPr>
        </p:nvSpPr>
        <p:spPr/>
        <p:txBody>
          <a:bodyPr/>
          <a:lstStyle/>
          <a:p>
            <a:pPr marL="0" indent="0">
              <a:buNone/>
            </a:pPr>
            <a:r>
              <a:rPr lang="en-CA" dirty="0" smtClean="0"/>
              <a:t> </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756237285"/>
              </p:ext>
            </p:extLst>
          </p:nvPr>
        </p:nvGraphicFramePr>
        <p:xfrm>
          <a:off x="-246013" y="2352675"/>
          <a:ext cx="9406603" cy="2906969"/>
        </p:xfrm>
        <a:graphic>
          <a:graphicData uri="http://schemas.openxmlformats.org/presentationml/2006/ole">
            <mc:AlternateContent xmlns:mc="http://schemas.openxmlformats.org/markup-compatibility/2006">
              <mc:Choice xmlns:v="urn:schemas-microsoft-com:vml" Requires="v">
                <p:oleObj spid="_x0000_s4114" name="Macro-Enabled Worksheet" r:id="rId3" imgW="9277453" imgH="2867025" progId="Excel.SheetMacroEnabled.12">
                  <p:embed/>
                </p:oleObj>
              </mc:Choice>
              <mc:Fallback>
                <p:oleObj name="Macro-Enabled Worksheet" r:id="rId3" imgW="9277453" imgH="2867025" progId="Excel.SheetMacroEnabled.12">
                  <p:embed/>
                  <p:pic>
                    <p:nvPicPr>
                      <p:cNvPr id="0" name=""/>
                      <p:cNvPicPr/>
                      <p:nvPr/>
                    </p:nvPicPr>
                    <p:blipFill>
                      <a:blip r:embed="rId4"/>
                      <a:stretch>
                        <a:fillRect/>
                      </a:stretch>
                    </p:blipFill>
                    <p:spPr>
                      <a:xfrm>
                        <a:off x="-246013" y="2352675"/>
                        <a:ext cx="9406603" cy="2906969"/>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B095A5CE-67BC-412D-BFFD-14F19C21C82C}" type="slidenum">
              <a:rPr lang="en-CA" smtClean="0"/>
              <a:t>9</a:t>
            </a:fld>
            <a:endParaRPr lang="en-CA"/>
          </a:p>
        </p:txBody>
      </p:sp>
      <p:sp>
        <p:nvSpPr>
          <p:cNvPr id="6" name="Footer Placeholder 5"/>
          <p:cNvSpPr>
            <a:spLocks noGrp="1"/>
          </p:cNvSpPr>
          <p:nvPr>
            <p:ph type="ftr" sz="quarter" idx="11"/>
          </p:nvPr>
        </p:nvSpPr>
        <p:spPr/>
        <p:txBody>
          <a:bodyPr/>
          <a:lstStyle/>
          <a:p>
            <a:r>
              <a:rPr lang="en-US" smtClean="0"/>
              <a:t>Machine Learning in Business 2nd Edition. Copyright © John C. Hull 2020</a:t>
            </a:r>
            <a:endParaRPr lang="en-CA"/>
          </a:p>
        </p:txBody>
      </p:sp>
    </p:spTree>
    <p:extLst>
      <p:ext uri="{BB962C8B-B14F-4D97-AF65-F5344CB8AC3E}">
        <p14:creationId xmlns:p14="http://schemas.microsoft.com/office/powerpoint/2010/main" val="456325740"/>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Template>
  <TotalTime>2335</TotalTime>
  <Words>1806</Words>
  <Application>Microsoft Office PowerPoint</Application>
  <PresentationFormat>On-screen Show (4:3)</PresentationFormat>
  <Paragraphs>334</Paragraphs>
  <Slides>28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38" baseType="lpstr">
      <vt:lpstr>Arial</vt:lpstr>
      <vt:lpstr>Calibri</vt:lpstr>
      <vt:lpstr>Cambria Math</vt:lpstr>
      <vt:lpstr>Symbol</vt:lpstr>
      <vt:lpstr>Tahoma</vt:lpstr>
      <vt:lpstr>Times New Roman</vt:lpstr>
      <vt:lpstr>Global</vt:lpstr>
      <vt:lpstr>Equation</vt:lpstr>
      <vt:lpstr>Macro-Enabled Worksheet</vt:lpstr>
      <vt:lpstr>Microsoft Excel Macro-Enabled Worksheet</vt:lpstr>
      <vt:lpstr>Machine Learning in Business John C. Hull  </vt:lpstr>
      <vt:lpstr>Reinforcement Learning</vt:lpstr>
      <vt:lpstr>Rewards and costs</vt:lpstr>
      <vt:lpstr>A Simple example: K-armed bandits</vt:lpstr>
      <vt:lpstr>Strategy</vt:lpstr>
      <vt:lpstr>The Math (page 149)</vt:lpstr>
      <vt:lpstr>Example: Table 7.1, 4 bandits (m1=1.2, m2=1, m3=0.8, m4=1.4); e = 0.1</vt:lpstr>
      <vt:lpstr>When e = 0.01 (Table 7.2)</vt:lpstr>
      <vt:lpstr>When e = 0.5 (Table 7.3)</vt:lpstr>
      <vt:lpstr>The exploration parameter e and initial values</vt:lpstr>
      <vt:lpstr>e starts at 1 but has a decay factor of 0.995 </vt:lpstr>
      <vt:lpstr>The More General Model: Actions and States (Figure 7.1)</vt:lpstr>
      <vt:lpstr>Objective</vt:lpstr>
      <vt:lpstr>Updating</vt:lpstr>
      <vt:lpstr>A Simple Example: the game of Nim</vt:lpstr>
      <vt:lpstr>Using Monte Carlo</vt:lpstr>
      <vt:lpstr>Using Monte Carlo continued</vt:lpstr>
      <vt:lpstr>Nim with 8 matches in the pile initially</vt:lpstr>
      <vt:lpstr>Nim continued</vt:lpstr>
      <vt:lpstr>Nim after one trial (1,[3],1,[3])</vt:lpstr>
      <vt:lpstr>Next trials</vt:lpstr>
      <vt:lpstr>Example of convergence, e=0.1 (Tables 7.8 to 7.10)</vt:lpstr>
      <vt:lpstr>Dynamic Programming</vt:lpstr>
      <vt:lpstr>Temporal difference learning</vt:lpstr>
      <vt:lpstr>Example (page 158-159)</vt:lpstr>
      <vt:lpstr>n-step bootstrapping</vt:lpstr>
      <vt:lpstr>When there are many states or actions (or both)</vt:lpstr>
      <vt:lpstr>Applications</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subject>Machine Learning in Business</dc:subject>
  <dc:creator>hull</dc:creator>
  <cp:keywords>Chapter 7</cp:keywords>
  <dc:description>Copyright 2019 by John C. Hull. All Rights Reserved. Published 2019.</dc:description>
  <cp:lastModifiedBy>John Hull</cp:lastModifiedBy>
  <cp:revision>76</cp:revision>
  <dcterms:created xsi:type="dcterms:W3CDTF">2019-07-16T22:03:37Z</dcterms:created>
  <dcterms:modified xsi:type="dcterms:W3CDTF">2020-05-09T16:10:09Z</dcterms:modified>
</cp:coreProperties>
</file>