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8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BE6C6-E13E-4AA6-B3DE-1B734893322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E2A24-94B3-4CFC-9703-EECBE5CCBD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953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Arial" charset="0"/>
                <a:cs typeface="Arial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64333 w 4848"/>
                  <a:gd name="T1" fmla="*/ 203416971 h 432"/>
                  <a:gd name="T2" fmla="*/ 0 w 4848"/>
                  <a:gd name="T3" fmla="*/ 203416971 h 432"/>
                  <a:gd name="T4" fmla="*/ 0 w 4848"/>
                  <a:gd name="T5" fmla="*/ 0 h 432"/>
                  <a:gd name="T6" fmla="*/ 64333 w 4848"/>
                  <a:gd name="T7" fmla="*/ 0 h 432"/>
                  <a:gd name="T8" fmla="*/ 64333 w 4848"/>
                  <a:gd name="T9" fmla="*/ 203416971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33 w 15"/>
                    <a:gd name="T1" fmla="*/ 3 h 23"/>
                    <a:gd name="T2" fmla="*/ 97 w 15"/>
                    <a:gd name="T3" fmla="*/ 3 h 23"/>
                    <a:gd name="T4" fmla="*/ 86 w 15"/>
                    <a:gd name="T5" fmla="*/ 3 h 23"/>
                    <a:gd name="T6" fmla="*/ 33 w 15"/>
                    <a:gd name="T7" fmla="*/ 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3 h 23"/>
                    <a:gd name="T2" fmla="*/ 26 w 20"/>
                    <a:gd name="T3" fmla="*/ 3 h 23"/>
                    <a:gd name="T4" fmla="*/ 7 w 20"/>
                    <a:gd name="T5" fmla="*/ 3 h 23"/>
                    <a:gd name="T6" fmla="*/ 3 w 20"/>
                    <a:gd name="T7" fmla="*/ 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31 w 30"/>
                    <a:gd name="T1" fmla="*/ 2 h 42"/>
                    <a:gd name="T2" fmla="*/ 8 w 30"/>
                    <a:gd name="T3" fmla="*/ 2 h 42"/>
                    <a:gd name="T4" fmla="*/ 0 w 30"/>
                    <a:gd name="T5" fmla="*/ 2 h 42"/>
                    <a:gd name="T6" fmla="*/ 31 w 30"/>
                    <a:gd name="T7" fmla="*/ 2 h 42"/>
                    <a:gd name="T8" fmla="*/ 45 w 30"/>
                    <a:gd name="T9" fmla="*/ 2 h 42"/>
                    <a:gd name="T10" fmla="*/ 43 w 30"/>
                    <a:gd name="T11" fmla="*/ 2 h 42"/>
                    <a:gd name="T12" fmla="*/ 31 w 30"/>
                    <a:gd name="T13" fmla="*/ 2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2 h 16"/>
                    <a:gd name="T2" fmla="*/ 3 w 25"/>
                    <a:gd name="T3" fmla="*/ 2 h 16"/>
                    <a:gd name="T4" fmla="*/ 15 w 25"/>
                    <a:gd name="T5" fmla="*/ 0 h 16"/>
                    <a:gd name="T6" fmla="*/ 15 w 25"/>
                    <a:gd name="T7" fmla="*/ 2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3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3 h 46"/>
                    <a:gd name="T8" fmla="*/ 32 w 65"/>
                    <a:gd name="T9" fmla="*/ 3 h 46"/>
                    <a:gd name="T10" fmla="*/ 12 w 65"/>
                    <a:gd name="T11" fmla="*/ 3 h 46"/>
                    <a:gd name="T12" fmla="*/ 8 w 65"/>
                    <a:gd name="T13" fmla="*/ 3 h 46"/>
                    <a:gd name="T14" fmla="*/ 12 w 65"/>
                    <a:gd name="T15" fmla="*/ 3 h 46"/>
                    <a:gd name="T16" fmla="*/ 14 w 65"/>
                    <a:gd name="T17" fmla="*/ 3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2 h 47"/>
                    <a:gd name="T2" fmla="*/ 18 w 69"/>
                    <a:gd name="T3" fmla="*/ 2 h 47"/>
                    <a:gd name="T4" fmla="*/ 37 w 69"/>
                    <a:gd name="T5" fmla="*/ 1 h 47"/>
                    <a:gd name="T6" fmla="*/ 49 w 69"/>
                    <a:gd name="T7" fmla="*/ 2 h 47"/>
                    <a:gd name="T8" fmla="*/ 35 w 69"/>
                    <a:gd name="T9" fmla="*/ 2 h 47"/>
                    <a:gd name="T10" fmla="*/ 28 w 69"/>
                    <a:gd name="T11" fmla="*/ 2 h 47"/>
                    <a:gd name="T12" fmla="*/ 22 w 69"/>
                    <a:gd name="T13" fmla="*/ 2 h 47"/>
                    <a:gd name="T14" fmla="*/ 16 w 69"/>
                    <a:gd name="T15" fmla="*/ 2 h 47"/>
                    <a:gd name="T16" fmla="*/ 12 w 69"/>
                    <a:gd name="T17" fmla="*/ 2 h 47"/>
                    <a:gd name="T18" fmla="*/ 0 w 69"/>
                    <a:gd name="T19" fmla="*/ 2 h 47"/>
                    <a:gd name="T20" fmla="*/ 0 w 69"/>
                    <a:gd name="T21" fmla="*/ 2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2 h 277"/>
                    <a:gd name="T2" fmla="*/ 36 w 355"/>
                    <a:gd name="T3" fmla="*/ 2 h 277"/>
                    <a:gd name="T4" fmla="*/ 46 w 355"/>
                    <a:gd name="T5" fmla="*/ 2 h 277"/>
                    <a:gd name="T6" fmla="*/ 76 w 355"/>
                    <a:gd name="T7" fmla="*/ 2 h 277"/>
                    <a:gd name="T8" fmla="*/ 92 w 355"/>
                    <a:gd name="T9" fmla="*/ 4 h 277"/>
                    <a:gd name="T10" fmla="*/ 122 w 355"/>
                    <a:gd name="T11" fmla="*/ 6 h 277"/>
                    <a:gd name="T12" fmla="*/ 136 w 355"/>
                    <a:gd name="T13" fmla="*/ 7 h 277"/>
                    <a:gd name="T14" fmla="*/ 148 w 355"/>
                    <a:gd name="T15" fmla="*/ 7 h 277"/>
                    <a:gd name="T16" fmla="*/ 154 w 355"/>
                    <a:gd name="T17" fmla="*/ 8 h 277"/>
                    <a:gd name="T18" fmla="*/ 176 w 355"/>
                    <a:gd name="T19" fmla="*/ 8 h 277"/>
                    <a:gd name="T20" fmla="*/ 170 w 355"/>
                    <a:gd name="T21" fmla="*/ 11 h 277"/>
                    <a:gd name="T22" fmla="*/ 177 w 355"/>
                    <a:gd name="T23" fmla="*/ 12 h 277"/>
                    <a:gd name="T24" fmla="*/ 183 w 355"/>
                    <a:gd name="T25" fmla="*/ 12 h 277"/>
                    <a:gd name="T26" fmla="*/ 201 w 355"/>
                    <a:gd name="T27" fmla="*/ 12 h 277"/>
                    <a:gd name="T28" fmla="*/ 221 w 355"/>
                    <a:gd name="T29" fmla="*/ 13 h 277"/>
                    <a:gd name="T30" fmla="*/ 239 w 355"/>
                    <a:gd name="T31" fmla="*/ 13 h 277"/>
                    <a:gd name="T32" fmla="*/ 257 w 355"/>
                    <a:gd name="T33" fmla="*/ 13 h 277"/>
                    <a:gd name="T34" fmla="*/ 281 w 355"/>
                    <a:gd name="T35" fmla="*/ 14 h 277"/>
                    <a:gd name="T36" fmla="*/ 299 w 355"/>
                    <a:gd name="T37" fmla="*/ 14 h 277"/>
                    <a:gd name="T38" fmla="*/ 337 w 355"/>
                    <a:gd name="T39" fmla="*/ 14 h 277"/>
                    <a:gd name="T40" fmla="*/ 327 w 355"/>
                    <a:gd name="T41" fmla="*/ 15 h 277"/>
                    <a:gd name="T42" fmla="*/ 307 w 355"/>
                    <a:gd name="T43" fmla="*/ 14 h 277"/>
                    <a:gd name="T44" fmla="*/ 285 w 355"/>
                    <a:gd name="T45" fmla="*/ 14 h 277"/>
                    <a:gd name="T46" fmla="*/ 273 w 355"/>
                    <a:gd name="T47" fmla="*/ 14 h 277"/>
                    <a:gd name="T48" fmla="*/ 237 w 355"/>
                    <a:gd name="T49" fmla="*/ 14 h 277"/>
                    <a:gd name="T50" fmla="*/ 219 w 355"/>
                    <a:gd name="T51" fmla="*/ 14 h 277"/>
                    <a:gd name="T52" fmla="*/ 172 w 355"/>
                    <a:gd name="T53" fmla="*/ 13 h 277"/>
                    <a:gd name="T54" fmla="*/ 160 w 355"/>
                    <a:gd name="T55" fmla="*/ 12 h 277"/>
                    <a:gd name="T56" fmla="*/ 126 w 355"/>
                    <a:gd name="T57" fmla="*/ 11 h 277"/>
                    <a:gd name="T58" fmla="*/ 108 w 355"/>
                    <a:gd name="T59" fmla="*/ 10 h 277"/>
                    <a:gd name="T60" fmla="*/ 94 w 355"/>
                    <a:gd name="T61" fmla="*/ 8 h 277"/>
                    <a:gd name="T62" fmla="*/ 68 w 355"/>
                    <a:gd name="T63" fmla="*/ 6 h 277"/>
                    <a:gd name="T64" fmla="*/ 64 w 355"/>
                    <a:gd name="T65" fmla="*/ 6 h 277"/>
                    <a:gd name="T66" fmla="*/ 58 w 355"/>
                    <a:gd name="T67" fmla="*/ 6 h 277"/>
                    <a:gd name="T68" fmla="*/ 54 w 355"/>
                    <a:gd name="T69" fmla="*/ 5 h 277"/>
                    <a:gd name="T70" fmla="*/ 38 w 355"/>
                    <a:gd name="T71" fmla="*/ 3 h 277"/>
                    <a:gd name="T72" fmla="*/ 20 w 355"/>
                    <a:gd name="T73" fmla="*/ 2 h 277"/>
                    <a:gd name="T74" fmla="*/ 4 w 355"/>
                    <a:gd name="T75" fmla="*/ 2 h 277"/>
                    <a:gd name="T76" fmla="*/ 10 w 355"/>
                    <a:gd name="T77" fmla="*/ 2 h 277"/>
                    <a:gd name="T78" fmla="*/ 10 w 355"/>
                    <a:gd name="T79" fmla="*/ 2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2 h 206"/>
                    <a:gd name="T2" fmla="*/ 66 w 156"/>
                    <a:gd name="T3" fmla="*/ 2 h 206"/>
                    <a:gd name="T4" fmla="*/ 68 w 156"/>
                    <a:gd name="T5" fmla="*/ 2 h 206"/>
                    <a:gd name="T6" fmla="*/ 95 w 156"/>
                    <a:gd name="T7" fmla="*/ 2 h 206"/>
                    <a:gd name="T8" fmla="*/ 121 w 156"/>
                    <a:gd name="T9" fmla="*/ 2 h 206"/>
                    <a:gd name="T10" fmla="*/ 127 w 156"/>
                    <a:gd name="T11" fmla="*/ 2 h 206"/>
                    <a:gd name="T12" fmla="*/ 139 w 156"/>
                    <a:gd name="T13" fmla="*/ 0 h 206"/>
                    <a:gd name="T14" fmla="*/ 165 w 156"/>
                    <a:gd name="T15" fmla="*/ 2 h 206"/>
                    <a:gd name="T16" fmla="*/ 161 w 156"/>
                    <a:gd name="T17" fmla="*/ 2 h 206"/>
                    <a:gd name="T18" fmla="*/ 141 w 156"/>
                    <a:gd name="T19" fmla="*/ 2 h 206"/>
                    <a:gd name="T20" fmla="*/ 147 w 156"/>
                    <a:gd name="T21" fmla="*/ 4 h 206"/>
                    <a:gd name="T22" fmla="*/ 157 w 156"/>
                    <a:gd name="T23" fmla="*/ 5 h 206"/>
                    <a:gd name="T24" fmla="*/ 161 w 156"/>
                    <a:gd name="T25" fmla="*/ 5 h 206"/>
                    <a:gd name="T26" fmla="*/ 143 w 156"/>
                    <a:gd name="T27" fmla="*/ 5 h 206"/>
                    <a:gd name="T28" fmla="*/ 131 w 156"/>
                    <a:gd name="T29" fmla="*/ 6 h 206"/>
                    <a:gd name="T30" fmla="*/ 119 w 156"/>
                    <a:gd name="T31" fmla="*/ 6 h 206"/>
                    <a:gd name="T32" fmla="*/ 115 w 156"/>
                    <a:gd name="T33" fmla="*/ 8 h 206"/>
                    <a:gd name="T34" fmla="*/ 103 w 156"/>
                    <a:gd name="T35" fmla="*/ 9 h 206"/>
                    <a:gd name="T36" fmla="*/ 97 w 156"/>
                    <a:gd name="T37" fmla="*/ 9 h 206"/>
                    <a:gd name="T38" fmla="*/ 76 w 156"/>
                    <a:gd name="T39" fmla="*/ 9 h 206"/>
                    <a:gd name="T40" fmla="*/ 72 w 156"/>
                    <a:gd name="T41" fmla="*/ 8 h 206"/>
                    <a:gd name="T42" fmla="*/ 60 w 156"/>
                    <a:gd name="T43" fmla="*/ 8 h 206"/>
                    <a:gd name="T44" fmla="*/ 42 w 156"/>
                    <a:gd name="T45" fmla="*/ 8 h 206"/>
                    <a:gd name="T46" fmla="*/ 28 w 156"/>
                    <a:gd name="T47" fmla="*/ 8 h 206"/>
                    <a:gd name="T48" fmla="*/ 10 w 156"/>
                    <a:gd name="T49" fmla="*/ 6 h 206"/>
                    <a:gd name="T50" fmla="*/ 4 w 156"/>
                    <a:gd name="T51" fmla="*/ 5 h 206"/>
                    <a:gd name="T52" fmla="*/ 0 w 156"/>
                    <a:gd name="T53" fmla="*/ 5 h 206"/>
                    <a:gd name="T54" fmla="*/ 20 w 156"/>
                    <a:gd name="T55" fmla="*/ 4 h 206"/>
                    <a:gd name="T56" fmla="*/ 32 w 156"/>
                    <a:gd name="T57" fmla="*/ 4 h 206"/>
                    <a:gd name="T58" fmla="*/ 34 w 156"/>
                    <a:gd name="T59" fmla="*/ 3 h 206"/>
                    <a:gd name="T60" fmla="*/ 52 w 156"/>
                    <a:gd name="T61" fmla="*/ 2 h 206"/>
                    <a:gd name="T62" fmla="*/ 54 w 156"/>
                    <a:gd name="T63" fmla="*/ 2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 h 38"/>
                    <a:gd name="T2" fmla="*/ 18 w 109"/>
                    <a:gd name="T3" fmla="*/ 3 h 38"/>
                    <a:gd name="T4" fmla="*/ 46 w 109"/>
                    <a:gd name="T5" fmla="*/ 3 h 38"/>
                    <a:gd name="T6" fmla="*/ 87 w 109"/>
                    <a:gd name="T7" fmla="*/ 3 h 38"/>
                    <a:gd name="T8" fmla="*/ 105 w 109"/>
                    <a:gd name="T9" fmla="*/ 0 h 38"/>
                    <a:gd name="T10" fmla="*/ 91 w 109"/>
                    <a:gd name="T11" fmla="*/ 3 h 38"/>
                    <a:gd name="T12" fmla="*/ 75 w 109"/>
                    <a:gd name="T13" fmla="*/ 3 h 38"/>
                    <a:gd name="T14" fmla="*/ 42 w 109"/>
                    <a:gd name="T15" fmla="*/ 3 h 38"/>
                    <a:gd name="T16" fmla="*/ 14 w 109"/>
                    <a:gd name="T17" fmla="*/ 3 h 38"/>
                    <a:gd name="T18" fmla="*/ 4 w 109"/>
                    <a:gd name="T19" fmla="*/ 3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2 h 104"/>
                    <a:gd name="T2" fmla="*/ 18 w 76"/>
                    <a:gd name="T3" fmla="*/ 0 h 104"/>
                    <a:gd name="T4" fmla="*/ 34 w 76"/>
                    <a:gd name="T5" fmla="*/ 2 h 104"/>
                    <a:gd name="T6" fmla="*/ 47 w 76"/>
                    <a:gd name="T7" fmla="*/ 2 h 104"/>
                    <a:gd name="T8" fmla="*/ 38 w 76"/>
                    <a:gd name="T9" fmla="*/ 2 h 104"/>
                    <a:gd name="T10" fmla="*/ 39 w 76"/>
                    <a:gd name="T11" fmla="*/ 2 h 104"/>
                    <a:gd name="T12" fmla="*/ 43 w 76"/>
                    <a:gd name="T13" fmla="*/ 2 h 104"/>
                    <a:gd name="T14" fmla="*/ 38 w 76"/>
                    <a:gd name="T15" fmla="*/ 3 h 104"/>
                    <a:gd name="T16" fmla="*/ 34 w 76"/>
                    <a:gd name="T17" fmla="*/ 2 h 104"/>
                    <a:gd name="T18" fmla="*/ 22 w 76"/>
                    <a:gd name="T19" fmla="*/ 2 h 104"/>
                    <a:gd name="T20" fmla="*/ 28 w 76"/>
                    <a:gd name="T21" fmla="*/ 2 h 104"/>
                    <a:gd name="T22" fmla="*/ 30 w 76"/>
                    <a:gd name="T23" fmla="*/ 3 h 104"/>
                    <a:gd name="T24" fmla="*/ 20 w 76"/>
                    <a:gd name="T25" fmla="*/ 4 h 104"/>
                    <a:gd name="T26" fmla="*/ 12 w 76"/>
                    <a:gd name="T27" fmla="*/ 4 h 104"/>
                    <a:gd name="T28" fmla="*/ 8 w 76"/>
                    <a:gd name="T29" fmla="*/ 4 h 104"/>
                    <a:gd name="T30" fmla="*/ 0 w 76"/>
                    <a:gd name="T31" fmla="*/ 2 h 104"/>
                    <a:gd name="T32" fmla="*/ 2 w 76"/>
                    <a:gd name="T33" fmla="*/ 2 h 104"/>
                    <a:gd name="T34" fmla="*/ 8 w 76"/>
                    <a:gd name="T35" fmla="*/ 2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 h 61"/>
                    <a:gd name="T2" fmla="*/ 13 w 37"/>
                    <a:gd name="T3" fmla="*/ 0 h 61"/>
                    <a:gd name="T4" fmla="*/ 15 w 37"/>
                    <a:gd name="T5" fmla="*/ 2 h 61"/>
                    <a:gd name="T6" fmla="*/ 37 w 37"/>
                    <a:gd name="T7" fmla="*/ 2 h 61"/>
                    <a:gd name="T8" fmla="*/ 19 w 37"/>
                    <a:gd name="T9" fmla="*/ 2 h 61"/>
                    <a:gd name="T10" fmla="*/ 5 w 37"/>
                    <a:gd name="T11" fmla="*/ 2 h 61"/>
                    <a:gd name="T12" fmla="*/ 1 w 37"/>
                    <a:gd name="T13" fmla="*/ 2 h 61"/>
                    <a:gd name="T14" fmla="*/ 3 w 37"/>
                    <a:gd name="T15" fmla="*/ 2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14 w 49"/>
                    <a:gd name="T3" fmla="*/ 0 h 29"/>
                    <a:gd name="T4" fmla="*/ 27 w 49"/>
                    <a:gd name="T5" fmla="*/ 2 h 29"/>
                    <a:gd name="T6" fmla="*/ 20 w 49"/>
                    <a:gd name="T7" fmla="*/ 2 h 29"/>
                    <a:gd name="T8" fmla="*/ 3 w 49"/>
                    <a:gd name="T9" fmla="*/ 2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5 h 48"/>
                    <a:gd name="T2" fmla="*/ 15 w 61"/>
                    <a:gd name="T3" fmla="*/ 4 h 48"/>
                    <a:gd name="T4" fmla="*/ 3 w 61"/>
                    <a:gd name="T5" fmla="*/ 4 h 48"/>
                    <a:gd name="T6" fmla="*/ 13 w 61"/>
                    <a:gd name="T7" fmla="*/ 4 h 48"/>
                    <a:gd name="T8" fmla="*/ 25 w 61"/>
                    <a:gd name="T9" fmla="*/ 0 h 48"/>
                    <a:gd name="T10" fmla="*/ 49 w 61"/>
                    <a:gd name="T11" fmla="*/ 4 h 48"/>
                    <a:gd name="T12" fmla="*/ 53 w 61"/>
                    <a:gd name="T13" fmla="*/ 4 h 48"/>
                    <a:gd name="T14" fmla="*/ 61 w 61"/>
                    <a:gd name="T15" fmla="*/ 4 h 48"/>
                    <a:gd name="T16" fmla="*/ 41 w 61"/>
                    <a:gd name="T17" fmla="*/ 5 h 48"/>
                    <a:gd name="T18" fmla="*/ 23 w 61"/>
                    <a:gd name="T19" fmla="*/ 7 h 48"/>
                    <a:gd name="T20" fmla="*/ 21 w 61"/>
                    <a:gd name="T21" fmla="*/ 5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 h 182"/>
                    <a:gd name="T2" fmla="*/ 36 w 286"/>
                    <a:gd name="T3" fmla="*/ 2 h 182"/>
                    <a:gd name="T4" fmla="*/ 26 w 286"/>
                    <a:gd name="T5" fmla="*/ 2 h 182"/>
                    <a:gd name="T6" fmla="*/ 0 w 286"/>
                    <a:gd name="T7" fmla="*/ 2 h 182"/>
                    <a:gd name="T8" fmla="*/ 10 w 286"/>
                    <a:gd name="T9" fmla="*/ 2 h 182"/>
                    <a:gd name="T10" fmla="*/ 16 w 286"/>
                    <a:gd name="T11" fmla="*/ 3 h 182"/>
                    <a:gd name="T12" fmla="*/ 24 w 286"/>
                    <a:gd name="T13" fmla="*/ 2 h 182"/>
                    <a:gd name="T14" fmla="*/ 30 w 286"/>
                    <a:gd name="T15" fmla="*/ 2 h 182"/>
                    <a:gd name="T16" fmla="*/ 48 w 286"/>
                    <a:gd name="T17" fmla="*/ 2 h 182"/>
                    <a:gd name="T18" fmla="*/ 70 w 286"/>
                    <a:gd name="T19" fmla="*/ 3 h 182"/>
                    <a:gd name="T20" fmla="*/ 88 w 286"/>
                    <a:gd name="T21" fmla="*/ 3 h 182"/>
                    <a:gd name="T22" fmla="*/ 106 w 286"/>
                    <a:gd name="T23" fmla="*/ 5 h 182"/>
                    <a:gd name="T24" fmla="*/ 104 w 286"/>
                    <a:gd name="T25" fmla="*/ 6 h 182"/>
                    <a:gd name="T26" fmla="*/ 98 w 286"/>
                    <a:gd name="T27" fmla="*/ 7 h 182"/>
                    <a:gd name="T28" fmla="*/ 122 w 286"/>
                    <a:gd name="T29" fmla="*/ 6 h 182"/>
                    <a:gd name="T30" fmla="*/ 140 w 286"/>
                    <a:gd name="T31" fmla="*/ 7 h 182"/>
                    <a:gd name="T32" fmla="*/ 168 w 286"/>
                    <a:gd name="T33" fmla="*/ 7 h 182"/>
                    <a:gd name="T34" fmla="*/ 174 w 286"/>
                    <a:gd name="T35" fmla="*/ 7 h 182"/>
                    <a:gd name="T36" fmla="*/ 168 w 286"/>
                    <a:gd name="T37" fmla="*/ 7 h 182"/>
                    <a:gd name="T38" fmla="*/ 178 w 286"/>
                    <a:gd name="T39" fmla="*/ 7 h 182"/>
                    <a:gd name="T40" fmla="*/ 186 w 286"/>
                    <a:gd name="T41" fmla="*/ 6 h 182"/>
                    <a:gd name="T42" fmla="*/ 202 w 286"/>
                    <a:gd name="T43" fmla="*/ 6 h 182"/>
                    <a:gd name="T44" fmla="*/ 214 w 286"/>
                    <a:gd name="T45" fmla="*/ 6 h 182"/>
                    <a:gd name="T46" fmla="*/ 244 w 286"/>
                    <a:gd name="T47" fmla="*/ 9 h 182"/>
                    <a:gd name="T48" fmla="*/ 262 w 286"/>
                    <a:gd name="T49" fmla="*/ 9 h 182"/>
                    <a:gd name="T50" fmla="*/ 284 w 286"/>
                    <a:gd name="T51" fmla="*/ 9 h 182"/>
                    <a:gd name="T52" fmla="*/ 268 w 286"/>
                    <a:gd name="T53" fmla="*/ 7 h 182"/>
                    <a:gd name="T54" fmla="*/ 256 w 286"/>
                    <a:gd name="T55" fmla="*/ 7 h 182"/>
                    <a:gd name="T56" fmla="*/ 250 w 286"/>
                    <a:gd name="T57" fmla="*/ 6 h 182"/>
                    <a:gd name="T58" fmla="*/ 248 w 286"/>
                    <a:gd name="T59" fmla="*/ 6 h 182"/>
                    <a:gd name="T60" fmla="*/ 236 w 286"/>
                    <a:gd name="T61" fmla="*/ 6 h 182"/>
                    <a:gd name="T62" fmla="*/ 240 w 286"/>
                    <a:gd name="T63" fmla="*/ 5 h 182"/>
                    <a:gd name="T64" fmla="*/ 220 w 286"/>
                    <a:gd name="T65" fmla="*/ 4 h 182"/>
                    <a:gd name="T66" fmla="*/ 210 w 286"/>
                    <a:gd name="T67" fmla="*/ 3 h 182"/>
                    <a:gd name="T68" fmla="*/ 190 w 286"/>
                    <a:gd name="T69" fmla="*/ 2 h 182"/>
                    <a:gd name="T70" fmla="*/ 168 w 286"/>
                    <a:gd name="T71" fmla="*/ 2 h 182"/>
                    <a:gd name="T72" fmla="*/ 156 w 286"/>
                    <a:gd name="T73" fmla="*/ 2 h 182"/>
                    <a:gd name="T74" fmla="*/ 120 w 286"/>
                    <a:gd name="T75" fmla="*/ 2 h 182"/>
                    <a:gd name="T76" fmla="*/ 102 w 286"/>
                    <a:gd name="T77" fmla="*/ 2 h 182"/>
                    <a:gd name="T78" fmla="*/ 96 w 286"/>
                    <a:gd name="T79" fmla="*/ 0 h 182"/>
                    <a:gd name="T80" fmla="*/ 70 w 286"/>
                    <a:gd name="T81" fmla="*/ 2 h 182"/>
                    <a:gd name="T82" fmla="*/ 56 w 286"/>
                    <a:gd name="T83" fmla="*/ 2 h 182"/>
                    <a:gd name="T84" fmla="*/ 46 w 286"/>
                    <a:gd name="T85" fmla="*/ 2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2 h 78"/>
                    <a:gd name="T2" fmla="*/ 27 w 78"/>
                    <a:gd name="T3" fmla="*/ 3 h 78"/>
                    <a:gd name="T4" fmla="*/ 45 w 78"/>
                    <a:gd name="T5" fmla="*/ 2 h 78"/>
                    <a:gd name="T6" fmla="*/ 57 w 78"/>
                    <a:gd name="T7" fmla="*/ 2 h 78"/>
                    <a:gd name="T8" fmla="*/ 43 w 78"/>
                    <a:gd name="T9" fmla="*/ 2 h 78"/>
                    <a:gd name="T10" fmla="*/ 43 w 78"/>
                    <a:gd name="T11" fmla="*/ 2 h 78"/>
                    <a:gd name="T12" fmla="*/ 71 w 78"/>
                    <a:gd name="T13" fmla="*/ 2 h 78"/>
                    <a:gd name="T14" fmla="*/ 67 w 78"/>
                    <a:gd name="T15" fmla="*/ 2 h 78"/>
                    <a:gd name="T16" fmla="*/ 33 w 78"/>
                    <a:gd name="T17" fmla="*/ 4 h 78"/>
                    <a:gd name="T18" fmla="*/ 9 w 78"/>
                    <a:gd name="T19" fmla="*/ 3 h 78"/>
                    <a:gd name="T20" fmla="*/ 3 w 78"/>
                    <a:gd name="T21" fmla="*/ 3 h 78"/>
                    <a:gd name="T22" fmla="*/ 1 w 78"/>
                    <a:gd name="T23" fmla="*/ 2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2 h 18"/>
                    <a:gd name="T2" fmla="*/ 3 w 17"/>
                    <a:gd name="T3" fmla="*/ 2 h 18"/>
                    <a:gd name="T4" fmla="*/ 3 w 17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3 h 22"/>
                    <a:gd name="T2" fmla="*/ 14 w 26"/>
                    <a:gd name="T3" fmla="*/ 0 h 22"/>
                    <a:gd name="T4" fmla="*/ 14 w 26"/>
                    <a:gd name="T5" fmla="*/ 3 h 22"/>
                    <a:gd name="T6" fmla="*/ 8 w 26"/>
                    <a:gd name="T7" fmla="*/ 3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2 h 15"/>
                    <a:gd name="T2" fmla="*/ 10 w 20"/>
                    <a:gd name="T3" fmla="*/ 2 h 15"/>
                    <a:gd name="T4" fmla="*/ 9 w 20"/>
                    <a:gd name="T5" fmla="*/ 2 h 15"/>
                    <a:gd name="T6" fmla="*/ 7 w 20"/>
                    <a:gd name="T7" fmla="*/ 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2 h 15"/>
                    <a:gd name="T2" fmla="*/ 10 w 20"/>
                    <a:gd name="T3" fmla="*/ 2 h 15"/>
                    <a:gd name="T4" fmla="*/ 10 w 20"/>
                    <a:gd name="T5" fmla="*/ 2 h 15"/>
                    <a:gd name="T6" fmla="*/ 7 w 20"/>
                    <a:gd name="T7" fmla="*/ 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2 h 80"/>
                    <a:gd name="T2" fmla="*/ 14 w 80"/>
                    <a:gd name="T3" fmla="*/ 2 h 80"/>
                    <a:gd name="T4" fmla="*/ 26 w 80"/>
                    <a:gd name="T5" fmla="*/ 2 h 80"/>
                    <a:gd name="T6" fmla="*/ 48 w 80"/>
                    <a:gd name="T7" fmla="*/ 2 h 80"/>
                    <a:gd name="T8" fmla="*/ 58 w 80"/>
                    <a:gd name="T9" fmla="*/ 0 h 80"/>
                    <a:gd name="T10" fmla="*/ 80 w 80"/>
                    <a:gd name="T11" fmla="*/ 2 h 80"/>
                    <a:gd name="T12" fmla="*/ 70 w 80"/>
                    <a:gd name="T13" fmla="*/ 3 h 80"/>
                    <a:gd name="T14" fmla="*/ 54 w 80"/>
                    <a:gd name="T15" fmla="*/ 4 h 80"/>
                    <a:gd name="T16" fmla="*/ 48 w 80"/>
                    <a:gd name="T17" fmla="*/ 5 h 80"/>
                    <a:gd name="T18" fmla="*/ 32 w 80"/>
                    <a:gd name="T19" fmla="*/ 4 h 80"/>
                    <a:gd name="T20" fmla="*/ 38 w 80"/>
                    <a:gd name="T21" fmla="*/ 3 h 80"/>
                    <a:gd name="T22" fmla="*/ 30 w 80"/>
                    <a:gd name="T23" fmla="*/ 2 h 80"/>
                    <a:gd name="T24" fmla="*/ 20 w 80"/>
                    <a:gd name="T25" fmla="*/ 2 h 80"/>
                    <a:gd name="T26" fmla="*/ 8 w 80"/>
                    <a:gd name="T27" fmla="*/ 3 h 80"/>
                    <a:gd name="T28" fmla="*/ 0 w 80"/>
                    <a:gd name="T29" fmla="*/ 2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5 h 174"/>
                    <a:gd name="T2" fmla="*/ 26 w 94"/>
                    <a:gd name="T3" fmla="*/ 6 h 174"/>
                    <a:gd name="T4" fmla="*/ 32 w 94"/>
                    <a:gd name="T5" fmla="*/ 5 h 174"/>
                    <a:gd name="T6" fmla="*/ 52 w 94"/>
                    <a:gd name="T7" fmla="*/ 5 h 174"/>
                    <a:gd name="T8" fmla="*/ 46 w 94"/>
                    <a:gd name="T9" fmla="*/ 6 h 174"/>
                    <a:gd name="T10" fmla="*/ 66 w 94"/>
                    <a:gd name="T11" fmla="*/ 6 h 174"/>
                    <a:gd name="T12" fmla="*/ 76 w 94"/>
                    <a:gd name="T13" fmla="*/ 7 h 174"/>
                    <a:gd name="T14" fmla="*/ 58 w 94"/>
                    <a:gd name="T15" fmla="*/ 7 h 174"/>
                    <a:gd name="T16" fmla="*/ 74 w 94"/>
                    <a:gd name="T17" fmla="*/ 9 h 174"/>
                    <a:gd name="T18" fmla="*/ 84 w 94"/>
                    <a:gd name="T19" fmla="*/ 7 h 174"/>
                    <a:gd name="T20" fmla="*/ 82 w 94"/>
                    <a:gd name="T21" fmla="*/ 6 h 174"/>
                    <a:gd name="T22" fmla="*/ 60 w 94"/>
                    <a:gd name="T23" fmla="*/ 5 h 174"/>
                    <a:gd name="T24" fmla="*/ 50 w 94"/>
                    <a:gd name="T25" fmla="*/ 4 h 174"/>
                    <a:gd name="T26" fmla="*/ 34 w 94"/>
                    <a:gd name="T27" fmla="*/ 4 h 174"/>
                    <a:gd name="T28" fmla="*/ 30 w 94"/>
                    <a:gd name="T29" fmla="*/ 3 h 174"/>
                    <a:gd name="T30" fmla="*/ 42 w 94"/>
                    <a:gd name="T31" fmla="*/ 2 h 174"/>
                    <a:gd name="T32" fmla="*/ 30 w 94"/>
                    <a:gd name="T33" fmla="*/ 0 h 174"/>
                    <a:gd name="T34" fmla="*/ 18 w 94"/>
                    <a:gd name="T35" fmla="*/ 2 h 174"/>
                    <a:gd name="T36" fmla="*/ 4 w 94"/>
                    <a:gd name="T37" fmla="*/ 2 h 174"/>
                    <a:gd name="T38" fmla="*/ 14 w 94"/>
                    <a:gd name="T39" fmla="*/ 4 h 174"/>
                    <a:gd name="T40" fmla="*/ 14 w 94"/>
                    <a:gd name="T41" fmla="*/ 5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 h 50"/>
                    <a:gd name="T2" fmla="*/ 12 w 32"/>
                    <a:gd name="T3" fmla="*/ 0 h 50"/>
                    <a:gd name="T4" fmla="*/ 20 w 32"/>
                    <a:gd name="T5" fmla="*/ 2 h 50"/>
                    <a:gd name="T6" fmla="*/ 22 w 32"/>
                    <a:gd name="T7" fmla="*/ 2 h 50"/>
                    <a:gd name="T8" fmla="*/ 28 w 32"/>
                    <a:gd name="T9" fmla="*/ 2 h 50"/>
                    <a:gd name="T10" fmla="*/ 32 w 32"/>
                    <a:gd name="T11" fmla="*/ 2 h 50"/>
                    <a:gd name="T12" fmla="*/ 18 w 32"/>
                    <a:gd name="T13" fmla="*/ 2 h 50"/>
                    <a:gd name="T14" fmla="*/ 6 w 32"/>
                    <a:gd name="T15" fmla="*/ 2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2 h 50"/>
                    <a:gd name="T2" fmla="*/ 41 w 43"/>
                    <a:gd name="T3" fmla="*/ 2 h 50"/>
                    <a:gd name="T4" fmla="*/ 72 w 43"/>
                    <a:gd name="T5" fmla="*/ 0 h 50"/>
                    <a:gd name="T6" fmla="*/ 45 w 43"/>
                    <a:gd name="T7" fmla="*/ 2 h 50"/>
                    <a:gd name="T8" fmla="*/ 2 w 43"/>
                    <a:gd name="T9" fmla="*/ 2 h 50"/>
                    <a:gd name="T10" fmla="*/ 0 w 43"/>
                    <a:gd name="T11" fmla="*/ 2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7988 w 471"/>
                    <a:gd name="T1" fmla="*/ 218026 h 281"/>
                    <a:gd name="T2" fmla="*/ 9412 w 471"/>
                    <a:gd name="T3" fmla="*/ 195014 h 281"/>
                    <a:gd name="T4" fmla="*/ 8641 w 471"/>
                    <a:gd name="T5" fmla="*/ 190648 h 281"/>
                    <a:gd name="T6" fmla="*/ 6324 w 471"/>
                    <a:gd name="T7" fmla="*/ 170005 h 281"/>
                    <a:gd name="T8" fmla="*/ 1520 w 471"/>
                    <a:gd name="T9" fmla="*/ 167461 h 281"/>
                    <a:gd name="T10" fmla="*/ 0 w 471"/>
                    <a:gd name="T11" fmla="*/ 148755 h 281"/>
                    <a:gd name="T12" fmla="*/ 4725 w 471"/>
                    <a:gd name="T13" fmla="*/ 140509 h 281"/>
                    <a:gd name="T14" fmla="*/ 2262 w 471"/>
                    <a:gd name="T15" fmla="*/ 128519 h 281"/>
                    <a:gd name="T16" fmla="*/ 686 w 471"/>
                    <a:gd name="T17" fmla="*/ 124428 h 281"/>
                    <a:gd name="T18" fmla="*/ 11100 w 471"/>
                    <a:gd name="T19" fmla="*/ 93492 h 281"/>
                    <a:gd name="T20" fmla="*/ 17020 w 471"/>
                    <a:gd name="T21" fmla="*/ 75130 h 281"/>
                    <a:gd name="T22" fmla="*/ 16520 w 471"/>
                    <a:gd name="T23" fmla="*/ 54526 h 281"/>
                    <a:gd name="T24" fmla="*/ 9412 w 471"/>
                    <a:gd name="T25" fmla="*/ 33363 h 281"/>
                    <a:gd name="T26" fmla="*/ 7946 w 471"/>
                    <a:gd name="T27" fmla="*/ 25052 h 281"/>
                    <a:gd name="T28" fmla="*/ 10196 w 471"/>
                    <a:gd name="T29" fmla="*/ 27926 h 281"/>
                    <a:gd name="T30" fmla="*/ 18649 w 471"/>
                    <a:gd name="T31" fmla="*/ 27614 h 281"/>
                    <a:gd name="T32" fmla="*/ 24867 w 471"/>
                    <a:gd name="T33" fmla="*/ 8475 h 281"/>
                    <a:gd name="T34" fmla="*/ 32002 w 471"/>
                    <a:gd name="T35" fmla="*/ 0 h 281"/>
                    <a:gd name="T36" fmla="*/ 34276 w 471"/>
                    <a:gd name="T37" fmla="*/ 1635 h 281"/>
                    <a:gd name="T38" fmla="*/ 35903 w 471"/>
                    <a:gd name="T39" fmla="*/ 7002 h 281"/>
                    <a:gd name="T40" fmla="*/ 38199 w 471"/>
                    <a:gd name="T41" fmla="*/ 3973 h 281"/>
                    <a:gd name="T42" fmla="*/ 42895 w 471"/>
                    <a:gd name="T43" fmla="*/ 6193 h 281"/>
                    <a:gd name="T44" fmla="*/ 45188 w 471"/>
                    <a:gd name="T45" fmla="*/ 7002 h 281"/>
                    <a:gd name="T46" fmla="*/ 55083 w 471"/>
                    <a:gd name="T47" fmla="*/ 10914 h 281"/>
                    <a:gd name="T48" fmla="*/ 60490 w 471"/>
                    <a:gd name="T49" fmla="*/ 18477 h 281"/>
                    <a:gd name="T50" fmla="*/ 65220 w 471"/>
                    <a:gd name="T51" fmla="*/ 13210 h 281"/>
                    <a:gd name="T52" fmla="*/ 67254 w 471"/>
                    <a:gd name="T53" fmla="*/ 10914 h 281"/>
                    <a:gd name="T54" fmla="*/ 75925 w 471"/>
                    <a:gd name="T55" fmla="*/ 10914 h 281"/>
                    <a:gd name="T56" fmla="*/ 82090 w 471"/>
                    <a:gd name="T57" fmla="*/ 25052 h 281"/>
                    <a:gd name="T58" fmla="*/ 90029 w 471"/>
                    <a:gd name="T59" fmla="*/ 45895 h 281"/>
                    <a:gd name="T60" fmla="*/ 95458 w 471"/>
                    <a:gd name="T61" fmla="*/ 54526 h 281"/>
                    <a:gd name="T62" fmla="*/ 100096 w 471"/>
                    <a:gd name="T63" fmla="*/ 52897 h 281"/>
                    <a:gd name="T64" fmla="*/ 105165 w 471"/>
                    <a:gd name="T65" fmla="*/ 50342 h 281"/>
                    <a:gd name="T66" fmla="*/ 113001 w 471"/>
                    <a:gd name="T67" fmla="*/ 55575 h 281"/>
                    <a:gd name="T68" fmla="*/ 116667 w 471"/>
                    <a:gd name="T69" fmla="*/ 62989 h 281"/>
                    <a:gd name="T70" fmla="*/ 119922 w 471"/>
                    <a:gd name="T71" fmla="*/ 69972 h 281"/>
                    <a:gd name="T72" fmla="*/ 123845 w 471"/>
                    <a:gd name="T73" fmla="*/ 86626 h 281"/>
                    <a:gd name="T74" fmla="*/ 125338 w 471"/>
                    <a:gd name="T75" fmla="*/ 93492 h 281"/>
                    <a:gd name="T76" fmla="*/ 126013 w 471"/>
                    <a:gd name="T77" fmla="*/ 97538 h 281"/>
                    <a:gd name="T78" fmla="*/ 120639 w 471"/>
                    <a:gd name="T79" fmla="*/ 110205 h 281"/>
                    <a:gd name="T80" fmla="*/ 125338 w 471"/>
                    <a:gd name="T81" fmla="*/ 110025 h 281"/>
                    <a:gd name="T82" fmla="*/ 133258 w 471"/>
                    <a:gd name="T83" fmla="*/ 120949 h 281"/>
                    <a:gd name="T84" fmla="*/ 141849 w 471"/>
                    <a:gd name="T85" fmla="*/ 122311 h 281"/>
                    <a:gd name="T86" fmla="*/ 148066 w 471"/>
                    <a:gd name="T87" fmla="*/ 130786 h 281"/>
                    <a:gd name="T88" fmla="*/ 148975 w 471"/>
                    <a:gd name="T89" fmla="*/ 134079 h 281"/>
                    <a:gd name="T90" fmla="*/ 148975 w 471"/>
                    <a:gd name="T91" fmla="*/ 136966 h 281"/>
                    <a:gd name="T92" fmla="*/ 153334 w 471"/>
                    <a:gd name="T93" fmla="*/ 134079 h 281"/>
                    <a:gd name="T94" fmla="*/ 155845 w 471"/>
                    <a:gd name="T95" fmla="*/ 133266 h 281"/>
                    <a:gd name="T96" fmla="*/ 170989 w 471"/>
                    <a:gd name="T97" fmla="*/ 143996 h 281"/>
                    <a:gd name="T98" fmla="*/ 173980 w 471"/>
                    <a:gd name="T99" fmla="*/ 154887 h 281"/>
                    <a:gd name="T100" fmla="*/ 181093 w 471"/>
                    <a:gd name="T101" fmla="*/ 156533 h 281"/>
                    <a:gd name="T102" fmla="*/ 183357 w 471"/>
                    <a:gd name="T103" fmla="*/ 167461 h 281"/>
                    <a:gd name="T104" fmla="*/ 175673 w 471"/>
                    <a:gd name="T105" fmla="*/ 200942 h 281"/>
                    <a:gd name="T106" fmla="*/ 169307 w 471"/>
                    <a:gd name="T107" fmla="*/ 219014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2 h 844"/>
                    <a:gd name="T2" fmla="*/ 502 w 984"/>
                    <a:gd name="T3" fmla="*/ 2 h 844"/>
                    <a:gd name="T4" fmla="*/ 550 w 984"/>
                    <a:gd name="T5" fmla="*/ 2 h 844"/>
                    <a:gd name="T6" fmla="*/ 578 w 984"/>
                    <a:gd name="T7" fmla="*/ 6 h 844"/>
                    <a:gd name="T8" fmla="*/ 586 w 984"/>
                    <a:gd name="T9" fmla="*/ 5 h 844"/>
                    <a:gd name="T10" fmla="*/ 606 w 984"/>
                    <a:gd name="T11" fmla="*/ 3 h 844"/>
                    <a:gd name="T12" fmla="*/ 642 w 984"/>
                    <a:gd name="T13" fmla="*/ 6 h 844"/>
                    <a:gd name="T14" fmla="*/ 682 w 984"/>
                    <a:gd name="T15" fmla="*/ 5 h 844"/>
                    <a:gd name="T16" fmla="*/ 706 w 984"/>
                    <a:gd name="T17" fmla="*/ 4 h 844"/>
                    <a:gd name="T18" fmla="*/ 762 w 984"/>
                    <a:gd name="T19" fmla="*/ 2 h 844"/>
                    <a:gd name="T20" fmla="*/ 798 w 984"/>
                    <a:gd name="T21" fmla="*/ 3 h 844"/>
                    <a:gd name="T22" fmla="*/ 798 w 984"/>
                    <a:gd name="T23" fmla="*/ 6 h 844"/>
                    <a:gd name="T24" fmla="*/ 790 w 984"/>
                    <a:gd name="T25" fmla="*/ 7 h 844"/>
                    <a:gd name="T26" fmla="*/ 766 w 984"/>
                    <a:gd name="T27" fmla="*/ 8 h 844"/>
                    <a:gd name="T28" fmla="*/ 762 w 984"/>
                    <a:gd name="T29" fmla="*/ 9 h 844"/>
                    <a:gd name="T30" fmla="*/ 802 w 984"/>
                    <a:gd name="T31" fmla="*/ 11 h 844"/>
                    <a:gd name="T32" fmla="*/ 786 w 984"/>
                    <a:gd name="T33" fmla="*/ 16 h 844"/>
                    <a:gd name="T34" fmla="*/ 830 w 984"/>
                    <a:gd name="T35" fmla="*/ 21 h 844"/>
                    <a:gd name="T36" fmla="*/ 854 w 984"/>
                    <a:gd name="T37" fmla="*/ 23 h 844"/>
                    <a:gd name="T38" fmla="*/ 830 w 984"/>
                    <a:gd name="T39" fmla="*/ 23 h 844"/>
                    <a:gd name="T40" fmla="*/ 746 w 984"/>
                    <a:gd name="T41" fmla="*/ 20 h 844"/>
                    <a:gd name="T42" fmla="*/ 678 w 984"/>
                    <a:gd name="T43" fmla="*/ 20 h 844"/>
                    <a:gd name="T44" fmla="*/ 590 w 984"/>
                    <a:gd name="T45" fmla="*/ 23 h 844"/>
                    <a:gd name="T46" fmla="*/ 642 w 984"/>
                    <a:gd name="T47" fmla="*/ 30 h 844"/>
                    <a:gd name="T48" fmla="*/ 710 w 984"/>
                    <a:gd name="T49" fmla="*/ 32 h 844"/>
                    <a:gd name="T50" fmla="*/ 738 w 984"/>
                    <a:gd name="T51" fmla="*/ 28 h 844"/>
                    <a:gd name="T52" fmla="*/ 774 w 984"/>
                    <a:gd name="T53" fmla="*/ 29 h 844"/>
                    <a:gd name="T54" fmla="*/ 766 w 984"/>
                    <a:gd name="T55" fmla="*/ 32 h 844"/>
                    <a:gd name="T56" fmla="*/ 802 w 984"/>
                    <a:gd name="T57" fmla="*/ 34 h 844"/>
                    <a:gd name="T58" fmla="*/ 838 w 984"/>
                    <a:gd name="T59" fmla="*/ 34 h 844"/>
                    <a:gd name="T60" fmla="*/ 922 w 984"/>
                    <a:gd name="T61" fmla="*/ 41 h 844"/>
                    <a:gd name="T62" fmla="*/ 942 w 984"/>
                    <a:gd name="T63" fmla="*/ 42 h 844"/>
                    <a:gd name="T64" fmla="*/ 874 w 984"/>
                    <a:gd name="T65" fmla="*/ 41 h 844"/>
                    <a:gd name="T66" fmla="*/ 830 w 984"/>
                    <a:gd name="T67" fmla="*/ 39 h 844"/>
                    <a:gd name="T68" fmla="*/ 778 w 984"/>
                    <a:gd name="T69" fmla="*/ 36 h 844"/>
                    <a:gd name="T70" fmla="*/ 702 w 984"/>
                    <a:gd name="T71" fmla="*/ 34 h 844"/>
                    <a:gd name="T72" fmla="*/ 614 w 984"/>
                    <a:gd name="T73" fmla="*/ 33 h 844"/>
                    <a:gd name="T74" fmla="*/ 506 w 984"/>
                    <a:gd name="T75" fmla="*/ 30 h 844"/>
                    <a:gd name="T76" fmla="*/ 462 w 984"/>
                    <a:gd name="T77" fmla="*/ 26 h 844"/>
                    <a:gd name="T78" fmla="*/ 430 w 984"/>
                    <a:gd name="T79" fmla="*/ 24 h 844"/>
                    <a:gd name="T80" fmla="*/ 382 w 984"/>
                    <a:gd name="T81" fmla="*/ 21 h 844"/>
                    <a:gd name="T82" fmla="*/ 342 w 984"/>
                    <a:gd name="T83" fmla="*/ 19 h 844"/>
                    <a:gd name="T84" fmla="*/ 354 w 984"/>
                    <a:gd name="T85" fmla="*/ 21 h 844"/>
                    <a:gd name="T86" fmla="*/ 418 w 984"/>
                    <a:gd name="T87" fmla="*/ 25 h 844"/>
                    <a:gd name="T88" fmla="*/ 422 w 984"/>
                    <a:gd name="T89" fmla="*/ 26 h 844"/>
                    <a:gd name="T90" fmla="*/ 394 w 984"/>
                    <a:gd name="T91" fmla="*/ 26 h 844"/>
                    <a:gd name="T92" fmla="*/ 354 w 984"/>
                    <a:gd name="T93" fmla="*/ 24 h 844"/>
                    <a:gd name="T94" fmla="*/ 314 w 984"/>
                    <a:gd name="T95" fmla="*/ 20 h 844"/>
                    <a:gd name="T96" fmla="*/ 266 w 984"/>
                    <a:gd name="T97" fmla="*/ 17 h 844"/>
                    <a:gd name="T98" fmla="*/ 210 w 984"/>
                    <a:gd name="T99" fmla="*/ 16 h 844"/>
                    <a:gd name="T100" fmla="*/ 154 w 984"/>
                    <a:gd name="T101" fmla="*/ 11 h 844"/>
                    <a:gd name="T102" fmla="*/ 66 w 984"/>
                    <a:gd name="T103" fmla="*/ 3 h 844"/>
                    <a:gd name="T104" fmla="*/ 34 w 984"/>
                    <a:gd name="T105" fmla="*/ 2 h 844"/>
                    <a:gd name="T106" fmla="*/ 46 w 984"/>
                    <a:gd name="T107" fmla="*/ 2 h 844"/>
                    <a:gd name="T108" fmla="*/ 102 w 984"/>
                    <a:gd name="T109" fmla="*/ 3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 h 48"/>
                    <a:gd name="T2" fmla="*/ 10 w 36"/>
                    <a:gd name="T3" fmla="*/ 2 h 48"/>
                    <a:gd name="T4" fmla="*/ 6 w 36"/>
                    <a:gd name="T5" fmla="*/ 2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2 h 37"/>
                    <a:gd name="T2" fmla="*/ 27 w 36"/>
                    <a:gd name="T3" fmla="*/ 1 h 37"/>
                    <a:gd name="T4" fmla="*/ 80 w 36"/>
                    <a:gd name="T5" fmla="*/ 2 h 37"/>
                    <a:gd name="T6" fmla="*/ 8 w 36"/>
                    <a:gd name="T7" fmla="*/ 2 h 37"/>
                    <a:gd name="T8" fmla="*/ 0 w 36"/>
                    <a:gd name="T9" fmla="*/ 2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 h 96"/>
                    <a:gd name="T2" fmla="*/ 28 w 170"/>
                    <a:gd name="T3" fmla="*/ 3 h 96"/>
                    <a:gd name="T4" fmla="*/ 56 w 170"/>
                    <a:gd name="T5" fmla="*/ 3 h 96"/>
                    <a:gd name="T6" fmla="*/ 80 w 170"/>
                    <a:gd name="T7" fmla="*/ 3 h 96"/>
                    <a:gd name="T8" fmla="*/ 64 w 170"/>
                    <a:gd name="T9" fmla="*/ 3 h 96"/>
                    <a:gd name="T10" fmla="*/ 139 w 170"/>
                    <a:gd name="T11" fmla="*/ 4 h 96"/>
                    <a:gd name="T12" fmla="*/ 175 w 170"/>
                    <a:gd name="T13" fmla="*/ 5 h 96"/>
                    <a:gd name="T14" fmla="*/ 131 w 170"/>
                    <a:gd name="T15" fmla="*/ 6 h 96"/>
                    <a:gd name="T16" fmla="*/ 103 w 170"/>
                    <a:gd name="T17" fmla="*/ 5 h 96"/>
                    <a:gd name="T18" fmla="*/ 76 w 170"/>
                    <a:gd name="T19" fmla="*/ 4 h 96"/>
                    <a:gd name="T20" fmla="*/ 24 w 170"/>
                    <a:gd name="T21" fmla="*/ 3 h 96"/>
                    <a:gd name="T22" fmla="*/ 0 w 170"/>
                    <a:gd name="T23" fmla="*/ 4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3 h 44"/>
                    <a:gd name="T6" fmla="*/ 112 w 138"/>
                    <a:gd name="T7" fmla="*/ 3 h 44"/>
                    <a:gd name="T8" fmla="*/ 108 w 138"/>
                    <a:gd name="T9" fmla="*/ 3 h 44"/>
                    <a:gd name="T10" fmla="*/ 64 w 138"/>
                    <a:gd name="T11" fmla="*/ 3 h 44"/>
                    <a:gd name="T12" fmla="*/ 0 w 138"/>
                    <a:gd name="T13" fmla="*/ 3 h 44"/>
                    <a:gd name="T14" fmla="*/ 28 w 138"/>
                    <a:gd name="T15" fmla="*/ 3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 h 42"/>
                    <a:gd name="T2" fmla="*/ 28 w 57"/>
                    <a:gd name="T3" fmla="*/ 2 h 42"/>
                    <a:gd name="T4" fmla="*/ 17 w 57"/>
                    <a:gd name="T5" fmla="*/ 2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9 w 39"/>
                    <a:gd name="T1" fmla="*/ 3 h 52"/>
                    <a:gd name="T2" fmla="*/ 9 w 39"/>
                    <a:gd name="T3" fmla="*/ 0 h 52"/>
                    <a:gd name="T4" fmla="*/ 9 w 39"/>
                    <a:gd name="T5" fmla="*/ 3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2 h 80"/>
                    <a:gd name="T2" fmla="*/ 20 w 44"/>
                    <a:gd name="T3" fmla="*/ 2 h 80"/>
                    <a:gd name="T4" fmla="*/ 39 w 44"/>
                    <a:gd name="T5" fmla="*/ 2 h 80"/>
                    <a:gd name="T6" fmla="*/ 51 w 44"/>
                    <a:gd name="T7" fmla="*/ 3 h 80"/>
                    <a:gd name="T8" fmla="*/ 39 w 44"/>
                    <a:gd name="T9" fmla="*/ 4 h 80"/>
                    <a:gd name="T10" fmla="*/ 0 w 44"/>
                    <a:gd name="T11" fmla="*/ 2 h 80"/>
                    <a:gd name="T12" fmla="*/ 4 w 44"/>
                    <a:gd name="T13" fmla="*/ 2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83771 w 323"/>
                    <a:gd name="T1" fmla="*/ 1091 h 64"/>
                    <a:gd name="T2" fmla="*/ 87877 w 323"/>
                    <a:gd name="T3" fmla="*/ 6505 h 64"/>
                    <a:gd name="T4" fmla="*/ 89460 w 323"/>
                    <a:gd name="T5" fmla="*/ 0 h 64"/>
                    <a:gd name="T6" fmla="*/ 101018 w 323"/>
                    <a:gd name="T7" fmla="*/ 0 h 64"/>
                    <a:gd name="T8" fmla="*/ 109508 w 323"/>
                    <a:gd name="T9" fmla="*/ 14019 h 64"/>
                    <a:gd name="T10" fmla="*/ 121274 w 323"/>
                    <a:gd name="T11" fmla="*/ 8211 h 64"/>
                    <a:gd name="T12" fmla="*/ 119609 w 323"/>
                    <a:gd name="T13" fmla="*/ 23111 h 64"/>
                    <a:gd name="T14" fmla="*/ 113381 w 323"/>
                    <a:gd name="T15" fmla="*/ 37586 h 64"/>
                    <a:gd name="T16" fmla="*/ 112148 w 323"/>
                    <a:gd name="T17" fmla="*/ 23111 h 64"/>
                    <a:gd name="T18" fmla="*/ 109508 w 323"/>
                    <a:gd name="T19" fmla="*/ 24814 h 64"/>
                    <a:gd name="T20" fmla="*/ 106429 w 323"/>
                    <a:gd name="T21" fmla="*/ 23111 h 64"/>
                    <a:gd name="T22" fmla="*/ 100067 w 323"/>
                    <a:gd name="T23" fmla="*/ 17173 h 64"/>
                    <a:gd name="T24" fmla="*/ 86901 w 323"/>
                    <a:gd name="T25" fmla="*/ 30517 h 64"/>
                    <a:gd name="T26" fmla="*/ 76585 w 323"/>
                    <a:gd name="T27" fmla="*/ 35813 h 64"/>
                    <a:gd name="T28" fmla="*/ 80637 w 323"/>
                    <a:gd name="T29" fmla="*/ 45973 h 64"/>
                    <a:gd name="T30" fmla="*/ 71618 w 323"/>
                    <a:gd name="T31" fmla="*/ 50544 h 64"/>
                    <a:gd name="T32" fmla="*/ 64216 w 323"/>
                    <a:gd name="T33" fmla="*/ 48942 h 64"/>
                    <a:gd name="T34" fmla="*/ 67337 w 323"/>
                    <a:gd name="T35" fmla="*/ 45973 h 64"/>
                    <a:gd name="T36" fmla="*/ 64938 w 323"/>
                    <a:gd name="T37" fmla="*/ 32348 h 64"/>
                    <a:gd name="T38" fmla="*/ 64216 w 323"/>
                    <a:gd name="T39" fmla="*/ 24814 h 64"/>
                    <a:gd name="T40" fmla="*/ 60199 w 323"/>
                    <a:gd name="T41" fmla="*/ 18758 h 64"/>
                    <a:gd name="T42" fmla="*/ 54161 w 323"/>
                    <a:gd name="T43" fmla="*/ 21905 h 64"/>
                    <a:gd name="T44" fmla="*/ 51039 w 323"/>
                    <a:gd name="T45" fmla="*/ 21905 h 64"/>
                    <a:gd name="T46" fmla="*/ 46884 w 323"/>
                    <a:gd name="T47" fmla="*/ 20047 h 64"/>
                    <a:gd name="T48" fmla="*/ 31549 w 323"/>
                    <a:gd name="T49" fmla="*/ 1705 h 64"/>
                    <a:gd name="T50" fmla="*/ 22618 w 323"/>
                    <a:gd name="T51" fmla="*/ 11253 h 64"/>
                    <a:gd name="T52" fmla="*/ 1 w 323"/>
                    <a:gd name="T53" fmla="*/ 0 h 64"/>
                    <a:gd name="T54" fmla="*/ 83771 w 323"/>
                    <a:gd name="T55" fmla="*/ 109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40241 w 300"/>
                    <a:gd name="T1" fmla="*/ 29681 h 31"/>
                    <a:gd name="T2" fmla="*/ 11713 w 300"/>
                    <a:gd name="T3" fmla="*/ 1279 h 31"/>
                    <a:gd name="T4" fmla="*/ 109208 w 300"/>
                    <a:gd name="T5" fmla="*/ 0 h 31"/>
                    <a:gd name="T6" fmla="*/ 113272 w 300"/>
                    <a:gd name="T7" fmla="*/ 13426 h 31"/>
                    <a:gd name="T8" fmla="*/ 101044 w 300"/>
                    <a:gd name="T9" fmla="*/ 15383 h 31"/>
                    <a:gd name="T10" fmla="*/ 40241 w 300"/>
                    <a:gd name="T11" fmla="*/ 2968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3 h 29"/>
                    <a:gd name="T2" fmla="*/ 12 w 41"/>
                    <a:gd name="T3" fmla="*/ 3 h 29"/>
                    <a:gd name="T4" fmla="*/ 0 w 41"/>
                    <a:gd name="T5" fmla="*/ 3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25861419 w 436"/>
                    <a:gd name="T1" fmla="*/ 548578 h 152"/>
                    <a:gd name="T2" fmla="*/ 154524473 w 436"/>
                    <a:gd name="T3" fmla="*/ 0 h 152"/>
                    <a:gd name="T4" fmla="*/ 147374486 w 436"/>
                    <a:gd name="T5" fmla="*/ 36526122 h 152"/>
                    <a:gd name="T6" fmla="*/ 140743099 w 436"/>
                    <a:gd name="T7" fmla="*/ 45900314 h 152"/>
                    <a:gd name="T8" fmla="*/ 138924928 w 436"/>
                    <a:gd name="T9" fmla="*/ 47333755 h 152"/>
                    <a:gd name="T10" fmla="*/ 132865898 w 436"/>
                    <a:gd name="T11" fmla="*/ 49506188 h 152"/>
                    <a:gd name="T12" fmla="*/ 127888603 w 436"/>
                    <a:gd name="T13" fmla="*/ 59429406 h 152"/>
                    <a:gd name="T14" fmla="*/ 128357863 w 436"/>
                    <a:gd name="T15" fmla="*/ 66896919 h 152"/>
                    <a:gd name="T16" fmla="*/ 128934943 w 436"/>
                    <a:gd name="T17" fmla="*/ 72446599 h 152"/>
                    <a:gd name="T18" fmla="*/ 129710604 w 436"/>
                    <a:gd name="T19" fmla="*/ 76595963 h 152"/>
                    <a:gd name="T20" fmla="*/ 128357863 w 436"/>
                    <a:gd name="T21" fmla="*/ 82694252 h 152"/>
                    <a:gd name="T22" fmla="*/ 124426908 w 436"/>
                    <a:gd name="T23" fmla="*/ 81351686 h 152"/>
                    <a:gd name="T24" fmla="*/ 121258814 w 436"/>
                    <a:gd name="T25" fmla="*/ 87349413 h 152"/>
                    <a:gd name="T26" fmla="*/ 122935869 w 436"/>
                    <a:gd name="T27" fmla="*/ 71068312 h 152"/>
                    <a:gd name="T28" fmla="*/ 119720650 w 436"/>
                    <a:gd name="T29" fmla="*/ 67785196 h 152"/>
                    <a:gd name="T30" fmla="*/ 121833914 w 436"/>
                    <a:gd name="T31" fmla="*/ 63073317 h 152"/>
                    <a:gd name="T32" fmla="*/ 121258814 w 436"/>
                    <a:gd name="T33" fmla="*/ 60352267 h 152"/>
                    <a:gd name="T34" fmla="*/ 113390574 w 436"/>
                    <a:gd name="T35" fmla="*/ 63621278 h 152"/>
                    <a:gd name="T36" fmla="*/ 112348183 w 436"/>
                    <a:gd name="T37" fmla="*/ 57523606 h 152"/>
                    <a:gd name="T38" fmla="*/ 105187306 w 436"/>
                    <a:gd name="T39" fmla="*/ 63621278 h 152"/>
                    <a:gd name="T40" fmla="*/ 113390574 w 436"/>
                    <a:gd name="T41" fmla="*/ 69725771 h 152"/>
                    <a:gd name="T42" fmla="*/ 108111890 w 436"/>
                    <a:gd name="T43" fmla="*/ 79087648 h 152"/>
                    <a:gd name="T44" fmla="*/ 110227156 w 436"/>
                    <a:gd name="T45" fmla="*/ 85182068 h 152"/>
                    <a:gd name="T46" fmla="*/ 111572415 w 436"/>
                    <a:gd name="T47" fmla="*/ 93447707 h 152"/>
                    <a:gd name="T48" fmla="*/ 109459622 w 436"/>
                    <a:gd name="T49" fmla="*/ 94011265 h 152"/>
                    <a:gd name="T50" fmla="*/ 111241646 w 436"/>
                    <a:gd name="T51" fmla="*/ 97293015 h 152"/>
                    <a:gd name="T52" fmla="*/ 108874759 w 436"/>
                    <a:gd name="T53" fmla="*/ 102821162 h 152"/>
                    <a:gd name="T54" fmla="*/ 0 w 436"/>
                    <a:gd name="T55" fmla="*/ 100931542 h 152"/>
                    <a:gd name="T56" fmla="*/ 25861419 w 436"/>
                    <a:gd name="T57" fmla="*/ 548578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6 h 165"/>
                    <a:gd name="T2" fmla="*/ 15 w 47"/>
                    <a:gd name="T3" fmla="*/ 5 h 165"/>
                    <a:gd name="T4" fmla="*/ 17 w 47"/>
                    <a:gd name="T5" fmla="*/ 2 h 165"/>
                    <a:gd name="T6" fmla="*/ 11 w 47"/>
                    <a:gd name="T7" fmla="*/ 2 h 165"/>
                    <a:gd name="T8" fmla="*/ 17 w 47"/>
                    <a:gd name="T9" fmla="*/ 2 h 165"/>
                    <a:gd name="T10" fmla="*/ 21 w 47"/>
                    <a:gd name="T11" fmla="*/ 0 h 165"/>
                    <a:gd name="T12" fmla="*/ 31 w 47"/>
                    <a:gd name="T13" fmla="*/ 2 h 165"/>
                    <a:gd name="T14" fmla="*/ 47 w 47"/>
                    <a:gd name="T15" fmla="*/ 4 h 165"/>
                    <a:gd name="T16" fmla="*/ 31 w 47"/>
                    <a:gd name="T17" fmla="*/ 5 h 165"/>
                    <a:gd name="T18" fmla="*/ 23 w 47"/>
                    <a:gd name="T19" fmla="*/ 5 h 165"/>
                    <a:gd name="T20" fmla="*/ 21 w 47"/>
                    <a:gd name="T21" fmla="*/ 6 h 165"/>
                    <a:gd name="T22" fmla="*/ 27 w 47"/>
                    <a:gd name="T23" fmla="*/ 6 h 165"/>
                    <a:gd name="T24" fmla="*/ 31 w 47"/>
                    <a:gd name="T25" fmla="*/ 6 h 165"/>
                    <a:gd name="T26" fmla="*/ 13 w 47"/>
                    <a:gd name="T27" fmla="*/ 6 h 165"/>
                    <a:gd name="T28" fmla="*/ 7 w 47"/>
                    <a:gd name="T29" fmla="*/ 6 h 165"/>
                    <a:gd name="T30" fmla="*/ 3 w 47"/>
                    <a:gd name="T31" fmla="*/ 6 h 165"/>
                    <a:gd name="T32" fmla="*/ 5 w 47"/>
                    <a:gd name="T33" fmla="*/ 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3 h 103"/>
                    <a:gd name="T2" fmla="*/ 30 w 138"/>
                    <a:gd name="T3" fmla="*/ 2 h 103"/>
                    <a:gd name="T4" fmla="*/ 50 w 138"/>
                    <a:gd name="T5" fmla="*/ 2 h 103"/>
                    <a:gd name="T6" fmla="*/ 54 w 138"/>
                    <a:gd name="T7" fmla="*/ 2 h 103"/>
                    <a:gd name="T8" fmla="*/ 66 w 138"/>
                    <a:gd name="T9" fmla="*/ 2 h 103"/>
                    <a:gd name="T10" fmla="*/ 80 w 138"/>
                    <a:gd name="T11" fmla="*/ 2 h 103"/>
                    <a:gd name="T12" fmla="*/ 116 w 138"/>
                    <a:gd name="T13" fmla="*/ 2 h 103"/>
                    <a:gd name="T14" fmla="*/ 130 w 138"/>
                    <a:gd name="T15" fmla="*/ 2 h 103"/>
                    <a:gd name="T16" fmla="*/ 138 w 138"/>
                    <a:gd name="T17" fmla="*/ 2 h 103"/>
                    <a:gd name="T18" fmla="*/ 106 w 138"/>
                    <a:gd name="T19" fmla="*/ 2 h 103"/>
                    <a:gd name="T20" fmla="*/ 84 w 138"/>
                    <a:gd name="T21" fmla="*/ 3 h 103"/>
                    <a:gd name="T22" fmla="*/ 66 w 138"/>
                    <a:gd name="T23" fmla="*/ 4 h 103"/>
                    <a:gd name="T24" fmla="*/ 48 w 138"/>
                    <a:gd name="T25" fmla="*/ 5 h 103"/>
                    <a:gd name="T26" fmla="*/ 26 w 138"/>
                    <a:gd name="T27" fmla="*/ 5 h 103"/>
                    <a:gd name="T28" fmla="*/ 20 w 138"/>
                    <a:gd name="T29" fmla="*/ 4 h 103"/>
                    <a:gd name="T30" fmla="*/ 22 w 138"/>
                    <a:gd name="T31" fmla="*/ 5 h 103"/>
                    <a:gd name="T32" fmla="*/ 0 w 138"/>
                    <a:gd name="T33" fmla="*/ 5 h 103"/>
                    <a:gd name="T34" fmla="*/ 10 w 138"/>
                    <a:gd name="T35" fmla="*/ 4 h 103"/>
                    <a:gd name="T36" fmla="*/ 26 w 138"/>
                    <a:gd name="T37" fmla="*/ 3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43 w 188"/>
                    <a:gd name="T1" fmla="*/ 2 h 214"/>
                    <a:gd name="T2" fmla="*/ 145 w 188"/>
                    <a:gd name="T3" fmla="*/ 2 h 214"/>
                    <a:gd name="T4" fmla="*/ 155 w 188"/>
                    <a:gd name="T5" fmla="*/ 0 h 214"/>
                    <a:gd name="T6" fmla="*/ 167 w 188"/>
                    <a:gd name="T7" fmla="*/ 2 h 214"/>
                    <a:gd name="T8" fmla="*/ 173 w 188"/>
                    <a:gd name="T9" fmla="*/ 2 h 214"/>
                    <a:gd name="T10" fmla="*/ 163 w 188"/>
                    <a:gd name="T11" fmla="*/ 3 h 214"/>
                    <a:gd name="T12" fmla="*/ 155 w 188"/>
                    <a:gd name="T13" fmla="*/ 4 h 214"/>
                    <a:gd name="T14" fmla="*/ 147 w 188"/>
                    <a:gd name="T15" fmla="*/ 7 h 214"/>
                    <a:gd name="T16" fmla="*/ 129 w 188"/>
                    <a:gd name="T17" fmla="*/ 7 h 214"/>
                    <a:gd name="T18" fmla="*/ 105 w 188"/>
                    <a:gd name="T19" fmla="*/ 7 h 214"/>
                    <a:gd name="T20" fmla="*/ 97 w 188"/>
                    <a:gd name="T21" fmla="*/ 7 h 214"/>
                    <a:gd name="T22" fmla="*/ 94 w 188"/>
                    <a:gd name="T23" fmla="*/ 8 h 214"/>
                    <a:gd name="T24" fmla="*/ 90 w 188"/>
                    <a:gd name="T25" fmla="*/ 8 h 214"/>
                    <a:gd name="T26" fmla="*/ 80 w 188"/>
                    <a:gd name="T27" fmla="*/ 7 h 214"/>
                    <a:gd name="T28" fmla="*/ 58 w 188"/>
                    <a:gd name="T29" fmla="*/ 8 h 214"/>
                    <a:gd name="T30" fmla="*/ 76 w 188"/>
                    <a:gd name="T31" fmla="*/ 8 h 214"/>
                    <a:gd name="T32" fmla="*/ 78 w 188"/>
                    <a:gd name="T33" fmla="*/ 9 h 214"/>
                    <a:gd name="T34" fmla="*/ 58 w 188"/>
                    <a:gd name="T35" fmla="*/ 9 h 214"/>
                    <a:gd name="T36" fmla="*/ 34 w 188"/>
                    <a:gd name="T37" fmla="*/ 9 h 214"/>
                    <a:gd name="T38" fmla="*/ 36 w 188"/>
                    <a:gd name="T39" fmla="*/ 8 h 214"/>
                    <a:gd name="T40" fmla="*/ 46 w 188"/>
                    <a:gd name="T41" fmla="*/ 8 h 214"/>
                    <a:gd name="T42" fmla="*/ 34 w 188"/>
                    <a:gd name="T43" fmla="*/ 8 h 214"/>
                    <a:gd name="T44" fmla="*/ 26 w 188"/>
                    <a:gd name="T45" fmla="*/ 9 h 214"/>
                    <a:gd name="T46" fmla="*/ 30 w 188"/>
                    <a:gd name="T47" fmla="*/ 10 h 214"/>
                    <a:gd name="T48" fmla="*/ 14 w 188"/>
                    <a:gd name="T49" fmla="*/ 11 h 214"/>
                    <a:gd name="T50" fmla="*/ 0 w 188"/>
                    <a:gd name="T51" fmla="*/ 12 h 214"/>
                    <a:gd name="T52" fmla="*/ 8 w 188"/>
                    <a:gd name="T53" fmla="*/ 10 h 214"/>
                    <a:gd name="T54" fmla="*/ 0 w 188"/>
                    <a:gd name="T55" fmla="*/ 9 h 214"/>
                    <a:gd name="T56" fmla="*/ 14 w 188"/>
                    <a:gd name="T57" fmla="*/ 8 h 214"/>
                    <a:gd name="T58" fmla="*/ 32 w 188"/>
                    <a:gd name="T59" fmla="*/ 7 h 214"/>
                    <a:gd name="T60" fmla="*/ 44 w 188"/>
                    <a:gd name="T61" fmla="*/ 7 h 214"/>
                    <a:gd name="T62" fmla="*/ 72 w 188"/>
                    <a:gd name="T63" fmla="*/ 7 h 214"/>
                    <a:gd name="T64" fmla="*/ 84 w 188"/>
                    <a:gd name="T65" fmla="*/ 6 h 214"/>
                    <a:gd name="T66" fmla="*/ 99 w 188"/>
                    <a:gd name="T67" fmla="*/ 5 h 214"/>
                    <a:gd name="T68" fmla="*/ 105 w 188"/>
                    <a:gd name="T69" fmla="*/ 5 h 214"/>
                    <a:gd name="T70" fmla="*/ 117 w 188"/>
                    <a:gd name="T71" fmla="*/ 4 h 214"/>
                    <a:gd name="T72" fmla="*/ 135 w 188"/>
                    <a:gd name="T73" fmla="*/ 3 h 214"/>
                    <a:gd name="T74" fmla="*/ 139 w 188"/>
                    <a:gd name="T75" fmla="*/ 2 h 214"/>
                    <a:gd name="T76" fmla="*/ 133 w 188"/>
                    <a:gd name="T77" fmla="*/ 2 h 214"/>
                    <a:gd name="T78" fmla="*/ 137 w 188"/>
                    <a:gd name="T79" fmla="*/ 2 h 214"/>
                    <a:gd name="T80" fmla="*/ 143 w 188"/>
                    <a:gd name="T81" fmla="*/ 2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2 h 13"/>
                    <a:gd name="T2" fmla="*/ 4 w 13"/>
                    <a:gd name="T3" fmla="*/ 2 h 13"/>
                    <a:gd name="T4" fmla="*/ 0 w 13"/>
                    <a:gd name="T5" fmla="*/ 2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27 w 812"/>
                    <a:gd name="T1" fmla="*/ 2 h 564"/>
                    <a:gd name="T2" fmla="*/ 793 w 812"/>
                    <a:gd name="T3" fmla="*/ 4 h 564"/>
                    <a:gd name="T4" fmla="*/ 763 w 812"/>
                    <a:gd name="T5" fmla="*/ 6 h 564"/>
                    <a:gd name="T6" fmla="*/ 737 w 812"/>
                    <a:gd name="T7" fmla="*/ 7 h 564"/>
                    <a:gd name="T8" fmla="*/ 649 w 812"/>
                    <a:gd name="T9" fmla="*/ 9 h 564"/>
                    <a:gd name="T10" fmla="*/ 647 w 812"/>
                    <a:gd name="T11" fmla="*/ 11 h 564"/>
                    <a:gd name="T12" fmla="*/ 619 w 812"/>
                    <a:gd name="T13" fmla="*/ 11 h 564"/>
                    <a:gd name="T14" fmla="*/ 635 w 812"/>
                    <a:gd name="T15" fmla="*/ 9 h 564"/>
                    <a:gd name="T16" fmla="*/ 591 w 812"/>
                    <a:gd name="T17" fmla="*/ 9 h 564"/>
                    <a:gd name="T18" fmla="*/ 571 w 812"/>
                    <a:gd name="T19" fmla="*/ 11 h 564"/>
                    <a:gd name="T20" fmla="*/ 611 w 812"/>
                    <a:gd name="T21" fmla="*/ 14 h 564"/>
                    <a:gd name="T22" fmla="*/ 609 w 812"/>
                    <a:gd name="T23" fmla="*/ 19 h 564"/>
                    <a:gd name="T24" fmla="*/ 557 w 812"/>
                    <a:gd name="T25" fmla="*/ 20 h 564"/>
                    <a:gd name="T26" fmla="*/ 537 w 812"/>
                    <a:gd name="T27" fmla="*/ 20 h 564"/>
                    <a:gd name="T28" fmla="*/ 497 w 812"/>
                    <a:gd name="T29" fmla="*/ 17 h 564"/>
                    <a:gd name="T30" fmla="*/ 477 w 812"/>
                    <a:gd name="T31" fmla="*/ 17 h 564"/>
                    <a:gd name="T32" fmla="*/ 465 w 812"/>
                    <a:gd name="T33" fmla="*/ 20 h 564"/>
                    <a:gd name="T34" fmla="*/ 515 w 812"/>
                    <a:gd name="T35" fmla="*/ 24 h 564"/>
                    <a:gd name="T36" fmla="*/ 525 w 812"/>
                    <a:gd name="T37" fmla="*/ 26 h 564"/>
                    <a:gd name="T38" fmla="*/ 541 w 812"/>
                    <a:gd name="T39" fmla="*/ 28 h 564"/>
                    <a:gd name="T40" fmla="*/ 507 w 812"/>
                    <a:gd name="T41" fmla="*/ 28 h 564"/>
                    <a:gd name="T42" fmla="*/ 485 w 812"/>
                    <a:gd name="T43" fmla="*/ 26 h 564"/>
                    <a:gd name="T44" fmla="*/ 437 w 812"/>
                    <a:gd name="T45" fmla="*/ 21 h 564"/>
                    <a:gd name="T46" fmla="*/ 441 w 812"/>
                    <a:gd name="T47" fmla="*/ 16 h 564"/>
                    <a:gd name="T48" fmla="*/ 437 w 812"/>
                    <a:gd name="T49" fmla="*/ 13 h 564"/>
                    <a:gd name="T50" fmla="*/ 427 w 812"/>
                    <a:gd name="T51" fmla="*/ 14 h 564"/>
                    <a:gd name="T52" fmla="*/ 386 w 812"/>
                    <a:gd name="T53" fmla="*/ 13 h 564"/>
                    <a:gd name="T54" fmla="*/ 360 w 812"/>
                    <a:gd name="T55" fmla="*/ 9 h 564"/>
                    <a:gd name="T56" fmla="*/ 330 w 812"/>
                    <a:gd name="T57" fmla="*/ 9 h 564"/>
                    <a:gd name="T58" fmla="*/ 288 w 812"/>
                    <a:gd name="T59" fmla="*/ 9 h 564"/>
                    <a:gd name="T60" fmla="*/ 242 w 812"/>
                    <a:gd name="T61" fmla="*/ 11 h 564"/>
                    <a:gd name="T62" fmla="*/ 196 w 812"/>
                    <a:gd name="T63" fmla="*/ 13 h 564"/>
                    <a:gd name="T64" fmla="*/ 184 w 812"/>
                    <a:gd name="T65" fmla="*/ 13 h 564"/>
                    <a:gd name="T66" fmla="*/ 160 w 812"/>
                    <a:gd name="T67" fmla="*/ 16 h 564"/>
                    <a:gd name="T68" fmla="*/ 152 w 812"/>
                    <a:gd name="T69" fmla="*/ 17 h 564"/>
                    <a:gd name="T70" fmla="*/ 128 w 812"/>
                    <a:gd name="T71" fmla="*/ 20 h 564"/>
                    <a:gd name="T72" fmla="*/ 94 w 812"/>
                    <a:gd name="T73" fmla="*/ 20 h 564"/>
                    <a:gd name="T74" fmla="*/ 66 w 812"/>
                    <a:gd name="T75" fmla="*/ 13 h 564"/>
                    <a:gd name="T76" fmla="*/ 72 w 812"/>
                    <a:gd name="T77" fmla="*/ 7 h 564"/>
                    <a:gd name="T78" fmla="*/ 44 w 812"/>
                    <a:gd name="T79" fmla="*/ 9 h 564"/>
                    <a:gd name="T80" fmla="*/ 20 w 812"/>
                    <a:gd name="T81" fmla="*/ 7 h 564"/>
                    <a:gd name="T82" fmla="*/ 24 w 812"/>
                    <a:gd name="T83" fmla="*/ 7 h 564"/>
                    <a:gd name="T84" fmla="*/ 0 w 812"/>
                    <a:gd name="T85" fmla="*/ 5 h 564"/>
                    <a:gd name="T86" fmla="*/ 813 w 812"/>
                    <a:gd name="T87" fmla="*/ 2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3 h 85"/>
                    <a:gd name="T2" fmla="*/ 32 w 43"/>
                    <a:gd name="T3" fmla="*/ 3 h 85"/>
                    <a:gd name="T4" fmla="*/ 73 w 43"/>
                    <a:gd name="T5" fmla="*/ 3 h 85"/>
                    <a:gd name="T6" fmla="*/ 35 w 43"/>
                    <a:gd name="T7" fmla="*/ 6 h 85"/>
                    <a:gd name="T8" fmla="*/ 1 w 43"/>
                    <a:gd name="T9" fmla="*/ 5 h 85"/>
                    <a:gd name="T10" fmla="*/ 7 w 43"/>
                    <a:gd name="T11" fmla="*/ 3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1 w 44"/>
                    <a:gd name="T1" fmla="*/ 2 h 74"/>
                    <a:gd name="T2" fmla="*/ 14 w 44"/>
                    <a:gd name="T3" fmla="*/ 2 h 74"/>
                    <a:gd name="T4" fmla="*/ 23 w 44"/>
                    <a:gd name="T5" fmla="*/ 2 h 74"/>
                    <a:gd name="T6" fmla="*/ 21 w 44"/>
                    <a:gd name="T7" fmla="*/ 2 h 74"/>
                    <a:gd name="T8" fmla="*/ 11 w 44"/>
                    <a:gd name="T9" fmla="*/ 2 h 74"/>
                    <a:gd name="T10" fmla="*/ 7 w 44"/>
                    <a:gd name="T11" fmla="*/ 2 h 74"/>
                    <a:gd name="T12" fmla="*/ 3 w 44"/>
                    <a:gd name="T13" fmla="*/ 2 h 74"/>
                    <a:gd name="T14" fmla="*/ 11 w 44"/>
                    <a:gd name="T15" fmla="*/ 2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2 h 30"/>
                    <a:gd name="T2" fmla="*/ 5 w 20"/>
                    <a:gd name="T3" fmla="*/ 2 h 30"/>
                    <a:gd name="T4" fmla="*/ 7 w 20"/>
                    <a:gd name="T5" fmla="*/ 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187232 w 682"/>
                    <a:gd name="T1" fmla="*/ 347720 h 557"/>
                    <a:gd name="T2" fmla="*/ 189101 w 682"/>
                    <a:gd name="T3" fmla="*/ 338147 h 557"/>
                    <a:gd name="T4" fmla="*/ 194652 w 682"/>
                    <a:gd name="T5" fmla="*/ 309636 h 557"/>
                    <a:gd name="T6" fmla="*/ 120394 w 682"/>
                    <a:gd name="T7" fmla="*/ 214838 h 557"/>
                    <a:gd name="T8" fmla="*/ 109830 w 682"/>
                    <a:gd name="T9" fmla="*/ 259318 h 557"/>
                    <a:gd name="T10" fmla="*/ 117972 w 682"/>
                    <a:gd name="T11" fmla="*/ 416544 h 557"/>
                    <a:gd name="T12" fmla="*/ 109830 w 682"/>
                    <a:gd name="T13" fmla="*/ 370326 h 557"/>
                    <a:gd name="T14" fmla="*/ 94255 w 682"/>
                    <a:gd name="T15" fmla="*/ 329386 h 557"/>
                    <a:gd name="T16" fmla="*/ 95431 w 682"/>
                    <a:gd name="T17" fmla="*/ 309636 h 557"/>
                    <a:gd name="T18" fmla="*/ 96319 w 682"/>
                    <a:gd name="T19" fmla="*/ 295619 h 557"/>
                    <a:gd name="T20" fmla="*/ 85614 w 682"/>
                    <a:gd name="T21" fmla="*/ 281141 h 557"/>
                    <a:gd name="T22" fmla="*/ 75558 w 682"/>
                    <a:gd name="T23" fmla="*/ 259318 h 557"/>
                    <a:gd name="T24" fmla="*/ 57526 w 682"/>
                    <a:gd name="T25" fmla="*/ 265078 h 557"/>
                    <a:gd name="T26" fmla="*/ 49245 w 682"/>
                    <a:gd name="T27" fmla="*/ 273580 h 557"/>
                    <a:gd name="T28" fmla="*/ 30353 w 682"/>
                    <a:gd name="T29" fmla="*/ 273580 h 557"/>
                    <a:gd name="T30" fmla="*/ 8641 w 682"/>
                    <a:gd name="T31" fmla="*/ 233862 h 557"/>
                    <a:gd name="T32" fmla="*/ 4249 w 682"/>
                    <a:gd name="T33" fmla="*/ 221516 h 557"/>
                    <a:gd name="T34" fmla="*/ 0 w 682"/>
                    <a:gd name="T35" fmla="*/ 197501 h 557"/>
                    <a:gd name="T36" fmla="*/ 9412 w 682"/>
                    <a:gd name="T37" fmla="*/ 159775 h 557"/>
                    <a:gd name="T38" fmla="*/ 12530 w 682"/>
                    <a:gd name="T39" fmla="*/ 135508 h 557"/>
                    <a:gd name="T40" fmla="*/ 19868 w 682"/>
                    <a:gd name="T41" fmla="*/ 106855 h 557"/>
                    <a:gd name="T42" fmla="*/ 31690 w 682"/>
                    <a:gd name="T43" fmla="*/ 86727 h 557"/>
                    <a:gd name="T44" fmla="*/ 65210 w 682"/>
                    <a:gd name="T45" fmla="*/ 50262 h 557"/>
                    <a:gd name="T46" fmla="*/ 85614 w 682"/>
                    <a:gd name="T47" fmla="*/ 22602 h 557"/>
                    <a:gd name="T48" fmla="*/ 100366 w 682"/>
                    <a:gd name="T49" fmla="*/ 4327 h 557"/>
                    <a:gd name="T50" fmla="*/ 141319 w 682"/>
                    <a:gd name="T51" fmla="*/ 1600 h 557"/>
                    <a:gd name="T52" fmla="*/ 154814 w 682"/>
                    <a:gd name="T53" fmla="*/ 0 h 557"/>
                    <a:gd name="T54" fmla="*/ 149372 w 682"/>
                    <a:gd name="T55" fmla="*/ 25282 h 557"/>
                    <a:gd name="T56" fmla="*/ 172398 w 682"/>
                    <a:gd name="T57" fmla="*/ 63221 h 557"/>
                    <a:gd name="T58" fmla="*/ 193527 w 682"/>
                    <a:gd name="T59" fmla="*/ 55469 h 557"/>
                    <a:gd name="T60" fmla="*/ 205840 w 682"/>
                    <a:gd name="T61" fmla="*/ 61113 h 557"/>
                    <a:gd name="T62" fmla="*/ 217472 w 682"/>
                    <a:gd name="T63" fmla="*/ 72794 h 557"/>
                    <a:gd name="T64" fmla="*/ 222720 w 682"/>
                    <a:gd name="T65" fmla="*/ 140878 h 557"/>
                    <a:gd name="T66" fmla="*/ 222720 w 682"/>
                    <a:gd name="T67" fmla="*/ 179906 h 557"/>
                    <a:gd name="T68" fmla="*/ 232980 w 682"/>
                    <a:gd name="T69" fmla="*/ 212134 h 557"/>
                    <a:gd name="T70" fmla="*/ 251195 w 682"/>
                    <a:gd name="T71" fmla="*/ 224812 h 557"/>
                    <a:gd name="T72" fmla="*/ 264567 w 682"/>
                    <a:gd name="T73" fmla="*/ 221516 h 557"/>
                    <a:gd name="T74" fmla="*/ 258338 w 682"/>
                    <a:gd name="T75" fmla="*/ 254971 h 557"/>
                    <a:gd name="T76" fmla="*/ 232980 w 682"/>
                    <a:gd name="T77" fmla="*/ 305277 h 557"/>
                    <a:gd name="T78" fmla="*/ 213342 w 682"/>
                    <a:gd name="T79" fmla="*/ 363599 h 557"/>
                    <a:gd name="T80" fmla="*/ 216406 w 682"/>
                    <a:gd name="T81" fmla="*/ 380855 h 557"/>
                    <a:gd name="T82" fmla="*/ 169227 w 682"/>
                    <a:gd name="T83" fmla="*/ 416544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92770 w 257"/>
                    <a:gd name="T1" fmla="*/ 263634 h 347"/>
                    <a:gd name="T2" fmla="*/ 88889 w 257"/>
                    <a:gd name="T3" fmla="*/ 228571 h 347"/>
                    <a:gd name="T4" fmla="*/ 82985 w 257"/>
                    <a:gd name="T5" fmla="*/ 218842 h 347"/>
                    <a:gd name="T6" fmla="*/ 82344 w 257"/>
                    <a:gd name="T7" fmla="*/ 204870 h 347"/>
                    <a:gd name="T8" fmla="*/ 79892 w 257"/>
                    <a:gd name="T9" fmla="*/ 193026 h 347"/>
                    <a:gd name="T10" fmla="*/ 79892 w 257"/>
                    <a:gd name="T11" fmla="*/ 173891 h 347"/>
                    <a:gd name="T12" fmla="*/ 79197 w 257"/>
                    <a:gd name="T13" fmla="*/ 162534 h 347"/>
                    <a:gd name="T14" fmla="*/ 87065 w 257"/>
                    <a:gd name="T15" fmla="*/ 153508 h 347"/>
                    <a:gd name="T16" fmla="*/ 98170 w 257"/>
                    <a:gd name="T17" fmla="*/ 150100 h 347"/>
                    <a:gd name="T18" fmla="*/ 98170 w 257"/>
                    <a:gd name="T19" fmla="*/ 103672 h 347"/>
                    <a:gd name="T20" fmla="*/ 20591 w 257"/>
                    <a:gd name="T21" fmla="*/ 72923 h 347"/>
                    <a:gd name="T22" fmla="*/ 12355 w 257"/>
                    <a:gd name="T23" fmla="*/ 74595 h 347"/>
                    <a:gd name="T24" fmla="*/ 6270 w 257"/>
                    <a:gd name="T25" fmla="*/ 77564 h 347"/>
                    <a:gd name="T26" fmla="*/ 0 w 257"/>
                    <a:gd name="T27" fmla="*/ 113482 h 347"/>
                    <a:gd name="T28" fmla="*/ 35407 w 257"/>
                    <a:gd name="T29" fmla="*/ 262845 h 347"/>
                    <a:gd name="T30" fmla="*/ 92770 w 257"/>
                    <a:gd name="T31" fmla="*/ 263634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3 w 19"/>
                    <a:gd name="T1" fmla="*/ 2 h 37"/>
                    <a:gd name="T2" fmla="*/ 3 w 19"/>
                    <a:gd name="T3" fmla="*/ 2 h 37"/>
                    <a:gd name="T4" fmla="*/ 3 w 19"/>
                    <a:gd name="T5" fmla="*/ 2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3 h 20"/>
                    <a:gd name="T2" fmla="*/ 11 w 22"/>
                    <a:gd name="T3" fmla="*/ 0 h 20"/>
                    <a:gd name="T4" fmla="*/ 11 w 22"/>
                    <a:gd name="T5" fmla="*/ 3 h 20"/>
                    <a:gd name="T6" fmla="*/ 8 w 22"/>
                    <a:gd name="T7" fmla="*/ 3 h 20"/>
                    <a:gd name="T8" fmla="*/ 11 w 22"/>
                    <a:gd name="T9" fmla="*/ 3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2 h 30"/>
                    <a:gd name="T2" fmla="*/ 47 w 57"/>
                    <a:gd name="T3" fmla="*/ 2 h 30"/>
                    <a:gd name="T4" fmla="*/ 51 w 57"/>
                    <a:gd name="T5" fmla="*/ 2 h 30"/>
                    <a:gd name="T6" fmla="*/ 24 w 57"/>
                    <a:gd name="T7" fmla="*/ 2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58 w 693"/>
                    <a:gd name="T1" fmla="*/ 23 h 696"/>
                    <a:gd name="T2" fmla="*/ 378 w 693"/>
                    <a:gd name="T3" fmla="*/ 22 h 696"/>
                    <a:gd name="T4" fmla="*/ 310 w 693"/>
                    <a:gd name="T5" fmla="*/ 20 h 696"/>
                    <a:gd name="T6" fmla="*/ 250 w 693"/>
                    <a:gd name="T7" fmla="*/ 20 h 696"/>
                    <a:gd name="T8" fmla="*/ 222 w 693"/>
                    <a:gd name="T9" fmla="*/ 20 h 696"/>
                    <a:gd name="T10" fmla="*/ 246 w 693"/>
                    <a:gd name="T11" fmla="*/ 20 h 696"/>
                    <a:gd name="T12" fmla="*/ 278 w 693"/>
                    <a:gd name="T13" fmla="*/ 23 h 696"/>
                    <a:gd name="T14" fmla="*/ 306 w 693"/>
                    <a:gd name="T15" fmla="*/ 24 h 696"/>
                    <a:gd name="T16" fmla="*/ 318 w 693"/>
                    <a:gd name="T17" fmla="*/ 25 h 696"/>
                    <a:gd name="T18" fmla="*/ 298 w 693"/>
                    <a:gd name="T19" fmla="*/ 27 h 696"/>
                    <a:gd name="T20" fmla="*/ 246 w 693"/>
                    <a:gd name="T21" fmla="*/ 31 h 696"/>
                    <a:gd name="T22" fmla="*/ 210 w 693"/>
                    <a:gd name="T23" fmla="*/ 31 h 696"/>
                    <a:gd name="T24" fmla="*/ 97 w 693"/>
                    <a:gd name="T25" fmla="*/ 34 h 696"/>
                    <a:gd name="T26" fmla="*/ 77 w 693"/>
                    <a:gd name="T27" fmla="*/ 31 h 696"/>
                    <a:gd name="T28" fmla="*/ 45 w 693"/>
                    <a:gd name="T29" fmla="*/ 25 h 696"/>
                    <a:gd name="T30" fmla="*/ 33 w 693"/>
                    <a:gd name="T31" fmla="*/ 22 h 696"/>
                    <a:gd name="T32" fmla="*/ 53 w 693"/>
                    <a:gd name="T33" fmla="*/ 16 h 696"/>
                    <a:gd name="T34" fmla="*/ 17 w 693"/>
                    <a:gd name="T35" fmla="*/ 20 h 696"/>
                    <a:gd name="T36" fmla="*/ 81 w 693"/>
                    <a:gd name="T37" fmla="*/ 13 h 696"/>
                    <a:gd name="T38" fmla="*/ 113 w 693"/>
                    <a:gd name="T39" fmla="*/ 11 h 696"/>
                    <a:gd name="T40" fmla="*/ 37 w 693"/>
                    <a:gd name="T41" fmla="*/ 11 h 696"/>
                    <a:gd name="T42" fmla="*/ 1 w 693"/>
                    <a:gd name="T43" fmla="*/ 9 h 696"/>
                    <a:gd name="T44" fmla="*/ 25 w 693"/>
                    <a:gd name="T45" fmla="*/ 7 h 696"/>
                    <a:gd name="T46" fmla="*/ 97 w 693"/>
                    <a:gd name="T47" fmla="*/ 6 h 696"/>
                    <a:gd name="T48" fmla="*/ 206 w 693"/>
                    <a:gd name="T49" fmla="*/ 6 h 696"/>
                    <a:gd name="T50" fmla="*/ 214 w 693"/>
                    <a:gd name="T51" fmla="*/ 3 h 696"/>
                    <a:gd name="T52" fmla="*/ 246 w 693"/>
                    <a:gd name="T53" fmla="*/ 0 h 696"/>
                    <a:gd name="T54" fmla="*/ 342 w 693"/>
                    <a:gd name="T55" fmla="*/ 2 h 696"/>
                    <a:gd name="T56" fmla="*/ 314 w 693"/>
                    <a:gd name="T57" fmla="*/ 4 h 696"/>
                    <a:gd name="T58" fmla="*/ 286 w 693"/>
                    <a:gd name="T59" fmla="*/ 9 h 696"/>
                    <a:gd name="T60" fmla="*/ 346 w 693"/>
                    <a:gd name="T61" fmla="*/ 9 h 696"/>
                    <a:gd name="T62" fmla="*/ 358 w 693"/>
                    <a:gd name="T63" fmla="*/ 7 h 696"/>
                    <a:gd name="T64" fmla="*/ 402 w 693"/>
                    <a:gd name="T65" fmla="*/ 5 h 696"/>
                    <a:gd name="T66" fmla="*/ 482 w 693"/>
                    <a:gd name="T67" fmla="*/ 4 h 696"/>
                    <a:gd name="T68" fmla="*/ 509 w 693"/>
                    <a:gd name="T69" fmla="*/ 2 h 696"/>
                    <a:gd name="T70" fmla="*/ 515 w 693"/>
                    <a:gd name="T71" fmla="*/ 23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322484 w 931"/>
                    <a:gd name="T1" fmla="*/ 0 h 149"/>
                    <a:gd name="T2" fmla="*/ 56001 w 931"/>
                    <a:gd name="T3" fmla="*/ 22213 h 149"/>
                    <a:gd name="T4" fmla="*/ 35417 w 931"/>
                    <a:gd name="T5" fmla="*/ 31868 h 149"/>
                    <a:gd name="T6" fmla="*/ 24195 w 931"/>
                    <a:gd name="T7" fmla="*/ 31868 h 149"/>
                    <a:gd name="T8" fmla="*/ 8661 w 931"/>
                    <a:gd name="T9" fmla="*/ 59081 h 149"/>
                    <a:gd name="T10" fmla="*/ 0 w 931"/>
                    <a:gd name="T11" fmla="*/ 80255 h 149"/>
                    <a:gd name="T12" fmla="*/ 23090 w 931"/>
                    <a:gd name="T13" fmla="*/ 88232 h 149"/>
                    <a:gd name="T14" fmla="*/ 37828 w 931"/>
                    <a:gd name="T15" fmla="*/ 73261 h 149"/>
                    <a:gd name="T16" fmla="*/ 42315 w 931"/>
                    <a:gd name="T17" fmla="*/ 64535 h 149"/>
                    <a:gd name="T18" fmla="*/ 65428 w 931"/>
                    <a:gd name="T19" fmla="*/ 39804 h 149"/>
                    <a:gd name="T20" fmla="*/ 84064 w 931"/>
                    <a:gd name="T21" fmla="*/ 35339 h 149"/>
                    <a:gd name="T22" fmla="*/ 92816 w 931"/>
                    <a:gd name="T23" fmla="*/ 71702 h 149"/>
                    <a:gd name="T24" fmla="*/ 73559 w 931"/>
                    <a:gd name="T25" fmla="*/ 83853 h 149"/>
                    <a:gd name="T26" fmla="*/ 90257 w 931"/>
                    <a:gd name="T27" fmla="*/ 86714 h 149"/>
                    <a:gd name="T28" fmla="*/ 97739 w 931"/>
                    <a:gd name="T29" fmla="*/ 68857 h 149"/>
                    <a:gd name="T30" fmla="*/ 104063 w 931"/>
                    <a:gd name="T31" fmla="*/ 70402 h 149"/>
                    <a:gd name="T32" fmla="*/ 98920 w 931"/>
                    <a:gd name="T33" fmla="*/ 41447 h 149"/>
                    <a:gd name="T34" fmla="*/ 104063 w 931"/>
                    <a:gd name="T35" fmla="*/ 33925 h 149"/>
                    <a:gd name="T36" fmla="*/ 108175 w 931"/>
                    <a:gd name="T37" fmla="*/ 67406 h 149"/>
                    <a:gd name="T38" fmla="*/ 104063 w 931"/>
                    <a:gd name="T39" fmla="*/ 86714 h 149"/>
                    <a:gd name="T40" fmla="*/ 115962 w 931"/>
                    <a:gd name="T41" fmla="*/ 99534 h 149"/>
                    <a:gd name="T42" fmla="*/ 116856 w 931"/>
                    <a:gd name="T43" fmla="*/ 70402 h 149"/>
                    <a:gd name="T44" fmla="*/ 129502 w 931"/>
                    <a:gd name="T45" fmla="*/ 78774 h 149"/>
                    <a:gd name="T46" fmla="*/ 149396 w 931"/>
                    <a:gd name="T47" fmla="*/ 56200 h 149"/>
                    <a:gd name="T48" fmla="*/ 159996 w 931"/>
                    <a:gd name="T49" fmla="*/ 38199 h 149"/>
                    <a:gd name="T50" fmla="*/ 171877 w 931"/>
                    <a:gd name="T51" fmla="*/ 42666 h 149"/>
                    <a:gd name="T52" fmla="*/ 177916 w 931"/>
                    <a:gd name="T53" fmla="*/ 38199 h 149"/>
                    <a:gd name="T54" fmla="*/ 168598 w 931"/>
                    <a:gd name="T55" fmla="*/ 33925 h 149"/>
                    <a:gd name="T56" fmla="*/ 185481 w 931"/>
                    <a:gd name="T57" fmla="*/ 26619 h 149"/>
                    <a:gd name="T58" fmla="*/ 212709 w 931"/>
                    <a:gd name="T59" fmla="*/ 41447 h 149"/>
                    <a:gd name="T60" fmla="*/ 227233 w 931"/>
                    <a:gd name="T61" fmla="*/ 31868 h 149"/>
                    <a:gd name="T62" fmla="*/ 228223 w 931"/>
                    <a:gd name="T63" fmla="*/ 48398 h 149"/>
                    <a:gd name="T64" fmla="*/ 222108 w 931"/>
                    <a:gd name="T65" fmla="*/ 77261 h 149"/>
                    <a:gd name="T66" fmla="*/ 239084 w 931"/>
                    <a:gd name="T67" fmla="*/ 67406 h 149"/>
                    <a:gd name="T68" fmla="*/ 243996 w 931"/>
                    <a:gd name="T69" fmla="*/ 61628 h 149"/>
                    <a:gd name="T70" fmla="*/ 253491 w 931"/>
                    <a:gd name="T71" fmla="*/ 46638 h 149"/>
                    <a:gd name="T72" fmla="*/ 310491 w 931"/>
                    <a:gd name="T73" fmla="*/ 64535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3 h 30"/>
                    <a:gd name="T2" fmla="*/ 16 w 31"/>
                    <a:gd name="T3" fmla="*/ 0 h 30"/>
                    <a:gd name="T4" fmla="*/ 15 w 31"/>
                    <a:gd name="T5" fmla="*/ 3 h 30"/>
                    <a:gd name="T6" fmla="*/ 3 w 31"/>
                    <a:gd name="T7" fmla="*/ 3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 h 32"/>
                    <a:gd name="T2" fmla="*/ 37 w 44"/>
                    <a:gd name="T3" fmla="*/ 0 h 32"/>
                    <a:gd name="T4" fmla="*/ 53 w 44"/>
                    <a:gd name="T5" fmla="*/ 3 h 32"/>
                    <a:gd name="T6" fmla="*/ 6 w 44"/>
                    <a:gd name="T7" fmla="*/ 3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2 h 18"/>
                    <a:gd name="T2" fmla="*/ 25 w 76"/>
                    <a:gd name="T3" fmla="*/ 2 h 18"/>
                    <a:gd name="T4" fmla="*/ 37 w 76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3 h 44"/>
                    <a:gd name="T2" fmla="*/ 12 w 42"/>
                    <a:gd name="T3" fmla="*/ 3 h 44"/>
                    <a:gd name="T4" fmla="*/ 0 w 42"/>
                    <a:gd name="T5" fmla="*/ 3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 h 30"/>
                    <a:gd name="T2" fmla="*/ 78 w 31"/>
                    <a:gd name="T3" fmla="*/ 2 h 30"/>
                    <a:gd name="T4" fmla="*/ 7 w 31"/>
                    <a:gd name="T5" fmla="*/ 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742FFB1E-D3EB-4580-B5DF-F396B40806BF}" type="datetime1">
              <a:rPr lang="en-CA" smtClean="0"/>
              <a:t>2020-05-09</a:t>
            </a:fld>
            <a:endParaRPr lang="en-CA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20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F0710-9385-4B57-9300-71C81CF512F9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95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4" y="930277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4" y="930277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EC234-748F-48AE-8F46-1EE6B4785553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75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DAD95F-A48B-4AF3-B1E9-B643BE34833A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1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5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2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D0F452-F241-4846-B266-DAD80AA5EA8E}" type="datetime1">
              <a:rPr lang="en-CA" smtClean="0"/>
              <a:t>2020-05-09</a:t>
            </a:fld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141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ya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1" y="274638"/>
            <a:ext cx="7200800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6A9B05F-CE41-4763-BC66-F83481F63E11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1" y="838201"/>
            <a:ext cx="7200800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51520" y="1484784"/>
            <a:ext cx="8637640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514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/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D5B0F9A-1EED-4C03-9450-3D45427CFD58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63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5EE89C-E7CF-4828-ACAB-C94083F85CC3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3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19430-AC63-4B26-9E27-CD374BA43896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59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5AF6A-6E46-4208-8F47-D87785E17770}" type="datetime1">
              <a:rPr lang="en-CA" smtClean="0"/>
              <a:t>2020-05-09</a:t>
            </a:fld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9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46CA32-02DC-4638-BD0E-E300E38A9C28}" type="datetime1">
              <a:rPr lang="en-CA" smtClean="0"/>
              <a:t>2020-05-09</a:t>
            </a:fld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41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422B5-8A9E-42E6-9E46-5EEC6AC42640}" type="datetime1">
              <a:rPr lang="en-CA" smtClean="0"/>
              <a:t>2020-05-09</a:t>
            </a:fld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F9CB1-1B8A-44DE-B734-C06D04A09C7F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82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61E04-292B-461F-AAB3-3E4E1A3A2104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2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latin typeface="Arial" charset="0"/>
                <a:cs typeface="Arial" charset="0"/>
              </a:defRPr>
            </a:lvl1pPr>
          </a:lstStyle>
          <a:p>
            <a:fld id="{C44A13F7-118F-4BB3-9BCA-3C9500AD8346}" type="datetime1">
              <a:rPr lang="en-CA" smtClean="0"/>
              <a:t>2020-05-09</a:t>
            </a:fld>
            <a:endParaRPr lang="en-CA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latin typeface="Arial" charset="0"/>
                <a:cs typeface="Arial" charset="0"/>
              </a:defRPr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50">
                <a:latin typeface="Arial" panose="020B0604020202020204" pitchFamily="34" charset="0"/>
              </a:defRPr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0 w 15"/>
                      <a:gd name="T1" fmla="*/ 0 h 23"/>
                      <a:gd name="T2" fmla="*/ 0 w 15"/>
                      <a:gd name="T3" fmla="*/ 0 h 23"/>
                      <a:gd name="T4" fmla="*/ 0 w 15"/>
                      <a:gd name="T5" fmla="*/ 0 h 23"/>
                      <a:gd name="T6" fmla="*/ 0 w 15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0 w 20"/>
                      <a:gd name="T1" fmla="*/ 0 h 23"/>
                      <a:gd name="T2" fmla="*/ 0 w 20"/>
                      <a:gd name="T3" fmla="*/ 0 h 23"/>
                      <a:gd name="T4" fmla="*/ 0 w 20"/>
                      <a:gd name="T5" fmla="*/ 0 h 23"/>
                      <a:gd name="T6" fmla="*/ 0 w 20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0 w 26"/>
                      <a:gd name="T1" fmla="*/ 0 h 22"/>
                      <a:gd name="T2" fmla="*/ 0 w 26"/>
                      <a:gd name="T3" fmla="*/ 0 h 22"/>
                      <a:gd name="T4" fmla="*/ 0 w 26"/>
                      <a:gd name="T5" fmla="*/ 0 h 22"/>
                      <a:gd name="T6" fmla="*/ 0 w 26"/>
                      <a:gd name="T7" fmla="*/ 0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 w 471"/>
                      <a:gd name="T1" fmla="*/ 1 h 281"/>
                      <a:gd name="T2" fmla="*/ 1 w 471"/>
                      <a:gd name="T3" fmla="*/ 1 h 281"/>
                      <a:gd name="T4" fmla="*/ 1 w 471"/>
                      <a:gd name="T5" fmla="*/ 1 h 281"/>
                      <a:gd name="T6" fmla="*/ 1 w 471"/>
                      <a:gd name="T7" fmla="*/ 1 h 281"/>
                      <a:gd name="T8" fmla="*/ 1 w 471"/>
                      <a:gd name="T9" fmla="*/ 1 h 281"/>
                      <a:gd name="T10" fmla="*/ 0 w 471"/>
                      <a:gd name="T11" fmla="*/ 1 h 281"/>
                      <a:gd name="T12" fmla="*/ 1 w 471"/>
                      <a:gd name="T13" fmla="*/ 1 h 281"/>
                      <a:gd name="T14" fmla="*/ 1 w 471"/>
                      <a:gd name="T15" fmla="*/ 1 h 281"/>
                      <a:gd name="T16" fmla="*/ 1 w 471"/>
                      <a:gd name="T17" fmla="*/ 1 h 281"/>
                      <a:gd name="T18" fmla="*/ 1 w 471"/>
                      <a:gd name="T19" fmla="*/ 1 h 281"/>
                      <a:gd name="T20" fmla="*/ 1 w 471"/>
                      <a:gd name="T21" fmla="*/ 1 h 281"/>
                      <a:gd name="T22" fmla="*/ 1 w 471"/>
                      <a:gd name="T23" fmla="*/ 1 h 281"/>
                      <a:gd name="T24" fmla="*/ 1 w 471"/>
                      <a:gd name="T25" fmla="*/ 1 h 281"/>
                      <a:gd name="T26" fmla="*/ 1 w 471"/>
                      <a:gd name="T27" fmla="*/ 1 h 281"/>
                      <a:gd name="T28" fmla="*/ 1 w 471"/>
                      <a:gd name="T29" fmla="*/ 1 h 281"/>
                      <a:gd name="T30" fmla="*/ 1 w 471"/>
                      <a:gd name="T31" fmla="*/ 1 h 281"/>
                      <a:gd name="T32" fmla="*/ 1 w 471"/>
                      <a:gd name="T33" fmla="*/ 1 h 281"/>
                      <a:gd name="T34" fmla="*/ 1 w 471"/>
                      <a:gd name="T35" fmla="*/ 0 h 281"/>
                      <a:gd name="T36" fmla="*/ 1 w 471"/>
                      <a:gd name="T37" fmla="*/ 1 h 281"/>
                      <a:gd name="T38" fmla="*/ 1 w 471"/>
                      <a:gd name="T39" fmla="*/ 1 h 281"/>
                      <a:gd name="T40" fmla="*/ 1 w 471"/>
                      <a:gd name="T41" fmla="*/ 1 h 281"/>
                      <a:gd name="T42" fmla="*/ 1 w 471"/>
                      <a:gd name="T43" fmla="*/ 1 h 281"/>
                      <a:gd name="T44" fmla="*/ 1 w 471"/>
                      <a:gd name="T45" fmla="*/ 1 h 281"/>
                      <a:gd name="T46" fmla="*/ 1 w 471"/>
                      <a:gd name="T47" fmla="*/ 1 h 281"/>
                      <a:gd name="T48" fmla="*/ 1 w 471"/>
                      <a:gd name="T49" fmla="*/ 1 h 281"/>
                      <a:gd name="T50" fmla="*/ 1 w 471"/>
                      <a:gd name="T51" fmla="*/ 1 h 281"/>
                      <a:gd name="T52" fmla="*/ 1 w 471"/>
                      <a:gd name="T53" fmla="*/ 1 h 281"/>
                      <a:gd name="T54" fmla="*/ 1 w 471"/>
                      <a:gd name="T55" fmla="*/ 1 h 281"/>
                      <a:gd name="T56" fmla="*/ 1 w 471"/>
                      <a:gd name="T57" fmla="*/ 1 h 281"/>
                      <a:gd name="T58" fmla="*/ 1 w 471"/>
                      <a:gd name="T59" fmla="*/ 1 h 281"/>
                      <a:gd name="T60" fmla="*/ 1 w 471"/>
                      <a:gd name="T61" fmla="*/ 1 h 281"/>
                      <a:gd name="T62" fmla="*/ 1 w 471"/>
                      <a:gd name="T63" fmla="*/ 1 h 281"/>
                      <a:gd name="T64" fmla="*/ 1 w 471"/>
                      <a:gd name="T65" fmla="*/ 1 h 281"/>
                      <a:gd name="T66" fmla="*/ 1 w 471"/>
                      <a:gd name="T67" fmla="*/ 1 h 281"/>
                      <a:gd name="T68" fmla="*/ 1 w 471"/>
                      <a:gd name="T69" fmla="*/ 1 h 281"/>
                      <a:gd name="T70" fmla="*/ 1 w 471"/>
                      <a:gd name="T71" fmla="*/ 1 h 281"/>
                      <a:gd name="T72" fmla="*/ 1 w 471"/>
                      <a:gd name="T73" fmla="*/ 1 h 281"/>
                      <a:gd name="T74" fmla="*/ 1 w 471"/>
                      <a:gd name="T75" fmla="*/ 1 h 281"/>
                      <a:gd name="T76" fmla="*/ 1 w 471"/>
                      <a:gd name="T77" fmla="*/ 1 h 281"/>
                      <a:gd name="T78" fmla="*/ 1 w 471"/>
                      <a:gd name="T79" fmla="*/ 1 h 281"/>
                      <a:gd name="T80" fmla="*/ 1 w 471"/>
                      <a:gd name="T81" fmla="*/ 1 h 281"/>
                      <a:gd name="T82" fmla="*/ 1 w 471"/>
                      <a:gd name="T83" fmla="*/ 1 h 281"/>
                      <a:gd name="T84" fmla="*/ 1 w 471"/>
                      <a:gd name="T85" fmla="*/ 1 h 281"/>
                      <a:gd name="T86" fmla="*/ 1 w 471"/>
                      <a:gd name="T87" fmla="*/ 1 h 281"/>
                      <a:gd name="T88" fmla="*/ 1 w 471"/>
                      <a:gd name="T89" fmla="*/ 1 h 281"/>
                      <a:gd name="T90" fmla="*/ 1 w 471"/>
                      <a:gd name="T91" fmla="*/ 1 h 281"/>
                      <a:gd name="T92" fmla="*/ 1 w 471"/>
                      <a:gd name="T93" fmla="*/ 1 h 281"/>
                      <a:gd name="T94" fmla="*/ 1 w 471"/>
                      <a:gd name="T95" fmla="*/ 1 h 281"/>
                      <a:gd name="T96" fmla="*/ 1 w 471"/>
                      <a:gd name="T97" fmla="*/ 1 h 281"/>
                      <a:gd name="T98" fmla="*/ 1 w 471"/>
                      <a:gd name="T99" fmla="*/ 1 h 281"/>
                      <a:gd name="T100" fmla="*/ 1 w 471"/>
                      <a:gd name="T101" fmla="*/ 1 h 281"/>
                      <a:gd name="T102" fmla="*/ 1 w 471"/>
                      <a:gd name="T103" fmla="*/ 1 h 281"/>
                      <a:gd name="T104" fmla="*/ 1 w 471"/>
                      <a:gd name="T105" fmla="*/ 1 h 281"/>
                      <a:gd name="T106" fmla="*/ 1 w 471"/>
                      <a:gd name="T107" fmla="*/ 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0 w 984"/>
                      <a:gd name="T1" fmla="*/ 0 h 844"/>
                      <a:gd name="T2" fmla="*/ 0 w 984"/>
                      <a:gd name="T3" fmla="*/ 0 h 844"/>
                      <a:gd name="T4" fmla="*/ 0 w 984"/>
                      <a:gd name="T5" fmla="*/ 0 h 844"/>
                      <a:gd name="T6" fmla="*/ 0 w 984"/>
                      <a:gd name="T7" fmla="*/ 0 h 844"/>
                      <a:gd name="T8" fmla="*/ 0 w 984"/>
                      <a:gd name="T9" fmla="*/ 0 h 844"/>
                      <a:gd name="T10" fmla="*/ 0 w 984"/>
                      <a:gd name="T11" fmla="*/ 0 h 844"/>
                      <a:gd name="T12" fmla="*/ 0 w 984"/>
                      <a:gd name="T13" fmla="*/ 0 h 844"/>
                      <a:gd name="T14" fmla="*/ 0 w 984"/>
                      <a:gd name="T15" fmla="*/ 0 h 844"/>
                      <a:gd name="T16" fmla="*/ 0 w 984"/>
                      <a:gd name="T17" fmla="*/ 0 h 844"/>
                      <a:gd name="T18" fmla="*/ 0 w 984"/>
                      <a:gd name="T19" fmla="*/ 0 h 844"/>
                      <a:gd name="T20" fmla="*/ 0 w 984"/>
                      <a:gd name="T21" fmla="*/ 0 h 844"/>
                      <a:gd name="T22" fmla="*/ 0 w 984"/>
                      <a:gd name="T23" fmla="*/ 0 h 844"/>
                      <a:gd name="T24" fmla="*/ 0 w 984"/>
                      <a:gd name="T25" fmla="*/ 0 h 844"/>
                      <a:gd name="T26" fmla="*/ 0 w 984"/>
                      <a:gd name="T27" fmla="*/ 0 h 844"/>
                      <a:gd name="T28" fmla="*/ 0 w 984"/>
                      <a:gd name="T29" fmla="*/ 0 h 844"/>
                      <a:gd name="T30" fmla="*/ 0 w 984"/>
                      <a:gd name="T31" fmla="*/ 0 h 844"/>
                      <a:gd name="T32" fmla="*/ 0 w 984"/>
                      <a:gd name="T33" fmla="*/ 0 h 844"/>
                      <a:gd name="T34" fmla="*/ 0 w 984"/>
                      <a:gd name="T35" fmla="*/ 0 h 844"/>
                      <a:gd name="T36" fmla="*/ 0 w 984"/>
                      <a:gd name="T37" fmla="*/ 0 h 844"/>
                      <a:gd name="T38" fmla="*/ 0 w 984"/>
                      <a:gd name="T39" fmla="*/ 0 h 844"/>
                      <a:gd name="T40" fmla="*/ 0 w 984"/>
                      <a:gd name="T41" fmla="*/ 0 h 844"/>
                      <a:gd name="T42" fmla="*/ 0 w 984"/>
                      <a:gd name="T43" fmla="*/ 0 h 844"/>
                      <a:gd name="T44" fmla="*/ 0 w 984"/>
                      <a:gd name="T45" fmla="*/ 0 h 844"/>
                      <a:gd name="T46" fmla="*/ 0 w 984"/>
                      <a:gd name="T47" fmla="*/ 0 h 844"/>
                      <a:gd name="T48" fmla="*/ 0 w 984"/>
                      <a:gd name="T49" fmla="*/ 0 h 844"/>
                      <a:gd name="T50" fmla="*/ 0 w 984"/>
                      <a:gd name="T51" fmla="*/ 0 h 844"/>
                      <a:gd name="T52" fmla="*/ 0 w 984"/>
                      <a:gd name="T53" fmla="*/ 0 h 844"/>
                      <a:gd name="T54" fmla="*/ 0 w 984"/>
                      <a:gd name="T55" fmla="*/ 0 h 844"/>
                      <a:gd name="T56" fmla="*/ 0 w 984"/>
                      <a:gd name="T57" fmla="*/ 0 h 844"/>
                      <a:gd name="T58" fmla="*/ 0 w 984"/>
                      <a:gd name="T59" fmla="*/ 0 h 844"/>
                      <a:gd name="T60" fmla="*/ 0 w 984"/>
                      <a:gd name="T61" fmla="*/ 0 h 844"/>
                      <a:gd name="T62" fmla="*/ 0 w 984"/>
                      <a:gd name="T63" fmla="*/ 0 h 844"/>
                      <a:gd name="T64" fmla="*/ 0 w 984"/>
                      <a:gd name="T65" fmla="*/ 0 h 844"/>
                      <a:gd name="T66" fmla="*/ 0 w 984"/>
                      <a:gd name="T67" fmla="*/ 0 h 844"/>
                      <a:gd name="T68" fmla="*/ 0 w 984"/>
                      <a:gd name="T69" fmla="*/ 0 h 844"/>
                      <a:gd name="T70" fmla="*/ 0 w 984"/>
                      <a:gd name="T71" fmla="*/ 0 h 844"/>
                      <a:gd name="T72" fmla="*/ 0 w 984"/>
                      <a:gd name="T73" fmla="*/ 0 h 844"/>
                      <a:gd name="T74" fmla="*/ 0 w 984"/>
                      <a:gd name="T75" fmla="*/ 0 h 844"/>
                      <a:gd name="T76" fmla="*/ 0 w 984"/>
                      <a:gd name="T77" fmla="*/ 0 h 844"/>
                      <a:gd name="T78" fmla="*/ 0 w 984"/>
                      <a:gd name="T79" fmla="*/ 0 h 844"/>
                      <a:gd name="T80" fmla="*/ 0 w 984"/>
                      <a:gd name="T81" fmla="*/ 0 h 844"/>
                      <a:gd name="T82" fmla="*/ 0 w 984"/>
                      <a:gd name="T83" fmla="*/ 0 h 844"/>
                      <a:gd name="T84" fmla="*/ 0 w 984"/>
                      <a:gd name="T85" fmla="*/ 0 h 844"/>
                      <a:gd name="T86" fmla="*/ 0 w 984"/>
                      <a:gd name="T87" fmla="*/ 0 h 844"/>
                      <a:gd name="T88" fmla="*/ 0 w 984"/>
                      <a:gd name="T89" fmla="*/ 0 h 844"/>
                      <a:gd name="T90" fmla="*/ 0 w 984"/>
                      <a:gd name="T91" fmla="*/ 0 h 844"/>
                      <a:gd name="T92" fmla="*/ 0 w 984"/>
                      <a:gd name="T93" fmla="*/ 0 h 844"/>
                      <a:gd name="T94" fmla="*/ 0 w 984"/>
                      <a:gd name="T95" fmla="*/ 0 h 844"/>
                      <a:gd name="T96" fmla="*/ 0 w 984"/>
                      <a:gd name="T97" fmla="*/ 0 h 844"/>
                      <a:gd name="T98" fmla="*/ 0 w 984"/>
                      <a:gd name="T99" fmla="*/ 0 h 844"/>
                      <a:gd name="T100" fmla="*/ 0 w 984"/>
                      <a:gd name="T101" fmla="*/ 0 h 844"/>
                      <a:gd name="T102" fmla="*/ 0 w 984"/>
                      <a:gd name="T103" fmla="*/ 0 h 844"/>
                      <a:gd name="T104" fmla="*/ 0 w 984"/>
                      <a:gd name="T105" fmla="*/ 0 h 844"/>
                      <a:gd name="T106" fmla="*/ 0 w 984"/>
                      <a:gd name="T107" fmla="*/ 0 h 844"/>
                      <a:gd name="T108" fmla="*/ 0 w 984"/>
                      <a:gd name="T109" fmla="*/ 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0 w 36"/>
                      <a:gd name="T1" fmla="*/ 0 h 48"/>
                      <a:gd name="T2" fmla="*/ 0 w 36"/>
                      <a:gd name="T3" fmla="*/ 0 h 48"/>
                      <a:gd name="T4" fmla="*/ 0 w 36"/>
                      <a:gd name="T5" fmla="*/ 0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0 h 37"/>
                      <a:gd name="T2" fmla="*/ 0 w 36"/>
                      <a:gd name="T3" fmla="*/ 0 h 37"/>
                      <a:gd name="T4" fmla="*/ 0 w 36"/>
                      <a:gd name="T5" fmla="*/ 0 h 37"/>
                      <a:gd name="T6" fmla="*/ 0 w 36"/>
                      <a:gd name="T7" fmla="*/ 0 h 37"/>
                      <a:gd name="T8" fmla="*/ 0 w 36"/>
                      <a:gd name="T9" fmla="*/ 0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0 h 96"/>
                      <a:gd name="T2" fmla="*/ 0 w 170"/>
                      <a:gd name="T3" fmla="*/ 0 h 96"/>
                      <a:gd name="T4" fmla="*/ 0 w 170"/>
                      <a:gd name="T5" fmla="*/ 0 h 96"/>
                      <a:gd name="T6" fmla="*/ 0 w 170"/>
                      <a:gd name="T7" fmla="*/ 0 h 96"/>
                      <a:gd name="T8" fmla="*/ 0 w 170"/>
                      <a:gd name="T9" fmla="*/ 0 h 96"/>
                      <a:gd name="T10" fmla="*/ 0 w 170"/>
                      <a:gd name="T11" fmla="*/ 0 h 96"/>
                      <a:gd name="T12" fmla="*/ 0 w 170"/>
                      <a:gd name="T13" fmla="*/ 0 h 96"/>
                      <a:gd name="T14" fmla="*/ 0 w 170"/>
                      <a:gd name="T15" fmla="*/ 0 h 96"/>
                      <a:gd name="T16" fmla="*/ 0 w 170"/>
                      <a:gd name="T17" fmla="*/ 0 h 96"/>
                      <a:gd name="T18" fmla="*/ 0 w 170"/>
                      <a:gd name="T19" fmla="*/ 0 h 96"/>
                      <a:gd name="T20" fmla="*/ 0 w 170"/>
                      <a:gd name="T21" fmla="*/ 0 h 96"/>
                      <a:gd name="T22" fmla="*/ 0 w 170"/>
                      <a:gd name="T23" fmla="*/ 0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0 w 138"/>
                      <a:gd name="T3" fmla="*/ 0 h 44"/>
                      <a:gd name="T4" fmla="*/ 0 w 138"/>
                      <a:gd name="T5" fmla="*/ 0 h 44"/>
                      <a:gd name="T6" fmla="*/ 0 w 138"/>
                      <a:gd name="T7" fmla="*/ 0 h 44"/>
                      <a:gd name="T8" fmla="*/ 0 w 138"/>
                      <a:gd name="T9" fmla="*/ 0 h 44"/>
                      <a:gd name="T10" fmla="*/ 0 w 138"/>
                      <a:gd name="T11" fmla="*/ 0 h 44"/>
                      <a:gd name="T12" fmla="*/ 0 w 138"/>
                      <a:gd name="T13" fmla="*/ 0 h 44"/>
                      <a:gd name="T14" fmla="*/ 0 w 138"/>
                      <a:gd name="T15" fmla="*/ 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0 w 57"/>
                      <a:gd name="T1" fmla="*/ 0 h 42"/>
                      <a:gd name="T2" fmla="*/ 0 w 57"/>
                      <a:gd name="T3" fmla="*/ 0 h 42"/>
                      <a:gd name="T4" fmla="*/ 0 w 57"/>
                      <a:gd name="T5" fmla="*/ 0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0 w 39"/>
                      <a:gd name="T1" fmla="*/ 0 h 52"/>
                      <a:gd name="T2" fmla="*/ 0 w 39"/>
                      <a:gd name="T3" fmla="*/ 0 h 52"/>
                      <a:gd name="T4" fmla="*/ 0 w 39"/>
                      <a:gd name="T5" fmla="*/ 0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0 w 44"/>
                      <a:gd name="T1" fmla="*/ 0 h 80"/>
                      <a:gd name="T2" fmla="*/ 0 w 44"/>
                      <a:gd name="T3" fmla="*/ 0 h 80"/>
                      <a:gd name="T4" fmla="*/ 0 w 44"/>
                      <a:gd name="T5" fmla="*/ 0 h 80"/>
                      <a:gd name="T6" fmla="*/ 0 w 44"/>
                      <a:gd name="T7" fmla="*/ 0 h 80"/>
                      <a:gd name="T8" fmla="*/ 0 w 44"/>
                      <a:gd name="T9" fmla="*/ 0 h 80"/>
                      <a:gd name="T10" fmla="*/ 0 w 44"/>
                      <a:gd name="T11" fmla="*/ 0 h 80"/>
                      <a:gd name="T12" fmla="*/ 0 w 44"/>
                      <a:gd name="T13" fmla="*/ 0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 w 323"/>
                      <a:gd name="T1" fmla="*/ 1 h 64"/>
                      <a:gd name="T2" fmla="*/ 1 w 323"/>
                      <a:gd name="T3" fmla="*/ 1 h 64"/>
                      <a:gd name="T4" fmla="*/ 1 w 323"/>
                      <a:gd name="T5" fmla="*/ 0 h 64"/>
                      <a:gd name="T6" fmla="*/ 1 w 323"/>
                      <a:gd name="T7" fmla="*/ 0 h 64"/>
                      <a:gd name="T8" fmla="*/ 1 w 323"/>
                      <a:gd name="T9" fmla="*/ 1 h 64"/>
                      <a:gd name="T10" fmla="*/ 1 w 323"/>
                      <a:gd name="T11" fmla="*/ 1 h 64"/>
                      <a:gd name="T12" fmla="*/ 1 w 323"/>
                      <a:gd name="T13" fmla="*/ 1 h 64"/>
                      <a:gd name="T14" fmla="*/ 1 w 323"/>
                      <a:gd name="T15" fmla="*/ 1 h 64"/>
                      <a:gd name="T16" fmla="*/ 1 w 323"/>
                      <a:gd name="T17" fmla="*/ 1 h 64"/>
                      <a:gd name="T18" fmla="*/ 1 w 323"/>
                      <a:gd name="T19" fmla="*/ 1 h 64"/>
                      <a:gd name="T20" fmla="*/ 1 w 323"/>
                      <a:gd name="T21" fmla="*/ 1 h 64"/>
                      <a:gd name="T22" fmla="*/ 1 w 323"/>
                      <a:gd name="T23" fmla="*/ 1 h 64"/>
                      <a:gd name="T24" fmla="*/ 1 w 323"/>
                      <a:gd name="T25" fmla="*/ 1 h 64"/>
                      <a:gd name="T26" fmla="*/ 1 w 323"/>
                      <a:gd name="T27" fmla="*/ 1 h 64"/>
                      <a:gd name="T28" fmla="*/ 1 w 323"/>
                      <a:gd name="T29" fmla="*/ 1 h 64"/>
                      <a:gd name="T30" fmla="*/ 1 w 323"/>
                      <a:gd name="T31" fmla="*/ 1 h 64"/>
                      <a:gd name="T32" fmla="*/ 1 w 323"/>
                      <a:gd name="T33" fmla="*/ 1 h 64"/>
                      <a:gd name="T34" fmla="*/ 1 w 323"/>
                      <a:gd name="T35" fmla="*/ 1 h 64"/>
                      <a:gd name="T36" fmla="*/ 1 w 323"/>
                      <a:gd name="T37" fmla="*/ 1 h 64"/>
                      <a:gd name="T38" fmla="*/ 1 w 323"/>
                      <a:gd name="T39" fmla="*/ 1 h 64"/>
                      <a:gd name="T40" fmla="*/ 1 w 323"/>
                      <a:gd name="T41" fmla="*/ 1 h 64"/>
                      <a:gd name="T42" fmla="*/ 1 w 323"/>
                      <a:gd name="T43" fmla="*/ 1 h 64"/>
                      <a:gd name="T44" fmla="*/ 1 w 323"/>
                      <a:gd name="T45" fmla="*/ 1 h 64"/>
                      <a:gd name="T46" fmla="*/ 1 w 323"/>
                      <a:gd name="T47" fmla="*/ 1 h 64"/>
                      <a:gd name="T48" fmla="*/ 1 w 323"/>
                      <a:gd name="T49" fmla="*/ 1 h 64"/>
                      <a:gd name="T50" fmla="*/ 1 w 323"/>
                      <a:gd name="T51" fmla="*/ 1 h 64"/>
                      <a:gd name="T52" fmla="*/ 1 w 323"/>
                      <a:gd name="T53" fmla="*/ 0 h 64"/>
                      <a:gd name="T54" fmla="*/ 1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 w 300"/>
                      <a:gd name="T1" fmla="*/ 1 h 31"/>
                      <a:gd name="T2" fmla="*/ 1 w 300"/>
                      <a:gd name="T3" fmla="*/ 1 h 31"/>
                      <a:gd name="T4" fmla="*/ 1 w 300"/>
                      <a:gd name="T5" fmla="*/ 0 h 31"/>
                      <a:gd name="T6" fmla="*/ 1 w 300"/>
                      <a:gd name="T7" fmla="*/ 1 h 31"/>
                      <a:gd name="T8" fmla="*/ 1 w 300"/>
                      <a:gd name="T9" fmla="*/ 1 h 31"/>
                      <a:gd name="T10" fmla="*/ 1 w 300"/>
                      <a:gd name="T11" fmla="*/ 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938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1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8"/>
        </a:buBlip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Arial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Arial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  <a:cs typeface="Arial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in Business</a:t>
            </a:r>
            <a:br>
              <a:rPr lang="en-US" dirty="0" smtClean="0"/>
            </a:br>
            <a:r>
              <a:rPr lang="en-US" dirty="0" smtClean="0"/>
              <a:t>John C. Hull 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696" y="4149080"/>
            <a:ext cx="6934200" cy="1295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Chapter </a:t>
            </a:r>
            <a:r>
              <a:rPr lang="en-US" sz="3200" dirty="0" smtClean="0"/>
              <a:t>8</a:t>
            </a:r>
            <a:endParaRPr lang="en-US" sz="3200" dirty="0" smtClean="0"/>
          </a:p>
          <a:p>
            <a:r>
              <a:rPr lang="en-US" sz="3200" dirty="0" smtClean="0"/>
              <a:t>Natural Language Processing</a:t>
            </a:r>
            <a:endParaRPr lang="en-CA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10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90036"/>
            <a:ext cx="7772400" cy="1143000"/>
          </a:xfrm>
        </p:spPr>
        <p:txBody>
          <a:bodyPr/>
          <a:lstStyle/>
          <a:p>
            <a:r>
              <a:rPr lang="en-US" dirty="0"/>
              <a:t>Using Naïve Bayes </a:t>
            </a:r>
            <a:r>
              <a:rPr lang="en-US" dirty="0" smtClean="0"/>
              <a:t>Classifier </a:t>
            </a:r>
            <a:r>
              <a:rPr lang="en-US" sz="2200" dirty="0" smtClean="0"/>
              <a:t>continued</a:t>
            </a:r>
            <a:endParaRPr lang="en-CA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10</a:t>
            </a:fld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28600" y="2173144"/>
                <a:ext cx="6629400" cy="1693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m:t>Prob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Positive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words</m:t>
                          </m:r>
                        </m:e>
                      </m:d>
                      <m:r>
                        <a:rPr lang="en-CA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Prob</m:t>
                          </m:r>
                          <m:r>
                            <a:rPr lang="en-CA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words</m:t>
                          </m:r>
                          <m:r>
                            <a:rPr lang="en-CA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m:t>Prob</m:t>
                      </m:r>
                      <m:r>
                        <a:rPr lang="en-CA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CA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m:t>Positive</m:t>
                      </m:r>
                      <m:r>
                        <a:rPr lang="en-CA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CA" dirty="0">
                    <a:solidFill>
                      <a:srgbClr val="333333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 </a:t>
                </a:r>
                <a:endParaRPr lang="en-CA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CA" dirty="0">
                    <a:solidFill>
                      <a:srgbClr val="333333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 </a:t>
                </a:r>
                <a:endParaRPr lang="en-CA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m:t>Prob</m:t>
                      </m:r>
                      <m:d>
                        <m:dPr>
                          <m:ctrlPr>
                            <a:rPr lang="en-CA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Negative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words</m:t>
                          </m:r>
                        </m:e>
                      </m:d>
                      <m:r>
                        <a:rPr lang="en-CA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Prob</m:t>
                          </m:r>
                          <m:r>
                            <a:rPr lang="en-CA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CA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words</m:t>
                          </m:r>
                          <m:r>
                            <a:rPr lang="en-CA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m:t>Prob</m:t>
                      </m:r>
                      <m:r>
                        <a:rPr lang="en-CA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CA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m:t>Negative</m:t>
                      </m:r>
                      <m:r>
                        <a:rPr lang="en-CA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173144"/>
                <a:ext cx="6629400" cy="16934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95536" y="4057532"/>
                <a:ext cx="8424936" cy="1402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8034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160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m:t>Prob</m:t>
                      </m:r>
                      <m:d>
                        <m:dPr>
                          <m:ctrlPr>
                            <a:rPr lang="en-CA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Positive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words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Prob</m:t>
                          </m:r>
                          <m: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Positive</m:t>
                          </m:r>
                          <m: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Prob</m:t>
                          </m:r>
                          <m: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160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Positive</m:t>
                              </m:r>
                            </m:e>
                          </m:d>
                          <m: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Prob</m:t>
                          </m:r>
                          <m: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160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Negative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A" sz="16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CA" dirty="0">
                    <a:solidFill>
                      <a:srgbClr val="333333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Cambria" panose="02040503050406030204" pitchFamily="18" charset="0"/>
                  </a:rPr>
                  <a:t> </a:t>
                </a:r>
                <a:endParaRPr lang="en-CA" sz="2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160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m:t>Prob</m:t>
                      </m:r>
                      <m:d>
                        <m:dPr>
                          <m:ctrlPr>
                            <a:rPr lang="en-CA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Negative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words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Prob</m:t>
                          </m:r>
                          <m: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160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Negative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Prob</m:t>
                          </m:r>
                          <m: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160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Positive</m:t>
                              </m:r>
                            </m:e>
                          </m:d>
                          <m: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Prob</m:t>
                          </m:r>
                          <m:r>
                            <a:rPr lang="en-CA" sz="160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mbria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CA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sz="160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Cambria" panose="02040503050406030204" pitchFamily="18" charset="0"/>
                                </a:rPr>
                                <m:t>Negative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A" sz="16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57532"/>
                <a:ext cx="8424936" cy="14026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45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Laplace </a:t>
            </a:r>
            <a:r>
              <a:rPr lang="en-US" dirty="0"/>
              <a:t>Smoothing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any of the </a:t>
            </a:r>
            <a:r>
              <a:rPr lang="en-US" i="1" dirty="0" smtClean="0"/>
              <a:t>p</a:t>
            </a:r>
            <a:r>
              <a:rPr lang="en-US" dirty="0" smtClean="0"/>
              <a:t>’s are zero the probability that the opinion is positive is zero</a:t>
            </a:r>
          </a:p>
          <a:p>
            <a:r>
              <a:rPr lang="en-US" dirty="0"/>
              <a:t>If any of the </a:t>
            </a:r>
            <a:r>
              <a:rPr lang="en-US" i="1" dirty="0" smtClean="0"/>
              <a:t>q</a:t>
            </a:r>
            <a:r>
              <a:rPr lang="en-US" dirty="0" smtClean="0"/>
              <a:t>’s </a:t>
            </a:r>
            <a:r>
              <a:rPr lang="en-US" dirty="0"/>
              <a:t>are zero the probability that the opinion is </a:t>
            </a:r>
            <a:r>
              <a:rPr lang="en-US" dirty="0" smtClean="0"/>
              <a:t>negative </a:t>
            </a:r>
            <a:r>
              <a:rPr lang="en-US" dirty="0"/>
              <a:t>is </a:t>
            </a:r>
            <a:r>
              <a:rPr lang="en-US" dirty="0" smtClean="0"/>
              <a:t>zero</a:t>
            </a:r>
          </a:p>
          <a:p>
            <a:r>
              <a:rPr lang="en-US" dirty="0" smtClean="0"/>
              <a:t>To avoid these extreme results we can add a small amount of imaginary data to avoid the zeroes</a:t>
            </a:r>
          </a:p>
          <a:p>
            <a:r>
              <a:rPr lang="en-US" dirty="0" smtClean="0"/>
              <a:t>This is known as Laplace smoothing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7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Naïve Bayes Classifier assumes conditional independence</a:t>
            </a:r>
          </a:p>
          <a:p>
            <a:r>
              <a:rPr lang="en-US" dirty="0" smtClean="0"/>
              <a:t>Other algorithms that can be used are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Decision trees</a:t>
            </a:r>
          </a:p>
          <a:p>
            <a:pPr lvl="1"/>
            <a:r>
              <a:rPr lang="en-US" dirty="0" smtClean="0"/>
              <a:t>Neural networks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99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Unigrams, bigrams, </a:t>
            </a:r>
            <a:r>
              <a:rPr lang="en-US" dirty="0" err="1" smtClean="0"/>
              <a:t>etc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 have assumed that the bag-of-words model considers single words (unigrams)</a:t>
            </a:r>
          </a:p>
          <a:p>
            <a:r>
              <a:rPr lang="en-US" dirty="0" smtClean="0"/>
              <a:t>This would potentially misclassify an opinion such as “This product was not good”</a:t>
            </a:r>
          </a:p>
          <a:p>
            <a:r>
              <a:rPr lang="en-US" dirty="0" smtClean="0"/>
              <a:t>An alternative is to consider two words at a time (bigrams). This can work better with opinions that contain negative words</a:t>
            </a:r>
          </a:p>
          <a:p>
            <a:r>
              <a:rPr lang="en-US" dirty="0" smtClean="0"/>
              <a:t>We can even go one step further and consider three words at a time (trigrams). This might get a opinion “The product was not too bad” classified correctly.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86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31682"/>
            <a:ext cx="7772400" cy="1143000"/>
          </a:xfrm>
        </p:spPr>
        <p:txBody>
          <a:bodyPr/>
          <a:lstStyle/>
          <a:p>
            <a:r>
              <a:rPr lang="en-US" dirty="0" smtClean="0"/>
              <a:t>Information Retrieval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60083"/>
            <a:ext cx="7772400" cy="4114800"/>
          </a:xfrm>
        </p:spPr>
        <p:txBody>
          <a:bodyPr/>
          <a:lstStyle/>
          <a:p>
            <a:r>
              <a:rPr lang="en-US" dirty="0" smtClean="0"/>
              <a:t>How can a search engine find the best document given certain search words</a:t>
            </a:r>
          </a:p>
          <a:p>
            <a:r>
              <a:rPr lang="en-US" dirty="0" smtClean="0"/>
              <a:t>We can define two measures:</a:t>
            </a:r>
          </a:p>
          <a:p>
            <a:pPr lvl="1"/>
            <a:r>
              <a:rPr lang="en-US" dirty="0" smtClean="0"/>
              <a:t>Term frequency (TF): This is  a function of (a) a search word and (b) a document that might be chosen. It is the number of times the word appears in the document divided by number of words in the document.</a:t>
            </a:r>
          </a:p>
          <a:p>
            <a:pPr lvl="1"/>
            <a:r>
              <a:rPr lang="en-US" dirty="0" smtClean="0"/>
              <a:t>Inverse </a:t>
            </a:r>
            <a:r>
              <a:rPr lang="en-US" dirty="0"/>
              <a:t>document frequency (IDF</a:t>
            </a:r>
            <a:r>
              <a:rPr lang="en-US" dirty="0" smtClean="0"/>
              <a:t>): This is a function of a search word. It is the </a:t>
            </a:r>
            <a:r>
              <a:rPr lang="en-US" dirty="0"/>
              <a:t>logarithm of number of documents divided by number of documents containing </a:t>
            </a:r>
            <a:r>
              <a:rPr lang="en-US" dirty="0" smtClean="0"/>
              <a:t>the word.</a:t>
            </a:r>
          </a:p>
          <a:p>
            <a:r>
              <a:rPr lang="en-US" dirty="0" smtClean="0"/>
              <a:t>TF-IDF is the product of the two measures</a:t>
            </a:r>
          </a:p>
          <a:p>
            <a:r>
              <a:rPr lang="en-US" dirty="0" smtClean="0"/>
              <a:t>For each document we calculate the sum of the TF-IDFs across the search words. This is used as a measure of the relevance of the document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16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Vectors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7888"/>
            <a:ext cx="7772400" cy="4114800"/>
          </a:xfrm>
        </p:spPr>
        <p:txBody>
          <a:bodyPr/>
          <a:lstStyle/>
          <a:p>
            <a:r>
              <a:rPr lang="en-US" dirty="0" smtClean="0"/>
              <a:t>Two words have similar meanings if they tend to occur close to the same other words.</a:t>
            </a:r>
          </a:p>
          <a:p>
            <a:r>
              <a:rPr lang="en-US" dirty="0" smtClean="0"/>
              <a:t>We can define close as “within five words”</a:t>
            </a:r>
          </a:p>
          <a:p>
            <a:r>
              <a:rPr lang="en-US" dirty="0" smtClean="0"/>
              <a:t>This can lead to  a 10,000 by 10,000 table of probabilities</a:t>
            </a:r>
          </a:p>
          <a:p>
            <a:r>
              <a:rPr lang="en-US" dirty="0" smtClean="0"/>
              <a:t>Using an </a:t>
            </a:r>
            <a:r>
              <a:rPr lang="en-US" dirty="0" err="1" smtClean="0"/>
              <a:t>autoencoder</a:t>
            </a:r>
            <a:r>
              <a:rPr lang="en-US" dirty="0" smtClean="0"/>
              <a:t>-type procedure it can be reduced to a 10,000 by 300 table (or even a 10,000 by 100 table)</a:t>
            </a:r>
          </a:p>
          <a:p>
            <a:r>
              <a:rPr lang="en-US" dirty="0" smtClean="0"/>
              <a:t>This means that each word is defined by a 300-long (or 100-long) vector of numbers</a:t>
            </a:r>
          </a:p>
          <a:p>
            <a:r>
              <a:rPr lang="en-US" dirty="0" smtClean="0"/>
              <a:t>We find that the vectors have certain (approximate) properties, e.g.   King</a:t>
            </a:r>
            <a:r>
              <a:rPr lang="en-US" dirty="0"/>
              <a:t> </a:t>
            </a:r>
            <a:r>
              <a:rPr lang="en-US" dirty="0" smtClean="0"/>
              <a:t>– Man + Woman = Queen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53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application of NLP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probability of a particular word sequence?</a:t>
            </a:r>
          </a:p>
          <a:p>
            <a:r>
              <a:rPr lang="en-US" dirty="0" smtClean="0"/>
              <a:t>We might determine this by considering how often each consecutive pair of words in the sequence occurs in the training set</a:t>
            </a:r>
          </a:p>
          <a:p>
            <a:r>
              <a:rPr lang="en-US" dirty="0" smtClean="0"/>
              <a:t>This is useful for</a:t>
            </a:r>
          </a:p>
          <a:p>
            <a:pPr lvl="1"/>
            <a:r>
              <a:rPr lang="en-US" dirty="0" smtClean="0"/>
              <a:t>Translating from one language to another</a:t>
            </a:r>
          </a:p>
          <a:p>
            <a:pPr lvl="1"/>
            <a:r>
              <a:rPr lang="en-US" dirty="0" smtClean="0"/>
              <a:t>Speech recognition</a:t>
            </a:r>
          </a:p>
          <a:p>
            <a:pPr lvl="1"/>
            <a:r>
              <a:rPr lang="en-US" dirty="0" smtClean="0"/>
              <a:t>Summarizing texts</a:t>
            </a:r>
          </a:p>
          <a:p>
            <a:pPr lvl="1"/>
            <a:r>
              <a:rPr lang="en-US" dirty="0" smtClean="0"/>
              <a:t>Conversion of speech to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99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 is the processing of textual data from surveys and social media to determine whether the market’s opinion about something is positive or negative</a:t>
            </a:r>
          </a:p>
          <a:p>
            <a:r>
              <a:rPr lang="en-US" dirty="0" smtClean="0"/>
              <a:t>Can be done in real time</a:t>
            </a:r>
          </a:p>
          <a:p>
            <a:r>
              <a:rPr lang="en-US" dirty="0" smtClean="0"/>
              <a:t>Possible business applications:</a:t>
            </a:r>
          </a:p>
          <a:p>
            <a:pPr lvl="1"/>
            <a:r>
              <a:rPr lang="en-US" dirty="0" smtClean="0"/>
              <a:t>Coca Cola’s new formula</a:t>
            </a:r>
          </a:p>
          <a:p>
            <a:pPr lvl="1"/>
            <a:r>
              <a:rPr lang="en-US" dirty="0" smtClean="0"/>
              <a:t>Gillette’s new advertisement (the best men can be)</a:t>
            </a:r>
          </a:p>
          <a:p>
            <a:pPr lvl="1"/>
            <a:r>
              <a:rPr lang="en-US" dirty="0" smtClean="0"/>
              <a:t>United Airline’s PR disaster when it pulled someone off its plane</a:t>
            </a:r>
          </a:p>
          <a:p>
            <a:pPr lvl="1"/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64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trading strategy?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Buy stocks with a positive sentiment</a:t>
            </a:r>
          </a:p>
          <a:p>
            <a:r>
              <a:rPr lang="en-US" dirty="0" smtClean="0"/>
              <a:t>Short stocks with a negative sentiment</a:t>
            </a:r>
          </a:p>
          <a:p>
            <a:r>
              <a:rPr lang="en-US" dirty="0" smtClean="0"/>
              <a:t>Zhang and </a:t>
            </a:r>
            <a:r>
              <a:rPr lang="en-US" dirty="0" err="1" smtClean="0"/>
              <a:t>Skiena</a:t>
            </a:r>
            <a:r>
              <a:rPr lang="en-US" dirty="0" smtClean="0"/>
              <a:t> (2010) found this to be profitable, but if markets are efficient it is likely to be less profitable today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1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Labeled Data for Sentiment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text that has been classified as according to whether it is positive or negative</a:t>
            </a:r>
          </a:p>
          <a:p>
            <a:r>
              <a:rPr lang="en-US" dirty="0" smtClean="0"/>
              <a:t>There are publicly available data sets that have been classified</a:t>
            </a:r>
          </a:p>
          <a:p>
            <a:r>
              <a:rPr lang="en-US" dirty="0" smtClean="0"/>
              <a:t>Movie reviews are sometimes used because they are given between one and five stars</a:t>
            </a:r>
          </a:p>
          <a:p>
            <a:r>
              <a:rPr lang="en-US" dirty="0" smtClean="0"/>
              <a:t>Alternatively it is necessary to collect past opinions and use human beings to classify them</a:t>
            </a:r>
          </a:p>
          <a:p>
            <a:r>
              <a:rPr lang="en-US" dirty="0" smtClean="0"/>
              <a:t>Note: human beings only agree about 80% of the time and so there are limits on the accuracy of NLP procedures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08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obtain a “vocabulary” from data, the following can be useful:</a:t>
            </a:r>
          </a:p>
          <a:p>
            <a:r>
              <a:rPr lang="en-US" dirty="0" smtClean="0"/>
              <a:t>Word tokenization</a:t>
            </a:r>
          </a:p>
          <a:p>
            <a:r>
              <a:rPr lang="en-US" dirty="0" smtClean="0"/>
              <a:t>Remove punctuation</a:t>
            </a:r>
          </a:p>
          <a:p>
            <a:r>
              <a:rPr lang="en-US" dirty="0" smtClean="0"/>
              <a:t>Remove stop words</a:t>
            </a:r>
          </a:p>
          <a:p>
            <a:r>
              <a:rPr lang="en-US" dirty="0" smtClean="0"/>
              <a:t>Stemming</a:t>
            </a:r>
          </a:p>
          <a:p>
            <a:r>
              <a:rPr lang="en-US" dirty="0" smtClean="0"/>
              <a:t>Lemmatization</a:t>
            </a:r>
          </a:p>
          <a:p>
            <a:r>
              <a:rPr lang="en-US" dirty="0" smtClean="0"/>
              <a:t>Correct spelling mistakes</a:t>
            </a:r>
          </a:p>
          <a:p>
            <a:r>
              <a:rPr lang="en-US" dirty="0" smtClean="0"/>
              <a:t>Recognize abbreviations</a:t>
            </a:r>
          </a:p>
          <a:p>
            <a:r>
              <a:rPr lang="en-US" dirty="0" smtClean="0"/>
              <a:t>Remove rare words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7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words to analyze opinions without regard to the order in which they appear</a:t>
            </a:r>
          </a:p>
          <a:p>
            <a:r>
              <a:rPr lang="en-US" dirty="0" smtClean="0"/>
              <a:t>We might have a vocabulary of 10,000 words and a bag-of-words model will list the number of times each word occurs in an opinion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18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Approach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487" y="1983220"/>
            <a:ext cx="7772400" cy="4114800"/>
          </a:xfrm>
        </p:spPr>
        <p:txBody>
          <a:bodyPr/>
          <a:lstStyle/>
          <a:p>
            <a:r>
              <a:rPr lang="en-US" dirty="0" smtClean="0"/>
              <a:t>Make a list of positive and negative words and count the number of times that each appear</a:t>
            </a:r>
          </a:p>
          <a:p>
            <a:r>
              <a:rPr lang="en-US" dirty="0" smtClean="0"/>
              <a:t>But there is no learning in this approach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57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Approaches using ML </a:t>
            </a:r>
            <a:r>
              <a:rPr lang="en-US" dirty="0" smtClean="0"/>
              <a:t>use labeled data and divide it into training </a:t>
            </a:r>
            <a:r>
              <a:rPr lang="en-US" dirty="0"/>
              <a:t>set, test set, and (possibly validation </a:t>
            </a:r>
            <a:r>
              <a:rPr lang="en-US" dirty="0" smtClean="0"/>
              <a:t>set)</a:t>
            </a:r>
          </a:p>
          <a:p>
            <a:r>
              <a:rPr lang="en-US" dirty="0" smtClean="0"/>
              <a:t>The general approach is the same as in other </a:t>
            </a:r>
            <a:r>
              <a:rPr lang="en-US" dirty="0"/>
              <a:t>ML applications</a:t>
            </a:r>
          </a:p>
          <a:p>
            <a:r>
              <a:rPr lang="en-US" dirty="0"/>
              <a:t>The number of features (i.e., number of words) is large</a:t>
            </a:r>
          </a:p>
          <a:p>
            <a:r>
              <a:rPr lang="en-US" dirty="0"/>
              <a:t>Two possibilities:</a:t>
            </a:r>
          </a:p>
          <a:p>
            <a:pPr lvl="1"/>
            <a:r>
              <a:rPr lang="en-US" dirty="0"/>
              <a:t>Base analysis on whether a word appears or not</a:t>
            </a:r>
          </a:p>
          <a:p>
            <a:pPr lvl="1"/>
            <a:r>
              <a:rPr lang="en-US" dirty="0"/>
              <a:t>Base analysis on the number of times a word appears</a:t>
            </a:r>
          </a:p>
          <a:p>
            <a:r>
              <a:rPr lang="en-US" dirty="0"/>
              <a:t>The evidence indicates that multiple </a:t>
            </a:r>
            <a:r>
              <a:rPr lang="en-US" dirty="0" smtClean="0"/>
              <a:t>appearances </a:t>
            </a:r>
            <a:r>
              <a:rPr lang="en-US" dirty="0"/>
              <a:t>of a word do </a:t>
            </a:r>
            <a:r>
              <a:rPr lang="en-US" dirty="0" smtClean="0"/>
              <a:t>not necessarily give more information than a single occurrence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435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Naïve </a:t>
            </a:r>
            <a:r>
              <a:rPr lang="en-US" dirty="0"/>
              <a:t>B</a:t>
            </a:r>
            <a:r>
              <a:rPr lang="en-US" dirty="0" smtClean="0"/>
              <a:t>ayes Classifier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65" y="2057400"/>
            <a:ext cx="7772400" cy="4114800"/>
          </a:xfrm>
        </p:spPr>
        <p:txBody>
          <a:bodyPr/>
          <a:lstStyle/>
          <a:p>
            <a:r>
              <a:rPr lang="en-US" dirty="0" smtClean="0"/>
              <a:t>If word</a:t>
            </a:r>
            <a:r>
              <a:rPr lang="en-US" i="1" dirty="0" smtClean="0"/>
              <a:t> j </a:t>
            </a:r>
            <a:r>
              <a:rPr lang="en-US" dirty="0" smtClean="0"/>
              <a:t>is in an opinion, define</a:t>
            </a:r>
            <a:r>
              <a:rPr lang="en-US" i="1" dirty="0" smtClean="0"/>
              <a:t>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as the probability that an opinion in the training set is positive when word </a:t>
            </a:r>
            <a:r>
              <a:rPr lang="en-US" i="1" dirty="0" smtClean="0"/>
              <a:t>j</a:t>
            </a:r>
            <a:r>
              <a:rPr lang="en-US" dirty="0" smtClean="0"/>
              <a:t> appears and 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as the probability that it is negative when </a:t>
            </a:r>
            <a:r>
              <a:rPr lang="en-US" dirty="0"/>
              <a:t>word </a:t>
            </a:r>
            <a:r>
              <a:rPr lang="en-US" i="1" dirty="0"/>
              <a:t>j</a:t>
            </a:r>
            <a:r>
              <a:rPr lang="en-US" dirty="0"/>
              <a:t> </a:t>
            </a:r>
            <a:r>
              <a:rPr lang="en-US" dirty="0" smtClean="0"/>
              <a:t>appears</a:t>
            </a:r>
          </a:p>
          <a:p>
            <a:r>
              <a:rPr lang="en-US" dirty="0" smtClean="0"/>
              <a:t> </a:t>
            </a:r>
            <a:r>
              <a:rPr lang="en-US" dirty="0"/>
              <a:t>If word</a:t>
            </a:r>
            <a:r>
              <a:rPr lang="en-US" i="1" dirty="0"/>
              <a:t> j </a:t>
            </a:r>
            <a:r>
              <a:rPr lang="en-US" dirty="0"/>
              <a:t>is </a:t>
            </a:r>
            <a:r>
              <a:rPr lang="en-US" dirty="0" smtClean="0"/>
              <a:t>not in </a:t>
            </a:r>
            <a:r>
              <a:rPr lang="en-US" dirty="0"/>
              <a:t>an opinion define</a:t>
            </a:r>
            <a:r>
              <a:rPr lang="en-US" i="1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as the probability that an </a:t>
            </a:r>
            <a:r>
              <a:rPr lang="en-US" dirty="0" smtClean="0"/>
              <a:t>opinion </a:t>
            </a:r>
            <a:r>
              <a:rPr lang="en-US" dirty="0"/>
              <a:t>in the training set</a:t>
            </a:r>
            <a:r>
              <a:rPr lang="en-US" dirty="0" smtClean="0"/>
              <a:t> </a:t>
            </a:r>
            <a:r>
              <a:rPr lang="en-US" dirty="0"/>
              <a:t>is positive when word </a:t>
            </a:r>
            <a:r>
              <a:rPr lang="en-US" i="1" dirty="0"/>
              <a:t>j</a:t>
            </a:r>
            <a:r>
              <a:rPr lang="en-US" dirty="0"/>
              <a:t> </a:t>
            </a:r>
            <a:r>
              <a:rPr lang="en-US" dirty="0" smtClean="0"/>
              <a:t>does not appear </a:t>
            </a:r>
            <a:r>
              <a:rPr lang="en-US" dirty="0"/>
              <a:t>and </a:t>
            </a:r>
            <a:r>
              <a:rPr lang="en-US" i="1" dirty="0" err="1"/>
              <a:t>q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as the probability that it is negative </a:t>
            </a:r>
            <a:r>
              <a:rPr lang="en-US" dirty="0" smtClean="0"/>
              <a:t>when word </a:t>
            </a:r>
            <a:r>
              <a:rPr lang="en-US" i="1" dirty="0" smtClean="0"/>
              <a:t>j </a:t>
            </a:r>
            <a:r>
              <a:rPr lang="en-US" dirty="0" smtClean="0"/>
              <a:t>does not appear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768823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2</Template>
  <TotalTime>2474</TotalTime>
  <Words>1184</Words>
  <Application>Microsoft Office PowerPoint</Application>
  <PresentationFormat>On-screen Show (4:3)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Tahoma</vt:lpstr>
      <vt:lpstr>Times New Roman</vt:lpstr>
      <vt:lpstr>Global</vt:lpstr>
      <vt:lpstr>Machine Learning in Business John C. Hull  </vt:lpstr>
      <vt:lpstr>Sentiment Analysis</vt:lpstr>
      <vt:lpstr>A trading strategy?</vt:lpstr>
      <vt:lpstr>Obtaining Labeled Data for Sentiment Analysis</vt:lpstr>
      <vt:lpstr>Pre-processing</vt:lpstr>
      <vt:lpstr>Bag-of-Words Model</vt:lpstr>
      <vt:lpstr>A Simple Approach</vt:lpstr>
      <vt:lpstr>Using ML</vt:lpstr>
      <vt:lpstr>Using Naïve Bayes Classifier</vt:lpstr>
      <vt:lpstr>Using Naïve Bayes Classifier continued</vt:lpstr>
      <vt:lpstr>Laplace Smoothing</vt:lpstr>
      <vt:lpstr>Other Algorithms</vt:lpstr>
      <vt:lpstr>Unigrams, bigrams, etc</vt:lpstr>
      <vt:lpstr>Information Retrieval</vt:lpstr>
      <vt:lpstr>Word Vectors</vt:lpstr>
      <vt:lpstr>Another application of NLP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subject>Machine Learning in Business</dc:subject>
  <dc:creator>hull</dc:creator>
  <cp:keywords>Chapter 7</cp:keywords>
  <dc:description>Copyright 2019 by John C. Hull. All Rights Reserved. Published 2019.</dc:description>
  <cp:lastModifiedBy>John Hull</cp:lastModifiedBy>
  <cp:revision>91</cp:revision>
  <dcterms:created xsi:type="dcterms:W3CDTF">2019-07-16T22:03:37Z</dcterms:created>
  <dcterms:modified xsi:type="dcterms:W3CDTF">2020-05-09T18:30:30Z</dcterms:modified>
</cp:coreProperties>
</file>