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E6C6-E13E-4AA6-B3DE-1B7348933221}" type="datetimeFigureOut">
              <a:rPr lang="en-CA" smtClean="0"/>
              <a:t>2020-05-09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E2A24-94B3-4CFC-9703-EECBE5CCBD9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5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742FFB1E-D3EB-4580-B5DF-F396B40806BF}" type="datetime1">
              <a:rPr lang="en-CA" smtClean="0"/>
              <a:t>2020-05-09</a:t>
            </a:fld>
            <a:endParaRPr lang="en-CA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F0710-9385-4B57-9300-71C81CF512F9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C234-748F-48AE-8F46-1EE6B4785553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AD95F-A48B-4AF3-B1E9-B643BE34833A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0F452-F241-4846-B266-DAD80AA5EA8E}" type="datetime1">
              <a:rPr lang="en-CA" smtClean="0"/>
              <a:t>2020-05-09</a:t>
            </a:fld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6A9B05F-CE41-4763-BC66-F83481F63E11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5B0F9A-1EED-4C03-9450-3D45427CFD58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EE89C-E7CF-4828-ACAB-C94083F85CC3}" type="datetime1">
              <a:rPr lang="en-CA" smtClean="0"/>
              <a:t>2020-05-09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9430-AC63-4B26-9E27-CD374BA43896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5AF6A-6E46-4208-8F47-D87785E17770}" type="datetime1">
              <a:rPr lang="en-CA" smtClean="0"/>
              <a:t>2020-05-09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6CA32-02DC-4638-BD0E-E300E38A9C28}" type="datetime1">
              <a:rPr lang="en-CA" smtClean="0"/>
              <a:t>2020-05-09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422B5-8A9E-42E6-9E46-5EEC6AC42640}" type="datetime1">
              <a:rPr lang="en-CA" smtClean="0"/>
              <a:t>2020-05-09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F9CB1-1B8A-44DE-B734-C06D04A09C7F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61E04-292B-461F-AAB3-3E4E1A3A2104}" type="datetime1">
              <a:rPr lang="en-CA" smtClean="0"/>
              <a:t>2020-05-09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fld id="{C44A13F7-118F-4BB3-9BCA-3C9500AD8346}" type="datetime1">
              <a:rPr lang="en-CA" smtClean="0"/>
              <a:t>2020-05-09</a:t>
            </a:fld>
            <a:endParaRPr lang="en-CA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‹#›</a:t>
            </a:fld>
            <a:endParaRPr lang="en-CA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Business</a:t>
            </a:r>
            <a:br>
              <a:rPr lang="en-US" dirty="0" smtClean="0"/>
            </a:br>
            <a:r>
              <a:rPr lang="en-US" dirty="0" smtClean="0"/>
              <a:t>John C. Hull 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149080"/>
            <a:ext cx="6934200" cy="1295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Chapter </a:t>
            </a:r>
            <a:r>
              <a:rPr lang="en-US" sz="3200" dirty="0" smtClean="0"/>
              <a:t>9</a:t>
            </a:r>
            <a:endParaRPr lang="en-US" sz="3200" dirty="0" smtClean="0"/>
          </a:p>
          <a:p>
            <a:r>
              <a:rPr lang="en-US" sz="3200" dirty="0" smtClean="0"/>
              <a:t>Model Interpretability</a:t>
            </a:r>
            <a:endParaRPr lang="en-CA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1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lack-box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must be re-run to determine the impact of the change in a feature value on a prediction</a:t>
            </a:r>
          </a:p>
          <a:p>
            <a:r>
              <a:rPr lang="en-US" dirty="0" smtClean="0"/>
              <a:t>In general there is non-linearity so that when changes are made to the feature values the sum of the contributions of the features does not equal the change in the prediction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00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Dependence Plot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partial dependence plot is the expected prediction as a function of the value of a particular feature.</a:t>
            </a:r>
          </a:p>
          <a:p>
            <a:r>
              <a:rPr lang="en-US" dirty="0" smtClean="0"/>
              <a:t>The values of all features except the one under consideration are chosen randomly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03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Shapley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Shapley values are a particular way of calculating feature contributions so that the sum of the contributions equals the change that is being explained</a:t>
            </a:r>
          </a:p>
          <a:p>
            <a:r>
              <a:rPr lang="en-US" dirty="0" smtClean="0"/>
              <a:t>They are based on the work of Lloyd Shapley in game theory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54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Features are changed from “average” to “current values”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13</a:t>
            </a:fld>
            <a:endParaRPr lang="en-CA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21515"/>
              </p:ext>
            </p:extLst>
          </p:nvPr>
        </p:nvGraphicFramePr>
        <p:xfrm>
          <a:off x="1635206" y="2636912"/>
          <a:ext cx="4824535" cy="33123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2771">
                  <a:extLst>
                    <a:ext uri="{9D8B030D-6E8A-4147-A177-3AD203B41FA5}">
                      <a16:colId xmlns:a16="http://schemas.microsoft.com/office/drawing/2014/main" val="3922159261"/>
                    </a:ext>
                  </a:extLst>
                </a:gridCol>
                <a:gridCol w="1269944">
                  <a:extLst>
                    <a:ext uri="{9D8B030D-6E8A-4147-A177-3AD203B41FA5}">
                      <a16:colId xmlns:a16="http://schemas.microsoft.com/office/drawing/2014/main" val="1566437274"/>
                    </a:ext>
                  </a:extLst>
                </a:gridCol>
                <a:gridCol w="1141876">
                  <a:extLst>
                    <a:ext uri="{9D8B030D-6E8A-4147-A177-3AD203B41FA5}">
                      <a16:colId xmlns:a16="http://schemas.microsoft.com/office/drawing/2014/main" val="1584716443"/>
                    </a:ext>
                  </a:extLst>
                </a:gridCol>
                <a:gridCol w="1269944">
                  <a:extLst>
                    <a:ext uri="{9D8B030D-6E8A-4147-A177-3AD203B41FA5}">
                      <a16:colId xmlns:a16="http://schemas.microsoft.com/office/drawing/2014/main" val="2236052800"/>
                    </a:ext>
                  </a:extLst>
                </a:gridCol>
              </a:tblGrid>
              <a:tr h="684101"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Feature 1 Value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Feature 2 Value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Feature 3 Value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Prediction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5248321"/>
                  </a:ext>
                </a:extLst>
              </a:tr>
              <a:tr h="328533"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Average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Average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Average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100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2820541"/>
                  </a:ext>
                </a:extLst>
              </a:tr>
              <a:tr h="328533"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Average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Average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Current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120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48695"/>
                  </a:ext>
                </a:extLst>
              </a:tr>
              <a:tr h="328533"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Average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Current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Average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125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330308"/>
                  </a:ext>
                </a:extLst>
              </a:tr>
              <a:tr h="328533"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Average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Current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Current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130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1091519"/>
                  </a:ext>
                </a:extLst>
              </a:tr>
              <a:tr h="328533"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Current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Average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Average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110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922550"/>
                  </a:ext>
                </a:extLst>
              </a:tr>
              <a:tr h="328533"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Current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Average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Current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128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321232"/>
                  </a:ext>
                </a:extLst>
              </a:tr>
              <a:tr h="328533"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Current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Current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Average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137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46027"/>
                  </a:ext>
                </a:extLst>
              </a:tr>
              <a:tr h="328533"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Current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Current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Current</a:t>
                      </a:r>
                      <a:endParaRPr lang="en-CA" sz="16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9017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140</a:t>
                      </a:r>
                      <a:endParaRPr lang="en-CA" sz="16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587820"/>
                  </a:ext>
                </a:extLst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862263" y="3349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890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08491"/>
            <a:ext cx="7772400" cy="1143000"/>
          </a:xfrm>
        </p:spPr>
        <p:txBody>
          <a:bodyPr/>
          <a:lstStyle/>
          <a:p>
            <a:r>
              <a:rPr lang="en-US" sz="2800" dirty="0" smtClean="0"/>
              <a:t>Consider all the sequences in which changes can happen and average the contributions 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14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Total contribution = 40 which is the total change in the prediction</a:t>
            </a:r>
            <a:endParaRPr lang="en-CA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52150"/>
              </p:ext>
            </p:extLst>
          </p:nvPr>
        </p:nvGraphicFramePr>
        <p:xfrm>
          <a:off x="1043608" y="2583694"/>
          <a:ext cx="6671008" cy="26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4105521" imgH="1632558" progId="Word.Document.12">
                  <p:embed/>
                </p:oleObj>
              </mc:Choice>
              <mc:Fallback>
                <p:oleObj name="Document" r:id="rId3" imgW="4105521" imgH="16325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583694"/>
                        <a:ext cx="6671008" cy="26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68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Shapley values when used as contributions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a typeface="Calibri" panose="020F0502020204030204" pitchFamily="34" charset="0"/>
              </a:rPr>
              <a:t>If a feature never </a:t>
            </a:r>
            <a:r>
              <a:rPr lang="en-CA" dirty="0" smtClean="0">
                <a:ea typeface="Calibri" panose="020F0502020204030204" pitchFamily="34" charset="0"/>
              </a:rPr>
              <a:t>changes </a:t>
            </a:r>
            <a:r>
              <a:rPr lang="en-CA" dirty="0">
                <a:ea typeface="Calibri" panose="020F0502020204030204" pitchFamily="34" charset="0"/>
              </a:rPr>
              <a:t>the </a:t>
            </a:r>
            <a:r>
              <a:rPr lang="en-CA" dirty="0" smtClean="0">
                <a:ea typeface="Calibri" panose="020F0502020204030204" pitchFamily="34" charset="0"/>
              </a:rPr>
              <a:t>prediction, </a:t>
            </a:r>
            <a:r>
              <a:rPr lang="en-CA" dirty="0">
                <a:ea typeface="Calibri" panose="020F0502020204030204" pitchFamily="34" charset="0"/>
              </a:rPr>
              <a:t>its contribution is zero. </a:t>
            </a:r>
          </a:p>
          <a:p>
            <a:r>
              <a:rPr lang="en-CA" dirty="0">
                <a:ea typeface="Calibri" panose="020F0502020204030204" pitchFamily="34" charset="0"/>
              </a:rPr>
              <a:t>If two features are symmetrical in that they affect the prediction in the same way, they have the same contribution. </a:t>
            </a:r>
            <a:endParaRPr lang="en-CA" dirty="0" smtClean="0">
              <a:ea typeface="Calibri" panose="020F0502020204030204" pitchFamily="34" charset="0"/>
            </a:endParaRPr>
          </a:p>
          <a:p>
            <a:r>
              <a:rPr lang="en-CA" dirty="0">
                <a:ea typeface="Calibri" panose="020F0502020204030204" pitchFamily="34" charset="0"/>
              </a:rPr>
              <a:t>For an ensemble model where predictions are the average of predictions given by several underlying models, the Shapley value is the average of the Shapley values for the underlying models. </a:t>
            </a:r>
          </a:p>
          <a:p>
            <a:r>
              <a:rPr lang="en-US" dirty="0" smtClean="0">
                <a:ea typeface="Calibri" panose="020F0502020204030204" pitchFamily="34" charset="0"/>
              </a:rPr>
              <a:t>Calculation time increases exponentially with the number of features</a:t>
            </a:r>
            <a:endParaRPr lang="en-CA" dirty="0" smtClean="0">
              <a:ea typeface="Calibri" panose="020F0502020204030204" pitchFamily="34" charset="0"/>
            </a:endParaRPr>
          </a:p>
          <a:p>
            <a:endParaRPr lang="en-CA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61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LIME tries to understand a black-box model by fitting a simpler model to data that is close to the currently observed data</a:t>
            </a:r>
          </a:p>
          <a:p>
            <a:r>
              <a:rPr lang="en-US" dirty="0" smtClean="0"/>
              <a:t>Procedure is:</a:t>
            </a:r>
          </a:p>
          <a:p>
            <a:pPr lvl="1"/>
            <a:r>
              <a:rPr lang="en-US" dirty="0" smtClean="0"/>
              <a:t>Perturb feature values to get a samples</a:t>
            </a:r>
          </a:p>
          <a:p>
            <a:pPr lvl="1"/>
            <a:r>
              <a:rPr lang="en-US" dirty="0" smtClean="0"/>
              <a:t>Run black-box model to get predictions for samples</a:t>
            </a:r>
          </a:p>
          <a:p>
            <a:pPr lvl="1"/>
            <a:r>
              <a:rPr lang="en-US" dirty="0" smtClean="0"/>
              <a:t>Train an easy to interpret model such as linear regression or </a:t>
            </a:r>
            <a:r>
              <a:rPr lang="en-US" smtClean="0"/>
              <a:t>decision trees </a:t>
            </a:r>
            <a:r>
              <a:rPr lang="en-US" dirty="0" smtClean="0"/>
              <a:t>to fit the data set that is created from samples and predictions</a:t>
            </a:r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46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04888"/>
            <a:ext cx="7772400" cy="1143000"/>
          </a:xfrm>
        </p:spPr>
        <p:txBody>
          <a:bodyPr/>
          <a:lstStyle/>
          <a:p>
            <a:r>
              <a:rPr lang="en-US" dirty="0" smtClean="0"/>
              <a:t>Why is model interpretability </a:t>
            </a:r>
            <a:r>
              <a:rPr lang="en-US" dirty="0"/>
              <a:t>i</a:t>
            </a:r>
            <a:r>
              <a:rPr lang="en-US" dirty="0" smtClean="0"/>
              <a:t>mportant?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must understand a model to have confidence in </a:t>
            </a:r>
            <a:r>
              <a:rPr lang="en-US" dirty="0" smtClean="0"/>
              <a:t>it</a:t>
            </a:r>
            <a:r>
              <a:rPr lang="en-US" dirty="0" smtClean="0"/>
              <a:t>, </a:t>
            </a:r>
            <a:r>
              <a:rPr lang="en-US" dirty="0" smtClean="0"/>
              <a:t>know when it is </a:t>
            </a:r>
            <a:r>
              <a:rPr lang="en-US" dirty="0" smtClean="0"/>
              <a:t>appropriate, </a:t>
            </a:r>
            <a:r>
              <a:rPr lang="en-US" dirty="0" smtClean="0"/>
              <a:t>be aware of </a:t>
            </a:r>
            <a:r>
              <a:rPr lang="en-US" dirty="0" smtClean="0"/>
              <a:t>its </a:t>
            </a:r>
            <a:r>
              <a:rPr lang="en-US" dirty="0" smtClean="0"/>
              <a:t>biases,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It is also important to be able to explain the predictions made by the model, e.g.,</a:t>
            </a:r>
          </a:p>
          <a:p>
            <a:pPr lvl="1"/>
            <a:r>
              <a:rPr lang="en-US" dirty="0"/>
              <a:t>Why </a:t>
            </a:r>
            <a:r>
              <a:rPr lang="en-US" dirty="0" smtClean="0"/>
              <a:t>was someone refused for </a:t>
            </a:r>
            <a:r>
              <a:rPr lang="en-US" dirty="0"/>
              <a:t>a loan?</a:t>
            </a:r>
          </a:p>
          <a:p>
            <a:pPr lvl="1"/>
            <a:r>
              <a:rPr lang="en-US" dirty="0"/>
              <a:t>Why is </a:t>
            </a:r>
            <a:r>
              <a:rPr lang="en-US" dirty="0" smtClean="0"/>
              <a:t>house A worth </a:t>
            </a:r>
            <a:r>
              <a:rPr lang="en-US" dirty="0"/>
              <a:t>more than </a:t>
            </a:r>
            <a:r>
              <a:rPr lang="en-US" dirty="0" smtClean="0"/>
              <a:t>house B</a:t>
            </a:r>
            <a:endParaRPr lang="en-US" dirty="0" smtClean="0"/>
          </a:p>
          <a:p>
            <a:r>
              <a:rPr lang="en-US" dirty="0" smtClean="0"/>
              <a:t>The General Data Protection Regulation in the European Union requires model interpretability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55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Amusing Stories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Hans: the horse that could do math</a:t>
            </a:r>
          </a:p>
          <a:p>
            <a:r>
              <a:rPr lang="en-US" dirty="0" smtClean="0"/>
              <a:t>Image recognition software to distinguish dogs from polar bears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44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White-box vs black-box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White-box </a:t>
            </a:r>
            <a:r>
              <a:rPr lang="en-US" dirty="0" smtClean="0"/>
              <a:t>models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-nearest neighbors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Linear </a:t>
            </a:r>
            <a:r>
              <a:rPr lang="en-US" dirty="0" smtClean="0"/>
              <a:t>regression</a:t>
            </a:r>
            <a:endParaRPr lang="en-US" dirty="0"/>
          </a:p>
          <a:p>
            <a:r>
              <a:rPr lang="en-US" dirty="0" smtClean="0"/>
              <a:t>Black-box models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Ensemble models (e.g. random forests)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44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 weights in a linear regression are easy to understand</a:t>
                </a:r>
              </a:p>
              <a:p>
                <a:r>
                  <a:rPr lang="en-US" dirty="0" smtClean="0"/>
                  <a:t>If the value of feature </a:t>
                </a:r>
                <a:r>
                  <a:rPr lang="en-US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en-US" dirty="0" smtClean="0"/>
                  <a:t> changes by </a:t>
                </a:r>
                <a:r>
                  <a:rPr lang="en-US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u</a:t>
                </a:r>
                <a:r>
                  <a:rPr lang="en-US" dirty="0" smtClean="0"/>
                  <a:t> the value of the estimate changes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CA" dirty="0" smtClean="0"/>
              </a:p>
              <a:p>
                <a:r>
                  <a:rPr lang="en-US" dirty="0" smtClean="0"/>
                  <a:t>The bias, </a:t>
                </a:r>
                <a:r>
                  <a:rPr lang="en-US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r>
                  <a:rPr lang="en-US" dirty="0" smtClean="0"/>
                  <a:t>, is more difficult. It is the estimate when all features are zero. But zero values for the features might be impossible.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A better way of expressing the model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CA" sz="16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CA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A" sz="16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CA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CA" sz="16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en-US" dirty="0" smtClean="0"/>
                  <a:t>The bias is then the estimate when all features have their average values 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098" b="-4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 in Business 2nd Edition. Copyright © John C. Hull 2020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5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55776" y="2147888"/>
                <a:ext cx="36521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147888"/>
                <a:ext cx="365215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0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833508"/>
            <a:ext cx="8212137" cy="1143000"/>
          </a:xfrm>
        </p:spPr>
        <p:txBody>
          <a:bodyPr/>
          <a:lstStyle/>
          <a:p>
            <a:r>
              <a:rPr lang="en-US" sz="2800" dirty="0" smtClean="0"/>
              <a:t>Calculating feature contributions in linear regression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7404"/>
            <a:ext cx="7772400" cy="4114800"/>
          </a:xfrm>
        </p:spPr>
        <p:txBody>
          <a:bodyPr/>
          <a:lstStyle/>
          <a:p>
            <a:r>
              <a:rPr lang="en-US" dirty="0"/>
              <a:t>We can compare </a:t>
            </a:r>
            <a:r>
              <a:rPr lang="en-US" dirty="0" smtClean="0"/>
              <a:t>a currently observed feature value with </a:t>
            </a:r>
            <a:r>
              <a:rPr lang="en-US" dirty="0"/>
              <a:t>the average </a:t>
            </a:r>
            <a:r>
              <a:rPr lang="en-US" dirty="0" smtClean="0"/>
              <a:t>feature value </a:t>
            </a:r>
            <a:r>
              <a:rPr lang="en-US" dirty="0"/>
              <a:t>to determine the contribution of that feature to the total value.</a:t>
            </a:r>
          </a:p>
          <a:p>
            <a:r>
              <a:rPr lang="en-US" dirty="0" smtClean="0"/>
              <a:t>The sum of the contributions equals the difference between the current prediction and the prediction when all features have their average values</a:t>
            </a:r>
          </a:p>
          <a:p>
            <a:r>
              <a:rPr lang="en-US" dirty="0" smtClean="0"/>
              <a:t>Results for Iowa house price (Lasso model; first 4 features)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6</a:t>
            </a:fld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58" y="4365837"/>
            <a:ext cx="6314445" cy="189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7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Dependence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in the Lasso model there is some dependence between features</a:t>
            </a:r>
          </a:p>
          <a:p>
            <a:r>
              <a:rPr lang="en-US" dirty="0" smtClean="0"/>
              <a:t>Total basement sq. ft. and first floor sq. ft. are not independent and it may not make sense to consider the effect of changing one without changing the other</a:t>
            </a:r>
          </a:p>
          <a:p>
            <a:r>
              <a:rPr lang="en-US" dirty="0" smtClean="0"/>
              <a:t>This is a problem in all models</a:t>
            </a:r>
          </a:p>
          <a:p>
            <a:r>
              <a:rPr lang="en-US" dirty="0" smtClean="0"/>
              <a:t>We might be able to group features that should be considered together. Sometimes a PCA is used to create uncorrelated features.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65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27" y="430737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in Business 2nd Edition. Copyright © John C. Hull 2020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8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21715" y="2348880"/>
                <a:ext cx="7416824" cy="661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rob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Outcome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fName>
                                    <m:e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15" y="2348880"/>
                <a:ext cx="7416824" cy="661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46063" y="3314802"/>
                <a:ext cx="8212137" cy="679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rob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Negative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Outcome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fName>
                                    <m:e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fName>
                                    <m:e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func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CA" i="0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3" y="3314802"/>
                <a:ext cx="8212137" cy="679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27584" y="4509120"/>
            <a:ext cx="7488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calculate the sensitivity of these to the feature values but the result is only good for small changes</a:t>
            </a:r>
          </a:p>
          <a:p>
            <a:endParaRPr lang="en-US" dirty="0"/>
          </a:p>
          <a:p>
            <a:r>
              <a:rPr lang="en-US" dirty="0" smtClean="0"/>
              <a:t>For large changes we can use the formulas multiple times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95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Odds of a positive result is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or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 in Business 2nd Edition. Copyright © John C. Hull 2020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9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24372" y="2628849"/>
                <a:ext cx="6695256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+…</m:t>
                        </m:r>
                        <m:r>
                          <a:rPr lang="en-CA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CA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1 </a:t>
                </a:r>
                <a:r>
                  <a:rPr lang="en-CA" dirty="0" smtClean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against</a:t>
                </a:r>
                <a:endParaRPr lang="en-C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72" y="2628849"/>
                <a:ext cx="6695256" cy="388696"/>
              </a:xfrm>
              <a:prstGeom prst="rect">
                <a:avLst/>
              </a:prstGeom>
              <a:blipFill>
                <a:blip r:embed="rId2"/>
                <a:stretch>
                  <a:fillRect t="-9375" b="-171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600200" y="3426699"/>
                <a:ext cx="5308579" cy="3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</m:t>
                    </m:r>
                    <m:r>
                      <a:rPr lang="en-CA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1 </a:t>
                </a:r>
                <a:r>
                  <a:rPr lang="en-CA" dirty="0" smtClean="0">
                    <a:latin typeface="Cambria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on</a:t>
                </a:r>
                <a:endParaRPr lang="en-CA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6699"/>
                <a:ext cx="5308579" cy="388696"/>
              </a:xfrm>
              <a:prstGeom prst="rect">
                <a:avLst/>
              </a:prstGeom>
              <a:blipFill>
                <a:blip r:embed="rId3"/>
                <a:stretch>
                  <a:fillRect t="-9375" b="-171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592528" y="4087861"/>
                <a:ext cx="4886274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CA" i="0">
                          <a:latin typeface="Cambria Math" panose="02040503050406030204" pitchFamily="18" charset="0"/>
                        </a:rPr>
                        <m:t>robability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odds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i="0">
                              <a:latin typeface="Cambria Math" panose="02040503050406030204" pitchFamily="18" charset="0"/>
                            </a:rPr>
                            <m:t>against</m:t>
                          </m:r>
                        </m:den>
                      </m:f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odds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on</m:t>
                          </m:r>
                        </m:num>
                        <m:den>
                          <m:r>
                            <a:rPr lang="en-CA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odds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on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528" y="4087861"/>
                <a:ext cx="4886274" cy="6669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38620" y="5191420"/>
            <a:ext cx="679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are prepared to work we log(odds) we have linearity and can proceed as for linear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9105615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</Template>
  <TotalTime>2567</TotalTime>
  <Words>974</Words>
  <Application>Microsoft Office PowerPoint</Application>
  <PresentationFormat>On-screen Show (4:3)</PresentationFormat>
  <Paragraphs>155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Cambria Math</vt:lpstr>
      <vt:lpstr>Tahoma</vt:lpstr>
      <vt:lpstr>Times New Roman</vt:lpstr>
      <vt:lpstr>Global</vt:lpstr>
      <vt:lpstr>Microsoft Word Document</vt:lpstr>
      <vt:lpstr>Machine Learning in Business John C. Hull  </vt:lpstr>
      <vt:lpstr>Why is model interpretability important?</vt:lpstr>
      <vt:lpstr>Amusing Stories</vt:lpstr>
      <vt:lpstr>White-box vs black-box models</vt:lpstr>
      <vt:lpstr>Linear Regression</vt:lpstr>
      <vt:lpstr>Calculating feature contributions in linear regression</vt:lpstr>
      <vt:lpstr>Feature Dependence</vt:lpstr>
      <vt:lpstr>Logistic Regression</vt:lpstr>
      <vt:lpstr>Odds</vt:lpstr>
      <vt:lpstr>Black-box models</vt:lpstr>
      <vt:lpstr>Partial Dependence Plot</vt:lpstr>
      <vt:lpstr>Shapley Values</vt:lpstr>
      <vt:lpstr>Example: Features are changed from “average” to “current values”</vt:lpstr>
      <vt:lpstr>Consider all the sequences in which changes can happen and average the contributions </vt:lpstr>
      <vt:lpstr>Properties of Shapley values when used as contributions</vt:lpstr>
      <vt:lpstr>LIME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subject>Machine Learning in Business</dc:subject>
  <dc:creator>hull</dc:creator>
  <cp:keywords>Chapter 7</cp:keywords>
  <dc:description>Copyright 2019 by John C. Hull. All Rights Reserved. Published 2019.</dc:description>
  <cp:lastModifiedBy>John Hull</cp:lastModifiedBy>
  <cp:revision>103</cp:revision>
  <dcterms:created xsi:type="dcterms:W3CDTF">2019-07-16T22:03:37Z</dcterms:created>
  <dcterms:modified xsi:type="dcterms:W3CDTF">2020-05-09T21:35:05Z</dcterms:modified>
</cp:coreProperties>
</file>