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4"/>
  </p:notesMasterIdLst>
  <p:sldIdLst>
    <p:sldId id="256" r:id="rId2"/>
    <p:sldId id="266" r:id="rId3"/>
    <p:sldId id="262" r:id="rId4"/>
    <p:sldId id="302" r:id="rId5"/>
    <p:sldId id="303" r:id="rId6"/>
    <p:sldId id="304" r:id="rId7"/>
    <p:sldId id="310" r:id="rId8"/>
    <p:sldId id="305" r:id="rId9"/>
    <p:sldId id="311" r:id="rId10"/>
    <p:sldId id="306" r:id="rId11"/>
    <p:sldId id="312" r:id="rId12"/>
    <p:sldId id="313" r:id="rId13"/>
    <p:sldId id="314" r:id="rId14"/>
    <p:sldId id="307" r:id="rId15"/>
    <p:sldId id="308" r:id="rId16"/>
    <p:sldId id="309" r:id="rId17"/>
    <p:sldId id="315" r:id="rId18"/>
    <p:sldId id="317" r:id="rId19"/>
    <p:sldId id="316" r:id="rId20"/>
    <p:sldId id="318" r:id="rId21"/>
    <p:sldId id="320" r:id="rId22"/>
    <p:sldId id="321" r:id="rId23"/>
    <p:sldId id="322" r:id="rId24"/>
    <p:sldId id="323" r:id="rId25"/>
    <p:sldId id="324" r:id="rId26"/>
    <p:sldId id="326" r:id="rId27"/>
    <p:sldId id="325" r:id="rId28"/>
    <p:sldId id="327" r:id="rId29"/>
    <p:sldId id="328" r:id="rId30"/>
    <p:sldId id="329" r:id="rId31"/>
    <p:sldId id="330" r:id="rId32"/>
    <p:sldId id="331" r:id="rId33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ED7D31"/>
    <a:srgbClr val="5B9BD5"/>
    <a:srgbClr val="ECEEEF"/>
    <a:srgbClr val="9B6F66"/>
    <a:srgbClr val="004900"/>
    <a:srgbClr val="11B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52" autoAdjust="0"/>
  </p:normalViewPr>
  <p:slideViewPr>
    <p:cSldViewPr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F1DD2-9A69-4A30-A20B-8ED9F9F614F2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EF1F-5AB9-4920-AF5B-E1DBE17087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982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284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207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210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125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500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 consideration of interaction type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287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对于微视频推荐，我们除了考虑</a:t>
            </a:r>
            <a:r>
              <a:rPr lang="en-US" altLang="zh-CN" dirty="0"/>
              <a:t>user</a:t>
            </a:r>
            <a:r>
              <a:rPr lang="zh-CN" altLang="en-US" dirty="0"/>
              <a:t>与</a:t>
            </a:r>
            <a:r>
              <a:rPr lang="en-US" altLang="zh-CN" dirty="0"/>
              <a:t>item</a:t>
            </a:r>
            <a:r>
              <a:rPr lang="zh-CN" altLang="en-US" dirty="0"/>
              <a:t>之间的交互外，还需要考虑如何将</a:t>
            </a:r>
            <a:r>
              <a:rPr lang="en-US" altLang="zh-CN" dirty="0"/>
              <a:t>item</a:t>
            </a:r>
            <a:r>
              <a:rPr lang="zh-CN" altLang="en-US" dirty="0"/>
              <a:t>本身固有的三种模态特征信息融入到推荐系统中，提高推荐系统性能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418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整个模型分为</a:t>
            </a:r>
            <a:r>
              <a:rPr lang="en-US" altLang="zh-CN" dirty="0"/>
              <a:t>3</a:t>
            </a:r>
            <a:r>
              <a:rPr lang="zh-CN" altLang="en-US" dirty="0"/>
              <a:t>条线路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836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整个模型分为</a:t>
            </a:r>
            <a:r>
              <a:rPr lang="en-US" altLang="zh-CN" dirty="0"/>
              <a:t>3</a:t>
            </a:r>
            <a:r>
              <a:rPr lang="zh-CN" altLang="en-US" dirty="0"/>
              <a:t>条线路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967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整个模型分为</a:t>
            </a:r>
            <a:r>
              <a:rPr lang="en-US" altLang="zh-CN" dirty="0"/>
              <a:t>3</a:t>
            </a:r>
            <a:r>
              <a:rPr lang="zh-CN" altLang="en-US" dirty="0"/>
              <a:t>条线路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852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整个模型分为</a:t>
            </a:r>
            <a:r>
              <a:rPr lang="en-US" altLang="zh-CN" dirty="0"/>
              <a:t>3</a:t>
            </a:r>
            <a:r>
              <a:rPr lang="zh-CN" altLang="en-US" dirty="0"/>
              <a:t>条线路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864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整个模型分为</a:t>
            </a:r>
            <a:r>
              <a:rPr lang="en-US" altLang="zh-CN" dirty="0"/>
              <a:t>3</a:t>
            </a:r>
            <a:r>
              <a:rPr lang="zh-CN" altLang="en-US" dirty="0"/>
              <a:t>条线路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182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不同模态的 </a:t>
            </a:r>
            <a:r>
              <a:rPr lang="en-US" altLang="zh-CN" dirty="0"/>
              <a:t>user-item </a:t>
            </a:r>
            <a:r>
              <a:rPr lang="zh-CN" altLang="en-US" dirty="0"/>
              <a:t>图区别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172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平均聚合里每一个邻居所作的贡献都是相同的，而最大聚合每个邻居的贡献则不一样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848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6" b="4696"/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451002" y="2492896"/>
            <a:ext cx="5069486" cy="399287"/>
          </a:xfrm>
        </p:spPr>
        <p:txBody>
          <a:bodyPr anchor="t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451002" y="1672982"/>
            <a:ext cx="5069486" cy="687417"/>
          </a:xfr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28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7093" y="5400675"/>
            <a:ext cx="5069487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9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7093" y="5772150"/>
            <a:ext cx="5069487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12" b="37812"/>
          <a:stretch>
            <a:fillRect/>
          </a:stretch>
        </p:blipFill>
        <p:spPr>
          <a:xfrm>
            <a:off x="0" y="1943100"/>
            <a:ext cx="12192000" cy="2971800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69925" y="2606713"/>
            <a:ext cx="6432600" cy="656792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669925" y="3392869"/>
            <a:ext cx="6432600" cy="1015623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19431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0" y="4914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1F3C-1533-4ADE-ADA4-C66B5AA4B42B}" type="datetime1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6" b="4696"/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69925" y="1992532"/>
            <a:ext cx="4489971" cy="655784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2834493"/>
            <a:ext cx="448997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  <a:effectLst/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3150127"/>
            <a:ext cx="448997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  <a:effectLst/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14" name="平行四边形 13"/>
          <p:cNvSpPr/>
          <p:nvPr/>
        </p:nvSpPr>
        <p:spPr>
          <a:xfrm flipH="1">
            <a:off x="669923" y="1006281"/>
            <a:ext cx="10850562" cy="1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8875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3D31F3C-1533-4ADE-ADA4-C66B5AA4B42B}" type="datetime1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8875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8875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10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6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10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26.png"/><Relationship Id="rId10" Type="http://schemas.openxmlformats.org/officeDocument/2006/relationships/image" Target="../media/image36.png"/><Relationship Id="rId4" Type="http://schemas.openxmlformats.org/officeDocument/2006/relationships/image" Target="../media/image34.png"/><Relationship Id="rId9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65026" y="1654253"/>
            <a:ext cx="4968545" cy="1474470"/>
          </a:xfrm>
        </p:spPr>
        <p:txBody>
          <a:bodyPr>
            <a:normAutofit/>
          </a:bodyPr>
          <a:lstStyle/>
          <a:p>
            <a:r>
              <a:rPr lang="zh-CN" altLang="en-US" sz="4445" dirty="0"/>
              <a:t>推荐系统论文分享</a:t>
            </a:r>
            <a:r>
              <a:rPr lang="en-US" altLang="zh-CN" sz="4445" dirty="0"/>
              <a:t> </a:t>
            </a:r>
            <a:endParaRPr lang="zh-CN" altLang="en-US" sz="4445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77093" y="4941169"/>
            <a:ext cx="5069487" cy="83098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杨舒文</a:t>
            </a:r>
            <a:endParaRPr lang="en-US" altLang="zh-CN" sz="28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77093" y="5548312"/>
            <a:ext cx="5069487" cy="371475"/>
          </a:xfrm>
        </p:spPr>
        <p:txBody>
          <a:bodyPr/>
          <a:lstStyle/>
          <a:p>
            <a:r>
              <a:rPr lang="en-US" altLang="en-US" dirty="0"/>
              <a:t>2021/4/8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1520488" y="1720482"/>
            <a:ext cx="0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671512" y="937155"/>
            <a:ext cx="3001287" cy="2590254"/>
            <a:chOff x="922942" y="1539845"/>
            <a:chExt cx="2161609" cy="1883284"/>
          </a:xfrm>
        </p:grpSpPr>
        <p:sp>
          <p:nvSpPr>
            <p:cNvPr id="14" name="文本框 13"/>
            <p:cNvSpPr txBox="1"/>
            <p:nvPr/>
          </p:nvSpPr>
          <p:spPr>
            <a:xfrm>
              <a:off x="922942" y="2168860"/>
              <a:ext cx="1512168" cy="328723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16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REPORT</a:t>
              </a:r>
              <a:endParaRPr lang="zh-CN" altLang="en-US" sz="16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26966" y="1539845"/>
              <a:ext cx="1465320" cy="558855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Study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22943" y="2567742"/>
              <a:ext cx="2161608" cy="855387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b="1" dirty="0">
                  <a:solidFill>
                    <a:srgbClr val="9B6F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2021</a:t>
              </a:r>
              <a:endParaRPr lang="zh-CN" altLang="en-US" sz="9600" b="1" dirty="0">
                <a:solidFill>
                  <a:srgbClr val="9B6F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" name="图片 3" descr="timg"/>
          <p:cNvPicPr>
            <a:picLocks noChangeAspect="1"/>
          </p:cNvPicPr>
          <p:nvPr/>
        </p:nvPicPr>
        <p:blipFill>
          <a:blip r:embed="rId4"/>
          <a:srcRect l="4621" r="7432" b="11069"/>
          <a:stretch>
            <a:fillRect/>
          </a:stretch>
        </p:blipFill>
        <p:spPr>
          <a:xfrm>
            <a:off x="9394825" y="137795"/>
            <a:ext cx="1450340" cy="14744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73D2EDC-A765-4692-848A-A71E54829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5" y="547158"/>
            <a:ext cx="12192000" cy="581158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 - Overview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51968" y="6022851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3" name="图片 2" descr="timg"/>
          <p:cNvPicPr>
            <a:picLocks noChangeAspect="1"/>
          </p:cNvPicPr>
          <p:nvPr/>
        </p:nvPicPr>
        <p:blipFill>
          <a:blip r:embed="rId4"/>
          <a:srcRect l="4621" r="7432" b="11069"/>
          <a:stretch>
            <a:fillRect/>
          </a:stretch>
        </p:blipFill>
        <p:spPr>
          <a:xfrm>
            <a:off x="11153775" y="0"/>
            <a:ext cx="1038225" cy="1055370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4A6BF9F-6E37-4F49-88D0-D33190F32CD3}"/>
              </a:ext>
            </a:extLst>
          </p:cNvPr>
          <p:cNvSpPr/>
          <p:nvPr/>
        </p:nvSpPr>
        <p:spPr>
          <a:xfrm>
            <a:off x="2711624" y="1340768"/>
            <a:ext cx="2592288" cy="497007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412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73D2EDC-A765-4692-848A-A71E54829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5" y="547158"/>
            <a:ext cx="12192000" cy="581158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 - Overview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51968" y="6022851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3" name="图片 2" descr="timg"/>
          <p:cNvPicPr>
            <a:picLocks noChangeAspect="1"/>
          </p:cNvPicPr>
          <p:nvPr/>
        </p:nvPicPr>
        <p:blipFill>
          <a:blip r:embed="rId4"/>
          <a:srcRect l="4621" r="7432" b="11069"/>
          <a:stretch>
            <a:fillRect/>
          </a:stretch>
        </p:blipFill>
        <p:spPr>
          <a:xfrm>
            <a:off x="11153775" y="0"/>
            <a:ext cx="1038225" cy="1055370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4A6BF9F-6E37-4F49-88D0-D33190F32CD3}"/>
              </a:ext>
            </a:extLst>
          </p:cNvPr>
          <p:cNvSpPr/>
          <p:nvPr/>
        </p:nvSpPr>
        <p:spPr>
          <a:xfrm>
            <a:off x="5087888" y="1340768"/>
            <a:ext cx="4680520" cy="497007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975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73D2EDC-A765-4692-848A-A71E54829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5" y="547158"/>
            <a:ext cx="12192000" cy="581158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 - Overview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51968" y="6022851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3" name="图片 2" descr="timg"/>
          <p:cNvPicPr>
            <a:picLocks noChangeAspect="1"/>
          </p:cNvPicPr>
          <p:nvPr/>
        </p:nvPicPr>
        <p:blipFill>
          <a:blip r:embed="rId4"/>
          <a:srcRect l="4621" r="7432" b="11069"/>
          <a:stretch>
            <a:fillRect/>
          </a:stretch>
        </p:blipFill>
        <p:spPr>
          <a:xfrm>
            <a:off x="11153775" y="0"/>
            <a:ext cx="1038225" cy="1055370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4A6BF9F-6E37-4F49-88D0-D33190F32CD3}"/>
              </a:ext>
            </a:extLst>
          </p:cNvPr>
          <p:cNvSpPr/>
          <p:nvPr/>
        </p:nvSpPr>
        <p:spPr>
          <a:xfrm>
            <a:off x="9840415" y="1259158"/>
            <a:ext cx="1521441" cy="497007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645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73D2EDC-A765-4692-848A-A71E54829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5" y="547158"/>
            <a:ext cx="12192000" cy="581158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 - Overview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51968" y="6022851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3" name="图片 2" descr="timg"/>
          <p:cNvPicPr>
            <a:picLocks noChangeAspect="1"/>
          </p:cNvPicPr>
          <p:nvPr/>
        </p:nvPicPr>
        <p:blipFill>
          <a:blip r:embed="rId4"/>
          <a:srcRect l="4621" r="7432" b="11069"/>
          <a:stretch>
            <a:fillRect/>
          </a:stretch>
        </p:blipFill>
        <p:spPr>
          <a:xfrm>
            <a:off x="11153775" y="0"/>
            <a:ext cx="1038225" cy="1055370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4A6BF9F-6E37-4F49-88D0-D33190F32CD3}"/>
              </a:ext>
            </a:extLst>
          </p:cNvPr>
          <p:cNvSpPr/>
          <p:nvPr/>
        </p:nvSpPr>
        <p:spPr>
          <a:xfrm>
            <a:off x="2855642" y="1259158"/>
            <a:ext cx="6984776" cy="1521770"/>
          </a:xfrm>
          <a:prstGeom prst="roundRect">
            <a:avLst/>
          </a:prstGeom>
          <a:noFill/>
          <a:ln w="38100">
            <a:solidFill>
              <a:srgbClr val="5B9B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6A22AC6-6B0C-4D33-B7A8-9AA58656E8AE}"/>
              </a:ext>
            </a:extLst>
          </p:cNvPr>
          <p:cNvSpPr/>
          <p:nvPr/>
        </p:nvSpPr>
        <p:spPr>
          <a:xfrm>
            <a:off x="2855641" y="3005571"/>
            <a:ext cx="6984776" cy="1521770"/>
          </a:xfrm>
          <a:prstGeom prst="roundRect">
            <a:avLst/>
          </a:prstGeom>
          <a:noFill/>
          <a:ln w="38100"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1437A89-D7D9-4B69-A81B-1DF9DCC5FAB5}"/>
              </a:ext>
            </a:extLst>
          </p:cNvPr>
          <p:cNvSpPr/>
          <p:nvPr/>
        </p:nvSpPr>
        <p:spPr>
          <a:xfrm>
            <a:off x="2922136" y="4682156"/>
            <a:ext cx="6984776" cy="1521770"/>
          </a:xfrm>
          <a:prstGeom prst="roundRect">
            <a:avLst/>
          </a:prstGeom>
          <a:noFill/>
          <a:ln w="38100">
            <a:solidFill>
              <a:srgbClr val="70AD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516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51968" y="6022851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3" name="图片 2" descr="timg"/>
          <p:cNvPicPr>
            <a:picLocks noChangeAspect="1"/>
          </p:cNvPicPr>
          <p:nvPr/>
        </p:nvPicPr>
        <p:blipFill>
          <a:blip r:embed="rId2"/>
          <a:srcRect l="4621" r="7432" b="11069"/>
          <a:stretch>
            <a:fillRect/>
          </a:stretch>
        </p:blipFill>
        <p:spPr>
          <a:xfrm>
            <a:off x="11153775" y="0"/>
            <a:ext cx="1038225" cy="1055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93BAB1D-18F1-4E69-B9D1-C230603C1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76" y="1331476"/>
            <a:ext cx="5582268" cy="453438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D810248-E043-4329-82DB-54B1B97EF37A}"/>
              </a:ext>
            </a:extLst>
          </p:cNvPr>
          <p:cNvSpPr txBox="1"/>
          <p:nvPr/>
        </p:nvSpPr>
        <p:spPr>
          <a:xfrm>
            <a:off x="1631504" y="2210183"/>
            <a:ext cx="43488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u="none" strike="noStrike" baseline="0" dirty="0">
                <a:latin typeface="LinLibertineT"/>
              </a:rPr>
              <a:t>Represent the interaction data as a bipartite user-item graph</a:t>
            </a:r>
            <a:endParaRPr lang="zh-CN" altLang="en-US" sz="2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D4B7738-D079-4079-B1B4-99D88AB6A330}"/>
              </a:ext>
            </a:extLst>
          </p:cNvPr>
          <p:cNvSpPr txBox="1"/>
          <p:nvPr/>
        </p:nvSpPr>
        <p:spPr>
          <a:xfrm>
            <a:off x="1199456" y="1331476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Modality-aware User-Item Graphs</a:t>
            </a:r>
            <a:endParaRPr lang="zh-CN" altLang="en-US" sz="24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D934900-9CD0-422B-9BC8-1426441C0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568" y="3208773"/>
            <a:ext cx="2945493" cy="4001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28BCABE-E5EA-4C97-B924-9E991EC41133}"/>
                  </a:ext>
                </a:extLst>
              </p:cNvPr>
              <p:cNvSpPr txBox="1"/>
              <p:nvPr/>
            </p:nvSpPr>
            <p:spPr>
              <a:xfrm>
                <a:off x="1631504" y="3861048"/>
                <a:ext cx="4452867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2000" b="0" i="0" u="none" strike="noStrike" baseline="0" dirty="0">
                    <a:latin typeface="LinLibertineT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2000" b="0" i="1" u="none" strike="noStrike" baseline="0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sz="2000" b="0" i="0" u="none" strike="noStrike" baseline="0" dirty="0">
                    <a:latin typeface="txsys"/>
                  </a:rPr>
                  <a:t> </a:t>
                </a:r>
                <a:r>
                  <a:rPr lang="en-US" altLang="zh-CN" sz="2000" b="0" i="0" u="none" strike="noStrike" baseline="0" dirty="0">
                    <a:latin typeface="LinLibertineT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000" b="0" i="1" u="none" strike="noStrike" baseline="0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000" b="0" i="0" u="none" strike="noStrike" baseline="0" dirty="0">
                    <a:latin typeface="txsys"/>
                  </a:rPr>
                  <a:t> </a:t>
                </a:r>
                <a:r>
                  <a:rPr lang="en-US" altLang="zh-CN" sz="2000" b="0" i="0" u="none" strike="noStrike" baseline="0" dirty="0">
                    <a:latin typeface="LinLibertineT"/>
                  </a:rPr>
                  <a:t>separately denote the user and micro-video sets.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28BCABE-E5EA-4C97-B924-9E991EC41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04" y="3861048"/>
                <a:ext cx="4452867" cy="707886"/>
              </a:xfrm>
              <a:prstGeom prst="rect">
                <a:avLst/>
              </a:prstGeom>
              <a:blipFill>
                <a:blip r:embed="rId5"/>
                <a:stretch>
                  <a:fillRect l="-1507" t="-4310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30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51968" y="6022851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3" name="图片 2" descr="timg"/>
          <p:cNvPicPr>
            <a:picLocks noChangeAspect="1"/>
          </p:cNvPicPr>
          <p:nvPr/>
        </p:nvPicPr>
        <p:blipFill>
          <a:blip r:embed="rId3"/>
          <a:srcRect l="4621" r="7432" b="11069"/>
          <a:stretch>
            <a:fillRect/>
          </a:stretch>
        </p:blipFill>
        <p:spPr>
          <a:xfrm>
            <a:off x="11153775" y="0"/>
            <a:ext cx="1038225" cy="105537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D4B7738-D079-4079-B1B4-99D88AB6A330}"/>
              </a:ext>
            </a:extLst>
          </p:cNvPr>
          <p:cNvSpPr txBox="1"/>
          <p:nvPr/>
        </p:nvSpPr>
        <p:spPr>
          <a:xfrm>
            <a:off x="1203835" y="1107320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 extraction</a:t>
            </a:r>
            <a:endParaRPr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36604CD-44BB-4103-A05B-BC4D1312CE05}"/>
              </a:ext>
            </a:extLst>
          </p:cNvPr>
          <p:cNvSpPr/>
          <p:nvPr/>
        </p:nvSpPr>
        <p:spPr>
          <a:xfrm>
            <a:off x="1955035" y="3176972"/>
            <a:ext cx="28803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6343EFE-FCBD-4474-BEF1-A5B2E71A5E32}"/>
              </a:ext>
            </a:extLst>
          </p:cNvPr>
          <p:cNvSpPr/>
          <p:nvPr/>
        </p:nvSpPr>
        <p:spPr>
          <a:xfrm>
            <a:off x="8755733" y="4437112"/>
            <a:ext cx="1400101" cy="1760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0AAFAD8-612B-4BE1-BCC4-E6A2005A50D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9" r="34299" b="355"/>
          <a:stretch/>
        </p:blipFill>
        <p:spPr>
          <a:xfrm>
            <a:off x="2188414" y="1727538"/>
            <a:ext cx="829384" cy="129099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B7A037D-247B-45C7-A4B4-46116A7751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034" y="3594092"/>
            <a:ext cx="1296144" cy="84302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F46F442-3CC1-4E2D-95D3-6307265395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024" y="5144883"/>
            <a:ext cx="1496165" cy="75624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93572F6-1E7C-4BD1-BC0C-B3C34A181A27}"/>
              </a:ext>
            </a:extLst>
          </p:cNvPr>
          <p:cNvSpPr txBox="1"/>
          <p:nvPr/>
        </p:nvSpPr>
        <p:spPr>
          <a:xfrm>
            <a:off x="2188415" y="2992527"/>
            <a:ext cx="829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Visual</a:t>
            </a:r>
            <a:endParaRPr lang="zh-CN" altLang="en-US" sz="1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A0CC2D7-F51C-45F4-8BE7-8BFB375595A8}"/>
              </a:ext>
            </a:extLst>
          </p:cNvPr>
          <p:cNvSpPr txBox="1"/>
          <p:nvPr/>
        </p:nvSpPr>
        <p:spPr>
          <a:xfrm>
            <a:off x="2188414" y="4463684"/>
            <a:ext cx="955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Acoustic</a:t>
            </a:r>
            <a:endParaRPr lang="zh-CN" altLang="en-US" sz="16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DFBE413-2B01-432B-8860-C0DD1A731DC8}"/>
              </a:ext>
            </a:extLst>
          </p:cNvPr>
          <p:cNvSpPr txBox="1"/>
          <p:nvPr/>
        </p:nvSpPr>
        <p:spPr>
          <a:xfrm>
            <a:off x="2188414" y="5956764"/>
            <a:ext cx="829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Textual</a:t>
            </a:r>
            <a:endParaRPr lang="zh-CN" altLang="en-US" sz="1600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1B469510-E8B0-4BEE-B27F-4E2EF327B9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764" y="1479827"/>
            <a:ext cx="2181529" cy="4610743"/>
          </a:xfrm>
          <a:prstGeom prst="rect">
            <a:avLst/>
          </a:prstGeom>
        </p:spPr>
      </p:pic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17AE926-F9EC-4D65-933B-45CA484BF7F2}"/>
              </a:ext>
            </a:extLst>
          </p:cNvPr>
          <p:cNvSpPr/>
          <p:nvPr/>
        </p:nvSpPr>
        <p:spPr>
          <a:xfrm rot="5400000">
            <a:off x="5477084" y="1418250"/>
            <a:ext cx="727293" cy="1909574"/>
          </a:xfrm>
          <a:prstGeom prst="roundRect">
            <a:avLst/>
          </a:prstGeom>
          <a:solidFill>
            <a:srgbClr val="F1C7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CNN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BC513EC-9A6F-4244-B64F-8676387ACFC9}"/>
              </a:ext>
            </a:extLst>
          </p:cNvPr>
          <p:cNvSpPr/>
          <p:nvPr/>
        </p:nvSpPr>
        <p:spPr>
          <a:xfrm rot="5400000">
            <a:off x="5469966" y="3028370"/>
            <a:ext cx="727293" cy="1897865"/>
          </a:xfrm>
          <a:prstGeom prst="roundRect">
            <a:avLst/>
          </a:prstGeom>
          <a:solidFill>
            <a:srgbClr val="F1C7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VGGish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325E9F3-255F-4D7A-971B-C33A2DD7183D}"/>
              </a:ext>
            </a:extLst>
          </p:cNvPr>
          <p:cNvSpPr/>
          <p:nvPr/>
        </p:nvSpPr>
        <p:spPr>
          <a:xfrm rot="5400000">
            <a:off x="5493083" y="4568217"/>
            <a:ext cx="727293" cy="1909575"/>
          </a:xfrm>
          <a:prstGeom prst="roundRect">
            <a:avLst/>
          </a:prstGeom>
          <a:solidFill>
            <a:srgbClr val="F1C7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Sentence2Vector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AD4FD828-410C-4464-B9E3-046E3D5ECFD2}"/>
              </a:ext>
            </a:extLst>
          </p:cNvPr>
          <p:cNvSpPr/>
          <p:nvPr/>
        </p:nvSpPr>
        <p:spPr>
          <a:xfrm>
            <a:off x="3547874" y="2299999"/>
            <a:ext cx="1008112" cy="119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D255A831-AB16-48C0-9FB6-100D293A76F9}"/>
              </a:ext>
            </a:extLst>
          </p:cNvPr>
          <p:cNvSpPr/>
          <p:nvPr/>
        </p:nvSpPr>
        <p:spPr>
          <a:xfrm>
            <a:off x="3547874" y="3955672"/>
            <a:ext cx="1008112" cy="119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93EC537F-392D-4734-84D1-6F23649A0B03}"/>
              </a:ext>
            </a:extLst>
          </p:cNvPr>
          <p:cNvSpPr/>
          <p:nvPr/>
        </p:nvSpPr>
        <p:spPr>
          <a:xfrm>
            <a:off x="3547874" y="5463074"/>
            <a:ext cx="1008112" cy="119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C7DF115-24B3-4298-8A77-77D453A1DB64}"/>
              </a:ext>
            </a:extLst>
          </p:cNvPr>
          <p:cNvCxnSpPr>
            <a:cxnSpLocks/>
          </p:cNvCxnSpPr>
          <p:nvPr/>
        </p:nvCxnSpPr>
        <p:spPr>
          <a:xfrm flipV="1">
            <a:off x="6811518" y="2116999"/>
            <a:ext cx="2236810" cy="183001"/>
          </a:xfrm>
          <a:prstGeom prst="straightConnector1">
            <a:avLst/>
          </a:prstGeom>
          <a:ln w="28575">
            <a:solidFill>
              <a:srgbClr val="5A9A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F65956C-3A91-4BC3-9757-F6F275D7A446}"/>
              </a:ext>
            </a:extLst>
          </p:cNvPr>
          <p:cNvCxnSpPr>
            <a:cxnSpLocks/>
          </p:cNvCxnSpPr>
          <p:nvPr/>
        </p:nvCxnSpPr>
        <p:spPr>
          <a:xfrm>
            <a:off x="6782546" y="3998356"/>
            <a:ext cx="2265782" cy="110089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86E620B-70F1-4F18-830E-D632021BDF86}"/>
              </a:ext>
            </a:extLst>
          </p:cNvPr>
          <p:cNvCxnSpPr>
            <a:cxnSpLocks/>
          </p:cNvCxnSpPr>
          <p:nvPr/>
        </p:nvCxnSpPr>
        <p:spPr>
          <a:xfrm>
            <a:off x="6811518" y="5501275"/>
            <a:ext cx="2452834" cy="0"/>
          </a:xfrm>
          <a:prstGeom prst="straightConnector1">
            <a:avLst/>
          </a:prstGeom>
          <a:ln w="28575"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1BF95A0-327B-4F64-9597-7C4C6135174E}"/>
              </a:ext>
            </a:extLst>
          </p:cNvPr>
          <p:cNvSpPr txBox="1"/>
          <p:nvPr/>
        </p:nvSpPr>
        <p:spPr>
          <a:xfrm>
            <a:off x="3447814" y="1963111"/>
            <a:ext cx="1208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</a:rPr>
              <a:t>Key frames</a:t>
            </a:r>
            <a:endParaRPr lang="zh-CN" altLang="en-US" sz="14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DFF70DA-8337-4611-8BFF-75695CF114C9}"/>
              </a:ext>
            </a:extLst>
          </p:cNvPr>
          <p:cNvSpPr txBox="1"/>
          <p:nvPr/>
        </p:nvSpPr>
        <p:spPr>
          <a:xfrm>
            <a:off x="3445248" y="3631311"/>
            <a:ext cx="1418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</a:rPr>
              <a:t>Audio tracks</a:t>
            </a:r>
            <a:endParaRPr lang="zh-CN" altLang="en-US" sz="14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9119307-D5C9-4243-A241-0B8C1484357C}"/>
              </a:ext>
            </a:extLst>
          </p:cNvPr>
          <p:cNvSpPr txBox="1"/>
          <p:nvPr/>
        </p:nvSpPr>
        <p:spPr>
          <a:xfrm>
            <a:off x="3445248" y="514488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</a:rPr>
              <a:t>Text info.</a:t>
            </a:r>
            <a:endParaRPr lang="zh-CN" altLang="en-US" sz="14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68F52C2-C5AB-47BA-90D0-026213E01A45}"/>
              </a:ext>
            </a:extLst>
          </p:cNvPr>
          <p:cNvSpPr txBox="1"/>
          <p:nvPr/>
        </p:nvSpPr>
        <p:spPr>
          <a:xfrm rot="21328023">
            <a:off x="7028332" y="1906325"/>
            <a:ext cx="1588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i="0" u="none" strike="noStrike" baseline="0" dirty="0">
                <a:latin typeface="LinLibertineT"/>
              </a:rPr>
              <a:t>Visual features</a:t>
            </a:r>
            <a:endParaRPr lang="zh-CN" altLang="en-US" sz="16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AA7B43E-011C-454A-B0AD-086C22D8E689}"/>
              </a:ext>
            </a:extLst>
          </p:cNvPr>
          <p:cNvSpPr txBox="1"/>
          <p:nvPr/>
        </p:nvSpPr>
        <p:spPr>
          <a:xfrm rot="198071">
            <a:off x="6968305" y="3765569"/>
            <a:ext cx="2149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i="0" u="none" strike="noStrike" baseline="0" dirty="0">
                <a:latin typeface="LinLibertineT"/>
              </a:rPr>
              <a:t>Acoustic features</a:t>
            </a:r>
            <a:endParaRPr lang="zh-CN" altLang="en-US" sz="16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92204C7-FED5-48EA-AE84-F71DB9D1DB55}"/>
              </a:ext>
            </a:extLst>
          </p:cNvPr>
          <p:cNvSpPr txBox="1"/>
          <p:nvPr/>
        </p:nvSpPr>
        <p:spPr>
          <a:xfrm>
            <a:off x="6898521" y="5185451"/>
            <a:ext cx="214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0" u="none" strike="noStrike" baseline="0" dirty="0">
                <a:latin typeface="LinLibertineT"/>
              </a:rPr>
              <a:t>textual features</a:t>
            </a:r>
            <a:endParaRPr lang="zh-CN" altLang="en-US" sz="160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3919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8561A239-E3E4-484B-A853-41636B1BD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3861048"/>
            <a:ext cx="1728192" cy="98631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DC597255-2B54-4A8F-837D-6379DAAF4D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67" t="66498" r="-1"/>
          <a:stretch/>
        </p:blipFill>
        <p:spPr>
          <a:xfrm>
            <a:off x="6090607" y="4354204"/>
            <a:ext cx="2484276" cy="181077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51968" y="6022851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3" name="图片 2" descr="timg"/>
          <p:cNvPicPr>
            <a:picLocks noChangeAspect="1"/>
          </p:cNvPicPr>
          <p:nvPr/>
        </p:nvPicPr>
        <p:blipFill>
          <a:blip r:embed="rId4"/>
          <a:srcRect l="4621" r="7432" b="11069"/>
          <a:stretch>
            <a:fillRect/>
          </a:stretch>
        </p:blipFill>
        <p:spPr>
          <a:xfrm>
            <a:off x="11153775" y="0"/>
            <a:ext cx="1038225" cy="105537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D4B7738-D079-4079-B1B4-99D88AB6A330}"/>
              </a:ext>
            </a:extLst>
          </p:cNvPr>
          <p:cNvSpPr txBox="1"/>
          <p:nvPr/>
        </p:nvSpPr>
        <p:spPr>
          <a:xfrm>
            <a:off x="1199456" y="1340768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Multi-model GCN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171F65A-0966-46C0-A44D-CC10A638F8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644" y="1302870"/>
            <a:ext cx="4204297" cy="2636508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F56AD31F-C6DD-498C-A553-25E23307137B}"/>
              </a:ext>
            </a:extLst>
          </p:cNvPr>
          <p:cNvSpPr txBox="1"/>
          <p:nvPr/>
        </p:nvSpPr>
        <p:spPr>
          <a:xfrm>
            <a:off x="1775520" y="2435404"/>
            <a:ext cx="374441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Multi-model GCN consists of two components:</a:t>
            </a: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Aggregation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Combination layer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84B23BD-9673-4B5F-B9A8-06B4385D5DD1}"/>
              </a:ext>
            </a:extLst>
          </p:cNvPr>
          <p:cNvCxnSpPr/>
          <p:nvPr/>
        </p:nvCxnSpPr>
        <p:spPr>
          <a:xfrm flipV="1">
            <a:off x="8451968" y="4847361"/>
            <a:ext cx="563824" cy="237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971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8561A239-E3E4-484B-A853-41636B1BD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3861048"/>
            <a:ext cx="1728192" cy="98631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DC597255-2B54-4A8F-837D-6379DAAF4D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67" t="66498" r="-1"/>
          <a:stretch/>
        </p:blipFill>
        <p:spPr>
          <a:xfrm>
            <a:off x="6090607" y="4354204"/>
            <a:ext cx="2484276" cy="181077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51968" y="6022851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3" name="图片 2" descr="timg"/>
          <p:cNvPicPr>
            <a:picLocks noChangeAspect="1"/>
          </p:cNvPicPr>
          <p:nvPr/>
        </p:nvPicPr>
        <p:blipFill>
          <a:blip r:embed="rId4"/>
          <a:srcRect l="4621" r="7432" b="11069"/>
          <a:stretch>
            <a:fillRect/>
          </a:stretch>
        </p:blipFill>
        <p:spPr>
          <a:xfrm>
            <a:off x="11153775" y="0"/>
            <a:ext cx="1038225" cy="105537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D4B7738-D079-4079-B1B4-99D88AB6A330}"/>
              </a:ext>
            </a:extLst>
          </p:cNvPr>
          <p:cNvSpPr txBox="1"/>
          <p:nvPr/>
        </p:nvSpPr>
        <p:spPr>
          <a:xfrm>
            <a:off x="1199456" y="1340768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Aggregation layer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171F65A-0966-46C0-A44D-CC10A638F8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644" y="1302870"/>
            <a:ext cx="4204297" cy="2636508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84B23BD-9673-4B5F-B9A8-06B4385D5DD1}"/>
              </a:ext>
            </a:extLst>
          </p:cNvPr>
          <p:cNvCxnSpPr/>
          <p:nvPr/>
        </p:nvCxnSpPr>
        <p:spPr>
          <a:xfrm flipV="1">
            <a:off x="8451968" y="4847361"/>
            <a:ext cx="563824" cy="237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ED88EE2-6736-474E-A825-43B609538D50}"/>
              </a:ext>
            </a:extLst>
          </p:cNvPr>
          <p:cNvSpPr/>
          <p:nvPr/>
        </p:nvSpPr>
        <p:spPr>
          <a:xfrm>
            <a:off x="7608168" y="1551903"/>
            <a:ext cx="1512168" cy="213844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D7404DC-BBFD-417C-B9AD-6BF9E02A4F12}"/>
                  </a:ext>
                </a:extLst>
              </p:cNvPr>
              <p:cNvSpPr txBox="1"/>
              <p:nvPr/>
            </p:nvSpPr>
            <p:spPr>
              <a:xfrm>
                <a:off x="1493877" y="2042131"/>
                <a:ext cx="459673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800" b="0" i="0" u="none" strike="noStrike" baseline="0" dirty="0">
                    <a:latin typeface="LinLibertineT"/>
                  </a:rPr>
                  <a:t>Employ an function </a:t>
                </a:r>
                <a14:m>
                  <m:oMath xmlns:m="http://schemas.openxmlformats.org/officeDocument/2006/math">
                    <m:r>
                      <a:rPr lang="en-US" altLang="zh-CN" sz="1800" b="0" i="1" u="none" strike="noStrike" baseline="0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800" b="0" i="1" u="none" strike="noStrike" baseline="0" dirty="0" smtClean="0">
                        <a:latin typeface="Cambria Math" panose="02040503050406030204" pitchFamily="18" charset="0"/>
                      </a:rPr>
                      <m:t>(∙) </m:t>
                    </m:r>
                  </m:oMath>
                </a14:m>
                <a:r>
                  <a:rPr lang="en-US" altLang="zh-CN" sz="1800" b="0" i="0" u="none" strike="noStrike" baseline="0" dirty="0">
                    <a:latin typeface="LinLibertineT"/>
                  </a:rPr>
                  <a:t>to quantify the influence from its neighbors and output a representation as follows: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D7404DC-BBFD-417C-B9AD-6BF9E02A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877" y="2042131"/>
                <a:ext cx="4596730" cy="923330"/>
              </a:xfrm>
              <a:prstGeom prst="rect">
                <a:avLst/>
              </a:prstGeom>
              <a:blipFill>
                <a:blip r:embed="rId6"/>
                <a:stretch>
                  <a:fillRect l="-1061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7A9970FD-E6ED-4B28-8E79-6126618D1C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4150" y="2965461"/>
            <a:ext cx="1656184" cy="6376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A90C14A-6BF7-4F1A-B77E-834F6E35ED30}"/>
                  </a:ext>
                </a:extLst>
              </p:cNvPr>
              <p:cNvSpPr txBox="1"/>
              <p:nvPr/>
            </p:nvSpPr>
            <p:spPr>
              <a:xfrm>
                <a:off x="1493877" y="3836477"/>
                <a:ext cx="459673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Where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dirty="0"/>
                  <a:t> denotes the neighbors of user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A90C14A-6BF7-4F1A-B77E-834F6E35E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877" y="3836477"/>
                <a:ext cx="4596730" cy="646331"/>
              </a:xfrm>
              <a:prstGeom prst="rect">
                <a:avLst/>
              </a:prstGeom>
              <a:blipFill>
                <a:blip r:embed="rId8"/>
                <a:stretch>
                  <a:fillRect l="-1061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706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8561A239-E3E4-484B-A853-41636B1BD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3861048"/>
            <a:ext cx="1728192" cy="98631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DC597255-2B54-4A8F-837D-6379DAAF4D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67" t="66498" r="-1"/>
          <a:stretch/>
        </p:blipFill>
        <p:spPr>
          <a:xfrm>
            <a:off x="6619901" y="4835009"/>
            <a:ext cx="2484276" cy="181077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51968" y="6022851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3" name="图片 2" descr="timg"/>
          <p:cNvPicPr>
            <a:picLocks noChangeAspect="1"/>
          </p:cNvPicPr>
          <p:nvPr/>
        </p:nvPicPr>
        <p:blipFill>
          <a:blip r:embed="rId5"/>
          <a:srcRect l="4621" r="7432" b="11069"/>
          <a:stretch>
            <a:fillRect/>
          </a:stretch>
        </p:blipFill>
        <p:spPr>
          <a:xfrm>
            <a:off x="11153775" y="0"/>
            <a:ext cx="1038225" cy="105537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D4B7738-D079-4079-B1B4-99D88AB6A330}"/>
              </a:ext>
            </a:extLst>
          </p:cNvPr>
          <p:cNvSpPr txBox="1"/>
          <p:nvPr/>
        </p:nvSpPr>
        <p:spPr>
          <a:xfrm>
            <a:off x="1199456" y="1340768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Aggregation layer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171F65A-0966-46C0-A44D-CC10A638F8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644" y="1302870"/>
            <a:ext cx="4204297" cy="2636508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84B23BD-9673-4B5F-B9A8-06B4385D5DD1}"/>
              </a:ext>
            </a:extLst>
          </p:cNvPr>
          <p:cNvCxnSpPr>
            <a:cxnSpLocks/>
          </p:cNvCxnSpPr>
          <p:nvPr/>
        </p:nvCxnSpPr>
        <p:spPr>
          <a:xfrm flipV="1">
            <a:off x="8760296" y="4847362"/>
            <a:ext cx="255496" cy="309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ED88EE2-6736-474E-A825-43B609538D50}"/>
              </a:ext>
            </a:extLst>
          </p:cNvPr>
          <p:cNvSpPr/>
          <p:nvPr/>
        </p:nvSpPr>
        <p:spPr>
          <a:xfrm>
            <a:off x="7608168" y="1551903"/>
            <a:ext cx="1512168" cy="213844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D7404DC-BBFD-417C-B9AD-6BF9E02A4F12}"/>
                  </a:ext>
                </a:extLst>
              </p:cNvPr>
              <p:cNvSpPr txBox="1"/>
              <p:nvPr/>
            </p:nvSpPr>
            <p:spPr>
              <a:xfrm>
                <a:off x="1493877" y="2042131"/>
                <a:ext cx="4596730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800" b="0" i="0" u="none" strike="noStrike" baseline="0" dirty="0">
                    <a:latin typeface="LinLibertineT"/>
                  </a:rPr>
                  <a:t>Implement </a:t>
                </a:r>
                <a14:m>
                  <m:oMath xmlns:m="http://schemas.openxmlformats.org/officeDocument/2006/math">
                    <m:r>
                      <a:rPr lang="en-US" altLang="zh-CN" sz="1800" b="0" i="1" u="none" strike="noStrike" baseline="0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800" b="0" i="1" u="none" strike="noStrike" baseline="0" dirty="0" smtClean="0">
                        <a:latin typeface="Cambria Math" panose="02040503050406030204" pitchFamily="18" charset="0"/>
                      </a:rPr>
                      <m:t>(∙) </m:t>
                    </m:r>
                  </m:oMath>
                </a14:m>
                <a:r>
                  <a:rPr lang="en-US" altLang="zh-CN" sz="1800" b="0" i="0" u="none" strike="noStrike" baseline="0" dirty="0">
                    <a:latin typeface="LinLibertineT"/>
                  </a:rPr>
                  <a:t>via:</a:t>
                </a:r>
              </a:p>
              <a:p>
                <a:pPr algn="l"/>
                <a:endParaRPr lang="en-US" altLang="zh-CN" dirty="0">
                  <a:latin typeface="LinLibertineT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altLang="zh-CN" sz="1800" b="1" i="0" u="none" strike="noStrike" baseline="0" dirty="0">
                    <a:latin typeface="LinLibertineTB"/>
                  </a:rPr>
                  <a:t>Mean Aggregation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altLang="zh-CN" b="1" dirty="0">
                  <a:latin typeface="LinLibertineTB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altLang="zh-CN" b="1" dirty="0">
                  <a:latin typeface="LinLibertineTB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altLang="zh-CN" b="1" dirty="0">
                  <a:latin typeface="LinLibertineTB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altLang="zh-CN" b="1" dirty="0">
                  <a:latin typeface="LinLibertineTB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LinLibertineTB"/>
                  </a:rPr>
                  <a:t>Max Aggregation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D7404DC-BBFD-417C-B9AD-6BF9E02A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877" y="2042131"/>
                <a:ext cx="4596730" cy="2308324"/>
              </a:xfrm>
              <a:prstGeom prst="rect">
                <a:avLst/>
              </a:prstGeom>
              <a:blipFill>
                <a:blip r:embed="rId7"/>
                <a:stretch>
                  <a:fillRect l="-1061" t="-1583" b="-3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A4E07275-E0ED-4E62-ADE9-632CBB6548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2136" y="3080742"/>
            <a:ext cx="5029200" cy="8477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763F60A-CA67-4776-8254-E353792628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1534" y="4491404"/>
            <a:ext cx="4533900" cy="733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A8E0173-F536-44A8-A7DA-8E911743EA0C}"/>
                  </a:ext>
                </a:extLst>
              </p:cNvPr>
              <p:cNvSpPr txBox="1"/>
              <p:nvPr/>
            </p:nvSpPr>
            <p:spPr>
              <a:xfrm>
                <a:off x="639160" y="5711982"/>
                <a:ext cx="6097554" cy="59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1600" dirty="0"/>
                  <a:t>: the neighbors of user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zh-CN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1600" dirty="0"/>
                  <a:t>: trainable transformation matrix  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A8E0173-F536-44A8-A7DA-8E911743E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60" y="5711982"/>
                <a:ext cx="6097554" cy="595548"/>
              </a:xfrm>
              <a:prstGeom prst="rect">
                <a:avLst/>
              </a:prstGeom>
              <a:blipFill>
                <a:blip r:embed="rId10"/>
                <a:stretch>
                  <a:fillRect t="-3061" b="-10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290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8561A239-E3E4-484B-A853-41636B1BD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3861048"/>
            <a:ext cx="1728192" cy="98631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DC597255-2B54-4A8F-837D-6379DAAF4D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67" t="66498" r="-1"/>
          <a:stretch/>
        </p:blipFill>
        <p:spPr>
          <a:xfrm>
            <a:off x="6090607" y="4354204"/>
            <a:ext cx="2484276" cy="181077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51968" y="6022851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3" name="图片 2" descr="timg"/>
          <p:cNvPicPr>
            <a:picLocks noChangeAspect="1"/>
          </p:cNvPicPr>
          <p:nvPr/>
        </p:nvPicPr>
        <p:blipFill>
          <a:blip r:embed="rId5"/>
          <a:srcRect l="4621" r="7432" b="11069"/>
          <a:stretch>
            <a:fillRect/>
          </a:stretch>
        </p:blipFill>
        <p:spPr>
          <a:xfrm>
            <a:off x="11153775" y="0"/>
            <a:ext cx="1038225" cy="105537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D4B7738-D079-4079-B1B4-99D88AB6A330}"/>
              </a:ext>
            </a:extLst>
          </p:cNvPr>
          <p:cNvSpPr txBox="1"/>
          <p:nvPr/>
        </p:nvSpPr>
        <p:spPr>
          <a:xfrm>
            <a:off x="1199456" y="1340768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Combination layer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171F65A-0966-46C0-A44D-CC10A638F8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644" y="1302870"/>
            <a:ext cx="4204297" cy="2636508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84B23BD-9673-4B5F-B9A8-06B4385D5DD1}"/>
              </a:ext>
            </a:extLst>
          </p:cNvPr>
          <p:cNvCxnSpPr/>
          <p:nvPr/>
        </p:nvCxnSpPr>
        <p:spPr>
          <a:xfrm flipV="1">
            <a:off x="8451968" y="4847361"/>
            <a:ext cx="563824" cy="237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ED88EE2-6736-474E-A825-43B609538D50}"/>
              </a:ext>
            </a:extLst>
          </p:cNvPr>
          <p:cNvSpPr/>
          <p:nvPr/>
        </p:nvSpPr>
        <p:spPr>
          <a:xfrm>
            <a:off x="9015791" y="1616337"/>
            <a:ext cx="2137983" cy="213844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5AD89BE-395D-4122-83A5-CFAEFA155F8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-482" b="3369"/>
          <a:stretch/>
        </p:blipFill>
        <p:spPr>
          <a:xfrm>
            <a:off x="2135560" y="2590435"/>
            <a:ext cx="2478857" cy="5154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ACEC5D5-B3A3-40ED-80C7-DC15B41E1357}"/>
                  </a:ext>
                </a:extLst>
              </p:cNvPr>
              <p:cNvSpPr txBox="1"/>
              <p:nvPr/>
            </p:nvSpPr>
            <p:spPr>
              <a:xfrm>
                <a:off x="1631504" y="2084018"/>
                <a:ext cx="60975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Roboto"/>
                  </a:rPr>
                  <a:t>Update the user's representation in modal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Roboto"/>
                  </a:rPr>
                  <a:t>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ACEC5D5-B3A3-40ED-80C7-DC15B41E1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04" y="2084018"/>
                <a:ext cx="6097554" cy="369332"/>
              </a:xfrm>
              <a:prstGeom prst="rect">
                <a:avLst/>
              </a:prstGeom>
              <a:blipFill>
                <a:blip r:embed="rId8"/>
                <a:stretch>
                  <a:fillRect l="-900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41D6437-087D-47AC-82E0-AEAB05D38FF0}"/>
                  </a:ext>
                </a:extLst>
              </p:cNvPr>
              <p:cNvSpPr txBox="1"/>
              <p:nvPr/>
            </p:nvSpPr>
            <p:spPr>
              <a:xfrm>
                <a:off x="641078" y="5815650"/>
                <a:ext cx="6097554" cy="349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r>
                  <a:rPr lang="en-US" altLang="zh-CN" sz="1600" dirty="0"/>
                  <a:t>: User’s ID Embedding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41D6437-087D-47AC-82E0-AEAB05D38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78" y="5815650"/>
                <a:ext cx="6097554" cy="349326"/>
              </a:xfrm>
              <a:prstGeom prst="rect">
                <a:avLst/>
              </a:prstGeom>
              <a:blipFill>
                <a:blip r:embed="rId9"/>
                <a:stretch>
                  <a:fillRect t="-5263" b="-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43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0AB255EB-F44B-4CC1-8ADE-61C98D5A7F49}"/>
              </a:ext>
            </a:extLst>
          </p:cNvPr>
          <p:cNvSpPr txBox="1"/>
          <p:nvPr/>
        </p:nvSpPr>
        <p:spPr>
          <a:xfrm>
            <a:off x="643062" y="1628800"/>
            <a:ext cx="1090587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MMGCN: Multi-modal Graph Convolution Network for</a:t>
            </a:r>
          </a:p>
          <a:p>
            <a:pPr algn="ctr"/>
            <a:r>
              <a:rPr lang="en-US" altLang="zh-CN" sz="320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Personalized Recommendation of Micro-video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 descr="timg">
            <a:extLst>
              <a:ext uri="{FF2B5EF4-FFF2-40B4-BE49-F238E27FC236}">
                <a16:creationId xmlns:a16="http://schemas.microsoft.com/office/drawing/2014/main" id="{2EE4ACC9-A1CE-4922-800A-DE5859E145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21" r="7432" b="11069"/>
          <a:stretch>
            <a:fillRect/>
          </a:stretch>
        </p:blipFill>
        <p:spPr>
          <a:xfrm>
            <a:off x="407368" y="82322"/>
            <a:ext cx="1080120" cy="109809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1BC2257-B7F2-44A0-A1DF-A1698ACF0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42" y="3356992"/>
            <a:ext cx="8188714" cy="180020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B1A2D215-DF7C-43C0-A9F3-3957F5BEC99F}"/>
              </a:ext>
            </a:extLst>
          </p:cNvPr>
          <p:cNvSpPr txBox="1"/>
          <p:nvPr/>
        </p:nvSpPr>
        <p:spPr>
          <a:xfrm>
            <a:off x="0" y="6396335"/>
            <a:ext cx="101180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 Y, Wang X,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Nie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L, et al. MMGCN: Multi-modal graph convolution network for personalized recommendation of micro-video[C]//Proceedings of the 27th ACM International Conference on Multimedia. 2019: 1437-1445.</a:t>
            </a:r>
            <a:endParaRPr lang="zh-CN" altLang="en-US" sz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51968" y="6022851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3" name="图片 2" descr="timg"/>
          <p:cNvPicPr>
            <a:picLocks noChangeAspect="1"/>
          </p:cNvPicPr>
          <p:nvPr/>
        </p:nvPicPr>
        <p:blipFill>
          <a:blip r:embed="rId3"/>
          <a:srcRect l="4621" r="7432" b="11069"/>
          <a:stretch>
            <a:fillRect/>
          </a:stretch>
        </p:blipFill>
        <p:spPr>
          <a:xfrm>
            <a:off x="11153775" y="0"/>
            <a:ext cx="1038225" cy="105537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D4B7738-D079-4079-B1B4-99D88AB6A330}"/>
              </a:ext>
            </a:extLst>
          </p:cNvPr>
          <p:cNvSpPr txBox="1"/>
          <p:nvPr/>
        </p:nvSpPr>
        <p:spPr>
          <a:xfrm>
            <a:off x="1199456" y="1340768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Combination layer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41D6437-087D-47AC-82E0-AEAB05D38FF0}"/>
                  </a:ext>
                </a:extLst>
              </p:cNvPr>
              <p:cNvSpPr txBox="1"/>
              <p:nvPr/>
            </p:nvSpPr>
            <p:spPr>
              <a:xfrm>
                <a:off x="641078" y="5815650"/>
                <a:ext cx="6097554" cy="349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1600" dirty="0"/>
                  <a:t>: trainable transformation matrix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41D6437-087D-47AC-82E0-AEAB05D38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78" y="5815650"/>
                <a:ext cx="6097554" cy="349326"/>
              </a:xfrm>
              <a:prstGeom prst="rect">
                <a:avLst/>
              </a:prstGeom>
              <a:blipFill>
                <a:blip r:embed="rId4"/>
                <a:stretch>
                  <a:fillRect t="-5263" b="-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37480CE7-1D1D-4283-ACBE-533DCCF8C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0207" y="1944421"/>
            <a:ext cx="3819525" cy="590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C7FBE9F-2C84-4CF4-AC00-1AD3D2DA6D9C}"/>
                  </a:ext>
                </a:extLst>
              </p:cNvPr>
              <p:cNvSpPr txBox="1"/>
              <p:nvPr/>
            </p:nvSpPr>
            <p:spPr>
              <a:xfrm>
                <a:off x="1364636" y="2634225"/>
                <a:ext cx="522084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800" b="0" i="0" u="none" strike="noStrike" baseline="0" dirty="0">
                    <a:latin typeface="LinLibertineT"/>
                  </a:rPr>
                  <a:t>Meanwhile, the ID embedding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r>
                  <a:rPr lang="en-US" altLang="zh-CN" sz="800" b="0" i="0" u="none" strike="noStrike" baseline="0" dirty="0">
                    <a:latin typeface="LinLibertineI7"/>
                  </a:rPr>
                  <a:t> </a:t>
                </a:r>
                <a:r>
                  <a:rPr lang="en-US" altLang="zh-CN" sz="1800" b="0" i="0" u="none" strike="noStrike" baseline="0" dirty="0">
                    <a:latin typeface="LinLibertineT"/>
                  </a:rPr>
                  <a:t>essentially bridges the gap between modal-specific representations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C7FBE9F-2C84-4CF4-AC00-1AD3D2DA6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636" y="2634225"/>
                <a:ext cx="5220849" cy="646331"/>
              </a:xfrm>
              <a:prstGeom prst="rect">
                <a:avLst/>
              </a:prstGeom>
              <a:blipFill>
                <a:blip r:embed="rId6"/>
                <a:stretch>
                  <a:fillRect l="-1051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D3ABB7B2-B9A4-4E8F-9098-723A4D0C11A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20" b="1741"/>
          <a:stretch/>
        </p:blipFill>
        <p:spPr>
          <a:xfrm>
            <a:off x="8544272" y="1172513"/>
            <a:ext cx="2304255" cy="485033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3F397B6-FBCA-47B4-BD7F-2A221C6A75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667" y="5377377"/>
            <a:ext cx="1130982" cy="64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39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51968" y="6022851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3" name="图片 2" descr="timg"/>
          <p:cNvPicPr>
            <a:picLocks noChangeAspect="1"/>
          </p:cNvPicPr>
          <p:nvPr/>
        </p:nvPicPr>
        <p:blipFill>
          <a:blip r:embed="rId3"/>
          <a:srcRect l="4621" r="7432" b="11069"/>
          <a:stretch>
            <a:fillRect/>
          </a:stretch>
        </p:blipFill>
        <p:spPr>
          <a:xfrm>
            <a:off x="11153775" y="0"/>
            <a:ext cx="1038225" cy="105537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D4B7738-D079-4079-B1B4-99D88AB6A330}"/>
              </a:ext>
            </a:extLst>
          </p:cNvPr>
          <p:cNvSpPr txBox="1"/>
          <p:nvPr/>
        </p:nvSpPr>
        <p:spPr>
          <a:xfrm>
            <a:off x="1199456" y="1340768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Combination layer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41D6437-087D-47AC-82E0-AEAB05D38FF0}"/>
                  </a:ext>
                </a:extLst>
              </p:cNvPr>
              <p:cNvSpPr txBox="1"/>
              <p:nvPr/>
            </p:nvSpPr>
            <p:spPr>
              <a:xfrm>
                <a:off x="641078" y="5815650"/>
                <a:ext cx="6097554" cy="349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: trainable transformation matrix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41D6437-087D-47AC-82E0-AEAB05D38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78" y="5815650"/>
                <a:ext cx="6097554" cy="349326"/>
              </a:xfrm>
              <a:prstGeom prst="rect">
                <a:avLst/>
              </a:prstGeom>
              <a:blipFill>
                <a:blip r:embed="rId4"/>
                <a:stretch>
                  <a:fillRect t="-5263" b="-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37480CE7-1D1D-4283-ACBE-533DCCF8C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6866" y="1937729"/>
            <a:ext cx="3819525" cy="590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C7FBE9F-2C84-4CF4-AC00-1AD3D2DA6D9C}"/>
                  </a:ext>
                </a:extLst>
              </p:cNvPr>
              <p:cNvSpPr txBox="1"/>
              <p:nvPr/>
            </p:nvSpPr>
            <p:spPr>
              <a:xfrm>
                <a:off x="1370247" y="2601586"/>
                <a:ext cx="522084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implement the combination function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(∙)</m:t>
                    </m:r>
                  </m:oMath>
                </a14:m>
                <a:r>
                  <a:rPr lang="en-US" altLang="zh-CN" dirty="0"/>
                  <a:t> via the following two methods: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C7FBE9F-2C84-4CF4-AC00-1AD3D2DA6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47" y="2601586"/>
                <a:ext cx="5220849" cy="646331"/>
              </a:xfrm>
              <a:prstGeom prst="rect">
                <a:avLst/>
              </a:prstGeom>
              <a:blipFill>
                <a:blip r:embed="rId6"/>
                <a:stretch>
                  <a:fillRect l="-1051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D3ABB7B2-B9A4-4E8F-9098-723A4D0C11A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20" b="1741"/>
          <a:stretch/>
        </p:blipFill>
        <p:spPr>
          <a:xfrm>
            <a:off x="8544272" y="1172513"/>
            <a:ext cx="2304255" cy="485033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3F397B6-FBCA-47B4-BD7F-2A221C6A75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667" y="5377377"/>
            <a:ext cx="1130982" cy="64547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7E901CE-02B0-46D0-A989-2DC015AD7AF7}"/>
              </a:ext>
            </a:extLst>
          </p:cNvPr>
          <p:cNvSpPr txBox="1"/>
          <p:nvPr/>
        </p:nvSpPr>
        <p:spPr>
          <a:xfrm>
            <a:off x="1368895" y="333240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i="0" u="none" strike="noStrike" baseline="0" dirty="0">
                <a:latin typeface="LinLibertineTB"/>
              </a:rPr>
              <a:t>Concatenation Combination</a:t>
            </a:r>
            <a:endParaRPr lang="zh-CN" altLang="en-US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D64AB7-4D45-499A-88E8-B8D7DE0990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6470" y="3659831"/>
            <a:ext cx="5343525" cy="69532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D76D2A5-4CC6-4C67-A4E7-D4E35A3B98F3}"/>
              </a:ext>
            </a:extLst>
          </p:cNvPr>
          <p:cNvSpPr txBox="1"/>
          <p:nvPr/>
        </p:nvSpPr>
        <p:spPr>
          <a:xfrm>
            <a:off x="1368895" y="433906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i="0" u="none" strike="noStrike" baseline="0" dirty="0">
                <a:latin typeface="LinLibertineTB"/>
              </a:rPr>
              <a:t>Element-wise Combination</a:t>
            </a:r>
            <a:endParaRPr lang="zh-CN" altLang="en-US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B8B286C-D75D-4999-A319-4EA8883483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6470" y="4688497"/>
            <a:ext cx="53435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3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51968" y="6022851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3" name="图片 2" descr="timg"/>
          <p:cNvPicPr>
            <a:picLocks noChangeAspect="1"/>
          </p:cNvPicPr>
          <p:nvPr/>
        </p:nvPicPr>
        <p:blipFill>
          <a:blip r:embed="rId3"/>
          <a:srcRect l="4621" r="7432" b="11069"/>
          <a:stretch>
            <a:fillRect/>
          </a:stretch>
        </p:blipFill>
        <p:spPr>
          <a:xfrm>
            <a:off x="11153775" y="0"/>
            <a:ext cx="1038225" cy="105537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D4B7738-D079-4079-B1B4-99D88AB6A330}"/>
              </a:ext>
            </a:extLst>
          </p:cNvPr>
          <p:cNvSpPr txBox="1"/>
          <p:nvPr/>
        </p:nvSpPr>
        <p:spPr>
          <a:xfrm>
            <a:off x="1199456" y="1340768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 Prediction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E63B8B6-D8B5-40A8-8A0C-249C8EA3A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687" y="4194922"/>
            <a:ext cx="1728192" cy="98631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85D7368-4371-46F7-8A99-91025E5300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059" y="1636744"/>
            <a:ext cx="4204297" cy="2636508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B03DC93A-206D-4B23-B070-D97D37C915CB}"/>
              </a:ext>
            </a:extLst>
          </p:cNvPr>
          <p:cNvSpPr txBox="1"/>
          <p:nvPr/>
        </p:nvSpPr>
        <p:spPr>
          <a:xfrm>
            <a:off x="1543759" y="2031668"/>
            <a:ext cx="54089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LinLibertineT"/>
              </a:rPr>
              <a:t>Formally, the representation from </a:t>
            </a:r>
            <a:r>
              <a:rPr lang="en-US" altLang="zh-CN" sz="1800" b="0" i="0" u="none" strike="noStrike" baseline="0" dirty="0">
                <a:latin typeface="LinLibertineI"/>
              </a:rPr>
              <a:t>l</a:t>
            </a:r>
            <a:r>
              <a:rPr lang="en-US" altLang="zh-CN" sz="1800" b="0" i="0" u="none" strike="noStrike" baseline="0" dirty="0">
                <a:latin typeface="LinLibertineT"/>
              </a:rPr>
              <a:t>-hop neighbors of user </a:t>
            </a:r>
            <a:r>
              <a:rPr lang="en-US" altLang="zh-CN" sz="1800" b="0" i="0" u="none" strike="noStrike" baseline="0" dirty="0">
                <a:latin typeface="LinLibertineI"/>
              </a:rPr>
              <a:t>u </a:t>
            </a:r>
            <a:r>
              <a:rPr lang="en-US" altLang="zh-CN" sz="1800" b="0" i="0" u="none" strike="noStrike" baseline="0" dirty="0">
                <a:latin typeface="LinLibertineT"/>
              </a:rPr>
              <a:t>and the output of </a:t>
            </a:r>
            <a:r>
              <a:rPr lang="en-US" altLang="zh-CN" sz="1800" b="0" i="0" u="none" strike="noStrike" baseline="0" dirty="0">
                <a:latin typeface="LinLibertineI"/>
              </a:rPr>
              <a:t>l</a:t>
            </a:r>
            <a:r>
              <a:rPr lang="en-US" altLang="zh-CN" sz="1800" b="0" i="0" u="none" strike="noStrike" baseline="0" dirty="0">
                <a:latin typeface="LinLibertineT"/>
              </a:rPr>
              <a:t>-</a:t>
            </a:r>
            <a:r>
              <a:rPr lang="en-US" altLang="zh-CN" sz="1800" b="0" i="0" u="none" strike="noStrike" baseline="0" dirty="0" err="1">
                <a:latin typeface="LinLibertineT"/>
              </a:rPr>
              <a:t>th</a:t>
            </a:r>
            <a:r>
              <a:rPr lang="en-US" altLang="zh-CN" sz="1800" b="0" i="0" u="none" strike="noStrike" baseline="0" dirty="0">
                <a:latin typeface="LinLibertineT"/>
              </a:rPr>
              <a:t> multi-modal combination layer are recursively formulated as: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5EBB725-D9BD-4E5A-B0E2-BD65E08549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0769" y="2954998"/>
            <a:ext cx="5114925" cy="638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EEC5E09-3D4B-4D98-AA7D-23A6D6EB2B20}"/>
                  </a:ext>
                </a:extLst>
              </p:cNvPr>
              <p:cNvSpPr txBox="1"/>
              <p:nvPr/>
            </p:nvSpPr>
            <p:spPr>
              <a:xfrm>
                <a:off x="1543759" y="3757747"/>
                <a:ext cx="6097554" cy="70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800" b="0" i="0" u="none" strike="noStrike" baseline="0" dirty="0">
                    <a:latin typeface="LinLibertineT"/>
                  </a:rPr>
                  <a:t>analogously, we can update the representations for</a:t>
                </a:r>
              </a:p>
              <a:p>
                <a:pPr algn="l"/>
                <a:r>
                  <a:rPr lang="en-US" altLang="zh-CN" sz="1800" b="0" i="0" u="none" strike="noStrike" baseline="0" dirty="0">
                    <a:latin typeface="LinLibertineT"/>
                  </a:rPr>
                  <a:t>item nodes and get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1800" b="0" i="1" u="none" strike="noStrike" baseline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1800" b="0" i="1" u="none" strike="noStrike" baseline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 u="none" strike="noStrike" baseline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800" b="0" i="1" u="none" strike="noStrike" baseline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EEC5E09-3D4B-4D98-AA7D-23A6D6EB2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759" y="3757747"/>
                <a:ext cx="6097554" cy="705706"/>
              </a:xfrm>
              <a:prstGeom prst="rect">
                <a:avLst/>
              </a:prstGeom>
              <a:blipFill>
                <a:blip r:embed="rId7"/>
                <a:stretch>
                  <a:fillRect l="-800" t="-4310" b="-12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74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51968" y="6022851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3" name="图片 2" descr="timg"/>
          <p:cNvPicPr>
            <a:picLocks noChangeAspect="1"/>
          </p:cNvPicPr>
          <p:nvPr/>
        </p:nvPicPr>
        <p:blipFill>
          <a:blip r:embed="rId3"/>
          <a:srcRect l="4621" r="7432" b="11069"/>
          <a:stretch>
            <a:fillRect/>
          </a:stretch>
        </p:blipFill>
        <p:spPr>
          <a:xfrm>
            <a:off x="11153775" y="0"/>
            <a:ext cx="1038225" cy="105537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D4B7738-D079-4079-B1B4-99D88AB6A330}"/>
              </a:ext>
            </a:extLst>
          </p:cNvPr>
          <p:cNvSpPr txBox="1"/>
          <p:nvPr/>
        </p:nvSpPr>
        <p:spPr>
          <a:xfrm>
            <a:off x="1199456" y="1340768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 Prediction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949382-B09E-4722-BB2B-187C4AF4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232" y="1265260"/>
            <a:ext cx="2188945" cy="45975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38083EE-3860-4556-8262-AAEF52B92418}"/>
                  </a:ext>
                </a:extLst>
              </p:cNvPr>
              <p:cNvSpPr txBox="1"/>
              <p:nvPr/>
            </p:nvSpPr>
            <p:spPr>
              <a:xfrm>
                <a:off x="1487488" y="2081344"/>
                <a:ext cx="609755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dirty="0">
                    <a:latin typeface="LinLibertineT"/>
                  </a:rPr>
                  <a:t>O</a:t>
                </a:r>
                <a:r>
                  <a:rPr lang="en-US" altLang="zh-CN" sz="1800" b="0" i="0" u="none" strike="noStrike" baseline="0" dirty="0">
                    <a:latin typeface="LinLibertineT"/>
                  </a:rPr>
                  <a:t>btain the final representations for user </a:t>
                </a:r>
                <a14:m>
                  <m:oMath xmlns:m="http://schemas.openxmlformats.org/officeDocument/2006/math">
                    <m:r>
                      <a:rPr lang="en-US" altLang="zh-CN" sz="1800" b="0" i="1" u="none" strike="noStrike" baseline="0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1800" b="0" i="0" u="none" strike="noStrike" baseline="0" dirty="0">
                    <a:latin typeface="LinLibertineI"/>
                  </a:rPr>
                  <a:t> </a:t>
                </a:r>
                <a:r>
                  <a:rPr lang="en-US" altLang="zh-CN" sz="1800" b="0" i="0" u="none" strike="noStrike" baseline="0" dirty="0">
                    <a:latin typeface="LinLibertineT"/>
                  </a:rPr>
                  <a:t>and micro-video </a:t>
                </a:r>
                <a14:m>
                  <m:oMath xmlns:m="http://schemas.openxmlformats.org/officeDocument/2006/math">
                    <m:r>
                      <a:rPr lang="en-US" altLang="zh-CN" sz="1800" b="0" i="1" u="none" strike="noStrike" baseline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800" b="0" i="0" u="none" strike="noStrike" baseline="0" dirty="0">
                    <a:latin typeface="LinLibertineI"/>
                  </a:rPr>
                  <a:t> </a:t>
                </a:r>
                <a:r>
                  <a:rPr lang="en-US" altLang="zh-CN" sz="1800" b="0" i="0" u="none" strike="noStrike" baseline="0" dirty="0">
                    <a:latin typeface="LinLibertineT"/>
                  </a:rPr>
                  <a:t>via the linear combination of multi-modal representations, as: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38083EE-3860-4556-8262-AAEF52B92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2081344"/>
                <a:ext cx="6097554" cy="646331"/>
              </a:xfrm>
              <a:prstGeom prst="rect">
                <a:avLst/>
              </a:prstGeom>
              <a:blipFill>
                <a:blip r:embed="rId5"/>
                <a:stretch>
                  <a:fillRect l="-800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4CD34C28-1D77-4669-8FD4-828F0B8284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9790" y="3111151"/>
            <a:ext cx="45529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79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Optimization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51968" y="6022851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3" name="图片 2" descr="timg"/>
          <p:cNvPicPr>
            <a:picLocks noChangeAspect="1"/>
          </p:cNvPicPr>
          <p:nvPr/>
        </p:nvPicPr>
        <p:blipFill>
          <a:blip r:embed="rId3"/>
          <a:srcRect l="4621" r="7432" b="11069"/>
          <a:stretch>
            <a:fillRect/>
          </a:stretch>
        </p:blipFill>
        <p:spPr>
          <a:xfrm>
            <a:off x="11153775" y="0"/>
            <a:ext cx="1038225" cy="105537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D4B7738-D079-4079-B1B4-99D88AB6A330}"/>
              </a:ext>
            </a:extLst>
          </p:cNvPr>
          <p:cNvSpPr txBox="1"/>
          <p:nvPr/>
        </p:nvSpPr>
        <p:spPr>
          <a:xfrm>
            <a:off x="1199456" y="1340768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D7F3A9-BE72-47E2-94E7-DD3660F70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865" y="2696914"/>
            <a:ext cx="3876675" cy="6000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ED984E7-A7F9-4D53-858D-954A6170EE1F}"/>
              </a:ext>
            </a:extLst>
          </p:cNvPr>
          <p:cNvSpPr txBox="1"/>
          <p:nvPr/>
        </p:nvSpPr>
        <p:spPr>
          <a:xfrm>
            <a:off x="1559496" y="1541983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 – Bayesian Personalized Ranking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1F5213-FB08-48AC-8321-1C4B915DDF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7266" y="3861048"/>
            <a:ext cx="5095875" cy="790575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08C275D-7AED-4603-A96C-A3BC5042B6F5}"/>
              </a:ext>
            </a:extLst>
          </p:cNvPr>
          <p:cNvCxnSpPr/>
          <p:nvPr/>
        </p:nvCxnSpPr>
        <p:spPr>
          <a:xfrm>
            <a:off x="5663952" y="4365104"/>
            <a:ext cx="199309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E4AB9CC-A202-42C9-BAA7-1926FDD34AB7}"/>
              </a:ext>
            </a:extLst>
          </p:cNvPr>
          <p:cNvSpPr txBox="1"/>
          <p:nvPr/>
        </p:nvSpPr>
        <p:spPr>
          <a:xfrm>
            <a:off x="5784962" y="4365712"/>
            <a:ext cx="1751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solidFill>
                  <a:srgbClr val="FF0000"/>
                </a:solidFill>
                <a:latin typeface="LinLibertineT"/>
              </a:rPr>
              <a:t>sigmoid function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60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51968" y="6022851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3" name="图片 2" descr="timg"/>
          <p:cNvPicPr>
            <a:picLocks noChangeAspect="1"/>
          </p:cNvPicPr>
          <p:nvPr/>
        </p:nvPicPr>
        <p:blipFill>
          <a:blip r:embed="rId2"/>
          <a:srcRect l="4621" r="7432" b="11069"/>
          <a:stretch>
            <a:fillRect/>
          </a:stretch>
        </p:blipFill>
        <p:spPr>
          <a:xfrm>
            <a:off x="11153775" y="0"/>
            <a:ext cx="1038225" cy="105537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1F27057-3010-45C3-88F1-449EEC2E5EF8}"/>
              </a:ext>
            </a:extLst>
          </p:cNvPr>
          <p:cNvSpPr txBox="1">
            <a:spLocks/>
          </p:cNvSpPr>
          <p:nvPr/>
        </p:nvSpPr>
        <p:spPr>
          <a:xfrm>
            <a:off x="2194493" y="1526058"/>
            <a:ext cx="7801424" cy="38058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/>
              <a:t>Motivation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/>
              <a:t>Method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FF0000"/>
                </a:solidFill>
              </a:rPr>
              <a:t>Experiments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/>
              <a:t>Conclusion</a:t>
            </a:r>
            <a:endParaRPr lang="zh-CN" altLang="en-US" sz="28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54123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51968" y="6022851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3" name="图片 2" descr="timg"/>
          <p:cNvPicPr>
            <a:picLocks noChangeAspect="1"/>
          </p:cNvPicPr>
          <p:nvPr/>
        </p:nvPicPr>
        <p:blipFill>
          <a:blip r:embed="rId2"/>
          <a:srcRect l="4621" r="7432" b="11069"/>
          <a:stretch>
            <a:fillRect/>
          </a:stretch>
        </p:blipFill>
        <p:spPr>
          <a:xfrm>
            <a:off x="11153775" y="0"/>
            <a:ext cx="1038225" cy="105537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4C49D20-D6AE-4D67-9B00-9AC00A5D3929}"/>
              </a:ext>
            </a:extLst>
          </p:cNvPr>
          <p:cNvSpPr txBox="1">
            <a:spLocks/>
          </p:cNvSpPr>
          <p:nvPr/>
        </p:nvSpPr>
        <p:spPr>
          <a:xfrm>
            <a:off x="2194493" y="1429475"/>
            <a:ext cx="7801424" cy="42379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5376A5-3A30-4415-B198-F771F213D75A}"/>
              </a:ext>
            </a:extLst>
          </p:cNvPr>
          <p:cNvSpPr txBox="1"/>
          <p:nvPr/>
        </p:nvSpPr>
        <p:spPr>
          <a:xfrm>
            <a:off x="1487488" y="1484784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8">
                <a:extLst>
                  <a:ext uri="{FF2B5EF4-FFF2-40B4-BE49-F238E27FC236}">
                    <a16:creationId xmlns:a16="http://schemas.microsoft.com/office/drawing/2014/main" id="{AE362B8A-5E46-40F3-B307-BF86AC78FF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1011653"/>
                  </p:ext>
                </p:extLst>
              </p:nvPr>
            </p:nvGraphicFramePr>
            <p:xfrm>
              <a:off x="2486246" y="2455156"/>
              <a:ext cx="8168456" cy="24765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2114">
                      <a:extLst>
                        <a:ext uri="{9D8B030D-6E8A-4147-A177-3AD203B41FA5}">
                          <a16:colId xmlns:a16="http://schemas.microsoft.com/office/drawing/2014/main" val="1355147736"/>
                        </a:ext>
                      </a:extLst>
                    </a:gridCol>
                    <a:gridCol w="2042114">
                      <a:extLst>
                        <a:ext uri="{9D8B030D-6E8A-4147-A177-3AD203B41FA5}">
                          <a16:colId xmlns:a16="http://schemas.microsoft.com/office/drawing/2014/main" val="2725559294"/>
                        </a:ext>
                      </a:extLst>
                    </a:gridCol>
                    <a:gridCol w="2117814">
                      <a:extLst>
                        <a:ext uri="{9D8B030D-6E8A-4147-A177-3AD203B41FA5}">
                          <a16:colId xmlns:a16="http://schemas.microsoft.com/office/drawing/2014/main" val="202727171"/>
                        </a:ext>
                      </a:extLst>
                    </a:gridCol>
                    <a:gridCol w="1966414">
                      <a:extLst>
                        <a:ext uri="{9D8B030D-6E8A-4147-A177-3AD203B41FA5}">
                          <a16:colId xmlns:a16="http://schemas.microsoft.com/office/drawing/2014/main" val="2137139190"/>
                        </a:ext>
                      </a:extLst>
                    </a:gridCol>
                  </a:tblGrid>
                  <a:tr h="605326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Visual features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1" i="0" u="none" strike="noStrike" kern="1200" baseline="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Acoustic features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1" i="0" u="none" strike="noStrike" kern="1200" baseline="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Textual features</a:t>
                          </a:r>
                          <a:endParaRPr lang="zh-CN" alt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66300"/>
                      </a:ext>
                    </a:extLst>
                  </a:tr>
                  <a:tr h="605326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Tiktok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324946"/>
                      </a:ext>
                    </a:extLst>
                  </a:tr>
                  <a:tr h="605326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Kwai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9520630"/>
                      </a:ext>
                    </a:extLst>
                  </a:tr>
                  <a:tr h="605326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MovieLens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1305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8">
                <a:extLst>
                  <a:ext uri="{FF2B5EF4-FFF2-40B4-BE49-F238E27FC236}">
                    <a16:creationId xmlns:a16="http://schemas.microsoft.com/office/drawing/2014/main" id="{AE362B8A-5E46-40F3-B307-BF86AC78FF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1011653"/>
                  </p:ext>
                </p:extLst>
              </p:nvPr>
            </p:nvGraphicFramePr>
            <p:xfrm>
              <a:off x="2486246" y="2455156"/>
              <a:ext cx="8168456" cy="24765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2114">
                      <a:extLst>
                        <a:ext uri="{9D8B030D-6E8A-4147-A177-3AD203B41FA5}">
                          <a16:colId xmlns:a16="http://schemas.microsoft.com/office/drawing/2014/main" val="1355147736"/>
                        </a:ext>
                      </a:extLst>
                    </a:gridCol>
                    <a:gridCol w="2042114">
                      <a:extLst>
                        <a:ext uri="{9D8B030D-6E8A-4147-A177-3AD203B41FA5}">
                          <a16:colId xmlns:a16="http://schemas.microsoft.com/office/drawing/2014/main" val="2725559294"/>
                        </a:ext>
                      </a:extLst>
                    </a:gridCol>
                    <a:gridCol w="2117814">
                      <a:extLst>
                        <a:ext uri="{9D8B030D-6E8A-4147-A177-3AD203B41FA5}">
                          <a16:colId xmlns:a16="http://schemas.microsoft.com/office/drawing/2014/main" val="202727171"/>
                        </a:ext>
                      </a:extLst>
                    </a:gridCol>
                    <a:gridCol w="1966414">
                      <a:extLst>
                        <a:ext uri="{9D8B030D-6E8A-4147-A177-3AD203B41FA5}">
                          <a16:colId xmlns:a16="http://schemas.microsoft.com/office/drawing/2014/main" val="2137139190"/>
                        </a:ext>
                      </a:extLst>
                    </a:gridCol>
                  </a:tblGrid>
                  <a:tr h="605326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Visual features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1" i="0" u="none" strike="noStrike" kern="1200" baseline="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Acoustic features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1" i="0" u="none" strike="noStrike" kern="1200" baseline="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Textual features</a:t>
                          </a:r>
                          <a:endParaRPr lang="zh-CN" alt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66300"/>
                      </a:ext>
                    </a:extLst>
                  </a:tr>
                  <a:tr h="660527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Tiktok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95413" r="-200595" b="-185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3660" t="-95413" r="-94236" b="-185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15480" t="-95413" r="-1238" b="-1853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324946"/>
                      </a:ext>
                    </a:extLst>
                  </a:tr>
                  <a:tr h="605326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Kwai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13000" r="-200595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3660" t="-213000" r="-94236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15480" t="-213000" r="-1238" b="-10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9520630"/>
                      </a:ext>
                    </a:extLst>
                  </a:tr>
                  <a:tr h="605326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MovieLens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16162" r="-200595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3660" t="-316162" r="-94236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15480" t="-316162" r="-1238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51305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0567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51968" y="6022851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3" name="图片 2" descr="timg"/>
          <p:cNvPicPr>
            <a:picLocks noChangeAspect="1"/>
          </p:cNvPicPr>
          <p:nvPr/>
        </p:nvPicPr>
        <p:blipFill>
          <a:blip r:embed="rId2"/>
          <a:srcRect l="4621" r="7432" b="11069"/>
          <a:stretch>
            <a:fillRect/>
          </a:stretch>
        </p:blipFill>
        <p:spPr>
          <a:xfrm>
            <a:off x="11153775" y="0"/>
            <a:ext cx="1038225" cy="105537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4C49D20-D6AE-4D67-9B00-9AC00A5D3929}"/>
              </a:ext>
            </a:extLst>
          </p:cNvPr>
          <p:cNvSpPr txBox="1">
            <a:spLocks/>
          </p:cNvSpPr>
          <p:nvPr/>
        </p:nvSpPr>
        <p:spPr>
          <a:xfrm>
            <a:off x="2194493" y="1429475"/>
            <a:ext cx="7801424" cy="42379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31705F-5B48-416B-8941-23DF2FF69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30" y="1817959"/>
            <a:ext cx="11258550" cy="2667000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97BE36DA-F62B-4446-AFD5-51EBED3C51D5}"/>
              </a:ext>
            </a:extLst>
          </p:cNvPr>
          <p:cNvSpPr/>
          <p:nvPr/>
        </p:nvSpPr>
        <p:spPr>
          <a:xfrm>
            <a:off x="983432" y="2924944"/>
            <a:ext cx="936104" cy="50405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FBAB58A-6B55-4C34-813A-92198B9A1470}"/>
              </a:ext>
            </a:extLst>
          </p:cNvPr>
          <p:cNvSpPr/>
          <p:nvPr/>
        </p:nvSpPr>
        <p:spPr>
          <a:xfrm>
            <a:off x="911424" y="3429000"/>
            <a:ext cx="1080120" cy="432048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2DD6CA4-2464-408C-A28D-9B6377EB0A58}"/>
              </a:ext>
            </a:extLst>
          </p:cNvPr>
          <p:cNvSpPr/>
          <p:nvPr/>
        </p:nvSpPr>
        <p:spPr>
          <a:xfrm>
            <a:off x="5447133" y="3167832"/>
            <a:ext cx="648072" cy="2260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58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51968" y="6022851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3" name="图片 2" descr="timg"/>
          <p:cNvPicPr>
            <a:picLocks noChangeAspect="1"/>
          </p:cNvPicPr>
          <p:nvPr/>
        </p:nvPicPr>
        <p:blipFill>
          <a:blip r:embed="rId2"/>
          <a:srcRect l="4621" r="7432" b="11069"/>
          <a:stretch>
            <a:fillRect/>
          </a:stretch>
        </p:blipFill>
        <p:spPr>
          <a:xfrm>
            <a:off x="11153775" y="0"/>
            <a:ext cx="1038225" cy="105537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4C49D20-D6AE-4D67-9B00-9AC00A5D3929}"/>
              </a:ext>
            </a:extLst>
          </p:cNvPr>
          <p:cNvSpPr txBox="1">
            <a:spLocks/>
          </p:cNvSpPr>
          <p:nvPr/>
        </p:nvSpPr>
        <p:spPr>
          <a:xfrm>
            <a:off x="2194493" y="1429475"/>
            <a:ext cx="7801424" cy="42379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63BF41-3BE7-4F8A-A2DF-60E29108D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24050"/>
            <a:ext cx="111252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62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51968" y="6022851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3" name="图片 2" descr="timg"/>
          <p:cNvPicPr>
            <a:picLocks noChangeAspect="1"/>
          </p:cNvPicPr>
          <p:nvPr/>
        </p:nvPicPr>
        <p:blipFill>
          <a:blip r:embed="rId2"/>
          <a:srcRect l="4621" r="7432" b="11069"/>
          <a:stretch>
            <a:fillRect/>
          </a:stretch>
        </p:blipFill>
        <p:spPr>
          <a:xfrm>
            <a:off x="11153775" y="0"/>
            <a:ext cx="1038225" cy="105537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4C49D20-D6AE-4D67-9B00-9AC00A5D3929}"/>
              </a:ext>
            </a:extLst>
          </p:cNvPr>
          <p:cNvSpPr txBox="1">
            <a:spLocks/>
          </p:cNvSpPr>
          <p:nvPr/>
        </p:nvSpPr>
        <p:spPr>
          <a:xfrm>
            <a:off x="2194493" y="1429475"/>
            <a:ext cx="7801424" cy="42379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A46654-D928-44F9-9FC0-2C432E76F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7" y="2357437"/>
            <a:ext cx="10525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4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51968" y="6022851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3" name="图片 2" descr="timg"/>
          <p:cNvPicPr>
            <a:picLocks noChangeAspect="1"/>
          </p:cNvPicPr>
          <p:nvPr/>
        </p:nvPicPr>
        <p:blipFill>
          <a:blip r:embed="rId3"/>
          <a:srcRect l="4621" r="7432" b="11069"/>
          <a:stretch>
            <a:fillRect/>
          </a:stretch>
        </p:blipFill>
        <p:spPr>
          <a:xfrm>
            <a:off x="11153775" y="0"/>
            <a:ext cx="1038225" cy="105537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69520D5-255A-4DF5-8ED4-D27F10221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137" y="1801273"/>
            <a:ext cx="1872208" cy="3494448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D5C1F306-1130-4535-AB73-DF3B304FFA3B}"/>
              </a:ext>
            </a:extLst>
          </p:cNvPr>
          <p:cNvGrpSpPr/>
          <p:nvPr/>
        </p:nvGrpSpPr>
        <p:grpSpPr>
          <a:xfrm>
            <a:off x="1675362" y="3042087"/>
            <a:ext cx="1981200" cy="1257171"/>
            <a:chOff x="1284784" y="3156595"/>
            <a:chExt cx="1981200" cy="1257171"/>
          </a:xfrm>
        </p:grpSpPr>
        <p:pic>
          <p:nvPicPr>
            <p:cNvPr id="27" name="图形 26" descr="用户">
              <a:extLst>
                <a:ext uri="{FF2B5EF4-FFF2-40B4-BE49-F238E27FC236}">
                  <a16:creationId xmlns:a16="http://schemas.microsoft.com/office/drawing/2014/main" id="{89AA9FC0-93A9-4F8D-8B09-0AE42A935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18184" y="3499366"/>
              <a:ext cx="914400" cy="914400"/>
            </a:xfrm>
            <a:prstGeom prst="rect">
              <a:avLst/>
            </a:prstGeom>
          </p:spPr>
        </p:pic>
        <p:pic>
          <p:nvPicPr>
            <p:cNvPr id="28" name="图形 27" descr="用户">
              <a:extLst>
                <a:ext uri="{FF2B5EF4-FFF2-40B4-BE49-F238E27FC236}">
                  <a16:creationId xmlns:a16="http://schemas.microsoft.com/office/drawing/2014/main" id="{3FCDAE1E-E809-48A6-8CA5-8ED1F0ECC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51584" y="3156595"/>
              <a:ext cx="914400" cy="914400"/>
            </a:xfrm>
            <a:prstGeom prst="rect">
              <a:avLst/>
            </a:prstGeom>
          </p:spPr>
        </p:pic>
        <p:pic>
          <p:nvPicPr>
            <p:cNvPr id="29" name="图形 28" descr="用户">
              <a:extLst>
                <a:ext uri="{FF2B5EF4-FFF2-40B4-BE49-F238E27FC236}">
                  <a16:creationId xmlns:a16="http://schemas.microsoft.com/office/drawing/2014/main" id="{EDC92D7B-03CB-47F1-8F98-4318B9819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84784" y="3156595"/>
              <a:ext cx="914400" cy="914400"/>
            </a:xfrm>
            <a:prstGeom prst="rect">
              <a:avLst/>
            </a:prstGeom>
          </p:spPr>
        </p:pic>
      </p:grpSp>
      <p:sp>
        <p:nvSpPr>
          <p:cNvPr id="30" name="箭头: 上弧形 29">
            <a:extLst>
              <a:ext uri="{FF2B5EF4-FFF2-40B4-BE49-F238E27FC236}">
                <a16:creationId xmlns:a16="http://schemas.microsoft.com/office/drawing/2014/main" id="{35FEDC0F-427F-48BD-9738-0672714A9499}"/>
              </a:ext>
            </a:extLst>
          </p:cNvPr>
          <p:cNvSpPr/>
          <p:nvPr/>
        </p:nvSpPr>
        <p:spPr>
          <a:xfrm flipH="1">
            <a:off x="4774121" y="2734370"/>
            <a:ext cx="2088232" cy="5760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箭头: 上弧形 30">
            <a:extLst>
              <a:ext uri="{FF2B5EF4-FFF2-40B4-BE49-F238E27FC236}">
                <a16:creationId xmlns:a16="http://schemas.microsoft.com/office/drawing/2014/main" id="{FB39C436-7A23-40E4-823D-08108FD3DF9C}"/>
              </a:ext>
            </a:extLst>
          </p:cNvPr>
          <p:cNvSpPr/>
          <p:nvPr/>
        </p:nvSpPr>
        <p:spPr>
          <a:xfrm flipV="1">
            <a:off x="4796805" y="3956487"/>
            <a:ext cx="2088232" cy="53669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BB429C2-9136-40E3-B48A-D0D2513FFA2D}"/>
              </a:ext>
            </a:extLst>
          </p:cNvPr>
          <p:cNvSpPr txBox="1"/>
          <p:nvPr/>
        </p:nvSpPr>
        <p:spPr>
          <a:xfrm>
            <a:off x="5087888" y="2276872"/>
            <a:ext cx="1506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短视频推荐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484EE7B-C901-4902-AE2D-453F9DA6AC59}"/>
              </a:ext>
            </a:extLst>
          </p:cNvPr>
          <p:cNvSpPr txBox="1"/>
          <p:nvPr/>
        </p:nvSpPr>
        <p:spPr>
          <a:xfrm>
            <a:off x="5087887" y="4568150"/>
            <a:ext cx="1506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点赞、评论、转发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2D2AC52-5514-4993-BDCF-BDD34C1EA135}"/>
              </a:ext>
            </a:extLst>
          </p:cNvPr>
          <p:cNvSpPr txBox="1"/>
          <p:nvPr/>
        </p:nvSpPr>
        <p:spPr>
          <a:xfrm>
            <a:off x="2327545" y="4367550"/>
            <a:ext cx="795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User</a:t>
            </a:r>
            <a:endParaRPr lang="zh-CN" altLang="en-US" sz="20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4B8CF17-0B73-4935-80EC-F00595977A38}"/>
              </a:ext>
            </a:extLst>
          </p:cNvPr>
          <p:cNvSpPr txBox="1"/>
          <p:nvPr/>
        </p:nvSpPr>
        <p:spPr>
          <a:xfrm>
            <a:off x="8272028" y="5317747"/>
            <a:ext cx="1560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Micro-video</a:t>
            </a:r>
            <a:endParaRPr lang="zh-CN" altLang="en-US" sz="2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0105928-677B-437F-A77D-0FF3D315BAAB}"/>
              </a:ext>
            </a:extLst>
          </p:cNvPr>
          <p:cNvSpPr txBox="1"/>
          <p:nvPr/>
        </p:nvSpPr>
        <p:spPr>
          <a:xfrm>
            <a:off x="10005711" y="3191436"/>
            <a:ext cx="1695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Video frames</a:t>
            </a:r>
            <a:endParaRPr lang="zh-CN" altLang="en-US" sz="18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E94510D-02E1-4AF2-B744-18A802CB89C0}"/>
              </a:ext>
            </a:extLst>
          </p:cNvPr>
          <p:cNvSpPr/>
          <p:nvPr/>
        </p:nvSpPr>
        <p:spPr>
          <a:xfrm>
            <a:off x="8057635" y="1698772"/>
            <a:ext cx="1955649" cy="36408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80769A4-6AB1-44E2-A970-470BBE1079E5}"/>
              </a:ext>
            </a:extLst>
          </p:cNvPr>
          <p:cNvCxnSpPr>
            <a:cxnSpLocks/>
          </p:cNvCxnSpPr>
          <p:nvPr/>
        </p:nvCxnSpPr>
        <p:spPr>
          <a:xfrm flipH="1">
            <a:off x="10001124" y="3544382"/>
            <a:ext cx="15927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46F3A790-88B1-4CCA-BFBF-FB076DAC0A04}"/>
              </a:ext>
            </a:extLst>
          </p:cNvPr>
          <p:cNvSpPr/>
          <p:nvPr/>
        </p:nvSpPr>
        <p:spPr>
          <a:xfrm>
            <a:off x="8093580" y="4705659"/>
            <a:ext cx="1728192" cy="57606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BD3F399-470E-40C8-AD29-1C81423D989E}"/>
              </a:ext>
            </a:extLst>
          </p:cNvPr>
          <p:cNvCxnSpPr>
            <a:cxnSpLocks/>
          </p:cNvCxnSpPr>
          <p:nvPr/>
        </p:nvCxnSpPr>
        <p:spPr>
          <a:xfrm>
            <a:off x="9821772" y="5003965"/>
            <a:ext cx="1784272" cy="2432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AD34CA18-CF41-4E4A-BF4D-FF3ECAC7881B}"/>
              </a:ext>
            </a:extLst>
          </p:cNvPr>
          <p:cNvSpPr txBox="1"/>
          <p:nvPr/>
        </p:nvSpPr>
        <p:spPr>
          <a:xfrm>
            <a:off x="10019446" y="4696402"/>
            <a:ext cx="1628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Descriptions</a:t>
            </a:r>
            <a:r>
              <a:rPr lang="en-US" altLang="zh-CN" sz="1800" b="0" i="0" u="none" strike="noStrike" baseline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8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对话气泡: 椭圆形 41">
            <a:extLst>
              <a:ext uri="{FF2B5EF4-FFF2-40B4-BE49-F238E27FC236}">
                <a16:creationId xmlns:a16="http://schemas.microsoft.com/office/drawing/2014/main" id="{339D6083-169B-4528-B2B1-8BB4740C15E9}"/>
              </a:ext>
            </a:extLst>
          </p:cNvPr>
          <p:cNvSpPr/>
          <p:nvPr/>
        </p:nvSpPr>
        <p:spPr>
          <a:xfrm>
            <a:off x="10085292" y="1851499"/>
            <a:ext cx="1628053" cy="567353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Acoustic</a:t>
            </a:r>
            <a:endParaRPr lang="zh-CN" altLang="en-US" sz="1800" b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51968" y="6022851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3" name="图片 2" descr="timg"/>
          <p:cNvPicPr>
            <a:picLocks noChangeAspect="1"/>
          </p:cNvPicPr>
          <p:nvPr/>
        </p:nvPicPr>
        <p:blipFill>
          <a:blip r:embed="rId2"/>
          <a:srcRect l="4621" r="7432" b="11069"/>
          <a:stretch>
            <a:fillRect/>
          </a:stretch>
        </p:blipFill>
        <p:spPr>
          <a:xfrm>
            <a:off x="11153775" y="0"/>
            <a:ext cx="1038225" cy="105537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D5D4103-5406-48F8-BBE7-F946D8E74B15}"/>
              </a:ext>
            </a:extLst>
          </p:cNvPr>
          <p:cNvSpPr txBox="1">
            <a:spLocks/>
          </p:cNvSpPr>
          <p:nvPr/>
        </p:nvSpPr>
        <p:spPr>
          <a:xfrm>
            <a:off x="2194493" y="1526058"/>
            <a:ext cx="7801424" cy="38058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/>
              <a:t>Motivation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/>
              <a:t>Method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/>
              <a:t>Experiments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FF0000"/>
                </a:solidFill>
              </a:rPr>
              <a:t>Conclusion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40913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51968" y="6022851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3" name="图片 2" descr="timg"/>
          <p:cNvPicPr>
            <a:picLocks noChangeAspect="1"/>
          </p:cNvPicPr>
          <p:nvPr/>
        </p:nvPicPr>
        <p:blipFill>
          <a:blip r:embed="rId3"/>
          <a:srcRect l="4621" r="7432" b="11069"/>
          <a:stretch>
            <a:fillRect/>
          </a:stretch>
        </p:blipFill>
        <p:spPr>
          <a:xfrm>
            <a:off x="11153775" y="0"/>
            <a:ext cx="1038225" cy="1055370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782AA35C-4A20-4101-A81A-2957296BC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9496" y="1772816"/>
            <a:ext cx="8136904" cy="237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Summary</a:t>
            </a:r>
          </a:p>
          <a:p>
            <a:pPr>
              <a:lnSpc>
                <a:spcPct val="200000"/>
              </a:lnSpc>
            </a:pPr>
            <a:r>
              <a:rPr lang="en-US" altLang="zh-CN" sz="1800" dirty="0"/>
              <a:t>propose a novel GCN-based framework to Personalized Recommendation of Micro-video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400" b="1" dirty="0"/>
              <a:t>Shortcomings</a:t>
            </a:r>
          </a:p>
          <a:p>
            <a:pPr>
              <a:lnSpc>
                <a:spcPct val="200000"/>
              </a:lnSpc>
            </a:pPr>
            <a:r>
              <a:rPr lang="en-US" altLang="zh-CN" sz="1800" dirty="0"/>
              <a:t>No consideration of interaction type</a:t>
            </a:r>
            <a:endParaRPr lang="zh-CN" altLang="en-US" sz="1800" dirty="0"/>
          </a:p>
          <a:p>
            <a:pPr marL="0" indent="0">
              <a:spcBef>
                <a:spcPts val="1800"/>
              </a:spcBef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489102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timg">
            <a:extLst>
              <a:ext uri="{FF2B5EF4-FFF2-40B4-BE49-F238E27FC236}">
                <a16:creationId xmlns:a16="http://schemas.microsoft.com/office/drawing/2014/main" id="{2EE4ACC9-A1CE-4922-800A-DE5859E145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21" r="7432" b="11069"/>
          <a:stretch>
            <a:fillRect/>
          </a:stretch>
        </p:blipFill>
        <p:spPr>
          <a:xfrm>
            <a:off x="407368" y="82322"/>
            <a:ext cx="1080120" cy="10980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D18E9E4-D155-4E1D-B97A-8B5AD54FD7ED}"/>
              </a:ext>
            </a:extLst>
          </p:cNvPr>
          <p:cNvSpPr txBox="1"/>
          <p:nvPr/>
        </p:nvSpPr>
        <p:spPr>
          <a:xfrm>
            <a:off x="4268797" y="2767280"/>
            <a:ext cx="3654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/>
              <a:t>Thanks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197297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51968" y="6022851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3" name="图片 2" descr="timg"/>
          <p:cNvPicPr>
            <a:picLocks noChangeAspect="1"/>
          </p:cNvPicPr>
          <p:nvPr/>
        </p:nvPicPr>
        <p:blipFill>
          <a:blip r:embed="rId2"/>
          <a:srcRect l="4621" r="7432" b="11069"/>
          <a:stretch>
            <a:fillRect/>
          </a:stretch>
        </p:blipFill>
        <p:spPr>
          <a:xfrm>
            <a:off x="11153775" y="0"/>
            <a:ext cx="1038225" cy="1055370"/>
          </a:xfrm>
          <a:prstGeom prst="rect">
            <a:avLst/>
          </a:prstGeom>
        </p:spPr>
      </p:pic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7984E6D-4128-4352-86C2-F34A4509F49E}"/>
              </a:ext>
            </a:extLst>
          </p:cNvPr>
          <p:cNvSpPr txBox="1">
            <a:spLocks/>
          </p:cNvSpPr>
          <p:nvPr/>
        </p:nvSpPr>
        <p:spPr>
          <a:xfrm>
            <a:off x="2194493" y="1526058"/>
            <a:ext cx="7801424" cy="38058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FF0000"/>
                </a:solidFill>
              </a:rPr>
              <a:t>Motivation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/>
              <a:t>Method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/>
              <a:t>Experiments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/>
              <a:t>Conclusion</a:t>
            </a:r>
            <a:endParaRPr lang="zh-CN" altLang="en-US" sz="28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6672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51968" y="6022851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3" name="图片 2" descr="timg"/>
          <p:cNvPicPr>
            <a:picLocks noChangeAspect="1"/>
          </p:cNvPicPr>
          <p:nvPr/>
        </p:nvPicPr>
        <p:blipFill>
          <a:blip r:embed="rId2"/>
          <a:srcRect l="4621" r="7432" b="11069"/>
          <a:stretch>
            <a:fillRect/>
          </a:stretch>
        </p:blipFill>
        <p:spPr>
          <a:xfrm>
            <a:off x="11153775" y="0"/>
            <a:ext cx="1038225" cy="105537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CC6DAE3-9E7B-4271-AACC-922A9FB29BD9}"/>
              </a:ext>
            </a:extLst>
          </p:cNvPr>
          <p:cNvSpPr txBox="1">
            <a:spLocks/>
          </p:cNvSpPr>
          <p:nvPr/>
        </p:nvSpPr>
        <p:spPr>
          <a:xfrm>
            <a:off x="1630709" y="5498536"/>
            <a:ext cx="8928992" cy="8376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LinLibertineT"/>
              </a:rPr>
              <a:t>Distinct from these item contents (</a:t>
            </a:r>
            <a:r>
              <a:rPr lang="en-US" altLang="zh-CN" sz="1800" dirty="0">
                <a:latin typeface="LinLibertineTI"/>
              </a:rPr>
              <a:t>e.g., </a:t>
            </a:r>
            <a:r>
              <a:rPr lang="en-US" altLang="zh-CN" sz="1800" dirty="0">
                <a:latin typeface="LinLibertineT"/>
              </a:rPr>
              <a:t>image, music) that are solely from a single modality, </a:t>
            </a:r>
            <a:r>
              <a:rPr lang="en-US" altLang="zh-CN" sz="1800" dirty="0" err="1">
                <a:latin typeface="LinLibertineT"/>
              </a:rPr>
              <a:t>microvideos</a:t>
            </a:r>
            <a:r>
              <a:rPr lang="en-US" altLang="zh-CN" sz="1800" dirty="0">
                <a:latin typeface="LinLibertineT"/>
              </a:rPr>
              <a:t> contain rich multimedia information — frames, sound tracks, and descriptions</a:t>
            </a:r>
            <a:endParaRPr lang="zh-CN" altLang="en-US" sz="2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E99895F-A9C8-4975-9AC4-79D5DB1A6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630" y="1356576"/>
            <a:ext cx="1872208" cy="349444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8DA6DCD-BED4-4F2F-9A71-00EFAA497005}"/>
              </a:ext>
            </a:extLst>
          </p:cNvPr>
          <p:cNvSpPr txBox="1"/>
          <p:nvPr/>
        </p:nvSpPr>
        <p:spPr>
          <a:xfrm>
            <a:off x="7462521" y="4873050"/>
            <a:ext cx="1560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Micro-video</a:t>
            </a:r>
            <a:endParaRPr lang="zh-CN" altLang="en-US" sz="2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470E1D0-A508-48CA-9B05-C88613E1B68D}"/>
              </a:ext>
            </a:extLst>
          </p:cNvPr>
          <p:cNvSpPr txBox="1"/>
          <p:nvPr/>
        </p:nvSpPr>
        <p:spPr>
          <a:xfrm>
            <a:off x="9196204" y="2746739"/>
            <a:ext cx="1695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Video frames</a:t>
            </a:r>
            <a:endParaRPr lang="zh-CN" altLang="en-US" sz="18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D7CD34D-5F9D-4D70-8FA3-94AF7086F418}"/>
              </a:ext>
            </a:extLst>
          </p:cNvPr>
          <p:cNvSpPr/>
          <p:nvPr/>
        </p:nvSpPr>
        <p:spPr>
          <a:xfrm>
            <a:off x="7248128" y="1254075"/>
            <a:ext cx="1955649" cy="36408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CE14369-DED5-470A-A7A5-7FCB6135A527}"/>
              </a:ext>
            </a:extLst>
          </p:cNvPr>
          <p:cNvCxnSpPr>
            <a:cxnSpLocks/>
          </p:cNvCxnSpPr>
          <p:nvPr/>
        </p:nvCxnSpPr>
        <p:spPr>
          <a:xfrm flipH="1">
            <a:off x="9191617" y="3068960"/>
            <a:ext cx="15927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31B6DD87-0487-4AA0-A5D7-412E9266DEC2}"/>
              </a:ext>
            </a:extLst>
          </p:cNvPr>
          <p:cNvSpPr/>
          <p:nvPr/>
        </p:nvSpPr>
        <p:spPr>
          <a:xfrm>
            <a:off x="7284073" y="4260962"/>
            <a:ext cx="1728192" cy="57606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5E14A9C-26E3-40AC-9DF3-62EF5995B383}"/>
              </a:ext>
            </a:extLst>
          </p:cNvPr>
          <p:cNvCxnSpPr>
            <a:cxnSpLocks/>
          </p:cNvCxnSpPr>
          <p:nvPr/>
        </p:nvCxnSpPr>
        <p:spPr>
          <a:xfrm>
            <a:off x="9012265" y="4559268"/>
            <a:ext cx="1784272" cy="2432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1E3EA86-6257-4E4A-AC7A-224E3EFC20BB}"/>
              </a:ext>
            </a:extLst>
          </p:cNvPr>
          <p:cNvSpPr txBox="1"/>
          <p:nvPr/>
        </p:nvSpPr>
        <p:spPr>
          <a:xfrm>
            <a:off x="9209939" y="4251705"/>
            <a:ext cx="1628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Descriptions</a:t>
            </a:r>
            <a:r>
              <a:rPr lang="en-US" altLang="zh-CN" sz="1800" b="0" i="0" u="none" strike="noStrike" baseline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8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对话气泡: 椭圆形 23">
            <a:extLst>
              <a:ext uri="{FF2B5EF4-FFF2-40B4-BE49-F238E27FC236}">
                <a16:creationId xmlns:a16="http://schemas.microsoft.com/office/drawing/2014/main" id="{F4819ED9-C7D1-47B3-A1A5-8E9C5C377280}"/>
              </a:ext>
            </a:extLst>
          </p:cNvPr>
          <p:cNvSpPr/>
          <p:nvPr/>
        </p:nvSpPr>
        <p:spPr>
          <a:xfrm>
            <a:off x="9275785" y="1406802"/>
            <a:ext cx="1628053" cy="567353"/>
          </a:xfrm>
          <a:prstGeom prst="wedgeEllipseCallou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Acoustic</a:t>
            </a:r>
            <a:endParaRPr lang="zh-CN" altLang="en-US" sz="1800" b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48E8A99D-4CB9-465A-884B-BC9B5BBA1E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359" y="1388161"/>
            <a:ext cx="1935382" cy="3440143"/>
          </a:xfrm>
          <a:prstGeom prst="rect">
            <a:avLst/>
          </a:prstGeom>
        </p:spPr>
      </p:pic>
      <p:sp>
        <p:nvSpPr>
          <p:cNvPr id="26" name="对话气泡: 椭圆形 25">
            <a:extLst>
              <a:ext uri="{FF2B5EF4-FFF2-40B4-BE49-F238E27FC236}">
                <a16:creationId xmlns:a16="http://schemas.microsoft.com/office/drawing/2014/main" id="{D72472D0-D1A3-4CC9-B52E-4A1933844E86}"/>
              </a:ext>
            </a:extLst>
          </p:cNvPr>
          <p:cNvSpPr/>
          <p:nvPr/>
        </p:nvSpPr>
        <p:spPr>
          <a:xfrm flipH="1">
            <a:off x="1857126" y="2578632"/>
            <a:ext cx="1643743" cy="567353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Acoustic</a:t>
            </a:r>
            <a:endParaRPr lang="zh-CN" altLang="en-US" sz="1800" b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630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51968" y="6022851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3" name="图片 2" descr="timg"/>
          <p:cNvPicPr>
            <a:picLocks noChangeAspect="1"/>
          </p:cNvPicPr>
          <p:nvPr/>
        </p:nvPicPr>
        <p:blipFill>
          <a:blip r:embed="rId2"/>
          <a:srcRect l="4621" r="7432" b="11069"/>
          <a:stretch>
            <a:fillRect/>
          </a:stretch>
        </p:blipFill>
        <p:spPr>
          <a:xfrm>
            <a:off x="11153775" y="0"/>
            <a:ext cx="1038225" cy="1055370"/>
          </a:xfrm>
          <a:prstGeom prst="rect">
            <a:avLst/>
          </a:prstGeom>
        </p:spPr>
      </p:pic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16966970-BECC-4AB6-84C3-6908AB22E41D}"/>
              </a:ext>
            </a:extLst>
          </p:cNvPr>
          <p:cNvSpPr txBox="1">
            <a:spLocks/>
          </p:cNvSpPr>
          <p:nvPr/>
        </p:nvSpPr>
        <p:spPr>
          <a:xfrm>
            <a:off x="1631504" y="1772816"/>
            <a:ext cx="8928992" cy="8376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LinLibertineT"/>
              </a:rPr>
              <a:t>Incorporating such multi-modal information into historical interactions between users and micro-videos help establish an in depth understanding of user preferences:</a:t>
            </a:r>
            <a:endParaRPr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1322EBC-2A44-45CD-A17C-6907A38FFA5E}"/>
              </a:ext>
            </a:extLst>
          </p:cNvPr>
          <p:cNvSpPr txBox="1"/>
          <p:nvPr/>
        </p:nvSpPr>
        <p:spPr>
          <a:xfrm>
            <a:off x="2063552" y="261047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dirty="0">
                <a:solidFill>
                  <a:schemeClr val="tx1"/>
                </a:solidFill>
                <a:latin typeface="LinLibertineT"/>
                <a:ea typeface="+mn-ea"/>
              </a:rPr>
              <a:t>There is a semantic gap between different modalities.</a:t>
            </a:r>
          </a:p>
          <a:p>
            <a:endParaRPr lang="en-US" altLang="zh-CN" sz="1800" b="0" dirty="0">
              <a:solidFill>
                <a:schemeClr val="tx1"/>
              </a:solidFill>
              <a:latin typeface="LinLibertineT"/>
              <a:ea typeface="+mn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F0D0F5C-E4A5-4958-9859-1597CB7EC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909" y="2999187"/>
            <a:ext cx="5328592" cy="288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2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51968" y="6022851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3" name="图片 2" descr="timg"/>
          <p:cNvPicPr>
            <a:picLocks noChangeAspect="1"/>
          </p:cNvPicPr>
          <p:nvPr/>
        </p:nvPicPr>
        <p:blipFill>
          <a:blip r:embed="rId2"/>
          <a:srcRect l="4621" r="7432" b="11069"/>
          <a:stretch>
            <a:fillRect/>
          </a:stretch>
        </p:blipFill>
        <p:spPr>
          <a:xfrm>
            <a:off x="11153775" y="0"/>
            <a:ext cx="1038225" cy="1055370"/>
          </a:xfrm>
          <a:prstGeom prst="rect">
            <a:avLst/>
          </a:prstGeom>
        </p:spPr>
      </p:pic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16966970-BECC-4AB6-84C3-6908AB22E41D}"/>
              </a:ext>
            </a:extLst>
          </p:cNvPr>
          <p:cNvSpPr txBox="1">
            <a:spLocks/>
          </p:cNvSpPr>
          <p:nvPr/>
        </p:nvSpPr>
        <p:spPr>
          <a:xfrm>
            <a:off x="1631504" y="1772816"/>
            <a:ext cx="8928992" cy="8376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LinLibertineT"/>
              </a:rPr>
              <a:t>Incorporating such multi-modal information into historical interactions between users and micro-videos help establish an </a:t>
            </a:r>
            <a:r>
              <a:rPr lang="en-US" altLang="zh-CN" sz="1800" dirty="0" err="1">
                <a:latin typeface="LinLibertineT"/>
              </a:rPr>
              <a:t>indepth</a:t>
            </a:r>
            <a:r>
              <a:rPr lang="en-US" altLang="zh-CN" sz="1800" dirty="0">
                <a:latin typeface="LinLibertineT"/>
              </a:rPr>
              <a:t> understanding of user preferences:</a:t>
            </a:r>
            <a:endParaRPr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1322EBC-2A44-45CD-A17C-6907A38FFA5E}"/>
              </a:ext>
            </a:extLst>
          </p:cNvPr>
          <p:cNvSpPr txBox="1"/>
          <p:nvPr/>
        </p:nvSpPr>
        <p:spPr>
          <a:xfrm>
            <a:off x="2063552" y="261047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dirty="0">
                <a:solidFill>
                  <a:schemeClr val="tx1"/>
                </a:solidFill>
                <a:latin typeface="LinLibertineT"/>
                <a:ea typeface="+mn-ea"/>
              </a:rPr>
              <a:t>There is a semantic gap between different modalities.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b="0" dirty="0">
              <a:solidFill>
                <a:schemeClr val="tx1"/>
              </a:solidFill>
              <a:latin typeface="LinLibertine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i="0" u="none" strike="noStrike" baseline="0" dirty="0">
                <a:latin typeface="LinLibertineT"/>
              </a:rPr>
              <a:t>A user may have different tastes on modalities of a micro-video.</a:t>
            </a:r>
            <a:endParaRPr lang="en-US" altLang="zh-CN" sz="1800" b="0" dirty="0">
              <a:solidFill>
                <a:schemeClr val="tx1"/>
              </a:solidFill>
              <a:latin typeface="LinLibertine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950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51968" y="6022851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3" name="图片 2" descr="timg"/>
          <p:cNvPicPr>
            <a:picLocks noChangeAspect="1"/>
          </p:cNvPicPr>
          <p:nvPr/>
        </p:nvPicPr>
        <p:blipFill>
          <a:blip r:embed="rId2"/>
          <a:srcRect l="4621" r="7432" b="11069"/>
          <a:stretch>
            <a:fillRect/>
          </a:stretch>
        </p:blipFill>
        <p:spPr>
          <a:xfrm>
            <a:off x="11153775" y="0"/>
            <a:ext cx="1038225" cy="105537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D813C29-296C-499F-97DF-EB7217785F30}"/>
              </a:ext>
            </a:extLst>
          </p:cNvPr>
          <p:cNvSpPr txBox="1">
            <a:spLocks/>
          </p:cNvSpPr>
          <p:nvPr/>
        </p:nvSpPr>
        <p:spPr>
          <a:xfrm>
            <a:off x="2194493" y="1526058"/>
            <a:ext cx="7801424" cy="38058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/>
              <a:t>Motivation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FF0000"/>
                </a:solidFill>
              </a:rPr>
              <a:t>Method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/>
              <a:t>Experiments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/>
              <a:t>Conclusion</a:t>
            </a:r>
            <a:endParaRPr lang="zh-CN" altLang="en-US" sz="28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0341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73D2EDC-A765-4692-848A-A71E54829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5" y="547158"/>
            <a:ext cx="12192000" cy="581158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 - Overview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51968" y="6022851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3" name="图片 2" descr="timg"/>
          <p:cNvPicPr>
            <a:picLocks noChangeAspect="1"/>
          </p:cNvPicPr>
          <p:nvPr/>
        </p:nvPicPr>
        <p:blipFill>
          <a:blip r:embed="rId4"/>
          <a:srcRect l="4621" r="7432" b="11069"/>
          <a:stretch>
            <a:fillRect/>
          </a:stretch>
        </p:blipFill>
        <p:spPr>
          <a:xfrm>
            <a:off x="11153775" y="0"/>
            <a:ext cx="1038225" cy="105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550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f1bb91f9-1041-4c5a-ac6f-5053a68bf64e"/>
</p:tagLst>
</file>

<file path=ppt/theme/theme1.xml><?xml version="1.0" encoding="utf-8"?>
<a:theme xmlns:a="http://schemas.openxmlformats.org/drawingml/2006/main" name="主题5">
  <a:themeElements>
    <a:clrScheme name="自定义 10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A78343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78343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0">
    <a:dk1>
      <a:srgbClr val="000000"/>
    </a:dk1>
    <a:lt1>
      <a:srgbClr val="FFFFFF"/>
    </a:lt1>
    <a:dk2>
      <a:srgbClr val="778495"/>
    </a:dk2>
    <a:lt2>
      <a:srgbClr val="F0F0F0"/>
    </a:lt2>
    <a:accent1>
      <a:srgbClr val="A78343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78343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528</TotalTime>
  <Words>682</Words>
  <Application>Microsoft Office PowerPoint</Application>
  <PresentationFormat>宽屏</PresentationFormat>
  <Paragraphs>207</Paragraphs>
  <Slides>32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6" baseType="lpstr">
      <vt:lpstr>LinLibertineI</vt:lpstr>
      <vt:lpstr>LinLibertineI7</vt:lpstr>
      <vt:lpstr>LinLibertineT</vt:lpstr>
      <vt:lpstr>LinLibertineTB</vt:lpstr>
      <vt:lpstr>LinLibertineTI</vt:lpstr>
      <vt:lpstr>Roboto</vt:lpstr>
      <vt:lpstr>txsys</vt:lpstr>
      <vt:lpstr>等线</vt:lpstr>
      <vt:lpstr>微软雅黑</vt:lpstr>
      <vt:lpstr>Arial</vt:lpstr>
      <vt:lpstr>Cambria Math</vt:lpstr>
      <vt:lpstr>Times New Roman</vt:lpstr>
      <vt:lpstr>Wingdings</vt:lpstr>
      <vt:lpstr>主题5</vt:lpstr>
      <vt:lpstr>推荐系统论文分享 </vt:lpstr>
      <vt:lpstr>PowerPoint 演示文稿</vt:lpstr>
      <vt:lpstr>Background</vt:lpstr>
      <vt:lpstr>Overview</vt:lpstr>
      <vt:lpstr>Motivation</vt:lpstr>
      <vt:lpstr>Motivation</vt:lpstr>
      <vt:lpstr>Motivation</vt:lpstr>
      <vt:lpstr>Overview</vt:lpstr>
      <vt:lpstr>Model - Overview</vt:lpstr>
      <vt:lpstr>Model - Overview</vt:lpstr>
      <vt:lpstr>Model - Overview</vt:lpstr>
      <vt:lpstr>Model - Overview</vt:lpstr>
      <vt:lpstr>Model - Overview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Optimization</vt:lpstr>
      <vt:lpstr>Overview</vt:lpstr>
      <vt:lpstr>Experiment</vt:lpstr>
      <vt:lpstr>Experiment</vt:lpstr>
      <vt:lpstr>Experiment</vt:lpstr>
      <vt:lpstr>Experiment</vt:lpstr>
      <vt:lpstr>Overview</vt:lpstr>
      <vt:lpstr>Conclusion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yswness@163.com</cp:lastModifiedBy>
  <cp:revision>59</cp:revision>
  <cp:lastPrinted>2017-10-26T16:00:00Z</cp:lastPrinted>
  <dcterms:created xsi:type="dcterms:W3CDTF">2017-10-26T16:00:00Z</dcterms:created>
  <dcterms:modified xsi:type="dcterms:W3CDTF">2021-04-09T02:00:19Z</dcterms:modified>
  <cp:category>work report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a173570b-f82c-4049-95f2-66cf58a73903</vt:lpwstr>
  </property>
  <property fmtid="{D5CDD505-2E9C-101B-9397-08002B2CF9AE}" pid="3" name="KSOProductBuildVer">
    <vt:lpwstr>2052-11.1.0.9339</vt:lpwstr>
  </property>
</Properties>
</file>