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6"/>
  </p:handoutMasterIdLst>
  <p:sldIdLst>
    <p:sldId id="257" r:id="rId2"/>
    <p:sldId id="318" r:id="rId3"/>
    <p:sldId id="371" r:id="rId4"/>
    <p:sldId id="370" r:id="rId5"/>
    <p:sldId id="356" r:id="rId6"/>
    <p:sldId id="372" r:id="rId7"/>
    <p:sldId id="358" r:id="rId8"/>
    <p:sldId id="373" r:id="rId9"/>
    <p:sldId id="375" r:id="rId10"/>
    <p:sldId id="374" r:id="rId11"/>
    <p:sldId id="376" r:id="rId12"/>
    <p:sldId id="382" r:id="rId13"/>
    <p:sldId id="381" r:id="rId14"/>
    <p:sldId id="377" r:id="rId15"/>
    <p:sldId id="380" r:id="rId16"/>
    <p:sldId id="364" r:id="rId17"/>
    <p:sldId id="383" r:id="rId18"/>
    <p:sldId id="366" r:id="rId19"/>
    <p:sldId id="368" r:id="rId20"/>
    <p:sldId id="384" r:id="rId21"/>
    <p:sldId id="385" r:id="rId22"/>
    <p:sldId id="379" r:id="rId23"/>
    <p:sldId id="378" r:id="rId24"/>
    <p:sldId id="34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09B4C40-AA77-49E6-AE52-A727DC176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FD9B4F-CD57-446A-9F50-25C9043B0E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345FB-B2C8-4F85-A864-3F092D087EA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D5DEF-8EA0-4EF5-AD2A-0C69290B21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BF86B2-01CD-4278-9BB3-5ADD20005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9B88D-8E64-4E49-89A5-B34366EB8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61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5673"/>
            <a:ext cx="9144000" cy="1454189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23200"/>
            <a:ext cx="9144000" cy="74136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EEA4-5E97-4DBC-9627-0C6F4674C61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54B9-6777-4D34-8959-BE51B4D4EF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524000" y="3987898"/>
            <a:ext cx="9144000" cy="1875632"/>
          </a:xfrm>
        </p:spPr>
        <p:txBody>
          <a:bodyPr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F45711-1B0E-40E5-A721-18DAE06B19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71737" y="136525"/>
            <a:ext cx="1078948" cy="11186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958893-05F3-46CB-8216-5050F1E566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316" y="136525"/>
            <a:ext cx="2601818" cy="20781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013" y="360146"/>
            <a:ext cx="10515600" cy="773719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771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EEA4-5E97-4DBC-9627-0C6F4674C61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54B9-6777-4D34-8959-BE51B4D4EF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079545" y="1112326"/>
            <a:ext cx="10515600" cy="4079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4"/>
          </p:nvPr>
        </p:nvSpPr>
        <p:spPr>
          <a:xfrm>
            <a:off x="838199" y="6132729"/>
            <a:ext cx="10515599" cy="365125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664616" y="383996"/>
            <a:ext cx="173583" cy="617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16A52E-E7FF-4D9F-88AE-FD2C2089AF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8042" y="56634"/>
            <a:ext cx="1351857" cy="13592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BEB07E-2DBE-49F8-A4BF-2FBDFA652C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82415" y="99535"/>
            <a:ext cx="1228156" cy="12734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8B0607-0F81-4ACB-8673-74770376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BCBCE-65EC-4A1E-B7A4-569CE465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21F30A-D0FF-4DDF-AF50-58B37599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9CA1059-9C54-4971-AE12-A01C646C2E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30778"/>
            <a:ext cx="10515600" cy="492256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793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FCFE-604E-4107-8B8F-B4116979E28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CE75-36DD-4F71-8800-3C3C24C84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79" y="1341973"/>
            <a:ext cx="11894234" cy="1454189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</a:rPr>
              <a:t>Dynamic Online Conversation Recommendation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2789" y="4531257"/>
            <a:ext cx="8372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>
              <a:latin typeface="+mn-ea"/>
            </a:endParaRPr>
          </a:p>
          <a:p>
            <a:pPr algn="ctr"/>
            <a:endParaRPr lang="en-US" altLang="zh-CN" sz="2000" dirty="0">
              <a:latin typeface="+mn-ea"/>
            </a:endParaRPr>
          </a:p>
          <a:p>
            <a:pPr algn="ctr"/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汇报人：许琛奇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cs typeface="Arial" panose="020B0604020202020204" pitchFamily="34" charset="0"/>
              </a:rPr>
              <a:t>2021.4.23</a:t>
            </a:r>
          </a:p>
          <a:p>
            <a:pPr algn="ctr"/>
            <a:endParaRPr lang="en-US" altLang="zh-CN" sz="2000" dirty="0">
              <a:latin typeface="+mn-ea"/>
            </a:endParaRPr>
          </a:p>
          <a:p>
            <a:pPr algn="ctr"/>
            <a:endParaRPr lang="en-US" altLang="zh-CN" sz="2000" dirty="0">
              <a:latin typeface="+mn-ea"/>
            </a:endParaRPr>
          </a:p>
          <a:p>
            <a:pPr algn="ctr"/>
            <a:endParaRPr lang="zh-CN" altLang="en-US" sz="2000" dirty="0">
              <a:latin typeface="+mn-ea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003E3FB-565E-4A66-971C-25F9E0915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073ED-BE4C-416B-A25F-6A41FDCD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88" y="2795714"/>
            <a:ext cx="10117015" cy="23376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12A937-33B7-408B-9233-D46C5122B6ED}"/>
              </a:ext>
            </a:extLst>
          </p:cNvPr>
          <p:cNvSpPr txBox="1"/>
          <p:nvPr/>
        </p:nvSpPr>
        <p:spPr>
          <a:xfrm>
            <a:off x="10133238" y="5163832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ACL 2020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C9B9-F121-40E5-8454-730054EE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8C529-09FB-4CA3-A2D9-500FC4F6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776"/>
            <a:ext cx="6759498" cy="481732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b="0" i="0" u="none" strike="noStrike" baseline="0" dirty="0">
                <a:latin typeface="NimbusRomNo9L-Medi"/>
              </a:rPr>
              <a:t>Message-level Modeling</a:t>
            </a:r>
          </a:p>
          <a:p>
            <a:pPr marL="45720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Glove + CNN -&gt; </a:t>
            </a:r>
            <a:r>
              <a:rPr lang="en-US" altLang="zh-CN" kern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kern="0" baseline="-250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endParaRPr lang="en-US" altLang="zh-CN" b="0" i="0" u="none" strike="noStrike" baseline="0" dirty="0">
              <a:latin typeface="NimbusRomNo9L-Medi"/>
            </a:endParaRPr>
          </a:p>
          <a:p>
            <a:r>
              <a:rPr lang="en-US" altLang="zh-CN" b="0" i="0" u="none" strike="noStrike" baseline="0" dirty="0">
                <a:latin typeface="NimbusRomNo9L-Medi"/>
              </a:rPr>
              <a:t>User-level Modeling</a:t>
            </a:r>
            <a:endParaRPr lang="en-US" altLang="zh-CN" sz="4000" b="0" i="0" u="none" strike="noStrike" baseline="0" dirty="0">
              <a:latin typeface="NimbusRomNo9L-Medi"/>
            </a:endParaRPr>
          </a:p>
          <a:p>
            <a:pPr marL="457200" lvl="1" indent="0">
              <a:buNone/>
            </a:pPr>
            <a:r>
              <a:rPr lang="en-US" altLang="zh-CN" kern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kern="0" baseline="-250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kern="0" baseline="300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UF</a:t>
            </a:r>
            <a:endParaRPr lang="en-US" altLang="zh-CN" kern="0" baseline="30000" dirty="0">
              <a:solidFill>
                <a:srgbClr val="24292E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kern="0" baseline="3000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457200" lvl="1" indent="0">
              <a:buNone/>
            </a:pPr>
            <a:r>
              <a:rPr lang="en-US" altLang="zh-CN" kern="0" baseline="3000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457200" lvl="1" indent="0">
              <a:buNone/>
            </a:pPr>
            <a:r>
              <a:rPr lang="en-US" altLang="zh-CN" kern="0" baseline="3000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91951-6B99-4B56-89EB-5A1DCDF675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User Interest Dynamic Modeling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327C06-6D02-4D5B-8DFD-6023C0BAFE0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105892-6C71-428C-88EB-01E41767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05" y="1797971"/>
            <a:ext cx="2714625" cy="419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FF2DC51-AD10-4751-85BF-380D27FB2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55" y="4995049"/>
            <a:ext cx="3133725" cy="5143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239B300-61D7-464E-AB96-C7D4E4A3E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93" y="5604154"/>
            <a:ext cx="2398557" cy="3661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8258EED-1A21-4B58-97C5-5842FFB38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60" y="5989179"/>
            <a:ext cx="1559428" cy="4990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DBA1E4-827B-4834-9C78-C0284BB9F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864" y="1886045"/>
            <a:ext cx="4836616" cy="4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A50C-49DA-4D63-93C2-27FA2573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3C300-6949-4FDF-BD1D-7EF09554A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84" y="830509"/>
            <a:ext cx="4407715" cy="514245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Turn-level Modeling</a:t>
            </a:r>
          </a:p>
          <a:p>
            <a:r>
              <a:rPr lang="en-US" altLang="zh-CN" sz="1800" dirty="0"/>
              <a:t>Conversation-level Modeling</a:t>
            </a:r>
          </a:p>
          <a:p>
            <a:pPr lvl="1"/>
            <a:r>
              <a:rPr lang="en-US" altLang="zh-CN" sz="1600" dirty="0"/>
              <a:t>Chronological Order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600" dirty="0"/>
              <a:t>Replying Structure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600" dirty="0"/>
              <a:t>User-aware Attention</a:t>
            </a:r>
            <a:endParaRPr lang="zh-CN" altLang="en-US" sz="11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ABCB3-398A-4ABC-B3FA-E4D5001CDE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User-aware Conversation Modeling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5DA99D-09DD-4A77-BF72-933D9FB9BD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EE089F-14AE-4EC9-8936-13FF06DE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9" y="1736421"/>
            <a:ext cx="6237497" cy="45788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219770-CE2C-4423-A450-F4A83BC5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223" y="641213"/>
            <a:ext cx="1264859" cy="322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379D65-44C5-4D67-B2EC-46413DCC9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71" y="2291850"/>
            <a:ext cx="2089697" cy="9292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BC0983-1387-4A44-A0D9-14FDB2AA9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761" y="3273758"/>
            <a:ext cx="1933974" cy="3262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F3D30D-BCFF-467D-856D-E943EBC72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761" y="4181875"/>
            <a:ext cx="2533476" cy="989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43FBCC-4023-4061-A7ED-F190B2A14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4983" y="5424849"/>
            <a:ext cx="2341706" cy="4785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5B5E1F-D2B6-49E6-A37D-DB1B260968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7151" y="5903446"/>
            <a:ext cx="1534387" cy="5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1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3416D-8CE4-4622-B847-11600D4B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3D024-1C2B-4259-8886-3D64500759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5649E1-C594-4D9F-A4E2-8482B2F652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4E79AAB-A893-4FCA-B4AD-E21E9CA1F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452BBC-9103-4080-9C61-8D3B1F39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1769587"/>
            <a:ext cx="5481929" cy="4245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56B8AC-94BC-4CA4-B002-6DC19F4C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13" y="1520314"/>
            <a:ext cx="5176124" cy="47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A50C-49DA-4D63-93C2-27FA2573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3C300-6949-4FDF-BD1D-7EF09554A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84" y="830509"/>
            <a:ext cx="4407715" cy="514245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Turn-level Modeling</a:t>
            </a:r>
          </a:p>
          <a:p>
            <a:r>
              <a:rPr lang="en-US" altLang="zh-CN" sz="1800" dirty="0"/>
              <a:t>Conversation-level Modeling</a:t>
            </a:r>
          </a:p>
          <a:p>
            <a:pPr lvl="1"/>
            <a:r>
              <a:rPr lang="en-US" altLang="zh-CN" sz="1600" dirty="0"/>
              <a:t>Chronological Order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600" dirty="0"/>
              <a:t>Replying Structure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600" dirty="0"/>
              <a:t>User-aware Attention</a:t>
            </a:r>
            <a:endParaRPr lang="zh-CN" altLang="en-US" sz="11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ABCB3-398A-4ABC-B3FA-E4D5001CDE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User-aware Conversation Modeling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5DA99D-09DD-4A77-BF72-933D9FB9BD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EE089F-14AE-4EC9-8936-13FF06DE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9" y="1736421"/>
            <a:ext cx="6237497" cy="45788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219770-CE2C-4423-A450-F4A83BC5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223" y="641213"/>
            <a:ext cx="1264859" cy="322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379D65-44C5-4D67-B2EC-46413DCC9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71" y="2291850"/>
            <a:ext cx="2089697" cy="9292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BC0983-1387-4A44-A0D9-14FDB2AA9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761" y="3273758"/>
            <a:ext cx="1933974" cy="3262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F3D30D-BCFF-467D-856D-E943EBC72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761" y="4181875"/>
            <a:ext cx="2533476" cy="989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43FBCC-4023-4061-A7ED-F190B2A14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4983" y="5424849"/>
            <a:ext cx="2341706" cy="4785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5B5E1F-D2B6-49E6-A37D-DB1B260968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7151" y="5903446"/>
            <a:ext cx="1534387" cy="5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7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68154-5BD1-40A3-AFB0-1A45DC6F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D9FDB-9C74-4C64-A4E1-729CF02A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250" y="1825625"/>
            <a:ext cx="4533550" cy="4127716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Weighted binary cross-entropy loss: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6DB25-7536-4908-955B-7463D2BF0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Recommendation Prediction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AC510E-19D1-4167-9E0A-B536A5F12D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B5AEA6-145D-4D23-9F31-1DBFD30A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9" y="1736421"/>
            <a:ext cx="6237497" cy="45788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9C6A6B-3B41-452C-A996-FCFCFDD9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630" y="3063875"/>
            <a:ext cx="3729143" cy="365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7D2B36-CEE2-46E2-8574-ABE1B7F8E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129" y="3540047"/>
            <a:ext cx="2253186" cy="445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9E6E56-8629-4508-BA14-9912BE011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406" y="4752949"/>
            <a:ext cx="4818470" cy="5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8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AC310F-F9F9-4E69-93AF-F0C08271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6" y="1633891"/>
            <a:ext cx="10515600" cy="4385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Contribution &amp;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Experiment &amp;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Discussion</a:t>
            </a:r>
          </a:p>
        </p:txBody>
      </p:sp>
    </p:spTree>
    <p:extLst>
      <p:ext uri="{BB962C8B-B14F-4D97-AF65-F5344CB8AC3E}">
        <p14:creationId xmlns:p14="http://schemas.microsoft.com/office/powerpoint/2010/main" val="280726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DD21F-5D0F-4809-8856-04B6E52B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553B2-42A3-48C8-8933-B8BB1DA8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53" y="1463040"/>
            <a:ext cx="10515600" cy="4490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Datasets: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Reddit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Today I Learned 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Funny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Train: January-April 2015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Test: May 2015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F4311E-EB03-4AAA-B381-891A5FCD09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FCF6EA-AB1D-40C8-97DE-DF3FD32576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https://www.reddit.com/r/datasets/comments/3bxlg7/i_have_every_publicly_available_reddit_comment</a:t>
            </a:r>
            <a:r>
              <a:rPr lang="en-US" altLang="zh-CN" sz="1600" dirty="0"/>
              <a:t>/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986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21FEE-CEEF-4F63-9293-E109D036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F4419B6-D0B4-4F16-88C5-A7C000807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560" y="2290127"/>
            <a:ext cx="5018893" cy="3349004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AAA66-F341-45C9-B7A8-41D789072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E8BBD21-990D-4580-A1DF-AACCA67ACB1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558B1-991D-4082-8563-31AD0808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45" y="1627463"/>
            <a:ext cx="3010270" cy="508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18D1F-EA05-4A70-896A-8A95F4B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&amp;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C9313-95E8-471F-9864-2C1E696A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87" y="1266092"/>
            <a:ext cx="10515600" cy="523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MAP: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Mean average precision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P@1: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Precison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at 1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nDCG@5: Normalized Discounted Cumulative Gain at 5</a:t>
            </a: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TOPICRANK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CRJTD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CRIM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LC-RNN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087A8-7052-43A2-8CB2-892E49A1F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8B26F6-997A-44B0-81E2-D49F1EC751E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5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9DE0-828D-4CE1-A8F0-4BA9FAF7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510C1-EE47-4964-8D90-76123852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22DAD-6D77-4C8A-ACE7-C73F02031F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DFBE1-2756-40FE-846A-A6B773B7B3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6378913"/>
            <a:ext cx="10515599" cy="36512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https://github.com/zxshamson/dy-conv-rec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98FB3D-E276-4C1A-BB02-F7D3594B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35" y="1720238"/>
            <a:ext cx="9822729" cy="40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AC310F-F9F9-4E69-93AF-F0C08271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6" y="1633891"/>
            <a:ext cx="10515600" cy="4385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Contribution &amp;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Experiment &amp;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Discussion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AFB68-2C7F-4EA7-9A7D-00900E0D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BFAB7-CFA1-45F0-92A6-95F388DC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0BDD5-37E7-4D9B-A33D-B8EBBB5EE3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History Sparsity </a:t>
            </a:r>
            <a:r>
              <a:rPr lang="en-US" altLang="zh-CN" dirty="0"/>
              <a:t>&amp;</a:t>
            </a:r>
            <a:r>
              <a:rPr lang="zh-CN" altLang="en-US" dirty="0"/>
              <a:t> Cold Start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3AEBD1-EF25-4757-941F-C7EC81AF79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36BBBF-D7BF-4A73-ADDE-56B422FF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39" y="1520314"/>
            <a:ext cx="2724565" cy="52557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5DDB19-2B7C-46E1-AB88-30C6AADA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954" y="1439176"/>
            <a:ext cx="6490740" cy="2163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0F9A85-C378-4C69-BFB0-86393326B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611827"/>
            <a:ext cx="4358489" cy="28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2556-5101-4C6E-A8E3-6859CEE4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FD471-069D-47A5-99C7-4EA32D29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A203D-F3C8-4ABA-A9AF-39075F6551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Ablation Study &amp; Case Study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C5AE4B-B396-4EBF-8216-0AA94D2AC2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CD3EC7-E712-4F1A-8DAD-05BF3CB6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4" y="1646237"/>
            <a:ext cx="5367512" cy="20260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FB9F35-1060-4B0C-A5B9-E8B54AD1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06" y="3851632"/>
            <a:ext cx="3603027" cy="29634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620AE3-F265-400D-8D0E-C6C01670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712" y="1299307"/>
            <a:ext cx="4269084" cy="55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7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AC310F-F9F9-4E69-93AF-F0C08271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6" y="1633891"/>
            <a:ext cx="10515600" cy="4385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Contribution &amp;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Experiment &amp;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855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FF40-C052-4300-94AF-F4C8D614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17C9D-76CF-4BE1-801E-9ADABAA7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Multi-model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News Recommendation System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70B07-4ED7-4081-8DB5-FB26736CC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F7F37FF-8AC6-48B8-8689-774F4BF6667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3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D248E5-3E45-4872-84F1-5639D972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812" y="783160"/>
            <a:ext cx="10515600" cy="4922563"/>
          </a:xfrm>
        </p:spPr>
        <p:txBody>
          <a:bodyPr>
            <a:normAutofit/>
          </a:bodyPr>
          <a:lstStyle/>
          <a:p>
            <a:pPr algn="ctr"/>
            <a:endParaRPr lang="en-US" altLang="zh-CN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listening</a:t>
            </a:r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441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AC310F-F9F9-4E69-93AF-F0C08271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6" y="1633891"/>
            <a:ext cx="10515600" cy="4385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Contribution &amp;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Experiment &amp;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Discussion</a:t>
            </a:r>
          </a:p>
        </p:txBody>
      </p:sp>
    </p:spTree>
    <p:extLst>
      <p:ext uri="{BB962C8B-B14F-4D97-AF65-F5344CB8AC3E}">
        <p14:creationId xmlns:p14="http://schemas.microsoft.com/office/powerpoint/2010/main" val="116943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74A0-1145-4EDA-A280-4E448BC9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9CB0C-6CDF-4E58-A58C-FA79D4C0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07B30-815F-4824-8F11-1A964DE53A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6DBCE4-8A35-4F3A-A12B-1D0DC7FE3C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B9FCD6-160A-4E38-9F9B-9E91057A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1" y="1346364"/>
            <a:ext cx="5636381" cy="47863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0C4CF2-59C1-4963-82B3-23705991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18" y="2104209"/>
            <a:ext cx="6055000" cy="32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6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D63E0-2533-492F-9160-A5E9C0D4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ED5A6-6FB9-41B4-9D22-E96ADB65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03DD2-5E2A-4F94-B409-8A63035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0EF8A52-10BA-412F-8893-CC5F5C686E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8" y="6315291"/>
            <a:ext cx="10515599" cy="365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dirty="0"/>
              <a:t>U’s interests shifted from Internet security (conversations 1 and 2) to operation system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0DAB64-3DEB-4802-A8AF-5EEA2D41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9" y="1313253"/>
            <a:ext cx="7863738" cy="49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AC310F-F9F9-4E69-93AF-F0C08271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6" y="1633891"/>
            <a:ext cx="10515600" cy="4385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Contribution &amp;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Experiment &amp;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Discussion</a:t>
            </a:r>
          </a:p>
        </p:txBody>
      </p:sp>
    </p:spTree>
    <p:extLst>
      <p:ext uri="{BB962C8B-B14F-4D97-AF65-F5344CB8AC3E}">
        <p14:creationId xmlns:p14="http://schemas.microsoft.com/office/powerpoint/2010/main" val="109481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857D8-4ECB-499F-8AAA-58A2034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 &amp; 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58058-DA3C-41BA-A21F-46589C27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50" y="1621639"/>
            <a:ext cx="10515600" cy="48565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Contribution</a:t>
            </a:r>
          </a:p>
          <a:p>
            <a:pPr lvl="1"/>
            <a:r>
              <a:rPr lang="en-US" altLang="zh-CN" dirty="0"/>
              <a:t>Cold start problem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Capturing changes in user interest</a:t>
            </a:r>
          </a:p>
          <a:p>
            <a:pPr lvl="1"/>
            <a:r>
              <a:rPr lang="en-US" altLang="zh-CN" dirty="0"/>
              <a:t>Data sparsity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Related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Work </a:t>
            </a:r>
          </a:p>
          <a:p>
            <a:pPr marL="457200" lvl="1" indent="0"/>
            <a:r>
              <a:rPr lang="en-US" altLang="zh-CN" dirty="0"/>
              <a:t> User Response Prediction</a:t>
            </a:r>
          </a:p>
          <a:p>
            <a:pPr marL="914400" lvl="2" indent="0"/>
            <a:r>
              <a:rPr lang="en-US" altLang="zh-CN" dirty="0"/>
              <a:t> User interest modeling</a:t>
            </a:r>
          </a:p>
          <a:p>
            <a:pPr marL="457200" lvl="1" indent="0"/>
            <a:r>
              <a:rPr lang="en-US" altLang="zh-CN" dirty="0"/>
              <a:t> Conversation Structure Modeling</a:t>
            </a:r>
          </a:p>
          <a:p>
            <a:pPr marL="914400" lvl="2" indent="0"/>
            <a:r>
              <a:rPr lang="en-US" altLang="zh-CN" dirty="0"/>
              <a:t> Discovering word statistic patterns via probabilistic graphical models</a:t>
            </a:r>
          </a:p>
          <a:p>
            <a:pPr marL="914400" lvl="2" indent="0"/>
            <a:r>
              <a:rPr lang="en-US" altLang="zh-CN" dirty="0"/>
              <a:t> Effectiveness of time dynamics</a:t>
            </a:r>
            <a:endParaRPr lang="zh-CN" altLang="en-US" dirty="0"/>
          </a:p>
          <a:p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7DEDE-AFE5-4EEC-933F-6A0BF9C86B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985A8DF-ACE7-4843-8E1E-E088C40D297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6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AC310F-F9F9-4E69-93AF-F0C08271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6" y="1633891"/>
            <a:ext cx="10515600" cy="4385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Contribution &amp;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Experiment &amp;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Discussion</a:t>
            </a:r>
          </a:p>
        </p:txBody>
      </p:sp>
    </p:spTree>
    <p:extLst>
      <p:ext uri="{BB962C8B-B14F-4D97-AF65-F5344CB8AC3E}">
        <p14:creationId xmlns:p14="http://schemas.microsoft.com/office/powerpoint/2010/main" val="24121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BA1D8-E16B-4E0D-86D7-C9FE7FCC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04049-32E3-4D23-BC37-F62A8095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E906C-E2DE-4E3F-B7C9-0AD75034D6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D08721-C1BF-4D76-B403-72399E86A2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52F94A-E76E-46D4-8E36-4CA5E6D5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79" y="1148546"/>
            <a:ext cx="7159838" cy="52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7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365</Words>
  <Application>Microsoft Office PowerPoint</Application>
  <PresentationFormat>宽屏</PresentationFormat>
  <Paragraphs>137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NimbusRomNo9L-Medi</vt:lpstr>
      <vt:lpstr>等线</vt:lpstr>
      <vt:lpstr>等线 Light</vt:lpstr>
      <vt:lpstr>宋体</vt:lpstr>
      <vt:lpstr>Arial</vt:lpstr>
      <vt:lpstr>Consolas</vt:lpstr>
      <vt:lpstr>Wingdings</vt:lpstr>
      <vt:lpstr>Office 主题​​</vt:lpstr>
      <vt:lpstr>Dynamic Online Conversation Recommendation</vt:lpstr>
      <vt:lpstr>Outline</vt:lpstr>
      <vt:lpstr>Outline</vt:lpstr>
      <vt:lpstr>Motivation</vt:lpstr>
      <vt:lpstr>Motivation</vt:lpstr>
      <vt:lpstr>Outline</vt:lpstr>
      <vt:lpstr>Contribution &amp; Related Work</vt:lpstr>
      <vt:lpstr>Outline</vt:lpstr>
      <vt:lpstr>Model</vt:lpstr>
      <vt:lpstr>Model</vt:lpstr>
      <vt:lpstr>Model</vt:lpstr>
      <vt:lpstr>Model</vt:lpstr>
      <vt:lpstr>Model</vt:lpstr>
      <vt:lpstr>Model</vt:lpstr>
      <vt:lpstr>Outline</vt:lpstr>
      <vt:lpstr>Experiment &amp; Result</vt:lpstr>
      <vt:lpstr>Experiment &amp; Result</vt:lpstr>
      <vt:lpstr>Evaluation &amp; Baseline</vt:lpstr>
      <vt:lpstr>Experiment &amp; Result</vt:lpstr>
      <vt:lpstr>Experiment &amp; Result</vt:lpstr>
      <vt:lpstr>Experiment &amp; Result</vt:lpstr>
      <vt:lpstr>Outline</vt:lpstr>
      <vt:lpstr>Discussion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2020-21秋季学期工作总结</dc:title>
  <dc:creator>Conrad Zimsky</dc:creator>
  <cp:lastModifiedBy>Conrad Zimsky</cp:lastModifiedBy>
  <cp:revision>93</cp:revision>
  <dcterms:created xsi:type="dcterms:W3CDTF">2021-01-07T10:18:00Z</dcterms:created>
  <dcterms:modified xsi:type="dcterms:W3CDTF">2021-04-22T23:48:32Z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