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sldIdLst>
    <p:sldId id="256" r:id="rId4"/>
    <p:sldId id="273" r:id="rId5"/>
    <p:sldId id="283" r:id="rId6"/>
    <p:sldId id="305" r:id="rId7"/>
    <p:sldId id="287" r:id="rId8"/>
    <p:sldId id="286" r:id="rId9"/>
    <p:sldId id="285" r:id="rId10"/>
    <p:sldId id="284" r:id="rId11"/>
    <p:sldId id="291" r:id="rId12"/>
    <p:sldId id="288" r:id="rId13"/>
    <p:sldId id="289" r:id="rId14"/>
    <p:sldId id="298" r:id="rId15"/>
    <p:sldId id="292" r:id="rId16"/>
    <p:sldId id="290" r:id="rId17"/>
    <p:sldId id="304" r:id="rId18"/>
    <p:sldId id="293" r:id="rId19"/>
    <p:sldId id="294" r:id="rId20"/>
    <p:sldId id="295" r:id="rId21"/>
    <p:sldId id="296" r:id="rId22"/>
    <p:sldId id="301" r:id="rId23"/>
    <p:sldId id="300" r:id="rId24"/>
    <p:sldId id="302" r:id="rId25"/>
    <p:sldId id="297" r:id="rId26"/>
    <p:sldId id="268" r:id="rId2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ilarMoer"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987" autoAdjust="0"/>
    <p:restoredTop sz="94660"/>
  </p:normalViewPr>
  <p:slideViewPr>
    <p:cSldViewPr snapToGrid="0">
      <p:cViewPr varScale="1">
        <p:scale>
          <a:sx n="122" d="100"/>
          <a:sy n="122" d="100"/>
        </p:scale>
        <p:origin x="9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p:nvPr>
        </p:nvSpPr>
        <p:spPr>
          <a:xfrm>
            <a:off x="669925" y="5605145"/>
            <a:ext cx="10852150" cy="558165"/>
          </a:xfrm>
        </p:spPr>
        <p:txBody>
          <a:bodyPr/>
          <a:lstStyle>
            <a:lvl1pPr>
              <a:defRPr/>
            </a:lvl1pPr>
          </a:lstStyle>
          <a:p>
            <a:r>
              <a:rPr>
                <a:sym typeface="+mn-ea"/>
              </a:rPr>
              <a:t>单击此处编辑母版标题样式</a:t>
            </a:r>
            <a:endParaRPr lang="zh-CN" altLang="en-US"/>
          </a:p>
        </p:txBody>
      </p:sp>
      <p:sp>
        <p:nvSpPr>
          <p:cNvPr id="8" name="内容占位符 7"/>
          <p:cNvSpPr>
            <a:spLocks noGrp="1"/>
          </p:cNvSpPr>
          <p:nvPr>
            <p:ph idx="1"/>
          </p:nvPr>
        </p:nvSpPr>
        <p:spPr>
          <a:xfrm>
            <a:off x="669925" y="641350"/>
            <a:ext cx="10852150" cy="4556125"/>
          </a:xfrm>
        </p:spPr>
        <p:txBody>
          <a:bodyPr vert="horz" lIns="101600" tIns="0" rIns="82550" bIns="0" rtlCol="0">
            <a:noAutofit/>
          </a:bodyPr>
          <a:lstStyle>
            <a:lvl1pPr defTabSz="914400">
              <a:defRPr lang="zh-CN" altLang="en-US" dirty="0">
                <a:solidFill>
                  <a:schemeClr val="tx1">
                    <a:lumMod val="75000"/>
                    <a:lumOff val="25000"/>
                  </a:schemeClr>
                </a:solidFill>
                <a:sym typeface="+mn-ea"/>
              </a:defRPr>
            </a:lvl1pPr>
            <a:lvl2pPr marL="457200" lvl="1" indent="0" defTabSz="914400">
              <a:buNone/>
              <a:tabLst>
                <a:tab pos="1609725" algn="l"/>
              </a:tabLst>
              <a:defRPr lang="zh-CN" altLang="en-US" dirty="0">
                <a:solidFill>
                  <a:schemeClr val="tx1">
                    <a:lumMod val="75000"/>
                    <a:lumOff val="25000"/>
                  </a:schemeClr>
                </a:solidFill>
                <a:sym typeface="+mn-ea"/>
              </a:defRPr>
            </a:lvl2pPr>
            <a:lvl3pPr lvl="2" defTabSz="914400">
              <a:defRPr lang="zh-CN" altLang="en-US" dirty="0">
                <a:solidFill>
                  <a:schemeClr val="tx1">
                    <a:lumMod val="75000"/>
                    <a:lumOff val="25000"/>
                  </a:schemeClr>
                </a:solidFill>
                <a:sym typeface="+mn-ea"/>
              </a:defRPr>
            </a:lvl3pPr>
            <a:lvl4pPr lvl="3" defTabSz="914400">
              <a:defRPr lang="zh-CN" altLang="en-US" dirty="0">
                <a:solidFill>
                  <a:schemeClr val="tx1">
                    <a:lumMod val="75000"/>
                    <a:lumOff val="25000"/>
                  </a:schemeClr>
                </a:solidFill>
                <a:sym typeface="+mn-ea"/>
              </a:defRPr>
            </a:lvl4pPr>
            <a:lvl5pPr lvl="4" defTabSz="914400">
              <a:defRPr lang="zh-CN" altLang="en-US" dirty="0">
                <a:solidFill>
                  <a:schemeClr val="tx1">
                    <a:lumMod val="75000"/>
                    <a:lumOff val="25000"/>
                  </a:schemeClr>
                </a:solidFill>
                <a:sym typeface="+mn-ea"/>
              </a:defRPr>
            </a:lvl5pPr>
          </a:lstStyle>
          <a:p>
            <a:pPr lvl="0"/>
            <a:r>
              <a:rPr>
                <a:sym typeface="+mn-ea"/>
              </a:rPr>
              <a:t>单击此处编辑母版文本样式</a:t>
            </a:r>
            <a:endParaRPr dirty="0">
              <a:sym typeface="+mn-ea"/>
            </a:endParaRP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1" Type="http://schemas.openxmlformats.org/officeDocument/2006/relationships/theme" Target="../theme/theme2.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defTabSz="914400">
              <a:defRPr lang="zh-CN" altLang="en-US" sz="3200" dirty="0">
                <a:sym typeface="+mn-ea"/>
              </a:defRPr>
            </a:lvl1pPr>
          </a:lstStyle>
          <a:p>
            <a:pPr lvl="0"/>
            <a:r>
              <a:rPr dirty="0">
                <a:sym typeface="+mn-ea"/>
              </a:rPr>
              <a:t>单击此处编辑母版标题样式</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b="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a:p>
            <a:pPr lvl="5"/>
            <a:r>
              <a:rPr lang="zh-CN" altLang="en-US" dirty="0"/>
              <a:t>第六级</a:t>
            </a:r>
            <a:endParaRPr lang="en-US" altLang="zh-CN" dirty="0"/>
          </a:p>
          <a:p>
            <a:pPr marL="2971800" marR="0" lvl="6"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第七级</a:t>
            </a:r>
            <a:endParaRPr lang="en-US" altLang="zh-CN" dirty="0"/>
          </a:p>
          <a:p>
            <a:pPr marL="3429000" marR="0" lvl="7"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第八级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第九级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lang="en-US" altLang="zh-CN" dirty="0"/>
          </a:p>
          <a:p>
            <a:pPr lvl="5"/>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5pPr>
      <a:lvl6pPr marL="25146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lang="zh-CN" altLang="en-US" sz="2400" kern="1200" dirty="0">
          <a:solidFill>
            <a:schemeClr val="tx1"/>
          </a:solidFill>
          <a:latin typeface="微软雅黑" panose="020B0503020204020204" charset="-122"/>
          <a:ea typeface="微软雅黑" panose="020B0503020204020204" charset="-122"/>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altLang="zh-CN" sz="2400" kern="1200" dirty="0" smtClean="0">
          <a:solidFill>
            <a:schemeClr val="tx1"/>
          </a:solidFill>
          <a:latin typeface="微软雅黑" panose="020B0503020204020204" charset="-122"/>
          <a:ea typeface="微软雅黑" panose="020B0503020204020204"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6.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6685" y="1021398"/>
            <a:ext cx="9144000" cy="2387600"/>
          </a:xfrm>
        </p:spPr>
        <p:txBody>
          <a:bodyPr/>
          <a:lstStyle/>
          <a:p>
            <a:pPr marL="0" indent="0" algn="ctr">
              <a:spcBef>
                <a:spcPts val="1000"/>
              </a:spcBef>
              <a:buClrTx/>
              <a:buSzTx/>
              <a:buFont typeface="Arial" panose="020B0604020202020204" pitchFamily="34" charset="0"/>
            </a:pPr>
            <a:r>
              <a:rPr lang="en-US" altLang="zh-CN" sz="2800" u="none"/>
              <a:t>Conversation Recommendation </a:t>
            </a:r>
            <a:r>
              <a:rPr lang="en-US" altLang="zh-CN" sz="2800" u="none"/>
              <a:t>System</a:t>
            </a:r>
            <a:br>
              <a:rPr lang="en-US" altLang="zh-CN" sz="2800" u="none"/>
            </a:br>
            <a:r>
              <a:rPr lang="en-US" altLang="zh-CN" sz="2800" u="none"/>
              <a:t> </a:t>
            </a:r>
            <a:endParaRPr lang="en-US" altLang="zh-CN" sz="2800" u="none"/>
          </a:p>
          <a:p>
            <a:pPr marL="0" indent="0" algn="ctr">
              <a:spcBef>
                <a:spcPts val="1000"/>
              </a:spcBef>
              <a:buClrTx/>
              <a:buSzTx/>
              <a:buFont typeface="Arial" panose="020B0604020202020204" pitchFamily="34" charset="0"/>
            </a:pPr>
            <a:endParaRPr lang="en-US" altLang="zh-CN" sz="1400" b="0" u="none">
              <a:cs typeface="+mn-cs"/>
            </a:endParaRPr>
          </a:p>
        </p:txBody>
      </p:sp>
      <p:sp>
        <p:nvSpPr>
          <p:cNvPr id="3" name="副标题 2"/>
          <p:cNvSpPr>
            <a:spLocks noGrp="1"/>
          </p:cNvSpPr>
          <p:nvPr>
            <p:ph type="subTitle" idx="1"/>
          </p:nvPr>
        </p:nvSpPr>
        <p:spPr>
          <a:xfrm>
            <a:off x="1125220" y="3865245"/>
            <a:ext cx="9144000" cy="1379220"/>
          </a:xfrm>
        </p:spPr>
        <p:txBody>
          <a:bodyPr/>
          <a:lstStyle/>
          <a:p>
            <a:pPr algn="ctr"/>
            <a:r>
              <a:rPr lang="zh-CN" altLang="en-US"/>
              <a:t>汇报人：</a:t>
            </a:r>
            <a:r>
              <a:rPr lang="zh-CN" altLang="en-US"/>
              <a:t>周红扬</a:t>
            </a:r>
            <a:endParaRPr lang="zh-CN" altLang="en-US"/>
          </a:p>
          <a:p>
            <a:pPr algn="ctr"/>
            <a:r>
              <a:rPr lang="en-US" altLang="zh-CN"/>
              <a:t> </a:t>
            </a:r>
            <a:r>
              <a:rPr lang="zh-CN" altLang="en-US"/>
              <a:t>汇报日期：</a:t>
            </a:r>
            <a:r>
              <a:rPr lang="en-US" altLang="zh-CN"/>
              <a:t>2021.4.20</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P9D_V2K))[%]G1WE3~H6KOQ"/>
          <p:cNvPicPr>
            <a:picLocks noChangeAspect="1"/>
          </p:cNvPicPr>
          <p:nvPr/>
        </p:nvPicPr>
        <p:blipFill>
          <a:blip r:embed="rId1"/>
          <a:stretch>
            <a:fillRect/>
          </a:stretch>
        </p:blipFill>
        <p:spPr>
          <a:xfrm>
            <a:off x="1581785" y="463550"/>
            <a:ext cx="7197090" cy="59302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Multi-turn conversational strategies for CRS </a:t>
            </a:r>
            <a:endParaRPr lang="en-US" altLang="zh-CN" sz="3600"/>
          </a:p>
        </p:txBody>
      </p:sp>
      <p:sp>
        <p:nvSpPr>
          <p:cNvPr id="3" name="内容占位符 2"/>
          <p:cNvSpPr>
            <a:spLocks noGrp="1"/>
          </p:cNvSpPr>
          <p:nvPr>
            <p:ph idx="1"/>
          </p:nvPr>
        </p:nvSpPr>
        <p:spPr/>
        <p:txBody>
          <a:bodyPr/>
          <a:p>
            <a:r>
              <a:rPr lang="en-US" altLang="zh-CN"/>
              <a:t>1.when to ask and Recommend</a:t>
            </a:r>
            <a:r>
              <a:rPr lang="zh-CN" altLang="en-US"/>
              <a:t>？</a:t>
            </a:r>
            <a:endParaRPr lang="en-US" altLang="zh-CN"/>
          </a:p>
          <a:p>
            <a:pPr lvl="1"/>
            <a:r>
              <a:rPr lang="en-US" altLang="zh-CN"/>
              <a:t>score/CRM (l+1)/EAR</a:t>
            </a:r>
            <a:endParaRPr lang="en-US" altLang="zh-CN"/>
          </a:p>
          <a:p>
            <a:endParaRPr lang="en-US" altLang="zh-CN"/>
          </a:p>
          <a:p>
            <a:endParaRPr lang="en-US" altLang="zh-CN"/>
          </a:p>
          <a:p>
            <a:endParaRPr lang="en-US" altLang="zh-CN"/>
          </a:p>
          <a:p>
            <a:endParaRPr lang="en-US" altLang="zh-CN"/>
          </a:p>
          <a:p>
            <a:endParaRPr lang="en-US" altLang="zh-CN"/>
          </a:p>
          <a:p>
            <a:endParaRPr lang="en-US" altLang="zh-CN">
              <a:solidFill>
                <a:srgbClr val="FF0000"/>
              </a:solidFill>
            </a:endParaRPr>
          </a:p>
        </p:txBody>
      </p:sp>
      <p:pic>
        <p:nvPicPr>
          <p:cNvPr id="4" name="图片 3" descr="EYF7GU1N}33[$0U47KSX(CF"/>
          <p:cNvPicPr>
            <a:picLocks noChangeAspect="1"/>
          </p:cNvPicPr>
          <p:nvPr/>
        </p:nvPicPr>
        <p:blipFill>
          <a:blip r:embed="rId1"/>
          <a:stretch>
            <a:fillRect/>
          </a:stretch>
        </p:blipFill>
        <p:spPr>
          <a:xfrm>
            <a:off x="3532505" y="2614930"/>
            <a:ext cx="5126990" cy="3562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sym typeface="+mn-ea"/>
              </a:rPr>
              <a:t>Conversation strategies from A Broader Perspective</a:t>
            </a:r>
            <a:endParaRPr lang="en-US" altLang="zh-CN" sz="4000">
              <a:sym typeface="+mn-ea"/>
            </a:endParaRPr>
          </a:p>
        </p:txBody>
      </p:sp>
      <p:sp>
        <p:nvSpPr>
          <p:cNvPr id="3" name="内容占位符 2"/>
          <p:cNvSpPr>
            <a:spLocks noGrp="1"/>
          </p:cNvSpPr>
          <p:nvPr>
            <p:ph idx="1"/>
          </p:nvPr>
        </p:nvSpPr>
        <p:spPr>
          <a:xfrm>
            <a:off x="838200" y="1825625"/>
            <a:ext cx="10515600" cy="3540125"/>
          </a:xfrm>
        </p:spPr>
        <p:txBody>
          <a:bodyPr/>
          <a:p>
            <a:pPr marL="0" indent="0">
              <a:buNone/>
            </a:pPr>
            <a:r>
              <a:rPr lang="en-US" altLang="zh-CN">
                <a:sym typeface="+mn-ea"/>
              </a:rPr>
              <a:t>Muti-topic Learning in Conversation</a:t>
            </a:r>
            <a:endParaRPr lang="en-US" altLang="zh-CN">
              <a:sym typeface="+mn-ea"/>
            </a:endParaRPr>
          </a:p>
          <a:p>
            <a:pPr marL="0" indent="0">
              <a:buNone/>
            </a:pPr>
            <a:endParaRPr lang="en-US" altLang="zh-CN">
              <a:sym typeface="+mn-ea"/>
            </a:endParaRPr>
          </a:p>
          <a:p>
            <a:pPr marL="0" lvl="1" indent="0">
              <a:buNone/>
            </a:pPr>
            <a:r>
              <a:rPr lang="en-US" altLang="zh-CN">
                <a:solidFill>
                  <a:srgbClr val="FF0000"/>
                </a:solidFill>
                <a:sym typeface="+mn-ea"/>
              </a:rPr>
              <a:t>how to maintain the conversation</a:t>
            </a:r>
            <a:endParaRPr lang="zh-CN" altLang="en-US"/>
          </a:p>
          <a:p>
            <a:pPr marL="0" indent="0">
              <a:buNone/>
            </a:pPr>
            <a:br>
              <a:rPr lang="en-US" altLang="zh-CN">
                <a:sym typeface="+mn-ea"/>
              </a:rPr>
            </a:br>
            <a:r>
              <a:rPr lang="en-US" altLang="zh-CN">
                <a:sym typeface="+mn-ea"/>
              </a:rPr>
              <a:t>Special Ability</a:t>
            </a:r>
            <a:r>
              <a:rPr lang="zh-CN" altLang="en-US">
                <a:sym typeface="+mn-ea"/>
              </a:rPr>
              <a:t>：</a:t>
            </a:r>
            <a:r>
              <a:rPr lang="en-US" altLang="zh-CN">
                <a:sym typeface="+mn-ea"/>
              </a:rPr>
              <a:t>Suggestion</a:t>
            </a:r>
            <a:r>
              <a:rPr lang="zh-CN" altLang="en-US">
                <a:sym typeface="+mn-ea"/>
              </a:rPr>
              <a:t>，</a:t>
            </a:r>
            <a:r>
              <a:rPr lang="en-US" altLang="zh-CN">
                <a:sym typeface="+mn-ea"/>
              </a:rPr>
              <a:t>Negotiating</a:t>
            </a:r>
            <a:r>
              <a:rPr lang="zh-CN" altLang="en-US">
                <a:sym typeface="+mn-ea"/>
              </a:rPr>
              <a:t>，</a:t>
            </a:r>
            <a:r>
              <a:rPr lang="en-US" altLang="zh-CN">
                <a:sym typeface="+mn-ea"/>
              </a:rPr>
              <a:t>Persuading</a:t>
            </a:r>
            <a:endParaRPr lang="en-US" altLang="zh-CN">
              <a:sym typeface="+mn-ea"/>
            </a:endParaRPr>
          </a:p>
          <a:p>
            <a:pPr lvl="1"/>
            <a:r>
              <a:rPr lang="en-US" altLang="zh-CN">
                <a:sym typeface="+mn-ea"/>
              </a:rPr>
              <a:t>(e.g., logical appeal or emotion appeal)  (personality,</a:t>
            </a:r>
            <a:endParaRPr lang="en-US" altLang="zh-CN">
              <a:sym typeface="+mn-ea"/>
            </a:endParaRPr>
          </a:p>
          <a:p>
            <a:pPr lvl="1"/>
            <a:r>
              <a:rPr lang="en-US" altLang="zh-CN">
                <a:sym typeface="+mn-ea"/>
              </a:rPr>
              <a:t>morality, value systems, willingness</a:t>
            </a:r>
            <a:r>
              <a:rPr lang="zh-CN" altLang="en-US">
                <a:sym typeface="+mn-ea"/>
              </a:rPr>
              <a:t>）</a:t>
            </a:r>
            <a:br>
              <a:rPr lang="en-US" altLang="zh-CN">
                <a:sym typeface="+mn-ea"/>
              </a:rPr>
            </a:br>
            <a:endParaRPr lang="en-US" altLang="zh-CN">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ALM}QE6H{%Q_DRGVC_SZI_E"/>
          <p:cNvPicPr>
            <a:picLocks noChangeAspect="1"/>
          </p:cNvPicPr>
          <p:nvPr/>
        </p:nvPicPr>
        <p:blipFill>
          <a:blip r:embed="rId1"/>
          <a:stretch>
            <a:fillRect/>
          </a:stretch>
        </p:blipFill>
        <p:spPr>
          <a:xfrm>
            <a:off x="1035050" y="1325245"/>
            <a:ext cx="10690860" cy="32023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Dialogue Understanding and Generation in CRS</a:t>
            </a:r>
            <a:endParaRPr lang="en-US" altLang="zh-CN" sz="3600"/>
          </a:p>
        </p:txBody>
      </p:sp>
      <p:sp>
        <p:nvSpPr>
          <p:cNvPr id="3" name="内容占位符 2"/>
          <p:cNvSpPr>
            <a:spLocks noGrp="1"/>
          </p:cNvSpPr>
          <p:nvPr>
            <p:ph idx="1"/>
          </p:nvPr>
        </p:nvSpPr>
        <p:spPr/>
        <p:txBody>
          <a:bodyPr/>
          <a:p>
            <a:r>
              <a:rPr lang="en-US" altLang="zh-CN">
                <a:sym typeface="+mn-ea"/>
              </a:rPr>
              <a:t>Dialogue Understanding</a:t>
            </a:r>
            <a:endParaRPr lang="en-US" altLang="zh-CN">
              <a:sym typeface="+mn-ea"/>
            </a:endParaRPr>
          </a:p>
          <a:p>
            <a:pPr lvl="1"/>
            <a:r>
              <a:rPr lang="en-US" altLang="zh-CN"/>
              <a:t>Slot Filling</a:t>
            </a:r>
            <a:endParaRPr lang="en-US" altLang="zh-CN"/>
          </a:p>
          <a:p>
            <a:r>
              <a:rPr lang="en-US" altLang="zh-CN"/>
              <a:t>intention and sentiment l</a:t>
            </a:r>
            <a:r>
              <a:rPr lang="en-US" altLang="zh-CN"/>
              <a:t>earning</a:t>
            </a:r>
            <a:endParaRPr lang="en-US" altLang="zh-CN"/>
          </a:p>
          <a:p>
            <a:endParaRPr lang="en-US" altLang="zh-CN"/>
          </a:p>
          <a:p>
            <a:r>
              <a:rPr lang="en-US" altLang="zh-CN">
                <a:sym typeface="+mn-ea"/>
              </a:rPr>
              <a:t>Response Generation </a:t>
            </a:r>
            <a:endParaRPr lang="en-US" altLang="zh-CN">
              <a:sym typeface="+mn-ea"/>
            </a:endParaRPr>
          </a:p>
          <a:p>
            <a:pPr lvl="1"/>
            <a:r>
              <a:rPr lang="en-US" altLang="zh-CN">
                <a:sym typeface="+mn-ea"/>
              </a:rPr>
              <a:t>Retrieval-based Methods</a:t>
            </a:r>
            <a:endParaRPr lang="en-US" altLang="zh-CN"/>
          </a:p>
          <a:p>
            <a:pPr lvl="1"/>
            <a:r>
              <a:rPr lang="en-US" altLang="zh-CN">
                <a:solidFill>
                  <a:srgbClr val="FF0000"/>
                </a:solidFill>
              </a:rPr>
              <a:t>Generating Proper Utterances in Natural Language</a:t>
            </a:r>
            <a:endParaRPr lang="en-US" altLang="zh-CN">
              <a:solidFill>
                <a:srgbClr val="FF0000"/>
              </a:solidFill>
            </a:endParaRPr>
          </a:p>
          <a:p>
            <a:pPr marL="457200" lvl="1" indent="0">
              <a:buNone/>
            </a:pPr>
            <a:r>
              <a:rPr lang="en-US" altLang="zh-CN">
                <a:solidFill>
                  <a:schemeClr val="tx1"/>
                </a:solidFill>
                <a:effectLst>
                  <a:outerShdw blurRad="38100" dist="19050" dir="2700000" algn="tl" rotWithShape="0">
                    <a:schemeClr val="dk1">
                      <a:alpha val="40000"/>
                    </a:schemeClr>
                  </a:outerShdw>
                </a:effectLst>
              </a:rPr>
              <a:t>    Generation-based Methods ok/yes how to value</a:t>
            </a:r>
            <a:r>
              <a:rPr lang="zh-CN" altLang="en-US">
                <a:solidFill>
                  <a:schemeClr val="tx1"/>
                </a:solidFill>
                <a:effectLst>
                  <a:outerShdw blurRad="38100" dist="19050" dir="2700000" algn="tl" rotWithShape="0">
                    <a:schemeClr val="dk1">
                      <a:alpha val="40000"/>
                    </a:schemeClr>
                  </a:outerShdw>
                </a:effectLst>
              </a:rPr>
              <a:t>？</a:t>
            </a:r>
            <a:endParaRPr lang="en-US" altLang="zh-CN"/>
          </a:p>
          <a:p>
            <a:pPr lvl="1"/>
            <a:endParaRPr lang="en-US" altLang="zh-CN"/>
          </a:p>
          <a:p>
            <a:pPr marL="457200" lvl="1" indent="0">
              <a:buNone/>
            </a:pPr>
            <a:endParaRPr lang="en-US" altLang="zh-CN"/>
          </a:p>
          <a:p>
            <a:pPr lvl="1"/>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689100"/>
            <a:ext cx="10515600" cy="449580"/>
          </a:xfrm>
        </p:spPr>
        <p:txBody>
          <a:bodyPr/>
          <a:p>
            <a:r>
              <a:rPr lang="zh-CN" altLang="en-US" sz="1800"/>
              <a:t> Introduction to Multi-Armed Bandits</a:t>
            </a:r>
            <a:endParaRPr lang="zh-CN" altLang="en-US" sz="1800"/>
          </a:p>
        </p:txBody>
      </p:sp>
      <p:pic>
        <p:nvPicPr>
          <p:cNvPr id="5" name="图片 4" descr="MO3PRG]IND(IM{``IUDYPKD"/>
          <p:cNvPicPr>
            <a:picLocks noChangeAspect="1"/>
          </p:cNvPicPr>
          <p:nvPr/>
        </p:nvPicPr>
        <p:blipFill>
          <a:blip r:embed="rId1"/>
          <a:stretch>
            <a:fillRect/>
          </a:stretch>
        </p:blipFill>
        <p:spPr>
          <a:xfrm>
            <a:off x="2312670" y="2377440"/>
            <a:ext cx="4547235" cy="3306445"/>
          </a:xfrm>
          <a:prstGeom prst="rect">
            <a:avLst/>
          </a:prstGeom>
        </p:spPr>
      </p:pic>
      <p:sp>
        <p:nvSpPr>
          <p:cNvPr id="6" name="标题 1"/>
          <p:cNvSpPr>
            <a:spLocks noGrp="1"/>
          </p:cNvSpPr>
          <p:nvPr/>
        </p:nvSpPr>
        <p:spPr>
          <a:xfrm>
            <a:off x="574675" y="420370"/>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mj-cs"/>
              </a:defRPr>
            </a:lvl1pPr>
          </a:lstStyle>
          <a:p>
            <a:r>
              <a:rPr lang="en-US" altLang="zh-CN">
                <a:sym typeface="+mn-ea"/>
              </a:rPr>
              <a:t>Exploration-Exploitation Trade-offs</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Exploration-Exploitation Trade-offs</a:t>
            </a:r>
            <a:endParaRPr lang="en-US" altLang="zh-CN"/>
          </a:p>
        </p:txBody>
      </p:sp>
      <p:sp>
        <p:nvSpPr>
          <p:cNvPr id="3" name="内容占位符 2"/>
          <p:cNvSpPr>
            <a:spLocks noGrp="1"/>
          </p:cNvSpPr>
          <p:nvPr>
            <p:ph idx="1"/>
          </p:nvPr>
        </p:nvSpPr>
        <p:spPr/>
        <p:txBody>
          <a:bodyPr/>
          <a:p>
            <a:pPr marL="0" indent="0">
              <a:buNone/>
            </a:pPr>
            <a:r>
              <a:rPr lang="zh-CN" altLang="en-US"/>
              <a:t>Introduction to Multi-Armed Bandits</a:t>
            </a:r>
            <a:endParaRPr lang="zh-CN" altLang="en-US"/>
          </a:p>
          <a:p>
            <a:pPr lvl="1"/>
            <a:r>
              <a:rPr lang="en-US" altLang="zh-CN"/>
              <a:t>LinUCB</a:t>
            </a:r>
            <a:endParaRPr lang="en-US" altLang="zh-CN"/>
          </a:p>
          <a:p>
            <a:pPr lvl="1"/>
            <a:endParaRPr lang="zh-CN" altLang="en-US"/>
          </a:p>
          <a:p>
            <a:endParaRPr lang="zh-CN" altLang="en-US"/>
          </a:p>
          <a:p>
            <a:endParaRPr lang="zh-CN" altLang="en-US"/>
          </a:p>
          <a:p>
            <a:endParaRPr lang="zh-CN" altLang="en-US"/>
          </a:p>
          <a:p>
            <a:r>
              <a:rPr lang="zh-CN" altLang="en-US">
                <a:solidFill>
                  <a:srgbClr val="FF0000"/>
                </a:solidFill>
              </a:rPr>
              <a:t>Meta Learning for CRSs</a:t>
            </a:r>
            <a:endParaRPr lang="zh-CN" altLang="en-US">
              <a:solidFill>
                <a:srgbClr val="FF0000"/>
              </a:solidFill>
            </a:endParaRPr>
          </a:p>
        </p:txBody>
      </p:sp>
      <p:pic>
        <p:nvPicPr>
          <p:cNvPr id="4" name="图片 3" descr="0[3YKV([0D)UN7O}}G[S~(3"/>
          <p:cNvPicPr>
            <a:picLocks noChangeAspect="1"/>
          </p:cNvPicPr>
          <p:nvPr/>
        </p:nvPicPr>
        <p:blipFill>
          <a:blip r:embed="rId1"/>
          <a:stretch>
            <a:fillRect/>
          </a:stretch>
        </p:blipFill>
        <p:spPr>
          <a:xfrm>
            <a:off x="2899410" y="3105150"/>
            <a:ext cx="4547235" cy="11322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A5X32}Y@[8MXH36$YEWCBMI"/>
          <p:cNvPicPr>
            <a:picLocks noChangeAspect="1"/>
          </p:cNvPicPr>
          <p:nvPr/>
        </p:nvPicPr>
        <p:blipFill>
          <a:blip r:embed="rId1"/>
          <a:stretch>
            <a:fillRect/>
          </a:stretch>
        </p:blipFill>
        <p:spPr>
          <a:xfrm>
            <a:off x="3727450" y="2680335"/>
            <a:ext cx="4737100" cy="3059430"/>
          </a:xfrm>
          <a:prstGeom prst="rect">
            <a:avLst/>
          </a:prstGeom>
        </p:spPr>
      </p:pic>
      <p:sp>
        <p:nvSpPr>
          <p:cNvPr id="7" name="文本框 6"/>
          <p:cNvSpPr txBox="1"/>
          <p:nvPr/>
        </p:nvSpPr>
        <p:spPr>
          <a:xfrm>
            <a:off x="939165" y="1614170"/>
            <a:ext cx="6619875" cy="645160"/>
          </a:xfrm>
          <a:prstGeom prst="rect">
            <a:avLst/>
          </a:prstGeom>
          <a:noFill/>
        </p:spPr>
        <p:txBody>
          <a:bodyPr wrap="square" rtlCol="0">
            <a:spAutoFit/>
          </a:bodyPr>
          <a:p>
            <a:r>
              <a:rPr lang="zh-CN" altLang="en-US">
                <a:sym typeface="+mn-ea"/>
              </a:rPr>
              <a:t>Recommendation via MAB-based Methods</a:t>
            </a:r>
            <a:endParaRPr lang="zh-CN" altLang="en-US"/>
          </a:p>
          <a:p>
            <a:endParaRPr lang="zh-CN" altLang="en-US"/>
          </a:p>
        </p:txBody>
      </p:sp>
      <p:sp>
        <p:nvSpPr>
          <p:cNvPr id="8" name="标题 7"/>
          <p:cNvSpPr>
            <a:spLocks noGrp="1"/>
          </p:cNvSpPr>
          <p:nvPr>
            <p:ph type="title"/>
          </p:nvPr>
        </p:nvSpPr>
        <p:spPr/>
        <p:txBody>
          <a:bodyPr/>
          <a:p>
            <a:r>
              <a:rPr lang="en-US" altLang="zh-CN"/>
              <a:t>Exploration-Exploitation Trade-offs</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JHK}O`O%L4FZ85)0V~JMR"/>
          <p:cNvPicPr>
            <a:picLocks noChangeAspect="1"/>
          </p:cNvPicPr>
          <p:nvPr/>
        </p:nvPicPr>
        <p:blipFill>
          <a:blip r:embed="rId1"/>
          <a:stretch>
            <a:fillRect/>
          </a:stretch>
        </p:blipFill>
        <p:spPr>
          <a:xfrm>
            <a:off x="1353820" y="590550"/>
            <a:ext cx="9248775" cy="51466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Evaluation and User </a:t>
            </a:r>
            <a:r>
              <a:rPr lang="en-US" altLang="zh-CN"/>
              <a:t>Simulation</a:t>
            </a:r>
            <a:endParaRPr lang="en-US" altLang="zh-CN"/>
          </a:p>
        </p:txBody>
      </p:sp>
      <p:sp>
        <p:nvSpPr>
          <p:cNvPr id="3" name="内容占位符 2"/>
          <p:cNvSpPr>
            <a:spLocks noGrp="1"/>
          </p:cNvSpPr>
          <p:nvPr>
            <p:ph idx="1"/>
          </p:nvPr>
        </p:nvSpPr>
        <p:spPr>
          <a:xfrm>
            <a:off x="838200" y="1518920"/>
            <a:ext cx="10515600" cy="405765"/>
          </a:xfrm>
        </p:spPr>
        <p:txBody>
          <a:bodyPr/>
          <a:p>
            <a:r>
              <a:rPr lang="en-US" altLang="zh-CN"/>
              <a:t>DataSet </a:t>
            </a:r>
            <a:endParaRPr lang="en-US" altLang="zh-CN"/>
          </a:p>
          <a:p>
            <a:endParaRPr lang="en-US" altLang="zh-CN"/>
          </a:p>
          <a:p>
            <a:endParaRPr lang="en-US" altLang="zh-CN"/>
          </a:p>
        </p:txBody>
      </p:sp>
      <p:pic>
        <p:nvPicPr>
          <p:cNvPr id="4" name="图片 3" descr="08@I12RH8N4Y19Q7$H4J_ZT"/>
          <p:cNvPicPr>
            <a:picLocks noChangeAspect="1"/>
          </p:cNvPicPr>
          <p:nvPr>
            <p:custDataLst>
              <p:tags r:id="rId1"/>
            </p:custDataLst>
          </p:nvPr>
        </p:nvPicPr>
        <p:blipFill>
          <a:blip r:embed="rId2"/>
          <a:stretch>
            <a:fillRect/>
          </a:stretch>
        </p:blipFill>
        <p:spPr>
          <a:xfrm>
            <a:off x="2125980" y="1924685"/>
            <a:ext cx="7642860" cy="47358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t>Contents</a:t>
            </a:r>
            <a:endParaRPr lang="en-US" altLang="zh-CN"/>
          </a:p>
        </p:txBody>
      </p:sp>
      <p:sp>
        <p:nvSpPr>
          <p:cNvPr id="3" name="内容占位符 2"/>
          <p:cNvSpPr>
            <a:spLocks noGrp="1"/>
          </p:cNvSpPr>
          <p:nvPr>
            <p:ph idx="1"/>
          </p:nvPr>
        </p:nvSpPr>
        <p:spPr/>
        <p:txBody>
          <a:bodyPr/>
          <a:p>
            <a:pPr algn="l"/>
            <a:r>
              <a:rPr lang="en-US" altLang="zh-CN"/>
              <a:t>Background</a:t>
            </a:r>
            <a:endParaRPr lang="en-US" altLang="zh-CN"/>
          </a:p>
          <a:p>
            <a:pPr algn="l"/>
            <a:r>
              <a:rPr lang="en-US" altLang="zh-CN"/>
              <a:t>Challenges</a:t>
            </a:r>
            <a:endParaRPr lang="en-US" altLang="zh-CN"/>
          </a:p>
          <a:p>
            <a:pPr algn="l"/>
            <a:r>
              <a:rPr lang="en-US" altLang="zh-CN"/>
              <a:t>Data</a:t>
            </a:r>
            <a:r>
              <a:rPr lang="en-US" altLang="zh-CN"/>
              <a:t>set</a:t>
            </a:r>
            <a:endParaRPr lang="en-US" altLang="zh-CN"/>
          </a:p>
          <a:p>
            <a:pPr algn="l"/>
            <a:r>
              <a:rPr lang="en-US" altLang="zh-CN"/>
              <a:t>Evalu</a:t>
            </a:r>
            <a:r>
              <a:rPr lang="en-US" altLang="zh-CN"/>
              <a:t>eation</a:t>
            </a:r>
            <a:endParaRPr lang="en-US" altLang="zh-CN"/>
          </a:p>
          <a:p>
            <a:pPr algn="l"/>
            <a:r>
              <a:rPr lang="en-US" altLang="zh-CN"/>
              <a:t>Future </a:t>
            </a:r>
            <a:r>
              <a:rPr lang="en-US" altLang="zh-CN"/>
              <a:t>Work</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Turn-level Evaluation</a:t>
            </a:r>
            <a:br>
              <a:rPr lang="en-US" altLang="zh-CN"/>
            </a:br>
            <a:endParaRPr lang="zh-CN" altLang="en-US"/>
          </a:p>
        </p:txBody>
      </p:sp>
      <p:sp>
        <p:nvSpPr>
          <p:cNvPr id="3" name="内容占位符 2"/>
          <p:cNvSpPr>
            <a:spLocks noGrp="1"/>
          </p:cNvSpPr>
          <p:nvPr>
            <p:ph idx="1"/>
          </p:nvPr>
        </p:nvSpPr>
        <p:spPr>
          <a:xfrm>
            <a:off x="838200" y="1825625"/>
            <a:ext cx="10515600" cy="3829050"/>
          </a:xfrm>
        </p:spPr>
        <p:txBody>
          <a:bodyPr/>
          <a:p>
            <a:pPr lvl="1"/>
            <a:r>
              <a:rPr lang="en-US" altLang="zh-CN">
                <a:sym typeface="+mn-ea"/>
              </a:rPr>
              <a:t>Evaluation of Language Generation</a:t>
            </a:r>
            <a:endParaRPr lang="en-US" altLang="zh-CN">
              <a:sym typeface="+mn-ea"/>
            </a:endParaRPr>
          </a:p>
          <a:p>
            <a:pPr lvl="1"/>
            <a:endParaRPr lang="en-US" altLang="zh-CN"/>
          </a:p>
          <a:p>
            <a:pPr lvl="1"/>
            <a:r>
              <a:rPr lang="en-US" altLang="zh-CN">
                <a:sym typeface="+mn-ea"/>
              </a:rPr>
              <a:t> Evaluation of Recommendation </a:t>
            </a:r>
            <a:endParaRPr lang="en-US" altLang="zh-CN">
              <a:sym typeface="+mn-ea"/>
            </a:endParaRPr>
          </a:p>
          <a:p>
            <a:pPr lvl="1"/>
            <a:endParaRPr lang="en-US" altLang="zh-CN"/>
          </a:p>
          <a:p>
            <a:pPr lvl="2"/>
            <a:r>
              <a:rPr lang="en-US" altLang="zh-CN">
                <a:sym typeface="+mn-ea"/>
              </a:rPr>
              <a:t>Rating-based Metrics(MSE\RMSE)</a:t>
            </a:r>
            <a:endParaRPr lang="en-US" altLang="zh-CN">
              <a:sym typeface="+mn-ea"/>
            </a:endParaRPr>
          </a:p>
          <a:p>
            <a:pPr lvl="2"/>
            <a:endParaRPr lang="en-US" altLang="zh-CN"/>
          </a:p>
          <a:p>
            <a:pPr lvl="2"/>
            <a:r>
              <a:rPr lang="en-US" altLang="zh-CN">
                <a:sym typeface="+mn-ea"/>
              </a:rPr>
              <a:t>Ranking-based Metrics(MRR\</a:t>
            </a:r>
            <a:r>
              <a:rPr lang="en-US" altLang="zh-CN">
                <a:solidFill>
                  <a:srgbClr val="FF0000"/>
                </a:solidFill>
                <a:sym typeface="+mn-ea"/>
              </a:rPr>
              <a:t>MAP\NDCG</a:t>
            </a:r>
            <a:r>
              <a:rPr lang="en-US" altLang="zh-CN">
                <a:sym typeface="+mn-ea"/>
              </a:rPr>
              <a:t>)</a:t>
            </a:r>
            <a:endParaRPr lang="en-US" altLang="zh-CN"/>
          </a:p>
          <a:p>
            <a:r>
              <a:rPr lang="en-US" altLang="zh-CN">
                <a:sym typeface="+mn-ea"/>
              </a:rPr>
              <a:t> </a:t>
            </a:r>
            <a:endParaRPr lang="en-US" altLang="zh-CN"/>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Conversation-level Evaluation</a:t>
            </a:r>
            <a:br>
              <a:rPr lang="en-US" altLang="zh-CN"/>
            </a:br>
            <a:endParaRPr lang="zh-CN" altLang="en-US"/>
          </a:p>
        </p:txBody>
      </p:sp>
      <p:sp>
        <p:nvSpPr>
          <p:cNvPr id="3" name="内容占位符 2"/>
          <p:cNvSpPr>
            <a:spLocks noGrp="1"/>
          </p:cNvSpPr>
          <p:nvPr>
            <p:ph idx="1"/>
          </p:nvPr>
        </p:nvSpPr>
        <p:spPr/>
        <p:txBody>
          <a:bodyPr/>
          <a:p>
            <a:pPr lvl="1"/>
            <a:r>
              <a:rPr lang="en-US" altLang="zh-CN">
                <a:sym typeface="+mn-ea"/>
              </a:rPr>
              <a:t>Online User Test(AT)(SR@T)</a:t>
            </a:r>
            <a:endParaRPr lang="en-US" altLang="zh-CN"/>
          </a:p>
          <a:p>
            <a:pPr lvl="1"/>
            <a:r>
              <a:rPr lang="en-US" altLang="zh-CN">
                <a:sym typeface="+mn-ea"/>
              </a:rPr>
              <a:t> User Simulation</a:t>
            </a:r>
            <a:endParaRPr lang="en-US" altLang="zh-CN"/>
          </a:p>
          <a:p>
            <a:pPr lvl="2"/>
            <a:r>
              <a:rPr lang="en-US" altLang="zh-CN">
                <a:sym typeface="+mn-ea"/>
              </a:rPr>
              <a:t>Using Direct Interaction History of Users.</a:t>
            </a:r>
            <a:endParaRPr lang="en-US" altLang="zh-CN">
              <a:sym typeface="+mn-ea"/>
            </a:endParaRPr>
          </a:p>
          <a:p>
            <a:pPr lvl="3"/>
            <a:r>
              <a:rPr lang="en-US" altLang="zh-CN">
                <a:sym typeface="+mn-ea"/>
              </a:rPr>
              <a:t>eg “I’m looking for &lt;Category&gt; in &lt;City&gt;”,</a:t>
            </a:r>
            <a:endParaRPr lang="en-US" altLang="zh-CN">
              <a:sym typeface="+mn-ea"/>
            </a:endParaRPr>
          </a:p>
          <a:p>
            <a:pPr lvl="2"/>
            <a:r>
              <a:rPr lang="en-US" altLang="zh-CN">
                <a:sym typeface="+mn-ea"/>
              </a:rPr>
              <a:t>Extracting Information from User Reviews</a:t>
            </a:r>
            <a:endParaRPr lang="en-US" altLang="zh-CN">
              <a:sym typeface="+mn-ea"/>
            </a:endParaRPr>
          </a:p>
          <a:p>
            <a:pPr lvl="2"/>
            <a:endParaRPr lang="en-US" altLang="zh-CN"/>
          </a:p>
          <a:p>
            <a:pPr lvl="2"/>
            <a:r>
              <a:rPr lang="en-US" altLang="zh-CN">
                <a:sym typeface="+mn-ea"/>
              </a:rPr>
              <a:t> Imitating Humans’ Conversational Corpora</a:t>
            </a:r>
            <a:endParaRPr lang="en-US" altLang="zh-CN"/>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 </a:t>
            </a:r>
            <a:r>
              <a:rPr lang="en-US" altLang="zh-CN" sz="3600">
                <a:sym typeface="+mn-ea"/>
              </a:rPr>
              <a:t>Imitating Humans’ Conversational Corpora</a:t>
            </a:r>
            <a:br>
              <a:rPr lang="en-US" altLang="zh-CN"/>
            </a:br>
            <a:endParaRPr lang="zh-CN" altLang="en-US"/>
          </a:p>
        </p:txBody>
      </p:sp>
      <p:pic>
        <p:nvPicPr>
          <p:cNvPr id="4" name="图片 3" descr="UTWD2P$20PIIDZM@`16$]KD"/>
          <p:cNvPicPr>
            <a:picLocks noChangeAspect="1"/>
          </p:cNvPicPr>
          <p:nvPr/>
        </p:nvPicPr>
        <p:blipFill>
          <a:blip r:embed="rId1"/>
          <a:stretch>
            <a:fillRect/>
          </a:stretch>
        </p:blipFill>
        <p:spPr>
          <a:xfrm>
            <a:off x="1069340" y="1320800"/>
            <a:ext cx="9894570" cy="47612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Future Directions and Opportunities</a:t>
            </a:r>
            <a:endParaRPr lang="en-US" altLang="zh-CN"/>
          </a:p>
        </p:txBody>
      </p:sp>
      <p:sp>
        <p:nvSpPr>
          <p:cNvPr id="3" name="内容占位符 2"/>
          <p:cNvSpPr>
            <a:spLocks noGrp="1"/>
          </p:cNvSpPr>
          <p:nvPr>
            <p:ph idx="1"/>
          </p:nvPr>
        </p:nvSpPr>
        <p:spPr/>
        <p:txBody>
          <a:bodyPr/>
          <a:p>
            <a:r>
              <a:rPr lang="zh-CN" altLang="en-US"/>
              <a:t>Jointly Optimizing Three Tasks</a:t>
            </a:r>
            <a:endParaRPr lang="zh-CN" altLang="en-US"/>
          </a:p>
          <a:p>
            <a:r>
              <a:rPr lang="zh-CN" altLang="en-US"/>
              <a:t>Bias and Debiasing</a:t>
            </a:r>
            <a:endParaRPr lang="zh-CN" altLang="en-US"/>
          </a:p>
          <a:p>
            <a:r>
              <a:rPr lang="en-US" altLang="zh-CN"/>
              <a:t>sophisticated Multi-turn Conversation Strategies</a:t>
            </a:r>
            <a:endParaRPr lang="en-US" altLang="zh-CN"/>
          </a:p>
          <a:p>
            <a:r>
              <a:rPr lang="en-US" altLang="zh-CN"/>
              <a:t>knowledge </a:t>
            </a:r>
            <a:r>
              <a:rPr lang="en-US" altLang="zh-CN"/>
              <a:t>enrichment</a:t>
            </a:r>
            <a:endParaRPr lang="en-US" altLang="zh-CN"/>
          </a:p>
          <a:p>
            <a:r>
              <a:rPr lang="en-US" altLang="zh-CN"/>
              <a:t>better Evaluation and User </a:t>
            </a:r>
            <a:r>
              <a:rPr lang="en-US" altLang="zh-CN"/>
              <a:t>simulation</a:t>
            </a:r>
            <a:endParaRPr lang="en-US" altLang="zh-CN"/>
          </a:p>
          <a:p>
            <a:endParaRPr lang="zh-CN" altLang="en-US"/>
          </a:p>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Thank</a:t>
            </a:r>
            <a:r>
              <a:rPr lang="en-US" altLang="zh-CN"/>
              <a:t>s</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Background</a:t>
            </a:r>
            <a:endParaRPr lang="en-US" altLang="zh-CN"/>
          </a:p>
        </p:txBody>
      </p:sp>
      <p:sp>
        <p:nvSpPr>
          <p:cNvPr id="3" name="内容占位符 2"/>
          <p:cNvSpPr>
            <a:spLocks noGrp="1"/>
          </p:cNvSpPr>
          <p:nvPr>
            <p:ph idx="1"/>
          </p:nvPr>
        </p:nvSpPr>
        <p:spPr>
          <a:xfrm>
            <a:off x="838200" y="1825625"/>
            <a:ext cx="10515600" cy="1736090"/>
          </a:xfrm>
        </p:spPr>
        <p:txBody>
          <a:bodyPr/>
          <a:p>
            <a:r>
              <a:rPr lang="en-US" altLang="zh-CN"/>
              <a:t>1. What exactly does a user like?</a:t>
            </a:r>
            <a:endParaRPr lang="en-US" altLang="zh-CN"/>
          </a:p>
          <a:p>
            <a:endParaRPr lang="en-US" altLang="zh-CN"/>
          </a:p>
          <a:p>
            <a:r>
              <a:rPr lang="en-US" altLang="zh-CN"/>
              <a:t>2. Why does a user like an item?</a:t>
            </a:r>
            <a:endParaRPr lang="en-US" altLang="zh-CN"/>
          </a:p>
          <a:p>
            <a:endParaRPr lang="en-US" altLang="zh-CN"/>
          </a:p>
        </p:txBody>
      </p:sp>
      <p:sp>
        <p:nvSpPr>
          <p:cNvPr id="4" name="内容占位符 2"/>
          <p:cNvSpPr>
            <a:spLocks noGrp="1"/>
          </p:cNvSpPr>
          <p:nvPr/>
        </p:nvSpPr>
        <p:spPr>
          <a:xfrm>
            <a:off x="919480" y="3806190"/>
            <a:ext cx="10515600" cy="16789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5pPr>
            <a:lvl6pPr marL="25146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lang="zh-CN" altLang="en-US" sz="2400" kern="1200" dirty="0">
                <a:solidFill>
                  <a:schemeClr val="tx1"/>
                </a:solidFill>
                <a:latin typeface="微软雅黑" panose="020B0503020204020204" charset="-122"/>
                <a:ea typeface="微软雅黑" panose="020B0503020204020204" charset="-122"/>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altLang="zh-CN" sz="2400" kern="1200" dirty="0" smtClean="0">
                <a:solidFill>
                  <a:schemeClr val="tx1"/>
                </a:solidFill>
                <a:latin typeface="微软雅黑" panose="020B0503020204020204" charset="-122"/>
                <a:ea typeface="微软雅黑" panose="020B0503020204020204" charset="-122"/>
                <a:cs typeface="+mn-cs"/>
              </a:defRPr>
            </a:lvl9pPr>
          </a:lstStyle>
          <a:p>
            <a:pPr marL="0" indent="0">
              <a:buNone/>
            </a:pPr>
            <a:r>
              <a:rPr lang="en-US" altLang="zh-CN"/>
              <a:t>Definition</a:t>
            </a:r>
            <a:r>
              <a:rPr lang="zh-CN" altLang="en-US"/>
              <a:t>：</a:t>
            </a:r>
            <a:endParaRPr lang="zh-CN" altLang="en-US"/>
          </a:p>
          <a:p>
            <a:pPr marL="0" indent="0">
              <a:buNone/>
            </a:pPr>
            <a:r>
              <a:rPr lang="en-US" altLang="zh-CN"/>
              <a:t>A recommendation system that can</a:t>
            </a:r>
            <a:r>
              <a:rPr lang="en-US" altLang="zh-CN">
                <a:solidFill>
                  <a:srgbClr val="FF0000"/>
                </a:solidFill>
              </a:rPr>
              <a:t> elicit the dynamic preferences</a:t>
            </a:r>
            <a:r>
              <a:rPr lang="en-US" altLang="zh-CN"/>
              <a:t> of users and take actions based on their current needs through real-time </a:t>
            </a:r>
            <a:r>
              <a:rPr lang="en-US" altLang="zh-CN">
                <a:solidFill>
                  <a:srgbClr val="FF0000"/>
                </a:solidFill>
              </a:rPr>
              <a:t>multi-turn interactions</a:t>
            </a:r>
            <a:r>
              <a:rPr lang="en-US" altLang="zh-CN"/>
              <a:t> using natural language.</a:t>
            </a:r>
            <a:endParaRPr lang="en-US" altLang="zh-CN"/>
          </a:p>
          <a:p>
            <a:pPr marL="0" indent="0">
              <a:buNone/>
            </a:pP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CD$`$}V5`WNH0(RO`A1L037"/>
          <p:cNvPicPr>
            <a:picLocks noChangeAspect="1"/>
          </p:cNvPicPr>
          <p:nvPr/>
        </p:nvPicPr>
        <p:blipFill>
          <a:blip r:embed="rId1"/>
          <a:stretch>
            <a:fillRect/>
          </a:stretch>
        </p:blipFill>
        <p:spPr>
          <a:xfrm>
            <a:off x="500380" y="1363980"/>
            <a:ext cx="4876800" cy="3330575"/>
          </a:xfrm>
          <a:prstGeom prst="rect">
            <a:avLst/>
          </a:prstGeom>
        </p:spPr>
      </p:pic>
      <p:pic>
        <p:nvPicPr>
          <p:cNvPr id="5" name="图片 4" descr="A{6EP]TROSN]N3F1A2)WLV0"/>
          <p:cNvPicPr>
            <a:picLocks noChangeAspect="1"/>
          </p:cNvPicPr>
          <p:nvPr/>
        </p:nvPicPr>
        <p:blipFill>
          <a:blip r:embed="rId2"/>
          <a:stretch>
            <a:fillRect/>
          </a:stretch>
        </p:blipFill>
        <p:spPr>
          <a:xfrm>
            <a:off x="5731510" y="1500505"/>
            <a:ext cx="5867400" cy="3057525"/>
          </a:xfrm>
          <a:prstGeom prst="rect">
            <a:avLst/>
          </a:prstGeom>
        </p:spPr>
      </p:pic>
      <p:sp>
        <p:nvSpPr>
          <p:cNvPr id="6" name="文本框 5"/>
          <p:cNvSpPr txBox="1"/>
          <p:nvPr/>
        </p:nvSpPr>
        <p:spPr>
          <a:xfrm>
            <a:off x="1272540" y="5413375"/>
            <a:ext cx="9439910" cy="645160"/>
          </a:xfrm>
          <a:prstGeom prst="rect">
            <a:avLst/>
          </a:prstGeom>
          <a:noFill/>
        </p:spPr>
        <p:txBody>
          <a:bodyPr wrap="square" rtlCol="0">
            <a:spAutoFit/>
          </a:bodyPr>
          <a:p>
            <a:r>
              <a:rPr lang="zh-CN" altLang="en-US"/>
              <a:t>Statistics of the publications related to CRSs,grouped by the publication year and venue. Only the top 10</a:t>
            </a:r>
            <a:r>
              <a:rPr lang="en-US" altLang="zh-CN"/>
              <a:t> </a:t>
            </a:r>
            <a:r>
              <a:rPr lang="zh-CN" altLang="en-US"/>
              <a:t>venues are used in the visualization.</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Challenge</a:t>
            </a:r>
            <a:r>
              <a:rPr lang="en-US" altLang="zh-CN"/>
              <a:t>s</a:t>
            </a:r>
            <a:endParaRPr lang="en-US" altLang="zh-CN"/>
          </a:p>
        </p:txBody>
      </p:sp>
      <p:pic>
        <p:nvPicPr>
          <p:cNvPr id="4" name="图片 3" descr="{YZYB]RJ7JUO9CP_47A5XLJ"/>
          <p:cNvPicPr>
            <a:picLocks noChangeAspect="1"/>
          </p:cNvPicPr>
          <p:nvPr/>
        </p:nvPicPr>
        <p:blipFill>
          <a:blip r:embed="rId1"/>
          <a:stretch>
            <a:fillRect/>
          </a:stretch>
        </p:blipFill>
        <p:spPr>
          <a:xfrm>
            <a:off x="1580515" y="1560195"/>
            <a:ext cx="8145145" cy="35820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Question-based User Preference Elicitation</a:t>
            </a:r>
            <a:endParaRPr lang="zh-CN" altLang="en-US"/>
          </a:p>
        </p:txBody>
      </p:sp>
      <p:sp>
        <p:nvSpPr>
          <p:cNvPr id="3" name="内容占位符 2"/>
          <p:cNvSpPr>
            <a:spLocks noGrp="1"/>
          </p:cNvSpPr>
          <p:nvPr>
            <p:ph idx="1"/>
          </p:nvPr>
        </p:nvSpPr>
        <p:spPr>
          <a:xfrm>
            <a:off x="838200" y="1825625"/>
            <a:ext cx="10515600" cy="2360930"/>
          </a:xfrm>
        </p:spPr>
        <p:txBody>
          <a:bodyPr/>
          <a:p>
            <a:endParaRPr lang="zh-CN" altLang="en-US"/>
          </a:p>
          <a:p>
            <a:r>
              <a:rPr lang="zh-CN" altLang="en-US"/>
              <a:t>(1) What to ask?</a:t>
            </a:r>
            <a:endParaRPr lang="zh-CN" altLang="en-US"/>
          </a:p>
          <a:p>
            <a:pPr lvl="1"/>
            <a:r>
              <a:rPr lang="en-US" altLang="zh-CN"/>
              <a:t>item /attributes cat</a:t>
            </a:r>
            <a:r>
              <a:rPr lang="en-US" altLang="zh-CN"/>
              <a:t>egories</a:t>
            </a:r>
            <a:endParaRPr lang="en-US" altLang="zh-CN"/>
          </a:p>
          <a:p>
            <a:pPr marL="457200" lvl="1" indent="0">
              <a:buNone/>
            </a:pPr>
            <a:endParaRPr lang="zh-CN" altLang="en-US"/>
          </a:p>
          <a:p>
            <a:r>
              <a:rPr lang="zh-CN" altLang="en-US"/>
              <a:t>(2) How</a:t>
            </a:r>
            <a:r>
              <a:rPr lang="en-US" altLang="zh-CN"/>
              <a:t> </a:t>
            </a:r>
            <a:r>
              <a:rPr lang="zh-CN" altLang="en-US"/>
              <a:t>to adjust the recommendations based on user response?</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Asking about </a:t>
            </a:r>
            <a:r>
              <a:rPr lang="en-US" altLang="zh-CN"/>
              <a:t>Item</a:t>
            </a:r>
            <a:endParaRPr lang="en-US" altLang="zh-CN"/>
          </a:p>
        </p:txBody>
      </p:sp>
      <p:sp>
        <p:nvSpPr>
          <p:cNvPr id="3" name="内容占位符 2"/>
          <p:cNvSpPr>
            <a:spLocks noGrp="1"/>
          </p:cNvSpPr>
          <p:nvPr>
            <p:ph idx="1"/>
          </p:nvPr>
        </p:nvSpPr>
        <p:spPr>
          <a:xfrm>
            <a:off x="838200" y="1507490"/>
            <a:ext cx="10515600" cy="4669790"/>
          </a:xfrm>
        </p:spPr>
        <p:txBody>
          <a:bodyPr/>
          <a:p>
            <a:r>
              <a:rPr lang="en-US" altLang="zh-CN"/>
              <a:t>Choice-based </a:t>
            </a:r>
            <a:r>
              <a:rPr lang="en-US" altLang="zh-CN"/>
              <a:t>Methods</a:t>
            </a:r>
            <a:endParaRPr lang="en-US" altLang="zh-CN"/>
          </a:p>
          <a:p>
            <a:pPr lvl="1"/>
            <a:r>
              <a:rPr lang="en-US" altLang="zh-CN"/>
              <a:t>MF</a:t>
            </a:r>
            <a:r>
              <a:rPr lang="zh-CN" altLang="en-US"/>
              <a:t>　</a:t>
            </a:r>
            <a:r>
              <a:rPr lang="en-US" altLang="zh-CN"/>
              <a:t>Vector——&gt;</a:t>
            </a:r>
            <a:r>
              <a:rPr lang="en-US"/>
              <a:t>average</a:t>
            </a:r>
            <a:endParaRPr lang="en-US" altLang="zh-CN"/>
          </a:p>
          <a:p>
            <a:r>
              <a:rPr lang="en-US" altLang="zh-CN"/>
              <a:t>Bayesian Preference E</a:t>
            </a:r>
            <a:r>
              <a:rPr lang="en-US" altLang="zh-CN"/>
              <a:t>lic</a:t>
            </a:r>
            <a:r>
              <a:rPr lang="en-US" altLang="zh-CN"/>
              <a:t>itation</a:t>
            </a:r>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pic>
        <p:nvPicPr>
          <p:cNvPr id="4" name="图片 3" descr="AHQ5XP%YH68{BFI%YVCC2XF"/>
          <p:cNvPicPr>
            <a:picLocks noChangeAspect="1"/>
          </p:cNvPicPr>
          <p:nvPr/>
        </p:nvPicPr>
        <p:blipFill>
          <a:blip r:embed="rId1"/>
          <a:stretch>
            <a:fillRect/>
          </a:stretch>
        </p:blipFill>
        <p:spPr>
          <a:xfrm>
            <a:off x="920750" y="3229610"/>
            <a:ext cx="3202305" cy="753745"/>
          </a:xfrm>
          <a:prstGeom prst="rect">
            <a:avLst/>
          </a:prstGeom>
        </p:spPr>
      </p:pic>
      <p:pic>
        <p:nvPicPr>
          <p:cNvPr id="5" name="图片 4" descr="VMKOQ7UC7UT${CO4Y)YFKLN"/>
          <p:cNvPicPr>
            <a:picLocks noChangeAspect="1"/>
          </p:cNvPicPr>
          <p:nvPr/>
        </p:nvPicPr>
        <p:blipFill>
          <a:blip r:embed="rId2"/>
          <a:stretch>
            <a:fillRect/>
          </a:stretch>
        </p:blipFill>
        <p:spPr>
          <a:xfrm>
            <a:off x="4337685" y="3229610"/>
            <a:ext cx="6214745" cy="1014730"/>
          </a:xfrm>
          <a:prstGeom prst="rect">
            <a:avLst/>
          </a:prstGeom>
        </p:spPr>
      </p:pic>
      <p:pic>
        <p:nvPicPr>
          <p:cNvPr id="6" name="图片 5" descr="0ATJO1L9A)4WG]32EJGW(60"/>
          <p:cNvPicPr>
            <a:picLocks noChangeAspect="1"/>
          </p:cNvPicPr>
          <p:nvPr/>
        </p:nvPicPr>
        <p:blipFill>
          <a:blip r:embed="rId3"/>
          <a:stretch>
            <a:fillRect/>
          </a:stretch>
        </p:blipFill>
        <p:spPr>
          <a:xfrm>
            <a:off x="1159510" y="4355465"/>
            <a:ext cx="4013200" cy="774065"/>
          </a:xfrm>
          <a:prstGeom prst="rect">
            <a:avLst/>
          </a:prstGeom>
        </p:spPr>
      </p:pic>
      <p:pic>
        <p:nvPicPr>
          <p:cNvPr id="7" name="图片 6" descr=")R{$CYU_QL7[IZ4[({K26$R"/>
          <p:cNvPicPr>
            <a:picLocks noChangeAspect="1"/>
          </p:cNvPicPr>
          <p:nvPr/>
        </p:nvPicPr>
        <p:blipFill>
          <a:blip r:embed="rId4"/>
          <a:stretch>
            <a:fillRect/>
          </a:stretch>
        </p:blipFill>
        <p:spPr>
          <a:xfrm>
            <a:off x="4707890" y="4102100"/>
            <a:ext cx="6025515" cy="12814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Asking About </a:t>
            </a:r>
            <a:r>
              <a:rPr lang="en-US" altLang="zh-CN"/>
              <a:t>Attributes</a:t>
            </a:r>
            <a:endParaRPr lang="en-US" altLang="zh-CN"/>
          </a:p>
        </p:txBody>
      </p:sp>
      <p:sp>
        <p:nvSpPr>
          <p:cNvPr id="3" name="内容占位符 2"/>
          <p:cNvSpPr>
            <a:spLocks noGrp="1"/>
          </p:cNvSpPr>
          <p:nvPr>
            <p:ph idx="1"/>
          </p:nvPr>
        </p:nvSpPr>
        <p:spPr/>
        <p:txBody>
          <a:bodyPr/>
          <a:p>
            <a:r>
              <a:rPr lang="zh-CN" altLang="en-US"/>
              <a:t>Fitting Patterns from Historical Interaction</a:t>
            </a:r>
            <a:endParaRPr lang="zh-CN" altLang="en-US"/>
          </a:p>
          <a:p>
            <a:pPr lvl="1"/>
            <a:r>
              <a:rPr lang="en-US" altLang="zh-CN"/>
              <a:t>GRU or LSTM+Trigger</a:t>
            </a:r>
            <a:endParaRPr lang="en-US" altLang="zh-CN"/>
          </a:p>
          <a:p>
            <a:pPr lvl="1"/>
            <a:endParaRPr lang="zh-CN" altLang="en-US"/>
          </a:p>
          <a:p>
            <a:r>
              <a:rPr lang="zh-CN" altLang="en-US"/>
              <a:t>Reducing Uncertainty</a:t>
            </a:r>
            <a:endParaRPr lang="zh-CN" altLang="en-US"/>
          </a:p>
          <a:p>
            <a:pPr lvl="1"/>
            <a:r>
              <a:rPr lang="zh-CN" altLang="en-US"/>
              <a:t>Critiquing-based Methods</a:t>
            </a:r>
            <a:endParaRPr lang="zh-CN" altLang="en-US"/>
          </a:p>
          <a:p>
            <a:pPr lvl="2"/>
            <a:r>
              <a:rPr lang="en-US" altLang="zh-CN"/>
              <a:t>CE-NCF(explainable neural network)</a:t>
            </a:r>
            <a:endParaRPr lang="en-US" altLang="zh-CN"/>
          </a:p>
          <a:p>
            <a:pPr lvl="2"/>
            <a:endParaRPr lang="en-US" altLang="zh-CN"/>
          </a:p>
          <a:p>
            <a:pPr lvl="1"/>
            <a:r>
              <a:rPr lang="en-US" altLang="zh-CN"/>
              <a:t>Graph-Constrained Candidates</a:t>
            </a:r>
            <a:endParaRPr lang="zh-CN" altLang="en-US"/>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92[6SD_6BV4H0~P`[D1LN79"/>
          <p:cNvPicPr>
            <a:picLocks noChangeAspect="1"/>
          </p:cNvPicPr>
          <p:nvPr/>
        </p:nvPicPr>
        <p:blipFill>
          <a:blip r:embed="rId1"/>
          <a:stretch>
            <a:fillRect/>
          </a:stretch>
        </p:blipFill>
        <p:spPr>
          <a:xfrm>
            <a:off x="916305" y="748030"/>
            <a:ext cx="9062720" cy="570039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9237,&quot;width&quot;:14390}"/>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2469</Words>
  <Application>WPS 演示</Application>
  <PresentationFormat>宽屏</PresentationFormat>
  <Paragraphs>156</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24</vt:i4>
      </vt:variant>
    </vt:vector>
  </HeadingPairs>
  <TitlesOfParts>
    <vt:vector size="32" baseType="lpstr">
      <vt:lpstr>Arial</vt:lpstr>
      <vt:lpstr>宋体</vt:lpstr>
      <vt:lpstr>Wingdings</vt:lpstr>
      <vt:lpstr>微软雅黑</vt:lpstr>
      <vt:lpstr>Arial Unicode MS</vt:lpstr>
      <vt:lpstr>Calibri</vt:lpstr>
      <vt:lpstr>webwppDefTheme</vt:lpstr>
      <vt:lpstr>Office 主题</vt:lpstr>
      <vt:lpstr>Conversation Recommendation System  </vt:lpstr>
      <vt:lpstr>Contents</vt:lpstr>
      <vt:lpstr>Background</vt:lpstr>
      <vt:lpstr>PowerPoint 演示文稿</vt:lpstr>
      <vt:lpstr>Challenges</vt:lpstr>
      <vt:lpstr>Question-based User Preference Elicitation</vt:lpstr>
      <vt:lpstr>Asking about Item</vt:lpstr>
      <vt:lpstr>Asking About Attributes</vt:lpstr>
      <vt:lpstr>PowerPoint 演示文稿</vt:lpstr>
      <vt:lpstr>PowerPoint 演示文稿</vt:lpstr>
      <vt:lpstr>Multi-turn conversational strategies for CRS </vt:lpstr>
      <vt:lpstr>Conversation strategies from A Broader Perspective</vt:lpstr>
      <vt:lpstr>PowerPoint 演示文稿</vt:lpstr>
      <vt:lpstr>Dialogue Understanding and Generation in CRS</vt:lpstr>
      <vt:lpstr> Introduction to Multi-Armed Bandits</vt:lpstr>
      <vt:lpstr>Exploration-Exploitation Trade-offs</vt:lpstr>
      <vt:lpstr>Exploration-Exploitation Trade-offs</vt:lpstr>
      <vt:lpstr>PowerPoint 演示文稿</vt:lpstr>
      <vt:lpstr>Evaluation and User Simulation</vt:lpstr>
      <vt:lpstr>Turn-level Evaluation </vt:lpstr>
      <vt:lpstr>Conversation-level Evaluation </vt:lpstr>
      <vt:lpstr> Imitating Humans’ Conversational Corpora </vt:lpstr>
      <vt:lpstr> Future Directions and Opportunities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Online Conversation Recommendation Xingshan Zeng1,2 , Jing Li3 , Lu Wang4 , Zhiming Mao1,2 , Kam-Fai Wong1,2 1The Chinese University of Hong Kong, Hong Kong, China 2MoE Key Laboratory of High Confifidence Software Technologies, China 3Department of Computing, The Hong Kong Polytechnic University, Hong Kong, China 4Khoury College of Computer Sciences, Northeastern University, Boston, United States 1,2{xszeng,zmmao,kfwong}@se.cuhk.edu.hk 3jing-amelia.li@polyu.edu.hk, 4luwang@ccs.neu.edu </dc:title>
  <dc:creator/>
  <cp:lastModifiedBy>N1CE-Yang</cp:lastModifiedBy>
  <cp:revision>20</cp:revision>
  <dcterms:created xsi:type="dcterms:W3CDTF">2021-04-09T02:55:00Z</dcterms:created>
  <dcterms:modified xsi:type="dcterms:W3CDTF">2021-04-22T09:45:10Z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5C71F93FF2374E1D87AA85DA12DB8332</vt:lpwstr>
  </property>
</Properties>
</file>