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5" r:id="rId2"/>
  </p:sldMasterIdLst>
  <p:notesMasterIdLst>
    <p:notesMasterId r:id="rId17"/>
  </p:notesMasterIdLst>
  <p:sldIdLst>
    <p:sldId id="257" r:id="rId3"/>
    <p:sldId id="736" r:id="rId4"/>
    <p:sldId id="745" r:id="rId5"/>
    <p:sldId id="771" r:id="rId6"/>
    <p:sldId id="767" r:id="rId7"/>
    <p:sldId id="772" r:id="rId8"/>
    <p:sldId id="773" r:id="rId9"/>
    <p:sldId id="774" r:id="rId10"/>
    <p:sldId id="775" r:id="rId11"/>
    <p:sldId id="768" r:id="rId12"/>
    <p:sldId id="770" r:id="rId13"/>
    <p:sldId id="769" r:id="rId14"/>
    <p:sldId id="776" r:id="rId15"/>
    <p:sldId id="7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34" autoAdjust="0"/>
    <p:restoredTop sz="92706" autoAdjust="0"/>
  </p:normalViewPr>
  <p:slideViewPr>
    <p:cSldViewPr snapToGrid="0">
      <p:cViewPr varScale="1">
        <p:scale>
          <a:sx n="85" d="100"/>
          <a:sy n="85" d="100"/>
        </p:scale>
        <p:origin x="649" y="7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t>2021/4/2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t>‹#›</a:t>
            </a:fld>
            <a:endParaRPr lang="zh-CN" altLang="en-US"/>
          </a:p>
        </p:txBody>
      </p:sp>
    </p:spTree>
    <p:extLst>
      <p:ext uri="{BB962C8B-B14F-4D97-AF65-F5344CB8AC3E}">
        <p14:creationId xmlns:p14="http://schemas.microsoft.com/office/powerpoint/2010/main" val="170112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20B82E-EF7D-4A61-B6BF-9954BCE8AF0C}" type="slidenum">
              <a:rPr lang="zh-CN" altLang="en-US" smtClean="0"/>
              <a:t>1</a:t>
            </a:fld>
            <a:endParaRPr lang="zh-CN" altLang="en-US"/>
          </a:p>
        </p:txBody>
      </p:sp>
    </p:spTree>
    <p:extLst>
      <p:ext uri="{BB962C8B-B14F-4D97-AF65-F5344CB8AC3E}">
        <p14:creationId xmlns:p14="http://schemas.microsoft.com/office/powerpoint/2010/main" val="391972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BPR 09 MF</a:t>
            </a:r>
          </a:p>
          <a:p>
            <a:r>
              <a:rPr lang="zh-CN" altLang="en-US" sz="12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后面三个 </a:t>
            </a:r>
            <a:r>
              <a:rPr lang="en-US" altLang="zh-CN" sz="12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MF+ </a:t>
            </a:r>
            <a:r>
              <a:rPr lang="zh-CN" altLang="en-US" sz="12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附加了很多额外信息        最后两个 基于神经网络的</a:t>
            </a:r>
            <a:endParaRPr lang="zh-CN" altLang="en-US" dirty="0"/>
          </a:p>
        </p:txBody>
      </p:sp>
      <p:sp>
        <p:nvSpPr>
          <p:cNvPr id="4" name="灯片编号占位符 3"/>
          <p:cNvSpPr>
            <a:spLocks noGrp="1"/>
          </p:cNvSpPr>
          <p:nvPr>
            <p:ph type="sldNum" sz="quarter" idx="10"/>
          </p:nvPr>
        </p:nvSpPr>
        <p:spPr/>
        <p:txBody>
          <a:bodyPr/>
          <a:lstStyle/>
          <a:p>
            <a:fld id="{EF20B82E-EF7D-4A61-B6BF-9954BCE8AF0C}" type="slidenum">
              <a:rPr lang="zh-CN" altLang="en-US" smtClean="0"/>
              <a:t>10</a:t>
            </a:fld>
            <a:endParaRPr lang="zh-CN" altLang="en-US"/>
          </a:p>
        </p:txBody>
      </p:sp>
    </p:spTree>
    <p:extLst>
      <p:ext uri="{BB962C8B-B14F-4D97-AF65-F5344CB8AC3E}">
        <p14:creationId xmlns:p14="http://schemas.microsoft.com/office/powerpoint/2010/main" val="3112499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20B82E-EF7D-4A61-B6BF-9954BCE8AF0C}" type="slidenum">
              <a:rPr lang="zh-CN" altLang="en-US" smtClean="0"/>
              <a:t>11</a:t>
            </a:fld>
            <a:endParaRPr lang="zh-CN" altLang="en-US"/>
          </a:p>
        </p:txBody>
      </p:sp>
    </p:spTree>
    <p:extLst>
      <p:ext uri="{BB962C8B-B14F-4D97-AF65-F5344CB8AC3E}">
        <p14:creationId xmlns:p14="http://schemas.microsoft.com/office/powerpoint/2010/main" val="459726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KARN-s user’s clicked history sequence    KARN-p path connectivity information </a:t>
            </a:r>
          </a:p>
          <a:p>
            <a:r>
              <a:rPr lang="en-US" altLang="zh-CN"/>
              <a:t>KARN-t textual knowledge                        KARN-c contextual knowledge                   KARN-a attention mechanism</a:t>
            </a:r>
            <a:endParaRPr lang="zh-CN" altLang="en-US" dirty="0"/>
          </a:p>
        </p:txBody>
      </p:sp>
      <p:sp>
        <p:nvSpPr>
          <p:cNvPr id="4" name="灯片编号占位符 3"/>
          <p:cNvSpPr>
            <a:spLocks noGrp="1"/>
          </p:cNvSpPr>
          <p:nvPr>
            <p:ph type="sldNum" sz="quarter" idx="10"/>
          </p:nvPr>
        </p:nvSpPr>
        <p:spPr/>
        <p:txBody>
          <a:bodyPr/>
          <a:lstStyle/>
          <a:p>
            <a:fld id="{EF20B82E-EF7D-4A61-B6BF-9954BCE8AF0C}" type="slidenum">
              <a:rPr lang="zh-CN" altLang="en-US" smtClean="0"/>
              <a:t>12</a:t>
            </a:fld>
            <a:endParaRPr lang="zh-CN" altLang="en-US"/>
          </a:p>
        </p:txBody>
      </p:sp>
    </p:spTree>
    <p:extLst>
      <p:ext uri="{BB962C8B-B14F-4D97-AF65-F5344CB8AC3E}">
        <p14:creationId xmlns:p14="http://schemas.microsoft.com/office/powerpoint/2010/main" val="513071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20B82E-EF7D-4A61-B6BF-9954BCE8AF0C}" type="slidenum">
              <a:rPr lang="zh-CN" altLang="en-US" smtClean="0"/>
              <a:t>13</a:t>
            </a:fld>
            <a:endParaRPr lang="zh-CN" altLang="en-US"/>
          </a:p>
        </p:txBody>
      </p:sp>
    </p:spTree>
    <p:extLst>
      <p:ext uri="{BB962C8B-B14F-4D97-AF65-F5344CB8AC3E}">
        <p14:creationId xmlns:p14="http://schemas.microsoft.com/office/powerpoint/2010/main" val="3685135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20B82E-EF7D-4A61-B6BF-9954BCE8AF0C}" type="slidenum">
              <a:rPr lang="zh-CN" altLang="en-US" smtClean="0"/>
              <a:t>14</a:t>
            </a:fld>
            <a:endParaRPr lang="zh-CN" altLang="en-US"/>
          </a:p>
        </p:txBody>
      </p:sp>
    </p:spTree>
    <p:extLst>
      <p:ext uri="{BB962C8B-B14F-4D97-AF65-F5344CB8AC3E}">
        <p14:creationId xmlns:p14="http://schemas.microsoft.com/office/powerpoint/2010/main" val="24550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pPr/>
              <a:t>2</a:t>
            </a:fld>
            <a:endParaRPr lang="en-US" altLang="zh-CN"/>
          </a:p>
        </p:txBody>
      </p:sp>
    </p:spTree>
    <p:extLst>
      <p:ext uri="{BB962C8B-B14F-4D97-AF65-F5344CB8AC3E}">
        <p14:creationId xmlns:p14="http://schemas.microsoft.com/office/powerpoint/2010/main" val="2393221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content data</a:t>
            </a:r>
            <a:r>
              <a:rPr lang="zh-CN" altLang="en-US"/>
              <a:t>：</a:t>
            </a:r>
            <a:r>
              <a:rPr lang="en-US" altLang="zh-CN"/>
              <a:t>users’ profile, ratings, reviews, and items’s attributes.</a:t>
            </a:r>
          </a:p>
        </p:txBody>
      </p:sp>
      <p:sp>
        <p:nvSpPr>
          <p:cNvPr id="4" name="灯片编号占位符 3"/>
          <p:cNvSpPr>
            <a:spLocks noGrp="1"/>
          </p:cNvSpPr>
          <p:nvPr>
            <p:ph type="sldNum" sz="quarter" idx="10"/>
          </p:nvPr>
        </p:nvSpPr>
        <p:spPr/>
        <p:txBody>
          <a:bodyPr/>
          <a:lstStyle/>
          <a:p>
            <a:fld id="{EF20B82E-EF7D-4A61-B6BF-9954BCE8AF0C}" type="slidenum">
              <a:rPr lang="zh-CN" altLang="en-US" smtClean="0"/>
              <a:t>3</a:t>
            </a:fld>
            <a:endParaRPr lang="zh-CN" altLang="en-US"/>
          </a:p>
        </p:txBody>
      </p:sp>
    </p:spTree>
    <p:extLst>
      <p:ext uri="{BB962C8B-B14F-4D97-AF65-F5344CB8AC3E}">
        <p14:creationId xmlns:p14="http://schemas.microsoft.com/office/powerpoint/2010/main" val="3440146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20B82E-EF7D-4A61-B6BF-9954BCE8AF0C}" type="slidenum">
              <a:rPr lang="zh-CN" altLang="en-US" smtClean="0"/>
              <a:t>4</a:t>
            </a:fld>
            <a:endParaRPr lang="zh-CN" altLang="en-US"/>
          </a:p>
        </p:txBody>
      </p:sp>
    </p:spTree>
    <p:extLst>
      <p:ext uri="{BB962C8B-B14F-4D97-AF65-F5344CB8AC3E}">
        <p14:creationId xmlns:p14="http://schemas.microsoft.com/office/powerpoint/2010/main" val="1054122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latin typeface="微软雅黑" panose="020B0503020204020204" pitchFamily="34" charset="-122"/>
                <a:ea typeface="微软雅黑" panose="020B0503020204020204" pitchFamily="34" charset="-122"/>
              </a:rPr>
              <a:t>KARN</a:t>
            </a:r>
            <a:r>
              <a:rPr lang="zh-CN" altLang="en-US">
                <a:latin typeface="微软雅黑" panose="020B0503020204020204" pitchFamily="34" charset="-122"/>
                <a:ea typeface="微软雅黑" panose="020B0503020204020204" pitchFamily="34" charset="-122"/>
              </a:rPr>
              <a:t>包含一个基于</a:t>
            </a:r>
            <a:r>
              <a:rPr lang="en-US" altLang="zh-CN">
                <a:latin typeface="微软雅黑" panose="020B0503020204020204" pitchFamily="34" charset="-122"/>
                <a:ea typeface="微软雅黑" panose="020B0503020204020204" pitchFamily="34" charset="-122"/>
              </a:rPr>
              <a:t>attention</a:t>
            </a:r>
            <a:r>
              <a:rPr lang="zh-CN" altLang="en-US">
                <a:latin typeface="微软雅黑" panose="020B0503020204020204" pitchFamily="34" charset="-122"/>
                <a:ea typeface="微软雅黑" panose="020B0503020204020204" pitchFamily="34" charset="-122"/>
              </a:rPr>
              <a:t>的</a:t>
            </a:r>
            <a:r>
              <a:rPr lang="en-US" altLang="zh-CN">
                <a:latin typeface="微软雅黑" panose="020B0503020204020204" pitchFamily="34" charset="-122"/>
                <a:ea typeface="微软雅黑" panose="020B0503020204020204" pitchFamily="34" charset="-122"/>
              </a:rPr>
              <a:t>RNN</a:t>
            </a:r>
            <a:r>
              <a:rPr lang="zh-CN" altLang="en-US">
                <a:latin typeface="微软雅黑" panose="020B0503020204020204" pitchFamily="34" charset="-122"/>
                <a:ea typeface="微软雅黑" panose="020B0503020204020204" pitchFamily="34" charset="-122"/>
              </a:rPr>
              <a:t>模型用来捕获用户历史兴趣，一个层级的注意力网络来推测潜在的用户意图</a:t>
            </a:r>
          </a:p>
        </p:txBody>
      </p:sp>
      <p:sp>
        <p:nvSpPr>
          <p:cNvPr id="4" name="灯片编号占位符 3"/>
          <p:cNvSpPr>
            <a:spLocks noGrp="1"/>
          </p:cNvSpPr>
          <p:nvPr>
            <p:ph type="sldNum" sz="quarter" idx="10"/>
          </p:nvPr>
        </p:nvSpPr>
        <p:spPr/>
        <p:txBody>
          <a:bodyPr/>
          <a:lstStyle/>
          <a:p>
            <a:fld id="{EF20B82E-EF7D-4A61-B6BF-9954BCE8AF0C}" type="slidenum">
              <a:rPr lang="zh-CN" altLang="en-US" smtClean="0"/>
              <a:t>5</a:t>
            </a:fld>
            <a:endParaRPr lang="zh-CN" altLang="en-US"/>
          </a:p>
        </p:txBody>
      </p:sp>
    </p:spTree>
    <p:extLst>
      <p:ext uri="{BB962C8B-B14F-4D97-AF65-F5344CB8AC3E}">
        <p14:creationId xmlns:p14="http://schemas.microsoft.com/office/powerpoint/2010/main" val="372534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F20B82E-EF7D-4A61-B6BF-9954BCE8AF0C}" type="slidenum">
              <a:rPr lang="zh-CN" altLang="en-US" smtClean="0"/>
              <a:t>6</a:t>
            </a:fld>
            <a:endParaRPr lang="zh-CN" altLang="en-US"/>
          </a:p>
        </p:txBody>
      </p:sp>
    </p:spTree>
    <p:extLst>
      <p:ext uri="{BB962C8B-B14F-4D97-AF65-F5344CB8AC3E}">
        <p14:creationId xmlns:p14="http://schemas.microsoft.com/office/powerpoint/2010/main" val="3175046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latin typeface="微软雅黑" panose="020B0503020204020204" pitchFamily="34" charset="-122"/>
                <a:ea typeface="微软雅黑" panose="020B0503020204020204" pitchFamily="34" charset="-122"/>
              </a:rPr>
              <a:t>fa</a:t>
            </a:r>
            <a:r>
              <a:rPr lang="zh-CN" altLang="en-US">
                <a:latin typeface="微软雅黑" panose="020B0503020204020204" pitchFamily="34" charset="-122"/>
                <a:ea typeface="微软雅黑" panose="020B0503020204020204" pitchFamily="34" charset="-122"/>
              </a:rPr>
              <a:t>是每个行向量求平均值</a:t>
            </a:r>
          </a:p>
        </p:txBody>
      </p:sp>
      <p:sp>
        <p:nvSpPr>
          <p:cNvPr id="4" name="灯片编号占位符 3"/>
          <p:cNvSpPr>
            <a:spLocks noGrp="1"/>
          </p:cNvSpPr>
          <p:nvPr>
            <p:ph type="sldNum" sz="quarter" idx="10"/>
          </p:nvPr>
        </p:nvSpPr>
        <p:spPr/>
        <p:txBody>
          <a:bodyPr/>
          <a:lstStyle/>
          <a:p>
            <a:fld id="{EF20B82E-EF7D-4A61-B6BF-9954BCE8AF0C}" type="slidenum">
              <a:rPr lang="zh-CN" altLang="en-US" smtClean="0"/>
              <a:t>7</a:t>
            </a:fld>
            <a:endParaRPr lang="zh-CN" altLang="en-US"/>
          </a:p>
        </p:txBody>
      </p:sp>
    </p:spTree>
    <p:extLst>
      <p:ext uri="{BB962C8B-B14F-4D97-AF65-F5344CB8AC3E}">
        <p14:creationId xmlns:p14="http://schemas.microsoft.com/office/powerpoint/2010/main" val="2010821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F20B82E-EF7D-4A61-B6BF-9954BCE8AF0C}" type="slidenum">
              <a:rPr lang="zh-CN" altLang="en-US" smtClean="0"/>
              <a:t>8</a:t>
            </a:fld>
            <a:endParaRPr lang="zh-CN" altLang="en-US"/>
          </a:p>
        </p:txBody>
      </p:sp>
    </p:spTree>
    <p:extLst>
      <p:ext uri="{BB962C8B-B14F-4D97-AF65-F5344CB8AC3E}">
        <p14:creationId xmlns:p14="http://schemas.microsoft.com/office/powerpoint/2010/main" val="2248725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F20B82E-EF7D-4A61-B6BF-9954BCE8AF0C}" type="slidenum">
              <a:rPr lang="zh-CN" altLang="en-US" smtClean="0"/>
              <a:t>9</a:t>
            </a:fld>
            <a:endParaRPr lang="zh-CN" altLang="en-US"/>
          </a:p>
        </p:txBody>
      </p:sp>
    </p:spTree>
    <p:extLst>
      <p:ext uri="{BB962C8B-B14F-4D97-AF65-F5344CB8AC3E}">
        <p14:creationId xmlns:p14="http://schemas.microsoft.com/office/powerpoint/2010/main" val="1034659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708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extLst>
      <p:ext uri="{BB962C8B-B14F-4D97-AF65-F5344CB8AC3E}">
        <p14:creationId xmlns:p14="http://schemas.microsoft.com/office/powerpoint/2010/main" val="49576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extLst>
      <p:ext uri="{BB962C8B-B14F-4D97-AF65-F5344CB8AC3E}">
        <p14:creationId xmlns:p14="http://schemas.microsoft.com/office/powerpoint/2010/main" val="2023615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1063139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3342963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09600" y="1600200"/>
            <a:ext cx="10972800" cy="2185988"/>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09600" y="3938591"/>
            <a:ext cx="10972800" cy="2187575"/>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1092635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609600" y="1600203"/>
            <a:ext cx="109728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8477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标题和图示或组织结构图">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a:xfrm>
            <a:off x="609600" y="1600203"/>
            <a:ext cx="109728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Rectangle 4"/>
          <p:cNvSpPr>
            <a:spLocks noGrp="1" noChangeArrowheads="1"/>
          </p:cNvSpPr>
          <p:nvPr>
            <p:ph type="dt" sz="half" idx="2"/>
          </p:nvPr>
        </p:nvSpPr>
        <p:spPr>
          <a:xfrm>
            <a:off x="609600" y="6245225"/>
            <a:ext cx="2844800" cy="476250"/>
          </a:xfrm>
          <a:prstGeom prst="rect">
            <a:avLst/>
          </a:prstGeom>
        </p:spPr>
        <p:txBody>
          <a:bodyPr/>
          <a:lstStyle>
            <a:lvl1pPr eaLnBrk="1" hangingPunct="1">
              <a:defRPr/>
            </a:lvl1pPr>
          </a:lstStyle>
          <a:p>
            <a:pPr fontAlgn="base">
              <a:spcBef>
                <a:spcPct val="0"/>
              </a:spcBef>
              <a:spcAft>
                <a:spcPct val="0"/>
              </a:spcAft>
              <a:defRPr/>
            </a:pPr>
            <a:endParaRPr lang="en-US" altLang="zh-CN" sz="2400" b="1" dirty="0">
              <a:solidFill>
                <a:srgbClr val="000000"/>
              </a:solidFill>
              <a:latin typeface="华文仿宋" panose="02010600040101010101" pitchFamily="2" charset="-122"/>
            </a:endParaRPr>
          </a:p>
        </p:txBody>
      </p:sp>
      <p:sp>
        <p:nvSpPr>
          <p:cNvPr id="5" name="Rectangle 5"/>
          <p:cNvSpPr>
            <a:spLocks noGrp="1" noChangeArrowheads="1"/>
          </p:cNvSpPr>
          <p:nvPr>
            <p:ph type="ftr" sz="quarter" idx="3"/>
          </p:nvPr>
        </p:nvSpPr>
        <p:spPr>
          <a:xfrm>
            <a:off x="4165600" y="6245225"/>
            <a:ext cx="3860800" cy="476250"/>
          </a:xfrm>
          <a:prstGeom prst="rect">
            <a:avLst/>
          </a:prstGeom>
        </p:spPr>
        <p:txBody>
          <a:bodyPr/>
          <a:lstStyle>
            <a:lvl1pPr eaLnBrk="1" hangingPunct="1">
              <a:defRPr/>
            </a:lvl1pPr>
          </a:lstStyle>
          <a:p>
            <a:pPr fontAlgn="base">
              <a:spcBef>
                <a:spcPct val="0"/>
              </a:spcBef>
              <a:spcAft>
                <a:spcPct val="0"/>
              </a:spcAft>
              <a:defRPr/>
            </a:pPr>
            <a:r>
              <a:rPr lang="en-US" altLang="zh-CN" sz="2400" b="1">
                <a:solidFill>
                  <a:srgbClr val="000000"/>
                </a:solidFill>
                <a:latin typeface="华文仿宋" panose="02010600040101010101" pitchFamily="2" charset="-122"/>
              </a:rPr>
              <a:t>1</a:t>
            </a:r>
            <a:endParaRPr lang="en-US" altLang="zh-CN" sz="2400" b="1" dirty="0">
              <a:solidFill>
                <a:srgbClr val="000000"/>
              </a:solidFill>
              <a:latin typeface="华文仿宋" panose="02010600040101010101" pitchFamily="2" charset="-122"/>
            </a:endParaRPr>
          </a:p>
        </p:txBody>
      </p:sp>
      <p:sp>
        <p:nvSpPr>
          <p:cNvPr id="6" name="Rectangle 6"/>
          <p:cNvSpPr>
            <a:spLocks noGrp="1" noChangeArrowheads="1"/>
          </p:cNvSpPr>
          <p:nvPr>
            <p:ph type="sldNum" sz="quarter" idx="4"/>
          </p:nvPr>
        </p:nvSpPr>
        <p:spPr>
          <a:xfrm>
            <a:off x="8737600" y="6245225"/>
            <a:ext cx="2844800" cy="476250"/>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fld id="{59C554E8-B2C4-4C74-AEBB-B17876C8A587}" type="slidenum">
              <a:rPr lang="en-US" altLang="zh-CN" sz="2400" b="1" smtClean="0">
                <a:solidFill>
                  <a:srgbClr val="000000"/>
                </a:solidFill>
                <a:latin typeface="华文仿宋" panose="02010600040101010101" pitchFamily="2" charset="-122"/>
              </a:rPr>
              <a:pPr fontAlgn="base">
                <a:spcBef>
                  <a:spcPct val="0"/>
                </a:spcBef>
                <a:spcAft>
                  <a:spcPct val="0"/>
                </a:spcAft>
                <a:defRPr/>
              </a:pPr>
              <a:t>‹#›</a:t>
            </a:fld>
            <a:endParaRPr lang="en-US" altLang="zh-CN" sz="2400" b="1" dirty="0">
              <a:solidFill>
                <a:srgbClr val="000000"/>
              </a:solidFill>
              <a:latin typeface="华文仿宋" panose="02010600040101010101" pitchFamily="2" charset="-122"/>
            </a:endParaRPr>
          </a:p>
        </p:txBody>
      </p:sp>
    </p:spTree>
    <p:extLst>
      <p:ext uri="{BB962C8B-B14F-4D97-AF65-F5344CB8AC3E}">
        <p14:creationId xmlns:p14="http://schemas.microsoft.com/office/powerpoint/2010/main" val="136207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p>
        </p:txBody>
      </p:sp>
    </p:spTree>
    <p:extLst>
      <p:ext uri="{BB962C8B-B14F-4D97-AF65-F5344CB8AC3E}">
        <p14:creationId xmlns:p14="http://schemas.microsoft.com/office/powerpoint/2010/main" val="46220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a:prstGeom prst="rect">
            <a:avLst/>
          </a:prstGeo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Tree>
    <p:extLst>
      <p:ext uri="{BB962C8B-B14F-4D97-AF65-F5344CB8AC3E}">
        <p14:creationId xmlns:p14="http://schemas.microsoft.com/office/powerpoint/2010/main" val="327629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323227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Tree>
    <p:extLst>
      <p:ext uri="{BB962C8B-B14F-4D97-AF65-F5344CB8AC3E}">
        <p14:creationId xmlns:p14="http://schemas.microsoft.com/office/powerpoint/2010/main" val="6802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373119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extLst>
      <p:ext uri="{BB962C8B-B14F-4D97-AF65-F5344CB8AC3E}">
        <p14:creationId xmlns:p14="http://schemas.microsoft.com/office/powerpoint/2010/main" val="105865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pPr fontAlgn="base"/>
            <a:r>
              <a:rPr lang="zh-CN" altLang="en-US" strike="noStrike" noProof="1"/>
              <a:t>单击此处编辑母版标题样式</a:t>
            </a:r>
          </a:p>
        </p:txBody>
      </p:sp>
    </p:spTree>
    <p:extLst>
      <p:ext uri="{BB962C8B-B14F-4D97-AF65-F5344CB8AC3E}">
        <p14:creationId xmlns:p14="http://schemas.microsoft.com/office/powerpoint/2010/main" val="3531486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9794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a:extLst>
              <a:ext uri="{FF2B5EF4-FFF2-40B4-BE49-F238E27FC236}">
                <a16:creationId xmlns:a16="http://schemas.microsoft.com/office/drawing/2014/main" id="{97F35A0B-FE2F-4668-904C-CC63AD1F0FC2}"/>
              </a:ext>
            </a:extLst>
          </p:cNvPr>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a:extLst>
              <a:ext uri="{FF2B5EF4-FFF2-40B4-BE49-F238E27FC236}">
                <a16:creationId xmlns:a16="http://schemas.microsoft.com/office/drawing/2014/main" id="{80D81BFD-B01F-4BB2-897E-BCF698B4D939}"/>
              </a:ext>
            </a:extLst>
          </p:cNvPr>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1146976 w 12192000"/>
              <a:gd name="connsiteY3" fmla="*/ 187933 h 1487914"/>
              <a:gd name="connsiteX4" fmla="*/ 11921298 w 12192000"/>
              <a:gd name="connsiteY4" fmla="*/ 53786 h 1487914"/>
              <a:gd name="connsiteX5" fmla="*/ 12192000 w 12192000"/>
              <a:gd name="connsiteY5" fmla="*/ 0 h 1487914"/>
              <a:gd name="connsiteX6" fmla="*/ 12192000 w 12192000"/>
              <a:gd name="connsiteY6"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1146976 w 12192000"/>
              <a:gd name="connsiteY3" fmla="*/ 187933 h 1487914"/>
              <a:gd name="connsiteX4" fmla="*/ 11921298 w 12192000"/>
              <a:gd name="connsiteY4" fmla="*/ 53786 h 1487914"/>
              <a:gd name="connsiteX5" fmla="*/ 12192000 w 12192000"/>
              <a:gd name="connsiteY5" fmla="*/ 0 h 1487914"/>
              <a:gd name="connsiteX6" fmla="*/ 12192000 w 12192000"/>
              <a:gd name="connsiteY6"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1146976 w 12192000"/>
              <a:gd name="connsiteY3" fmla="*/ 187933 h 1487914"/>
              <a:gd name="connsiteX4" fmla="*/ 11921298 w 12192000"/>
              <a:gd name="connsiteY4" fmla="*/ 53786 h 1487914"/>
              <a:gd name="connsiteX5" fmla="*/ 12192000 w 12192000"/>
              <a:gd name="connsiteY5" fmla="*/ 0 h 1487914"/>
              <a:gd name="connsiteX6" fmla="*/ 12192000 w 12192000"/>
              <a:gd name="connsiteY6" fmla="*/ 1487914 h 1487914"/>
              <a:gd name="connsiteX0" fmla="*/ 12192000 w 12366837"/>
              <a:gd name="connsiteY0" fmla="*/ 1560914 h 1560914"/>
              <a:gd name="connsiteX1" fmla="*/ 0 w 12366837"/>
              <a:gd name="connsiteY1" fmla="*/ 1560914 h 1560914"/>
              <a:gd name="connsiteX2" fmla="*/ 0 w 12366837"/>
              <a:gd name="connsiteY2" fmla="*/ 537687 h 1560914"/>
              <a:gd name="connsiteX3" fmla="*/ 11146976 w 12366837"/>
              <a:gd name="connsiteY3" fmla="*/ 260933 h 1560914"/>
              <a:gd name="connsiteX4" fmla="*/ 12192000 w 12366837"/>
              <a:gd name="connsiteY4" fmla="*/ 73000 h 1560914"/>
              <a:gd name="connsiteX5" fmla="*/ 12192000 w 12366837"/>
              <a:gd name="connsiteY5" fmla="*/ 1560914 h 1560914"/>
              <a:gd name="connsiteX0" fmla="*/ 12192000 w 12192000"/>
              <a:gd name="connsiteY0" fmla="*/ 1575972 h 1575972"/>
              <a:gd name="connsiteX1" fmla="*/ 0 w 12192000"/>
              <a:gd name="connsiteY1" fmla="*/ 1575972 h 1575972"/>
              <a:gd name="connsiteX2" fmla="*/ 0 w 12192000"/>
              <a:gd name="connsiteY2" fmla="*/ 552745 h 1575972"/>
              <a:gd name="connsiteX3" fmla="*/ 11146976 w 12192000"/>
              <a:gd name="connsiteY3" fmla="*/ 275991 h 1575972"/>
              <a:gd name="connsiteX4" fmla="*/ 12192000 w 12192000"/>
              <a:gd name="connsiteY4" fmla="*/ 88058 h 1575972"/>
              <a:gd name="connsiteX5" fmla="*/ 12192000 w 12192000"/>
              <a:gd name="connsiteY5" fmla="*/ 1575972 h 1575972"/>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 name="connsiteX0" fmla="*/ 12192000 w 12192000"/>
              <a:gd name="connsiteY0" fmla="*/ 1487914 h 1487914"/>
              <a:gd name="connsiteX1" fmla="*/ 0 w 12192000"/>
              <a:gd name="connsiteY1" fmla="*/ 1487914 h 1487914"/>
              <a:gd name="connsiteX2" fmla="*/ 0 w 12192000"/>
              <a:gd name="connsiteY2" fmla="*/ 464687 h 1487914"/>
              <a:gd name="connsiteX3" fmla="*/ 12192000 w 12192000"/>
              <a:gd name="connsiteY3" fmla="*/ 0 h 1487914"/>
              <a:gd name="connsiteX4" fmla="*/ 12192000 w 12192000"/>
              <a:gd name="connsiteY4" fmla="*/ 1487914 h 1487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a:extLst>
              <a:ext uri="{FF2B5EF4-FFF2-40B4-BE49-F238E27FC236}">
                <a16:creationId xmlns:a16="http://schemas.microsoft.com/office/drawing/2014/main" id="{B749DFC0-FAEE-4545-9C02-DA31A7AFB7A0}"/>
              </a:ext>
            </a:extLst>
          </p:cNvPr>
          <p:cNvGrpSpPr/>
          <p:nvPr userDrawn="1"/>
        </p:nvGrpSpPr>
        <p:grpSpPr>
          <a:xfrm>
            <a:off x="1" y="6180083"/>
            <a:ext cx="12196231" cy="685800"/>
            <a:chOff x="1" y="3265418"/>
            <a:chExt cx="9143999" cy="2219421"/>
          </a:xfrm>
        </p:grpSpPr>
        <p:sp>
          <p:nvSpPr>
            <p:cNvPr id="10" name="任意多边形 14">
              <a:extLst>
                <a:ext uri="{FF2B5EF4-FFF2-40B4-BE49-F238E27FC236}">
                  <a16:creationId xmlns:a16="http://schemas.microsoft.com/office/drawing/2014/main" id="{ECD6A4BE-4C40-4FCB-A980-DE2DC4E997E3}"/>
                </a:ext>
              </a:extLst>
            </p:cNvPr>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a:extLst>
                <a:ext uri="{FF2B5EF4-FFF2-40B4-BE49-F238E27FC236}">
                  <a16:creationId xmlns:a16="http://schemas.microsoft.com/office/drawing/2014/main" id="{78751DE8-0FF8-49B0-B7A7-EDEB91E34469}"/>
                </a:ext>
              </a:extLst>
            </p:cNvPr>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3" name="矩形 12">
            <a:extLst>
              <a:ext uri="{FF2B5EF4-FFF2-40B4-BE49-F238E27FC236}">
                <a16:creationId xmlns:a16="http://schemas.microsoft.com/office/drawing/2014/main" id="{F37AD40E-2036-45B7-BC94-D0322D23B78D}"/>
              </a:ext>
            </a:extLst>
          </p:cNvPr>
          <p:cNvSpPr/>
          <p:nvPr userDrawn="1"/>
        </p:nvSpPr>
        <p:spPr>
          <a:xfrm>
            <a:off x="259632" y="6583106"/>
            <a:ext cx="592470" cy="230832"/>
          </a:xfrm>
          <a:prstGeom prst="rect">
            <a:avLst/>
          </a:prstGeom>
        </p:spPr>
        <p:txBody>
          <a:bodyPr wrap="none" lIns="0">
            <a:spAutoFit/>
          </a:bodyPr>
          <a:lstStyle/>
          <a:p>
            <a:r>
              <a:rPr lang="en-US" altLang="zh-CN" sz="900" b="1" kern="100" dirty="0">
                <a:solidFill>
                  <a:schemeClr val="tx1">
                    <a:lumMod val="50000"/>
                    <a:lumOff val="50000"/>
                  </a:schemeClr>
                </a:solidFill>
                <a:latin typeface="微软雅黑" panose="020B0503020204020204" pitchFamily="34" charset="-122"/>
                <a:ea typeface="微软雅黑" panose="020B0503020204020204" pitchFamily="34" charset="-122"/>
              </a:rPr>
              <a:t>zhouhao</a:t>
            </a:r>
            <a:endParaRPr lang="zh-CN" altLang="en-US" sz="900" b="0" kern="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48CEF37C-5C22-41BE-A198-9DB33FF78D68}"/>
              </a:ext>
            </a:extLst>
          </p:cNvPr>
          <p:cNvSpPr txBox="1"/>
          <p:nvPr userDrawn="1"/>
        </p:nvSpPr>
        <p:spPr>
          <a:xfrm>
            <a:off x="11670988" y="6568966"/>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a:t>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CD670119-5D26-47FF-826F-72F33482DBD4}"/>
              </a:ext>
            </a:extLst>
          </p:cNvPr>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049000" y="203200"/>
            <a:ext cx="584200" cy="584200"/>
          </a:xfrm>
          <a:prstGeom prst="rect">
            <a:avLst/>
          </a:prstGeom>
        </p:spPr>
      </p:pic>
    </p:spTree>
    <p:extLst>
      <p:ext uri="{BB962C8B-B14F-4D97-AF65-F5344CB8AC3E}">
        <p14:creationId xmlns:p14="http://schemas.microsoft.com/office/powerpoint/2010/main" val="2901148439"/>
      </p:ext>
    </p:extLst>
  </p:cSld>
  <p:clrMap bg1="lt1" tx1="dk1" bg2="lt2" tx2="dk2" accent1="accent1" accent2="accent2" accent3="accent3" accent4="accent4" accent5="accent5" accent6="accent6" hlink="hlink" folHlink="folHlink"/>
  <p:sldLayoutIdLst>
    <p:sldLayoutId id="2147483704" r:id="rId1"/>
    <p:sldLayoutId id="214748370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333" userDrawn="1">
          <p15:clr>
            <a:srgbClr val="F26B43"/>
          </p15:clr>
        </p15:guide>
        <p15:guide id="2" pos="34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校庆ECNU2 (1)"/>
          <p:cNvPicPr>
            <a:picLocks noChangeAspect="1"/>
          </p:cNvPicPr>
          <p:nvPr/>
        </p:nvPicPr>
        <p:blipFill>
          <a:blip r:embed="rId16"/>
          <a:stretch>
            <a:fillRect/>
          </a:stretch>
        </p:blipFill>
        <p:spPr>
          <a:xfrm>
            <a:off x="0" y="0"/>
            <a:ext cx="12192000" cy="6861175"/>
          </a:xfrm>
          <a:prstGeom prst="rect">
            <a:avLst/>
          </a:prstGeom>
          <a:noFill/>
          <a:ln w="9525">
            <a:noFill/>
          </a:ln>
        </p:spPr>
      </p:pic>
    </p:spTree>
    <p:extLst>
      <p:ext uri="{BB962C8B-B14F-4D97-AF65-F5344CB8AC3E}">
        <p14:creationId xmlns:p14="http://schemas.microsoft.com/office/powerpoint/2010/main" val="90382904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502399"/>
            <a:ext cx="12192000" cy="17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2D333133-B779-4DA1-80BA-DF6BFCB972EA}"/>
              </a:ext>
            </a:extLst>
          </p:cNvPr>
          <p:cNvSpPr txBox="1"/>
          <p:nvPr/>
        </p:nvSpPr>
        <p:spPr>
          <a:xfrm>
            <a:off x="1425490" y="2567209"/>
            <a:ext cx="9341019" cy="2973122"/>
          </a:xfrm>
          <a:prstGeom prst="rect">
            <a:avLst/>
          </a:prstGeom>
          <a:noFill/>
        </p:spPr>
        <p:txBody>
          <a:bodyPr wrap="none" rtlCol="0">
            <a:spAutoFit/>
          </a:bodyPr>
          <a:lstStyle/>
          <a:p>
            <a:pPr algn="ctr">
              <a:lnSpc>
                <a:spcPct val="130000"/>
              </a:lnSpc>
            </a:pPr>
            <a:r>
              <a:rPr lang="en-US" altLang="zh-CN" b="1" dirty="0" err="1">
                <a:latin typeface="微软雅黑" panose="020B0503020204020204" pitchFamily="34" charset="-122"/>
                <a:ea typeface="微软雅黑" panose="020B0503020204020204" pitchFamily="34" charset="-122"/>
                <a:sym typeface="微软雅黑" panose="020B0503020204020204" pitchFamily="34" charset="-122"/>
              </a:rPr>
              <a:t>Qiannan</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 Zhu, </a:t>
            </a:r>
            <a:r>
              <a:rPr lang="en-US" altLang="zh-CN" b="1" dirty="0" err="1">
                <a:latin typeface="微软雅黑" panose="020B0503020204020204" pitchFamily="34" charset="-122"/>
                <a:ea typeface="微软雅黑" panose="020B0503020204020204" pitchFamily="34" charset="-122"/>
                <a:sym typeface="微软雅黑" panose="020B0503020204020204" pitchFamily="34" charset="-122"/>
              </a:rPr>
              <a:t>Xiaofei</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 Zhou, </a:t>
            </a:r>
            <a:r>
              <a:rPr lang="en-US" altLang="zh-CN" b="1" dirty="0" err="1">
                <a:latin typeface="微软雅黑" panose="020B0503020204020204" pitchFamily="34" charset="-122"/>
                <a:ea typeface="微软雅黑" panose="020B0503020204020204" pitchFamily="34" charset="-122"/>
                <a:sym typeface="微软雅黑" panose="020B0503020204020204" pitchFamily="34" charset="-122"/>
              </a:rPr>
              <a:t>Jia</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 Wu, </a:t>
            </a:r>
            <a:r>
              <a:rPr lang="en-US" altLang="zh-CN" b="1" dirty="0" err="1">
                <a:latin typeface="微软雅黑" panose="020B0503020204020204" pitchFamily="34" charset="-122"/>
                <a:ea typeface="微软雅黑" panose="020B0503020204020204" pitchFamily="34" charset="-122"/>
                <a:sym typeface="微软雅黑" panose="020B0503020204020204" pitchFamily="34" charset="-122"/>
              </a:rPr>
              <a:t>Jianlong</a:t>
            </a:r>
            <a:r>
              <a:rPr lang="en-US" altLang="zh-CN" b="1" dirty="0">
                <a:latin typeface="微软雅黑" panose="020B0503020204020204" pitchFamily="34" charset="-122"/>
                <a:ea typeface="微软雅黑" panose="020B0503020204020204" pitchFamily="34" charset="-122"/>
                <a:sym typeface="微软雅黑" panose="020B0503020204020204" pitchFamily="34" charset="-122"/>
              </a:rPr>
              <a:t> Tan, Li </a:t>
            </a:r>
            <a:r>
              <a:rPr lang="en-US" altLang="zh-CN" b="1" dirty="0" err="1">
                <a:latin typeface="微软雅黑" panose="020B0503020204020204" pitchFamily="34" charset="-122"/>
                <a:ea typeface="微软雅黑" panose="020B0503020204020204" pitchFamily="34" charset="-122"/>
                <a:sym typeface="微软雅黑" panose="020B0503020204020204" pitchFamily="34" charset="-122"/>
              </a:rPr>
              <a:t>Guo</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30000"/>
              </a:lnSpc>
            </a:pP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Institute of Information Engineering, Chinese Academy of Sciences, Beijing, China</a:t>
            </a:r>
          </a:p>
          <a:p>
            <a:pPr algn="ctr">
              <a:lnSpc>
                <a:spcPct val="130000"/>
              </a:lnSpc>
            </a:pP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School of Cyber Security, University of Chinese Academy of Sciences, Beijing, China</a:t>
            </a:r>
          </a:p>
          <a:p>
            <a:pPr algn="ctr">
              <a:lnSpc>
                <a:spcPct val="130000"/>
              </a:lnSpc>
            </a:pP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Department of Computing, Macquarie University, Sydney, Australia</a:t>
            </a:r>
          </a:p>
          <a:p>
            <a:pPr algn="ctr">
              <a:lnSpc>
                <a:spcPct val="130000"/>
              </a:lnSpc>
            </a:pPr>
            <a:r>
              <a:rPr lang="zh-CN" altLang="en-US" dirty="0">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AAAI-2020</a:t>
            </a:r>
            <a:r>
              <a:rPr lang="zh-CN" altLang="en-US" dirty="0">
                <a:solidFill>
                  <a:srgbClr val="00B05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dirty="0">
              <a:solidFill>
                <a:srgbClr val="00B050"/>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30000"/>
              </a:lnSpc>
            </a:pPr>
            <a:endParaRPr lang="en-US" altLang="zh-CN" dirty="0">
              <a:solidFill>
                <a:srgbClr val="00B050"/>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30000"/>
              </a:lnSpc>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主讲人：周浩</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30000"/>
              </a:lnSpc>
            </a:pP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2021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年 </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月 </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日</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a:extLst>
              <a:ext uri="{FF2B5EF4-FFF2-40B4-BE49-F238E27FC236}">
                <a16:creationId xmlns:a16="http://schemas.microsoft.com/office/drawing/2014/main" id="{97791BA2-8CEC-4F32-AD60-C7C15DC4AB94}"/>
              </a:ext>
            </a:extLst>
          </p:cNvPr>
          <p:cNvSpPr txBox="1"/>
          <p:nvPr/>
        </p:nvSpPr>
        <p:spPr>
          <a:xfrm>
            <a:off x="0" y="1189813"/>
            <a:ext cx="12192000" cy="954107"/>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itchFamily="34" charset="-122"/>
                <a:ea typeface="微软雅黑"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charset="0"/>
                <a:ea typeface="宋体" charset="-122"/>
              </a:defRPr>
            </a:lvl6pPr>
            <a:lvl7pPr marL="914400" algn="r" fontAlgn="base">
              <a:spcBef>
                <a:spcPct val="0"/>
              </a:spcBef>
              <a:spcAft>
                <a:spcPct val="0"/>
              </a:spcAft>
              <a:defRPr>
                <a:latin typeface="Arial" charset="0"/>
                <a:ea typeface="宋体" charset="-122"/>
              </a:defRPr>
            </a:lvl7pPr>
            <a:lvl8pPr marL="1371600" algn="r" fontAlgn="base">
              <a:spcBef>
                <a:spcPct val="0"/>
              </a:spcBef>
              <a:spcAft>
                <a:spcPct val="0"/>
              </a:spcAft>
              <a:defRPr>
                <a:latin typeface="Arial" charset="0"/>
                <a:ea typeface="宋体" charset="-122"/>
              </a:defRPr>
            </a:lvl8pPr>
            <a:lvl9pPr marL="1828800" algn="r" fontAlgn="base">
              <a:spcBef>
                <a:spcPct val="0"/>
              </a:spcBef>
              <a:spcAft>
                <a:spcPct val="0"/>
              </a:spcAft>
              <a:defRPr>
                <a:latin typeface="Arial" charset="0"/>
                <a:ea typeface="宋体" charset="-122"/>
              </a:defRPr>
            </a:lvl9pPr>
          </a:lstStyle>
          <a:p>
            <a:pPr algn="ctr"/>
            <a:r>
              <a:rPr lang="en-US" altLang="zh-CN" dirty="0">
                <a:solidFill>
                  <a:schemeClr val="tx1"/>
                </a:solidFill>
              </a:rPr>
              <a:t>A Knowledge-Aware Attentional Reasoning Network </a:t>
            </a:r>
          </a:p>
          <a:p>
            <a:pPr algn="ctr"/>
            <a:r>
              <a:rPr lang="en-US" altLang="zh-CN">
                <a:solidFill>
                  <a:schemeClr val="tx1"/>
                </a:solidFill>
              </a:rPr>
              <a:t>for </a:t>
            </a:r>
            <a:r>
              <a:rPr lang="en-US" altLang="zh-CN" dirty="0">
                <a:solidFill>
                  <a:schemeClr val="tx1"/>
                </a:solidFill>
              </a:rPr>
              <a:t>Recommendation</a:t>
            </a:r>
            <a:endParaRPr lang="zh-CN" altLang="en-US" dirty="0">
              <a:solidFill>
                <a:schemeClr val="tx1"/>
              </a:solidFill>
              <a:sym typeface="微软雅黑" panose="020B0503020204020204" pitchFamily="34" charset="-122"/>
            </a:endParaRPr>
          </a:p>
        </p:txBody>
      </p:sp>
      <p:pic>
        <p:nvPicPr>
          <p:cNvPr id="6" name="图片 5">
            <a:extLst>
              <a:ext uri="{FF2B5EF4-FFF2-40B4-BE49-F238E27FC236}">
                <a16:creationId xmlns:a16="http://schemas.microsoft.com/office/drawing/2014/main" id="{5D1B4BE7-4A15-47AE-85CA-5014243D0873}"/>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0" y="0"/>
            <a:ext cx="1088967" cy="995460"/>
          </a:xfrm>
          <a:prstGeom prst="rect">
            <a:avLst/>
          </a:prstGeom>
          <a:noFill/>
        </p:spPr>
      </p:pic>
    </p:spTree>
    <p:extLst>
      <p:ext uri="{BB962C8B-B14F-4D97-AF65-F5344CB8AC3E}">
        <p14:creationId xmlns:p14="http://schemas.microsoft.com/office/powerpoint/2010/main" val="4068704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4571316" cy="533400"/>
          </a:xfrm>
        </p:spPr>
        <p:txBody>
          <a:bodyPr/>
          <a:lstStyle/>
          <a:p>
            <a:r>
              <a:rPr lang="en-US" altLang="zh-CN">
                <a:sym typeface="微软雅黑" panose="020B0503020204020204" pitchFamily="34" charset="-122"/>
              </a:rPr>
              <a:t>4. </a:t>
            </a:r>
            <a:r>
              <a:rPr lang="zh-CN" altLang="en-US">
                <a:sym typeface="微软雅黑" panose="020B0503020204020204" pitchFamily="34" charset="-122"/>
              </a:rPr>
              <a:t>实验</a:t>
            </a:r>
            <a:r>
              <a:rPr lang="en-US" altLang="zh-CN">
                <a:sym typeface="微软雅黑" panose="020B0503020204020204" pitchFamily="34" charset="-122"/>
              </a:rPr>
              <a:t> </a:t>
            </a:r>
            <a:endParaRPr lang="zh-CN" altLang="en-US" dirty="0">
              <a:sym typeface="微软雅黑" panose="020B0503020204020204" pitchFamily="34" charset="-122"/>
            </a:endParaRPr>
          </a:p>
        </p:txBody>
      </p:sp>
      <p:sp>
        <p:nvSpPr>
          <p:cNvPr id="4" name="矩形 3"/>
          <p:cNvSpPr/>
          <p:nvPr/>
        </p:nvSpPr>
        <p:spPr>
          <a:xfrm>
            <a:off x="1687921" y="1466939"/>
            <a:ext cx="8312112" cy="4654608"/>
          </a:xfrm>
          <a:prstGeom prst="rect">
            <a:avLst/>
          </a:prstGeom>
        </p:spPr>
        <p:txBody>
          <a:bodyPr wrap="square">
            <a:spAutoFit/>
          </a:bodyPr>
          <a:lstStyle/>
          <a:p>
            <a:pPr>
              <a:lnSpc>
                <a:spcPct val="150000"/>
              </a:lnSpc>
              <a:defRPr/>
            </a:pPr>
            <a:r>
              <a:rPr lang="zh-CN" altLang="en-US"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①数据集：</a:t>
            </a:r>
            <a:r>
              <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Amazon review dataset</a:t>
            </a:r>
            <a:r>
              <a:rPr lang="zh-CN" altLang="en-US"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（包含</a:t>
            </a:r>
            <a:r>
              <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24</a:t>
            </a:r>
            <a:r>
              <a:rPr lang="zh-CN" altLang="en-US"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个类别）</a:t>
            </a:r>
            <a:endPar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endPar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endPar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endPar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endPar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endPar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endPar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endPar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zh-CN" altLang="en-US"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②</a:t>
            </a:r>
            <a:r>
              <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baseline</a:t>
            </a:r>
            <a:r>
              <a:rPr lang="zh-CN" altLang="en-US"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BPR / NFM / CKE / FMG / DAN / KPRN</a:t>
            </a:r>
          </a:p>
        </p:txBody>
      </p:sp>
      <p:pic>
        <p:nvPicPr>
          <p:cNvPr id="3" name="图片 2"/>
          <p:cNvPicPr>
            <a:picLocks noChangeAspect="1"/>
          </p:cNvPicPr>
          <p:nvPr/>
        </p:nvPicPr>
        <p:blipFill>
          <a:blip r:embed="rId3"/>
          <a:stretch>
            <a:fillRect/>
          </a:stretch>
        </p:blipFill>
        <p:spPr>
          <a:xfrm>
            <a:off x="2571194" y="2094427"/>
            <a:ext cx="6545565" cy="2900980"/>
          </a:xfrm>
          <a:prstGeom prst="rect">
            <a:avLst/>
          </a:prstGeom>
        </p:spPr>
      </p:pic>
    </p:spTree>
    <p:extLst>
      <p:ext uri="{BB962C8B-B14F-4D97-AF65-F5344CB8AC3E}">
        <p14:creationId xmlns:p14="http://schemas.microsoft.com/office/powerpoint/2010/main" val="259513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4571316" cy="533400"/>
          </a:xfrm>
        </p:spPr>
        <p:txBody>
          <a:bodyPr/>
          <a:lstStyle/>
          <a:p>
            <a:r>
              <a:rPr lang="en-US" altLang="zh-CN">
                <a:sym typeface="微软雅黑" panose="020B0503020204020204" pitchFamily="34" charset="-122"/>
              </a:rPr>
              <a:t>4. </a:t>
            </a:r>
            <a:r>
              <a:rPr lang="zh-CN" altLang="en-US">
                <a:sym typeface="微软雅黑" panose="020B0503020204020204" pitchFamily="34" charset="-122"/>
              </a:rPr>
              <a:t>实验</a:t>
            </a:r>
            <a:r>
              <a:rPr lang="en-US" altLang="zh-CN">
                <a:sym typeface="微软雅黑" panose="020B0503020204020204" pitchFamily="34" charset="-122"/>
              </a:rPr>
              <a:t> </a:t>
            </a:r>
            <a:endParaRPr lang="zh-CN" altLang="en-US" dirty="0">
              <a:sym typeface="微软雅黑" panose="020B0503020204020204" pitchFamily="34" charset="-122"/>
            </a:endParaRPr>
          </a:p>
        </p:txBody>
      </p:sp>
      <p:sp>
        <p:nvSpPr>
          <p:cNvPr id="4" name="矩形 3"/>
          <p:cNvSpPr/>
          <p:nvPr/>
        </p:nvSpPr>
        <p:spPr>
          <a:xfrm>
            <a:off x="1353706" y="1337608"/>
            <a:ext cx="1565232" cy="499624"/>
          </a:xfrm>
          <a:prstGeom prst="rect">
            <a:avLst/>
          </a:prstGeom>
        </p:spPr>
        <p:txBody>
          <a:bodyPr wrap="square">
            <a:spAutoFit/>
          </a:bodyPr>
          <a:lstStyle/>
          <a:p>
            <a:pPr>
              <a:lnSpc>
                <a:spcPct val="150000"/>
              </a:lnSpc>
              <a:defRPr/>
            </a:pPr>
            <a:r>
              <a:rPr lang="zh-CN" altLang="en-US"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③实验结果</a:t>
            </a:r>
            <a:endPar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762712" y="1837232"/>
            <a:ext cx="8825793" cy="4436001"/>
          </a:xfrm>
          <a:prstGeom prst="rect">
            <a:avLst/>
          </a:prstGeom>
        </p:spPr>
      </p:pic>
    </p:spTree>
    <p:extLst>
      <p:ext uri="{BB962C8B-B14F-4D97-AF65-F5344CB8AC3E}">
        <p14:creationId xmlns:p14="http://schemas.microsoft.com/office/powerpoint/2010/main" val="2782202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4571316" cy="533400"/>
          </a:xfrm>
        </p:spPr>
        <p:txBody>
          <a:bodyPr/>
          <a:lstStyle/>
          <a:p>
            <a:r>
              <a:rPr lang="en-US" altLang="zh-CN">
                <a:sym typeface="微软雅黑" panose="020B0503020204020204" pitchFamily="34" charset="-122"/>
              </a:rPr>
              <a:t>4. </a:t>
            </a:r>
            <a:r>
              <a:rPr lang="zh-CN" altLang="en-US">
                <a:sym typeface="微软雅黑" panose="020B0503020204020204" pitchFamily="34" charset="-122"/>
              </a:rPr>
              <a:t>实验</a:t>
            </a:r>
            <a:r>
              <a:rPr lang="en-US" altLang="zh-CN">
                <a:sym typeface="微软雅黑" panose="020B0503020204020204" pitchFamily="34" charset="-122"/>
              </a:rPr>
              <a:t> </a:t>
            </a:r>
            <a:endParaRPr lang="zh-CN" altLang="en-US" dirty="0">
              <a:sym typeface="微软雅黑" panose="020B0503020204020204" pitchFamily="34" charset="-122"/>
            </a:endParaRPr>
          </a:p>
        </p:txBody>
      </p:sp>
      <p:sp>
        <p:nvSpPr>
          <p:cNvPr id="4" name="矩形 3"/>
          <p:cNvSpPr/>
          <p:nvPr/>
        </p:nvSpPr>
        <p:spPr>
          <a:xfrm>
            <a:off x="1371051" y="1441451"/>
            <a:ext cx="2033052" cy="499624"/>
          </a:xfrm>
          <a:prstGeom prst="rect">
            <a:avLst/>
          </a:prstGeom>
        </p:spPr>
        <p:txBody>
          <a:bodyPr wrap="square">
            <a:spAutoFit/>
          </a:bodyPr>
          <a:lstStyle/>
          <a:p>
            <a:pPr>
              <a:lnSpc>
                <a:spcPct val="150000"/>
              </a:lnSpc>
              <a:defRPr/>
            </a:pPr>
            <a:r>
              <a:rPr lang="zh-CN" altLang="en-US"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④消融实验</a:t>
            </a:r>
            <a:endPar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687922" y="2106457"/>
            <a:ext cx="8809483" cy="3947502"/>
          </a:xfrm>
          <a:prstGeom prst="rect">
            <a:avLst/>
          </a:prstGeom>
        </p:spPr>
      </p:pic>
    </p:spTree>
    <p:extLst>
      <p:ext uri="{BB962C8B-B14F-4D97-AF65-F5344CB8AC3E}">
        <p14:creationId xmlns:p14="http://schemas.microsoft.com/office/powerpoint/2010/main" val="368747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4571316" cy="533400"/>
          </a:xfrm>
        </p:spPr>
        <p:txBody>
          <a:bodyPr/>
          <a:lstStyle/>
          <a:p>
            <a:r>
              <a:rPr lang="en-US" altLang="zh-CN">
                <a:sym typeface="微软雅黑" panose="020B0503020204020204" pitchFamily="34" charset="-122"/>
              </a:rPr>
              <a:t>5. </a:t>
            </a:r>
            <a:r>
              <a:rPr lang="zh-CN" altLang="en-US">
                <a:sym typeface="微软雅黑" panose="020B0503020204020204" pitchFamily="34" charset="-122"/>
              </a:rPr>
              <a:t>总结</a:t>
            </a:r>
            <a:r>
              <a:rPr lang="en-US" altLang="zh-CN">
                <a:sym typeface="微软雅黑" panose="020B0503020204020204" pitchFamily="34" charset="-122"/>
              </a:rPr>
              <a:t> </a:t>
            </a:r>
            <a:endParaRPr lang="zh-CN" altLang="en-US" dirty="0">
              <a:sym typeface="微软雅黑" panose="020B0503020204020204" pitchFamily="34" charset="-122"/>
            </a:endParaRPr>
          </a:p>
        </p:txBody>
      </p:sp>
      <p:sp>
        <p:nvSpPr>
          <p:cNvPr id="4" name="矩形 3"/>
          <p:cNvSpPr/>
          <p:nvPr/>
        </p:nvSpPr>
        <p:spPr>
          <a:xfrm>
            <a:off x="1193204" y="1860403"/>
            <a:ext cx="8041331" cy="1422954"/>
          </a:xfrm>
          <a:prstGeom prst="rect">
            <a:avLst/>
          </a:prstGeom>
        </p:spPr>
        <p:txBody>
          <a:bodyPr wrap="square">
            <a:spAutoFit/>
          </a:bodyPr>
          <a:lstStyle/>
          <a:p>
            <a:pPr>
              <a:lnSpc>
                <a:spcPct val="150000"/>
              </a:lnSpc>
              <a:defRPr/>
            </a:pPr>
            <a:r>
              <a:rPr lang="zh-CN" altLang="en-US"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）用户的历史点击序列能够更好地反映近期用户偏好</a:t>
            </a:r>
          </a:p>
          <a:p>
            <a:pPr>
              <a:lnSpc>
                <a:spcPct val="150000"/>
              </a:lnSpc>
              <a:defRPr/>
            </a:pPr>
            <a:r>
              <a:rPr lang="zh-CN" altLang="en-US"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SRA</a:t>
            </a:r>
            <a:r>
              <a:rPr lang="zh-CN" altLang="en-US"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结构能够更好地抽取用户历史兴趣和推测用户潜在意图</a:t>
            </a:r>
          </a:p>
          <a:p>
            <a:pPr>
              <a:lnSpc>
                <a:spcPct val="150000"/>
              </a:lnSpc>
              <a:defRPr/>
            </a:pPr>
            <a:r>
              <a:rPr lang="zh-CN" altLang="en-US"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）用户兴趣偏好是会变化的，需要我们进行动态推荐</a:t>
            </a:r>
          </a:p>
        </p:txBody>
      </p:sp>
    </p:spTree>
    <p:extLst>
      <p:ext uri="{BB962C8B-B14F-4D97-AF65-F5344CB8AC3E}">
        <p14:creationId xmlns:p14="http://schemas.microsoft.com/office/powerpoint/2010/main" val="24863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BAEE4E2-05B2-44D9-B5CD-EBCE171D224A}"/>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a:extLst>
              <a:ext uri="{FF2B5EF4-FFF2-40B4-BE49-F238E27FC236}">
                <a16:creationId xmlns:a16="http://schemas.microsoft.com/office/drawing/2014/main" id="{35E9F65E-B396-4A97-B130-B9A77EE08609}"/>
              </a:ext>
            </a:extLst>
          </p:cNvPr>
          <p:cNvGrpSpPr/>
          <p:nvPr/>
        </p:nvGrpSpPr>
        <p:grpSpPr>
          <a:xfrm>
            <a:off x="0" y="3124200"/>
            <a:ext cx="12192000" cy="3733800"/>
            <a:chOff x="0" y="3312958"/>
            <a:chExt cx="12192000" cy="3830792"/>
          </a:xfrm>
        </p:grpSpPr>
        <p:sp>
          <p:nvSpPr>
            <p:cNvPr id="12" name="任意多边形: 形状 11">
              <a:extLst>
                <a:ext uri="{FF2B5EF4-FFF2-40B4-BE49-F238E27FC236}">
                  <a16:creationId xmlns:a16="http://schemas.microsoft.com/office/drawing/2014/main" id="{3720AC70-6329-4EC8-BC2A-A413D6317EBE}"/>
                </a:ext>
              </a:extLst>
            </p:cNvPr>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14" name="任意多边形: 形状 13">
              <a:extLst>
                <a:ext uri="{FF2B5EF4-FFF2-40B4-BE49-F238E27FC236}">
                  <a16:creationId xmlns:a16="http://schemas.microsoft.com/office/drawing/2014/main" id="{D683B3BE-7017-4283-9708-128F0BE3ADE0}"/>
                </a:ext>
              </a:extLst>
            </p:cNvPr>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5" name="文本框 14">
            <a:extLst>
              <a:ext uri="{FF2B5EF4-FFF2-40B4-BE49-F238E27FC236}">
                <a16:creationId xmlns:a16="http://schemas.microsoft.com/office/drawing/2014/main" id="{3B29B564-2786-4802-8423-6A331BB437F8}"/>
              </a:ext>
            </a:extLst>
          </p:cNvPr>
          <p:cNvSpPr txBox="1"/>
          <p:nvPr/>
        </p:nvSpPr>
        <p:spPr>
          <a:xfrm>
            <a:off x="1610864" y="5618327"/>
            <a:ext cx="1018227" cy="701346"/>
          </a:xfrm>
          <a:prstGeom prst="rect">
            <a:avLst/>
          </a:prstGeom>
          <a:noFill/>
        </p:spPr>
        <p:txBody>
          <a:bodyPr wrap="none" rtlCol="0">
            <a:spAutoFit/>
          </a:bodyPr>
          <a:lstStyle/>
          <a:p>
            <a:pPr algn="ctr">
              <a:lnSpc>
                <a:spcPct val="13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周浩</a:t>
            </a:r>
            <a:endParaRPr lang="en-US" altLang="zh-CN" sz="16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30000"/>
              </a:lnSpc>
            </a:pPr>
            <a:r>
              <a:rPr lang="en-US" altLang="zh-CN" sz="16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sz="16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月 </a:t>
            </a:r>
            <a:r>
              <a:rPr lang="en-US" altLang="zh-CN" sz="16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160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日</a:t>
            </a:r>
            <a:endParaRPr lang="en-US" altLang="zh-CN" sz="16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extBox 8"/>
          <p:cNvSpPr txBox="1"/>
          <p:nvPr/>
        </p:nvSpPr>
        <p:spPr>
          <a:xfrm>
            <a:off x="9525000" y="5279901"/>
            <a:ext cx="2228139" cy="1236621"/>
          </a:xfrm>
          <a:prstGeom prst="rect">
            <a:avLst/>
          </a:prstGeom>
          <a:noFill/>
        </p:spPr>
        <p:txBody>
          <a:bodyPr wrap="square" rtlCol="0">
            <a:spAutoFit/>
          </a:bodyPr>
          <a:lstStyle/>
          <a:p>
            <a:pPr algn="r" eaLnBrk="0" hangingPunct="0">
              <a:lnSpc>
                <a:spcPct val="120000"/>
              </a:lnSpc>
            </a:pPr>
            <a:r>
              <a:rPr lang="zh-CN" altLang="en-US" sz="4000" b="1" dirty="0">
                <a:solidFill>
                  <a:schemeClr val="accent1"/>
                </a:solidFill>
                <a:latin typeface="微软雅黑" pitchFamily="34" charset="-122"/>
                <a:ea typeface="微软雅黑" pitchFamily="34" charset="-122"/>
                <a:cs typeface="Arial" pitchFamily="34" charset="0"/>
                <a:sym typeface="微软雅黑" panose="020B0503020204020204" pitchFamily="34" charset="-122"/>
              </a:rPr>
              <a:t>谢谢聆听</a:t>
            </a:r>
            <a:endParaRPr lang="en-US" altLang="zh-CN" sz="4000" b="1" dirty="0">
              <a:solidFill>
                <a:schemeClr val="accent1"/>
              </a:solidFill>
              <a:latin typeface="微软雅黑" pitchFamily="34" charset="-122"/>
              <a:ea typeface="微软雅黑" pitchFamily="34" charset="-122"/>
              <a:cs typeface="Arial" pitchFamily="34" charset="0"/>
              <a:sym typeface="微软雅黑" panose="020B0503020204020204" pitchFamily="34" charset="-122"/>
            </a:endParaRPr>
          </a:p>
          <a:p>
            <a:pPr algn="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Thank You</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pic>
        <p:nvPicPr>
          <p:cNvPr id="5" name="图片 4">
            <a:extLst>
              <a:ext uri="{FF2B5EF4-FFF2-40B4-BE49-F238E27FC236}">
                <a16:creationId xmlns:a16="http://schemas.microsoft.com/office/drawing/2014/main" id="{3D1CEB51-C016-4504-8A18-B0D4F6543C55}"/>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58800" y="5664200"/>
            <a:ext cx="609600" cy="609600"/>
          </a:xfrm>
          <a:prstGeom prst="rect">
            <a:avLst/>
          </a:prstGeom>
        </p:spPr>
      </p:pic>
    </p:spTree>
    <p:extLst>
      <p:ext uri="{BB962C8B-B14F-4D97-AF65-F5344CB8AC3E}">
        <p14:creationId xmlns:p14="http://schemas.microsoft.com/office/powerpoint/2010/main" val="251183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a:extLst>
              <a:ext uri="{FF2B5EF4-FFF2-40B4-BE49-F238E27FC236}">
                <a16:creationId xmlns:a16="http://schemas.microsoft.com/office/drawing/2014/main" id="{D905CBE9-9FC7-401E-928D-24E497988093}"/>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0" y="1477282"/>
            <a:ext cx="5312229" cy="3905382"/>
          </a:xfrm>
          <a:prstGeom prst="rect">
            <a:avLst/>
          </a:prstGeom>
        </p:spPr>
      </p:pic>
      <p:pic>
        <p:nvPicPr>
          <p:cNvPr id="3" name="图片 2">
            <a:extLst>
              <a:ext uri="{FF2B5EF4-FFF2-40B4-BE49-F238E27FC236}">
                <a16:creationId xmlns:a16="http://schemas.microsoft.com/office/drawing/2014/main" id="{3C08D59D-9BF6-4066-83B2-C1CAF89FC7D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0" y="1476018"/>
            <a:ext cx="6648450" cy="3905964"/>
          </a:xfrm>
          <a:prstGeom prst="rect">
            <a:avLst/>
          </a:prstGeom>
        </p:spPr>
      </p:pic>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044856 w 9143999"/>
              <a:gd name="connsiteY5" fmla="*/ 57555 h 2051818"/>
              <a:gd name="connsiteX6" fmla="*/ 9143999 w 9143999"/>
              <a:gd name="connsiteY6"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9143999 w 9143999"/>
              <a:gd name="connsiteY5" fmla="*/ 0 h 2051818"/>
              <a:gd name="connsiteX0" fmla="*/ 9143999 w 9143999"/>
              <a:gd name="connsiteY0" fmla="*/ 130228 h 2182046"/>
              <a:gd name="connsiteX1" fmla="*/ 9143999 w 9143999"/>
              <a:gd name="connsiteY1" fmla="*/ 2182046 h 2182046"/>
              <a:gd name="connsiteX2" fmla="*/ 0 w 9143999"/>
              <a:gd name="connsiteY2" fmla="*/ 2182046 h 2182046"/>
              <a:gd name="connsiteX3" fmla="*/ 0 w 9143999"/>
              <a:gd name="connsiteY3" fmla="*/ 1334305 h 2182046"/>
              <a:gd name="connsiteX4" fmla="*/ 6027 w 9143999"/>
              <a:gd name="connsiteY4" fmla="*/ 0 h 2182046"/>
              <a:gd name="connsiteX5" fmla="*/ 9143999 w 9143999"/>
              <a:gd name="connsiteY5" fmla="*/ 130228 h 2182046"/>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25380 w 9143999"/>
              <a:gd name="connsiteY4" fmla="*/ 54648 h 2051818"/>
              <a:gd name="connsiteX5" fmla="*/ 9143999 w 9143999"/>
              <a:gd name="connsiteY5" fmla="*/ 0 h 2051818"/>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25380 w 9143999"/>
              <a:gd name="connsiteY4" fmla="*/ 130773 h 2127943"/>
              <a:gd name="connsiteX5" fmla="*/ 9124647 w 9143999"/>
              <a:gd name="connsiteY5" fmla="*/ 0 h 2127943"/>
              <a:gd name="connsiteX0" fmla="*/ 9124647 w 9143999"/>
              <a:gd name="connsiteY0" fmla="*/ 0 h 2127943"/>
              <a:gd name="connsiteX1" fmla="*/ 9143999 w 9143999"/>
              <a:gd name="connsiteY1" fmla="*/ 2127943 h 2127943"/>
              <a:gd name="connsiteX2" fmla="*/ 0 w 9143999"/>
              <a:gd name="connsiteY2" fmla="*/ 2127943 h 2127943"/>
              <a:gd name="connsiteX3" fmla="*/ 0 w 9143999"/>
              <a:gd name="connsiteY3" fmla="*/ 1280202 h 2127943"/>
              <a:gd name="connsiteX4" fmla="*/ 6028 w 9143999"/>
              <a:gd name="connsiteY4" fmla="*/ 11147 h 2127943"/>
              <a:gd name="connsiteX5" fmla="*/ 9124647 w 9143999"/>
              <a:gd name="connsiteY5" fmla="*/ 0 h 2127943"/>
              <a:gd name="connsiteX0" fmla="*/ 9138134 w 9157486"/>
              <a:gd name="connsiteY0" fmla="*/ 0 h 2127943"/>
              <a:gd name="connsiteX1" fmla="*/ 9157486 w 9157486"/>
              <a:gd name="connsiteY1" fmla="*/ 2127943 h 2127943"/>
              <a:gd name="connsiteX2" fmla="*/ 13487 w 9157486"/>
              <a:gd name="connsiteY2" fmla="*/ 2127943 h 2127943"/>
              <a:gd name="connsiteX3" fmla="*/ 13487 w 9157486"/>
              <a:gd name="connsiteY3" fmla="*/ 1280202 h 2127943"/>
              <a:gd name="connsiteX4" fmla="*/ 163 w 9157486"/>
              <a:gd name="connsiteY4" fmla="*/ 141648 h 2127943"/>
              <a:gd name="connsiteX5" fmla="*/ 9138134 w 9157486"/>
              <a:gd name="connsiteY5" fmla="*/ 0 h 212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 fmla="*/ 6858000 w 6941935"/>
              <a:gd name="connsiteY0" fmla="*/ 56823 h 6516240"/>
              <a:gd name="connsiteX1" fmla="*/ 6858000 w 6941935"/>
              <a:gd name="connsiteY1" fmla="*/ 1732102 h 6516240"/>
              <a:gd name="connsiteX2" fmla="*/ 6858000 w 6941935"/>
              <a:gd name="connsiteY2" fmla="*/ 1876524 h 6516240"/>
              <a:gd name="connsiteX3" fmla="*/ 6858000 w 6941935"/>
              <a:gd name="connsiteY3" fmla="*/ 2335590 h 6516240"/>
              <a:gd name="connsiteX4" fmla="*/ 6858000 w 6941935"/>
              <a:gd name="connsiteY4" fmla="*/ 4010869 h 6516240"/>
              <a:gd name="connsiteX5" fmla="*/ 6858000 w 6941935"/>
              <a:gd name="connsiteY5" fmla="*/ 4155291 h 6516240"/>
              <a:gd name="connsiteX6" fmla="*/ 6858000 w 6941935"/>
              <a:gd name="connsiteY6" fmla="*/ 4237473 h 6516240"/>
              <a:gd name="connsiteX7" fmla="*/ 6858000 w 6941935"/>
              <a:gd name="connsiteY7" fmla="*/ 6516240 h 6516240"/>
              <a:gd name="connsiteX8" fmla="*/ 0 w 6941935"/>
              <a:gd name="connsiteY8" fmla="*/ 6516240 h 6516240"/>
              <a:gd name="connsiteX9" fmla="*/ 0 w 6941935"/>
              <a:gd name="connsiteY9" fmla="*/ 4237473 h 6516240"/>
              <a:gd name="connsiteX10" fmla="*/ 0 w 6941935"/>
              <a:gd name="connsiteY10" fmla="*/ 4155291 h 6516240"/>
              <a:gd name="connsiteX11" fmla="*/ 0 w 6941935"/>
              <a:gd name="connsiteY11" fmla="*/ 4010869 h 6516240"/>
              <a:gd name="connsiteX12" fmla="*/ 0 w 6941935"/>
              <a:gd name="connsiteY12" fmla="*/ 3352747 h 6516240"/>
              <a:gd name="connsiteX13" fmla="*/ 0 w 6941935"/>
              <a:gd name="connsiteY13" fmla="*/ 1876524 h 6516240"/>
              <a:gd name="connsiteX14" fmla="*/ 0 w 6941935"/>
              <a:gd name="connsiteY14" fmla="*/ 1732102 h 6516240"/>
              <a:gd name="connsiteX15" fmla="*/ 0 w 6941935"/>
              <a:gd name="connsiteY15" fmla="*/ 1073980 h 6516240"/>
              <a:gd name="connsiteX16" fmla="*/ 227535 w 6941935"/>
              <a:gd name="connsiteY16" fmla="*/ 1223081 h 6516240"/>
              <a:gd name="connsiteX17" fmla="*/ 6270374 w 6941935"/>
              <a:gd name="connsiteY17" fmla="*/ 468824 h 6516240"/>
              <a:gd name="connsiteX18" fmla="*/ 6858000 w 6941935"/>
              <a:gd name="connsiteY18" fmla="*/ 56823 h 6516240"/>
              <a:gd name="connsiteX0" fmla="*/ 6858000 w 6858000"/>
              <a:gd name="connsiteY0" fmla="*/ 4734 h 6464151"/>
              <a:gd name="connsiteX1" fmla="*/ 6858000 w 6858000"/>
              <a:gd name="connsiteY1" fmla="*/ 1680013 h 6464151"/>
              <a:gd name="connsiteX2" fmla="*/ 6858000 w 6858000"/>
              <a:gd name="connsiteY2" fmla="*/ 1824435 h 6464151"/>
              <a:gd name="connsiteX3" fmla="*/ 6858000 w 6858000"/>
              <a:gd name="connsiteY3" fmla="*/ 2283501 h 6464151"/>
              <a:gd name="connsiteX4" fmla="*/ 6858000 w 6858000"/>
              <a:gd name="connsiteY4" fmla="*/ 3958780 h 6464151"/>
              <a:gd name="connsiteX5" fmla="*/ 6858000 w 6858000"/>
              <a:gd name="connsiteY5" fmla="*/ 4103202 h 6464151"/>
              <a:gd name="connsiteX6" fmla="*/ 6858000 w 6858000"/>
              <a:gd name="connsiteY6" fmla="*/ 4185384 h 6464151"/>
              <a:gd name="connsiteX7" fmla="*/ 6858000 w 6858000"/>
              <a:gd name="connsiteY7" fmla="*/ 6464151 h 6464151"/>
              <a:gd name="connsiteX8" fmla="*/ 0 w 6858000"/>
              <a:gd name="connsiteY8" fmla="*/ 6464151 h 6464151"/>
              <a:gd name="connsiteX9" fmla="*/ 0 w 6858000"/>
              <a:gd name="connsiteY9" fmla="*/ 4185384 h 6464151"/>
              <a:gd name="connsiteX10" fmla="*/ 0 w 6858000"/>
              <a:gd name="connsiteY10" fmla="*/ 4103202 h 6464151"/>
              <a:gd name="connsiteX11" fmla="*/ 0 w 6858000"/>
              <a:gd name="connsiteY11" fmla="*/ 3958780 h 6464151"/>
              <a:gd name="connsiteX12" fmla="*/ 0 w 6858000"/>
              <a:gd name="connsiteY12" fmla="*/ 3300658 h 6464151"/>
              <a:gd name="connsiteX13" fmla="*/ 0 w 6858000"/>
              <a:gd name="connsiteY13" fmla="*/ 1824435 h 6464151"/>
              <a:gd name="connsiteX14" fmla="*/ 0 w 6858000"/>
              <a:gd name="connsiteY14" fmla="*/ 1680013 h 6464151"/>
              <a:gd name="connsiteX15" fmla="*/ 0 w 6858000"/>
              <a:gd name="connsiteY15" fmla="*/ 1021891 h 6464151"/>
              <a:gd name="connsiteX16" fmla="*/ 227535 w 6858000"/>
              <a:gd name="connsiteY16" fmla="*/ 1170992 h 6464151"/>
              <a:gd name="connsiteX17" fmla="*/ 6858000 w 6858000"/>
              <a:gd name="connsiteY17" fmla="*/ 4734 h 6464151"/>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858000 w 6858000"/>
              <a:gd name="connsiteY17"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6858000 w 6858000"/>
              <a:gd name="connsiteY16" fmla="*/ 0 h 6459417"/>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6735189"/>
              <a:gd name="connsiteX1" fmla="*/ 6858000 w 6858003"/>
              <a:gd name="connsiteY1" fmla="*/ 1951051 h 6735189"/>
              <a:gd name="connsiteX2" fmla="*/ 6858000 w 6858003"/>
              <a:gd name="connsiteY2" fmla="*/ 2095473 h 6735189"/>
              <a:gd name="connsiteX3" fmla="*/ 6858000 w 6858003"/>
              <a:gd name="connsiteY3" fmla="*/ 2554539 h 6735189"/>
              <a:gd name="connsiteX4" fmla="*/ 6858000 w 6858003"/>
              <a:gd name="connsiteY4" fmla="*/ 4229818 h 6735189"/>
              <a:gd name="connsiteX5" fmla="*/ 6858000 w 6858003"/>
              <a:gd name="connsiteY5" fmla="*/ 4374240 h 6735189"/>
              <a:gd name="connsiteX6" fmla="*/ 6858000 w 6858003"/>
              <a:gd name="connsiteY6" fmla="*/ 4456422 h 6735189"/>
              <a:gd name="connsiteX7" fmla="*/ 6858000 w 6858003"/>
              <a:gd name="connsiteY7" fmla="*/ 6735189 h 6735189"/>
              <a:gd name="connsiteX8" fmla="*/ 0 w 6858003"/>
              <a:gd name="connsiteY8" fmla="*/ 6735189 h 6735189"/>
              <a:gd name="connsiteX9" fmla="*/ 0 w 6858003"/>
              <a:gd name="connsiteY9" fmla="*/ 4456422 h 6735189"/>
              <a:gd name="connsiteX10" fmla="*/ 0 w 6858003"/>
              <a:gd name="connsiteY10" fmla="*/ 4374240 h 6735189"/>
              <a:gd name="connsiteX11" fmla="*/ 0 w 6858003"/>
              <a:gd name="connsiteY11" fmla="*/ 4229818 h 6735189"/>
              <a:gd name="connsiteX12" fmla="*/ 0 w 6858003"/>
              <a:gd name="connsiteY12" fmla="*/ 3571696 h 6735189"/>
              <a:gd name="connsiteX13" fmla="*/ 0 w 6858003"/>
              <a:gd name="connsiteY13" fmla="*/ 2095473 h 6735189"/>
              <a:gd name="connsiteX14" fmla="*/ 0 w 6858003"/>
              <a:gd name="connsiteY14" fmla="*/ 1951051 h 6735189"/>
              <a:gd name="connsiteX15" fmla="*/ 0 w 6858003"/>
              <a:gd name="connsiteY15" fmla="*/ 1292929 h 6735189"/>
              <a:gd name="connsiteX16" fmla="*/ 6858003 w 6858003"/>
              <a:gd name="connsiteY16" fmla="*/ 0 h 6735189"/>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1989615 h 7431875"/>
              <a:gd name="connsiteX16" fmla="*/ 6858003 w 6858003"/>
              <a:gd name="connsiteY16" fmla="*/ 0 h 7431875"/>
              <a:gd name="connsiteX0" fmla="*/ 6872517 w 6872517"/>
              <a:gd name="connsiteY0" fmla="*/ 0 h 7431875"/>
              <a:gd name="connsiteX1" fmla="*/ 6872514 w 6872517"/>
              <a:gd name="connsiteY1" fmla="*/ 2647737 h 7431875"/>
              <a:gd name="connsiteX2" fmla="*/ 6872514 w 6872517"/>
              <a:gd name="connsiteY2" fmla="*/ 2792159 h 7431875"/>
              <a:gd name="connsiteX3" fmla="*/ 6872514 w 6872517"/>
              <a:gd name="connsiteY3" fmla="*/ 3251225 h 7431875"/>
              <a:gd name="connsiteX4" fmla="*/ 6872514 w 6872517"/>
              <a:gd name="connsiteY4" fmla="*/ 4926504 h 7431875"/>
              <a:gd name="connsiteX5" fmla="*/ 6872514 w 6872517"/>
              <a:gd name="connsiteY5" fmla="*/ 5070926 h 7431875"/>
              <a:gd name="connsiteX6" fmla="*/ 6872514 w 6872517"/>
              <a:gd name="connsiteY6" fmla="*/ 5153108 h 7431875"/>
              <a:gd name="connsiteX7" fmla="*/ 6872514 w 6872517"/>
              <a:gd name="connsiteY7" fmla="*/ 7431875 h 7431875"/>
              <a:gd name="connsiteX8" fmla="*/ 14514 w 6872517"/>
              <a:gd name="connsiteY8" fmla="*/ 7431875 h 7431875"/>
              <a:gd name="connsiteX9" fmla="*/ 14514 w 6872517"/>
              <a:gd name="connsiteY9" fmla="*/ 5153108 h 7431875"/>
              <a:gd name="connsiteX10" fmla="*/ 14514 w 6872517"/>
              <a:gd name="connsiteY10" fmla="*/ 5070926 h 7431875"/>
              <a:gd name="connsiteX11" fmla="*/ 14514 w 6872517"/>
              <a:gd name="connsiteY11" fmla="*/ 4926504 h 7431875"/>
              <a:gd name="connsiteX12" fmla="*/ 14514 w 6872517"/>
              <a:gd name="connsiteY12" fmla="*/ 4268382 h 7431875"/>
              <a:gd name="connsiteX13" fmla="*/ 14514 w 6872517"/>
              <a:gd name="connsiteY13" fmla="*/ 2792159 h 7431875"/>
              <a:gd name="connsiteX14" fmla="*/ 14514 w 6872517"/>
              <a:gd name="connsiteY14" fmla="*/ 2647737 h 7431875"/>
              <a:gd name="connsiteX15" fmla="*/ 0 w 6872517"/>
              <a:gd name="connsiteY15" fmla="*/ 480129 h 7431875"/>
              <a:gd name="connsiteX16" fmla="*/ 6872517 w 6872517"/>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2647737 h 7431875"/>
              <a:gd name="connsiteX15" fmla="*/ 0 w 6858003"/>
              <a:gd name="connsiteY15" fmla="*/ 552701 h 7431875"/>
              <a:gd name="connsiteX16" fmla="*/ 6858003 w 6858003"/>
              <a:gd name="connsiteY16"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2792159 h 7431875"/>
              <a:gd name="connsiteX14" fmla="*/ 0 w 6858003"/>
              <a:gd name="connsiteY14" fmla="*/ 552701 h 7431875"/>
              <a:gd name="connsiteX15" fmla="*/ 6858003 w 6858003"/>
              <a:gd name="connsiteY15"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4268382 h 7431875"/>
              <a:gd name="connsiteX13" fmla="*/ 0 w 6858003"/>
              <a:gd name="connsiteY13" fmla="*/ 552701 h 7431875"/>
              <a:gd name="connsiteX14" fmla="*/ 6858003 w 6858003"/>
              <a:gd name="connsiteY14"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4926504 h 7431875"/>
              <a:gd name="connsiteX12" fmla="*/ 0 w 6858003"/>
              <a:gd name="connsiteY12" fmla="*/ 552701 h 7431875"/>
              <a:gd name="connsiteX13" fmla="*/ 6858003 w 6858003"/>
              <a:gd name="connsiteY13"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070926 h 7431875"/>
              <a:gd name="connsiteX11" fmla="*/ 0 w 6858003"/>
              <a:gd name="connsiteY11" fmla="*/ 552701 h 7431875"/>
              <a:gd name="connsiteX12" fmla="*/ 6858003 w 6858003"/>
              <a:gd name="connsiteY12"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153108 h 7431875"/>
              <a:gd name="connsiteX10" fmla="*/ 0 w 6858003"/>
              <a:gd name="connsiteY10" fmla="*/ 552701 h 7431875"/>
              <a:gd name="connsiteX11" fmla="*/ 6858003 w 6858003"/>
              <a:gd name="connsiteY11"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5153108 h 7431875"/>
              <a:gd name="connsiteX7" fmla="*/ 6858000 w 6858003"/>
              <a:gd name="connsiteY7" fmla="*/ 7431875 h 7431875"/>
              <a:gd name="connsiteX8" fmla="*/ 0 w 6858003"/>
              <a:gd name="connsiteY8" fmla="*/ 7431875 h 7431875"/>
              <a:gd name="connsiteX9" fmla="*/ 0 w 6858003"/>
              <a:gd name="connsiteY9" fmla="*/ 552701 h 7431875"/>
              <a:gd name="connsiteX10" fmla="*/ 6858003 w 6858003"/>
              <a:gd name="connsiteY10"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5070926 h 7431875"/>
              <a:gd name="connsiteX6" fmla="*/ 6858000 w 6858003"/>
              <a:gd name="connsiteY6" fmla="*/ 7431875 h 7431875"/>
              <a:gd name="connsiteX7" fmla="*/ 0 w 6858003"/>
              <a:gd name="connsiteY7" fmla="*/ 7431875 h 7431875"/>
              <a:gd name="connsiteX8" fmla="*/ 0 w 6858003"/>
              <a:gd name="connsiteY8" fmla="*/ 552701 h 7431875"/>
              <a:gd name="connsiteX9" fmla="*/ 6858003 w 6858003"/>
              <a:gd name="connsiteY9"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4926504 h 7431875"/>
              <a:gd name="connsiteX5" fmla="*/ 6858000 w 6858003"/>
              <a:gd name="connsiteY5" fmla="*/ 7431875 h 7431875"/>
              <a:gd name="connsiteX6" fmla="*/ 0 w 6858003"/>
              <a:gd name="connsiteY6" fmla="*/ 7431875 h 7431875"/>
              <a:gd name="connsiteX7" fmla="*/ 0 w 6858003"/>
              <a:gd name="connsiteY7" fmla="*/ 552701 h 7431875"/>
              <a:gd name="connsiteX8" fmla="*/ 6858003 w 6858003"/>
              <a:gd name="connsiteY8"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3251225 h 7431875"/>
              <a:gd name="connsiteX4" fmla="*/ 6858000 w 6858003"/>
              <a:gd name="connsiteY4" fmla="*/ 7431875 h 7431875"/>
              <a:gd name="connsiteX5" fmla="*/ 0 w 6858003"/>
              <a:gd name="connsiteY5" fmla="*/ 7431875 h 7431875"/>
              <a:gd name="connsiteX6" fmla="*/ 0 w 6858003"/>
              <a:gd name="connsiteY6" fmla="*/ 552701 h 7431875"/>
              <a:gd name="connsiteX7" fmla="*/ 6858003 w 6858003"/>
              <a:gd name="connsiteY7" fmla="*/ 0 h 7431875"/>
              <a:gd name="connsiteX0" fmla="*/ 6858003 w 6858003"/>
              <a:gd name="connsiteY0" fmla="*/ 0 h 7431875"/>
              <a:gd name="connsiteX1" fmla="*/ 6858000 w 6858003"/>
              <a:gd name="connsiteY1" fmla="*/ 2647737 h 7431875"/>
              <a:gd name="connsiteX2" fmla="*/ 6858000 w 6858003"/>
              <a:gd name="connsiteY2" fmla="*/ 2792159 h 7431875"/>
              <a:gd name="connsiteX3" fmla="*/ 6858000 w 6858003"/>
              <a:gd name="connsiteY3" fmla="*/ 7431875 h 7431875"/>
              <a:gd name="connsiteX4" fmla="*/ 0 w 6858003"/>
              <a:gd name="connsiteY4" fmla="*/ 7431875 h 7431875"/>
              <a:gd name="connsiteX5" fmla="*/ 0 w 6858003"/>
              <a:gd name="connsiteY5" fmla="*/ 552701 h 7431875"/>
              <a:gd name="connsiteX6" fmla="*/ 6858003 w 6858003"/>
              <a:gd name="connsiteY6" fmla="*/ 0 h 7431875"/>
              <a:gd name="connsiteX0" fmla="*/ 6858003 w 6858003"/>
              <a:gd name="connsiteY0" fmla="*/ 0 h 7431875"/>
              <a:gd name="connsiteX1" fmla="*/ 6858000 w 6858003"/>
              <a:gd name="connsiteY1" fmla="*/ 2647737 h 7431875"/>
              <a:gd name="connsiteX2" fmla="*/ 6858000 w 6858003"/>
              <a:gd name="connsiteY2" fmla="*/ 7431875 h 7431875"/>
              <a:gd name="connsiteX3" fmla="*/ 0 w 6858003"/>
              <a:gd name="connsiteY3" fmla="*/ 7431875 h 7431875"/>
              <a:gd name="connsiteX4" fmla="*/ 0 w 6858003"/>
              <a:gd name="connsiteY4" fmla="*/ 552701 h 7431875"/>
              <a:gd name="connsiteX5" fmla="*/ 6858003 w 6858003"/>
              <a:gd name="connsiteY5" fmla="*/ 0 h 7431875"/>
              <a:gd name="connsiteX0" fmla="*/ 6872517 w 6872517"/>
              <a:gd name="connsiteY0" fmla="*/ 42385 h 6879174"/>
              <a:gd name="connsiteX1" fmla="*/ 6858000 w 6872517"/>
              <a:gd name="connsiteY1" fmla="*/ 2095036 h 6879174"/>
              <a:gd name="connsiteX2" fmla="*/ 6858000 w 6872517"/>
              <a:gd name="connsiteY2" fmla="*/ 6879174 h 6879174"/>
              <a:gd name="connsiteX3" fmla="*/ 0 w 6872517"/>
              <a:gd name="connsiteY3" fmla="*/ 6879174 h 6879174"/>
              <a:gd name="connsiteX4" fmla="*/ 0 w 6872517"/>
              <a:gd name="connsiteY4" fmla="*/ 0 h 6879174"/>
              <a:gd name="connsiteX5" fmla="*/ 6872517 w 6872517"/>
              <a:gd name="connsiteY5" fmla="*/ 42385 h 6879174"/>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72520 w 6872520"/>
              <a:gd name="connsiteY0" fmla="*/ 0 h 6880332"/>
              <a:gd name="connsiteX1" fmla="*/ 6858000 w 6872520"/>
              <a:gd name="connsiteY1" fmla="*/ 2096194 h 6880332"/>
              <a:gd name="connsiteX2" fmla="*/ 6858000 w 6872520"/>
              <a:gd name="connsiteY2" fmla="*/ 6880332 h 6880332"/>
              <a:gd name="connsiteX3" fmla="*/ 0 w 6872520"/>
              <a:gd name="connsiteY3" fmla="*/ 6880332 h 6880332"/>
              <a:gd name="connsiteX4" fmla="*/ 0 w 6872520"/>
              <a:gd name="connsiteY4" fmla="*/ 1158 h 6880332"/>
              <a:gd name="connsiteX5" fmla="*/ 6872520 w 6872520"/>
              <a:gd name="connsiteY5" fmla="*/ 0 h 6880332"/>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43491 w 6858000"/>
              <a:gd name="connsiteY0" fmla="*/ 2020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43491 w 6858000"/>
              <a:gd name="connsiteY5" fmla="*/ 202042 h 6879174"/>
              <a:gd name="connsiteX0" fmla="*/ 6856191 w 6858000"/>
              <a:gd name="connsiteY0" fmla="*/ 214742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14742 h 6879174"/>
              <a:gd name="connsiteX0" fmla="*/ 6856191 w 6858000"/>
              <a:gd name="connsiteY0" fmla="*/ 209979 h 6879174"/>
              <a:gd name="connsiteX1" fmla="*/ 6858000 w 6858000"/>
              <a:gd name="connsiteY1" fmla="*/ 2095036 h 6879174"/>
              <a:gd name="connsiteX2" fmla="*/ 6858000 w 6858000"/>
              <a:gd name="connsiteY2" fmla="*/ 6879174 h 6879174"/>
              <a:gd name="connsiteX3" fmla="*/ 0 w 6858000"/>
              <a:gd name="connsiteY3" fmla="*/ 6879174 h 6879174"/>
              <a:gd name="connsiteX4" fmla="*/ 0 w 6858000"/>
              <a:gd name="connsiteY4" fmla="*/ 0 h 6879174"/>
              <a:gd name="connsiteX5" fmla="*/ 6856191 w 6858000"/>
              <a:gd name="connsiteY5" fmla="*/ 209979 h 6879174"/>
              <a:gd name="connsiteX0" fmla="*/ 6868891 w 6868891"/>
              <a:gd name="connsiteY0" fmla="*/ 197279 h 6879174"/>
              <a:gd name="connsiteX1" fmla="*/ 6858000 w 6868891"/>
              <a:gd name="connsiteY1" fmla="*/ 2095036 h 6879174"/>
              <a:gd name="connsiteX2" fmla="*/ 6858000 w 6868891"/>
              <a:gd name="connsiteY2" fmla="*/ 6879174 h 6879174"/>
              <a:gd name="connsiteX3" fmla="*/ 0 w 6868891"/>
              <a:gd name="connsiteY3" fmla="*/ 6879174 h 6879174"/>
              <a:gd name="connsiteX4" fmla="*/ 0 w 6868891"/>
              <a:gd name="connsiteY4" fmla="*/ 0 h 6879174"/>
              <a:gd name="connsiteX5" fmla="*/ 6868891 w 6868891"/>
              <a:gd name="connsiteY5" fmla="*/ 197279 h 6879174"/>
              <a:gd name="connsiteX0" fmla="*/ 6868891 w 7721392"/>
              <a:gd name="connsiteY0" fmla="*/ 197279 h 6879174"/>
              <a:gd name="connsiteX1" fmla="*/ 6858000 w 7721392"/>
              <a:gd name="connsiteY1" fmla="*/ 6879174 h 6879174"/>
              <a:gd name="connsiteX2" fmla="*/ 0 w 7721392"/>
              <a:gd name="connsiteY2" fmla="*/ 6879174 h 6879174"/>
              <a:gd name="connsiteX3" fmla="*/ 0 w 7721392"/>
              <a:gd name="connsiteY3" fmla="*/ 0 h 6879174"/>
              <a:gd name="connsiteX4" fmla="*/ 6868891 w 7721392"/>
              <a:gd name="connsiteY4" fmla="*/ 197279 h 6879174"/>
              <a:gd name="connsiteX0" fmla="*/ 6868891 w 7373946"/>
              <a:gd name="connsiteY0" fmla="*/ 197279 h 6879174"/>
              <a:gd name="connsiteX1" fmla="*/ 6858000 w 7373946"/>
              <a:gd name="connsiteY1" fmla="*/ 6879174 h 6879174"/>
              <a:gd name="connsiteX2" fmla="*/ 0 w 7373946"/>
              <a:gd name="connsiteY2" fmla="*/ 6879174 h 6879174"/>
              <a:gd name="connsiteX3" fmla="*/ 0 w 7373946"/>
              <a:gd name="connsiteY3" fmla="*/ 0 h 6879174"/>
              <a:gd name="connsiteX4" fmla="*/ 6868891 w 7373946"/>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8182025"/>
              <a:gd name="connsiteY0" fmla="*/ 197279 h 6879174"/>
              <a:gd name="connsiteX1" fmla="*/ 6858000 w 8182025"/>
              <a:gd name="connsiteY1" fmla="*/ 6879174 h 6879174"/>
              <a:gd name="connsiteX2" fmla="*/ 0 w 8182025"/>
              <a:gd name="connsiteY2" fmla="*/ 6879174 h 6879174"/>
              <a:gd name="connsiteX3" fmla="*/ 0 w 8182025"/>
              <a:gd name="connsiteY3" fmla="*/ 0 h 6879174"/>
              <a:gd name="connsiteX4" fmla="*/ 6868891 w 8182025"/>
              <a:gd name="connsiteY4" fmla="*/ 197279 h 6879174"/>
              <a:gd name="connsiteX0" fmla="*/ 6868891 w 7374082"/>
              <a:gd name="connsiteY0" fmla="*/ 197279 h 7217839"/>
              <a:gd name="connsiteX1" fmla="*/ 6858000 w 7374082"/>
              <a:gd name="connsiteY1" fmla="*/ 6879174 h 7217839"/>
              <a:gd name="connsiteX2" fmla="*/ 0 w 7374082"/>
              <a:gd name="connsiteY2" fmla="*/ 6879174 h 7217839"/>
              <a:gd name="connsiteX3" fmla="*/ 0 w 7374082"/>
              <a:gd name="connsiteY3" fmla="*/ 0 h 7217839"/>
              <a:gd name="connsiteX4" fmla="*/ 6868891 w 7374082"/>
              <a:gd name="connsiteY4" fmla="*/ 197279 h 7217839"/>
              <a:gd name="connsiteX0" fmla="*/ 6868891 w 7513044"/>
              <a:gd name="connsiteY0" fmla="*/ 197279 h 6879174"/>
              <a:gd name="connsiteX1" fmla="*/ 6858000 w 7513044"/>
              <a:gd name="connsiteY1" fmla="*/ 6879174 h 6879174"/>
              <a:gd name="connsiteX2" fmla="*/ 0 w 7513044"/>
              <a:gd name="connsiteY2" fmla="*/ 6879174 h 6879174"/>
              <a:gd name="connsiteX3" fmla="*/ 0 w 7513044"/>
              <a:gd name="connsiteY3" fmla="*/ 0 h 6879174"/>
              <a:gd name="connsiteX4" fmla="*/ 6868891 w 7513044"/>
              <a:gd name="connsiteY4" fmla="*/ 197279 h 6879174"/>
              <a:gd name="connsiteX0" fmla="*/ 6868891 w 7374082"/>
              <a:gd name="connsiteY0" fmla="*/ 197279 h 6879174"/>
              <a:gd name="connsiteX1" fmla="*/ 6858000 w 7374082"/>
              <a:gd name="connsiteY1" fmla="*/ 6879174 h 6879174"/>
              <a:gd name="connsiteX2" fmla="*/ 0 w 7374082"/>
              <a:gd name="connsiteY2" fmla="*/ 6879174 h 6879174"/>
              <a:gd name="connsiteX3" fmla="*/ 0 w 7374082"/>
              <a:gd name="connsiteY3" fmla="*/ 0 h 6879174"/>
              <a:gd name="connsiteX4" fmla="*/ 6868891 w 7374082"/>
              <a:gd name="connsiteY4" fmla="*/ 197279 h 6879174"/>
              <a:gd name="connsiteX0" fmla="*/ 6868891 w 6868891"/>
              <a:gd name="connsiteY0" fmla="*/ 197279 h 6879174"/>
              <a:gd name="connsiteX1" fmla="*/ 6858000 w 6868891"/>
              <a:gd name="connsiteY1" fmla="*/ 6879174 h 6879174"/>
              <a:gd name="connsiteX2" fmla="*/ 0 w 6868891"/>
              <a:gd name="connsiteY2" fmla="*/ 6879174 h 6879174"/>
              <a:gd name="connsiteX3" fmla="*/ 0 w 6868891"/>
              <a:gd name="connsiteY3" fmla="*/ 0 h 6879174"/>
              <a:gd name="connsiteX4" fmla="*/ 6868891 w 6868891"/>
              <a:gd name="connsiteY4" fmla="*/ 197279 h 687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nvSpPr>
        <p:spPr>
          <a:xfrm>
            <a:off x="6297679" y="3192838"/>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nvSpPr>
        <p:spPr>
          <a:xfrm>
            <a:off x="6760483" y="3151184"/>
            <a:ext cx="1210588"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研究背景</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nvSpPr>
        <p:spPr>
          <a:xfrm>
            <a:off x="6297679" y="3683541"/>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nvSpPr>
        <p:spPr>
          <a:xfrm>
            <a:off x="6760483" y="3641887"/>
            <a:ext cx="1210588"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任务定义</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矩形 75"/>
          <p:cNvSpPr/>
          <p:nvPr/>
        </p:nvSpPr>
        <p:spPr>
          <a:xfrm>
            <a:off x="6297679" y="417424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矩形 76"/>
          <p:cNvSpPr/>
          <p:nvPr/>
        </p:nvSpPr>
        <p:spPr>
          <a:xfrm>
            <a:off x="6760483" y="4132591"/>
            <a:ext cx="1467068"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方法和模型</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矩形 77"/>
          <p:cNvSpPr/>
          <p:nvPr/>
        </p:nvSpPr>
        <p:spPr>
          <a:xfrm>
            <a:off x="6297679" y="4664950"/>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矩形 78"/>
          <p:cNvSpPr/>
          <p:nvPr/>
        </p:nvSpPr>
        <p:spPr>
          <a:xfrm>
            <a:off x="6760483" y="4623296"/>
            <a:ext cx="1467068"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实验与总结</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a:extLst>
              <a:ext uri="{FF2B5EF4-FFF2-40B4-BE49-F238E27FC236}">
                <a16:creationId xmlns:a16="http://schemas.microsoft.com/office/drawing/2014/main" id="{8F1422A7-7A7C-476D-A7B7-3AA70DACB57F}"/>
              </a:ext>
            </a:extLst>
          </p:cNvPr>
          <p:cNvSpPr txBox="1"/>
          <p:nvPr/>
        </p:nvSpPr>
        <p:spPr>
          <a:xfrm>
            <a:off x="6138658" y="2091911"/>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itchFamily="34" charset="-122"/>
                <a:ea typeface="微软雅黑"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charset="0"/>
                <a:ea typeface="宋体" charset="-122"/>
              </a:defRPr>
            </a:lvl6pPr>
            <a:lvl7pPr marL="914400" algn="r" fontAlgn="base">
              <a:spcBef>
                <a:spcPct val="0"/>
              </a:spcBef>
              <a:spcAft>
                <a:spcPct val="0"/>
              </a:spcAft>
              <a:defRPr>
                <a:latin typeface="Arial" charset="0"/>
                <a:ea typeface="宋体" charset="-122"/>
              </a:defRPr>
            </a:lvl7pPr>
            <a:lvl8pPr marL="1371600" algn="r" fontAlgn="base">
              <a:spcBef>
                <a:spcPct val="0"/>
              </a:spcBef>
              <a:spcAft>
                <a:spcPct val="0"/>
              </a:spcAft>
              <a:defRPr>
                <a:latin typeface="Arial" charset="0"/>
                <a:ea typeface="宋体" charset="-122"/>
              </a:defRPr>
            </a:lvl8pPr>
            <a:lvl9pPr marL="1828800" algn="r" fontAlgn="base">
              <a:spcBef>
                <a:spcPct val="0"/>
              </a:spcBef>
              <a:spcAft>
                <a:spcPct val="0"/>
              </a:spcAft>
              <a:defRPr>
                <a:latin typeface="Arial" charset="0"/>
                <a:ea typeface="宋体"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p>
        </p:txBody>
      </p:sp>
      <p:pic>
        <p:nvPicPr>
          <p:cNvPr id="8" name="图片 7">
            <a:extLst>
              <a:ext uri="{FF2B5EF4-FFF2-40B4-BE49-F238E27FC236}">
                <a16:creationId xmlns:a16="http://schemas.microsoft.com/office/drawing/2014/main" id="{BF99FF4F-CFA9-49A8-B06B-40E0AFD7ABDD}"/>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0292968" y="371724"/>
            <a:ext cx="1450475" cy="1397000"/>
          </a:xfrm>
          <a:prstGeom prst="rect">
            <a:avLst/>
          </a:prstGeom>
        </p:spPr>
      </p:pic>
    </p:spTree>
    <p:extLst>
      <p:ext uri="{BB962C8B-B14F-4D97-AF65-F5344CB8AC3E}">
        <p14:creationId xmlns:p14="http://schemas.microsoft.com/office/powerpoint/2010/main" val="328104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1883960" cy="533400"/>
          </a:xfrm>
        </p:spPr>
        <p:txBody>
          <a:bodyPr/>
          <a:lstStyle/>
          <a:p>
            <a:r>
              <a:rPr lang="en-US" altLang="zh-CN">
                <a:sym typeface="微软雅黑" panose="020B0503020204020204" pitchFamily="34" charset="-122"/>
              </a:rPr>
              <a:t>1. </a:t>
            </a:r>
            <a:r>
              <a:rPr lang="zh-CN" altLang="en-US">
                <a:sym typeface="微软雅黑" panose="020B0503020204020204" pitchFamily="34" charset="-122"/>
              </a:rPr>
              <a:t>研究背景</a:t>
            </a:r>
            <a:r>
              <a:rPr lang="en-US" altLang="zh-CN">
                <a:sym typeface="微软雅黑" panose="020B0503020204020204" pitchFamily="34" charset="-122"/>
              </a:rPr>
              <a:t> </a:t>
            </a:r>
            <a:endParaRPr lang="zh-CN" altLang="en-US" dirty="0">
              <a:sym typeface="微软雅黑" panose="020B0503020204020204" pitchFamily="34" charset="-122"/>
            </a:endParaRPr>
          </a:p>
        </p:txBody>
      </p:sp>
      <p:sp>
        <p:nvSpPr>
          <p:cNvPr id="4" name="矩形 3"/>
          <p:cNvSpPr/>
          <p:nvPr/>
        </p:nvSpPr>
        <p:spPr>
          <a:xfrm>
            <a:off x="907272" y="1576479"/>
            <a:ext cx="5294094" cy="4192943"/>
          </a:xfrm>
          <a:prstGeom prst="rect">
            <a:avLst/>
          </a:prstGeom>
        </p:spPr>
        <p:txBody>
          <a:bodyPr wrap="square">
            <a:spAutoFit/>
          </a:bodyPr>
          <a:lstStyle/>
          <a:p>
            <a:pPr>
              <a:lnSpc>
                <a:spcPct val="150000"/>
              </a:lnSpc>
              <a:defRPr/>
            </a:pPr>
            <a:r>
              <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以往的个性化推荐模型效果并不显著，方法包括：基于</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CF</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、基于</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content</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、混合方法。后来，融入知识图谱的方法开始流行。</a:t>
            </a:r>
            <a:endParaRPr lang="en-US" altLang="zh-CN" sz="2000" ker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现有的方法仅依赖</a:t>
            </a:r>
            <a:r>
              <a:rPr lang="en-US" altLang="zh-CN" sz="2000" ker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user-item</a:t>
            </a:r>
            <a:r>
              <a:rPr lang="zh-CN" altLang="en-US" sz="2000" ker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知识图谱</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中的</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users</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items</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之间的路径连接信息，忽视了</a:t>
            </a:r>
            <a:r>
              <a:rPr lang="zh-CN" altLang="en-US" sz="2000" kern="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用户的历史点击序列</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浏览记录</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的重要性。作者认为用户的历史点击序列可能会更好地反映出该用户近期的兴趣偏好，可以提升推荐系统的精确性。</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(motivation)</a:t>
            </a:r>
            <a:endParaRPr lang="en-US" altLang="zh-CN" sz="2000" kern="0"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a:extLst>
              <a:ext uri="{FF2B5EF4-FFF2-40B4-BE49-F238E27FC236}">
                <a16:creationId xmlns:a16="http://schemas.microsoft.com/office/drawing/2014/main" id="{3915EC52-9C67-4D62-B64D-7CAFD015E81F}"/>
              </a:ext>
            </a:extLst>
          </p:cNvPr>
          <p:cNvGrpSpPr/>
          <p:nvPr/>
        </p:nvGrpSpPr>
        <p:grpSpPr>
          <a:xfrm>
            <a:off x="6723727" y="1964204"/>
            <a:ext cx="5218824" cy="2929592"/>
            <a:chOff x="6742389" y="1659652"/>
            <a:chExt cx="5218824" cy="2929592"/>
          </a:xfrm>
        </p:grpSpPr>
        <p:grpSp>
          <p:nvGrpSpPr>
            <p:cNvPr id="8" name="组合 7"/>
            <p:cNvGrpSpPr/>
            <p:nvPr/>
          </p:nvGrpSpPr>
          <p:grpSpPr>
            <a:xfrm>
              <a:off x="6961250" y="1784841"/>
              <a:ext cx="4915326" cy="2804403"/>
              <a:chOff x="6789057" y="1752746"/>
              <a:chExt cx="4915326" cy="2804403"/>
            </a:xfrm>
          </p:grpSpPr>
          <p:pic>
            <p:nvPicPr>
              <p:cNvPr id="5" name="图片 4"/>
              <p:cNvPicPr>
                <a:picLocks noChangeAspect="1"/>
              </p:cNvPicPr>
              <p:nvPr/>
            </p:nvPicPr>
            <p:blipFill>
              <a:blip r:embed="rId3"/>
              <a:stretch>
                <a:fillRect/>
              </a:stretch>
            </p:blipFill>
            <p:spPr>
              <a:xfrm>
                <a:off x="6789057" y="1752746"/>
                <a:ext cx="4915326" cy="2804403"/>
              </a:xfrm>
              <a:prstGeom prst="rect">
                <a:avLst/>
              </a:prstGeom>
            </p:spPr>
          </p:pic>
          <p:sp>
            <p:nvSpPr>
              <p:cNvPr id="3" name="矩形 2"/>
              <p:cNvSpPr/>
              <p:nvPr/>
            </p:nvSpPr>
            <p:spPr>
              <a:xfrm>
                <a:off x="7534894" y="1971305"/>
                <a:ext cx="1377538" cy="1840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646229" y="3572985"/>
                <a:ext cx="641268" cy="3518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691752" y="2333501"/>
                <a:ext cx="922316" cy="3918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任意多边形: 形状 8">
              <a:extLst>
                <a:ext uri="{FF2B5EF4-FFF2-40B4-BE49-F238E27FC236}">
                  <a16:creationId xmlns:a16="http://schemas.microsoft.com/office/drawing/2014/main" id="{77BC77AB-F1C3-48F4-9653-021E71235C73}"/>
                </a:ext>
              </a:extLst>
            </p:cNvPr>
            <p:cNvSpPr/>
            <p:nvPr/>
          </p:nvSpPr>
          <p:spPr>
            <a:xfrm>
              <a:off x="6742389" y="1659652"/>
              <a:ext cx="5218824" cy="2671401"/>
            </a:xfrm>
            <a:custGeom>
              <a:avLst/>
              <a:gdLst>
                <a:gd name="connsiteX0" fmla="*/ 182136 w 5218824"/>
                <a:gd name="connsiteY0" fmla="*/ 482367 h 2671401"/>
                <a:gd name="connsiteX1" fmla="*/ 173747 w 5218824"/>
                <a:gd name="connsiteY1" fmla="*/ 1447101 h 2671401"/>
                <a:gd name="connsiteX2" fmla="*/ 1826379 w 5218824"/>
                <a:gd name="connsiteY2" fmla="*/ 1354822 h 2671401"/>
                <a:gd name="connsiteX3" fmla="*/ 3227340 w 5218824"/>
                <a:gd name="connsiteY3" fmla="*/ 1832994 h 2671401"/>
                <a:gd name="connsiteX4" fmla="*/ 4099795 w 5218824"/>
                <a:gd name="connsiteY4" fmla="*/ 2638337 h 2671401"/>
                <a:gd name="connsiteX5" fmla="*/ 4955472 w 5218824"/>
                <a:gd name="connsiteY5" fmla="*/ 2386668 h 2671401"/>
                <a:gd name="connsiteX6" fmla="*/ 5198753 w 5218824"/>
                <a:gd name="connsiteY6" fmla="*/ 1212209 h 2671401"/>
                <a:gd name="connsiteX7" fmla="*/ 4930305 w 5218824"/>
                <a:gd name="connsiteY7" fmla="*/ 465589 h 2671401"/>
                <a:gd name="connsiteX8" fmla="*/ 2774335 w 5218824"/>
                <a:gd name="connsiteY8" fmla="*/ 20972 h 2671401"/>
                <a:gd name="connsiteX9" fmla="*/ 1348206 w 5218824"/>
                <a:gd name="connsiteY9" fmla="*/ 113251 h 2671401"/>
                <a:gd name="connsiteX10" fmla="*/ 182136 w 5218824"/>
                <a:gd name="connsiteY10" fmla="*/ 482367 h 267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8824" h="2671401">
                  <a:moveTo>
                    <a:pt x="182136" y="482367"/>
                  </a:moveTo>
                  <a:cubicBezTo>
                    <a:pt x="-13607" y="704675"/>
                    <a:pt x="-100294" y="1301692"/>
                    <a:pt x="173747" y="1447101"/>
                  </a:cubicBezTo>
                  <a:cubicBezTo>
                    <a:pt x="447788" y="1592510"/>
                    <a:pt x="1317447" y="1290507"/>
                    <a:pt x="1826379" y="1354822"/>
                  </a:cubicBezTo>
                  <a:cubicBezTo>
                    <a:pt x="2335311" y="1419137"/>
                    <a:pt x="2848437" y="1619075"/>
                    <a:pt x="3227340" y="1832994"/>
                  </a:cubicBezTo>
                  <a:cubicBezTo>
                    <a:pt x="3606243" y="2046913"/>
                    <a:pt x="3811773" y="2546058"/>
                    <a:pt x="4099795" y="2638337"/>
                  </a:cubicBezTo>
                  <a:cubicBezTo>
                    <a:pt x="4387817" y="2730616"/>
                    <a:pt x="4772312" y="2624356"/>
                    <a:pt x="4955472" y="2386668"/>
                  </a:cubicBezTo>
                  <a:cubicBezTo>
                    <a:pt x="5138632" y="2148980"/>
                    <a:pt x="5202948" y="1532389"/>
                    <a:pt x="5198753" y="1212209"/>
                  </a:cubicBezTo>
                  <a:cubicBezTo>
                    <a:pt x="5194559" y="892029"/>
                    <a:pt x="5334375" y="664128"/>
                    <a:pt x="4930305" y="465589"/>
                  </a:cubicBezTo>
                  <a:cubicBezTo>
                    <a:pt x="4526235" y="267050"/>
                    <a:pt x="3371351" y="79695"/>
                    <a:pt x="2774335" y="20972"/>
                  </a:cubicBezTo>
                  <a:cubicBezTo>
                    <a:pt x="2177319" y="-37751"/>
                    <a:pt x="1780239" y="37750"/>
                    <a:pt x="1348206" y="113251"/>
                  </a:cubicBezTo>
                  <a:cubicBezTo>
                    <a:pt x="916173" y="188752"/>
                    <a:pt x="377879" y="260059"/>
                    <a:pt x="182136" y="482367"/>
                  </a:cubicBezTo>
                  <a:close/>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8121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1848791" cy="533400"/>
          </a:xfrm>
        </p:spPr>
        <p:txBody>
          <a:bodyPr/>
          <a:lstStyle/>
          <a:p>
            <a:r>
              <a:rPr lang="en-US" altLang="zh-CN">
                <a:sym typeface="微软雅黑" panose="020B0503020204020204" pitchFamily="34" charset="-122"/>
              </a:rPr>
              <a:t>2. </a:t>
            </a:r>
            <a:r>
              <a:rPr lang="zh-CN" altLang="en-US">
                <a:sym typeface="微软雅黑" panose="020B0503020204020204" pitchFamily="34" charset="-122"/>
              </a:rPr>
              <a:t>任务定义</a:t>
            </a:r>
            <a:r>
              <a:rPr lang="en-US" altLang="zh-CN">
                <a:sym typeface="微软雅黑" panose="020B0503020204020204" pitchFamily="34" charset="-122"/>
              </a:rPr>
              <a:t> </a:t>
            </a:r>
            <a:endParaRPr lang="zh-CN" altLang="en-US" dirty="0">
              <a:sym typeface="微软雅黑" panose="020B0503020204020204" pitchFamily="34" charset="-122"/>
            </a:endParaRPr>
          </a:p>
        </p:txBody>
      </p:sp>
      <p:sp>
        <p:nvSpPr>
          <p:cNvPr id="4" name="矩形 3"/>
          <p:cNvSpPr/>
          <p:nvPr/>
        </p:nvSpPr>
        <p:spPr>
          <a:xfrm>
            <a:off x="1407503" y="1611912"/>
            <a:ext cx="8424395" cy="4008277"/>
          </a:xfrm>
          <a:prstGeom prst="rect">
            <a:avLst/>
          </a:prstGeom>
        </p:spPr>
        <p:txBody>
          <a:bodyPr wrap="square">
            <a:spAutoFit/>
          </a:bodyPr>
          <a:lstStyle/>
          <a:p>
            <a:pPr>
              <a:lnSpc>
                <a:spcPct val="150000"/>
              </a:lnSpc>
              <a:defRPr/>
            </a:pP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①构建</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user-item</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知识图谱</a:t>
            </a:r>
            <a:endParaRPr lang="en-US" altLang="zh-CN" sz="2000" kern="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包含</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user</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item</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之间的交互信息以及</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item</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item</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之间的关联信息。</a:t>
            </a:r>
            <a:endParaRPr lang="en-US" altLang="zh-CN" sz="2000" kern="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en-US" altLang="zh-CN" kern="0">
                <a:latin typeface="微软雅黑" panose="020B0503020204020204" pitchFamily="34" charset="-122"/>
                <a:ea typeface="微软雅黑" panose="020B0503020204020204" pitchFamily="34" charset="-122"/>
                <a:sym typeface="微软雅黑" panose="020B0503020204020204" pitchFamily="34" charset="-122"/>
              </a:rPr>
              <a:t>(u, </a:t>
            </a:r>
            <a:r>
              <a:rPr lang="en-US" altLang="zh-CN" b="1" kern="0">
                <a:latin typeface="微软雅黑" panose="020B0503020204020204" pitchFamily="34" charset="-122"/>
                <a:ea typeface="微软雅黑" panose="020B0503020204020204" pitchFamily="34" charset="-122"/>
                <a:sym typeface="微软雅黑" panose="020B0503020204020204" pitchFamily="34" charset="-122"/>
              </a:rPr>
              <a:t>Purchase</a:t>
            </a:r>
            <a:r>
              <a:rPr lang="en-US" altLang="zh-CN" kern="0">
                <a:latin typeface="微软雅黑" panose="020B0503020204020204" pitchFamily="34" charset="-122"/>
                <a:ea typeface="微软雅黑" panose="020B0503020204020204" pitchFamily="34" charset="-122"/>
                <a:sym typeface="微软雅黑" panose="020B0503020204020204" pitchFamily="34" charset="-122"/>
              </a:rPr>
              <a:t>, v)    (u, </a:t>
            </a:r>
            <a:r>
              <a:rPr lang="en-US" altLang="zh-CN" b="1" kern="0">
                <a:latin typeface="微软雅黑" panose="020B0503020204020204" pitchFamily="34" charset="-122"/>
                <a:ea typeface="微软雅黑" panose="020B0503020204020204" pitchFamily="34" charset="-122"/>
                <a:sym typeface="微软雅黑" panose="020B0503020204020204" pitchFamily="34" charset="-122"/>
              </a:rPr>
              <a:t>Review</a:t>
            </a:r>
            <a:r>
              <a:rPr lang="en-US" altLang="zh-CN" kern="0">
                <a:latin typeface="微软雅黑" panose="020B0503020204020204" pitchFamily="34" charset="-122"/>
                <a:ea typeface="微软雅黑" panose="020B0503020204020204" pitchFamily="34" charset="-122"/>
                <a:sym typeface="微软雅黑" panose="020B0503020204020204" pitchFamily="34" charset="-122"/>
              </a:rPr>
              <a:t>, v)    (v, </a:t>
            </a:r>
            <a:r>
              <a:rPr lang="en-US" altLang="zh-CN" b="1" kern="0">
                <a:latin typeface="微软雅黑" panose="020B0503020204020204" pitchFamily="34" charset="-122"/>
                <a:ea typeface="微软雅黑" panose="020B0503020204020204" pitchFamily="34" charset="-122"/>
                <a:sym typeface="微软雅黑" panose="020B0503020204020204" pitchFamily="34" charset="-122"/>
              </a:rPr>
              <a:t>BelongsTo</a:t>
            </a:r>
            <a:r>
              <a:rPr lang="en-US" altLang="zh-CN" kern="0">
                <a:latin typeface="微软雅黑" panose="020B0503020204020204" pitchFamily="34" charset="-122"/>
                <a:ea typeface="微软雅黑" panose="020B0503020204020204" pitchFamily="34" charset="-122"/>
                <a:sym typeface="微软雅黑" panose="020B0503020204020204" pitchFamily="34" charset="-122"/>
              </a:rPr>
              <a:t>, c)    (v, </a:t>
            </a:r>
            <a:r>
              <a:rPr lang="en-US" altLang="zh-CN" b="1" kern="0">
                <a:latin typeface="微软雅黑" panose="020B0503020204020204" pitchFamily="34" charset="-122"/>
                <a:ea typeface="微软雅黑" panose="020B0503020204020204" pitchFamily="34" charset="-122"/>
                <a:sym typeface="微软雅黑" panose="020B0503020204020204" pitchFamily="34" charset="-122"/>
              </a:rPr>
              <a:t>ProducedBy</a:t>
            </a:r>
            <a:r>
              <a:rPr lang="en-US" altLang="zh-CN" kern="0">
                <a:latin typeface="微软雅黑" panose="020B0503020204020204" pitchFamily="34" charset="-122"/>
                <a:ea typeface="微软雅黑" panose="020B0503020204020204" pitchFamily="34" charset="-122"/>
                <a:sym typeface="微软雅黑" panose="020B0503020204020204" pitchFamily="34" charset="-122"/>
              </a:rPr>
              <a:t>, b)</a:t>
            </a:r>
          </a:p>
          <a:p>
            <a:pPr>
              <a:lnSpc>
                <a:spcPct val="150000"/>
              </a:lnSpc>
              <a:defRPr/>
            </a:pPr>
            <a:r>
              <a:rPr lang="en-US" altLang="zh-CN" kern="0">
                <a:latin typeface="微软雅黑" panose="020B0503020204020204" pitchFamily="34" charset="-122"/>
                <a:ea typeface="微软雅黑" panose="020B0503020204020204" pitchFamily="34" charset="-122"/>
                <a:sym typeface="微软雅黑" panose="020B0503020204020204" pitchFamily="34" charset="-122"/>
              </a:rPr>
              <a:t>(v1, </a:t>
            </a:r>
            <a:r>
              <a:rPr lang="en-US" altLang="zh-CN" b="1" kern="0">
                <a:latin typeface="微软雅黑" panose="020B0503020204020204" pitchFamily="34" charset="-122"/>
                <a:ea typeface="微软雅黑" panose="020B0503020204020204" pitchFamily="34" charset="-122"/>
                <a:sym typeface="微软雅黑" panose="020B0503020204020204" pitchFamily="34" charset="-122"/>
              </a:rPr>
              <a:t>AlsoBought</a:t>
            </a:r>
            <a:r>
              <a:rPr lang="en-US" altLang="zh-CN" kern="0">
                <a:latin typeface="微软雅黑" panose="020B0503020204020204" pitchFamily="34" charset="-122"/>
                <a:ea typeface="微软雅黑" panose="020B0503020204020204" pitchFamily="34" charset="-122"/>
                <a:sym typeface="微软雅黑" panose="020B0503020204020204" pitchFamily="34" charset="-122"/>
              </a:rPr>
              <a:t>, v2)					(v1, </a:t>
            </a:r>
            <a:r>
              <a:rPr lang="en-US" altLang="zh-CN" b="1" kern="0">
                <a:latin typeface="微软雅黑" panose="020B0503020204020204" pitchFamily="34" charset="-122"/>
                <a:ea typeface="微软雅黑" panose="020B0503020204020204" pitchFamily="34" charset="-122"/>
                <a:sym typeface="微软雅黑" panose="020B0503020204020204" pitchFamily="34" charset="-122"/>
              </a:rPr>
              <a:t>AlsoViewed</a:t>
            </a:r>
            <a:r>
              <a:rPr lang="en-US" altLang="zh-CN" kern="0">
                <a:latin typeface="微软雅黑" panose="020B0503020204020204" pitchFamily="34" charset="-122"/>
                <a:ea typeface="微软雅黑" panose="020B0503020204020204" pitchFamily="34" charset="-122"/>
                <a:sym typeface="微软雅黑" panose="020B0503020204020204" pitchFamily="34" charset="-122"/>
              </a:rPr>
              <a:t>, v2)</a:t>
            </a:r>
          </a:p>
          <a:p>
            <a:pPr>
              <a:lnSpc>
                <a:spcPct val="150000"/>
              </a:lnSpc>
              <a:defRPr/>
            </a:pPr>
            <a:r>
              <a:rPr lang="en-US" altLang="zh-CN" kern="0">
                <a:latin typeface="微软雅黑" panose="020B0503020204020204" pitchFamily="34" charset="-122"/>
                <a:ea typeface="微软雅黑" panose="020B0503020204020204" pitchFamily="34" charset="-122"/>
                <a:sym typeface="微软雅黑" panose="020B0503020204020204" pitchFamily="34" charset="-122"/>
              </a:rPr>
              <a:t>(v1, </a:t>
            </a:r>
            <a:r>
              <a:rPr lang="en-US" altLang="zh-CN" b="1" kern="0">
                <a:latin typeface="微软雅黑" panose="020B0503020204020204" pitchFamily="34" charset="-122"/>
                <a:ea typeface="微软雅黑" panose="020B0503020204020204" pitchFamily="34" charset="-122"/>
                <a:sym typeface="微软雅黑" panose="020B0503020204020204" pitchFamily="34" charset="-122"/>
              </a:rPr>
              <a:t>BoughtTogether</a:t>
            </a:r>
            <a:r>
              <a:rPr lang="en-US" altLang="zh-CN" kern="0">
                <a:latin typeface="微软雅黑" panose="020B0503020204020204" pitchFamily="34" charset="-122"/>
                <a:ea typeface="微软雅黑" panose="020B0503020204020204" pitchFamily="34" charset="-122"/>
                <a:sym typeface="微软雅黑" panose="020B0503020204020204" pitchFamily="34" charset="-122"/>
              </a:rPr>
              <a:t>, v2)			(v1, </a:t>
            </a:r>
            <a:r>
              <a:rPr lang="en-US" altLang="zh-CN" b="1" kern="0">
                <a:latin typeface="微软雅黑" panose="020B0503020204020204" pitchFamily="34" charset="-122"/>
                <a:ea typeface="微软雅黑" panose="020B0503020204020204" pitchFamily="34" charset="-122"/>
                <a:sym typeface="微软雅黑" panose="020B0503020204020204" pitchFamily="34" charset="-122"/>
              </a:rPr>
              <a:t>BuyAfterViewing</a:t>
            </a:r>
            <a:r>
              <a:rPr lang="en-US" altLang="zh-CN" kern="0">
                <a:latin typeface="微软雅黑" panose="020B0503020204020204" pitchFamily="34" charset="-122"/>
                <a:ea typeface="微软雅黑" panose="020B0503020204020204" pitchFamily="34" charset="-122"/>
                <a:sym typeface="微软雅黑" panose="020B0503020204020204" pitchFamily="34" charset="-122"/>
              </a:rPr>
              <a:t>, v2)</a:t>
            </a:r>
          </a:p>
          <a:p>
            <a:pPr>
              <a:lnSpc>
                <a:spcPct val="150000"/>
              </a:lnSpc>
              <a:defRPr/>
            </a:pPr>
            <a:endParaRPr lang="en-US" altLang="zh-CN" kern="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②整体目标</a:t>
            </a:r>
            <a:endParaRPr lang="en-US" altLang="zh-CN" sz="2000" kern="0">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给定用户</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u</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，产品</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v</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，用户历史点击序列</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S(u)={v</a:t>
            </a:r>
            <a:r>
              <a:rPr lang="en-US" altLang="zh-CN" sz="1100" kern="0">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,v</a:t>
            </a:r>
            <a:r>
              <a:rPr lang="en-US" altLang="zh-CN" sz="1100" kern="0">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,…,v</a:t>
            </a:r>
            <a:r>
              <a:rPr lang="en-US" altLang="zh-CN" sz="1100" kern="0">
                <a:latin typeface="微软雅黑" panose="020B0503020204020204" pitchFamily="34" charset="-122"/>
                <a:ea typeface="微软雅黑" panose="020B0503020204020204" pitchFamily="34" charset="-122"/>
                <a:sym typeface="微软雅黑" panose="020B0503020204020204" pitchFamily="34" charset="-122"/>
              </a:rPr>
              <a:t>t</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，路径集合</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P(u,v)={p</a:t>
            </a:r>
            <a:r>
              <a:rPr lang="en-US" altLang="zh-CN" sz="1100" kern="0">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,p</a:t>
            </a:r>
            <a:r>
              <a:rPr lang="en-US" altLang="zh-CN" sz="1100" kern="0">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,…,p</a:t>
            </a:r>
            <a:r>
              <a:rPr lang="en-US" altLang="zh-CN" sz="1100" kern="0">
                <a:latin typeface="微软雅黑" panose="020B0503020204020204" pitchFamily="34" charset="-122"/>
                <a:ea typeface="微软雅黑" panose="020B0503020204020204" pitchFamily="34" charset="-122"/>
                <a:sym typeface="微软雅黑" panose="020B0503020204020204" pitchFamily="34" charset="-122"/>
              </a:rPr>
              <a:t>n</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，输出用户</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u</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购买产品</a:t>
            </a:r>
            <a:r>
              <a:rPr lang="en-US" altLang="zh-CN" sz="2000" kern="0">
                <a:latin typeface="微软雅黑" panose="020B0503020204020204" pitchFamily="34" charset="-122"/>
                <a:ea typeface="微软雅黑" panose="020B0503020204020204" pitchFamily="34" charset="-122"/>
                <a:sym typeface="微软雅黑" panose="020B0503020204020204" pitchFamily="34" charset="-122"/>
              </a:rPr>
              <a:t>v</a:t>
            </a:r>
            <a:r>
              <a:rPr lang="zh-CN" altLang="en-US" sz="2000" kern="0">
                <a:latin typeface="微软雅黑" panose="020B0503020204020204" pitchFamily="34" charset="-122"/>
                <a:ea typeface="微软雅黑" panose="020B0503020204020204" pitchFamily="34" charset="-122"/>
                <a:sym typeface="微软雅黑" panose="020B0503020204020204" pitchFamily="34" charset="-122"/>
              </a:rPr>
              <a:t>的概率</a:t>
            </a:r>
            <a:endParaRPr lang="en-US" altLang="zh-CN" sz="2000" kern="0"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2" name="图片 11">
            <a:extLst>
              <a:ext uri="{FF2B5EF4-FFF2-40B4-BE49-F238E27FC236}">
                <a16:creationId xmlns:a16="http://schemas.microsoft.com/office/drawing/2014/main" id="{28812A34-79B6-4CE1-AF2A-9A384CCB6FC4}"/>
              </a:ext>
            </a:extLst>
          </p:cNvPr>
          <p:cNvPicPr>
            <a:picLocks noChangeAspect="1"/>
          </p:cNvPicPr>
          <p:nvPr/>
        </p:nvPicPr>
        <p:blipFill>
          <a:blip r:embed="rId3"/>
          <a:stretch>
            <a:fillRect/>
          </a:stretch>
        </p:blipFill>
        <p:spPr>
          <a:xfrm>
            <a:off x="7001507" y="5256143"/>
            <a:ext cx="2704459" cy="272202"/>
          </a:xfrm>
          <a:prstGeom prst="rect">
            <a:avLst/>
          </a:prstGeom>
        </p:spPr>
      </p:pic>
    </p:spTree>
    <p:extLst>
      <p:ext uri="{BB962C8B-B14F-4D97-AF65-F5344CB8AC3E}">
        <p14:creationId xmlns:p14="http://schemas.microsoft.com/office/powerpoint/2010/main" val="213449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2244444" cy="533400"/>
          </a:xfrm>
        </p:spPr>
        <p:txBody>
          <a:bodyPr/>
          <a:lstStyle/>
          <a:p>
            <a:r>
              <a:rPr lang="en-US" altLang="zh-CN">
                <a:sym typeface="微软雅黑" panose="020B0503020204020204" pitchFamily="34" charset="-122"/>
              </a:rPr>
              <a:t>3. </a:t>
            </a:r>
            <a:r>
              <a:rPr lang="zh-CN" altLang="en-US">
                <a:sym typeface="微软雅黑" panose="020B0503020204020204" pitchFamily="34" charset="-122"/>
              </a:rPr>
              <a:t>方法和模型</a:t>
            </a:r>
            <a:r>
              <a:rPr lang="en-US" altLang="zh-CN">
                <a:sym typeface="微软雅黑" panose="020B0503020204020204" pitchFamily="34" charset="-122"/>
              </a:rPr>
              <a:t> </a:t>
            </a:r>
            <a:endParaRPr lang="zh-CN" altLang="en-US" dirty="0">
              <a:sym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911117" y="2039192"/>
            <a:ext cx="8369766" cy="4216244"/>
          </a:xfrm>
          <a:prstGeom prst="rect">
            <a:avLst/>
          </a:prstGeom>
        </p:spPr>
      </p:pic>
      <p:sp>
        <p:nvSpPr>
          <p:cNvPr id="6" name="文本框 5">
            <a:extLst>
              <a:ext uri="{FF2B5EF4-FFF2-40B4-BE49-F238E27FC236}">
                <a16:creationId xmlns:a16="http://schemas.microsoft.com/office/drawing/2014/main" id="{E9F281D7-335F-4A78-9CED-341AF83B797E}"/>
              </a:ext>
            </a:extLst>
          </p:cNvPr>
          <p:cNvSpPr txBox="1"/>
          <p:nvPr/>
        </p:nvSpPr>
        <p:spPr>
          <a:xfrm>
            <a:off x="1911117" y="1212555"/>
            <a:ext cx="8070826" cy="826637"/>
          </a:xfrm>
          <a:prstGeom prst="rect">
            <a:avLst/>
          </a:prstGeom>
          <a:noFill/>
        </p:spPr>
        <p:txBody>
          <a:bodyPr wrap="square">
            <a:spAutoFit/>
          </a:bodyPr>
          <a:lstStyle/>
          <a:p>
            <a:pPr>
              <a:lnSpc>
                <a:spcPts val="3000"/>
              </a:lnSpc>
            </a:pP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作者结合了用户历史点击序列和</a:t>
            </a:r>
            <a:r>
              <a:rPr lang="en-US" altLang="zh-CN" sz="2000">
                <a:latin typeface="微软雅黑" panose="020B0503020204020204" pitchFamily="34" charset="-122"/>
                <a:ea typeface="微软雅黑" panose="020B0503020204020204" pitchFamily="34" charset="-122"/>
              </a:rPr>
              <a:t>user</a:t>
            </a:r>
            <a:r>
              <a:rPr lang="zh-CN" altLang="en-US" sz="2000">
                <a:latin typeface="微软雅黑" panose="020B0503020204020204" pitchFamily="34" charset="-122"/>
                <a:ea typeface="微软雅黑" panose="020B0503020204020204" pitchFamily="34" charset="-122"/>
              </a:rPr>
              <a:t>与</a:t>
            </a:r>
            <a:r>
              <a:rPr lang="en-US" altLang="zh-CN" sz="2000">
                <a:latin typeface="微软雅黑" panose="020B0503020204020204" pitchFamily="34" charset="-122"/>
                <a:ea typeface="微软雅黑" panose="020B0503020204020204" pitchFamily="34" charset="-122"/>
              </a:rPr>
              <a:t>item</a:t>
            </a:r>
            <a:r>
              <a:rPr lang="zh-CN" altLang="en-US" sz="2000">
                <a:latin typeface="微软雅黑" panose="020B0503020204020204" pitchFamily="34" charset="-122"/>
                <a:ea typeface="微软雅黑" panose="020B0503020204020204" pitchFamily="34" charset="-122"/>
              </a:rPr>
              <a:t>之间的路径连接，提出了</a:t>
            </a:r>
            <a:r>
              <a:rPr lang="en-US" altLang="zh-CN" sz="2000">
                <a:latin typeface="微软雅黑" panose="020B0503020204020204" pitchFamily="34" charset="-122"/>
                <a:ea typeface="微软雅黑" panose="020B0503020204020204" pitchFamily="34" charset="-122"/>
              </a:rPr>
              <a:t>Knowledge-Aware Attentional Reasoning Network</a:t>
            </a:r>
            <a:r>
              <a:rPr lang="zh-CN" altLang="en-US" sz="2000">
                <a:latin typeface="微软雅黑" panose="020B0503020204020204" pitchFamily="34" charset="-122"/>
                <a:ea typeface="微软雅黑" panose="020B0503020204020204" pitchFamily="34" charset="-122"/>
              </a:rPr>
              <a:t>网络模型。</a:t>
            </a:r>
          </a:p>
        </p:txBody>
      </p:sp>
    </p:spTree>
    <p:extLst>
      <p:ext uri="{BB962C8B-B14F-4D97-AF65-F5344CB8AC3E}">
        <p14:creationId xmlns:p14="http://schemas.microsoft.com/office/powerpoint/2010/main" val="232466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2244444" cy="533400"/>
          </a:xfrm>
        </p:spPr>
        <p:txBody>
          <a:bodyPr/>
          <a:lstStyle/>
          <a:p>
            <a:r>
              <a:rPr lang="en-US" altLang="zh-CN">
                <a:sym typeface="微软雅黑" panose="020B0503020204020204" pitchFamily="34" charset="-122"/>
              </a:rPr>
              <a:t>3. </a:t>
            </a:r>
            <a:r>
              <a:rPr lang="zh-CN" altLang="en-US">
                <a:sym typeface="微软雅黑" panose="020B0503020204020204" pitchFamily="34" charset="-122"/>
              </a:rPr>
              <a:t>方法和模型</a:t>
            </a:r>
            <a:r>
              <a:rPr lang="en-US" altLang="zh-CN">
                <a:sym typeface="微软雅黑" panose="020B0503020204020204" pitchFamily="34" charset="-122"/>
              </a:rPr>
              <a:t> </a:t>
            </a:r>
            <a:endParaRPr lang="zh-CN" altLang="en-US" dirty="0">
              <a:sym typeface="微软雅黑" panose="020B0503020204020204" pitchFamily="34" charset="-122"/>
            </a:endParaRPr>
          </a:p>
        </p:txBody>
      </p:sp>
      <p:sp>
        <p:nvSpPr>
          <p:cNvPr id="6" name="文本框 5">
            <a:extLst>
              <a:ext uri="{FF2B5EF4-FFF2-40B4-BE49-F238E27FC236}">
                <a16:creationId xmlns:a16="http://schemas.microsoft.com/office/drawing/2014/main" id="{E9F281D7-335F-4A78-9CED-341AF83B797E}"/>
              </a:ext>
            </a:extLst>
          </p:cNvPr>
          <p:cNvSpPr txBox="1"/>
          <p:nvPr/>
        </p:nvSpPr>
        <p:spPr>
          <a:xfrm>
            <a:off x="752048" y="1731550"/>
            <a:ext cx="6369721" cy="1980799"/>
          </a:xfrm>
          <a:prstGeom prst="rect">
            <a:avLst/>
          </a:prstGeom>
          <a:noFill/>
        </p:spPr>
        <p:txBody>
          <a:bodyPr wrap="square">
            <a:spAutoFit/>
          </a:bodyPr>
          <a:lstStyle/>
          <a:p>
            <a:pPr>
              <a:lnSpc>
                <a:spcPts val="3000"/>
              </a:lnSpc>
            </a:pPr>
            <a:r>
              <a:rPr lang="zh-CN" altLang="en-US" sz="2000">
                <a:latin typeface="微软雅黑" panose="020B0503020204020204" pitchFamily="34" charset="-122"/>
                <a:ea typeface="微软雅黑" panose="020B0503020204020204" pitchFamily="34" charset="-122"/>
              </a:rPr>
              <a:t>①获取</a:t>
            </a:r>
            <a:r>
              <a:rPr lang="en-US" altLang="zh-CN" sz="2000">
                <a:latin typeface="微软雅黑" panose="020B0503020204020204" pitchFamily="34" charset="-122"/>
                <a:ea typeface="微软雅黑" panose="020B0503020204020204" pitchFamily="34" charset="-122"/>
              </a:rPr>
              <a:t>item</a:t>
            </a:r>
            <a:r>
              <a:rPr lang="zh-CN" altLang="en-US" sz="2000">
                <a:latin typeface="微软雅黑" panose="020B0503020204020204" pitchFamily="34" charset="-122"/>
                <a:ea typeface="微软雅黑" panose="020B0503020204020204" pitchFamily="34" charset="-122"/>
              </a:rPr>
              <a:t>表示</a:t>
            </a:r>
            <a:endParaRPr lang="en-US" altLang="zh-CN" sz="2000">
              <a:latin typeface="微软雅黑" panose="020B0503020204020204" pitchFamily="34" charset="-122"/>
              <a:ea typeface="微软雅黑" panose="020B0503020204020204" pitchFamily="34" charset="-122"/>
            </a:endParaRPr>
          </a:p>
          <a:p>
            <a:pPr>
              <a:lnSpc>
                <a:spcPts val="3000"/>
              </a:lnSpc>
            </a:pP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从文本知识（</a:t>
            </a:r>
            <a:r>
              <a:rPr lang="en-US" altLang="zh-CN" sz="2000">
                <a:latin typeface="微软雅黑" panose="020B0503020204020204" pitchFamily="34" charset="-122"/>
                <a:ea typeface="微软雅黑" panose="020B0503020204020204" pitchFamily="34" charset="-122"/>
              </a:rPr>
              <a:t>title</a:t>
            </a:r>
            <a:r>
              <a:rPr lang="zh-CN" altLang="en-US" sz="2000">
                <a:latin typeface="微软雅黑" panose="020B0503020204020204" pitchFamily="34" charset="-122"/>
                <a:ea typeface="微软雅黑" panose="020B0503020204020204" pitchFamily="34" charset="-122"/>
              </a:rPr>
              <a:t>）和上下文知识（</a:t>
            </a:r>
            <a:r>
              <a:rPr lang="en-US" altLang="zh-CN" sz="2000">
                <a:latin typeface="微软雅黑" panose="020B0503020204020204" pitchFamily="34" charset="-122"/>
                <a:ea typeface="微软雅黑" panose="020B0503020204020204" pitchFamily="34" charset="-122"/>
              </a:rPr>
              <a:t>immediate neighbors</a:t>
            </a:r>
            <a:r>
              <a:rPr lang="zh-CN" altLang="en-US" sz="2000">
                <a:latin typeface="微软雅黑" panose="020B0503020204020204" pitchFamily="34" charset="-122"/>
                <a:ea typeface="微软雅黑" panose="020B0503020204020204" pitchFamily="34" charset="-122"/>
              </a:rPr>
              <a:t>）中来获取</a:t>
            </a:r>
            <a:r>
              <a:rPr lang="en-US" altLang="zh-CN" sz="2000">
                <a:latin typeface="微软雅黑" panose="020B0503020204020204" pitchFamily="34" charset="-122"/>
                <a:ea typeface="微软雅黑" panose="020B0503020204020204" pitchFamily="34" charset="-122"/>
              </a:rPr>
              <a:t>item</a:t>
            </a:r>
            <a:r>
              <a:rPr lang="zh-CN" altLang="en-US" sz="2000">
                <a:latin typeface="微软雅黑" panose="020B0503020204020204" pitchFamily="34" charset="-122"/>
                <a:ea typeface="微软雅黑" panose="020B0503020204020204" pitchFamily="34" charset="-122"/>
              </a:rPr>
              <a:t>表示。</a:t>
            </a:r>
            <a:endParaRPr lang="en-US" altLang="zh-CN" sz="2000">
              <a:latin typeface="微软雅黑" panose="020B0503020204020204" pitchFamily="34" charset="-122"/>
              <a:ea typeface="微软雅黑" panose="020B0503020204020204" pitchFamily="34" charset="-122"/>
            </a:endParaRPr>
          </a:p>
          <a:p>
            <a:pPr>
              <a:lnSpc>
                <a:spcPts val="3000"/>
              </a:lnSpc>
            </a:pPr>
            <a:r>
              <a:rPr lang="en-US" altLang="zh-CN" sz="2000">
                <a:latin typeface="微软雅黑" panose="020B0503020204020204" pitchFamily="34" charset="-122"/>
                <a:ea typeface="微软雅黑" panose="020B0503020204020204" pitchFamily="34" charset="-122"/>
              </a:rPr>
              <a:t>	Item Extrator</a:t>
            </a:r>
            <a:r>
              <a:rPr lang="zh-CN" altLang="en-US" sz="2000">
                <a:latin typeface="微软雅黑" panose="020B0503020204020204" pitchFamily="34" charset="-122"/>
                <a:ea typeface="微软雅黑" panose="020B0503020204020204" pitchFamily="34" charset="-122"/>
              </a:rPr>
              <a:t>使用</a:t>
            </a:r>
            <a:r>
              <a:rPr lang="en-US" altLang="zh-CN" sz="2000">
                <a:latin typeface="微软雅黑" panose="020B0503020204020204" pitchFamily="34" charset="-122"/>
                <a:ea typeface="微软雅黑" panose="020B0503020204020204" pitchFamily="34" charset="-122"/>
              </a:rPr>
              <a:t>CNN</a:t>
            </a:r>
            <a:r>
              <a:rPr lang="zh-CN" altLang="en-US" sz="2000">
                <a:latin typeface="微软雅黑" panose="020B0503020204020204" pitchFamily="34" charset="-122"/>
                <a:ea typeface="微软雅黑" panose="020B0503020204020204" pitchFamily="34" charset="-122"/>
              </a:rPr>
              <a:t>模型，在</a:t>
            </a:r>
            <a:r>
              <a:rPr lang="en-US" altLang="zh-CN" sz="2000">
                <a:latin typeface="微软雅黑" panose="020B0503020204020204" pitchFamily="34" charset="-122"/>
                <a:ea typeface="微软雅黑" panose="020B0503020204020204" pitchFamily="34" charset="-122"/>
              </a:rPr>
              <a:t>pooling</a:t>
            </a:r>
            <a:r>
              <a:rPr lang="zh-CN" altLang="en-US" sz="2000">
                <a:latin typeface="微软雅黑" panose="020B0503020204020204" pitchFamily="34" charset="-122"/>
                <a:ea typeface="微软雅黑" panose="020B0503020204020204" pitchFamily="34" charset="-122"/>
              </a:rPr>
              <a:t>层，使用</a:t>
            </a:r>
            <a:r>
              <a:rPr lang="en-US" altLang="zh-CN" sz="2000">
                <a:latin typeface="微软雅黑" panose="020B0503020204020204" pitchFamily="34" charset="-122"/>
                <a:ea typeface="微软雅黑" panose="020B0503020204020204" pitchFamily="34" charset="-122"/>
              </a:rPr>
              <a:t>local max-pooling</a:t>
            </a:r>
            <a:r>
              <a:rPr lang="zh-CN" altLang="en-US" sz="2000">
                <a:latin typeface="微软雅黑" panose="020B0503020204020204" pitchFamily="34" charset="-122"/>
                <a:ea typeface="微软雅黑" panose="020B0503020204020204" pitchFamily="34" charset="-122"/>
              </a:rPr>
              <a:t>操作获取局部特征。</a:t>
            </a:r>
            <a:endParaRPr lang="en-US" altLang="zh-CN" sz="200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F9F88A4-7B5F-4453-B207-D55C694A3461}"/>
              </a:ext>
            </a:extLst>
          </p:cNvPr>
          <p:cNvPicPr>
            <a:picLocks noChangeAspect="1"/>
          </p:cNvPicPr>
          <p:nvPr/>
        </p:nvPicPr>
        <p:blipFill>
          <a:blip r:embed="rId3"/>
          <a:stretch>
            <a:fillRect/>
          </a:stretch>
        </p:blipFill>
        <p:spPr>
          <a:xfrm>
            <a:off x="6989133" y="2757680"/>
            <a:ext cx="4897634" cy="2307878"/>
          </a:xfrm>
          <a:prstGeom prst="rect">
            <a:avLst/>
          </a:prstGeom>
        </p:spPr>
      </p:pic>
      <p:pic>
        <p:nvPicPr>
          <p:cNvPr id="8" name="图片 7">
            <a:extLst>
              <a:ext uri="{FF2B5EF4-FFF2-40B4-BE49-F238E27FC236}">
                <a16:creationId xmlns:a16="http://schemas.microsoft.com/office/drawing/2014/main" id="{B6312679-6F57-4EFE-ADB4-FC4B57ED2313}"/>
              </a:ext>
            </a:extLst>
          </p:cNvPr>
          <p:cNvPicPr>
            <a:picLocks noChangeAspect="1"/>
          </p:cNvPicPr>
          <p:nvPr/>
        </p:nvPicPr>
        <p:blipFill>
          <a:blip r:embed="rId4"/>
          <a:stretch>
            <a:fillRect/>
          </a:stretch>
        </p:blipFill>
        <p:spPr>
          <a:xfrm>
            <a:off x="2001444" y="3841366"/>
            <a:ext cx="1183351" cy="322732"/>
          </a:xfrm>
          <a:prstGeom prst="rect">
            <a:avLst/>
          </a:prstGeom>
        </p:spPr>
      </p:pic>
      <p:pic>
        <p:nvPicPr>
          <p:cNvPr id="10" name="图片 9">
            <a:extLst>
              <a:ext uri="{FF2B5EF4-FFF2-40B4-BE49-F238E27FC236}">
                <a16:creationId xmlns:a16="http://schemas.microsoft.com/office/drawing/2014/main" id="{DA6D500A-70FF-4F15-8D92-1AC077903C09}"/>
              </a:ext>
            </a:extLst>
          </p:cNvPr>
          <p:cNvPicPr>
            <a:picLocks noChangeAspect="1"/>
          </p:cNvPicPr>
          <p:nvPr/>
        </p:nvPicPr>
        <p:blipFill>
          <a:blip r:embed="rId5"/>
          <a:stretch>
            <a:fillRect/>
          </a:stretch>
        </p:blipFill>
        <p:spPr>
          <a:xfrm>
            <a:off x="2516911" y="4282455"/>
            <a:ext cx="2858485" cy="484098"/>
          </a:xfrm>
          <a:prstGeom prst="rect">
            <a:avLst/>
          </a:prstGeom>
        </p:spPr>
      </p:pic>
      <p:pic>
        <p:nvPicPr>
          <p:cNvPr id="12" name="图片 11">
            <a:extLst>
              <a:ext uri="{FF2B5EF4-FFF2-40B4-BE49-F238E27FC236}">
                <a16:creationId xmlns:a16="http://schemas.microsoft.com/office/drawing/2014/main" id="{1E3F9630-C45C-491B-A440-38DC7673A61F}"/>
              </a:ext>
            </a:extLst>
          </p:cNvPr>
          <p:cNvPicPr>
            <a:picLocks noChangeAspect="1"/>
          </p:cNvPicPr>
          <p:nvPr/>
        </p:nvPicPr>
        <p:blipFill>
          <a:blip r:embed="rId6"/>
          <a:stretch>
            <a:fillRect/>
          </a:stretch>
        </p:blipFill>
        <p:spPr>
          <a:xfrm>
            <a:off x="2957660" y="4842648"/>
            <a:ext cx="1976990" cy="757355"/>
          </a:xfrm>
          <a:prstGeom prst="rect">
            <a:avLst/>
          </a:prstGeom>
        </p:spPr>
      </p:pic>
      <p:pic>
        <p:nvPicPr>
          <p:cNvPr id="14" name="图片 13">
            <a:extLst>
              <a:ext uri="{FF2B5EF4-FFF2-40B4-BE49-F238E27FC236}">
                <a16:creationId xmlns:a16="http://schemas.microsoft.com/office/drawing/2014/main" id="{B207175C-4817-4EB4-B2AF-C5AE8F02F4CE}"/>
              </a:ext>
            </a:extLst>
          </p:cNvPr>
          <p:cNvPicPr>
            <a:picLocks noChangeAspect="1"/>
          </p:cNvPicPr>
          <p:nvPr/>
        </p:nvPicPr>
        <p:blipFill>
          <a:blip r:embed="rId7"/>
          <a:stretch>
            <a:fillRect/>
          </a:stretch>
        </p:blipFill>
        <p:spPr>
          <a:xfrm>
            <a:off x="2804121" y="5600003"/>
            <a:ext cx="2284067" cy="589782"/>
          </a:xfrm>
          <a:prstGeom prst="rect">
            <a:avLst/>
          </a:prstGeom>
        </p:spPr>
      </p:pic>
      <p:pic>
        <p:nvPicPr>
          <p:cNvPr id="16" name="图片 15">
            <a:extLst>
              <a:ext uri="{FF2B5EF4-FFF2-40B4-BE49-F238E27FC236}">
                <a16:creationId xmlns:a16="http://schemas.microsoft.com/office/drawing/2014/main" id="{27E2BC44-EDC7-4429-8674-B2FE23FB7D68}"/>
              </a:ext>
            </a:extLst>
          </p:cNvPr>
          <p:cNvPicPr>
            <a:picLocks noChangeAspect="1"/>
          </p:cNvPicPr>
          <p:nvPr/>
        </p:nvPicPr>
        <p:blipFill>
          <a:blip r:embed="rId8"/>
          <a:stretch>
            <a:fillRect/>
          </a:stretch>
        </p:blipFill>
        <p:spPr>
          <a:xfrm>
            <a:off x="3580084" y="3837524"/>
            <a:ext cx="1244824" cy="330416"/>
          </a:xfrm>
          <a:prstGeom prst="rect">
            <a:avLst/>
          </a:prstGeom>
        </p:spPr>
      </p:pic>
      <p:pic>
        <p:nvPicPr>
          <p:cNvPr id="18" name="图片 17">
            <a:extLst>
              <a:ext uri="{FF2B5EF4-FFF2-40B4-BE49-F238E27FC236}">
                <a16:creationId xmlns:a16="http://schemas.microsoft.com/office/drawing/2014/main" id="{6AF063ED-FBA2-42AC-B0FD-E10E3DE4F5C6}"/>
              </a:ext>
            </a:extLst>
          </p:cNvPr>
          <p:cNvPicPr>
            <a:picLocks noChangeAspect="1"/>
          </p:cNvPicPr>
          <p:nvPr/>
        </p:nvPicPr>
        <p:blipFill>
          <a:blip r:embed="rId9"/>
          <a:stretch>
            <a:fillRect/>
          </a:stretch>
        </p:blipFill>
        <p:spPr>
          <a:xfrm>
            <a:off x="5167445" y="3837524"/>
            <a:ext cx="940697" cy="334079"/>
          </a:xfrm>
          <a:prstGeom prst="rect">
            <a:avLst/>
          </a:prstGeom>
        </p:spPr>
      </p:pic>
    </p:spTree>
    <p:extLst>
      <p:ext uri="{BB962C8B-B14F-4D97-AF65-F5344CB8AC3E}">
        <p14:creationId xmlns:p14="http://schemas.microsoft.com/office/powerpoint/2010/main" val="291115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2244444" cy="533400"/>
          </a:xfrm>
        </p:spPr>
        <p:txBody>
          <a:bodyPr/>
          <a:lstStyle/>
          <a:p>
            <a:r>
              <a:rPr lang="en-US" altLang="zh-CN">
                <a:sym typeface="微软雅黑" panose="020B0503020204020204" pitchFamily="34" charset="-122"/>
              </a:rPr>
              <a:t>3. </a:t>
            </a:r>
            <a:r>
              <a:rPr lang="zh-CN" altLang="en-US">
                <a:sym typeface="微软雅黑" panose="020B0503020204020204" pitchFamily="34" charset="-122"/>
              </a:rPr>
              <a:t>方法和模型</a:t>
            </a:r>
            <a:r>
              <a:rPr lang="en-US" altLang="zh-CN">
                <a:sym typeface="微软雅黑" panose="020B0503020204020204" pitchFamily="34" charset="-122"/>
              </a:rPr>
              <a:t> </a:t>
            </a:r>
            <a:endParaRPr lang="zh-CN" altLang="en-US" dirty="0">
              <a:sym typeface="微软雅黑" panose="020B0503020204020204" pitchFamily="34" charset="-122"/>
            </a:endParaRPr>
          </a:p>
        </p:txBody>
      </p:sp>
      <p:sp>
        <p:nvSpPr>
          <p:cNvPr id="6" name="文本框 5">
            <a:extLst>
              <a:ext uri="{FF2B5EF4-FFF2-40B4-BE49-F238E27FC236}">
                <a16:creationId xmlns:a16="http://schemas.microsoft.com/office/drawing/2014/main" id="{E9F281D7-335F-4A78-9CED-341AF83B797E}"/>
              </a:ext>
            </a:extLst>
          </p:cNvPr>
          <p:cNvSpPr txBox="1"/>
          <p:nvPr/>
        </p:nvSpPr>
        <p:spPr>
          <a:xfrm>
            <a:off x="1273856" y="1894775"/>
            <a:ext cx="5421830" cy="826637"/>
          </a:xfrm>
          <a:prstGeom prst="rect">
            <a:avLst/>
          </a:prstGeom>
          <a:noFill/>
        </p:spPr>
        <p:txBody>
          <a:bodyPr wrap="square">
            <a:spAutoFit/>
          </a:bodyPr>
          <a:lstStyle/>
          <a:p>
            <a:pPr>
              <a:lnSpc>
                <a:spcPts val="3000"/>
              </a:lnSpc>
            </a:pP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②用户历史兴趣抽取（</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SRA</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结构）</a:t>
            </a:r>
            <a:endParaRPr lang="en-US" altLang="zh-CN" sz="2000">
              <a:latin typeface="微软雅黑" panose="020B0503020204020204" pitchFamily="34" charset="-122"/>
              <a:ea typeface="微软雅黑" panose="020B0503020204020204" pitchFamily="34" charset="-122"/>
              <a:cs typeface="Times New Roman" panose="02020603050405020304" pitchFamily="18" charset="0"/>
            </a:endParaRPr>
          </a:p>
          <a:p>
            <a:pPr>
              <a:lnSpc>
                <a:spcPts val="3000"/>
              </a:lnSpc>
            </a:pP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RNN</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Attention Net(self attention)</a:t>
            </a:r>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F3E4DEE4-57EB-4809-A010-42AF7372D4A7}"/>
              </a:ext>
            </a:extLst>
          </p:cNvPr>
          <p:cNvPicPr>
            <a:picLocks noChangeAspect="1"/>
          </p:cNvPicPr>
          <p:nvPr/>
        </p:nvPicPr>
        <p:blipFill>
          <a:blip r:embed="rId3"/>
          <a:stretch>
            <a:fillRect/>
          </a:stretch>
        </p:blipFill>
        <p:spPr>
          <a:xfrm>
            <a:off x="7617278" y="3554130"/>
            <a:ext cx="3349567" cy="2348832"/>
          </a:xfrm>
          <a:prstGeom prst="rect">
            <a:avLst/>
          </a:prstGeom>
        </p:spPr>
      </p:pic>
      <p:pic>
        <p:nvPicPr>
          <p:cNvPr id="8" name="图片 7">
            <a:extLst>
              <a:ext uri="{FF2B5EF4-FFF2-40B4-BE49-F238E27FC236}">
                <a16:creationId xmlns:a16="http://schemas.microsoft.com/office/drawing/2014/main" id="{889074AA-B7F6-4BF7-BDD4-742F75C3CBFB}"/>
              </a:ext>
            </a:extLst>
          </p:cNvPr>
          <p:cNvPicPr>
            <a:picLocks noChangeAspect="1"/>
          </p:cNvPicPr>
          <p:nvPr/>
        </p:nvPicPr>
        <p:blipFill>
          <a:blip r:embed="rId4"/>
          <a:stretch>
            <a:fillRect/>
          </a:stretch>
        </p:blipFill>
        <p:spPr>
          <a:xfrm>
            <a:off x="2164601" y="3045631"/>
            <a:ext cx="998933" cy="291996"/>
          </a:xfrm>
          <a:prstGeom prst="rect">
            <a:avLst/>
          </a:prstGeom>
        </p:spPr>
      </p:pic>
      <p:pic>
        <p:nvPicPr>
          <p:cNvPr id="10" name="图片 9">
            <a:extLst>
              <a:ext uri="{FF2B5EF4-FFF2-40B4-BE49-F238E27FC236}">
                <a16:creationId xmlns:a16="http://schemas.microsoft.com/office/drawing/2014/main" id="{69133731-FF07-43FF-A33C-CB61BC6DF492}"/>
              </a:ext>
            </a:extLst>
          </p:cNvPr>
          <p:cNvPicPr>
            <a:picLocks noChangeAspect="1"/>
          </p:cNvPicPr>
          <p:nvPr/>
        </p:nvPicPr>
        <p:blipFill>
          <a:blip r:embed="rId5"/>
          <a:stretch>
            <a:fillRect/>
          </a:stretch>
        </p:blipFill>
        <p:spPr>
          <a:xfrm>
            <a:off x="3366974" y="2951628"/>
            <a:ext cx="2574173" cy="461046"/>
          </a:xfrm>
          <a:prstGeom prst="rect">
            <a:avLst/>
          </a:prstGeom>
        </p:spPr>
      </p:pic>
      <p:pic>
        <p:nvPicPr>
          <p:cNvPr id="12" name="图片 11">
            <a:extLst>
              <a:ext uri="{FF2B5EF4-FFF2-40B4-BE49-F238E27FC236}">
                <a16:creationId xmlns:a16="http://schemas.microsoft.com/office/drawing/2014/main" id="{DFAA348E-EF36-4204-89C9-FF0E39B19E31}"/>
              </a:ext>
            </a:extLst>
          </p:cNvPr>
          <p:cNvPicPr>
            <a:picLocks noChangeAspect="1"/>
          </p:cNvPicPr>
          <p:nvPr/>
        </p:nvPicPr>
        <p:blipFill rotWithShape="1">
          <a:blip r:embed="rId6"/>
          <a:srcRect t="13593"/>
          <a:stretch/>
        </p:blipFill>
        <p:spPr>
          <a:xfrm>
            <a:off x="2400868" y="3670364"/>
            <a:ext cx="2981430" cy="292142"/>
          </a:xfrm>
          <a:prstGeom prst="rect">
            <a:avLst/>
          </a:prstGeom>
        </p:spPr>
      </p:pic>
      <p:pic>
        <p:nvPicPr>
          <p:cNvPr id="14" name="图片 13">
            <a:extLst>
              <a:ext uri="{FF2B5EF4-FFF2-40B4-BE49-F238E27FC236}">
                <a16:creationId xmlns:a16="http://schemas.microsoft.com/office/drawing/2014/main" id="{AFC9B9DB-7E0A-4081-969A-DBD9233A387C}"/>
              </a:ext>
            </a:extLst>
          </p:cNvPr>
          <p:cNvPicPr>
            <a:picLocks noChangeAspect="1"/>
          </p:cNvPicPr>
          <p:nvPr/>
        </p:nvPicPr>
        <p:blipFill>
          <a:blip r:embed="rId7"/>
          <a:stretch>
            <a:fillRect/>
          </a:stretch>
        </p:blipFill>
        <p:spPr>
          <a:xfrm>
            <a:off x="2293291" y="4152239"/>
            <a:ext cx="3196585" cy="1152615"/>
          </a:xfrm>
          <a:prstGeom prst="rect">
            <a:avLst/>
          </a:prstGeom>
        </p:spPr>
      </p:pic>
      <p:pic>
        <p:nvPicPr>
          <p:cNvPr id="17" name="图片 16">
            <a:extLst>
              <a:ext uri="{FF2B5EF4-FFF2-40B4-BE49-F238E27FC236}">
                <a16:creationId xmlns:a16="http://schemas.microsoft.com/office/drawing/2014/main" id="{26A5A885-1993-45EE-94B5-39D8D932BB36}"/>
              </a:ext>
            </a:extLst>
          </p:cNvPr>
          <p:cNvPicPr>
            <a:picLocks noChangeAspect="1"/>
          </p:cNvPicPr>
          <p:nvPr/>
        </p:nvPicPr>
        <p:blipFill>
          <a:blip r:embed="rId8"/>
          <a:stretch>
            <a:fillRect/>
          </a:stretch>
        </p:blipFill>
        <p:spPr>
          <a:xfrm>
            <a:off x="8166340" y="1501128"/>
            <a:ext cx="2251441" cy="1836499"/>
          </a:xfrm>
          <a:prstGeom prst="rect">
            <a:avLst/>
          </a:prstGeom>
        </p:spPr>
      </p:pic>
    </p:spTree>
    <p:extLst>
      <p:ext uri="{BB962C8B-B14F-4D97-AF65-F5344CB8AC3E}">
        <p14:creationId xmlns:p14="http://schemas.microsoft.com/office/powerpoint/2010/main" val="399481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2244444" cy="533400"/>
          </a:xfrm>
        </p:spPr>
        <p:txBody>
          <a:bodyPr/>
          <a:lstStyle/>
          <a:p>
            <a:r>
              <a:rPr lang="en-US" altLang="zh-CN">
                <a:sym typeface="微软雅黑" panose="020B0503020204020204" pitchFamily="34" charset="-122"/>
              </a:rPr>
              <a:t>3. </a:t>
            </a:r>
            <a:r>
              <a:rPr lang="zh-CN" altLang="en-US">
                <a:sym typeface="微软雅黑" panose="020B0503020204020204" pitchFamily="34" charset="-122"/>
              </a:rPr>
              <a:t>方法和模型</a:t>
            </a:r>
            <a:r>
              <a:rPr lang="en-US" altLang="zh-CN">
                <a:sym typeface="微软雅黑" panose="020B0503020204020204" pitchFamily="34" charset="-122"/>
              </a:rPr>
              <a:t> </a:t>
            </a:r>
            <a:endParaRPr lang="zh-CN" altLang="en-US" dirty="0">
              <a:sym typeface="微软雅黑" panose="020B0503020204020204" pitchFamily="34" charset="-122"/>
            </a:endParaRPr>
          </a:p>
        </p:txBody>
      </p:sp>
      <p:sp>
        <p:nvSpPr>
          <p:cNvPr id="6" name="文本框 5">
            <a:extLst>
              <a:ext uri="{FF2B5EF4-FFF2-40B4-BE49-F238E27FC236}">
                <a16:creationId xmlns:a16="http://schemas.microsoft.com/office/drawing/2014/main" id="{E9F281D7-335F-4A78-9CED-341AF83B797E}"/>
              </a:ext>
            </a:extLst>
          </p:cNvPr>
          <p:cNvSpPr txBox="1"/>
          <p:nvPr/>
        </p:nvSpPr>
        <p:spPr>
          <a:xfrm>
            <a:off x="1313078" y="1575297"/>
            <a:ext cx="5175645" cy="826637"/>
          </a:xfrm>
          <a:prstGeom prst="rect">
            <a:avLst/>
          </a:prstGeom>
          <a:noFill/>
        </p:spPr>
        <p:txBody>
          <a:bodyPr wrap="square">
            <a:spAutoFit/>
          </a:bodyPr>
          <a:lstStyle/>
          <a:p>
            <a:pPr>
              <a:lnSpc>
                <a:spcPts val="3000"/>
              </a:lnSpc>
            </a:pP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③用户潜在意图推测（</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A-SRA</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结构）</a:t>
            </a:r>
            <a:endParaRPr lang="en-US" altLang="zh-CN" sz="2000">
              <a:latin typeface="微软雅黑" panose="020B0503020204020204" pitchFamily="34" charset="-122"/>
              <a:ea typeface="微软雅黑" panose="020B0503020204020204" pitchFamily="34" charset="-122"/>
              <a:cs typeface="Times New Roman" panose="02020603050405020304" pitchFamily="18" charset="0"/>
            </a:endParaRPr>
          </a:p>
          <a:p>
            <a:pPr>
              <a:lnSpc>
                <a:spcPts val="3000"/>
              </a:lnSpc>
            </a:pP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2" name="组合 11">
            <a:extLst>
              <a:ext uri="{FF2B5EF4-FFF2-40B4-BE49-F238E27FC236}">
                <a16:creationId xmlns:a16="http://schemas.microsoft.com/office/drawing/2014/main" id="{F356D6D0-25D8-4429-8876-5FF3A94B7329}"/>
              </a:ext>
            </a:extLst>
          </p:cNvPr>
          <p:cNvGrpSpPr/>
          <p:nvPr/>
        </p:nvGrpSpPr>
        <p:grpSpPr>
          <a:xfrm>
            <a:off x="6770077" y="1575297"/>
            <a:ext cx="4924680" cy="4183741"/>
            <a:chOff x="6488723" y="1575297"/>
            <a:chExt cx="4924680" cy="4183741"/>
          </a:xfrm>
        </p:grpSpPr>
        <p:pic>
          <p:nvPicPr>
            <p:cNvPr id="8" name="图片 7">
              <a:extLst>
                <a:ext uri="{FF2B5EF4-FFF2-40B4-BE49-F238E27FC236}">
                  <a16:creationId xmlns:a16="http://schemas.microsoft.com/office/drawing/2014/main" id="{99EA5E33-77FD-464A-9FC9-9D1C5AB32165}"/>
                </a:ext>
              </a:extLst>
            </p:cNvPr>
            <p:cNvPicPr>
              <a:picLocks noChangeAspect="1"/>
            </p:cNvPicPr>
            <p:nvPr/>
          </p:nvPicPr>
          <p:blipFill>
            <a:blip r:embed="rId3"/>
            <a:stretch>
              <a:fillRect/>
            </a:stretch>
          </p:blipFill>
          <p:spPr>
            <a:xfrm>
              <a:off x="6488723" y="3346231"/>
              <a:ext cx="4379936" cy="2412807"/>
            </a:xfrm>
            <a:prstGeom prst="rect">
              <a:avLst/>
            </a:prstGeom>
          </p:spPr>
        </p:pic>
        <p:pic>
          <p:nvPicPr>
            <p:cNvPr id="10" name="图片 9">
              <a:extLst>
                <a:ext uri="{FF2B5EF4-FFF2-40B4-BE49-F238E27FC236}">
                  <a16:creationId xmlns:a16="http://schemas.microsoft.com/office/drawing/2014/main" id="{DAFC3C31-3576-4BCA-BEE9-444DD1B06DCA}"/>
                </a:ext>
              </a:extLst>
            </p:cNvPr>
            <p:cNvPicPr>
              <a:picLocks noChangeAspect="1"/>
            </p:cNvPicPr>
            <p:nvPr/>
          </p:nvPicPr>
          <p:blipFill>
            <a:blip r:embed="rId4"/>
            <a:stretch>
              <a:fillRect/>
            </a:stretch>
          </p:blipFill>
          <p:spPr>
            <a:xfrm>
              <a:off x="9161962" y="1575297"/>
              <a:ext cx="2251441" cy="1836499"/>
            </a:xfrm>
            <a:prstGeom prst="rect">
              <a:avLst/>
            </a:prstGeom>
          </p:spPr>
        </p:pic>
      </p:grpSp>
      <p:grpSp>
        <p:nvGrpSpPr>
          <p:cNvPr id="23" name="组合 22">
            <a:extLst>
              <a:ext uri="{FF2B5EF4-FFF2-40B4-BE49-F238E27FC236}">
                <a16:creationId xmlns:a16="http://schemas.microsoft.com/office/drawing/2014/main" id="{A0C45589-AA32-4E35-B4BE-023341950062}"/>
              </a:ext>
            </a:extLst>
          </p:cNvPr>
          <p:cNvGrpSpPr/>
          <p:nvPr/>
        </p:nvGrpSpPr>
        <p:grpSpPr>
          <a:xfrm>
            <a:off x="1621995" y="2344599"/>
            <a:ext cx="3835791" cy="321525"/>
            <a:chOff x="1525280" y="2406781"/>
            <a:chExt cx="3835791" cy="321525"/>
          </a:xfrm>
        </p:grpSpPr>
        <p:pic>
          <p:nvPicPr>
            <p:cNvPr id="14" name="图片 13">
              <a:extLst>
                <a:ext uri="{FF2B5EF4-FFF2-40B4-BE49-F238E27FC236}">
                  <a16:creationId xmlns:a16="http://schemas.microsoft.com/office/drawing/2014/main" id="{BC50CB8F-A322-4FBF-8D10-86B6776BA8E4}"/>
                </a:ext>
              </a:extLst>
            </p:cNvPr>
            <p:cNvPicPr>
              <a:picLocks noChangeAspect="1"/>
            </p:cNvPicPr>
            <p:nvPr/>
          </p:nvPicPr>
          <p:blipFill rotWithShape="1">
            <a:blip r:embed="rId5"/>
            <a:srcRect b="4231"/>
            <a:stretch/>
          </p:blipFill>
          <p:spPr>
            <a:xfrm>
              <a:off x="1525280" y="2406781"/>
              <a:ext cx="2459221" cy="321525"/>
            </a:xfrm>
            <a:prstGeom prst="rect">
              <a:avLst/>
            </a:prstGeom>
          </p:spPr>
        </p:pic>
        <p:pic>
          <p:nvPicPr>
            <p:cNvPr id="16" name="图片 15">
              <a:extLst>
                <a:ext uri="{FF2B5EF4-FFF2-40B4-BE49-F238E27FC236}">
                  <a16:creationId xmlns:a16="http://schemas.microsoft.com/office/drawing/2014/main" id="{D632FE1B-6CC2-4E0A-AB75-C25FFD033CB0}"/>
                </a:ext>
              </a:extLst>
            </p:cNvPr>
            <p:cNvPicPr>
              <a:picLocks noChangeAspect="1"/>
            </p:cNvPicPr>
            <p:nvPr/>
          </p:nvPicPr>
          <p:blipFill>
            <a:blip r:embed="rId6"/>
            <a:stretch>
              <a:fillRect/>
            </a:stretch>
          </p:blipFill>
          <p:spPr>
            <a:xfrm>
              <a:off x="4300665" y="2472292"/>
              <a:ext cx="1060406" cy="238207"/>
            </a:xfrm>
            <a:prstGeom prst="rect">
              <a:avLst/>
            </a:prstGeom>
          </p:spPr>
        </p:pic>
      </p:grpSp>
      <p:pic>
        <p:nvPicPr>
          <p:cNvPr id="18" name="图片 17">
            <a:extLst>
              <a:ext uri="{FF2B5EF4-FFF2-40B4-BE49-F238E27FC236}">
                <a16:creationId xmlns:a16="http://schemas.microsoft.com/office/drawing/2014/main" id="{37CF4B0F-AEC3-4AC1-AD55-5BCD586239FE}"/>
              </a:ext>
            </a:extLst>
          </p:cNvPr>
          <p:cNvPicPr>
            <a:picLocks noChangeAspect="1"/>
          </p:cNvPicPr>
          <p:nvPr/>
        </p:nvPicPr>
        <p:blipFill>
          <a:blip r:embed="rId7"/>
          <a:stretch>
            <a:fillRect/>
          </a:stretch>
        </p:blipFill>
        <p:spPr>
          <a:xfrm>
            <a:off x="2500867" y="2995443"/>
            <a:ext cx="1678591" cy="300788"/>
          </a:xfrm>
          <a:prstGeom prst="rect">
            <a:avLst/>
          </a:prstGeom>
        </p:spPr>
      </p:pic>
      <p:pic>
        <p:nvPicPr>
          <p:cNvPr id="20" name="图片 19">
            <a:extLst>
              <a:ext uri="{FF2B5EF4-FFF2-40B4-BE49-F238E27FC236}">
                <a16:creationId xmlns:a16="http://schemas.microsoft.com/office/drawing/2014/main" id="{BC4FFE77-DC62-4C67-BD84-E9429F735AE1}"/>
              </a:ext>
            </a:extLst>
          </p:cNvPr>
          <p:cNvPicPr>
            <a:picLocks noChangeAspect="1"/>
          </p:cNvPicPr>
          <p:nvPr/>
        </p:nvPicPr>
        <p:blipFill rotWithShape="1">
          <a:blip r:embed="rId8"/>
          <a:srcRect b="8823"/>
          <a:stretch/>
        </p:blipFill>
        <p:spPr>
          <a:xfrm>
            <a:off x="2545102" y="4112393"/>
            <a:ext cx="1588508" cy="317703"/>
          </a:xfrm>
          <a:prstGeom prst="rect">
            <a:avLst/>
          </a:prstGeom>
        </p:spPr>
      </p:pic>
      <p:pic>
        <p:nvPicPr>
          <p:cNvPr id="22" name="图片 21">
            <a:extLst>
              <a:ext uri="{FF2B5EF4-FFF2-40B4-BE49-F238E27FC236}">
                <a16:creationId xmlns:a16="http://schemas.microsoft.com/office/drawing/2014/main" id="{8388F9A0-DD78-4B56-8046-16CFE67F1AB5}"/>
              </a:ext>
            </a:extLst>
          </p:cNvPr>
          <p:cNvPicPr>
            <a:picLocks noChangeAspect="1"/>
          </p:cNvPicPr>
          <p:nvPr/>
        </p:nvPicPr>
        <p:blipFill rotWithShape="1">
          <a:blip r:embed="rId9"/>
          <a:srcRect t="8824" r="2430" b="-5128"/>
          <a:stretch/>
        </p:blipFill>
        <p:spPr>
          <a:xfrm>
            <a:off x="2515424" y="3633344"/>
            <a:ext cx="1609394" cy="317702"/>
          </a:xfrm>
          <a:prstGeom prst="rect">
            <a:avLst/>
          </a:prstGeom>
        </p:spPr>
      </p:pic>
    </p:spTree>
    <p:extLst>
      <p:ext uri="{BB962C8B-B14F-4D97-AF65-F5344CB8AC3E}">
        <p14:creationId xmlns:p14="http://schemas.microsoft.com/office/powerpoint/2010/main" val="305878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494" y="284393"/>
            <a:ext cx="2244444" cy="533400"/>
          </a:xfrm>
        </p:spPr>
        <p:txBody>
          <a:bodyPr/>
          <a:lstStyle/>
          <a:p>
            <a:r>
              <a:rPr lang="en-US" altLang="zh-CN">
                <a:sym typeface="微软雅黑" panose="020B0503020204020204" pitchFamily="34" charset="-122"/>
              </a:rPr>
              <a:t>3. </a:t>
            </a:r>
            <a:r>
              <a:rPr lang="zh-CN" altLang="en-US">
                <a:sym typeface="微软雅黑" panose="020B0503020204020204" pitchFamily="34" charset="-122"/>
              </a:rPr>
              <a:t>方法和模型</a:t>
            </a:r>
            <a:r>
              <a:rPr lang="en-US" altLang="zh-CN">
                <a:sym typeface="微软雅黑" panose="020B0503020204020204" pitchFamily="34" charset="-122"/>
              </a:rPr>
              <a:t> </a:t>
            </a:r>
            <a:endParaRPr lang="zh-CN" altLang="en-US" dirty="0">
              <a:sym typeface="微软雅黑" panose="020B0503020204020204" pitchFamily="34" charset="-122"/>
            </a:endParaRPr>
          </a:p>
        </p:txBody>
      </p:sp>
      <p:sp>
        <p:nvSpPr>
          <p:cNvPr id="6" name="文本框 5">
            <a:extLst>
              <a:ext uri="{FF2B5EF4-FFF2-40B4-BE49-F238E27FC236}">
                <a16:creationId xmlns:a16="http://schemas.microsoft.com/office/drawing/2014/main" id="{E9F281D7-335F-4A78-9CED-341AF83B797E}"/>
              </a:ext>
            </a:extLst>
          </p:cNvPr>
          <p:cNvSpPr txBox="1"/>
          <p:nvPr/>
        </p:nvSpPr>
        <p:spPr>
          <a:xfrm>
            <a:off x="1339455" y="1812024"/>
            <a:ext cx="3927137" cy="441724"/>
          </a:xfrm>
          <a:prstGeom prst="rect">
            <a:avLst/>
          </a:prstGeom>
          <a:noFill/>
        </p:spPr>
        <p:txBody>
          <a:bodyPr wrap="square">
            <a:spAutoFit/>
          </a:bodyPr>
          <a:lstStyle/>
          <a:p>
            <a:pPr>
              <a:lnSpc>
                <a:spcPts val="3000"/>
              </a:lnSpc>
            </a:pP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④最终概率计算（</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project layer</a:t>
            </a: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4" name="图片 3">
            <a:extLst>
              <a:ext uri="{FF2B5EF4-FFF2-40B4-BE49-F238E27FC236}">
                <a16:creationId xmlns:a16="http://schemas.microsoft.com/office/drawing/2014/main" id="{E9AD2464-62C0-48E7-81A2-019BF43DB6B1}"/>
              </a:ext>
            </a:extLst>
          </p:cNvPr>
          <p:cNvPicPr>
            <a:picLocks noChangeAspect="1"/>
          </p:cNvPicPr>
          <p:nvPr/>
        </p:nvPicPr>
        <p:blipFill>
          <a:blip r:embed="rId3"/>
          <a:stretch>
            <a:fillRect/>
          </a:stretch>
        </p:blipFill>
        <p:spPr>
          <a:xfrm>
            <a:off x="6682852" y="2659855"/>
            <a:ext cx="5086873" cy="1967129"/>
          </a:xfrm>
          <a:prstGeom prst="rect">
            <a:avLst/>
          </a:prstGeom>
        </p:spPr>
      </p:pic>
      <p:pic>
        <p:nvPicPr>
          <p:cNvPr id="7" name="图片 6">
            <a:extLst>
              <a:ext uri="{FF2B5EF4-FFF2-40B4-BE49-F238E27FC236}">
                <a16:creationId xmlns:a16="http://schemas.microsoft.com/office/drawing/2014/main" id="{43FB04EF-5CDC-4EC5-B913-B9A5E9ACBBFE}"/>
              </a:ext>
            </a:extLst>
          </p:cNvPr>
          <p:cNvPicPr>
            <a:picLocks noChangeAspect="1"/>
          </p:cNvPicPr>
          <p:nvPr/>
        </p:nvPicPr>
        <p:blipFill>
          <a:blip r:embed="rId4"/>
          <a:stretch>
            <a:fillRect/>
          </a:stretch>
        </p:blipFill>
        <p:spPr>
          <a:xfrm>
            <a:off x="1882256" y="2886825"/>
            <a:ext cx="3626894" cy="361153"/>
          </a:xfrm>
          <a:prstGeom prst="rect">
            <a:avLst/>
          </a:prstGeom>
        </p:spPr>
      </p:pic>
      <p:pic>
        <p:nvPicPr>
          <p:cNvPr id="12" name="图片 11">
            <a:extLst>
              <a:ext uri="{FF2B5EF4-FFF2-40B4-BE49-F238E27FC236}">
                <a16:creationId xmlns:a16="http://schemas.microsoft.com/office/drawing/2014/main" id="{53C78024-59A1-4735-B1EB-A48C27C1BD27}"/>
              </a:ext>
            </a:extLst>
          </p:cNvPr>
          <p:cNvPicPr>
            <a:picLocks noChangeAspect="1"/>
          </p:cNvPicPr>
          <p:nvPr/>
        </p:nvPicPr>
        <p:blipFill>
          <a:blip r:embed="rId5"/>
          <a:stretch>
            <a:fillRect/>
          </a:stretch>
        </p:blipFill>
        <p:spPr>
          <a:xfrm>
            <a:off x="1802408" y="3452741"/>
            <a:ext cx="3657631" cy="537887"/>
          </a:xfrm>
          <a:prstGeom prst="rect">
            <a:avLst/>
          </a:prstGeom>
        </p:spPr>
      </p:pic>
      <p:pic>
        <p:nvPicPr>
          <p:cNvPr id="14" name="图片 13">
            <a:extLst>
              <a:ext uri="{FF2B5EF4-FFF2-40B4-BE49-F238E27FC236}">
                <a16:creationId xmlns:a16="http://schemas.microsoft.com/office/drawing/2014/main" id="{9B35B94D-273D-4EC9-88A1-631E5686A0CF}"/>
              </a:ext>
            </a:extLst>
          </p:cNvPr>
          <p:cNvPicPr>
            <a:picLocks noChangeAspect="1"/>
          </p:cNvPicPr>
          <p:nvPr/>
        </p:nvPicPr>
        <p:blipFill>
          <a:blip r:embed="rId6"/>
          <a:stretch>
            <a:fillRect/>
          </a:stretch>
        </p:blipFill>
        <p:spPr>
          <a:xfrm>
            <a:off x="1339455" y="4239500"/>
            <a:ext cx="4871718" cy="414941"/>
          </a:xfrm>
          <a:prstGeom prst="rect">
            <a:avLst/>
          </a:prstGeom>
        </p:spPr>
      </p:pic>
    </p:spTree>
    <p:extLst>
      <p:ext uri="{BB962C8B-B14F-4D97-AF65-F5344CB8AC3E}">
        <p14:creationId xmlns:p14="http://schemas.microsoft.com/office/powerpoint/2010/main" val="346531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B70031"/>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4733</TotalTime>
  <Words>662</Words>
  <Application>Microsoft Office PowerPoint</Application>
  <PresentationFormat>宽屏</PresentationFormat>
  <Paragraphs>89</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14</vt:i4>
      </vt:variant>
    </vt:vector>
  </HeadingPairs>
  <TitlesOfParts>
    <vt:vector size="22" baseType="lpstr">
      <vt:lpstr>等线</vt:lpstr>
      <vt:lpstr>华文仿宋</vt:lpstr>
      <vt:lpstr>微软雅黑</vt:lpstr>
      <vt:lpstr>Arial</vt:lpstr>
      <vt:lpstr>Calibri</vt:lpstr>
      <vt:lpstr>Times New Roman</vt:lpstr>
      <vt:lpstr>Office Theme</vt:lpstr>
      <vt:lpstr>1_自定义设计方案</vt:lpstr>
      <vt:lpstr>PowerPoint 演示文稿</vt:lpstr>
      <vt:lpstr>PowerPoint 演示文稿</vt:lpstr>
      <vt:lpstr>1. 研究背景 </vt:lpstr>
      <vt:lpstr>2. 任务定义 </vt:lpstr>
      <vt:lpstr>3. 方法和模型 </vt:lpstr>
      <vt:lpstr>3. 方法和模型 </vt:lpstr>
      <vt:lpstr>3. 方法和模型 </vt:lpstr>
      <vt:lpstr>3. 方法和模型 </vt:lpstr>
      <vt:lpstr>3. 方法和模型 </vt:lpstr>
      <vt:lpstr>4. 实验 </vt:lpstr>
      <vt:lpstr>4. 实验 </vt:lpstr>
      <vt:lpstr>4. 实验 </vt:lpstr>
      <vt:lpstr>5. 总结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zhouhao</cp:lastModifiedBy>
  <cp:revision>233</cp:revision>
  <dcterms:created xsi:type="dcterms:W3CDTF">2019-06-09T06:58:57Z</dcterms:created>
  <dcterms:modified xsi:type="dcterms:W3CDTF">2021-04-02T00:29:27Z</dcterms:modified>
</cp:coreProperties>
</file>