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71" r:id="rId13"/>
    <p:sldId id="269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BB61D-77E2-4437-8B80-CE97E82FB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F24AB-7DC2-4CF9-A79F-88CF6467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9742F-072C-4091-9A11-9C7C27DC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A83BB-083A-4531-8D1A-749EC9D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968F2-26A7-42D5-B16A-5486BD1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FE7C-8761-49F9-A07E-9E5A28E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D2F1E-9D82-45A1-8442-51F8BDB8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BDABF-B875-44B0-9FFE-B56D8F23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5FC8C-87C8-4421-80C6-546E4627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5441-CE6C-462B-A4FC-B5C13130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2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AFF94-9FBD-4583-B0DC-724260F83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1432F-1047-4E8D-A9C9-7E53207E0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34BC-D64D-4225-B02E-E47F82D0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8486F-5F1B-420D-AC91-218BC7F4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53470-C48C-4F7D-AF98-CDF86888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BB35-0697-4B98-809C-6DFC9484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CA7C-7B8B-4606-9DD3-2747AF2F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B78B-15E0-4EA3-9ECB-A02AA366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7E807-4EDF-4FC5-947D-986838E5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35328-257D-4CD2-8629-0C6AFA84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04DB-A22B-4B8E-9459-0742478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17FF4-652C-43E3-94AA-2394E9EC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FA034-0841-4BB7-8AA7-43236940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BF565-C9D5-43FC-94D4-0C30573D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F9A03-77A4-476B-93C3-63A7E96A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BC11-2C87-457C-89CE-308F4B30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1034F-43AE-40BF-B96A-36141A243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88446-8D96-4A11-B5B9-FC2E5B00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49710-02E1-40E0-858F-574A0E2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76406-3F39-4668-9CAB-122D3C26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D696-FB03-4D68-9940-1043650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FFF6D-1979-48A2-BEAC-44C8BE2D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52622-88C2-457D-86C7-B96F646C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9C8B4-B8F9-4C00-AC7B-E998E34D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23DCC-B1EF-418C-A933-3EFA7EE5C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F2FD5-B15B-4800-B756-F5CF8499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BC999E-C4D5-4FEA-A554-CFE6BE9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5F815C-5E3F-46E7-A103-037CF41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A0EF16-1B43-4030-87A4-0AFC722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6DB48-1AA5-4A97-8CDD-13199B25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BB8FB-617B-4A6C-8E0D-8F54D535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6DC82-F596-459A-961A-8ED856ED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1EF21-9181-44E1-BA7B-D863785B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BCA40-7103-43F1-B62B-374B59C4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67258-74CF-4A21-9882-EDA3EBB3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015AC-1082-474E-A1F8-306FA4C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2ABC5-2389-4298-9C8D-6EA97E6E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FA374-7901-435B-B275-327B431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FEF73-CF9C-43E6-8930-C6720C6B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35113-DD96-46F6-9490-1AB61B92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3E884-D6BA-4883-A800-BDEFA2F5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B0E12-7514-4FD7-8621-37AD970E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DBE0-EFE5-439A-BE19-08C2AD71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5C1428-2F59-46B4-AF02-781BE7A8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7F88-6039-4CB6-BA86-E30CCF02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5C4B6-7FEC-4670-A227-C9AF0D81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999F9-A854-438F-AEA6-E88276D3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E0354-FB5D-4B53-924A-89D2BBC2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17205E-8901-49F4-AE8C-3571C72C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4BB9F-D615-4920-A681-A108B851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112D9-AB8A-465E-95A8-C16A5AFD7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493E-226A-4E4F-BFA8-1C020F4B2C98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EC867-8363-4C12-B074-900942621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62A8-B4DB-4AAA-BC83-853AAE3C1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4C49-26B1-487F-945E-CC861AABA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16367-3A76-436E-853E-839BB6C2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 anchor="t">
            <a:normAutofit/>
          </a:bodyPr>
          <a:lstStyle/>
          <a:p>
            <a:r>
              <a:rPr lang="zh-CN" altLang="en-US" sz="4400" b="1" dirty="0"/>
              <a:t>基于图卷积神经网络的多行为推荐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91BB6-4285-462E-849A-3C3B47E06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974"/>
            <a:ext cx="9144000" cy="1655762"/>
          </a:xfrm>
        </p:spPr>
        <p:txBody>
          <a:bodyPr/>
          <a:lstStyle/>
          <a:p>
            <a:r>
              <a:rPr lang="zh-CN" altLang="en-US" dirty="0"/>
              <a:t>高桢</a:t>
            </a:r>
            <a:endParaRPr lang="en-US" altLang="zh-CN" dirty="0"/>
          </a:p>
          <a:p>
            <a:r>
              <a:rPr lang="en-US" altLang="zh-CN" dirty="0"/>
              <a:t>2021/03/26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F6203-17B2-41B5-980D-57F85CEF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6" y="2010599"/>
            <a:ext cx="9290527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FAEC-F9A8-4B84-8161-2AC1DDEE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物品</a:t>
            </a:r>
            <a:r>
              <a:rPr lang="en-US" altLang="zh-CN" dirty="0"/>
              <a:t>-</a:t>
            </a:r>
            <a:r>
              <a:rPr lang="zh-CN" altLang="en-US" dirty="0"/>
              <a:t>物品传播层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50A3-8978-48FF-A973-94C975E2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</a:t>
            </a:r>
            <a:r>
              <a:rPr lang="en-US" altLang="zh-CN" dirty="0"/>
              <a:t>t</a:t>
            </a:r>
            <a:r>
              <a:rPr lang="zh-CN" altLang="en-US" dirty="0"/>
              <a:t>∈</a:t>
            </a:r>
            <a:r>
              <a:rPr lang="en-US" altLang="zh-CN" dirty="0"/>
              <a:t>Nr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与物品</a:t>
            </a:r>
            <a:r>
              <a:rPr lang="en-US" altLang="zh-CN" dirty="0" err="1"/>
              <a:t>i</a:t>
            </a:r>
            <a:r>
              <a:rPr lang="zh-CN" altLang="en-US" dirty="0"/>
              <a:t>有共同行为的物品特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征聚合到物品</a:t>
            </a:r>
            <a:r>
              <a:rPr lang="en-US" altLang="zh-CN" dirty="0" err="1"/>
              <a:t>i</a:t>
            </a:r>
            <a:r>
              <a:rPr lang="zh-CN" altLang="en-US" dirty="0"/>
              <a:t>的嵌入中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320C4-7358-42EE-A560-B33FBE87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2" y="4452706"/>
            <a:ext cx="4769497" cy="636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432CED-5515-4834-9E31-A90BA28C25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2006553"/>
            <a:ext cx="5410200" cy="3648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1D0A19-1F27-44AC-B0FD-4FEBEF1A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755" y="2502514"/>
            <a:ext cx="1641145" cy="636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0955CB-0A19-4F67-B788-33A1EBB22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9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99DD-47A1-4914-B9DC-B4C845DE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联合预测模块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0724A-29B8-4AF8-A4B4-7860949F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基于用户的分数：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基于物品的分数：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最终得分：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38B30B-1151-49CB-B26F-612E8712B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99655" y="2679289"/>
            <a:ext cx="3250698" cy="197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0B5F26-F134-48BB-9192-AD8E12682B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55124" y="2176040"/>
            <a:ext cx="2201235" cy="699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219999-F44E-4CB6-8756-F534E3CBE5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3821" y="3229345"/>
            <a:ext cx="3544337" cy="1100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66141-69B2-4EC7-876E-BB2A08E61DB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75882" y="4876668"/>
            <a:ext cx="5101055" cy="881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1C0F7A-01A0-433D-9323-7E8D1BC38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7851D15-7230-42D7-98F0-96F3FCFD48E5}"/>
              </a:ext>
            </a:extLst>
          </p:cNvPr>
          <p:cNvSpPr/>
          <p:nvPr/>
        </p:nvSpPr>
        <p:spPr>
          <a:xfrm>
            <a:off x="7764517" y="2514600"/>
            <a:ext cx="3941380" cy="23017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6FCB-257E-4C5A-BB99-5CEB940C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09446-0282-4298-AC1F-CA0F1E1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贝叶斯个性化排序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7E71F-CA4D-4131-AD98-54FAF760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01" y="2647774"/>
            <a:ext cx="7502435" cy="1178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53B95C-AA62-452E-AC54-1222F39F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2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F3A2-BEA9-4062-BAA2-EB7DB707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7F36-A351-4763-BDAA-38B84B24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模型性能</a:t>
            </a:r>
            <a:endParaRPr lang="en-US" altLang="zh-CN" dirty="0"/>
          </a:p>
          <a:p>
            <a:pPr lvl="1"/>
            <a:r>
              <a:rPr lang="zh-CN" altLang="en-US" dirty="0"/>
              <a:t>天猫和贝贝的真实数据集</a:t>
            </a:r>
            <a:endParaRPr lang="en-US" altLang="zh-CN" dirty="0"/>
          </a:p>
          <a:p>
            <a:pPr lvl="1"/>
            <a:r>
              <a:rPr lang="zh-CN" altLang="en-US" dirty="0"/>
              <a:t>评价指标</a:t>
            </a:r>
            <a:r>
              <a:rPr lang="en-US" altLang="zh-CN" dirty="0" err="1"/>
              <a:t>Recall@K</a:t>
            </a:r>
            <a:r>
              <a:rPr lang="zh-CN" altLang="en-US" dirty="0"/>
              <a:t>和</a:t>
            </a:r>
            <a:r>
              <a:rPr lang="en-US" altLang="zh-CN" dirty="0"/>
              <a:t>NDCG@K</a:t>
            </a:r>
          </a:p>
          <a:p>
            <a:pPr lvl="1"/>
            <a:r>
              <a:rPr lang="zh-CN" altLang="en-US" dirty="0"/>
              <a:t>分别比基准平均提高</a:t>
            </a:r>
            <a:r>
              <a:rPr lang="en-US" altLang="zh-CN" dirty="0"/>
              <a:t>25.02%</a:t>
            </a:r>
            <a:r>
              <a:rPr lang="zh-CN" altLang="en-US" dirty="0"/>
              <a:t>和</a:t>
            </a:r>
            <a:r>
              <a:rPr lang="en-US" altLang="zh-CN" dirty="0"/>
              <a:t>6.51%</a:t>
            </a:r>
          </a:p>
          <a:p>
            <a:r>
              <a:rPr lang="zh-CN" altLang="en-US" dirty="0"/>
              <a:t>消融实验</a:t>
            </a:r>
            <a:endParaRPr lang="en-US" altLang="zh-CN" dirty="0"/>
          </a:p>
          <a:p>
            <a:pPr lvl="1"/>
            <a:r>
              <a:rPr lang="zh-CN" altLang="en-US" dirty="0"/>
              <a:t>可学习的行为权重很重要</a:t>
            </a:r>
            <a:endParaRPr lang="en-US" altLang="zh-CN" dirty="0"/>
          </a:p>
          <a:p>
            <a:pPr lvl="1"/>
            <a:r>
              <a:rPr lang="zh-CN" altLang="en-US" dirty="0"/>
              <a:t>所有行为的物品</a:t>
            </a:r>
            <a:r>
              <a:rPr lang="en-US" altLang="zh-CN" dirty="0"/>
              <a:t>-</a:t>
            </a:r>
            <a:r>
              <a:rPr lang="zh-CN" altLang="en-US" dirty="0"/>
              <a:t>物品传播是有用的</a:t>
            </a:r>
            <a:endParaRPr lang="en-US" altLang="zh-CN" dirty="0"/>
          </a:p>
          <a:p>
            <a:r>
              <a:rPr lang="zh-CN" altLang="en-US" dirty="0"/>
              <a:t>冷启动问题</a:t>
            </a:r>
            <a:endParaRPr lang="en-US" altLang="zh-CN" dirty="0"/>
          </a:p>
          <a:p>
            <a:pPr lvl="1"/>
            <a:r>
              <a:rPr lang="zh-CN" altLang="en-US" dirty="0"/>
              <a:t>利用基于物品的评分模块</a:t>
            </a:r>
            <a:endParaRPr lang="en-US" altLang="zh-CN" dirty="0"/>
          </a:p>
          <a:p>
            <a:pPr lvl="1"/>
            <a:r>
              <a:rPr lang="zh-CN" altLang="en-US" dirty="0"/>
              <a:t>效果提升显著</a:t>
            </a:r>
            <a:endParaRPr lang="en-US" altLang="zh-CN" dirty="0"/>
          </a:p>
          <a:p>
            <a:r>
              <a:rPr lang="zh-CN" altLang="en-US" dirty="0"/>
              <a:t>最佳超参数</a:t>
            </a:r>
            <a:endParaRPr lang="en-US" altLang="zh-CN" dirty="0"/>
          </a:p>
          <a:p>
            <a:pPr lvl="1"/>
            <a:r>
              <a:rPr lang="el-GR" altLang="zh-CN" dirty="0"/>
              <a:t>λ = 0.7</a:t>
            </a:r>
            <a:endParaRPr lang="en-US" altLang="zh-CN" dirty="0"/>
          </a:p>
          <a:p>
            <a:pPr lvl="1"/>
            <a:r>
              <a:rPr lang="en-US" altLang="zh-CN" dirty="0"/>
              <a:t>Dropout</a:t>
            </a:r>
            <a:r>
              <a:rPr lang="zh-CN" altLang="en-US" dirty="0"/>
              <a:t>比例</a:t>
            </a:r>
            <a:r>
              <a:rPr lang="en-US" altLang="zh-CN" dirty="0"/>
              <a:t>=0.3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A8DB6622-5B37-415B-8A13-FB637D43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2" y="1638790"/>
            <a:ext cx="5162489" cy="27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2A42E-6E47-49F0-B7E9-B566276E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92" y="4579964"/>
            <a:ext cx="5050264" cy="22039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C5D3F1-95E8-4CAC-A176-0A065A96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F3A2-BEA9-4062-BAA2-EB7DB707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7F36-A351-4763-BDAA-38B84B24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模型性能</a:t>
            </a:r>
            <a:endParaRPr lang="en-US" altLang="zh-CN" dirty="0"/>
          </a:p>
          <a:p>
            <a:pPr lvl="1"/>
            <a:r>
              <a:rPr lang="zh-CN" altLang="en-US" dirty="0"/>
              <a:t>天猫和贝贝的真实数据集</a:t>
            </a:r>
            <a:endParaRPr lang="en-US" altLang="zh-CN" dirty="0"/>
          </a:p>
          <a:p>
            <a:pPr lvl="1"/>
            <a:r>
              <a:rPr lang="zh-CN" altLang="en-US" dirty="0"/>
              <a:t>评价指标</a:t>
            </a:r>
            <a:r>
              <a:rPr lang="en-US" altLang="zh-CN" dirty="0" err="1"/>
              <a:t>Recall@K</a:t>
            </a:r>
            <a:r>
              <a:rPr lang="zh-CN" altLang="en-US" dirty="0"/>
              <a:t>和</a:t>
            </a:r>
            <a:r>
              <a:rPr lang="en-US" altLang="zh-CN" dirty="0"/>
              <a:t>NDCG@K</a:t>
            </a:r>
          </a:p>
          <a:p>
            <a:pPr lvl="1"/>
            <a:r>
              <a:rPr lang="zh-CN" altLang="en-US" dirty="0"/>
              <a:t>分别比基准平均提高</a:t>
            </a:r>
            <a:r>
              <a:rPr lang="en-US" altLang="zh-CN" dirty="0"/>
              <a:t>25.02%</a:t>
            </a:r>
            <a:r>
              <a:rPr lang="zh-CN" altLang="en-US" dirty="0"/>
              <a:t>和</a:t>
            </a:r>
            <a:r>
              <a:rPr lang="en-US" altLang="zh-CN" dirty="0"/>
              <a:t>6.51%</a:t>
            </a:r>
          </a:p>
          <a:p>
            <a:r>
              <a:rPr lang="zh-CN" altLang="en-US" dirty="0"/>
              <a:t>消融实验</a:t>
            </a:r>
            <a:endParaRPr lang="en-US" altLang="zh-CN" dirty="0"/>
          </a:p>
          <a:p>
            <a:pPr lvl="1"/>
            <a:r>
              <a:rPr lang="zh-CN" altLang="en-US" dirty="0"/>
              <a:t>可学习的行为权重很重要</a:t>
            </a:r>
            <a:endParaRPr lang="en-US" altLang="zh-CN" dirty="0"/>
          </a:p>
          <a:p>
            <a:pPr lvl="1"/>
            <a:r>
              <a:rPr lang="zh-CN" altLang="en-US" dirty="0"/>
              <a:t>所有行为的物品</a:t>
            </a:r>
            <a:r>
              <a:rPr lang="en-US" altLang="zh-CN" dirty="0"/>
              <a:t>-</a:t>
            </a:r>
            <a:r>
              <a:rPr lang="zh-CN" altLang="en-US" dirty="0"/>
              <a:t>物品传播是有用的</a:t>
            </a:r>
            <a:endParaRPr lang="en-US" altLang="zh-CN" dirty="0"/>
          </a:p>
          <a:p>
            <a:r>
              <a:rPr lang="zh-CN" altLang="en-US" dirty="0"/>
              <a:t>冷启动问题</a:t>
            </a:r>
            <a:endParaRPr lang="en-US" altLang="zh-CN" dirty="0"/>
          </a:p>
          <a:p>
            <a:pPr lvl="1"/>
            <a:r>
              <a:rPr lang="zh-CN" altLang="en-US" dirty="0"/>
              <a:t>利用基于物品的评分模块</a:t>
            </a:r>
            <a:endParaRPr lang="en-US" altLang="zh-CN" dirty="0"/>
          </a:p>
          <a:p>
            <a:pPr lvl="1"/>
            <a:r>
              <a:rPr lang="zh-CN" altLang="en-US" dirty="0"/>
              <a:t>效果提升显著</a:t>
            </a:r>
            <a:endParaRPr lang="en-US" altLang="zh-CN" dirty="0"/>
          </a:p>
          <a:p>
            <a:r>
              <a:rPr lang="zh-CN" altLang="en-US" dirty="0"/>
              <a:t>最佳超参数</a:t>
            </a:r>
            <a:endParaRPr lang="en-US" altLang="zh-CN" dirty="0"/>
          </a:p>
          <a:p>
            <a:pPr lvl="1"/>
            <a:r>
              <a:rPr lang="el-GR" altLang="zh-CN" dirty="0"/>
              <a:t>λ = 0.7</a:t>
            </a:r>
            <a:endParaRPr lang="en-US" altLang="zh-CN" dirty="0"/>
          </a:p>
          <a:p>
            <a:pPr lvl="1"/>
            <a:r>
              <a:rPr lang="en-US" altLang="zh-CN" dirty="0"/>
              <a:t>Dropout</a:t>
            </a:r>
            <a:r>
              <a:rPr lang="zh-CN" altLang="en-US" dirty="0"/>
              <a:t>比例</a:t>
            </a:r>
            <a:r>
              <a:rPr lang="en-US" altLang="zh-CN" dirty="0"/>
              <a:t>=0.3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A8DB6622-5B37-415B-8A13-FB637D43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2" y="1638790"/>
            <a:ext cx="5162489" cy="27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2A42E-6E47-49F0-B7E9-B566276E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92" y="4579964"/>
            <a:ext cx="5050264" cy="22039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C5D3F1-95E8-4CAC-A176-0A065A96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AFC5BF-176A-4BDB-B565-723C31C0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503" y="1401591"/>
            <a:ext cx="8926993" cy="51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F3A2-BEA9-4062-BAA2-EB7DB707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7F36-A351-4763-BDAA-38B84B24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模型性能</a:t>
            </a:r>
            <a:endParaRPr lang="en-US" altLang="zh-CN" dirty="0"/>
          </a:p>
          <a:p>
            <a:pPr lvl="1"/>
            <a:r>
              <a:rPr lang="zh-CN" altLang="en-US" dirty="0"/>
              <a:t>天猫和贝贝的真实数据集</a:t>
            </a:r>
            <a:endParaRPr lang="en-US" altLang="zh-CN" dirty="0"/>
          </a:p>
          <a:p>
            <a:pPr lvl="1"/>
            <a:r>
              <a:rPr lang="zh-CN" altLang="en-US" dirty="0"/>
              <a:t>评价指标</a:t>
            </a:r>
            <a:r>
              <a:rPr lang="en-US" altLang="zh-CN" dirty="0" err="1"/>
              <a:t>Recall@K</a:t>
            </a:r>
            <a:r>
              <a:rPr lang="zh-CN" altLang="en-US" dirty="0"/>
              <a:t>和</a:t>
            </a:r>
            <a:r>
              <a:rPr lang="en-US" altLang="zh-CN" dirty="0"/>
              <a:t>NDCG@K</a:t>
            </a:r>
          </a:p>
          <a:p>
            <a:pPr lvl="1"/>
            <a:r>
              <a:rPr lang="zh-CN" altLang="en-US" dirty="0"/>
              <a:t>分别比基准平均提高</a:t>
            </a:r>
            <a:r>
              <a:rPr lang="en-US" altLang="zh-CN" dirty="0"/>
              <a:t>25.02%</a:t>
            </a:r>
            <a:r>
              <a:rPr lang="zh-CN" altLang="en-US" dirty="0"/>
              <a:t>和</a:t>
            </a:r>
            <a:r>
              <a:rPr lang="en-US" altLang="zh-CN" dirty="0"/>
              <a:t>6.51%</a:t>
            </a:r>
          </a:p>
          <a:p>
            <a:r>
              <a:rPr lang="zh-CN" altLang="en-US" dirty="0"/>
              <a:t>消融实验</a:t>
            </a:r>
            <a:endParaRPr lang="en-US" altLang="zh-CN" dirty="0"/>
          </a:p>
          <a:p>
            <a:pPr lvl="1"/>
            <a:r>
              <a:rPr lang="zh-CN" altLang="en-US" dirty="0"/>
              <a:t>可学习的行为权重很重要</a:t>
            </a:r>
            <a:endParaRPr lang="en-US" altLang="zh-CN" dirty="0"/>
          </a:p>
          <a:p>
            <a:pPr lvl="1"/>
            <a:r>
              <a:rPr lang="zh-CN" altLang="en-US" dirty="0"/>
              <a:t>所有行为的物品</a:t>
            </a:r>
            <a:r>
              <a:rPr lang="en-US" altLang="zh-CN" dirty="0"/>
              <a:t>-</a:t>
            </a:r>
            <a:r>
              <a:rPr lang="zh-CN" altLang="en-US" dirty="0"/>
              <a:t>物品传播是有用的</a:t>
            </a:r>
            <a:endParaRPr lang="en-US" altLang="zh-CN" dirty="0"/>
          </a:p>
          <a:p>
            <a:r>
              <a:rPr lang="zh-CN" altLang="en-US" dirty="0"/>
              <a:t>冷启动问题</a:t>
            </a:r>
            <a:endParaRPr lang="en-US" altLang="zh-CN" dirty="0"/>
          </a:p>
          <a:p>
            <a:pPr lvl="1"/>
            <a:r>
              <a:rPr lang="zh-CN" altLang="en-US" dirty="0"/>
              <a:t>利用基于物品的评分模块</a:t>
            </a:r>
            <a:endParaRPr lang="en-US" altLang="zh-CN" dirty="0"/>
          </a:p>
          <a:p>
            <a:pPr lvl="1"/>
            <a:r>
              <a:rPr lang="zh-CN" altLang="en-US" dirty="0"/>
              <a:t>效果提升显著</a:t>
            </a:r>
            <a:endParaRPr lang="en-US" altLang="zh-CN" dirty="0"/>
          </a:p>
          <a:p>
            <a:r>
              <a:rPr lang="zh-CN" altLang="en-US" dirty="0"/>
              <a:t>最佳超参数</a:t>
            </a:r>
            <a:endParaRPr lang="en-US" altLang="zh-CN" dirty="0"/>
          </a:p>
          <a:p>
            <a:pPr lvl="1"/>
            <a:r>
              <a:rPr lang="el-GR" altLang="zh-CN" dirty="0"/>
              <a:t>λ = 0.7</a:t>
            </a:r>
            <a:endParaRPr lang="en-US" altLang="zh-CN" dirty="0"/>
          </a:p>
          <a:p>
            <a:pPr lvl="1"/>
            <a:r>
              <a:rPr lang="en-US" altLang="zh-CN" dirty="0"/>
              <a:t>Dropout</a:t>
            </a:r>
            <a:r>
              <a:rPr lang="zh-CN" altLang="en-US" dirty="0"/>
              <a:t>比例</a:t>
            </a:r>
            <a:r>
              <a:rPr lang="en-US" altLang="zh-CN" dirty="0"/>
              <a:t>=0.3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A8DB6622-5B37-415B-8A13-FB637D43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2" y="1638790"/>
            <a:ext cx="5162489" cy="27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2A42E-6E47-49F0-B7E9-B566276E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92" y="4579964"/>
            <a:ext cx="5050264" cy="22039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C5D3F1-95E8-4CAC-A176-0A065A96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B4879-2ABE-43AE-90D4-A0E7B4BC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9DB18-B4D8-4198-9965-6D253B25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利用图卷积神经网络从复杂图结构中学习节点的表示能力</a:t>
            </a:r>
            <a:endParaRPr lang="en-US" altLang="zh-CN" dirty="0"/>
          </a:p>
          <a:p>
            <a:r>
              <a:rPr lang="zh-CN" altLang="en-US" dirty="0"/>
              <a:t>提出</a:t>
            </a:r>
            <a:r>
              <a:rPr lang="en-US" altLang="zh-CN" dirty="0"/>
              <a:t>MBGCN</a:t>
            </a:r>
            <a:r>
              <a:rPr lang="zh-CN" altLang="en-US" dirty="0"/>
              <a:t>模型，证明建模行为影响力和行为语义的有效性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物品传播层学习不同行为的影响力度</a:t>
            </a:r>
            <a:endParaRPr lang="en-US" altLang="zh-CN" dirty="0"/>
          </a:p>
          <a:p>
            <a:pPr lvl="1"/>
            <a:r>
              <a:rPr lang="zh-CN" altLang="en-US" dirty="0"/>
              <a:t>物品</a:t>
            </a:r>
            <a:r>
              <a:rPr lang="en-US" altLang="zh-CN" dirty="0"/>
              <a:t>-</a:t>
            </a:r>
            <a:r>
              <a:rPr lang="zh-CN" altLang="en-US" dirty="0"/>
              <a:t>物品传播层捕获行为的语义</a:t>
            </a:r>
            <a:endParaRPr lang="en-US" altLang="zh-CN" dirty="0"/>
          </a:p>
          <a:p>
            <a:r>
              <a:rPr lang="zh-CN" altLang="en-US" dirty="0"/>
              <a:t>模型在冷启动问题上取得了不错的效果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</a:t>
            </a:r>
            <a:endParaRPr lang="en-US" altLang="zh-CN" dirty="0"/>
          </a:p>
          <a:p>
            <a:pPr lvl="1"/>
            <a:r>
              <a:rPr lang="zh-CN" altLang="en-US" dirty="0"/>
              <a:t>直接使用</a:t>
            </a:r>
            <a:r>
              <a:rPr lang="en-US" altLang="zh-CN" dirty="0"/>
              <a:t>w</a:t>
            </a:r>
            <a:r>
              <a:rPr lang="zh-CN" altLang="en-US" dirty="0"/>
              <a:t>，而不是</a:t>
            </a:r>
            <a:r>
              <a:rPr lang="en-US" altLang="zh-CN" dirty="0"/>
              <a:t>a</a:t>
            </a:r>
            <a:r>
              <a:rPr lang="zh-CN" altLang="en-US" dirty="0"/>
              <a:t>加权用户行为是否更合理</a:t>
            </a:r>
            <a:endParaRPr lang="en-US" altLang="zh-CN" dirty="0"/>
          </a:p>
          <a:p>
            <a:pPr lvl="1"/>
            <a:r>
              <a:rPr lang="zh-CN" altLang="en-US" dirty="0"/>
              <a:t>物品嵌入</a:t>
            </a:r>
            <a:r>
              <a:rPr lang="en-US" altLang="zh-CN" dirty="0"/>
              <a:t>q</a:t>
            </a:r>
            <a:r>
              <a:rPr lang="zh-CN" altLang="en-US" dirty="0"/>
              <a:t>对用户嵌入</a:t>
            </a:r>
            <a:r>
              <a:rPr lang="en-US" altLang="zh-CN" dirty="0"/>
              <a:t>p</a:t>
            </a:r>
            <a:r>
              <a:rPr lang="zh-CN" altLang="en-US" dirty="0"/>
              <a:t>进行加权聚合是否更合理</a:t>
            </a:r>
            <a:endParaRPr lang="en-US" altLang="zh-CN" dirty="0"/>
          </a:p>
          <a:p>
            <a:pPr lvl="1"/>
            <a:r>
              <a:rPr lang="zh-CN" altLang="en-US" dirty="0"/>
              <a:t>连接部分改为加权连接是否更合理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C2955-3F12-44AC-B189-C2EB5B15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6071B-E0D6-4145-B98A-592DA08B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40592-0B8A-49C0-B948-0138936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多行为推荐</a:t>
            </a:r>
            <a:endParaRPr lang="en-US" altLang="zh-CN" dirty="0"/>
          </a:p>
          <a:p>
            <a:r>
              <a:rPr lang="zh-CN" altLang="en-US" dirty="0"/>
              <a:t>现有问题</a:t>
            </a:r>
            <a:endParaRPr lang="en-US" altLang="zh-CN" dirty="0"/>
          </a:p>
          <a:p>
            <a:r>
              <a:rPr lang="zh-CN" altLang="en-US" dirty="0"/>
              <a:t>模型方法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r>
              <a:rPr lang="zh-CN" altLang="en-US" dirty="0"/>
              <a:t>总结与思考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12E464-0117-455C-A726-0C175736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653B5-EEA8-4322-A2C9-B09BD3D0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多行为推荐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D2925-591D-40EA-8BE0-98573684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推荐系统利用其他行为预测用户进行目标行为的可能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目标行为</a:t>
            </a:r>
            <a:endParaRPr lang="en-US" altLang="zh-CN" dirty="0"/>
          </a:p>
          <a:p>
            <a:pPr lvl="1"/>
            <a:r>
              <a:rPr lang="zh-CN" altLang="en-US" dirty="0"/>
              <a:t>购买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其他行为</a:t>
            </a:r>
            <a:endParaRPr lang="en-US" altLang="zh-CN" dirty="0"/>
          </a:p>
          <a:p>
            <a:pPr lvl="1"/>
            <a:r>
              <a:rPr lang="zh-CN" altLang="en-US" dirty="0"/>
              <a:t>点击</a:t>
            </a:r>
            <a:endParaRPr lang="en-US" altLang="zh-CN" dirty="0"/>
          </a:p>
          <a:p>
            <a:pPr lvl="1"/>
            <a:r>
              <a:rPr lang="zh-CN" altLang="en-US" dirty="0"/>
              <a:t>浏览</a:t>
            </a:r>
            <a:endParaRPr lang="en-US" altLang="zh-CN" dirty="0"/>
          </a:p>
          <a:p>
            <a:pPr lvl="1"/>
            <a:r>
              <a:rPr lang="zh-CN" altLang="en-US" dirty="0"/>
              <a:t>收藏</a:t>
            </a:r>
            <a:endParaRPr lang="en-US" altLang="zh-CN" dirty="0"/>
          </a:p>
          <a:p>
            <a:pPr lvl="1"/>
            <a:r>
              <a:rPr lang="zh-CN" altLang="en-US" dirty="0"/>
              <a:t>分享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DDA43-632D-48A3-9007-3928F38F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F7D9-8C44-483E-810B-ACB1D43A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1AC2-40EA-4F3D-A89E-EA828F0C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没有考虑不同类型行为的强有力程度</a:t>
            </a:r>
            <a:endParaRPr lang="en-US" altLang="zh-CN" dirty="0"/>
          </a:p>
          <a:p>
            <a:pPr lvl="1"/>
            <a:r>
              <a:rPr lang="zh-CN" altLang="en-US" dirty="0"/>
              <a:t>收藏比点击更强有力</a:t>
            </a:r>
            <a:endParaRPr lang="en-US" altLang="zh-CN" dirty="0"/>
          </a:p>
          <a:p>
            <a:pPr lvl="1"/>
            <a:r>
              <a:rPr lang="zh-CN" altLang="en-US" dirty="0"/>
              <a:t>分享可能比购买更代表用户喜好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没有考虑行为类型的语义（揭示物品与物品之间的关系）</a:t>
            </a:r>
            <a:endParaRPr lang="en-US" altLang="zh-CN" dirty="0"/>
          </a:p>
          <a:p>
            <a:pPr lvl="1"/>
            <a:r>
              <a:rPr lang="zh-CN" altLang="en-US" dirty="0"/>
              <a:t>相互作用的物品之间有某种特殊的关系</a:t>
            </a:r>
            <a:endParaRPr lang="en-US" altLang="zh-CN" dirty="0"/>
          </a:p>
          <a:p>
            <a:pPr lvl="1"/>
            <a:r>
              <a:rPr lang="zh-CN" altLang="en-US" dirty="0"/>
              <a:t>物品是互相可替代的（不同品牌手机）</a:t>
            </a:r>
            <a:endParaRPr lang="en-US" altLang="zh-CN" dirty="0"/>
          </a:p>
          <a:p>
            <a:pPr lvl="1"/>
            <a:r>
              <a:rPr lang="zh-CN" altLang="en-US" dirty="0"/>
              <a:t>物品是互补的（同品牌手机和耳机）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39EED-04DA-4EA4-AB02-B0B4F851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8C97-8C92-4411-8A2B-68C43F5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统一异构图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CDBC3-6789-47FB-ABEA-FC68DE13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节点：用户、物品</a:t>
            </a:r>
            <a:endParaRPr lang="en-US" altLang="zh-CN" dirty="0"/>
          </a:p>
          <a:p>
            <a:r>
              <a:rPr lang="zh-CN" altLang="en-US" dirty="0"/>
              <a:t>边：行为</a:t>
            </a:r>
            <a:endParaRPr lang="en-US" altLang="zh-CN" dirty="0"/>
          </a:p>
          <a:p>
            <a:r>
              <a:rPr lang="zh-CN" altLang="en-US" dirty="0"/>
              <a:t>边类型：行为类型</a:t>
            </a:r>
            <a:endParaRPr lang="en-US" altLang="zh-CN" dirty="0"/>
          </a:p>
          <a:p>
            <a:r>
              <a:rPr lang="zh-CN" altLang="en-US" dirty="0"/>
              <a:t>在物品之间建立基于用户共同行为的元路径</a:t>
            </a:r>
            <a:endParaRPr lang="en-US" altLang="zh-CN" dirty="0"/>
          </a:p>
          <a:p>
            <a:pPr lvl="1"/>
            <a:r>
              <a:rPr lang="zh-CN" altLang="en-US" dirty="0"/>
              <a:t>许多用户同时购买了</a:t>
            </a:r>
            <a:r>
              <a:rPr lang="en-US" altLang="zh-CN" dirty="0"/>
              <a:t>iPhone</a:t>
            </a:r>
            <a:r>
              <a:rPr lang="zh-CN" altLang="en-US" dirty="0"/>
              <a:t>和</a:t>
            </a:r>
            <a:r>
              <a:rPr lang="en-US" altLang="zh-CN" dirty="0" err="1"/>
              <a:t>AirPods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iPhone</a:t>
            </a:r>
            <a:r>
              <a:rPr lang="zh-CN" altLang="en-US" dirty="0"/>
              <a:t>节点和</a:t>
            </a:r>
            <a:r>
              <a:rPr lang="en-US" altLang="zh-CN" dirty="0" err="1"/>
              <a:t>AirPods</a:t>
            </a:r>
            <a:r>
              <a:rPr lang="zh-CN" altLang="en-US" dirty="0"/>
              <a:t>节点之间有一条物品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物品的元路径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D6F57-FF41-4FEE-9E6A-185FC1A2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611B-DD73-453C-A3FC-776D44F7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MBGCN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AF783-4C32-4468-A8EC-5B05B756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共享嵌入层</a:t>
            </a:r>
            <a:endParaRPr lang="en-US" altLang="zh-CN" dirty="0"/>
          </a:p>
          <a:p>
            <a:pPr lvl="1"/>
            <a:r>
              <a:rPr lang="zh-CN" altLang="en-US" dirty="0"/>
              <a:t>初始化用户和物品嵌入</a:t>
            </a:r>
            <a:endParaRPr lang="en-US" altLang="zh-CN" dirty="0"/>
          </a:p>
          <a:p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物品传播层</a:t>
            </a:r>
            <a:endParaRPr lang="en-US" altLang="zh-CN" dirty="0"/>
          </a:p>
          <a:p>
            <a:pPr lvl="1"/>
            <a:r>
              <a:rPr lang="zh-CN" altLang="en-US" dirty="0"/>
              <a:t>学习每种行为强度（影响力度）</a:t>
            </a:r>
            <a:endParaRPr lang="en-US" altLang="zh-CN" dirty="0"/>
          </a:p>
          <a:p>
            <a:r>
              <a:rPr lang="zh-CN" altLang="en-US" dirty="0"/>
              <a:t>物品</a:t>
            </a:r>
            <a:r>
              <a:rPr lang="en-US" altLang="zh-CN" dirty="0"/>
              <a:t>-</a:t>
            </a:r>
            <a:r>
              <a:rPr lang="zh-CN" altLang="en-US" dirty="0"/>
              <a:t>物品传播层</a:t>
            </a:r>
            <a:endParaRPr lang="en-US" altLang="zh-CN" dirty="0"/>
          </a:p>
          <a:p>
            <a:pPr lvl="1"/>
            <a:r>
              <a:rPr lang="zh-CN" altLang="en-US" dirty="0"/>
              <a:t>提炼物品的特殊关系（基于行为类型的语义）</a:t>
            </a:r>
            <a:endParaRPr lang="en-US" altLang="zh-CN" dirty="0"/>
          </a:p>
          <a:p>
            <a:r>
              <a:rPr lang="zh-CN" altLang="en-US" dirty="0"/>
              <a:t>联合预测模块</a:t>
            </a:r>
            <a:endParaRPr lang="en-US" altLang="zh-CN" dirty="0"/>
          </a:p>
          <a:p>
            <a:pPr lvl="1"/>
            <a:r>
              <a:rPr lang="zh-CN" altLang="en-US" dirty="0"/>
              <a:t>给出最终预测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6C3AC-D482-49EF-9DE9-8352D0E9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8523-ABD9-4FD7-A38D-E7BA7D82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75C284-D172-4296-9B15-59878A8C60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802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C57EB7-9835-4F87-B333-37553524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0F8C-D0DB-4AF9-9FD9-0C05957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共享嵌入层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B594B-C27A-42F6-8FA3-C8C613E5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用户嵌入向量和物品嵌入向量：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one-hot</a:t>
            </a:r>
            <a:r>
              <a:rPr lang="zh-CN" altLang="en-US" dirty="0"/>
              <a:t>向量初始化：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57B52-59BF-494A-BDF5-61A22B5A04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0427" y="2387490"/>
            <a:ext cx="6490415" cy="83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24D9D3-924C-4837-A8A6-F5B10910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7" y="4132638"/>
            <a:ext cx="5256153" cy="833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AF0113-D7F3-4280-9D2C-B6B6676D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6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F41A3-3E18-44C7-A982-41C6F94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物品传播层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ED5CA-CE33-4CA5-A0C5-4112E746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用户嵌入传播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u</a:t>
            </a:r>
            <a:r>
              <a:rPr lang="zh-CN" altLang="en-US" dirty="0"/>
              <a:t>的行为</a:t>
            </a:r>
            <a:r>
              <a:rPr lang="en-US" altLang="zh-CN" dirty="0"/>
              <a:t>t</a:t>
            </a:r>
            <a:r>
              <a:rPr lang="zh-CN" altLang="en-US" dirty="0"/>
              <a:t>传播权重：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为每个行为获得一个嵌入：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u</a:t>
            </a:r>
            <a:r>
              <a:rPr lang="zh-CN" altLang="en-US" dirty="0"/>
              <a:t>在第（</a:t>
            </a:r>
            <a:r>
              <a:rPr lang="en-US" altLang="zh-CN" dirty="0"/>
              <a:t>l+1</a:t>
            </a:r>
            <a:r>
              <a:rPr lang="zh-CN" altLang="en-US" dirty="0"/>
              <a:t>）层嵌入：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物品嵌入传播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5BDAF-AA53-4AB0-A5FC-1730CEBF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00" y="2622833"/>
            <a:ext cx="2718094" cy="638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965FF-7DD8-44DB-A6D7-44DE7B55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00" y="3785504"/>
            <a:ext cx="3580166" cy="459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94E773-30FC-49C9-B39D-CDAA8F3B7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00" y="4828770"/>
            <a:ext cx="3247358" cy="724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4814A0-BF90-4177-A9A2-9D13C028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118" y="5885153"/>
            <a:ext cx="4914039" cy="603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F5181D-31E8-4BB1-9EDD-4661741318F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819377" y="1301206"/>
            <a:ext cx="5534423" cy="45078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55DA20-7EA3-4406-A8D3-0EBC04FD8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715" y="365125"/>
            <a:ext cx="18352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710</TotalTime>
  <Words>634</Words>
  <Application>Microsoft Office PowerPoint</Application>
  <PresentationFormat>宽屏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基于图卷积神经网络的多行为推荐</vt:lpstr>
      <vt:lpstr>目录</vt:lpstr>
      <vt:lpstr>多行为推荐</vt:lpstr>
      <vt:lpstr>现有问题</vt:lpstr>
      <vt:lpstr>统一异构图</vt:lpstr>
      <vt:lpstr>MBGCN模型</vt:lpstr>
      <vt:lpstr>模型结构</vt:lpstr>
      <vt:lpstr>共享嵌入层</vt:lpstr>
      <vt:lpstr>用户-物品传播层</vt:lpstr>
      <vt:lpstr>物品-物品传播层</vt:lpstr>
      <vt:lpstr>联合预测模块</vt:lpstr>
      <vt:lpstr>模型训练</vt:lpstr>
      <vt:lpstr>实验</vt:lpstr>
      <vt:lpstr>实验</vt:lpstr>
      <vt:lpstr>实验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使用图卷积神经网络的多行为推荐</dc:title>
  <dc:creator>高 桢</dc:creator>
  <cp:lastModifiedBy>高 桢</cp:lastModifiedBy>
  <cp:revision>38</cp:revision>
  <dcterms:created xsi:type="dcterms:W3CDTF">2021-03-25T12:09:07Z</dcterms:created>
  <dcterms:modified xsi:type="dcterms:W3CDTF">2021-03-26T00:17:21Z</dcterms:modified>
</cp:coreProperties>
</file>