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0" r:id="rId2"/>
    <p:sldId id="368" r:id="rId3"/>
    <p:sldId id="369" r:id="rId4"/>
    <p:sldId id="390" r:id="rId5"/>
    <p:sldId id="391" r:id="rId6"/>
    <p:sldId id="392" r:id="rId7"/>
    <p:sldId id="393" r:id="rId8"/>
    <p:sldId id="395" r:id="rId9"/>
    <p:sldId id="396" r:id="rId10"/>
    <p:sldId id="399" r:id="rId11"/>
    <p:sldId id="400" r:id="rId12"/>
    <p:sldId id="398" r:id="rId13"/>
    <p:sldId id="401" r:id="rId14"/>
    <p:sldId id="402" r:id="rId15"/>
    <p:sldId id="403" r:id="rId16"/>
    <p:sldId id="397" r:id="rId17"/>
    <p:sldId id="404" r:id="rId18"/>
    <p:sldId id="405" r:id="rId19"/>
    <p:sldId id="406" r:id="rId20"/>
    <p:sldId id="407" r:id="rId21"/>
    <p:sldId id="409" r:id="rId22"/>
    <p:sldId id="41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A91026"/>
    <a:srgbClr val="267A7F"/>
    <a:srgbClr val="CA5A59"/>
    <a:srgbClr val="D11535"/>
    <a:srgbClr val="FFFC00"/>
    <a:srgbClr val="CB102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1" autoAdjust="0"/>
    <p:restoredTop sz="96405" autoAdjust="0"/>
  </p:normalViewPr>
  <p:slideViewPr>
    <p:cSldViewPr snapToGrid="0">
      <p:cViewPr varScale="1">
        <p:scale>
          <a:sx n="98" d="100"/>
          <a:sy n="98" d="100"/>
        </p:scale>
        <p:origin x="208" y="29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29139-8C0E-4BC5-8AA8-352B8B06A143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00D7-67CC-416B-85A8-78AABDEC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6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F00D7-67CC-416B-85A8-78AABDECC8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06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F00D7-67CC-416B-85A8-78AABDECC8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8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27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4CB749C-DAAF-4954-9C9A-2FFF3BA8DD23}"/>
              </a:ext>
            </a:extLst>
          </p:cNvPr>
          <p:cNvGrpSpPr/>
          <p:nvPr/>
        </p:nvGrpSpPr>
        <p:grpSpPr>
          <a:xfrm>
            <a:off x="1055077" y="1460826"/>
            <a:ext cx="10081844" cy="1640183"/>
            <a:chOff x="1055078" y="2608351"/>
            <a:chExt cx="10081844" cy="132343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70D654A-F571-4083-A30B-ECE8743468FB}"/>
                </a:ext>
              </a:extLst>
            </p:cNvPr>
            <p:cNvSpPr txBox="1"/>
            <p:nvPr/>
          </p:nvSpPr>
          <p:spPr>
            <a:xfrm>
              <a:off x="2226197" y="3571861"/>
              <a:ext cx="77396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100" b="0" i="0" u="none" strike="noStrike" cap="none" spc="0" normalizeH="0" baseline="0">
                  <a:ln>
                    <a:noFill/>
                  </a:ln>
                  <a:effectLst/>
                  <a:uLnTx/>
                  <a:uFillTx/>
                  <a:latin typeface="Abadi" panose="020B0604020104020204" pitchFamily="34" charset="0"/>
                  <a:ea typeface="等线" panose="02010600030101010101" pitchFamily="2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badi" panose="020B0604020104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B110D2A-2E1D-4CB2-B5C2-47261CB64859}"/>
                </a:ext>
              </a:extLst>
            </p:cNvPr>
            <p:cNvSpPr txBox="1"/>
            <p:nvPr/>
          </p:nvSpPr>
          <p:spPr>
            <a:xfrm>
              <a:off x="1055078" y="2608351"/>
              <a:ext cx="100818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Adversarial Multimodal Representation Learning for Click-Through Rate Prediction</a:t>
              </a:r>
              <a:endParaRPr lang="en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02946D1-4A30-6942-AD1C-1FBDF3549912}"/>
              </a:ext>
            </a:extLst>
          </p:cNvPr>
          <p:cNvSpPr txBox="1"/>
          <p:nvPr/>
        </p:nvSpPr>
        <p:spPr>
          <a:xfrm>
            <a:off x="1999378" y="3101009"/>
            <a:ext cx="8193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Xiang Li, Chao Wang, Jiwei Tan, Xiaoyi Zeng, Dan Ou, Bo Zheng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Alibaba Group, Hangzhou &amp; Beijing, China {leo.lx,xiaoxuan.wc,jiwei.tjw,yuanhan,oudan.od,bozheng}@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alibaba-inc.com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B9D4B-625B-CD44-8BD8-A12F51D352A5}"/>
              </a:ext>
            </a:extLst>
          </p:cNvPr>
          <p:cNvSpPr txBox="1"/>
          <p:nvPr/>
        </p:nvSpPr>
        <p:spPr>
          <a:xfrm>
            <a:off x="3642506" y="6550223"/>
            <a:ext cx="4906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 '20: Proceedings of The Web Conference 2020April 2020 </a:t>
            </a:r>
            <a:endParaRPr lang="en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0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85EDCD21-6476-9540-9192-548245382046}"/>
              </a:ext>
            </a:extLst>
          </p:cNvPr>
          <p:cNvSpPr txBox="1"/>
          <p:nvPr/>
        </p:nvSpPr>
        <p:spPr>
          <a:xfrm>
            <a:off x="417861" y="270597"/>
            <a:ext cx="411438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CN" dirty="0"/>
              <a:t>3. Methods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9694E8EA-C021-2648-A848-366D9747BED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42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974F819E-5C30-8344-A601-F19F613930B3}"/>
              </a:ext>
            </a:extLst>
          </p:cNvPr>
          <p:cNvCxnSpPr>
            <a:cxnSpLocks/>
          </p:cNvCxnSpPr>
          <p:nvPr/>
        </p:nvCxnSpPr>
        <p:spPr>
          <a:xfrm>
            <a:off x="4488917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BC23C70-B845-B84A-BF26-47C0CD6FEF92}"/>
              </a:ext>
            </a:extLst>
          </p:cNvPr>
          <p:cNvGrpSpPr/>
          <p:nvPr/>
        </p:nvGrpSpPr>
        <p:grpSpPr>
          <a:xfrm>
            <a:off x="1905548" y="1453953"/>
            <a:ext cx="2109862" cy="719914"/>
            <a:chOff x="7002683" y="1506452"/>
            <a:chExt cx="3044141" cy="719914"/>
          </a:xfrm>
        </p:grpSpPr>
        <p:sp>
          <p:nvSpPr>
            <p:cNvPr id="6" name="矩形 16">
              <a:extLst>
                <a:ext uri="{FF2B5EF4-FFF2-40B4-BE49-F238E27FC236}">
                  <a16:creationId xmlns:a16="http://schemas.microsoft.com/office/drawing/2014/main" id="{C707B35C-2653-8F4C-A291-E7D23B1FDBC5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18">
              <a:extLst>
                <a:ext uri="{FF2B5EF4-FFF2-40B4-BE49-F238E27FC236}">
                  <a16:creationId xmlns:a16="http://schemas.microsoft.com/office/drawing/2014/main" id="{73E2E6A1-3133-7546-9639-03E74D47DE76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IDs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1041041-89FF-A943-A7A7-B42CABA7F9A6}"/>
              </a:ext>
            </a:extLst>
          </p:cNvPr>
          <p:cNvGrpSpPr/>
          <p:nvPr/>
        </p:nvGrpSpPr>
        <p:grpSpPr>
          <a:xfrm>
            <a:off x="1905545" y="2762819"/>
            <a:ext cx="2109863" cy="719914"/>
            <a:chOff x="7002683" y="1506452"/>
            <a:chExt cx="3044141" cy="719914"/>
          </a:xfrm>
        </p:grpSpPr>
        <p:sp>
          <p:nvSpPr>
            <p:cNvPr id="9" name="矩形 16">
              <a:extLst>
                <a:ext uri="{FF2B5EF4-FFF2-40B4-BE49-F238E27FC236}">
                  <a16:creationId xmlns:a16="http://schemas.microsoft.com/office/drawing/2014/main" id="{8105C269-EB03-7840-8FDA-EB8E03307CFE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18">
              <a:extLst>
                <a:ext uri="{FF2B5EF4-FFF2-40B4-BE49-F238E27FC236}">
                  <a16:creationId xmlns:a16="http://schemas.microsoft.com/office/drawing/2014/main" id="{456435C6-CBB0-DC44-805C-86FE549DFC94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06C75B-0E0B-464D-A27A-373801738820}"/>
              </a:ext>
            </a:extLst>
          </p:cNvPr>
          <p:cNvGrpSpPr/>
          <p:nvPr/>
        </p:nvGrpSpPr>
        <p:grpSpPr>
          <a:xfrm>
            <a:off x="1905545" y="4071685"/>
            <a:ext cx="2109863" cy="719914"/>
            <a:chOff x="7002683" y="1506452"/>
            <a:chExt cx="3044141" cy="719914"/>
          </a:xfrm>
        </p:grpSpPr>
        <p:sp>
          <p:nvSpPr>
            <p:cNvPr id="12" name="矩形 16">
              <a:extLst>
                <a:ext uri="{FF2B5EF4-FFF2-40B4-BE49-F238E27FC236}">
                  <a16:creationId xmlns:a16="http://schemas.microsoft.com/office/drawing/2014/main" id="{1563F766-0C58-E847-9CC8-02350316F4CB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8">
              <a:extLst>
                <a:ext uri="{FF2B5EF4-FFF2-40B4-BE49-F238E27FC236}">
                  <a16:creationId xmlns:a16="http://schemas.microsoft.com/office/drawing/2014/main" id="{0CAD0B3F-480C-2841-BA9F-2E7B0B0AE6D7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Title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68ADDF-2859-FC4B-973F-11EBE74DE79B}"/>
              </a:ext>
            </a:extLst>
          </p:cNvPr>
          <p:cNvGrpSpPr/>
          <p:nvPr/>
        </p:nvGrpSpPr>
        <p:grpSpPr>
          <a:xfrm>
            <a:off x="1905545" y="5380551"/>
            <a:ext cx="2109863" cy="719914"/>
            <a:chOff x="7002683" y="1506452"/>
            <a:chExt cx="3044141" cy="719914"/>
          </a:xfrm>
        </p:grpSpPr>
        <p:sp>
          <p:nvSpPr>
            <p:cNvPr id="15" name="矩形 16">
              <a:extLst>
                <a:ext uri="{FF2B5EF4-FFF2-40B4-BE49-F238E27FC236}">
                  <a16:creationId xmlns:a16="http://schemas.microsoft.com/office/drawing/2014/main" id="{65CD4759-4FC4-6A45-B105-E5C684C9E6EB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8">
              <a:extLst>
                <a:ext uri="{FF2B5EF4-FFF2-40B4-BE49-F238E27FC236}">
                  <a16:creationId xmlns:a16="http://schemas.microsoft.com/office/drawing/2014/main" id="{8AF73E31-72C3-DD47-B6CE-4B4B6297D4C0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Statistic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DC665C2-8A68-9C44-8BA4-A45123D42DB3}"/>
              </a:ext>
            </a:extLst>
          </p:cNvPr>
          <p:cNvSpPr txBox="1"/>
          <p:nvPr/>
        </p:nvSpPr>
        <p:spPr>
          <a:xfrm>
            <a:off x="5420140" y="1352245"/>
            <a:ext cx="551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Microsoft YaHei" panose="020B0503020204020204" pitchFamily="34" charset="-122"/>
              </a:rPr>
              <a:t>主要包含 </a:t>
            </a:r>
            <a:r>
              <a:rPr lang="en-US" dirty="0" err="1">
                <a:ea typeface="Microsoft YaHei" panose="020B0503020204020204" pitchFamily="34" charset="-122"/>
              </a:rPr>
              <a:t>item_id、brand_id</a:t>
            </a:r>
            <a:r>
              <a:rPr lang="en-US" dirty="0"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ea typeface="Microsoft YaHei" panose="020B0503020204020204" pitchFamily="34" charset="-122"/>
              </a:rPr>
              <a:t>等，每个 </a:t>
            </a:r>
            <a:r>
              <a:rPr lang="en-US" dirty="0">
                <a:ea typeface="Microsoft YaHei" panose="020B0503020204020204" pitchFamily="34" charset="-122"/>
              </a:rPr>
              <a:t>id </a:t>
            </a:r>
            <a:r>
              <a:rPr lang="zh-CN" altLang="en-US" dirty="0">
                <a:ea typeface="Microsoft YaHei" panose="020B0503020204020204" pitchFamily="34" charset="-122"/>
              </a:rPr>
              <a:t>用一个 </a:t>
            </a:r>
            <a:r>
              <a:rPr lang="en-US" dirty="0">
                <a:ea typeface="Microsoft YaHei" panose="020B0503020204020204" pitchFamily="34" charset="-122"/>
              </a:rPr>
              <a:t>one-hot </a:t>
            </a:r>
            <a:r>
              <a:rPr lang="zh-CN" altLang="en-US" dirty="0">
                <a:ea typeface="Microsoft YaHei" panose="020B0503020204020204" pitchFamily="34" charset="-122"/>
              </a:rPr>
              <a:t>向量表示，随后经过 </a:t>
            </a:r>
            <a:r>
              <a:rPr lang="en-US" dirty="0">
                <a:ea typeface="Microsoft YaHei" panose="020B0503020204020204" pitchFamily="34" charset="-122"/>
              </a:rPr>
              <a:t>embedding-lookup table </a:t>
            </a:r>
            <a:r>
              <a:rPr lang="zh-CN" altLang="en-US" dirty="0">
                <a:ea typeface="Microsoft YaHei" panose="020B0503020204020204" pitchFamily="34" charset="-122"/>
              </a:rPr>
              <a:t>得到 </a:t>
            </a:r>
            <a:r>
              <a:rPr lang="en-US" dirty="0">
                <a:ea typeface="Microsoft YaHei" panose="020B0503020204020204" pitchFamily="34" charset="-122"/>
              </a:rPr>
              <a:t>IDs </a:t>
            </a:r>
            <a:r>
              <a:rPr lang="zh-CN" altLang="en-US" dirty="0">
                <a:ea typeface="Microsoft YaHei" panose="020B0503020204020204" pitchFamily="34" charset="-122"/>
              </a:rPr>
              <a:t>的嵌入表示</a:t>
            </a:r>
            <a:endParaRPr lang="en-CN" sz="2000" dirty="0">
              <a:solidFill>
                <a:schemeClr val="tx1">
                  <a:lumMod val="85000"/>
                  <a:lumOff val="15000"/>
                </a:schemeClr>
              </a:solidFill>
              <a:ea typeface="Microsoft YaHei" panose="020B0503020204020204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1E181A-277F-DE47-85B0-C766659F7C4E}"/>
              </a:ext>
            </a:extLst>
          </p:cNvPr>
          <p:cNvSpPr txBox="1"/>
          <p:nvPr/>
        </p:nvSpPr>
        <p:spPr>
          <a:xfrm>
            <a:off x="5420140" y="2967275"/>
            <a:ext cx="551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" panose="020B0503020204020204" pitchFamily="34" charset="-122"/>
              </a:rPr>
              <a:t>通过预训练的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" panose="020B0503020204020204" pitchFamily="34" charset="-122"/>
              </a:rPr>
              <a:t>VGG16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" panose="020B0503020204020204" pitchFamily="34" charset="-122"/>
              </a:rPr>
              <a:t>提取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" panose="020B0503020204020204" pitchFamily="34" charset="-122"/>
              </a:rPr>
              <a:t>4096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" panose="020B0503020204020204" pitchFamily="34" charset="-122"/>
              </a:rPr>
              <a:t>维的向量</a:t>
            </a:r>
            <a:endParaRPr lang="en-CN" dirty="0">
              <a:solidFill>
                <a:schemeClr val="tx1">
                  <a:lumMod val="85000"/>
                  <a:lumOff val="15000"/>
                </a:schemeClr>
              </a:solidFill>
              <a:ea typeface="Microsoft YaHei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E4BC9D-2B1E-0C42-9E5B-A96F99D1FD4A}"/>
              </a:ext>
            </a:extLst>
          </p:cNvPr>
          <p:cNvSpPr txBox="1"/>
          <p:nvPr/>
        </p:nvSpPr>
        <p:spPr>
          <a:xfrm>
            <a:off x="5420140" y="4108476"/>
            <a:ext cx="5512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Microsoft YaHei" panose="020B0503020204020204" pitchFamily="34" charset="-122"/>
              </a:rPr>
              <a:t>包含多个单词，使用 </a:t>
            </a:r>
            <a:r>
              <a:rPr lang="en-US" dirty="0">
                <a:ea typeface="Microsoft YaHei" panose="020B0503020204020204" pitchFamily="34" charset="-122"/>
              </a:rPr>
              <a:t>CNN </a:t>
            </a:r>
            <a:r>
              <a:rPr lang="zh-CN" altLang="en-US" dirty="0">
                <a:ea typeface="Microsoft YaHei" panose="020B0503020204020204" pitchFamily="34" charset="-122"/>
              </a:rPr>
              <a:t>模型提取词向量，得到一个 </a:t>
            </a:r>
            <a:r>
              <a:rPr lang="en-US" dirty="0" err="1">
                <a:ea typeface="Microsoft YaHei" panose="020B0503020204020204" pitchFamily="34" charset="-122"/>
              </a:rPr>
              <a:t>h×d</a:t>
            </a:r>
            <a:r>
              <a:rPr lang="en-US" dirty="0"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ea typeface="Microsoft YaHei" panose="020B0503020204020204" pitchFamily="34" charset="-122"/>
              </a:rPr>
              <a:t>的矩阵表示</a:t>
            </a:r>
            <a:endParaRPr lang="en-CN" sz="2000" dirty="0">
              <a:solidFill>
                <a:schemeClr val="tx1">
                  <a:lumMod val="85000"/>
                  <a:lumOff val="15000"/>
                </a:schemeClr>
              </a:solidFill>
              <a:ea typeface="Microsoft YaHei" panose="020B0503020204020204" pitchFamily="34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DF687-9E2D-AD47-B03C-DF7B72978271}"/>
              </a:ext>
            </a:extLst>
          </p:cNvPr>
          <p:cNvSpPr txBox="1"/>
          <p:nvPr/>
        </p:nvSpPr>
        <p:spPr>
          <a:xfrm>
            <a:off x="5420140" y="5531212"/>
            <a:ext cx="5512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" panose="020B0503020204020204" pitchFamily="34" charset="-122"/>
              </a:rPr>
              <a:t>商品的历史曝光、点击等信息，通过离散化等手段最终得到两个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" panose="020B0503020204020204" pitchFamily="34" charset="-122"/>
              </a:rPr>
              <a:t>8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" panose="020B0503020204020204" pitchFamily="34" charset="-122"/>
              </a:rPr>
              <a:t>维的向量</a:t>
            </a:r>
            <a:endParaRPr lang="en-CN" dirty="0">
              <a:solidFill>
                <a:schemeClr val="tx1">
                  <a:lumMod val="85000"/>
                  <a:lumOff val="15000"/>
                </a:schemeClr>
              </a:solidFill>
              <a:ea typeface="Microsoft YaHei" panose="020B0503020204020204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B381F-53E9-894D-B4E0-9C30CCCF1E65}"/>
              </a:ext>
            </a:extLst>
          </p:cNvPr>
          <p:cNvSpPr txBox="1"/>
          <p:nvPr/>
        </p:nvSpPr>
        <p:spPr>
          <a:xfrm>
            <a:off x="5093199" y="362930"/>
            <a:ext cx="296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Modality Embedding Layer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209906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85EDCD21-6476-9540-9192-548245382046}"/>
              </a:ext>
            </a:extLst>
          </p:cNvPr>
          <p:cNvSpPr txBox="1"/>
          <p:nvPr/>
        </p:nvSpPr>
        <p:spPr>
          <a:xfrm>
            <a:off x="417861" y="270597"/>
            <a:ext cx="411438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CN" dirty="0"/>
              <a:t>3. Methods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9694E8EA-C021-2648-A848-366D9747BED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42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974F819E-5C30-8344-A601-F19F613930B3}"/>
              </a:ext>
            </a:extLst>
          </p:cNvPr>
          <p:cNvCxnSpPr>
            <a:cxnSpLocks/>
          </p:cNvCxnSpPr>
          <p:nvPr/>
        </p:nvCxnSpPr>
        <p:spPr>
          <a:xfrm>
            <a:off x="4488917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DB381F-53E9-894D-B4E0-9C30CCCF1E65}"/>
              </a:ext>
            </a:extLst>
          </p:cNvPr>
          <p:cNvSpPr txBox="1"/>
          <p:nvPr/>
        </p:nvSpPr>
        <p:spPr>
          <a:xfrm>
            <a:off x="5093199" y="362930"/>
            <a:ext cx="296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Modality Embedding Layer</a:t>
            </a:r>
            <a:endParaRPr lang="en-CN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6532EB-3478-E945-9FBD-CBDCEAC79CD1}"/>
              </a:ext>
            </a:extLst>
          </p:cNvPr>
          <p:cNvSpPr txBox="1"/>
          <p:nvPr/>
        </p:nvSpPr>
        <p:spPr>
          <a:xfrm>
            <a:off x="6022649" y="1509203"/>
            <a:ext cx="5265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>
                <a:solidFill>
                  <a:srgbClr val="0070C0"/>
                </a:solidFill>
              </a:rPr>
              <a:t>modality-specfic</a:t>
            </a:r>
            <a:r>
              <a:rPr lang="zh-CN" altLang="en-US" sz="32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>
                <a:solidFill>
                  <a:srgbClr val="0070C0"/>
                </a:solidFill>
              </a:rPr>
              <a:t>independent</a:t>
            </a:r>
            <a:endParaRPr lang="en-CN" sz="2400" dirty="0">
              <a:solidFill>
                <a:srgbClr val="0070C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7BFEF4-6463-C74E-B0C7-AB4F1C8831BB}"/>
              </a:ext>
            </a:extLst>
          </p:cNvPr>
          <p:cNvSpPr/>
          <p:nvPr/>
        </p:nvSpPr>
        <p:spPr>
          <a:xfrm>
            <a:off x="5750466" y="1330368"/>
            <a:ext cx="5592417" cy="189164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59D967-C9A6-7848-8952-B47EC07C845B}"/>
              </a:ext>
            </a:extLst>
          </p:cNvPr>
          <p:cNvSpPr txBox="1"/>
          <p:nvPr/>
        </p:nvSpPr>
        <p:spPr>
          <a:xfrm>
            <a:off x="6022649" y="4220085"/>
            <a:ext cx="5109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>
                <a:solidFill>
                  <a:srgbClr val="FF0000"/>
                </a:solidFill>
              </a:rPr>
              <a:t>modality-invariant</a:t>
            </a:r>
            <a:r>
              <a:rPr lang="zh-CN" altLang="en-US" sz="3200" dirty="0">
                <a:solidFill>
                  <a:srgbClr val="FF0000"/>
                </a:solidFill>
              </a:rPr>
              <a:t>           </a:t>
            </a:r>
            <a:r>
              <a:rPr lang="en-US" altLang="zh-CN" sz="2400" dirty="0">
                <a:solidFill>
                  <a:srgbClr val="FF0000"/>
                </a:solidFill>
              </a:rPr>
              <a:t>shared</a:t>
            </a:r>
            <a:endParaRPr lang="en-CN" sz="240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FBA852-4D79-0648-978A-72F14CB8FF2E}"/>
              </a:ext>
            </a:extLst>
          </p:cNvPr>
          <p:cNvSpPr/>
          <p:nvPr/>
        </p:nvSpPr>
        <p:spPr>
          <a:xfrm>
            <a:off x="5750466" y="4041250"/>
            <a:ext cx="5592417" cy="1891646"/>
          </a:xfrm>
          <a:prstGeom prst="rect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6DEEF6-9787-9C45-B6FC-93C3291DA100}"/>
              </a:ext>
            </a:extLst>
          </p:cNvPr>
          <p:cNvGrpSpPr/>
          <p:nvPr/>
        </p:nvGrpSpPr>
        <p:grpSpPr>
          <a:xfrm>
            <a:off x="765860" y="3896067"/>
            <a:ext cx="2109862" cy="719914"/>
            <a:chOff x="7002683" y="1506452"/>
            <a:chExt cx="3044141" cy="719914"/>
          </a:xfrm>
        </p:grpSpPr>
        <p:sp>
          <p:nvSpPr>
            <p:cNvPr id="57" name="矩形 16">
              <a:extLst>
                <a:ext uri="{FF2B5EF4-FFF2-40B4-BE49-F238E27FC236}">
                  <a16:creationId xmlns:a16="http://schemas.microsoft.com/office/drawing/2014/main" id="{7EBA8B87-3DF4-374E-A372-96CBDCE8DB04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文本框 18">
              <a:extLst>
                <a:ext uri="{FF2B5EF4-FFF2-40B4-BE49-F238E27FC236}">
                  <a16:creationId xmlns:a16="http://schemas.microsoft.com/office/drawing/2014/main" id="{F56200FA-1981-5149-9FB2-153745FD2CB8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IDs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D4FD03A-1556-094E-AA1C-51E77A4368B0}"/>
              </a:ext>
            </a:extLst>
          </p:cNvPr>
          <p:cNvGrpSpPr/>
          <p:nvPr/>
        </p:nvGrpSpPr>
        <p:grpSpPr>
          <a:xfrm>
            <a:off x="1144929" y="3283124"/>
            <a:ext cx="2109863" cy="719914"/>
            <a:chOff x="7002683" y="1506452"/>
            <a:chExt cx="3044141" cy="719914"/>
          </a:xfrm>
        </p:grpSpPr>
        <p:sp>
          <p:nvSpPr>
            <p:cNvPr id="60" name="矩形 16">
              <a:extLst>
                <a:ext uri="{FF2B5EF4-FFF2-40B4-BE49-F238E27FC236}">
                  <a16:creationId xmlns:a16="http://schemas.microsoft.com/office/drawing/2014/main" id="{D7B58BE2-236E-484C-B5B8-926489F1FE5A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文本框 18">
              <a:extLst>
                <a:ext uri="{FF2B5EF4-FFF2-40B4-BE49-F238E27FC236}">
                  <a16:creationId xmlns:a16="http://schemas.microsoft.com/office/drawing/2014/main" id="{FEDAD8A4-87CC-4841-9B11-61EFD26BFC34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5C15476-4479-A049-9985-5E394C186EF4}"/>
              </a:ext>
            </a:extLst>
          </p:cNvPr>
          <p:cNvGrpSpPr/>
          <p:nvPr/>
        </p:nvGrpSpPr>
        <p:grpSpPr>
          <a:xfrm>
            <a:off x="1535464" y="2709086"/>
            <a:ext cx="2109863" cy="719914"/>
            <a:chOff x="7002683" y="1506452"/>
            <a:chExt cx="3044141" cy="719914"/>
          </a:xfrm>
        </p:grpSpPr>
        <p:sp>
          <p:nvSpPr>
            <p:cNvPr id="63" name="矩形 16">
              <a:extLst>
                <a:ext uri="{FF2B5EF4-FFF2-40B4-BE49-F238E27FC236}">
                  <a16:creationId xmlns:a16="http://schemas.microsoft.com/office/drawing/2014/main" id="{1850E9B4-108F-9242-B31A-8CA03E50C545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文本框 18">
              <a:extLst>
                <a:ext uri="{FF2B5EF4-FFF2-40B4-BE49-F238E27FC236}">
                  <a16:creationId xmlns:a16="http://schemas.microsoft.com/office/drawing/2014/main" id="{ADE49E0A-F918-254A-8D31-AD89C6F666CE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Title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F1E0D61-6F4B-C248-A405-B28C85D6C652}"/>
              </a:ext>
            </a:extLst>
          </p:cNvPr>
          <p:cNvGrpSpPr/>
          <p:nvPr/>
        </p:nvGrpSpPr>
        <p:grpSpPr>
          <a:xfrm>
            <a:off x="1925999" y="2169220"/>
            <a:ext cx="2109863" cy="719914"/>
            <a:chOff x="7002683" y="1506452"/>
            <a:chExt cx="3044141" cy="719914"/>
          </a:xfrm>
        </p:grpSpPr>
        <p:sp>
          <p:nvSpPr>
            <p:cNvPr id="66" name="矩形 16">
              <a:extLst>
                <a:ext uri="{FF2B5EF4-FFF2-40B4-BE49-F238E27FC236}">
                  <a16:creationId xmlns:a16="http://schemas.microsoft.com/office/drawing/2014/main" id="{8318F18A-BFE2-0344-8BA2-4680CE222FCF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文本框 18">
              <a:extLst>
                <a:ext uri="{FF2B5EF4-FFF2-40B4-BE49-F238E27FC236}">
                  <a16:creationId xmlns:a16="http://schemas.microsoft.com/office/drawing/2014/main" id="{A6B2B907-2D83-C84D-9ADB-9B74D0237FB7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Statistic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0E99315-1B42-6242-ADD5-73304043C845}"/>
              </a:ext>
            </a:extLst>
          </p:cNvPr>
          <p:cNvGrpSpPr/>
          <p:nvPr/>
        </p:nvGrpSpPr>
        <p:grpSpPr>
          <a:xfrm>
            <a:off x="6096000" y="2316314"/>
            <a:ext cx="2491410" cy="630190"/>
            <a:chOff x="6096000" y="2316314"/>
            <a:chExt cx="2491410" cy="63019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3ADEEE4-FC6D-1B47-BCFA-83EE23BE7A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7982"/>
            <a:stretch/>
          </p:blipFill>
          <p:spPr>
            <a:xfrm>
              <a:off x="6096000" y="2316314"/>
              <a:ext cx="543339" cy="5969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453DA5F-A0AB-F446-BA7C-15BA1FF2D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530" r="29088"/>
            <a:stretch/>
          </p:blipFill>
          <p:spPr>
            <a:xfrm>
              <a:off x="6626088" y="2349604"/>
              <a:ext cx="1961322" cy="5969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7A37ED4-E257-7B4C-B01A-B7EB16C56FB8}"/>
              </a:ext>
            </a:extLst>
          </p:cNvPr>
          <p:cNvGrpSpPr/>
          <p:nvPr/>
        </p:nvGrpSpPr>
        <p:grpSpPr>
          <a:xfrm>
            <a:off x="6096000" y="5076490"/>
            <a:ext cx="2345634" cy="741215"/>
            <a:chOff x="6096000" y="5076490"/>
            <a:chExt cx="2345634" cy="741215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8CBB1FE0-E0CE-534D-B7EC-0896229890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333" t="-1" r="61218" b="2031"/>
            <a:stretch/>
          </p:blipFill>
          <p:spPr>
            <a:xfrm>
              <a:off x="6096000" y="5076490"/>
              <a:ext cx="1060174" cy="584775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5BA9BB0-2517-9A42-831D-8EA48A80D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544" t="-1" r="-1067" b="-24178"/>
            <a:stretch/>
          </p:blipFill>
          <p:spPr>
            <a:xfrm>
              <a:off x="7287718" y="5076490"/>
              <a:ext cx="1153916" cy="741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81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85EDCD21-6476-9540-9192-548245382046}"/>
              </a:ext>
            </a:extLst>
          </p:cNvPr>
          <p:cNvSpPr txBox="1"/>
          <p:nvPr/>
        </p:nvSpPr>
        <p:spPr>
          <a:xfrm>
            <a:off x="417861" y="270597"/>
            <a:ext cx="411438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CN" dirty="0"/>
              <a:t>3. Methods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9694E8EA-C021-2648-A848-366D9747BED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42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974F819E-5C30-8344-A601-F19F613930B3}"/>
              </a:ext>
            </a:extLst>
          </p:cNvPr>
          <p:cNvCxnSpPr>
            <a:cxnSpLocks/>
          </p:cNvCxnSpPr>
          <p:nvPr/>
        </p:nvCxnSpPr>
        <p:spPr>
          <a:xfrm>
            <a:off x="4488917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1DB1F1B-612A-0D4C-9E64-4FD1FF6D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838" y="1397144"/>
            <a:ext cx="7849976" cy="4446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15CCD2-77D2-694B-936F-577170A04287}"/>
              </a:ext>
            </a:extLst>
          </p:cNvPr>
          <p:cNvSpPr txBox="1"/>
          <p:nvPr/>
        </p:nvSpPr>
        <p:spPr>
          <a:xfrm>
            <a:off x="5093199" y="362930"/>
            <a:ext cx="3402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Multimodal Attention Network</a:t>
            </a:r>
            <a:endParaRPr lang="en-CN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3C5EEF7-141E-AF48-BF5B-23BAF39F13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2" r="11762"/>
          <a:stretch/>
        </p:blipFill>
        <p:spPr>
          <a:xfrm>
            <a:off x="183186" y="3273563"/>
            <a:ext cx="4057685" cy="157673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853D27A-C8AF-5747-B893-6470D215F78B}"/>
              </a:ext>
            </a:extLst>
          </p:cNvPr>
          <p:cNvGrpSpPr/>
          <p:nvPr/>
        </p:nvGrpSpPr>
        <p:grpSpPr>
          <a:xfrm>
            <a:off x="965751" y="2857695"/>
            <a:ext cx="1585709" cy="389364"/>
            <a:chOff x="6096000" y="2316314"/>
            <a:chExt cx="2566488" cy="63019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45D362F-64D9-AB4A-9FB1-47652DAAB9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7982"/>
            <a:stretch/>
          </p:blipFill>
          <p:spPr>
            <a:xfrm>
              <a:off x="6096000" y="2316314"/>
              <a:ext cx="543339" cy="5969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9CD404D-3798-194B-A640-4D3995FE72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530" r="27427"/>
            <a:stretch/>
          </p:blipFill>
          <p:spPr>
            <a:xfrm>
              <a:off x="6626087" y="2349604"/>
              <a:ext cx="2036401" cy="59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624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85EDCD21-6476-9540-9192-548245382046}"/>
              </a:ext>
            </a:extLst>
          </p:cNvPr>
          <p:cNvSpPr txBox="1"/>
          <p:nvPr/>
        </p:nvSpPr>
        <p:spPr>
          <a:xfrm>
            <a:off x="417861" y="270597"/>
            <a:ext cx="411438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CN" dirty="0"/>
              <a:t>3. Methods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9694E8EA-C021-2648-A848-366D9747BED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42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974F819E-5C30-8344-A601-F19F613930B3}"/>
              </a:ext>
            </a:extLst>
          </p:cNvPr>
          <p:cNvCxnSpPr>
            <a:cxnSpLocks/>
          </p:cNvCxnSpPr>
          <p:nvPr/>
        </p:nvCxnSpPr>
        <p:spPr>
          <a:xfrm>
            <a:off x="4488917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E15CCD2-77D2-694B-936F-577170A04287}"/>
              </a:ext>
            </a:extLst>
          </p:cNvPr>
          <p:cNvSpPr txBox="1"/>
          <p:nvPr/>
        </p:nvSpPr>
        <p:spPr>
          <a:xfrm>
            <a:off x="5093199" y="362930"/>
            <a:ext cx="3583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Multimodal Adversarial Network</a:t>
            </a:r>
            <a:endParaRPr lang="en-C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DAB930-5162-1846-BBE6-55E19B8E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76" y="1157233"/>
            <a:ext cx="6846951" cy="5035694"/>
          </a:xfrm>
          <a:prstGeom prst="rect">
            <a:avLst/>
          </a:prstGeom>
        </p:spPr>
      </p:pic>
      <p:cxnSp>
        <p:nvCxnSpPr>
          <p:cNvPr id="22" name="直线连接符 3">
            <a:extLst>
              <a:ext uri="{FF2B5EF4-FFF2-40B4-BE49-F238E27FC236}">
                <a16:creationId xmlns:a16="http://schemas.microsoft.com/office/drawing/2014/main" id="{DF11154A-30CC-0C44-B576-80D47E17B423}"/>
              </a:ext>
            </a:extLst>
          </p:cNvPr>
          <p:cNvCxnSpPr>
            <a:cxnSpLocks/>
          </p:cNvCxnSpPr>
          <p:nvPr/>
        </p:nvCxnSpPr>
        <p:spPr>
          <a:xfrm flipH="1">
            <a:off x="8093000" y="3909655"/>
            <a:ext cx="3635172" cy="0"/>
          </a:xfrm>
          <a:prstGeom prst="line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F9E5BEA-3551-9E40-B97D-833A35D7F48C}"/>
              </a:ext>
            </a:extLst>
          </p:cNvPr>
          <p:cNvSpPr txBox="1"/>
          <p:nvPr/>
        </p:nvSpPr>
        <p:spPr>
          <a:xfrm>
            <a:off x="8093000" y="1718916"/>
            <a:ext cx="3431971" cy="171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第一个判别器的目标是识别 </a:t>
            </a:r>
            <a:r>
              <a:rPr lang="en-US" dirty="0"/>
              <a:t>modality-invariant </a:t>
            </a:r>
            <a:r>
              <a:rPr lang="zh-CN" altLang="en-US" dirty="0"/>
              <a:t>特征，并增强识别的 </a:t>
            </a:r>
            <a:r>
              <a:rPr lang="en-US" dirty="0"/>
              <a:t>modality-invariant </a:t>
            </a:r>
            <a:r>
              <a:rPr lang="zh-CN" altLang="en-US" dirty="0"/>
              <a:t>特征以迷惑第二个判别器。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4E524D-FE3A-0841-B95B-98CA61FA0198}"/>
              </a:ext>
            </a:extLst>
          </p:cNvPr>
          <p:cNvSpPr txBox="1"/>
          <p:nvPr/>
        </p:nvSpPr>
        <p:spPr>
          <a:xfrm>
            <a:off x="8093001" y="4237171"/>
            <a:ext cx="3431971" cy="171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与此同时第二个判别器会驱动跨模态知识迁移，从而更好的学习多模态公共子空间，以获取最终的 </a:t>
            </a:r>
            <a:r>
              <a:rPr lang="en-US" dirty="0"/>
              <a:t>modality-invariant </a:t>
            </a:r>
            <a:r>
              <a:rPr lang="zh-CN" altLang="en-US" dirty="0"/>
              <a:t>特征。</a:t>
            </a:r>
            <a:endParaRPr lang="en-C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C6CE92-D5F8-A549-833A-C8F6DBC2A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038" y="1824932"/>
            <a:ext cx="418206" cy="3521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D64EC0-B810-8442-BD80-2670AB580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038" y="4321154"/>
            <a:ext cx="359741" cy="3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5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85EDCD21-6476-9540-9192-548245382046}"/>
              </a:ext>
            </a:extLst>
          </p:cNvPr>
          <p:cNvSpPr txBox="1"/>
          <p:nvPr/>
        </p:nvSpPr>
        <p:spPr>
          <a:xfrm>
            <a:off x="417861" y="270597"/>
            <a:ext cx="411438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CN" dirty="0"/>
              <a:t>3. Methods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9694E8EA-C021-2648-A848-366D9747BED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42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974F819E-5C30-8344-A601-F19F613930B3}"/>
              </a:ext>
            </a:extLst>
          </p:cNvPr>
          <p:cNvCxnSpPr>
            <a:cxnSpLocks/>
          </p:cNvCxnSpPr>
          <p:nvPr/>
        </p:nvCxnSpPr>
        <p:spPr>
          <a:xfrm>
            <a:off x="4488917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E15CCD2-77D2-694B-936F-577170A04287}"/>
              </a:ext>
            </a:extLst>
          </p:cNvPr>
          <p:cNvSpPr txBox="1"/>
          <p:nvPr/>
        </p:nvSpPr>
        <p:spPr>
          <a:xfrm>
            <a:off x="5093199" y="362930"/>
            <a:ext cx="3583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Multimodal Adversarial Network</a:t>
            </a:r>
            <a:endParaRPr lang="en-C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DAB930-5162-1846-BBE6-55E19B8E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76" y="1157233"/>
            <a:ext cx="6846951" cy="503569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FE42ED6-0E7D-5E4F-8C53-47731BAFDA73}"/>
              </a:ext>
            </a:extLst>
          </p:cNvPr>
          <p:cNvGrpSpPr/>
          <p:nvPr/>
        </p:nvGrpSpPr>
        <p:grpSpPr>
          <a:xfrm>
            <a:off x="8676872" y="1376050"/>
            <a:ext cx="1775791" cy="561146"/>
            <a:chOff x="6096000" y="5076490"/>
            <a:chExt cx="2345634" cy="7412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C4D2052-E4AD-E548-9026-1BD959C4B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333" t="-1" r="61218" b="2031"/>
            <a:stretch/>
          </p:blipFill>
          <p:spPr>
            <a:xfrm>
              <a:off x="6096000" y="5076490"/>
              <a:ext cx="1060174" cy="5847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B09D655-602F-EF4D-9978-2D0BF3E5D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5544" t="-1" r="-1067" b="-24178"/>
            <a:stretch/>
          </p:blipFill>
          <p:spPr>
            <a:xfrm>
              <a:off x="7287718" y="5076490"/>
              <a:ext cx="1153916" cy="741215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596F81E-FE15-3446-A827-888586D8FC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394"/>
          <a:stretch/>
        </p:blipFill>
        <p:spPr>
          <a:xfrm>
            <a:off x="8355271" y="2738398"/>
            <a:ext cx="2938612" cy="304800"/>
          </a:xfrm>
          <a:prstGeom prst="rect">
            <a:avLst/>
          </a:prstGeom>
        </p:spPr>
      </p:pic>
      <p:cxnSp>
        <p:nvCxnSpPr>
          <p:cNvPr id="16" name="直线连接符 3">
            <a:extLst>
              <a:ext uri="{FF2B5EF4-FFF2-40B4-BE49-F238E27FC236}">
                <a16:creationId xmlns:a16="http://schemas.microsoft.com/office/drawing/2014/main" id="{84886DF8-5689-4246-A69A-0C995DFE8B47}"/>
              </a:ext>
            </a:extLst>
          </p:cNvPr>
          <p:cNvCxnSpPr>
            <a:cxnSpLocks/>
          </p:cNvCxnSpPr>
          <p:nvPr/>
        </p:nvCxnSpPr>
        <p:spPr>
          <a:xfrm flipH="1">
            <a:off x="8411053" y="2094951"/>
            <a:ext cx="2938611" cy="0"/>
          </a:xfrm>
          <a:prstGeom prst="line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1507CBB-017F-5145-92F2-131AC45C3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9361" y="3138951"/>
            <a:ext cx="1371596" cy="304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B3D3F3-BD73-ED40-AEE0-ECCDB54CB6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151"/>
          <a:stretch/>
        </p:blipFill>
        <p:spPr>
          <a:xfrm>
            <a:off x="8571683" y="3580411"/>
            <a:ext cx="1876721" cy="400911"/>
          </a:xfrm>
          <a:prstGeom prst="rect">
            <a:avLst/>
          </a:prstGeom>
        </p:spPr>
      </p:pic>
      <p:cxnSp>
        <p:nvCxnSpPr>
          <p:cNvPr id="22" name="直线连接符 3">
            <a:extLst>
              <a:ext uri="{FF2B5EF4-FFF2-40B4-BE49-F238E27FC236}">
                <a16:creationId xmlns:a16="http://schemas.microsoft.com/office/drawing/2014/main" id="{DF11154A-30CC-0C44-B576-80D47E17B423}"/>
              </a:ext>
            </a:extLst>
          </p:cNvPr>
          <p:cNvCxnSpPr>
            <a:cxnSpLocks/>
          </p:cNvCxnSpPr>
          <p:nvPr/>
        </p:nvCxnSpPr>
        <p:spPr>
          <a:xfrm flipH="1">
            <a:off x="8355271" y="4579734"/>
            <a:ext cx="2938611" cy="0"/>
          </a:xfrm>
          <a:prstGeom prst="line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BA3D984-E5F4-BE4D-8A3B-51E3ABC5D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0506" y="5082016"/>
            <a:ext cx="4891494" cy="799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A20B18-5AB7-2F4B-ACE7-E75AD03B88D1}"/>
              </a:ext>
            </a:extLst>
          </p:cNvPr>
          <p:cNvSpPr txBox="1"/>
          <p:nvPr/>
        </p:nvSpPr>
        <p:spPr>
          <a:xfrm>
            <a:off x="8019096" y="6132336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最小化 </a:t>
            </a:r>
            <a:r>
              <a:rPr lang="en-US" dirty="0"/>
              <a:t>M </a:t>
            </a:r>
            <a:r>
              <a:rPr lang="zh-CN" altLang="en-US" dirty="0"/>
              <a:t>个模态之间的 </a:t>
            </a:r>
            <a:r>
              <a:rPr lang="en-US" dirty="0"/>
              <a:t>JS </a:t>
            </a:r>
            <a:r>
              <a:rPr lang="zh-CN" altLang="en-US" dirty="0"/>
              <a:t>散度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7949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85EDCD21-6476-9540-9192-548245382046}"/>
              </a:ext>
            </a:extLst>
          </p:cNvPr>
          <p:cNvSpPr txBox="1"/>
          <p:nvPr/>
        </p:nvSpPr>
        <p:spPr>
          <a:xfrm>
            <a:off x="417861" y="270597"/>
            <a:ext cx="411438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CN" dirty="0"/>
              <a:t>3. Methods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9694E8EA-C021-2648-A848-366D9747BED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42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974F819E-5C30-8344-A601-F19F613930B3}"/>
              </a:ext>
            </a:extLst>
          </p:cNvPr>
          <p:cNvCxnSpPr>
            <a:cxnSpLocks/>
          </p:cNvCxnSpPr>
          <p:nvPr/>
        </p:nvCxnSpPr>
        <p:spPr>
          <a:xfrm>
            <a:off x="4488917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D957299-2AC2-4444-BEF8-467B9415F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47" y="775564"/>
            <a:ext cx="10429460" cy="3488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90D72C-90E5-C746-BD40-8F4F9A836392}"/>
              </a:ext>
            </a:extLst>
          </p:cNvPr>
          <p:cNvSpPr txBox="1"/>
          <p:nvPr/>
        </p:nvSpPr>
        <p:spPr>
          <a:xfrm>
            <a:off x="897347" y="4664765"/>
            <a:ext cx="10645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​ 在应用到下游任务 </a:t>
            </a:r>
            <a:r>
              <a:rPr lang="en-US" dirty="0"/>
              <a:t>CTR </a:t>
            </a:r>
            <a:r>
              <a:rPr lang="zh-CN" altLang="en-US" dirty="0"/>
              <a:t>中时：</a:t>
            </a:r>
            <a:endParaRPr lang="en-US" altLang="zh-CN" dirty="0"/>
          </a:p>
          <a:p>
            <a:r>
              <a:rPr lang="en-US" altLang="zh-CN" dirty="0"/>
              <a:t>	1.</a:t>
            </a:r>
            <a:r>
              <a:rPr lang="zh-CN" altLang="en-US" dirty="0"/>
              <a:t> 对于用户序列中的每个商品进行多模特征融合（</a:t>
            </a:r>
            <a:r>
              <a:rPr lang="en-US" dirty="0"/>
              <a:t>MAF）</a:t>
            </a:r>
            <a:r>
              <a:rPr lang="zh-CN" altLang="en-US" dirty="0"/>
              <a:t>提取 </a:t>
            </a:r>
            <a:r>
              <a:rPr lang="en-US" dirty="0"/>
              <a:t>modality-specific </a:t>
            </a:r>
            <a:r>
              <a:rPr lang="zh-CN" altLang="en-US" dirty="0"/>
              <a:t>特征</a:t>
            </a:r>
            <a:endParaRPr lang="en-US" altLang="zh-CN" dirty="0"/>
          </a:p>
          <a:p>
            <a:r>
              <a:rPr lang="en-US" altLang="zh-CN" dirty="0"/>
              <a:t>	2.</a:t>
            </a:r>
            <a:r>
              <a:rPr lang="zh-CN" altLang="en-US" dirty="0"/>
              <a:t> 并通过 </a:t>
            </a:r>
            <a:r>
              <a:rPr lang="en-US" dirty="0"/>
              <a:t>DDMA </a:t>
            </a:r>
            <a:r>
              <a:rPr lang="zh-CN" altLang="en-US" dirty="0"/>
              <a:t>提取 </a:t>
            </a:r>
            <a:r>
              <a:rPr lang="en-US" dirty="0"/>
              <a:t>modality-invariant </a:t>
            </a:r>
            <a:r>
              <a:rPr lang="zh-CN" altLang="en-US" dirty="0"/>
              <a:t>特征</a:t>
            </a:r>
            <a:endParaRPr lang="en-US" altLang="zh-CN" dirty="0"/>
          </a:p>
          <a:p>
            <a:r>
              <a:rPr lang="en-US" altLang="zh-CN" dirty="0"/>
              <a:t>	3.</a:t>
            </a:r>
            <a:r>
              <a:rPr lang="zh-CN" altLang="en-US" dirty="0"/>
              <a:t> 随后输入到一个基于 </a:t>
            </a:r>
            <a:r>
              <a:rPr lang="en-US" dirty="0"/>
              <a:t>Attention </a:t>
            </a:r>
            <a:r>
              <a:rPr lang="zh-CN" altLang="en-US" dirty="0"/>
              <a:t>改进的 </a:t>
            </a:r>
            <a:r>
              <a:rPr lang="en-US" dirty="0"/>
              <a:t>GRU </a:t>
            </a:r>
            <a:r>
              <a:rPr lang="zh-CN" altLang="en-US" dirty="0"/>
              <a:t>模型 </a:t>
            </a:r>
            <a:r>
              <a:rPr lang="en-US" dirty="0"/>
              <a:t>APGRU </a:t>
            </a:r>
            <a:r>
              <a:rPr lang="zh-CN" altLang="en-US" dirty="0"/>
              <a:t>学习用户嵌入表示</a:t>
            </a:r>
            <a:endParaRPr lang="en-US" altLang="zh-CN" dirty="0"/>
          </a:p>
          <a:p>
            <a:r>
              <a:rPr lang="en-US" altLang="zh-CN" dirty="0"/>
              <a:t>	4.</a:t>
            </a:r>
            <a:r>
              <a:rPr lang="zh-CN" altLang="en-US" dirty="0"/>
              <a:t> 最后和候选商品嵌入表示拼接后通过 </a:t>
            </a:r>
            <a:r>
              <a:rPr lang="en-US" dirty="0"/>
              <a:t>MLP </a:t>
            </a:r>
            <a:r>
              <a:rPr lang="zh-CN" altLang="en-US" dirty="0"/>
              <a:t>得到点击率预估值</a:t>
            </a:r>
          </a:p>
        </p:txBody>
      </p:sp>
    </p:spTree>
    <p:extLst>
      <p:ext uri="{BB962C8B-B14F-4D97-AF65-F5344CB8AC3E}">
        <p14:creationId xmlns:p14="http://schemas.microsoft.com/office/powerpoint/2010/main" val="129423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85EDCD21-6476-9540-9192-548245382046}"/>
              </a:ext>
            </a:extLst>
          </p:cNvPr>
          <p:cNvSpPr txBox="1"/>
          <p:nvPr/>
        </p:nvSpPr>
        <p:spPr>
          <a:xfrm>
            <a:off x="417861" y="270597"/>
            <a:ext cx="411438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dirty="0"/>
              <a:t>4. </a:t>
            </a:r>
            <a:r>
              <a:rPr lang="en-CN" dirty="0"/>
              <a:t>Experiments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9694E8EA-C021-2648-A848-366D9747BED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42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974F819E-5C30-8344-A601-F19F613930B3}"/>
              </a:ext>
            </a:extLst>
          </p:cNvPr>
          <p:cNvCxnSpPr>
            <a:cxnSpLocks/>
          </p:cNvCxnSpPr>
          <p:nvPr/>
        </p:nvCxnSpPr>
        <p:spPr>
          <a:xfrm>
            <a:off x="4488917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7EF6355-C7C7-5349-ACD5-EA0E51340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05" y="1157233"/>
            <a:ext cx="10938990" cy="1281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127574-1383-C24C-96DA-B634684B7786}"/>
              </a:ext>
            </a:extLst>
          </p:cNvPr>
          <p:cNvSpPr txBox="1"/>
          <p:nvPr/>
        </p:nvSpPr>
        <p:spPr>
          <a:xfrm>
            <a:off x="626505" y="2753355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/>
              <a:t>Baselines: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D417D-AB45-5F4F-95FC-908980F51415}"/>
              </a:ext>
            </a:extLst>
          </p:cNvPr>
          <p:cNvSpPr txBox="1"/>
          <p:nvPr/>
        </p:nvSpPr>
        <p:spPr>
          <a:xfrm>
            <a:off x="1068708" y="3244334"/>
            <a:ext cx="7564956" cy="1286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非深度学习模型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基于拼接的多模态融合模型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YoutubeNet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xDeepFM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从多模态中学习统一的表示进行融合：</a:t>
            </a:r>
            <a:r>
              <a:rPr lang="en-US" altLang="zh-CN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DMF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MMSS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NAML</a:t>
            </a:r>
            <a:endParaRPr lang="en-CN" b="1" i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76616-F892-0B4B-8928-E8D430D2ED1B}"/>
              </a:ext>
            </a:extLst>
          </p:cNvPr>
          <p:cNvSpPr txBox="1"/>
          <p:nvPr/>
        </p:nvSpPr>
        <p:spPr>
          <a:xfrm>
            <a:off x="626504" y="4734555"/>
            <a:ext cx="1059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/>
              <a:t>Metrics: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FA1DAC-C739-3244-8679-823EEB249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64" y="5246965"/>
            <a:ext cx="5248971" cy="90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37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85EDCD21-6476-9540-9192-548245382046}"/>
              </a:ext>
            </a:extLst>
          </p:cNvPr>
          <p:cNvSpPr txBox="1"/>
          <p:nvPr/>
        </p:nvSpPr>
        <p:spPr>
          <a:xfrm>
            <a:off x="417861" y="270597"/>
            <a:ext cx="411438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dirty="0"/>
              <a:t>4. </a:t>
            </a:r>
            <a:r>
              <a:rPr lang="en-CN" dirty="0"/>
              <a:t>Experiments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9694E8EA-C021-2648-A848-366D9747BED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42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974F819E-5C30-8344-A601-F19F613930B3}"/>
              </a:ext>
            </a:extLst>
          </p:cNvPr>
          <p:cNvCxnSpPr>
            <a:cxnSpLocks/>
          </p:cNvCxnSpPr>
          <p:nvPr/>
        </p:nvCxnSpPr>
        <p:spPr>
          <a:xfrm>
            <a:off x="4488917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C4FDC2D-E494-F94C-8B5F-3CDF6ADEE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082" y="1639966"/>
            <a:ext cx="5759404" cy="39226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D743EE-D713-F644-B6C0-BC8422808D1E}"/>
              </a:ext>
            </a:extLst>
          </p:cNvPr>
          <p:cNvSpPr txBox="1"/>
          <p:nvPr/>
        </p:nvSpPr>
        <p:spPr>
          <a:xfrm>
            <a:off x="1081070" y="2494707"/>
            <a:ext cx="2146742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非深度学习模型</a:t>
            </a: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904545-858B-9C49-BA36-6CF11B82ED5A}"/>
              </a:ext>
            </a:extLst>
          </p:cNvPr>
          <p:cNvSpPr txBox="1"/>
          <p:nvPr/>
        </p:nvSpPr>
        <p:spPr>
          <a:xfrm>
            <a:off x="1081070" y="3680414"/>
            <a:ext cx="3300904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 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基于拼接的多模态融合模型</a:t>
            </a: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D9E95-8604-7341-BA72-395AF0BF6022}"/>
              </a:ext>
            </a:extLst>
          </p:cNvPr>
          <p:cNvSpPr txBox="1"/>
          <p:nvPr/>
        </p:nvSpPr>
        <p:spPr>
          <a:xfrm>
            <a:off x="1081070" y="4638494"/>
            <a:ext cx="4224233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  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从多模态中学习统一的表示进行融合</a:t>
            </a:r>
            <a:endParaRPr lang="en-CN" b="1" i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352CA-CA5B-5149-AB95-D1FF6FEB2A2C}"/>
              </a:ext>
            </a:extLst>
          </p:cNvPr>
          <p:cNvSpPr txBox="1"/>
          <p:nvPr/>
        </p:nvSpPr>
        <p:spPr>
          <a:xfrm>
            <a:off x="3918865" y="1009121"/>
            <a:ext cx="4354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on Amazon and Taobao Datasets</a:t>
            </a:r>
            <a:endParaRPr lang="en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1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85EDCD21-6476-9540-9192-548245382046}"/>
              </a:ext>
            </a:extLst>
          </p:cNvPr>
          <p:cNvSpPr txBox="1"/>
          <p:nvPr/>
        </p:nvSpPr>
        <p:spPr>
          <a:xfrm>
            <a:off x="417861" y="270597"/>
            <a:ext cx="411438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dirty="0"/>
              <a:t>4. </a:t>
            </a:r>
            <a:r>
              <a:rPr lang="en-CN" dirty="0"/>
              <a:t>Experiments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9694E8EA-C021-2648-A848-366D9747BED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42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974F819E-5C30-8344-A601-F19F613930B3}"/>
              </a:ext>
            </a:extLst>
          </p:cNvPr>
          <p:cNvCxnSpPr>
            <a:cxnSpLocks/>
          </p:cNvCxnSpPr>
          <p:nvPr/>
        </p:nvCxnSpPr>
        <p:spPr>
          <a:xfrm>
            <a:off x="4488917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A4147E1-D282-DE4C-871C-41593F729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07" y="2634850"/>
            <a:ext cx="6656066" cy="3144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AEDB3B-838C-5E4C-B428-01D6E222DBBB}"/>
              </a:ext>
            </a:extLst>
          </p:cNvPr>
          <p:cNvSpPr txBox="1"/>
          <p:nvPr/>
        </p:nvSpPr>
        <p:spPr>
          <a:xfrm>
            <a:off x="5048758" y="1079079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</a:t>
            </a:r>
            <a:endParaRPr lang="en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线连接符 3">
            <a:extLst>
              <a:ext uri="{FF2B5EF4-FFF2-40B4-BE49-F238E27FC236}">
                <a16:creationId xmlns:a16="http://schemas.microsoft.com/office/drawing/2014/main" id="{CA047562-0946-1C4A-8EED-188E91F0502D}"/>
              </a:ext>
            </a:extLst>
          </p:cNvPr>
          <p:cNvCxnSpPr>
            <a:cxnSpLocks/>
          </p:cNvCxnSpPr>
          <p:nvPr/>
        </p:nvCxnSpPr>
        <p:spPr>
          <a:xfrm flipH="1">
            <a:off x="1497915" y="5218520"/>
            <a:ext cx="708573" cy="0"/>
          </a:xfrm>
          <a:prstGeom prst="line">
            <a:avLst/>
          </a:prstGeom>
          <a:ln w="47625">
            <a:solidFill>
              <a:srgbClr val="FF0000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3">
            <a:extLst>
              <a:ext uri="{FF2B5EF4-FFF2-40B4-BE49-F238E27FC236}">
                <a16:creationId xmlns:a16="http://schemas.microsoft.com/office/drawing/2014/main" id="{68AAB995-B59E-4346-B2E0-2A770A8ADFD8}"/>
              </a:ext>
            </a:extLst>
          </p:cNvPr>
          <p:cNvCxnSpPr>
            <a:cxnSpLocks/>
          </p:cNvCxnSpPr>
          <p:nvPr/>
        </p:nvCxnSpPr>
        <p:spPr>
          <a:xfrm flipH="1">
            <a:off x="1497915" y="4555911"/>
            <a:ext cx="708573" cy="0"/>
          </a:xfrm>
          <a:prstGeom prst="line">
            <a:avLst/>
          </a:prstGeom>
          <a:ln w="47625">
            <a:solidFill>
              <a:srgbClr val="0070C0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BF241B-C828-564F-A801-6433AEF3917B}"/>
              </a:ext>
            </a:extLst>
          </p:cNvPr>
          <p:cNvSpPr txBox="1"/>
          <p:nvPr/>
        </p:nvSpPr>
        <p:spPr>
          <a:xfrm>
            <a:off x="9243392" y="4236555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0.32%, 0.35% , 0.39%</a:t>
            </a:r>
            <a:endParaRPr lang="en-C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81CB8-F767-D943-A46E-2F01D2B520D3}"/>
              </a:ext>
            </a:extLst>
          </p:cNvPr>
          <p:cNvSpPr txBox="1"/>
          <p:nvPr/>
        </p:nvSpPr>
        <p:spPr>
          <a:xfrm>
            <a:off x="9256644" y="4893218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0.39%, 0.51% , 0.52% </a:t>
            </a:r>
            <a:endParaRPr lang="en-C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04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85EDCD21-6476-9540-9192-548245382046}"/>
              </a:ext>
            </a:extLst>
          </p:cNvPr>
          <p:cNvSpPr txBox="1"/>
          <p:nvPr/>
        </p:nvSpPr>
        <p:spPr>
          <a:xfrm>
            <a:off x="417861" y="270597"/>
            <a:ext cx="411438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dirty="0"/>
              <a:t>4. </a:t>
            </a:r>
            <a:r>
              <a:rPr lang="en-CN" dirty="0"/>
              <a:t>Experiments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9694E8EA-C021-2648-A848-366D9747BED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42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974F819E-5C30-8344-A601-F19F613930B3}"/>
              </a:ext>
            </a:extLst>
          </p:cNvPr>
          <p:cNvCxnSpPr>
            <a:cxnSpLocks/>
          </p:cNvCxnSpPr>
          <p:nvPr/>
        </p:nvCxnSpPr>
        <p:spPr>
          <a:xfrm>
            <a:off x="4488917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568C004-9D18-D94A-82CF-85EA3099E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38"/>
          <a:stretch/>
        </p:blipFill>
        <p:spPr>
          <a:xfrm>
            <a:off x="710555" y="1698220"/>
            <a:ext cx="10770890" cy="12967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0A185B-E7D0-FD47-AAD8-6542D4C3E746}"/>
              </a:ext>
            </a:extLst>
          </p:cNvPr>
          <p:cNvSpPr txBox="1"/>
          <p:nvPr/>
        </p:nvSpPr>
        <p:spPr>
          <a:xfrm>
            <a:off x="4059930" y="1120540"/>
            <a:ext cx="4072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on Unpopular Items</a:t>
            </a:r>
            <a:endParaRPr lang="en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D8D8E-025A-C34E-911C-56460ADA0EAA}"/>
              </a:ext>
            </a:extLst>
          </p:cNvPr>
          <p:cNvSpPr txBox="1"/>
          <p:nvPr/>
        </p:nvSpPr>
        <p:spPr>
          <a:xfrm>
            <a:off x="3666200" y="3495260"/>
            <a:ext cx="4859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from Seen Items to Unseen Items.</a:t>
            </a:r>
            <a:endParaRPr lang="en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D79413-005E-7740-9AE1-F667C620A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29" b="6931"/>
          <a:stretch/>
        </p:blipFill>
        <p:spPr>
          <a:xfrm>
            <a:off x="710555" y="4107572"/>
            <a:ext cx="10770890" cy="139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3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970C2078-AEFA-674D-BFB5-8490C012F1C9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Index</a:t>
            </a:r>
          </a:p>
        </p:txBody>
      </p:sp>
      <p:cxnSp>
        <p:nvCxnSpPr>
          <p:cNvPr id="54" name="直接连接符 62">
            <a:extLst>
              <a:ext uri="{FF2B5EF4-FFF2-40B4-BE49-F238E27FC236}">
                <a16:creationId xmlns:a16="http://schemas.microsoft.com/office/drawing/2014/main" id="{FE562799-6F91-334B-9036-97466B1A23E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63">
            <a:extLst>
              <a:ext uri="{FF2B5EF4-FFF2-40B4-BE49-F238E27FC236}">
                <a16:creationId xmlns:a16="http://schemas.microsoft.com/office/drawing/2014/main" id="{0FD03645-FAEE-EE48-BF54-BC9DACFAE547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EFF3D2-78D8-1F4E-A21D-5EAC988A83F5}"/>
              </a:ext>
            </a:extLst>
          </p:cNvPr>
          <p:cNvSpPr txBox="1"/>
          <p:nvPr/>
        </p:nvSpPr>
        <p:spPr>
          <a:xfrm>
            <a:off x="1492133" y="1848790"/>
            <a:ext cx="427078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CN" sz="2800" dirty="0"/>
              <a:t>Background &amp; Motivation</a:t>
            </a:r>
          </a:p>
          <a:p>
            <a:pPr marL="342900" indent="-342900">
              <a:buAutoNum type="arabicPeriod"/>
            </a:pPr>
            <a:endParaRPr lang="en-CN" sz="2800" dirty="0"/>
          </a:p>
          <a:p>
            <a:pPr marL="342900" indent="-342900">
              <a:buAutoNum type="arabicPeriod"/>
            </a:pPr>
            <a:r>
              <a:rPr lang="en-CN" sz="2800" dirty="0"/>
              <a:t>Contributions</a:t>
            </a:r>
          </a:p>
          <a:p>
            <a:pPr marL="342900" indent="-342900">
              <a:buAutoNum type="arabicPeriod"/>
            </a:pPr>
            <a:endParaRPr lang="en-CN" sz="2800" dirty="0"/>
          </a:p>
          <a:p>
            <a:pPr marL="342900" indent="-342900">
              <a:buAutoNum type="arabicPeriod"/>
            </a:pPr>
            <a:r>
              <a:rPr lang="en-CN" sz="2800" dirty="0"/>
              <a:t>Methods</a:t>
            </a:r>
          </a:p>
          <a:p>
            <a:pPr marL="342900" indent="-342900">
              <a:buAutoNum type="arabicPeriod"/>
            </a:pPr>
            <a:endParaRPr lang="en-CN" sz="2800" dirty="0"/>
          </a:p>
          <a:p>
            <a:pPr marL="342900" indent="-342900">
              <a:buAutoNum type="arabicPeriod"/>
            </a:pPr>
            <a:r>
              <a:rPr lang="en-CN" sz="2800" dirty="0"/>
              <a:t>Experiments</a:t>
            </a:r>
          </a:p>
          <a:p>
            <a:pPr marL="342900" indent="-342900">
              <a:buAutoNum type="arabicPeriod"/>
            </a:pP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2130126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85EDCD21-6476-9540-9192-548245382046}"/>
              </a:ext>
            </a:extLst>
          </p:cNvPr>
          <p:cNvSpPr txBox="1"/>
          <p:nvPr/>
        </p:nvSpPr>
        <p:spPr>
          <a:xfrm>
            <a:off x="417861" y="270597"/>
            <a:ext cx="411438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dirty="0"/>
              <a:t>4. </a:t>
            </a:r>
            <a:r>
              <a:rPr lang="en-CN" dirty="0"/>
              <a:t>Experiments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9694E8EA-C021-2648-A848-366D9747BED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42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974F819E-5C30-8344-A601-F19F613930B3}"/>
              </a:ext>
            </a:extLst>
          </p:cNvPr>
          <p:cNvCxnSpPr>
            <a:cxnSpLocks/>
          </p:cNvCxnSpPr>
          <p:nvPr/>
        </p:nvCxnSpPr>
        <p:spPr>
          <a:xfrm>
            <a:off x="4488917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7EFFEAE-2724-F74E-92D4-A0CE842B0F3E}"/>
              </a:ext>
            </a:extLst>
          </p:cNvPr>
          <p:cNvSpPr txBox="1"/>
          <p:nvPr/>
        </p:nvSpPr>
        <p:spPr>
          <a:xfrm>
            <a:off x="4059930" y="1120540"/>
            <a:ext cx="4072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on Unpopular Items</a:t>
            </a:r>
            <a:endParaRPr lang="en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1FE45A-5722-CB44-9BC6-9C41CE142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908928"/>
            <a:ext cx="103505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91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85EDCD21-6476-9540-9192-548245382046}"/>
              </a:ext>
            </a:extLst>
          </p:cNvPr>
          <p:cNvSpPr txBox="1"/>
          <p:nvPr/>
        </p:nvSpPr>
        <p:spPr>
          <a:xfrm>
            <a:off x="417861" y="270597"/>
            <a:ext cx="411438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dirty="0"/>
              <a:t>4. </a:t>
            </a:r>
            <a:r>
              <a:rPr lang="en-CN" dirty="0"/>
              <a:t>Experiments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9694E8EA-C021-2648-A848-366D9747BED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42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974F819E-5C30-8344-A601-F19F613930B3}"/>
              </a:ext>
            </a:extLst>
          </p:cNvPr>
          <p:cNvCxnSpPr>
            <a:cxnSpLocks/>
          </p:cNvCxnSpPr>
          <p:nvPr/>
        </p:nvCxnSpPr>
        <p:spPr>
          <a:xfrm>
            <a:off x="4488917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7EFFEAE-2724-F74E-92D4-A0CE842B0F3E}"/>
              </a:ext>
            </a:extLst>
          </p:cNvPr>
          <p:cNvSpPr txBox="1"/>
          <p:nvPr/>
        </p:nvSpPr>
        <p:spPr>
          <a:xfrm>
            <a:off x="4762781" y="1120540"/>
            <a:ext cx="2666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Modality Visualization</a:t>
            </a:r>
            <a:endParaRPr lang="en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08389-87F7-5344-98C2-55117E2AA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4" t="-351" r="7275" b="42081"/>
          <a:stretch/>
        </p:blipFill>
        <p:spPr>
          <a:xfrm>
            <a:off x="618080" y="1798936"/>
            <a:ext cx="10955839" cy="3459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6B9F63-07E2-6240-A5FE-D1E526AAC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368"/>
          <a:stretch/>
        </p:blipFill>
        <p:spPr>
          <a:xfrm>
            <a:off x="3091906" y="5430408"/>
            <a:ext cx="6008187" cy="115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06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85EDCD21-6476-9540-9192-548245382046}"/>
              </a:ext>
            </a:extLst>
          </p:cNvPr>
          <p:cNvSpPr txBox="1"/>
          <p:nvPr/>
        </p:nvSpPr>
        <p:spPr>
          <a:xfrm>
            <a:off x="417861" y="270597"/>
            <a:ext cx="411438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dirty="0"/>
              <a:t>4. </a:t>
            </a:r>
            <a:r>
              <a:rPr lang="en-CN" dirty="0"/>
              <a:t>Experiments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9694E8EA-C021-2648-A848-366D9747BED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42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974F819E-5C30-8344-A601-F19F613930B3}"/>
              </a:ext>
            </a:extLst>
          </p:cNvPr>
          <p:cNvCxnSpPr>
            <a:cxnSpLocks/>
          </p:cNvCxnSpPr>
          <p:nvPr/>
        </p:nvCxnSpPr>
        <p:spPr>
          <a:xfrm>
            <a:off x="4488917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7EFFEAE-2724-F74E-92D4-A0CE842B0F3E}"/>
              </a:ext>
            </a:extLst>
          </p:cNvPr>
          <p:cNvSpPr txBox="1"/>
          <p:nvPr/>
        </p:nvSpPr>
        <p:spPr>
          <a:xfrm>
            <a:off x="5004194" y="1133602"/>
            <a:ext cx="2183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Evaluation</a:t>
            </a:r>
            <a:endParaRPr lang="en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177441-C776-6B4B-ABAE-E15A49F3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20" y="2888071"/>
            <a:ext cx="4787359" cy="153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5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E6B5C4D-42D8-4647-960B-6AB120772E1C}"/>
              </a:ext>
            </a:extLst>
          </p:cNvPr>
          <p:cNvGrpSpPr/>
          <p:nvPr/>
        </p:nvGrpSpPr>
        <p:grpSpPr>
          <a:xfrm>
            <a:off x="1905548" y="1453953"/>
            <a:ext cx="2109862" cy="719914"/>
            <a:chOff x="7002683" y="1506452"/>
            <a:chExt cx="3044141" cy="71991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3713D67-E0FC-CD46-8B21-B44D26E5FC83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C470C0-FEC7-7D4D-8136-C08F61C2BCFC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IDs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85EDCD21-6476-9540-9192-548245382046}"/>
              </a:ext>
            </a:extLst>
          </p:cNvPr>
          <p:cNvSpPr txBox="1"/>
          <p:nvPr/>
        </p:nvSpPr>
        <p:spPr>
          <a:xfrm>
            <a:off x="417861" y="270597"/>
            <a:ext cx="411438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pPr marL="342900" indent="-342900">
              <a:buAutoNum type="arabicPeriod"/>
            </a:pPr>
            <a:r>
              <a:rPr lang="en-CN" dirty="0"/>
              <a:t>Background &amp; Motivation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9694E8EA-C021-2648-A848-366D9747BED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42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974F819E-5C30-8344-A601-F19F613930B3}"/>
              </a:ext>
            </a:extLst>
          </p:cNvPr>
          <p:cNvCxnSpPr>
            <a:cxnSpLocks/>
          </p:cNvCxnSpPr>
          <p:nvPr/>
        </p:nvCxnSpPr>
        <p:spPr>
          <a:xfrm>
            <a:off x="4488917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7CC9C8B-7EAE-2947-B174-38D2F31C2226}"/>
              </a:ext>
            </a:extLst>
          </p:cNvPr>
          <p:cNvGrpSpPr/>
          <p:nvPr/>
        </p:nvGrpSpPr>
        <p:grpSpPr>
          <a:xfrm>
            <a:off x="1905545" y="2762819"/>
            <a:ext cx="2109863" cy="719914"/>
            <a:chOff x="7002683" y="1506452"/>
            <a:chExt cx="3044141" cy="719914"/>
          </a:xfrm>
        </p:grpSpPr>
        <p:sp>
          <p:nvSpPr>
            <p:cNvPr id="41" name="矩形 16">
              <a:extLst>
                <a:ext uri="{FF2B5EF4-FFF2-40B4-BE49-F238E27FC236}">
                  <a16:creationId xmlns:a16="http://schemas.microsoft.com/office/drawing/2014/main" id="{55F5507B-01EE-1749-B8DA-82E7395EAA95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18">
              <a:extLst>
                <a:ext uri="{FF2B5EF4-FFF2-40B4-BE49-F238E27FC236}">
                  <a16:creationId xmlns:a16="http://schemas.microsoft.com/office/drawing/2014/main" id="{AC07E366-D2EE-F342-AEA6-9329DEEABEF2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E759B45-7EA1-954E-BF81-81DAD69CA73C}"/>
              </a:ext>
            </a:extLst>
          </p:cNvPr>
          <p:cNvGrpSpPr/>
          <p:nvPr/>
        </p:nvGrpSpPr>
        <p:grpSpPr>
          <a:xfrm>
            <a:off x="1905545" y="4071685"/>
            <a:ext cx="2109863" cy="719914"/>
            <a:chOff x="7002683" y="1506452"/>
            <a:chExt cx="3044141" cy="719914"/>
          </a:xfrm>
        </p:grpSpPr>
        <p:sp>
          <p:nvSpPr>
            <p:cNvPr id="44" name="矩形 16">
              <a:extLst>
                <a:ext uri="{FF2B5EF4-FFF2-40B4-BE49-F238E27FC236}">
                  <a16:creationId xmlns:a16="http://schemas.microsoft.com/office/drawing/2014/main" id="{3185EA3B-33A0-D44D-B0AD-9A750D7B284A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文本框 18">
              <a:extLst>
                <a:ext uri="{FF2B5EF4-FFF2-40B4-BE49-F238E27FC236}">
                  <a16:creationId xmlns:a16="http://schemas.microsoft.com/office/drawing/2014/main" id="{96636AD4-73C7-3848-90F8-248517ACDE04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Title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6DED42A-3877-4E45-9639-6194937C5A2B}"/>
              </a:ext>
            </a:extLst>
          </p:cNvPr>
          <p:cNvGrpSpPr/>
          <p:nvPr/>
        </p:nvGrpSpPr>
        <p:grpSpPr>
          <a:xfrm>
            <a:off x="1905545" y="5380551"/>
            <a:ext cx="2109863" cy="719914"/>
            <a:chOff x="7002683" y="1506452"/>
            <a:chExt cx="3044141" cy="719914"/>
          </a:xfrm>
        </p:grpSpPr>
        <p:sp>
          <p:nvSpPr>
            <p:cNvPr id="47" name="矩形 16">
              <a:extLst>
                <a:ext uri="{FF2B5EF4-FFF2-40B4-BE49-F238E27FC236}">
                  <a16:creationId xmlns:a16="http://schemas.microsoft.com/office/drawing/2014/main" id="{329F7C38-D3E9-404B-8CA9-BB77EBC16FF6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18">
              <a:extLst>
                <a:ext uri="{FF2B5EF4-FFF2-40B4-BE49-F238E27FC236}">
                  <a16:creationId xmlns:a16="http://schemas.microsoft.com/office/drawing/2014/main" id="{4956703E-5A81-0848-BBD7-2165FB44F3D8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Statistic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7B3C6A6-80FA-CD43-82AF-F92F29327E36}"/>
              </a:ext>
            </a:extLst>
          </p:cNvPr>
          <p:cNvSpPr txBox="1"/>
          <p:nvPr/>
        </p:nvSpPr>
        <p:spPr>
          <a:xfrm>
            <a:off x="5420140" y="1613855"/>
            <a:ext cx="5512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item ID, shop ID, brand ID and category ID</a:t>
            </a:r>
            <a:endParaRPr lang="en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EDCCEE-D038-FC4C-BB02-00B9119E995E}"/>
              </a:ext>
            </a:extLst>
          </p:cNvPr>
          <p:cNvSpPr txBox="1"/>
          <p:nvPr/>
        </p:nvSpPr>
        <p:spPr>
          <a:xfrm>
            <a:off x="5420140" y="2869790"/>
            <a:ext cx="5512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pixel-level visual information</a:t>
            </a:r>
            <a:endParaRPr lang="en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62DCFD-8D0B-DE4F-A1F5-09582FD7C780}"/>
              </a:ext>
            </a:extLst>
          </p:cNvPr>
          <p:cNvSpPr txBox="1"/>
          <p:nvPr/>
        </p:nvSpPr>
        <p:spPr>
          <a:xfrm>
            <a:off x="5420140" y="4200501"/>
            <a:ext cx="5512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word sequence</a:t>
            </a:r>
            <a:endParaRPr lang="en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EF73C82-C2CB-C545-B93B-12A201A5EC26}"/>
              </a:ext>
            </a:extLst>
          </p:cNvPr>
          <p:cNvSpPr txBox="1"/>
          <p:nvPr/>
        </p:nvSpPr>
        <p:spPr>
          <a:xfrm>
            <a:off x="5420140" y="5531212"/>
            <a:ext cx="5512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historical exposure, click, transaction order/amount</a:t>
            </a:r>
            <a:endParaRPr lang="en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E6B5C4D-42D8-4647-960B-6AB120772E1C}"/>
              </a:ext>
            </a:extLst>
          </p:cNvPr>
          <p:cNvGrpSpPr/>
          <p:nvPr/>
        </p:nvGrpSpPr>
        <p:grpSpPr>
          <a:xfrm>
            <a:off x="2581408" y="1453953"/>
            <a:ext cx="2109862" cy="719914"/>
            <a:chOff x="7002683" y="1506452"/>
            <a:chExt cx="3044141" cy="71991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3713D67-E0FC-CD46-8B21-B44D26E5FC83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C470C0-FEC7-7D4D-8136-C08F61C2BCFC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IDs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85EDCD21-6476-9540-9192-548245382046}"/>
              </a:ext>
            </a:extLst>
          </p:cNvPr>
          <p:cNvSpPr txBox="1"/>
          <p:nvPr/>
        </p:nvSpPr>
        <p:spPr>
          <a:xfrm>
            <a:off x="417861" y="270597"/>
            <a:ext cx="411438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pPr marL="342900" indent="-342900">
              <a:buAutoNum type="arabicPeriod"/>
            </a:pPr>
            <a:r>
              <a:rPr lang="en-CN" dirty="0"/>
              <a:t>Background &amp; Motivation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9694E8EA-C021-2648-A848-366D9747BED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42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974F819E-5C30-8344-A601-F19F613930B3}"/>
              </a:ext>
            </a:extLst>
          </p:cNvPr>
          <p:cNvCxnSpPr>
            <a:cxnSpLocks/>
          </p:cNvCxnSpPr>
          <p:nvPr/>
        </p:nvCxnSpPr>
        <p:spPr>
          <a:xfrm>
            <a:off x="4488917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7CC9C8B-7EAE-2947-B174-38D2F31C2226}"/>
              </a:ext>
            </a:extLst>
          </p:cNvPr>
          <p:cNvGrpSpPr/>
          <p:nvPr/>
        </p:nvGrpSpPr>
        <p:grpSpPr>
          <a:xfrm>
            <a:off x="2581405" y="2762819"/>
            <a:ext cx="2109863" cy="719914"/>
            <a:chOff x="7002683" y="1506452"/>
            <a:chExt cx="3044141" cy="719914"/>
          </a:xfrm>
        </p:grpSpPr>
        <p:sp>
          <p:nvSpPr>
            <p:cNvPr id="41" name="矩形 16">
              <a:extLst>
                <a:ext uri="{FF2B5EF4-FFF2-40B4-BE49-F238E27FC236}">
                  <a16:creationId xmlns:a16="http://schemas.microsoft.com/office/drawing/2014/main" id="{55F5507B-01EE-1749-B8DA-82E7395EAA95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18">
              <a:extLst>
                <a:ext uri="{FF2B5EF4-FFF2-40B4-BE49-F238E27FC236}">
                  <a16:creationId xmlns:a16="http://schemas.microsoft.com/office/drawing/2014/main" id="{AC07E366-D2EE-F342-AEA6-9329DEEABEF2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E759B45-7EA1-954E-BF81-81DAD69CA73C}"/>
              </a:ext>
            </a:extLst>
          </p:cNvPr>
          <p:cNvGrpSpPr/>
          <p:nvPr/>
        </p:nvGrpSpPr>
        <p:grpSpPr>
          <a:xfrm>
            <a:off x="2581405" y="4071685"/>
            <a:ext cx="2109863" cy="719914"/>
            <a:chOff x="7002683" y="1506452"/>
            <a:chExt cx="3044141" cy="719914"/>
          </a:xfrm>
        </p:grpSpPr>
        <p:sp>
          <p:nvSpPr>
            <p:cNvPr id="44" name="矩形 16">
              <a:extLst>
                <a:ext uri="{FF2B5EF4-FFF2-40B4-BE49-F238E27FC236}">
                  <a16:creationId xmlns:a16="http://schemas.microsoft.com/office/drawing/2014/main" id="{3185EA3B-33A0-D44D-B0AD-9A750D7B284A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文本框 18">
              <a:extLst>
                <a:ext uri="{FF2B5EF4-FFF2-40B4-BE49-F238E27FC236}">
                  <a16:creationId xmlns:a16="http://schemas.microsoft.com/office/drawing/2014/main" id="{96636AD4-73C7-3848-90F8-248517ACDE04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Title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6DED42A-3877-4E45-9639-6194937C5A2B}"/>
              </a:ext>
            </a:extLst>
          </p:cNvPr>
          <p:cNvGrpSpPr/>
          <p:nvPr/>
        </p:nvGrpSpPr>
        <p:grpSpPr>
          <a:xfrm>
            <a:off x="2581405" y="5380551"/>
            <a:ext cx="2109863" cy="719914"/>
            <a:chOff x="7002683" y="1506452"/>
            <a:chExt cx="3044141" cy="719914"/>
          </a:xfrm>
        </p:grpSpPr>
        <p:sp>
          <p:nvSpPr>
            <p:cNvPr id="47" name="矩形 16">
              <a:extLst>
                <a:ext uri="{FF2B5EF4-FFF2-40B4-BE49-F238E27FC236}">
                  <a16:creationId xmlns:a16="http://schemas.microsoft.com/office/drawing/2014/main" id="{329F7C38-D3E9-404B-8CA9-BB77EBC16FF6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18">
              <a:extLst>
                <a:ext uri="{FF2B5EF4-FFF2-40B4-BE49-F238E27FC236}">
                  <a16:creationId xmlns:a16="http://schemas.microsoft.com/office/drawing/2014/main" id="{4956703E-5A81-0848-BBD7-2165FB44F3D8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Statistic</a:t>
              </a:r>
            </a:p>
          </p:txBody>
        </p:sp>
      </p:grpSp>
      <p:sp>
        <p:nvSpPr>
          <p:cNvPr id="50" name="文本框 18">
            <a:extLst>
              <a:ext uri="{FF2B5EF4-FFF2-40B4-BE49-F238E27FC236}">
                <a16:creationId xmlns:a16="http://schemas.microsoft.com/office/drawing/2014/main" id="{DFE30ECF-ED50-2F42-A9CA-D6B341846A85}"/>
              </a:ext>
            </a:extLst>
          </p:cNvPr>
          <p:cNvSpPr txBox="1"/>
          <p:nvPr/>
        </p:nvSpPr>
        <p:spPr>
          <a:xfrm>
            <a:off x="7671867" y="3256721"/>
            <a:ext cx="1767597" cy="643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CTR</a:t>
            </a:r>
          </a:p>
        </p:txBody>
      </p:sp>
      <p:cxnSp>
        <p:nvCxnSpPr>
          <p:cNvPr id="51" name="直线连接符 3">
            <a:extLst>
              <a:ext uri="{FF2B5EF4-FFF2-40B4-BE49-F238E27FC236}">
                <a16:creationId xmlns:a16="http://schemas.microsoft.com/office/drawing/2014/main" id="{1830A75E-E5C7-D247-A3B0-6049423A0ED9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4691270" y="1813910"/>
            <a:ext cx="3578087" cy="1201895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3">
            <a:extLst>
              <a:ext uri="{FF2B5EF4-FFF2-40B4-BE49-F238E27FC236}">
                <a16:creationId xmlns:a16="http://schemas.microsoft.com/office/drawing/2014/main" id="{9DCB39AD-EF6E-2342-9BFC-24B1174081C7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4691268" y="3122776"/>
            <a:ext cx="3160645" cy="252986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3">
            <a:extLst>
              <a:ext uri="{FF2B5EF4-FFF2-40B4-BE49-F238E27FC236}">
                <a16:creationId xmlns:a16="http://schemas.microsoft.com/office/drawing/2014/main" id="{359D07F1-2982-6E49-BA4F-D227B7D79AB5}"/>
              </a:ext>
            </a:extLst>
          </p:cNvPr>
          <p:cNvCxnSpPr>
            <a:cxnSpLocks/>
          </p:cNvCxnSpPr>
          <p:nvPr/>
        </p:nvCxnSpPr>
        <p:spPr>
          <a:xfrm flipH="1">
            <a:off x="4691267" y="3900552"/>
            <a:ext cx="3160646" cy="531091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3">
            <a:extLst>
              <a:ext uri="{FF2B5EF4-FFF2-40B4-BE49-F238E27FC236}">
                <a16:creationId xmlns:a16="http://schemas.microsoft.com/office/drawing/2014/main" id="{59C20E50-9204-2049-8436-A08565B339A6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4691268" y="4178656"/>
            <a:ext cx="3578089" cy="1561852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8">
            <a:extLst>
              <a:ext uri="{FF2B5EF4-FFF2-40B4-BE49-F238E27FC236}">
                <a16:creationId xmlns:a16="http://schemas.microsoft.com/office/drawing/2014/main" id="{943FCAAC-535A-8647-8AD0-668A77A320E4}"/>
              </a:ext>
            </a:extLst>
          </p:cNvPr>
          <p:cNvSpPr txBox="1"/>
          <p:nvPr/>
        </p:nvSpPr>
        <p:spPr>
          <a:xfrm>
            <a:off x="5777947" y="1098408"/>
            <a:ext cx="4982819" cy="9491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CA5A59"/>
                </a:solidFill>
              </a:rPr>
              <a:t>fixed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different(attention mechanism)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importance weight</a:t>
            </a:r>
          </a:p>
        </p:txBody>
      </p:sp>
    </p:spTree>
    <p:extLst>
      <p:ext uri="{BB962C8B-B14F-4D97-AF65-F5344CB8AC3E}">
        <p14:creationId xmlns:p14="http://schemas.microsoft.com/office/powerpoint/2010/main" val="314560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E6B5C4D-42D8-4647-960B-6AB120772E1C}"/>
              </a:ext>
            </a:extLst>
          </p:cNvPr>
          <p:cNvGrpSpPr/>
          <p:nvPr/>
        </p:nvGrpSpPr>
        <p:grpSpPr>
          <a:xfrm>
            <a:off x="2581408" y="1453953"/>
            <a:ext cx="2109862" cy="719914"/>
            <a:chOff x="7002683" y="1506452"/>
            <a:chExt cx="3044141" cy="71991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3713D67-E0FC-CD46-8B21-B44D26E5FC83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C470C0-FEC7-7D4D-8136-C08F61C2BCFC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IDs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85EDCD21-6476-9540-9192-548245382046}"/>
              </a:ext>
            </a:extLst>
          </p:cNvPr>
          <p:cNvSpPr txBox="1"/>
          <p:nvPr/>
        </p:nvSpPr>
        <p:spPr>
          <a:xfrm>
            <a:off x="417861" y="270597"/>
            <a:ext cx="411438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pPr marL="342900" indent="-342900">
              <a:buAutoNum type="arabicPeriod"/>
            </a:pPr>
            <a:r>
              <a:rPr lang="en-CN" dirty="0"/>
              <a:t>Background &amp; Motivation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9694E8EA-C021-2648-A848-366D9747BED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42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974F819E-5C30-8344-A601-F19F613930B3}"/>
              </a:ext>
            </a:extLst>
          </p:cNvPr>
          <p:cNvCxnSpPr>
            <a:cxnSpLocks/>
          </p:cNvCxnSpPr>
          <p:nvPr/>
        </p:nvCxnSpPr>
        <p:spPr>
          <a:xfrm>
            <a:off x="4488917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7CC9C8B-7EAE-2947-B174-38D2F31C2226}"/>
              </a:ext>
            </a:extLst>
          </p:cNvPr>
          <p:cNvGrpSpPr/>
          <p:nvPr/>
        </p:nvGrpSpPr>
        <p:grpSpPr>
          <a:xfrm>
            <a:off x="2581405" y="2762819"/>
            <a:ext cx="2109863" cy="719914"/>
            <a:chOff x="7002683" y="1506452"/>
            <a:chExt cx="3044141" cy="719914"/>
          </a:xfrm>
        </p:grpSpPr>
        <p:sp>
          <p:nvSpPr>
            <p:cNvPr id="41" name="矩形 16">
              <a:extLst>
                <a:ext uri="{FF2B5EF4-FFF2-40B4-BE49-F238E27FC236}">
                  <a16:creationId xmlns:a16="http://schemas.microsoft.com/office/drawing/2014/main" id="{55F5507B-01EE-1749-B8DA-82E7395EAA95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18">
              <a:extLst>
                <a:ext uri="{FF2B5EF4-FFF2-40B4-BE49-F238E27FC236}">
                  <a16:creationId xmlns:a16="http://schemas.microsoft.com/office/drawing/2014/main" id="{AC07E366-D2EE-F342-AEA6-9329DEEABEF2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E759B45-7EA1-954E-BF81-81DAD69CA73C}"/>
              </a:ext>
            </a:extLst>
          </p:cNvPr>
          <p:cNvGrpSpPr/>
          <p:nvPr/>
        </p:nvGrpSpPr>
        <p:grpSpPr>
          <a:xfrm>
            <a:off x="2581405" y="4071685"/>
            <a:ext cx="2109863" cy="719914"/>
            <a:chOff x="7002683" y="1506452"/>
            <a:chExt cx="3044141" cy="719914"/>
          </a:xfrm>
        </p:grpSpPr>
        <p:sp>
          <p:nvSpPr>
            <p:cNvPr id="44" name="矩形 16">
              <a:extLst>
                <a:ext uri="{FF2B5EF4-FFF2-40B4-BE49-F238E27FC236}">
                  <a16:creationId xmlns:a16="http://schemas.microsoft.com/office/drawing/2014/main" id="{3185EA3B-33A0-D44D-B0AD-9A750D7B284A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文本框 18">
              <a:extLst>
                <a:ext uri="{FF2B5EF4-FFF2-40B4-BE49-F238E27FC236}">
                  <a16:creationId xmlns:a16="http://schemas.microsoft.com/office/drawing/2014/main" id="{96636AD4-73C7-3848-90F8-248517ACDE04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Title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6DED42A-3877-4E45-9639-6194937C5A2B}"/>
              </a:ext>
            </a:extLst>
          </p:cNvPr>
          <p:cNvGrpSpPr/>
          <p:nvPr/>
        </p:nvGrpSpPr>
        <p:grpSpPr>
          <a:xfrm>
            <a:off x="2581405" y="5380551"/>
            <a:ext cx="2109863" cy="719914"/>
            <a:chOff x="7002683" y="1506452"/>
            <a:chExt cx="3044141" cy="719914"/>
          </a:xfrm>
        </p:grpSpPr>
        <p:sp>
          <p:nvSpPr>
            <p:cNvPr id="47" name="矩形 16">
              <a:extLst>
                <a:ext uri="{FF2B5EF4-FFF2-40B4-BE49-F238E27FC236}">
                  <a16:creationId xmlns:a16="http://schemas.microsoft.com/office/drawing/2014/main" id="{329F7C38-D3E9-404B-8CA9-BB77EBC16FF6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18">
              <a:extLst>
                <a:ext uri="{FF2B5EF4-FFF2-40B4-BE49-F238E27FC236}">
                  <a16:creationId xmlns:a16="http://schemas.microsoft.com/office/drawing/2014/main" id="{4956703E-5A81-0848-BBD7-2165FB44F3D8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Statistic</a:t>
              </a:r>
            </a:p>
          </p:txBody>
        </p:sp>
      </p:grpSp>
      <p:sp>
        <p:nvSpPr>
          <p:cNvPr id="50" name="文本框 18">
            <a:extLst>
              <a:ext uri="{FF2B5EF4-FFF2-40B4-BE49-F238E27FC236}">
                <a16:creationId xmlns:a16="http://schemas.microsoft.com/office/drawing/2014/main" id="{DFE30ECF-ED50-2F42-A9CA-D6B341846A85}"/>
              </a:ext>
            </a:extLst>
          </p:cNvPr>
          <p:cNvSpPr txBox="1"/>
          <p:nvPr/>
        </p:nvSpPr>
        <p:spPr>
          <a:xfrm>
            <a:off x="7671867" y="3256721"/>
            <a:ext cx="1767597" cy="643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CTR</a:t>
            </a:r>
          </a:p>
        </p:txBody>
      </p:sp>
      <p:cxnSp>
        <p:nvCxnSpPr>
          <p:cNvPr id="51" name="直线连接符 3">
            <a:extLst>
              <a:ext uri="{FF2B5EF4-FFF2-40B4-BE49-F238E27FC236}">
                <a16:creationId xmlns:a16="http://schemas.microsoft.com/office/drawing/2014/main" id="{1830A75E-E5C7-D247-A3B0-6049423A0ED9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4691270" y="1813910"/>
            <a:ext cx="3578087" cy="1201895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3">
            <a:extLst>
              <a:ext uri="{FF2B5EF4-FFF2-40B4-BE49-F238E27FC236}">
                <a16:creationId xmlns:a16="http://schemas.microsoft.com/office/drawing/2014/main" id="{9DCB39AD-EF6E-2342-9BFC-24B1174081C7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4691268" y="3122776"/>
            <a:ext cx="3160645" cy="252986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3">
            <a:extLst>
              <a:ext uri="{FF2B5EF4-FFF2-40B4-BE49-F238E27FC236}">
                <a16:creationId xmlns:a16="http://schemas.microsoft.com/office/drawing/2014/main" id="{359D07F1-2982-6E49-BA4F-D227B7D79AB5}"/>
              </a:ext>
            </a:extLst>
          </p:cNvPr>
          <p:cNvCxnSpPr>
            <a:cxnSpLocks/>
          </p:cNvCxnSpPr>
          <p:nvPr/>
        </p:nvCxnSpPr>
        <p:spPr>
          <a:xfrm flipH="1">
            <a:off x="4691267" y="3900552"/>
            <a:ext cx="3160646" cy="531091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3">
            <a:extLst>
              <a:ext uri="{FF2B5EF4-FFF2-40B4-BE49-F238E27FC236}">
                <a16:creationId xmlns:a16="http://schemas.microsoft.com/office/drawing/2014/main" id="{59C20E50-9204-2049-8436-A08565B339A6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4691268" y="4178656"/>
            <a:ext cx="3578089" cy="1561852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8">
            <a:extLst>
              <a:ext uri="{FF2B5EF4-FFF2-40B4-BE49-F238E27FC236}">
                <a16:creationId xmlns:a16="http://schemas.microsoft.com/office/drawing/2014/main" id="{943FCAAC-535A-8647-8AD0-668A77A320E4}"/>
              </a:ext>
            </a:extLst>
          </p:cNvPr>
          <p:cNvSpPr txBox="1"/>
          <p:nvPr/>
        </p:nvSpPr>
        <p:spPr>
          <a:xfrm>
            <a:off x="5777947" y="1098408"/>
            <a:ext cx="4982819" cy="9491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CA5A59"/>
                </a:solidFill>
              </a:rPr>
              <a:t>fixed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different(attention mechanism)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importance weight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26C947D-BF9D-BD4D-B4D5-5A8F8BA420BE}"/>
              </a:ext>
            </a:extLst>
          </p:cNvPr>
          <p:cNvSpPr/>
          <p:nvPr/>
        </p:nvSpPr>
        <p:spPr>
          <a:xfrm>
            <a:off x="675861" y="1813910"/>
            <a:ext cx="1921565" cy="3990542"/>
          </a:xfrm>
          <a:custGeom>
            <a:avLst/>
            <a:gdLst>
              <a:gd name="connsiteX0" fmla="*/ 2411897 w 2411897"/>
              <a:gd name="connsiteY0" fmla="*/ 0 h 4028661"/>
              <a:gd name="connsiteX1" fmla="*/ 1 w 2411897"/>
              <a:gd name="connsiteY1" fmla="*/ 1934818 h 4028661"/>
              <a:gd name="connsiteX2" fmla="*/ 2398645 w 2411897"/>
              <a:gd name="connsiteY2" fmla="*/ 4028661 h 402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1897" h="4028661">
                <a:moveTo>
                  <a:pt x="2411897" y="0"/>
                </a:moveTo>
                <a:cubicBezTo>
                  <a:pt x="1207053" y="631687"/>
                  <a:pt x="2210" y="1263375"/>
                  <a:pt x="1" y="1934818"/>
                </a:cubicBezTo>
                <a:cubicBezTo>
                  <a:pt x="-2208" y="2606262"/>
                  <a:pt x="2027584" y="3609009"/>
                  <a:pt x="2398645" y="40286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54174FA-0B97-6343-B055-30AA24CA665B}"/>
              </a:ext>
            </a:extLst>
          </p:cNvPr>
          <p:cNvSpPr/>
          <p:nvPr/>
        </p:nvSpPr>
        <p:spPr>
          <a:xfrm>
            <a:off x="2014279" y="1828800"/>
            <a:ext cx="583147" cy="1311965"/>
          </a:xfrm>
          <a:custGeom>
            <a:avLst/>
            <a:gdLst>
              <a:gd name="connsiteX0" fmla="*/ 583147 w 583147"/>
              <a:gd name="connsiteY0" fmla="*/ 0 h 1311965"/>
              <a:gd name="connsiteX1" fmla="*/ 51 w 583147"/>
              <a:gd name="connsiteY1" fmla="*/ 702365 h 1311965"/>
              <a:gd name="connsiteX2" fmla="*/ 556643 w 583147"/>
              <a:gd name="connsiteY2" fmla="*/ 1311965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147" h="1311965">
                <a:moveTo>
                  <a:pt x="583147" y="0"/>
                </a:moveTo>
                <a:cubicBezTo>
                  <a:pt x="293807" y="241852"/>
                  <a:pt x="4468" y="483704"/>
                  <a:pt x="51" y="702365"/>
                </a:cubicBezTo>
                <a:cubicBezTo>
                  <a:pt x="-4366" y="921026"/>
                  <a:pt x="276138" y="1116495"/>
                  <a:pt x="556643" y="13119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66733B9-6A3F-E943-8F4A-87C854FE69EA}"/>
              </a:ext>
            </a:extLst>
          </p:cNvPr>
          <p:cNvSpPr/>
          <p:nvPr/>
        </p:nvSpPr>
        <p:spPr>
          <a:xfrm>
            <a:off x="1457736" y="1828800"/>
            <a:ext cx="1139690" cy="2650435"/>
          </a:xfrm>
          <a:custGeom>
            <a:avLst/>
            <a:gdLst>
              <a:gd name="connsiteX0" fmla="*/ 1139690 w 1139690"/>
              <a:gd name="connsiteY0" fmla="*/ 0 h 2650435"/>
              <a:gd name="connsiteX1" fmla="*/ 3 w 1139690"/>
              <a:gd name="connsiteY1" fmla="*/ 1311965 h 2650435"/>
              <a:gd name="connsiteX2" fmla="*/ 1126438 w 1139690"/>
              <a:gd name="connsiteY2" fmla="*/ 2650435 h 265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9690" h="2650435">
                <a:moveTo>
                  <a:pt x="1139690" y="0"/>
                </a:moveTo>
                <a:cubicBezTo>
                  <a:pt x="570951" y="435113"/>
                  <a:pt x="2212" y="870226"/>
                  <a:pt x="3" y="1311965"/>
                </a:cubicBezTo>
                <a:cubicBezTo>
                  <a:pt x="-2206" y="1753704"/>
                  <a:pt x="947534" y="2506870"/>
                  <a:pt x="1126438" y="26504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45CAB6F-2AED-EB47-882D-F7F04AC96667}"/>
              </a:ext>
            </a:extLst>
          </p:cNvPr>
          <p:cNvSpPr/>
          <p:nvPr/>
        </p:nvSpPr>
        <p:spPr>
          <a:xfrm>
            <a:off x="1550500" y="3127513"/>
            <a:ext cx="1046926" cy="2663687"/>
          </a:xfrm>
          <a:custGeom>
            <a:avLst/>
            <a:gdLst>
              <a:gd name="connsiteX0" fmla="*/ 1046926 w 1046926"/>
              <a:gd name="connsiteY0" fmla="*/ 0 h 2663687"/>
              <a:gd name="connsiteX1" fmla="*/ 4 w 1046926"/>
              <a:gd name="connsiteY1" fmla="*/ 1298713 h 2663687"/>
              <a:gd name="connsiteX2" fmla="*/ 1033674 w 1046926"/>
              <a:gd name="connsiteY2" fmla="*/ 2663687 h 266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6926" h="2663687">
                <a:moveTo>
                  <a:pt x="1046926" y="0"/>
                </a:moveTo>
                <a:cubicBezTo>
                  <a:pt x="524569" y="427382"/>
                  <a:pt x="2213" y="854765"/>
                  <a:pt x="4" y="1298713"/>
                </a:cubicBezTo>
                <a:cubicBezTo>
                  <a:pt x="-2205" y="1742661"/>
                  <a:pt x="848144" y="2575339"/>
                  <a:pt x="1033674" y="26636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5D0721E-4FF4-7444-B24D-223708D114E1}"/>
              </a:ext>
            </a:extLst>
          </p:cNvPr>
          <p:cNvSpPr/>
          <p:nvPr/>
        </p:nvSpPr>
        <p:spPr>
          <a:xfrm>
            <a:off x="2053993" y="3127513"/>
            <a:ext cx="556685" cy="1338470"/>
          </a:xfrm>
          <a:custGeom>
            <a:avLst/>
            <a:gdLst>
              <a:gd name="connsiteX0" fmla="*/ 556685 w 556685"/>
              <a:gd name="connsiteY0" fmla="*/ 0 h 1338470"/>
              <a:gd name="connsiteX1" fmla="*/ 94 w 556685"/>
              <a:gd name="connsiteY1" fmla="*/ 702365 h 1338470"/>
              <a:gd name="connsiteX2" fmla="*/ 516929 w 556685"/>
              <a:gd name="connsiteY2" fmla="*/ 1338470 h 133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685" h="1338470">
                <a:moveTo>
                  <a:pt x="556685" y="0"/>
                </a:moveTo>
                <a:cubicBezTo>
                  <a:pt x="281702" y="239643"/>
                  <a:pt x="6720" y="479287"/>
                  <a:pt x="94" y="702365"/>
                </a:cubicBezTo>
                <a:cubicBezTo>
                  <a:pt x="-6532" y="925443"/>
                  <a:pt x="335816" y="1272209"/>
                  <a:pt x="516929" y="13384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C4888A3-F3DC-3440-989E-0C3000299CEA}"/>
              </a:ext>
            </a:extLst>
          </p:cNvPr>
          <p:cNvSpPr/>
          <p:nvPr/>
        </p:nvSpPr>
        <p:spPr>
          <a:xfrm>
            <a:off x="2238997" y="4479235"/>
            <a:ext cx="384933" cy="1311965"/>
          </a:xfrm>
          <a:custGeom>
            <a:avLst/>
            <a:gdLst>
              <a:gd name="connsiteX0" fmla="*/ 384933 w 384933"/>
              <a:gd name="connsiteY0" fmla="*/ 0 h 1311965"/>
              <a:gd name="connsiteX1" fmla="*/ 620 w 384933"/>
              <a:gd name="connsiteY1" fmla="*/ 689113 h 1311965"/>
              <a:gd name="connsiteX2" fmla="*/ 345177 w 384933"/>
              <a:gd name="connsiteY2" fmla="*/ 1311965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933" h="1311965">
                <a:moveTo>
                  <a:pt x="384933" y="0"/>
                </a:moveTo>
                <a:cubicBezTo>
                  <a:pt x="196089" y="235226"/>
                  <a:pt x="7246" y="470452"/>
                  <a:pt x="620" y="689113"/>
                </a:cubicBezTo>
                <a:cubicBezTo>
                  <a:pt x="-6006" y="907774"/>
                  <a:pt x="35960" y="1179443"/>
                  <a:pt x="345177" y="13119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文本框 18">
            <a:extLst>
              <a:ext uri="{FF2B5EF4-FFF2-40B4-BE49-F238E27FC236}">
                <a16:creationId xmlns:a16="http://schemas.microsoft.com/office/drawing/2014/main" id="{1288D1F6-3323-8348-8E20-D1A42907F1E9}"/>
              </a:ext>
            </a:extLst>
          </p:cNvPr>
          <p:cNvSpPr txBox="1"/>
          <p:nvPr/>
        </p:nvSpPr>
        <p:spPr>
          <a:xfrm>
            <a:off x="6096000" y="5380551"/>
            <a:ext cx="4982819" cy="8735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redundant information</a:t>
            </a:r>
          </a:p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冗余信息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52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E6B5C4D-42D8-4647-960B-6AB120772E1C}"/>
              </a:ext>
            </a:extLst>
          </p:cNvPr>
          <p:cNvGrpSpPr/>
          <p:nvPr/>
        </p:nvGrpSpPr>
        <p:grpSpPr>
          <a:xfrm>
            <a:off x="765860" y="3896067"/>
            <a:ext cx="2109862" cy="719914"/>
            <a:chOff x="7002683" y="1506452"/>
            <a:chExt cx="3044141" cy="71991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3713D67-E0FC-CD46-8B21-B44D26E5FC83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C470C0-FEC7-7D4D-8136-C08F61C2BCFC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IDs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85EDCD21-6476-9540-9192-548245382046}"/>
              </a:ext>
            </a:extLst>
          </p:cNvPr>
          <p:cNvSpPr txBox="1"/>
          <p:nvPr/>
        </p:nvSpPr>
        <p:spPr>
          <a:xfrm>
            <a:off x="417861" y="270597"/>
            <a:ext cx="411438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pPr marL="342900" indent="-342900">
              <a:buAutoNum type="arabicPeriod"/>
            </a:pPr>
            <a:r>
              <a:rPr lang="en-CN" dirty="0"/>
              <a:t>Background &amp; Motivation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9694E8EA-C021-2648-A848-366D9747BED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42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974F819E-5C30-8344-A601-F19F613930B3}"/>
              </a:ext>
            </a:extLst>
          </p:cNvPr>
          <p:cNvCxnSpPr>
            <a:cxnSpLocks/>
          </p:cNvCxnSpPr>
          <p:nvPr/>
        </p:nvCxnSpPr>
        <p:spPr>
          <a:xfrm>
            <a:off x="4488917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7CC9C8B-7EAE-2947-B174-38D2F31C2226}"/>
              </a:ext>
            </a:extLst>
          </p:cNvPr>
          <p:cNvGrpSpPr/>
          <p:nvPr/>
        </p:nvGrpSpPr>
        <p:grpSpPr>
          <a:xfrm>
            <a:off x="1144929" y="3283124"/>
            <a:ext cx="2109863" cy="719914"/>
            <a:chOff x="7002683" y="1506452"/>
            <a:chExt cx="3044141" cy="719914"/>
          </a:xfrm>
        </p:grpSpPr>
        <p:sp>
          <p:nvSpPr>
            <p:cNvPr id="41" name="矩形 16">
              <a:extLst>
                <a:ext uri="{FF2B5EF4-FFF2-40B4-BE49-F238E27FC236}">
                  <a16:creationId xmlns:a16="http://schemas.microsoft.com/office/drawing/2014/main" id="{55F5507B-01EE-1749-B8DA-82E7395EAA95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18">
              <a:extLst>
                <a:ext uri="{FF2B5EF4-FFF2-40B4-BE49-F238E27FC236}">
                  <a16:creationId xmlns:a16="http://schemas.microsoft.com/office/drawing/2014/main" id="{AC07E366-D2EE-F342-AEA6-9329DEEABEF2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E759B45-7EA1-954E-BF81-81DAD69CA73C}"/>
              </a:ext>
            </a:extLst>
          </p:cNvPr>
          <p:cNvGrpSpPr/>
          <p:nvPr/>
        </p:nvGrpSpPr>
        <p:grpSpPr>
          <a:xfrm>
            <a:off x="1535464" y="2709086"/>
            <a:ext cx="2109863" cy="719914"/>
            <a:chOff x="7002683" y="1506452"/>
            <a:chExt cx="3044141" cy="719914"/>
          </a:xfrm>
        </p:grpSpPr>
        <p:sp>
          <p:nvSpPr>
            <p:cNvPr id="44" name="矩形 16">
              <a:extLst>
                <a:ext uri="{FF2B5EF4-FFF2-40B4-BE49-F238E27FC236}">
                  <a16:creationId xmlns:a16="http://schemas.microsoft.com/office/drawing/2014/main" id="{3185EA3B-33A0-D44D-B0AD-9A750D7B284A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文本框 18">
              <a:extLst>
                <a:ext uri="{FF2B5EF4-FFF2-40B4-BE49-F238E27FC236}">
                  <a16:creationId xmlns:a16="http://schemas.microsoft.com/office/drawing/2014/main" id="{96636AD4-73C7-3848-90F8-248517ACDE04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Title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6DED42A-3877-4E45-9639-6194937C5A2B}"/>
              </a:ext>
            </a:extLst>
          </p:cNvPr>
          <p:cNvGrpSpPr/>
          <p:nvPr/>
        </p:nvGrpSpPr>
        <p:grpSpPr>
          <a:xfrm>
            <a:off x="1925999" y="2169220"/>
            <a:ext cx="2109863" cy="719914"/>
            <a:chOff x="7002683" y="1506452"/>
            <a:chExt cx="3044141" cy="719914"/>
          </a:xfrm>
        </p:grpSpPr>
        <p:sp>
          <p:nvSpPr>
            <p:cNvPr id="47" name="矩形 16">
              <a:extLst>
                <a:ext uri="{FF2B5EF4-FFF2-40B4-BE49-F238E27FC236}">
                  <a16:creationId xmlns:a16="http://schemas.microsoft.com/office/drawing/2014/main" id="{329F7C38-D3E9-404B-8CA9-BB77EBC16FF6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18">
              <a:extLst>
                <a:ext uri="{FF2B5EF4-FFF2-40B4-BE49-F238E27FC236}">
                  <a16:creationId xmlns:a16="http://schemas.microsoft.com/office/drawing/2014/main" id="{4956703E-5A81-0848-BBD7-2165FB44F3D8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Statistic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C389462-B05D-2D49-8B79-3C11990957B6}"/>
              </a:ext>
            </a:extLst>
          </p:cNvPr>
          <p:cNvSpPr txBox="1"/>
          <p:nvPr/>
        </p:nvSpPr>
        <p:spPr>
          <a:xfrm>
            <a:off x="6022649" y="1509203"/>
            <a:ext cx="5109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>
                <a:solidFill>
                  <a:srgbClr val="0070C0"/>
                </a:solidFill>
              </a:rPr>
              <a:t>modality-specfic</a:t>
            </a:r>
            <a:endParaRPr lang="en-CN" sz="2400" dirty="0">
              <a:solidFill>
                <a:srgbClr val="0070C0"/>
              </a:solidFill>
            </a:endParaRPr>
          </a:p>
          <a:p>
            <a:endParaRPr lang="en-CN" sz="2400" dirty="0">
              <a:solidFill>
                <a:srgbClr val="0070C0"/>
              </a:solidFill>
            </a:endParaRPr>
          </a:p>
          <a:p>
            <a:r>
              <a:rPr lang="en-CN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仅存在于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特定模态内，设置</a:t>
            </a:r>
            <a:r>
              <a:rPr lang="zh-CN" altLang="en-CN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动态权重</a:t>
            </a:r>
            <a:endParaRPr lang="en-CN" sz="2400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3EFED-3990-DD40-8C88-7D0C5CAAE0DA}"/>
              </a:ext>
            </a:extLst>
          </p:cNvPr>
          <p:cNvSpPr/>
          <p:nvPr/>
        </p:nvSpPr>
        <p:spPr>
          <a:xfrm>
            <a:off x="5750466" y="1330368"/>
            <a:ext cx="5592417" cy="189164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20E44-853A-CF41-9E08-F3E03AFF2534}"/>
              </a:ext>
            </a:extLst>
          </p:cNvPr>
          <p:cNvSpPr txBox="1"/>
          <p:nvPr/>
        </p:nvSpPr>
        <p:spPr>
          <a:xfrm>
            <a:off x="6022649" y="4220085"/>
            <a:ext cx="44935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>
                <a:solidFill>
                  <a:srgbClr val="FF0000"/>
                </a:solidFill>
              </a:rPr>
              <a:t>modality-invariant</a:t>
            </a:r>
            <a:endParaRPr lang="en-CN" sz="2400" dirty="0">
              <a:solidFill>
                <a:srgbClr val="FF0000"/>
              </a:solidFill>
            </a:endParaRPr>
          </a:p>
          <a:p>
            <a:endParaRPr lang="en-CN" sz="2400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rgbClr val="A910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在多模态间冗余</a:t>
            </a:r>
            <a:r>
              <a:rPr lang="zh-CN" altLang="en-US" sz="2400" dirty="0">
                <a:solidFill>
                  <a:srgbClr val="A910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，设置固定权重</a:t>
            </a:r>
            <a:endParaRPr lang="en-CN" sz="2400" dirty="0">
              <a:solidFill>
                <a:srgbClr val="A910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ED22B-8F85-5844-AC18-C0423B4B910A}"/>
              </a:ext>
            </a:extLst>
          </p:cNvPr>
          <p:cNvSpPr/>
          <p:nvPr/>
        </p:nvSpPr>
        <p:spPr>
          <a:xfrm>
            <a:off x="5750466" y="4041250"/>
            <a:ext cx="5592417" cy="1891646"/>
          </a:xfrm>
          <a:prstGeom prst="rect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121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85EDCD21-6476-9540-9192-548245382046}"/>
              </a:ext>
            </a:extLst>
          </p:cNvPr>
          <p:cNvSpPr txBox="1"/>
          <p:nvPr/>
        </p:nvSpPr>
        <p:spPr>
          <a:xfrm>
            <a:off x="417861" y="270597"/>
            <a:ext cx="411438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pPr marL="342900" indent="-342900">
              <a:buAutoNum type="arabicPeriod"/>
            </a:pPr>
            <a:r>
              <a:rPr lang="en-CN" dirty="0"/>
              <a:t>Background &amp; Motivation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9694E8EA-C021-2648-A848-366D9747BED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42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974F819E-5C30-8344-A601-F19F613930B3}"/>
              </a:ext>
            </a:extLst>
          </p:cNvPr>
          <p:cNvCxnSpPr>
            <a:cxnSpLocks/>
          </p:cNvCxnSpPr>
          <p:nvPr/>
        </p:nvCxnSpPr>
        <p:spPr>
          <a:xfrm>
            <a:off x="4488917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D8350DA-1004-FB45-95A4-A0DF27B8B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97" y="1946558"/>
            <a:ext cx="4572290" cy="342921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0A3AA23-883B-5549-A0C5-AC30C35D1A6D}"/>
              </a:ext>
            </a:extLst>
          </p:cNvPr>
          <p:cNvGrpSpPr/>
          <p:nvPr/>
        </p:nvGrpSpPr>
        <p:grpSpPr>
          <a:xfrm>
            <a:off x="2554633" y="1034449"/>
            <a:ext cx="2109863" cy="719914"/>
            <a:chOff x="7002683" y="1506452"/>
            <a:chExt cx="3044141" cy="719914"/>
          </a:xfrm>
        </p:grpSpPr>
        <p:sp>
          <p:nvSpPr>
            <p:cNvPr id="23" name="矩形 16">
              <a:extLst>
                <a:ext uri="{FF2B5EF4-FFF2-40B4-BE49-F238E27FC236}">
                  <a16:creationId xmlns:a16="http://schemas.microsoft.com/office/drawing/2014/main" id="{A2F2682F-D2DA-2645-8879-30FED368D826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本框 18">
              <a:extLst>
                <a:ext uri="{FF2B5EF4-FFF2-40B4-BE49-F238E27FC236}">
                  <a16:creationId xmlns:a16="http://schemas.microsoft.com/office/drawing/2014/main" id="{010283E0-EEBE-554A-81AE-91967619ED01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DC5427-B654-3C44-99F7-570ACC248BA1}"/>
              </a:ext>
            </a:extLst>
          </p:cNvPr>
          <p:cNvGrpSpPr/>
          <p:nvPr/>
        </p:nvGrpSpPr>
        <p:grpSpPr>
          <a:xfrm>
            <a:off x="8411304" y="1017498"/>
            <a:ext cx="2109863" cy="719914"/>
            <a:chOff x="7002683" y="1506452"/>
            <a:chExt cx="3044141" cy="719914"/>
          </a:xfrm>
        </p:grpSpPr>
        <p:sp>
          <p:nvSpPr>
            <p:cNvPr id="26" name="矩形 16">
              <a:extLst>
                <a:ext uri="{FF2B5EF4-FFF2-40B4-BE49-F238E27FC236}">
                  <a16:creationId xmlns:a16="http://schemas.microsoft.com/office/drawing/2014/main" id="{57658059-31D0-8E47-84BD-5160AB4971C4}"/>
                </a:ext>
              </a:extLst>
            </p:cNvPr>
            <p:cNvSpPr/>
            <p:nvPr/>
          </p:nvSpPr>
          <p:spPr>
            <a:xfrm>
              <a:off x="7002683" y="1506452"/>
              <a:ext cx="3044141" cy="719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0" dist="127000" dir="42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18">
              <a:extLst>
                <a:ext uri="{FF2B5EF4-FFF2-40B4-BE49-F238E27FC236}">
                  <a16:creationId xmlns:a16="http://schemas.microsoft.com/office/drawing/2014/main" id="{D2A5489E-6617-3D43-9337-979FED3B88A3}"/>
                </a:ext>
              </a:extLst>
            </p:cNvPr>
            <p:cNvSpPr txBox="1"/>
            <p:nvPr/>
          </p:nvSpPr>
          <p:spPr>
            <a:xfrm>
              <a:off x="7249594" y="1613423"/>
              <a:ext cx="2550315" cy="505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Title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13223F-648B-2044-A5EA-E464A1E031A4}"/>
              </a:ext>
            </a:extLst>
          </p:cNvPr>
          <p:cNvSpPr txBox="1"/>
          <p:nvPr/>
        </p:nvSpPr>
        <p:spPr>
          <a:xfrm>
            <a:off x="6712969" y="3458817"/>
            <a:ext cx="5108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Girls </a:t>
            </a:r>
            <a:r>
              <a:rPr lang="zh-CN" altLang="en-US" sz="2800" dirty="0"/>
              <a:t> </a:t>
            </a:r>
            <a:r>
              <a:rPr lang="en-US" sz="2800" dirty="0"/>
              <a:t>Ballet </a:t>
            </a:r>
            <a:r>
              <a:rPr lang="zh-CN" altLang="en-US" sz="2800" dirty="0"/>
              <a:t> </a:t>
            </a:r>
            <a:r>
              <a:rPr lang="en-US" sz="2800" dirty="0"/>
              <a:t>Tutu </a:t>
            </a:r>
            <a:r>
              <a:rPr lang="zh-CN" altLang="en-US" sz="2800" dirty="0"/>
              <a:t> </a:t>
            </a:r>
            <a:r>
              <a:rPr lang="en-US" sz="2800" dirty="0"/>
              <a:t>Zebra</a:t>
            </a:r>
            <a:r>
              <a:rPr lang="zh-CN" altLang="en-US" sz="2800" dirty="0"/>
              <a:t> </a:t>
            </a:r>
            <a:r>
              <a:rPr lang="en-US" sz="2800" dirty="0"/>
              <a:t> Hot </a:t>
            </a:r>
            <a:r>
              <a:rPr lang="zh-CN" altLang="en-US" sz="2800" dirty="0"/>
              <a:t> </a:t>
            </a:r>
            <a:r>
              <a:rPr lang="en-US" sz="2800" dirty="0"/>
              <a:t>Pink</a:t>
            </a:r>
            <a:endParaRPr lang="en-CN" sz="2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BBCB0F-302D-2746-9E55-37F8EF376D33}"/>
              </a:ext>
            </a:extLst>
          </p:cNvPr>
          <p:cNvSpPr/>
          <p:nvPr/>
        </p:nvSpPr>
        <p:spPr>
          <a:xfrm>
            <a:off x="2475052" y="3661167"/>
            <a:ext cx="329245" cy="294759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0" name="直线连接符 3">
            <a:extLst>
              <a:ext uri="{FF2B5EF4-FFF2-40B4-BE49-F238E27FC236}">
                <a16:creationId xmlns:a16="http://schemas.microsoft.com/office/drawing/2014/main" id="{A519F99E-F42E-FA49-8A0F-2B548B5AD05D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2639675" y="3955926"/>
            <a:ext cx="86089" cy="1867625"/>
          </a:xfrm>
          <a:prstGeom prst="line">
            <a:avLst/>
          </a:prstGeom>
          <a:ln w="47625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50A16E-1C43-BA45-A09B-4DD839B169F1}"/>
              </a:ext>
            </a:extLst>
          </p:cNvPr>
          <p:cNvSpPr txBox="1"/>
          <p:nvPr/>
        </p:nvSpPr>
        <p:spPr>
          <a:xfrm>
            <a:off x="2444623" y="59583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rgbClr val="0070C0"/>
                </a:solidFill>
              </a:rPr>
              <a:t>纱质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9FE414-043E-414E-92FB-24BB24AA2D0D}"/>
              </a:ext>
            </a:extLst>
          </p:cNvPr>
          <p:cNvSpPr/>
          <p:nvPr/>
        </p:nvSpPr>
        <p:spPr>
          <a:xfrm>
            <a:off x="5174923" y="4256005"/>
            <a:ext cx="337981" cy="364925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B8133B-FD50-CA49-BFD5-D30C0E3C4268}"/>
              </a:ext>
            </a:extLst>
          </p:cNvPr>
          <p:cNvSpPr/>
          <p:nvPr/>
        </p:nvSpPr>
        <p:spPr>
          <a:xfrm>
            <a:off x="10986001" y="3458817"/>
            <a:ext cx="835931" cy="523220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9" name="直线连接符 3">
            <a:extLst>
              <a:ext uri="{FF2B5EF4-FFF2-40B4-BE49-F238E27FC236}">
                <a16:creationId xmlns:a16="http://schemas.microsoft.com/office/drawing/2014/main" id="{CBBD4D04-CD1C-1547-A6F9-5AEC5E4FBFC3}"/>
              </a:ext>
            </a:extLst>
          </p:cNvPr>
          <p:cNvCxnSpPr>
            <a:cxnSpLocks/>
            <a:stCxn id="51" idx="1"/>
            <a:endCxn id="37" idx="3"/>
          </p:cNvCxnSpPr>
          <p:nvPr/>
        </p:nvCxnSpPr>
        <p:spPr>
          <a:xfrm flipH="1" flipV="1">
            <a:off x="5512904" y="4438468"/>
            <a:ext cx="2498290" cy="682103"/>
          </a:xfrm>
          <a:prstGeom prst="line">
            <a:avLst/>
          </a:prstGeom>
          <a:ln w="47625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3">
            <a:extLst>
              <a:ext uri="{FF2B5EF4-FFF2-40B4-BE49-F238E27FC236}">
                <a16:creationId xmlns:a16="http://schemas.microsoft.com/office/drawing/2014/main" id="{8F7EC8A0-E349-564C-99D6-D62F30BB07C2}"/>
              </a:ext>
            </a:extLst>
          </p:cNvPr>
          <p:cNvCxnSpPr>
            <a:cxnSpLocks/>
            <a:stCxn id="51" idx="3"/>
            <a:endCxn id="38" idx="2"/>
          </p:cNvCxnSpPr>
          <p:nvPr/>
        </p:nvCxnSpPr>
        <p:spPr>
          <a:xfrm flipV="1">
            <a:off x="8811413" y="3982037"/>
            <a:ext cx="2592554" cy="1138534"/>
          </a:xfrm>
          <a:prstGeom prst="line">
            <a:avLst/>
          </a:prstGeom>
          <a:ln w="47625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7523453-2CE9-8942-9A39-929CBFF5AFD9}"/>
              </a:ext>
            </a:extLst>
          </p:cNvPr>
          <p:cNvSpPr txBox="1"/>
          <p:nvPr/>
        </p:nvSpPr>
        <p:spPr>
          <a:xfrm>
            <a:off x="8011194" y="48897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rgbClr val="FF7E79"/>
                </a:solidFill>
              </a:rPr>
              <a:t>粉色</a:t>
            </a:r>
          </a:p>
        </p:txBody>
      </p:sp>
    </p:spTree>
    <p:extLst>
      <p:ext uri="{BB962C8B-B14F-4D97-AF65-F5344CB8AC3E}">
        <p14:creationId xmlns:p14="http://schemas.microsoft.com/office/powerpoint/2010/main" val="102063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85EDCD21-6476-9540-9192-548245382046}"/>
              </a:ext>
            </a:extLst>
          </p:cNvPr>
          <p:cNvSpPr txBox="1"/>
          <p:nvPr/>
        </p:nvSpPr>
        <p:spPr>
          <a:xfrm>
            <a:off x="417861" y="270597"/>
            <a:ext cx="411438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CN" dirty="0"/>
              <a:t>2. Contributions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9694E8EA-C021-2648-A848-366D9747BED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42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974F819E-5C30-8344-A601-F19F613930B3}"/>
              </a:ext>
            </a:extLst>
          </p:cNvPr>
          <p:cNvCxnSpPr>
            <a:cxnSpLocks/>
          </p:cNvCxnSpPr>
          <p:nvPr/>
        </p:nvCxnSpPr>
        <p:spPr>
          <a:xfrm>
            <a:off x="4488917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7AE79BC-18B3-E440-A8AC-760697702489}"/>
              </a:ext>
            </a:extLst>
          </p:cNvPr>
          <p:cNvSpPr txBox="1"/>
          <p:nvPr/>
        </p:nvSpPr>
        <p:spPr>
          <a:xfrm>
            <a:off x="1563759" y="1815548"/>
            <a:ext cx="9064482" cy="262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Multimodal Adversarial Representation Network (MARN)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一个多模态注意力网络计算每个物品对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modality-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specfic特征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的权重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icrosoft YaHei" panose="020B0503020204020204" pitchFamily="34" charset="-122"/>
              </a:rPr>
              <a:t>          双</a:t>
            </a:r>
            <a:r>
              <a:rPr lang="zh-CN" altLang="en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icrosoft YaHei" panose="020B0503020204020204" pitchFamily="34" charset="-122"/>
              </a:rPr>
              <a:t>判别器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icrosoft YaHei" panose="020B0503020204020204" pitchFamily="34" charset="-122"/>
              </a:rPr>
              <a:t>识别</a:t>
            </a:r>
            <a:r>
              <a:rPr lang="zh-CN" altLang="en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icrosoft YaHei" panose="020B0503020204020204" pitchFamily="34" charset="-122"/>
              </a:rPr>
              <a:t>不同模态间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icrosoft YaHei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icrosoft YaHei" panose="020B0503020204020204" pitchFamily="34" charset="-122"/>
              </a:rPr>
              <a:t> modality-invariant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icrosoft YaHei" panose="020B0503020204020204" pitchFamily="34" charset="-122"/>
              </a:rPr>
              <a:t>特征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400" dirty="0"/>
              <a:t>A/B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95061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85EDCD21-6476-9540-9192-548245382046}"/>
              </a:ext>
            </a:extLst>
          </p:cNvPr>
          <p:cNvSpPr txBox="1"/>
          <p:nvPr/>
        </p:nvSpPr>
        <p:spPr>
          <a:xfrm>
            <a:off x="417861" y="270597"/>
            <a:ext cx="411438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CN" dirty="0"/>
              <a:t>3. Methods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9694E8EA-C021-2648-A848-366D9747BED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42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974F819E-5C30-8344-A601-F19F613930B3}"/>
              </a:ext>
            </a:extLst>
          </p:cNvPr>
          <p:cNvCxnSpPr>
            <a:cxnSpLocks/>
          </p:cNvCxnSpPr>
          <p:nvPr/>
        </p:nvCxnSpPr>
        <p:spPr>
          <a:xfrm>
            <a:off x="4488917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D957299-2AC2-4444-BEF8-467B9415F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47" y="775564"/>
            <a:ext cx="10429460" cy="3488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E43F5FE-7A98-0C42-B927-16D7485086B5}"/>
              </a:ext>
            </a:extLst>
          </p:cNvPr>
          <p:cNvSpPr txBox="1"/>
          <p:nvPr/>
        </p:nvSpPr>
        <p:spPr>
          <a:xfrm>
            <a:off x="1194310" y="4809544"/>
            <a:ext cx="4234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>
                <a:solidFill>
                  <a:srgbClr val="0070C0"/>
                </a:solidFill>
              </a:rPr>
              <a:t>modality-specfic</a:t>
            </a:r>
            <a:endParaRPr lang="en-CN" dirty="0">
              <a:solidFill>
                <a:srgbClr val="0070C0"/>
              </a:solidFill>
            </a:endParaRPr>
          </a:p>
          <a:p>
            <a:endParaRPr lang="en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特征的分布是独立的</a:t>
            </a:r>
            <a:endParaRPr lang="en-CN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FB32FC-CBB5-4B47-8676-1E1CD9CCB2B2}"/>
              </a:ext>
            </a:extLst>
          </p:cNvPr>
          <p:cNvSpPr/>
          <p:nvPr/>
        </p:nvSpPr>
        <p:spPr>
          <a:xfrm>
            <a:off x="922128" y="4630708"/>
            <a:ext cx="4635436" cy="1567945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7B8D75-8EAC-8A4E-AF5A-649B337D7113}"/>
              </a:ext>
            </a:extLst>
          </p:cNvPr>
          <p:cNvSpPr txBox="1"/>
          <p:nvPr/>
        </p:nvSpPr>
        <p:spPr>
          <a:xfrm>
            <a:off x="6906620" y="4809543"/>
            <a:ext cx="3724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>
                <a:solidFill>
                  <a:srgbClr val="FF0000"/>
                </a:solidFill>
              </a:rPr>
              <a:t>modality-invariant</a:t>
            </a:r>
            <a:endParaRPr lang="en-CN" dirty="0">
              <a:solidFill>
                <a:srgbClr val="FF0000"/>
              </a:solidFill>
            </a:endParaRPr>
          </a:p>
          <a:p>
            <a:endParaRPr lang="en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A910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特征的分布是接近的</a:t>
            </a:r>
            <a:endParaRPr lang="en-CN" dirty="0">
              <a:solidFill>
                <a:srgbClr val="A910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BADF9F-CC8B-B34D-A7EF-65E3FE4D0326}"/>
              </a:ext>
            </a:extLst>
          </p:cNvPr>
          <p:cNvSpPr/>
          <p:nvPr/>
        </p:nvSpPr>
        <p:spPr>
          <a:xfrm>
            <a:off x="6634438" y="4630708"/>
            <a:ext cx="4635434" cy="1567945"/>
          </a:xfrm>
          <a:prstGeom prst="rect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990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7221042-5e9e-43b1-8699-a7dac5960ef1-default" id="{5149FC6E-7779-7F4E-AF53-82D9D9D93142}" vid="{C3CE4BA9-CDD7-A947-951B-E7DFE9687E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{E41D4726-47B5-294A-B7D5-F8AC58D34EA0}tf16401378</Template>
  <TotalTime>11525</TotalTime>
  <Words>618</Words>
  <Application>Microsoft Macintosh PowerPoint</Application>
  <PresentationFormat>Widescreen</PresentationFormat>
  <Paragraphs>126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等线</vt:lpstr>
      <vt:lpstr>Microsoft YaHei</vt:lpstr>
      <vt:lpstr>Abadi</vt:lpstr>
      <vt:lpstr>Arial</vt:lpstr>
      <vt:lpstr>Calibri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涛</dc:creator>
  <cp:lastModifiedBy>张 涛</cp:lastModifiedBy>
  <cp:revision>74</cp:revision>
  <dcterms:created xsi:type="dcterms:W3CDTF">2020-10-21T04:05:36Z</dcterms:created>
  <dcterms:modified xsi:type="dcterms:W3CDTF">2021-04-15T04:38:45Z</dcterms:modified>
</cp:coreProperties>
</file>