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05"/>
  </p:notesMasterIdLst>
  <p:sldIdLst>
    <p:sldId id="256" r:id="rId2"/>
    <p:sldId id="328" r:id="rId3"/>
    <p:sldId id="329" r:id="rId4"/>
    <p:sldId id="411" r:id="rId5"/>
    <p:sldId id="412" r:id="rId6"/>
    <p:sldId id="333" r:id="rId7"/>
    <p:sldId id="292" r:id="rId8"/>
    <p:sldId id="330" r:id="rId9"/>
    <p:sldId id="332" r:id="rId10"/>
    <p:sldId id="334" r:id="rId11"/>
    <p:sldId id="335" r:id="rId12"/>
    <p:sldId id="336" r:id="rId13"/>
    <p:sldId id="337" r:id="rId14"/>
    <p:sldId id="340" r:id="rId15"/>
    <p:sldId id="341" r:id="rId16"/>
    <p:sldId id="338" r:id="rId17"/>
    <p:sldId id="339" r:id="rId18"/>
    <p:sldId id="343" r:id="rId19"/>
    <p:sldId id="344" r:id="rId20"/>
    <p:sldId id="342" r:id="rId21"/>
    <p:sldId id="345" r:id="rId22"/>
    <p:sldId id="346" r:id="rId23"/>
    <p:sldId id="348" r:id="rId24"/>
    <p:sldId id="347" r:id="rId25"/>
    <p:sldId id="349" r:id="rId26"/>
    <p:sldId id="504" r:id="rId27"/>
    <p:sldId id="350" r:id="rId28"/>
    <p:sldId id="351" r:id="rId29"/>
    <p:sldId id="352" r:id="rId30"/>
    <p:sldId id="353" r:id="rId31"/>
    <p:sldId id="354" r:id="rId32"/>
    <p:sldId id="355" r:id="rId33"/>
    <p:sldId id="356" r:id="rId34"/>
    <p:sldId id="363" r:id="rId35"/>
    <p:sldId id="357" r:id="rId36"/>
    <p:sldId id="358" r:id="rId37"/>
    <p:sldId id="359" r:id="rId38"/>
    <p:sldId id="362" r:id="rId39"/>
    <p:sldId id="360" r:id="rId40"/>
    <p:sldId id="361" r:id="rId41"/>
    <p:sldId id="364" r:id="rId42"/>
    <p:sldId id="365" r:id="rId43"/>
    <p:sldId id="366" r:id="rId44"/>
    <p:sldId id="418" r:id="rId45"/>
    <p:sldId id="374" r:id="rId46"/>
    <p:sldId id="375" r:id="rId47"/>
    <p:sldId id="376" r:id="rId48"/>
    <p:sldId id="377" r:id="rId49"/>
    <p:sldId id="429" r:id="rId50"/>
    <p:sldId id="440" r:id="rId51"/>
    <p:sldId id="430" r:id="rId52"/>
    <p:sldId id="441" r:id="rId53"/>
    <p:sldId id="436" r:id="rId54"/>
    <p:sldId id="505" r:id="rId55"/>
    <p:sldId id="368" r:id="rId56"/>
    <p:sldId id="367" r:id="rId57"/>
    <p:sldId id="369" r:id="rId58"/>
    <p:sldId id="371" r:id="rId59"/>
    <p:sldId id="370" r:id="rId60"/>
    <p:sldId id="372" r:id="rId61"/>
    <p:sldId id="373" r:id="rId62"/>
    <p:sldId id="508" r:id="rId63"/>
    <p:sldId id="509" r:id="rId64"/>
    <p:sldId id="413" r:id="rId65"/>
    <p:sldId id="378" r:id="rId66"/>
    <p:sldId id="379" r:id="rId67"/>
    <p:sldId id="507" r:id="rId68"/>
    <p:sldId id="382" r:id="rId69"/>
    <p:sldId id="380" r:id="rId70"/>
    <p:sldId id="381" r:id="rId71"/>
    <p:sldId id="383" r:id="rId72"/>
    <p:sldId id="384" r:id="rId73"/>
    <p:sldId id="385" r:id="rId74"/>
    <p:sldId id="387" r:id="rId75"/>
    <p:sldId id="386" r:id="rId76"/>
    <p:sldId id="388" r:id="rId77"/>
    <p:sldId id="389" r:id="rId78"/>
    <p:sldId id="414" r:id="rId79"/>
    <p:sldId id="390" r:id="rId80"/>
    <p:sldId id="497" r:id="rId81"/>
    <p:sldId id="498" r:id="rId82"/>
    <p:sldId id="401" r:id="rId83"/>
    <p:sldId id="395" r:id="rId84"/>
    <p:sldId id="402" r:id="rId85"/>
    <p:sldId id="403" r:id="rId86"/>
    <p:sldId id="406" r:id="rId87"/>
    <p:sldId id="495" r:id="rId88"/>
    <p:sldId id="496" r:id="rId89"/>
    <p:sldId id="391" r:id="rId90"/>
    <p:sldId id="499" r:id="rId91"/>
    <p:sldId id="392" r:id="rId92"/>
    <p:sldId id="393" r:id="rId93"/>
    <p:sldId id="394" r:id="rId94"/>
    <p:sldId id="396" r:id="rId95"/>
    <p:sldId id="404" r:id="rId96"/>
    <p:sldId id="397" r:id="rId97"/>
    <p:sldId id="398" r:id="rId98"/>
    <p:sldId id="500" r:id="rId99"/>
    <p:sldId id="501" r:id="rId100"/>
    <p:sldId id="407" r:id="rId101"/>
    <p:sldId id="408" r:id="rId102"/>
    <p:sldId id="502" r:id="rId103"/>
    <p:sldId id="503" r:id="rId104"/>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319" autoAdjust="0"/>
  </p:normalViewPr>
  <p:slideViewPr>
    <p:cSldViewPr snapToGrid="0">
      <p:cViewPr varScale="1">
        <p:scale>
          <a:sx n="58" d="100"/>
          <a:sy n="58" d="100"/>
        </p:scale>
        <p:origin x="9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30/11/2020</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11</a:t>
            </a:fld>
            <a:endParaRPr lang="en-US"/>
          </a:p>
        </p:txBody>
      </p:sp>
    </p:spTree>
    <p:extLst>
      <p:ext uri="{BB962C8B-B14F-4D97-AF65-F5344CB8AC3E}">
        <p14:creationId xmlns:p14="http://schemas.microsoft.com/office/powerpoint/2010/main" val="24033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Utilisations (à une autre fin) et non applications (qui ont-elles-mêmes leur propre fin)</a:t>
            </a:r>
          </a:p>
          <a:p>
            <a:endParaRPr lang="fr-FR" dirty="0"/>
          </a:p>
          <a:p>
            <a:r>
              <a:rPr lang="fr-FR" dirty="0"/>
              <a:t>Recherche par rapport à une référence : par exemple les textes les plus voisins d’un texte de référence (on utilisera l’article </a:t>
            </a:r>
            <a:r>
              <a:rPr lang="fr-FR" dirty="0" err="1"/>
              <a:t>Wikipedia</a:t>
            </a:r>
            <a:r>
              <a:rPr lang="fr-FR" dirty="0"/>
              <a:t> correspondant à notre sujet d’étude)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12</a:t>
            </a:fld>
            <a:endParaRPr lang="en-US"/>
          </a:p>
        </p:txBody>
      </p:sp>
    </p:spTree>
    <p:extLst>
      <p:ext uri="{BB962C8B-B14F-4D97-AF65-F5344CB8AC3E}">
        <p14:creationId xmlns:p14="http://schemas.microsoft.com/office/powerpoint/2010/main" val="57315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Utilisations (à une autre fin) et non applications (qui ont-elles-mêmes leur propre fin)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13</a:t>
            </a:fld>
            <a:endParaRPr lang="en-US"/>
          </a:p>
        </p:txBody>
      </p:sp>
    </p:spTree>
    <p:extLst>
      <p:ext uri="{BB962C8B-B14F-4D97-AF65-F5344CB8AC3E}">
        <p14:creationId xmlns:p14="http://schemas.microsoft.com/office/powerpoint/2010/main" val="2324891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Sème : </a:t>
            </a:r>
            <a:r>
              <a:rPr lang="fr-FR" dirty="0" err="1"/>
              <a:t>semantic</a:t>
            </a:r>
            <a:r>
              <a:rPr lang="fr-FR" dirty="0"/>
              <a:t> </a:t>
            </a:r>
            <a:r>
              <a:rPr lang="fr-FR" dirty="0" err="1"/>
              <a:t>feature</a:t>
            </a:r>
            <a:endParaRPr lang="fr-FR" dirty="0"/>
          </a:p>
          <a:p>
            <a:r>
              <a:rPr lang="fr-FR" dirty="0"/>
              <a:t>Proposition : clause</a:t>
            </a:r>
          </a:p>
          <a:p>
            <a:r>
              <a:rPr lang="fr-FR" dirty="0"/>
              <a:t>Mot (</a:t>
            </a:r>
            <a:r>
              <a:rPr lang="fr-FR" dirty="0" err="1"/>
              <a:t>word</a:t>
            </a:r>
            <a:r>
              <a:rPr lang="fr-FR" dirty="0"/>
              <a:t>) &lt; Syntagme (phrase) &lt; Proposition (clause) &lt; Phrase (sentence)</a:t>
            </a:r>
          </a:p>
          <a:p>
            <a:endParaRPr lang="fr-FR" dirty="0"/>
          </a:p>
          <a:p>
            <a:r>
              <a:rPr lang="fr-FR" dirty="0"/>
              <a:t>L’énonciation est la production de sens en contexte, et est la mise en forme d’une intention de communication</a:t>
            </a:r>
          </a:p>
          <a:p>
            <a:r>
              <a:rPr lang="fr-FR" dirty="0"/>
              <a:t>L’inférence est la compréhension de sens en contexte, et incrémente la connaissance du monde et le contexte de communication.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14</a:t>
            </a:fld>
            <a:endParaRPr lang="en-US"/>
          </a:p>
        </p:txBody>
      </p:sp>
    </p:spTree>
    <p:extLst>
      <p:ext uri="{BB962C8B-B14F-4D97-AF65-F5344CB8AC3E}">
        <p14:creationId xmlns:p14="http://schemas.microsoft.com/office/powerpoint/2010/main" val="156000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Techno. dominante : à un moment donné, dominante au niveau de la recherche, pas forcément au niveau des applications effectivement créées.</a:t>
            </a:r>
          </a:p>
          <a:p>
            <a:endParaRPr lang="en-US" dirty="0"/>
          </a:p>
          <a:p>
            <a:r>
              <a:rPr lang="en-US" sz="1200" b="0" i="1" u="none" strike="noStrike" kern="1200" baseline="0" dirty="0">
                <a:solidFill>
                  <a:schemeClr val="tx1"/>
                </a:solidFill>
                <a:latin typeface="+mn-lt"/>
                <a:ea typeface="+mn-ea"/>
                <a:cs typeface="+mn-cs"/>
              </a:rPr>
              <a:t>“Every time I fire a linguist, the performance of the speech </a:t>
            </a:r>
            <a:r>
              <a:rPr lang="fr-FR" sz="1200" b="0" i="1" u="none" strike="noStrike" kern="1200" baseline="0" dirty="0" err="1">
                <a:solidFill>
                  <a:schemeClr val="tx1"/>
                </a:solidFill>
                <a:latin typeface="+mn-lt"/>
                <a:ea typeface="+mn-ea"/>
                <a:cs typeface="+mn-cs"/>
              </a:rPr>
              <a:t>recognizer</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goes</a:t>
            </a:r>
            <a:r>
              <a:rPr lang="fr-FR" sz="1200" b="0" i="1" u="none" strike="noStrike" kern="1200" baseline="0" dirty="0">
                <a:solidFill>
                  <a:schemeClr val="tx1"/>
                </a:solidFill>
                <a:latin typeface="+mn-lt"/>
                <a:ea typeface="+mn-ea"/>
                <a:cs typeface="+mn-cs"/>
              </a:rPr>
              <a:t> up.” </a:t>
            </a:r>
            <a:r>
              <a:rPr lang="fr-FR" sz="1200" b="0" i="0" u="none" strike="noStrike" kern="1200" baseline="0" dirty="0">
                <a:solidFill>
                  <a:schemeClr val="tx1"/>
                </a:solidFill>
                <a:latin typeface="+mn-lt"/>
                <a:ea typeface="+mn-ea"/>
                <a:cs typeface="+mn-cs"/>
              </a:rPr>
              <a:t>(citation apocryphe, Fred Jelinek, 1988)</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Connaissance incorporée est de moins en moins linguistique, de moins en moins explicite.</a:t>
            </a:r>
          </a:p>
          <a:p>
            <a:endParaRPr lang="fr-FR" sz="1200" b="0" i="0" u="none" strike="noStrike" kern="1200" baseline="0" dirty="0">
              <a:solidFill>
                <a:schemeClr val="tx1"/>
              </a:solidFill>
              <a:latin typeface="+mn-lt"/>
              <a:ea typeface="+mn-ea"/>
              <a:cs typeface="+mn-cs"/>
            </a:endParaRPr>
          </a:p>
          <a:p>
            <a:r>
              <a:rPr lang="fr-FR" sz="1200" kern="1200" dirty="0">
                <a:solidFill>
                  <a:schemeClr val="tx1"/>
                </a:solidFill>
                <a:effectLst/>
                <a:latin typeface="+mn-lt"/>
                <a:ea typeface="+mn-ea"/>
                <a:cs typeface="+mn-cs"/>
              </a:rPr>
              <a:t>Les architectures, systèmes et librairies actuellement utilisés relèvent des deux dernières vagues que par commodité on peut les appeler respectivement NLP conventionnelle et NLP DL. Il faut bien souligner que pratiquement, rien n’oblige à systématiquement employer des modèles de </a:t>
            </a:r>
            <a:r>
              <a:rPr lang="fr-FR" sz="1200" kern="1200" dirty="0" err="1">
                <a:solidFill>
                  <a:schemeClr val="tx1"/>
                </a:solidFill>
                <a:effectLst/>
                <a:latin typeface="+mn-lt"/>
                <a:ea typeface="+mn-ea"/>
                <a:cs typeface="+mn-cs"/>
              </a:rPr>
              <a:t>deep</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les modèles conventionnels étant tout autant efficaces sinon plus lorsque les données d’entraînement sont en quantité relativement limitées. Ils fournissent d’ailleurs de toutes façons une référence de départ (</a:t>
            </a:r>
            <a:r>
              <a:rPr lang="fr-FR" sz="1200" kern="1200" dirty="0" err="1">
                <a:solidFill>
                  <a:schemeClr val="tx1"/>
                </a:solidFill>
                <a:effectLst/>
                <a:latin typeface="+mn-lt"/>
                <a:ea typeface="+mn-ea"/>
                <a:cs typeface="+mn-cs"/>
              </a:rPr>
              <a:t>baseline</a:t>
            </a:r>
            <a:r>
              <a:rPr lang="fr-FR" sz="1200" kern="1200" dirty="0">
                <a:solidFill>
                  <a:schemeClr val="tx1"/>
                </a:solidFill>
                <a:effectLst/>
                <a:latin typeface="+mn-lt"/>
                <a:ea typeface="+mn-ea"/>
                <a:cs typeface="+mn-cs"/>
              </a:rPr>
              <a:t>) utile même dans le cas de l’utilisation in fine d’un modèle DL. Rien n’interdit d’ailleurs de mixer les deux approches, notamment en utilisant des vectorisations denses (</a:t>
            </a:r>
            <a:r>
              <a:rPr lang="fr-FR" sz="1200" i="1" kern="1200" dirty="0" err="1">
                <a:solidFill>
                  <a:schemeClr val="tx1"/>
                </a:solidFill>
                <a:effectLst/>
                <a:latin typeface="+mn-lt"/>
                <a:ea typeface="+mn-ea"/>
                <a:cs typeface="+mn-cs"/>
              </a:rPr>
              <a:t>word</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embeddings</a:t>
            </a:r>
            <a:r>
              <a:rPr lang="fr-FR" sz="1200" kern="1200" dirty="0">
                <a:solidFill>
                  <a:schemeClr val="tx1"/>
                </a:solidFill>
                <a:effectLst/>
                <a:latin typeface="+mn-lt"/>
                <a:ea typeface="+mn-ea"/>
                <a:cs typeface="+mn-cs"/>
              </a:rPr>
              <a:t>, voir plus bas) comme input de modèles conventionnels.</a:t>
            </a:r>
          </a:p>
          <a:p>
            <a:r>
              <a:rPr lang="fr-FR" sz="1200" kern="1200" dirty="0">
                <a:solidFill>
                  <a:schemeClr val="tx1"/>
                </a:solidFill>
                <a:effectLst/>
                <a:latin typeface="+mn-lt"/>
                <a:ea typeface="+mn-ea"/>
                <a:cs typeface="+mn-cs"/>
              </a:rPr>
              <a:t>Il est aussi important de souligner que le paradigme linguistique actuellement dominant dans le domaine du NLP est celui de la linguistique distributionnelle : on peut obtenir déjà beaucoup d’informations à partir des distributions de mots (ou autres constituants) en contexte. Dans sa version la plus simple, cela conduit à l’approche « sac de mots » (</a:t>
            </a:r>
            <a:r>
              <a:rPr lang="fr-FR" sz="1200" i="1" kern="1200" dirty="0" err="1">
                <a:solidFill>
                  <a:schemeClr val="tx1"/>
                </a:solidFill>
                <a:effectLst/>
                <a:latin typeface="+mn-lt"/>
                <a:ea typeface="+mn-ea"/>
                <a:cs typeface="+mn-cs"/>
              </a:rPr>
              <a:t>wordbag</a:t>
            </a:r>
            <a:r>
              <a:rPr lang="fr-FR" sz="1200" kern="1200" dirty="0">
                <a:solidFill>
                  <a:schemeClr val="tx1"/>
                </a:solidFill>
                <a:effectLst/>
                <a:latin typeface="+mn-lt"/>
                <a:ea typeface="+mn-ea"/>
                <a:cs typeface="+mn-cs"/>
              </a:rPr>
              <a:t>), mais cela peut être plus sophistiqué que cela.</a:t>
            </a:r>
          </a:p>
          <a:p>
            <a:r>
              <a:rPr lang="fr-FR" sz="1200" kern="1200" dirty="0">
                <a:solidFill>
                  <a:schemeClr val="tx1"/>
                </a:solidFill>
                <a:effectLst/>
                <a:latin typeface="+mn-lt"/>
                <a:ea typeface="+mn-ea"/>
                <a:cs typeface="+mn-cs"/>
              </a:rPr>
              <a:t>Il est cependant clair qu’une telle approche ne saurait suffire, et qu’elle doit (qu’elle peut être et qu’en fait elle est) complétée par d’autres approches, notamment :</a:t>
            </a:r>
          </a:p>
          <a:p>
            <a:pPr lvl="0"/>
            <a:r>
              <a:rPr lang="fr-FR" sz="1200" kern="1200" dirty="0">
                <a:solidFill>
                  <a:schemeClr val="tx1"/>
                </a:solidFill>
                <a:effectLst/>
                <a:latin typeface="+mn-lt"/>
                <a:ea typeface="+mn-ea"/>
                <a:cs typeface="+mn-cs"/>
              </a:rPr>
              <a:t>frames sémantiques : le fondement théorique en sont les grammaires de construction, qui permettent un mapping généralisé entre forme et sens. Les frames sont à la base notamment des extractions de rôles et relations (voir plus bas), et de façon sous-jacente, aux analyseurs syntaxiques modernes</a:t>
            </a:r>
          </a:p>
          <a:p>
            <a:pPr lvl="0"/>
            <a:r>
              <a:rPr lang="fr-FR" sz="1200" kern="1200" dirty="0">
                <a:solidFill>
                  <a:schemeClr val="tx1"/>
                </a:solidFill>
                <a:effectLst/>
                <a:latin typeface="+mn-lt"/>
                <a:ea typeface="+mn-ea"/>
                <a:cs typeface="+mn-cs"/>
              </a:rPr>
              <a:t>modèles logiques : ils permettent de construire / déduire une représentation du monde (ontologie), la difficulté étant d’aller au-delà des modèles simples</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Référence : entre autres Liu, Yang 2016</a:t>
            </a: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en-US" i="0"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15</a:t>
            </a:fld>
            <a:endParaRPr lang="en-US"/>
          </a:p>
        </p:txBody>
      </p:sp>
    </p:spTree>
    <p:extLst>
      <p:ext uri="{BB962C8B-B14F-4D97-AF65-F5344CB8AC3E}">
        <p14:creationId xmlns:p14="http://schemas.microsoft.com/office/powerpoint/2010/main" val="122756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Quelques illustrations pour montrer qu’ignorer le contexte (ce qu’est incapable de faire l’être humain, mais qu’une application informatique même très « intelligente » selon les standards de l’IA de maintenant est conduit à faire) conduit à de grosses difficultés d’interprétation.</a:t>
            </a:r>
          </a:p>
          <a:p>
            <a:endParaRPr lang="fr-FR" dirty="0"/>
          </a:p>
          <a:p>
            <a:r>
              <a:rPr lang="fr-FR" dirty="0"/>
              <a:t>Crédits : Une petite introduction au TALN, François Yvon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16</a:t>
            </a:fld>
            <a:endParaRPr lang="en-US"/>
          </a:p>
        </p:txBody>
      </p:sp>
    </p:spTree>
    <p:extLst>
      <p:ext uri="{BB962C8B-B14F-4D97-AF65-F5344CB8AC3E}">
        <p14:creationId xmlns:p14="http://schemas.microsoft.com/office/powerpoint/2010/main" val="572208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contexte peut se référer à :</a:t>
            </a:r>
          </a:p>
          <a:p>
            <a:pPr marL="171450" indent="-171450">
              <a:buFontTx/>
              <a:buChar char="-"/>
            </a:pPr>
            <a:r>
              <a:rPr lang="fr-FR" dirty="0"/>
              <a:t>La connaissance du monde (ou du domaine), « encyclopédique » ou spécialisée, en particulier des acteurs et de leurs intentions, contexte relativement statique</a:t>
            </a:r>
          </a:p>
          <a:p>
            <a:pPr marL="171450" indent="-171450">
              <a:buFontTx/>
              <a:buChar char="-"/>
            </a:pPr>
            <a:r>
              <a:rPr lang="fr-FR" dirty="0"/>
              <a:t>Le cotexte (le contexte créé par le texte, contexte d’énonciation, dynamique, – précédemment quand il s’agit de texte parlé ou de lecture humaine, voire autour quand il s’agit de texte lu par une machine (ou par un humain avec retour en arrière)</a:t>
            </a:r>
          </a:p>
          <a:p>
            <a:pPr marL="171450" indent="-171450">
              <a:buFontTx/>
              <a:buChar char="-"/>
            </a:pPr>
            <a:endParaRPr lang="fr-FR" dirty="0"/>
          </a:p>
          <a:p>
            <a:pPr marL="0" indent="0">
              <a:buFontTx/>
              <a:buNone/>
            </a:pPr>
            <a:r>
              <a:rPr lang="fr-FR" dirty="0"/>
              <a:t>Un problème classique est celui de la résolution des références (déictiques, tout ce qui se réfère à un ici ou maintenant, y compris je et tu) et des anaphores / cataphores (le « il »).</a:t>
            </a:r>
          </a:p>
          <a:p>
            <a:pPr marL="171450" indent="-171450">
              <a:buFontTx/>
              <a:buChar char="-"/>
            </a:pPr>
            <a:endParaRPr lang="fr-FR" dirty="0"/>
          </a:p>
          <a:p>
            <a:r>
              <a:rPr lang="fr-FR" dirty="0"/>
              <a:t>Crédits : Une petite introduction au TALN, François Yvon</a:t>
            </a:r>
          </a:p>
          <a:p>
            <a:r>
              <a:rPr lang="fr-FR" dirty="0"/>
              <a:t>http://www.llf.cnrs.fr/sites/llf.cnrs.fr/files/statiques/winograd/Winograd_FR.xml</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17</a:t>
            </a:fld>
            <a:endParaRPr lang="en-US"/>
          </a:p>
        </p:txBody>
      </p:sp>
    </p:spTree>
    <p:extLst>
      <p:ext uri="{BB962C8B-B14F-4D97-AF65-F5344CB8AC3E}">
        <p14:creationId xmlns:p14="http://schemas.microsoft.com/office/powerpoint/2010/main" val="273485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Les textes issus de web </a:t>
            </a:r>
            <a:r>
              <a:rPr lang="fr-FR" sz="1200" kern="1200" dirty="0" err="1">
                <a:solidFill>
                  <a:schemeClr val="tx1"/>
                </a:solidFill>
                <a:effectLst/>
                <a:latin typeface="+mn-lt"/>
                <a:ea typeface="+mn-ea"/>
                <a:cs typeface="+mn-cs"/>
              </a:rPr>
              <a:t>scraping</a:t>
            </a:r>
            <a:r>
              <a:rPr lang="fr-FR" sz="1200" kern="1200" dirty="0">
                <a:solidFill>
                  <a:schemeClr val="tx1"/>
                </a:solidFill>
                <a:effectLst/>
                <a:latin typeface="+mn-lt"/>
                <a:ea typeface="+mn-ea"/>
                <a:cs typeface="+mn-cs"/>
              </a:rPr>
              <a:t> doivent être expurgés de leurs balises html (style &lt;p&gt;, &lt;h2&gt;…). On peut rencontrer des problèmes analogues si on doit traiter des documents PDF ou Word.</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Certains corpus sont multilingues, et il convient alors de traiter séparément les textes de différentes langues. Le multilinguisme peut porter sur des langues en proportions semblables, et il faut traiter séparément dans les phases de préparation les textes des différentes langues, ou il peut concerner certains documents minoritaires par rapport à une langue principale, documents qu’on peut alors écarter.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Dans certains cas particuliers, l’identification de la langue doit pouvoir se faire au sein même d’un texte donné (citations non traduites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cas échéant, on peut réduire les dates à l’année, voir à un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particulier, comme !DATE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3191946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Séparateurs explicites : le chinois ne connait pas les espaces (blancs). Les morphèmes constitutifs des mots composés en allemand (ou même dans les hashtags) ne sont pas séparés alors que l’équivalent en français (ou en anglais) le sont.</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1987658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5 à 10 % des mots d’un article de journal pris au hasard ne figurent pas dans les dictionnaires généraux de la langue française !</a:t>
            </a:r>
          </a:p>
          <a:p>
            <a:r>
              <a:rPr lang="fr-FR" dirty="0"/>
              <a:t>A noter que les mécanismes avancés de correction orthographique peuvent faire appel à des considérations </a:t>
            </a:r>
            <a:r>
              <a:rPr lang="fr-FR" dirty="0" err="1"/>
              <a:t>morpho-syntaxiques</a:t>
            </a:r>
            <a:r>
              <a:rPr lang="fr-FR" dirty="0"/>
              <a:t>, voire syntaxiques.</a:t>
            </a:r>
          </a:p>
          <a:p>
            <a:endParaRPr lang="fr-FR" dirty="0"/>
          </a:p>
          <a:p>
            <a:r>
              <a:rPr lang="fr-FR" dirty="0"/>
              <a:t>Autre cas : variation orthographiques sur une période de temps / sur un espace géographique à réduire à une forme unique si besoin.</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80806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Connaissances : questionnaire sur connaissances </a:t>
            </a:r>
            <a:r>
              <a:rPr lang="fr-FR" sz="1200" kern="1200" dirty="0">
                <a:solidFill>
                  <a:schemeClr val="tx1"/>
                </a:solidFill>
                <a:effectLst/>
                <a:latin typeface="+mn-lt"/>
                <a:ea typeface="+mn-ea"/>
                <a:cs typeface="+mn-cs"/>
              </a:rPr>
              <a:t>linguistiques : phonème, morphème, morphologie dérivationnelle et </a:t>
            </a:r>
            <a:r>
              <a:rPr lang="fr-FR" sz="1200" kern="1200" dirty="0" err="1">
                <a:solidFill>
                  <a:schemeClr val="tx1"/>
                </a:solidFill>
                <a:effectLst/>
                <a:latin typeface="+mn-lt"/>
                <a:ea typeface="+mn-ea"/>
                <a:cs typeface="+mn-cs"/>
              </a:rPr>
              <a:t>inflexionnelle</a:t>
            </a:r>
            <a:r>
              <a:rPr lang="fr-FR" sz="1200" kern="1200" dirty="0">
                <a:solidFill>
                  <a:schemeClr val="tx1"/>
                </a:solidFill>
                <a:effectLst/>
                <a:latin typeface="+mn-lt"/>
                <a:ea typeface="+mn-ea"/>
                <a:cs typeface="+mn-cs"/>
              </a:rPr>
              <a:t>, relations et arbres syntaxiques, déictiques, anaphores, sémantique lexicale…</a:t>
            </a:r>
          </a:p>
          <a:p>
            <a:r>
              <a:rPr lang="fr-FR" sz="1200" kern="1200" dirty="0">
                <a:solidFill>
                  <a:schemeClr val="tx1"/>
                </a:solidFill>
                <a:effectLst/>
                <a:latin typeface="+mn-lt"/>
                <a:ea typeface="+mn-ea"/>
                <a:cs typeface="+mn-cs"/>
              </a:rPr>
              <a:t>Connaissances statistiques et machine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 &lt; selon ce qui est effectivement utilisé &gt;</a:t>
            </a:r>
          </a:p>
          <a:p>
            <a:r>
              <a:rPr lang="fr-FR" sz="1200" kern="1200" dirty="0">
                <a:solidFill>
                  <a:schemeClr val="tx1"/>
                </a:solidFill>
                <a:effectLst/>
                <a:latin typeface="+mn-lt"/>
                <a:ea typeface="+mn-ea"/>
                <a:cs typeface="+mn-cs"/>
              </a:rPr>
              <a:t>Connaissances programmation : Python et librairies associées</a:t>
            </a:r>
          </a:p>
          <a:p>
            <a:r>
              <a:rPr lang="fr-FR" sz="1200" kern="1200" dirty="0">
                <a:solidFill>
                  <a:schemeClr val="tx1"/>
                </a:solidFill>
                <a:effectLst/>
                <a:latin typeface="+mn-lt"/>
                <a:ea typeface="+mn-ea"/>
                <a:cs typeface="+mn-cs"/>
              </a:rPr>
              <a:t>Exposition antérieures à l’analyse textuelle</a:t>
            </a: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1117100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Lemmatisation (en français) : pour les noms : au singulier, pour les adjectifs : au singulier, masculin, pour les verbes : à l’infinitif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1390304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peut aussi descendre de constitution à constituer + -</a:t>
            </a:r>
            <a:r>
              <a:rPr lang="fr-FR" dirty="0" err="1"/>
              <a:t>tion</a:t>
            </a:r>
            <a:r>
              <a:rPr lang="fr-FR" dirty="0"/>
              <a:t>, et, mais c’est là de l’analyse étymologique (diachronique) plus que </a:t>
            </a:r>
            <a:r>
              <a:rPr lang="fr-FR" dirty="0" err="1"/>
              <a:t>syntaxique,de</a:t>
            </a:r>
            <a:r>
              <a:rPr lang="fr-FR" dirty="0"/>
              <a:t> constituer à con + </a:t>
            </a:r>
            <a:r>
              <a:rPr lang="fr-FR" dirty="0" err="1"/>
              <a:t>stiture</a:t>
            </a:r>
            <a:endParaRPr lang="fr-FR" dirty="0"/>
          </a:p>
          <a:p>
            <a:r>
              <a:rPr lang="fr-FR" dirty="0"/>
              <a:t>Dans cet exemple : le résultat de la lemmatisation est : anticonstitutionnel</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3492173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2011098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3133765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En français, les adjectifs sont une classe ouverte, dans d’autres langues, non.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743580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fr-FR" dirty="0" err="1"/>
              <a:t>Friederici</a:t>
            </a:r>
            <a:r>
              <a:rPr lang="fr-FR" dirty="0"/>
              <a:t>, the </a:t>
            </a:r>
            <a:r>
              <a:rPr lang="fr-FR" dirty="0" err="1"/>
              <a:t>brain</a:t>
            </a:r>
            <a:r>
              <a:rPr lang="fr-FR" dirty="0"/>
              <a:t> basis of </a:t>
            </a:r>
            <a:r>
              <a:rPr lang="fr-FR" dirty="0" err="1"/>
              <a:t>language</a:t>
            </a:r>
            <a:r>
              <a:rPr lang="fr-FR" dirty="0"/>
              <a:t> processus: </a:t>
            </a:r>
            <a:r>
              <a:rPr lang="fr-FR" dirty="0" err="1"/>
              <a:t>from</a:t>
            </a:r>
            <a:r>
              <a:rPr lang="fr-FR" dirty="0"/>
              <a:t> structure to </a:t>
            </a:r>
            <a:r>
              <a:rPr lang="fr-FR" dirty="0" err="1"/>
              <a:t>function</a:t>
            </a:r>
            <a:endParaRPr lang="fr-FR" dirty="0"/>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593531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Beaucoup de formalismes existant au sein de cette classe de formalisme</a:t>
            </a:r>
          </a:p>
          <a:p>
            <a:r>
              <a:rPr lang="fr-FR" dirty="0"/>
              <a:t>En rouge, les catégories </a:t>
            </a:r>
            <a:r>
              <a:rPr lang="fr-FR" dirty="0" err="1"/>
              <a:t>morpho-syntaxiques</a:t>
            </a:r>
            <a:endParaRPr lang="fr-FR" dirty="0"/>
          </a:p>
          <a:p>
            <a:r>
              <a:rPr lang="fr-FR" dirty="0"/>
              <a:t>Beaucoup d’étiquetages supplémentaires possibles (à commencer par les rôles syntaxiques (en italique) et les inflexions morphologiques, non représentées)</a:t>
            </a:r>
          </a:p>
        </p:txBody>
      </p:sp>
      <p:sp>
        <p:nvSpPr>
          <p:cNvPr id="4" name="Slide Number Placeholder 3"/>
          <p:cNvSpPr>
            <a:spLocks noGrp="1"/>
          </p:cNvSpPr>
          <p:nvPr>
            <p:ph type="sldNum" sz="quarter" idx="5"/>
          </p:nvPr>
        </p:nvSpPr>
        <p:spPr/>
        <p:txBody>
          <a:bodyPr/>
          <a:lstStyle/>
          <a:p>
            <a:fld id="{0C1CCA76-C343-4080-84BC-9836FF2967C8}" type="slidenum">
              <a:rPr lang="fr-FR" smtClean="0"/>
              <a:t>29</a:t>
            </a:fld>
            <a:endParaRPr lang="fr-FR"/>
          </a:p>
        </p:txBody>
      </p:sp>
    </p:spTree>
    <p:extLst>
      <p:ext uri="{BB962C8B-B14F-4D97-AF65-F5344CB8AC3E}">
        <p14:creationId xmlns:p14="http://schemas.microsoft.com/office/powerpoint/2010/main" val="1883671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distingue ici clairement les têtes de syntagme à partir desquelles pointent les relations de dépendance.</a:t>
            </a:r>
          </a:p>
          <a:p>
            <a:r>
              <a:rPr lang="fr-FR" dirty="0"/>
              <a:t>Bien sûr, plusieurs choix (d’interprétation) sont possibles (par exemple, quelle est la tête d’un groupe prépositionnel, la préposition ou le nom qui suit ?), ou d’un verbe accompagné d’un auxiliaire (le verbe lui-même au participe, qui porte l’essentiel de la charge sémantique, ou l’auxiliaire qui porte la conjugaison ?)</a:t>
            </a:r>
          </a:p>
          <a:p>
            <a:r>
              <a:rPr lang="fr-FR" dirty="0"/>
              <a:t>On peut observer que les arcs de cercle ne se recoupent pas, mais pour certaines langues / constructions cette hypothèse (qui simplifie la vie des analyseurs syntaxiques) ne se vérifie pas toujours (discontinuité des composants syntaxiques).</a:t>
            </a:r>
          </a:p>
        </p:txBody>
      </p:sp>
      <p:sp>
        <p:nvSpPr>
          <p:cNvPr id="4" name="Slide Number Placeholder 3"/>
          <p:cNvSpPr>
            <a:spLocks noGrp="1"/>
          </p:cNvSpPr>
          <p:nvPr>
            <p:ph type="sldNum" sz="quarter" idx="5"/>
          </p:nvPr>
        </p:nvSpPr>
        <p:spPr/>
        <p:txBody>
          <a:bodyPr/>
          <a:lstStyle/>
          <a:p>
            <a:fld id="{0C1CCA76-C343-4080-84BC-9836FF2967C8}" type="slidenum">
              <a:rPr lang="fr-FR" smtClean="0"/>
              <a:t>30</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err="1"/>
              <a:t>Semantic</a:t>
            </a:r>
            <a:r>
              <a:rPr lang="fr-FR" dirty="0"/>
              <a:t> </a:t>
            </a:r>
            <a:r>
              <a:rPr lang="fr-FR" dirty="0" err="1"/>
              <a:t>Parsing</a:t>
            </a:r>
            <a:r>
              <a:rPr lang="fr-FR" dirty="0"/>
              <a:t> – ANLP, Horacio Rodriguez</a:t>
            </a:r>
          </a:p>
          <a:p>
            <a:pPr marL="0" indent="0">
              <a:buNone/>
            </a:pPr>
            <a:endParaRPr lang="fr-FR" dirty="0"/>
          </a:p>
          <a:p>
            <a:pPr marL="0" indent="0">
              <a:buNone/>
            </a:pPr>
            <a:r>
              <a:rPr lang="fr-FR" dirty="0"/>
              <a:t>Nous ne traiterons pas des formalismes logiques</a:t>
            </a:r>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11537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va traiter dans ce cours des principales techniques du traitement du langage naturel et de leur application à l’analyse textuelle, en s’appuyant sur un corpus tiré des vidéos YouTube postées par les sites français d’information et d’opinion entre le … et le </a:t>
            </a:r>
            <a:r>
              <a:rPr lang="fr-FR"/>
              <a:t>5 juin 2019, </a:t>
            </a:r>
            <a:r>
              <a:rPr lang="fr-FR" dirty="0"/>
              <a:t>et en se concentrant sur ce que le traitement du mouvement des gilets jaunes par ces sites révèle du champ politique et médiatique dans la France de 2018-2019.</a:t>
            </a:r>
          </a:p>
          <a:p>
            <a:r>
              <a:rPr lang="fr-FR" dirty="0"/>
              <a:t>Ce cours sera constitué de :</a:t>
            </a:r>
          </a:p>
          <a:p>
            <a:pPr marL="171450" indent="-171450">
              <a:buFontTx/>
              <a:buChar char="-"/>
            </a:pPr>
            <a:r>
              <a:rPr lang="fr-FR" dirty="0"/>
              <a:t>Présentations générales sur le TALN, avec quelques considérations théoriques, mais plus encore des approches pratiques</a:t>
            </a:r>
          </a:p>
          <a:p>
            <a:pPr marL="171450" indent="-171450">
              <a:buFontTx/>
              <a:buChar char="-"/>
            </a:pPr>
            <a:r>
              <a:rPr lang="fr-FR" dirty="0"/>
              <a:t>Applications pratiques sur l’analyse textuelle (lexicométrie et applications du ML, classification et regroupement de documents)</a:t>
            </a:r>
          </a:p>
          <a:p>
            <a:pPr marL="171450" indent="-171450">
              <a:buFontTx/>
              <a:buChar char="-"/>
            </a:pPr>
            <a:r>
              <a:rPr lang="fr-FR" dirty="0"/>
              <a:t>Présentation visuelle des analyses</a:t>
            </a:r>
          </a:p>
          <a:p>
            <a:pPr marL="0" indent="0">
              <a:buFontTx/>
              <a:buNone/>
            </a:pPr>
            <a:r>
              <a:rPr lang="fr-FR" dirty="0"/>
              <a:t>Les différentes applications pratiques nécessiteront de la programmation et l’utilisations de bibliothèques de NLP et de visualisation ; le langage utilisé est Python.</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Remarque importante : </a:t>
            </a:r>
            <a:r>
              <a:rPr lang="fr-FR" sz="1200" i="1" kern="1200" dirty="0">
                <a:solidFill>
                  <a:schemeClr val="tx1"/>
                </a:solidFill>
                <a:effectLst/>
                <a:latin typeface="+mn-lt"/>
                <a:ea typeface="+mn-ea"/>
                <a:cs typeface="+mn-cs"/>
              </a:rPr>
              <a:t>J’alternerai les anglicismes et les termes français, qui sont parfois moins usités que les termes anglais. En tout état de cause, il vaut mieux connaître les deux.</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a:t>
            </a:fld>
            <a:endParaRPr lang="en-US"/>
          </a:p>
        </p:txBody>
      </p:sp>
    </p:spTree>
    <p:extLst>
      <p:ext uri="{BB962C8B-B14F-4D97-AF65-F5344CB8AC3E}">
        <p14:creationId xmlns:p14="http://schemas.microsoft.com/office/powerpoint/2010/main" val="3136900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Cours </a:t>
            </a:r>
            <a:r>
              <a:rPr lang="fr-FR" dirty="0" err="1"/>
              <a:t>Cabrio</a:t>
            </a:r>
            <a:r>
              <a:rPr lang="fr-FR" dirty="0"/>
              <a:t> </a:t>
            </a:r>
          </a:p>
          <a:p>
            <a:pPr marL="0" indent="0">
              <a:buNone/>
            </a:pPr>
            <a:endParaRPr lang="fr-FR" dirty="0"/>
          </a:p>
          <a:p>
            <a:pPr marL="0" indent="0">
              <a:buNone/>
            </a:pPr>
            <a:r>
              <a:rPr lang="fr-FR" dirty="0"/>
              <a:t>Exemples de collocations : verbes fréquents avec barrage : édifier, financer…</a:t>
            </a:r>
          </a:p>
          <a:p>
            <a:pPr marL="0" indent="0">
              <a:buNone/>
            </a:pPr>
            <a:r>
              <a:rPr lang="fr-FR" dirty="0"/>
              <a:t>Adjectifs fréquents avec barrage : futur, hydraulique, couteux</a:t>
            </a:r>
          </a:p>
          <a:p>
            <a:pPr marL="0" indent="0">
              <a:buNone/>
            </a:pPr>
            <a:r>
              <a:rPr lang="fr-FR" dirty="0"/>
              <a:t>Idiomes : tomber amoureux, prendre son pied…</a:t>
            </a:r>
          </a:p>
        </p:txBody>
      </p:sp>
      <p:sp>
        <p:nvSpPr>
          <p:cNvPr id="4" name="Slide Number Placeholder 3"/>
          <p:cNvSpPr>
            <a:spLocks noGrp="1"/>
          </p:cNvSpPr>
          <p:nvPr>
            <p:ph type="sldNum" sz="quarter" idx="5"/>
          </p:nvPr>
        </p:nvSpPr>
        <p:spPr/>
        <p:txBody>
          <a:bodyPr/>
          <a:lstStyle/>
          <a:p>
            <a:fld id="{0C1CCA76-C343-4080-84BC-9836FF2967C8}" type="slidenum">
              <a:rPr lang="fr-FR" smtClean="0"/>
              <a:t>32</a:t>
            </a:fld>
            <a:endParaRPr lang="fr-FR"/>
          </a:p>
        </p:txBody>
      </p:sp>
    </p:spTree>
    <p:extLst>
      <p:ext uri="{BB962C8B-B14F-4D97-AF65-F5344CB8AC3E}">
        <p14:creationId xmlns:p14="http://schemas.microsoft.com/office/powerpoint/2010/main" val="1223471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fr-FR" b="1"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236582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34</a:t>
            </a:fld>
            <a:endParaRPr lang="fr-FR"/>
          </a:p>
        </p:txBody>
      </p:sp>
    </p:spTree>
    <p:extLst>
      <p:ext uri="{BB962C8B-B14F-4D97-AF65-F5344CB8AC3E}">
        <p14:creationId xmlns:p14="http://schemas.microsoft.com/office/powerpoint/2010/main" val="1410388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Attention : la correspondance entre structures syntaxique et sémantique n’est pas 1 pour 1, il faut analyser les choses finement :</a:t>
            </a:r>
          </a:p>
          <a:p>
            <a:pPr marL="171450" indent="-171450">
              <a:buFontTx/>
              <a:buChar char="-"/>
            </a:pPr>
            <a:r>
              <a:rPr lang="fr-FR" dirty="0"/>
              <a:t>Un sémème = un mot peut abriter une composition sémantique.</a:t>
            </a:r>
          </a:p>
          <a:p>
            <a:pPr marL="0" indent="0">
              <a:buFontTx/>
              <a:buNone/>
            </a:pPr>
            <a:r>
              <a:rPr lang="fr-FR" dirty="0"/>
              <a:t>(trouver exemple)</a:t>
            </a:r>
          </a:p>
          <a:p>
            <a:pPr marL="171450" indent="-171450">
              <a:buFontTx/>
              <a:buChar char="-"/>
            </a:pPr>
            <a:r>
              <a:rPr lang="fr-FR" dirty="0"/>
              <a:t>Le cas des idiomes : composition syntaxique qui se révèle l’équivalent d’un sémème</a:t>
            </a:r>
          </a:p>
          <a:p>
            <a:pPr marL="171450" indent="-171450">
              <a:buFontTx/>
              <a:buChar char="-"/>
            </a:pPr>
            <a:r>
              <a:rPr lang="fr-FR" dirty="0"/>
              <a:t>Variabilité pour un même mot-tête des compositions sémantiques pour une même composition syntaxique (faire intervenir des contraintes de sélection, par exemple animé / inanimé) : le marteau a cassé la fenêtre / Jean a cassé la fenêtre</a:t>
            </a:r>
          </a:p>
          <a:p>
            <a:pPr marL="0" indent="0">
              <a:buFontTx/>
              <a:buNone/>
            </a:pPr>
            <a:endParaRPr lang="fr-FR" dirty="0"/>
          </a:p>
          <a:p>
            <a:pPr marL="0" indent="0">
              <a:buFontTx/>
              <a:buNone/>
            </a:pPr>
            <a:endParaRPr lang="fr-FR" dirty="0"/>
          </a:p>
          <a:p>
            <a:pPr marL="0" indent="0">
              <a:buNone/>
            </a:pPr>
            <a:endParaRPr lang="fr-FR" dirty="0"/>
          </a:p>
          <a:p>
            <a:pPr marL="0" indent="0">
              <a:buNone/>
            </a:pPr>
            <a:endParaRPr lang="fr-FR" dirty="0"/>
          </a:p>
          <a:p>
            <a:pPr marL="0" indent="0">
              <a:buNone/>
            </a:pPr>
            <a:r>
              <a:rPr lang="fr-FR" dirty="0"/>
              <a:t>Grammaire de cas basée sur les différences / similitudes entre langues telles que manifestées dans les systèmes de désinences casuelles et/ou pré-postpositions.</a:t>
            </a:r>
          </a:p>
          <a:p>
            <a:pPr marL="0" indent="0">
              <a:buNone/>
            </a:pPr>
            <a:endParaRPr lang="fr-FR" dirty="0"/>
          </a:p>
          <a:p>
            <a:pPr marL="0" indent="0">
              <a:buNone/>
            </a:pPr>
            <a:r>
              <a:rPr lang="fr-FR" dirty="0"/>
              <a:t>Pas de consensus clair sur la liste des rôles </a:t>
            </a:r>
            <a:r>
              <a:rPr lang="fr-FR" dirty="0" err="1"/>
              <a:t>sémantiquzs</a:t>
            </a:r>
            <a:r>
              <a:rPr lang="fr-FR" dirty="0"/>
              <a:t> :</a:t>
            </a:r>
          </a:p>
          <a:p>
            <a:pPr marL="0" indent="0">
              <a:buNone/>
            </a:pPr>
            <a:r>
              <a:rPr lang="fr-FR" dirty="0"/>
              <a:t>Le thème est-il un rôle sémantique ou lié à la structure informative de l’énoncé (thème / rhème)</a:t>
            </a:r>
          </a:p>
          <a:p>
            <a:pPr marL="0" indent="0">
              <a:buNone/>
            </a:pPr>
            <a:r>
              <a:rPr lang="fr-FR" dirty="0"/>
              <a:t>Etc.</a:t>
            </a:r>
          </a:p>
          <a:p>
            <a:pPr marL="0" indent="0">
              <a:buNone/>
            </a:pPr>
            <a:endParaRPr lang="fr-FR" dirty="0"/>
          </a:p>
          <a:p>
            <a:pPr marL="0" indent="0">
              <a:buNone/>
            </a:pPr>
            <a:r>
              <a:rPr lang="fr-FR" dirty="0"/>
              <a:t>Difficultés d’attribution :</a:t>
            </a:r>
          </a:p>
          <a:p>
            <a:pPr marL="0" indent="0">
              <a:buNone/>
            </a:pPr>
            <a:r>
              <a:rPr lang="fr-FR" dirty="0"/>
              <a:t>Dans ces exemples :</a:t>
            </a:r>
          </a:p>
          <a:p>
            <a:pPr marL="0" indent="0">
              <a:buNone/>
            </a:pPr>
            <a:r>
              <a:rPr lang="fr-FR" dirty="0"/>
              <a:t>- Patient ou </a:t>
            </a:r>
            <a:r>
              <a:rPr lang="fr-FR" dirty="0" err="1"/>
              <a:t>expérienceur</a:t>
            </a:r>
            <a:r>
              <a:rPr lang="fr-FR" dirty="0"/>
              <a:t> ?</a:t>
            </a:r>
          </a:p>
          <a:p>
            <a:pPr marL="0" indent="0">
              <a:buNone/>
            </a:pPr>
            <a:r>
              <a:rPr lang="fr-FR" dirty="0"/>
              <a:t>- Récipiendaire ou bénéficiaire ?</a:t>
            </a:r>
          </a:p>
          <a:p>
            <a:pPr marL="0" indent="0">
              <a:buNone/>
            </a:pPr>
            <a:endParaRPr lang="fr-FR" dirty="0"/>
          </a:p>
          <a:p>
            <a:pPr marL="0" indent="0">
              <a:buNone/>
            </a:pPr>
            <a:r>
              <a:rPr lang="fr-FR" dirty="0"/>
              <a:t>Difficultés d’attribution, pour un même verbe :</a:t>
            </a:r>
          </a:p>
          <a:p>
            <a:pPr marL="0" indent="0">
              <a:buNone/>
            </a:pPr>
            <a:r>
              <a:rPr lang="fr-FR" dirty="0"/>
              <a:t>Ce film effraie Marie / Paul a effrayé Marie.</a:t>
            </a:r>
          </a:p>
          <a:p>
            <a:pPr marL="0" indent="0">
              <a:buNone/>
            </a:pPr>
            <a:endParaRPr lang="fr-FR" dirty="0"/>
          </a:p>
          <a:p>
            <a:pPr marL="0" indent="0">
              <a:buNone/>
            </a:pPr>
            <a:r>
              <a:rPr lang="fr-FR" dirty="0"/>
              <a:t>Deux prédicats peuvent mettre en scène les participants de différente façon :</a:t>
            </a:r>
          </a:p>
          <a:p>
            <a:pPr marL="0" indent="0">
              <a:buNone/>
            </a:pPr>
            <a:r>
              <a:rPr lang="fr-FR" dirty="0"/>
              <a:t>Paul a vendu sa voiture à Jean / Jean a acheté sa voiture à Paul</a:t>
            </a:r>
          </a:p>
          <a:p>
            <a:pPr marL="0" indent="0">
              <a:buNone/>
            </a:pPr>
            <a:endParaRPr lang="fr-FR" dirty="0"/>
          </a:p>
          <a:p>
            <a:pPr marL="0" indent="0">
              <a:buNone/>
            </a:pPr>
            <a:r>
              <a:rPr lang="fr-FR" dirty="0"/>
              <a:t>Un même verbe présente plusieurs structures </a:t>
            </a:r>
            <a:r>
              <a:rPr lang="fr-FR" dirty="0" err="1"/>
              <a:t>argumentales</a:t>
            </a:r>
            <a:r>
              <a:rPr lang="fr-FR" dirty="0"/>
              <a:t> (transitivité / intransitivité)</a:t>
            </a:r>
          </a:p>
          <a:p>
            <a:pPr marL="0" indent="0">
              <a:buNone/>
            </a:pPr>
            <a:r>
              <a:rPr lang="fr-FR" dirty="0"/>
              <a:t>La branche s’est cassée / Le vent a cassé la branche / Paul a cassé la branche</a:t>
            </a:r>
          </a:p>
          <a:p>
            <a:pPr marL="0" indent="0">
              <a:buNone/>
            </a:pPr>
            <a:endParaRPr lang="fr-FR" dirty="0"/>
          </a:p>
          <a:p>
            <a:pPr marL="0" indent="0">
              <a:buNone/>
            </a:pPr>
            <a:r>
              <a:rPr lang="fr-FR" dirty="0"/>
              <a:t>XXXXXXXXXXXXXXXXXXXXXX</a:t>
            </a:r>
          </a:p>
          <a:p>
            <a:pPr marL="0" indent="0">
              <a:buNone/>
            </a:pPr>
            <a:endParaRPr lang="fr-FR" dirty="0"/>
          </a:p>
          <a:p>
            <a:pPr marL="0" indent="0">
              <a:buNone/>
            </a:pPr>
            <a:r>
              <a:rPr lang="fr-FR" dirty="0" err="1"/>
              <a:t>FrameNet</a:t>
            </a:r>
            <a:r>
              <a:rPr lang="fr-FR" dirty="0"/>
              <a:t> français – (projet </a:t>
            </a:r>
            <a:r>
              <a:rPr lang="fr-FR" dirty="0" err="1"/>
              <a:t>asfalda</a:t>
            </a:r>
            <a:r>
              <a:rPr lang="fr-FR" dirty="0"/>
              <a:t>) : liens à revisiter. Ne semble pas utilisable en tant que ressource en l’état</a:t>
            </a:r>
          </a:p>
        </p:txBody>
      </p:sp>
      <p:sp>
        <p:nvSpPr>
          <p:cNvPr id="4" name="Slide Number Placeholder 3"/>
          <p:cNvSpPr>
            <a:spLocks noGrp="1"/>
          </p:cNvSpPr>
          <p:nvPr>
            <p:ph type="sldNum" sz="quarter" idx="5"/>
          </p:nvPr>
        </p:nvSpPr>
        <p:spPr/>
        <p:txBody>
          <a:bodyPr/>
          <a:lstStyle/>
          <a:p>
            <a:fld id="{0C1CCA76-C343-4080-84BC-9836FF2967C8}" type="slidenum">
              <a:rPr lang="fr-FR" smtClean="0"/>
              <a:t>35</a:t>
            </a:fld>
            <a:endParaRPr lang="fr-FR"/>
          </a:p>
        </p:txBody>
      </p:sp>
    </p:spTree>
    <p:extLst>
      <p:ext uri="{BB962C8B-B14F-4D97-AF65-F5344CB8AC3E}">
        <p14:creationId xmlns:p14="http://schemas.microsoft.com/office/powerpoint/2010/main" val="393745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36</a:t>
            </a:fld>
            <a:endParaRPr lang="fr-FR"/>
          </a:p>
        </p:txBody>
      </p:sp>
    </p:spTree>
    <p:extLst>
      <p:ext uri="{BB962C8B-B14F-4D97-AF65-F5344CB8AC3E}">
        <p14:creationId xmlns:p14="http://schemas.microsoft.com/office/powerpoint/2010/main" val="2263422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Extraction d’information est plus orientée vers des buts spécifiques</a:t>
            </a:r>
          </a:p>
          <a:p>
            <a:pPr marL="0" indent="0">
              <a:buNone/>
            </a:pPr>
            <a:r>
              <a:rPr lang="fr-FR" dirty="0"/>
              <a:t>La NER peut aussi être utilisée dans le cadre de l’analyse sémantique plus généraliste</a:t>
            </a:r>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37</a:t>
            </a:fld>
            <a:endParaRPr lang="fr-FR"/>
          </a:p>
        </p:txBody>
      </p:sp>
    </p:spTree>
    <p:extLst>
      <p:ext uri="{BB962C8B-B14F-4D97-AF65-F5344CB8AC3E}">
        <p14:creationId xmlns:p14="http://schemas.microsoft.com/office/powerpoint/2010/main" val="3397056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Réinvention de la roue</a:t>
            </a:r>
          </a:p>
        </p:txBody>
      </p:sp>
      <p:sp>
        <p:nvSpPr>
          <p:cNvPr id="4" name="Slide Number Placeholder 3"/>
          <p:cNvSpPr>
            <a:spLocks noGrp="1"/>
          </p:cNvSpPr>
          <p:nvPr>
            <p:ph type="sldNum" sz="quarter" idx="5"/>
          </p:nvPr>
        </p:nvSpPr>
        <p:spPr/>
        <p:txBody>
          <a:bodyPr/>
          <a:lstStyle/>
          <a:p>
            <a:fld id="{0C1CCA76-C343-4080-84BC-9836FF2967C8}" type="slidenum">
              <a:rPr lang="fr-FR" smtClean="0"/>
              <a:t>39</a:t>
            </a:fld>
            <a:endParaRPr lang="fr-FR"/>
          </a:p>
        </p:txBody>
      </p:sp>
    </p:spTree>
    <p:extLst>
      <p:ext uri="{BB962C8B-B14F-4D97-AF65-F5344CB8AC3E}">
        <p14:creationId xmlns:p14="http://schemas.microsoft.com/office/powerpoint/2010/main" val="2994006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Synonymie : auto / voiture</a:t>
            </a:r>
          </a:p>
          <a:p>
            <a:pPr marL="0" indent="0">
              <a:buNone/>
            </a:pPr>
            <a:r>
              <a:rPr lang="fr-FR" dirty="0"/>
              <a:t>Hyperonymie : voiture / véhicule</a:t>
            </a:r>
          </a:p>
          <a:p>
            <a:pPr marL="0" indent="0">
              <a:buNone/>
            </a:pPr>
            <a:r>
              <a:rPr lang="fr-FR" dirty="0"/>
              <a:t>Co-hyponymie : voiture / mobile-home / camion</a:t>
            </a:r>
          </a:p>
          <a:p>
            <a:pPr marL="0" indent="0">
              <a:buNone/>
            </a:pPr>
            <a:r>
              <a:rPr lang="fr-FR" dirty="0"/>
              <a:t>Fonction : voiture / conduire</a:t>
            </a:r>
          </a:p>
          <a:p>
            <a:pPr marL="0" indent="0">
              <a:buNone/>
            </a:pPr>
            <a:r>
              <a:rPr lang="fr-FR" dirty="0"/>
              <a:t>Méronymie : voiture / roue / pneu</a:t>
            </a:r>
          </a:p>
          <a:p>
            <a:pPr marL="0" indent="0">
              <a:buNone/>
            </a:pPr>
            <a:r>
              <a:rPr lang="fr-FR" dirty="0"/>
              <a:t>Location : voiture / route</a:t>
            </a:r>
          </a:p>
          <a:p>
            <a:pPr marL="0" indent="0">
              <a:buNone/>
            </a:pPr>
            <a:r>
              <a:rPr lang="fr-FR" dirty="0"/>
              <a:t>Attribut : voiture / rapide</a:t>
            </a:r>
          </a:p>
          <a:p>
            <a:pPr marL="0" indent="0">
              <a:buNone/>
            </a:pPr>
            <a:endParaRPr lang="fr-FR" dirty="0"/>
          </a:p>
          <a:p>
            <a:pPr marL="0" indent="0">
              <a:buNone/>
            </a:pPr>
            <a:endParaRPr lang="fr-FR" dirty="0"/>
          </a:p>
          <a:p>
            <a:pPr marL="0" indent="0">
              <a:buNone/>
            </a:pPr>
            <a:r>
              <a:rPr lang="fr-FR" dirty="0"/>
              <a:t>Les phrases individuelles sont trop rares pour pouvoir en faire d’autres vecteurs</a:t>
            </a:r>
          </a:p>
          <a:p>
            <a:pPr marL="0" indent="0">
              <a:buNone/>
            </a:pPr>
            <a:endParaRPr lang="fr-FR" dirty="0"/>
          </a:p>
          <a:p>
            <a:pPr marL="0" indent="0">
              <a:buNone/>
            </a:pPr>
            <a:r>
              <a:rPr lang="fr-FR" b="1" dirty="0"/>
              <a:t>Faire un schéma (avec matrices, puis distances et vecteurs), montrant des similarités et des analogies.</a:t>
            </a:r>
          </a:p>
        </p:txBody>
      </p:sp>
      <p:sp>
        <p:nvSpPr>
          <p:cNvPr id="4" name="Slide Number Placeholder 3"/>
          <p:cNvSpPr>
            <a:spLocks noGrp="1"/>
          </p:cNvSpPr>
          <p:nvPr>
            <p:ph type="sldNum" sz="quarter" idx="5"/>
          </p:nvPr>
        </p:nvSpPr>
        <p:spPr/>
        <p:txBody>
          <a:bodyPr/>
          <a:lstStyle/>
          <a:p>
            <a:fld id="{0C1CCA76-C343-4080-84BC-9836FF2967C8}" type="slidenum">
              <a:rPr lang="fr-FR" smtClean="0"/>
              <a:t>40</a:t>
            </a:fld>
            <a:endParaRPr lang="fr-FR"/>
          </a:p>
        </p:txBody>
      </p:sp>
    </p:spTree>
    <p:extLst>
      <p:ext uri="{BB962C8B-B14F-4D97-AF65-F5344CB8AC3E}">
        <p14:creationId xmlns:p14="http://schemas.microsoft.com/office/powerpoint/2010/main" val="1941755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essentiellement des similitudes entre mots</a:t>
            </a:r>
          </a:p>
        </p:txBody>
      </p:sp>
      <p:sp>
        <p:nvSpPr>
          <p:cNvPr id="4" name="Slide Number Placeholder 3"/>
          <p:cNvSpPr>
            <a:spLocks noGrp="1"/>
          </p:cNvSpPr>
          <p:nvPr>
            <p:ph type="sldNum" sz="quarter" idx="5"/>
          </p:nvPr>
        </p:nvSpPr>
        <p:spPr/>
        <p:txBody>
          <a:bodyPr/>
          <a:lstStyle/>
          <a:p>
            <a:fld id="{0C1CCA76-C343-4080-84BC-9836FF2967C8}" type="slidenum">
              <a:rPr lang="fr-FR" smtClean="0"/>
              <a:t>41</a:t>
            </a:fld>
            <a:endParaRPr lang="fr-FR"/>
          </a:p>
        </p:txBody>
      </p:sp>
    </p:spTree>
    <p:extLst>
      <p:ext uri="{BB962C8B-B14F-4D97-AF65-F5344CB8AC3E}">
        <p14:creationId xmlns:p14="http://schemas.microsoft.com/office/powerpoint/2010/main" val="33532434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0" indent="0">
              <a:buFontTx/>
              <a:buNone/>
            </a:pPr>
            <a:r>
              <a:rPr lang="fr-FR" dirty="0"/>
              <a:t>Introduire aussi les notions d’anaphore / cataphore</a:t>
            </a:r>
          </a:p>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1011394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a:t>
            </a:fld>
            <a:endParaRPr lang="en-US"/>
          </a:p>
        </p:txBody>
      </p:sp>
    </p:spTree>
    <p:extLst>
      <p:ext uri="{BB962C8B-B14F-4D97-AF65-F5344CB8AC3E}">
        <p14:creationId xmlns:p14="http://schemas.microsoft.com/office/powerpoint/2010/main" val="1410381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171450" indent="-171450">
              <a:buFontTx/>
              <a:buChar char="-"/>
            </a:pPr>
            <a:r>
              <a:rPr lang="fr-FR" dirty="0"/>
              <a:t>Application actuelle la plus courante : les agents conversationnels (</a:t>
            </a:r>
            <a:r>
              <a:rPr lang="fr-FR" dirty="0" err="1"/>
              <a:t>chatbots</a:t>
            </a:r>
            <a:r>
              <a:rPr lang="fr-FR" dirty="0"/>
              <a:t>), gestion de dialogues « finalisés »</a:t>
            </a:r>
          </a:p>
          <a:p>
            <a:pPr marL="171450" indent="-171450">
              <a:buFontTx/>
              <a:buChar char="-"/>
            </a:pPr>
            <a:endParaRPr lang="fr-FR" dirty="0"/>
          </a:p>
          <a:p>
            <a:pPr marL="0" indent="0">
              <a:buFontTx/>
              <a:buNone/>
            </a:pPr>
            <a:r>
              <a:rPr lang="fr-FR" dirty="0"/>
              <a:t>* détection d’intention (classification dans une liste d’intentions </a:t>
            </a:r>
            <a:r>
              <a:rPr lang="fr-FR" dirty="0" err="1"/>
              <a:t>pré-définies</a:t>
            </a:r>
            <a:r>
              <a:rPr lang="fr-FR" dirty="0"/>
              <a:t>)</a:t>
            </a:r>
          </a:p>
          <a:p>
            <a:pPr marL="0" indent="0">
              <a:buFontTx/>
              <a:buNone/>
            </a:pPr>
            <a:r>
              <a:rPr lang="fr-FR" dirty="0"/>
              <a:t>* planification en fonction de buts, principaux et accessoires (dont faire préciser / compléter intention de l’interlocuteur)</a:t>
            </a:r>
          </a:p>
          <a:p>
            <a:pPr marL="0" indent="0">
              <a:buFont typeface="Arial" panose="020B0604020202020204" pitchFamily="34" charset="0"/>
              <a:buNone/>
            </a:pPr>
            <a:r>
              <a:rPr lang="fr-FR" dirty="0"/>
              <a:t>* gestion de l’interlocuteur (enrichissement des connaissances le concernant)</a:t>
            </a:r>
          </a:p>
          <a:p>
            <a:pPr marL="0" indent="0">
              <a:buFont typeface="Arial" panose="020B0604020202020204" pitchFamily="34" charset="0"/>
              <a:buNone/>
            </a:pPr>
            <a:r>
              <a:rPr lang="fr-FR" dirty="0"/>
              <a:t>* accès aux autres connaissances nécessaires à l’accomplissement de la tâche</a:t>
            </a:r>
          </a:p>
          <a:p>
            <a:pPr marL="0" indent="0">
              <a:buFontTx/>
              <a:buNone/>
            </a:pPr>
            <a:r>
              <a:rPr lang="fr-FR" dirty="0"/>
              <a:t>* sélection / génération de la réponse la plus appropriée (qui peut être une question)</a:t>
            </a:r>
          </a:p>
          <a:p>
            <a:pPr marL="0" indent="0">
              <a:buFontTx/>
              <a:buNone/>
            </a:pPr>
            <a:r>
              <a:rPr lang="fr-FR"/>
              <a:t>* </a:t>
            </a:r>
            <a:r>
              <a:rPr lang="fr-FR" dirty="0"/>
              <a:t>sans oublier phases d’introduction / conclusion du dialogue</a:t>
            </a:r>
          </a:p>
        </p:txBody>
      </p:sp>
      <p:sp>
        <p:nvSpPr>
          <p:cNvPr id="4" name="Slide Number Placeholder 3"/>
          <p:cNvSpPr>
            <a:spLocks noGrp="1"/>
          </p:cNvSpPr>
          <p:nvPr>
            <p:ph type="sldNum" sz="quarter" idx="5"/>
          </p:nvPr>
        </p:nvSpPr>
        <p:spPr/>
        <p:txBody>
          <a:bodyPr/>
          <a:lstStyle/>
          <a:p>
            <a:fld id="{0C1CCA76-C343-4080-84BC-9836FF2967C8}" type="slidenum">
              <a:rPr lang="fr-FR" smtClean="0"/>
              <a:t>43</a:t>
            </a:fld>
            <a:endParaRPr lang="fr-FR"/>
          </a:p>
        </p:txBody>
      </p:sp>
    </p:spTree>
    <p:extLst>
      <p:ext uri="{BB962C8B-B14F-4D97-AF65-F5344CB8AC3E}">
        <p14:creationId xmlns:p14="http://schemas.microsoft.com/office/powerpoint/2010/main" val="2348716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44</a:t>
            </a:fld>
            <a:endParaRPr lang="en-US"/>
          </a:p>
        </p:txBody>
      </p:sp>
    </p:spTree>
    <p:extLst>
      <p:ext uri="{BB962C8B-B14F-4D97-AF65-F5344CB8AC3E}">
        <p14:creationId xmlns:p14="http://schemas.microsoft.com/office/powerpoint/2010/main" val="1485166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TLF : Trésor de la Langue Française</a:t>
            </a:r>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3993240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2873679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3669988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1579149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Pt, fréquence relative peut être considérée comme la probabilité avec laquelle le terme t est rencontrée dans le corpus</a:t>
            </a:r>
          </a:p>
          <a:p>
            <a:r>
              <a:rPr lang="fr-FR" dirty="0"/>
              <a:t>On présentera plus en détail le Gf-</a:t>
            </a:r>
            <a:r>
              <a:rPr lang="fr-FR" dirty="0" err="1"/>
              <a:t>Idf</a:t>
            </a:r>
            <a:r>
              <a:rPr lang="fr-FR" dirty="0"/>
              <a:t> après avoir présenté le Tf-</a:t>
            </a:r>
            <a:r>
              <a:rPr lang="fr-FR" dirty="0" err="1"/>
              <a:t>Idf</a:t>
            </a:r>
            <a:r>
              <a:rPr lang="fr-FR" dirty="0"/>
              <a:t>, beaucoup plus utilisé, mais à d’autres fins</a:t>
            </a:r>
          </a:p>
        </p:txBody>
      </p:sp>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807761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p:txBody>
      </p:sp>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123255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Jefrey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Lijffijt</a:t>
            </a:r>
            <a:r>
              <a:rPr lang="en-US" sz="1200" b="0" i="0" u="none" strike="noStrike" kern="1200" baseline="0" dirty="0">
                <a:solidFill>
                  <a:schemeClr val="tx1"/>
                </a:solidFill>
                <a:latin typeface="+mn-lt"/>
                <a:ea typeface="+mn-ea"/>
                <a:cs typeface="+mn-cs"/>
              </a:rPr>
              <a:t> and Stefan Th.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Correction to Stefan ..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“Dispersions and adjusted frequencies in corpora”, International Journal of Corpus Linguistics, 13:4 (2008), 403–437</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51</a:t>
            </a:fld>
            <a:endParaRPr lang="fr-FR"/>
          </a:p>
        </p:txBody>
      </p:sp>
    </p:spTree>
    <p:extLst>
      <p:ext uri="{BB962C8B-B14F-4D97-AF65-F5344CB8AC3E}">
        <p14:creationId xmlns:p14="http://schemas.microsoft.com/office/powerpoint/2010/main" val="2762578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a:p>
            <a:r>
              <a:rPr lang="fr-FR" dirty="0"/>
              <a:t>Fréquences relatives :</a:t>
            </a:r>
          </a:p>
          <a:p>
            <a:r>
              <a:rPr lang="fr-FR" dirty="0"/>
              <a:t>En A : 1 -&gt; 1/16 = 0.0625</a:t>
            </a:r>
          </a:p>
          <a:p>
            <a:r>
              <a:rPr lang="fr-FR" dirty="0"/>
              <a:t>En B : 1 -&gt; 1/16 = 0.0625, 3 -&gt; 3/16 = 0.1875</a:t>
            </a:r>
          </a:p>
          <a:p>
            <a:r>
              <a:rPr lang="fr-FR" dirty="0"/>
              <a:t>En C : 1 -&gt; 1/34 = 0.0294, 2 -&gt; 1/17 = 0.0588, 3 -&gt; 3/34 = 0.0882</a:t>
            </a:r>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332149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a:t>
            </a:fld>
            <a:endParaRPr lang="en-US"/>
          </a:p>
        </p:txBody>
      </p:sp>
    </p:spTree>
    <p:extLst>
      <p:ext uri="{BB962C8B-B14F-4D97-AF65-F5344CB8AC3E}">
        <p14:creationId xmlns:p14="http://schemas.microsoft.com/office/powerpoint/2010/main" val="177608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3100991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54</a:t>
            </a:fld>
            <a:endParaRPr lang="en-US"/>
          </a:p>
        </p:txBody>
      </p:sp>
    </p:spTree>
    <p:extLst>
      <p:ext uri="{BB962C8B-B14F-4D97-AF65-F5344CB8AC3E}">
        <p14:creationId xmlns:p14="http://schemas.microsoft.com/office/powerpoint/2010/main" val="3920586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56</a:t>
            </a:fld>
            <a:endParaRPr lang="fr-FR"/>
          </a:p>
        </p:txBody>
      </p:sp>
    </p:spTree>
    <p:extLst>
      <p:ext uri="{BB962C8B-B14F-4D97-AF65-F5344CB8AC3E}">
        <p14:creationId xmlns:p14="http://schemas.microsoft.com/office/powerpoint/2010/main" val="952380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Autre possibilité</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58</a:t>
            </a:fld>
            <a:endParaRPr lang="fr-FR"/>
          </a:p>
        </p:txBody>
      </p:sp>
    </p:spTree>
    <p:extLst>
      <p:ext uri="{BB962C8B-B14F-4D97-AF65-F5344CB8AC3E}">
        <p14:creationId xmlns:p14="http://schemas.microsoft.com/office/powerpoint/2010/main" val="31133160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59</a:t>
            </a:fld>
            <a:endParaRPr lang="fr-FR"/>
          </a:p>
        </p:txBody>
      </p:sp>
    </p:spTree>
    <p:extLst>
      <p:ext uri="{BB962C8B-B14F-4D97-AF65-F5344CB8AC3E}">
        <p14:creationId xmlns:p14="http://schemas.microsoft.com/office/powerpoint/2010/main" val="4013046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60</a:t>
            </a:fld>
            <a:endParaRPr lang="fr-FR"/>
          </a:p>
        </p:txBody>
      </p:sp>
    </p:spTree>
    <p:extLst>
      <p:ext uri="{BB962C8B-B14F-4D97-AF65-F5344CB8AC3E}">
        <p14:creationId xmlns:p14="http://schemas.microsoft.com/office/powerpoint/2010/main" val="89334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61</a:t>
            </a:fld>
            <a:endParaRPr lang="fr-FR"/>
          </a:p>
        </p:txBody>
      </p:sp>
    </p:spTree>
    <p:extLst>
      <p:ext uri="{BB962C8B-B14F-4D97-AF65-F5344CB8AC3E}">
        <p14:creationId xmlns:p14="http://schemas.microsoft.com/office/powerpoint/2010/main" val="19838068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64</a:t>
            </a:fld>
            <a:endParaRPr lang="en-US"/>
          </a:p>
        </p:txBody>
      </p:sp>
    </p:spTree>
    <p:extLst>
      <p:ext uri="{BB962C8B-B14F-4D97-AF65-F5344CB8AC3E}">
        <p14:creationId xmlns:p14="http://schemas.microsoft.com/office/powerpoint/2010/main" val="4278065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67</a:t>
            </a:fld>
            <a:endParaRPr lang="fr-FR"/>
          </a:p>
        </p:txBody>
      </p:sp>
    </p:spTree>
    <p:extLst>
      <p:ext uri="{BB962C8B-B14F-4D97-AF65-F5344CB8AC3E}">
        <p14:creationId xmlns:p14="http://schemas.microsoft.com/office/powerpoint/2010/main" val="34572137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des similitudes entre documents (contextes de façon plus générale)</a:t>
            </a:r>
          </a:p>
          <a:p>
            <a:r>
              <a:rPr lang="fr-FR" dirty="0"/>
              <a:t>La distance euclidienne n’est pas normalisée selon la taille des vecteurs de document</a:t>
            </a:r>
          </a:p>
          <a:p>
            <a:r>
              <a:rPr lang="fr-FR" dirty="0"/>
              <a:t>Le cosinus est lui normalisé selon la taille des vecteurs, et est la mesure la plus efficace pour mesurer la similarité.</a:t>
            </a:r>
          </a:p>
          <a:p>
            <a:r>
              <a:rPr lang="fr-FR" dirty="0"/>
              <a:t>Les fréquences étant positives, le cosinus est ici toujours positif, compris entre 0 et 1</a:t>
            </a:r>
          </a:p>
          <a:p>
            <a:r>
              <a:rPr lang="fr-FR" dirty="0"/>
              <a:t>La distance correspondante est : 1 – cosinus.</a:t>
            </a:r>
          </a:p>
          <a:p>
            <a:endParaRPr lang="fr-FR" dirty="0"/>
          </a:p>
          <a:p>
            <a:r>
              <a:rPr lang="fr-FR" dirty="0"/>
              <a:t>Il y a encore bien d’autres mesures de similarités / distance :</a:t>
            </a:r>
          </a:p>
          <a:p>
            <a:pPr marL="171450" indent="-171450">
              <a:buFontTx/>
              <a:buChar char="-"/>
            </a:pPr>
            <a:r>
              <a:rPr lang="fr-FR" dirty="0"/>
              <a:t>Similarité(s) de Jaccard (voir plus loin)</a:t>
            </a:r>
          </a:p>
          <a:p>
            <a:pPr marL="171450" indent="-171450">
              <a:buFontTx/>
              <a:buChar char="-"/>
            </a:pPr>
            <a:r>
              <a:rPr lang="fr-FR" dirty="0"/>
              <a:t>Distances basées sur la corrélation</a:t>
            </a:r>
          </a:p>
          <a:p>
            <a:pPr marL="0" indent="0">
              <a:buFontTx/>
              <a:buNone/>
            </a:pPr>
            <a:r>
              <a:rPr lang="fr-FR" dirty="0"/>
              <a:t>-   Divergence moyennée de </a:t>
            </a:r>
            <a:r>
              <a:rPr lang="fr-FR" dirty="0" err="1"/>
              <a:t>Kullback-Leibler</a:t>
            </a:r>
            <a:r>
              <a:rPr lang="fr-FR" dirty="0"/>
              <a:t> (distance de Jensen-Shannon)</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68</a:t>
            </a:fld>
            <a:endParaRPr lang="fr-FR"/>
          </a:p>
        </p:txBody>
      </p:sp>
    </p:spTree>
    <p:extLst>
      <p:ext uri="{BB962C8B-B14F-4D97-AF65-F5344CB8AC3E}">
        <p14:creationId xmlns:p14="http://schemas.microsoft.com/office/powerpoint/2010/main" val="150264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définitions ont en commun de prendre l’ordinateur (et les applications) comme fin et le traitement du langage naturel comme moyen. Ce qui compte est l’efficacité du traitement et sa pertinence vis-à-vis des tâches à accomplir.</a:t>
            </a:r>
          </a:p>
          <a:p>
            <a:endParaRPr lang="fr-FR" dirty="0"/>
          </a:p>
          <a:p>
            <a:r>
              <a:rPr lang="fr-FR" dirty="0"/>
              <a:t>Les deux références que j’ai citées (hors </a:t>
            </a:r>
            <a:r>
              <a:rPr lang="fr-FR" dirty="0" err="1"/>
              <a:t>Wikipedia</a:t>
            </a:r>
            <a:r>
              <a:rPr lang="fr-FR" dirty="0"/>
              <a:t>) sont parmi les deux manuels de NLP les plus utilisés (et le J&amp;M est la référence absolue en la matière).</a:t>
            </a:r>
          </a:p>
          <a:p>
            <a:endParaRPr lang="fr-FR" dirty="0"/>
          </a:p>
          <a:p>
            <a:r>
              <a:rPr lang="fr-FR" dirty="0"/>
              <a:t>La référence à la parole est importante. La linguistique moderne a donné le primat à la parole sur le texte, mais la première conserve son importance, même si il y a dans les applications actuelles une tendance encore à considérer séparément le traitement de la parole. Pour ce qui nous concerne, nous nous préoccuperons uniquement de textes écrits (éventuellement de la parole (re)transcrite)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a:t>
            </a:fld>
            <a:endParaRPr lang="en-US"/>
          </a:p>
        </p:txBody>
      </p:sp>
    </p:spTree>
    <p:extLst>
      <p:ext uri="{BB962C8B-B14F-4D97-AF65-F5344CB8AC3E}">
        <p14:creationId xmlns:p14="http://schemas.microsoft.com/office/powerpoint/2010/main" val="12384192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69</a:t>
            </a:fld>
            <a:endParaRPr lang="fr-FR"/>
          </a:p>
        </p:txBody>
      </p:sp>
    </p:spTree>
    <p:extLst>
      <p:ext uri="{BB962C8B-B14F-4D97-AF65-F5344CB8AC3E}">
        <p14:creationId xmlns:p14="http://schemas.microsoft.com/office/powerpoint/2010/main" val="37990551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Termes : les formes infléchies (les mots), tant vides que pleines, sont plus adaptées à d’autres utilisation, par exemple celles liées à la structure d’arguments sémantiques (extraction d’information), soit de mesure de style</a:t>
            </a:r>
          </a:p>
          <a:p>
            <a:r>
              <a:rPr lang="fr-FR" dirty="0"/>
              <a:t>Dans le contexte sac de mots au niveau du document, les lemmes non vides sont les plus adaptés. Mais à des fins de classification, ou en utilisation par des techniques d’apprentissage profond, ce n’est pas le cas.</a:t>
            </a:r>
          </a:p>
        </p:txBody>
      </p:sp>
      <p:sp>
        <p:nvSpPr>
          <p:cNvPr id="4" name="Slide Number Placeholder 3"/>
          <p:cNvSpPr>
            <a:spLocks noGrp="1"/>
          </p:cNvSpPr>
          <p:nvPr>
            <p:ph type="sldNum" sz="quarter" idx="5"/>
          </p:nvPr>
        </p:nvSpPr>
        <p:spPr/>
        <p:txBody>
          <a:bodyPr/>
          <a:lstStyle/>
          <a:p>
            <a:fld id="{0C1CCA76-C343-4080-84BC-9836FF2967C8}" type="slidenum">
              <a:rPr lang="fr-FR" smtClean="0"/>
              <a:t>70</a:t>
            </a:fld>
            <a:endParaRPr lang="fr-FR"/>
          </a:p>
        </p:txBody>
      </p:sp>
    </p:spTree>
    <p:extLst>
      <p:ext uri="{BB962C8B-B14F-4D97-AF65-F5344CB8AC3E}">
        <p14:creationId xmlns:p14="http://schemas.microsoft.com/office/powerpoint/2010/main" val="2067809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71</a:t>
            </a:fld>
            <a:endParaRPr lang="fr-FR"/>
          </a:p>
        </p:txBody>
      </p:sp>
    </p:spTree>
    <p:extLst>
      <p:ext uri="{BB962C8B-B14F-4D97-AF65-F5344CB8AC3E}">
        <p14:creationId xmlns:p14="http://schemas.microsoft.com/office/powerpoint/2010/main" val="22542216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72</a:t>
            </a:fld>
            <a:endParaRPr lang="fr-FR"/>
          </a:p>
        </p:txBody>
      </p:sp>
    </p:spTree>
    <p:extLst>
      <p:ext uri="{BB962C8B-B14F-4D97-AF65-F5344CB8AC3E}">
        <p14:creationId xmlns:p14="http://schemas.microsoft.com/office/powerpoint/2010/main" val="2277617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14:m>
                  <m:oMath xmlns:m="http://schemas.openxmlformats.org/officeDocument/2006/math">
                    <m:f>
                      <m:fPr>
                        <m:ctrlPr>
                          <a:rPr lang="fr-FR" i="1" smtClean="0">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sSubSup>
                          <m:sSubSupPr>
                            <m:ctrlPr>
                              <a:rPr lang="fr-FR" i="1">
                                <a:latin typeface="Cambria Math" panose="02040503050406030204" pitchFamily="18" charset="0"/>
                              </a:rPr>
                            </m:ctrlPr>
                          </m:sSubSupPr>
                          <m:e>
                            <m:r>
                              <a:rPr lang="fr-FR" b="0" i="1" smtClean="0">
                                <a:latin typeface="Cambria Math" panose="02040503050406030204" pitchFamily="18" charset="0"/>
                              </a:rPr>
                              <m:t>(</m:t>
                            </m:r>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 −(</m:t>
                        </m:r>
                        <m:sSub>
                          <m:sSubPr>
                            <m:ctrlPr>
                              <a:rPr lang="fr-FR" i="1" smtClean="0">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b="0" i="1" smtClean="0">
                            <a:latin typeface="Cambria Math" panose="02040503050406030204" pitchFamily="18" charset="0"/>
                          </a:rPr>
                          <m:t>)</m:t>
                        </m:r>
                      </m:den>
                    </m:f>
                  </m:oMath>
                </a14:m>
                <a:endParaRPr lang="fr-FR" dirty="0"/>
              </a:p>
            </p:txBody>
          </p:sp>
        </mc:Choice>
        <mc:Fallback xmlns="">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r>
                  <a:rPr lang="fr-FR" i="0">
                    <a:latin typeface="Cambria Math" panose="02040503050406030204" pitchFamily="18" charset="0"/>
                  </a:rPr>
                  <a:t>(𝑎_1 𝑏_1+…+𝑎_𝑛 𝑏_𝑛  )/(〖</a:t>
                </a:r>
                <a:r>
                  <a:rPr lang="fr-FR" b="0" i="0">
                    <a:latin typeface="Cambria Math" panose="02040503050406030204" pitchFamily="18" charset="0"/>
                  </a:rPr>
                  <a:t>(</a:t>
                </a:r>
                <a:r>
                  <a:rPr lang="fr-FR" i="0">
                    <a:latin typeface="Cambria Math" panose="02040503050406030204" pitchFamily="18" charset="0"/>
                  </a:rPr>
                  <a:t>𝑎〗_1^2+…+𝑎_𝑛^2  </a:t>
                </a:r>
                <a:r>
                  <a:rPr lang="fr-FR" b="0" i="0">
                    <a:latin typeface="Cambria Math" panose="02040503050406030204" pitchFamily="18" charset="0"/>
                  </a:rPr>
                  <a:t>)+(</a:t>
                </a:r>
                <a:r>
                  <a:rPr lang="fr-FR" i="0">
                    <a:latin typeface="Cambria Math" panose="02040503050406030204" pitchFamily="18" charset="0"/>
                  </a:rPr>
                  <a:t> 𝑏_1^2+…+𝑏_𝑛^2  </a:t>
                </a:r>
                <a:r>
                  <a:rPr lang="fr-FR" b="0" i="0">
                    <a:latin typeface="Cambria Math" panose="02040503050406030204" pitchFamily="18" charset="0"/>
                  </a:rPr>
                  <a:t>) −(</a:t>
                </a:r>
                <a:r>
                  <a:rPr lang="fr-FR" i="0">
                    <a:latin typeface="Cambria Math" panose="02040503050406030204" pitchFamily="18" charset="0"/>
                  </a:rPr>
                  <a:t>𝑎_1 𝑏_1+…+𝑎_𝑛 𝑏_𝑛</a:t>
                </a:r>
                <a:r>
                  <a:rPr lang="fr-FR" b="0" i="0">
                    <a:latin typeface="Cambria Math" panose="02040503050406030204" pitchFamily="18" charset="0"/>
                  </a:rPr>
                  <a: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73</a:t>
            </a:fld>
            <a:endParaRPr lang="fr-FR"/>
          </a:p>
        </p:txBody>
      </p:sp>
    </p:spTree>
    <p:extLst>
      <p:ext uri="{BB962C8B-B14F-4D97-AF65-F5344CB8AC3E}">
        <p14:creationId xmlns:p14="http://schemas.microsoft.com/office/powerpoint/2010/main" val="32825145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74</a:t>
            </a:fld>
            <a:endParaRPr lang="fr-FR"/>
          </a:p>
        </p:txBody>
      </p:sp>
    </p:spTree>
    <p:extLst>
      <p:ext uri="{BB962C8B-B14F-4D97-AF65-F5344CB8AC3E}">
        <p14:creationId xmlns:p14="http://schemas.microsoft.com/office/powerpoint/2010/main" val="17295995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utilise ici le logarithme de base 2</a:t>
            </a:r>
          </a:p>
        </p:txBody>
      </p:sp>
      <p:sp>
        <p:nvSpPr>
          <p:cNvPr id="4" name="Slide Number Placeholder 3"/>
          <p:cNvSpPr>
            <a:spLocks noGrp="1"/>
          </p:cNvSpPr>
          <p:nvPr>
            <p:ph type="sldNum" sz="quarter" idx="5"/>
          </p:nvPr>
        </p:nvSpPr>
        <p:spPr/>
        <p:txBody>
          <a:bodyPr/>
          <a:lstStyle/>
          <a:p>
            <a:fld id="{0C1CCA76-C343-4080-84BC-9836FF2967C8}" type="slidenum">
              <a:rPr lang="fr-FR" smtClean="0"/>
              <a:t>75</a:t>
            </a:fld>
            <a:endParaRPr lang="fr-FR"/>
          </a:p>
        </p:txBody>
      </p:sp>
    </p:spTree>
    <p:extLst>
      <p:ext uri="{BB962C8B-B14F-4D97-AF65-F5344CB8AC3E}">
        <p14:creationId xmlns:p14="http://schemas.microsoft.com/office/powerpoint/2010/main" val="18526039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Lissage : </a:t>
            </a:r>
          </a:p>
          <a:p>
            <a:r>
              <a:rPr lang="fr-FR" dirty="0"/>
              <a:t>Fréquence relative : permet de ne pas trop favoriser les longs documents</a:t>
            </a:r>
          </a:p>
          <a:p>
            <a:r>
              <a:rPr lang="fr-FR" dirty="0"/>
              <a:t>Les logarithmes sous-pondère les fréquences trop élevées, permettent un intermédiaire entre la fréquence pure et le </a:t>
            </a:r>
            <a:r>
              <a:rPr lang="fr-FR" dirty="0" err="1"/>
              <a:t>one-hot</a:t>
            </a:r>
            <a:r>
              <a:rPr lang="fr-FR" dirty="0"/>
              <a:t> </a:t>
            </a:r>
            <a:r>
              <a:rPr lang="fr-FR" dirty="0" err="1"/>
              <a:t>encoding</a:t>
            </a:r>
            <a:r>
              <a:rPr lang="fr-FR" dirty="0"/>
              <a:t> (booléen)</a:t>
            </a:r>
          </a:p>
          <a:p>
            <a:r>
              <a:rPr lang="fr-FR" dirty="0"/>
              <a:t>Tous les logarithmes peuvent être calculés en base 2 ou en base 10 </a:t>
            </a:r>
          </a:p>
          <a:p>
            <a:r>
              <a:rPr lang="fr-FR" dirty="0"/>
              <a:t>La définition de la pondération logarithmique varie selon les sources, la formule récapitule ces ambiguïtés</a:t>
            </a:r>
          </a:p>
          <a:p>
            <a:r>
              <a:rPr lang="fr-FR" dirty="0"/>
              <a:t>Augmentée : permet aussi d’empêcher les biais favorisant les documents trop longs (et trop concentrés sur certains termes).La double normalisation peut se faire si K &lt;&gt; 0.5</a:t>
            </a:r>
          </a:p>
          <a:p>
            <a:r>
              <a:rPr lang="fr-FR" dirty="0"/>
              <a:t>Lissage de la fréquence inverse : comme s’il existait un document contenant tous les termes</a:t>
            </a:r>
          </a:p>
          <a:p>
            <a:r>
              <a:rPr lang="fr-FR" dirty="0" err="1"/>
              <a:t>Idf</a:t>
            </a:r>
            <a:r>
              <a:rPr lang="fr-FR" dirty="0"/>
              <a:t> probabiliste : justification à trouver</a:t>
            </a:r>
          </a:p>
          <a:p>
            <a:r>
              <a:rPr lang="fr-FR" dirty="0" err="1"/>
              <a:t>Pivotage</a:t>
            </a:r>
            <a:r>
              <a:rPr lang="fr-FR" dirty="0"/>
              <a:t> de la norme : les documents plus long que la moyenne peuvent l’être pour deux raisons : soit les documents sont verbeux, les termes sont répétés plus ou moins uniformément, et les poids relatifs mesurés par </a:t>
            </a:r>
            <a:r>
              <a:rPr lang="fr-FR" dirty="0" err="1"/>
              <a:t>tf-idf</a:t>
            </a:r>
            <a:r>
              <a:rPr lang="fr-FR" dirty="0"/>
              <a:t> restent semblables. Mais il peut arriver que le document est long et couvre plusieurs thèmes et les passages d’intérêt dans le contexte d’un </a:t>
            </a:r>
            <a:r>
              <a:rPr lang="fr-FR" dirty="0" err="1"/>
              <a:t>query</a:t>
            </a:r>
            <a:r>
              <a:rPr lang="fr-FR" dirty="0"/>
              <a:t> sont noyés dans l’ensemble des paragraphes qui traitent des différents thèmes.</a:t>
            </a:r>
          </a:p>
          <a:p>
            <a:r>
              <a:rPr lang="fr-FR" dirty="0"/>
              <a:t>Pente entre 0 et 1, à fixer, et pivot : </a:t>
            </a:r>
            <a:r>
              <a:rPr lang="fr-FR" dirty="0" err="1"/>
              <a:t>moy</a:t>
            </a:r>
            <a:r>
              <a:rPr lang="fr-FR" dirty="0"/>
              <a:t>(</a:t>
            </a:r>
            <a:r>
              <a:rPr lang="fr-FR" dirty="0" err="1"/>
              <a:t>nd</a:t>
            </a:r>
            <a:r>
              <a:rPr lang="fr-FR" dirty="0"/>
              <a:t>), moyenne des nombres de termes uniques (distincts) dans les documents </a:t>
            </a:r>
          </a:p>
          <a:p>
            <a:r>
              <a:rPr lang="fr-FR" dirty="0"/>
              <a:t>Réf : https://rare-technologies.com/pivoted-document-length-normalisation/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76</a:t>
            </a:fld>
            <a:endParaRPr lang="fr-FR"/>
          </a:p>
        </p:txBody>
      </p:sp>
    </p:spTree>
    <p:extLst>
      <p:ext uri="{BB962C8B-B14F-4D97-AF65-F5344CB8AC3E}">
        <p14:creationId xmlns:p14="http://schemas.microsoft.com/office/powerpoint/2010/main" val="27635872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tfidf</a:t>
            </a:r>
            <a:r>
              <a:rPr lang="fr-FR" dirty="0"/>
              <a:t> sous </a:t>
            </a:r>
            <a:r>
              <a:rPr lang="fr-FR" dirty="0" err="1"/>
              <a:t>gensim</a:t>
            </a:r>
            <a:r>
              <a:rPr lang="fr-FR" dirty="0"/>
              <a:t> :</a:t>
            </a:r>
          </a:p>
          <a:p>
            <a:pPr marL="171450" indent="-171450">
              <a:buFontTx/>
              <a:buChar char="-"/>
            </a:pPr>
            <a:r>
              <a:rPr lang="fr-FR" dirty="0" err="1"/>
              <a:t>wlocals</a:t>
            </a:r>
            <a:r>
              <a:rPr lang="fr-FR" dirty="0"/>
              <a:t> : une fonction peut être passée en paramètre, pour remplacer la fonction par défaut </a:t>
            </a:r>
            <a:r>
              <a:rPr lang="fr-FR" i="1" dirty="0" err="1">
                <a:latin typeface="Courier New" panose="02070309020205020404" pitchFamily="49" charset="0"/>
                <a:cs typeface="Courier New" panose="02070309020205020404" pitchFamily="49" charset="0"/>
              </a:rPr>
              <a:t>identity</a:t>
            </a:r>
            <a:r>
              <a:rPr lang="fr-FR" dirty="0"/>
              <a:t> (qui laisse son argument </a:t>
            </a:r>
            <a:r>
              <a:rPr lang="fr-FR" dirty="0" err="1"/>
              <a:t>f</a:t>
            </a:r>
            <a:r>
              <a:rPr lang="fr-FR" baseline="-25000" dirty="0" err="1"/>
              <a:t>dt</a:t>
            </a:r>
            <a:r>
              <a:rPr lang="fr-FR" dirty="0"/>
              <a:t> en l’état) </a:t>
            </a:r>
          </a:p>
          <a:p>
            <a:pPr marL="171450" indent="-171450">
              <a:buFontTx/>
              <a:buChar char="-"/>
            </a:pPr>
            <a:r>
              <a:rPr lang="fr-FR" dirty="0" err="1"/>
              <a:t>wglobal</a:t>
            </a:r>
            <a:r>
              <a:rPr lang="fr-FR" dirty="0"/>
              <a:t> : une fonction peut être passée en paramètre, pour remplacer la fonction par défaut df2idf (qui avec ses paramètres laissés par défaut calcule log</a:t>
            </a:r>
            <a:r>
              <a:rPr lang="fr-FR" baseline="-25000" dirty="0"/>
              <a:t>2</a:t>
            </a:r>
            <a:r>
              <a:rPr lang="fr-FR" dirty="0"/>
              <a:t> (N/n</a:t>
            </a:r>
            <a:r>
              <a:rPr lang="fr-FR" baseline="-25000" dirty="0"/>
              <a:t>t</a:t>
            </a:r>
            <a:r>
              <a:rPr lang="fr-FR" dirty="0"/>
              <a:t>).</a:t>
            </a:r>
          </a:p>
          <a:p>
            <a:pPr marL="171450" indent="-171450">
              <a:buFontTx/>
              <a:buChar char="-"/>
            </a:pPr>
            <a:r>
              <a:rPr lang="fr-FR" dirty="0" err="1"/>
              <a:t>normalize</a:t>
            </a:r>
            <a:r>
              <a:rPr lang="fr-FR" dirty="0"/>
              <a:t> : </a:t>
            </a:r>
            <a:r>
              <a:rPr lang="fr-FR" dirty="0" err="1"/>
              <a:t>True</a:t>
            </a:r>
            <a:r>
              <a:rPr lang="fr-FR" dirty="0"/>
              <a:t> ou False, on peut aussi injecter sa propre fonction</a:t>
            </a:r>
          </a:p>
          <a:p>
            <a:pPr marL="171450" indent="-171450">
              <a:buFontTx/>
              <a:buChar char="-"/>
            </a:pPr>
            <a:r>
              <a:rPr lang="fr-FR" dirty="0" err="1"/>
              <a:t>smartirs</a:t>
            </a:r>
            <a:r>
              <a:rPr lang="fr-FR" dirty="0"/>
              <a:t> : par défaut ‘</a:t>
            </a:r>
            <a:r>
              <a:rPr lang="fr-FR" dirty="0" err="1"/>
              <a:t>nfc</a:t>
            </a:r>
            <a:r>
              <a:rPr lang="fr-FR" dirty="0"/>
              <a:t>’ (</a:t>
            </a:r>
            <a:r>
              <a:rPr lang="fr-FR" dirty="0" err="1"/>
              <a:t>tf</a:t>
            </a:r>
            <a:r>
              <a:rPr lang="fr-FR" dirty="0"/>
              <a:t>: n=</a:t>
            </a:r>
            <a:r>
              <a:rPr lang="fr-FR" dirty="0" err="1"/>
              <a:t>raw</a:t>
            </a:r>
            <a:r>
              <a:rPr lang="fr-FR" dirty="0"/>
              <a:t>, </a:t>
            </a:r>
            <a:r>
              <a:rPr lang="fr-FR" dirty="0" err="1"/>
              <a:t>idf</a:t>
            </a:r>
            <a:r>
              <a:rPr lang="fr-FR" dirty="0"/>
              <a:t>: f=</a:t>
            </a:r>
            <a:r>
              <a:rPr lang="fr-FR" dirty="0" err="1"/>
              <a:t>idf</a:t>
            </a:r>
            <a:r>
              <a:rPr lang="fr-FR" dirty="0"/>
              <a:t>, norme: c=cosinus). Autres options : </a:t>
            </a:r>
            <a:r>
              <a:rPr lang="fr-FR" dirty="0" err="1"/>
              <a:t>tf</a:t>
            </a:r>
            <a:r>
              <a:rPr lang="fr-FR" dirty="0"/>
              <a:t> : b=</a:t>
            </a:r>
            <a:r>
              <a:rPr lang="fr-FR" dirty="0" err="1"/>
              <a:t>binary</a:t>
            </a:r>
            <a:r>
              <a:rPr lang="fr-FR" dirty="0"/>
              <a:t>, a=</a:t>
            </a:r>
            <a:r>
              <a:rPr lang="fr-FR" dirty="0" err="1"/>
              <a:t>augmented</a:t>
            </a:r>
            <a:r>
              <a:rPr lang="fr-FR" dirty="0"/>
              <a:t>, l=</a:t>
            </a:r>
            <a:r>
              <a:rPr lang="fr-FR" dirty="0" err="1"/>
              <a:t>logarithm</a:t>
            </a:r>
            <a:r>
              <a:rPr lang="fr-FR" dirty="0"/>
              <a:t>, L=moyenne logarithmique ; </a:t>
            </a:r>
            <a:r>
              <a:rPr lang="fr-FR" dirty="0" err="1"/>
              <a:t>idf</a:t>
            </a:r>
            <a:r>
              <a:rPr lang="fr-FR" dirty="0"/>
              <a:t> : n=1, t=correction de zéro, p=probabiliste ; norme : u=pivoté</a:t>
            </a:r>
          </a:p>
          <a:p>
            <a:pPr marL="171450" indent="-171450">
              <a:buFontTx/>
              <a:buChar char="-"/>
            </a:pPr>
            <a:r>
              <a:rPr lang="fr-FR" dirty="0"/>
              <a:t>pivot : pivot pour la normalisation pivotée</a:t>
            </a:r>
          </a:p>
          <a:p>
            <a:pPr marL="171450" indent="-171450">
              <a:buFontTx/>
              <a:buChar char="-"/>
            </a:pPr>
            <a:r>
              <a:rPr lang="fr-FR" dirty="0" err="1"/>
              <a:t>slope</a:t>
            </a:r>
            <a:r>
              <a:rPr lang="fr-FR" dirty="0"/>
              <a:t> : pente de la normalisation pivotée</a:t>
            </a:r>
          </a:p>
          <a:p>
            <a:pPr marL="171450" indent="-171450">
              <a:buFontTx/>
              <a:buChar char="-"/>
            </a:pPr>
            <a:endParaRPr lang="fr-FR" dirty="0"/>
          </a:p>
          <a:p>
            <a:pPr marL="0" indent="0">
              <a:buFontTx/>
              <a:buNone/>
            </a:pPr>
            <a:r>
              <a:rPr lang="fr-FR" dirty="0"/>
              <a:t>Principaux paramètres du modèle </a:t>
            </a:r>
            <a:r>
              <a:rPr lang="fr-FR" dirty="0" err="1"/>
              <a:t>tfidf</a:t>
            </a:r>
            <a:r>
              <a:rPr lang="fr-FR" dirty="0"/>
              <a:t> sous </a:t>
            </a:r>
            <a:r>
              <a:rPr lang="fr-FR" dirty="0" err="1"/>
              <a:t>scikit-learn</a:t>
            </a:r>
            <a:r>
              <a:rPr lang="fr-FR" dirty="0"/>
              <a:t> :</a:t>
            </a:r>
          </a:p>
          <a:p>
            <a:pPr marL="0" indent="0">
              <a:buFontTx/>
              <a:buNone/>
            </a:pPr>
            <a:r>
              <a:rPr lang="fr-FR" dirty="0"/>
              <a:t>Préparation de texte :</a:t>
            </a:r>
          </a:p>
          <a:p>
            <a:pPr marL="171450" indent="-171450">
              <a:buFontTx/>
              <a:buChar char="-"/>
            </a:pPr>
            <a:r>
              <a:rPr lang="fr-FR" dirty="0" err="1"/>
              <a:t>lowercase</a:t>
            </a:r>
            <a:r>
              <a:rPr lang="fr-FR" dirty="0"/>
              <a:t> ou non, </a:t>
            </a:r>
            <a:r>
              <a:rPr lang="fr-FR" dirty="0" err="1"/>
              <a:t>preprocessor</a:t>
            </a:r>
            <a:r>
              <a:rPr lang="fr-FR" dirty="0"/>
              <a:t>, </a:t>
            </a:r>
            <a:r>
              <a:rPr lang="fr-FR" dirty="0" err="1"/>
              <a:t>tokenizer</a:t>
            </a:r>
            <a:r>
              <a:rPr lang="fr-FR" dirty="0"/>
              <a:t> : par défaut ou passé en argument, </a:t>
            </a:r>
            <a:r>
              <a:rPr lang="fr-FR" dirty="0" err="1"/>
              <a:t>analyzer</a:t>
            </a:r>
            <a:r>
              <a:rPr lang="fr-FR" dirty="0"/>
              <a:t> : on peut en rester au mot, ou chercher sur des n-</a:t>
            </a:r>
            <a:r>
              <a:rPr lang="fr-FR" dirty="0" err="1"/>
              <a:t>gramms</a:t>
            </a:r>
            <a:r>
              <a:rPr lang="fr-FR" dirty="0"/>
              <a:t> de caractères, </a:t>
            </a:r>
            <a:r>
              <a:rPr lang="fr-FR" dirty="0" err="1"/>
              <a:t>stop_words</a:t>
            </a:r>
            <a:r>
              <a:rPr lang="fr-FR" dirty="0"/>
              <a:t> : standard ou passé en paramètre (défaut ; aucuns)</a:t>
            </a:r>
          </a:p>
          <a:p>
            <a:pPr marL="171450" indent="-171450">
              <a:buFontTx/>
              <a:buChar char="-"/>
            </a:pPr>
            <a:r>
              <a:rPr lang="fr-FR" dirty="0" err="1"/>
              <a:t>gram_range</a:t>
            </a:r>
            <a:r>
              <a:rPr lang="fr-FR" dirty="0"/>
              <a:t> : par défaut 1, mais on peut créer des </a:t>
            </a:r>
            <a:r>
              <a:rPr lang="fr-FR" dirty="0" err="1"/>
              <a:t>ngram</a:t>
            </a:r>
            <a:r>
              <a:rPr lang="fr-FR" dirty="0"/>
              <a:t> de 2, 3…</a:t>
            </a:r>
          </a:p>
          <a:p>
            <a:pPr marL="171450" indent="-171450">
              <a:buFontTx/>
              <a:buChar char="-"/>
            </a:pPr>
            <a:r>
              <a:rPr lang="fr-FR" dirty="0" err="1"/>
              <a:t>max_df</a:t>
            </a:r>
            <a:r>
              <a:rPr lang="fr-FR" dirty="0"/>
              <a:t>, </a:t>
            </a:r>
            <a:r>
              <a:rPr lang="fr-FR" dirty="0" err="1"/>
              <a:t>min_df</a:t>
            </a:r>
            <a:r>
              <a:rPr lang="fr-FR" dirty="0"/>
              <a:t> : ignorer les termes qui sont dans resp. trop ou pas assez de documents. Par défaut, tous.</a:t>
            </a:r>
          </a:p>
          <a:p>
            <a:pPr marL="0" indent="0">
              <a:buFontTx/>
              <a:buNone/>
            </a:pPr>
            <a:r>
              <a:rPr lang="fr-FR" dirty="0"/>
              <a:t>Calcul du </a:t>
            </a:r>
            <a:r>
              <a:rPr lang="fr-FR" dirty="0" err="1"/>
              <a:t>tf-idf</a:t>
            </a:r>
            <a:r>
              <a:rPr lang="fr-FR" dirty="0"/>
              <a:t> à proprement parler</a:t>
            </a:r>
          </a:p>
          <a:p>
            <a:pPr marL="171450" indent="-171450">
              <a:buFontTx/>
              <a:buChar char="-"/>
            </a:pPr>
            <a:r>
              <a:rPr lang="fr-FR" dirty="0" err="1"/>
              <a:t>norm</a:t>
            </a:r>
            <a:r>
              <a:rPr lang="fr-FR" dirty="0"/>
              <a:t> : taille du vecteur réduit à 1 selon normes l1, l2 (le défaut), ou pas de réduction </a:t>
            </a:r>
          </a:p>
          <a:p>
            <a:pPr marL="171450" indent="-171450">
              <a:buFontTx/>
              <a:buChar char="-"/>
            </a:pPr>
            <a:r>
              <a:rPr lang="fr-FR" dirty="0" err="1"/>
              <a:t>use_idf</a:t>
            </a:r>
            <a:r>
              <a:rPr lang="fr-FR" dirty="0"/>
              <a:t> : par défaut oui</a:t>
            </a:r>
          </a:p>
          <a:p>
            <a:pPr marL="171450" indent="-171450">
              <a:buFontTx/>
              <a:buChar char="-"/>
            </a:pPr>
            <a:r>
              <a:rPr lang="fr-FR" dirty="0" err="1"/>
              <a:t>smooth_idf</a:t>
            </a:r>
            <a:r>
              <a:rPr lang="fr-FR" dirty="0"/>
              <a:t> : par défaut oui, on utilise N</a:t>
            </a:r>
            <a:r>
              <a:rPr lang="fr-FR" baseline="-25000" dirty="0"/>
              <a:t>t</a:t>
            </a:r>
            <a:r>
              <a:rPr lang="fr-FR" dirty="0"/>
              <a:t> = n</a:t>
            </a:r>
            <a:r>
              <a:rPr lang="fr-FR" baseline="-25000" dirty="0"/>
              <a:t>t</a:t>
            </a:r>
            <a:r>
              <a:rPr lang="fr-FR" dirty="0"/>
              <a:t> + 1 au lieu de n</a:t>
            </a:r>
            <a:r>
              <a:rPr lang="fr-FR" baseline="-25000" dirty="0"/>
              <a:t>t</a:t>
            </a:r>
            <a:endParaRPr lang="fr-FR" dirty="0"/>
          </a:p>
          <a:p>
            <a:pPr marL="171450" indent="-171450">
              <a:buFontTx/>
              <a:buChar char="-"/>
            </a:pPr>
            <a:r>
              <a:rPr lang="fr-FR" dirty="0" err="1"/>
              <a:t>sublinear_tf</a:t>
            </a:r>
            <a:r>
              <a:rPr lang="fr-FR" dirty="0"/>
              <a:t> : par défaut non, si oui, on utilise 1 + log(</a:t>
            </a:r>
            <a:r>
              <a:rPr lang="fr-FR" dirty="0" err="1"/>
              <a:t>f</a:t>
            </a:r>
            <a:r>
              <a:rPr lang="fr-FR" baseline="-25000" dirty="0" err="1"/>
              <a:t>dt</a:t>
            </a:r>
            <a:r>
              <a:rPr lang="fr-FR" dirty="0"/>
              <a:t>) au lieu de </a:t>
            </a:r>
            <a:r>
              <a:rPr lang="fr-FR" dirty="0" err="1"/>
              <a:t>f</a:t>
            </a:r>
            <a:r>
              <a:rPr lang="fr-FR" baseline="-25000" dirty="0" err="1"/>
              <a:t>dt</a:t>
            </a: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77</a:t>
            </a:fld>
            <a:endParaRPr lang="fr-FR"/>
          </a:p>
        </p:txBody>
      </p:sp>
    </p:spTree>
    <p:extLst>
      <p:ext uri="{BB962C8B-B14F-4D97-AF65-F5344CB8AC3E}">
        <p14:creationId xmlns:p14="http://schemas.microsoft.com/office/powerpoint/2010/main" val="1143551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78</a:t>
            </a:fld>
            <a:endParaRPr lang="en-US"/>
          </a:p>
        </p:txBody>
      </p:sp>
    </p:spTree>
    <p:extLst>
      <p:ext uri="{BB962C8B-B14F-4D97-AF65-F5344CB8AC3E}">
        <p14:creationId xmlns:p14="http://schemas.microsoft.com/office/powerpoint/2010/main" val="335020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a:t>
            </a:fld>
            <a:endParaRPr lang="en-US"/>
          </a:p>
        </p:txBody>
      </p:sp>
    </p:spTree>
    <p:extLst>
      <p:ext uri="{BB962C8B-B14F-4D97-AF65-F5344CB8AC3E}">
        <p14:creationId xmlns:p14="http://schemas.microsoft.com/office/powerpoint/2010/main" val="842230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79</a:t>
            </a:fld>
            <a:endParaRPr lang="fr-FR"/>
          </a:p>
        </p:txBody>
      </p:sp>
    </p:spTree>
    <p:extLst>
      <p:ext uri="{BB962C8B-B14F-4D97-AF65-F5344CB8AC3E}">
        <p14:creationId xmlns:p14="http://schemas.microsoft.com/office/powerpoint/2010/main" val="18432373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80</a:t>
            </a:fld>
            <a:endParaRPr lang="fr-FR"/>
          </a:p>
        </p:txBody>
      </p:sp>
    </p:spTree>
    <p:extLst>
      <p:ext uri="{BB962C8B-B14F-4D97-AF65-F5344CB8AC3E}">
        <p14:creationId xmlns:p14="http://schemas.microsoft.com/office/powerpoint/2010/main" val="31016642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81</a:t>
            </a:fld>
            <a:endParaRPr lang="fr-FR"/>
          </a:p>
        </p:txBody>
      </p:sp>
    </p:spTree>
    <p:extLst>
      <p:ext uri="{BB962C8B-B14F-4D97-AF65-F5344CB8AC3E}">
        <p14:creationId xmlns:p14="http://schemas.microsoft.com/office/powerpoint/2010/main" val="15492442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82</a:t>
            </a:fld>
            <a:endParaRPr lang="fr-FR"/>
          </a:p>
        </p:txBody>
      </p:sp>
    </p:spTree>
    <p:extLst>
      <p:ext uri="{BB962C8B-B14F-4D97-AF65-F5344CB8AC3E}">
        <p14:creationId xmlns:p14="http://schemas.microsoft.com/office/powerpoint/2010/main" val="2024130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Références : </a:t>
            </a:r>
          </a:p>
          <a:p>
            <a:r>
              <a:rPr lang="en-US" dirty="0"/>
              <a:t>DiMaggio P, Nag M, </a:t>
            </a:r>
            <a:r>
              <a:rPr lang="en-US" dirty="0" err="1"/>
              <a:t>Blei</a:t>
            </a:r>
            <a:r>
              <a:rPr lang="en-US" dirty="0"/>
              <a:t> D, 2013. Exploiting affinities between topic modeling and the sociological perspective on culture: Application to newspaper coverage of U.S. government arts funding, Poetics. 41. 570–606</a:t>
            </a:r>
          </a:p>
          <a:p>
            <a:r>
              <a:rPr lang="en-US" dirty="0" err="1"/>
              <a:t>Lindstedt</a:t>
            </a:r>
            <a:r>
              <a:rPr lang="en-US" dirty="0"/>
              <a:t> N C, 2019. Structural Topic Modeling For Social Scientists: A Brief Case Study with Social Movement Studies Literature, 2005–2017, Social Currents, Volume 6 issue 4, pp. 307-318 </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86</a:t>
            </a:fld>
            <a:endParaRPr lang="fr-FR"/>
          </a:p>
        </p:txBody>
      </p:sp>
    </p:spTree>
    <p:extLst>
      <p:ext uri="{BB962C8B-B14F-4D97-AF65-F5344CB8AC3E}">
        <p14:creationId xmlns:p14="http://schemas.microsoft.com/office/powerpoint/2010/main" val="14640545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Groupes nominaux : obtention décrite dans le prochain chapitre</a:t>
            </a:r>
          </a:p>
        </p:txBody>
      </p:sp>
      <p:sp>
        <p:nvSpPr>
          <p:cNvPr id="4" name="Slide Number Placeholder 3"/>
          <p:cNvSpPr>
            <a:spLocks noGrp="1"/>
          </p:cNvSpPr>
          <p:nvPr>
            <p:ph type="sldNum" sz="quarter" idx="5"/>
          </p:nvPr>
        </p:nvSpPr>
        <p:spPr/>
        <p:txBody>
          <a:bodyPr/>
          <a:lstStyle/>
          <a:p>
            <a:fld id="{0C1CCA76-C343-4080-84BC-9836FF2967C8}" type="slidenum">
              <a:rPr lang="fr-FR" smtClean="0"/>
              <a:t>87</a:t>
            </a:fld>
            <a:endParaRPr lang="fr-FR"/>
          </a:p>
        </p:txBody>
      </p:sp>
    </p:spTree>
    <p:extLst>
      <p:ext uri="{BB962C8B-B14F-4D97-AF65-F5344CB8AC3E}">
        <p14:creationId xmlns:p14="http://schemas.microsoft.com/office/powerpoint/2010/main" val="42752965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LDA : 2003</a:t>
            </a:r>
          </a:p>
          <a:p>
            <a:r>
              <a:rPr lang="fr-FR" dirty="0"/>
              <a:t>LSA : 1990</a:t>
            </a:r>
          </a:p>
          <a:p>
            <a:r>
              <a:rPr lang="fr-FR" dirty="0"/>
              <a:t>NMF : 1999</a:t>
            </a:r>
          </a:p>
        </p:txBody>
      </p:sp>
      <p:sp>
        <p:nvSpPr>
          <p:cNvPr id="4" name="Slide Number Placeholder 3"/>
          <p:cNvSpPr>
            <a:spLocks noGrp="1"/>
          </p:cNvSpPr>
          <p:nvPr>
            <p:ph type="sldNum" sz="quarter" idx="5"/>
          </p:nvPr>
        </p:nvSpPr>
        <p:spPr/>
        <p:txBody>
          <a:bodyPr/>
          <a:lstStyle/>
          <a:p>
            <a:fld id="{0C1CCA76-C343-4080-84BC-9836FF2967C8}" type="slidenum">
              <a:rPr lang="fr-FR" smtClean="0"/>
              <a:t>88</a:t>
            </a:fld>
            <a:endParaRPr lang="fr-FR"/>
          </a:p>
        </p:txBody>
      </p:sp>
    </p:spTree>
    <p:extLst>
      <p:ext uri="{BB962C8B-B14F-4D97-AF65-F5344CB8AC3E}">
        <p14:creationId xmlns:p14="http://schemas.microsoft.com/office/powerpoint/2010/main" val="33216104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89</a:t>
            </a:fld>
            <a:endParaRPr lang="fr-FR"/>
          </a:p>
        </p:txBody>
      </p:sp>
    </p:spTree>
    <p:extLst>
      <p:ext uri="{BB962C8B-B14F-4D97-AF65-F5344CB8AC3E}">
        <p14:creationId xmlns:p14="http://schemas.microsoft.com/office/powerpoint/2010/main" val="26531952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90</a:t>
            </a:fld>
            <a:endParaRPr lang="fr-FR"/>
          </a:p>
        </p:txBody>
      </p:sp>
    </p:spTree>
    <p:extLst>
      <p:ext uri="{BB962C8B-B14F-4D97-AF65-F5344CB8AC3E}">
        <p14:creationId xmlns:p14="http://schemas.microsoft.com/office/powerpoint/2010/main" val="8444587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91</a:t>
            </a:fld>
            <a:endParaRPr lang="fr-FR"/>
          </a:p>
        </p:txBody>
      </p:sp>
    </p:spTree>
    <p:extLst>
      <p:ext uri="{BB962C8B-B14F-4D97-AF65-F5344CB8AC3E}">
        <p14:creationId xmlns:p14="http://schemas.microsoft.com/office/powerpoint/2010/main" val="149503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9</a:t>
            </a:fld>
            <a:endParaRPr lang="en-US"/>
          </a:p>
        </p:txBody>
      </p:sp>
    </p:spTree>
    <p:extLst>
      <p:ext uri="{BB962C8B-B14F-4D97-AF65-F5344CB8AC3E}">
        <p14:creationId xmlns:p14="http://schemas.microsoft.com/office/powerpoint/2010/main" val="40349631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qui est la librairie standard pour l’analyse thématique LDA</a:t>
            </a:r>
          </a:p>
          <a:p>
            <a:endParaRPr lang="fr-FR" dirty="0"/>
          </a:p>
          <a:p>
            <a:r>
              <a:rPr lang="fr-FR" dirty="0"/>
              <a:t>Paramètres additionnels:</a:t>
            </a:r>
          </a:p>
          <a:p>
            <a:r>
              <a:rPr lang="fr-FR" dirty="0"/>
              <a:t>alpha : contrôle la distribution des topics sur les documents. Le défaut est 1 / </a:t>
            </a:r>
            <a:r>
              <a:rPr lang="fr-FR" dirty="0" err="1"/>
              <a:t>num_topics</a:t>
            </a:r>
            <a:r>
              <a:rPr lang="fr-FR" dirty="0"/>
              <a:t> (‘</a:t>
            </a:r>
            <a:r>
              <a:rPr lang="fr-FR" dirty="0" err="1"/>
              <a:t>symmetric</a:t>
            </a:r>
            <a:r>
              <a:rPr lang="fr-FR" dirty="0"/>
              <a:t>’)</a:t>
            </a:r>
          </a:p>
          <a:p>
            <a:r>
              <a:rPr lang="fr-FR" dirty="0"/>
              <a:t>Plus alpha est faible (défaut / 100 par exemple), plus chaque document a moins de topics proéminent</a:t>
            </a:r>
          </a:p>
          <a:p>
            <a:r>
              <a:rPr lang="fr-FR" dirty="0"/>
              <a:t>Et si alpha est fort (défaut * 100 par exemple), chaque document se répartit sur plus de topics. </a:t>
            </a:r>
          </a:p>
          <a:p>
            <a:r>
              <a:rPr lang="fr-FR" dirty="0" err="1"/>
              <a:t>eta</a:t>
            </a:r>
            <a:r>
              <a:rPr lang="fr-FR" dirty="0"/>
              <a:t> : contrôle la distribution des mots sur les topics.</a:t>
            </a:r>
          </a:p>
          <a:p>
            <a:r>
              <a:rPr lang="fr-FR" dirty="0"/>
              <a:t>Plus </a:t>
            </a:r>
            <a:r>
              <a:rPr lang="fr-FR" dirty="0" err="1"/>
              <a:t>eta</a:t>
            </a:r>
            <a:r>
              <a:rPr lang="fr-FR" dirty="0"/>
              <a:t> est faible (défaut / 100 par exemple), plus les poids des termes d’un topic donné sont concentrés sur les plus représentatifs.</a:t>
            </a:r>
          </a:p>
          <a:p>
            <a:r>
              <a:rPr lang="fr-FR" dirty="0"/>
              <a:t>Et si </a:t>
            </a:r>
            <a:r>
              <a:rPr lang="fr-FR" dirty="0" err="1"/>
              <a:t>eta</a:t>
            </a:r>
            <a:r>
              <a:rPr lang="fr-FR" dirty="0"/>
              <a:t> est fort (défaut * 100 par exemple), les termes les moins classés dans le topic prennent plus d’importance.</a:t>
            </a:r>
          </a:p>
          <a:p>
            <a:r>
              <a:rPr lang="fr-FR" dirty="0"/>
              <a:t>Et beaucoup d’autres hyperparamètres plus techniques…</a:t>
            </a:r>
          </a:p>
          <a:p>
            <a:endParaRPr lang="fr-FR" dirty="0"/>
          </a:p>
          <a:p>
            <a:r>
              <a:rPr lang="fr-FR" dirty="0"/>
              <a:t>Index du terme : pour avoir le terme, le lire dans le dictionnaire, par exemple </a:t>
            </a:r>
            <a:r>
              <a:rPr lang="fr-FR" dirty="0" err="1"/>
              <a:t>dico_termes</a:t>
            </a:r>
            <a:r>
              <a:rPr lang="fr-FR" dirty="0"/>
              <a:t>[</a:t>
            </a:r>
            <a:r>
              <a:rPr lang="fr-FR" dirty="0" err="1"/>
              <a:t>index_terme</a:t>
            </a:r>
            <a:r>
              <a:rPr lang="fr-FR" dirty="0"/>
              <a:t>]</a:t>
            </a:r>
          </a:p>
          <a:p>
            <a:r>
              <a:rPr lang="fr-FR" dirty="0"/>
              <a:t>Sinon utiliser directement </a:t>
            </a:r>
            <a:r>
              <a:rPr lang="fr-FR" dirty="0" err="1"/>
              <a:t>show_topic_terms</a:t>
            </a:r>
            <a:endParaRPr lang="fr-FR" dirty="0"/>
          </a:p>
          <a:p>
            <a:endParaRPr lang="fr-FR" dirty="0"/>
          </a:p>
          <a:p>
            <a:r>
              <a:rPr lang="fr-FR" dirty="0"/>
              <a:t>Lister les topics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r>
              <a:rPr lang="fr-FR" dirty="0"/>
              <a:t>Représentations ad-hoc :</a:t>
            </a:r>
          </a:p>
          <a:p>
            <a:r>
              <a:rPr lang="fr-FR" dirty="0"/>
              <a:t>Topics dans documents du corpus : diagramme bâtons (horizontal ou vertical) empilés / </a:t>
            </a:r>
            <a:r>
              <a:rPr lang="fr-FR" dirty="0" err="1"/>
              <a:t>heatmap</a:t>
            </a:r>
            <a:r>
              <a:rPr lang="fr-FR" dirty="0"/>
              <a:t> (si peu de documents), t-</a:t>
            </a:r>
            <a:r>
              <a:rPr lang="fr-FR" dirty="0" err="1"/>
              <a:t>sne</a:t>
            </a:r>
            <a:r>
              <a:rPr lang="fr-FR" dirty="0"/>
              <a:t> si beaucoup de documents</a:t>
            </a:r>
          </a:p>
          <a:p>
            <a:r>
              <a:rPr lang="fr-FR" dirty="0"/>
              <a:t>Termes dans topics : diagramme bâtons horizontaux décroissant limité aux n premiers mots / nuage de mots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92</a:t>
            </a:fld>
            <a:endParaRPr lang="fr-FR"/>
          </a:p>
        </p:txBody>
      </p:sp>
    </p:spTree>
    <p:extLst>
      <p:ext uri="{BB962C8B-B14F-4D97-AF65-F5344CB8AC3E}">
        <p14:creationId xmlns:p14="http://schemas.microsoft.com/office/powerpoint/2010/main" val="30943323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93</a:t>
            </a:fld>
            <a:endParaRPr lang="fr-FR"/>
          </a:p>
        </p:txBody>
      </p:sp>
    </p:spTree>
    <p:extLst>
      <p:ext uri="{BB962C8B-B14F-4D97-AF65-F5344CB8AC3E}">
        <p14:creationId xmlns:p14="http://schemas.microsoft.com/office/powerpoint/2010/main" val="675443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approchée, car SVD tronquée</a:t>
            </a:r>
          </a:p>
          <a:p>
            <a:r>
              <a:rPr lang="fr-FR" dirty="0"/>
              <a:t>Décomposition exacte si K = min(N, V)</a:t>
            </a:r>
          </a:p>
        </p:txBody>
      </p:sp>
      <p:sp>
        <p:nvSpPr>
          <p:cNvPr id="4" name="Slide Number Placeholder 3"/>
          <p:cNvSpPr>
            <a:spLocks noGrp="1"/>
          </p:cNvSpPr>
          <p:nvPr>
            <p:ph type="sldNum" sz="quarter" idx="5"/>
          </p:nvPr>
        </p:nvSpPr>
        <p:spPr/>
        <p:txBody>
          <a:bodyPr/>
          <a:lstStyle/>
          <a:p>
            <a:fld id="{0C1CCA76-C343-4080-84BC-9836FF2967C8}" type="slidenum">
              <a:rPr lang="fr-FR" smtClean="0"/>
              <a:t>94</a:t>
            </a:fld>
            <a:endParaRPr lang="fr-FR"/>
          </a:p>
        </p:txBody>
      </p:sp>
    </p:spTree>
    <p:extLst>
      <p:ext uri="{BB962C8B-B14F-4D97-AF65-F5344CB8AC3E}">
        <p14:creationId xmlns:p14="http://schemas.microsoft.com/office/powerpoint/2010/main" val="30325890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95</a:t>
            </a:fld>
            <a:endParaRPr lang="fr-FR"/>
          </a:p>
        </p:txBody>
      </p:sp>
    </p:spTree>
    <p:extLst>
      <p:ext uri="{BB962C8B-B14F-4D97-AF65-F5344CB8AC3E}">
        <p14:creationId xmlns:p14="http://schemas.microsoft.com/office/powerpoint/2010/main" val="22604978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car l’interface qu’elle offre pour LSA est similaire à celle qu’elle offre pour LDA</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96</a:t>
            </a:fld>
            <a:endParaRPr lang="fr-FR"/>
          </a:p>
        </p:txBody>
      </p:sp>
    </p:spTree>
    <p:extLst>
      <p:ext uri="{BB962C8B-B14F-4D97-AF65-F5344CB8AC3E}">
        <p14:creationId xmlns:p14="http://schemas.microsoft.com/office/powerpoint/2010/main" val="36781606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97</a:t>
            </a:fld>
            <a:endParaRPr lang="fr-FR"/>
          </a:p>
        </p:txBody>
      </p:sp>
    </p:spTree>
    <p:extLst>
      <p:ext uri="{BB962C8B-B14F-4D97-AF65-F5344CB8AC3E}">
        <p14:creationId xmlns:p14="http://schemas.microsoft.com/office/powerpoint/2010/main" val="4494896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98</a:t>
            </a:fld>
            <a:endParaRPr lang="fr-FR"/>
          </a:p>
        </p:txBody>
      </p:sp>
    </p:spTree>
    <p:extLst>
      <p:ext uri="{BB962C8B-B14F-4D97-AF65-F5344CB8AC3E}">
        <p14:creationId xmlns:p14="http://schemas.microsoft.com/office/powerpoint/2010/main" val="19367592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NMF meilleur que LDA, même en mettant des valeurs très faibles de </a:t>
            </a:r>
            <a:r>
              <a:rPr lang="fr-FR" dirty="0" err="1"/>
              <a:t>eta</a:t>
            </a:r>
            <a:r>
              <a:rPr lang="fr-FR" dirty="0"/>
              <a:t> pour LDA, censées assurer une grande concentration des termes sur les topics</a:t>
            </a:r>
          </a:p>
        </p:txBody>
      </p:sp>
      <p:sp>
        <p:nvSpPr>
          <p:cNvPr id="4" name="Slide Number Placeholder 3"/>
          <p:cNvSpPr>
            <a:spLocks noGrp="1"/>
          </p:cNvSpPr>
          <p:nvPr>
            <p:ph type="sldNum" sz="quarter" idx="5"/>
          </p:nvPr>
        </p:nvSpPr>
        <p:spPr/>
        <p:txBody>
          <a:bodyPr/>
          <a:lstStyle/>
          <a:p>
            <a:fld id="{0C1CCA76-C343-4080-84BC-9836FF2967C8}" type="slidenum">
              <a:rPr lang="fr-FR" smtClean="0"/>
              <a:t>99</a:t>
            </a:fld>
            <a:endParaRPr lang="fr-FR"/>
          </a:p>
        </p:txBody>
      </p:sp>
    </p:spTree>
    <p:extLst>
      <p:ext uri="{BB962C8B-B14F-4D97-AF65-F5344CB8AC3E}">
        <p14:creationId xmlns:p14="http://schemas.microsoft.com/office/powerpoint/2010/main" val="38482518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Gensim</a:t>
            </a:r>
            <a:r>
              <a:rPr lang="fr-FR" dirty="0"/>
              <a:t> : je n’ai pas réussi à faire tourner sur ma machine =&gt; je me suis rabattu sur </a:t>
            </a:r>
            <a:r>
              <a:rPr lang="fr-FR" dirty="0" err="1"/>
              <a:t>scikit-learn</a:t>
            </a:r>
            <a:endParaRPr lang="fr-FR" dirty="0"/>
          </a:p>
          <a:p>
            <a:r>
              <a:rPr lang="fr-FR" dirty="0"/>
              <a:t>Lister les thèmes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100</a:t>
            </a:fld>
            <a:endParaRPr lang="fr-FR"/>
          </a:p>
        </p:txBody>
      </p:sp>
    </p:spTree>
    <p:extLst>
      <p:ext uri="{BB962C8B-B14F-4D97-AF65-F5344CB8AC3E}">
        <p14:creationId xmlns:p14="http://schemas.microsoft.com/office/powerpoint/2010/main" val="18171356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101</a:t>
            </a:fld>
            <a:endParaRPr lang="fr-FR"/>
          </a:p>
        </p:txBody>
      </p:sp>
    </p:spTree>
    <p:extLst>
      <p:ext uri="{BB962C8B-B14F-4D97-AF65-F5344CB8AC3E}">
        <p14:creationId xmlns:p14="http://schemas.microsoft.com/office/powerpoint/2010/main" val="344545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détaillée en termes d’input / output :</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10</a:t>
            </a:fld>
            <a:endParaRPr lang="en-US"/>
          </a:p>
        </p:txBody>
      </p:sp>
    </p:spTree>
    <p:extLst>
      <p:ext uri="{BB962C8B-B14F-4D97-AF65-F5344CB8AC3E}">
        <p14:creationId xmlns:p14="http://schemas.microsoft.com/office/powerpoint/2010/main" val="331613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102</a:t>
            </a:fld>
            <a:endParaRPr lang="fr-FR"/>
          </a:p>
        </p:txBody>
      </p:sp>
    </p:spTree>
    <p:extLst>
      <p:ext uri="{BB962C8B-B14F-4D97-AF65-F5344CB8AC3E}">
        <p14:creationId xmlns:p14="http://schemas.microsoft.com/office/powerpoint/2010/main" val="14545889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14:m>
                  <m:oMath xmlns:m="http://schemas.openxmlformats.org/officeDocument/2006/math">
                    <m:r>
                      <a:rPr lang="fr-FR" sz="1000" b="0" i="1" smtClean="0">
                        <a:latin typeface="Cambria Math" panose="02040503050406030204" pitchFamily="18" charset="0"/>
                        <a:ea typeface="Cambria Math" panose="02040503050406030204" pitchFamily="18" charset="0"/>
                      </a:rPr>
                      <m:t>𝜖</m:t>
                    </m:r>
                  </m:oMath>
                </a14:m>
                <a:r>
                  <a:rPr lang="fr-FR" sz="1000" dirty="0"/>
                  <a:t> étant un</a:t>
                </a:r>
                <a:r>
                  <a:rPr lang="fr-FR" sz="1000" baseline="0" dirty="0"/>
                  <a:t> terme très petit :</a:t>
                </a:r>
                <a:r>
                  <a:rPr lang="fr-FR" sz="1000" dirty="0"/>
                  <a: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𝑇</m:t>
                        </m:r>
                        <m:r>
                          <a:rPr lang="fr-FR" b="0" i="1" smtClean="0">
                            <a:latin typeface="Cambria Math" panose="02040503050406030204" pitchFamily="18" charset="0"/>
                          </a:rPr>
                          <m:t>.(</m:t>
                        </m:r>
                        <m:r>
                          <a:rPr lang="fr-FR" b="0" i="1" smtClean="0">
                            <a:latin typeface="Cambria Math" panose="02040503050406030204" pitchFamily="18" charset="0"/>
                          </a:rPr>
                          <m:t>𝑇</m:t>
                        </m:r>
                        <m:r>
                          <a:rPr lang="fr-FR" b="0" i="1" smtClean="0">
                            <a:latin typeface="Cambria Math" panose="02040503050406030204" pitchFamily="18" charset="0"/>
                          </a:rPr>
                          <m:t>−1)</m:t>
                        </m:r>
                      </m:den>
                    </m:f>
                    <m:r>
                      <a:rPr lang="fr-FR" b="0" i="1" smtClean="0">
                        <a:latin typeface="Cambria Math" panose="02040503050406030204" pitchFamily="18" charset="0"/>
                      </a:rPr>
                      <m:t> .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=2</m:t>
                        </m:r>
                      </m:sub>
                      <m:sup>
                        <m:r>
                          <a:rPr lang="fr-FR" b="0" i="1" smtClean="0">
                            <a:latin typeface="Cambria Math" panose="02040503050406030204" pitchFamily="18" charset="0"/>
                          </a:rPr>
                          <m:t>𝑇</m:t>
                        </m:r>
                      </m:sup>
                      <m:e>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𝑖</m:t>
                            </m:r>
                            <m:r>
                              <a:rPr lang="fr-FR" b="0" i="1" smtClean="0">
                                <a:latin typeface="Cambria Math" panose="02040503050406030204" pitchFamily="18" charset="0"/>
                              </a:rPr>
                              <m:t>−1</m:t>
                            </m:r>
                          </m:sup>
                          <m:e>
                            <m:r>
                              <a:rPr lang="fr-FR" b="0" i="1" smtClean="0">
                                <a:latin typeface="Cambria Math" panose="02040503050406030204" pitchFamily="18" charset="0"/>
                              </a:rPr>
                              <m:t>𝑙𝑛</m:t>
                            </m:r>
                            <m:f>
                              <m:fPr>
                                <m:ctrlPr>
                                  <a:rPr lang="fr-FR" b="0" i="1" smtClean="0">
                                    <a:latin typeface="Cambria Math" panose="02040503050406030204" pitchFamily="18" charset="0"/>
                                  </a:rPr>
                                </m:ctrlPr>
                              </m:fPr>
                              <m:num>
                                <m:r>
                                  <a:rPr lang="fr-FR" b="0" i="1" smtClean="0">
                                    <a:latin typeface="Cambria Math" panose="02040503050406030204" pitchFamily="18" charset="0"/>
                                  </a:rPr>
                                  <m:t>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𝑖</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 </m:t>
                                        </m:r>
                                        <m:r>
                                          <a:rPr lang="fr-FR" b="0" i="1" smtClean="0">
                                            <a:latin typeface="Cambria Math" panose="02040503050406030204" pitchFamily="18" charset="0"/>
                                          </a:rPr>
                                          <m:t>𝑡</m:t>
                                        </m:r>
                                      </m:e>
                                      <m:sub>
                                        <m:r>
                                          <a:rPr lang="fr-FR" b="0" i="1" smtClean="0">
                                            <a:latin typeface="Cambria Math" panose="02040503050406030204" pitchFamily="18" charset="0"/>
                                          </a:rPr>
                                          <m:t>𝑗</m:t>
                                        </m:r>
                                      </m:sub>
                                    </m:sSub>
                                  </m:e>
                                </m:d>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𝜖</m:t>
                                </m:r>
                              </m:num>
                              <m:den>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𝑗</m:t>
                                    </m:r>
                                  </m:sub>
                                </m:sSub>
                                <m:r>
                                  <a:rPr lang="fr-FR" b="0" i="1" smtClean="0">
                                    <a:latin typeface="Cambria Math" panose="02040503050406030204" pitchFamily="18" charset="0"/>
                                  </a:rPr>
                                  <m:t>)</m:t>
                                </m:r>
                              </m:den>
                            </m:f>
                          </m:e>
                        </m:nary>
                      </m:e>
                    </m:nary>
                  </m:oMath>
                </a14:m>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14:m>
                  <m:oMath xmlns:m="http://schemas.openxmlformats.org/officeDocument/2006/math">
                    <m:sSup>
                      <m:sSupPr>
                        <m:ctrlPr>
                          <a:rPr lang="fr-FR" sz="1000" i="1" baseline="0" smtClean="0">
                            <a:latin typeface="Cambria Math" panose="02040503050406030204" pitchFamily="18" charset="0"/>
                          </a:rPr>
                        </m:ctrlPr>
                      </m:sSupPr>
                      <m:e>
                        <m:r>
                          <a:rPr lang="fr-FR" sz="1000" b="0" i="1" baseline="0" smtClean="0">
                            <a:latin typeface="Cambria Math" panose="02040503050406030204" pitchFamily="18" charset="0"/>
                          </a:rPr>
                          <m:t>(</m:t>
                        </m:r>
                        <m:f>
                          <m:fPr>
                            <m:ctrlPr>
                              <a:rPr lang="fr-FR" sz="1000" b="0" i="1" baseline="0" smtClean="0">
                                <a:latin typeface="Cambria Math" panose="02040503050406030204" pitchFamily="18" charset="0"/>
                              </a:rPr>
                            </m:ctrlPr>
                          </m:fPr>
                          <m:num>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f>
                              <m:fPr>
                                <m:ctrlPr>
                                  <a:rPr lang="fr-FR" sz="1000" b="0" i="1" baseline="0" smtClean="0">
                                    <a:latin typeface="Cambria Math" panose="02040503050406030204" pitchFamily="18" charset="0"/>
                                  </a:rPr>
                                </m:ctrlPr>
                              </m:fPr>
                              <m:num>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𝜖</m:t>
                                </m:r>
                              </m:num>
                              <m:den>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m:t>
                                    </m:r>
                                  </m:e>
                                </m:d>
                                <m:r>
                                  <a:rPr lang="fr-FR" sz="1000" b="0" i="1" baseline="0" smtClean="0">
                                    <a:latin typeface="Cambria Math" panose="02040503050406030204" pitchFamily="18" charset="0"/>
                                  </a:rPr>
                                  <m:t> .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 )</m:t>
                                </m:r>
                              </m:den>
                            </m:f>
                          </m:num>
                          <m:den>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den>
                        </m:f>
                        <m:r>
                          <a:rPr lang="fr-FR" sz="1000" b="0" i="1" baseline="0" smtClean="0">
                            <a:latin typeface="Cambria Math" panose="02040503050406030204" pitchFamily="18" charset="0"/>
                          </a:rPr>
                          <m:t>)</m:t>
                        </m:r>
                      </m:e>
                      <m:sup>
                        <m:r>
                          <a:rPr lang="fr-FR" sz="1000" b="0" i="1" baseline="0" smtClean="0">
                            <a:latin typeface="Cambria Math" panose="02040503050406030204" pitchFamily="18" charset="0"/>
                          </a:rPr>
                          <m:t> </m:t>
                        </m:r>
                      </m:sup>
                    </m:sSup>
                  </m:oMath>
                </a14:m>
                <a:r>
                  <a:rPr lang="fr-FR" sz="1000" baseline="0" dirty="0"/>
                  <a:t> </a:t>
                </a:r>
              </a:p>
              <a:p>
                <a:endParaRPr lang="fr-FR" sz="1000" baseline="0" dirty="0"/>
              </a:p>
              <a:p>
                <a:r>
                  <a:rPr lang="fr-FR" sz="1000" baseline="0" dirty="0"/>
                  <a:t>A partir de ces vecteurs, on peut soit en prendre la somme des combinaisons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Sub>
                          </m:e>
                        </m:nary>
                      </m:e>
                    </m:nary>
                  </m:oMath>
                </a14:m>
                <a:r>
                  <a:rPr lang="fr-FR" sz="1000" baseline="0" dirty="0"/>
                  <a:t> , soit élever les combinaisons au carré (</a:t>
                </a:r>
                <a14:m>
                  <m:oMath xmlns:m="http://schemas.openxmlformats.org/officeDocument/2006/math">
                    <m:sSubSup>
                      <m:sSubSupPr>
                        <m:ctrlPr>
                          <a:rPr lang="fr-FR" sz="100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up>
                        <m:r>
                          <a:rPr lang="fr-FR" sz="1000" b="0" i="1" baseline="0" smtClean="0">
                            <a:latin typeface="Cambria Math" panose="02040503050406030204" pitchFamily="18" charset="0"/>
                          </a:rPr>
                          <m:t>2</m:t>
                        </m:r>
                      </m:sup>
                    </m:sSubSup>
                  </m:oMath>
                </a14:m>
                <a:r>
                  <a:rPr lang="fr-FR" sz="1000" baseline="0" dirty="0"/>
                  <a:t>) et prendre la moyenne pour les nouveaux vecteurs </a:t>
                </a:r>
                <a:r>
                  <a:rPr lang="fr-FR" sz="1000" baseline="0" dirty="0" err="1"/>
                  <a:t>w</a:t>
                </a:r>
                <a:r>
                  <a:rPr lang="fr-FR" sz="1000" strike="noStrike" baseline="-25000" dirty="0" err="1"/>
                  <a:t>i</a:t>
                </a:r>
                <a:r>
                  <a:rPr lang="fr-FR" sz="1000" baseline="0" dirty="0"/>
                  <a:t> de leurs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Sup>
                              <m:sSubSupPr>
                                <m:ctrlPr>
                                  <a:rPr lang="fr-FR" sz="1000" b="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m:t>
                                </m:r>
                              </m:sub>
                              <m:sup>
                                <m:r>
                                  <a:rPr lang="fr-FR" sz="1000" b="0" i="1" baseline="0" smtClean="0">
                                    <a:latin typeface="Cambria Math" panose="02040503050406030204" pitchFamily="18" charset="0"/>
                                  </a:rPr>
                                  <m:t> </m:t>
                                </m:r>
                              </m:sup>
                            </m:sSubSup>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Cohérence externe,</a:t>
                </a:r>
                <a:r>
                  <a:rPr lang="fr-FR" sz="1000" baseline="0" dirty="0"/>
                  <a:t> pour chaque topic, considérer ses T top termes t</a:t>
                </a:r>
                <a:r>
                  <a:rPr lang="fr-FR" sz="1000" baseline="-25000" dirty="0"/>
                  <a:t>i</a:t>
                </a:r>
                <a:r>
                  <a:rPr lang="fr-FR" sz="1000" baseline="0" dirty="0"/>
                  <a:t> pris 2 à 2, utiliser les vecteurs </a:t>
                </a:r>
                <a:r>
                  <a:rPr lang="fr-FR" sz="1000" baseline="0" dirty="0" err="1"/>
                  <a:t>e</a:t>
                </a:r>
                <a:r>
                  <a:rPr lang="fr-FR" sz="1000" baseline="-25000" dirty="0" err="1"/>
                  <a:t>i</a:t>
                </a:r>
                <a:r>
                  <a:rPr lang="fr-FR" sz="1000" baseline="0" dirty="0"/>
                  <a:t> résultats du calcul d’un plongement de mots (par exemple word2vec, sur L dimensions), en prendre la moyenne des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FREX, pour chaque topic k, </a:t>
                </a:r>
                <a:r>
                  <a:rPr lang="fr-FR" sz="1000" baseline="0" dirty="0"/>
                  <a:t>considérer ses T top termes t</a:t>
                </a:r>
                <a:r>
                  <a:rPr lang="fr-FR" sz="1000" baseline="-25000" dirty="0"/>
                  <a:t>i</a:t>
                </a:r>
                <a:r>
                  <a:rPr lang="fr-FR" sz="1000" baseline="0" dirty="0"/>
                  <a:t> et considérer </a:t>
                </a:r>
                <a:r>
                  <a:rPr lang="fr-FR" sz="1000" dirty="0"/>
                  <a:t>d’une part sur la matrice topics X termes les coefficients </a:t>
                </a:r>
                <a14:m>
                  <m:oMath xmlns:m="http://schemas.openxmlformats.org/officeDocument/2006/math">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oMath>
                </a14:m>
                <a:r>
                  <a:rPr lang="fr-FR" sz="1000" dirty="0"/>
                  <a:t> (partie fréquence) et </a:t>
                </a:r>
                <a14:m>
                  <m:oMath xmlns:m="http://schemas.openxmlformats.org/officeDocument/2006/math">
                    <m:f>
                      <m:fPr>
                        <m:type m:val="skw"/>
                        <m:ctrlPr>
                          <a:rPr lang="fr-FR" sz="1000" i="1" smtClean="0">
                            <a:latin typeface="Cambria Math" panose="02040503050406030204" pitchFamily="18" charset="0"/>
                          </a:rPr>
                        </m:ctrlPr>
                      </m:fPr>
                      <m:num>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oMath>
                </a14:m>
                <a:r>
                  <a:rPr lang="fr-FR" sz="1000" dirty="0"/>
                  <a:t>(partie exclusivité),  dont</a:t>
                </a:r>
                <a:r>
                  <a:rPr lang="fr-FR" sz="1000" baseline="0" dirty="0"/>
                  <a:t> on va prendre les rangs pour calculer le coefficient FREX (</a:t>
                </a:r>
                <a:r>
                  <a:rPr lang="el-GR" sz="1000" baseline="0" dirty="0"/>
                  <a:t>ω</a:t>
                </a:r>
                <a:r>
                  <a:rPr lang="fr-FR" sz="1000" baseline="0" dirty="0"/>
                  <a:t> coefficient de pondération sur l’exclusivité) :</a:t>
                </a:r>
              </a:p>
              <a:p>
                <a:pPr/>
                <a14:m>
                  <m:oMathPara xmlns:m="http://schemas.openxmlformats.org/officeDocument/2006/math">
                    <m:oMathParaPr>
                      <m:jc m:val="left"/>
                    </m:oMathParaPr>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𝑖</m:t>
                          </m:r>
                          <m:r>
                            <a:rPr lang="fr-FR" sz="1000" b="0" i="1" smtClean="0">
                              <a:latin typeface="Cambria Math" panose="02040503050406030204" pitchFamily="18" charset="0"/>
                            </a:rPr>
                            <m:t>=1</m:t>
                          </m:r>
                        </m:sub>
                        <m:sup>
                          <m:r>
                            <a:rPr lang="fr-FR" sz="1000" b="0" i="1" smtClean="0">
                              <a:latin typeface="Cambria Math" panose="02040503050406030204" pitchFamily="18" charset="0"/>
                            </a:rPr>
                            <m:t>𝑇</m:t>
                          </m:r>
                        </m:sup>
                        <m:e>
                          <m:sSup>
                            <m:sSupPr>
                              <m:ctrlPr>
                                <a:rPr lang="fr-FR" sz="1000" i="1" smtClean="0">
                                  <a:latin typeface="Cambria Math" panose="02040503050406030204" pitchFamily="18" charset="0"/>
                                </a:rPr>
                              </m:ctrlPr>
                            </m:sSupPr>
                            <m:e>
                              <m:r>
                                <a:rPr lang="fr-FR" sz="1000" b="0" i="1" smtClean="0">
                                  <a:latin typeface="Cambria Math" panose="02040503050406030204" pitchFamily="18" charset="0"/>
                                </a:rPr>
                                <m:t>(</m:t>
                              </m:r>
                              <m:f>
                                <m:fPr>
                                  <m:ctrlPr>
                                    <a:rPr lang="fr-FR" sz="1000" b="0" i="1" smtClean="0">
                                      <a:latin typeface="Cambria Math" panose="02040503050406030204" pitchFamily="18" charset="0"/>
                                    </a:rPr>
                                  </m:ctrlPr>
                                </m:fPr>
                                <m:num>
                                  <m:r>
                                    <m:rPr>
                                      <m:nor/>
                                    </m:rPr>
                                    <a:rPr lang="el-GR" sz="1000" baseline="0" dirty="0" smtClean="0"/>
                                    <m:t>ω</m:t>
                                  </m:r>
                                </m:num>
                                <m:den>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r>
                                    <a:rPr lang="fr-FR" sz="1000" b="0" i="1" smtClean="0">
                                      <a:latin typeface="Cambria Math" panose="02040503050406030204" pitchFamily="18" charset="0"/>
                                    </a:rPr>
                                    <m:t>)</m:t>
                                  </m:r>
                                </m:den>
                              </m:f>
                              <m:r>
                                <a:rPr lang="fr-FR" sz="1000" b="0" i="1" smtClean="0">
                                  <a:latin typeface="Cambria Math" panose="02040503050406030204" pitchFamily="18" charset="0"/>
                                </a:rPr>
                                <m:t>+ </m:t>
                              </m:r>
                              <m:f>
                                <m:fPr>
                                  <m:ctrlPr>
                                    <a:rPr lang="fr-FR" sz="1000" b="0" i="1" smtClean="0">
                                      <a:latin typeface="Cambria Math" panose="02040503050406030204" pitchFamily="18" charset="0"/>
                                    </a:rPr>
                                  </m:ctrlPr>
                                </m:fPr>
                                <m:num>
                                  <m:r>
                                    <a:rPr lang="fr-FR" sz="1000" b="0" i="1" smtClean="0">
                                      <a:latin typeface="Cambria Math" panose="02040503050406030204" pitchFamily="18" charset="0"/>
                                    </a:rPr>
                                    <m:t>1 − </m:t>
                                  </m:r>
                                  <m:r>
                                    <a:rPr lang="fr-FR" sz="1000" b="0" i="1" smtClean="0">
                                      <a:latin typeface="Cambria Math" panose="02040503050406030204" pitchFamily="18" charset="0"/>
                                      <a:ea typeface="Cambria Math" panose="02040503050406030204" pitchFamily="18" charset="0"/>
                                    </a:rPr>
                                    <m:t>𝜔</m:t>
                                  </m:r>
                                </m:num>
                                <m:den>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f>
                                    <m:fPr>
                                      <m:type m:val="lin"/>
                                      <m:ctrlPr>
                                        <a:rPr lang="fr-FR" sz="1000" b="0" i="1" smtClean="0">
                                          <a:latin typeface="Cambria Math" panose="02040503050406030204" pitchFamily="18" charset="0"/>
                                        </a:rPr>
                                      </m:ctrlPr>
                                    </m:fPr>
                                    <m:num>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b="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r>
                                    <a:rPr lang="fr-FR" sz="1000" b="0" i="1" smtClean="0">
                                      <a:latin typeface="Cambria Math" panose="02040503050406030204" pitchFamily="18" charset="0"/>
                                    </a:rPr>
                                    <m:t>)</m:t>
                                  </m:r>
                                </m:den>
                              </m:f>
                              <m:r>
                                <a:rPr lang="fr-FR" sz="1000" b="0" i="1" smtClean="0">
                                  <a:latin typeface="Cambria Math" panose="02040503050406030204" pitchFamily="18" charset="0"/>
                                </a:rPr>
                                <m:t>)</m:t>
                              </m:r>
                            </m:e>
                            <m:sup>
                              <m:r>
                                <a:rPr lang="fr-FR" sz="1000" b="0" i="1" smtClean="0">
                                  <a:latin typeface="Cambria Math" panose="02040503050406030204" pitchFamily="18" charset="0"/>
                                </a:rPr>
                                <m:t>−1</m:t>
                              </m:r>
                            </m:sup>
                          </m:sSup>
                        </m:e>
                      </m:nary>
                    </m:oMath>
                  </m:oMathPara>
                </a14:m>
                <a:endParaRPr lang="fr-FR" sz="1000" dirty="0"/>
              </a:p>
              <a:p>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Jaccard, considérer pour chaque topic k pris à 2 à 2 leurs T tops termes t</a:t>
                </a:r>
                <a:r>
                  <a:rPr lang="fr-FR" sz="1000" baseline="-25000" dirty="0"/>
                  <a:t>i</a:t>
                </a:r>
                <a:r>
                  <a:rPr lang="fr-FR" sz="1000" dirty="0"/>
                  <a:t> et  prendre la moyenne de leur similarité de Jaccard, rapport des cardinalités des intersections et des unions des deux ensembles de tops termes : </a:t>
                </a:r>
                <a14:m>
                  <m:oMath xmlns:m="http://schemas.openxmlformats.org/officeDocument/2006/math">
                    <m:f>
                      <m:fPr>
                        <m:ctrlPr>
                          <a:rPr lang="fr-FR" sz="1000" i="1" smtClean="0">
                            <a:latin typeface="Cambria Math" panose="02040503050406030204" pitchFamily="18" charset="0"/>
                          </a:rPr>
                        </m:ctrlPr>
                      </m:fPr>
                      <m:num>
                        <m:r>
                          <a:rPr lang="fr-FR" sz="1000" b="0" i="1" smtClean="0">
                            <a:latin typeface="Cambria Math" panose="02040503050406030204" pitchFamily="18" charset="0"/>
                          </a:rPr>
                          <m:t>2</m:t>
                        </m:r>
                      </m:num>
                      <m:den>
                        <m:r>
                          <a:rPr lang="fr-FR" sz="1000" b="0" i="1" smtClean="0">
                            <a:latin typeface="Cambria Math" panose="02040503050406030204" pitchFamily="18" charset="0"/>
                          </a:rPr>
                          <m:t>𝐾</m:t>
                        </m:r>
                        <m:r>
                          <a:rPr lang="fr-FR" sz="1000" b="0" i="1" smtClean="0">
                            <a:latin typeface="Cambria Math" panose="02040503050406030204" pitchFamily="18" charset="0"/>
                          </a:rPr>
                          <m:t>.(</m:t>
                        </m:r>
                        <m:r>
                          <a:rPr lang="fr-FR" sz="1000" b="0" i="1" smtClean="0">
                            <a:latin typeface="Cambria Math" panose="02040503050406030204" pitchFamily="18" charset="0"/>
                          </a:rPr>
                          <m:t>𝐾</m:t>
                        </m:r>
                        <m:r>
                          <a:rPr lang="fr-FR" sz="1000" b="0" i="1" smtClean="0">
                            <a:latin typeface="Cambria Math" panose="02040503050406030204" pitchFamily="18" charset="0"/>
                          </a:rPr>
                          <m:t> −1)</m:t>
                        </m:r>
                      </m:den>
                    </m:f>
                  </m:oMath>
                </a14:m>
                <a:r>
                  <a:rPr lang="fr-FR" sz="1000" dirty="0"/>
                  <a:t> .</a:t>
                </a:r>
                <a:r>
                  <a:rPr lang="fr-FR" sz="1000" baseline="0" dirty="0"/>
                  <a:t> </a:t>
                </a:r>
                <a14:m>
                  <m:oMath xmlns:m="http://schemas.openxmlformats.org/officeDocument/2006/math">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𝑘</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𝐾</m:t>
                        </m:r>
                      </m:sup>
                      <m:e>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𝑙</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𝑘</m:t>
                            </m:r>
                            <m:r>
                              <a:rPr lang="fr-FR" sz="1000" b="0" i="1" baseline="0" smtClean="0">
                                <a:latin typeface="Cambria Math" panose="02040503050406030204" pitchFamily="18" charset="0"/>
                              </a:rPr>
                              <m:t>−1</m:t>
                            </m:r>
                          </m:sup>
                          <m:e>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num>
                              <m:den>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den>
                            </m:f>
                          </m:e>
                        </m:nary>
                      </m:e>
                    </m:nary>
                  </m:oMath>
                </a14:m>
                <a:endParaRPr lang="fr-FR" sz="1000" dirty="0"/>
              </a:p>
              <a:p>
                <a:endParaRPr lang="fr-FR" sz="1000" dirty="0"/>
              </a:p>
              <a:p>
                <a:r>
                  <a:rPr lang="fr-FR" sz="1000" dirty="0"/>
                  <a:t>Distribution des termes sur les topics, en notant le nombre total de termes distincts des T premiers termes sur les K topics, U = </a:t>
                </a:r>
                <a14:m>
                  <m:oMath xmlns:m="http://schemas.openxmlformats.org/officeDocument/2006/math">
                    <m:d>
                      <m:dPr>
                        <m:begChr m:val="|"/>
                        <m:endChr m:val="|"/>
                        <m:ctrlPr>
                          <a:rPr lang="fr-FR" sz="1000" i="1" smtClean="0">
                            <a:latin typeface="Cambria Math" panose="02040503050406030204" pitchFamily="18" charset="0"/>
                          </a:rPr>
                        </m:ctrlPr>
                      </m:dPr>
                      <m:e>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𝑘</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r>
                              <a:rPr lang="fr-FR" sz="1000" b="0" i="1" smtClean="0">
                                <a:latin typeface="Cambria Math" panose="02040503050406030204" pitchFamily="18" charset="0"/>
                              </a:rPr>
                              <m:t>{</m:t>
                            </m:r>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𝑡</m:t>
                                </m:r>
                              </m:e>
                              <m:sub>
                                <m:r>
                                  <a:rPr lang="fr-FR" sz="1000" b="0" i="1" smtClean="0">
                                    <a:latin typeface="Cambria Math" panose="02040503050406030204" pitchFamily="18" charset="0"/>
                                  </a:rPr>
                                  <m:t>𝑘</m:t>
                                </m:r>
                              </m:sub>
                            </m:sSub>
                            <m:r>
                              <a:rPr lang="fr-FR" sz="1000" b="0" i="1" smtClean="0">
                                <a:latin typeface="Cambria Math" panose="02040503050406030204" pitchFamily="18" charset="0"/>
                              </a:rPr>
                              <m:t>}</m:t>
                            </m:r>
                          </m:e>
                        </m:nary>
                      </m:e>
                    </m:d>
                  </m:oMath>
                </a14:m>
                <a:r>
                  <a:rPr lang="fr-FR" sz="1000" dirty="0"/>
                  <a:t> , et f étant une fonction qui assigne un poids de 1 aux termes n’apparaissant que sur 1 topic, et décroissant ensuite très vite selon le nombre de topics</a:t>
                </a:r>
                <a:r>
                  <a:rPr lang="fr-FR" sz="1000" baseline="0" dirty="0"/>
                  <a:t> sur lesquels le terme est trouvé, et en prenant la moyenne sur tous les termes (potentiels)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1</m:t>
                        </m:r>
                      </m:num>
                      <m:den>
                        <m:r>
                          <a:rPr lang="fr-FR" sz="1000" b="0" i="1" baseline="0" smtClean="0">
                            <a:latin typeface="Cambria Math" panose="02040503050406030204" pitchFamily="18" charset="0"/>
                          </a:rPr>
                          <m:t>𝐾</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den>
                    </m:f>
                  </m:oMath>
                </a14:m>
                <a:r>
                  <a:rPr lang="fr-FR" sz="1000" dirty="0"/>
                  <a:t> . </a:t>
                </a:r>
                <a14:m>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𝑡</m:t>
                        </m:r>
                        <m:r>
                          <a:rPr lang="fr-FR" sz="1000" b="0" i="1" smtClean="0">
                            <a:latin typeface="Cambria Math" panose="02040503050406030204" pitchFamily="18" charset="0"/>
                          </a:rPr>
                          <m:t>=1</m:t>
                        </m:r>
                      </m:sub>
                      <m:sup>
                        <m:r>
                          <a:rPr lang="fr-FR" sz="1000" b="0" i="1" smtClean="0">
                            <a:latin typeface="Cambria Math" panose="02040503050406030204" pitchFamily="18" charset="0"/>
                          </a:rPr>
                          <m:t>𝑈</m:t>
                        </m:r>
                      </m:sup>
                      <m:e>
                        <m:r>
                          <a:rPr lang="fr-FR" sz="1000" b="0" i="1" smtClean="0">
                            <a:latin typeface="Cambria Math" panose="02040503050406030204" pitchFamily="18" charset="0"/>
                          </a:rPr>
                          <m:t>𝑓</m:t>
                        </m:r>
                        <m:r>
                          <a:rPr lang="fr-FR" sz="1000" b="0" i="1" smtClean="0">
                            <a:latin typeface="Cambria Math" panose="02040503050406030204" pitchFamily="18" charset="0"/>
                          </a:rPr>
                          <m:t>(</m:t>
                        </m:r>
                        <m:d>
                          <m:dPr>
                            <m:begChr m:val="|"/>
                            <m:endChr m:val="|"/>
                            <m:ctrlPr>
                              <a:rPr lang="fr-FR" sz="1000" b="0" i="1" smtClean="0">
                                <a:latin typeface="Cambria Math" panose="02040503050406030204" pitchFamily="18" charset="0"/>
                              </a:rPr>
                            </m:ctrlPr>
                          </m:dPr>
                          <m:e>
                            <m:d>
                              <m:dPr>
                                <m:begChr m:val="{"/>
                                <m:endChr m:val="}"/>
                                <m:ctrlPr>
                                  <a:rPr lang="fr-FR" sz="1000" b="0" i="1" smtClean="0">
                                    <a:latin typeface="Cambria Math" panose="02040503050406030204" pitchFamily="18" charset="0"/>
                                  </a:rPr>
                                </m:ctrlPr>
                              </m:dPr>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𝑘</m:t>
                                    </m:r>
                                  </m:e>
                                  <m:sub>
                                    <m:r>
                                      <a:rPr lang="fr-FR" sz="1000" b="0" i="1" smtClean="0">
                                        <a:latin typeface="Cambria Math" panose="02040503050406030204" pitchFamily="18" charset="0"/>
                                      </a:rPr>
                                      <m:t>𝑡</m:t>
                                    </m:r>
                                  </m:sub>
                                </m:sSub>
                              </m:e>
                            </m:d>
                          </m:e>
                        </m:d>
                        <m:r>
                          <a:rPr lang="fr-FR" sz="1000" b="0" i="1" smtClean="0">
                            <a:latin typeface="Cambria Math" panose="02040503050406030204" pitchFamily="18" charset="0"/>
                          </a:rPr>
                          <m:t>)</m:t>
                        </m:r>
                      </m:e>
                    </m:nary>
                  </m:oMath>
                </a14:m>
                <a:endParaRPr lang="fr-FR" sz="1000" dirty="0"/>
              </a:p>
              <a:p>
                <a:endParaRPr lang="fr-FR" sz="1000" dirty="0"/>
              </a:p>
              <a:p>
                <a:endParaRPr lang="fr-FR" sz="1000" dirty="0"/>
              </a:p>
              <a:p>
                <a:endParaRPr lang="fr-FR" dirty="0"/>
              </a:p>
            </p:txBody>
          </p:sp>
        </mc:Choice>
        <mc:Fallback xmlns="">
          <p:sp>
            <p:nvSpPr>
              <p:cNvPr id="3" name="Notes Placeholder 2"/>
              <p:cNvSpPr>
                <a:spLocks noGrp="1"/>
              </p:cNvSpPr>
              <p:nvPr>
                <p:ph type="body" idx="1"/>
              </p:nvPr>
            </p:nvSpPr>
            <p:spPr/>
            <p:txBody>
              <a:bodyPr/>
              <a:lstStyle/>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r>
                  <a:rPr lang="fr-FR" sz="1000" b="0" i="0">
                    <a:latin typeface="Cambria Math" panose="02040503050406030204" pitchFamily="18" charset="0"/>
                    <a:ea typeface="Cambria Math" panose="02040503050406030204" pitchFamily="18" charset="0"/>
                  </a:rPr>
                  <a:t>𝜖</a:t>
                </a:r>
                <a:r>
                  <a:rPr lang="fr-FR" sz="1000" dirty="0"/>
                  <a:t> étant un</a:t>
                </a:r>
                <a:r>
                  <a:rPr lang="fr-FR" sz="1000" baseline="0" dirty="0"/>
                  <a:t> terme très petit :</a:t>
                </a:r>
                <a:r>
                  <a:rPr lang="fr-FR" sz="1000" dirty="0"/>
                  <a:t> </a:t>
                </a:r>
                <a:r>
                  <a:rPr lang="fr-FR" b="0" i="0">
                    <a:latin typeface="Cambria Math" panose="02040503050406030204" pitchFamily="18" charset="0"/>
                  </a:rPr>
                  <a:t>2/(𝑇.(𝑇−1))  . ∑24_(𝑖=2)^𝑇▒∑24_(𝑗=1)^(𝑖−1)▒〖𝑙𝑛 (𝑃(𝑡_𝑖, 〖 𝑡〗_𝑗 )+ </a:t>
                </a:r>
                <a:r>
                  <a:rPr lang="fr-FR" b="0" i="0">
                    <a:latin typeface="Cambria Math" panose="02040503050406030204" pitchFamily="18" charset="0"/>
                    <a:ea typeface="Cambria Math" panose="02040503050406030204" pitchFamily="18" charset="0"/>
                  </a:rPr>
                  <a:t>𝜖)/(</a:t>
                </a:r>
                <a:r>
                  <a:rPr lang="fr-FR" b="0" i="0">
                    <a:latin typeface="Cambria Math" panose="02040503050406030204" pitchFamily="18" charset="0"/>
                  </a:rPr>
                  <a:t>𝑃(𝑡_𝑗))〗</a:t>
                </a:r>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r>
                  <a:rPr lang="fr-FR" sz="1000" i="0" baseline="0">
                    <a:latin typeface="Cambria Math" panose="02040503050406030204" pitchFamily="18" charset="0"/>
                  </a:rPr>
                  <a:t>〖</a:t>
                </a:r>
                <a:r>
                  <a:rPr lang="fr-FR" sz="1000" b="0" i="0" baseline="0">
                    <a:latin typeface="Cambria Math" panose="02040503050406030204" pitchFamily="18" charset="0"/>
                  </a:rPr>
                  <a:t>((〖𝑙𝑜𝑔〗_2  (𝑃(𝑡_𝑖  ,    𝑡_𝑗 )+ </a:t>
                </a:r>
                <a:r>
                  <a:rPr lang="fr-FR" sz="1000" b="0" i="0" baseline="0">
                    <a:latin typeface="Cambria Math" panose="02040503050406030204" pitchFamily="18" charset="0"/>
                    <a:ea typeface="Cambria Math" panose="02040503050406030204" pitchFamily="18" charset="0"/>
                  </a:rPr>
                  <a:t>𝜖)/(</a:t>
                </a:r>
                <a:r>
                  <a:rPr lang="fr-FR" sz="1000" b="0" i="0" baseline="0">
                    <a:latin typeface="Cambria Math" panose="02040503050406030204" pitchFamily="18" charset="0"/>
                  </a:rPr>
                  <a:t>𝑃( 𝑡_𝑖  )  .  𝑃( 𝑡_𝑗  )))/(−〖𝑙𝑜𝑔〗_2  𝑃( 𝑡_𝑖  ,    𝑡_𝑗)))〗^2</a:t>
                </a:r>
                <a:r>
                  <a:rPr lang="fr-FR" sz="1000" baseline="0" dirty="0"/>
                  <a:t> </a:t>
                </a:r>
              </a:p>
              <a:p>
                <a:endParaRPr lang="fr-FR" sz="1000" baseline="0" dirty="0"/>
              </a:p>
              <a:p>
                <a:r>
                  <a:rPr lang="fr-FR" sz="1000" baseline="0" dirty="0"/>
                  <a:t>A partir de ses vecteurs, en prendre la moyenne des similarités de cosinus 2 à 2 : </a:t>
                </a:r>
                <a:r>
                  <a:rPr lang="fr-FR" sz="1000" b="0" i="0" baseline="0">
                    <a:latin typeface="Cambria Math" panose="02040503050406030204" pitchFamily="18" charset="0"/>
                  </a:rPr>
                  <a:t>2/(𝑇.(𝑇−1)). ∑24_(𝑖=2)^𝑇▒∑24_(𝑗=1)^(𝑖−1)▒〖cos(𝑤_𝑖  ,  𝑤_𝑗)〗</a:t>
                </a:r>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Cohérence externe : </a:t>
                </a:r>
                <a:endParaRPr lang="fr-FR" sz="1000" dirty="0"/>
              </a:p>
              <a:p>
                <a:endParaRPr lang="fr-FR" sz="1000" dirty="0"/>
              </a:p>
              <a:p>
                <a:endParaRPr lang="fr-FR" sz="1000"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103</a:t>
            </a:fld>
            <a:endParaRPr lang="fr-FR"/>
          </a:p>
        </p:txBody>
      </p:sp>
    </p:spTree>
    <p:extLst>
      <p:ext uri="{BB962C8B-B14F-4D97-AF65-F5344CB8AC3E}">
        <p14:creationId xmlns:p14="http://schemas.microsoft.com/office/powerpoint/2010/main" val="27031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30/11/2020</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30/11/2020</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0.PNG"/><Relationship Id="rId7"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7.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dirty="0">
                <a:latin typeface="Helvetica Light"/>
              </a:rPr>
              <a:t>LISIS</a:t>
            </a:r>
          </a:p>
          <a:p>
            <a:r>
              <a:rPr lang="fr-FR" dirty="0">
                <a:latin typeface="Helvetica Light"/>
              </a:rPr>
              <a:t>1</a:t>
            </a:r>
            <a:r>
              <a:rPr lang="fr-FR" baseline="30000" dirty="0">
                <a:latin typeface="Helvetica Light"/>
              </a:rPr>
              <a:t>er</a:t>
            </a:r>
            <a:r>
              <a:rPr lang="fr-FR" dirty="0">
                <a:latin typeface="Helvetica Light"/>
              </a:rPr>
              <a:t> semestre 2020-2021</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applications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lnSpcReduction="10000"/>
          </a:bodyPr>
          <a:lstStyle/>
          <a:p>
            <a:r>
              <a:rPr lang="fr-FR" sz="2400" dirty="0"/>
              <a:t>Aides à la saisie</a:t>
            </a:r>
          </a:p>
          <a:p>
            <a:pPr lvl="1"/>
            <a:r>
              <a:rPr lang="fr-FR" sz="2000" dirty="0"/>
              <a:t>correcteurs orthographiques, </a:t>
            </a:r>
            <a:r>
              <a:rPr lang="fr-FR" sz="2000" dirty="0" err="1"/>
              <a:t>auto-complétion</a:t>
            </a:r>
            <a:endParaRPr lang="fr-FR" sz="1800" dirty="0"/>
          </a:p>
          <a:p>
            <a:r>
              <a:rPr lang="fr-FR" sz="2400" dirty="0"/>
              <a:t>Recherche de documents (IR, Information </a:t>
            </a:r>
            <a:r>
              <a:rPr lang="fr-FR" sz="2400" dirty="0" err="1"/>
              <a:t>Retrieval</a:t>
            </a:r>
            <a:r>
              <a:rPr lang="fr-FR" sz="2400" dirty="0"/>
              <a:t>)</a:t>
            </a:r>
            <a:endParaRPr lang="fr-FR" sz="2000" dirty="0"/>
          </a:p>
          <a:p>
            <a:r>
              <a:rPr lang="fr-FR" sz="2400" dirty="0"/>
              <a:t>Systèmes de question / réponse (QA, Question </a:t>
            </a:r>
            <a:r>
              <a:rPr lang="fr-FR" sz="2400" dirty="0" err="1"/>
              <a:t>Answering</a:t>
            </a:r>
            <a:r>
              <a:rPr lang="fr-FR" sz="2400" dirty="0"/>
              <a:t>)</a:t>
            </a:r>
          </a:p>
          <a:p>
            <a:r>
              <a:rPr lang="fr-FR" sz="2400" dirty="0"/>
              <a:t>Gestion de dialogues</a:t>
            </a:r>
          </a:p>
          <a:p>
            <a:pPr lvl="1"/>
            <a:r>
              <a:rPr lang="fr-FR" sz="2000" dirty="0"/>
              <a:t>assistants conversationnels / </a:t>
            </a:r>
            <a:r>
              <a:rPr lang="fr-FR" sz="2000" dirty="0" err="1"/>
              <a:t>chatbots</a:t>
            </a:r>
            <a:endParaRPr lang="fr-FR" sz="2000" dirty="0"/>
          </a:p>
          <a:p>
            <a:r>
              <a:rPr lang="fr-FR" sz="2400" dirty="0"/>
              <a:t>Traductions automatiques (MT, Machine Translation)</a:t>
            </a:r>
          </a:p>
          <a:p>
            <a:r>
              <a:rPr lang="fr-FR" sz="2400" dirty="0"/>
              <a:t>Résumés automatiques de textes / Extraction de mots-clés</a:t>
            </a:r>
          </a:p>
          <a:p>
            <a:r>
              <a:rPr lang="fr-FR" sz="2400" dirty="0"/>
              <a:t>Génération de rapports </a:t>
            </a:r>
            <a:endParaRPr lang="fr-FR" sz="2000" dirty="0"/>
          </a:p>
          <a:p>
            <a:pPr lvl="1"/>
            <a:r>
              <a:rPr lang="fr-FR" sz="2000" dirty="0"/>
              <a:t>rapports financiers, commentaires de tableaux de bord</a:t>
            </a:r>
            <a:endParaRPr lang="fr-FR" sz="2800" dirty="0"/>
          </a:p>
          <a:p>
            <a:r>
              <a:rPr lang="fr-FR" sz="2400" dirty="0"/>
              <a:t>Humanités numériques (Digital </a:t>
            </a:r>
            <a:r>
              <a:rPr lang="fr-FR" sz="2400" dirty="0" err="1"/>
              <a:t>Humanities</a:t>
            </a:r>
            <a:r>
              <a:rPr lang="fr-FR" sz="2400" dirty="0"/>
              <a:t>)</a:t>
            </a:r>
          </a:p>
          <a:p>
            <a:pPr lvl="1"/>
            <a:r>
              <a:rPr lang="fr-FR" sz="2000" dirty="0"/>
              <a:t>construction / annotation de corpus linguistiques</a:t>
            </a:r>
          </a:p>
          <a:p>
            <a:r>
              <a:rPr lang="fr-FR" sz="2400" dirty="0"/>
              <a:t>Analyses Sociologiques (</a:t>
            </a:r>
            <a:r>
              <a:rPr lang="fr-FR" sz="2400" dirty="0" err="1"/>
              <a:t>Computational</a:t>
            </a:r>
            <a:r>
              <a:rPr lang="fr-FR" sz="2400" dirty="0"/>
              <a:t> Social Sciences)</a:t>
            </a:r>
          </a:p>
          <a:p>
            <a:pPr lvl="1"/>
            <a:r>
              <a:rPr lang="fr-FR" sz="2000" dirty="0"/>
              <a:t>réseaux sociaux… </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1720626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NMF</a:t>
            </a:r>
            <a:r>
              <a:rPr lang="fr-FR" dirty="0"/>
              <a:t> en fixant à l’avance le nombre des thèmes à détecter (</a:t>
            </a:r>
            <a:r>
              <a:rPr lang="fr-FR" dirty="0" err="1"/>
              <a:t>num_topics</a:t>
            </a:r>
            <a:r>
              <a:rPr lang="fr-FR" dirty="0"/>
              <a:t>).</a:t>
            </a:r>
            <a:endParaRPr lang="fr-FR" sz="2000" dirty="0"/>
          </a:p>
          <a:p>
            <a:pPr marL="457200" lvl="1" indent="0">
              <a:buNone/>
            </a:pPr>
            <a:r>
              <a:rPr lang="fr-FR" dirty="0"/>
              <a:t>	</a:t>
            </a:r>
            <a:r>
              <a:rPr lang="da-DK" sz="2000" dirty="0">
                <a:latin typeface="Courier New" panose="02070309020205020404" pitchFamily="49" charset="0"/>
                <a:cs typeface="Courier New" panose="02070309020205020404" pitchFamily="49" charset="0"/>
              </a:rPr>
              <a:t>modele_nmf = Nmf(</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modele_nmf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2"/>
            <a:r>
              <a:rPr lang="fr-FR" dirty="0"/>
              <a:t>Thèmes dans documents du corpus : diagramme t-</a:t>
            </a:r>
            <a:r>
              <a:rPr lang="fr-FR" dirty="0" err="1"/>
              <a:t>sne</a:t>
            </a:r>
            <a:endParaRPr lang="fr-FR" dirty="0"/>
          </a:p>
          <a:p>
            <a:pPr lvl="2"/>
            <a:r>
              <a:rPr lang="fr-FR" dirty="0"/>
              <a:t>Termes dans thèmes : nuage de mots limité aux n premiers termes</a:t>
            </a:r>
          </a:p>
          <a:p>
            <a:pPr marL="457200" lvl="1" indent="0">
              <a:buNone/>
            </a:pPr>
            <a:endParaRPr lang="fr-FR" sz="2000" dirty="0"/>
          </a:p>
        </p:txBody>
      </p:sp>
    </p:spTree>
    <p:extLst>
      <p:ext uri="{BB962C8B-B14F-4D97-AF65-F5344CB8AC3E}">
        <p14:creationId xmlns:p14="http://schemas.microsoft.com/office/powerpoint/2010/main" val="42493881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scikit-learn</a:t>
            </a:r>
            <a:endParaRPr lang="fr-FR" dirty="0"/>
          </a:p>
          <a:p>
            <a:pPr lvl="1"/>
            <a:r>
              <a:rPr lang="fr-FR" dirty="0"/>
              <a:t>A partir de vectorisations comptage, et </a:t>
            </a:r>
            <a:r>
              <a:rPr lang="fr-FR" dirty="0" err="1"/>
              <a:t>tfidf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lvl="1"/>
            <a:r>
              <a:rPr lang="fr-FR" dirty="0"/>
              <a:t>Création du modèle NMF et décomposition</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 NMF(</a:t>
            </a:r>
            <a:r>
              <a:rPr lang="fr-FR" sz="2000" dirty="0" err="1">
                <a:latin typeface="Courier New" panose="02070309020205020404" pitchFamily="49" charset="0"/>
                <a:cs typeface="Courier New" panose="02070309020205020404" pitchFamily="49" charset="0"/>
              </a:rPr>
              <a:t>n_components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init='</a:t>
            </a:r>
            <a:r>
              <a:rPr lang="fr-FR" sz="2000" dirty="0" err="1">
                <a:latin typeface="Courier New" panose="02070309020205020404" pitchFamily="49" charset="0"/>
                <a:cs typeface="Courier New" panose="02070309020205020404" pitchFamily="49" charset="0"/>
              </a:rPr>
              <a:t>nndsvd</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W = </a:t>
            </a:r>
            <a:r>
              <a:rPr lang="fr-FR" sz="2000" dirty="0" err="1">
                <a:latin typeface="Courier New" panose="02070309020205020404" pitchFamily="49" charset="0"/>
                <a:cs typeface="Courier New" panose="02070309020205020404" pitchFamily="49" charset="0"/>
              </a:rPr>
              <a:t>mod_NMF.fit_transform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H =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components_</a:t>
            </a:r>
          </a:p>
          <a:p>
            <a:pPr lvl="1"/>
            <a:r>
              <a:rPr lang="fr-FR" sz="2000" dirty="0">
                <a:latin typeface="Courier New" panose="02070309020205020404" pitchFamily="49" charset="0"/>
                <a:cs typeface="Courier New" panose="02070309020205020404" pitchFamily="49" charset="0"/>
              </a:rPr>
              <a:t>	</a:t>
            </a:r>
            <a:r>
              <a:rPr lang="fr-FR" dirty="0"/>
              <a:t>Mesure du modèle</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mod_NMF.reconstruction_err</a:t>
            </a:r>
            <a:r>
              <a:rPr lang="fr-FR" sz="2000" dirty="0">
                <a:latin typeface="Courier New" panose="02070309020205020404" pitchFamily="49" charset="0"/>
                <a:cs typeface="Courier New" panose="02070309020205020404" pitchFamily="49" charset="0"/>
              </a:rPr>
              <a:t>_</a:t>
            </a: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61582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5554709"/>
          </a:xfrm>
        </p:spPr>
        <p:txBody>
          <a:bodyPr>
            <a:normAutofit/>
          </a:bodyPr>
          <a:lstStyle/>
          <a:p>
            <a:r>
              <a:rPr lang="fr-FR" dirty="0"/>
              <a:t>Pour comparer et choisir :</a:t>
            </a:r>
          </a:p>
          <a:p>
            <a:pPr lvl="1"/>
            <a:r>
              <a:rPr lang="fr-FR" dirty="0"/>
              <a:t>Des méthodes de constitution des modèles (LDA avec différents paramètres, NMF, …)</a:t>
            </a:r>
          </a:p>
          <a:p>
            <a:pPr lvl="1"/>
            <a:r>
              <a:rPr lang="fr-FR" dirty="0"/>
              <a:t>Le bon nombre de topics (pour avoir des topics suffisamment fins, mais aussi distincts)</a:t>
            </a:r>
          </a:p>
          <a:p>
            <a:r>
              <a:rPr lang="fr-FR" dirty="0"/>
              <a:t>Méthodes qualitatives (examen à l’œil nu)</a:t>
            </a:r>
          </a:p>
          <a:p>
            <a:pPr lvl="1"/>
            <a:r>
              <a:rPr lang="fr-FR" dirty="0"/>
              <a:t>Examen visuel des termes des K topics (listes et nuages de mots)</a:t>
            </a:r>
          </a:p>
          <a:p>
            <a:pPr lvl="1"/>
            <a:r>
              <a:rPr lang="fr-FR" dirty="0"/>
              <a:t>Lecture des documents les plus représentatifs des topics</a:t>
            </a:r>
          </a:p>
          <a:p>
            <a:r>
              <a:rPr lang="fr-FR" dirty="0"/>
              <a:t>Méthodes quantitatives (métriques)</a:t>
            </a:r>
          </a:p>
          <a:p>
            <a:pPr lvl="1"/>
            <a:r>
              <a:rPr lang="fr-FR" dirty="0"/>
              <a:t>Basées sur les distributions des topics sur les documents vs </a:t>
            </a:r>
          </a:p>
          <a:p>
            <a:pPr marL="457200" lvl="1" indent="0">
              <a:buNone/>
            </a:pPr>
            <a:r>
              <a:rPr lang="fr-FR" dirty="0"/>
              <a:t>     Basées sur les distributions des termes sur les topics</a:t>
            </a:r>
          </a:p>
          <a:p>
            <a:pPr lvl="1"/>
            <a:r>
              <a:rPr lang="fr-FR" dirty="0"/>
              <a:t>Calculées sur chaque topic (intra-topiques puis moyennées) vs</a:t>
            </a:r>
          </a:p>
          <a:p>
            <a:pPr marL="457200" lvl="1" indent="0">
              <a:buNone/>
            </a:pPr>
            <a:r>
              <a:rPr lang="fr-FR" dirty="0"/>
              <a:t>     Prises sur des combinaisons de topics (inter-topiques)</a:t>
            </a:r>
          </a:p>
          <a:p>
            <a:pPr marL="457200" lvl="1" indent="0">
              <a:buNone/>
            </a:pPr>
            <a:r>
              <a:rPr lang="fr-FR" dirty="0"/>
              <a:t>Certaines métriques techniques (perplexité pour LDA, erreur de reconstruction pour NMF) ne sont pas pertinentes du point de vue de l’analyste humain</a:t>
            </a:r>
          </a:p>
        </p:txBody>
      </p:sp>
    </p:spTree>
    <p:extLst>
      <p:ext uri="{BB962C8B-B14F-4D97-AF65-F5344CB8AC3E}">
        <p14:creationId xmlns:p14="http://schemas.microsoft.com/office/powerpoint/2010/main" val="21644377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0904"/>
            <a:ext cx="12040480" cy="5937096"/>
          </a:xfrm>
        </p:spPr>
        <p:txBody>
          <a:bodyPr>
            <a:normAutofit fontScale="92500" lnSpcReduction="10000"/>
          </a:bodyPr>
          <a:lstStyle/>
          <a:p>
            <a:r>
              <a:rPr lang="fr-FR" dirty="0"/>
              <a:t>Métriques basées sur les distributions des topics sur les documents</a:t>
            </a:r>
          </a:p>
          <a:p>
            <a:pPr lvl="1"/>
            <a:r>
              <a:rPr lang="fr-FR" dirty="0"/>
              <a:t>Cohérence sémantique (intra-topique) : pour chaque topic, on considère </a:t>
            </a:r>
            <a:r>
              <a:rPr lang="fr-FR"/>
              <a:t>les T*(</a:t>
            </a:r>
            <a:r>
              <a:rPr lang="fr-FR" dirty="0"/>
              <a:t>T</a:t>
            </a:r>
            <a:r>
              <a:rPr lang="fr-FR"/>
              <a:t>-1</a:t>
            </a:r>
            <a:r>
              <a:rPr lang="fr-FR" dirty="0"/>
              <a:t>)/2 co-occurrences au sein d’un contexte </a:t>
            </a:r>
            <a:r>
              <a:rPr lang="fr-FR"/>
              <a:t>des T </a:t>
            </a:r>
            <a:r>
              <a:rPr lang="fr-FR" dirty="0"/>
              <a:t>top termes du topic pris deux à deux</a:t>
            </a:r>
          </a:p>
          <a:p>
            <a:pPr lvl="2"/>
            <a:r>
              <a:rPr lang="fr-FR" dirty="0"/>
              <a:t>Cohérence LCP (Log </a:t>
            </a:r>
            <a:r>
              <a:rPr lang="fr-FR" dirty="0" err="1"/>
              <a:t>Conditional</a:t>
            </a:r>
            <a:r>
              <a:rPr lang="fr-FR" dirty="0"/>
              <a:t> </a:t>
            </a:r>
            <a:r>
              <a:rPr lang="fr-FR" dirty="0" err="1"/>
              <a:t>Probability</a:t>
            </a:r>
            <a:r>
              <a:rPr lang="fr-FR" dirty="0"/>
              <a:t>) : sur les documents pris un par un en totalité</a:t>
            </a:r>
          </a:p>
          <a:p>
            <a:pPr lvl="2"/>
            <a:r>
              <a:rPr lang="fr-FR" dirty="0"/>
              <a:t>Cohérence NPMI (</a:t>
            </a:r>
            <a:r>
              <a:rPr lang="fr-FR" dirty="0" err="1"/>
              <a:t>Normalized</a:t>
            </a:r>
            <a:r>
              <a:rPr lang="fr-FR" dirty="0"/>
              <a:t> </a:t>
            </a:r>
            <a:r>
              <a:rPr lang="fr-FR" dirty="0" err="1"/>
              <a:t>Pointwise</a:t>
            </a:r>
            <a:r>
              <a:rPr lang="fr-FR" dirty="0"/>
              <a:t> </a:t>
            </a:r>
            <a:r>
              <a:rPr lang="fr-FR" dirty="0" err="1"/>
              <a:t>Mutual</a:t>
            </a:r>
            <a:r>
              <a:rPr lang="fr-FR" dirty="0"/>
              <a:t> Information) : sur une fenêtre glissante</a:t>
            </a:r>
          </a:p>
          <a:p>
            <a:pPr lvl="2"/>
            <a:r>
              <a:rPr lang="fr-FR" dirty="0"/>
              <a:t>Cohérence V : sur une fenêtre glissante, plus précise et plus complexe que la cohérence NPMI</a:t>
            </a:r>
          </a:p>
          <a:p>
            <a:r>
              <a:rPr lang="fr-FR" dirty="0"/>
              <a:t>Métriques basées sur les distributions des termes sur les topics</a:t>
            </a:r>
          </a:p>
          <a:p>
            <a:pPr lvl="1"/>
            <a:r>
              <a:rPr lang="fr-FR" dirty="0"/>
              <a:t>Cohérence externe (intra-topique) : pour chaque topic, on considère les similarités dans l’espace des plongements de mots des T top termes du topic pris deux à deux</a:t>
            </a:r>
          </a:p>
          <a:p>
            <a:pPr lvl="1"/>
            <a:r>
              <a:rPr lang="fr-FR" dirty="0"/>
              <a:t>Métrique d’exclusivité (intra-topique) : pour chacun des T top termes du topic, on considère son poids dans le topic relativement à son poids dans tous les topics</a:t>
            </a:r>
          </a:p>
          <a:p>
            <a:pPr lvl="2"/>
            <a:r>
              <a:rPr lang="fr-FR" dirty="0"/>
              <a:t>FREX (</a:t>
            </a:r>
            <a:r>
              <a:rPr lang="fr-FR" dirty="0" err="1"/>
              <a:t>FRequence-EXclusivity</a:t>
            </a:r>
            <a:r>
              <a:rPr lang="fr-FR" dirty="0"/>
              <a:t>) : moyenne harmonique pour les T top termes du topic entre une mesure de fréquence et une mesure d’exclusivité (avec une pondération plus élevée) </a:t>
            </a:r>
          </a:p>
          <a:p>
            <a:pPr lvl="1"/>
            <a:r>
              <a:rPr lang="fr-FR" dirty="0"/>
              <a:t>Métriques de spécificité (inter-topique) </a:t>
            </a:r>
          </a:p>
          <a:p>
            <a:pPr lvl="2"/>
            <a:r>
              <a:rPr lang="fr-FR" dirty="0"/>
              <a:t>Métrique de Jaccard : rapports entre intersection et union des T top termes de chaque topic pris deux par deux, moyennés sur les K*(K-1)/2 combinaisons </a:t>
            </a:r>
          </a:p>
          <a:p>
            <a:pPr lvl="2"/>
            <a:r>
              <a:rPr lang="fr-FR" dirty="0"/>
              <a:t>Distribution des topics sur les termes : pour l’ensemble des T premiers termes des topics, on considère le nombre de topics sur lesquels ils sont présent, moins ils sont nombreux, meilleur est le modèle</a:t>
            </a:r>
          </a:p>
          <a:p>
            <a:pPr lvl="2"/>
            <a:r>
              <a:rPr lang="fr-FR" i="1" dirty="0">
                <a:solidFill>
                  <a:srgbClr val="00B050"/>
                </a:solidFill>
              </a:rPr>
              <a:t>Si un même terme est distribué sur plusieurs topiques et que cela correspond à sa polysémie, c’est OK !</a:t>
            </a:r>
          </a:p>
          <a:p>
            <a:pPr marL="457200" lvl="1" indent="0">
              <a:buNone/>
            </a:pPr>
            <a:endParaRPr lang="fr-FR" dirty="0"/>
          </a:p>
          <a:p>
            <a:pPr marL="457200" lvl="1" indent="0">
              <a:buNone/>
            </a:pPr>
            <a:endParaRPr lang="fr-FR" dirty="0"/>
          </a:p>
        </p:txBody>
      </p:sp>
    </p:spTree>
    <p:extLst>
      <p:ext uri="{BB962C8B-B14F-4D97-AF65-F5344CB8AC3E}">
        <p14:creationId xmlns:p14="http://schemas.microsoft.com/office/powerpoint/2010/main" val="6343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tâches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r>
              <a:rPr lang="fr-FR" sz="2400" dirty="0"/>
              <a:t>Compréhension du langage (NLU, Natural </a:t>
            </a:r>
            <a:r>
              <a:rPr lang="fr-FR" sz="2400" dirty="0" err="1"/>
              <a:t>Language</a:t>
            </a:r>
            <a:r>
              <a:rPr lang="fr-FR" sz="2400" dirty="0"/>
              <a:t> </a:t>
            </a:r>
            <a:r>
              <a:rPr lang="fr-FR" sz="2400" dirty="0" err="1"/>
              <a:t>Understanding</a:t>
            </a:r>
            <a:r>
              <a:rPr lang="fr-FR" sz="2400" dirty="0"/>
              <a:t>)</a:t>
            </a:r>
          </a:p>
          <a:p>
            <a:pPr lvl="1"/>
            <a:r>
              <a:rPr lang="fr-FR" sz="2000" dirty="0"/>
              <a:t>Extraction de termes (segmentation (</a:t>
            </a:r>
            <a:r>
              <a:rPr lang="fr-FR" sz="2000" dirty="0" err="1"/>
              <a:t>tokenization</a:t>
            </a:r>
            <a:r>
              <a:rPr lang="fr-FR" sz="2000" dirty="0"/>
              <a:t>))</a:t>
            </a:r>
          </a:p>
          <a:p>
            <a:pPr lvl="1"/>
            <a:r>
              <a:rPr lang="fr-FR" sz="2000" dirty="0"/>
              <a:t>Étiquetage morpho-syntaxique (POS (Part of Speech) Labelling)</a:t>
            </a:r>
          </a:p>
          <a:p>
            <a:pPr lvl="1"/>
            <a:r>
              <a:rPr lang="fr-FR" sz="2000" dirty="0"/>
              <a:t>Lemmatisation</a:t>
            </a:r>
          </a:p>
          <a:p>
            <a:pPr lvl="1"/>
            <a:r>
              <a:rPr lang="fr-FR" sz="2000" dirty="0"/>
              <a:t>Reconnaissance d’entités nommées (NER, </a:t>
            </a:r>
            <a:r>
              <a:rPr lang="fr-FR" sz="2000" dirty="0" err="1"/>
              <a:t>Named</a:t>
            </a:r>
            <a:r>
              <a:rPr lang="fr-FR" sz="2000" dirty="0"/>
              <a:t> </a:t>
            </a:r>
            <a:r>
              <a:rPr lang="fr-FR" sz="2000" dirty="0" err="1"/>
              <a:t>Entity</a:t>
            </a:r>
            <a:r>
              <a:rPr lang="fr-FR" sz="2000" dirty="0"/>
              <a:t> Recognition)</a:t>
            </a:r>
          </a:p>
          <a:p>
            <a:pPr lvl="1"/>
            <a:r>
              <a:rPr lang="fr-FR" sz="2000" dirty="0"/>
              <a:t>Analyse syntaxique</a:t>
            </a:r>
          </a:p>
          <a:p>
            <a:pPr lvl="1"/>
            <a:r>
              <a:rPr lang="fr-FR" sz="2000" dirty="0"/>
              <a:t>Désambiguation sémantique (WSD, Word </a:t>
            </a:r>
            <a:r>
              <a:rPr lang="fr-FR" sz="2000" dirty="0" err="1"/>
              <a:t>Sense</a:t>
            </a:r>
            <a:r>
              <a:rPr lang="fr-FR" sz="2000" dirty="0"/>
              <a:t> </a:t>
            </a:r>
            <a:r>
              <a:rPr lang="fr-FR" sz="2000" dirty="0" err="1"/>
              <a:t>Disambiguation</a:t>
            </a:r>
            <a:r>
              <a:rPr lang="fr-FR" sz="2000" dirty="0"/>
              <a:t>)</a:t>
            </a:r>
          </a:p>
          <a:p>
            <a:pPr lvl="1"/>
            <a:r>
              <a:rPr lang="fr-FR" sz="2000" dirty="0"/>
              <a:t>Extraction de relations sémantiques (SRL, </a:t>
            </a:r>
            <a:r>
              <a:rPr lang="fr-FR" sz="2000" dirty="0" err="1"/>
              <a:t>Semantic</a:t>
            </a:r>
            <a:r>
              <a:rPr lang="fr-FR" sz="2000" dirty="0"/>
              <a:t> </a:t>
            </a:r>
            <a:r>
              <a:rPr lang="fr-FR" sz="2000" dirty="0" err="1"/>
              <a:t>Role</a:t>
            </a:r>
            <a:r>
              <a:rPr lang="fr-FR" sz="2000" dirty="0"/>
              <a:t> Labelling)</a:t>
            </a:r>
          </a:p>
          <a:p>
            <a:pPr lvl="1"/>
            <a:r>
              <a:rPr lang="fr-FR" sz="2000" dirty="0"/>
              <a:t>Construction de représentations conceptuelles (</a:t>
            </a:r>
            <a:r>
              <a:rPr lang="fr-FR" sz="2000" dirty="0" err="1"/>
              <a:t>Semantic</a:t>
            </a:r>
            <a:r>
              <a:rPr lang="fr-FR" sz="2000" dirty="0"/>
              <a:t> </a:t>
            </a:r>
            <a:r>
              <a:rPr lang="fr-FR" sz="2000" dirty="0" err="1"/>
              <a:t>Parsing</a:t>
            </a:r>
            <a:r>
              <a:rPr lang="fr-FR" sz="2000" dirty="0"/>
              <a:t>)</a:t>
            </a:r>
          </a:p>
          <a:p>
            <a:pPr lvl="1"/>
            <a:r>
              <a:rPr lang="fr-FR" sz="2000" dirty="0"/>
              <a:t>Résolution de coréférences</a:t>
            </a:r>
          </a:p>
          <a:p>
            <a:r>
              <a:rPr lang="fr-FR" sz="2400" dirty="0"/>
              <a:t>Génération du langage (NLG, Natural </a:t>
            </a:r>
            <a:r>
              <a:rPr lang="fr-FR" sz="2400" dirty="0" err="1"/>
              <a:t>Language</a:t>
            </a:r>
            <a:r>
              <a:rPr lang="fr-FR" sz="2400" dirty="0"/>
              <a:t> </a:t>
            </a:r>
            <a:r>
              <a:rPr lang="fr-FR" sz="2400" dirty="0" err="1"/>
              <a:t>Generation</a:t>
            </a:r>
            <a:r>
              <a:rPr lang="fr-FR" sz="2400" dirty="0"/>
              <a:t>)</a:t>
            </a:r>
          </a:p>
          <a:p>
            <a:pPr lvl="1"/>
            <a:r>
              <a:rPr lang="fr-FR" sz="2000" dirty="0"/>
              <a:t>À partir de </a:t>
            </a:r>
            <a:r>
              <a:rPr lang="fr-FR" sz="2000" dirty="0" err="1"/>
              <a:t>templates</a:t>
            </a:r>
            <a:r>
              <a:rPr lang="fr-FR" sz="2000" dirty="0"/>
              <a:t> et de scripts</a:t>
            </a:r>
          </a:p>
          <a:p>
            <a:pPr lvl="1"/>
            <a:r>
              <a:rPr lang="fr-FR" sz="2000" dirty="0"/>
              <a:t>Ou en mode dynamique</a:t>
            </a:r>
          </a:p>
          <a:p>
            <a:pPr lvl="2"/>
            <a:r>
              <a:rPr lang="fr-FR" sz="1800" dirty="0"/>
              <a:t>Planification du contenu (structure générale de ce qui est dit)</a:t>
            </a:r>
          </a:p>
          <a:p>
            <a:pPr lvl="2"/>
            <a:r>
              <a:rPr lang="fr-FR" sz="1800" dirty="0"/>
              <a:t>Micro-planification (choix des mots et expressions)</a:t>
            </a:r>
          </a:p>
          <a:p>
            <a:pPr lvl="2"/>
            <a:r>
              <a:rPr lang="fr-FR" sz="1800" dirty="0"/>
              <a:t>Génération des phrases</a:t>
            </a:r>
          </a:p>
          <a:p>
            <a:pPr lvl="2"/>
            <a:endParaRPr lang="fr-FR" sz="16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48372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Quelques utilisations intermédiaires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dirty="0"/>
              <a:t>Un certain nombre de caractéristiques (</a:t>
            </a:r>
            <a:r>
              <a:rPr lang="fr-FR" sz="2400" dirty="0" err="1"/>
              <a:t>features</a:t>
            </a:r>
            <a:r>
              <a:rPr lang="fr-FR" sz="2400" dirty="0"/>
              <a:t>) peuvent être extraites des textes par l’application des techniques de NLP et ensuite utilisées à d’autres tâches :</a:t>
            </a:r>
          </a:p>
          <a:p>
            <a:r>
              <a:rPr lang="fr-FR" sz="2400" dirty="0"/>
              <a:t>Annotation de corpus</a:t>
            </a:r>
          </a:p>
          <a:p>
            <a:pPr lvl="1"/>
            <a:r>
              <a:rPr lang="fr-FR" sz="2000" dirty="0"/>
              <a:t>Association de caractéristiques (lemme, catégorie syntaxique, rôle sémantique…) aux éléments du corpus (mots…) pour analyse / apprentissages ultérieurs</a:t>
            </a:r>
          </a:p>
          <a:p>
            <a:r>
              <a:rPr lang="fr-FR" sz="2400" dirty="0"/>
              <a:t>Recherche / tri de documents</a:t>
            </a:r>
          </a:p>
          <a:p>
            <a:pPr lvl="1"/>
            <a:r>
              <a:rPr lang="fr-FR" sz="2000" dirty="0"/>
              <a:t>Par rapport à une question textuelle, ou plus généralement par rapport à une référence</a:t>
            </a:r>
          </a:p>
          <a:p>
            <a:r>
              <a:rPr lang="fr-FR" sz="2400" dirty="0"/>
              <a:t>Classifications de textes </a:t>
            </a:r>
            <a:r>
              <a:rPr lang="fr-FR" sz="2000" dirty="0"/>
              <a:t>- au sein de catégories prédéfinies</a:t>
            </a:r>
          </a:p>
          <a:p>
            <a:pPr lvl="1"/>
            <a:r>
              <a:rPr lang="fr-FR" sz="2000" dirty="0"/>
              <a:t>Analyse de sentiments / opinions / personnalité</a:t>
            </a:r>
          </a:p>
          <a:p>
            <a:pPr lvl="1"/>
            <a:r>
              <a:rPr lang="fr-FR" sz="2000" dirty="0"/>
              <a:t>Détection de spams</a:t>
            </a:r>
          </a:p>
          <a:p>
            <a:pPr lvl="1"/>
            <a:r>
              <a:rPr lang="fr-FR" sz="2000" dirty="0"/>
              <a:t>Tri automatique de mails / messages</a:t>
            </a:r>
          </a:p>
          <a:p>
            <a:r>
              <a:rPr lang="fr-FR" sz="2400" dirty="0"/>
              <a:t>Regroupement de textes </a:t>
            </a:r>
            <a:r>
              <a:rPr lang="fr-FR" sz="2000" dirty="0"/>
              <a:t>- selon des catégories à découvrir et interpréter</a:t>
            </a:r>
            <a:r>
              <a:rPr lang="fr-FR" sz="2400" dirty="0"/>
              <a:t> (Clustering)</a:t>
            </a:r>
          </a:p>
          <a:p>
            <a:pPr lvl="1"/>
            <a:r>
              <a:rPr lang="fr-FR" sz="2000" dirty="0"/>
              <a:t>Détection de groupes d’opinions</a:t>
            </a:r>
          </a:p>
          <a:p>
            <a:pPr lvl="1"/>
            <a:r>
              <a:rPr lang="fr-FR" sz="2000" dirty="0"/>
              <a:t>…</a:t>
            </a:r>
          </a:p>
          <a:p>
            <a:r>
              <a:rPr lang="fr-FR" sz="2400" dirty="0"/>
              <a:t>Analyse thématique </a:t>
            </a:r>
            <a:r>
              <a:rPr lang="fr-FR" sz="2000" dirty="0"/>
              <a:t>– caractérisation des thèmes traités par un corpus</a:t>
            </a:r>
            <a:endParaRPr lang="fr-FR" sz="24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60377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Ce dont nous traiterons / ne traiterons pas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r>
              <a:rPr lang="fr-FR" sz="2400" dirty="0"/>
              <a:t>Nous ne traiterons pas :</a:t>
            </a:r>
          </a:p>
          <a:p>
            <a:pPr lvl="1"/>
            <a:r>
              <a:rPr lang="fr-FR" sz="2000" dirty="0"/>
              <a:t>Tout ce qui a une composante de génération du langage naturel ou relève d’une application en bonne et due forme</a:t>
            </a:r>
          </a:p>
          <a:p>
            <a:pPr lvl="2"/>
            <a:r>
              <a:rPr lang="fr-FR" sz="1800" dirty="0"/>
              <a:t>Systèmes de question réponse</a:t>
            </a:r>
          </a:p>
          <a:p>
            <a:pPr lvl="2"/>
            <a:r>
              <a:rPr lang="fr-FR" sz="1800" dirty="0"/>
              <a:t>Gestion de dialogues</a:t>
            </a:r>
          </a:p>
          <a:p>
            <a:pPr lvl="2"/>
            <a:r>
              <a:rPr lang="fr-FR" sz="1800" dirty="0"/>
              <a:t>Traduction automatique</a:t>
            </a:r>
          </a:p>
          <a:p>
            <a:pPr lvl="2"/>
            <a:r>
              <a:rPr lang="fr-FR" sz="1800" dirty="0"/>
              <a:t>Résumés automatiques</a:t>
            </a:r>
          </a:p>
          <a:p>
            <a:pPr lvl="2"/>
            <a:r>
              <a:rPr lang="fr-FR" sz="1800" dirty="0"/>
              <a:t>Génération de rapports</a:t>
            </a:r>
          </a:p>
          <a:p>
            <a:r>
              <a:rPr lang="fr-FR" sz="2400" dirty="0"/>
              <a:t>Nous traiterons :</a:t>
            </a:r>
            <a:endParaRPr lang="fr-FR" sz="2000" dirty="0"/>
          </a:p>
          <a:p>
            <a:pPr lvl="1"/>
            <a:r>
              <a:rPr lang="fr-FR" sz="2000" dirty="0"/>
              <a:t>Tous les traitements préliminaires à l’analyse textuelle</a:t>
            </a:r>
          </a:p>
          <a:p>
            <a:pPr lvl="1"/>
            <a:r>
              <a:rPr lang="fr-FR" sz="2000" dirty="0"/>
              <a:t>Recherche / tri de documents</a:t>
            </a:r>
          </a:p>
          <a:p>
            <a:pPr lvl="1"/>
            <a:r>
              <a:rPr lang="fr-FR" sz="2000" dirty="0"/>
              <a:t>Analyse thématique</a:t>
            </a:r>
          </a:p>
          <a:p>
            <a:pPr lvl="1"/>
            <a:r>
              <a:rPr lang="fr-FR" sz="2000" dirty="0"/>
              <a:t>Classifications / Regroupements</a:t>
            </a:r>
          </a:p>
          <a:p>
            <a:pPr lvl="1"/>
            <a:r>
              <a:rPr lang="fr-FR" sz="2000" dirty="0"/>
              <a:t>Analyses de texte</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35560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Langage et cognition</a:t>
            </a:r>
          </a:p>
        </p:txBody>
      </p:sp>
      <p:sp>
        <p:nvSpPr>
          <p:cNvPr id="6" name="Rectangle 5">
            <a:extLst>
              <a:ext uri="{FF2B5EF4-FFF2-40B4-BE49-F238E27FC236}">
                <a16:creationId xmlns:a16="http://schemas.microsoft.com/office/drawing/2014/main" id="{3780AD80-EE9E-401A-B8C1-853CDBB2EF66}"/>
              </a:ext>
            </a:extLst>
          </p:cNvPr>
          <p:cNvSpPr/>
          <p:nvPr/>
        </p:nvSpPr>
        <p:spPr>
          <a:xfrm>
            <a:off x="637674" y="1148183"/>
            <a:ext cx="7303168" cy="34401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327B69AC-5748-4F8F-B404-7812702CA562}"/>
              </a:ext>
            </a:extLst>
          </p:cNvPr>
          <p:cNvSpPr txBox="1"/>
          <p:nvPr/>
        </p:nvSpPr>
        <p:spPr>
          <a:xfrm>
            <a:off x="2901159" y="1090969"/>
            <a:ext cx="3349250" cy="461665"/>
          </a:xfrm>
          <a:prstGeom prst="rect">
            <a:avLst/>
          </a:prstGeom>
          <a:noFill/>
        </p:spPr>
        <p:txBody>
          <a:bodyPr wrap="none" rtlCol="0">
            <a:spAutoFit/>
          </a:bodyPr>
          <a:lstStyle/>
          <a:p>
            <a:r>
              <a:rPr lang="fr-FR" sz="2400" b="1" dirty="0"/>
              <a:t>Compétence linguistique</a:t>
            </a:r>
          </a:p>
        </p:txBody>
      </p:sp>
      <p:sp>
        <p:nvSpPr>
          <p:cNvPr id="8" name="TextBox 7">
            <a:extLst>
              <a:ext uri="{FF2B5EF4-FFF2-40B4-BE49-F238E27FC236}">
                <a16:creationId xmlns:a16="http://schemas.microsoft.com/office/drawing/2014/main" id="{CC550437-B6B8-41F4-B685-61CB16AA3EE6}"/>
              </a:ext>
            </a:extLst>
          </p:cNvPr>
          <p:cNvSpPr txBox="1"/>
          <p:nvPr/>
        </p:nvSpPr>
        <p:spPr>
          <a:xfrm>
            <a:off x="905724" y="1668753"/>
            <a:ext cx="1316386" cy="646331"/>
          </a:xfrm>
          <a:prstGeom prst="rect">
            <a:avLst/>
          </a:prstGeom>
          <a:noFill/>
        </p:spPr>
        <p:txBody>
          <a:bodyPr wrap="none" rtlCol="0">
            <a:spAutoFit/>
          </a:bodyPr>
          <a:lstStyle/>
          <a:p>
            <a:r>
              <a:rPr lang="fr-FR" dirty="0"/>
              <a:t>Phonèmes /</a:t>
            </a:r>
          </a:p>
          <a:p>
            <a:r>
              <a:rPr lang="fr-FR" dirty="0"/>
              <a:t>Graphèmes</a:t>
            </a:r>
          </a:p>
        </p:txBody>
      </p:sp>
      <p:sp>
        <p:nvSpPr>
          <p:cNvPr id="9" name="TextBox 8">
            <a:extLst>
              <a:ext uri="{FF2B5EF4-FFF2-40B4-BE49-F238E27FC236}">
                <a16:creationId xmlns:a16="http://schemas.microsoft.com/office/drawing/2014/main" id="{EEA500F5-865C-4002-BB64-9F8397C016A0}"/>
              </a:ext>
            </a:extLst>
          </p:cNvPr>
          <p:cNvSpPr txBox="1"/>
          <p:nvPr/>
        </p:nvSpPr>
        <p:spPr>
          <a:xfrm>
            <a:off x="3801820" y="1936863"/>
            <a:ext cx="875111" cy="369332"/>
          </a:xfrm>
          <a:prstGeom prst="rect">
            <a:avLst/>
          </a:prstGeom>
          <a:noFill/>
        </p:spPr>
        <p:txBody>
          <a:bodyPr wrap="none" rtlCol="0">
            <a:spAutoFit/>
          </a:bodyPr>
          <a:lstStyle/>
          <a:p>
            <a:r>
              <a:rPr lang="fr-FR" dirty="0"/>
              <a:t>FORME</a:t>
            </a:r>
          </a:p>
        </p:txBody>
      </p:sp>
      <p:sp>
        <p:nvSpPr>
          <p:cNvPr id="10" name="TextBox 9">
            <a:extLst>
              <a:ext uri="{FF2B5EF4-FFF2-40B4-BE49-F238E27FC236}">
                <a16:creationId xmlns:a16="http://schemas.microsoft.com/office/drawing/2014/main" id="{83D3D5EF-EC2E-4BBC-ABA6-ECB6A10999B5}"/>
              </a:ext>
            </a:extLst>
          </p:cNvPr>
          <p:cNvSpPr txBox="1"/>
          <p:nvPr/>
        </p:nvSpPr>
        <p:spPr>
          <a:xfrm>
            <a:off x="5592857" y="1914353"/>
            <a:ext cx="657552" cy="369332"/>
          </a:xfrm>
          <a:prstGeom prst="rect">
            <a:avLst/>
          </a:prstGeom>
          <a:noFill/>
        </p:spPr>
        <p:txBody>
          <a:bodyPr wrap="none" rtlCol="0">
            <a:spAutoFit/>
          </a:bodyPr>
          <a:lstStyle/>
          <a:p>
            <a:r>
              <a:rPr lang="fr-FR" dirty="0"/>
              <a:t>SENS</a:t>
            </a:r>
          </a:p>
        </p:txBody>
      </p:sp>
      <p:sp>
        <p:nvSpPr>
          <p:cNvPr id="11" name="TextBox 10">
            <a:extLst>
              <a:ext uri="{FF2B5EF4-FFF2-40B4-BE49-F238E27FC236}">
                <a16:creationId xmlns:a16="http://schemas.microsoft.com/office/drawing/2014/main" id="{BD4562EE-E272-4819-A465-C9825654F3E2}"/>
              </a:ext>
            </a:extLst>
          </p:cNvPr>
          <p:cNvSpPr txBox="1"/>
          <p:nvPr/>
        </p:nvSpPr>
        <p:spPr>
          <a:xfrm>
            <a:off x="4223919" y="1617169"/>
            <a:ext cx="1797993" cy="369332"/>
          </a:xfrm>
          <a:prstGeom prst="rect">
            <a:avLst/>
          </a:prstGeom>
          <a:noFill/>
        </p:spPr>
        <p:txBody>
          <a:bodyPr wrap="none" rtlCol="0">
            <a:spAutoFit/>
          </a:bodyPr>
          <a:lstStyle/>
          <a:p>
            <a:r>
              <a:rPr lang="fr-FR" dirty="0"/>
              <a:t>CONSTRUCTIONS</a:t>
            </a:r>
          </a:p>
        </p:txBody>
      </p:sp>
      <p:sp>
        <p:nvSpPr>
          <p:cNvPr id="12" name="TextBox 11">
            <a:extLst>
              <a:ext uri="{FF2B5EF4-FFF2-40B4-BE49-F238E27FC236}">
                <a16:creationId xmlns:a16="http://schemas.microsoft.com/office/drawing/2014/main" id="{30B229B1-414B-4FFB-A3DC-CCD001B4F8E6}"/>
              </a:ext>
            </a:extLst>
          </p:cNvPr>
          <p:cNvSpPr txBox="1"/>
          <p:nvPr/>
        </p:nvSpPr>
        <p:spPr>
          <a:xfrm>
            <a:off x="3708744" y="2848353"/>
            <a:ext cx="1242648" cy="369332"/>
          </a:xfrm>
          <a:prstGeom prst="rect">
            <a:avLst/>
          </a:prstGeom>
          <a:noFill/>
        </p:spPr>
        <p:txBody>
          <a:bodyPr wrap="square" rtlCol="0">
            <a:spAutoFit/>
          </a:bodyPr>
          <a:lstStyle/>
          <a:p>
            <a:r>
              <a:rPr lang="fr-FR" dirty="0"/>
              <a:t>Morphème</a:t>
            </a:r>
          </a:p>
        </p:txBody>
      </p:sp>
      <p:sp>
        <p:nvSpPr>
          <p:cNvPr id="13" name="TextBox 12">
            <a:extLst>
              <a:ext uri="{FF2B5EF4-FFF2-40B4-BE49-F238E27FC236}">
                <a16:creationId xmlns:a16="http://schemas.microsoft.com/office/drawing/2014/main" id="{DE3AC780-D581-4567-AD15-C18BCFABDAA9}"/>
              </a:ext>
            </a:extLst>
          </p:cNvPr>
          <p:cNvSpPr txBox="1"/>
          <p:nvPr/>
        </p:nvSpPr>
        <p:spPr>
          <a:xfrm>
            <a:off x="3990539" y="3470480"/>
            <a:ext cx="580608" cy="369332"/>
          </a:xfrm>
          <a:prstGeom prst="rect">
            <a:avLst/>
          </a:prstGeom>
          <a:noFill/>
        </p:spPr>
        <p:txBody>
          <a:bodyPr wrap="none" rtlCol="0">
            <a:spAutoFit/>
          </a:bodyPr>
          <a:lstStyle/>
          <a:p>
            <a:r>
              <a:rPr lang="fr-FR" dirty="0"/>
              <a:t>Mot</a:t>
            </a:r>
          </a:p>
        </p:txBody>
      </p:sp>
      <p:sp>
        <p:nvSpPr>
          <p:cNvPr id="14" name="TextBox 13">
            <a:extLst>
              <a:ext uri="{FF2B5EF4-FFF2-40B4-BE49-F238E27FC236}">
                <a16:creationId xmlns:a16="http://schemas.microsoft.com/office/drawing/2014/main" id="{41419118-3F28-408D-B2AC-9CF07C6FEB30}"/>
              </a:ext>
            </a:extLst>
          </p:cNvPr>
          <p:cNvSpPr txBox="1"/>
          <p:nvPr/>
        </p:nvSpPr>
        <p:spPr>
          <a:xfrm>
            <a:off x="3724392" y="4111525"/>
            <a:ext cx="1261371" cy="369332"/>
          </a:xfrm>
          <a:prstGeom prst="rect">
            <a:avLst/>
          </a:prstGeom>
          <a:noFill/>
        </p:spPr>
        <p:txBody>
          <a:bodyPr wrap="none" rtlCol="0">
            <a:spAutoFit/>
          </a:bodyPr>
          <a:lstStyle/>
          <a:p>
            <a:r>
              <a:rPr lang="fr-FR" dirty="0"/>
              <a:t>Proposition</a:t>
            </a:r>
          </a:p>
        </p:txBody>
      </p:sp>
      <p:sp>
        <p:nvSpPr>
          <p:cNvPr id="15" name="TextBox 14">
            <a:extLst>
              <a:ext uri="{FF2B5EF4-FFF2-40B4-BE49-F238E27FC236}">
                <a16:creationId xmlns:a16="http://schemas.microsoft.com/office/drawing/2014/main" id="{68309A01-AC20-470B-96F7-DAD81603FFF0}"/>
              </a:ext>
            </a:extLst>
          </p:cNvPr>
          <p:cNvSpPr txBox="1"/>
          <p:nvPr/>
        </p:nvSpPr>
        <p:spPr>
          <a:xfrm>
            <a:off x="5760110" y="2815802"/>
            <a:ext cx="705642" cy="369332"/>
          </a:xfrm>
          <a:prstGeom prst="rect">
            <a:avLst/>
          </a:prstGeom>
          <a:noFill/>
        </p:spPr>
        <p:txBody>
          <a:bodyPr wrap="none" rtlCol="0">
            <a:spAutoFit/>
          </a:bodyPr>
          <a:lstStyle/>
          <a:p>
            <a:r>
              <a:rPr lang="fr-FR" dirty="0"/>
              <a:t>Sème</a:t>
            </a:r>
          </a:p>
        </p:txBody>
      </p:sp>
      <p:sp>
        <p:nvSpPr>
          <p:cNvPr id="16" name="TextBox 15">
            <a:extLst>
              <a:ext uri="{FF2B5EF4-FFF2-40B4-BE49-F238E27FC236}">
                <a16:creationId xmlns:a16="http://schemas.microsoft.com/office/drawing/2014/main" id="{9C49B5C0-8EC1-4B92-BE75-F0835C84C273}"/>
              </a:ext>
            </a:extLst>
          </p:cNvPr>
          <p:cNvSpPr txBox="1"/>
          <p:nvPr/>
        </p:nvSpPr>
        <p:spPr>
          <a:xfrm>
            <a:off x="5691538" y="3439323"/>
            <a:ext cx="1005403" cy="369332"/>
          </a:xfrm>
          <a:prstGeom prst="rect">
            <a:avLst/>
          </a:prstGeom>
          <a:noFill/>
        </p:spPr>
        <p:txBody>
          <a:bodyPr wrap="none" rtlCol="0">
            <a:spAutoFit/>
          </a:bodyPr>
          <a:lstStyle/>
          <a:p>
            <a:r>
              <a:rPr lang="fr-FR" dirty="0"/>
              <a:t>Sémème</a:t>
            </a:r>
          </a:p>
        </p:txBody>
      </p:sp>
      <p:sp>
        <p:nvSpPr>
          <p:cNvPr id="17" name="TextBox 16">
            <a:extLst>
              <a:ext uri="{FF2B5EF4-FFF2-40B4-BE49-F238E27FC236}">
                <a16:creationId xmlns:a16="http://schemas.microsoft.com/office/drawing/2014/main" id="{D8497CD6-7E9D-42D1-BD92-FAFDEC222739}"/>
              </a:ext>
            </a:extLst>
          </p:cNvPr>
          <p:cNvSpPr txBox="1"/>
          <p:nvPr/>
        </p:nvSpPr>
        <p:spPr>
          <a:xfrm>
            <a:off x="5572077" y="4097872"/>
            <a:ext cx="1248419" cy="369332"/>
          </a:xfrm>
          <a:prstGeom prst="rect">
            <a:avLst/>
          </a:prstGeom>
          <a:noFill/>
        </p:spPr>
        <p:txBody>
          <a:bodyPr wrap="none" rtlCol="0">
            <a:spAutoFit/>
          </a:bodyPr>
          <a:lstStyle/>
          <a:p>
            <a:r>
              <a:rPr lang="fr-FR" dirty="0"/>
              <a:t>Prédication</a:t>
            </a:r>
          </a:p>
        </p:txBody>
      </p:sp>
      <p:cxnSp>
        <p:nvCxnSpPr>
          <p:cNvPr id="19" name="Straight Connector 18">
            <a:extLst>
              <a:ext uri="{FF2B5EF4-FFF2-40B4-BE49-F238E27FC236}">
                <a16:creationId xmlns:a16="http://schemas.microsoft.com/office/drawing/2014/main" id="{C8D0BE8B-8C7A-42E8-93C8-6418B38EB68C}"/>
              </a:ext>
            </a:extLst>
          </p:cNvPr>
          <p:cNvCxnSpPr>
            <a:cxnSpLocks/>
          </p:cNvCxnSpPr>
          <p:nvPr/>
        </p:nvCxnSpPr>
        <p:spPr>
          <a:xfrm>
            <a:off x="4280843" y="381038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F5A2E8-7D1D-4C4B-A545-BAE490870E08}"/>
              </a:ext>
            </a:extLst>
          </p:cNvPr>
          <p:cNvSpPr txBox="1"/>
          <p:nvPr/>
        </p:nvSpPr>
        <p:spPr>
          <a:xfrm>
            <a:off x="8340781" y="5238247"/>
            <a:ext cx="3300904" cy="830997"/>
          </a:xfrm>
          <a:prstGeom prst="rect">
            <a:avLst/>
          </a:prstGeom>
          <a:noFill/>
          <a:ln w="19050">
            <a:solidFill>
              <a:schemeClr val="accent1">
                <a:shade val="50000"/>
              </a:schemeClr>
            </a:solidFill>
          </a:ln>
        </p:spPr>
        <p:txBody>
          <a:bodyPr wrap="square" rtlCol="0">
            <a:spAutoFit/>
          </a:bodyPr>
          <a:lstStyle/>
          <a:p>
            <a:pPr algn="ctr"/>
            <a:r>
              <a:rPr lang="fr-FR" sz="2400" b="1" dirty="0"/>
              <a:t>Contexte </a:t>
            </a:r>
          </a:p>
          <a:p>
            <a:pPr algn="ctr"/>
            <a:r>
              <a:rPr lang="fr-FR" sz="2400" b="1" dirty="0"/>
              <a:t>de la communication</a:t>
            </a:r>
          </a:p>
        </p:txBody>
      </p:sp>
      <p:sp>
        <p:nvSpPr>
          <p:cNvPr id="26" name="TextBox 25">
            <a:extLst>
              <a:ext uri="{FF2B5EF4-FFF2-40B4-BE49-F238E27FC236}">
                <a16:creationId xmlns:a16="http://schemas.microsoft.com/office/drawing/2014/main" id="{99758485-30F4-4D72-BBE2-66CE6E8ECAC8}"/>
              </a:ext>
            </a:extLst>
          </p:cNvPr>
          <p:cNvSpPr txBox="1"/>
          <p:nvPr/>
        </p:nvSpPr>
        <p:spPr>
          <a:xfrm>
            <a:off x="488663" y="4900057"/>
            <a:ext cx="1696618" cy="461665"/>
          </a:xfrm>
          <a:prstGeom prst="rect">
            <a:avLst/>
          </a:prstGeom>
          <a:noFill/>
        </p:spPr>
        <p:txBody>
          <a:bodyPr wrap="none" rtlCol="0">
            <a:spAutoFit/>
          </a:bodyPr>
          <a:lstStyle/>
          <a:p>
            <a:r>
              <a:rPr lang="fr-FR" sz="2400" b="1" dirty="0"/>
              <a:t>Enonciation</a:t>
            </a:r>
          </a:p>
        </p:txBody>
      </p:sp>
      <p:sp>
        <p:nvSpPr>
          <p:cNvPr id="27" name="Rectangle 26">
            <a:extLst>
              <a:ext uri="{FF2B5EF4-FFF2-40B4-BE49-F238E27FC236}">
                <a16:creationId xmlns:a16="http://schemas.microsoft.com/office/drawing/2014/main" id="{9CAB03CA-7335-40A9-A6DA-A50E6F807F35}"/>
              </a:ext>
            </a:extLst>
          </p:cNvPr>
          <p:cNvSpPr/>
          <p:nvPr/>
        </p:nvSpPr>
        <p:spPr>
          <a:xfrm>
            <a:off x="222772" y="4777234"/>
            <a:ext cx="2194739" cy="7073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55D5296-8BE1-4B55-AC24-56720BD2AB6D}"/>
              </a:ext>
            </a:extLst>
          </p:cNvPr>
          <p:cNvSpPr txBox="1"/>
          <p:nvPr/>
        </p:nvSpPr>
        <p:spPr>
          <a:xfrm>
            <a:off x="8312729" y="4273956"/>
            <a:ext cx="3357009" cy="830997"/>
          </a:xfrm>
          <a:prstGeom prst="rect">
            <a:avLst/>
          </a:prstGeom>
          <a:noFill/>
          <a:ln w="19050">
            <a:solidFill>
              <a:schemeClr val="accent1">
                <a:shade val="50000"/>
              </a:schemeClr>
            </a:solidFill>
          </a:ln>
        </p:spPr>
        <p:txBody>
          <a:bodyPr wrap="none" rtlCol="0">
            <a:spAutoFit/>
          </a:bodyPr>
          <a:lstStyle/>
          <a:p>
            <a:pPr algn="ctr"/>
            <a:r>
              <a:rPr lang="fr-FR" sz="2400" b="1" dirty="0"/>
              <a:t>Connaissance du monde </a:t>
            </a:r>
          </a:p>
          <a:p>
            <a:pPr algn="ctr"/>
            <a:r>
              <a:rPr lang="fr-FR" sz="2400" b="1" dirty="0"/>
              <a:t>/ domaine</a:t>
            </a:r>
          </a:p>
        </p:txBody>
      </p:sp>
      <p:sp>
        <p:nvSpPr>
          <p:cNvPr id="29" name="Rectangle 28">
            <a:extLst>
              <a:ext uri="{FF2B5EF4-FFF2-40B4-BE49-F238E27FC236}">
                <a16:creationId xmlns:a16="http://schemas.microsoft.com/office/drawing/2014/main" id="{E5DBEBA0-6076-4C7F-B975-8D26FD9DA650}"/>
              </a:ext>
            </a:extLst>
          </p:cNvPr>
          <p:cNvSpPr/>
          <p:nvPr/>
        </p:nvSpPr>
        <p:spPr>
          <a:xfrm>
            <a:off x="8171937" y="4140662"/>
            <a:ext cx="3629315" cy="20417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Straight Connector 30">
            <a:extLst>
              <a:ext uri="{FF2B5EF4-FFF2-40B4-BE49-F238E27FC236}">
                <a16:creationId xmlns:a16="http://schemas.microsoft.com/office/drawing/2014/main" id="{4EA14E21-EF2E-4E7C-A4BA-07EC1B4BD37C}"/>
              </a:ext>
            </a:extLst>
          </p:cNvPr>
          <p:cNvCxnSpPr>
            <a:cxnSpLocks/>
            <a:stCxn id="52" idx="3"/>
          </p:cNvCxnSpPr>
          <p:nvPr/>
        </p:nvCxnSpPr>
        <p:spPr>
          <a:xfrm>
            <a:off x="2251898" y="2338720"/>
            <a:ext cx="1479208" cy="58728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6990FF-BCED-45CB-8541-D0A272E0CC58}"/>
              </a:ext>
            </a:extLst>
          </p:cNvPr>
          <p:cNvCxnSpPr>
            <a:cxnSpLocks/>
          </p:cNvCxnSpPr>
          <p:nvPr/>
        </p:nvCxnSpPr>
        <p:spPr>
          <a:xfrm>
            <a:off x="4280843" y="3170224"/>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0A718A-2855-4F10-9760-4F32E43FE17D}"/>
              </a:ext>
            </a:extLst>
          </p:cNvPr>
          <p:cNvCxnSpPr>
            <a:cxnSpLocks/>
          </p:cNvCxnSpPr>
          <p:nvPr/>
        </p:nvCxnSpPr>
        <p:spPr>
          <a:xfrm>
            <a:off x="6147553" y="380865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2DF5C2B-1355-4DFE-BBAC-3A7BBC0796BB}"/>
              </a:ext>
            </a:extLst>
          </p:cNvPr>
          <p:cNvCxnSpPr>
            <a:cxnSpLocks/>
          </p:cNvCxnSpPr>
          <p:nvPr/>
        </p:nvCxnSpPr>
        <p:spPr>
          <a:xfrm>
            <a:off x="6147553" y="3169951"/>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9E80A6-2D73-4865-8906-D344A339F8BB}"/>
              </a:ext>
            </a:extLst>
          </p:cNvPr>
          <p:cNvSpPr txBox="1"/>
          <p:nvPr/>
        </p:nvSpPr>
        <p:spPr>
          <a:xfrm>
            <a:off x="1015563" y="2607834"/>
            <a:ext cx="1003288" cy="369332"/>
          </a:xfrm>
          <a:prstGeom prst="rect">
            <a:avLst/>
          </a:prstGeom>
          <a:noFill/>
        </p:spPr>
        <p:txBody>
          <a:bodyPr wrap="none" rtlCol="0">
            <a:spAutoFit/>
          </a:bodyPr>
          <a:lstStyle/>
          <a:p>
            <a:r>
              <a:rPr lang="fr-FR" dirty="0"/>
              <a:t>Prosodie</a:t>
            </a:r>
          </a:p>
        </p:txBody>
      </p:sp>
      <p:sp>
        <p:nvSpPr>
          <p:cNvPr id="39" name="TextBox 38">
            <a:extLst>
              <a:ext uri="{FF2B5EF4-FFF2-40B4-BE49-F238E27FC236}">
                <a16:creationId xmlns:a16="http://schemas.microsoft.com/office/drawing/2014/main" id="{FA335A95-2DBD-4BFB-B280-843C176DE9E9}"/>
              </a:ext>
            </a:extLst>
          </p:cNvPr>
          <p:cNvSpPr txBox="1"/>
          <p:nvPr/>
        </p:nvSpPr>
        <p:spPr>
          <a:xfrm>
            <a:off x="4911500" y="1799535"/>
            <a:ext cx="389850" cy="584775"/>
          </a:xfrm>
          <a:prstGeom prst="rect">
            <a:avLst/>
          </a:prstGeom>
          <a:noFill/>
        </p:spPr>
        <p:txBody>
          <a:bodyPr wrap="none" rtlCol="0">
            <a:spAutoFit/>
          </a:bodyPr>
          <a:lstStyle/>
          <a:p>
            <a:r>
              <a:rPr lang="fr-FR" sz="3200" dirty="0"/>
              <a:t>+</a:t>
            </a:r>
          </a:p>
        </p:txBody>
      </p:sp>
      <p:sp>
        <p:nvSpPr>
          <p:cNvPr id="41" name="Rectangle 40">
            <a:extLst>
              <a:ext uri="{FF2B5EF4-FFF2-40B4-BE49-F238E27FC236}">
                <a16:creationId xmlns:a16="http://schemas.microsoft.com/office/drawing/2014/main" id="{4F25469C-A4D7-4357-9727-778194B051E8}"/>
              </a:ext>
            </a:extLst>
          </p:cNvPr>
          <p:cNvSpPr/>
          <p:nvPr/>
        </p:nvSpPr>
        <p:spPr>
          <a:xfrm>
            <a:off x="2775478" y="1621494"/>
            <a:ext cx="4933816" cy="28593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extBox 41">
            <a:extLst>
              <a:ext uri="{FF2B5EF4-FFF2-40B4-BE49-F238E27FC236}">
                <a16:creationId xmlns:a16="http://schemas.microsoft.com/office/drawing/2014/main" id="{65F7DFA4-6F98-48E5-A9DA-04FD7FF810A4}"/>
              </a:ext>
            </a:extLst>
          </p:cNvPr>
          <p:cNvSpPr txBox="1"/>
          <p:nvPr/>
        </p:nvSpPr>
        <p:spPr>
          <a:xfrm>
            <a:off x="2755960" y="3232704"/>
            <a:ext cx="1328342" cy="400110"/>
          </a:xfrm>
          <a:prstGeom prst="rect">
            <a:avLst/>
          </a:prstGeom>
          <a:noFill/>
        </p:spPr>
        <p:txBody>
          <a:bodyPr wrap="square" rtlCol="0">
            <a:spAutoFit/>
          </a:bodyPr>
          <a:lstStyle/>
          <a:p>
            <a:r>
              <a:rPr lang="fr-FR" sz="2000" b="1" dirty="0">
                <a:solidFill>
                  <a:srgbClr val="00B050"/>
                </a:solidFill>
              </a:rPr>
              <a:t>MORPHO-</a:t>
            </a:r>
          </a:p>
        </p:txBody>
      </p:sp>
      <p:sp>
        <p:nvSpPr>
          <p:cNvPr id="43" name="TextBox 42">
            <a:extLst>
              <a:ext uri="{FF2B5EF4-FFF2-40B4-BE49-F238E27FC236}">
                <a16:creationId xmlns:a16="http://schemas.microsoft.com/office/drawing/2014/main" id="{A2524C63-80A1-4C62-AC02-9EE05C44951E}"/>
              </a:ext>
            </a:extLst>
          </p:cNvPr>
          <p:cNvSpPr txBox="1"/>
          <p:nvPr/>
        </p:nvSpPr>
        <p:spPr>
          <a:xfrm>
            <a:off x="2829008" y="3648935"/>
            <a:ext cx="1171791" cy="400110"/>
          </a:xfrm>
          <a:prstGeom prst="rect">
            <a:avLst/>
          </a:prstGeom>
          <a:noFill/>
        </p:spPr>
        <p:txBody>
          <a:bodyPr wrap="square" rtlCol="0">
            <a:spAutoFit/>
          </a:bodyPr>
          <a:lstStyle/>
          <a:p>
            <a:r>
              <a:rPr lang="fr-FR" sz="2000" b="1" dirty="0">
                <a:solidFill>
                  <a:srgbClr val="00B050"/>
                </a:solidFill>
              </a:rPr>
              <a:t>SYNTAXE</a:t>
            </a:r>
          </a:p>
        </p:txBody>
      </p:sp>
      <p:sp>
        <p:nvSpPr>
          <p:cNvPr id="44" name="TextBox 43">
            <a:extLst>
              <a:ext uri="{FF2B5EF4-FFF2-40B4-BE49-F238E27FC236}">
                <a16:creationId xmlns:a16="http://schemas.microsoft.com/office/drawing/2014/main" id="{30FDA034-625E-4EBD-A2B9-84F8E3E9625C}"/>
              </a:ext>
            </a:extLst>
          </p:cNvPr>
          <p:cNvSpPr txBox="1"/>
          <p:nvPr/>
        </p:nvSpPr>
        <p:spPr>
          <a:xfrm rot="5400000">
            <a:off x="6663889" y="3477478"/>
            <a:ext cx="1690698" cy="400110"/>
          </a:xfrm>
          <a:prstGeom prst="rect">
            <a:avLst/>
          </a:prstGeom>
          <a:noFill/>
        </p:spPr>
        <p:txBody>
          <a:bodyPr wrap="square" rtlCol="0">
            <a:spAutoFit/>
          </a:bodyPr>
          <a:lstStyle/>
          <a:p>
            <a:r>
              <a:rPr lang="fr-FR" sz="2000" b="1" dirty="0">
                <a:solidFill>
                  <a:srgbClr val="00B050"/>
                </a:solidFill>
              </a:rPr>
              <a:t>SEMANTIQUE</a:t>
            </a:r>
          </a:p>
        </p:txBody>
      </p:sp>
      <p:cxnSp>
        <p:nvCxnSpPr>
          <p:cNvPr id="48" name="Straight Connector 47">
            <a:extLst>
              <a:ext uri="{FF2B5EF4-FFF2-40B4-BE49-F238E27FC236}">
                <a16:creationId xmlns:a16="http://schemas.microsoft.com/office/drawing/2014/main" id="{B47C11EA-1861-4F2C-80E2-66B69E145304}"/>
              </a:ext>
            </a:extLst>
          </p:cNvPr>
          <p:cNvCxnSpPr>
            <a:cxnSpLocks/>
          </p:cNvCxnSpPr>
          <p:nvPr/>
        </p:nvCxnSpPr>
        <p:spPr>
          <a:xfrm>
            <a:off x="4985763" y="3142454"/>
            <a:ext cx="542798" cy="355012"/>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2D09C6-E8D1-48FE-ABCF-993059BA58D5}"/>
              </a:ext>
            </a:extLst>
          </p:cNvPr>
          <p:cNvCxnSpPr>
            <a:cxnSpLocks/>
          </p:cNvCxnSpPr>
          <p:nvPr/>
        </p:nvCxnSpPr>
        <p:spPr>
          <a:xfrm>
            <a:off x="4988784" y="4301758"/>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2FB1039-B552-45BA-B9E1-E274A64FDB06}"/>
              </a:ext>
            </a:extLst>
          </p:cNvPr>
          <p:cNvSpPr txBox="1"/>
          <p:nvPr/>
        </p:nvSpPr>
        <p:spPr>
          <a:xfrm>
            <a:off x="1335746" y="2137288"/>
            <a:ext cx="389850" cy="584775"/>
          </a:xfrm>
          <a:prstGeom prst="rect">
            <a:avLst/>
          </a:prstGeom>
          <a:noFill/>
        </p:spPr>
        <p:txBody>
          <a:bodyPr wrap="none" rtlCol="0">
            <a:spAutoFit/>
          </a:bodyPr>
          <a:lstStyle/>
          <a:p>
            <a:r>
              <a:rPr lang="fr-FR" sz="3200" dirty="0"/>
              <a:t>+</a:t>
            </a:r>
          </a:p>
        </p:txBody>
      </p:sp>
      <p:sp>
        <p:nvSpPr>
          <p:cNvPr id="52" name="Rectangle 51">
            <a:extLst>
              <a:ext uri="{FF2B5EF4-FFF2-40B4-BE49-F238E27FC236}">
                <a16:creationId xmlns:a16="http://schemas.microsoft.com/office/drawing/2014/main" id="{4F6268C0-BCDA-481B-89BB-C6535673B337}"/>
              </a:ext>
            </a:extLst>
          </p:cNvPr>
          <p:cNvSpPr/>
          <p:nvPr/>
        </p:nvSpPr>
        <p:spPr>
          <a:xfrm>
            <a:off x="837957" y="1617169"/>
            <a:ext cx="1413941" cy="1443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a:extLst>
              <a:ext uri="{FF2B5EF4-FFF2-40B4-BE49-F238E27FC236}">
                <a16:creationId xmlns:a16="http://schemas.microsoft.com/office/drawing/2014/main" id="{02A2DB3C-72E8-49BD-8E6B-7C28D72A4E32}"/>
              </a:ext>
            </a:extLst>
          </p:cNvPr>
          <p:cNvSpPr txBox="1"/>
          <p:nvPr/>
        </p:nvSpPr>
        <p:spPr>
          <a:xfrm>
            <a:off x="3675143" y="2297756"/>
            <a:ext cx="2721642" cy="338554"/>
          </a:xfrm>
          <a:prstGeom prst="rect">
            <a:avLst/>
          </a:prstGeom>
          <a:noFill/>
        </p:spPr>
        <p:txBody>
          <a:bodyPr wrap="none" rtlCol="0">
            <a:spAutoFit/>
          </a:bodyPr>
          <a:lstStyle/>
          <a:p>
            <a:pPr algn="ctr"/>
            <a:r>
              <a:rPr lang="fr-FR" sz="1600" i="1" dirty="0" err="1"/>
              <a:t>Compositionnalité</a:t>
            </a:r>
            <a:r>
              <a:rPr lang="fr-FR" sz="1600" i="1" dirty="0"/>
              <a:t> / Hiérarchie</a:t>
            </a:r>
          </a:p>
        </p:txBody>
      </p:sp>
      <p:sp>
        <p:nvSpPr>
          <p:cNvPr id="61" name="Arc 60">
            <a:extLst>
              <a:ext uri="{FF2B5EF4-FFF2-40B4-BE49-F238E27FC236}">
                <a16:creationId xmlns:a16="http://schemas.microsoft.com/office/drawing/2014/main" id="{1F872E68-237D-4448-8F6A-5F96AC153C80}"/>
              </a:ext>
            </a:extLst>
          </p:cNvPr>
          <p:cNvSpPr/>
          <p:nvPr/>
        </p:nvSpPr>
        <p:spPr>
          <a:xfrm>
            <a:off x="5644259" y="3497467"/>
            <a:ext cx="1540042" cy="288944"/>
          </a:xfrm>
          <a:prstGeom prst="arc">
            <a:avLst>
              <a:gd name="adj1" fmla="val 16099615"/>
              <a:gd name="adj2" fmla="val 5374374"/>
            </a:avLst>
          </a:prstGeom>
          <a:ln w="508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Oval 63">
            <a:extLst>
              <a:ext uri="{FF2B5EF4-FFF2-40B4-BE49-F238E27FC236}">
                <a16:creationId xmlns:a16="http://schemas.microsoft.com/office/drawing/2014/main" id="{3D3116BB-64E4-40AC-9473-C18579AC936D}"/>
              </a:ext>
            </a:extLst>
          </p:cNvPr>
          <p:cNvSpPr/>
          <p:nvPr/>
        </p:nvSpPr>
        <p:spPr>
          <a:xfrm>
            <a:off x="2967979" y="5264613"/>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TextBox 64">
            <a:extLst>
              <a:ext uri="{FF2B5EF4-FFF2-40B4-BE49-F238E27FC236}">
                <a16:creationId xmlns:a16="http://schemas.microsoft.com/office/drawing/2014/main" id="{BB98A541-1907-4223-8EEE-8BAB270B6ED6}"/>
              </a:ext>
            </a:extLst>
          </p:cNvPr>
          <p:cNvSpPr txBox="1"/>
          <p:nvPr/>
        </p:nvSpPr>
        <p:spPr>
          <a:xfrm>
            <a:off x="3118696" y="5435721"/>
            <a:ext cx="1834477" cy="523220"/>
          </a:xfrm>
          <a:prstGeom prst="rect">
            <a:avLst/>
          </a:prstGeom>
          <a:noFill/>
        </p:spPr>
        <p:txBody>
          <a:bodyPr wrap="none" rtlCol="0">
            <a:spAutoFit/>
          </a:bodyPr>
          <a:lstStyle/>
          <a:p>
            <a:r>
              <a:rPr lang="fr-FR" sz="2800" b="1" dirty="0">
                <a:solidFill>
                  <a:srgbClr val="FF0000"/>
                </a:solidFill>
              </a:rPr>
              <a:t>Intégration</a:t>
            </a:r>
          </a:p>
        </p:txBody>
      </p:sp>
      <p:sp>
        <p:nvSpPr>
          <p:cNvPr id="66" name="Arrow: Right 65">
            <a:extLst>
              <a:ext uri="{FF2B5EF4-FFF2-40B4-BE49-F238E27FC236}">
                <a16:creationId xmlns:a16="http://schemas.microsoft.com/office/drawing/2014/main" id="{09861F0C-ACC6-4FC7-B565-2484925E0129}"/>
              </a:ext>
            </a:extLst>
          </p:cNvPr>
          <p:cNvSpPr/>
          <p:nvPr/>
        </p:nvSpPr>
        <p:spPr>
          <a:xfrm rot="1450866">
            <a:off x="2381451" y="5164961"/>
            <a:ext cx="978408" cy="2961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Arrow: Right 66">
            <a:extLst>
              <a:ext uri="{FF2B5EF4-FFF2-40B4-BE49-F238E27FC236}">
                <a16:creationId xmlns:a16="http://schemas.microsoft.com/office/drawing/2014/main" id="{B5E51AB6-1F69-42A2-BB0A-87FDB3B9D589}"/>
              </a:ext>
            </a:extLst>
          </p:cNvPr>
          <p:cNvSpPr/>
          <p:nvPr/>
        </p:nvSpPr>
        <p:spPr>
          <a:xfrm rot="5400000">
            <a:off x="3559385" y="4792339"/>
            <a:ext cx="782793" cy="299474"/>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Arrow: Right 67">
            <a:extLst>
              <a:ext uri="{FF2B5EF4-FFF2-40B4-BE49-F238E27FC236}">
                <a16:creationId xmlns:a16="http://schemas.microsoft.com/office/drawing/2014/main" id="{ADE092DB-031C-438D-9CAA-9B9A8A9ACA97}"/>
              </a:ext>
            </a:extLst>
          </p:cNvPr>
          <p:cNvSpPr/>
          <p:nvPr/>
        </p:nvSpPr>
        <p:spPr>
          <a:xfrm rot="10327006" flipV="1">
            <a:off x="4831500" y="5146384"/>
            <a:ext cx="3332396" cy="34686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487C092C-B47C-4170-B953-6977D2D9DEF7}"/>
              </a:ext>
            </a:extLst>
          </p:cNvPr>
          <p:cNvSpPr/>
          <p:nvPr/>
        </p:nvSpPr>
        <p:spPr>
          <a:xfrm>
            <a:off x="5649302" y="5875015"/>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TextBox 69">
            <a:extLst>
              <a:ext uri="{FF2B5EF4-FFF2-40B4-BE49-F238E27FC236}">
                <a16:creationId xmlns:a16="http://schemas.microsoft.com/office/drawing/2014/main" id="{3C0C135A-5AF6-476D-A018-1D4CC7ACDE70}"/>
              </a:ext>
            </a:extLst>
          </p:cNvPr>
          <p:cNvSpPr txBox="1"/>
          <p:nvPr/>
        </p:nvSpPr>
        <p:spPr>
          <a:xfrm>
            <a:off x="5927282" y="6074174"/>
            <a:ext cx="1589474" cy="523220"/>
          </a:xfrm>
          <a:prstGeom prst="rect">
            <a:avLst/>
          </a:prstGeom>
          <a:noFill/>
        </p:spPr>
        <p:txBody>
          <a:bodyPr wrap="none" rtlCol="0">
            <a:spAutoFit/>
          </a:bodyPr>
          <a:lstStyle/>
          <a:p>
            <a:r>
              <a:rPr lang="fr-FR" sz="2800" b="1" dirty="0">
                <a:solidFill>
                  <a:srgbClr val="FF0000"/>
                </a:solidFill>
              </a:rPr>
              <a:t>Inférence</a:t>
            </a:r>
          </a:p>
        </p:txBody>
      </p:sp>
      <p:sp>
        <p:nvSpPr>
          <p:cNvPr id="71" name="Arrow: Right 70">
            <a:extLst>
              <a:ext uri="{FF2B5EF4-FFF2-40B4-BE49-F238E27FC236}">
                <a16:creationId xmlns:a16="http://schemas.microsoft.com/office/drawing/2014/main" id="{F249CC99-C667-4050-AD98-9961E0ED513F}"/>
              </a:ext>
            </a:extLst>
          </p:cNvPr>
          <p:cNvSpPr/>
          <p:nvPr/>
        </p:nvSpPr>
        <p:spPr>
          <a:xfrm rot="1152654">
            <a:off x="4786515" y="6027742"/>
            <a:ext cx="978408" cy="2961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Straight Arrow Connector 73">
            <a:extLst>
              <a:ext uri="{FF2B5EF4-FFF2-40B4-BE49-F238E27FC236}">
                <a16:creationId xmlns:a16="http://schemas.microsoft.com/office/drawing/2014/main" id="{C8C47D30-D138-4477-BA66-1C2319FBEBE5}"/>
              </a:ext>
            </a:extLst>
          </p:cNvPr>
          <p:cNvCxnSpPr>
            <a:stCxn id="69" idx="6"/>
          </p:cNvCxnSpPr>
          <p:nvPr/>
        </p:nvCxnSpPr>
        <p:spPr>
          <a:xfrm flipV="1">
            <a:off x="7714942" y="6175792"/>
            <a:ext cx="456995" cy="171327"/>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3E7300F-0308-45B1-BD84-87F44528F545}"/>
              </a:ext>
            </a:extLst>
          </p:cNvPr>
          <p:cNvSpPr txBox="1"/>
          <p:nvPr/>
        </p:nvSpPr>
        <p:spPr>
          <a:xfrm>
            <a:off x="4223919" y="4807141"/>
            <a:ext cx="1880961" cy="400110"/>
          </a:xfrm>
          <a:prstGeom prst="rect">
            <a:avLst/>
          </a:prstGeom>
          <a:noFill/>
        </p:spPr>
        <p:txBody>
          <a:bodyPr wrap="square" rtlCol="0">
            <a:spAutoFit/>
          </a:bodyPr>
          <a:lstStyle/>
          <a:p>
            <a:r>
              <a:rPr lang="fr-FR" sz="2000" b="1" dirty="0">
                <a:solidFill>
                  <a:srgbClr val="00B050"/>
                </a:solidFill>
              </a:rPr>
              <a:t>PRAGMATIQUE</a:t>
            </a:r>
          </a:p>
        </p:txBody>
      </p:sp>
      <p:cxnSp>
        <p:nvCxnSpPr>
          <p:cNvPr id="53" name="Straight Connector 52">
            <a:extLst>
              <a:ext uri="{FF2B5EF4-FFF2-40B4-BE49-F238E27FC236}">
                <a16:creationId xmlns:a16="http://schemas.microsoft.com/office/drawing/2014/main" id="{E4F29F31-AA97-4C72-9E19-77FFDA84268D}"/>
              </a:ext>
            </a:extLst>
          </p:cNvPr>
          <p:cNvCxnSpPr>
            <a:cxnSpLocks/>
          </p:cNvCxnSpPr>
          <p:nvPr/>
        </p:nvCxnSpPr>
        <p:spPr>
          <a:xfrm>
            <a:off x="4974309" y="3677533"/>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18720D1-3629-4866-8410-A38413BE717B}"/>
              </a:ext>
            </a:extLst>
          </p:cNvPr>
          <p:cNvSpPr txBox="1"/>
          <p:nvPr/>
        </p:nvSpPr>
        <p:spPr>
          <a:xfrm>
            <a:off x="737247" y="3058397"/>
            <a:ext cx="1809787" cy="400110"/>
          </a:xfrm>
          <a:prstGeom prst="rect">
            <a:avLst/>
          </a:prstGeom>
          <a:noFill/>
        </p:spPr>
        <p:txBody>
          <a:bodyPr wrap="square" rtlCol="0">
            <a:spAutoFit/>
          </a:bodyPr>
          <a:lstStyle/>
          <a:p>
            <a:r>
              <a:rPr lang="fr-FR" sz="2000" b="1" dirty="0">
                <a:solidFill>
                  <a:srgbClr val="00B050"/>
                </a:solidFill>
              </a:rPr>
              <a:t>PHONOLOGIE</a:t>
            </a:r>
          </a:p>
        </p:txBody>
      </p:sp>
      <p:cxnSp>
        <p:nvCxnSpPr>
          <p:cNvPr id="55" name="Straight Connector 54">
            <a:extLst>
              <a:ext uri="{FF2B5EF4-FFF2-40B4-BE49-F238E27FC236}">
                <a16:creationId xmlns:a16="http://schemas.microsoft.com/office/drawing/2014/main" id="{62877778-0F90-4A5E-81AA-CB1E3E2C982D}"/>
              </a:ext>
            </a:extLst>
          </p:cNvPr>
          <p:cNvCxnSpPr>
            <a:cxnSpLocks/>
          </p:cNvCxnSpPr>
          <p:nvPr/>
        </p:nvCxnSpPr>
        <p:spPr>
          <a:xfrm>
            <a:off x="8118396" y="1812922"/>
            <a:ext cx="564424"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AF9E2-64E9-420A-BB15-A7EC9D4EA8BA}"/>
              </a:ext>
            </a:extLst>
          </p:cNvPr>
          <p:cNvSpPr txBox="1"/>
          <p:nvPr/>
        </p:nvSpPr>
        <p:spPr>
          <a:xfrm>
            <a:off x="9389283" y="959003"/>
            <a:ext cx="1161152" cy="369332"/>
          </a:xfrm>
          <a:prstGeom prst="rect">
            <a:avLst/>
          </a:prstGeom>
          <a:noFill/>
        </p:spPr>
        <p:txBody>
          <a:bodyPr wrap="none" rtlCol="0">
            <a:spAutoFit/>
          </a:bodyPr>
          <a:lstStyle/>
          <a:p>
            <a:r>
              <a:rPr lang="fr-FR" dirty="0"/>
              <a:t>Relations :</a:t>
            </a:r>
          </a:p>
        </p:txBody>
      </p:sp>
      <p:sp>
        <p:nvSpPr>
          <p:cNvPr id="24" name="TextBox 23">
            <a:extLst>
              <a:ext uri="{FF2B5EF4-FFF2-40B4-BE49-F238E27FC236}">
                <a16:creationId xmlns:a16="http://schemas.microsoft.com/office/drawing/2014/main" id="{A028577D-F0ED-4DB2-94A0-C69E6D887240}"/>
              </a:ext>
            </a:extLst>
          </p:cNvPr>
          <p:cNvSpPr txBox="1"/>
          <p:nvPr/>
        </p:nvSpPr>
        <p:spPr>
          <a:xfrm>
            <a:off x="8943774" y="1644976"/>
            <a:ext cx="1241045" cy="338554"/>
          </a:xfrm>
          <a:prstGeom prst="rect">
            <a:avLst/>
          </a:prstGeom>
          <a:noFill/>
        </p:spPr>
        <p:txBody>
          <a:bodyPr wrap="none" rtlCol="0">
            <a:spAutoFit/>
          </a:bodyPr>
          <a:lstStyle/>
          <a:p>
            <a:r>
              <a:rPr lang="fr-FR" sz="1600" dirty="0"/>
              <a:t>Composition</a:t>
            </a:r>
          </a:p>
        </p:txBody>
      </p:sp>
      <p:cxnSp>
        <p:nvCxnSpPr>
          <p:cNvPr id="60" name="Straight Connector 59">
            <a:extLst>
              <a:ext uri="{FF2B5EF4-FFF2-40B4-BE49-F238E27FC236}">
                <a16:creationId xmlns:a16="http://schemas.microsoft.com/office/drawing/2014/main" id="{5ABD0048-A361-494A-81EF-0661002189AB}"/>
              </a:ext>
            </a:extLst>
          </p:cNvPr>
          <p:cNvCxnSpPr>
            <a:cxnSpLocks/>
          </p:cNvCxnSpPr>
          <p:nvPr/>
        </p:nvCxnSpPr>
        <p:spPr>
          <a:xfrm>
            <a:off x="8111595" y="2168949"/>
            <a:ext cx="562587"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6F9D0F-D1C3-480E-BE09-EF9B796D74A1}"/>
              </a:ext>
            </a:extLst>
          </p:cNvPr>
          <p:cNvSpPr txBox="1"/>
          <p:nvPr/>
        </p:nvSpPr>
        <p:spPr>
          <a:xfrm>
            <a:off x="8955919" y="1972978"/>
            <a:ext cx="2791327" cy="338554"/>
          </a:xfrm>
          <a:prstGeom prst="rect">
            <a:avLst/>
          </a:prstGeom>
          <a:noFill/>
        </p:spPr>
        <p:txBody>
          <a:bodyPr wrap="square" rtlCol="0">
            <a:spAutoFit/>
          </a:bodyPr>
          <a:lstStyle/>
          <a:p>
            <a:r>
              <a:rPr lang="fr-FR" sz="1600" dirty="0"/>
              <a:t>Interface syntaxe / sémantique</a:t>
            </a:r>
          </a:p>
        </p:txBody>
      </p:sp>
      <p:cxnSp>
        <p:nvCxnSpPr>
          <p:cNvPr id="72" name="Straight Connector 71">
            <a:extLst>
              <a:ext uri="{FF2B5EF4-FFF2-40B4-BE49-F238E27FC236}">
                <a16:creationId xmlns:a16="http://schemas.microsoft.com/office/drawing/2014/main" id="{1974FED0-2A70-4ABE-8F79-4F28A0CD64D5}"/>
              </a:ext>
            </a:extLst>
          </p:cNvPr>
          <p:cNvCxnSpPr>
            <a:cxnSpLocks/>
          </p:cNvCxnSpPr>
          <p:nvPr/>
        </p:nvCxnSpPr>
        <p:spPr>
          <a:xfrm>
            <a:off x="8157063" y="2513086"/>
            <a:ext cx="525757"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CBE6FFA-789A-4692-B255-07B0ABF35364}"/>
              </a:ext>
            </a:extLst>
          </p:cNvPr>
          <p:cNvSpPr txBox="1"/>
          <p:nvPr/>
        </p:nvSpPr>
        <p:spPr>
          <a:xfrm>
            <a:off x="8983957" y="2306920"/>
            <a:ext cx="1898853" cy="338554"/>
          </a:xfrm>
          <a:prstGeom prst="rect">
            <a:avLst/>
          </a:prstGeom>
          <a:noFill/>
        </p:spPr>
        <p:txBody>
          <a:bodyPr wrap="none" rtlCol="0">
            <a:spAutoFit/>
          </a:bodyPr>
          <a:lstStyle/>
          <a:p>
            <a:r>
              <a:rPr lang="fr-FR" sz="1600" dirty="0"/>
              <a:t>Relation sémantique</a:t>
            </a:r>
          </a:p>
        </p:txBody>
      </p:sp>
      <p:cxnSp>
        <p:nvCxnSpPr>
          <p:cNvPr id="77" name="Straight Connector 76">
            <a:extLst>
              <a:ext uri="{FF2B5EF4-FFF2-40B4-BE49-F238E27FC236}">
                <a16:creationId xmlns:a16="http://schemas.microsoft.com/office/drawing/2014/main" id="{BC01366D-26C1-4AE4-B585-7801B5B90B1C}"/>
              </a:ext>
            </a:extLst>
          </p:cNvPr>
          <p:cNvCxnSpPr>
            <a:cxnSpLocks/>
          </p:cNvCxnSpPr>
          <p:nvPr/>
        </p:nvCxnSpPr>
        <p:spPr>
          <a:xfrm>
            <a:off x="8118396" y="1501430"/>
            <a:ext cx="56442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6387BC5-5CF6-4C32-A448-823205583610}"/>
              </a:ext>
            </a:extLst>
          </p:cNvPr>
          <p:cNvSpPr txBox="1"/>
          <p:nvPr/>
        </p:nvSpPr>
        <p:spPr>
          <a:xfrm>
            <a:off x="8943774" y="1322337"/>
            <a:ext cx="3265317" cy="338554"/>
          </a:xfrm>
          <a:prstGeom prst="rect">
            <a:avLst/>
          </a:prstGeom>
          <a:noFill/>
        </p:spPr>
        <p:txBody>
          <a:bodyPr wrap="none" rtlCol="0">
            <a:spAutoFit/>
          </a:bodyPr>
          <a:lstStyle/>
          <a:p>
            <a:r>
              <a:rPr lang="fr-FR" sz="1600" dirty="0"/>
              <a:t>Articulation phonèmes / morphèmes</a:t>
            </a:r>
          </a:p>
        </p:txBody>
      </p:sp>
      <p:sp>
        <p:nvSpPr>
          <p:cNvPr id="79" name="Arrow: Right 78">
            <a:extLst>
              <a:ext uri="{FF2B5EF4-FFF2-40B4-BE49-F238E27FC236}">
                <a16:creationId xmlns:a16="http://schemas.microsoft.com/office/drawing/2014/main" id="{F78712D5-EBEE-4FEB-88D0-2CB5A682AC5E}"/>
              </a:ext>
            </a:extLst>
          </p:cNvPr>
          <p:cNvSpPr/>
          <p:nvPr/>
        </p:nvSpPr>
        <p:spPr>
          <a:xfrm>
            <a:off x="8171937" y="3135179"/>
            <a:ext cx="443091" cy="15209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TextBox 80">
            <a:extLst>
              <a:ext uri="{FF2B5EF4-FFF2-40B4-BE49-F238E27FC236}">
                <a16:creationId xmlns:a16="http://schemas.microsoft.com/office/drawing/2014/main" id="{51C8928A-0088-415F-A34B-8AF6DA244C0B}"/>
              </a:ext>
            </a:extLst>
          </p:cNvPr>
          <p:cNvSpPr txBox="1"/>
          <p:nvPr/>
        </p:nvSpPr>
        <p:spPr>
          <a:xfrm>
            <a:off x="8932350" y="3027178"/>
            <a:ext cx="1819985" cy="338554"/>
          </a:xfrm>
          <a:prstGeom prst="rect">
            <a:avLst/>
          </a:prstGeom>
          <a:noFill/>
        </p:spPr>
        <p:txBody>
          <a:bodyPr wrap="none" rtlCol="0">
            <a:spAutoFit/>
          </a:bodyPr>
          <a:lstStyle/>
          <a:p>
            <a:r>
              <a:rPr lang="fr-FR" sz="1600" dirty="0"/>
              <a:t>Elaboration du sens</a:t>
            </a:r>
          </a:p>
        </p:txBody>
      </p:sp>
      <p:cxnSp>
        <p:nvCxnSpPr>
          <p:cNvPr id="82" name="Straight Arrow Connector 81">
            <a:extLst>
              <a:ext uri="{FF2B5EF4-FFF2-40B4-BE49-F238E27FC236}">
                <a16:creationId xmlns:a16="http://schemas.microsoft.com/office/drawing/2014/main" id="{B85DE028-DC0C-4B1D-AB78-4030B4ADA975}"/>
              </a:ext>
            </a:extLst>
          </p:cNvPr>
          <p:cNvCxnSpPr>
            <a:cxnSpLocks/>
          </p:cNvCxnSpPr>
          <p:nvPr/>
        </p:nvCxnSpPr>
        <p:spPr>
          <a:xfrm>
            <a:off x="8231325" y="3619123"/>
            <a:ext cx="430401" cy="0"/>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0667539-B690-482D-855B-EC6629EB6F9C}"/>
              </a:ext>
            </a:extLst>
          </p:cNvPr>
          <p:cNvSpPr txBox="1"/>
          <p:nvPr/>
        </p:nvSpPr>
        <p:spPr>
          <a:xfrm>
            <a:off x="8955919" y="3432038"/>
            <a:ext cx="2825582" cy="338554"/>
          </a:xfrm>
          <a:prstGeom prst="rect">
            <a:avLst/>
          </a:prstGeom>
          <a:noFill/>
        </p:spPr>
        <p:txBody>
          <a:bodyPr wrap="none" rtlCol="0">
            <a:spAutoFit/>
          </a:bodyPr>
          <a:lstStyle/>
          <a:p>
            <a:r>
              <a:rPr lang="fr-FR" sz="1600" dirty="0"/>
              <a:t>Construction des connaissances</a:t>
            </a:r>
          </a:p>
        </p:txBody>
      </p:sp>
      <p:cxnSp>
        <p:nvCxnSpPr>
          <p:cNvPr id="63" name="Straight Connector 62">
            <a:extLst>
              <a:ext uri="{FF2B5EF4-FFF2-40B4-BE49-F238E27FC236}">
                <a16:creationId xmlns:a16="http://schemas.microsoft.com/office/drawing/2014/main" id="{D5713B5B-6CB6-41EC-A92D-9E0A7D1C9696}"/>
              </a:ext>
            </a:extLst>
          </p:cNvPr>
          <p:cNvCxnSpPr>
            <a:cxnSpLocks/>
          </p:cNvCxnSpPr>
          <p:nvPr/>
        </p:nvCxnSpPr>
        <p:spPr>
          <a:xfrm>
            <a:off x="6645038" y="3258452"/>
            <a:ext cx="1769175" cy="1007167"/>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198E75E-E8E5-4D3B-8873-02A49CF0BB15}"/>
              </a:ext>
            </a:extLst>
          </p:cNvPr>
          <p:cNvCxnSpPr>
            <a:cxnSpLocks/>
          </p:cNvCxnSpPr>
          <p:nvPr/>
        </p:nvCxnSpPr>
        <p:spPr>
          <a:xfrm>
            <a:off x="6645038" y="3674614"/>
            <a:ext cx="1695743" cy="872066"/>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013B14-FCCC-4AF6-9A48-40080E1AE0E5}"/>
              </a:ext>
            </a:extLst>
          </p:cNvPr>
          <p:cNvCxnSpPr>
            <a:cxnSpLocks/>
          </p:cNvCxnSpPr>
          <p:nvPr/>
        </p:nvCxnSpPr>
        <p:spPr>
          <a:xfrm>
            <a:off x="8142146" y="2863910"/>
            <a:ext cx="562587" cy="0"/>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C8E89E2E-AFC3-4773-B5D3-02E916E75AB6}"/>
              </a:ext>
            </a:extLst>
          </p:cNvPr>
          <p:cNvSpPr txBox="1"/>
          <p:nvPr/>
        </p:nvSpPr>
        <p:spPr>
          <a:xfrm>
            <a:off x="8958870" y="2653811"/>
            <a:ext cx="3201826" cy="338554"/>
          </a:xfrm>
          <a:prstGeom prst="rect">
            <a:avLst/>
          </a:prstGeom>
          <a:noFill/>
        </p:spPr>
        <p:txBody>
          <a:bodyPr wrap="square" rtlCol="0">
            <a:spAutoFit/>
          </a:bodyPr>
          <a:lstStyle/>
          <a:p>
            <a:r>
              <a:rPr lang="fr-FR" sz="1600" dirty="0"/>
              <a:t>Interface sens linguistique / concept</a:t>
            </a:r>
          </a:p>
        </p:txBody>
      </p:sp>
    </p:spTree>
    <p:extLst>
      <p:ext uri="{BB962C8B-B14F-4D97-AF65-F5344CB8AC3E}">
        <p14:creationId xmlns:p14="http://schemas.microsoft.com/office/powerpoint/2010/main" val="379042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Histoire et Paradigmes du NLP</a:t>
            </a:r>
          </a:p>
        </p:txBody>
      </p:sp>
      <p:graphicFrame>
        <p:nvGraphicFramePr>
          <p:cNvPr id="3" name="Table 2">
            <a:extLst>
              <a:ext uri="{FF2B5EF4-FFF2-40B4-BE49-F238E27FC236}">
                <a16:creationId xmlns:a16="http://schemas.microsoft.com/office/drawing/2014/main" id="{AC5642E1-B7ED-4B3D-87E8-CD6B4126477F}"/>
              </a:ext>
            </a:extLst>
          </p:cNvPr>
          <p:cNvGraphicFramePr>
            <a:graphicFrameLocks noGrp="1"/>
          </p:cNvGraphicFramePr>
          <p:nvPr>
            <p:extLst>
              <p:ext uri="{D42A27DB-BD31-4B8C-83A1-F6EECF244321}">
                <p14:modId xmlns:p14="http://schemas.microsoft.com/office/powerpoint/2010/main" val="2059635446"/>
              </p:ext>
            </p:extLst>
          </p:nvPr>
        </p:nvGraphicFramePr>
        <p:xfrm>
          <a:off x="445294" y="995910"/>
          <a:ext cx="11301412" cy="5406461"/>
        </p:xfrm>
        <a:graphic>
          <a:graphicData uri="http://schemas.openxmlformats.org/drawingml/2006/table">
            <a:tbl>
              <a:tblPr firstRow="1" firstCol="1" bandRow="1">
                <a:tableStyleId>{5C22544A-7EE6-4342-B048-85BDC9FD1C3A}</a:tableStyleId>
              </a:tblPr>
              <a:tblGrid>
                <a:gridCol w="903821">
                  <a:extLst>
                    <a:ext uri="{9D8B030D-6E8A-4147-A177-3AD203B41FA5}">
                      <a16:colId xmlns:a16="http://schemas.microsoft.com/office/drawing/2014/main" val="3861298834"/>
                    </a:ext>
                  </a:extLst>
                </a:gridCol>
                <a:gridCol w="3110966">
                  <a:extLst>
                    <a:ext uri="{9D8B030D-6E8A-4147-A177-3AD203B41FA5}">
                      <a16:colId xmlns:a16="http://schemas.microsoft.com/office/drawing/2014/main" val="1736016563"/>
                    </a:ext>
                  </a:extLst>
                </a:gridCol>
                <a:gridCol w="4386263">
                  <a:extLst>
                    <a:ext uri="{9D8B030D-6E8A-4147-A177-3AD203B41FA5}">
                      <a16:colId xmlns:a16="http://schemas.microsoft.com/office/drawing/2014/main" val="3686666208"/>
                    </a:ext>
                  </a:extLst>
                </a:gridCol>
                <a:gridCol w="2900362">
                  <a:extLst>
                    <a:ext uri="{9D8B030D-6E8A-4147-A177-3AD203B41FA5}">
                      <a16:colId xmlns:a16="http://schemas.microsoft.com/office/drawing/2014/main" val="2520325456"/>
                    </a:ext>
                  </a:extLst>
                </a:gridCol>
              </a:tblGrid>
              <a:tr h="764982">
                <a:tc>
                  <a:txBody>
                    <a:bodyPr/>
                    <a:lstStyle/>
                    <a:p>
                      <a:pPr algn="ctr">
                        <a:lnSpc>
                          <a:spcPct val="107000"/>
                        </a:lnSpc>
                        <a:spcAft>
                          <a:spcPts val="0"/>
                        </a:spcAft>
                      </a:pPr>
                      <a:r>
                        <a:rPr lang="fr-FR" sz="1800" dirty="0">
                          <a:effectLst/>
                        </a:rPr>
                        <a:t>Années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solidFill>
                            <a:srgbClr val="FF0000"/>
                          </a:solidFill>
                          <a:effectLst/>
                        </a:rPr>
                        <a:t>Philosophie</a:t>
                      </a:r>
                      <a:r>
                        <a:rPr lang="fr-FR" sz="1800" dirty="0">
                          <a:effectLst/>
                        </a:rPr>
                        <a:t> / technologie</a:t>
                      </a:r>
                    </a:p>
                    <a:p>
                      <a:pPr algn="ctr">
                        <a:lnSpc>
                          <a:spcPct val="107000"/>
                        </a:lnSpc>
                        <a:spcAft>
                          <a:spcPts val="0"/>
                        </a:spcAft>
                      </a:pPr>
                      <a:r>
                        <a:rPr lang="fr-FR" sz="1800" dirty="0">
                          <a:effectLst/>
                        </a:rPr>
                        <a:t>dominante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linguistique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des connaissances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7411032"/>
                  </a:ext>
                </a:extLst>
              </a:tr>
              <a:tr h="607554">
                <a:tc>
                  <a:txBody>
                    <a:bodyPr/>
                    <a:lstStyle/>
                    <a:p>
                      <a:pPr>
                        <a:lnSpc>
                          <a:spcPct val="107000"/>
                        </a:lnSpc>
                        <a:spcAft>
                          <a:spcPts val="0"/>
                        </a:spcAft>
                      </a:pPr>
                      <a:r>
                        <a:rPr lang="fr-FR" sz="2000" dirty="0">
                          <a:effectLst/>
                        </a:rPr>
                        <a:t>50 –</a:t>
                      </a:r>
                    </a:p>
                    <a:p>
                      <a:pPr>
                        <a:lnSpc>
                          <a:spcPct val="107000"/>
                        </a:lnSpc>
                        <a:spcAft>
                          <a:spcPts val="0"/>
                        </a:spcAft>
                      </a:pPr>
                      <a:r>
                        <a:rPr lang="fr-FR" sz="2000" dirty="0">
                          <a:effectLst/>
                        </a:rPr>
                        <a:t>60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7000"/>
                        </a:lnSpc>
                        <a:spcAft>
                          <a:spcPts val="0"/>
                        </a:spcAft>
                      </a:pPr>
                      <a:r>
                        <a:rPr lang="fr-FR" sz="2000" dirty="0">
                          <a:solidFill>
                            <a:srgbClr val="FF0000"/>
                          </a:solidFill>
                          <a:effectLst/>
                        </a:rPr>
                        <a:t>Rationalisme</a:t>
                      </a:r>
                    </a:p>
                    <a:p>
                      <a:pPr>
                        <a:lnSpc>
                          <a:spcPct val="107000"/>
                        </a:lnSpc>
                        <a:spcAft>
                          <a:spcPts val="0"/>
                        </a:spcAft>
                      </a:pPr>
                      <a:r>
                        <a:rPr lang="fr-FR" sz="2000" dirty="0">
                          <a:effectLst/>
                        </a:rPr>
                        <a:t>Règles symboliques codées à la main par experts (linguistes)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Mots-clés, expressions régulières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err="1">
                          <a:effectLst/>
                        </a:rPr>
                        <a:t>Micro-mondes</a:t>
                      </a:r>
                      <a:endParaRPr lang="fr-FR" sz="2000" dirty="0">
                        <a:effectLst/>
                      </a:endParaRPr>
                    </a:p>
                    <a:p>
                      <a:pPr>
                        <a:lnSpc>
                          <a:spcPct val="107000"/>
                        </a:lnSpc>
                        <a:spcAft>
                          <a:spcPts val="0"/>
                        </a:spcAft>
                      </a:pPr>
                      <a:r>
                        <a:rPr lang="fr-FR" sz="2000" dirty="0">
                          <a:effectLst/>
                        </a:rPr>
                        <a:t>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706692"/>
                  </a:ext>
                </a:extLst>
              </a:tr>
              <a:tr h="36096">
                <a:tc>
                  <a:txBody>
                    <a:bodyPr/>
                    <a:lstStyle/>
                    <a:p>
                      <a:pPr>
                        <a:lnSpc>
                          <a:spcPct val="107000"/>
                        </a:lnSpc>
                        <a:spcAft>
                          <a:spcPts val="0"/>
                        </a:spcAft>
                      </a:pPr>
                      <a:r>
                        <a:rPr lang="fr-FR" sz="2000" dirty="0">
                          <a:effectLst/>
                        </a:rPr>
                        <a:t>70 –</a:t>
                      </a:r>
                    </a:p>
                    <a:p>
                      <a:pPr>
                        <a:lnSpc>
                          <a:spcPct val="107000"/>
                        </a:lnSpc>
                        <a:spcAft>
                          <a:spcPts val="0"/>
                        </a:spcAft>
                      </a:pPr>
                      <a:r>
                        <a:rPr lang="fr-FR" sz="2000" dirty="0">
                          <a:effectLst/>
                        </a:rPr>
                        <a:t>80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a:p>
                  </a:txBody>
                  <a:tcPr/>
                </a:tc>
                <a:tc>
                  <a:txBody>
                    <a:bodyPr/>
                    <a:lstStyle/>
                    <a:p>
                      <a:pPr>
                        <a:lnSpc>
                          <a:spcPct val="107000"/>
                        </a:lnSpc>
                        <a:spcAft>
                          <a:spcPts val="0"/>
                        </a:spcAft>
                      </a:pPr>
                      <a:r>
                        <a:rPr lang="fr-FR" sz="2000" dirty="0">
                          <a:effectLst/>
                        </a:rPr>
                        <a:t>Syntaxe (linguistique Chomskienne)</a:t>
                      </a:r>
                    </a:p>
                    <a:p>
                      <a:pPr>
                        <a:lnSpc>
                          <a:spcPct val="107000"/>
                        </a:lnSpc>
                        <a:spcAft>
                          <a:spcPts val="0"/>
                        </a:spcAft>
                      </a:pPr>
                      <a:r>
                        <a:rPr lang="fr-FR" sz="2000" dirty="0">
                          <a:effectLst/>
                        </a:rPr>
                        <a:t>Sémantique (logique formelle)</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Frames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628755"/>
                  </a:ext>
                </a:extLst>
              </a:tr>
              <a:tr h="1409075">
                <a:tc>
                  <a:txBody>
                    <a:bodyPr/>
                    <a:lstStyle/>
                    <a:p>
                      <a:pPr>
                        <a:lnSpc>
                          <a:spcPct val="107000"/>
                        </a:lnSpc>
                        <a:spcAft>
                          <a:spcPts val="0"/>
                        </a:spcAft>
                      </a:pPr>
                      <a:r>
                        <a:rPr lang="fr-FR" sz="2000">
                          <a:effectLst/>
                        </a:rPr>
                        <a:t>90 –</a:t>
                      </a:r>
                    </a:p>
                    <a:p>
                      <a:pPr>
                        <a:lnSpc>
                          <a:spcPct val="107000"/>
                        </a:lnSpc>
                        <a:spcAft>
                          <a:spcPts val="0"/>
                        </a:spcAft>
                      </a:pPr>
                      <a:r>
                        <a:rPr lang="fr-FR" sz="2000">
                          <a:effectLst/>
                        </a:rPr>
                        <a:t>00</a:t>
                      </a:r>
                      <a:endParaRPr lang="fr-FR"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Empirisme</a:t>
                      </a:r>
                    </a:p>
                    <a:p>
                      <a:pPr>
                        <a:lnSpc>
                          <a:spcPct val="107000"/>
                        </a:lnSpc>
                        <a:spcAft>
                          <a:spcPts val="0"/>
                        </a:spcAft>
                      </a:pPr>
                      <a:r>
                        <a:rPr lang="fr-FR" sz="2000" dirty="0">
                          <a:effectLst/>
                        </a:rPr>
                        <a:t>Règles dérivées de modèles statistiques (HMM, CRF, ML) établis sur corpus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Grammaires d’unification</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Modèles de langage</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Alignements (traduction automatique)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Ontologies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0803216"/>
                  </a:ext>
                </a:extLst>
              </a:tr>
              <a:tr h="1547270">
                <a:tc>
                  <a:txBody>
                    <a:bodyPr/>
                    <a:lstStyle/>
                    <a:p>
                      <a:pPr>
                        <a:lnSpc>
                          <a:spcPct val="107000"/>
                        </a:lnSpc>
                        <a:spcAft>
                          <a:spcPts val="0"/>
                        </a:spcAft>
                      </a:pPr>
                      <a:r>
                        <a:rPr lang="fr-FR" sz="2000" dirty="0">
                          <a:effectLst/>
                        </a:rPr>
                        <a:t>10 –</a:t>
                      </a:r>
                    </a:p>
                    <a:p>
                      <a:pPr>
                        <a:lnSpc>
                          <a:spcPct val="107000"/>
                        </a:lnSpc>
                        <a:spcAft>
                          <a:spcPts val="0"/>
                        </a:spcAft>
                      </a:pPr>
                      <a:r>
                        <a:rPr lang="fr-FR" sz="2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 </a:t>
                      </a:r>
                      <a:r>
                        <a:rPr lang="fr-FR" sz="2000" dirty="0" err="1">
                          <a:solidFill>
                            <a:srgbClr val="FF0000"/>
                          </a:solidFill>
                          <a:effectLst/>
                        </a:rPr>
                        <a:t>Hyper-empirisme</a:t>
                      </a:r>
                      <a:r>
                        <a:rPr lang="fr-FR" sz="2000" dirty="0">
                          <a:solidFill>
                            <a:srgbClr val="FF0000"/>
                          </a:solidFill>
                          <a:effectLst/>
                        </a:rPr>
                        <a:t> »</a:t>
                      </a:r>
                    </a:p>
                    <a:p>
                      <a:pPr>
                        <a:lnSpc>
                          <a:spcPct val="107000"/>
                        </a:lnSpc>
                        <a:spcAft>
                          <a:spcPts val="0"/>
                        </a:spcAft>
                      </a:pPr>
                      <a:r>
                        <a:rPr lang="fr-FR" sz="2000" dirty="0">
                          <a:effectLst/>
                        </a:rPr>
                        <a:t>Apprentissage des représentations sur réseaux neuronaux (CNN, RNN (LSTM), </a:t>
                      </a:r>
                      <a:r>
                        <a:rPr lang="fr-FR" sz="2000" dirty="0" err="1">
                          <a:effectLst/>
                        </a:rPr>
                        <a:t>RecNN</a:t>
                      </a:r>
                      <a:r>
                        <a:rPr lang="fr-FR" sz="2000" dirty="0">
                          <a:effectLst/>
                        </a:rPr>
                        <a:t>, </a:t>
                      </a:r>
                      <a:r>
                        <a:rPr lang="fr-FR" sz="2000" dirty="0" err="1">
                          <a:effectLst/>
                        </a:rPr>
                        <a:t>transformers</a:t>
                      </a:r>
                      <a:r>
                        <a:rPr lang="fr-FR" sz="2000" dirty="0">
                          <a:effectLst/>
                        </a:rPr>
                        <a:t>…) ; Transferts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Modèles sémantiques distributionnels (</a:t>
                      </a:r>
                      <a:r>
                        <a:rPr lang="fr-FR" sz="2000" dirty="0" err="1">
                          <a:effectLst/>
                        </a:rPr>
                        <a:t>word</a:t>
                      </a:r>
                      <a:r>
                        <a:rPr lang="fr-FR" sz="2000" dirty="0">
                          <a:effectLst/>
                        </a:rPr>
                        <a:t> </a:t>
                      </a:r>
                      <a:r>
                        <a:rPr lang="fr-FR" sz="2000" dirty="0" err="1">
                          <a:effectLst/>
                        </a:rPr>
                        <a:t>embeddings</a:t>
                      </a:r>
                      <a:r>
                        <a:rPr lang="fr-FR" sz="2000" dirty="0">
                          <a:effectLst/>
                        </a:rPr>
                        <a:t> : statiques (word2vec…),  dynamiques (BERT…))</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Intégration de la </a:t>
                      </a:r>
                      <a:r>
                        <a:rPr lang="fr-FR" sz="2000" dirty="0" err="1">
                          <a:effectLst/>
                          <a:latin typeface="Calibri" panose="020F0502020204030204" pitchFamily="34" charset="0"/>
                          <a:ea typeface="DengXian" panose="02010600030101010101" pitchFamily="2" charset="-122"/>
                          <a:cs typeface="Times New Roman" panose="02020603050405020304" pitchFamily="18" charset="0"/>
                        </a:rPr>
                        <a:t>morpho-syntaxe</a:t>
                      </a:r>
                      <a:r>
                        <a:rPr lang="fr-FR" sz="2000" dirty="0">
                          <a:effectLst/>
                          <a:latin typeface="Calibri" panose="020F0502020204030204" pitchFamily="34" charset="0"/>
                          <a:ea typeface="DengXian" panose="02010600030101010101" pitchFamily="2" charset="-122"/>
                          <a:cs typeface="Times New Roman" panose="02020603050405020304" pitchFamily="18" charset="0"/>
                        </a:rPr>
                        <a:t> dans les réseaux récursifs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Intégration de bout en bout des connaissances, distribuées sur plusieurs couches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0350544"/>
                  </a:ext>
                </a:extLst>
              </a:tr>
            </a:tbl>
          </a:graphicData>
        </a:graphic>
      </p:graphicFrame>
      <p:sp>
        <p:nvSpPr>
          <p:cNvPr id="4" name="TextBox 3">
            <a:extLst>
              <a:ext uri="{FF2B5EF4-FFF2-40B4-BE49-F238E27FC236}">
                <a16:creationId xmlns:a16="http://schemas.microsoft.com/office/drawing/2014/main" id="{0C5374BD-67F8-4426-B12E-3F73D0DA3DDE}"/>
              </a:ext>
            </a:extLst>
          </p:cNvPr>
          <p:cNvSpPr txBox="1"/>
          <p:nvPr/>
        </p:nvSpPr>
        <p:spPr>
          <a:xfrm>
            <a:off x="564138" y="6457890"/>
            <a:ext cx="10094238" cy="400110"/>
          </a:xfrm>
          <a:prstGeom prst="rect">
            <a:avLst/>
          </a:prstGeom>
          <a:noFill/>
        </p:spPr>
        <p:txBody>
          <a:bodyPr wrap="none" rtlCol="0">
            <a:spAutoFit/>
          </a:bodyPr>
          <a:lstStyle/>
          <a:p>
            <a:r>
              <a:rPr lang="fr-FR" sz="2000" dirty="0"/>
              <a:t>Pour ensuite assister à une convergence entre rationalisme et empirisme (</a:t>
            </a:r>
            <a:r>
              <a:rPr lang="fr-FR" sz="2000" b="1" dirty="0"/>
              <a:t>neuro-symbolisme</a:t>
            </a:r>
            <a:r>
              <a:rPr lang="fr-FR" sz="2000" dirty="0"/>
              <a:t>) ?</a:t>
            </a:r>
          </a:p>
        </p:txBody>
      </p:sp>
    </p:spTree>
    <p:extLst>
      <p:ext uri="{BB962C8B-B14F-4D97-AF65-F5344CB8AC3E}">
        <p14:creationId xmlns:p14="http://schemas.microsoft.com/office/powerpoint/2010/main" val="27385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(1/2)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b="1" dirty="0"/>
              <a:t>Ambiguïté</a:t>
            </a:r>
          </a:p>
          <a:p>
            <a:r>
              <a:rPr lang="fr-FR" sz="2400" dirty="0"/>
              <a:t>Mot</a:t>
            </a:r>
          </a:p>
          <a:p>
            <a:pPr lvl="1"/>
            <a:r>
              <a:rPr lang="fr-FR" sz="2000" dirty="0"/>
              <a:t>Catégorie du discours : </a:t>
            </a:r>
            <a:r>
              <a:rPr lang="fr-FR" sz="2000" dirty="0">
                <a:solidFill>
                  <a:srgbClr val="0070C0"/>
                </a:solidFill>
              </a:rPr>
              <a:t>bon, bien, reçu</a:t>
            </a:r>
          </a:p>
          <a:p>
            <a:pPr lvl="1"/>
            <a:r>
              <a:rPr lang="fr-FR" sz="2000" dirty="0"/>
              <a:t>Genre du nom : </a:t>
            </a:r>
            <a:r>
              <a:rPr lang="fr-FR" sz="2000" dirty="0">
                <a:solidFill>
                  <a:srgbClr val="0070C0"/>
                </a:solidFill>
              </a:rPr>
              <a:t>mi-temps, solde</a:t>
            </a:r>
          </a:p>
          <a:p>
            <a:pPr lvl="1"/>
            <a:r>
              <a:rPr lang="fr-FR" sz="2000" dirty="0"/>
              <a:t>Signifié du mot (homonymie) : </a:t>
            </a:r>
            <a:r>
              <a:rPr lang="fr-FR" sz="2000" dirty="0">
                <a:solidFill>
                  <a:srgbClr val="0070C0"/>
                </a:solidFill>
              </a:rPr>
              <a:t>pièce, hôte, grue, cadre, temps, construction, louer</a:t>
            </a:r>
          </a:p>
          <a:p>
            <a:pPr lvl="1"/>
            <a:r>
              <a:rPr lang="fr-FR" sz="2000" dirty="0"/>
              <a:t>Signifié et valence syntaxique : </a:t>
            </a:r>
            <a:r>
              <a:rPr lang="fr-FR" sz="2000" dirty="0">
                <a:solidFill>
                  <a:srgbClr val="0070C0"/>
                </a:solidFill>
              </a:rPr>
              <a:t>manger, boire</a:t>
            </a:r>
          </a:p>
          <a:p>
            <a:r>
              <a:rPr lang="fr-FR" sz="2400" dirty="0"/>
              <a:t>Syntagme</a:t>
            </a:r>
            <a:endParaRPr lang="fr-FR" sz="2000" dirty="0"/>
          </a:p>
          <a:p>
            <a:pPr lvl="1"/>
            <a:r>
              <a:rPr lang="fr-FR" sz="2000" dirty="0"/>
              <a:t>Rattachement prépositionnel : </a:t>
            </a:r>
            <a:r>
              <a:rPr lang="fr-FR" sz="2000" dirty="0">
                <a:solidFill>
                  <a:srgbClr val="0070C0"/>
                </a:solidFill>
              </a:rPr>
              <a:t>Il poursuit la jeune fille à vélo</a:t>
            </a:r>
            <a:endParaRPr lang="fr-FR" dirty="0">
              <a:solidFill>
                <a:srgbClr val="0070C0"/>
              </a:solidFill>
            </a:endParaRPr>
          </a:p>
          <a:p>
            <a:pPr lvl="1"/>
            <a:r>
              <a:rPr lang="fr-FR" sz="2000" dirty="0"/>
              <a:t>Rattachement des adjectifs : </a:t>
            </a:r>
            <a:r>
              <a:rPr lang="fr-FR" sz="2000" dirty="0">
                <a:solidFill>
                  <a:srgbClr val="0070C0"/>
                </a:solidFill>
              </a:rPr>
              <a:t>les oiseaux et les poissons rouges ; une roue d’auto usagée</a:t>
            </a:r>
          </a:p>
          <a:p>
            <a:pPr lvl="1"/>
            <a:r>
              <a:rPr lang="fr-FR" sz="2000" dirty="0"/>
              <a:t>Rattachement des adverbes : </a:t>
            </a:r>
            <a:r>
              <a:rPr lang="fr-FR" sz="2000" dirty="0">
                <a:solidFill>
                  <a:srgbClr val="0070C0"/>
                </a:solidFill>
              </a:rPr>
              <a:t>il veut bien parler</a:t>
            </a:r>
          </a:p>
          <a:p>
            <a:pPr lvl="1"/>
            <a:r>
              <a:rPr lang="fr-FR" sz="2000" dirty="0"/>
              <a:t>Quantificateurs : </a:t>
            </a:r>
            <a:r>
              <a:rPr lang="fr-FR" sz="2000" dirty="0">
                <a:solidFill>
                  <a:srgbClr val="0070C0"/>
                </a:solidFill>
              </a:rPr>
              <a:t>trois hommes portant un piano / une barbe de trois jours</a:t>
            </a:r>
          </a:p>
          <a:p>
            <a:pPr lvl="1"/>
            <a:r>
              <a:rPr lang="fr-FR" sz="2000" dirty="0"/>
              <a:t>Coordinations : </a:t>
            </a:r>
            <a:r>
              <a:rPr lang="fr-FR" sz="2000" dirty="0">
                <a:solidFill>
                  <a:srgbClr val="0070C0"/>
                </a:solidFill>
              </a:rPr>
              <a:t>il veut du pain et du beurre ou du fromage</a:t>
            </a:r>
          </a:p>
          <a:p>
            <a:r>
              <a:rPr lang="fr-FR" sz="2400" dirty="0"/>
              <a:t>Interprétation en contexte</a:t>
            </a:r>
          </a:p>
          <a:p>
            <a:pPr lvl="1"/>
            <a:r>
              <a:rPr lang="fr-FR" sz="2000" dirty="0"/>
              <a:t>Métonymie : </a:t>
            </a:r>
            <a:r>
              <a:rPr lang="fr-FR" sz="2000" dirty="0">
                <a:solidFill>
                  <a:srgbClr val="0070C0"/>
                </a:solidFill>
              </a:rPr>
              <a:t>je bois un verre ; l’omelette au jambon est partie sans payer</a:t>
            </a:r>
          </a:p>
          <a:p>
            <a:pPr lvl="1"/>
            <a:r>
              <a:rPr lang="fr-FR" sz="2000" dirty="0"/>
              <a:t>Rhétorique : </a:t>
            </a:r>
            <a:r>
              <a:rPr lang="fr-FR" sz="2000" dirty="0">
                <a:solidFill>
                  <a:srgbClr val="0070C0"/>
                </a:solidFill>
              </a:rPr>
              <a:t>si je vais en cours demain ? Non. / toi, tu vas en cours demain ? Non !</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85971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(2/2)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24857" y="1010174"/>
            <a:ext cx="11940143" cy="5327126"/>
          </a:xfrm>
        </p:spPr>
        <p:txBody>
          <a:bodyPr>
            <a:normAutofit fontScale="92500" lnSpcReduction="10000"/>
          </a:bodyPr>
          <a:lstStyle/>
          <a:p>
            <a:pPr marL="0" indent="0">
              <a:buNone/>
            </a:pPr>
            <a:r>
              <a:rPr lang="fr-FR" sz="2400" b="1" dirty="0"/>
              <a:t>Implicite</a:t>
            </a:r>
          </a:p>
          <a:p>
            <a:r>
              <a:rPr lang="fr-FR" sz="2400" dirty="0"/>
              <a:t>Connaissance statique du monde ou du domaine : exemple des schémas de </a:t>
            </a:r>
            <a:r>
              <a:rPr lang="fr-FR" sz="2400" dirty="0" err="1"/>
              <a:t>Winograd</a:t>
            </a:r>
            <a:r>
              <a:rPr lang="fr-FR" sz="2400" dirty="0"/>
              <a:t> et résolutions d’anaphore</a:t>
            </a:r>
          </a:p>
          <a:p>
            <a:pPr lvl="1"/>
            <a:r>
              <a:rPr lang="fr-FR" sz="2000" dirty="0">
                <a:solidFill>
                  <a:srgbClr val="0070C0"/>
                </a:solidFill>
              </a:rPr>
              <a:t>J'ai sorti le portable de mon sac pour qu'</a:t>
            </a:r>
            <a:r>
              <a:rPr lang="fr-FR" sz="2000" b="1" dirty="0">
                <a:solidFill>
                  <a:srgbClr val="FF0000"/>
                </a:solidFill>
              </a:rPr>
              <a:t>il</a:t>
            </a:r>
            <a:r>
              <a:rPr lang="fr-FR" sz="2000" dirty="0">
                <a:solidFill>
                  <a:srgbClr val="0070C0"/>
                </a:solidFill>
              </a:rPr>
              <a:t> soit [ plus accessible / moins lourd ].</a:t>
            </a:r>
          </a:p>
          <a:p>
            <a:pPr lvl="1"/>
            <a:r>
              <a:rPr lang="fr-FR" sz="2000" dirty="0">
                <a:solidFill>
                  <a:srgbClr val="0070C0"/>
                </a:solidFill>
              </a:rPr>
              <a:t>La police a arrêté tous les membres d'un gang. </a:t>
            </a:r>
            <a:r>
              <a:rPr lang="fr-FR" sz="2000" b="1" dirty="0">
                <a:solidFill>
                  <a:srgbClr val="FF0000"/>
                </a:solidFill>
              </a:rPr>
              <a:t>Ils</a:t>
            </a:r>
            <a:r>
              <a:rPr lang="fr-FR" sz="2000" dirty="0">
                <a:solidFill>
                  <a:srgbClr val="0070C0"/>
                </a:solidFill>
              </a:rPr>
              <a:t> essayaient [ de stopper / d'organiser ] un trafic de drogue dans le quartier.</a:t>
            </a:r>
          </a:p>
          <a:p>
            <a:pPr lvl="1"/>
            <a:r>
              <a:rPr lang="fr-FR" sz="2000" dirty="0">
                <a:solidFill>
                  <a:srgbClr val="0070C0"/>
                </a:solidFill>
              </a:rPr>
              <a:t>La pluie a commencé à tomber au début d'une séance de yoga en plein air [ et / mais ] </a:t>
            </a:r>
            <a:r>
              <a:rPr lang="fr-FR" sz="2000" dirty="0">
                <a:solidFill>
                  <a:srgbClr val="FF0000"/>
                </a:solidFill>
              </a:rPr>
              <a:t>elle</a:t>
            </a:r>
            <a:r>
              <a:rPr lang="fr-FR" sz="2000" dirty="0">
                <a:solidFill>
                  <a:srgbClr val="0070C0"/>
                </a:solidFill>
              </a:rPr>
              <a:t> a continué jusqu'à vingt-deux heures.</a:t>
            </a:r>
          </a:p>
          <a:p>
            <a:pPr lvl="1"/>
            <a:r>
              <a:rPr lang="fr-FR" sz="2000" dirty="0">
                <a:solidFill>
                  <a:srgbClr val="0070C0"/>
                </a:solidFill>
              </a:rPr>
              <a:t>Tout le monde a aimé les biscuits à l'avoine; seules quelques personnes ont préféré ceux aux pépites de chocolat. La prochaine fois, il faudra </a:t>
            </a:r>
            <a:r>
              <a:rPr lang="fr-FR" sz="2000" b="1" dirty="0">
                <a:solidFill>
                  <a:srgbClr val="FF0000"/>
                </a:solidFill>
              </a:rPr>
              <a:t>en</a:t>
            </a:r>
            <a:r>
              <a:rPr lang="fr-FR" sz="2000" dirty="0">
                <a:solidFill>
                  <a:srgbClr val="0070C0"/>
                </a:solidFill>
              </a:rPr>
              <a:t> faire [ plus / moins ].</a:t>
            </a:r>
          </a:p>
          <a:p>
            <a:r>
              <a:rPr lang="fr-FR" sz="2400" dirty="0"/>
              <a:t>Connaissance dynamique du monde, contexte d’énonciation (cotexte)</a:t>
            </a:r>
            <a:endParaRPr lang="fr-FR" sz="2000" dirty="0">
              <a:solidFill>
                <a:srgbClr val="0070C0"/>
              </a:solidFill>
            </a:endParaRPr>
          </a:p>
          <a:p>
            <a:pPr lvl="1"/>
            <a:r>
              <a:rPr lang="fr-FR" sz="2000" dirty="0">
                <a:solidFill>
                  <a:srgbClr val="0070C0"/>
                </a:solidFill>
              </a:rPr>
              <a:t>- Ma voiture a encore des problèmes d’alternateur – Tu </a:t>
            </a:r>
            <a:r>
              <a:rPr lang="fr-FR" sz="2000" b="1" dirty="0">
                <a:solidFill>
                  <a:srgbClr val="FF0000"/>
                </a:solidFill>
              </a:rPr>
              <a:t>y</a:t>
            </a:r>
            <a:r>
              <a:rPr lang="fr-FR" sz="2000" dirty="0">
                <a:solidFill>
                  <a:srgbClr val="0070C0"/>
                </a:solidFill>
              </a:rPr>
              <a:t> es allé ou pas ? – Non, j’ai pas le temps.</a:t>
            </a:r>
          </a:p>
          <a:p>
            <a:r>
              <a:rPr lang="fr-FR" sz="2400" dirty="0"/>
              <a:t>Figures de style (ellipses, métaphores…)</a:t>
            </a:r>
          </a:p>
          <a:p>
            <a:pPr lvl="1"/>
            <a:r>
              <a:rPr lang="fr-FR" sz="2000" dirty="0">
                <a:solidFill>
                  <a:srgbClr val="0070C0"/>
                </a:solidFill>
              </a:rPr>
              <a:t>Pierre mange des cerises, Paul des fraises</a:t>
            </a:r>
          </a:p>
          <a:p>
            <a:pPr lvl="1"/>
            <a:r>
              <a:rPr lang="fr-FR" sz="2000" dirty="0">
                <a:solidFill>
                  <a:srgbClr val="0070C0"/>
                </a:solidFill>
              </a:rPr>
              <a:t>Nous avons affaire à un vieux renard</a:t>
            </a:r>
          </a:p>
          <a:p>
            <a:pPr marL="0" indent="0">
              <a:buNone/>
            </a:pPr>
            <a:r>
              <a:rPr lang="fr-FR" sz="2400" b="1" dirty="0"/>
              <a:t>Une façon de réduire ces difficultés est d’augmenter la connaissance du contexte en se restreignant à un domaine particulier qu’il s’agira de modéliser, notamment par le biais d’ontologies</a:t>
            </a:r>
          </a:p>
          <a:p>
            <a:pPr marL="0" indent="0">
              <a:buNone/>
            </a:pPr>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05331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Une note d’optimisme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409073" y="2651875"/>
            <a:ext cx="10963777" cy="1277188"/>
          </a:xfrm>
        </p:spPr>
        <p:txBody>
          <a:bodyPr/>
          <a:lstStyle/>
          <a:p>
            <a:pPr marL="0" indent="0" algn="ctr">
              <a:buNone/>
            </a:pPr>
            <a:r>
              <a:rPr lang="fr-FR" dirty="0"/>
              <a:t>Cependant, une modélisation rudimentaire permet d’obtenir des résultats concrètement utilisables pour nombre d’applications pratiques</a:t>
            </a:r>
          </a:p>
        </p:txBody>
      </p:sp>
    </p:spTree>
    <p:extLst>
      <p:ext uri="{BB962C8B-B14F-4D97-AF65-F5344CB8AC3E}">
        <p14:creationId xmlns:p14="http://schemas.microsoft.com/office/powerpoint/2010/main" val="80656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Préparation de texte : nettoyage élémentaire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p:txBody>
          <a:bodyPr>
            <a:normAutofit lnSpcReduction="10000"/>
          </a:bodyPr>
          <a:lstStyle/>
          <a:p>
            <a:r>
              <a:rPr lang="fr-FR" dirty="0"/>
              <a:t>Epuration des balises HTLM et autres marqueurs </a:t>
            </a:r>
            <a:r>
              <a:rPr lang="fr-FR" dirty="0" err="1"/>
              <a:t>paratextuels</a:t>
            </a:r>
            <a:endParaRPr lang="fr-FR" dirty="0"/>
          </a:p>
          <a:p>
            <a:r>
              <a:rPr lang="fr-FR" dirty="0"/>
              <a:t>Identification de la langue</a:t>
            </a:r>
          </a:p>
          <a:p>
            <a:r>
              <a:rPr lang="fr-FR" dirty="0"/>
              <a:t>Normalisation de texte</a:t>
            </a:r>
          </a:p>
          <a:p>
            <a:pPr lvl="1"/>
            <a:r>
              <a:rPr lang="fr-FR" dirty="0"/>
              <a:t>Textes saisis sans contrôle éditorial (notes d’intervention, SMS, commentaires sur réseaux sociaux…)</a:t>
            </a:r>
          </a:p>
          <a:p>
            <a:pPr lvl="1"/>
            <a:r>
              <a:rPr lang="fr-FR" dirty="0"/>
              <a:t>Principales opérations</a:t>
            </a:r>
          </a:p>
          <a:p>
            <a:pPr lvl="2"/>
            <a:r>
              <a:rPr lang="fr-FR" sz="2200" dirty="0"/>
              <a:t>Rétablissement d’espaces manquants</a:t>
            </a:r>
          </a:p>
          <a:p>
            <a:pPr lvl="2"/>
            <a:r>
              <a:rPr lang="fr-FR" sz="2200" dirty="0"/>
              <a:t>Normalisation des chaînes numériques, de dates et d’heures</a:t>
            </a:r>
          </a:p>
          <a:p>
            <a:pPr lvl="2"/>
            <a:r>
              <a:rPr lang="fr-FR" sz="2200" dirty="0"/>
              <a:t>Traitement des URL, hashtags # et adresses @</a:t>
            </a:r>
          </a:p>
          <a:p>
            <a:pPr lvl="2"/>
            <a:r>
              <a:rPr lang="fr-FR" sz="2200" dirty="0"/>
              <a:t>Maintien ou transformation des emojis</a:t>
            </a:r>
          </a:p>
          <a:p>
            <a:pPr lvl="2"/>
            <a:r>
              <a:rPr lang="fr-FR" sz="2200" dirty="0"/>
              <a:t>(éventuellement !) passage au tout minuscules (mais attention à </a:t>
            </a:r>
            <a:r>
              <a:rPr lang="fr-FR" sz="2200"/>
              <a:t>des </a:t>
            </a:r>
            <a:r>
              <a:rPr lang="fr-FR" sz="2200" dirty="0"/>
              <a:t>d</a:t>
            </a:r>
            <a:r>
              <a:rPr lang="fr-FR" sz="2200"/>
              <a:t>oublets </a:t>
            </a:r>
            <a:r>
              <a:rPr lang="fr-FR" sz="2200" dirty="0"/>
              <a:t>tels Carrefour (les supermarchés) / carrefour (croisement de </a:t>
            </a:r>
            <a:r>
              <a:rPr lang="fr-FR" sz="2200"/>
              <a:t>routes))</a:t>
            </a:r>
            <a:endParaRPr lang="fr-FR" sz="2200" dirty="0"/>
          </a:p>
          <a:p>
            <a:pPr lvl="1"/>
            <a:r>
              <a:rPr lang="fr-FR" dirty="0"/>
              <a:t>Opérations parfois complexes, à résoudre différemment selon les bases documentaires et les buts poursuivis</a:t>
            </a:r>
          </a:p>
          <a:p>
            <a:pPr lvl="1"/>
            <a:endParaRPr lang="fr-FR" dirty="0"/>
          </a:p>
        </p:txBody>
      </p:sp>
    </p:spTree>
    <p:extLst>
      <p:ext uri="{BB962C8B-B14F-4D97-AF65-F5344CB8AC3E}">
        <p14:creationId xmlns:p14="http://schemas.microsoft.com/office/powerpoint/2010/main" val="29442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Bienvenue !</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001487" y="1542871"/>
            <a:ext cx="10972799" cy="5032102"/>
          </a:xfrm>
        </p:spPr>
        <p:txBody>
          <a:bodyPr>
            <a:normAutofit/>
          </a:bodyPr>
          <a:lstStyle/>
          <a:p>
            <a:pPr marL="0" indent="0">
              <a:buNone/>
            </a:pPr>
            <a:r>
              <a:rPr lang="fr-FR" b="1" dirty="0"/>
              <a:t>Votre formateur</a:t>
            </a:r>
            <a:endParaRPr lang="fr-FR" dirty="0"/>
          </a:p>
          <a:p>
            <a:pPr marL="0" indent="0">
              <a:buNone/>
            </a:pPr>
            <a:endParaRPr lang="fr-FR" dirty="0"/>
          </a:p>
          <a:p>
            <a:pPr marL="0" indent="0">
              <a:buNone/>
            </a:pPr>
            <a:r>
              <a:rPr lang="fr-FR" b="1" dirty="0"/>
              <a:t>Tour de table</a:t>
            </a:r>
          </a:p>
          <a:p>
            <a:r>
              <a:rPr lang="fr-FR" dirty="0"/>
              <a:t>Connaissances</a:t>
            </a:r>
          </a:p>
          <a:p>
            <a:r>
              <a:rPr lang="fr-FR" dirty="0"/>
              <a:t>Expériences</a:t>
            </a:r>
          </a:p>
          <a:p>
            <a:r>
              <a:rPr lang="fr-FR" dirty="0"/>
              <a:t>Attentes</a:t>
            </a:r>
          </a:p>
          <a:p>
            <a:pPr marL="0" indent="0">
              <a:buNone/>
            </a:pPr>
            <a:endParaRPr lang="fr-FR" sz="1900" b="1" dirty="0"/>
          </a:p>
        </p:txBody>
      </p:sp>
    </p:spTree>
    <p:extLst>
      <p:ext uri="{BB962C8B-B14F-4D97-AF65-F5344CB8AC3E}">
        <p14:creationId xmlns:p14="http://schemas.microsoft.com/office/powerpoint/2010/main" val="252376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4"/>
            <a:ext cx="10515600" cy="4854662"/>
          </a:xfrm>
        </p:spPr>
        <p:txBody>
          <a:bodyPr/>
          <a:lstStyle/>
          <a:p>
            <a:r>
              <a:rPr lang="fr-FR" dirty="0"/>
              <a:t>Segmentation (</a:t>
            </a:r>
            <a:r>
              <a:rPr lang="fr-FR" dirty="0" err="1"/>
              <a:t>tokénisation</a:t>
            </a:r>
            <a:r>
              <a:rPr lang="fr-FR" dirty="0"/>
              <a:t>)</a:t>
            </a:r>
          </a:p>
          <a:p>
            <a:pPr lvl="1"/>
            <a:r>
              <a:rPr lang="fr-FR" dirty="0"/>
              <a:t>Le français a des séparateurs explicites, mais parfois ambigus :</a:t>
            </a:r>
          </a:p>
          <a:p>
            <a:pPr lvl="2"/>
            <a:r>
              <a:rPr lang="fr-FR" sz="2200" dirty="0"/>
              <a:t>Espaces</a:t>
            </a:r>
          </a:p>
          <a:p>
            <a:pPr lvl="2"/>
            <a:r>
              <a:rPr lang="fr-FR" sz="2200" dirty="0"/>
              <a:t>Virgule </a:t>
            </a:r>
            <a:r>
              <a:rPr lang="fr-FR" sz="2200" dirty="0">
                <a:latin typeface="Arial" panose="020B0604020202020204" pitchFamily="34" charset="0"/>
                <a:cs typeface="Arial" panose="020B0604020202020204" pitchFamily="34" charset="0"/>
              </a:rPr>
              <a:t>,</a:t>
            </a:r>
            <a:r>
              <a:rPr lang="fr-FR" sz="2200" dirty="0"/>
              <a:t> : propositions, nombres décimaux</a:t>
            </a:r>
          </a:p>
          <a:p>
            <a:pPr lvl="2"/>
            <a:r>
              <a:rPr lang="fr-FR" sz="2200" dirty="0"/>
              <a:t>Point . : fins de phrase, sigles, abréviations (M.), écriture inclusive</a:t>
            </a:r>
          </a:p>
          <a:p>
            <a:pPr lvl="2"/>
            <a:r>
              <a:rPr lang="fr-FR" sz="2200" dirty="0"/>
              <a:t>Tiret - : mots composés, arithmétique, scores</a:t>
            </a:r>
          </a:p>
          <a:p>
            <a:pPr lvl="2"/>
            <a:r>
              <a:rPr lang="fr-FR" sz="2200" dirty="0"/>
              <a:t>Apostrophe ‘ : élision, aujourd’hui, noms propres (N’), temps</a:t>
            </a:r>
          </a:p>
          <a:p>
            <a:pPr lvl="1"/>
            <a:r>
              <a:rPr lang="fr-FR" dirty="0"/>
              <a:t>Certains mots sont en fait des fusions :</a:t>
            </a:r>
          </a:p>
          <a:p>
            <a:pPr lvl="2"/>
            <a:r>
              <a:rPr lang="fr-FR" dirty="0"/>
              <a:t>au = ‘à’ + le, des = de + les (# des)…</a:t>
            </a:r>
          </a:p>
          <a:p>
            <a:pPr lvl="1"/>
            <a:r>
              <a:rPr lang="fr-FR" dirty="0"/>
              <a:t>Ne prendre en compte que les espaces est loin de suffire</a:t>
            </a:r>
          </a:p>
          <a:p>
            <a:pPr marL="457200" lvl="1" indent="0">
              <a:buNone/>
            </a:pPr>
            <a:endParaRPr lang="fr-FR" dirty="0"/>
          </a:p>
        </p:txBody>
      </p:sp>
    </p:spTree>
    <p:extLst>
      <p:ext uri="{BB962C8B-B14F-4D97-AF65-F5344CB8AC3E}">
        <p14:creationId xmlns:p14="http://schemas.microsoft.com/office/powerpoint/2010/main" val="316883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(2/2)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p:txBody>
          <a:bodyPr>
            <a:normAutofit lnSpcReduction="10000"/>
          </a:bodyPr>
          <a:lstStyle/>
          <a:p>
            <a:r>
              <a:rPr lang="fr-FR" dirty="0"/>
              <a:t>Mots non-standard et corrections orthographiques</a:t>
            </a:r>
          </a:p>
          <a:p>
            <a:pPr lvl="1"/>
            <a:r>
              <a:rPr lang="fr-FR" dirty="0"/>
              <a:t>Textes saisis sans contrôle éditorial (notes d’intervention, SMS, commentaires sur réseaux sociaux…) (bis)</a:t>
            </a:r>
          </a:p>
          <a:p>
            <a:pPr lvl="1"/>
            <a:r>
              <a:rPr lang="fr-FR" dirty="0"/>
              <a:t>Dictionnaire(s) de référence pour faire la part entre mots standards (vers lesquels orienter une correction orthographique) et mots non-standards</a:t>
            </a:r>
          </a:p>
          <a:p>
            <a:pPr lvl="2"/>
            <a:r>
              <a:rPr lang="fr-FR" sz="2400" dirty="0"/>
              <a:t>Dictionnaire relatif au(x) domaine(s) couvert(s)</a:t>
            </a:r>
          </a:p>
          <a:p>
            <a:pPr lvl="2"/>
            <a:r>
              <a:rPr lang="fr-FR" sz="2400" dirty="0"/>
              <a:t>Acronymes, jargon, verlan, anglicismes…</a:t>
            </a:r>
          </a:p>
          <a:p>
            <a:pPr lvl="2"/>
            <a:r>
              <a:rPr lang="fr-FR" sz="2400" dirty="0"/>
              <a:t>Multilinguisme, import de lexèmes</a:t>
            </a:r>
          </a:p>
          <a:p>
            <a:pPr lvl="2"/>
            <a:r>
              <a:rPr lang="fr-FR" sz="2400" dirty="0"/>
              <a:t>Création lexicale continue : le dictionnaire doit être maintenu </a:t>
            </a:r>
            <a:r>
              <a:rPr lang="fr-FR" dirty="0"/>
              <a:t>(repérage automatique des nouveaux termes selon leur fréquence d’apparition)</a:t>
            </a:r>
          </a:p>
          <a:p>
            <a:pPr lvl="1"/>
            <a:r>
              <a:rPr lang="fr-FR" dirty="0"/>
              <a:t>Correction orthographique</a:t>
            </a:r>
          </a:p>
          <a:p>
            <a:pPr lvl="2"/>
            <a:r>
              <a:rPr lang="fr-FR" sz="2400" dirty="0"/>
              <a:t>Terme cible le plus proche selon une distance d’édition (distance(s) de Levenshtein, équivalences phonétiques…)</a:t>
            </a:r>
          </a:p>
          <a:p>
            <a:pPr lvl="1"/>
            <a:r>
              <a:rPr lang="fr-FR" dirty="0"/>
              <a:t>Des méthodes plus récentes (basées sur les réseaux neuronaux) ignorent la notion de mot, et traitent des ensembles de caractères de façon statistique</a:t>
            </a:r>
          </a:p>
          <a:p>
            <a:pPr lvl="1"/>
            <a:endParaRPr lang="fr-FR" dirty="0"/>
          </a:p>
        </p:txBody>
      </p:sp>
    </p:spTree>
    <p:extLst>
      <p:ext uri="{BB962C8B-B14F-4D97-AF65-F5344CB8AC3E}">
        <p14:creationId xmlns:p14="http://schemas.microsoft.com/office/powerpoint/2010/main" val="12229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63865" cy="657557"/>
          </a:xfrm>
        </p:spPr>
        <p:txBody>
          <a:bodyPr>
            <a:normAutofit fontScale="90000"/>
          </a:bodyPr>
          <a:lstStyle/>
          <a:p>
            <a:r>
              <a:rPr lang="fr-FR" dirty="0"/>
              <a:t>Analyse morphologique : du mot aux morphèmes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185234" y="1060363"/>
            <a:ext cx="11663866" cy="5661112"/>
          </a:xfrm>
        </p:spPr>
        <p:txBody>
          <a:bodyPr>
            <a:normAutofit lnSpcReduction="10000"/>
          </a:bodyPr>
          <a:lstStyle/>
          <a:p>
            <a:r>
              <a:rPr lang="fr-FR" dirty="0"/>
              <a:t>Morphologie (in)flexionnelle et dérivationnelle</a:t>
            </a:r>
          </a:p>
          <a:p>
            <a:pPr lvl="1"/>
            <a:r>
              <a:rPr lang="fr-FR" dirty="0" err="1"/>
              <a:t>Inflexionnelle</a:t>
            </a:r>
            <a:r>
              <a:rPr lang="fr-FR" dirty="0"/>
              <a:t>, catégories grammaticales :</a:t>
            </a:r>
          </a:p>
          <a:p>
            <a:pPr lvl="2"/>
            <a:r>
              <a:rPr lang="fr-FR" sz="2200" dirty="0"/>
              <a:t>Catégories nominales : genre, nombre…</a:t>
            </a:r>
          </a:p>
          <a:p>
            <a:pPr lvl="2"/>
            <a:r>
              <a:rPr lang="fr-FR" sz="2200" dirty="0"/>
              <a:t>Catégories verbales : temps/aspect, personne</a:t>
            </a:r>
          </a:p>
          <a:p>
            <a:pPr lvl="1"/>
            <a:r>
              <a:rPr lang="fr-FR" dirty="0"/>
              <a:t>Dérivationnelle, catégories lexicales :</a:t>
            </a:r>
          </a:p>
          <a:p>
            <a:pPr lvl="2"/>
            <a:r>
              <a:rPr lang="fr-FR" sz="2200" dirty="0"/>
              <a:t>Formes faisant aussi partie du lexique</a:t>
            </a:r>
          </a:p>
          <a:p>
            <a:pPr lvl="2"/>
            <a:r>
              <a:rPr lang="fr-FR" sz="2200" dirty="0"/>
              <a:t>Dérivation par affixation (préfixes et suffixes)</a:t>
            </a:r>
          </a:p>
          <a:p>
            <a:pPr lvl="2"/>
            <a:r>
              <a:rPr lang="fr-FR" sz="2400" dirty="0"/>
              <a:t>Avec très souvent un changement de catégorie </a:t>
            </a:r>
            <a:r>
              <a:rPr lang="fr-FR" sz="2400" dirty="0" err="1"/>
              <a:t>morpho-syntaxique</a:t>
            </a:r>
            <a:endParaRPr lang="fr-FR" sz="2400" dirty="0"/>
          </a:p>
          <a:p>
            <a:pPr lvl="2"/>
            <a:r>
              <a:rPr lang="fr-FR" sz="2200" dirty="0"/>
              <a:t>Dérivations productives ou non</a:t>
            </a:r>
          </a:p>
          <a:p>
            <a:pPr lvl="1"/>
            <a:r>
              <a:rPr lang="fr-FR" dirty="0"/>
              <a:t>Lemmatisation</a:t>
            </a:r>
          </a:p>
          <a:p>
            <a:pPr lvl="2"/>
            <a:r>
              <a:rPr lang="fr-FR" sz="2200" dirty="0"/>
              <a:t>A partir d’une forme donnée, déterminer son lemme, mot obtenu en retirant toutes les marques </a:t>
            </a:r>
            <a:r>
              <a:rPr lang="fr-FR" sz="2200" dirty="0" err="1"/>
              <a:t>inflexionnelles</a:t>
            </a:r>
            <a:r>
              <a:rPr lang="fr-FR" sz="2200" dirty="0"/>
              <a:t> (mais non dérivationnelles). Il s’agit de la forme qu’on trouve comme entrée de dictionnaire.</a:t>
            </a:r>
          </a:p>
          <a:p>
            <a:pPr lvl="1"/>
            <a:r>
              <a:rPr lang="fr-FR" dirty="0"/>
              <a:t>Décomposition</a:t>
            </a:r>
          </a:p>
          <a:p>
            <a:pPr lvl="2"/>
            <a:r>
              <a:rPr lang="fr-FR" sz="2200" dirty="0"/>
              <a:t>A partir d’un mot composé (sur un seul </a:t>
            </a:r>
            <a:r>
              <a:rPr lang="fr-FR" sz="2200" dirty="0" err="1"/>
              <a:t>token</a:t>
            </a:r>
            <a:r>
              <a:rPr lang="fr-FR" sz="2200" dirty="0"/>
              <a:t>) le décomposer en se constituant (marginal en français)</a:t>
            </a:r>
          </a:p>
        </p:txBody>
      </p:sp>
    </p:spTree>
    <p:extLst>
      <p:ext uri="{BB962C8B-B14F-4D97-AF65-F5344CB8AC3E}">
        <p14:creationId xmlns:p14="http://schemas.microsoft.com/office/powerpoint/2010/main" val="3374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35290" cy="657557"/>
          </a:xfrm>
        </p:spPr>
        <p:txBody>
          <a:bodyPr>
            <a:normAutofit fontScale="90000"/>
          </a:bodyPr>
          <a:lstStyle/>
          <a:p>
            <a:r>
              <a:rPr lang="fr-FR" dirty="0"/>
              <a:t>Analyse morphologique : du mot aux morphèmes (2/2)</a:t>
            </a:r>
          </a:p>
        </p:txBody>
      </p:sp>
      <p:sp>
        <p:nvSpPr>
          <p:cNvPr id="4" name="TextBox 3">
            <a:extLst>
              <a:ext uri="{FF2B5EF4-FFF2-40B4-BE49-F238E27FC236}">
                <a16:creationId xmlns:a16="http://schemas.microsoft.com/office/drawing/2014/main" id="{2BDC55D8-EAD2-459E-BA74-88B57B9BDD8F}"/>
              </a:ext>
            </a:extLst>
          </p:cNvPr>
          <p:cNvSpPr txBox="1"/>
          <p:nvPr/>
        </p:nvSpPr>
        <p:spPr>
          <a:xfrm>
            <a:off x="5872163" y="1305175"/>
            <a:ext cx="941220" cy="461665"/>
          </a:xfrm>
          <a:prstGeom prst="rect">
            <a:avLst/>
          </a:prstGeom>
          <a:noFill/>
        </p:spPr>
        <p:txBody>
          <a:bodyPr wrap="none" rtlCol="0">
            <a:spAutoFit/>
          </a:bodyPr>
          <a:lstStyle/>
          <a:p>
            <a:r>
              <a:rPr lang="fr-FR" sz="2400" dirty="0"/>
              <a:t>forme</a:t>
            </a:r>
          </a:p>
        </p:txBody>
      </p:sp>
      <p:sp>
        <p:nvSpPr>
          <p:cNvPr id="5" name="TextBox 4">
            <a:extLst>
              <a:ext uri="{FF2B5EF4-FFF2-40B4-BE49-F238E27FC236}">
                <a16:creationId xmlns:a16="http://schemas.microsoft.com/office/drawing/2014/main" id="{3E92B00C-396C-4C96-9B4C-505DEAD3D91B}"/>
              </a:ext>
            </a:extLst>
          </p:cNvPr>
          <p:cNvSpPr txBox="1"/>
          <p:nvPr/>
        </p:nvSpPr>
        <p:spPr>
          <a:xfrm>
            <a:off x="2850814" y="2508765"/>
            <a:ext cx="1053494" cy="461665"/>
          </a:xfrm>
          <a:prstGeom prst="rect">
            <a:avLst/>
          </a:prstGeom>
          <a:noFill/>
        </p:spPr>
        <p:txBody>
          <a:bodyPr wrap="none" rtlCol="0">
            <a:spAutoFit/>
          </a:bodyPr>
          <a:lstStyle/>
          <a:p>
            <a:pPr algn="ctr"/>
            <a:r>
              <a:rPr lang="fr-FR" sz="2400" dirty="0"/>
              <a:t>lemme</a:t>
            </a:r>
          </a:p>
        </p:txBody>
      </p:sp>
      <p:sp>
        <p:nvSpPr>
          <p:cNvPr id="6" name="TextBox 5">
            <a:extLst>
              <a:ext uri="{FF2B5EF4-FFF2-40B4-BE49-F238E27FC236}">
                <a16:creationId xmlns:a16="http://schemas.microsoft.com/office/drawing/2014/main" id="{7FD0A385-3896-42D0-9B9F-37949B8FE3E1}"/>
              </a:ext>
            </a:extLst>
          </p:cNvPr>
          <p:cNvSpPr txBox="1"/>
          <p:nvPr/>
        </p:nvSpPr>
        <p:spPr>
          <a:xfrm>
            <a:off x="8808826" y="2583917"/>
            <a:ext cx="1146596" cy="461665"/>
          </a:xfrm>
          <a:prstGeom prst="rect">
            <a:avLst/>
          </a:prstGeom>
          <a:noFill/>
        </p:spPr>
        <p:txBody>
          <a:bodyPr wrap="none" rtlCol="0">
            <a:spAutoFit/>
          </a:bodyPr>
          <a:lstStyle/>
          <a:p>
            <a:r>
              <a:rPr lang="fr-FR" sz="2400" dirty="0"/>
              <a:t>flexions</a:t>
            </a:r>
          </a:p>
        </p:txBody>
      </p:sp>
      <p:sp>
        <p:nvSpPr>
          <p:cNvPr id="7" name="TextBox 6">
            <a:extLst>
              <a:ext uri="{FF2B5EF4-FFF2-40B4-BE49-F238E27FC236}">
                <a16:creationId xmlns:a16="http://schemas.microsoft.com/office/drawing/2014/main" id="{22A31894-13D4-4038-9E54-E7277482A85A}"/>
              </a:ext>
            </a:extLst>
          </p:cNvPr>
          <p:cNvSpPr txBox="1"/>
          <p:nvPr/>
        </p:nvSpPr>
        <p:spPr>
          <a:xfrm>
            <a:off x="409073" y="3244333"/>
            <a:ext cx="1841210" cy="830997"/>
          </a:xfrm>
          <a:prstGeom prst="rect">
            <a:avLst/>
          </a:prstGeom>
          <a:noFill/>
        </p:spPr>
        <p:txBody>
          <a:bodyPr wrap="none" rtlCol="0">
            <a:spAutoFit/>
          </a:bodyPr>
          <a:lstStyle/>
          <a:p>
            <a:pPr algn="ctr"/>
            <a:r>
              <a:rPr lang="fr-FR" sz="2400" dirty="0"/>
              <a:t>préfixe</a:t>
            </a:r>
          </a:p>
          <a:p>
            <a:pPr algn="ctr"/>
            <a:r>
              <a:rPr lang="fr-FR" sz="2400" dirty="0"/>
              <a:t>dérivationnel</a:t>
            </a:r>
          </a:p>
        </p:txBody>
      </p:sp>
      <p:sp>
        <p:nvSpPr>
          <p:cNvPr id="8" name="TextBox 7">
            <a:extLst>
              <a:ext uri="{FF2B5EF4-FFF2-40B4-BE49-F238E27FC236}">
                <a16:creationId xmlns:a16="http://schemas.microsoft.com/office/drawing/2014/main" id="{F8313B1D-F019-4059-BF93-494CECF1E3AA}"/>
              </a:ext>
            </a:extLst>
          </p:cNvPr>
          <p:cNvSpPr txBox="1"/>
          <p:nvPr/>
        </p:nvSpPr>
        <p:spPr>
          <a:xfrm>
            <a:off x="4117704" y="3429000"/>
            <a:ext cx="949427" cy="461665"/>
          </a:xfrm>
          <a:prstGeom prst="rect">
            <a:avLst/>
          </a:prstGeom>
          <a:noFill/>
        </p:spPr>
        <p:txBody>
          <a:bodyPr wrap="none" rtlCol="0">
            <a:spAutoFit/>
          </a:bodyPr>
          <a:lstStyle/>
          <a:p>
            <a:r>
              <a:rPr lang="fr-FR" sz="2400" dirty="0"/>
              <a:t>racine</a:t>
            </a:r>
          </a:p>
        </p:txBody>
      </p:sp>
      <p:sp>
        <p:nvSpPr>
          <p:cNvPr id="9" name="TextBox 8">
            <a:extLst>
              <a:ext uri="{FF2B5EF4-FFF2-40B4-BE49-F238E27FC236}">
                <a16:creationId xmlns:a16="http://schemas.microsoft.com/office/drawing/2014/main" id="{7399DEE1-CD53-4B19-8284-2A3B0D3BF6B4}"/>
              </a:ext>
            </a:extLst>
          </p:cNvPr>
          <p:cNvSpPr txBox="1"/>
          <p:nvPr/>
        </p:nvSpPr>
        <p:spPr>
          <a:xfrm>
            <a:off x="2902849" y="4458200"/>
            <a:ext cx="949427" cy="461665"/>
          </a:xfrm>
          <a:prstGeom prst="rect">
            <a:avLst/>
          </a:prstGeom>
          <a:noFill/>
        </p:spPr>
        <p:txBody>
          <a:bodyPr wrap="none" rtlCol="0">
            <a:spAutoFit/>
          </a:bodyPr>
          <a:lstStyle/>
          <a:p>
            <a:r>
              <a:rPr lang="fr-FR" sz="2400" dirty="0"/>
              <a:t>racine</a:t>
            </a:r>
          </a:p>
        </p:txBody>
      </p:sp>
      <p:sp>
        <p:nvSpPr>
          <p:cNvPr id="10" name="TextBox 9">
            <a:extLst>
              <a:ext uri="{FF2B5EF4-FFF2-40B4-BE49-F238E27FC236}">
                <a16:creationId xmlns:a16="http://schemas.microsoft.com/office/drawing/2014/main" id="{FEB0F6D9-AD3B-4D6A-B3D5-0D275059D7DC}"/>
              </a:ext>
            </a:extLst>
          </p:cNvPr>
          <p:cNvSpPr txBox="1"/>
          <p:nvPr/>
        </p:nvSpPr>
        <p:spPr>
          <a:xfrm>
            <a:off x="4972173" y="4395401"/>
            <a:ext cx="1841210" cy="830997"/>
          </a:xfrm>
          <a:prstGeom prst="rect">
            <a:avLst/>
          </a:prstGeom>
          <a:noFill/>
        </p:spPr>
        <p:txBody>
          <a:bodyPr wrap="none" rtlCol="0">
            <a:spAutoFit/>
          </a:bodyPr>
          <a:lstStyle/>
          <a:p>
            <a:pPr algn="ctr"/>
            <a:r>
              <a:rPr lang="fr-FR" sz="2400" dirty="0"/>
              <a:t>suffixe</a:t>
            </a:r>
          </a:p>
          <a:p>
            <a:pPr algn="ctr"/>
            <a:r>
              <a:rPr lang="fr-FR" sz="2400" dirty="0"/>
              <a:t>dérivationnel</a:t>
            </a:r>
          </a:p>
        </p:txBody>
      </p:sp>
      <p:sp>
        <p:nvSpPr>
          <p:cNvPr id="11" name="TextBox 10">
            <a:extLst>
              <a:ext uri="{FF2B5EF4-FFF2-40B4-BE49-F238E27FC236}">
                <a16:creationId xmlns:a16="http://schemas.microsoft.com/office/drawing/2014/main" id="{0C6C3182-C567-4D82-8FCF-C92CC76A213E}"/>
              </a:ext>
            </a:extLst>
          </p:cNvPr>
          <p:cNvSpPr txBox="1"/>
          <p:nvPr/>
        </p:nvSpPr>
        <p:spPr>
          <a:xfrm>
            <a:off x="7695479" y="3452561"/>
            <a:ext cx="1284134" cy="461665"/>
          </a:xfrm>
          <a:prstGeom prst="rect">
            <a:avLst/>
          </a:prstGeom>
          <a:noFill/>
        </p:spPr>
        <p:txBody>
          <a:bodyPr wrap="none" rtlCol="0">
            <a:spAutoFit/>
          </a:bodyPr>
          <a:lstStyle/>
          <a:p>
            <a:r>
              <a:rPr lang="fr-FR" sz="2400" dirty="0"/>
              <a:t>de genre</a:t>
            </a:r>
          </a:p>
        </p:txBody>
      </p:sp>
      <p:sp>
        <p:nvSpPr>
          <p:cNvPr id="12" name="TextBox 11">
            <a:extLst>
              <a:ext uri="{FF2B5EF4-FFF2-40B4-BE49-F238E27FC236}">
                <a16:creationId xmlns:a16="http://schemas.microsoft.com/office/drawing/2014/main" id="{0232F7ED-2A69-4426-8F72-63DBE3E29A07}"/>
              </a:ext>
            </a:extLst>
          </p:cNvPr>
          <p:cNvSpPr txBox="1"/>
          <p:nvPr/>
        </p:nvSpPr>
        <p:spPr>
          <a:xfrm>
            <a:off x="10128738" y="3452561"/>
            <a:ext cx="1557606" cy="461665"/>
          </a:xfrm>
          <a:prstGeom prst="rect">
            <a:avLst/>
          </a:prstGeom>
          <a:noFill/>
        </p:spPr>
        <p:txBody>
          <a:bodyPr wrap="none" rtlCol="0">
            <a:spAutoFit/>
          </a:bodyPr>
          <a:lstStyle/>
          <a:p>
            <a:r>
              <a:rPr lang="fr-FR" sz="2400" dirty="0"/>
              <a:t>de nombre</a:t>
            </a:r>
          </a:p>
        </p:txBody>
      </p:sp>
      <p:cxnSp>
        <p:nvCxnSpPr>
          <p:cNvPr id="14" name="Straight Connector 13">
            <a:extLst>
              <a:ext uri="{FF2B5EF4-FFF2-40B4-BE49-F238E27FC236}">
                <a16:creationId xmlns:a16="http://schemas.microsoft.com/office/drawing/2014/main" id="{5A8BECD3-A40E-4D18-9AF6-643B7768AA43}"/>
              </a:ext>
            </a:extLst>
          </p:cNvPr>
          <p:cNvCxnSpPr>
            <a:cxnSpLocks/>
          </p:cNvCxnSpPr>
          <p:nvPr/>
        </p:nvCxnSpPr>
        <p:spPr>
          <a:xfrm flipH="1">
            <a:off x="4117705" y="1684871"/>
            <a:ext cx="1582129" cy="82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6E645C-3BFD-4145-BCA9-5DF5B558FE6E}"/>
              </a:ext>
            </a:extLst>
          </p:cNvPr>
          <p:cNvCxnSpPr>
            <a:cxnSpLocks/>
          </p:cNvCxnSpPr>
          <p:nvPr/>
        </p:nvCxnSpPr>
        <p:spPr>
          <a:xfrm flipH="1">
            <a:off x="2063262" y="3140743"/>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698225-9AAF-49A8-8ADB-9AD1C4E89206}"/>
              </a:ext>
            </a:extLst>
          </p:cNvPr>
          <p:cNvCxnSpPr>
            <a:cxnSpLocks/>
            <a:endCxn id="8" idx="0"/>
          </p:cNvCxnSpPr>
          <p:nvPr/>
        </p:nvCxnSpPr>
        <p:spPr>
          <a:xfrm>
            <a:off x="3975955" y="3045582"/>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5CAF27-F494-4A58-B047-88E9A13AC184}"/>
              </a:ext>
            </a:extLst>
          </p:cNvPr>
          <p:cNvCxnSpPr>
            <a:cxnSpLocks/>
          </p:cNvCxnSpPr>
          <p:nvPr/>
        </p:nvCxnSpPr>
        <p:spPr>
          <a:xfrm flipH="1">
            <a:off x="3538820" y="400036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A4983B-4A57-42C1-AA62-36F9F8B1E9CD}"/>
              </a:ext>
            </a:extLst>
          </p:cNvPr>
          <p:cNvCxnSpPr>
            <a:cxnSpLocks/>
          </p:cNvCxnSpPr>
          <p:nvPr/>
        </p:nvCxnSpPr>
        <p:spPr>
          <a:xfrm>
            <a:off x="5102399" y="3966284"/>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F14053-9E46-4781-BD4B-FD3EEA93A949}"/>
              </a:ext>
            </a:extLst>
          </p:cNvPr>
          <p:cNvCxnSpPr>
            <a:cxnSpLocks/>
          </p:cNvCxnSpPr>
          <p:nvPr/>
        </p:nvCxnSpPr>
        <p:spPr>
          <a:xfrm>
            <a:off x="7046642" y="1704927"/>
            <a:ext cx="1725883" cy="8038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895398-3AE4-49B9-8DC9-FF7CC5049F36}"/>
              </a:ext>
            </a:extLst>
          </p:cNvPr>
          <p:cNvCxnSpPr>
            <a:cxnSpLocks/>
          </p:cNvCxnSpPr>
          <p:nvPr/>
        </p:nvCxnSpPr>
        <p:spPr>
          <a:xfrm flipH="1">
            <a:off x="8296626" y="304681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0B9F6-086D-49B3-BCE2-D06256B42F55}"/>
              </a:ext>
            </a:extLst>
          </p:cNvPr>
          <p:cNvCxnSpPr>
            <a:cxnSpLocks/>
          </p:cNvCxnSpPr>
          <p:nvPr/>
        </p:nvCxnSpPr>
        <p:spPr>
          <a:xfrm>
            <a:off x="10037614" y="3069143"/>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75474D2-9529-4762-BC24-48057710F3D2}"/>
              </a:ext>
            </a:extLst>
          </p:cNvPr>
          <p:cNvSpPr txBox="1"/>
          <p:nvPr/>
        </p:nvSpPr>
        <p:spPr>
          <a:xfrm>
            <a:off x="953773" y="5819448"/>
            <a:ext cx="751809" cy="523220"/>
          </a:xfrm>
          <a:prstGeom prst="rect">
            <a:avLst/>
          </a:prstGeom>
          <a:noFill/>
        </p:spPr>
        <p:txBody>
          <a:bodyPr wrap="none" rtlCol="0">
            <a:spAutoFit/>
          </a:bodyPr>
          <a:lstStyle/>
          <a:p>
            <a:r>
              <a:rPr lang="fr-FR" sz="2800" i="1" dirty="0">
                <a:solidFill>
                  <a:srgbClr val="0070C0"/>
                </a:solidFill>
              </a:rPr>
              <a:t>anti</a:t>
            </a:r>
          </a:p>
        </p:txBody>
      </p:sp>
      <p:sp>
        <p:nvSpPr>
          <p:cNvPr id="29" name="TextBox 28">
            <a:extLst>
              <a:ext uri="{FF2B5EF4-FFF2-40B4-BE49-F238E27FC236}">
                <a16:creationId xmlns:a16="http://schemas.microsoft.com/office/drawing/2014/main" id="{096040D0-375C-4814-9819-E9FC8AA98D64}"/>
              </a:ext>
            </a:extLst>
          </p:cNvPr>
          <p:cNvSpPr txBox="1"/>
          <p:nvPr/>
        </p:nvSpPr>
        <p:spPr>
          <a:xfrm>
            <a:off x="2421498" y="5810654"/>
            <a:ext cx="1912127" cy="523220"/>
          </a:xfrm>
          <a:prstGeom prst="rect">
            <a:avLst/>
          </a:prstGeom>
          <a:noFill/>
        </p:spPr>
        <p:txBody>
          <a:bodyPr wrap="none" rtlCol="0">
            <a:spAutoFit/>
          </a:bodyPr>
          <a:lstStyle/>
          <a:p>
            <a:r>
              <a:rPr lang="fr-FR" sz="2800" i="1" dirty="0">
                <a:solidFill>
                  <a:srgbClr val="0070C0"/>
                </a:solidFill>
              </a:rPr>
              <a:t>constitution</a:t>
            </a:r>
          </a:p>
        </p:txBody>
      </p:sp>
      <p:sp>
        <p:nvSpPr>
          <p:cNvPr id="30" name="TextBox 29">
            <a:extLst>
              <a:ext uri="{FF2B5EF4-FFF2-40B4-BE49-F238E27FC236}">
                <a16:creationId xmlns:a16="http://schemas.microsoft.com/office/drawing/2014/main" id="{94FBE9BE-4526-4683-B443-4C25DFCB3A74}"/>
              </a:ext>
            </a:extLst>
          </p:cNvPr>
          <p:cNvSpPr txBox="1"/>
          <p:nvPr/>
        </p:nvSpPr>
        <p:spPr>
          <a:xfrm>
            <a:off x="5720487" y="5780492"/>
            <a:ext cx="622286" cy="523220"/>
          </a:xfrm>
          <a:prstGeom prst="rect">
            <a:avLst/>
          </a:prstGeom>
          <a:noFill/>
        </p:spPr>
        <p:txBody>
          <a:bodyPr wrap="square" rtlCol="0">
            <a:spAutoFit/>
          </a:bodyPr>
          <a:lstStyle/>
          <a:p>
            <a:r>
              <a:rPr lang="fr-FR" sz="2800" i="1" dirty="0" err="1">
                <a:solidFill>
                  <a:srgbClr val="0070C0"/>
                </a:solidFill>
              </a:rPr>
              <a:t>nel</a:t>
            </a:r>
            <a:endParaRPr lang="fr-FR" sz="2800" i="1" dirty="0">
              <a:solidFill>
                <a:srgbClr val="0070C0"/>
              </a:solidFill>
            </a:endParaRPr>
          </a:p>
        </p:txBody>
      </p:sp>
      <p:sp>
        <p:nvSpPr>
          <p:cNvPr id="31" name="TextBox 30">
            <a:extLst>
              <a:ext uri="{FF2B5EF4-FFF2-40B4-BE49-F238E27FC236}">
                <a16:creationId xmlns:a16="http://schemas.microsoft.com/office/drawing/2014/main" id="{EA7E033F-46F7-4A73-A64A-635D8C6CFD4C}"/>
              </a:ext>
            </a:extLst>
          </p:cNvPr>
          <p:cNvSpPr txBox="1"/>
          <p:nvPr/>
        </p:nvSpPr>
        <p:spPr>
          <a:xfrm>
            <a:off x="10758291" y="5756352"/>
            <a:ext cx="622286" cy="523220"/>
          </a:xfrm>
          <a:prstGeom prst="rect">
            <a:avLst/>
          </a:prstGeom>
          <a:noFill/>
        </p:spPr>
        <p:txBody>
          <a:bodyPr wrap="square" rtlCol="0">
            <a:spAutoFit/>
          </a:bodyPr>
          <a:lstStyle/>
          <a:p>
            <a:r>
              <a:rPr lang="fr-FR" sz="2800" i="1" dirty="0">
                <a:solidFill>
                  <a:srgbClr val="0070C0"/>
                </a:solidFill>
              </a:rPr>
              <a:t>s</a:t>
            </a:r>
          </a:p>
        </p:txBody>
      </p:sp>
      <p:sp>
        <p:nvSpPr>
          <p:cNvPr id="32" name="TextBox 31">
            <a:extLst>
              <a:ext uri="{FF2B5EF4-FFF2-40B4-BE49-F238E27FC236}">
                <a16:creationId xmlns:a16="http://schemas.microsoft.com/office/drawing/2014/main" id="{3E4C85E1-8025-4220-A0CE-BA66C8C3EAA3}"/>
              </a:ext>
            </a:extLst>
          </p:cNvPr>
          <p:cNvSpPr txBox="1"/>
          <p:nvPr/>
        </p:nvSpPr>
        <p:spPr>
          <a:xfrm>
            <a:off x="8337546" y="5780492"/>
            <a:ext cx="622286" cy="523220"/>
          </a:xfrm>
          <a:prstGeom prst="rect">
            <a:avLst/>
          </a:prstGeom>
          <a:noFill/>
        </p:spPr>
        <p:txBody>
          <a:bodyPr wrap="square" rtlCol="0">
            <a:spAutoFit/>
          </a:bodyPr>
          <a:lstStyle/>
          <a:p>
            <a:r>
              <a:rPr lang="fr-FR" sz="2800" i="1" dirty="0">
                <a:solidFill>
                  <a:srgbClr val="0070C0"/>
                </a:solidFill>
              </a:rPr>
              <a:t>le</a:t>
            </a:r>
          </a:p>
        </p:txBody>
      </p:sp>
      <p:cxnSp>
        <p:nvCxnSpPr>
          <p:cNvPr id="25" name="Straight Connector 24">
            <a:extLst>
              <a:ext uri="{FF2B5EF4-FFF2-40B4-BE49-F238E27FC236}">
                <a16:creationId xmlns:a16="http://schemas.microsoft.com/office/drawing/2014/main" id="{FCB8A027-2D2E-45C7-AEB6-2A2CFE8C3387}"/>
              </a:ext>
            </a:extLst>
          </p:cNvPr>
          <p:cNvCxnSpPr>
            <a:cxnSpLocks/>
          </p:cNvCxnSpPr>
          <p:nvPr/>
        </p:nvCxnSpPr>
        <p:spPr>
          <a:xfrm>
            <a:off x="1268417" y="4153575"/>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E2AA7B-8B3A-4810-B687-19E605D23774}"/>
              </a:ext>
            </a:extLst>
          </p:cNvPr>
          <p:cNvCxnSpPr>
            <a:cxnSpLocks/>
          </p:cNvCxnSpPr>
          <p:nvPr/>
        </p:nvCxnSpPr>
        <p:spPr>
          <a:xfrm>
            <a:off x="8478842" y="4075330"/>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582D41-B48E-4F30-8F87-CE3B13E45317}"/>
              </a:ext>
            </a:extLst>
          </p:cNvPr>
          <p:cNvCxnSpPr>
            <a:cxnSpLocks/>
          </p:cNvCxnSpPr>
          <p:nvPr/>
        </p:nvCxnSpPr>
        <p:spPr>
          <a:xfrm>
            <a:off x="10902955" y="4106406"/>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1F9E49-7624-48A4-939A-185C233F8C0D}"/>
              </a:ext>
            </a:extLst>
          </p:cNvPr>
          <p:cNvCxnSpPr>
            <a:cxnSpLocks/>
            <a:stCxn id="9" idx="2"/>
          </p:cNvCxnSpPr>
          <p:nvPr/>
        </p:nvCxnSpPr>
        <p:spPr>
          <a:xfrm>
            <a:off x="3377563" y="4919865"/>
            <a:ext cx="0" cy="78238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7C7906-9B33-4690-BCF2-34623F20EDE8}"/>
              </a:ext>
            </a:extLst>
          </p:cNvPr>
          <p:cNvCxnSpPr>
            <a:cxnSpLocks/>
          </p:cNvCxnSpPr>
          <p:nvPr/>
        </p:nvCxnSpPr>
        <p:spPr>
          <a:xfrm>
            <a:off x="6077900" y="5254899"/>
            <a:ext cx="0" cy="447348"/>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17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0" y="136525"/>
            <a:ext cx="12191999" cy="657557"/>
          </a:xfrm>
        </p:spPr>
        <p:txBody>
          <a:bodyPr>
            <a:noAutofit/>
          </a:bodyPr>
          <a:lstStyle/>
          <a:p>
            <a:r>
              <a:rPr lang="fr-FR" sz="3600" dirty="0"/>
              <a:t>Analyse </a:t>
            </a:r>
            <a:r>
              <a:rPr lang="fr-FR" sz="3600" dirty="0" err="1"/>
              <a:t>morpho-syntaxique</a:t>
            </a:r>
            <a:r>
              <a:rPr lang="fr-FR" sz="3600" dirty="0"/>
              <a:t> : des mots aux mots composés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199" y="1060363"/>
            <a:ext cx="10996749" cy="5497600"/>
          </a:xfrm>
        </p:spPr>
        <p:txBody>
          <a:bodyPr>
            <a:normAutofit/>
          </a:bodyPr>
          <a:lstStyle/>
          <a:p>
            <a:r>
              <a:rPr lang="fr-FR" dirty="0"/>
              <a:t>Les mots composés sont des groupes de mots (syntagmes) dont le sens n’est pas réductible à la composition des sens des mots individuels</a:t>
            </a:r>
          </a:p>
          <a:p>
            <a:pPr lvl="1"/>
            <a:r>
              <a:rPr lang="fr-FR" dirty="0"/>
              <a:t>Graduation, du plus transparent au plus opaque</a:t>
            </a:r>
          </a:p>
          <a:p>
            <a:pPr lvl="2"/>
            <a:r>
              <a:rPr lang="fr-FR" sz="2200" dirty="0">
                <a:solidFill>
                  <a:srgbClr val="0070C0"/>
                </a:solidFill>
              </a:rPr>
              <a:t>réseau de neurones &lt; pomme de terre &lt; prise de tête</a:t>
            </a:r>
          </a:p>
          <a:p>
            <a:r>
              <a:rPr lang="fr-FR" dirty="0"/>
              <a:t>Les composés adverbiaux ou prépositionnel forment une classe fermée, inclusion dans un dictionnaire général est aisée</a:t>
            </a:r>
          </a:p>
          <a:p>
            <a:pPr lvl="2"/>
            <a:r>
              <a:rPr lang="fr-FR" sz="2200" dirty="0">
                <a:solidFill>
                  <a:srgbClr val="0070C0"/>
                </a:solidFill>
              </a:rPr>
              <a:t>afin de, parce que, de temps à autre</a:t>
            </a:r>
          </a:p>
          <a:p>
            <a:r>
              <a:rPr lang="fr-FR" dirty="0"/>
              <a:t>Pour les groupes nominaux ou verbaux, il est souvent raisonnable de se limiter à un dictionnaire de domaine, voire terminologique, mais :</a:t>
            </a:r>
          </a:p>
          <a:p>
            <a:pPr lvl="1"/>
            <a:r>
              <a:rPr lang="fr-FR" dirty="0"/>
              <a:t>Création lexicale continue</a:t>
            </a:r>
          </a:p>
          <a:p>
            <a:pPr lvl="2"/>
            <a:r>
              <a:rPr lang="fr-FR" sz="2200" dirty="0">
                <a:solidFill>
                  <a:srgbClr val="0070C0"/>
                </a:solidFill>
              </a:rPr>
              <a:t>gilet jaune, extrême centre</a:t>
            </a:r>
          </a:p>
          <a:p>
            <a:pPr lvl="1"/>
            <a:r>
              <a:rPr lang="fr-FR" dirty="0"/>
              <a:t>Dont le cas des anglicismes</a:t>
            </a:r>
          </a:p>
          <a:p>
            <a:pPr lvl="2"/>
            <a:r>
              <a:rPr lang="fr-FR" dirty="0">
                <a:solidFill>
                  <a:srgbClr val="0070C0"/>
                </a:solidFill>
              </a:rPr>
              <a:t>fake news, </a:t>
            </a:r>
            <a:r>
              <a:rPr lang="fr-FR" dirty="0" err="1">
                <a:solidFill>
                  <a:srgbClr val="0070C0"/>
                </a:solidFill>
              </a:rPr>
              <a:t>wishful</a:t>
            </a:r>
            <a:r>
              <a:rPr lang="fr-FR" dirty="0">
                <a:solidFill>
                  <a:srgbClr val="0070C0"/>
                </a:solidFill>
              </a:rPr>
              <a:t> </a:t>
            </a:r>
            <a:r>
              <a:rPr lang="fr-FR" dirty="0" err="1">
                <a:solidFill>
                  <a:srgbClr val="0070C0"/>
                </a:solidFill>
              </a:rPr>
              <a:t>thinking</a:t>
            </a:r>
            <a:endParaRPr lang="fr-FR" dirty="0">
              <a:solidFill>
                <a:srgbClr val="0070C0"/>
              </a:solidFill>
            </a:endParaRPr>
          </a:p>
        </p:txBody>
      </p:sp>
    </p:spTree>
    <p:extLst>
      <p:ext uri="{BB962C8B-B14F-4D97-AF65-F5344CB8AC3E}">
        <p14:creationId xmlns:p14="http://schemas.microsoft.com/office/powerpoint/2010/main" val="86073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3"/>
            <a:ext cx="10515600" cy="5497600"/>
          </a:xfrm>
        </p:spPr>
        <p:txBody>
          <a:bodyPr>
            <a:normAutofit/>
          </a:bodyPr>
          <a:lstStyle/>
          <a:p>
            <a:r>
              <a:rPr lang="fr-FR" dirty="0"/>
              <a:t>Collecte statistique brute</a:t>
            </a:r>
          </a:p>
          <a:p>
            <a:pPr lvl="1"/>
            <a:r>
              <a:rPr lang="fr-FR" dirty="0"/>
              <a:t>La notion de n-</a:t>
            </a:r>
            <a:r>
              <a:rPr lang="fr-FR" dirty="0" err="1"/>
              <a:t>gramm</a:t>
            </a:r>
            <a:r>
              <a:rPr lang="fr-FR" dirty="0"/>
              <a:t> (n=1, 2, 3, jamais plus !)</a:t>
            </a:r>
          </a:p>
          <a:p>
            <a:pPr lvl="2"/>
            <a:r>
              <a:rPr lang="fr-FR" sz="2200" dirty="0">
                <a:solidFill>
                  <a:srgbClr val="0070C0"/>
                </a:solidFill>
              </a:rPr>
              <a:t>(Analyse, du),  (du, texte), (texte, :), (:, des), </a:t>
            </a:r>
            <a:r>
              <a:rPr lang="fr-FR" sz="2200" dirty="0"/>
              <a:t>[ou </a:t>
            </a:r>
            <a:r>
              <a:rPr lang="fr-FR" sz="2200" dirty="0">
                <a:solidFill>
                  <a:srgbClr val="0070C0"/>
                </a:solidFill>
              </a:rPr>
              <a:t>(texte, des)</a:t>
            </a:r>
            <a:r>
              <a:rPr lang="fr-FR" sz="2200" dirty="0"/>
              <a:t>]</a:t>
            </a:r>
            <a:r>
              <a:rPr lang="fr-FR" sz="2200" dirty="0">
                <a:solidFill>
                  <a:srgbClr val="0070C0"/>
                </a:solidFill>
              </a:rPr>
              <a:t>, (des, mots), (mots, aux), (aux, mots), (mots, composés)</a:t>
            </a:r>
          </a:p>
          <a:p>
            <a:pPr lvl="1"/>
            <a:r>
              <a:rPr lang="fr-FR" dirty="0"/>
              <a:t>La distinction entre « mots pleins » et « mots vides » (ou mieux, « mots outils ») peut se poser à ce niveau-là (élimination des « stop-</a:t>
            </a:r>
            <a:r>
              <a:rPr lang="fr-FR" dirty="0" err="1"/>
              <a:t>words</a:t>
            </a:r>
            <a:r>
              <a:rPr lang="fr-FR" dirty="0"/>
              <a:t> »)</a:t>
            </a:r>
            <a:endParaRPr lang="fr-FR" sz="2200" dirty="0">
              <a:solidFill>
                <a:srgbClr val="0070C0"/>
              </a:solidFill>
            </a:endParaRPr>
          </a:p>
          <a:p>
            <a:r>
              <a:rPr lang="fr-FR" dirty="0"/>
              <a:t>Détermination des groupes de mots (particulièrement des groupes nominaux) selon des critères </a:t>
            </a:r>
            <a:r>
              <a:rPr lang="fr-FR" dirty="0" err="1"/>
              <a:t>morpho-syntaxiques</a:t>
            </a:r>
            <a:endParaRPr lang="fr-FR" dirty="0"/>
          </a:p>
          <a:p>
            <a:pPr lvl="1"/>
            <a:r>
              <a:rPr lang="fr-FR" dirty="0"/>
              <a:t>On parle de « </a:t>
            </a:r>
            <a:r>
              <a:rPr lang="fr-FR" dirty="0" err="1"/>
              <a:t>chunking</a:t>
            </a:r>
            <a:r>
              <a:rPr lang="fr-FR" dirty="0"/>
              <a:t> » (regroupement)</a:t>
            </a: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100264"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Analyse </a:t>
            </a:r>
            <a:r>
              <a:rPr lang="fr-FR" sz="3600" dirty="0" err="1"/>
              <a:t>morpho-syntaxique</a:t>
            </a:r>
            <a:r>
              <a:rPr lang="fr-FR" sz="3600" dirty="0"/>
              <a:t> : des mots aux mots composés (2/2)</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1509210" y="4965700"/>
            <a:ext cx="11454063" cy="657557"/>
          </a:xfrm>
        </p:spPr>
        <p:txBody>
          <a:bodyPr>
            <a:normAutofit fontScale="90000"/>
          </a:bodyPr>
          <a:lstStyle/>
          <a:p>
            <a:r>
              <a:rPr lang="fr-FR" dirty="0"/>
              <a:t> </a:t>
            </a:r>
          </a:p>
        </p:txBody>
      </p:sp>
    </p:spTree>
    <p:extLst>
      <p:ext uri="{BB962C8B-B14F-4D97-AF65-F5344CB8AC3E}">
        <p14:creationId xmlns:p14="http://schemas.microsoft.com/office/powerpoint/2010/main" val="18156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15571" y="1060362"/>
            <a:ext cx="11571629" cy="5600369"/>
          </a:xfrm>
        </p:spPr>
        <p:txBody>
          <a:bodyPr>
            <a:normAutofit/>
          </a:bodyPr>
          <a:lstStyle/>
          <a:p>
            <a:r>
              <a:rPr lang="fr-FR" sz="2400" dirty="0"/>
              <a:t>Mot </a:t>
            </a:r>
            <a:r>
              <a:rPr lang="fr-FR" sz="2000" dirty="0"/>
              <a:t>(au sens linguistique)</a:t>
            </a:r>
            <a:r>
              <a:rPr lang="fr-FR" sz="2400" dirty="0"/>
              <a:t> : constituant le plus fin d’une structure syntaxique</a:t>
            </a:r>
          </a:p>
          <a:p>
            <a:pPr lvl="1"/>
            <a:r>
              <a:rPr lang="fr-FR" sz="2000" dirty="0"/>
              <a:t>En tant que tel, occurrence particulière au sein d’un texte, éventuellement infléchie </a:t>
            </a:r>
          </a:p>
          <a:p>
            <a:r>
              <a:rPr lang="fr-FR" sz="2400" dirty="0"/>
              <a:t>Mot </a:t>
            </a:r>
            <a:r>
              <a:rPr lang="fr-FR" sz="2000" dirty="0"/>
              <a:t>(au sens lexicographique) </a:t>
            </a:r>
            <a:r>
              <a:rPr lang="fr-FR" sz="2400" dirty="0"/>
              <a:t>: élément du vocabulaire d’une langue, participant potentiel à une structure syntaxique </a:t>
            </a:r>
            <a:r>
              <a:rPr lang="fr-FR" sz="2000" dirty="0"/>
              <a:t>(après inflexion éventuelle)</a:t>
            </a:r>
            <a:endParaRPr lang="fr-FR" sz="2400" dirty="0"/>
          </a:p>
          <a:p>
            <a:pPr lvl="1"/>
            <a:r>
              <a:rPr lang="fr-FR" sz="2000" dirty="0">
                <a:solidFill>
                  <a:srgbClr val="0070C0"/>
                </a:solidFill>
              </a:rPr>
              <a:t>Mot du dictionnaire</a:t>
            </a:r>
          </a:p>
          <a:p>
            <a:pPr lvl="1"/>
            <a:r>
              <a:rPr lang="fr-FR" sz="2000" dirty="0"/>
              <a:t>Un lemme est un tel mot</a:t>
            </a:r>
          </a:p>
          <a:p>
            <a:r>
              <a:rPr lang="fr-FR" sz="2400" dirty="0"/>
              <a:t>Terme : élément du vocabulaire d’une langue, sous sa forme fléchie ou non </a:t>
            </a:r>
          </a:p>
          <a:p>
            <a:pPr lvl="1"/>
            <a:r>
              <a:rPr lang="fr-FR" sz="2000" dirty="0"/>
              <a:t>en général mot lexicographique ou forme de mot, mais on peut aussi considérer des groupes de mots, voire pour les langues morphologiquement riches, des morphèmes liés (affixes…)</a:t>
            </a:r>
          </a:p>
          <a:p>
            <a:r>
              <a:rPr lang="fr-FR" sz="2400" dirty="0" err="1"/>
              <a:t>Token</a:t>
            </a:r>
            <a:r>
              <a:rPr lang="fr-FR" sz="2400" dirty="0"/>
              <a:t> : occurrence d’un terme</a:t>
            </a:r>
          </a:p>
          <a:p>
            <a:pPr lvl="1"/>
            <a:r>
              <a:rPr lang="fr-FR" sz="2000" dirty="0">
                <a:solidFill>
                  <a:srgbClr val="0070C0"/>
                </a:solidFill>
              </a:rPr>
              <a:t>Ce texte fait 34 mots</a:t>
            </a:r>
            <a:r>
              <a:rPr lang="fr-FR" sz="2000" dirty="0"/>
              <a:t> ≈ </a:t>
            </a:r>
            <a:r>
              <a:rPr lang="fr-FR" sz="2000" dirty="0">
                <a:solidFill>
                  <a:srgbClr val="0070C0"/>
                </a:solidFill>
              </a:rPr>
              <a:t>Ce texte comprend 34 </a:t>
            </a:r>
            <a:r>
              <a:rPr lang="fr-FR" sz="2000" dirty="0" err="1">
                <a:solidFill>
                  <a:srgbClr val="0070C0"/>
                </a:solidFill>
              </a:rPr>
              <a:t>tokens</a:t>
            </a:r>
            <a:endParaRPr lang="fr-FR" sz="2000" dirty="0">
              <a:solidFill>
                <a:srgbClr val="0070C0"/>
              </a:solidFill>
            </a:endParaRP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361521"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Mot : un terme ambigu, recouvrant plusieurs notions</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4362994" y="5234524"/>
            <a:ext cx="7570156" cy="1426208"/>
          </a:xfrm>
        </p:spPr>
        <p:txBody>
          <a:bodyPr>
            <a:normAutofit/>
          </a:bodyPr>
          <a:lstStyle/>
          <a:p>
            <a:r>
              <a:rPr lang="fr-FR" sz="1600" dirty="0"/>
              <a:t>Lemme gilet : 2 </a:t>
            </a:r>
            <a:r>
              <a:rPr lang="fr-FR" sz="1600" dirty="0" err="1"/>
              <a:t>tokens</a:t>
            </a:r>
            <a:r>
              <a:rPr lang="fr-FR" sz="1600" dirty="0"/>
              <a:t>, fléchis au pluriel ; termes possibles : gilet (après lemmatisation), gilets</a:t>
            </a:r>
            <a:br>
              <a:rPr lang="fr-FR" sz="1600" dirty="0"/>
            </a:br>
            <a:r>
              <a:rPr lang="fr-FR" sz="1600" dirty="0"/>
              <a:t>Lemme jaune : 2 </a:t>
            </a:r>
            <a:r>
              <a:rPr lang="fr-FR" sz="1600" dirty="0" err="1"/>
              <a:t>tokens</a:t>
            </a:r>
            <a:r>
              <a:rPr lang="fr-FR" sz="1600" dirty="0"/>
              <a:t>,  fléchi et non fléchi ; termes possibles : jaune (après lemmatisation), jaunes </a:t>
            </a:r>
            <a:br>
              <a:rPr lang="fr-FR" sz="1600" dirty="0"/>
            </a:br>
            <a:r>
              <a:rPr lang="fr-FR" sz="1600" dirty="0"/>
              <a:t>On peut aussi considérer le syntagme nominal ‘Gilet jaune’ comme terme (après lemmatisation des deux mots), avec 1 </a:t>
            </a:r>
            <a:r>
              <a:rPr lang="fr-FR" sz="1600" dirty="0" err="1"/>
              <a:t>token</a:t>
            </a:r>
            <a:r>
              <a:rPr lang="fr-FR" sz="1600" dirty="0"/>
              <a:t> dans ce texte </a:t>
            </a:r>
          </a:p>
        </p:txBody>
      </p:sp>
      <p:sp>
        <p:nvSpPr>
          <p:cNvPr id="5" name="TextBox 4">
            <a:extLst>
              <a:ext uri="{FF2B5EF4-FFF2-40B4-BE49-F238E27FC236}">
                <a16:creationId xmlns:a16="http://schemas.microsoft.com/office/drawing/2014/main" id="{DDF24A99-D01F-499E-B183-A7B37E2522E9}"/>
              </a:ext>
            </a:extLst>
          </p:cNvPr>
          <p:cNvSpPr txBox="1"/>
          <p:nvPr/>
        </p:nvSpPr>
        <p:spPr>
          <a:xfrm>
            <a:off x="258850" y="5234524"/>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Tree>
    <p:extLst>
      <p:ext uri="{BB962C8B-B14F-4D97-AF65-F5344CB8AC3E}">
        <p14:creationId xmlns:p14="http://schemas.microsoft.com/office/powerpoint/2010/main" val="379789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Autofit/>
          </a:bodyPr>
          <a:lstStyle/>
          <a:p>
            <a:r>
              <a:rPr lang="fr-FR" sz="3600" dirty="0"/>
              <a:t>Analyse </a:t>
            </a:r>
            <a:r>
              <a:rPr lang="fr-FR" sz="3600" dirty="0" err="1"/>
              <a:t>morpho-syntaxique</a:t>
            </a:r>
            <a:r>
              <a:rPr lang="fr-FR" sz="3600" dirty="0"/>
              <a:t> : détermination des catégories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290261" y="1060363"/>
            <a:ext cx="11754102" cy="5661112"/>
          </a:xfrm>
        </p:spPr>
        <p:txBody>
          <a:bodyPr>
            <a:normAutofit/>
          </a:bodyPr>
          <a:lstStyle/>
          <a:p>
            <a:r>
              <a:rPr lang="fr-FR" dirty="0"/>
              <a:t>Catégories </a:t>
            </a:r>
            <a:r>
              <a:rPr lang="fr-FR" dirty="0" err="1"/>
              <a:t>morpho-syntaxiques</a:t>
            </a:r>
            <a:r>
              <a:rPr lang="fr-FR" dirty="0"/>
              <a:t> (POS, Parts of Speech)</a:t>
            </a:r>
          </a:p>
          <a:p>
            <a:pPr lvl="1"/>
            <a:r>
              <a:rPr lang="fr-FR" dirty="0"/>
              <a:t>Grandes catégories et sous-catégories</a:t>
            </a:r>
          </a:p>
          <a:p>
            <a:pPr lvl="2"/>
            <a:r>
              <a:rPr lang="fr-FR" sz="2200" dirty="0">
                <a:solidFill>
                  <a:srgbClr val="0070C0"/>
                </a:solidFill>
              </a:rPr>
              <a:t>Nom : dénombrables / collectifs</a:t>
            </a:r>
          </a:p>
          <a:p>
            <a:pPr lvl="2"/>
            <a:r>
              <a:rPr lang="fr-FR" sz="2200" dirty="0">
                <a:solidFill>
                  <a:srgbClr val="0070C0"/>
                </a:solidFill>
              </a:rPr>
              <a:t>Verbes : intransitifs</a:t>
            </a:r>
            <a:r>
              <a:rPr lang="fr-FR" sz="2200">
                <a:solidFill>
                  <a:srgbClr val="0070C0"/>
                </a:solidFill>
              </a:rPr>
              <a:t>, transitifs</a:t>
            </a:r>
            <a:endParaRPr lang="fr-FR" sz="2200" dirty="0">
              <a:solidFill>
                <a:srgbClr val="0070C0"/>
              </a:solidFill>
            </a:endParaRPr>
          </a:p>
          <a:p>
            <a:pPr lvl="1"/>
            <a:r>
              <a:rPr lang="fr-FR" dirty="0"/>
              <a:t>Classes ouvertes / fermées</a:t>
            </a:r>
          </a:p>
          <a:p>
            <a:pPr lvl="2"/>
            <a:r>
              <a:rPr lang="fr-FR" sz="2200" dirty="0">
                <a:solidFill>
                  <a:srgbClr val="0070C0"/>
                </a:solidFill>
              </a:rPr>
              <a:t>Noms, verbes, adjectifs, adverbes… / déterminants, prépositions, conjonctions…</a:t>
            </a:r>
          </a:p>
          <a:p>
            <a:r>
              <a:rPr lang="fr-FR" dirty="0"/>
              <a:t>Etiquetage </a:t>
            </a:r>
            <a:r>
              <a:rPr lang="fr-FR" dirty="0" err="1"/>
              <a:t>morpho-syntaxique</a:t>
            </a:r>
            <a:endParaRPr lang="fr-FR" dirty="0"/>
          </a:p>
          <a:p>
            <a:pPr lvl="1"/>
            <a:r>
              <a:rPr lang="fr-FR" dirty="0"/>
              <a:t>L’examen des mots un par un ne suffit pas </a:t>
            </a:r>
            <a:r>
              <a:rPr lang="fr-FR" sz="2200" dirty="0"/>
              <a:t>(ambiguïtés de catégorie)</a:t>
            </a:r>
            <a:endParaRPr lang="fr-FR" sz="2200" dirty="0">
              <a:solidFill>
                <a:srgbClr val="0070C0"/>
              </a:solidFill>
            </a:endParaRPr>
          </a:p>
          <a:p>
            <a:pPr lvl="1"/>
            <a:r>
              <a:rPr lang="fr-FR" dirty="0"/>
              <a:t>Caractéristiques de contexte </a:t>
            </a:r>
            <a:r>
              <a:rPr lang="fr-FR" sz="2200" dirty="0"/>
              <a:t>(mots environnants)</a:t>
            </a:r>
            <a:r>
              <a:rPr lang="fr-FR" dirty="0"/>
              <a:t> nécessaires</a:t>
            </a:r>
          </a:p>
          <a:p>
            <a:pPr lvl="2"/>
            <a:r>
              <a:rPr lang="fr-FR" sz="2200" dirty="0"/>
              <a:t>Méthodes statistiques</a:t>
            </a:r>
          </a:p>
          <a:p>
            <a:pPr lvl="1"/>
            <a:r>
              <a:rPr lang="fr-FR" dirty="0"/>
              <a:t>Sous-produit d’une analyse morphologique et syntaxique complète</a:t>
            </a:r>
          </a:p>
          <a:p>
            <a:r>
              <a:rPr lang="fr-FR" dirty="0"/>
              <a:t>POS utilisable comme caractéristique supplémentaire dans analyse textuelle</a:t>
            </a:r>
          </a:p>
        </p:txBody>
      </p:sp>
    </p:spTree>
    <p:extLst>
      <p:ext uri="{BB962C8B-B14F-4D97-AF65-F5344CB8AC3E}">
        <p14:creationId xmlns:p14="http://schemas.microsoft.com/office/powerpoint/2010/main" val="370410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syntaxique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1060363"/>
            <a:ext cx="10515600" cy="5661112"/>
          </a:xfrm>
        </p:spPr>
        <p:txBody>
          <a:bodyPr/>
          <a:lstStyle/>
          <a:p>
            <a:r>
              <a:rPr lang="fr-FR" dirty="0"/>
              <a:t>Il a été montré que chez l’humain une première analyse syntaxique précède le mapping entre catégories syntaxique et sémantique</a:t>
            </a:r>
          </a:p>
          <a:p>
            <a:r>
              <a:rPr lang="fr-FR" dirty="0"/>
              <a:t>Organisation de formes hiérarchique et compositionnelle structurant celle du sens</a:t>
            </a:r>
          </a:p>
          <a:p>
            <a:r>
              <a:rPr lang="fr-FR" dirty="0"/>
              <a:t>Difficultés particulières</a:t>
            </a:r>
          </a:p>
          <a:p>
            <a:pPr lvl="1"/>
            <a:r>
              <a:rPr lang="fr-FR" dirty="0"/>
              <a:t>Ambiguïté lexicale, de nombreuses formes graphiques correspondent à plusieurs combinaisons lexèmes + inflexions différentes</a:t>
            </a:r>
          </a:p>
          <a:p>
            <a:pPr lvl="2"/>
            <a:r>
              <a:rPr lang="fr-FR" sz="2200" dirty="0">
                <a:solidFill>
                  <a:srgbClr val="0070C0"/>
                </a:solidFill>
              </a:rPr>
              <a:t>Bien, souris…</a:t>
            </a:r>
          </a:p>
          <a:p>
            <a:pPr lvl="1"/>
            <a:r>
              <a:rPr lang="fr-FR" dirty="0"/>
              <a:t>Ambiguïté de translation (transfert d’une forme d’une catégorie à une autre)</a:t>
            </a:r>
          </a:p>
          <a:p>
            <a:pPr lvl="2"/>
            <a:r>
              <a:rPr lang="fr-FR" sz="2200" dirty="0">
                <a:solidFill>
                  <a:srgbClr val="0070C0"/>
                </a:solidFill>
              </a:rPr>
              <a:t>Il a blessé, il est blessé, le blessé</a:t>
            </a:r>
          </a:p>
          <a:p>
            <a:pPr lvl="1"/>
            <a:r>
              <a:rPr lang="fr-FR" dirty="0"/>
              <a:t>Ambiguïté de rattachement sont manifestes à l’écrit, mais beaucoup plus rares à l’oral (prosodie)</a:t>
            </a:r>
          </a:p>
          <a:p>
            <a:pPr lvl="2"/>
            <a:r>
              <a:rPr lang="fr-FR" sz="2200" dirty="0">
                <a:solidFill>
                  <a:srgbClr val="0070C0"/>
                </a:solidFill>
              </a:rPr>
              <a:t>Jean raconte à une fille que Guillaume apprécie son histoire</a:t>
            </a:r>
          </a:p>
          <a:p>
            <a:pPr lvl="2"/>
            <a:r>
              <a:rPr lang="fr-FR" sz="2200" dirty="0">
                <a:solidFill>
                  <a:srgbClr val="0070C0"/>
                </a:solidFill>
              </a:rPr>
              <a:t>À qui avez-vous promis d’écrire ?</a:t>
            </a:r>
          </a:p>
          <a:p>
            <a:pPr lvl="1"/>
            <a:endParaRPr lang="fr-FR" dirty="0"/>
          </a:p>
          <a:p>
            <a:pPr lvl="1"/>
            <a:endParaRPr lang="fr-FR" dirty="0"/>
          </a:p>
        </p:txBody>
      </p:sp>
    </p:spTree>
    <p:extLst>
      <p:ext uri="{BB962C8B-B14F-4D97-AF65-F5344CB8AC3E}">
        <p14:creationId xmlns:p14="http://schemas.microsoft.com/office/powerpoint/2010/main" val="2408399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constituants</a:t>
            </a:r>
          </a:p>
        </p:txBody>
      </p:sp>
      <p:sp>
        <p:nvSpPr>
          <p:cNvPr id="4" name="TextBox 3">
            <a:extLst>
              <a:ext uri="{FF2B5EF4-FFF2-40B4-BE49-F238E27FC236}">
                <a16:creationId xmlns:a16="http://schemas.microsoft.com/office/drawing/2014/main" id="{81EA21AF-533A-455C-9BD6-C5AE83E2B636}"/>
              </a:ext>
            </a:extLst>
          </p:cNvPr>
          <p:cNvSpPr txBox="1"/>
          <p:nvPr/>
        </p:nvSpPr>
        <p:spPr>
          <a:xfrm>
            <a:off x="5440484" y="1046382"/>
            <a:ext cx="373820" cy="584775"/>
          </a:xfrm>
          <a:prstGeom prst="rect">
            <a:avLst/>
          </a:prstGeom>
          <a:noFill/>
        </p:spPr>
        <p:txBody>
          <a:bodyPr wrap="square" rtlCol="0">
            <a:spAutoFit/>
          </a:bodyPr>
          <a:lstStyle/>
          <a:p>
            <a:r>
              <a:rPr lang="fr-FR" sz="3200" dirty="0"/>
              <a:t>P</a:t>
            </a:r>
          </a:p>
        </p:txBody>
      </p:sp>
      <p:sp>
        <p:nvSpPr>
          <p:cNvPr id="5" name="TextBox 4">
            <a:extLst>
              <a:ext uri="{FF2B5EF4-FFF2-40B4-BE49-F238E27FC236}">
                <a16:creationId xmlns:a16="http://schemas.microsoft.com/office/drawing/2014/main" id="{8A3904D2-3F6C-464C-8A35-A538F135316A}"/>
              </a:ext>
            </a:extLst>
          </p:cNvPr>
          <p:cNvSpPr txBox="1"/>
          <p:nvPr/>
        </p:nvSpPr>
        <p:spPr>
          <a:xfrm>
            <a:off x="777304" y="1924345"/>
            <a:ext cx="708848" cy="584775"/>
          </a:xfrm>
          <a:prstGeom prst="rect">
            <a:avLst/>
          </a:prstGeom>
          <a:noFill/>
        </p:spPr>
        <p:txBody>
          <a:bodyPr wrap="square" rtlCol="0">
            <a:spAutoFit/>
          </a:bodyPr>
          <a:lstStyle/>
          <a:p>
            <a:r>
              <a:rPr lang="fr-FR" sz="3200" dirty="0"/>
              <a:t>GN</a:t>
            </a:r>
          </a:p>
        </p:txBody>
      </p:sp>
      <p:sp>
        <p:nvSpPr>
          <p:cNvPr id="6" name="TextBox 5">
            <a:extLst>
              <a:ext uri="{FF2B5EF4-FFF2-40B4-BE49-F238E27FC236}">
                <a16:creationId xmlns:a16="http://schemas.microsoft.com/office/drawing/2014/main" id="{E79B472A-783F-47DF-8631-CA6FDA711C9B}"/>
              </a:ext>
            </a:extLst>
          </p:cNvPr>
          <p:cNvSpPr txBox="1"/>
          <p:nvPr/>
        </p:nvSpPr>
        <p:spPr>
          <a:xfrm>
            <a:off x="3552119" y="1964701"/>
            <a:ext cx="674800" cy="584775"/>
          </a:xfrm>
          <a:prstGeom prst="rect">
            <a:avLst/>
          </a:prstGeom>
          <a:noFill/>
        </p:spPr>
        <p:txBody>
          <a:bodyPr wrap="square" rtlCol="0">
            <a:spAutoFit/>
          </a:bodyPr>
          <a:lstStyle/>
          <a:p>
            <a:r>
              <a:rPr lang="fr-FR" sz="3200" dirty="0"/>
              <a:t>GV</a:t>
            </a:r>
          </a:p>
        </p:txBody>
      </p:sp>
      <p:sp>
        <p:nvSpPr>
          <p:cNvPr id="7" name="TextBox 6">
            <a:extLst>
              <a:ext uri="{FF2B5EF4-FFF2-40B4-BE49-F238E27FC236}">
                <a16:creationId xmlns:a16="http://schemas.microsoft.com/office/drawing/2014/main" id="{F1872B30-53AA-48B1-A41C-AE6A786BCF3D}"/>
              </a:ext>
            </a:extLst>
          </p:cNvPr>
          <p:cNvSpPr txBox="1"/>
          <p:nvPr/>
        </p:nvSpPr>
        <p:spPr>
          <a:xfrm>
            <a:off x="6839412" y="1908952"/>
            <a:ext cx="708848" cy="584775"/>
          </a:xfrm>
          <a:prstGeom prst="rect">
            <a:avLst/>
          </a:prstGeom>
          <a:noFill/>
        </p:spPr>
        <p:txBody>
          <a:bodyPr wrap="square" rtlCol="0">
            <a:spAutoFit/>
          </a:bodyPr>
          <a:lstStyle/>
          <a:p>
            <a:r>
              <a:rPr lang="fr-FR" sz="3200" dirty="0"/>
              <a:t>GN</a:t>
            </a:r>
          </a:p>
        </p:txBody>
      </p:sp>
      <p:sp>
        <p:nvSpPr>
          <p:cNvPr id="8" name="TextBox 7">
            <a:extLst>
              <a:ext uri="{FF2B5EF4-FFF2-40B4-BE49-F238E27FC236}">
                <a16:creationId xmlns:a16="http://schemas.microsoft.com/office/drawing/2014/main" id="{BBD93907-C2C8-4FB1-8D16-260C0D1F6F94}"/>
              </a:ext>
            </a:extLst>
          </p:cNvPr>
          <p:cNvSpPr txBox="1"/>
          <p:nvPr/>
        </p:nvSpPr>
        <p:spPr>
          <a:xfrm>
            <a:off x="10627887" y="1921899"/>
            <a:ext cx="836984" cy="584775"/>
          </a:xfrm>
          <a:prstGeom prst="rect">
            <a:avLst/>
          </a:prstGeom>
          <a:noFill/>
        </p:spPr>
        <p:txBody>
          <a:bodyPr wrap="square" rtlCol="0">
            <a:spAutoFit/>
          </a:bodyPr>
          <a:lstStyle/>
          <a:p>
            <a:r>
              <a:rPr lang="fr-FR" sz="3200" dirty="0">
                <a:solidFill>
                  <a:srgbClr val="FF0000"/>
                </a:solidFill>
              </a:rPr>
              <a:t>Adv</a:t>
            </a:r>
          </a:p>
        </p:txBody>
      </p:sp>
      <p:sp>
        <p:nvSpPr>
          <p:cNvPr id="9" name="TextBox 8">
            <a:extLst>
              <a:ext uri="{FF2B5EF4-FFF2-40B4-BE49-F238E27FC236}">
                <a16:creationId xmlns:a16="http://schemas.microsoft.com/office/drawing/2014/main" id="{CEE3E677-C787-4E34-BA7F-AEEB96EBDDEB}"/>
              </a:ext>
            </a:extLst>
          </p:cNvPr>
          <p:cNvSpPr txBox="1"/>
          <p:nvPr/>
        </p:nvSpPr>
        <p:spPr>
          <a:xfrm>
            <a:off x="1661550" y="3079849"/>
            <a:ext cx="261938" cy="584775"/>
          </a:xfrm>
          <a:prstGeom prst="rect">
            <a:avLst/>
          </a:prstGeom>
          <a:noFill/>
        </p:spPr>
        <p:txBody>
          <a:bodyPr wrap="square" rtlCol="0">
            <a:spAutoFit/>
          </a:bodyPr>
          <a:lstStyle/>
          <a:p>
            <a:r>
              <a:rPr lang="fr-FR" sz="3200" dirty="0">
                <a:solidFill>
                  <a:srgbClr val="FF0000"/>
                </a:solidFill>
              </a:rPr>
              <a:t>N</a:t>
            </a:r>
          </a:p>
        </p:txBody>
      </p:sp>
      <p:sp>
        <p:nvSpPr>
          <p:cNvPr id="10" name="TextBox 9">
            <a:extLst>
              <a:ext uri="{FF2B5EF4-FFF2-40B4-BE49-F238E27FC236}">
                <a16:creationId xmlns:a16="http://schemas.microsoft.com/office/drawing/2014/main" id="{E06615F8-F1C3-41DE-B102-50B2DEFAD892}"/>
              </a:ext>
            </a:extLst>
          </p:cNvPr>
          <p:cNvSpPr txBox="1"/>
          <p:nvPr/>
        </p:nvSpPr>
        <p:spPr>
          <a:xfrm>
            <a:off x="284382" y="30798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11" name="TextBox 10">
            <a:extLst>
              <a:ext uri="{FF2B5EF4-FFF2-40B4-BE49-F238E27FC236}">
                <a16:creationId xmlns:a16="http://schemas.microsoft.com/office/drawing/2014/main" id="{3063B361-7591-4FE2-87DD-6469F20888B0}"/>
              </a:ext>
            </a:extLst>
          </p:cNvPr>
          <p:cNvSpPr txBox="1"/>
          <p:nvPr/>
        </p:nvSpPr>
        <p:spPr>
          <a:xfrm>
            <a:off x="560849" y="6085117"/>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457261" y="6085114"/>
            <a:ext cx="1122423" cy="461665"/>
          </a:xfrm>
          <a:prstGeom prst="rect">
            <a:avLst/>
          </a:prstGeom>
          <a:noFill/>
        </p:spPr>
        <p:txBody>
          <a:bodyPr wrap="square" rtlCol="0">
            <a:spAutoFit/>
          </a:bodyPr>
          <a:lstStyle/>
          <a:p>
            <a:r>
              <a:rPr lang="fr-FR" sz="2400" dirty="0">
                <a:solidFill>
                  <a:srgbClr val="0070C0"/>
                </a:solidFill>
              </a:rPr>
              <a:t>salariés</a:t>
            </a:r>
          </a:p>
        </p:txBody>
      </p:sp>
      <p:sp>
        <p:nvSpPr>
          <p:cNvPr id="13" name="TextBox 12">
            <a:extLst>
              <a:ext uri="{FF2B5EF4-FFF2-40B4-BE49-F238E27FC236}">
                <a16:creationId xmlns:a16="http://schemas.microsoft.com/office/drawing/2014/main" id="{4E93AF98-C6EF-4BBC-A5B5-B052A05D881E}"/>
              </a:ext>
            </a:extLst>
          </p:cNvPr>
          <p:cNvSpPr txBox="1"/>
          <p:nvPr/>
        </p:nvSpPr>
        <p:spPr>
          <a:xfrm>
            <a:off x="3002475" y="3079849"/>
            <a:ext cx="882593" cy="584775"/>
          </a:xfrm>
          <a:prstGeom prst="rect">
            <a:avLst/>
          </a:prstGeom>
          <a:noFill/>
        </p:spPr>
        <p:txBody>
          <a:bodyPr wrap="square" rtlCol="0">
            <a:spAutoFit/>
          </a:bodyPr>
          <a:lstStyle/>
          <a:p>
            <a:r>
              <a:rPr lang="fr-FR" sz="3200" dirty="0">
                <a:solidFill>
                  <a:srgbClr val="FF0000"/>
                </a:solidFill>
              </a:rPr>
              <a:t>Aux</a:t>
            </a:r>
          </a:p>
        </p:txBody>
      </p:sp>
      <p:sp>
        <p:nvSpPr>
          <p:cNvPr id="14" name="TextBox 13">
            <a:extLst>
              <a:ext uri="{FF2B5EF4-FFF2-40B4-BE49-F238E27FC236}">
                <a16:creationId xmlns:a16="http://schemas.microsoft.com/office/drawing/2014/main" id="{911CF897-762E-43BA-8453-9563149B9C3E}"/>
              </a:ext>
            </a:extLst>
          </p:cNvPr>
          <p:cNvSpPr txBox="1"/>
          <p:nvPr/>
        </p:nvSpPr>
        <p:spPr>
          <a:xfrm>
            <a:off x="4454035" y="3079849"/>
            <a:ext cx="261938" cy="584775"/>
          </a:xfrm>
          <a:prstGeom prst="rect">
            <a:avLst/>
          </a:prstGeom>
          <a:noFill/>
        </p:spPr>
        <p:txBody>
          <a:bodyPr wrap="square" rtlCol="0">
            <a:spAutoFit/>
          </a:bodyPr>
          <a:lstStyle/>
          <a:p>
            <a:r>
              <a:rPr lang="fr-FR" sz="3200" dirty="0">
                <a:solidFill>
                  <a:srgbClr val="FF0000"/>
                </a:solidFill>
              </a:rPr>
              <a:t>V</a:t>
            </a:r>
          </a:p>
        </p:txBody>
      </p:sp>
      <p:sp>
        <p:nvSpPr>
          <p:cNvPr id="15" name="TextBox 14">
            <a:extLst>
              <a:ext uri="{FF2B5EF4-FFF2-40B4-BE49-F238E27FC236}">
                <a16:creationId xmlns:a16="http://schemas.microsoft.com/office/drawing/2014/main" id="{40B38E1F-034F-43B2-8318-514504DE3850}"/>
              </a:ext>
            </a:extLst>
          </p:cNvPr>
          <p:cNvSpPr txBox="1"/>
          <p:nvPr/>
        </p:nvSpPr>
        <p:spPr>
          <a:xfrm>
            <a:off x="6296581" y="3079848"/>
            <a:ext cx="882593" cy="584775"/>
          </a:xfrm>
          <a:prstGeom prst="rect">
            <a:avLst/>
          </a:prstGeom>
          <a:noFill/>
        </p:spPr>
        <p:txBody>
          <a:bodyPr wrap="square" rtlCol="0">
            <a:spAutoFit/>
          </a:bodyPr>
          <a:lstStyle/>
          <a:p>
            <a:r>
              <a:rPr lang="fr-FR" sz="3200" dirty="0">
                <a:solidFill>
                  <a:srgbClr val="FF0000"/>
                </a:solidFill>
              </a:rPr>
              <a:t>Adj</a:t>
            </a:r>
          </a:p>
        </p:txBody>
      </p:sp>
      <p:sp>
        <p:nvSpPr>
          <p:cNvPr id="16" name="TextBox 15">
            <a:extLst>
              <a:ext uri="{FF2B5EF4-FFF2-40B4-BE49-F238E27FC236}">
                <a16:creationId xmlns:a16="http://schemas.microsoft.com/office/drawing/2014/main" id="{84F418F6-5D30-4633-98C8-FCF150A38788}"/>
              </a:ext>
            </a:extLst>
          </p:cNvPr>
          <p:cNvSpPr txBox="1"/>
          <p:nvPr/>
        </p:nvSpPr>
        <p:spPr>
          <a:xfrm>
            <a:off x="7889767" y="3067634"/>
            <a:ext cx="708848" cy="584775"/>
          </a:xfrm>
          <a:prstGeom prst="rect">
            <a:avLst/>
          </a:prstGeom>
          <a:noFill/>
        </p:spPr>
        <p:txBody>
          <a:bodyPr wrap="square" rtlCol="0">
            <a:spAutoFit/>
          </a:bodyPr>
          <a:lstStyle/>
          <a:p>
            <a:r>
              <a:rPr lang="fr-FR" sz="3200" dirty="0"/>
              <a:t>GN</a:t>
            </a:r>
          </a:p>
        </p:txBody>
      </p:sp>
      <p:sp>
        <p:nvSpPr>
          <p:cNvPr id="18" name="TextBox 17">
            <a:extLst>
              <a:ext uri="{FF2B5EF4-FFF2-40B4-BE49-F238E27FC236}">
                <a16:creationId xmlns:a16="http://schemas.microsoft.com/office/drawing/2014/main" id="{B35B3220-A781-461F-A9A7-DB992B623685}"/>
              </a:ext>
            </a:extLst>
          </p:cNvPr>
          <p:cNvSpPr txBox="1"/>
          <p:nvPr/>
        </p:nvSpPr>
        <p:spPr>
          <a:xfrm>
            <a:off x="7361442" y="4056233"/>
            <a:ext cx="261938" cy="584775"/>
          </a:xfrm>
          <a:prstGeom prst="rect">
            <a:avLst/>
          </a:prstGeom>
          <a:noFill/>
        </p:spPr>
        <p:txBody>
          <a:bodyPr wrap="square" rtlCol="0">
            <a:spAutoFit/>
          </a:bodyPr>
          <a:lstStyle/>
          <a:p>
            <a:r>
              <a:rPr lang="fr-FR" sz="3200" dirty="0">
                <a:solidFill>
                  <a:srgbClr val="FF0000"/>
                </a:solidFill>
              </a:rPr>
              <a:t>N</a:t>
            </a:r>
          </a:p>
        </p:txBody>
      </p:sp>
      <p:sp>
        <p:nvSpPr>
          <p:cNvPr id="19" name="TextBox 18">
            <a:extLst>
              <a:ext uri="{FF2B5EF4-FFF2-40B4-BE49-F238E27FC236}">
                <a16:creationId xmlns:a16="http://schemas.microsoft.com/office/drawing/2014/main" id="{F7612BC8-6313-4F21-BBF8-2BBB1334D77A}"/>
              </a:ext>
            </a:extLst>
          </p:cNvPr>
          <p:cNvSpPr txBox="1"/>
          <p:nvPr/>
        </p:nvSpPr>
        <p:spPr>
          <a:xfrm>
            <a:off x="8756183" y="4131765"/>
            <a:ext cx="655949" cy="584775"/>
          </a:xfrm>
          <a:prstGeom prst="rect">
            <a:avLst/>
          </a:prstGeom>
          <a:noFill/>
        </p:spPr>
        <p:txBody>
          <a:bodyPr wrap="square" rtlCol="0">
            <a:spAutoFit/>
          </a:bodyPr>
          <a:lstStyle/>
          <a:p>
            <a:r>
              <a:rPr lang="fr-FR" sz="3200" dirty="0"/>
              <a:t>GP</a:t>
            </a:r>
          </a:p>
        </p:txBody>
      </p:sp>
      <p:sp>
        <p:nvSpPr>
          <p:cNvPr id="20" name="TextBox 19">
            <a:extLst>
              <a:ext uri="{FF2B5EF4-FFF2-40B4-BE49-F238E27FC236}">
                <a16:creationId xmlns:a16="http://schemas.microsoft.com/office/drawing/2014/main" id="{B1C0A2C3-461F-4FB9-912D-03015F9248C1}"/>
              </a:ext>
            </a:extLst>
          </p:cNvPr>
          <p:cNvSpPr txBox="1"/>
          <p:nvPr/>
        </p:nvSpPr>
        <p:spPr>
          <a:xfrm>
            <a:off x="8181643" y="5164509"/>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1" name="TextBox 20">
            <a:extLst>
              <a:ext uri="{FF2B5EF4-FFF2-40B4-BE49-F238E27FC236}">
                <a16:creationId xmlns:a16="http://schemas.microsoft.com/office/drawing/2014/main" id="{6BFEFF67-EBA1-4A44-B2CB-FDAF215282EC}"/>
              </a:ext>
            </a:extLst>
          </p:cNvPr>
          <p:cNvSpPr txBox="1"/>
          <p:nvPr/>
        </p:nvSpPr>
        <p:spPr>
          <a:xfrm>
            <a:off x="9559197" y="5186600"/>
            <a:ext cx="261938" cy="584775"/>
          </a:xfrm>
          <a:prstGeom prst="rect">
            <a:avLst/>
          </a:prstGeom>
          <a:noFill/>
        </p:spPr>
        <p:txBody>
          <a:bodyPr wrap="square" rtlCol="0">
            <a:spAutoFit/>
          </a:bodyPr>
          <a:lstStyle/>
          <a:p>
            <a:r>
              <a:rPr lang="fr-FR" sz="3200" dirty="0">
                <a:solidFill>
                  <a:srgbClr val="FF0000"/>
                </a:solidFill>
              </a:rPr>
              <a:t>N</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63985" y="6087202"/>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370112" y="6085114"/>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373765" y="6074947"/>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82023" y="6085114"/>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410204" y="6074947"/>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80152" y="6062586"/>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841873" y="6074947"/>
            <a:ext cx="678391" cy="461665"/>
          </a:xfrm>
          <a:prstGeom prst="rect">
            <a:avLst/>
          </a:prstGeom>
          <a:noFill/>
        </p:spPr>
        <p:txBody>
          <a:bodyPr wrap="square" rtlCol="0">
            <a:spAutoFit/>
          </a:bodyPr>
          <a:lstStyle/>
          <a:p>
            <a:r>
              <a:rPr lang="fr-FR" sz="2400" dirty="0">
                <a:solidFill>
                  <a:srgbClr val="0070C0"/>
                </a:solidFill>
              </a:rPr>
              <a:t>hier</a:t>
            </a:r>
          </a:p>
        </p:txBody>
      </p:sp>
      <p:cxnSp>
        <p:nvCxnSpPr>
          <p:cNvPr id="30" name="Straight Connector 29">
            <a:extLst>
              <a:ext uri="{FF2B5EF4-FFF2-40B4-BE49-F238E27FC236}">
                <a16:creationId xmlns:a16="http://schemas.microsoft.com/office/drawing/2014/main" id="{3CCAC4A8-3EEE-4EBC-BC69-2BCA0E4C51DC}"/>
              </a:ext>
            </a:extLst>
          </p:cNvPr>
          <p:cNvCxnSpPr>
            <a:cxnSpLocks/>
          </p:cNvCxnSpPr>
          <p:nvPr/>
        </p:nvCxnSpPr>
        <p:spPr>
          <a:xfrm flipH="1">
            <a:off x="1564113" y="1442963"/>
            <a:ext cx="3796847" cy="661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4C5995-E168-4E23-9EB7-0EBC65E8E0E6}"/>
              </a:ext>
            </a:extLst>
          </p:cNvPr>
          <p:cNvCxnSpPr>
            <a:cxnSpLocks/>
          </p:cNvCxnSpPr>
          <p:nvPr/>
        </p:nvCxnSpPr>
        <p:spPr>
          <a:xfrm flipH="1">
            <a:off x="4226919" y="1595363"/>
            <a:ext cx="1286442" cy="4656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424108-04CC-4EA1-AD05-B2BFB882F565}"/>
              </a:ext>
            </a:extLst>
          </p:cNvPr>
          <p:cNvCxnSpPr>
            <a:cxnSpLocks/>
          </p:cNvCxnSpPr>
          <p:nvPr/>
        </p:nvCxnSpPr>
        <p:spPr>
          <a:xfrm>
            <a:off x="5741571" y="1581942"/>
            <a:ext cx="1097841" cy="4790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ED0ACA3-3D8A-4DA0-B198-37B35EB15702}"/>
              </a:ext>
            </a:extLst>
          </p:cNvPr>
          <p:cNvCxnSpPr>
            <a:cxnSpLocks/>
          </p:cNvCxnSpPr>
          <p:nvPr/>
        </p:nvCxnSpPr>
        <p:spPr>
          <a:xfrm>
            <a:off x="5887036" y="1466756"/>
            <a:ext cx="4740851" cy="594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E7FFDC-243F-4A9D-90B0-C6ED97E62A50}"/>
              </a:ext>
            </a:extLst>
          </p:cNvPr>
          <p:cNvCxnSpPr>
            <a:cxnSpLocks/>
            <a:endCxn id="10" idx="0"/>
          </p:cNvCxnSpPr>
          <p:nvPr/>
        </p:nvCxnSpPr>
        <p:spPr>
          <a:xfrm flipH="1">
            <a:off x="725679" y="2505509"/>
            <a:ext cx="346458"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C7C86C-19D0-4E4E-937D-B8032C7AD3C7}"/>
              </a:ext>
            </a:extLst>
          </p:cNvPr>
          <p:cNvCxnSpPr>
            <a:cxnSpLocks/>
          </p:cNvCxnSpPr>
          <p:nvPr/>
        </p:nvCxnSpPr>
        <p:spPr>
          <a:xfrm>
            <a:off x="1317426" y="2520711"/>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434876-DA8D-4DBA-A69E-1E28215AA6FF}"/>
              </a:ext>
            </a:extLst>
          </p:cNvPr>
          <p:cNvCxnSpPr>
            <a:cxnSpLocks/>
          </p:cNvCxnSpPr>
          <p:nvPr/>
        </p:nvCxnSpPr>
        <p:spPr>
          <a:xfrm flipH="1">
            <a:off x="3520526" y="2530697"/>
            <a:ext cx="271490" cy="5846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598935-7D9F-40C9-8C21-7BBED287BCD9}"/>
              </a:ext>
            </a:extLst>
          </p:cNvPr>
          <p:cNvCxnSpPr>
            <a:cxnSpLocks/>
          </p:cNvCxnSpPr>
          <p:nvPr/>
        </p:nvCxnSpPr>
        <p:spPr>
          <a:xfrm>
            <a:off x="4136863" y="2547623"/>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4E5C59-4744-4C98-878B-CEF8F3F0F285}"/>
              </a:ext>
            </a:extLst>
          </p:cNvPr>
          <p:cNvCxnSpPr>
            <a:cxnSpLocks/>
            <a:stCxn id="7" idx="2"/>
          </p:cNvCxnSpPr>
          <p:nvPr/>
        </p:nvCxnSpPr>
        <p:spPr>
          <a:xfrm flipH="1">
            <a:off x="6839414" y="2493727"/>
            <a:ext cx="354422" cy="6177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1367755-AE54-465B-96DF-6E3D15B2E4EE}"/>
              </a:ext>
            </a:extLst>
          </p:cNvPr>
          <p:cNvCxnSpPr>
            <a:cxnSpLocks/>
          </p:cNvCxnSpPr>
          <p:nvPr/>
        </p:nvCxnSpPr>
        <p:spPr>
          <a:xfrm>
            <a:off x="7492411" y="2482837"/>
            <a:ext cx="570086" cy="6223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D9AD7B-3F4D-4AD6-B1B4-930BFFD0397D}"/>
              </a:ext>
            </a:extLst>
          </p:cNvPr>
          <p:cNvCxnSpPr>
            <a:cxnSpLocks/>
          </p:cNvCxnSpPr>
          <p:nvPr/>
        </p:nvCxnSpPr>
        <p:spPr>
          <a:xfrm flipH="1">
            <a:off x="7686045" y="3664623"/>
            <a:ext cx="401349" cy="484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5265409-82E8-4741-A97A-B9C981B242E4}"/>
              </a:ext>
            </a:extLst>
          </p:cNvPr>
          <p:cNvCxnSpPr>
            <a:cxnSpLocks/>
          </p:cNvCxnSpPr>
          <p:nvPr/>
        </p:nvCxnSpPr>
        <p:spPr>
          <a:xfrm>
            <a:off x="8431299" y="3655230"/>
            <a:ext cx="515688" cy="5135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2DA5C0-8F77-436A-B58E-934FE1A5338C}"/>
              </a:ext>
            </a:extLst>
          </p:cNvPr>
          <p:cNvCxnSpPr>
            <a:cxnSpLocks/>
          </p:cNvCxnSpPr>
          <p:nvPr/>
        </p:nvCxnSpPr>
        <p:spPr>
          <a:xfrm flipH="1">
            <a:off x="8742854" y="4672358"/>
            <a:ext cx="214027"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C1A2C8-E749-4307-ADDA-7A8DC3102BF3}"/>
              </a:ext>
            </a:extLst>
          </p:cNvPr>
          <p:cNvCxnSpPr>
            <a:cxnSpLocks/>
          </p:cNvCxnSpPr>
          <p:nvPr/>
        </p:nvCxnSpPr>
        <p:spPr>
          <a:xfrm>
            <a:off x="9280713" y="4641008"/>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531876-493E-4DED-8098-7009140FD152}"/>
              </a:ext>
            </a:extLst>
          </p:cNvPr>
          <p:cNvCxnSpPr>
            <a:cxnSpLocks/>
            <a:endCxn id="11" idx="0"/>
          </p:cNvCxnSpPr>
          <p:nvPr/>
        </p:nvCxnSpPr>
        <p:spPr>
          <a:xfrm>
            <a:off x="773577" y="3837247"/>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A2AF52F-CF82-4F2C-8CE1-1082183540F6}"/>
              </a:ext>
            </a:extLst>
          </p:cNvPr>
          <p:cNvCxnSpPr>
            <a:cxnSpLocks/>
          </p:cNvCxnSpPr>
          <p:nvPr/>
        </p:nvCxnSpPr>
        <p:spPr>
          <a:xfrm>
            <a:off x="1908630"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D73CDF9-E34B-42D0-A20E-89C787716C35}"/>
              </a:ext>
            </a:extLst>
          </p:cNvPr>
          <p:cNvCxnSpPr>
            <a:cxnSpLocks/>
          </p:cNvCxnSpPr>
          <p:nvPr/>
        </p:nvCxnSpPr>
        <p:spPr>
          <a:xfrm>
            <a:off x="3389683"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B7DD2A2-E178-4BDA-81EE-1DE231C17327}"/>
              </a:ext>
            </a:extLst>
          </p:cNvPr>
          <p:cNvCxnSpPr>
            <a:cxnSpLocks/>
          </p:cNvCxnSpPr>
          <p:nvPr/>
        </p:nvCxnSpPr>
        <p:spPr>
          <a:xfrm>
            <a:off x="4692359"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68A51D-DB95-41C6-8764-2520FD42BF0C}"/>
              </a:ext>
            </a:extLst>
          </p:cNvPr>
          <p:cNvCxnSpPr>
            <a:cxnSpLocks/>
          </p:cNvCxnSpPr>
          <p:nvPr/>
        </p:nvCxnSpPr>
        <p:spPr>
          <a:xfrm>
            <a:off x="6691758" y="3777258"/>
            <a:ext cx="0"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EA0B87B-3A36-47FB-A443-AB2FDD79D7C2}"/>
              </a:ext>
            </a:extLst>
          </p:cNvPr>
          <p:cNvCxnSpPr>
            <a:cxnSpLocks/>
          </p:cNvCxnSpPr>
          <p:nvPr/>
        </p:nvCxnSpPr>
        <p:spPr>
          <a:xfrm>
            <a:off x="11084731" y="2547623"/>
            <a:ext cx="50502" cy="341925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3D939AC-3861-43FF-B205-233DA1D59CC8}"/>
              </a:ext>
            </a:extLst>
          </p:cNvPr>
          <p:cNvCxnSpPr>
            <a:cxnSpLocks/>
          </p:cNvCxnSpPr>
          <p:nvPr/>
        </p:nvCxnSpPr>
        <p:spPr>
          <a:xfrm>
            <a:off x="7623380" y="4667726"/>
            <a:ext cx="0" cy="135740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325E527-2BCB-4E6C-A62D-E12F9DAE5E87}"/>
              </a:ext>
            </a:extLst>
          </p:cNvPr>
          <p:cNvCxnSpPr>
            <a:cxnSpLocks/>
            <a:endCxn id="26" idx="0"/>
          </p:cNvCxnSpPr>
          <p:nvPr/>
        </p:nvCxnSpPr>
        <p:spPr>
          <a:xfrm flipH="1">
            <a:off x="8660433" y="5683398"/>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6E0668-4C83-48E3-BB14-202554F0E115}"/>
              </a:ext>
            </a:extLst>
          </p:cNvPr>
          <p:cNvCxnSpPr>
            <a:cxnSpLocks/>
          </p:cNvCxnSpPr>
          <p:nvPr/>
        </p:nvCxnSpPr>
        <p:spPr>
          <a:xfrm flipH="1">
            <a:off x="9799020" y="5721206"/>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38CBD5B-F322-450C-8F58-CB682AA440AF}"/>
              </a:ext>
            </a:extLst>
          </p:cNvPr>
          <p:cNvSpPr txBox="1"/>
          <p:nvPr/>
        </p:nvSpPr>
        <p:spPr>
          <a:xfrm>
            <a:off x="1415271" y="2051262"/>
            <a:ext cx="683457" cy="400110"/>
          </a:xfrm>
          <a:prstGeom prst="rect">
            <a:avLst/>
          </a:prstGeom>
          <a:noFill/>
        </p:spPr>
        <p:txBody>
          <a:bodyPr wrap="none" rtlCol="0">
            <a:spAutoFit/>
          </a:bodyPr>
          <a:lstStyle/>
          <a:p>
            <a:r>
              <a:rPr lang="fr-FR" sz="2000" i="1" dirty="0"/>
              <a:t>sujet</a:t>
            </a:r>
          </a:p>
        </p:txBody>
      </p:sp>
      <p:sp>
        <p:nvSpPr>
          <p:cNvPr id="93" name="TextBox 92">
            <a:extLst>
              <a:ext uri="{FF2B5EF4-FFF2-40B4-BE49-F238E27FC236}">
                <a16:creationId xmlns:a16="http://schemas.microsoft.com/office/drawing/2014/main" id="{6523A74B-5A2A-4F8C-BF48-24EFA36408D7}"/>
              </a:ext>
            </a:extLst>
          </p:cNvPr>
          <p:cNvSpPr txBox="1"/>
          <p:nvPr/>
        </p:nvSpPr>
        <p:spPr>
          <a:xfrm>
            <a:off x="7451988" y="2008734"/>
            <a:ext cx="642227" cy="400110"/>
          </a:xfrm>
          <a:prstGeom prst="rect">
            <a:avLst/>
          </a:prstGeom>
          <a:noFill/>
        </p:spPr>
        <p:txBody>
          <a:bodyPr wrap="square" rtlCol="0">
            <a:spAutoFit/>
          </a:bodyPr>
          <a:lstStyle/>
          <a:p>
            <a:r>
              <a:rPr lang="fr-FR" sz="2000" i="1" dirty="0"/>
              <a:t>COD</a:t>
            </a:r>
          </a:p>
        </p:txBody>
      </p:sp>
      <p:sp>
        <p:nvSpPr>
          <p:cNvPr id="94" name="TextBox 93">
            <a:extLst>
              <a:ext uri="{FF2B5EF4-FFF2-40B4-BE49-F238E27FC236}">
                <a16:creationId xmlns:a16="http://schemas.microsoft.com/office/drawing/2014/main" id="{1A7AB4B7-A8C4-4D65-8F32-030C475F10A0}"/>
              </a:ext>
            </a:extLst>
          </p:cNvPr>
          <p:cNvSpPr txBox="1"/>
          <p:nvPr/>
        </p:nvSpPr>
        <p:spPr>
          <a:xfrm>
            <a:off x="11453817" y="1877543"/>
            <a:ext cx="642227" cy="707886"/>
          </a:xfrm>
          <a:prstGeom prst="rect">
            <a:avLst/>
          </a:prstGeom>
          <a:noFill/>
        </p:spPr>
        <p:txBody>
          <a:bodyPr wrap="square" rtlCol="0">
            <a:spAutoFit/>
          </a:bodyPr>
          <a:lstStyle/>
          <a:p>
            <a:r>
              <a:rPr lang="fr-FR" sz="2000" i="1" dirty="0"/>
              <a:t>C.</a:t>
            </a:r>
          </a:p>
          <a:p>
            <a:r>
              <a:rPr lang="fr-FR" sz="2000" i="1" dirty="0"/>
              <a:t>Circ.</a:t>
            </a:r>
          </a:p>
        </p:txBody>
      </p:sp>
    </p:spTree>
    <p:extLst>
      <p:ext uri="{BB962C8B-B14F-4D97-AF65-F5344CB8AC3E}">
        <p14:creationId xmlns:p14="http://schemas.microsoft.com/office/powerpoint/2010/main" val="319060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La formation</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pPr marL="0" indent="0">
              <a:buNone/>
            </a:pPr>
            <a:r>
              <a:rPr lang="fr-FR" b="1" dirty="0"/>
              <a:t>Approches théorique et pratique (programmation Python)</a:t>
            </a:r>
            <a:endParaRPr lang="fr-FR" dirty="0"/>
          </a:p>
          <a:p>
            <a:pPr marL="0" indent="0">
              <a:buNone/>
            </a:pPr>
            <a:endParaRPr lang="fr-FR" dirty="0"/>
          </a:p>
          <a:p>
            <a:pPr marL="0" indent="0">
              <a:buNone/>
            </a:pPr>
            <a:r>
              <a:rPr lang="fr-FR" b="1" dirty="0"/>
              <a:t>Sur les axes : </a:t>
            </a:r>
          </a:p>
          <a:p>
            <a:r>
              <a:rPr lang="fr-FR" dirty="0"/>
              <a:t>Techniques de NLP</a:t>
            </a:r>
          </a:p>
          <a:p>
            <a:r>
              <a:rPr lang="fr-FR" dirty="0"/>
              <a:t>Applications à l’analyse textuelle</a:t>
            </a:r>
          </a:p>
          <a:p>
            <a:r>
              <a:rPr lang="fr-FR" dirty="0"/>
              <a:t>Visualisation des résultats obtenus</a:t>
            </a:r>
          </a:p>
          <a:p>
            <a:pPr marL="0" indent="0">
              <a:buNone/>
            </a:pPr>
            <a:endParaRPr lang="fr-FR" sz="1900" b="1" dirty="0"/>
          </a:p>
          <a:p>
            <a:pPr marL="0" indent="0">
              <a:buNone/>
            </a:pPr>
            <a:r>
              <a:rPr lang="fr-FR" sz="2400" dirty="0"/>
              <a:t>A partir d’un corpus tiré de YouTube, on mettra en œuvre ces techniques pour rechercher des éléments sociologiquement / politiquement pertinents quant aux attitudes envers le mouvement des gilets jaunes.</a:t>
            </a:r>
          </a:p>
          <a:p>
            <a:pPr marL="0" indent="0">
              <a:buNone/>
            </a:pPr>
            <a:endParaRPr lang="fr-FR" sz="1900" b="1" dirty="0"/>
          </a:p>
        </p:txBody>
      </p:sp>
      <p:sp>
        <p:nvSpPr>
          <p:cNvPr id="3" name="TextBox 2">
            <a:extLst>
              <a:ext uri="{FF2B5EF4-FFF2-40B4-BE49-F238E27FC236}">
                <a16:creationId xmlns:a16="http://schemas.microsoft.com/office/drawing/2014/main" id="{24EEF028-5893-4E63-AEC8-42E12DD326DD}"/>
              </a:ext>
            </a:extLst>
          </p:cNvPr>
          <p:cNvSpPr txBox="1"/>
          <p:nvPr/>
        </p:nvSpPr>
        <p:spPr>
          <a:xfrm rot="19344466">
            <a:off x="4549999" y="4921925"/>
            <a:ext cx="2368597" cy="646331"/>
          </a:xfrm>
          <a:prstGeom prst="rect">
            <a:avLst/>
          </a:prstGeom>
          <a:noFill/>
          <a:ln w="25400">
            <a:solidFill>
              <a:schemeClr val="accent1"/>
            </a:solidFill>
          </a:ln>
        </p:spPr>
        <p:txBody>
          <a:bodyPr wrap="none" rtlCol="0">
            <a:spAutoFit/>
          </a:bodyPr>
          <a:lstStyle/>
          <a:p>
            <a:r>
              <a:rPr lang="fr-FR" sz="3600" b="1" dirty="0">
                <a:solidFill>
                  <a:srgbClr val="FF0000"/>
                </a:solidFill>
              </a:rPr>
              <a:t>A ADAPTER</a:t>
            </a:r>
          </a:p>
        </p:txBody>
      </p:sp>
    </p:spTree>
    <p:extLst>
      <p:ext uri="{BB962C8B-B14F-4D97-AF65-F5344CB8AC3E}">
        <p14:creationId xmlns:p14="http://schemas.microsoft.com/office/powerpoint/2010/main" val="2394722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dépendances</a:t>
            </a:r>
          </a:p>
        </p:txBody>
      </p:sp>
      <p:sp>
        <p:nvSpPr>
          <p:cNvPr id="11" name="TextBox 10">
            <a:extLst>
              <a:ext uri="{FF2B5EF4-FFF2-40B4-BE49-F238E27FC236}">
                <a16:creationId xmlns:a16="http://schemas.microsoft.com/office/drawing/2014/main" id="{3063B361-7591-4FE2-87DD-6469F20888B0}"/>
              </a:ext>
            </a:extLst>
          </p:cNvPr>
          <p:cNvSpPr txBox="1"/>
          <p:nvPr/>
        </p:nvSpPr>
        <p:spPr>
          <a:xfrm>
            <a:off x="472745" y="4180041"/>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230961" y="4180038"/>
            <a:ext cx="1122423" cy="461665"/>
          </a:xfrm>
          <a:prstGeom prst="rect">
            <a:avLst/>
          </a:prstGeom>
          <a:noFill/>
        </p:spPr>
        <p:txBody>
          <a:bodyPr wrap="square" rtlCol="0">
            <a:spAutoFit/>
          </a:bodyPr>
          <a:lstStyle/>
          <a:p>
            <a:r>
              <a:rPr lang="fr-FR" sz="2400" dirty="0">
                <a:solidFill>
                  <a:srgbClr val="0070C0"/>
                </a:solidFill>
              </a:rPr>
              <a:t>salariés</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47530" y="4186543"/>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531249" y="4179476"/>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264584" y="4179476"/>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07565" y="4186543"/>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386245" y="4192399"/>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56193" y="4180038"/>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957972" y="4192399"/>
            <a:ext cx="678391" cy="461665"/>
          </a:xfrm>
          <a:prstGeom prst="rect">
            <a:avLst/>
          </a:prstGeom>
          <a:noFill/>
        </p:spPr>
        <p:txBody>
          <a:bodyPr wrap="square" rtlCol="0">
            <a:spAutoFit/>
          </a:bodyPr>
          <a:lstStyle/>
          <a:p>
            <a:r>
              <a:rPr lang="fr-FR" sz="2400" dirty="0">
                <a:solidFill>
                  <a:srgbClr val="0070C0"/>
                </a:solidFill>
              </a:rPr>
              <a:t>hier</a:t>
            </a:r>
          </a:p>
        </p:txBody>
      </p:sp>
      <p:sp>
        <p:nvSpPr>
          <p:cNvPr id="17" name="Arc 16">
            <a:extLst>
              <a:ext uri="{FF2B5EF4-FFF2-40B4-BE49-F238E27FC236}">
                <a16:creationId xmlns:a16="http://schemas.microsoft.com/office/drawing/2014/main" id="{CEA9581A-E5A9-4EC2-B54C-3C26D8EA9192}"/>
              </a:ext>
            </a:extLst>
          </p:cNvPr>
          <p:cNvSpPr/>
          <p:nvPr/>
        </p:nvSpPr>
        <p:spPr>
          <a:xfrm>
            <a:off x="1805103" y="3317662"/>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Arc 52">
            <a:extLst>
              <a:ext uri="{FF2B5EF4-FFF2-40B4-BE49-F238E27FC236}">
                <a16:creationId xmlns:a16="http://schemas.microsoft.com/office/drawing/2014/main" id="{A79D8A39-2CF0-47B0-9414-D8C20F93CF93}"/>
              </a:ext>
            </a:extLst>
          </p:cNvPr>
          <p:cNvSpPr/>
          <p:nvPr/>
        </p:nvSpPr>
        <p:spPr>
          <a:xfrm>
            <a:off x="812874" y="3745020"/>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rc 53">
            <a:extLst>
              <a:ext uri="{FF2B5EF4-FFF2-40B4-BE49-F238E27FC236}">
                <a16:creationId xmlns:a16="http://schemas.microsoft.com/office/drawing/2014/main" id="{9A14E584-644D-4DFF-B862-514A7C9C04F3}"/>
              </a:ext>
            </a:extLst>
          </p:cNvPr>
          <p:cNvSpPr/>
          <p:nvPr/>
        </p:nvSpPr>
        <p:spPr>
          <a:xfrm>
            <a:off x="3514828" y="3552892"/>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5056069" y="3039565"/>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6619613" y="3745020"/>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rc 60">
            <a:extLst>
              <a:ext uri="{FF2B5EF4-FFF2-40B4-BE49-F238E27FC236}">
                <a16:creationId xmlns:a16="http://schemas.microsoft.com/office/drawing/2014/main" id="{BED59443-0AA5-484D-A15E-679687B67906}"/>
              </a:ext>
            </a:extLst>
          </p:cNvPr>
          <p:cNvSpPr/>
          <p:nvPr/>
        </p:nvSpPr>
        <p:spPr>
          <a:xfrm>
            <a:off x="4921224" y="2200771"/>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7771436" y="3232137"/>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8615691" y="3765701"/>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TextBox 63">
            <a:extLst>
              <a:ext uri="{FF2B5EF4-FFF2-40B4-BE49-F238E27FC236}">
                <a16:creationId xmlns:a16="http://schemas.microsoft.com/office/drawing/2014/main" id="{0D77B971-678D-462B-9AEE-C5D7E9E61CBF}"/>
              </a:ext>
            </a:extLst>
          </p:cNvPr>
          <p:cNvSpPr txBox="1"/>
          <p:nvPr/>
        </p:nvSpPr>
        <p:spPr>
          <a:xfrm>
            <a:off x="1943066" y="3579272"/>
            <a:ext cx="683457" cy="400110"/>
          </a:xfrm>
          <a:prstGeom prst="rect">
            <a:avLst/>
          </a:prstGeom>
          <a:noFill/>
        </p:spPr>
        <p:txBody>
          <a:bodyPr wrap="none" rtlCol="0">
            <a:spAutoFit/>
          </a:bodyPr>
          <a:lstStyle/>
          <a:p>
            <a:r>
              <a:rPr lang="fr-FR" sz="2000" i="1" dirty="0"/>
              <a:t>sujet</a:t>
            </a:r>
          </a:p>
        </p:txBody>
      </p:sp>
      <p:sp>
        <p:nvSpPr>
          <p:cNvPr id="65" name="TextBox 64">
            <a:extLst>
              <a:ext uri="{FF2B5EF4-FFF2-40B4-BE49-F238E27FC236}">
                <a16:creationId xmlns:a16="http://schemas.microsoft.com/office/drawing/2014/main" id="{FDB55392-6553-4357-B367-DD6CB9812A82}"/>
              </a:ext>
            </a:extLst>
          </p:cNvPr>
          <p:cNvSpPr txBox="1"/>
          <p:nvPr/>
        </p:nvSpPr>
        <p:spPr>
          <a:xfrm>
            <a:off x="10473153" y="3198949"/>
            <a:ext cx="638316" cy="707886"/>
          </a:xfrm>
          <a:prstGeom prst="rect">
            <a:avLst/>
          </a:prstGeom>
          <a:noFill/>
        </p:spPr>
        <p:txBody>
          <a:bodyPr wrap="none" rtlCol="0">
            <a:spAutoFit/>
          </a:bodyPr>
          <a:lstStyle/>
          <a:p>
            <a:r>
              <a:rPr lang="fr-FR" sz="2000" i="1" dirty="0"/>
              <a:t>C.</a:t>
            </a:r>
          </a:p>
          <a:p>
            <a:r>
              <a:rPr lang="fr-FR" sz="2000" i="1" dirty="0"/>
              <a:t>Circ.</a:t>
            </a:r>
          </a:p>
        </p:txBody>
      </p:sp>
      <p:sp>
        <p:nvSpPr>
          <p:cNvPr id="66" name="TextBox 65">
            <a:extLst>
              <a:ext uri="{FF2B5EF4-FFF2-40B4-BE49-F238E27FC236}">
                <a16:creationId xmlns:a16="http://schemas.microsoft.com/office/drawing/2014/main" id="{F305BD68-1D00-4A7F-BF95-36D16464C02B}"/>
              </a:ext>
            </a:extLst>
          </p:cNvPr>
          <p:cNvSpPr txBox="1"/>
          <p:nvPr/>
        </p:nvSpPr>
        <p:spPr>
          <a:xfrm>
            <a:off x="6621861" y="3360458"/>
            <a:ext cx="642227" cy="400110"/>
          </a:xfrm>
          <a:prstGeom prst="rect">
            <a:avLst/>
          </a:prstGeom>
          <a:noFill/>
        </p:spPr>
        <p:txBody>
          <a:bodyPr wrap="none" rtlCol="0">
            <a:spAutoFit/>
          </a:bodyPr>
          <a:lstStyle/>
          <a:p>
            <a:r>
              <a:rPr lang="fr-FR" sz="2000" i="1" dirty="0"/>
              <a:t>COD</a:t>
            </a:r>
          </a:p>
        </p:txBody>
      </p:sp>
      <p:sp>
        <p:nvSpPr>
          <p:cNvPr id="67" name="TextBox 66">
            <a:extLst>
              <a:ext uri="{FF2B5EF4-FFF2-40B4-BE49-F238E27FC236}">
                <a16:creationId xmlns:a16="http://schemas.microsoft.com/office/drawing/2014/main" id="{44ACD6F5-D5CC-4D80-9F84-B2BDE7048DD0}"/>
              </a:ext>
            </a:extLst>
          </p:cNvPr>
          <p:cNvSpPr txBox="1"/>
          <p:nvPr/>
        </p:nvSpPr>
        <p:spPr>
          <a:xfrm>
            <a:off x="409073" y="46273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68" name="TextBox 67">
            <a:extLst>
              <a:ext uri="{FF2B5EF4-FFF2-40B4-BE49-F238E27FC236}">
                <a16:creationId xmlns:a16="http://schemas.microsoft.com/office/drawing/2014/main" id="{F870405F-BC14-44B3-96E9-50C01201336F}"/>
              </a:ext>
            </a:extLst>
          </p:cNvPr>
          <p:cNvSpPr txBox="1"/>
          <p:nvPr/>
        </p:nvSpPr>
        <p:spPr>
          <a:xfrm>
            <a:off x="1689710" y="4648208"/>
            <a:ext cx="261938" cy="584775"/>
          </a:xfrm>
          <a:prstGeom prst="rect">
            <a:avLst/>
          </a:prstGeom>
          <a:noFill/>
        </p:spPr>
        <p:txBody>
          <a:bodyPr wrap="square" rtlCol="0">
            <a:spAutoFit/>
          </a:bodyPr>
          <a:lstStyle/>
          <a:p>
            <a:r>
              <a:rPr lang="fr-FR" sz="3200" dirty="0">
                <a:solidFill>
                  <a:srgbClr val="FF0000"/>
                </a:solidFill>
              </a:rPr>
              <a:t>N</a:t>
            </a:r>
          </a:p>
        </p:txBody>
      </p:sp>
      <p:sp>
        <p:nvSpPr>
          <p:cNvPr id="69" name="TextBox 68">
            <a:extLst>
              <a:ext uri="{FF2B5EF4-FFF2-40B4-BE49-F238E27FC236}">
                <a16:creationId xmlns:a16="http://schemas.microsoft.com/office/drawing/2014/main" id="{82BA8F78-5426-453C-8F5C-9173EC9C8BCC}"/>
              </a:ext>
            </a:extLst>
          </p:cNvPr>
          <p:cNvSpPr txBox="1"/>
          <p:nvPr/>
        </p:nvSpPr>
        <p:spPr>
          <a:xfrm>
            <a:off x="10905176" y="4648208"/>
            <a:ext cx="836984" cy="584775"/>
          </a:xfrm>
          <a:prstGeom prst="rect">
            <a:avLst/>
          </a:prstGeom>
          <a:noFill/>
        </p:spPr>
        <p:txBody>
          <a:bodyPr wrap="square" rtlCol="0">
            <a:spAutoFit/>
          </a:bodyPr>
          <a:lstStyle/>
          <a:p>
            <a:r>
              <a:rPr lang="fr-FR" sz="3200" dirty="0">
                <a:solidFill>
                  <a:srgbClr val="FF0000"/>
                </a:solidFill>
              </a:rPr>
              <a:t>Adv</a:t>
            </a:r>
          </a:p>
        </p:txBody>
      </p:sp>
      <p:sp>
        <p:nvSpPr>
          <p:cNvPr id="70" name="TextBox 69">
            <a:extLst>
              <a:ext uri="{FF2B5EF4-FFF2-40B4-BE49-F238E27FC236}">
                <a16:creationId xmlns:a16="http://schemas.microsoft.com/office/drawing/2014/main" id="{BF2A15C8-DAC7-43D9-8396-EDFCB8FC2E2D}"/>
              </a:ext>
            </a:extLst>
          </p:cNvPr>
          <p:cNvSpPr txBox="1"/>
          <p:nvPr/>
        </p:nvSpPr>
        <p:spPr>
          <a:xfrm>
            <a:off x="3070233" y="4625052"/>
            <a:ext cx="882593" cy="584775"/>
          </a:xfrm>
          <a:prstGeom prst="rect">
            <a:avLst/>
          </a:prstGeom>
          <a:noFill/>
        </p:spPr>
        <p:txBody>
          <a:bodyPr wrap="square" rtlCol="0">
            <a:spAutoFit/>
          </a:bodyPr>
          <a:lstStyle/>
          <a:p>
            <a:r>
              <a:rPr lang="fr-FR" sz="3200" dirty="0">
                <a:solidFill>
                  <a:srgbClr val="FF0000"/>
                </a:solidFill>
              </a:rPr>
              <a:t>Aux</a:t>
            </a:r>
          </a:p>
        </p:txBody>
      </p:sp>
      <p:sp>
        <p:nvSpPr>
          <p:cNvPr id="72" name="TextBox 71">
            <a:extLst>
              <a:ext uri="{FF2B5EF4-FFF2-40B4-BE49-F238E27FC236}">
                <a16:creationId xmlns:a16="http://schemas.microsoft.com/office/drawing/2014/main" id="{C5BF598E-11B2-48B3-BE9F-4ABD082ACD1B}"/>
              </a:ext>
            </a:extLst>
          </p:cNvPr>
          <p:cNvSpPr txBox="1"/>
          <p:nvPr/>
        </p:nvSpPr>
        <p:spPr>
          <a:xfrm>
            <a:off x="4726709" y="4641141"/>
            <a:ext cx="261938" cy="584775"/>
          </a:xfrm>
          <a:prstGeom prst="rect">
            <a:avLst/>
          </a:prstGeom>
          <a:noFill/>
        </p:spPr>
        <p:txBody>
          <a:bodyPr wrap="square" rtlCol="0">
            <a:spAutoFit/>
          </a:bodyPr>
          <a:lstStyle/>
          <a:p>
            <a:r>
              <a:rPr lang="fr-FR" sz="3200" dirty="0">
                <a:solidFill>
                  <a:srgbClr val="FF0000"/>
                </a:solidFill>
              </a:rPr>
              <a:t>V</a:t>
            </a:r>
          </a:p>
        </p:txBody>
      </p:sp>
      <p:sp>
        <p:nvSpPr>
          <p:cNvPr id="73" name="TextBox 72">
            <a:extLst>
              <a:ext uri="{FF2B5EF4-FFF2-40B4-BE49-F238E27FC236}">
                <a16:creationId xmlns:a16="http://schemas.microsoft.com/office/drawing/2014/main" id="{BA9DF569-3405-4C60-B982-5062C6179E07}"/>
              </a:ext>
            </a:extLst>
          </p:cNvPr>
          <p:cNvSpPr txBox="1"/>
          <p:nvPr/>
        </p:nvSpPr>
        <p:spPr>
          <a:xfrm>
            <a:off x="6192677" y="4605644"/>
            <a:ext cx="882593" cy="584775"/>
          </a:xfrm>
          <a:prstGeom prst="rect">
            <a:avLst/>
          </a:prstGeom>
          <a:noFill/>
        </p:spPr>
        <p:txBody>
          <a:bodyPr wrap="square" rtlCol="0">
            <a:spAutoFit/>
          </a:bodyPr>
          <a:lstStyle/>
          <a:p>
            <a:r>
              <a:rPr lang="fr-FR" sz="3200" dirty="0">
                <a:solidFill>
                  <a:srgbClr val="FF0000"/>
                </a:solidFill>
              </a:rPr>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7442144" y="4605644"/>
            <a:ext cx="115640" cy="584775"/>
          </a:xfrm>
          <a:prstGeom prst="rect">
            <a:avLst/>
          </a:prstGeom>
          <a:noFill/>
        </p:spPr>
        <p:txBody>
          <a:bodyPr wrap="square" rtlCol="0">
            <a:spAutoFit/>
          </a:bodyPr>
          <a:lstStyle/>
          <a:p>
            <a:r>
              <a:rPr lang="fr-FR" sz="3200" dirty="0">
                <a:solidFill>
                  <a:srgbClr val="FF0000"/>
                </a:solidFill>
              </a:rPr>
              <a:t>N</a:t>
            </a:r>
          </a:p>
        </p:txBody>
      </p:sp>
      <p:sp>
        <p:nvSpPr>
          <p:cNvPr id="82" name="TextBox 81">
            <a:extLst>
              <a:ext uri="{FF2B5EF4-FFF2-40B4-BE49-F238E27FC236}">
                <a16:creationId xmlns:a16="http://schemas.microsoft.com/office/drawing/2014/main" id="{BAD3CB99-0F45-4B0D-9A07-0A3913E7FF58}"/>
              </a:ext>
            </a:extLst>
          </p:cNvPr>
          <p:cNvSpPr txBox="1"/>
          <p:nvPr/>
        </p:nvSpPr>
        <p:spPr>
          <a:xfrm>
            <a:off x="9733344" y="4649380"/>
            <a:ext cx="261938" cy="584775"/>
          </a:xfrm>
          <a:prstGeom prst="rect">
            <a:avLst/>
          </a:prstGeom>
          <a:noFill/>
        </p:spPr>
        <p:txBody>
          <a:bodyPr wrap="square" rtlCol="0">
            <a:spAutoFit/>
          </a:bodyPr>
          <a:lstStyle/>
          <a:p>
            <a:r>
              <a:rPr lang="fr-FR" sz="3200" dirty="0">
                <a:solidFill>
                  <a:srgbClr val="FF0000"/>
                </a:solidFill>
              </a:rPr>
              <a:t>N</a:t>
            </a:r>
          </a:p>
        </p:txBody>
      </p:sp>
      <p:sp>
        <p:nvSpPr>
          <p:cNvPr id="83" name="TextBox 82">
            <a:extLst>
              <a:ext uri="{FF2B5EF4-FFF2-40B4-BE49-F238E27FC236}">
                <a16:creationId xmlns:a16="http://schemas.microsoft.com/office/drawing/2014/main" id="{EDF05847-8D76-49CA-B9DF-80AF449E15F1}"/>
              </a:ext>
            </a:extLst>
          </p:cNvPr>
          <p:cNvSpPr txBox="1"/>
          <p:nvPr/>
        </p:nvSpPr>
        <p:spPr>
          <a:xfrm>
            <a:off x="8149278" y="4605644"/>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9" name="Oval 28">
            <a:extLst>
              <a:ext uri="{FF2B5EF4-FFF2-40B4-BE49-F238E27FC236}">
                <a16:creationId xmlns:a16="http://schemas.microsoft.com/office/drawing/2014/main" id="{2B35A0C0-004E-40C6-9165-408C55C5E1B0}"/>
              </a:ext>
            </a:extLst>
          </p:cNvPr>
          <p:cNvSpPr/>
          <p:nvPr/>
        </p:nvSpPr>
        <p:spPr>
          <a:xfrm>
            <a:off x="3293639" y="3874567"/>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946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Niveau sémantique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985838"/>
            <a:ext cx="10515600" cy="5735637"/>
          </a:xfrm>
        </p:spPr>
        <p:txBody>
          <a:bodyPr>
            <a:normAutofit/>
          </a:bodyPr>
          <a:lstStyle/>
          <a:p>
            <a:r>
              <a:rPr lang="fr-FR" dirty="0"/>
              <a:t>Comment représenter (et déterminer) le sens des mots, des phrases, des documents exploitable pour les analyses / applications</a:t>
            </a:r>
          </a:p>
          <a:p>
            <a:pPr marL="0" indent="0">
              <a:buNone/>
            </a:pPr>
            <a:r>
              <a:rPr lang="fr-FR" dirty="0"/>
              <a:t>Deux grandes (séries) d’approches :</a:t>
            </a:r>
          </a:p>
          <a:p>
            <a:r>
              <a:rPr lang="fr-FR" dirty="0"/>
              <a:t>Sémantique compositionnelle</a:t>
            </a:r>
          </a:p>
          <a:p>
            <a:pPr lvl="1"/>
            <a:r>
              <a:rPr lang="fr-FR" dirty="0"/>
              <a:t>Les entités les plus complexes (phrases / propositions) peuvent être composées à partir d’entités plus simples (mots / sémèmes), de façon parallèle et en relation avec la composition syntaxique</a:t>
            </a:r>
            <a:endParaRPr lang="fr-FR" sz="2200" dirty="0">
              <a:solidFill>
                <a:srgbClr val="0070C0"/>
              </a:solidFill>
            </a:endParaRPr>
          </a:p>
          <a:p>
            <a:pPr lvl="1"/>
            <a:r>
              <a:rPr lang="fr-FR" dirty="0"/>
              <a:t>De nombreux formalismes :</a:t>
            </a:r>
          </a:p>
          <a:p>
            <a:pPr lvl="2"/>
            <a:r>
              <a:rPr lang="fr-FR" sz="2200" dirty="0"/>
              <a:t>Logique de premier ordre (enrichie par logiques modales, temporelles…)</a:t>
            </a:r>
          </a:p>
          <a:p>
            <a:pPr lvl="2"/>
            <a:r>
              <a:rPr lang="fr-FR" sz="2200" dirty="0"/>
              <a:t>Frames</a:t>
            </a:r>
          </a:p>
          <a:p>
            <a:pPr lvl="1"/>
            <a:r>
              <a:rPr lang="fr-FR" dirty="0"/>
              <a:t>Et des approches très pragmatiques :</a:t>
            </a:r>
          </a:p>
          <a:p>
            <a:pPr lvl="2"/>
            <a:r>
              <a:rPr lang="fr-FR" sz="2200" dirty="0"/>
              <a:t>Reconnaissance d’entités nommées et extractions d’information</a:t>
            </a:r>
          </a:p>
          <a:p>
            <a:r>
              <a:rPr lang="fr-FR" dirty="0"/>
              <a:t>Sémantique distributionnelle</a:t>
            </a:r>
          </a:p>
          <a:p>
            <a:pPr lvl="1"/>
            <a:r>
              <a:rPr lang="fr-FR" dirty="0"/>
              <a:t>Le sens d’un mot est obtenu par l’ensemble de ses </a:t>
            </a:r>
            <a:r>
              <a:rPr lang="fr-FR" dirty="0" err="1"/>
              <a:t>co-textes</a:t>
            </a:r>
            <a:endParaRPr lang="fr-FR" dirty="0"/>
          </a:p>
          <a:p>
            <a:pPr marL="457200" lvl="1" indent="0">
              <a:buNone/>
            </a:pPr>
            <a:endParaRPr lang="fr-FR" dirty="0"/>
          </a:p>
          <a:p>
            <a:pPr lvl="1"/>
            <a:endParaRPr lang="fr-FR" dirty="0"/>
          </a:p>
        </p:txBody>
      </p:sp>
    </p:spTree>
    <p:extLst>
      <p:ext uri="{BB962C8B-B14F-4D97-AF65-F5344CB8AC3E}">
        <p14:creationId xmlns:p14="http://schemas.microsoft.com/office/powerpoint/2010/main" val="270542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Relations sémantiques à prendre en compte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514600" y="1001236"/>
            <a:ext cx="11454062" cy="1953012"/>
          </a:xfrm>
        </p:spPr>
        <p:txBody>
          <a:bodyPr>
            <a:normAutofit fontScale="92500" lnSpcReduction="10000"/>
          </a:bodyPr>
          <a:lstStyle/>
          <a:p>
            <a:r>
              <a:rPr lang="fr-FR" dirty="0"/>
              <a:t>Relations paradigmatiques (de substitution)</a:t>
            </a:r>
          </a:p>
          <a:p>
            <a:pPr lvl="1"/>
            <a:r>
              <a:rPr lang="fr-FR" dirty="0"/>
              <a:t>Sémantique lexicale</a:t>
            </a:r>
          </a:p>
          <a:p>
            <a:r>
              <a:rPr lang="fr-FR" dirty="0"/>
              <a:t>Relations syntagmatiques (d’entourage, et plus spécifiquement de co-occurrence au sein d’unités syntaxiques)</a:t>
            </a:r>
          </a:p>
          <a:p>
            <a:pPr lvl="1"/>
            <a:r>
              <a:rPr lang="fr-FR" dirty="0"/>
              <a:t>Arguments (d’un verbe), collocations (lexicales, dont idiomes), colligations (syntaxiques)</a:t>
            </a:r>
          </a:p>
        </p:txBody>
      </p:sp>
      <p:sp>
        <p:nvSpPr>
          <p:cNvPr id="5" name="TextBox 4">
            <a:extLst>
              <a:ext uri="{FF2B5EF4-FFF2-40B4-BE49-F238E27FC236}">
                <a16:creationId xmlns:a16="http://schemas.microsoft.com/office/drawing/2014/main" id="{754650BC-9F19-43FD-A609-26F1FCFFA2C1}"/>
              </a:ext>
            </a:extLst>
          </p:cNvPr>
          <p:cNvSpPr txBox="1"/>
          <p:nvPr/>
        </p:nvSpPr>
        <p:spPr>
          <a:xfrm>
            <a:off x="1468949" y="3116117"/>
            <a:ext cx="1793889" cy="461665"/>
          </a:xfrm>
          <a:prstGeom prst="rect">
            <a:avLst/>
          </a:prstGeom>
          <a:noFill/>
        </p:spPr>
        <p:txBody>
          <a:bodyPr wrap="none" rtlCol="0">
            <a:spAutoFit/>
          </a:bodyPr>
          <a:lstStyle/>
          <a:p>
            <a:r>
              <a:rPr lang="fr-FR" sz="2400" dirty="0">
                <a:solidFill>
                  <a:srgbClr val="0070C0"/>
                </a:solidFill>
              </a:rPr>
              <a:t>L’  entreprise</a:t>
            </a:r>
          </a:p>
        </p:txBody>
      </p:sp>
      <p:sp>
        <p:nvSpPr>
          <p:cNvPr id="6" name="TextBox 5">
            <a:extLst>
              <a:ext uri="{FF2B5EF4-FFF2-40B4-BE49-F238E27FC236}">
                <a16:creationId xmlns:a16="http://schemas.microsoft.com/office/drawing/2014/main" id="{0801BED7-2DA5-4930-B0FC-52832B5F681D}"/>
              </a:ext>
            </a:extLst>
          </p:cNvPr>
          <p:cNvSpPr txBox="1"/>
          <p:nvPr/>
        </p:nvSpPr>
        <p:spPr>
          <a:xfrm>
            <a:off x="4787276" y="3116117"/>
            <a:ext cx="1617751" cy="461665"/>
          </a:xfrm>
          <a:prstGeom prst="rect">
            <a:avLst/>
          </a:prstGeom>
          <a:noFill/>
        </p:spPr>
        <p:txBody>
          <a:bodyPr wrap="none" rtlCol="0">
            <a:spAutoFit/>
          </a:bodyPr>
          <a:lstStyle/>
          <a:p>
            <a:r>
              <a:rPr lang="fr-FR" sz="2400" dirty="0">
                <a:solidFill>
                  <a:srgbClr val="0070C0"/>
                </a:solidFill>
              </a:rPr>
              <a:t>a     licencié</a:t>
            </a:r>
          </a:p>
        </p:txBody>
      </p:sp>
      <p:sp>
        <p:nvSpPr>
          <p:cNvPr id="7" name="TextBox 6">
            <a:extLst>
              <a:ext uri="{FF2B5EF4-FFF2-40B4-BE49-F238E27FC236}">
                <a16:creationId xmlns:a16="http://schemas.microsoft.com/office/drawing/2014/main" id="{FE19CFD4-E999-4ACA-9969-148314AE0099}"/>
              </a:ext>
            </a:extLst>
          </p:cNvPr>
          <p:cNvSpPr txBox="1"/>
          <p:nvPr/>
        </p:nvSpPr>
        <p:spPr>
          <a:xfrm>
            <a:off x="1468089" y="5599644"/>
            <a:ext cx="1487715" cy="461665"/>
          </a:xfrm>
          <a:prstGeom prst="rect">
            <a:avLst/>
          </a:prstGeom>
          <a:noFill/>
        </p:spPr>
        <p:txBody>
          <a:bodyPr wrap="none" rtlCol="0">
            <a:spAutoFit/>
          </a:bodyPr>
          <a:lstStyle/>
          <a:p>
            <a:r>
              <a:rPr lang="fr-FR" sz="2400" dirty="0">
                <a:solidFill>
                  <a:srgbClr val="0070C0"/>
                </a:solidFill>
              </a:rPr>
              <a:t>La  société</a:t>
            </a:r>
          </a:p>
        </p:txBody>
      </p:sp>
      <p:sp>
        <p:nvSpPr>
          <p:cNvPr id="8" name="TextBox 7">
            <a:extLst>
              <a:ext uri="{FF2B5EF4-FFF2-40B4-BE49-F238E27FC236}">
                <a16:creationId xmlns:a16="http://schemas.microsoft.com/office/drawing/2014/main" id="{07C182AF-6E76-4282-86E1-5C2EB2360A4A}"/>
              </a:ext>
            </a:extLst>
          </p:cNvPr>
          <p:cNvSpPr txBox="1"/>
          <p:nvPr/>
        </p:nvSpPr>
        <p:spPr>
          <a:xfrm>
            <a:off x="4767665" y="5546962"/>
            <a:ext cx="2028440" cy="461665"/>
          </a:xfrm>
          <a:prstGeom prst="rect">
            <a:avLst/>
          </a:prstGeom>
          <a:noFill/>
        </p:spPr>
        <p:txBody>
          <a:bodyPr wrap="none" rtlCol="0">
            <a:spAutoFit/>
          </a:bodyPr>
          <a:lstStyle/>
          <a:p>
            <a:r>
              <a:rPr lang="fr-FR" sz="2400" dirty="0">
                <a:solidFill>
                  <a:srgbClr val="0070C0"/>
                </a:solidFill>
              </a:rPr>
              <a:t>va  embaucher</a:t>
            </a:r>
          </a:p>
        </p:txBody>
      </p:sp>
      <p:sp>
        <p:nvSpPr>
          <p:cNvPr id="9" name="TextBox 8">
            <a:extLst>
              <a:ext uri="{FF2B5EF4-FFF2-40B4-BE49-F238E27FC236}">
                <a16:creationId xmlns:a16="http://schemas.microsoft.com/office/drawing/2014/main" id="{B2279D6D-4EC3-408A-BB54-D60E9ABEF8FE}"/>
              </a:ext>
            </a:extLst>
          </p:cNvPr>
          <p:cNvSpPr txBox="1"/>
          <p:nvPr/>
        </p:nvSpPr>
        <p:spPr>
          <a:xfrm>
            <a:off x="7514222" y="3108782"/>
            <a:ext cx="3254224" cy="461665"/>
          </a:xfrm>
          <a:prstGeom prst="rect">
            <a:avLst/>
          </a:prstGeom>
          <a:noFill/>
        </p:spPr>
        <p:txBody>
          <a:bodyPr wrap="none" rtlCol="0">
            <a:spAutoFit/>
          </a:bodyPr>
          <a:lstStyle/>
          <a:p>
            <a:r>
              <a:rPr lang="fr-FR" sz="2400" dirty="0">
                <a:solidFill>
                  <a:srgbClr val="0070C0"/>
                </a:solidFill>
              </a:rPr>
              <a:t>les    anciens          cadres</a:t>
            </a:r>
          </a:p>
        </p:txBody>
      </p:sp>
      <p:sp>
        <p:nvSpPr>
          <p:cNvPr id="10" name="TextBox 9">
            <a:extLst>
              <a:ext uri="{FF2B5EF4-FFF2-40B4-BE49-F238E27FC236}">
                <a16:creationId xmlns:a16="http://schemas.microsoft.com/office/drawing/2014/main" id="{7D4F8FFD-9AE1-47DE-A7CC-6D678DA26E87}"/>
              </a:ext>
            </a:extLst>
          </p:cNvPr>
          <p:cNvSpPr txBox="1"/>
          <p:nvPr/>
        </p:nvSpPr>
        <p:spPr>
          <a:xfrm>
            <a:off x="7477706" y="5546962"/>
            <a:ext cx="3466205" cy="461665"/>
          </a:xfrm>
          <a:prstGeom prst="rect">
            <a:avLst/>
          </a:prstGeom>
          <a:noFill/>
        </p:spPr>
        <p:txBody>
          <a:bodyPr wrap="none" rtlCol="0">
            <a:spAutoFit/>
          </a:bodyPr>
          <a:lstStyle/>
          <a:p>
            <a:r>
              <a:rPr lang="fr-FR" sz="2400" dirty="0">
                <a:solidFill>
                  <a:srgbClr val="0070C0"/>
                </a:solidFill>
              </a:rPr>
              <a:t>des  nouveaux        salariés</a:t>
            </a:r>
          </a:p>
        </p:txBody>
      </p:sp>
      <p:cxnSp>
        <p:nvCxnSpPr>
          <p:cNvPr id="12" name="Straight Arrow Connector 11">
            <a:extLst>
              <a:ext uri="{FF2B5EF4-FFF2-40B4-BE49-F238E27FC236}">
                <a16:creationId xmlns:a16="http://schemas.microsoft.com/office/drawing/2014/main" id="{B7D7E2D5-DB94-428A-91A1-C35053103B28}"/>
              </a:ext>
            </a:extLst>
          </p:cNvPr>
          <p:cNvCxnSpPr/>
          <p:nvPr/>
        </p:nvCxnSpPr>
        <p:spPr>
          <a:xfrm>
            <a:off x="1137607" y="6322952"/>
            <a:ext cx="10348661"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1719EA-32D2-4FE6-8905-7C86C4F8B2A8}"/>
              </a:ext>
            </a:extLst>
          </p:cNvPr>
          <p:cNvCxnSpPr>
            <a:cxnSpLocks/>
          </p:cNvCxnSpPr>
          <p:nvPr/>
        </p:nvCxnSpPr>
        <p:spPr>
          <a:xfrm flipV="1">
            <a:off x="1143944" y="3036828"/>
            <a:ext cx="0" cy="3286125"/>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3639041-7575-491F-BA42-E626C365E2EF}"/>
              </a:ext>
            </a:extLst>
          </p:cNvPr>
          <p:cNvSpPr txBox="1"/>
          <p:nvPr/>
        </p:nvSpPr>
        <p:spPr>
          <a:xfrm rot="10800000">
            <a:off x="514600" y="3364443"/>
            <a:ext cx="553998" cy="2662588"/>
          </a:xfrm>
          <a:prstGeom prst="rect">
            <a:avLst/>
          </a:prstGeom>
          <a:noFill/>
        </p:spPr>
        <p:txBody>
          <a:bodyPr vert="eaVert" wrap="none" rtlCol="0">
            <a:spAutoFit/>
          </a:bodyPr>
          <a:lstStyle/>
          <a:p>
            <a:r>
              <a:rPr lang="fr-FR" sz="2400" b="1" dirty="0">
                <a:solidFill>
                  <a:srgbClr val="00B050"/>
                </a:solidFill>
              </a:rPr>
              <a:t>Axe paradigmatique</a:t>
            </a:r>
          </a:p>
        </p:txBody>
      </p:sp>
      <p:sp>
        <p:nvSpPr>
          <p:cNvPr id="17" name="TextBox 16">
            <a:extLst>
              <a:ext uri="{FF2B5EF4-FFF2-40B4-BE49-F238E27FC236}">
                <a16:creationId xmlns:a16="http://schemas.microsoft.com/office/drawing/2014/main" id="{4C6F12C1-8E6D-4CB4-921B-AE94FAEAA654}"/>
              </a:ext>
            </a:extLst>
          </p:cNvPr>
          <p:cNvSpPr txBox="1"/>
          <p:nvPr/>
        </p:nvSpPr>
        <p:spPr>
          <a:xfrm rot="16200000">
            <a:off x="5736976" y="5370424"/>
            <a:ext cx="553998" cy="2533707"/>
          </a:xfrm>
          <a:prstGeom prst="rect">
            <a:avLst/>
          </a:prstGeom>
          <a:noFill/>
        </p:spPr>
        <p:txBody>
          <a:bodyPr vert="eaVert" wrap="none" rtlCol="0">
            <a:spAutoFit/>
          </a:bodyPr>
          <a:lstStyle/>
          <a:p>
            <a:r>
              <a:rPr lang="fr-FR" sz="2400" b="1" dirty="0"/>
              <a:t>Axe syntagmatique</a:t>
            </a:r>
          </a:p>
        </p:txBody>
      </p:sp>
      <p:cxnSp>
        <p:nvCxnSpPr>
          <p:cNvPr id="19" name="Straight Arrow Connector 18">
            <a:extLst>
              <a:ext uri="{FF2B5EF4-FFF2-40B4-BE49-F238E27FC236}">
                <a16:creationId xmlns:a16="http://schemas.microsoft.com/office/drawing/2014/main" id="{CC336474-39CE-4D45-B195-BE1AE1978A7F}"/>
              </a:ext>
            </a:extLst>
          </p:cNvPr>
          <p:cNvCxnSpPr>
            <a:cxnSpLocks/>
            <a:stCxn id="7" idx="0"/>
          </p:cNvCxnSpPr>
          <p:nvPr/>
        </p:nvCxnSpPr>
        <p:spPr>
          <a:xfrm flipV="1">
            <a:off x="2211947" y="3641009"/>
            <a:ext cx="0" cy="195863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8088917-3902-41B4-99F0-A6318E015DCA}"/>
              </a:ext>
            </a:extLst>
          </p:cNvPr>
          <p:cNvCxnSpPr>
            <a:cxnSpLocks/>
          </p:cNvCxnSpPr>
          <p:nvPr/>
        </p:nvCxnSpPr>
        <p:spPr>
          <a:xfrm flipV="1">
            <a:off x="4978959" y="3622615"/>
            <a:ext cx="0" cy="1956706"/>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0F51A-FA6D-4630-B8F0-D048CC27C85D}"/>
              </a:ext>
            </a:extLst>
          </p:cNvPr>
          <p:cNvCxnSpPr>
            <a:cxnSpLocks/>
          </p:cNvCxnSpPr>
          <p:nvPr/>
        </p:nvCxnSpPr>
        <p:spPr>
          <a:xfrm flipV="1">
            <a:off x="5765573" y="3622615"/>
            <a:ext cx="0" cy="1911872"/>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07B229-AD32-4688-8D52-63AEE05FDF5F}"/>
              </a:ext>
            </a:extLst>
          </p:cNvPr>
          <p:cNvCxnSpPr>
            <a:cxnSpLocks/>
          </p:cNvCxnSpPr>
          <p:nvPr/>
        </p:nvCxnSpPr>
        <p:spPr>
          <a:xfrm flipV="1">
            <a:off x="8569884" y="3557459"/>
            <a:ext cx="0"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796277-D1C1-4067-B7E7-2A30A7A8E05B}"/>
              </a:ext>
            </a:extLst>
          </p:cNvPr>
          <p:cNvCxnSpPr>
            <a:cxnSpLocks/>
          </p:cNvCxnSpPr>
          <p:nvPr/>
        </p:nvCxnSpPr>
        <p:spPr>
          <a:xfrm flipV="1">
            <a:off x="10351060" y="3557459"/>
            <a:ext cx="10468"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0430EE-3019-40C8-86E4-7A15C3789A28}"/>
              </a:ext>
            </a:extLst>
          </p:cNvPr>
          <p:cNvCxnSpPr/>
          <p:nvPr/>
        </p:nvCxnSpPr>
        <p:spPr>
          <a:xfrm flipH="1">
            <a:off x="2744144" y="4782283"/>
            <a:ext cx="18002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D7A768-5F8D-4EB0-9FD4-D3744989044E}"/>
              </a:ext>
            </a:extLst>
          </p:cNvPr>
          <p:cNvCxnSpPr>
            <a:cxnSpLocks/>
          </p:cNvCxnSpPr>
          <p:nvPr/>
        </p:nvCxnSpPr>
        <p:spPr>
          <a:xfrm flipV="1">
            <a:off x="6135448" y="4782283"/>
            <a:ext cx="4052484" cy="2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294D793-BECE-4A54-B481-B5492B512783}"/>
              </a:ext>
            </a:extLst>
          </p:cNvPr>
          <p:cNvSpPr txBox="1"/>
          <p:nvPr/>
        </p:nvSpPr>
        <p:spPr>
          <a:xfrm rot="10800000">
            <a:off x="1749314" y="4081435"/>
            <a:ext cx="523220" cy="1345176"/>
          </a:xfrm>
          <a:prstGeom prst="rect">
            <a:avLst/>
          </a:prstGeom>
          <a:noFill/>
        </p:spPr>
        <p:txBody>
          <a:bodyPr vert="eaVert" wrap="none" rtlCol="0">
            <a:spAutoFit/>
          </a:bodyPr>
          <a:lstStyle/>
          <a:p>
            <a:r>
              <a:rPr lang="fr-FR" sz="2200" dirty="0">
                <a:solidFill>
                  <a:srgbClr val="00B050"/>
                </a:solidFill>
              </a:rPr>
              <a:t>Synonymie</a:t>
            </a:r>
          </a:p>
        </p:txBody>
      </p:sp>
      <p:sp>
        <p:nvSpPr>
          <p:cNvPr id="36" name="TextBox 35">
            <a:extLst>
              <a:ext uri="{FF2B5EF4-FFF2-40B4-BE49-F238E27FC236}">
                <a16:creationId xmlns:a16="http://schemas.microsoft.com/office/drawing/2014/main" id="{DA2371A1-BC4B-44BC-961F-F7E98B9EB15A}"/>
              </a:ext>
            </a:extLst>
          </p:cNvPr>
          <p:cNvSpPr txBox="1"/>
          <p:nvPr/>
        </p:nvSpPr>
        <p:spPr>
          <a:xfrm rot="10800000">
            <a:off x="5103966" y="4028823"/>
            <a:ext cx="523220" cy="1343253"/>
          </a:xfrm>
          <a:prstGeom prst="rect">
            <a:avLst/>
          </a:prstGeom>
          <a:noFill/>
        </p:spPr>
        <p:txBody>
          <a:bodyPr vert="eaVert" wrap="none" rtlCol="0">
            <a:spAutoFit/>
          </a:bodyPr>
          <a:lstStyle/>
          <a:p>
            <a:r>
              <a:rPr lang="fr-FR" sz="2200" dirty="0">
                <a:solidFill>
                  <a:srgbClr val="00B050"/>
                </a:solidFill>
              </a:rPr>
              <a:t>Antonymie</a:t>
            </a:r>
          </a:p>
        </p:txBody>
      </p:sp>
      <p:sp>
        <p:nvSpPr>
          <p:cNvPr id="37" name="TextBox 36">
            <a:extLst>
              <a:ext uri="{FF2B5EF4-FFF2-40B4-BE49-F238E27FC236}">
                <a16:creationId xmlns:a16="http://schemas.microsoft.com/office/drawing/2014/main" id="{CCD6DE41-5730-407D-A609-B3022197501C}"/>
              </a:ext>
            </a:extLst>
          </p:cNvPr>
          <p:cNvSpPr txBox="1"/>
          <p:nvPr/>
        </p:nvSpPr>
        <p:spPr>
          <a:xfrm rot="10800000">
            <a:off x="8026976" y="3671586"/>
            <a:ext cx="523220" cy="1713506"/>
          </a:xfrm>
          <a:prstGeom prst="rect">
            <a:avLst/>
          </a:prstGeom>
          <a:noFill/>
        </p:spPr>
        <p:txBody>
          <a:bodyPr vert="eaVert" wrap="square" rtlCol="0">
            <a:spAutoFit/>
          </a:bodyPr>
          <a:lstStyle/>
          <a:p>
            <a:r>
              <a:rPr lang="fr-FR" sz="2200" dirty="0">
                <a:solidFill>
                  <a:srgbClr val="00B050"/>
                </a:solidFill>
              </a:rPr>
              <a:t>Antonymie</a:t>
            </a:r>
          </a:p>
        </p:txBody>
      </p:sp>
      <p:sp>
        <p:nvSpPr>
          <p:cNvPr id="38" name="TextBox 37">
            <a:extLst>
              <a:ext uri="{FF2B5EF4-FFF2-40B4-BE49-F238E27FC236}">
                <a16:creationId xmlns:a16="http://schemas.microsoft.com/office/drawing/2014/main" id="{1455FFEC-8805-4BBF-B3D3-928FD9C1EF43}"/>
              </a:ext>
            </a:extLst>
          </p:cNvPr>
          <p:cNvSpPr txBox="1"/>
          <p:nvPr/>
        </p:nvSpPr>
        <p:spPr>
          <a:xfrm rot="10800000">
            <a:off x="10420691" y="3498094"/>
            <a:ext cx="523220" cy="2160913"/>
          </a:xfrm>
          <a:prstGeom prst="rect">
            <a:avLst/>
          </a:prstGeom>
          <a:noFill/>
        </p:spPr>
        <p:txBody>
          <a:bodyPr vert="eaVert" wrap="none" rtlCol="0">
            <a:spAutoFit/>
          </a:bodyPr>
          <a:lstStyle/>
          <a:p>
            <a:r>
              <a:rPr lang="fr-FR" sz="2200" dirty="0">
                <a:solidFill>
                  <a:srgbClr val="00B050"/>
                </a:solidFill>
              </a:rPr>
              <a:t>Hyper/hyponymie</a:t>
            </a:r>
          </a:p>
        </p:txBody>
      </p:sp>
      <p:sp>
        <p:nvSpPr>
          <p:cNvPr id="47" name="TextBox 46">
            <a:extLst>
              <a:ext uri="{FF2B5EF4-FFF2-40B4-BE49-F238E27FC236}">
                <a16:creationId xmlns:a16="http://schemas.microsoft.com/office/drawing/2014/main" id="{E1D8E73F-C4B6-4020-9713-BB33FADB427D}"/>
              </a:ext>
            </a:extLst>
          </p:cNvPr>
          <p:cNvSpPr txBox="1"/>
          <p:nvPr/>
        </p:nvSpPr>
        <p:spPr>
          <a:xfrm>
            <a:off x="3262838" y="4329100"/>
            <a:ext cx="752194" cy="430887"/>
          </a:xfrm>
          <a:prstGeom prst="rect">
            <a:avLst/>
          </a:prstGeom>
          <a:noFill/>
        </p:spPr>
        <p:txBody>
          <a:bodyPr wrap="none" rtlCol="0">
            <a:spAutoFit/>
          </a:bodyPr>
          <a:lstStyle/>
          <a:p>
            <a:r>
              <a:rPr lang="fr-FR" sz="2200" i="1" dirty="0"/>
              <a:t>Sujet</a:t>
            </a:r>
          </a:p>
        </p:txBody>
      </p:sp>
      <p:sp>
        <p:nvSpPr>
          <p:cNvPr id="48" name="TextBox 47">
            <a:extLst>
              <a:ext uri="{FF2B5EF4-FFF2-40B4-BE49-F238E27FC236}">
                <a16:creationId xmlns:a16="http://schemas.microsoft.com/office/drawing/2014/main" id="{B583F1F9-7497-4E76-8599-3850A66B5138}"/>
              </a:ext>
            </a:extLst>
          </p:cNvPr>
          <p:cNvSpPr txBox="1"/>
          <p:nvPr/>
        </p:nvSpPr>
        <p:spPr>
          <a:xfrm>
            <a:off x="6883871" y="4323136"/>
            <a:ext cx="686855" cy="430887"/>
          </a:xfrm>
          <a:prstGeom prst="rect">
            <a:avLst/>
          </a:prstGeom>
          <a:noFill/>
        </p:spPr>
        <p:txBody>
          <a:bodyPr wrap="none" rtlCol="0">
            <a:spAutoFit/>
          </a:bodyPr>
          <a:lstStyle/>
          <a:p>
            <a:r>
              <a:rPr lang="fr-FR" sz="2200" i="1" dirty="0"/>
              <a:t>COD</a:t>
            </a:r>
          </a:p>
        </p:txBody>
      </p:sp>
      <p:sp>
        <p:nvSpPr>
          <p:cNvPr id="49" name="TextBox 48">
            <a:extLst>
              <a:ext uri="{FF2B5EF4-FFF2-40B4-BE49-F238E27FC236}">
                <a16:creationId xmlns:a16="http://schemas.microsoft.com/office/drawing/2014/main" id="{69F32C10-7173-477D-82BC-C2A7CE606F27}"/>
              </a:ext>
            </a:extLst>
          </p:cNvPr>
          <p:cNvSpPr txBox="1"/>
          <p:nvPr/>
        </p:nvSpPr>
        <p:spPr>
          <a:xfrm>
            <a:off x="3245042" y="4828483"/>
            <a:ext cx="863185" cy="430887"/>
          </a:xfrm>
          <a:prstGeom prst="rect">
            <a:avLst/>
          </a:prstGeom>
          <a:noFill/>
        </p:spPr>
        <p:txBody>
          <a:bodyPr wrap="none" rtlCol="0">
            <a:spAutoFit/>
          </a:bodyPr>
          <a:lstStyle/>
          <a:p>
            <a:r>
              <a:rPr lang="fr-FR" sz="2200" i="1" dirty="0">
                <a:solidFill>
                  <a:srgbClr val="00B050"/>
                </a:solidFill>
              </a:rPr>
              <a:t>Agent</a:t>
            </a:r>
          </a:p>
        </p:txBody>
      </p:sp>
      <p:sp>
        <p:nvSpPr>
          <p:cNvPr id="50" name="TextBox 49">
            <a:extLst>
              <a:ext uri="{FF2B5EF4-FFF2-40B4-BE49-F238E27FC236}">
                <a16:creationId xmlns:a16="http://schemas.microsoft.com/office/drawing/2014/main" id="{001EB626-72EE-4512-8F10-4B0840600C30}"/>
              </a:ext>
            </a:extLst>
          </p:cNvPr>
          <p:cNvSpPr txBox="1"/>
          <p:nvPr/>
        </p:nvSpPr>
        <p:spPr>
          <a:xfrm>
            <a:off x="6781296" y="4838794"/>
            <a:ext cx="999184" cy="430887"/>
          </a:xfrm>
          <a:prstGeom prst="rect">
            <a:avLst/>
          </a:prstGeom>
          <a:noFill/>
        </p:spPr>
        <p:txBody>
          <a:bodyPr wrap="none" rtlCol="0">
            <a:spAutoFit/>
          </a:bodyPr>
          <a:lstStyle/>
          <a:p>
            <a:r>
              <a:rPr lang="fr-FR" sz="2200" i="1" dirty="0">
                <a:solidFill>
                  <a:srgbClr val="00B050"/>
                </a:solidFill>
              </a:rPr>
              <a:t>Patient</a:t>
            </a:r>
          </a:p>
        </p:txBody>
      </p:sp>
    </p:spTree>
    <p:extLst>
      <p:ext uri="{BB962C8B-B14F-4D97-AF65-F5344CB8AC3E}">
        <p14:creationId xmlns:p14="http://schemas.microsoft.com/office/powerpoint/2010/main" val="90591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Sémantique lexicale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737937" y="949978"/>
            <a:ext cx="11454063" cy="6167997"/>
          </a:xfrm>
        </p:spPr>
        <p:txBody>
          <a:bodyPr>
            <a:normAutofit lnSpcReduction="10000"/>
          </a:bodyPr>
          <a:lstStyle/>
          <a:p>
            <a:r>
              <a:rPr lang="fr-FR" dirty="0"/>
              <a:t>Principales relations lexicales, entre mots ou plutôt sens de mot :</a:t>
            </a:r>
          </a:p>
          <a:p>
            <a:pPr lvl="1"/>
            <a:r>
              <a:rPr lang="fr-FR" dirty="0"/>
              <a:t>Homonymie / Synonymie / Antonymie </a:t>
            </a:r>
            <a:r>
              <a:rPr lang="fr-FR" sz="2200" dirty="0"/>
              <a:t>(relations entre formes et sens)</a:t>
            </a:r>
          </a:p>
          <a:p>
            <a:pPr lvl="1"/>
            <a:r>
              <a:rPr lang="fr-FR" dirty="0"/>
              <a:t>Hyper / Hyponymie </a:t>
            </a:r>
            <a:r>
              <a:rPr lang="fr-FR" sz="2200" dirty="0"/>
              <a:t>(relation hiérarchique) </a:t>
            </a:r>
            <a:r>
              <a:rPr lang="fr-FR" dirty="0"/>
              <a:t>/ Co-hyponymie</a:t>
            </a:r>
            <a:endParaRPr lang="fr-FR" sz="2200" dirty="0"/>
          </a:p>
          <a:p>
            <a:pPr lvl="1"/>
            <a:r>
              <a:rPr lang="fr-FR" dirty="0"/>
              <a:t>Métonymie </a:t>
            </a:r>
            <a:r>
              <a:rPr lang="fr-FR" sz="2200" dirty="0"/>
              <a:t>(relation de contingence) </a:t>
            </a:r>
            <a:r>
              <a:rPr lang="fr-FR" dirty="0"/>
              <a:t>/ Méronymie </a:t>
            </a:r>
            <a:r>
              <a:rPr lang="fr-FR" sz="2200" dirty="0"/>
              <a:t>(relation de composition)</a:t>
            </a:r>
          </a:p>
          <a:p>
            <a:r>
              <a:rPr lang="fr-FR" dirty="0"/>
              <a:t>Bases lexicales (</a:t>
            </a:r>
            <a:r>
              <a:rPr lang="fr-FR" dirty="0" err="1"/>
              <a:t>WordNet</a:t>
            </a:r>
            <a:r>
              <a:rPr lang="fr-FR" dirty="0"/>
              <a:t> et autres)</a:t>
            </a:r>
          </a:p>
          <a:p>
            <a:pPr lvl="1"/>
            <a:r>
              <a:rPr lang="fr-FR" dirty="0"/>
              <a:t>Princeton </a:t>
            </a:r>
            <a:r>
              <a:rPr lang="fr-FR" dirty="0" err="1"/>
              <a:t>WordNet</a:t>
            </a:r>
            <a:r>
              <a:rPr lang="fr-FR" dirty="0"/>
              <a:t> (1998) : pour l’anglais</a:t>
            </a:r>
          </a:p>
          <a:p>
            <a:pPr lvl="1"/>
            <a:r>
              <a:rPr lang="fr-FR" dirty="0" err="1"/>
              <a:t>Synsets</a:t>
            </a:r>
            <a:r>
              <a:rPr lang="fr-FR" dirty="0"/>
              <a:t> (ensemble de sens de mot synonymes) reliés les uns aux autres par relations lexicales, en particulier hyper / hyponymie</a:t>
            </a:r>
          </a:p>
          <a:p>
            <a:pPr lvl="1"/>
            <a:r>
              <a:rPr lang="fr-FR" dirty="0" err="1"/>
              <a:t>Synsets</a:t>
            </a:r>
            <a:r>
              <a:rPr lang="fr-FR" dirty="0"/>
              <a:t> de noms, verbes, adjectifs et adverbes</a:t>
            </a:r>
          </a:p>
          <a:p>
            <a:pPr lvl="1"/>
            <a:r>
              <a:rPr lang="fr-FR" dirty="0"/>
              <a:t>Extensions à d’autres langues : Open </a:t>
            </a:r>
            <a:r>
              <a:rPr lang="fr-FR" dirty="0" err="1"/>
              <a:t>Multilingual</a:t>
            </a:r>
            <a:r>
              <a:rPr lang="fr-FR" dirty="0"/>
              <a:t> </a:t>
            </a:r>
            <a:r>
              <a:rPr lang="fr-FR" dirty="0" err="1"/>
              <a:t>WordNet</a:t>
            </a:r>
            <a:endParaRPr lang="fr-FR" dirty="0"/>
          </a:p>
          <a:p>
            <a:pPr lvl="2"/>
            <a:r>
              <a:rPr lang="fr-FR" sz="2200" dirty="0"/>
              <a:t>Accessibles en Python (NLTK)</a:t>
            </a:r>
          </a:p>
          <a:p>
            <a:pPr lvl="2"/>
            <a:r>
              <a:rPr lang="fr-FR" sz="2200" dirty="0"/>
              <a:t>Français : WOLF (</a:t>
            </a:r>
            <a:r>
              <a:rPr lang="fr-FR" sz="2200" dirty="0" err="1"/>
              <a:t>Wordnet</a:t>
            </a:r>
            <a:r>
              <a:rPr lang="fr-FR" sz="2200" dirty="0"/>
              <a:t> Libre du Français)</a:t>
            </a:r>
          </a:p>
          <a:p>
            <a:r>
              <a:rPr lang="fr-FR" dirty="0"/>
              <a:t>Tâches NLP associées</a:t>
            </a:r>
          </a:p>
          <a:p>
            <a:pPr lvl="1"/>
            <a:r>
              <a:rPr lang="fr-FR" dirty="0"/>
              <a:t>Désambiguïsation lexicale (WSD: Word </a:t>
            </a:r>
            <a:r>
              <a:rPr lang="fr-FR" dirty="0" err="1"/>
              <a:t>Sense</a:t>
            </a:r>
            <a:r>
              <a:rPr lang="fr-FR" dirty="0"/>
              <a:t> </a:t>
            </a:r>
            <a:r>
              <a:rPr lang="fr-FR" dirty="0" err="1"/>
              <a:t>Disambiguation</a:t>
            </a:r>
            <a:r>
              <a:rPr lang="fr-FR" dirty="0"/>
              <a:t>) sur homonymies</a:t>
            </a:r>
          </a:p>
          <a:p>
            <a:pPr lvl="1"/>
            <a:r>
              <a:rPr lang="fr-FR" dirty="0"/>
              <a:t>Détection d’hyperonymie</a:t>
            </a:r>
          </a:p>
          <a:p>
            <a:pPr lvl="1"/>
            <a:r>
              <a:rPr lang="fr-FR" dirty="0"/>
              <a:t>Reconnaissance d’entités nommées (NER: </a:t>
            </a:r>
            <a:r>
              <a:rPr lang="fr-FR" dirty="0" err="1"/>
              <a:t>Named</a:t>
            </a:r>
            <a:r>
              <a:rPr lang="fr-FR" dirty="0"/>
              <a:t> </a:t>
            </a:r>
            <a:r>
              <a:rPr lang="fr-FR" dirty="0" err="1"/>
              <a:t>Entities</a:t>
            </a:r>
            <a:r>
              <a:rPr lang="fr-FR" dirty="0"/>
              <a:t> Recognition)</a:t>
            </a:r>
          </a:p>
          <a:p>
            <a:pPr marL="457200" lvl="1" indent="0">
              <a:buNone/>
            </a:pPr>
            <a:endParaRPr lang="fr-FR" dirty="0"/>
          </a:p>
          <a:p>
            <a:pPr lvl="1"/>
            <a:endParaRPr lang="fr-FR" dirty="0"/>
          </a:p>
        </p:txBody>
      </p:sp>
    </p:spTree>
    <p:extLst>
      <p:ext uri="{BB962C8B-B14F-4D97-AF65-F5344CB8AC3E}">
        <p14:creationId xmlns:p14="http://schemas.microsoft.com/office/powerpoint/2010/main" val="3596700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Relations lexicales</a:t>
            </a:r>
          </a:p>
        </p:txBody>
      </p:sp>
      <p:sp>
        <p:nvSpPr>
          <p:cNvPr id="4" name="TextBox 3">
            <a:extLst>
              <a:ext uri="{FF2B5EF4-FFF2-40B4-BE49-F238E27FC236}">
                <a16:creationId xmlns:a16="http://schemas.microsoft.com/office/drawing/2014/main" id="{6F63F547-4C3E-48A1-B793-6D865E52EBAD}"/>
              </a:ext>
            </a:extLst>
          </p:cNvPr>
          <p:cNvSpPr txBox="1"/>
          <p:nvPr/>
        </p:nvSpPr>
        <p:spPr>
          <a:xfrm>
            <a:off x="4872395" y="2724915"/>
            <a:ext cx="1553823" cy="461665"/>
          </a:xfrm>
          <a:prstGeom prst="rect">
            <a:avLst/>
          </a:prstGeom>
          <a:noFill/>
        </p:spPr>
        <p:txBody>
          <a:bodyPr wrap="none" rtlCol="0">
            <a:spAutoFit/>
          </a:bodyPr>
          <a:lstStyle/>
          <a:p>
            <a:r>
              <a:rPr lang="fr-FR" sz="2400" dirty="0"/>
              <a:t>{ véhicule }</a:t>
            </a:r>
          </a:p>
        </p:txBody>
      </p:sp>
      <p:sp>
        <p:nvSpPr>
          <p:cNvPr id="5" name="TextBox 4">
            <a:extLst>
              <a:ext uri="{FF2B5EF4-FFF2-40B4-BE49-F238E27FC236}">
                <a16:creationId xmlns:a16="http://schemas.microsoft.com/office/drawing/2014/main" id="{7F58286D-2F63-41E8-A344-E94C5A4D2128}"/>
              </a:ext>
            </a:extLst>
          </p:cNvPr>
          <p:cNvSpPr txBox="1"/>
          <p:nvPr/>
        </p:nvSpPr>
        <p:spPr>
          <a:xfrm>
            <a:off x="2743202" y="4292448"/>
            <a:ext cx="1861600" cy="1569660"/>
          </a:xfrm>
          <a:prstGeom prst="rect">
            <a:avLst/>
          </a:prstGeom>
          <a:noFill/>
        </p:spPr>
        <p:txBody>
          <a:bodyPr wrap="none" rtlCol="0">
            <a:spAutoFit/>
          </a:bodyPr>
          <a:lstStyle/>
          <a:p>
            <a:r>
              <a:rPr lang="fr-FR" sz="2400" dirty="0"/>
              <a:t>{ automobile,</a:t>
            </a:r>
          </a:p>
          <a:p>
            <a:endParaRPr lang="fr-FR" sz="2400" dirty="0"/>
          </a:p>
          <a:p>
            <a:endParaRPr lang="fr-FR" sz="2400" dirty="0"/>
          </a:p>
          <a:p>
            <a:r>
              <a:rPr lang="fr-FR" sz="2400" dirty="0"/>
              <a:t>   voiture</a:t>
            </a:r>
            <a:r>
              <a:rPr lang="fr-FR" sz="2400" baseline="-25000" dirty="0"/>
              <a:t>2</a:t>
            </a:r>
            <a:r>
              <a:rPr lang="fr-FR" sz="2400" dirty="0"/>
              <a:t> }</a:t>
            </a:r>
          </a:p>
        </p:txBody>
      </p:sp>
      <p:sp>
        <p:nvSpPr>
          <p:cNvPr id="6" name="TextBox 5">
            <a:extLst>
              <a:ext uri="{FF2B5EF4-FFF2-40B4-BE49-F238E27FC236}">
                <a16:creationId xmlns:a16="http://schemas.microsoft.com/office/drawing/2014/main" id="{34AA7613-0E81-462B-9333-AD7D18E7155D}"/>
              </a:ext>
            </a:extLst>
          </p:cNvPr>
          <p:cNvSpPr txBox="1"/>
          <p:nvPr/>
        </p:nvSpPr>
        <p:spPr>
          <a:xfrm>
            <a:off x="145600" y="4312698"/>
            <a:ext cx="1858779" cy="1569660"/>
          </a:xfrm>
          <a:prstGeom prst="rect">
            <a:avLst/>
          </a:prstGeom>
          <a:noFill/>
        </p:spPr>
        <p:txBody>
          <a:bodyPr wrap="none" rtlCol="0">
            <a:spAutoFit/>
          </a:bodyPr>
          <a:lstStyle/>
          <a:p>
            <a:r>
              <a:rPr lang="fr-FR" sz="2400" dirty="0"/>
              <a:t>  { camion,</a:t>
            </a:r>
          </a:p>
          <a:p>
            <a:endParaRPr lang="fr-FR" sz="2400" dirty="0"/>
          </a:p>
          <a:p>
            <a:endParaRPr lang="fr-FR" sz="2400" dirty="0"/>
          </a:p>
          <a:p>
            <a:r>
              <a:rPr lang="fr-FR" sz="2400" dirty="0"/>
              <a:t>poids lourd</a:t>
            </a:r>
            <a:r>
              <a:rPr lang="fr-FR" sz="2400" baseline="-25000" dirty="0"/>
              <a:t>3</a:t>
            </a:r>
            <a:r>
              <a:rPr lang="fr-FR" sz="2400" dirty="0"/>
              <a:t> }</a:t>
            </a:r>
          </a:p>
        </p:txBody>
      </p:sp>
      <p:sp>
        <p:nvSpPr>
          <p:cNvPr id="7" name="TextBox 6">
            <a:extLst>
              <a:ext uri="{FF2B5EF4-FFF2-40B4-BE49-F238E27FC236}">
                <a16:creationId xmlns:a16="http://schemas.microsoft.com/office/drawing/2014/main" id="{3950DA43-DD06-4F47-A8D8-5F4B1849204C}"/>
              </a:ext>
            </a:extLst>
          </p:cNvPr>
          <p:cNvSpPr txBox="1"/>
          <p:nvPr/>
        </p:nvSpPr>
        <p:spPr>
          <a:xfrm>
            <a:off x="5377703" y="4292448"/>
            <a:ext cx="869020" cy="461665"/>
          </a:xfrm>
          <a:prstGeom prst="rect">
            <a:avLst/>
          </a:prstGeom>
          <a:noFill/>
        </p:spPr>
        <p:txBody>
          <a:bodyPr wrap="none" rtlCol="0">
            <a:spAutoFit/>
          </a:bodyPr>
          <a:lstStyle/>
          <a:p>
            <a:r>
              <a:rPr lang="fr-FR" sz="2400" dirty="0"/>
              <a:t>roue</a:t>
            </a:r>
            <a:r>
              <a:rPr lang="fr-FR" sz="2400" baseline="-25000" dirty="0"/>
              <a:t>1</a:t>
            </a:r>
          </a:p>
        </p:txBody>
      </p:sp>
      <p:sp>
        <p:nvSpPr>
          <p:cNvPr id="8" name="TextBox 7">
            <a:extLst>
              <a:ext uri="{FF2B5EF4-FFF2-40B4-BE49-F238E27FC236}">
                <a16:creationId xmlns:a16="http://schemas.microsoft.com/office/drawing/2014/main" id="{B81ADC9C-D03D-4798-9C04-204206E26AAB}"/>
              </a:ext>
            </a:extLst>
          </p:cNvPr>
          <p:cNvSpPr txBox="1"/>
          <p:nvPr/>
        </p:nvSpPr>
        <p:spPr>
          <a:xfrm>
            <a:off x="7063034" y="4292447"/>
            <a:ext cx="1114279" cy="461665"/>
          </a:xfrm>
          <a:prstGeom prst="rect">
            <a:avLst/>
          </a:prstGeom>
          <a:noFill/>
        </p:spPr>
        <p:txBody>
          <a:bodyPr wrap="none" rtlCol="0">
            <a:spAutoFit/>
          </a:bodyPr>
          <a:lstStyle/>
          <a:p>
            <a:r>
              <a:rPr lang="fr-FR" sz="2400" dirty="0"/>
              <a:t>moteur</a:t>
            </a:r>
          </a:p>
        </p:txBody>
      </p:sp>
      <p:sp>
        <p:nvSpPr>
          <p:cNvPr id="9" name="TextBox 8">
            <a:extLst>
              <a:ext uri="{FF2B5EF4-FFF2-40B4-BE49-F238E27FC236}">
                <a16:creationId xmlns:a16="http://schemas.microsoft.com/office/drawing/2014/main" id="{57F5C972-C037-4ABB-8759-BC24747FE4DA}"/>
              </a:ext>
            </a:extLst>
          </p:cNvPr>
          <p:cNvSpPr txBox="1"/>
          <p:nvPr/>
        </p:nvSpPr>
        <p:spPr>
          <a:xfrm>
            <a:off x="4421712" y="1487752"/>
            <a:ext cx="2170722" cy="461665"/>
          </a:xfrm>
          <a:prstGeom prst="rect">
            <a:avLst/>
          </a:prstGeom>
          <a:noFill/>
        </p:spPr>
        <p:txBody>
          <a:bodyPr wrap="none" rtlCol="0">
            <a:spAutoFit/>
          </a:bodyPr>
          <a:lstStyle/>
          <a:p>
            <a:r>
              <a:rPr lang="fr-FR" sz="2400" dirty="0"/>
              <a:t>{ objet    chose }</a:t>
            </a:r>
          </a:p>
        </p:txBody>
      </p:sp>
      <p:sp>
        <p:nvSpPr>
          <p:cNvPr id="10" name="TextBox 9">
            <a:extLst>
              <a:ext uri="{FF2B5EF4-FFF2-40B4-BE49-F238E27FC236}">
                <a16:creationId xmlns:a16="http://schemas.microsoft.com/office/drawing/2014/main" id="{F79EC384-CCA1-402C-B677-4BD208B23C6D}"/>
              </a:ext>
            </a:extLst>
          </p:cNvPr>
          <p:cNvSpPr txBox="1"/>
          <p:nvPr/>
        </p:nvSpPr>
        <p:spPr>
          <a:xfrm>
            <a:off x="9696383" y="2001931"/>
            <a:ext cx="1827423" cy="923330"/>
          </a:xfrm>
          <a:prstGeom prst="rect">
            <a:avLst/>
          </a:prstGeom>
          <a:noFill/>
        </p:spPr>
        <p:txBody>
          <a:bodyPr wrap="none" rtlCol="0">
            <a:spAutoFit/>
          </a:bodyPr>
          <a:lstStyle/>
          <a:p>
            <a:r>
              <a:rPr lang="fr-FR" sz="2400" dirty="0"/>
              <a:t>{ conducteur,</a:t>
            </a:r>
          </a:p>
          <a:p>
            <a:endParaRPr lang="fr-FR" sz="600" dirty="0"/>
          </a:p>
          <a:p>
            <a:r>
              <a:rPr lang="fr-FR" sz="2400" dirty="0"/>
              <a:t>  chauffeur }</a:t>
            </a:r>
          </a:p>
        </p:txBody>
      </p:sp>
      <p:sp>
        <p:nvSpPr>
          <p:cNvPr id="11" name="TextBox 10">
            <a:extLst>
              <a:ext uri="{FF2B5EF4-FFF2-40B4-BE49-F238E27FC236}">
                <a16:creationId xmlns:a16="http://schemas.microsoft.com/office/drawing/2014/main" id="{902D8B39-4C30-4AF5-9901-3F973B6847FA}"/>
              </a:ext>
            </a:extLst>
          </p:cNvPr>
          <p:cNvSpPr txBox="1"/>
          <p:nvPr/>
        </p:nvSpPr>
        <p:spPr>
          <a:xfrm>
            <a:off x="9977877" y="3545808"/>
            <a:ext cx="1284967" cy="461665"/>
          </a:xfrm>
          <a:prstGeom prst="rect">
            <a:avLst/>
          </a:prstGeom>
          <a:noFill/>
        </p:spPr>
        <p:txBody>
          <a:bodyPr wrap="none" rtlCol="0">
            <a:spAutoFit/>
          </a:bodyPr>
          <a:lstStyle/>
          <a:p>
            <a:r>
              <a:rPr lang="fr-FR" sz="2400" dirty="0"/>
              <a:t>passager</a:t>
            </a:r>
          </a:p>
        </p:txBody>
      </p:sp>
      <p:sp>
        <p:nvSpPr>
          <p:cNvPr id="12" name="TextBox 11">
            <a:extLst>
              <a:ext uri="{FF2B5EF4-FFF2-40B4-BE49-F238E27FC236}">
                <a16:creationId xmlns:a16="http://schemas.microsoft.com/office/drawing/2014/main" id="{BE7C8D5C-12AB-4286-9877-9EB7D83A8424}"/>
              </a:ext>
            </a:extLst>
          </p:cNvPr>
          <p:cNvSpPr txBox="1"/>
          <p:nvPr/>
        </p:nvSpPr>
        <p:spPr>
          <a:xfrm>
            <a:off x="71905" y="2835282"/>
            <a:ext cx="1207831" cy="400110"/>
          </a:xfrm>
          <a:prstGeom prst="rect">
            <a:avLst/>
          </a:prstGeom>
          <a:noFill/>
        </p:spPr>
        <p:txBody>
          <a:bodyPr wrap="none" rtlCol="0">
            <a:spAutoFit/>
          </a:bodyPr>
          <a:lstStyle/>
          <a:p>
            <a:r>
              <a:rPr lang="fr-FR" sz="2000" i="1" dirty="0">
                <a:solidFill>
                  <a:srgbClr val="0070C0"/>
                </a:solidFill>
              </a:rPr>
              <a:t>{ </a:t>
            </a:r>
            <a:r>
              <a:rPr lang="fr-FR" sz="2000" i="1" dirty="0" err="1">
                <a:solidFill>
                  <a:srgbClr val="0070C0"/>
                </a:solidFill>
              </a:rPr>
              <a:t>synsets</a:t>
            </a:r>
            <a:r>
              <a:rPr lang="fr-FR" sz="2000" i="1" dirty="0">
                <a:solidFill>
                  <a:srgbClr val="0070C0"/>
                </a:solidFill>
              </a:rPr>
              <a:t> }</a:t>
            </a:r>
          </a:p>
        </p:txBody>
      </p:sp>
      <p:cxnSp>
        <p:nvCxnSpPr>
          <p:cNvPr id="14" name="Straight Connector 13">
            <a:extLst>
              <a:ext uri="{FF2B5EF4-FFF2-40B4-BE49-F238E27FC236}">
                <a16:creationId xmlns:a16="http://schemas.microsoft.com/office/drawing/2014/main" id="{8633B337-0827-4F20-B75F-1829EFCDFDCD}"/>
              </a:ext>
            </a:extLst>
          </p:cNvPr>
          <p:cNvCxnSpPr/>
          <p:nvPr/>
        </p:nvCxnSpPr>
        <p:spPr>
          <a:xfrm>
            <a:off x="5444370" y="2023672"/>
            <a:ext cx="0" cy="62452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2BB5F9-69C0-4384-B2AE-51C5F316034C}"/>
              </a:ext>
            </a:extLst>
          </p:cNvPr>
          <p:cNvCxnSpPr>
            <a:cxnSpLocks/>
          </p:cNvCxnSpPr>
          <p:nvPr/>
        </p:nvCxnSpPr>
        <p:spPr>
          <a:xfrm flipH="1">
            <a:off x="1013762" y="3263300"/>
            <a:ext cx="3753110" cy="102914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2F7E11-5BFC-4CA7-9B0C-D0AA0EB2AEAC}"/>
              </a:ext>
            </a:extLst>
          </p:cNvPr>
          <p:cNvCxnSpPr>
            <a:cxnSpLocks/>
          </p:cNvCxnSpPr>
          <p:nvPr/>
        </p:nvCxnSpPr>
        <p:spPr>
          <a:xfrm flipH="1">
            <a:off x="3635531" y="3260835"/>
            <a:ext cx="1631150" cy="103161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C461DC-5018-4612-8A4A-6B2F68B9E3D8}"/>
              </a:ext>
            </a:extLst>
          </p:cNvPr>
          <p:cNvCxnSpPr>
            <a:cxnSpLocks/>
          </p:cNvCxnSpPr>
          <p:nvPr/>
        </p:nvCxnSpPr>
        <p:spPr>
          <a:xfrm flipH="1" flipV="1">
            <a:off x="1530654" y="5097528"/>
            <a:ext cx="1212548" cy="2156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1791441-21A6-467A-B4D1-2B12CC8C43C2}"/>
              </a:ext>
            </a:extLst>
          </p:cNvPr>
          <p:cNvCxnSpPr/>
          <p:nvPr/>
        </p:nvCxnSpPr>
        <p:spPr>
          <a:xfrm>
            <a:off x="3435415" y="4754112"/>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A2A44C-C2B9-4BA5-99FF-D81B9DBBCF98}"/>
              </a:ext>
            </a:extLst>
          </p:cNvPr>
          <p:cNvCxnSpPr/>
          <p:nvPr/>
        </p:nvCxnSpPr>
        <p:spPr>
          <a:xfrm>
            <a:off x="814634" y="4754111"/>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E8E401-DBB4-4CB0-9C8D-5D4A91EEB10B}"/>
              </a:ext>
            </a:extLst>
          </p:cNvPr>
          <p:cNvCxnSpPr>
            <a:cxnSpLocks/>
            <a:endCxn id="7" idx="0"/>
          </p:cNvCxnSpPr>
          <p:nvPr/>
        </p:nvCxnSpPr>
        <p:spPr>
          <a:xfrm>
            <a:off x="5641467" y="3260835"/>
            <a:ext cx="170746" cy="1031613"/>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87C4A7-2A3A-4A17-8E18-5BD0DA134EC5}"/>
              </a:ext>
            </a:extLst>
          </p:cNvPr>
          <p:cNvCxnSpPr>
            <a:cxnSpLocks/>
          </p:cNvCxnSpPr>
          <p:nvPr/>
        </p:nvCxnSpPr>
        <p:spPr>
          <a:xfrm>
            <a:off x="5878880" y="3237258"/>
            <a:ext cx="1546250" cy="980935"/>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7C74AF-06E5-4364-BC83-F7F9C76E2699}"/>
              </a:ext>
            </a:extLst>
          </p:cNvPr>
          <p:cNvCxnSpPr>
            <a:cxnSpLocks/>
          </p:cNvCxnSpPr>
          <p:nvPr/>
        </p:nvCxnSpPr>
        <p:spPr>
          <a:xfrm flipV="1">
            <a:off x="6490741" y="2413416"/>
            <a:ext cx="3072984" cy="49467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60A1FA-9F22-4345-B823-32D39DFFD791}"/>
              </a:ext>
            </a:extLst>
          </p:cNvPr>
          <p:cNvCxnSpPr>
            <a:cxnSpLocks/>
          </p:cNvCxnSpPr>
          <p:nvPr/>
        </p:nvCxnSpPr>
        <p:spPr>
          <a:xfrm>
            <a:off x="6490741" y="3163003"/>
            <a:ext cx="3207895" cy="56954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39E958-B124-4E84-8237-1F2EE909A0B0}"/>
              </a:ext>
            </a:extLst>
          </p:cNvPr>
          <p:cNvCxnSpPr>
            <a:cxnSpLocks/>
          </p:cNvCxnSpPr>
          <p:nvPr/>
        </p:nvCxnSpPr>
        <p:spPr>
          <a:xfrm flipV="1">
            <a:off x="10588114" y="2949930"/>
            <a:ext cx="0" cy="587831"/>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2561FDC-EA12-437F-9A5C-7095BF675181}"/>
              </a:ext>
            </a:extLst>
          </p:cNvPr>
          <p:cNvSpPr txBox="1"/>
          <p:nvPr/>
        </p:nvSpPr>
        <p:spPr>
          <a:xfrm>
            <a:off x="187071" y="1205500"/>
            <a:ext cx="2153090" cy="400110"/>
          </a:xfrm>
          <a:prstGeom prst="rect">
            <a:avLst/>
          </a:prstGeom>
          <a:noFill/>
        </p:spPr>
        <p:txBody>
          <a:bodyPr wrap="none" rtlCol="0">
            <a:spAutoFit/>
          </a:bodyPr>
          <a:lstStyle/>
          <a:p>
            <a:r>
              <a:rPr lang="fr-FR" sz="2000" i="1" dirty="0"/>
              <a:t>Relations </a:t>
            </a:r>
            <a:r>
              <a:rPr lang="fr-FR" sz="2000" i="1" dirty="0" err="1"/>
              <a:t>WordNet</a:t>
            </a:r>
            <a:endParaRPr lang="fr-FR" sz="2000" i="1" dirty="0"/>
          </a:p>
        </p:txBody>
      </p:sp>
      <p:cxnSp>
        <p:nvCxnSpPr>
          <p:cNvPr id="43" name="Straight Connector 42">
            <a:extLst>
              <a:ext uri="{FF2B5EF4-FFF2-40B4-BE49-F238E27FC236}">
                <a16:creationId xmlns:a16="http://schemas.microsoft.com/office/drawing/2014/main" id="{D1BAD2B1-6B68-4950-B932-EC069F864BAB}"/>
              </a:ext>
            </a:extLst>
          </p:cNvPr>
          <p:cNvCxnSpPr>
            <a:cxnSpLocks/>
          </p:cNvCxnSpPr>
          <p:nvPr/>
        </p:nvCxnSpPr>
        <p:spPr>
          <a:xfrm>
            <a:off x="220446" y="1899950"/>
            <a:ext cx="854543"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8D6BA6-6F81-4E75-96DD-1EBD741BB2AC}"/>
              </a:ext>
            </a:extLst>
          </p:cNvPr>
          <p:cNvSpPr txBox="1"/>
          <p:nvPr/>
        </p:nvSpPr>
        <p:spPr>
          <a:xfrm>
            <a:off x="1263616" y="1654949"/>
            <a:ext cx="2180533" cy="400110"/>
          </a:xfrm>
          <a:prstGeom prst="rect">
            <a:avLst/>
          </a:prstGeom>
          <a:noFill/>
        </p:spPr>
        <p:txBody>
          <a:bodyPr wrap="none" rtlCol="0">
            <a:spAutoFit/>
          </a:bodyPr>
          <a:lstStyle/>
          <a:p>
            <a:r>
              <a:rPr lang="fr-FR" sz="2000" dirty="0"/>
              <a:t>Hyper / hyponymie</a:t>
            </a:r>
          </a:p>
        </p:txBody>
      </p:sp>
      <p:cxnSp>
        <p:nvCxnSpPr>
          <p:cNvPr id="46" name="Straight Connector 45">
            <a:extLst>
              <a:ext uri="{FF2B5EF4-FFF2-40B4-BE49-F238E27FC236}">
                <a16:creationId xmlns:a16="http://schemas.microsoft.com/office/drawing/2014/main" id="{7E3841A5-4E54-444E-B8AE-F955B1AF23F1}"/>
              </a:ext>
            </a:extLst>
          </p:cNvPr>
          <p:cNvCxnSpPr>
            <a:cxnSpLocks/>
          </p:cNvCxnSpPr>
          <p:nvPr/>
        </p:nvCxnSpPr>
        <p:spPr>
          <a:xfrm>
            <a:off x="220446" y="2244457"/>
            <a:ext cx="854543" cy="0"/>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3B7CAA-B072-41C0-BAC9-E6C81E686EA1}"/>
              </a:ext>
            </a:extLst>
          </p:cNvPr>
          <p:cNvSpPr txBox="1"/>
          <p:nvPr/>
        </p:nvSpPr>
        <p:spPr>
          <a:xfrm>
            <a:off x="1264669" y="2031435"/>
            <a:ext cx="1744517" cy="400110"/>
          </a:xfrm>
          <a:prstGeom prst="rect">
            <a:avLst/>
          </a:prstGeom>
          <a:noFill/>
        </p:spPr>
        <p:txBody>
          <a:bodyPr wrap="none" rtlCol="0">
            <a:spAutoFit/>
          </a:bodyPr>
          <a:lstStyle/>
          <a:p>
            <a:r>
              <a:rPr lang="fr-FR" sz="2000" dirty="0"/>
              <a:t>Co-hyponymie</a:t>
            </a:r>
          </a:p>
        </p:txBody>
      </p:sp>
      <p:cxnSp>
        <p:nvCxnSpPr>
          <p:cNvPr id="48" name="Straight Connector 47">
            <a:extLst>
              <a:ext uri="{FF2B5EF4-FFF2-40B4-BE49-F238E27FC236}">
                <a16:creationId xmlns:a16="http://schemas.microsoft.com/office/drawing/2014/main" id="{57C044E8-C866-483F-8A88-BF32C8E4D23B}"/>
              </a:ext>
            </a:extLst>
          </p:cNvPr>
          <p:cNvCxnSpPr>
            <a:cxnSpLocks/>
          </p:cNvCxnSpPr>
          <p:nvPr/>
        </p:nvCxnSpPr>
        <p:spPr>
          <a:xfrm>
            <a:off x="178720" y="2607319"/>
            <a:ext cx="89626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5239C78-3B49-4680-8A48-F5BA840A46DF}"/>
              </a:ext>
            </a:extLst>
          </p:cNvPr>
          <p:cNvSpPr txBox="1"/>
          <p:nvPr/>
        </p:nvSpPr>
        <p:spPr>
          <a:xfrm>
            <a:off x="1264125" y="2407264"/>
            <a:ext cx="1322926" cy="400110"/>
          </a:xfrm>
          <a:prstGeom prst="rect">
            <a:avLst/>
          </a:prstGeom>
          <a:noFill/>
        </p:spPr>
        <p:txBody>
          <a:bodyPr wrap="none" rtlCol="0">
            <a:spAutoFit/>
          </a:bodyPr>
          <a:lstStyle/>
          <a:p>
            <a:r>
              <a:rPr lang="fr-FR" sz="2000" dirty="0"/>
              <a:t>Synonymie</a:t>
            </a:r>
          </a:p>
        </p:txBody>
      </p:sp>
      <p:sp>
        <p:nvSpPr>
          <p:cNvPr id="52" name="TextBox 51">
            <a:extLst>
              <a:ext uri="{FF2B5EF4-FFF2-40B4-BE49-F238E27FC236}">
                <a16:creationId xmlns:a16="http://schemas.microsoft.com/office/drawing/2014/main" id="{55C3A792-9D49-4397-A2F3-690747790691}"/>
              </a:ext>
            </a:extLst>
          </p:cNvPr>
          <p:cNvSpPr txBox="1"/>
          <p:nvPr/>
        </p:nvSpPr>
        <p:spPr>
          <a:xfrm>
            <a:off x="9226418" y="4897473"/>
            <a:ext cx="1827744" cy="400110"/>
          </a:xfrm>
          <a:prstGeom prst="rect">
            <a:avLst/>
          </a:prstGeom>
          <a:noFill/>
        </p:spPr>
        <p:txBody>
          <a:bodyPr wrap="none" rtlCol="0">
            <a:spAutoFit/>
          </a:bodyPr>
          <a:lstStyle/>
          <a:p>
            <a:r>
              <a:rPr lang="fr-FR" sz="2000" i="1" dirty="0"/>
              <a:t>Autres relations</a:t>
            </a:r>
          </a:p>
        </p:txBody>
      </p:sp>
      <p:cxnSp>
        <p:nvCxnSpPr>
          <p:cNvPr id="53" name="Straight Connector 52">
            <a:extLst>
              <a:ext uri="{FF2B5EF4-FFF2-40B4-BE49-F238E27FC236}">
                <a16:creationId xmlns:a16="http://schemas.microsoft.com/office/drawing/2014/main" id="{2A9F4353-152A-4D3E-88B8-610017F3760E}"/>
              </a:ext>
            </a:extLst>
          </p:cNvPr>
          <p:cNvCxnSpPr>
            <a:cxnSpLocks/>
          </p:cNvCxnSpPr>
          <p:nvPr/>
        </p:nvCxnSpPr>
        <p:spPr>
          <a:xfrm>
            <a:off x="9226418" y="5502818"/>
            <a:ext cx="804300"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59453A1-210D-4B52-9B68-106640370573}"/>
              </a:ext>
            </a:extLst>
          </p:cNvPr>
          <p:cNvSpPr txBox="1"/>
          <p:nvPr/>
        </p:nvSpPr>
        <p:spPr>
          <a:xfrm>
            <a:off x="10224528" y="5282513"/>
            <a:ext cx="1603003" cy="400110"/>
          </a:xfrm>
          <a:prstGeom prst="rect">
            <a:avLst/>
          </a:prstGeom>
          <a:noFill/>
        </p:spPr>
        <p:txBody>
          <a:bodyPr wrap="none" rtlCol="0">
            <a:spAutoFit/>
          </a:bodyPr>
          <a:lstStyle/>
          <a:p>
            <a:r>
              <a:rPr lang="fr-FR" sz="2000" dirty="0"/>
              <a:t>Fonctionnelle</a:t>
            </a:r>
          </a:p>
        </p:txBody>
      </p:sp>
      <p:cxnSp>
        <p:nvCxnSpPr>
          <p:cNvPr id="56" name="Straight Connector 55">
            <a:extLst>
              <a:ext uri="{FF2B5EF4-FFF2-40B4-BE49-F238E27FC236}">
                <a16:creationId xmlns:a16="http://schemas.microsoft.com/office/drawing/2014/main" id="{B2D06969-5191-479A-90CD-29E596240069}"/>
              </a:ext>
            </a:extLst>
          </p:cNvPr>
          <p:cNvCxnSpPr>
            <a:cxnSpLocks/>
          </p:cNvCxnSpPr>
          <p:nvPr/>
        </p:nvCxnSpPr>
        <p:spPr>
          <a:xfrm>
            <a:off x="9226418" y="5932017"/>
            <a:ext cx="8043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57CD2DF-0F81-4188-8F4B-85442A1AACF7}"/>
              </a:ext>
            </a:extLst>
          </p:cNvPr>
          <p:cNvSpPr txBox="1"/>
          <p:nvPr/>
        </p:nvSpPr>
        <p:spPr>
          <a:xfrm>
            <a:off x="10224527" y="5731962"/>
            <a:ext cx="1614353" cy="1015663"/>
          </a:xfrm>
          <a:prstGeom prst="rect">
            <a:avLst/>
          </a:prstGeom>
          <a:noFill/>
        </p:spPr>
        <p:txBody>
          <a:bodyPr wrap="none" rtlCol="0">
            <a:spAutoFit/>
          </a:bodyPr>
          <a:lstStyle/>
          <a:p>
            <a:r>
              <a:rPr lang="fr-FR" sz="2000" dirty="0"/>
              <a:t>Antonymie</a:t>
            </a:r>
          </a:p>
          <a:p>
            <a:r>
              <a:rPr lang="fr-FR" sz="2000" dirty="0" err="1"/>
              <a:t>Wordnet</a:t>
            </a:r>
            <a:r>
              <a:rPr lang="fr-FR" sz="2000" dirty="0"/>
              <a:t> :</a:t>
            </a:r>
          </a:p>
          <a:p>
            <a:r>
              <a:rPr lang="fr-FR" sz="2000" dirty="0"/>
              <a:t>pour adjectifs</a:t>
            </a:r>
          </a:p>
        </p:txBody>
      </p:sp>
      <p:cxnSp>
        <p:nvCxnSpPr>
          <p:cNvPr id="60" name="Straight Connector 59">
            <a:extLst>
              <a:ext uri="{FF2B5EF4-FFF2-40B4-BE49-F238E27FC236}">
                <a16:creationId xmlns:a16="http://schemas.microsoft.com/office/drawing/2014/main" id="{3F7C8D98-4B7A-4424-9347-A246247181E2}"/>
              </a:ext>
            </a:extLst>
          </p:cNvPr>
          <p:cNvCxnSpPr>
            <a:cxnSpLocks/>
          </p:cNvCxnSpPr>
          <p:nvPr/>
        </p:nvCxnSpPr>
        <p:spPr>
          <a:xfrm>
            <a:off x="5384455" y="1769841"/>
            <a:ext cx="12946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F3D7943-CCE6-4ACC-A654-41DEBEDAE14F}"/>
              </a:ext>
            </a:extLst>
          </p:cNvPr>
          <p:cNvCxnSpPr>
            <a:cxnSpLocks/>
          </p:cNvCxnSpPr>
          <p:nvPr/>
        </p:nvCxnSpPr>
        <p:spPr>
          <a:xfrm>
            <a:off x="10565457" y="2391179"/>
            <a:ext cx="0" cy="19740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960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Frames et rôles sémantiques (thématiques)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42738" y="985838"/>
            <a:ext cx="12106524" cy="5735637"/>
          </a:xfrm>
        </p:spPr>
        <p:txBody>
          <a:bodyPr>
            <a:normAutofit/>
          </a:bodyPr>
          <a:lstStyle/>
          <a:p>
            <a:r>
              <a:rPr lang="fr-FR" dirty="0"/>
              <a:t>Structure </a:t>
            </a:r>
            <a:r>
              <a:rPr lang="fr-FR" dirty="0" err="1"/>
              <a:t>argumentale</a:t>
            </a:r>
            <a:r>
              <a:rPr lang="fr-FR" dirty="0"/>
              <a:t> associée à un mot-tête de syntagme </a:t>
            </a:r>
            <a:r>
              <a:rPr lang="fr-FR" sz="2400" dirty="0"/>
              <a:t>(en général le verbe)</a:t>
            </a:r>
            <a:endParaRPr lang="fr-FR" dirty="0"/>
          </a:p>
          <a:p>
            <a:pPr lvl="1"/>
            <a:r>
              <a:rPr lang="fr-FR" dirty="0"/>
              <a:t>Chacun des participants endosse un rôle sémantique</a:t>
            </a:r>
          </a:p>
          <a:p>
            <a:pPr lvl="1"/>
            <a:r>
              <a:rPr lang="fr-FR" dirty="0"/>
              <a:t>Correspondance entre rôle sémantique et rôle syntaxique (spécifique à chaque mot-tête)</a:t>
            </a:r>
          </a:p>
          <a:p>
            <a:pPr lvl="2"/>
            <a:r>
              <a:rPr lang="fr-FR" sz="2200" dirty="0" err="1">
                <a:solidFill>
                  <a:srgbClr val="0070C0"/>
                </a:solidFill>
              </a:rPr>
              <a:t>qq’un</a:t>
            </a:r>
            <a:r>
              <a:rPr lang="fr-FR" sz="2200" dirty="0"/>
              <a:t> (</a:t>
            </a:r>
            <a:r>
              <a:rPr lang="fr-FR" sz="2200" dirty="0">
                <a:solidFill>
                  <a:srgbClr val="00B050"/>
                </a:solidFill>
              </a:rPr>
              <a:t>agent</a:t>
            </a:r>
            <a:r>
              <a:rPr lang="fr-FR" sz="2200" dirty="0"/>
              <a:t> / sujet) </a:t>
            </a:r>
            <a:r>
              <a:rPr lang="fr-FR" sz="2200" dirty="0">
                <a:solidFill>
                  <a:srgbClr val="0070C0"/>
                </a:solidFill>
              </a:rPr>
              <a:t>donne qqch </a:t>
            </a:r>
            <a:r>
              <a:rPr lang="fr-FR" sz="2200" dirty="0"/>
              <a:t>(</a:t>
            </a:r>
            <a:r>
              <a:rPr lang="fr-FR" sz="2200" dirty="0">
                <a:solidFill>
                  <a:srgbClr val="00B050"/>
                </a:solidFill>
              </a:rPr>
              <a:t>thème</a:t>
            </a:r>
            <a:r>
              <a:rPr lang="fr-FR" sz="2200" dirty="0"/>
              <a:t> / COD) </a:t>
            </a:r>
            <a:r>
              <a:rPr lang="fr-FR" sz="2200" dirty="0">
                <a:solidFill>
                  <a:srgbClr val="0070C0"/>
                </a:solidFill>
              </a:rPr>
              <a:t>à </a:t>
            </a:r>
            <a:r>
              <a:rPr lang="fr-FR" sz="2200" dirty="0" err="1">
                <a:solidFill>
                  <a:srgbClr val="0070C0"/>
                </a:solidFill>
              </a:rPr>
              <a:t>qq’un</a:t>
            </a:r>
            <a:r>
              <a:rPr lang="fr-FR" sz="2200" dirty="0">
                <a:solidFill>
                  <a:srgbClr val="0070C0"/>
                </a:solidFill>
              </a:rPr>
              <a:t> </a:t>
            </a:r>
            <a:r>
              <a:rPr lang="fr-FR" sz="2200" dirty="0"/>
              <a:t>(</a:t>
            </a:r>
            <a:r>
              <a:rPr lang="fr-FR" sz="2200" dirty="0">
                <a:solidFill>
                  <a:srgbClr val="00B050"/>
                </a:solidFill>
              </a:rPr>
              <a:t>récipiendaire</a:t>
            </a:r>
            <a:r>
              <a:rPr lang="fr-FR" sz="2200" dirty="0"/>
              <a:t> /COI)</a:t>
            </a:r>
          </a:p>
          <a:p>
            <a:pPr lvl="1"/>
            <a:r>
              <a:rPr lang="fr-FR" dirty="0"/>
              <a:t>Principaux rôles sémantiques (et rôles syntaxiques les plus souvent associés)</a:t>
            </a:r>
          </a:p>
          <a:p>
            <a:pPr lvl="2"/>
            <a:r>
              <a:rPr lang="fr-FR" sz="1200" dirty="0">
                <a:solidFill>
                  <a:srgbClr val="00B050"/>
                </a:solidFill>
              </a:rPr>
              <a:t>agent</a:t>
            </a:r>
            <a:r>
              <a:rPr lang="fr-FR" sz="1200" dirty="0"/>
              <a:t>			sujet		</a:t>
            </a:r>
            <a:r>
              <a:rPr lang="fr-FR" sz="1200" b="1" dirty="0">
                <a:solidFill>
                  <a:srgbClr val="0070C0"/>
                </a:solidFill>
              </a:rPr>
              <a:t>le consultant </a:t>
            </a:r>
            <a:r>
              <a:rPr lang="fr-FR" sz="1200" dirty="0">
                <a:solidFill>
                  <a:srgbClr val="0070C0"/>
                </a:solidFill>
              </a:rPr>
              <a:t>a terminé son rapport</a:t>
            </a:r>
          </a:p>
          <a:p>
            <a:pPr lvl="2"/>
            <a:r>
              <a:rPr lang="fr-FR" sz="1200" dirty="0" err="1">
                <a:solidFill>
                  <a:srgbClr val="00B050"/>
                </a:solidFill>
              </a:rPr>
              <a:t>expérienceur</a:t>
            </a:r>
            <a:r>
              <a:rPr lang="fr-FR" sz="1200" dirty="0">
                <a:solidFill>
                  <a:srgbClr val="00B050"/>
                </a:solidFill>
              </a:rPr>
              <a:t>	</a:t>
            </a:r>
            <a:r>
              <a:rPr lang="fr-FR" sz="1200" dirty="0"/>
              <a:t>	sujet		</a:t>
            </a:r>
            <a:r>
              <a:rPr lang="fr-FR" sz="1200" b="1" dirty="0">
                <a:solidFill>
                  <a:srgbClr val="0070C0"/>
                </a:solidFill>
              </a:rPr>
              <a:t>son collègue </a:t>
            </a:r>
            <a:r>
              <a:rPr lang="fr-FR" sz="1200" dirty="0">
                <a:solidFill>
                  <a:srgbClr val="0070C0"/>
                </a:solidFill>
              </a:rPr>
              <a:t>s’était rendu compte d’un gros problème</a:t>
            </a:r>
          </a:p>
          <a:p>
            <a:pPr lvl="2"/>
            <a:r>
              <a:rPr lang="fr-FR" sz="1200" dirty="0">
                <a:solidFill>
                  <a:srgbClr val="00B050"/>
                </a:solidFill>
              </a:rPr>
              <a:t>force	</a:t>
            </a:r>
            <a:r>
              <a:rPr lang="fr-FR" sz="1200" dirty="0"/>
              <a:t>		sujet		</a:t>
            </a:r>
            <a:r>
              <a:rPr lang="fr-FR" sz="1200" b="1" dirty="0">
                <a:solidFill>
                  <a:srgbClr val="0070C0"/>
                </a:solidFill>
              </a:rPr>
              <a:t>une panne d’électricité </a:t>
            </a:r>
            <a:r>
              <a:rPr lang="fr-FR" sz="1200" dirty="0">
                <a:solidFill>
                  <a:srgbClr val="0070C0"/>
                </a:solidFill>
              </a:rPr>
              <a:t>avait planté tous les serveurs</a:t>
            </a:r>
          </a:p>
          <a:p>
            <a:pPr lvl="2"/>
            <a:r>
              <a:rPr lang="fr-FR" sz="1200" dirty="0">
                <a:solidFill>
                  <a:srgbClr val="00B050"/>
                </a:solidFill>
              </a:rPr>
              <a:t>patient</a:t>
            </a:r>
            <a:r>
              <a:rPr lang="fr-FR" sz="1200" dirty="0"/>
              <a:t>			COD		</a:t>
            </a:r>
            <a:r>
              <a:rPr lang="fr-FR" sz="1200" dirty="0">
                <a:solidFill>
                  <a:srgbClr val="0070C0"/>
                </a:solidFill>
              </a:rPr>
              <a:t>ce qui avait paniqué </a:t>
            </a:r>
            <a:r>
              <a:rPr lang="fr-FR" sz="1200" b="1" dirty="0">
                <a:solidFill>
                  <a:srgbClr val="0070C0"/>
                </a:solidFill>
              </a:rPr>
              <a:t>son client</a:t>
            </a:r>
            <a:r>
              <a:rPr lang="fr-FR" sz="1200" dirty="0"/>
              <a:t>		</a:t>
            </a:r>
          </a:p>
          <a:p>
            <a:pPr lvl="2"/>
            <a:r>
              <a:rPr lang="fr-FR" sz="1200" dirty="0">
                <a:solidFill>
                  <a:srgbClr val="00B050"/>
                </a:solidFill>
              </a:rPr>
              <a:t>thème	</a:t>
            </a:r>
            <a:r>
              <a:rPr lang="fr-FR" sz="1200" dirty="0"/>
              <a:t>		COD		</a:t>
            </a:r>
            <a:r>
              <a:rPr lang="fr-FR" sz="1200" dirty="0">
                <a:solidFill>
                  <a:srgbClr val="0070C0"/>
                </a:solidFill>
              </a:rPr>
              <a:t>le consultant a terminé </a:t>
            </a:r>
            <a:r>
              <a:rPr lang="fr-FR" sz="1200" b="1" dirty="0">
                <a:solidFill>
                  <a:srgbClr val="0070C0"/>
                </a:solidFill>
              </a:rPr>
              <a:t>son rapport</a:t>
            </a:r>
            <a:endParaRPr lang="fr-FR" sz="1200" b="1" dirty="0"/>
          </a:p>
          <a:p>
            <a:pPr lvl="2"/>
            <a:r>
              <a:rPr lang="fr-FR" sz="1200" dirty="0">
                <a:solidFill>
                  <a:srgbClr val="00B050"/>
                </a:solidFill>
              </a:rPr>
              <a:t>récipiendaire	</a:t>
            </a:r>
            <a:r>
              <a:rPr lang="fr-FR" sz="1200" dirty="0"/>
              <a:t>	COI (à)		</a:t>
            </a:r>
            <a:r>
              <a:rPr lang="fr-FR" sz="1200" dirty="0">
                <a:solidFill>
                  <a:srgbClr val="0070C0"/>
                </a:solidFill>
              </a:rPr>
              <a:t>il l’a donc envoyé au </a:t>
            </a:r>
            <a:r>
              <a:rPr lang="fr-FR" sz="1200" b="1" dirty="0">
                <a:solidFill>
                  <a:srgbClr val="0070C0"/>
                </a:solidFill>
              </a:rPr>
              <a:t>client</a:t>
            </a:r>
          </a:p>
          <a:p>
            <a:pPr lvl="2"/>
            <a:r>
              <a:rPr lang="fr-FR" sz="1200" dirty="0">
                <a:solidFill>
                  <a:srgbClr val="00B050"/>
                </a:solidFill>
              </a:rPr>
              <a:t>bénéficiaire 	</a:t>
            </a:r>
            <a:r>
              <a:rPr lang="fr-FR" sz="1200" dirty="0"/>
              <a:t>	COI (pour)		</a:t>
            </a:r>
            <a:r>
              <a:rPr lang="fr-FR" sz="1200" dirty="0">
                <a:solidFill>
                  <a:srgbClr val="0070C0"/>
                </a:solidFill>
              </a:rPr>
              <a:t>pour le compte de </a:t>
            </a:r>
            <a:r>
              <a:rPr lang="fr-FR" sz="1200" b="1" dirty="0">
                <a:solidFill>
                  <a:srgbClr val="0070C0"/>
                </a:solidFill>
              </a:rPr>
              <a:t>son employeur</a:t>
            </a:r>
          </a:p>
          <a:p>
            <a:pPr lvl="2"/>
            <a:r>
              <a:rPr lang="fr-FR" sz="1200" dirty="0">
                <a:solidFill>
                  <a:srgbClr val="00B050"/>
                </a:solidFill>
              </a:rPr>
              <a:t>localisation		</a:t>
            </a:r>
            <a:r>
              <a:rPr lang="fr-FR" sz="1200" dirty="0"/>
              <a:t>C. </a:t>
            </a:r>
            <a:r>
              <a:rPr lang="fr-FR" sz="1200" dirty="0" err="1"/>
              <a:t>Cir</a:t>
            </a:r>
            <a:r>
              <a:rPr lang="fr-FR" sz="1200" dirty="0"/>
              <a:t> (à, dans)	</a:t>
            </a:r>
            <a:r>
              <a:rPr lang="fr-FR" sz="1200" dirty="0">
                <a:solidFill>
                  <a:srgbClr val="00B050"/>
                </a:solidFill>
              </a:rPr>
              <a:t>	</a:t>
            </a:r>
            <a:r>
              <a:rPr lang="fr-FR" sz="1200" dirty="0">
                <a:solidFill>
                  <a:srgbClr val="0070C0"/>
                </a:solidFill>
              </a:rPr>
              <a:t>quand il était dans </a:t>
            </a:r>
            <a:r>
              <a:rPr lang="fr-FR" sz="1200" b="1" dirty="0">
                <a:solidFill>
                  <a:srgbClr val="0070C0"/>
                </a:solidFill>
              </a:rPr>
              <a:t>son bureau</a:t>
            </a:r>
          </a:p>
          <a:p>
            <a:pPr lvl="2"/>
            <a:r>
              <a:rPr lang="fr-FR" sz="1200" dirty="0">
                <a:solidFill>
                  <a:srgbClr val="00B050"/>
                </a:solidFill>
              </a:rPr>
              <a:t>instrument</a:t>
            </a:r>
            <a:r>
              <a:rPr lang="fr-FR" sz="1200" dirty="0"/>
              <a:t>			C. </a:t>
            </a:r>
            <a:r>
              <a:rPr lang="fr-FR" sz="1200" dirty="0" err="1"/>
              <a:t>Circ</a:t>
            </a:r>
            <a:r>
              <a:rPr lang="fr-FR" sz="1200" dirty="0"/>
              <a:t> (avec)		</a:t>
            </a:r>
            <a:r>
              <a:rPr lang="fr-FR" sz="1200" dirty="0">
                <a:solidFill>
                  <a:srgbClr val="0070C0"/>
                </a:solidFill>
              </a:rPr>
              <a:t>et ceci tout simplement par </a:t>
            </a:r>
            <a:r>
              <a:rPr lang="fr-FR" sz="1200" b="1" dirty="0">
                <a:solidFill>
                  <a:srgbClr val="0070C0"/>
                </a:solidFill>
              </a:rPr>
              <a:t>mail</a:t>
            </a:r>
          </a:p>
          <a:p>
            <a:pPr lvl="2"/>
            <a:r>
              <a:rPr lang="fr-FR" sz="1200" dirty="0">
                <a:solidFill>
                  <a:srgbClr val="00B050"/>
                </a:solidFill>
              </a:rPr>
              <a:t>source</a:t>
            </a:r>
            <a:r>
              <a:rPr lang="fr-FR" sz="1200" dirty="0"/>
              <a:t>			C. </a:t>
            </a:r>
            <a:r>
              <a:rPr lang="fr-FR" sz="1200" dirty="0" err="1"/>
              <a:t>Circ</a:t>
            </a:r>
            <a:r>
              <a:rPr lang="fr-FR" sz="1200" dirty="0"/>
              <a:t> (depuis, de)	</a:t>
            </a:r>
            <a:r>
              <a:rPr lang="fr-FR" sz="1200" dirty="0">
                <a:solidFill>
                  <a:srgbClr val="0070C0"/>
                </a:solidFill>
              </a:rPr>
              <a:t>depuis </a:t>
            </a:r>
            <a:r>
              <a:rPr lang="fr-FR" sz="1200" b="1" dirty="0">
                <a:solidFill>
                  <a:srgbClr val="0070C0"/>
                </a:solidFill>
              </a:rPr>
              <a:t>son adresse</a:t>
            </a:r>
          </a:p>
          <a:p>
            <a:pPr lvl="2"/>
            <a:r>
              <a:rPr lang="fr-FR" sz="1200" dirty="0">
                <a:solidFill>
                  <a:srgbClr val="00B050"/>
                </a:solidFill>
              </a:rPr>
              <a:t>but	</a:t>
            </a:r>
            <a:r>
              <a:rPr lang="fr-FR" sz="1200" dirty="0"/>
              <a:t>		C. </a:t>
            </a:r>
            <a:r>
              <a:rPr lang="fr-FR" sz="1200" dirty="0" err="1"/>
              <a:t>Circ</a:t>
            </a:r>
            <a:r>
              <a:rPr lang="fr-FR" sz="1200" dirty="0"/>
              <a:t> (à, vers)		</a:t>
            </a:r>
            <a:r>
              <a:rPr lang="fr-FR" sz="1200" dirty="0">
                <a:solidFill>
                  <a:srgbClr val="0070C0"/>
                </a:solidFill>
              </a:rPr>
              <a:t>vers </a:t>
            </a:r>
            <a:r>
              <a:rPr lang="fr-FR" sz="1200" b="1" dirty="0">
                <a:solidFill>
                  <a:srgbClr val="0070C0"/>
                </a:solidFill>
              </a:rPr>
              <a:t>celle de son client</a:t>
            </a:r>
          </a:p>
          <a:p>
            <a:pPr lvl="1"/>
            <a:r>
              <a:rPr lang="fr-FR" dirty="0"/>
              <a:t>Pas de consensus clair sur la liste (ouverte) des rôles sémantiques et leur attribution</a:t>
            </a:r>
          </a:p>
          <a:p>
            <a:pPr lvl="1"/>
            <a:r>
              <a:rPr lang="fr-FR" dirty="0"/>
              <a:t>Incertitude sur caractère obligatoire ou non des rôles sémantiques associés aux mots-tête</a:t>
            </a:r>
          </a:p>
          <a:p>
            <a:pPr lvl="2"/>
            <a:r>
              <a:rPr lang="fr-FR" sz="2200" dirty="0">
                <a:solidFill>
                  <a:srgbClr val="0070C0"/>
                </a:solidFill>
              </a:rPr>
              <a:t>Paul a mangé tous les biscuits / Paul vient de manger </a:t>
            </a:r>
          </a:p>
          <a:p>
            <a:pPr marL="457200" lvl="1" indent="0">
              <a:buNone/>
            </a:pPr>
            <a:endParaRPr lang="fr-FR" dirty="0"/>
          </a:p>
          <a:p>
            <a:pPr lvl="1"/>
            <a:endParaRPr lang="fr-FR" dirty="0"/>
          </a:p>
        </p:txBody>
      </p:sp>
    </p:spTree>
    <p:extLst>
      <p:ext uri="{BB962C8B-B14F-4D97-AF65-F5344CB8AC3E}">
        <p14:creationId xmlns:p14="http://schemas.microsoft.com/office/powerpoint/2010/main" val="213663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sémantique (</a:t>
            </a:r>
            <a:r>
              <a:rPr lang="fr-FR" dirty="0" err="1"/>
              <a:t>semantic</a:t>
            </a:r>
            <a:r>
              <a:rPr lang="fr-FR" dirty="0"/>
              <a:t> </a:t>
            </a:r>
            <a:r>
              <a:rPr lang="fr-FR" dirty="0" err="1"/>
              <a:t>parsing</a:t>
            </a:r>
            <a:r>
              <a:rPr lang="fr-FR"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199" y="985838"/>
            <a:ext cx="11454063" cy="2080091"/>
          </a:xfrm>
        </p:spPr>
        <p:txBody>
          <a:bodyPr>
            <a:normAutofit/>
          </a:bodyPr>
          <a:lstStyle/>
          <a:p>
            <a:r>
              <a:rPr lang="fr-FR" dirty="0"/>
              <a:t>Déterminer la structure </a:t>
            </a:r>
            <a:r>
              <a:rPr lang="fr-FR" dirty="0" err="1"/>
              <a:t>argumentale</a:t>
            </a:r>
            <a:r>
              <a:rPr lang="fr-FR" dirty="0"/>
              <a:t> d’une phrase</a:t>
            </a:r>
          </a:p>
          <a:p>
            <a:pPr lvl="1"/>
            <a:r>
              <a:rPr lang="fr-FR" dirty="0"/>
              <a:t>Etiquetage de rôle sémantique (SRL, </a:t>
            </a:r>
            <a:r>
              <a:rPr lang="fr-FR" dirty="0" err="1"/>
              <a:t>Semantic</a:t>
            </a:r>
            <a:r>
              <a:rPr lang="fr-FR" dirty="0"/>
              <a:t> </a:t>
            </a:r>
            <a:r>
              <a:rPr lang="fr-FR" dirty="0" err="1"/>
              <a:t>Role</a:t>
            </a:r>
            <a:r>
              <a:rPr lang="fr-FR" dirty="0"/>
              <a:t> Labelling)</a:t>
            </a:r>
          </a:p>
          <a:p>
            <a:pPr lvl="1"/>
            <a:r>
              <a:rPr lang="fr-FR" dirty="0"/>
              <a:t>Basée sur analyse syntaxique et mobilisation des frames sémantiques</a:t>
            </a:r>
          </a:p>
          <a:p>
            <a:pPr lvl="1"/>
            <a:r>
              <a:rPr lang="fr-FR" dirty="0"/>
              <a:t>Implique tâches de désambiguïsation lexicale et de reconnaissance d’entités nommées</a:t>
            </a:r>
          </a:p>
          <a:p>
            <a:pPr marL="457200" lvl="1" indent="0">
              <a:buNone/>
            </a:pPr>
            <a:endParaRPr lang="fr-FR" dirty="0"/>
          </a:p>
          <a:p>
            <a:pPr marL="457200" lvl="1" indent="0">
              <a:buNone/>
            </a:pPr>
            <a:endParaRPr lang="fr-FR" dirty="0"/>
          </a:p>
          <a:p>
            <a:pPr lvl="1"/>
            <a:endParaRPr lang="fr-FR" dirty="0"/>
          </a:p>
        </p:txBody>
      </p:sp>
      <p:sp>
        <p:nvSpPr>
          <p:cNvPr id="4" name="TextBox 3">
            <a:extLst>
              <a:ext uri="{FF2B5EF4-FFF2-40B4-BE49-F238E27FC236}">
                <a16:creationId xmlns:a16="http://schemas.microsoft.com/office/drawing/2014/main" id="{884D38A5-7956-4949-BB3D-4C0FC60D147D}"/>
              </a:ext>
            </a:extLst>
          </p:cNvPr>
          <p:cNvSpPr txBox="1"/>
          <p:nvPr/>
        </p:nvSpPr>
        <p:spPr>
          <a:xfrm>
            <a:off x="472745" y="5236955"/>
            <a:ext cx="529312" cy="461665"/>
          </a:xfrm>
          <a:prstGeom prst="rect">
            <a:avLst/>
          </a:prstGeom>
          <a:noFill/>
        </p:spPr>
        <p:txBody>
          <a:bodyPr wrap="square" rtlCol="0">
            <a:spAutoFit/>
          </a:bodyPr>
          <a:lstStyle/>
          <a:p>
            <a:r>
              <a:rPr lang="fr-FR" sz="2400" dirty="0">
                <a:solidFill>
                  <a:srgbClr val="0070C0"/>
                </a:solidFill>
              </a:rPr>
              <a:t>les</a:t>
            </a:r>
          </a:p>
        </p:txBody>
      </p:sp>
      <p:sp>
        <p:nvSpPr>
          <p:cNvPr id="5" name="TextBox 4">
            <a:extLst>
              <a:ext uri="{FF2B5EF4-FFF2-40B4-BE49-F238E27FC236}">
                <a16:creationId xmlns:a16="http://schemas.microsoft.com/office/drawing/2014/main" id="{E6A68AC5-35B8-46D2-8E61-94377485136E}"/>
              </a:ext>
            </a:extLst>
          </p:cNvPr>
          <p:cNvSpPr txBox="1"/>
          <p:nvPr/>
        </p:nvSpPr>
        <p:spPr>
          <a:xfrm>
            <a:off x="1230961" y="5236952"/>
            <a:ext cx="1122423" cy="461665"/>
          </a:xfrm>
          <a:prstGeom prst="rect">
            <a:avLst/>
          </a:prstGeom>
          <a:noFill/>
        </p:spPr>
        <p:txBody>
          <a:bodyPr wrap="square" rtlCol="0">
            <a:spAutoFit/>
          </a:bodyPr>
          <a:lstStyle/>
          <a:p>
            <a:r>
              <a:rPr lang="fr-FR" sz="2400" dirty="0">
                <a:solidFill>
                  <a:srgbClr val="0070C0"/>
                </a:solidFill>
              </a:rPr>
              <a:t>salariés</a:t>
            </a:r>
          </a:p>
        </p:txBody>
      </p:sp>
      <p:sp>
        <p:nvSpPr>
          <p:cNvPr id="6" name="TextBox 5">
            <a:extLst>
              <a:ext uri="{FF2B5EF4-FFF2-40B4-BE49-F238E27FC236}">
                <a16:creationId xmlns:a16="http://schemas.microsoft.com/office/drawing/2014/main" id="{2AD8C95C-BA3C-4FAA-A3DF-70B382DD2A04}"/>
              </a:ext>
            </a:extLst>
          </p:cNvPr>
          <p:cNvSpPr txBox="1"/>
          <p:nvPr/>
        </p:nvSpPr>
        <p:spPr>
          <a:xfrm>
            <a:off x="3147530" y="5243457"/>
            <a:ext cx="608180" cy="461665"/>
          </a:xfrm>
          <a:prstGeom prst="rect">
            <a:avLst/>
          </a:prstGeom>
          <a:noFill/>
        </p:spPr>
        <p:txBody>
          <a:bodyPr wrap="square" rtlCol="0">
            <a:spAutoFit/>
          </a:bodyPr>
          <a:lstStyle/>
          <a:p>
            <a:r>
              <a:rPr lang="fr-FR" sz="2400" dirty="0">
                <a:solidFill>
                  <a:srgbClr val="0070C0"/>
                </a:solidFill>
              </a:rPr>
              <a:t>ont</a:t>
            </a:r>
          </a:p>
        </p:txBody>
      </p:sp>
      <p:sp>
        <p:nvSpPr>
          <p:cNvPr id="7" name="TextBox 6">
            <a:extLst>
              <a:ext uri="{FF2B5EF4-FFF2-40B4-BE49-F238E27FC236}">
                <a16:creationId xmlns:a16="http://schemas.microsoft.com/office/drawing/2014/main" id="{058C797C-50DB-42AD-8EEE-2FE5646975C3}"/>
              </a:ext>
            </a:extLst>
          </p:cNvPr>
          <p:cNvSpPr txBox="1"/>
          <p:nvPr/>
        </p:nvSpPr>
        <p:spPr>
          <a:xfrm>
            <a:off x="4531249" y="5236390"/>
            <a:ext cx="733662" cy="461665"/>
          </a:xfrm>
          <a:prstGeom prst="rect">
            <a:avLst/>
          </a:prstGeom>
          <a:noFill/>
        </p:spPr>
        <p:txBody>
          <a:bodyPr wrap="square" rtlCol="0">
            <a:spAutoFit/>
          </a:bodyPr>
          <a:lstStyle/>
          <a:p>
            <a:r>
              <a:rPr lang="fr-FR" sz="2400" dirty="0">
                <a:solidFill>
                  <a:srgbClr val="0070C0"/>
                </a:solidFill>
              </a:rPr>
              <a:t>reçu</a:t>
            </a:r>
          </a:p>
        </p:txBody>
      </p:sp>
      <p:sp>
        <p:nvSpPr>
          <p:cNvPr id="8" name="TextBox 7">
            <a:extLst>
              <a:ext uri="{FF2B5EF4-FFF2-40B4-BE49-F238E27FC236}">
                <a16:creationId xmlns:a16="http://schemas.microsoft.com/office/drawing/2014/main" id="{B329F85A-F5E9-4701-84E7-0540C1AD9142}"/>
              </a:ext>
            </a:extLst>
          </p:cNvPr>
          <p:cNvSpPr txBox="1"/>
          <p:nvPr/>
        </p:nvSpPr>
        <p:spPr>
          <a:xfrm>
            <a:off x="6264584" y="5236390"/>
            <a:ext cx="678391" cy="461665"/>
          </a:xfrm>
          <a:prstGeom prst="rect">
            <a:avLst/>
          </a:prstGeom>
          <a:noFill/>
        </p:spPr>
        <p:txBody>
          <a:bodyPr wrap="square" rtlCol="0">
            <a:spAutoFit/>
          </a:bodyPr>
          <a:lstStyle/>
          <a:p>
            <a:r>
              <a:rPr lang="fr-FR" sz="2400" dirty="0">
                <a:solidFill>
                  <a:srgbClr val="0070C0"/>
                </a:solidFill>
              </a:rPr>
              <a:t>leur</a:t>
            </a:r>
          </a:p>
        </p:txBody>
      </p:sp>
      <p:sp>
        <p:nvSpPr>
          <p:cNvPr id="9" name="TextBox 8">
            <a:extLst>
              <a:ext uri="{FF2B5EF4-FFF2-40B4-BE49-F238E27FC236}">
                <a16:creationId xmlns:a16="http://schemas.microsoft.com/office/drawing/2014/main" id="{21B2D24E-4EA1-4EF1-9AC5-310773D0F84E}"/>
              </a:ext>
            </a:extLst>
          </p:cNvPr>
          <p:cNvSpPr txBox="1"/>
          <p:nvPr/>
        </p:nvSpPr>
        <p:spPr>
          <a:xfrm>
            <a:off x="7207565" y="5243457"/>
            <a:ext cx="865493" cy="461665"/>
          </a:xfrm>
          <a:prstGeom prst="rect">
            <a:avLst/>
          </a:prstGeom>
          <a:noFill/>
        </p:spPr>
        <p:txBody>
          <a:bodyPr wrap="square" rtlCol="0">
            <a:spAutoFit/>
          </a:bodyPr>
          <a:lstStyle/>
          <a:p>
            <a:r>
              <a:rPr lang="fr-FR" sz="2400" dirty="0">
                <a:solidFill>
                  <a:srgbClr val="0070C0"/>
                </a:solidFill>
              </a:rPr>
              <a:t>lettre</a:t>
            </a:r>
          </a:p>
        </p:txBody>
      </p:sp>
      <p:sp>
        <p:nvSpPr>
          <p:cNvPr id="10" name="TextBox 9">
            <a:extLst>
              <a:ext uri="{FF2B5EF4-FFF2-40B4-BE49-F238E27FC236}">
                <a16:creationId xmlns:a16="http://schemas.microsoft.com/office/drawing/2014/main" id="{58C0F1A3-C1C0-4F82-A7F1-11FEF0256545}"/>
              </a:ext>
            </a:extLst>
          </p:cNvPr>
          <p:cNvSpPr txBox="1"/>
          <p:nvPr/>
        </p:nvSpPr>
        <p:spPr>
          <a:xfrm>
            <a:off x="8386245" y="5249313"/>
            <a:ext cx="500458" cy="461665"/>
          </a:xfrm>
          <a:prstGeom prst="rect">
            <a:avLst/>
          </a:prstGeom>
          <a:noFill/>
        </p:spPr>
        <p:txBody>
          <a:bodyPr wrap="square" rtlCol="0">
            <a:spAutoFit/>
          </a:bodyPr>
          <a:lstStyle/>
          <a:p>
            <a:r>
              <a:rPr lang="fr-FR" sz="2400" dirty="0">
                <a:solidFill>
                  <a:srgbClr val="0070C0"/>
                </a:solidFill>
              </a:rPr>
              <a:t>de</a:t>
            </a:r>
          </a:p>
        </p:txBody>
      </p:sp>
      <p:sp>
        <p:nvSpPr>
          <p:cNvPr id="11" name="TextBox 10">
            <a:extLst>
              <a:ext uri="{FF2B5EF4-FFF2-40B4-BE49-F238E27FC236}">
                <a16:creationId xmlns:a16="http://schemas.microsoft.com/office/drawing/2014/main" id="{C015044F-4406-463C-9D31-B55442932E66}"/>
              </a:ext>
            </a:extLst>
          </p:cNvPr>
          <p:cNvSpPr txBox="1"/>
          <p:nvPr/>
        </p:nvSpPr>
        <p:spPr>
          <a:xfrm>
            <a:off x="9056193" y="5236952"/>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12" name="TextBox 11">
            <a:extLst>
              <a:ext uri="{FF2B5EF4-FFF2-40B4-BE49-F238E27FC236}">
                <a16:creationId xmlns:a16="http://schemas.microsoft.com/office/drawing/2014/main" id="{3F9FB40F-A064-4FD5-BB36-1137A87F2538}"/>
              </a:ext>
            </a:extLst>
          </p:cNvPr>
          <p:cNvSpPr txBox="1"/>
          <p:nvPr/>
        </p:nvSpPr>
        <p:spPr>
          <a:xfrm>
            <a:off x="10957972" y="5249313"/>
            <a:ext cx="678391" cy="461665"/>
          </a:xfrm>
          <a:prstGeom prst="rect">
            <a:avLst/>
          </a:prstGeom>
          <a:noFill/>
        </p:spPr>
        <p:txBody>
          <a:bodyPr wrap="square" rtlCol="0">
            <a:spAutoFit/>
          </a:bodyPr>
          <a:lstStyle/>
          <a:p>
            <a:r>
              <a:rPr lang="fr-FR" sz="2400" dirty="0">
                <a:solidFill>
                  <a:srgbClr val="0070C0"/>
                </a:solidFill>
              </a:rPr>
              <a:t>hier</a:t>
            </a:r>
          </a:p>
        </p:txBody>
      </p:sp>
      <p:sp>
        <p:nvSpPr>
          <p:cNvPr id="13" name="Arc 12">
            <a:extLst>
              <a:ext uri="{FF2B5EF4-FFF2-40B4-BE49-F238E27FC236}">
                <a16:creationId xmlns:a16="http://schemas.microsoft.com/office/drawing/2014/main" id="{43949059-9D1E-4650-9003-7AB924B0B0C2}"/>
              </a:ext>
            </a:extLst>
          </p:cNvPr>
          <p:cNvSpPr/>
          <p:nvPr/>
        </p:nvSpPr>
        <p:spPr>
          <a:xfrm>
            <a:off x="1805103" y="4374576"/>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rc 13">
            <a:extLst>
              <a:ext uri="{FF2B5EF4-FFF2-40B4-BE49-F238E27FC236}">
                <a16:creationId xmlns:a16="http://schemas.microsoft.com/office/drawing/2014/main" id="{C7B1A176-0415-4C7C-8989-8888ECBAC5D2}"/>
              </a:ext>
            </a:extLst>
          </p:cNvPr>
          <p:cNvSpPr/>
          <p:nvPr/>
        </p:nvSpPr>
        <p:spPr>
          <a:xfrm>
            <a:off x="812874" y="4801934"/>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B5614D86-D024-49A4-B3C7-42C59F8232B9}"/>
              </a:ext>
            </a:extLst>
          </p:cNvPr>
          <p:cNvSpPr/>
          <p:nvPr/>
        </p:nvSpPr>
        <p:spPr>
          <a:xfrm>
            <a:off x="3514828" y="4609806"/>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Arc 15">
            <a:extLst>
              <a:ext uri="{FF2B5EF4-FFF2-40B4-BE49-F238E27FC236}">
                <a16:creationId xmlns:a16="http://schemas.microsoft.com/office/drawing/2014/main" id="{AAB9779D-A595-41FA-8D62-CBBE4BCEAFB9}"/>
              </a:ext>
            </a:extLst>
          </p:cNvPr>
          <p:cNvSpPr/>
          <p:nvPr/>
        </p:nvSpPr>
        <p:spPr>
          <a:xfrm>
            <a:off x="5056069" y="4096479"/>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75CF37FC-AD9E-4936-98A4-788045EA99AC}"/>
              </a:ext>
            </a:extLst>
          </p:cNvPr>
          <p:cNvSpPr/>
          <p:nvPr/>
        </p:nvSpPr>
        <p:spPr>
          <a:xfrm>
            <a:off x="6619613" y="4801934"/>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ABCE82A3-543F-4C12-BE9E-172B5A95DE70}"/>
              </a:ext>
            </a:extLst>
          </p:cNvPr>
          <p:cNvSpPr/>
          <p:nvPr/>
        </p:nvSpPr>
        <p:spPr>
          <a:xfrm>
            <a:off x="4921224" y="3257685"/>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C77E7767-CC1F-4A34-94DB-B828A2240267}"/>
              </a:ext>
            </a:extLst>
          </p:cNvPr>
          <p:cNvSpPr/>
          <p:nvPr/>
        </p:nvSpPr>
        <p:spPr>
          <a:xfrm>
            <a:off x="7771436" y="4289051"/>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B147CA41-D8CD-4DB0-A6CE-2E6A5F2ECFEF}"/>
              </a:ext>
            </a:extLst>
          </p:cNvPr>
          <p:cNvSpPr/>
          <p:nvPr/>
        </p:nvSpPr>
        <p:spPr>
          <a:xfrm>
            <a:off x="8615691" y="4822615"/>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TextBox 20">
            <a:extLst>
              <a:ext uri="{FF2B5EF4-FFF2-40B4-BE49-F238E27FC236}">
                <a16:creationId xmlns:a16="http://schemas.microsoft.com/office/drawing/2014/main" id="{6AAC7EFA-B93E-4A32-9C08-8CCA0C1699CD}"/>
              </a:ext>
            </a:extLst>
          </p:cNvPr>
          <p:cNvSpPr txBox="1"/>
          <p:nvPr/>
        </p:nvSpPr>
        <p:spPr>
          <a:xfrm>
            <a:off x="1943066" y="4636186"/>
            <a:ext cx="683457" cy="400110"/>
          </a:xfrm>
          <a:prstGeom prst="rect">
            <a:avLst/>
          </a:prstGeom>
          <a:noFill/>
        </p:spPr>
        <p:txBody>
          <a:bodyPr wrap="none" rtlCol="0">
            <a:spAutoFit/>
          </a:bodyPr>
          <a:lstStyle/>
          <a:p>
            <a:r>
              <a:rPr lang="fr-FR" sz="2000" i="1" dirty="0"/>
              <a:t>sujet</a:t>
            </a:r>
          </a:p>
        </p:txBody>
      </p:sp>
      <p:sp>
        <p:nvSpPr>
          <p:cNvPr id="22" name="TextBox 21">
            <a:extLst>
              <a:ext uri="{FF2B5EF4-FFF2-40B4-BE49-F238E27FC236}">
                <a16:creationId xmlns:a16="http://schemas.microsoft.com/office/drawing/2014/main" id="{7B3FE182-2E91-4EDB-9111-C813CFF7E8B9}"/>
              </a:ext>
            </a:extLst>
          </p:cNvPr>
          <p:cNvSpPr txBox="1"/>
          <p:nvPr/>
        </p:nvSpPr>
        <p:spPr>
          <a:xfrm>
            <a:off x="10473153" y="4255863"/>
            <a:ext cx="638316" cy="707886"/>
          </a:xfrm>
          <a:prstGeom prst="rect">
            <a:avLst/>
          </a:prstGeom>
          <a:noFill/>
        </p:spPr>
        <p:txBody>
          <a:bodyPr wrap="none" rtlCol="0">
            <a:spAutoFit/>
          </a:bodyPr>
          <a:lstStyle/>
          <a:p>
            <a:r>
              <a:rPr lang="fr-FR" sz="2000" i="1" dirty="0"/>
              <a:t>C.</a:t>
            </a:r>
          </a:p>
          <a:p>
            <a:r>
              <a:rPr lang="fr-FR" sz="2000" i="1" dirty="0"/>
              <a:t>Circ.</a:t>
            </a:r>
          </a:p>
        </p:txBody>
      </p:sp>
      <p:sp>
        <p:nvSpPr>
          <p:cNvPr id="23" name="TextBox 22">
            <a:extLst>
              <a:ext uri="{FF2B5EF4-FFF2-40B4-BE49-F238E27FC236}">
                <a16:creationId xmlns:a16="http://schemas.microsoft.com/office/drawing/2014/main" id="{6EFADE9C-BBC2-44C9-A179-CAFB40503F17}"/>
              </a:ext>
            </a:extLst>
          </p:cNvPr>
          <p:cNvSpPr txBox="1"/>
          <p:nvPr/>
        </p:nvSpPr>
        <p:spPr>
          <a:xfrm>
            <a:off x="6621861" y="4417372"/>
            <a:ext cx="642227" cy="400110"/>
          </a:xfrm>
          <a:prstGeom prst="rect">
            <a:avLst/>
          </a:prstGeom>
          <a:noFill/>
        </p:spPr>
        <p:txBody>
          <a:bodyPr wrap="none" rtlCol="0">
            <a:spAutoFit/>
          </a:bodyPr>
          <a:lstStyle/>
          <a:p>
            <a:r>
              <a:rPr lang="fr-FR" sz="2000" i="1" dirty="0"/>
              <a:t>COD</a:t>
            </a:r>
          </a:p>
        </p:txBody>
      </p:sp>
      <p:sp>
        <p:nvSpPr>
          <p:cNvPr id="24" name="TextBox 23">
            <a:extLst>
              <a:ext uri="{FF2B5EF4-FFF2-40B4-BE49-F238E27FC236}">
                <a16:creationId xmlns:a16="http://schemas.microsoft.com/office/drawing/2014/main" id="{578B7FDC-23B6-4DDD-938C-C55EADEB5F11}"/>
              </a:ext>
            </a:extLst>
          </p:cNvPr>
          <p:cNvSpPr txBox="1"/>
          <p:nvPr/>
        </p:nvSpPr>
        <p:spPr>
          <a:xfrm>
            <a:off x="409073" y="5684263"/>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25" name="TextBox 24">
            <a:extLst>
              <a:ext uri="{FF2B5EF4-FFF2-40B4-BE49-F238E27FC236}">
                <a16:creationId xmlns:a16="http://schemas.microsoft.com/office/drawing/2014/main" id="{9E0E5EE8-E3E1-4285-9835-3DAC1643BF72}"/>
              </a:ext>
            </a:extLst>
          </p:cNvPr>
          <p:cNvSpPr txBox="1"/>
          <p:nvPr/>
        </p:nvSpPr>
        <p:spPr>
          <a:xfrm>
            <a:off x="1689710" y="5705122"/>
            <a:ext cx="261938" cy="584775"/>
          </a:xfrm>
          <a:prstGeom prst="rect">
            <a:avLst/>
          </a:prstGeom>
          <a:noFill/>
        </p:spPr>
        <p:txBody>
          <a:bodyPr wrap="square" rtlCol="0">
            <a:spAutoFit/>
          </a:bodyPr>
          <a:lstStyle/>
          <a:p>
            <a:r>
              <a:rPr lang="fr-FR" sz="3200" dirty="0">
                <a:solidFill>
                  <a:srgbClr val="FF0000"/>
                </a:solidFill>
              </a:rPr>
              <a:t>N</a:t>
            </a:r>
          </a:p>
        </p:txBody>
      </p:sp>
      <p:sp>
        <p:nvSpPr>
          <p:cNvPr id="26" name="TextBox 25">
            <a:extLst>
              <a:ext uri="{FF2B5EF4-FFF2-40B4-BE49-F238E27FC236}">
                <a16:creationId xmlns:a16="http://schemas.microsoft.com/office/drawing/2014/main" id="{19EA6FE7-8FFD-444D-8D2B-039F433BF269}"/>
              </a:ext>
            </a:extLst>
          </p:cNvPr>
          <p:cNvSpPr txBox="1"/>
          <p:nvPr/>
        </p:nvSpPr>
        <p:spPr>
          <a:xfrm>
            <a:off x="10905176" y="5705122"/>
            <a:ext cx="836984" cy="584775"/>
          </a:xfrm>
          <a:prstGeom prst="rect">
            <a:avLst/>
          </a:prstGeom>
          <a:noFill/>
        </p:spPr>
        <p:txBody>
          <a:bodyPr wrap="square" rtlCol="0">
            <a:spAutoFit/>
          </a:bodyPr>
          <a:lstStyle/>
          <a:p>
            <a:r>
              <a:rPr lang="fr-FR" sz="3200" dirty="0">
                <a:solidFill>
                  <a:srgbClr val="FF0000"/>
                </a:solidFill>
              </a:rPr>
              <a:t>Adv</a:t>
            </a:r>
          </a:p>
        </p:txBody>
      </p:sp>
      <p:sp>
        <p:nvSpPr>
          <p:cNvPr id="27" name="TextBox 26">
            <a:extLst>
              <a:ext uri="{FF2B5EF4-FFF2-40B4-BE49-F238E27FC236}">
                <a16:creationId xmlns:a16="http://schemas.microsoft.com/office/drawing/2014/main" id="{6E3ED4DF-A66B-493E-9595-B3110DC15D88}"/>
              </a:ext>
            </a:extLst>
          </p:cNvPr>
          <p:cNvSpPr txBox="1"/>
          <p:nvPr/>
        </p:nvSpPr>
        <p:spPr>
          <a:xfrm>
            <a:off x="3070233" y="5681966"/>
            <a:ext cx="882593" cy="584775"/>
          </a:xfrm>
          <a:prstGeom prst="rect">
            <a:avLst/>
          </a:prstGeom>
          <a:noFill/>
        </p:spPr>
        <p:txBody>
          <a:bodyPr wrap="square" rtlCol="0">
            <a:spAutoFit/>
          </a:bodyPr>
          <a:lstStyle/>
          <a:p>
            <a:r>
              <a:rPr lang="fr-FR" sz="3200" dirty="0">
                <a:solidFill>
                  <a:srgbClr val="FF0000"/>
                </a:solidFill>
              </a:rPr>
              <a:t>Aux</a:t>
            </a:r>
          </a:p>
        </p:txBody>
      </p:sp>
      <p:sp>
        <p:nvSpPr>
          <p:cNvPr id="28" name="TextBox 27">
            <a:extLst>
              <a:ext uri="{FF2B5EF4-FFF2-40B4-BE49-F238E27FC236}">
                <a16:creationId xmlns:a16="http://schemas.microsoft.com/office/drawing/2014/main" id="{090E74C9-AB09-4E5E-BEDE-6CC437D871FF}"/>
              </a:ext>
            </a:extLst>
          </p:cNvPr>
          <p:cNvSpPr txBox="1"/>
          <p:nvPr/>
        </p:nvSpPr>
        <p:spPr>
          <a:xfrm>
            <a:off x="4726709" y="5698055"/>
            <a:ext cx="261938" cy="584775"/>
          </a:xfrm>
          <a:prstGeom prst="rect">
            <a:avLst/>
          </a:prstGeom>
          <a:noFill/>
        </p:spPr>
        <p:txBody>
          <a:bodyPr wrap="square" rtlCol="0">
            <a:spAutoFit/>
          </a:bodyPr>
          <a:lstStyle/>
          <a:p>
            <a:r>
              <a:rPr lang="fr-FR" sz="3200" dirty="0">
                <a:solidFill>
                  <a:srgbClr val="FF0000"/>
                </a:solidFill>
              </a:rPr>
              <a:t>V</a:t>
            </a:r>
          </a:p>
        </p:txBody>
      </p:sp>
      <p:sp>
        <p:nvSpPr>
          <p:cNvPr id="29" name="TextBox 28">
            <a:extLst>
              <a:ext uri="{FF2B5EF4-FFF2-40B4-BE49-F238E27FC236}">
                <a16:creationId xmlns:a16="http://schemas.microsoft.com/office/drawing/2014/main" id="{4F735C5F-96D9-4AE0-A48F-D6AF44F15FE0}"/>
              </a:ext>
            </a:extLst>
          </p:cNvPr>
          <p:cNvSpPr txBox="1"/>
          <p:nvPr/>
        </p:nvSpPr>
        <p:spPr>
          <a:xfrm>
            <a:off x="6192677" y="5662558"/>
            <a:ext cx="882593" cy="584775"/>
          </a:xfrm>
          <a:prstGeom prst="rect">
            <a:avLst/>
          </a:prstGeom>
          <a:noFill/>
        </p:spPr>
        <p:txBody>
          <a:bodyPr wrap="square" rtlCol="0">
            <a:spAutoFit/>
          </a:bodyPr>
          <a:lstStyle/>
          <a:p>
            <a:r>
              <a:rPr lang="fr-FR" sz="3200" dirty="0">
                <a:solidFill>
                  <a:srgbClr val="FF0000"/>
                </a:solidFill>
              </a:rPr>
              <a:t>Adj</a:t>
            </a:r>
          </a:p>
        </p:txBody>
      </p:sp>
      <p:sp>
        <p:nvSpPr>
          <p:cNvPr id="30" name="TextBox 29">
            <a:extLst>
              <a:ext uri="{FF2B5EF4-FFF2-40B4-BE49-F238E27FC236}">
                <a16:creationId xmlns:a16="http://schemas.microsoft.com/office/drawing/2014/main" id="{D09BB3D0-45EC-4771-A3C9-BB7EEE2C9715}"/>
              </a:ext>
            </a:extLst>
          </p:cNvPr>
          <p:cNvSpPr txBox="1"/>
          <p:nvPr/>
        </p:nvSpPr>
        <p:spPr>
          <a:xfrm>
            <a:off x="7442144" y="5662558"/>
            <a:ext cx="115640" cy="584775"/>
          </a:xfrm>
          <a:prstGeom prst="rect">
            <a:avLst/>
          </a:prstGeom>
          <a:noFill/>
        </p:spPr>
        <p:txBody>
          <a:bodyPr wrap="square" rtlCol="0">
            <a:spAutoFit/>
          </a:bodyPr>
          <a:lstStyle/>
          <a:p>
            <a:r>
              <a:rPr lang="fr-FR" sz="3200" dirty="0">
                <a:solidFill>
                  <a:srgbClr val="FF0000"/>
                </a:solidFill>
              </a:rPr>
              <a:t>N</a:t>
            </a:r>
          </a:p>
        </p:txBody>
      </p:sp>
      <p:sp>
        <p:nvSpPr>
          <p:cNvPr id="31" name="TextBox 30">
            <a:extLst>
              <a:ext uri="{FF2B5EF4-FFF2-40B4-BE49-F238E27FC236}">
                <a16:creationId xmlns:a16="http://schemas.microsoft.com/office/drawing/2014/main" id="{7E7896C8-53F7-4F31-BBAC-C57F6C7D7ED2}"/>
              </a:ext>
            </a:extLst>
          </p:cNvPr>
          <p:cNvSpPr txBox="1"/>
          <p:nvPr/>
        </p:nvSpPr>
        <p:spPr>
          <a:xfrm>
            <a:off x="9733344" y="5706294"/>
            <a:ext cx="261938" cy="584775"/>
          </a:xfrm>
          <a:prstGeom prst="rect">
            <a:avLst/>
          </a:prstGeom>
          <a:noFill/>
        </p:spPr>
        <p:txBody>
          <a:bodyPr wrap="square" rtlCol="0">
            <a:spAutoFit/>
          </a:bodyPr>
          <a:lstStyle/>
          <a:p>
            <a:r>
              <a:rPr lang="fr-FR" sz="3200" dirty="0">
                <a:solidFill>
                  <a:srgbClr val="FF0000"/>
                </a:solidFill>
              </a:rPr>
              <a:t>N</a:t>
            </a:r>
          </a:p>
        </p:txBody>
      </p:sp>
      <p:sp>
        <p:nvSpPr>
          <p:cNvPr id="32" name="TextBox 31">
            <a:extLst>
              <a:ext uri="{FF2B5EF4-FFF2-40B4-BE49-F238E27FC236}">
                <a16:creationId xmlns:a16="http://schemas.microsoft.com/office/drawing/2014/main" id="{9B2B3136-033A-4A36-8506-6996F5354EAF}"/>
              </a:ext>
            </a:extLst>
          </p:cNvPr>
          <p:cNvSpPr txBox="1"/>
          <p:nvPr/>
        </p:nvSpPr>
        <p:spPr>
          <a:xfrm>
            <a:off x="8149278" y="5662558"/>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33" name="Oval 32">
            <a:extLst>
              <a:ext uri="{FF2B5EF4-FFF2-40B4-BE49-F238E27FC236}">
                <a16:creationId xmlns:a16="http://schemas.microsoft.com/office/drawing/2014/main" id="{9A941585-A6EB-474C-AD1E-73D6CC28C643}"/>
              </a:ext>
            </a:extLst>
          </p:cNvPr>
          <p:cNvSpPr/>
          <p:nvPr/>
        </p:nvSpPr>
        <p:spPr>
          <a:xfrm>
            <a:off x="3293639" y="4931481"/>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extBox 33">
            <a:extLst>
              <a:ext uri="{FF2B5EF4-FFF2-40B4-BE49-F238E27FC236}">
                <a16:creationId xmlns:a16="http://schemas.microsoft.com/office/drawing/2014/main" id="{F3E8ABFF-44F1-463E-B454-2C08BA9E68D4}"/>
              </a:ext>
            </a:extLst>
          </p:cNvPr>
          <p:cNvSpPr txBox="1"/>
          <p:nvPr/>
        </p:nvSpPr>
        <p:spPr>
          <a:xfrm>
            <a:off x="255938" y="6209556"/>
            <a:ext cx="2413033" cy="584775"/>
          </a:xfrm>
          <a:prstGeom prst="rect">
            <a:avLst/>
          </a:prstGeom>
          <a:noFill/>
        </p:spPr>
        <p:txBody>
          <a:bodyPr wrap="none" rtlCol="0">
            <a:spAutoFit/>
          </a:bodyPr>
          <a:lstStyle/>
          <a:p>
            <a:r>
              <a:rPr lang="fr-FR" sz="3200" b="1" dirty="0" err="1">
                <a:solidFill>
                  <a:srgbClr val="00B050"/>
                </a:solidFill>
              </a:rPr>
              <a:t>Expérencieur</a:t>
            </a:r>
            <a:endParaRPr lang="fr-FR" sz="3200" b="1" dirty="0">
              <a:solidFill>
                <a:srgbClr val="00B050"/>
              </a:solidFill>
            </a:endParaRPr>
          </a:p>
        </p:txBody>
      </p:sp>
      <p:sp>
        <p:nvSpPr>
          <p:cNvPr id="35" name="TextBox 34">
            <a:extLst>
              <a:ext uri="{FF2B5EF4-FFF2-40B4-BE49-F238E27FC236}">
                <a16:creationId xmlns:a16="http://schemas.microsoft.com/office/drawing/2014/main" id="{8621626F-DF39-48D3-A7C4-4BD3833C0910}"/>
              </a:ext>
            </a:extLst>
          </p:cNvPr>
          <p:cNvSpPr txBox="1"/>
          <p:nvPr/>
        </p:nvSpPr>
        <p:spPr>
          <a:xfrm>
            <a:off x="7128488" y="6237982"/>
            <a:ext cx="1401794" cy="584775"/>
          </a:xfrm>
          <a:prstGeom prst="rect">
            <a:avLst/>
          </a:prstGeom>
          <a:noFill/>
        </p:spPr>
        <p:txBody>
          <a:bodyPr wrap="none" rtlCol="0">
            <a:spAutoFit/>
          </a:bodyPr>
          <a:lstStyle/>
          <a:p>
            <a:r>
              <a:rPr lang="fr-FR" sz="3200" b="1" dirty="0">
                <a:solidFill>
                  <a:srgbClr val="00B050"/>
                </a:solidFill>
              </a:rPr>
              <a:t>Patient</a:t>
            </a:r>
          </a:p>
        </p:txBody>
      </p:sp>
      <p:sp>
        <p:nvSpPr>
          <p:cNvPr id="36" name="TextBox 35">
            <a:extLst>
              <a:ext uri="{FF2B5EF4-FFF2-40B4-BE49-F238E27FC236}">
                <a16:creationId xmlns:a16="http://schemas.microsoft.com/office/drawing/2014/main" id="{F3FE178D-1A31-4FED-846D-AE92D4F11EEC}"/>
              </a:ext>
            </a:extLst>
          </p:cNvPr>
          <p:cNvSpPr txBox="1"/>
          <p:nvPr/>
        </p:nvSpPr>
        <p:spPr>
          <a:xfrm>
            <a:off x="10881078" y="6209556"/>
            <a:ext cx="885179" cy="584775"/>
          </a:xfrm>
          <a:prstGeom prst="rect">
            <a:avLst/>
          </a:prstGeom>
          <a:noFill/>
        </p:spPr>
        <p:txBody>
          <a:bodyPr wrap="none" rtlCol="0">
            <a:spAutoFit/>
          </a:bodyPr>
          <a:lstStyle/>
          <a:p>
            <a:r>
              <a:rPr lang="fr-FR" sz="3200" b="1" dirty="0">
                <a:solidFill>
                  <a:srgbClr val="00B050"/>
                </a:solidFill>
              </a:rPr>
              <a:t>Lieu</a:t>
            </a:r>
          </a:p>
        </p:txBody>
      </p:sp>
    </p:spTree>
    <p:extLst>
      <p:ext uri="{BB962C8B-B14F-4D97-AF65-F5344CB8AC3E}">
        <p14:creationId xmlns:p14="http://schemas.microsoft.com/office/powerpoint/2010/main" val="37512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Extraction d’information et reconnaissance d’entités nommées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lnSpcReduction="10000"/>
          </a:bodyPr>
          <a:lstStyle/>
          <a:p>
            <a:r>
              <a:rPr lang="fr-FR" dirty="0"/>
              <a:t>L’extraction d’information vise un certain nombre d’informations structurées spécifiques et limitées aux tâches visées par l’application</a:t>
            </a:r>
          </a:p>
          <a:p>
            <a:pPr lvl="1"/>
            <a:r>
              <a:rPr lang="fr-FR" dirty="0"/>
              <a:t>En général pour obtenir des données sous forme structurée</a:t>
            </a:r>
          </a:p>
          <a:p>
            <a:pPr lvl="2"/>
            <a:r>
              <a:rPr lang="fr-FR" sz="2200" dirty="0"/>
              <a:t>bases de donnée, ontologies de domaine</a:t>
            </a:r>
          </a:p>
          <a:p>
            <a:pPr lvl="1"/>
            <a:r>
              <a:rPr lang="fr-FR" dirty="0"/>
              <a:t>Exemples :</a:t>
            </a:r>
          </a:p>
          <a:p>
            <a:pPr lvl="2"/>
            <a:r>
              <a:rPr lang="fr-FR" sz="2200" dirty="0"/>
              <a:t>Localisation d’objet</a:t>
            </a:r>
          </a:p>
          <a:p>
            <a:pPr lvl="2"/>
            <a:r>
              <a:rPr lang="fr-FR" sz="2200" dirty="0"/>
              <a:t>Relations tout / partie</a:t>
            </a:r>
          </a:p>
          <a:p>
            <a:pPr lvl="2"/>
            <a:r>
              <a:rPr lang="fr-FR" sz="2200" dirty="0"/>
              <a:t>Relations familiales</a:t>
            </a:r>
          </a:p>
          <a:p>
            <a:pPr lvl="2"/>
            <a:r>
              <a:rPr lang="fr-FR" sz="2200" dirty="0"/>
              <a:t>Directions d’organisation…</a:t>
            </a:r>
          </a:p>
          <a:p>
            <a:r>
              <a:rPr lang="fr-FR" dirty="0"/>
              <a:t>Elle utilise la NER, identification et catégorisation d’entités nommées se focalisant sur des références uniques</a:t>
            </a:r>
          </a:p>
          <a:p>
            <a:pPr lvl="1">
              <a:buFontTx/>
              <a:buChar char="-"/>
            </a:pPr>
            <a:r>
              <a:rPr lang="fr-FR" dirty="0"/>
              <a:t>Personnes</a:t>
            </a:r>
          </a:p>
          <a:p>
            <a:pPr lvl="1">
              <a:buFontTx/>
              <a:buChar char="-"/>
            </a:pPr>
            <a:r>
              <a:rPr lang="fr-FR" dirty="0"/>
              <a:t>Lieux</a:t>
            </a:r>
          </a:p>
          <a:p>
            <a:pPr lvl="1">
              <a:buFontTx/>
              <a:buChar char="-"/>
            </a:pPr>
            <a:r>
              <a:rPr lang="fr-FR" dirty="0"/>
              <a:t>Organisations / Institutions</a:t>
            </a:r>
          </a:p>
          <a:p>
            <a:pPr lvl="1">
              <a:buFontTx/>
              <a:buChar char="-"/>
            </a:pPr>
            <a:r>
              <a:rPr lang="fr-FR" dirty="0"/>
              <a:t>Mais aussi dates et durées, montants monétaires, grandeurs physiques</a:t>
            </a:r>
          </a:p>
          <a:p>
            <a:pPr lvl="1"/>
            <a:endParaRPr lang="fr-FR" dirty="0"/>
          </a:p>
        </p:txBody>
      </p:sp>
    </p:spTree>
    <p:extLst>
      <p:ext uri="{BB962C8B-B14F-4D97-AF65-F5344CB8AC3E}">
        <p14:creationId xmlns:p14="http://schemas.microsoft.com/office/powerpoint/2010/main" val="3444481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8ED8E-B7A4-421D-9A79-AD08EDCFB486}"/>
              </a:ext>
            </a:extLst>
          </p:cNvPr>
          <p:cNvSpPr>
            <a:spLocks noGrp="1"/>
          </p:cNvSpPr>
          <p:nvPr>
            <p:ph type="title"/>
          </p:nvPr>
        </p:nvSpPr>
        <p:spPr>
          <a:xfrm flipH="1" flipV="1">
            <a:off x="113592" y="6562539"/>
            <a:ext cx="227066" cy="183776"/>
          </a:xfrm>
        </p:spPr>
        <p:txBody>
          <a:bodyPr>
            <a:normAutofit fontScale="90000"/>
          </a:bodyPr>
          <a:lstStyle/>
          <a:p>
            <a:r>
              <a:rPr lang="fr-FR" dirty="0"/>
              <a:t> </a:t>
            </a:r>
          </a:p>
        </p:txBody>
      </p:sp>
      <p:sp>
        <p:nvSpPr>
          <p:cNvPr id="6" name="Title 1">
            <a:extLst>
              <a:ext uri="{FF2B5EF4-FFF2-40B4-BE49-F238E27FC236}">
                <a16:creationId xmlns:a16="http://schemas.microsoft.com/office/drawing/2014/main" id="{6FCD0D7A-BB93-46AE-A48D-30D83447790A}"/>
              </a:ext>
            </a:extLst>
          </p:cNvPr>
          <p:cNvSpPr txBox="1">
            <a:spLocks/>
          </p:cNvSpPr>
          <p:nvPr/>
        </p:nvSpPr>
        <p:spPr>
          <a:xfrm>
            <a:off x="113592" y="111685"/>
            <a:ext cx="11964815" cy="84931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Exemple d’extraction d’information</a:t>
            </a:r>
          </a:p>
        </p:txBody>
      </p:sp>
      <p:sp>
        <p:nvSpPr>
          <p:cNvPr id="9" name="Rectangle 8">
            <a:extLst>
              <a:ext uri="{FF2B5EF4-FFF2-40B4-BE49-F238E27FC236}">
                <a16:creationId xmlns:a16="http://schemas.microsoft.com/office/drawing/2014/main" id="{EAF954ED-33D0-4CD2-961A-9408308D4F7A}"/>
              </a:ext>
            </a:extLst>
          </p:cNvPr>
          <p:cNvSpPr/>
          <p:nvPr/>
        </p:nvSpPr>
        <p:spPr>
          <a:xfrm>
            <a:off x="564775" y="1205318"/>
            <a:ext cx="11062447" cy="369332"/>
          </a:xfrm>
          <a:prstGeom prst="rect">
            <a:avLst/>
          </a:prstGeom>
        </p:spPr>
        <p:txBody>
          <a:bodyPr wrap="square">
            <a:spAutoFit/>
          </a:bodyPr>
          <a:lstStyle/>
          <a:p>
            <a:r>
              <a:rPr lang="fr-FR" b="1" dirty="0">
                <a:solidFill>
                  <a:srgbClr val="FF0000"/>
                </a:solidFill>
              </a:rPr>
              <a:t>EDF</a:t>
            </a:r>
            <a:r>
              <a:rPr lang="fr-FR" dirty="0"/>
              <a:t> écope d'une </a:t>
            </a:r>
            <a:r>
              <a:rPr lang="fr-FR" b="1" dirty="0">
                <a:solidFill>
                  <a:srgbClr val="0070C0"/>
                </a:solidFill>
              </a:rPr>
              <a:t>amende</a:t>
            </a:r>
            <a:r>
              <a:rPr lang="fr-FR" dirty="0"/>
              <a:t> record à </a:t>
            </a:r>
            <a:r>
              <a:rPr lang="fr-FR" b="1" dirty="0">
                <a:solidFill>
                  <a:srgbClr val="0070C0"/>
                </a:solidFill>
              </a:rPr>
              <a:t>1,8 million d'euros</a:t>
            </a:r>
          </a:p>
        </p:txBody>
      </p:sp>
      <p:sp>
        <p:nvSpPr>
          <p:cNvPr id="10" name="Rectangle 9">
            <a:extLst>
              <a:ext uri="{FF2B5EF4-FFF2-40B4-BE49-F238E27FC236}">
                <a16:creationId xmlns:a16="http://schemas.microsoft.com/office/drawing/2014/main" id="{A9D85476-EB78-446F-B3FF-83685563C886}"/>
              </a:ext>
            </a:extLst>
          </p:cNvPr>
          <p:cNvSpPr/>
          <p:nvPr/>
        </p:nvSpPr>
        <p:spPr>
          <a:xfrm>
            <a:off x="564775" y="1634304"/>
            <a:ext cx="10408025" cy="369332"/>
          </a:xfrm>
          <a:prstGeom prst="rect">
            <a:avLst/>
          </a:prstGeom>
        </p:spPr>
        <p:txBody>
          <a:bodyPr wrap="square">
            <a:spAutoFit/>
          </a:bodyPr>
          <a:lstStyle/>
          <a:p>
            <a:r>
              <a:rPr lang="fr-FR" b="1" dirty="0">
                <a:solidFill>
                  <a:srgbClr val="00B050"/>
                </a:solidFill>
              </a:rPr>
              <a:t>Le tribunal de grande instance de Paris</a:t>
            </a:r>
            <a:r>
              <a:rPr lang="fr-FR" dirty="0"/>
              <a:t> a condamné </a:t>
            </a:r>
            <a:r>
              <a:rPr lang="fr-FR" b="1" dirty="0">
                <a:solidFill>
                  <a:srgbClr val="FF0000"/>
                </a:solidFill>
              </a:rPr>
              <a:t>Google</a:t>
            </a:r>
            <a:r>
              <a:rPr lang="fr-FR" dirty="0"/>
              <a:t> à payer </a:t>
            </a:r>
            <a:r>
              <a:rPr lang="fr-FR" b="1" dirty="0">
                <a:solidFill>
                  <a:srgbClr val="0070C0"/>
                </a:solidFill>
              </a:rPr>
              <a:t>30.000 euros</a:t>
            </a:r>
            <a:r>
              <a:rPr lang="fr-FR" dirty="0"/>
              <a:t> à l'UFC-Que Choisir.</a:t>
            </a:r>
          </a:p>
        </p:txBody>
      </p:sp>
      <p:sp>
        <p:nvSpPr>
          <p:cNvPr id="11" name="Rectangle 10">
            <a:extLst>
              <a:ext uri="{FF2B5EF4-FFF2-40B4-BE49-F238E27FC236}">
                <a16:creationId xmlns:a16="http://schemas.microsoft.com/office/drawing/2014/main" id="{0D93657B-B81A-4481-87E0-316328291F5C}"/>
              </a:ext>
            </a:extLst>
          </p:cNvPr>
          <p:cNvSpPr/>
          <p:nvPr/>
        </p:nvSpPr>
        <p:spPr>
          <a:xfrm>
            <a:off x="564775" y="2063290"/>
            <a:ext cx="11062448" cy="369333"/>
          </a:xfrm>
          <a:prstGeom prst="rect">
            <a:avLst/>
          </a:prstGeom>
        </p:spPr>
        <p:txBody>
          <a:bodyPr wrap="square">
            <a:spAutoFit/>
          </a:bodyPr>
          <a:lstStyle/>
          <a:p>
            <a:r>
              <a:rPr lang="fr-FR" dirty="0">
                <a:solidFill>
                  <a:srgbClr val="00B050"/>
                </a:solidFill>
              </a:rPr>
              <a:t>Le tribunal a</a:t>
            </a:r>
            <a:r>
              <a:rPr lang="fr-FR" dirty="0"/>
              <a:t> rendu son jugement </a:t>
            </a:r>
            <a:r>
              <a:rPr lang="fr-FR" dirty="0">
                <a:solidFill>
                  <a:schemeClr val="accent2">
                    <a:lumMod val="75000"/>
                  </a:schemeClr>
                </a:solidFill>
              </a:rPr>
              <a:t>jeudi 8 décembre </a:t>
            </a:r>
            <a:r>
              <a:rPr lang="fr-FR" dirty="0"/>
              <a:t>: </a:t>
            </a:r>
            <a:r>
              <a:rPr lang="fr-FR" b="1" dirty="0">
                <a:solidFill>
                  <a:srgbClr val="FF0000"/>
                </a:solidFill>
              </a:rPr>
              <a:t>Jérôme Cahuzac</a:t>
            </a:r>
            <a:r>
              <a:rPr lang="fr-FR" dirty="0"/>
              <a:t> est condamné à </a:t>
            </a:r>
            <a:r>
              <a:rPr lang="fr-FR" b="1" dirty="0">
                <a:solidFill>
                  <a:srgbClr val="0070C0"/>
                </a:solidFill>
              </a:rPr>
              <a:t>trois ans</a:t>
            </a:r>
            <a:r>
              <a:rPr lang="fr-FR" dirty="0"/>
              <a:t> de </a:t>
            </a:r>
            <a:r>
              <a:rPr lang="fr-FR" b="1" dirty="0">
                <a:solidFill>
                  <a:srgbClr val="0070C0"/>
                </a:solidFill>
              </a:rPr>
              <a:t>prison ferme</a:t>
            </a:r>
          </a:p>
        </p:txBody>
      </p:sp>
      <p:sp>
        <p:nvSpPr>
          <p:cNvPr id="12" name="Rectangle 11">
            <a:extLst>
              <a:ext uri="{FF2B5EF4-FFF2-40B4-BE49-F238E27FC236}">
                <a16:creationId xmlns:a16="http://schemas.microsoft.com/office/drawing/2014/main" id="{ADBB43A2-D95A-4588-8710-E6B3A4D96D39}"/>
              </a:ext>
            </a:extLst>
          </p:cNvPr>
          <p:cNvSpPr/>
          <p:nvPr/>
        </p:nvSpPr>
        <p:spPr>
          <a:xfrm>
            <a:off x="564775" y="2502609"/>
            <a:ext cx="10515599" cy="369332"/>
          </a:xfrm>
          <a:prstGeom prst="rect">
            <a:avLst/>
          </a:prstGeom>
        </p:spPr>
        <p:txBody>
          <a:bodyPr wrap="square">
            <a:spAutoFit/>
          </a:bodyPr>
          <a:lstStyle/>
          <a:p>
            <a:r>
              <a:rPr lang="fr-FR" dirty="0">
                <a:solidFill>
                  <a:srgbClr val="FF0000"/>
                </a:solidFill>
              </a:rPr>
              <a:t>Un jeune homme</a:t>
            </a:r>
            <a:r>
              <a:rPr lang="fr-FR" dirty="0"/>
              <a:t> condamné à </a:t>
            </a:r>
            <a:r>
              <a:rPr lang="fr-FR" b="1" dirty="0">
                <a:solidFill>
                  <a:srgbClr val="0070C0"/>
                </a:solidFill>
              </a:rPr>
              <a:t>seize mois</a:t>
            </a:r>
            <a:r>
              <a:rPr lang="fr-FR" dirty="0"/>
              <a:t> de </a:t>
            </a:r>
            <a:r>
              <a:rPr lang="fr-FR" b="1" dirty="0">
                <a:solidFill>
                  <a:srgbClr val="0070C0"/>
                </a:solidFill>
              </a:rPr>
              <a:t>prison ferme </a:t>
            </a:r>
            <a:r>
              <a:rPr lang="fr-FR" dirty="0"/>
              <a:t>après un cambriolage à Chamalières (Puy-de-Dôme)</a:t>
            </a:r>
          </a:p>
        </p:txBody>
      </p:sp>
      <p:sp>
        <p:nvSpPr>
          <p:cNvPr id="13" name="Rectangle 12">
            <a:extLst>
              <a:ext uri="{FF2B5EF4-FFF2-40B4-BE49-F238E27FC236}">
                <a16:creationId xmlns:a16="http://schemas.microsoft.com/office/drawing/2014/main" id="{C5E86754-EFAC-4F36-B17C-913D62E607CA}"/>
              </a:ext>
            </a:extLst>
          </p:cNvPr>
          <p:cNvSpPr/>
          <p:nvPr/>
        </p:nvSpPr>
        <p:spPr>
          <a:xfrm>
            <a:off x="564775" y="2941927"/>
            <a:ext cx="10613571" cy="369333"/>
          </a:xfrm>
          <a:prstGeom prst="rect">
            <a:avLst/>
          </a:prstGeom>
        </p:spPr>
        <p:txBody>
          <a:bodyPr wrap="square">
            <a:spAutoFit/>
          </a:bodyPr>
          <a:lstStyle/>
          <a:p>
            <a:r>
              <a:rPr lang="fr-FR" dirty="0">
                <a:solidFill>
                  <a:srgbClr val="FF0000"/>
                </a:solidFill>
              </a:rPr>
              <a:t>L'homme qui avait violenté deux femmes à Tulle et séquestré l'un d'elles </a:t>
            </a:r>
            <a:r>
              <a:rPr lang="fr-FR" dirty="0"/>
              <a:t>écope de </a:t>
            </a:r>
            <a:r>
              <a:rPr lang="fr-FR" b="1" dirty="0">
                <a:solidFill>
                  <a:srgbClr val="0070C0"/>
                </a:solidFill>
              </a:rPr>
              <a:t>6 ans </a:t>
            </a:r>
            <a:r>
              <a:rPr lang="fr-FR" dirty="0"/>
              <a:t>de </a:t>
            </a:r>
            <a:r>
              <a:rPr lang="fr-FR" b="1" dirty="0">
                <a:solidFill>
                  <a:srgbClr val="0070C0"/>
                </a:solidFill>
              </a:rPr>
              <a:t>prison ferme</a:t>
            </a:r>
          </a:p>
        </p:txBody>
      </p:sp>
      <p:graphicFrame>
        <p:nvGraphicFramePr>
          <p:cNvPr id="14" name="Table 13">
            <a:extLst>
              <a:ext uri="{FF2B5EF4-FFF2-40B4-BE49-F238E27FC236}">
                <a16:creationId xmlns:a16="http://schemas.microsoft.com/office/drawing/2014/main" id="{B403536C-FD19-42CB-B662-2E6766CB9066}"/>
              </a:ext>
            </a:extLst>
          </p:cNvPr>
          <p:cNvGraphicFramePr>
            <a:graphicFrameLocks noGrp="1"/>
          </p:cNvGraphicFramePr>
          <p:nvPr>
            <p:extLst>
              <p:ext uri="{D42A27DB-BD31-4B8C-83A1-F6EECF244321}">
                <p14:modId xmlns:p14="http://schemas.microsoft.com/office/powerpoint/2010/main" val="4131340109"/>
              </p:ext>
            </p:extLst>
          </p:nvPr>
        </p:nvGraphicFramePr>
        <p:xfrm>
          <a:off x="340658" y="3546741"/>
          <a:ext cx="11089342" cy="2225040"/>
        </p:xfrm>
        <a:graphic>
          <a:graphicData uri="http://schemas.openxmlformats.org/drawingml/2006/table">
            <a:tbl>
              <a:tblPr firstRow="1" bandRow="1">
                <a:tableStyleId>{5C22544A-7EE6-4342-B048-85BDC9FD1C3A}</a:tableStyleId>
              </a:tblPr>
              <a:tblGrid>
                <a:gridCol w="2881513">
                  <a:extLst>
                    <a:ext uri="{9D8B030D-6E8A-4147-A177-3AD203B41FA5}">
                      <a16:colId xmlns:a16="http://schemas.microsoft.com/office/drawing/2014/main" val="1410879283"/>
                    </a:ext>
                  </a:extLst>
                </a:gridCol>
                <a:gridCol w="2895600">
                  <a:extLst>
                    <a:ext uri="{9D8B030D-6E8A-4147-A177-3AD203B41FA5}">
                      <a16:colId xmlns:a16="http://schemas.microsoft.com/office/drawing/2014/main" val="2718448524"/>
                    </a:ext>
                  </a:extLst>
                </a:gridCol>
                <a:gridCol w="1807029">
                  <a:extLst>
                    <a:ext uri="{9D8B030D-6E8A-4147-A177-3AD203B41FA5}">
                      <a16:colId xmlns:a16="http://schemas.microsoft.com/office/drawing/2014/main" val="1105224313"/>
                    </a:ext>
                  </a:extLst>
                </a:gridCol>
                <a:gridCol w="1164771">
                  <a:extLst>
                    <a:ext uri="{9D8B030D-6E8A-4147-A177-3AD203B41FA5}">
                      <a16:colId xmlns:a16="http://schemas.microsoft.com/office/drawing/2014/main" val="1173564445"/>
                    </a:ext>
                  </a:extLst>
                </a:gridCol>
                <a:gridCol w="892629">
                  <a:extLst>
                    <a:ext uri="{9D8B030D-6E8A-4147-A177-3AD203B41FA5}">
                      <a16:colId xmlns:a16="http://schemas.microsoft.com/office/drawing/2014/main" val="1390683369"/>
                    </a:ext>
                  </a:extLst>
                </a:gridCol>
                <a:gridCol w="1447800">
                  <a:extLst>
                    <a:ext uri="{9D8B030D-6E8A-4147-A177-3AD203B41FA5}">
                      <a16:colId xmlns:a16="http://schemas.microsoft.com/office/drawing/2014/main" val="3293512336"/>
                    </a:ext>
                  </a:extLst>
                </a:gridCol>
              </a:tblGrid>
              <a:tr h="370840">
                <a:tc>
                  <a:txBody>
                    <a:bodyPr/>
                    <a:lstStyle/>
                    <a:p>
                      <a:r>
                        <a:rPr lang="fr-FR" dirty="0"/>
                        <a:t>Tribunal</a:t>
                      </a:r>
                    </a:p>
                  </a:txBody>
                  <a:tcPr/>
                </a:tc>
                <a:tc>
                  <a:txBody>
                    <a:bodyPr/>
                    <a:lstStyle/>
                    <a:p>
                      <a:r>
                        <a:rPr lang="fr-FR" dirty="0"/>
                        <a:t>Accusé</a:t>
                      </a:r>
                    </a:p>
                  </a:txBody>
                  <a:tcPr/>
                </a:tc>
                <a:tc>
                  <a:txBody>
                    <a:bodyPr/>
                    <a:lstStyle/>
                    <a:p>
                      <a:r>
                        <a:rPr lang="fr-FR" dirty="0"/>
                        <a:t>Peine</a:t>
                      </a:r>
                    </a:p>
                  </a:txBody>
                  <a:tcPr/>
                </a:tc>
                <a:tc>
                  <a:txBody>
                    <a:bodyPr/>
                    <a:lstStyle/>
                    <a:p>
                      <a:r>
                        <a:rPr lang="fr-FR" dirty="0"/>
                        <a:t>Montant</a:t>
                      </a:r>
                    </a:p>
                  </a:txBody>
                  <a:tcPr/>
                </a:tc>
                <a:tc>
                  <a:txBody>
                    <a:bodyPr/>
                    <a:lstStyle/>
                    <a:p>
                      <a:r>
                        <a:rPr lang="fr-FR" dirty="0"/>
                        <a:t>Unité</a:t>
                      </a:r>
                    </a:p>
                  </a:txBody>
                  <a:tcPr/>
                </a:tc>
                <a:tc>
                  <a:txBody>
                    <a:bodyPr/>
                    <a:lstStyle/>
                    <a:p>
                      <a:r>
                        <a:rPr lang="fr-FR" dirty="0"/>
                        <a:t>Date</a:t>
                      </a:r>
                    </a:p>
                  </a:txBody>
                  <a:tcPr/>
                </a:tc>
                <a:extLst>
                  <a:ext uri="{0D108BD9-81ED-4DB2-BD59-A6C34878D82A}">
                    <a16:rowId xmlns:a16="http://schemas.microsoft.com/office/drawing/2014/main" val="297513754"/>
                  </a:ext>
                </a:extLst>
              </a:tr>
              <a:tr h="370840">
                <a:tc>
                  <a:txBody>
                    <a:bodyPr/>
                    <a:lstStyle/>
                    <a:p>
                      <a:endParaRPr lang="fr-FR" dirty="0"/>
                    </a:p>
                  </a:txBody>
                  <a:tcPr/>
                </a:tc>
                <a:tc>
                  <a:txBody>
                    <a:bodyPr/>
                    <a:lstStyle/>
                    <a:p>
                      <a:r>
                        <a:rPr lang="fr-FR" dirty="0"/>
                        <a:t>EDF</a:t>
                      </a:r>
                    </a:p>
                  </a:txBody>
                  <a:tcPr/>
                </a:tc>
                <a:tc>
                  <a:txBody>
                    <a:bodyPr/>
                    <a:lstStyle/>
                    <a:p>
                      <a:r>
                        <a:rPr lang="fr-FR" dirty="0"/>
                        <a:t>amende</a:t>
                      </a:r>
                    </a:p>
                  </a:txBody>
                  <a:tcPr/>
                </a:tc>
                <a:tc>
                  <a:txBody>
                    <a:bodyPr/>
                    <a:lstStyle/>
                    <a:p>
                      <a:pPr algn="r"/>
                      <a:r>
                        <a:rPr lang="fr-FR" dirty="0"/>
                        <a:t>1800000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682562537"/>
                  </a:ext>
                </a:extLst>
              </a:tr>
              <a:tr h="370840">
                <a:tc>
                  <a:txBody>
                    <a:bodyPr/>
                    <a:lstStyle/>
                    <a:p>
                      <a:r>
                        <a:rPr lang="fr-FR" dirty="0"/>
                        <a:t>Grande instance Paris</a:t>
                      </a:r>
                    </a:p>
                  </a:txBody>
                  <a:tcPr/>
                </a:tc>
                <a:tc>
                  <a:txBody>
                    <a:bodyPr/>
                    <a:lstStyle/>
                    <a:p>
                      <a:r>
                        <a:rPr lang="fr-FR" dirty="0"/>
                        <a:t>Google</a:t>
                      </a:r>
                    </a:p>
                  </a:txBody>
                  <a:tcPr/>
                </a:tc>
                <a:tc>
                  <a:txBody>
                    <a:bodyPr/>
                    <a:lstStyle/>
                    <a:p>
                      <a:r>
                        <a:rPr lang="fr-FR" dirty="0"/>
                        <a:t>amende</a:t>
                      </a:r>
                    </a:p>
                  </a:txBody>
                  <a:tcPr/>
                </a:tc>
                <a:tc>
                  <a:txBody>
                    <a:bodyPr/>
                    <a:lstStyle/>
                    <a:p>
                      <a:pPr algn="r"/>
                      <a:r>
                        <a:rPr lang="fr-FR" dirty="0"/>
                        <a:t>30000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326300484"/>
                  </a:ext>
                </a:extLst>
              </a:tr>
              <a:tr h="370840">
                <a:tc>
                  <a:txBody>
                    <a:bodyPr/>
                    <a:lstStyle/>
                    <a:p>
                      <a:endParaRPr lang="fr-FR" dirty="0"/>
                    </a:p>
                  </a:txBody>
                  <a:tcPr/>
                </a:tc>
                <a:tc>
                  <a:txBody>
                    <a:bodyPr/>
                    <a:lstStyle/>
                    <a:p>
                      <a:r>
                        <a:rPr lang="fr-FR" dirty="0"/>
                        <a:t>Jérôme Cahuzac</a:t>
                      </a:r>
                    </a:p>
                  </a:txBody>
                  <a:tcPr/>
                </a:tc>
                <a:tc>
                  <a:txBody>
                    <a:bodyPr/>
                    <a:lstStyle/>
                    <a:p>
                      <a:r>
                        <a:rPr lang="fr-FR" dirty="0"/>
                        <a:t>prison ferme</a:t>
                      </a:r>
                    </a:p>
                  </a:txBody>
                  <a:tcPr/>
                </a:tc>
                <a:tc>
                  <a:txBody>
                    <a:bodyPr/>
                    <a:lstStyle/>
                    <a:p>
                      <a:pPr algn="r"/>
                      <a:r>
                        <a:rPr lang="fr-FR" dirty="0"/>
                        <a:t>36</a:t>
                      </a:r>
                    </a:p>
                  </a:txBody>
                  <a:tcPr/>
                </a:tc>
                <a:tc>
                  <a:txBody>
                    <a:bodyPr/>
                    <a:lstStyle/>
                    <a:p>
                      <a:r>
                        <a:rPr lang="fr-FR" dirty="0"/>
                        <a:t>mois</a:t>
                      </a:r>
                    </a:p>
                  </a:txBody>
                  <a:tcPr/>
                </a:tc>
                <a:tc>
                  <a:txBody>
                    <a:bodyPr/>
                    <a:lstStyle/>
                    <a:p>
                      <a:r>
                        <a:rPr lang="fr-FR" dirty="0"/>
                        <a:t>XXXX-12-08</a:t>
                      </a:r>
                    </a:p>
                  </a:txBody>
                  <a:tcPr/>
                </a:tc>
                <a:extLst>
                  <a:ext uri="{0D108BD9-81ED-4DB2-BD59-A6C34878D82A}">
                    <a16:rowId xmlns:a16="http://schemas.microsoft.com/office/drawing/2014/main" val="3755803739"/>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16</a:t>
                      </a:r>
                    </a:p>
                  </a:txBody>
                  <a:tcPr/>
                </a:tc>
                <a:tc>
                  <a:txBody>
                    <a:bodyPr/>
                    <a:lstStyle/>
                    <a:p>
                      <a:r>
                        <a:rPr lang="fr-FR" dirty="0"/>
                        <a:t>mois</a:t>
                      </a:r>
                    </a:p>
                  </a:txBody>
                  <a:tcPr/>
                </a:tc>
                <a:tc>
                  <a:txBody>
                    <a:bodyPr/>
                    <a:lstStyle/>
                    <a:p>
                      <a:endParaRPr lang="fr-FR"/>
                    </a:p>
                  </a:txBody>
                  <a:tcPr/>
                </a:tc>
                <a:extLst>
                  <a:ext uri="{0D108BD9-81ED-4DB2-BD59-A6C34878D82A}">
                    <a16:rowId xmlns:a16="http://schemas.microsoft.com/office/drawing/2014/main" val="2570880630"/>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72</a:t>
                      </a:r>
                    </a:p>
                  </a:txBody>
                  <a:tcPr/>
                </a:tc>
                <a:tc>
                  <a:txBody>
                    <a:bodyPr/>
                    <a:lstStyle/>
                    <a:p>
                      <a:r>
                        <a:rPr lang="fr-FR" dirty="0"/>
                        <a:t>mois</a:t>
                      </a:r>
                    </a:p>
                  </a:txBody>
                  <a:tcPr/>
                </a:tc>
                <a:tc>
                  <a:txBody>
                    <a:bodyPr/>
                    <a:lstStyle/>
                    <a:p>
                      <a:endParaRPr lang="fr-FR" dirty="0"/>
                    </a:p>
                  </a:txBody>
                  <a:tcPr/>
                </a:tc>
                <a:extLst>
                  <a:ext uri="{0D108BD9-81ED-4DB2-BD59-A6C34878D82A}">
                    <a16:rowId xmlns:a16="http://schemas.microsoft.com/office/drawing/2014/main" val="498843058"/>
                  </a:ext>
                </a:extLst>
              </a:tr>
            </a:tbl>
          </a:graphicData>
        </a:graphic>
      </p:graphicFrame>
    </p:spTree>
    <p:extLst>
      <p:ext uri="{BB962C8B-B14F-4D97-AF65-F5344CB8AC3E}">
        <p14:creationId xmlns:p14="http://schemas.microsoft.com/office/powerpoint/2010/main" val="2600567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(1/2)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a:bodyPr>
          <a:lstStyle/>
          <a:p>
            <a:r>
              <a:rPr lang="fr-FR" dirty="0"/>
              <a:t>Hypothèse de distribution</a:t>
            </a:r>
          </a:p>
          <a:p>
            <a:pPr lvl="1"/>
            <a:r>
              <a:rPr lang="fr-FR" dirty="0"/>
              <a:t>Le degré de </a:t>
            </a:r>
            <a:r>
              <a:rPr lang="fr-FR" b="1" dirty="0"/>
              <a:t>similarité sémantique </a:t>
            </a:r>
            <a:r>
              <a:rPr lang="fr-FR" dirty="0"/>
              <a:t>entre deux expressions linguistiques A et B est fonction de la similarité des contextes linguistiques dans lesquelles elles apparaissent</a:t>
            </a:r>
          </a:p>
          <a:p>
            <a:pPr lvl="2"/>
            <a:r>
              <a:rPr lang="fr-FR" sz="2200" dirty="0"/>
              <a:t>« You </a:t>
            </a:r>
            <a:r>
              <a:rPr lang="fr-FR" sz="2200" dirty="0" err="1"/>
              <a:t>shall</a:t>
            </a:r>
            <a:r>
              <a:rPr lang="fr-FR" sz="2200" dirty="0"/>
              <a:t> know a </a:t>
            </a:r>
            <a:r>
              <a:rPr lang="fr-FR" sz="2200" dirty="0" err="1"/>
              <a:t>word</a:t>
            </a:r>
            <a:r>
              <a:rPr lang="fr-FR" sz="2200" dirty="0"/>
              <a:t> by the </a:t>
            </a:r>
            <a:r>
              <a:rPr lang="fr-FR" sz="2200" dirty="0" err="1"/>
              <a:t>company</a:t>
            </a:r>
            <a:r>
              <a:rPr lang="fr-FR" sz="2200" dirty="0"/>
              <a:t> </a:t>
            </a:r>
            <a:r>
              <a:rPr lang="fr-FR" sz="2200" dirty="0" err="1"/>
              <a:t>it</a:t>
            </a:r>
            <a:r>
              <a:rPr lang="fr-FR" sz="2200" dirty="0"/>
              <a:t> </a:t>
            </a:r>
            <a:r>
              <a:rPr lang="fr-FR" sz="2200" dirty="0" err="1"/>
              <a:t>keeps</a:t>
            </a:r>
            <a:r>
              <a:rPr lang="fr-FR" sz="2200" dirty="0"/>
              <a:t> » (Firth, 1957)</a:t>
            </a:r>
          </a:p>
          <a:p>
            <a:pPr lvl="2"/>
            <a:r>
              <a:rPr lang="fr-FR" sz="2200" dirty="0">
                <a:solidFill>
                  <a:srgbClr val="0070C0"/>
                </a:solidFill>
              </a:rPr>
              <a:t>Il a rempli la bouteille de </a:t>
            </a:r>
            <a:r>
              <a:rPr lang="fr-FR" sz="2200" b="1" dirty="0" err="1">
                <a:solidFill>
                  <a:srgbClr val="0070C0"/>
                </a:solidFill>
              </a:rPr>
              <a:t>briloque</a:t>
            </a:r>
            <a:r>
              <a:rPr lang="fr-FR" sz="2200" dirty="0">
                <a:solidFill>
                  <a:srgbClr val="0070C0"/>
                </a:solidFill>
              </a:rPr>
              <a:t>, nous l’a fait passer, et en avons tous bu</a:t>
            </a:r>
          </a:p>
          <a:p>
            <a:pPr lvl="2"/>
            <a:r>
              <a:rPr lang="fr-FR" sz="2200" dirty="0">
                <a:solidFill>
                  <a:srgbClr val="0070C0"/>
                </a:solidFill>
              </a:rPr>
              <a:t>Nous avons pu voir une petite </a:t>
            </a:r>
            <a:r>
              <a:rPr lang="fr-FR" sz="2200" b="1" dirty="0" err="1">
                <a:solidFill>
                  <a:srgbClr val="0070C0"/>
                </a:solidFill>
              </a:rPr>
              <a:t>briloque</a:t>
            </a:r>
            <a:r>
              <a:rPr lang="fr-FR" sz="2200" dirty="0">
                <a:solidFill>
                  <a:srgbClr val="0070C0"/>
                </a:solidFill>
              </a:rPr>
              <a:t>, avec sa belle fourrure, se blottir derrière un arbre</a:t>
            </a:r>
            <a:endParaRPr lang="fr-FR" sz="2200" dirty="0"/>
          </a:p>
          <a:p>
            <a:r>
              <a:rPr lang="fr-FR" dirty="0"/>
              <a:t>Le paradigme dominant en NLP depuis 2013, en liaison avec l’explosion des réseaux neuronaux profonds (</a:t>
            </a:r>
            <a:r>
              <a:rPr lang="fr-FR" dirty="0" err="1"/>
              <a:t>deep</a:t>
            </a:r>
            <a:r>
              <a:rPr lang="fr-FR" dirty="0"/>
              <a:t> </a:t>
            </a:r>
            <a:r>
              <a:rPr lang="fr-FR" dirty="0" err="1"/>
              <a:t>learning</a:t>
            </a:r>
            <a:r>
              <a:rPr lang="fr-FR" dirty="0"/>
              <a:t>)</a:t>
            </a:r>
          </a:p>
          <a:p>
            <a:pPr lvl="1"/>
            <a:r>
              <a:rPr lang="fr-FR" dirty="0"/>
              <a:t>Avant 2013, algèbre linéaire, distributions de probabilités LSA (Latent </a:t>
            </a:r>
            <a:r>
              <a:rPr lang="fr-FR" dirty="0" err="1"/>
              <a:t>Semantic</a:t>
            </a:r>
            <a:r>
              <a:rPr lang="fr-FR" dirty="0"/>
              <a:t> </a:t>
            </a:r>
            <a:r>
              <a:rPr lang="fr-FR" dirty="0" err="1"/>
              <a:t>Analysis</a:t>
            </a:r>
            <a:r>
              <a:rPr lang="fr-FR" dirty="0"/>
              <a:t>), LDA (Latent Dirichlet Allocation)…</a:t>
            </a:r>
          </a:p>
          <a:p>
            <a:pPr lvl="1"/>
            <a:r>
              <a:rPr lang="fr-FR" dirty="0"/>
              <a:t>Après 2013, dérivées de tâches effectuées en DL : word2vec, </a:t>
            </a:r>
            <a:r>
              <a:rPr lang="fr-FR" dirty="0" err="1"/>
              <a:t>GloVe</a:t>
            </a:r>
            <a:r>
              <a:rPr lang="fr-FR" dirty="0"/>
              <a:t>, </a:t>
            </a:r>
            <a:r>
              <a:rPr lang="fr-FR" dirty="0" err="1"/>
              <a:t>fastText</a:t>
            </a:r>
            <a:endParaRPr lang="fr-FR" dirty="0"/>
          </a:p>
          <a:p>
            <a:pPr lvl="1"/>
            <a:r>
              <a:rPr lang="fr-FR" dirty="0"/>
              <a:t>Après 2018, les vecteurs deviennent contextuels : </a:t>
            </a:r>
            <a:r>
              <a:rPr lang="fr-FR" dirty="0" err="1"/>
              <a:t>ELMo</a:t>
            </a:r>
            <a:r>
              <a:rPr lang="fr-FR" dirty="0"/>
              <a:t>, BERT, </a:t>
            </a:r>
            <a:r>
              <a:rPr lang="fr-FR" dirty="0" err="1"/>
              <a:t>XLNet</a:t>
            </a:r>
            <a:r>
              <a:rPr lang="fr-FR" dirty="0"/>
              <a:t>…</a:t>
            </a:r>
          </a:p>
          <a:p>
            <a:r>
              <a:rPr lang="fr-FR" dirty="0"/>
              <a:t>Et concomitamment, beaucoup d’oublis des acquis de la linguistique…</a:t>
            </a:r>
          </a:p>
          <a:p>
            <a:pPr lvl="1"/>
            <a:r>
              <a:rPr lang="fr-FR" dirty="0"/>
              <a:t>Même si une convergence entre linguistes et spécialistes IA se dessine</a:t>
            </a:r>
          </a:p>
          <a:p>
            <a:endParaRPr lang="fr-FR" dirty="0"/>
          </a:p>
        </p:txBody>
      </p:sp>
    </p:spTree>
    <p:extLst>
      <p:ext uri="{BB962C8B-B14F-4D97-AF65-F5344CB8AC3E}">
        <p14:creationId xmlns:p14="http://schemas.microsoft.com/office/powerpoint/2010/main" val="366404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Introduction au Traitement Automatique du Langage Naturel</a:t>
            </a:r>
          </a:p>
          <a:p>
            <a:r>
              <a:rPr lang="fr-FR" sz="2400" dirty="0"/>
              <a:t>Première exploration d’un corpus (lexicométrie)</a:t>
            </a:r>
          </a:p>
          <a:p>
            <a:r>
              <a:rPr lang="fr-FR" sz="2400" dirty="0"/>
              <a:t>Bibliothèques NLP</a:t>
            </a:r>
          </a:p>
          <a:p>
            <a:r>
              <a:rPr lang="fr-FR" sz="2400" dirty="0"/>
              <a:t>Représentation vectorielles (par comptage)</a:t>
            </a:r>
          </a:p>
          <a:p>
            <a:r>
              <a:rPr lang="fr-FR" sz="2400" dirty="0"/>
              <a:t>Analyse thématique</a:t>
            </a:r>
          </a:p>
          <a:p>
            <a:r>
              <a:rPr lang="fr-FR" sz="2400" dirty="0"/>
              <a:t>Obtentions de groupes de mots</a:t>
            </a:r>
          </a:p>
          <a:p>
            <a:r>
              <a:rPr lang="fr-FR" sz="2400" dirty="0"/>
              <a:t>Groupements de textes et réduction de dimensionnalité</a:t>
            </a:r>
          </a:p>
          <a:p>
            <a:r>
              <a:rPr lang="fr-FR" sz="2400" dirty="0"/>
              <a:t>Autres méthodes d’analyse de corpus</a:t>
            </a:r>
          </a:p>
          <a:p>
            <a:r>
              <a:rPr lang="fr-FR" sz="2400" dirty="0"/>
              <a:t>Classifications de textes et annotations</a:t>
            </a:r>
          </a:p>
          <a:p>
            <a:r>
              <a:rPr lang="fr-FR" sz="2400" dirty="0"/>
              <a:t>Plongements de mots</a:t>
            </a:r>
          </a:p>
          <a:p>
            <a:r>
              <a:rPr lang="fr-FR" sz="2400" dirty="0"/>
              <a:t>(récapitulatif)</a:t>
            </a:r>
          </a:p>
          <a:p>
            <a:endParaRPr lang="fr-FR" sz="2400" dirty="0"/>
          </a:p>
        </p:txBody>
      </p:sp>
    </p:spTree>
    <p:extLst>
      <p:ext uri="{BB962C8B-B14F-4D97-AF65-F5344CB8AC3E}">
        <p14:creationId xmlns:p14="http://schemas.microsoft.com/office/powerpoint/2010/main" val="3860992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(2/2)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241280" y="960998"/>
            <a:ext cx="11709440" cy="6125228"/>
          </a:xfrm>
        </p:spPr>
        <p:txBody>
          <a:bodyPr>
            <a:normAutofit/>
          </a:bodyPr>
          <a:lstStyle/>
          <a:p>
            <a:r>
              <a:rPr lang="fr-FR" dirty="0"/>
              <a:t>Représentation des mots selon des vecteurs obtenus à partir de leur co-occurrences avec les autres mots du corpus</a:t>
            </a:r>
          </a:p>
          <a:p>
            <a:pPr lvl="1"/>
            <a:r>
              <a:rPr lang="fr-FR" dirty="0"/>
              <a:t>À partir : des modalités très différentes de traitement</a:t>
            </a:r>
          </a:p>
          <a:p>
            <a:pPr lvl="1"/>
            <a:r>
              <a:rPr lang="fr-FR" dirty="0"/>
              <a:t>En général : réduction de dimensionnalité (vecteurs denses)</a:t>
            </a:r>
          </a:p>
          <a:p>
            <a:pPr lvl="1"/>
            <a:r>
              <a:rPr lang="fr-FR" dirty="0"/>
              <a:t>On peut aussi considérer des séquences de caractères plutôt que des mots</a:t>
            </a:r>
          </a:p>
          <a:p>
            <a:r>
              <a:rPr lang="fr-FR" dirty="0"/>
              <a:t>Mesure de la proximité sémantique à partir d’une distance géométrique</a:t>
            </a:r>
          </a:p>
          <a:p>
            <a:pPr lvl="1"/>
            <a:r>
              <a:rPr lang="fr-FR" dirty="0"/>
              <a:t>Similarité : synonymie, hyperonymie, </a:t>
            </a:r>
            <a:r>
              <a:rPr lang="fr-FR" dirty="0" err="1"/>
              <a:t>co</a:t>
            </a:r>
            <a:r>
              <a:rPr lang="fr-FR" dirty="0"/>
              <a:t>-hyponymie…</a:t>
            </a:r>
          </a:p>
          <a:p>
            <a:pPr lvl="1"/>
            <a:r>
              <a:rPr lang="fr-FR" dirty="0"/>
              <a:t>Parenté :  fonction, méronymie, location, attribut</a:t>
            </a:r>
          </a:p>
          <a:p>
            <a:pPr lvl="2"/>
            <a:r>
              <a:rPr lang="fr-FR" dirty="0"/>
              <a:t>L’analogie est la mise en relation de deux mots selon un partage de parenté</a:t>
            </a:r>
          </a:p>
          <a:p>
            <a:r>
              <a:rPr lang="fr-FR" dirty="0"/>
              <a:t>Comment représenter des phrases ?</a:t>
            </a:r>
          </a:p>
          <a:p>
            <a:pPr lvl="1"/>
            <a:r>
              <a:rPr lang="fr-FR" dirty="0"/>
              <a:t>La simple somme des vecteurs de mots de la phrase peut suffire pour certaines applications, mais reste approximative</a:t>
            </a:r>
          </a:p>
          <a:p>
            <a:pPr lvl="2"/>
            <a:r>
              <a:rPr lang="fr-FR" sz="2200" dirty="0"/>
              <a:t>Les applications de DL travaillent sur les vecteurs de mots en tant que plongements de mots (</a:t>
            </a:r>
            <a:r>
              <a:rPr lang="fr-FR" sz="2200" dirty="0" err="1"/>
              <a:t>word</a:t>
            </a:r>
            <a:r>
              <a:rPr lang="fr-FR" sz="2200" dirty="0"/>
              <a:t> </a:t>
            </a:r>
            <a:r>
              <a:rPr lang="fr-FR" sz="2200" dirty="0" err="1"/>
              <a:t>embeddings</a:t>
            </a:r>
            <a:r>
              <a:rPr lang="fr-FR" sz="2200" dirty="0"/>
              <a:t>), en couches d’entrée pour celles d’autres processus, comme la classification de textes ou la transformation de séquences (traduction automatique)</a:t>
            </a:r>
          </a:p>
        </p:txBody>
      </p:sp>
    </p:spTree>
    <p:extLst>
      <p:ext uri="{BB962C8B-B14F-4D97-AF65-F5344CB8AC3E}">
        <p14:creationId xmlns:p14="http://schemas.microsoft.com/office/powerpoint/2010/main" val="317871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Matrices et vecteurs de mots</a:t>
            </a:r>
          </a:p>
        </p:txBody>
      </p:sp>
      <p:pic>
        <p:nvPicPr>
          <p:cNvPr id="4" name="Picture 3">
            <a:extLst>
              <a:ext uri="{FF2B5EF4-FFF2-40B4-BE49-F238E27FC236}">
                <a16:creationId xmlns:a16="http://schemas.microsoft.com/office/drawing/2014/main" id="{684693A0-5B27-4F92-9690-C143E294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89" y="1353125"/>
            <a:ext cx="7634128" cy="5052963"/>
          </a:xfrm>
          <a:prstGeom prst="rect">
            <a:avLst/>
          </a:prstGeom>
        </p:spPr>
      </p:pic>
      <p:sp>
        <p:nvSpPr>
          <p:cNvPr id="5" name="TextBox 4">
            <a:extLst>
              <a:ext uri="{FF2B5EF4-FFF2-40B4-BE49-F238E27FC236}">
                <a16:creationId xmlns:a16="http://schemas.microsoft.com/office/drawing/2014/main" id="{DE3155A1-CFC7-4139-890C-B42B07E004A5}"/>
              </a:ext>
            </a:extLst>
          </p:cNvPr>
          <p:cNvSpPr txBox="1"/>
          <p:nvPr/>
        </p:nvSpPr>
        <p:spPr>
          <a:xfrm>
            <a:off x="7869837" y="3440243"/>
            <a:ext cx="1091646" cy="400110"/>
          </a:xfrm>
          <a:prstGeom prst="rect">
            <a:avLst/>
          </a:prstGeom>
          <a:noFill/>
        </p:spPr>
        <p:txBody>
          <a:bodyPr wrap="none" rtlCol="0">
            <a:spAutoFit/>
          </a:bodyPr>
          <a:lstStyle/>
          <a:p>
            <a:r>
              <a:rPr lang="fr-FR" sz="2000" b="1" dirty="0"/>
              <a:t>Véhicule</a:t>
            </a:r>
          </a:p>
        </p:txBody>
      </p:sp>
      <p:sp>
        <p:nvSpPr>
          <p:cNvPr id="6" name="TextBox 5">
            <a:extLst>
              <a:ext uri="{FF2B5EF4-FFF2-40B4-BE49-F238E27FC236}">
                <a16:creationId xmlns:a16="http://schemas.microsoft.com/office/drawing/2014/main" id="{9F3C6148-DA11-4B03-AC83-020565E72578}"/>
              </a:ext>
            </a:extLst>
          </p:cNvPr>
          <p:cNvSpPr txBox="1"/>
          <p:nvPr/>
        </p:nvSpPr>
        <p:spPr>
          <a:xfrm>
            <a:off x="8266034" y="2986034"/>
            <a:ext cx="969753" cy="400110"/>
          </a:xfrm>
          <a:prstGeom prst="rect">
            <a:avLst/>
          </a:prstGeom>
          <a:noFill/>
        </p:spPr>
        <p:txBody>
          <a:bodyPr wrap="none" rtlCol="0">
            <a:spAutoFit/>
          </a:bodyPr>
          <a:lstStyle/>
          <a:p>
            <a:r>
              <a:rPr lang="fr-FR" sz="2000" b="1" dirty="0"/>
              <a:t>Voiture</a:t>
            </a:r>
          </a:p>
        </p:txBody>
      </p:sp>
      <p:sp>
        <p:nvSpPr>
          <p:cNvPr id="7" name="TextBox 6">
            <a:extLst>
              <a:ext uri="{FF2B5EF4-FFF2-40B4-BE49-F238E27FC236}">
                <a16:creationId xmlns:a16="http://schemas.microsoft.com/office/drawing/2014/main" id="{C4DF23E1-0E2A-4879-956F-3170E32651BA}"/>
              </a:ext>
            </a:extLst>
          </p:cNvPr>
          <p:cNvSpPr txBox="1"/>
          <p:nvPr/>
        </p:nvSpPr>
        <p:spPr>
          <a:xfrm>
            <a:off x="9235787" y="3386144"/>
            <a:ext cx="1440523" cy="400110"/>
          </a:xfrm>
          <a:prstGeom prst="rect">
            <a:avLst/>
          </a:prstGeom>
          <a:noFill/>
        </p:spPr>
        <p:txBody>
          <a:bodyPr wrap="none" rtlCol="0">
            <a:spAutoFit/>
          </a:bodyPr>
          <a:lstStyle/>
          <a:p>
            <a:r>
              <a:rPr lang="fr-FR" sz="2000" b="1" dirty="0"/>
              <a:t>Automobile</a:t>
            </a:r>
          </a:p>
        </p:txBody>
      </p:sp>
      <p:sp>
        <p:nvSpPr>
          <p:cNvPr id="8" name="TextBox 7">
            <a:extLst>
              <a:ext uri="{FF2B5EF4-FFF2-40B4-BE49-F238E27FC236}">
                <a16:creationId xmlns:a16="http://schemas.microsoft.com/office/drawing/2014/main" id="{823AEF22-5949-4C2F-B387-5CE35468FCB7}"/>
              </a:ext>
            </a:extLst>
          </p:cNvPr>
          <p:cNvSpPr txBox="1"/>
          <p:nvPr/>
        </p:nvSpPr>
        <p:spPr>
          <a:xfrm>
            <a:off x="8771115" y="2235650"/>
            <a:ext cx="994183" cy="400110"/>
          </a:xfrm>
          <a:prstGeom prst="rect">
            <a:avLst/>
          </a:prstGeom>
          <a:noFill/>
        </p:spPr>
        <p:txBody>
          <a:bodyPr wrap="none" rtlCol="0">
            <a:spAutoFit/>
          </a:bodyPr>
          <a:lstStyle/>
          <a:p>
            <a:r>
              <a:rPr lang="fr-FR" sz="2000" b="1" dirty="0"/>
              <a:t>Camion</a:t>
            </a:r>
          </a:p>
        </p:txBody>
      </p:sp>
      <p:sp>
        <p:nvSpPr>
          <p:cNvPr id="9" name="TextBox 8">
            <a:extLst>
              <a:ext uri="{FF2B5EF4-FFF2-40B4-BE49-F238E27FC236}">
                <a16:creationId xmlns:a16="http://schemas.microsoft.com/office/drawing/2014/main" id="{AA0F96DC-3E46-4D1C-B2FD-64126990CD21}"/>
              </a:ext>
            </a:extLst>
          </p:cNvPr>
          <p:cNvSpPr txBox="1"/>
          <p:nvPr/>
        </p:nvSpPr>
        <p:spPr>
          <a:xfrm>
            <a:off x="5662312" y="3386144"/>
            <a:ext cx="1423851" cy="400110"/>
          </a:xfrm>
          <a:prstGeom prst="rect">
            <a:avLst/>
          </a:prstGeom>
          <a:noFill/>
        </p:spPr>
        <p:txBody>
          <a:bodyPr wrap="none" rtlCol="0">
            <a:spAutoFit/>
          </a:bodyPr>
          <a:lstStyle/>
          <a:p>
            <a:r>
              <a:rPr lang="fr-FR" sz="2000" b="1" dirty="0"/>
              <a:t>Conducteur</a:t>
            </a:r>
          </a:p>
        </p:txBody>
      </p:sp>
      <p:sp>
        <p:nvSpPr>
          <p:cNvPr id="10" name="TextBox 9">
            <a:extLst>
              <a:ext uri="{FF2B5EF4-FFF2-40B4-BE49-F238E27FC236}">
                <a16:creationId xmlns:a16="http://schemas.microsoft.com/office/drawing/2014/main" id="{BA6946AE-A20A-4F9F-8657-0AB0F5D430C3}"/>
              </a:ext>
            </a:extLst>
          </p:cNvPr>
          <p:cNvSpPr txBox="1"/>
          <p:nvPr/>
        </p:nvSpPr>
        <p:spPr>
          <a:xfrm>
            <a:off x="5664587" y="4216183"/>
            <a:ext cx="1114664" cy="400110"/>
          </a:xfrm>
          <a:prstGeom prst="rect">
            <a:avLst/>
          </a:prstGeom>
          <a:noFill/>
        </p:spPr>
        <p:txBody>
          <a:bodyPr wrap="none" rtlCol="0">
            <a:spAutoFit/>
          </a:bodyPr>
          <a:lstStyle/>
          <a:p>
            <a:r>
              <a:rPr lang="fr-FR" sz="2000" b="1" dirty="0"/>
              <a:t>Passager</a:t>
            </a:r>
          </a:p>
        </p:txBody>
      </p:sp>
      <p:sp>
        <p:nvSpPr>
          <p:cNvPr id="11" name="TextBox 10">
            <a:extLst>
              <a:ext uri="{FF2B5EF4-FFF2-40B4-BE49-F238E27FC236}">
                <a16:creationId xmlns:a16="http://schemas.microsoft.com/office/drawing/2014/main" id="{A28C7E92-0948-41AA-B154-FB06479ACA10}"/>
              </a:ext>
            </a:extLst>
          </p:cNvPr>
          <p:cNvSpPr txBox="1"/>
          <p:nvPr/>
        </p:nvSpPr>
        <p:spPr>
          <a:xfrm>
            <a:off x="6096000" y="5030657"/>
            <a:ext cx="872931" cy="400110"/>
          </a:xfrm>
          <a:prstGeom prst="rect">
            <a:avLst/>
          </a:prstGeom>
          <a:noFill/>
        </p:spPr>
        <p:txBody>
          <a:bodyPr wrap="none" rtlCol="0">
            <a:spAutoFit/>
          </a:bodyPr>
          <a:lstStyle/>
          <a:p>
            <a:r>
              <a:rPr lang="fr-FR" sz="2000" b="1" dirty="0"/>
              <a:t>Piéton</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409B465-3878-43EA-B1FC-421CC8E743F0}"/>
                  </a:ext>
                </a:extLst>
              </p:cNvPr>
              <p:cNvSpPr/>
              <p:nvPr/>
            </p:nvSpPr>
            <p:spPr>
              <a:xfrm>
                <a:off x="1707298" y="2718549"/>
                <a:ext cx="3191710" cy="25121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fr-FR" sz="2400" i="1">
                              <a:latin typeface="Cambria Math" panose="02040503050406030204" pitchFamily="18" charset="0"/>
                            </a:rPr>
                          </m:ctrlPr>
                        </m:mPr>
                        <m:mr>
                          <m:e>
                            <m:r>
                              <a:rPr lang="fr-FR" sz="2400">
                                <a:latin typeface="Cambria Math" panose="02040503050406030204" pitchFamily="18" charset="0"/>
                              </a:rPr>
                              <m:t>0.00</m:t>
                            </m:r>
                          </m:e>
                          <m:e>
                            <m:r>
                              <a:rPr lang="fr-FR" sz="2400" i="0">
                                <a:latin typeface="Cambria Math" panose="02040503050406030204" pitchFamily="18" charset="0"/>
                              </a:rPr>
                              <m:t>0.00</m:t>
                            </m:r>
                          </m:e>
                          <m:e>
                            <m:r>
                              <a:rPr lang="fr-FR" sz="2400" i="0">
                                <a:latin typeface="Cambria Math" panose="02040503050406030204" pitchFamily="18" charset="0"/>
                              </a:rPr>
                              <m:t>1.00</m:t>
                            </m:r>
                          </m:e>
                        </m:mr>
                        <m:mr>
                          <m:e>
                            <m:r>
                              <a:rPr lang="fr-FR" sz="2400" i="0">
                                <a:latin typeface="Cambria Math" panose="02040503050406030204" pitchFamily="18" charset="0"/>
                              </a:rPr>
                              <m:t>0.07</m:t>
                            </m:r>
                          </m:e>
                          <m:e>
                            <m:r>
                              <a:rPr lang="fr-FR" sz="2400" i="0">
                                <a:latin typeface="Cambria Math" panose="02040503050406030204" pitchFamily="18" charset="0"/>
                              </a:rPr>
                              <m:t>0.07</m:t>
                            </m:r>
                          </m:e>
                          <m:e>
                            <m:r>
                              <a:rPr lang="fr-FR" sz="2400" i="0">
                                <a:latin typeface="Cambria Math" panose="02040503050406030204" pitchFamily="18" charset="0"/>
                              </a:rPr>
                              <m:t>1.20</m:t>
                            </m:r>
                          </m:e>
                        </m:mr>
                        <m:mr>
                          <m:e>
                            <m:r>
                              <a:rPr lang="fr-FR" sz="2400" i="0">
                                <a:latin typeface="Cambria Math" panose="02040503050406030204" pitchFamily="18" charset="0"/>
                              </a:rPr>
                              <m:t>0.10</m:t>
                            </m:r>
                          </m:e>
                          <m:e>
                            <m:r>
                              <a:rPr lang="fr-FR" sz="2400" i="0">
                                <a:latin typeface="Cambria Math" panose="02040503050406030204" pitchFamily="18" charset="0"/>
                              </a:rPr>
                              <m:t>0.10</m:t>
                            </m:r>
                          </m:e>
                          <m:e>
                            <m:r>
                              <a:rPr lang="fr-FR" sz="2400" i="0">
                                <a:latin typeface="Cambria Math" panose="02040503050406030204" pitchFamily="18" charset="0"/>
                              </a:rPr>
                              <m:t>1.10</m:t>
                            </m:r>
                          </m:e>
                        </m:mr>
                        <m:mr>
                          <m:e>
                            <m:r>
                              <a:rPr lang="fr-FR" sz="2400" i="0">
                                <a:latin typeface="Cambria Math" panose="02040503050406030204" pitchFamily="18" charset="0"/>
                              </a:rPr>
                              <m:t>0.00</m:t>
                            </m:r>
                          </m:e>
                          <m:e>
                            <m:r>
                              <a:rPr lang="fr-FR" sz="2400" i="0">
                                <a:latin typeface="Cambria Math" panose="02040503050406030204" pitchFamily="18" charset="0"/>
                              </a:rPr>
                              <m:t>0.50</m:t>
                            </m:r>
                          </m:e>
                          <m:e>
                            <m:r>
                              <a:rPr lang="fr-FR" sz="2400" i="0">
                                <a:latin typeface="Cambria Math" panose="02040503050406030204" pitchFamily="18" charset="0"/>
                              </a:rPr>
                              <m:t>1.30</m:t>
                            </m:r>
                          </m:e>
                        </m:mr>
                        <m:mr>
                          <m:e>
                            <m:r>
                              <a:rPr lang="fr-FR" sz="2400" i="0">
                                <a:latin typeface="Cambria Math" panose="02040503050406030204" pitchFamily="18" charset="0"/>
                              </a:rPr>
                              <m:t>−0.70</m:t>
                            </m:r>
                          </m:e>
                          <m:e>
                            <m:r>
                              <a:rPr lang="fr-FR" sz="2400" i="0">
                                <a:latin typeface="Cambria Math" panose="02040503050406030204" pitchFamily="18" charset="0"/>
                              </a:rPr>
                              <m:t>−0.70</m:t>
                            </m:r>
                          </m:e>
                          <m:e>
                            <m:r>
                              <a:rPr lang="fr-FR" sz="2400" i="0">
                                <a:latin typeface="Cambria Math" panose="02040503050406030204" pitchFamily="18" charset="0"/>
                              </a:rPr>
                              <m:t>0.60</m:t>
                            </m:r>
                          </m:e>
                        </m:mr>
                        <m:mr>
                          <m:e>
                            <m:r>
                              <a:rPr lang="fr-FR" sz="2400" i="0">
                                <a:latin typeface="Cambria Math" panose="02040503050406030204" pitchFamily="18" charset="0"/>
                              </a:rPr>
                              <m:t>−0.50</m:t>
                            </m:r>
                          </m:e>
                          <m:e>
                            <m:r>
                              <a:rPr lang="fr-FR" sz="2400" i="0">
                                <a:latin typeface="Cambria Math" panose="02040503050406030204" pitchFamily="18" charset="0"/>
                              </a:rPr>
                              <m:t>−0.90</m:t>
                            </m:r>
                          </m:e>
                          <m:e>
                            <m:r>
                              <a:rPr lang="fr-FR" sz="2400" i="0">
                                <a:latin typeface="Cambria Math" panose="02040503050406030204" pitchFamily="18" charset="0"/>
                              </a:rPr>
                              <m:t>0.60</m:t>
                            </m:r>
                          </m:e>
                        </m:mr>
                        <m:mr>
                          <m:e>
                            <m:r>
                              <a:rPr lang="fr-FR" sz="2400" i="0">
                                <a:latin typeface="Cambria Math" panose="02040503050406030204" pitchFamily="18" charset="0"/>
                              </a:rPr>
                              <m:t>−1.00</m:t>
                            </m:r>
                          </m:e>
                          <m:e>
                            <m:r>
                              <a:rPr lang="fr-FR" sz="2400" i="0">
                                <a:latin typeface="Cambria Math" panose="02040503050406030204" pitchFamily="18" charset="0"/>
                              </a:rPr>
                              <m:t>0.00</m:t>
                            </m:r>
                          </m:e>
                          <m:e>
                            <m:r>
                              <a:rPr lang="fr-FR" sz="2400" i="0">
                                <a:latin typeface="Cambria Math" panose="02040503050406030204" pitchFamily="18" charset="0"/>
                              </a:rPr>
                              <m:t>0.60</m:t>
                            </m:r>
                          </m:e>
                        </m:mr>
                      </m:m>
                    </m:oMath>
                  </m:oMathPara>
                </a14:m>
                <a:endParaRPr lang="fr-FR" dirty="0"/>
              </a:p>
            </p:txBody>
          </p:sp>
        </mc:Choice>
        <mc:Fallback xmlns="">
          <p:sp>
            <p:nvSpPr>
              <p:cNvPr id="12" name="Rectangle 11">
                <a:extLst>
                  <a:ext uri="{FF2B5EF4-FFF2-40B4-BE49-F238E27FC236}">
                    <a16:creationId xmlns:a16="http://schemas.microsoft.com/office/drawing/2014/main" id="{A409B465-3878-43EA-B1FC-421CC8E743F0}"/>
                  </a:ext>
                </a:extLst>
              </p:cNvPr>
              <p:cNvSpPr>
                <a:spLocks noRot="1" noChangeAspect="1" noMove="1" noResize="1" noEditPoints="1" noAdjustHandles="1" noChangeArrowheads="1" noChangeShapeType="1" noTextEdit="1"/>
              </p:cNvSpPr>
              <p:nvPr/>
            </p:nvSpPr>
            <p:spPr>
              <a:xfrm>
                <a:off x="1707298" y="2718549"/>
                <a:ext cx="3191710" cy="2512163"/>
              </a:xfrm>
              <a:prstGeom prst="rect">
                <a:avLst/>
              </a:prstGeom>
              <a:blipFill>
                <a:blip r:embed="rId4"/>
                <a:stretch>
                  <a:fillRect/>
                </a:stretch>
              </a:blipFill>
            </p:spPr>
            <p:txBody>
              <a:bodyPr/>
              <a:lstStyle/>
              <a:p>
                <a:r>
                  <a:rPr lang="fr-FR">
                    <a:noFill/>
                  </a:rPr>
                  <a:t> </a:t>
                </a:r>
              </a:p>
            </p:txBody>
          </p:sp>
        </mc:Fallback>
      </mc:AlternateContent>
      <p:sp>
        <p:nvSpPr>
          <p:cNvPr id="13" name="TextBox 12">
            <a:extLst>
              <a:ext uri="{FF2B5EF4-FFF2-40B4-BE49-F238E27FC236}">
                <a16:creationId xmlns:a16="http://schemas.microsoft.com/office/drawing/2014/main" id="{E850B9CC-10B1-4B8A-9481-C44EB15A8174}"/>
              </a:ext>
            </a:extLst>
          </p:cNvPr>
          <p:cNvSpPr txBox="1"/>
          <p:nvPr/>
        </p:nvSpPr>
        <p:spPr>
          <a:xfrm>
            <a:off x="2001187" y="1799576"/>
            <a:ext cx="2841740" cy="400110"/>
          </a:xfrm>
          <a:prstGeom prst="rect">
            <a:avLst/>
          </a:prstGeom>
          <a:noFill/>
        </p:spPr>
        <p:txBody>
          <a:bodyPr wrap="none" rtlCol="0">
            <a:spAutoFit/>
          </a:bodyPr>
          <a:lstStyle/>
          <a:p>
            <a:r>
              <a:rPr lang="fr-FR" sz="2000" b="1" dirty="0"/>
              <a:t>Composantes principales</a:t>
            </a:r>
          </a:p>
        </p:txBody>
      </p:sp>
      <p:sp>
        <p:nvSpPr>
          <p:cNvPr id="14" name="TextBox 13">
            <a:extLst>
              <a:ext uri="{FF2B5EF4-FFF2-40B4-BE49-F238E27FC236}">
                <a16:creationId xmlns:a16="http://schemas.microsoft.com/office/drawing/2014/main" id="{B8F83FFF-206F-4876-9C5F-FE0085BBF8E9}"/>
              </a:ext>
            </a:extLst>
          </p:cNvPr>
          <p:cNvSpPr txBox="1"/>
          <p:nvPr/>
        </p:nvSpPr>
        <p:spPr>
          <a:xfrm>
            <a:off x="2139348" y="2235891"/>
            <a:ext cx="340158" cy="461665"/>
          </a:xfrm>
          <a:prstGeom prst="rect">
            <a:avLst/>
          </a:prstGeom>
          <a:noFill/>
        </p:spPr>
        <p:txBody>
          <a:bodyPr wrap="none" rtlCol="0">
            <a:spAutoFit/>
          </a:bodyPr>
          <a:lstStyle/>
          <a:p>
            <a:r>
              <a:rPr lang="fr-FR" sz="2400" dirty="0"/>
              <a:t>1</a:t>
            </a:r>
          </a:p>
        </p:txBody>
      </p:sp>
      <p:sp>
        <p:nvSpPr>
          <p:cNvPr id="15" name="TextBox 14">
            <a:extLst>
              <a:ext uri="{FF2B5EF4-FFF2-40B4-BE49-F238E27FC236}">
                <a16:creationId xmlns:a16="http://schemas.microsoft.com/office/drawing/2014/main" id="{8C06AE95-B93D-4F6F-A41C-733D176100B9}"/>
              </a:ext>
            </a:extLst>
          </p:cNvPr>
          <p:cNvSpPr txBox="1"/>
          <p:nvPr/>
        </p:nvSpPr>
        <p:spPr>
          <a:xfrm>
            <a:off x="3251978" y="2256884"/>
            <a:ext cx="340158" cy="461665"/>
          </a:xfrm>
          <a:prstGeom prst="rect">
            <a:avLst/>
          </a:prstGeom>
          <a:noFill/>
        </p:spPr>
        <p:txBody>
          <a:bodyPr wrap="none" rtlCol="0">
            <a:spAutoFit/>
          </a:bodyPr>
          <a:lstStyle/>
          <a:p>
            <a:r>
              <a:rPr lang="fr-FR" sz="2400" dirty="0"/>
              <a:t>2</a:t>
            </a:r>
          </a:p>
        </p:txBody>
      </p:sp>
      <p:sp>
        <p:nvSpPr>
          <p:cNvPr id="16" name="TextBox 15">
            <a:extLst>
              <a:ext uri="{FF2B5EF4-FFF2-40B4-BE49-F238E27FC236}">
                <a16:creationId xmlns:a16="http://schemas.microsoft.com/office/drawing/2014/main" id="{10B89ABA-87E3-414B-B981-6D79DFA9F241}"/>
              </a:ext>
            </a:extLst>
          </p:cNvPr>
          <p:cNvSpPr txBox="1"/>
          <p:nvPr/>
        </p:nvSpPr>
        <p:spPr>
          <a:xfrm>
            <a:off x="4227219" y="2246387"/>
            <a:ext cx="340158" cy="461665"/>
          </a:xfrm>
          <a:prstGeom prst="rect">
            <a:avLst/>
          </a:prstGeom>
          <a:noFill/>
        </p:spPr>
        <p:txBody>
          <a:bodyPr wrap="none" rtlCol="0">
            <a:spAutoFit/>
          </a:bodyPr>
          <a:lstStyle/>
          <a:p>
            <a:r>
              <a:rPr lang="fr-FR" sz="2400" dirty="0"/>
              <a:t>3</a:t>
            </a:r>
          </a:p>
        </p:txBody>
      </p:sp>
      <p:sp>
        <p:nvSpPr>
          <p:cNvPr id="17" name="TextBox 16">
            <a:extLst>
              <a:ext uri="{FF2B5EF4-FFF2-40B4-BE49-F238E27FC236}">
                <a16:creationId xmlns:a16="http://schemas.microsoft.com/office/drawing/2014/main" id="{227A1F96-B5E7-4E65-BDF7-04F96E3B3909}"/>
              </a:ext>
            </a:extLst>
          </p:cNvPr>
          <p:cNvSpPr txBox="1"/>
          <p:nvPr/>
        </p:nvSpPr>
        <p:spPr>
          <a:xfrm>
            <a:off x="559137" y="2714747"/>
            <a:ext cx="982705" cy="369332"/>
          </a:xfrm>
          <a:prstGeom prst="rect">
            <a:avLst/>
          </a:prstGeom>
          <a:noFill/>
        </p:spPr>
        <p:txBody>
          <a:bodyPr wrap="none" rtlCol="0">
            <a:spAutoFit/>
          </a:bodyPr>
          <a:lstStyle/>
          <a:p>
            <a:r>
              <a:rPr lang="fr-FR" dirty="0"/>
              <a:t>Véhicule</a:t>
            </a:r>
          </a:p>
        </p:txBody>
      </p:sp>
      <p:sp>
        <p:nvSpPr>
          <p:cNvPr id="18" name="TextBox 17">
            <a:extLst>
              <a:ext uri="{FF2B5EF4-FFF2-40B4-BE49-F238E27FC236}">
                <a16:creationId xmlns:a16="http://schemas.microsoft.com/office/drawing/2014/main" id="{33B46CC3-6FA0-4269-B3BD-24CED4BB0EE2}"/>
              </a:ext>
            </a:extLst>
          </p:cNvPr>
          <p:cNvSpPr txBox="1"/>
          <p:nvPr/>
        </p:nvSpPr>
        <p:spPr>
          <a:xfrm>
            <a:off x="560511" y="3084079"/>
            <a:ext cx="872483" cy="369332"/>
          </a:xfrm>
          <a:prstGeom prst="rect">
            <a:avLst/>
          </a:prstGeom>
          <a:noFill/>
        </p:spPr>
        <p:txBody>
          <a:bodyPr wrap="none" rtlCol="0">
            <a:spAutoFit/>
          </a:bodyPr>
          <a:lstStyle/>
          <a:p>
            <a:r>
              <a:rPr lang="fr-FR" dirty="0"/>
              <a:t>Voiture</a:t>
            </a:r>
          </a:p>
        </p:txBody>
      </p:sp>
      <p:sp>
        <p:nvSpPr>
          <p:cNvPr id="19" name="TextBox 18">
            <a:extLst>
              <a:ext uri="{FF2B5EF4-FFF2-40B4-BE49-F238E27FC236}">
                <a16:creationId xmlns:a16="http://schemas.microsoft.com/office/drawing/2014/main" id="{D4D60FF7-B298-428F-BAD2-90EC8EB42D66}"/>
              </a:ext>
            </a:extLst>
          </p:cNvPr>
          <p:cNvSpPr txBox="1"/>
          <p:nvPr/>
        </p:nvSpPr>
        <p:spPr>
          <a:xfrm>
            <a:off x="560043" y="3480588"/>
            <a:ext cx="1285288" cy="369332"/>
          </a:xfrm>
          <a:prstGeom prst="rect">
            <a:avLst/>
          </a:prstGeom>
          <a:noFill/>
        </p:spPr>
        <p:txBody>
          <a:bodyPr wrap="none" rtlCol="0">
            <a:spAutoFit/>
          </a:bodyPr>
          <a:lstStyle/>
          <a:p>
            <a:r>
              <a:rPr lang="fr-FR" dirty="0"/>
              <a:t>Automobile</a:t>
            </a:r>
          </a:p>
        </p:txBody>
      </p:sp>
      <p:sp>
        <p:nvSpPr>
          <p:cNvPr id="20" name="TextBox 19">
            <a:extLst>
              <a:ext uri="{FF2B5EF4-FFF2-40B4-BE49-F238E27FC236}">
                <a16:creationId xmlns:a16="http://schemas.microsoft.com/office/drawing/2014/main" id="{755620C3-CE13-4508-9F85-264A28AF3497}"/>
              </a:ext>
            </a:extLst>
          </p:cNvPr>
          <p:cNvSpPr txBox="1"/>
          <p:nvPr/>
        </p:nvSpPr>
        <p:spPr>
          <a:xfrm>
            <a:off x="555348" y="3836177"/>
            <a:ext cx="899605" cy="369332"/>
          </a:xfrm>
          <a:prstGeom prst="rect">
            <a:avLst/>
          </a:prstGeom>
          <a:noFill/>
        </p:spPr>
        <p:txBody>
          <a:bodyPr wrap="none" rtlCol="0">
            <a:spAutoFit/>
          </a:bodyPr>
          <a:lstStyle/>
          <a:p>
            <a:r>
              <a:rPr lang="fr-FR" dirty="0"/>
              <a:t>Camion</a:t>
            </a:r>
          </a:p>
        </p:txBody>
      </p:sp>
      <p:sp>
        <p:nvSpPr>
          <p:cNvPr id="21" name="TextBox 20">
            <a:extLst>
              <a:ext uri="{FF2B5EF4-FFF2-40B4-BE49-F238E27FC236}">
                <a16:creationId xmlns:a16="http://schemas.microsoft.com/office/drawing/2014/main" id="{280C295E-43B5-4F76-A17B-9B77FBFDBB75}"/>
              </a:ext>
            </a:extLst>
          </p:cNvPr>
          <p:cNvSpPr txBox="1"/>
          <p:nvPr/>
        </p:nvSpPr>
        <p:spPr>
          <a:xfrm>
            <a:off x="571844" y="4859019"/>
            <a:ext cx="1285032" cy="369332"/>
          </a:xfrm>
          <a:prstGeom prst="rect">
            <a:avLst/>
          </a:prstGeom>
          <a:noFill/>
        </p:spPr>
        <p:txBody>
          <a:bodyPr wrap="none" rtlCol="0">
            <a:spAutoFit/>
          </a:bodyPr>
          <a:lstStyle/>
          <a:p>
            <a:r>
              <a:rPr lang="fr-FR" dirty="0"/>
              <a:t>Conducteur</a:t>
            </a:r>
          </a:p>
        </p:txBody>
      </p:sp>
      <p:sp>
        <p:nvSpPr>
          <p:cNvPr id="22" name="TextBox 21">
            <a:extLst>
              <a:ext uri="{FF2B5EF4-FFF2-40B4-BE49-F238E27FC236}">
                <a16:creationId xmlns:a16="http://schemas.microsoft.com/office/drawing/2014/main" id="{0E092018-6EAD-4509-88D8-DF599FC7F72B}"/>
              </a:ext>
            </a:extLst>
          </p:cNvPr>
          <p:cNvSpPr txBox="1"/>
          <p:nvPr/>
        </p:nvSpPr>
        <p:spPr>
          <a:xfrm>
            <a:off x="549614" y="4164294"/>
            <a:ext cx="1001749" cy="369332"/>
          </a:xfrm>
          <a:prstGeom prst="rect">
            <a:avLst/>
          </a:prstGeom>
          <a:noFill/>
        </p:spPr>
        <p:txBody>
          <a:bodyPr wrap="none" rtlCol="0">
            <a:spAutoFit/>
          </a:bodyPr>
          <a:lstStyle/>
          <a:p>
            <a:r>
              <a:rPr lang="fr-FR" dirty="0"/>
              <a:t>Passager</a:t>
            </a:r>
          </a:p>
        </p:txBody>
      </p:sp>
      <p:sp>
        <p:nvSpPr>
          <p:cNvPr id="23" name="TextBox 22">
            <a:extLst>
              <a:ext uri="{FF2B5EF4-FFF2-40B4-BE49-F238E27FC236}">
                <a16:creationId xmlns:a16="http://schemas.microsoft.com/office/drawing/2014/main" id="{08BB0D5D-FF6A-4875-86AD-F075B706B878}"/>
              </a:ext>
            </a:extLst>
          </p:cNvPr>
          <p:cNvSpPr txBox="1"/>
          <p:nvPr/>
        </p:nvSpPr>
        <p:spPr>
          <a:xfrm>
            <a:off x="571844" y="4532264"/>
            <a:ext cx="788742" cy="369332"/>
          </a:xfrm>
          <a:prstGeom prst="rect">
            <a:avLst/>
          </a:prstGeom>
          <a:noFill/>
        </p:spPr>
        <p:txBody>
          <a:bodyPr wrap="none" rtlCol="0">
            <a:spAutoFit/>
          </a:bodyPr>
          <a:lstStyle/>
          <a:p>
            <a:r>
              <a:rPr lang="fr-FR" dirty="0"/>
              <a:t>Piéton</a:t>
            </a:r>
          </a:p>
        </p:txBody>
      </p:sp>
      <p:sp>
        <p:nvSpPr>
          <p:cNvPr id="24" name="TextBox 23">
            <a:extLst>
              <a:ext uri="{FF2B5EF4-FFF2-40B4-BE49-F238E27FC236}">
                <a16:creationId xmlns:a16="http://schemas.microsoft.com/office/drawing/2014/main" id="{BE960E36-7B7C-4198-879F-50FF7AA7779C}"/>
              </a:ext>
            </a:extLst>
          </p:cNvPr>
          <p:cNvSpPr txBox="1"/>
          <p:nvPr/>
        </p:nvSpPr>
        <p:spPr>
          <a:xfrm rot="16200000">
            <a:off x="-177794" y="3873332"/>
            <a:ext cx="1000017" cy="400110"/>
          </a:xfrm>
          <a:prstGeom prst="rect">
            <a:avLst/>
          </a:prstGeom>
          <a:noFill/>
        </p:spPr>
        <p:txBody>
          <a:bodyPr wrap="none" rtlCol="0">
            <a:spAutoFit/>
          </a:bodyPr>
          <a:lstStyle/>
          <a:p>
            <a:r>
              <a:rPr lang="fr-FR" sz="2000" b="1" dirty="0"/>
              <a:t>Lexème</a:t>
            </a:r>
          </a:p>
        </p:txBody>
      </p:sp>
    </p:spTree>
    <p:extLst>
      <p:ext uri="{BB962C8B-B14F-4D97-AF65-F5344CB8AC3E}">
        <p14:creationId xmlns:p14="http://schemas.microsoft.com/office/powerpoint/2010/main" val="2553353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Niveau paradigmatique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113592" y="1010678"/>
            <a:ext cx="11964815" cy="5847322"/>
          </a:xfrm>
        </p:spPr>
        <p:txBody>
          <a:bodyPr>
            <a:normAutofit fontScale="92500"/>
          </a:bodyPr>
          <a:lstStyle/>
          <a:p>
            <a:r>
              <a:rPr lang="fr-FR" dirty="0"/>
              <a:t>La pragmatique s’intéresse au sens, ce que les locuteurs ont en tête et veulent dire (le </a:t>
            </a:r>
            <a:r>
              <a:rPr lang="fr-FR" b="1" dirty="0"/>
              <a:t>sens</a:t>
            </a:r>
            <a:r>
              <a:rPr lang="fr-FR" dirty="0"/>
              <a:t>) et non simplement la </a:t>
            </a:r>
            <a:r>
              <a:rPr lang="fr-FR" i="1" dirty="0"/>
              <a:t>signification</a:t>
            </a:r>
            <a:r>
              <a:rPr lang="fr-FR" dirty="0"/>
              <a:t> explicite (révélée par une analyse sémantique)</a:t>
            </a:r>
          </a:p>
          <a:p>
            <a:pPr lvl="2"/>
            <a:r>
              <a:rPr lang="fr-FR" sz="2200" dirty="0">
                <a:solidFill>
                  <a:srgbClr val="0070C0"/>
                </a:solidFill>
              </a:rPr>
              <a:t>Il fait chaud ici = vous pouvez ouvrir la fenêtre ? = SVP, ouvrez la fenêtre !</a:t>
            </a:r>
          </a:p>
          <a:p>
            <a:r>
              <a:rPr lang="fr-FR" dirty="0"/>
              <a:t>Sens = Signification + Implicite</a:t>
            </a:r>
          </a:p>
          <a:p>
            <a:pPr lvl="1"/>
            <a:r>
              <a:rPr lang="fr-FR" dirty="0"/>
              <a:t>Connaissance du monde (dont celle des conventions de discours)</a:t>
            </a:r>
          </a:p>
          <a:p>
            <a:pPr lvl="1"/>
            <a:r>
              <a:rPr lang="fr-FR" dirty="0"/>
              <a:t>Connaissance du contexte du discours (dont celle des intentions des locuteurs, de leur positionnement social, du moment de l’énonciation)</a:t>
            </a:r>
            <a:endParaRPr lang="fr-FR" sz="2200" dirty="0"/>
          </a:p>
          <a:p>
            <a:r>
              <a:rPr lang="fr-FR" dirty="0"/>
              <a:t>Eléments marqués dans la langue</a:t>
            </a:r>
          </a:p>
          <a:p>
            <a:pPr lvl="1"/>
            <a:r>
              <a:rPr lang="fr-FR" dirty="0"/>
              <a:t>Structure informationnelle : thème (topique) / rhème (commentaire) ; focus</a:t>
            </a:r>
          </a:p>
          <a:p>
            <a:pPr lvl="1"/>
            <a:r>
              <a:rPr lang="fr-FR" dirty="0"/>
              <a:t>Déictiques : par rapport à l’ici et maintenant du discours, et aux personnes des locuteurs (je, tu)</a:t>
            </a:r>
          </a:p>
          <a:p>
            <a:r>
              <a:rPr lang="fr-FR" dirty="0"/>
              <a:t>Eléments inférés du contexte</a:t>
            </a:r>
          </a:p>
          <a:p>
            <a:pPr lvl="1"/>
            <a:r>
              <a:rPr lang="fr-FR" dirty="0"/>
              <a:t>Hypothèses inférées / confirmées quant à la situation, en particulier quant aux intentions de l’interlocuteur</a:t>
            </a:r>
          </a:p>
          <a:p>
            <a:pPr lvl="1"/>
            <a:r>
              <a:rPr lang="fr-FR" dirty="0"/>
              <a:t>Sous contrainte de pertinence</a:t>
            </a:r>
          </a:p>
          <a:p>
            <a:pPr lvl="1"/>
            <a:endParaRPr lang="fr-FR" dirty="0"/>
          </a:p>
        </p:txBody>
      </p:sp>
    </p:spTree>
    <p:extLst>
      <p:ext uri="{BB962C8B-B14F-4D97-AF65-F5344CB8AC3E}">
        <p14:creationId xmlns:p14="http://schemas.microsoft.com/office/powerpoint/2010/main" val="2048660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Agents conversationnels (</a:t>
            </a:r>
            <a:r>
              <a:rPr lang="fr-FR" sz="3600" dirty="0" err="1"/>
              <a:t>chatbots</a:t>
            </a:r>
            <a:r>
              <a:rPr lang="fr-FR" sz="3600"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9"/>
            <a:ext cx="11709440" cy="780634"/>
          </a:xfrm>
        </p:spPr>
        <p:txBody>
          <a:bodyPr>
            <a:normAutofit fontScale="92500" lnSpcReduction="10000"/>
          </a:bodyPr>
          <a:lstStyle/>
          <a:p>
            <a:r>
              <a:rPr lang="fr-FR" dirty="0"/>
              <a:t>Depuis quelques années, une des applications phare de la NLP, et celle où la pragmatique est la plus mise en évidence.</a:t>
            </a:r>
          </a:p>
        </p:txBody>
      </p:sp>
      <p:sp>
        <p:nvSpPr>
          <p:cNvPr id="4" name="Rectangle 3">
            <a:extLst>
              <a:ext uri="{FF2B5EF4-FFF2-40B4-BE49-F238E27FC236}">
                <a16:creationId xmlns:a16="http://schemas.microsoft.com/office/drawing/2014/main" id="{726411C0-14B5-41AE-9E4E-419E2F582A96}"/>
              </a:ext>
            </a:extLst>
          </p:cNvPr>
          <p:cNvSpPr/>
          <p:nvPr/>
        </p:nvSpPr>
        <p:spPr>
          <a:xfrm>
            <a:off x="2305774" y="2333047"/>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B7268082-FE1C-46EB-933E-05B453021C89}"/>
              </a:ext>
            </a:extLst>
          </p:cNvPr>
          <p:cNvSpPr txBox="1"/>
          <p:nvPr/>
        </p:nvSpPr>
        <p:spPr>
          <a:xfrm>
            <a:off x="2434384" y="1856064"/>
            <a:ext cx="2990178" cy="461665"/>
          </a:xfrm>
          <a:prstGeom prst="rect">
            <a:avLst/>
          </a:prstGeom>
          <a:noFill/>
        </p:spPr>
        <p:txBody>
          <a:bodyPr wrap="none" rtlCol="0">
            <a:spAutoFit/>
          </a:bodyPr>
          <a:lstStyle/>
          <a:p>
            <a:r>
              <a:rPr lang="fr-FR" sz="2400" b="1" dirty="0"/>
              <a:t>Compréhension (NLU)</a:t>
            </a:r>
          </a:p>
        </p:txBody>
      </p:sp>
      <p:cxnSp>
        <p:nvCxnSpPr>
          <p:cNvPr id="7" name="Straight Arrow Connector 6">
            <a:extLst>
              <a:ext uri="{FF2B5EF4-FFF2-40B4-BE49-F238E27FC236}">
                <a16:creationId xmlns:a16="http://schemas.microsoft.com/office/drawing/2014/main" id="{48F0A697-6878-4689-B355-BC1CA5D90559}"/>
              </a:ext>
            </a:extLst>
          </p:cNvPr>
          <p:cNvCxnSpPr>
            <a:cxnSpLocks/>
          </p:cNvCxnSpPr>
          <p:nvPr/>
        </p:nvCxnSpPr>
        <p:spPr>
          <a:xfrm flipV="1">
            <a:off x="1060230" y="3301266"/>
            <a:ext cx="1230627" cy="6596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367458-2EBA-48DD-B9DF-83651024050E}"/>
              </a:ext>
            </a:extLst>
          </p:cNvPr>
          <p:cNvSpPr/>
          <p:nvPr/>
        </p:nvSpPr>
        <p:spPr>
          <a:xfrm>
            <a:off x="6181183" y="2964359"/>
            <a:ext cx="5700901" cy="274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DD8B0C49-68B1-4160-8EE6-3ECD1950F198}"/>
              </a:ext>
            </a:extLst>
          </p:cNvPr>
          <p:cNvSpPr txBox="1"/>
          <p:nvPr/>
        </p:nvSpPr>
        <p:spPr>
          <a:xfrm>
            <a:off x="8018355" y="2515688"/>
            <a:ext cx="2800510" cy="461665"/>
          </a:xfrm>
          <a:prstGeom prst="rect">
            <a:avLst/>
          </a:prstGeom>
          <a:noFill/>
        </p:spPr>
        <p:txBody>
          <a:bodyPr wrap="none" rtlCol="0">
            <a:spAutoFit/>
          </a:bodyPr>
          <a:lstStyle/>
          <a:p>
            <a:r>
              <a:rPr lang="fr-FR" sz="2400" b="1" dirty="0"/>
              <a:t>Gestion du Dialogue</a:t>
            </a:r>
          </a:p>
        </p:txBody>
      </p:sp>
      <p:pic>
        <p:nvPicPr>
          <p:cNvPr id="14" name="Picture 13">
            <a:extLst>
              <a:ext uri="{FF2B5EF4-FFF2-40B4-BE49-F238E27FC236}">
                <a16:creationId xmlns:a16="http://schemas.microsoft.com/office/drawing/2014/main" id="{781A438C-4CF2-4D60-A0F1-3BB4DB792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88" y="3177255"/>
            <a:ext cx="694355" cy="2835238"/>
          </a:xfrm>
          <a:prstGeom prst="rect">
            <a:avLst/>
          </a:prstGeom>
        </p:spPr>
      </p:pic>
      <p:sp>
        <p:nvSpPr>
          <p:cNvPr id="15" name="TextBox 14">
            <a:extLst>
              <a:ext uri="{FF2B5EF4-FFF2-40B4-BE49-F238E27FC236}">
                <a16:creationId xmlns:a16="http://schemas.microsoft.com/office/drawing/2014/main" id="{AB192EB3-CA4E-4B90-A09C-3A55C3E921E5}"/>
              </a:ext>
            </a:extLst>
          </p:cNvPr>
          <p:cNvSpPr txBox="1"/>
          <p:nvPr/>
        </p:nvSpPr>
        <p:spPr>
          <a:xfrm>
            <a:off x="2407390" y="2391390"/>
            <a:ext cx="2994794" cy="769441"/>
          </a:xfrm>
          <a:prstGeom prst="rect">
            <a:avLst/>
          </a:prstGeom>
          <a:noFill/>
        </p:spPr>
        <p:txBody>
          <a:bodyPr wrap="none" rtlCol="0">
            <a:spAutoFit/>
          </a:bodyPr>
          <a:lstStyle/>
          <a:p>
            <a:r>
              <a:rPr lang="fr-FR" sz="2200" dirty="0"/>
              <a:t>Détection (classification)</a:t>
            </a:r>
          </a:p>
          <a:p>
            <a:r>
              <a:rPr lang="fr-FR" sz="2200" dirty="0"/>
              <a:t>d’intentions</a:t>
            </a:r>
          </a:p>
        </p:txBody>
      </p:sp>
      <p:sp>
        <p:nvSpPr>
          <p:cNvPr id="16" name="TextBox 15">
            <a:extLst>
              <a:ext uri="{FF2B5EF4-FFF2-40B4-BE49-F238E27FC236}">
                <a16:creationId xmlns:a16="http://schemas.microsoft.com/office/drawing/2014/main" id="{194AB2AF-F235-446E-BE89-2AFDC1A10496}"/>
              </a:ext>
            </a:extLst>
          </p:cNvPr>
          <p:cNvSpPr txBox="1"/>
          <p:nvPr/>
        </p:nvSpPr>
        <p:spPr>
          <a:xfrm>
            <a:off x="2407390" y="3191466"/>
            <a:ext cx="3084883" cy="769441"/>
          </a:xfrm>
          <a:prstGeom prst="rect">
            <a:avLst/>
          </a:prstGeom>
          <a:noFill/>
        </p:spPr>
        <p:txBody>
          <a:bodyPr wrap="none" rtlCol="0">
            <a:spAutoFit/>
          </a:bodyPr>
          <a:lstStyle/>
          <a:p>
            <a:r>
              <a:rPr lang="fr-FR" sz="2200" dirty="0"/>
              <a:t>Extraction d’informations</a:t>
            </a:r>
          </a:p>
          <a:p>
            <a:r>
              <a:rPr lang="fr-FR" sz="2200" dirty="0"/>
              <a:t>(rôles et entités)</a:t>
            </a:r>
          </a:p>
        </p:txBody>
      </p:sp>
      <p:sp>
        <p:nvSpPr>
          <p:cNvPr id="17" name="TextBox 16">
            <a:extLst>
              <a:ext uri="{FF2B5EF4-FFF2-40B4-BE49-F238E27FC236}">
                <a16:creationId xmlns:a16="http://schemas.microsoft.com/office/drawing/2014/main" id="{9A54EB2C-86BD-42AF-8F17-FA6D30373E53}"/>
              </a:ext>
            </a:extLst>
          </p:cNvPr>
          <p:cNvSpPr txBox="1"/>
          <p:nvPr/>
        </p:nvSpPr>
        <p:spPr>
          <a:xfrm>
            <a:off x="6317970" y="3041303"/>
            <a:ext cx="3492174" cy="769441"/>
          </a:xfrm>
          <a:prstGeom prst="rect">
            <a:avLst/>
          </a:prstGeom>
          <a:noFill/>
        </p:spPr>
        <p:txBody>
          <a:bodyPr wrap="none" rtlCol="0">
            <a:spAutoFit/>
          </a:bodyPr>
          <a:lstStyle/>
          <a:p>
            <a:r>
              <a:rPr lang="fr-FR" sz="2200" dirty="0"/>
              <a:t>Planification</a:t>
            </a:r>
          </a:p>
          <a:p>
            <a:r>
              <a:rPr lang="fr-FR" sz="2200" dirty="0"/>
              <a:t>(objectifs court / long terme)</a:t>
            </a:r>
          </a:p>
        </p:txBody>
      </p:sp>
      <p:sp>
        <p:nvSpPr>
          <p:cNvPr id="18" name="TextBox 17">
            <a:extLst>
              <a:ext uri="{FF2B5EF4-FFF2-40B4-BE49-F238E27FC236}">
                <a16:creationId xmlns:a16="http://schemas.microsoft.com/office/drawing/2014/main" id="{362E9639-B13E-4CEF-8DAB-E6B5876B2121}"/>
              </a:ext>
            </a:extLst>
          </p:cNvPr>
          <p:cNvSpPr txBox="1"/>
          <p:nvPr/>
        </p:nvSpPr>
        <p:spPr>
          <a:xfrm>
            <a:off x="6317970" y="4007176"/>
            <a:ext cx="2930033" cy="1107996"/>
          </a:xfrm>
          <a:prstGeom prst="rect">
            <a:avLst/>
          </a:prstGeom>
          <a:noFill/>
        </p:spPr>
        <p:txBody>
          <a:bodyPr wrap="none" rtlCol="0">
            <a:spAutoFit/>
          </a:bodyPr>
          <a:lstStyle/>
          <a:p>
            <a:r>
              <a:rPr lang="fr-FR" sz="2200" dirty="0"/>
              <a:t>Suivi du Statut</a:t>
            </a:r>
          </a:p>
          <a:p>
            <a:r>
              <a:rPr lang="fr-FR" sz="2200" dirty="0"/>
              <a:t>(informations acquises </a:t>
            </a:r>
          </a:p>
          <a:p>
            <a:r>
              <a:rPr lang="fr-FR" sz="2200" dirty="0"/>
              <a:t>/ manquantes)</a:t>
            </a:r>
          </a:p>
        </p:txBody>
      </p:sp>
      <p:sp>
        <p:nvSpPr>
          <p:cNvPr id="19" name="TextBox 18">
            <a:extLst>
              <a:ext uri="{FF2B5EF4-FFF2-40B4-BE49-F238E27FC236}">
                <a16:creationId xmlns:a16="http://schemas.microsoft.com/office/drawing/2014/main" id="{DBAA6DB0-3F3B-4013-9D51-5C4A354F7909}"/>
              </a:ext>
            </a:extLst>
          </p:cNvPr>
          <p:cNvSpPr txBox="1"/>
          <p:nvPr/>
        </p:nvSpPr>
        <p:spPr>
          <a:xfrm>
            <a:off x="6317970" y="5232987"/>
            <a:ext cx="2994602" cy="430887"/>
          </a:xfrm>
          <a:prstGeom prst="rect">
            <a:avLst/>
          </a:prstGeom>
          <a:noFill/>
        </p:spPr>
        <p:txBody>
          <a:bodyPr wrap="none" rtlCol="0">
            <a:spAutoFit/>
          </a:bodyPr>
          <a:lstStyle/>
          <a:p>
            <a:r>
              <a:rPr lang="fr-FR" sz="2200" dirty="0"/>
              <a:t>Décision Action Suivante</a:t>
            </a:r>
          </a:p>
        </p:txBody>
      </p:sp>
      <p:sp>
        <p:nvSpPr>
          <p:cNvPr id="20" name="Cylinder 19">
            <a:extLst>
              <a:ext uri="{FF2B5EF4-FFF2-40B4-BE49-F238E27FC236}">
                <a16:creationId xmlns:a16="http://schemas.microsoft.com/office/drawing/2014/main" id="{58724003-84DB-4057-B84C-170A64FD86FB}"/>
              </a:ext>
            </a:extLst>
          </p:cNvPr>
          <p:cNvSpPr/>
          <p:nvPr/>
        </p:nvSpPr>
        <p:spPr>
          <a:xfrm>
            <a:off x="10206857" y="3109449"/>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56A97EC-6F64-4473-8207-9E2697894213}"/>
              </a:ext>
            </a:extLst>
          </p:cNvPr>
          <p:cNvSpPr txBox="1"/>
          <p:nvPr/>
        </p:nvSpPr>
        <p:spPr>
          <a:xfrm>
            <a:off x="10410255" y="3301266"/>
            <a:ext cx="1013419" cy="646331"/>
          </a:xfrm>
          <a:prstGeom prst="rect">
            <a:avLst/>
          </a:prstGeom>
          <a:noFill/>
        </p:spPr>
        <p:txBody>
          <a:bodyPr wrap="none" rtlCol="0">
            <a:spAutoFit/>
          </a:bodyPr>
          <a:lstStyle/>
          <a:p>
            <a:pPr algn="ctr"/>
            <a:r>
              <a:rPr lang="fr-FR" dirty="0"/>
              <a:t>Données</a:t>
            </a:r>
          </a:p>
          <a:p>
            <a:pPr algn="ctr"/>
            <a:r>
              <a:rPr lang="fr-FR" dirty="0"/>
              <a:t>externes</a:t>
            </a:r>
          </a:p>
        </p:txBody>
      </p:sp>
      <p:sp>
        <p:nvSpPr>
          <p:cNvPr id="22" name="Cylinder 21">
            <a:extLst>
              <a:ext uri="{FF2B5EF4-FFF2-40B4-BE49-F238E27FC236}">
                <a16:creationId xmlns:a16="http://schemas.microsoft.com/office/drawing/2014/main" id="{ADFC3B40-C446-464A-A5CE-4532AD28454B}"/>
              </a:ext>
            </a:extLst>
          </p:cNvPr>
          <p:cNvSpPr/>
          <p:nvPr/>
        </p:nvSpPr>
        <p:spPr>
          <a:xfrm>
            <a:off x="10206857" y="4094680"/>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66191DF2-DB10-445B-ADA6-6FF3ACD345EA}"/>
              </a:ext>
            </a:extLst>
          </p:cNvPr>
          <p:cNvSpPr txBox="1"/>
          <p:nvPr/>
        </p:nvSpPr>
        <p:spPr>
          <a:xfrm>
            <a:off x="10410255" y="4286497"/>
            <a:ext cx="1013419" cy="646331"/>
          </a:xfrm>
          <a:prstGeom prst="rect">
            <a:avLst/>
          </a:prstGeom>
          <a:noFill/>
        </p:spPr>
        <p:txBody>
          <a:bodyPr wrap="none" rtlCol="0">
            <a:spAutoFit/>
          </a:bodyPr>
          <a:lstStyle/>
          <a:p>
            <a:pPr algn="ctr"/>
            <a:r>
              <a:rPr lang="fr-FR" dirty="0"/>
              <a:t>Données</a:t>
            </a:r>
          </a:p>
          <a:p>
            <a:pPr algn="ctr"/>
            <a:r>
              <a:rPr lang="fr-FR" dirty="0"/>
              <a:t>internes</a:t>
            </a:r>
          </a:p>
        </p:txBody>
      </p:sp>
      <p:sp>
        <p:nvSpPr>
          <p:cNvPr id="24" name="Rectangle 23">
            <a:extLst>
              <a:ext uri="{FF2B5EF4-FFF2-40B4-BE49-F238E27FC236}">
                <a16:creationId xmlns:a16="http://schemas.microsoft.com/office/drawing/2014/main" id="{44EB36A6-0D4D-4448-AC74-DC2E0DD9216A}"/>
              </a:ext>
            </a:extLst>
          </p:cNvPr>
          <p:cNvSpPr/>
          <p:nvPr/>
        </p:nvSpPr>
        <p:spPr>
          <a:xfrm>
            <a:off x="2320691" y="4925003"/>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E9F3DC0D-7D9A-448E-8A36-9C7E7EEE1A0E}"/>
              </a:ext>
            </a:extLst>
          </p:cNvPr>
          <p:cNvSpPr txBox="1"/>
          <p:nvPr/>
        </p:nvSpPr>
        <p:spPr>
          <a:xfrm>
            <a:off x="2679139" y="4434166"/>
            <a:ext cx="2403607" cy="461665"/>
          </a:xfrm>
          <a:prstGeom prst="rect">
            <a:avLst/>
          </a:prstGeom>
          <a:noFill/>
        </p:spPr>
        <p:txBody>
          <a:bodyPr wrap="none" rtlCol="0">
            <a:spAutoFit/>
          </a:bodyPr>
          <a:lstStyle/>
          <a:p>
            <a:r>
              <a:rPr lang="fr-FR" sz="2400" b="1" dirty="0"/>
              <a:t>Génération (NLG)</a:t>
            </a:r>
          </a:p>
        </p:txBody>
      </p:sp>
      <p:sp>
        <p:nvSpPr>
          <p:cNvPr id="26" name="TextBox 25">
            <a:extLst>
              <a:ext uri="{FF2B5EF4-FFF2-40B4-BE49-F238E27FC236}">
                <a16:creationId xmlns:a16="http://schemas.microsoft.com/office/drawing/2014/main" id="{868F374E-F9CB-407F-A2BD-0E36727D299C}"/>
              </a:ext>
            </a:extLst>
          </p:cNvPr>
          <p:cNvSpPr txBox="1"/>
          <p:nvPr/>
        </p:nvSpPr>
        <p:spPr>
          <a:xfrm>
            <a:off x="2422307" y="4983346"/>
            <a:ext cx="2622385" cy="769441"/>
          </a:xfrm>
          <a:prstGeom prst="rect">
            <a:avLst/>
          </a:prstGeom>
          <a:noFill/>
        </p:spPr>
        <p:txBody>
          <a:bodyPr wrap="none" rtlCol="0">
            <a:spAutoFit/>
          </a:bodyPr>
          <a:lstStyle/>
          <a:p>
            <a:r>
              <a:rPr lang="fr-FR" sz="2200" dirty="0"/>
              <a:t>Complétion de</a:t>
            </a:r>
          </a:p>
          <a:p>
            <a:r>
              <a:rPr lang="fr-FR" sz="2200" dirty="0" err="1"/>
              <a:t>templates</a:t>
            </a:r>
            <a:r>
              <a:rPr lang="fr-FR" sz="2200" dirty="0"/>
              <a:t> </a:t>
            </a:r>
            <a:r>
              <a:rPr lang="fr-FR" sz="2200" dirty="0" err="1"/>
              <a:t>pré-définis</a:t>
            </a:r>
            <a:endParaRPr lang="fr-FR" sz="2200" dirty="0"/>
          </a:p>
        </p:txBody>
      </p:sp>
      <p:sp>
        <p:nvSpPr>
          <p:cNvPr id="27" name="TextBox 26">
            <a:extLst>
              <a:ext uri="{FF2B5EF4-FFF2-40B4-BE49-F238E27FC236}">
                <a16:creationId xmlns:a16="http://schemas.microsoft.com/office/drawing/2014/main" id="{2B5E7CA7-21C2-4317-8F4F-4289A982BD8F}"/>
              </a:ext>
            </a:extLst>
          </p:cNvPr>
          <p:cNvSpPr txBox="1"/>
          <p:nvPr/>
        </p:nvSpPr>
        <p:spPr>
          <a:xfrm>
            <a:off x="2388474" y="6106803"/>
            <a:ext cx="3081998" cy="430887"/>
          </a:xfrm>
          <a:prstGeom prst="rect">
            <a:avLst/>
          </a:prstGeom>
          <a:noFill/>
        </p:spPr>
        <p:txBody>
          <a:bodyPr wrap="none" rtlCol="0">
            <a:spAutoFit/>
          </a:bodyPr>
          <a:lstStyle/>
          <a:p>
            <a:r>
              <a:rPr lang="fr-FR" sz="2200" dirty="0"/>
              <a:t>Génération plus élaborée</a:t>
            </a:r>
          </a:p>
        </p:txBody>
      </p:sp>
      <p:cxnSp>
        <p:nvCxnSpPr>
          <p:cNvPr id="30" name="Straight Arrow Connector 29">
            <a:extLst>
              <a:ext uri="{FF2B5EF4-FFF2-40B4-BE49-F238E27FC236}">
                <a16:creationId xmlns:a16="http://schemas.microsoft.com/office/drawing/2014/main" id="{0C53E58C-483C-4D5C-86F5-C6C1CB54F713}"/>
              </a:ext>
            </a:extLst>
          </p:cNvPr>
          <p:cNvCxnSpPr>
            <a:cxnSpLocks/>
          </p:cNvCxnSpPr>
          <p:nvPr/>
        </p:nvCxnSpPr>
        <p:spPr>
          <a:xfrm flipH="1" flipV="1">
            <a:off x="1006274" y="4434166"/>
            <a:ext cx="1299500" cy="9339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7C5EE6E-9380-4385-8C67-E7A03CF2D038}"/>
              </a:ext>
            </a:extLst>
          </p:cNvPr>
          <p:cNvSpPr/>
          <p:nvPr/>
        </p:nvSpPr>
        <p:spPr>
          <a:xfrm>
            <a:off x="2210972" y="1840994"/>
            <a:ext cx="9867435" cy="4856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Straight Connector 41">
            <a:extLst>
              <a:ext uri="{FF2B5EF4-FFF2-40B4-BE49-F238E27FC236}">
                <a16:creationId xmlns:a16="http://schemas.microsoft.com/office/drawing/2014/main" id="{444C83DA-DD1F-48AD-9A0B-ACF02154F303}"/>
              </a:ext>
            </a:extLst>
          </p:cNvPr>
          <p:cNvCxnSpPr>
            <a:cxnSpLocks/>
          </p:cNvCxnSpPr>
          <p:nvPr/>
        </p:nvCxnSpPr>
        <p:spPr>
          <a:xfrm>
            <a:off x="5798408" y="2578308"/>
            <a:ext cx="138188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1A23D-4D7A-4E3A-8C30-8F1F73A50248}"/>
              </a:ext>
            </a:extLst>
          </p:cNvPr>
          <p:cNvCxnSpPr>
            <a:cxnSpLocks/>
          </p:cNvCxnSpPr>
          <p:nvPr/>
        </p:nvCxnSpPr>
        <p:spPr>
          <a:xfrm>
            <a:off x="7180289" y="2578308"/>
            <a:ext cx="0" cy="3823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6E7010-2D9C-4105-B913-FB1B934BA9EE}"/>
              </a:ext>
            </a:extLst>
          </p:cNvPr>
          <p:cNvCxnSpPr>
            <a:cxnSpLocks/>
          </p:cNvCxnSpPr>
          <p:nvPr/>
        </p:nvCxnSpPr>
        <p:spPr>
          <a:xfrm>
            <a:off x="7271529" y="5712528"/>
            <a:ext cx="0" cy="482128"/>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44BE83-202F-41CF-B43D-E81301493326}"/>
              </a:ext>
            </a:extLst>
          </p:cNvPr>
          <p:cNvCxnSpPr>
            <a:cxnSpLocks/>
          </p:cNvCxnSpPr>
          <p:nvPr/>
        </p:nvCxnSpPr>
        <p:spPr>
          <a:xfrm flipH="1" flipV="1">
            <a:off x="5805493" y="6164319"/>
            <a:ext cx="1466036" cy="132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69E314F-11C0-4F9A-89B2-0AF7430A71EA}"/>
              </a:ext>
            </a:extLst>
          </p:cNvPr>
          <p:cNvSpPr txBox="1"/>
          <p:nvPr/>
        </p:nvSpPr>
        <p:spPr>
          <a:xfrm>
            <a:off x="3621095" y="5781959"/>
            <a:ext cx="519694" cy="400110"/>
          </a:xfrm>
          <a:prstGeom prst="rect">
            <a:avLst/>
          </a:prstGeom>
          <a:noFill/>
        </p:spPr>
        <p:txBody>
          <a:bodyPr wrap="none" rtlCol="0">
            <a:spAutoFit/>
          </a:bodyPr>
          <a:lstStyle/>
          <a:p>
            <a:r>
              <a:rPr lang="fr-FR" sz="2000" b="1" dirty="0"/>
              <a:t>OU</a:t>
            </a:r>
          </a:p>
        </p:txBody>
      </p:sp>
      <p:sp>
        <p:nvSpPr>
          <p:cNvPr id="60" name="TextBox 59">
            <a:extLst>
              <a:ext uri="{FF2B5EF4-FFF2-40B4-BE49-F238E27FC236}">
                <a16:creationId xmlns:a16="http://schemas.microsoft.com/office/drawing/2014/main" id="{D92B4131-ECD9-425F-B6C4-0172FD635547}"/>
              </a:ext>
            </a:extLst>
          </p:cNvPr>
          <p:cNvSpPr txBox="1"/>
          <p:nvPr/>
        </p:nvSpPr>
        <p:spPr>
          <a:xfrm>
            <a:off x="5875136" y="1914919"/>
            <a:ext cx="1386598" cy="646331"/>
          </a:xfrm>
          <a:prstGeom prst="rect">
            <a:avLst/>
          </a:prstGeom>
          <a:noFill/>
        </p:spPr>
        <p:txBody>
          <a:bodyPr wrap="none" rtlCol="0">
            <a:spAutoFit/>
          </a:bodyPr>
          <a:lstStyle/>
          <a:p>
            <a:r>
              <a:rPr lang="fr-FR" dirty="0"/>
              <a:t>Intentions /</a:t>
            </a:r>
          </a:p>
          <a:p>
            <a:r>
              <a:rPr lang="fr-FR" dirty="0"/>
              <a:t>Informations</a:t>
            </a:r>
          </a:p>
        </p:txBody>
      </p:sp>
      <p:sp>
        <p:nvSpPr>
          <p:cNvPr id="61" name="TextBox 60">
            <a:extLst>
              <a:ext uri="{FF2B5EF4-FFF2-40B4-BE49-F238E27FC236}">
                <a16:creationId xmlns:a16="http://schemas.microsoft.com/office/drawing/2014/main" id="{58E84BE1-68DA-4178-BC89-A348938BF724}"/>
              </a:ext>
            </a:extLst>
          </p:cNvPr>
          <p:cNvSpPr txBox="1"/>
          <p:nvPr/>
        </p:nvSpPr>
        <p:spPr>
          <a:xfrm>
            <a:off x="5779193" y="6212686"/>
            <a:ext cx="1627369" cy="369332"/>
          </a:xfrm>
          <a:prstGeom prst="rect">
            <a:avLst/>
          </a:prstGeom>
          <a:noFill/>
        </p:spPr>
        <p:txBody>
          <a:bodyPr wrap="none" rtlCol="0">
            <a:spAutoFit/>
          </a:bodyPr>
          <a:lstStyle/>
          <a:p>
            <a:r>
              <a:rPr lang="fr-FR" dirty="0"/>
              <a:t>Action suivante</a:t>
            </a:r>
          </a:p>
        </p:txBody>
      </p:sp>
      <p:sp>
        <p:nvSpPr>
          <p:cNvPr id="62" name="TextBox 61">
            <a:extLst>
              <a:ext uri="{FF2B5EF4-FFF2-40B4-BE49-F238E27FC236}">
                <a16:creationId xmlns:a16="http://schemas.microsoft.com/office/drawing/2014/main" id="{F4A3403B-79C8-478F-81B6-71C5E525F6F3}"/>
              </a:ext>
            </a:extLst>
          </p:cNvPr>
          <p:cNvSpPr txBox="1"/>
          <p:nvPr/>
        </p:nvSpPr>
        <p:spPr>
          <a:xfrm>
            <a:off x="962455" y="3515555"/>
            <a:ext cx="1295035" cy="646331"/>
          </a:xfrm>
          <a:prstGeom prst="rect">
            <a:avLst/>
          </a:prstGeom>
          <a:noFill/>
        </p:spPr>
        <p:txBody>
          <a:bodyPr wrap="none" rtlCol="0">
            <a:spAutoFit/>
          </a:bodyPr>
          <a:lstStyle/>
          <a:p>
            <a:pPr algn="ctr"/>
            <a:r>
              <a:rPr lang="fr-FR" dirty="0"/>
              <a:t>Enonciation</a:t>
            </a:r>
          </a:p>
          <a:p>
            <a:pPr algn="ctr"/>
            <a:r>
              <a:rPr lang="fr-FR" dirty="0"/>
              <a:t>humain</a:t>
            </a:r>
          </a:p>
        </p:txBody>
      </p:sp>
      <p:sp>
        <p:nvSpPr>
          <p:cNvPr id="63" name="TextBox 62">
            <a:extLst>
              <a:ext uri="{FF2B5EF4-FFF2-40B4-BE49-F238E27FC236}">
                <a16:creationId xmlns:a16="http://schemas.microsoft.com/office/drawing/2014/main" id="{E7C6F414-3A67-4C12-B1B7-59620CA20229}"/>
              </a:ext>
            </a:extLst>
          </p:cNvPr>
          <p:cNvSpPr txBox="1"/>
          <p:nvPr/>
        </p:nvSpPr>
        <p:spPr>
          <a:xfrm>
            <a:off x="957262" y="4775176"/>
            <a:ext cx="1295035" cy="646331"/>
          </a:xfrm>
          <a:prstGeom prst="rect">
            <a:avLst/>
          </a:prstGeom>
          <a:noFill/>
        </p:spPr>
        <p:txBody>
          <a:bodyPr wrap="none" rtlCol="0">
            <a:spAutoFit/>
          </a:bodyPr>
          <a:lstStyle/>
          <a:p>
            <a:pPr algn="ctr"/>
            <a:r>
              <a:rPr lang="fr-FR" dirty="0"/>
              <a:t>Enonciation</a:t>
            </a:r>
          </a:p>
          <a:p>
            <a:pPr algn="ctr"/>
            <a:r>
              <a:rPr lang="fr-FR" dirty="0" err="1"/>
              <a:t>chatbot</a:t>
            </a:r>
            <a:endParaRPr lang="fr-FR" dirty="0"/>
          </a:p>
        </p:txBody>
      </p:sp>
    </p:spTree>
    <p:extLst>
      <p:ext uri="{BB962C8B-B14F-4D97-AF65-F5344CB8AC3E}">
        <p14:creationId xmlns:p14="http://schemas.microsoft.com/office/powerpoint/2010/main" val="4209804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b="1" dirty="0"/>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59980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définition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a:bodyPr>
          <a:lstStyle/>
          <a:p>
            <a:r>
              <a:rPr lang="fr-FR" dirty="0"/>
              <a:t>Définitions classiques (orientées linguistique de corpus), un corpus est :</a:t>
            </a:r>
          </a:p>
          <a:p>
            <a:pPr marL="457200" lvl="1" indent="0">
              <a:buNone/>
            </a:pPr>
            <a:r>
              <a:rPr lang="fr-FR" dirty="0"/>
              <a:t>«  Un ensemble de textes établi selon un principe de documentation exhaustive, un critère thématique ou exemplaire en vue de leur étude linguistique » (TLF)</a:t>
            </a:r>
          </a:p>
          <a:p>
            <a:pPr marL="457200" lvl="1" indent="0">
              <a:buNone/>
            </a:pPr>
            <a:r>
              <a:rPr lang="fr-FR" dirty="0"/>
              <a:t>« Une collection de données langagières sélectionnées et organisées selon des critères linguistiques explicites pour servir d’échantillon de langage » (John Sinclair)</a:t>
            </a:r>
          </a:p>
          <a:p>
            <a:r>
              <a:rPr lang="fr-FR" dirty="0"/>
              <a:t>Pour étendre cette définition aux autres cas d’usage, un </a:t>
            </a:r>
            <a:r>
              <a:rPr lang="fr-FR" b="1" dirty="0"/>
              <a:t>corpus</a:t>
            </a:r>
            <a:r>
              <a:rPr lang="fr-FR" dirty="0"/>
              <a:t> est :</a:t>
            </a:r>
          </a:p>
          <a:p>
            <a:pPr lvl="1"/>
            <a:r>
              <a:rPr lang="fr-FR" dirty="0"/>
              <a:t>Un ensemble de </a:t>
            </a:r>
            <a:r>
              <a:rPr lang="fr-FR" b="1" dirty="0"/>
              <a:t>textes électroniques</a:t>
            </a:r>
            <a:r>
              <a:rPr lang="fr-FR" dirty="0"/>
              <a:t> </a:t>
            </a:r>
          </a:p>
          <a:p>
            <a:pPr lvl="1"/>
            <a:r>
              <a:rPr lang="fr-FR" b="1" dirty="0"/>
              <a:t>Sélectionnés</a:t>
            </a:r>
          </a:p>
          <a:p>
            <a:pPr lvl="1"/>
            <a:r>
              <a:rPr lang="fr-FR" b="1" dirty="0"/>
              <a:t>Organisés</a:t>
            </a:r>
          </a:p>
          <a:p>
            <a:pPr lvl="1"/>
            <a:r>
              <a:rPr lang="fr-FR" dirty="0"/>
              <a:t>Selon des </a:t>
            </a:r>
            <a:r>
              <a:rPr lang="fr-FR" b="1" dirty="0"/>
              <a:t>critères explicites</a:t>
            </a:r>
            <a:r>
              <a:rPr lang="fr-FR" dirty="0"/>
              <a:t> liés au </a:t>
            </a:r>
            <a:r>
              <a:rPr lang="fr-FR" b="1" dirty="0"/>
              <a:t>domaine</a:t>
            </a:r>
            <a:r>
              <a:rPr lang="fr-FR" dirty="0"/>
              <a:t> à considérer et aux </a:t>
            </a:r>
            <a:r>
              <a:rPr lang="fr-FR" b="1" dirty="0"/>
              <a:t>tâches</a:t>
            </a:r>
            <a:r>
              <a:rPr lang="fr-FR" dirty="0"/>
              <a:t> à effectuer </a:t>
            </a:r>
          </a:p>
          <a:p>
            <a:pPr lvl="1"/>
            <a:r>
              <a:rPr lang="fr-FR" dirty="0"/>
              <a:t>Adapté aux possibilités des outils informatiques de </a:t>
            </a:r>
            <a:r>
              <a:rPr lang="fr-FR" b="1" dirty="0"/>
              <a:t>recherche</a:t>
            </a:r>
            <a:r>
              <a:rPr lang="fr-FR" dirty="0"/>
              <a:t> et d’</a:t>
            </a:r>
            <a:r>
              <a:rPr lang="fr-FR" b="1" dirty="0"/>
              <a:t>analyse</a:t>
            </a:r>
          </a:p>
        </p:txBody>
      </p:sp>
    </p:spTree>
    <p:extLst>
      <p:ext uri="{BB962C8B-B14F-4D97-AF65-F5344CB8AC3E}">
        <p14:creationId xmlns:p14="http://schemas.microsoft.com/office/powerpoint/2010/main" val="1154731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catégorisations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927393"/>
          </a:xfrm>
        </p:spPr>
        <p:txBody>
          <a:bodyPr>
            <a:normAutofit/>
          </a:bodyPr>
          <a:lstStyle/>
          <a:p>
            <a:r>
              <a:rPr lang="fr-FR" dirty="0"/>
              <a:t>Selon la perspective de recherche / d’utilisation</a:t>
            </a:r>
          </a:p>
          <a:p>
            <a:pPr lvl="1"/>
            <a:r>
              <a:rPr lang="fr-FR" dirty="0"/>
              <a:t>Description d’une langue en tant que système (linguistique de corpus)</a:t>
            </a:r>
          </a:p>
          <a:p>
            <a:pPr lvl="1"/>
            <a:r>
              <a:rPr lang="fr-FR" dirty="0"/>
              <a:t>Apprentissage de la langue</a:t>
            </a:r>
          </a:p>
          <a:p>
            <a:pPr lvl="1"/>
            <a:r>
              <a:rPr lang="fr-FR" dirty="0"/>
              <a:t>Analyse de discours (perspectives sociologique, commerciale…)</a:t>
            </a:r>
          </a:p>
          <a:p>
            <a:r>
              <a:rPr lang="fr-FR" dirty="0"/>
              <a:t>Selon la / les langue(s) présente(s)</a:t>
            </a:r>
          </a:p>
          <a:p>
            <a:pPr lvl="1"/>
            <a:r>
              <a:rPr lang="fr-FR" dirty="0"/>
              <a:t>Corpus monolingue</a:t>
            </a:r>
          </a:p>
          <a:p>
            <a:pPr lvl="1"/>
            <a:r>
              <a:rPr lang="fr-FR" dirty="0"/>
              <a:t>Corpus multilingue (textes alignés ou non)</a:t>
            </a:r>
          </a:p>
          <a:p>
            <a:r>
              <a:rPr lang="fr-FR" dirty="0"/>
              <a:t>Selon la généralisation / spécialisation</a:t>
            </a:r>
          </a:p>
          <a:p>
            <a:pPr lvl="1"/>
            <a:r>
              <a:rPr lang="fr-FR" dirty="0"/>
              <a:t>Corpus de référence généraliste </a:t>
            </a:r>
            <a:r>
              <a:rPr lang="fr-FR" sz="2200" dirty="0"/>
              <a:t>(doit être exhaustif et équilibré)</a:t>
            </a:r>
          </a:p>
          <a:p>
            <a:pPr lvl="1"/>
            <a:r>
              <a:rPr lang="fr-FR" dirty="0"/>
              <a:t>Corpus de domaine spécialisé </a:t>
            </a:r>
            <a:r>
              <a:rPr lang="fr-FR" sz="2200" dirty="0"/>
              <a:t>(doit l’être aussi, au sein de son domaine !)</a:t>
            </a:r>
          </a:p>
          <a:p>
            <a:r>
              <a:rPr lang="fr-FR" dirty="0"/>
              <a:t>Selon le degré d’élaboration</a:t>
            </a:r>
          </a:p>
          <a:p>
            <a:pPr lvl="1"/>
            <a:r>
              <a:rPr lang="fr-FR" dirty="0"/>
              <a:t>Corpus brut</a:t>
            </a:r>
          </a:p>
          <a:p>
            <a:pPr lvl="1"/>
            <a:r>
              <a:rPr lang="fr-FR" dirty="0"/>
              <a:t>Corpus annoté (et passé dans une chaîne de traitements manuels et / ou basés sur les technologies NLP)</a:t>
            </a:r>
          </a:p>
        </p:txBody>
      </p:sp>
    </p:spTree>
    <p:extLst>
      <p:ext uri="{BB962C8B-B14F-4D97-AF65-F5344CB8AC3E}">
        <p14:creationId xmlns:p14="http://schemas.microsoft.com/office/powerpoint/2010/main" val="357461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Constitution de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67132"/>
            <a:ext cx="11662842" cy="5790868"/>
          </a:xfrm>
        </p:spPr>
        <p:txBody>
          <a:bodyPr>
            <a:normAutofit lnSpcReduction="10000"/>
          </a:bodyPr>
          <a:lstStyle/>
          <a:p>
            <a:r>
              <a:rPr lang="fr-FR" dirty="0"/>
              <a:t>Par rapport au domaine</a:t>
            </a:r>
          </a:p>
          <a:p>
            <a:pPr lvl="1"/>
            <a:r>
              <a:rPr lang="fr-FR" dirty="0"/>
              <a:t>Caractérisation du domaine (termes caractéristiques, mots clés)</a:t>
            </a:r>
          </a:p>
          <a:p>
            <a:pPr lvl="1"/>
            <a:r>
              <a:rPr lang="fr-FR" dirty="0"/>
              <a:t>Sélection des textes répondant à cette caractérisation, spécialisés ou non</a:t>
            </a:r>
          </a:p>
          <a:p>
            <a:r>
              <a:rPr lang="fr-FR" dirty="0"/>
              <a:t>Par rapport aux tâches à effectuer</a:t>
            </a:r>
          </a:p>
          <a:p>
            <a:pPr lvl="1"/>
            <a:r>
              <a:rPr lang="fr-FR" dirty="0"/>
              <a:t>Objectifs</a:t>
            </a:r>
          </a:p>
          <a:p>
            <a:pPr lvl="2"/>
            <a:r>
              <a:rPr lang="fr-FR" sz="2200" dirty="0"/>
              <a:t>Analyse linguistique, sociologique, etc.</a:t>
            </a:r>
          </a:p>
          <a:p>
            <a:pPr lvl="2"/>
            <a:r>
              <a:rPr lang="fr-FR" sz="2200" dirty="0"/>
              <a:t>Recherche de document</a:t>
            </a:r>
          </a:p>
          <a:p>
            <a:pPr lvl="2"/>
            <a:r>
              <a:rPr lang="fr-FR" sz="2200" dirty="0"/>
              <a:t>Extraction d’information</a:t>
            </a:r>
          </a:p>
          <a:p>
            <a:pPr lvl="1"/>
            <a:r>
              <a:rPr lang="fr-FR" dirty="0"/>
              <a:t>Annotation des documents selon ces objectifs</a:t>
            </a:r>
          </a:p>
          <a:p>
            <a:r>
              <a:rPr lang="fr-FR" dirty="0"/>
              <a:t>Par rapport aux outils informatiques</a:t>
            </a:r>
          </a:p>
          <a:p>
            <a:pPr lvl="1"/>
            <a:r>
              <a:rPr lang="fr-FR" dirty="0"/>
              <a:t>Ingestion des documents (Web </a:t>
            </a:r>
            <a:r>
              <a:rPr lang="fr-FR" dirty="0" err="1"/>
              <a:t>scraping</a:t>
            </a:r>
            <a:r>
              <a:rPr lang="fr-FR" dirty="0"/>
              <a:t>, API, flux RSS etc…)</a:t>
            </a:r>
          </a:p>
          <a:p>
            <a:pPr lvl="1"/>
            <a:r>
              <a:rPr lang="fr-FR" dirty="0"/>
              <a:t>Formats (XML, HTML, CSV, texte brut…)</a:t>
            </a:r>
          </a:p>
          <a:p>
            <a:pPr lvl="1"/>
            <a:r>
              <a:rPr lang="fr-FR" dirty="0"/>
              <a:t>Encodage (ANSI, </a:t>
            </a:r>
            <a:r>
              <a:rPr lang="fr-FR" b="1" dirty="0">
                <a:solidFill>
                  <a:srgbClr val="0070C0"/>
                </a:solidFill>
              </a:rPr>
              <a:t>UTF-8</a:t>
            </a:r>
            <a:r>
              <a:rPr lang="fr-FR" dirty="0"/>
              <a:t>, 16, 32)</a:t>
            </a:r>
          </a:p>
          <a:p>
            <a:pPr lvl="1"/>
            <a:r>
              <a:rPr lang="fr-FR" dirty="0"/>
              <a:t>Langue(s) des documents</a:t>
            </a:r>
          </a:p>
          <a:p>
            <a:pPr lvl="1"/>
            <a:r>
              <a:rPr lang="fr-FR" dirty="0"/>
              <a:t>Puis toute la chaîne de pré-traitements et traitements NLP</a:t>
            </a:r>
          </a:p>
        </p:txBody>
      </p:sp>
    </p:spTree>
    <p:extLst>
      <p:ext uri="{BB962C8B-B14F-4D97-AF65-F5344CB8AC3E}">
        <p14:creationId xmlns:p14="http://schemas.microsoft.com/office/powerpoint/2010/main" val="1673472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Notre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790868"/>
          </a:xfrm>
        </p:spPr>
        <p:txBody>
          <a:bodyPr>
            <a:normAutofit/>
          </a:bodyPr>
          <a:lstStyle/>
          <a:p>
            <a:r>
              <a:rPr lang="fr-FR" dirty="0"/>
              <a:t>Domaine d’études : positionnement des acteurs et commentateurs par rapport au mouvement des gilets jaunes </a:t>
            </a:r>
          </a:p>
          <a:p>
            <a:pPr lvl="1"/>
            <a:r>
              <a:rPr lang="fr-FR" dirty="0"/>
              <a:t>Source : vidéos YouTube (dont leurs sous-titres) via l’API</a:t>
            </a:r>
          </a:p>
          <a:p>
            <a:pPr lvl="1"/>
            <a:r>
              <a:rPr lang="fr-FR" dirty="0"/>
              <a:t>Sélection : vidéos des chaînes d’information et d’opinions francophones entre le 17/10/2018</a:t>
            </a:r>
            <a:r>
              <a:rPr lang="fr-FR" dirty="0">
                <a:solidFill>
                  <a:srgbClr val="FF0000"/>
                </a:solidFill>
              </a:rPr>
              <a:t> </a:t>
            </a:r>
            <a:r>
              <a:rPr lang="fr-FR" dirty="0"/>
              <a:t>et le 05/06/2019 </a:t>
            </a:r>
          </a:p>
          <a:p>
            <a:r>
              <a:rPr lang="fr-FR" dirty="0"/>
              <a:t>Contenu</a:t>
            </a:r>
          </a:p>
          <a:p>
            <a:pPr lvl="1"/>
            <a:r>
              <a:rPr lang="fr-FR" dirty="0"/>
              <a:t>352 518 vidéos (dont 209770 avec sous-titrage) produits / diffusées par 1430 chaînes YouTube</a:t>
            </a:r>
          </a:p>
          <a:p>
            <a:pPr lvl="1"/>
            <a:r>
              <a:rPr lang="fr-FR" dirty="0"/>
              <a:t>Ces vidéos et chaînes se répartissent sur des catégories YouTube variées, toutes ne sont pas forcément intéressantes vis-à-vis de notre sujet d’étude</a:t>
            </a:r>
          </a:p>
          <a:p>
            <a:pPr lvl="1"/>
            <a:r>
              <a:rPr lang="fr-FR" dirty="0"/>
              <a:t>Au sein des catégories que nous pouvons retenir, toutes les vidéos ne sont pas non plus intéressantes vis-à-vis de ce sujet</a:t>
            </a:r>
          </a:p>
          <a:p>
            <a:pPr lvl="1"/>
            <a:r>
              <a:rPr lang="fr-FR" dirty="0"/>
              <a:t>Une première constatation : les sous-titres ne présentent pas de ponctuation, et il y a une quantité importante d’erreurs de transcription (réalisée par une application speech to </a:t>
            </a:r>
            <a:r>
              <a:rPr lang="fr-FR" dirty="0" err="1"/>
              <a:t>text</a:t>
            </a:r>
            <a:r>
              <a:rPr lang="fr-FR" dirty="0"/>
              <a:t> automatisée) </a:t>
            </a:r>
          </a:p>
        </p:txBody>
      </p:sp>
      <p:sp>
        <p:nvSpPr>
          <p:cNvPr id="5" name="TextBox 4">
            <a:extLst>
              <a:ext uri="{FF2B5EF4-FFF2-40B4-BE49-F238E27FC236}">
                <a16:creationId xmlns:a16="http://schemas.microsoft.com/office/drawing/2014/main" id="{08AFFB08-BF5B-466F-AC5D-1889C39CAF19}"/>
              </a:ext>
            </a:extLst>
          </p:cNvPr>
          <p:cNvSpPr txBox="1"/>
          <p:nvPr/>
        </p:nvSpPr>
        <p:spPr>
          <a:xfrm rot="19344466">
            <a:off x="5268455" y="2818804"/>
            <a:ext cx="2368597" cy="646331"/>
          </a:xfrm>
          <a:prstGeom prst="rect">
            <a:avLst/>
          </a:prstGeom>
          <a:noFill/>
          <a:ln w="25400">
            <a:solidFill>
              <a:schemeClr val="accent1"/>
            </a:solidFill>
          </a:ln>
        </p:spPr>
        <p:txBody>
          <a:bodyPr wrap="none" rtlCol="0">
            <a:spAutoFit/>
          </a:bodyPr>
          <a:lstStyle/>
          <a:p>
            <a:r>
              <a:rPr lang="fr-FR" sz="3600" b="1" dirty="0">
                <a:solidFill>
                  <a:srgbClr val="FF0000"/>
                </a:solidFill>
              </a:rPr>
              <a:t>A ADAPTER</a:t>
            </a:r>
          </a:p>
        </p:txBody>
      </p:sp>
    </p:spTree>
    <p:extLst>
      <p:ext uri="{BB962C8B-B14F-4D97-AF65-F5344CB8AC3E}">
        <p14:creationId xmlns:p14="http://schemas.microsoft.com/office/powerpoint/2010/main" val="4052398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(1/3)</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91440" y="941282"/>
            <a:ext cx="12499715" cy="6030655"/>
          </a:xfrm>
        </p:spPr>
        <p:txBody>
          <a:bodyPr>
            <a:normAutofit/>
          </a:bodyPr>
          <a:lstStyle/>
          <a:p>
            <a:r>
              <a:rPr lang="fr-FR" dirty="0"/>
              <a:t>Quelques notations</a:t>
            </a:r>
          </a:p>
          <a:p>
            <a:pPr lvl="1"/>
            <a:r>
              <a:rPr lang="fr-FR" sz="3000" dirty="0">
                <a:solidFill>
                  <a:srgbClr val="0070C0"/>
                </a:solidFill>
              </a:rPr>
              <a:t>t</a:t>
            </a:r>
            <a:r>
              <a:rPr lang="fr-FR" dirty="0"/>
              <a:t> : </a:t>
            </a:r>
            <a:r>
              <a:rPr lang="fr-FR" dirty="0" err="1"/>
              <a:t>t</a:t>
            </a:r>
            <a:r>
              <a:rPr lang="fr-FR" baseline="30000" dirty="0" err="1"/>
              <a:t>ème</a:t>
            </a:r>
            <a:r>
              <a:rPr lang="fr-FR" dirty="0"/>
              <a:t> terme (mot, lemme, …)</a:t>
            </a:r>
          </a:p>
          <a:p>
            <a:pPr lvl="1"/>
            <a:r>
              <a:rPr lang="fr-FR" sz="3000" dirty="0" err="1">
                <a:solidFill>
                  <a:srgbClr val="0070C0"/>
                </a:solidFill>
              </a:rPr>
              <a:t>f</a:t>
            </a:r>
            <a:r>
              <a:rPr lang="fr-FR" sz="3000" baseline="-25000" dirty="0" err="1">
                <a:solidFill>
                  <a:srgbClr val="0070C0"/>
                </a:solidFill>
              </a:rPr>
              <a:t>t</a:t>
            </a:r>
            <a:r>
              <a:rPr lang="fr-FR" dirty="0"/>
              <a:t> : fréquence (nombre de fois où) le terme t apparait dans le corpus</a:t>
            </a:r>
            <a:endParaRPr lang="fr-FR" dirty="0">
              <a:solidFill>
                <a:srgbClr val="0070C0"/>
              </a:solidFill>
            </a:endParaRPr>
          </a:p>
          <a:p>
            <a:pPr lvl="1"/>
            <a:r>
              <a:rPr lang="fr-FR" sz="3000" dirty="0">
                <a:solidFill>
                  <a:srgbClr val="0070C0"/>
                </a:solidFill>
              </a:rPr>
              <a:t>M</a:t>
            </a:r>
            <a:r>
              <a:rPr lang="fr-FR" dirty="0"/>
              <a:t> : nombre total de </a:t>
            </a:r>
            <a:r>
              <a:rPr lang="fr-FR" dirty="0" err="1"/>
              <a:t>tokens</a:t>
            </a:r>
            <a:r>
              <a:rPr lang="fr-FR" dirty="0"/>
              <a:t> (« mots ») dans le corpus</a:t>
            </a:r>
          </a:p>
          <a:p>
            <a:pPr lvl="2"/>
            <a:r>
              <a:rPr lang="fr-FR" dirty="0"/>
              <a:t>Un même terme apparaissant n fois dans le corpus compte pour n et non pour 1.</a:t>
            </a:r>
          </a:p>
          <a:p>
            <a:r>
              <a:rPr lang="fr-FR" dirty="0"/>
              <a:t>Fréquences d’occurrences simples</a:t>
            </a:r>
          </a:p>
          <a:p>
            <a:pPr lvl="1"/>
            <a:r>
              <a:rPr lang="fr-FR" dirty="0"/>
              <a:t>Fréquence (observée) absolue du terme t : </a:t>
            </a:r>
            <a:r>
              <a:rPr lang="fr-FR" sz="3000" dirty="0" err="1">
                <a:solidFill>
                  <a:srgbClr val="0070C0"/>
                </a:solidFill>
              </a:rPr>
              <a:t>f</a:t>
            </a:r>
            <a:r>
              <a:rPr lang="fr-FR" sz="3000" baseline="-25000" dirty="0" err="1">
                <a:solidFill>
                  <a:srgbClr val="0070C0"/>
                </a:solidFill>
              </a:rPr>
              <a:t>t</a:t>
            </a:r>
            <a:endParaRPr lang="fr-FR" baseline="-25000" dirty="0">
              <a:solidFill>
                <a:srgbClr val="0070C0"/>
              </a:solidFill>
            </a:endParaRPr>
          </a:p>
          <a:p>
            <a:pPr lvl="1"/>
            <a:r>
              <a:rPr lang="fr-FR" dirty="0"/>
              <a:t>Fréquence relative du terme t </a:t>
            </a:r>
            <a:r>
              <a:rPr lang="fr-FR" sz="2200" dirty="0"/>
              <a:t>(pour comparer corpus / sous-corpus entre eux) </a:t>
            </a:r>
            <a:r>
              <a:rPr lang="fr-FR" dirty="0"/>
              <a:t>: </a:t>
            </a:r>
            <a:r>
              <a:rPr lang="fr-FR" sz="3000" dirty="0">
                <a:solidFill>
                  <a:srgbClr val="0070C0"/>
                </a:solidFill>
              </a:rPr>
              <a:t>p</a:t>
            </a:r>
            <a:r>
              <a:rPr lang="fr-FR" sz="3000" baseline="-25000" dirty="0">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M</a:t>
            </a:r>
          </a:p>
          <a:p>
            <a:pPr lvl="2"/>
            <a:r>
              <a:rPr lang="fr-FR" dirty="0"/>
              <a:t>Pour une meilleure visibilité, à ramener à 1 000 000 de mots : </a:t>
            </a:r>
            <a:r>
              <a:rPr lang="fr-FR" sz="2200" dirty="0">
                <a:solidFill>
                  <a:srgbClr val="0070C0"/>
                </a:solidFill>
              </a:rPr>
              <a:t>p</a:t>
            </a:r>
            <a:r>
              <a:rPr lang="fr-FR" sz="2200" baseline="-25000" dirty="0">
                <a:solidFill>
                  <a:srgbClr val="0070C0"/>
                </a:solidFill>
              </a:rPr>
              <a:t>t</a:t>
            </a:r>
            <a:r>
              <a:rPr lang="fr-FR" sz="2200" dirty="0">
                <a:solidFill>
                  <a:srgbClr val="0070C0"/>
                </a:solidFill>
              </a:rPr>
              <a:t> * 1000000</a:t>
            </a:r>
            <a:endParaRPr lang="fr-FR" dirty="0">
              <a:solidFill>
                <a:srgbClr val="0070C0"/>
              </a:solidFill>
            </a:endParaRPr>
          </a:p>
          <a:p>
            <a:pPr lvl="2"/>
            <a:r>
              <a:rPr lang="fr-FR" dirty="0"/>
              <a:t>On peut aussi considérer les logarithmes des fréquences relatives (généralement en base 2)</a:t>
            </a:r>
          </a:p>
          <a:p>
            <a:pPr lvl="1"/>
            <a:r>
              <a:rPr lang="fr-FR" dirty="0"/>
              <a:t>Fréquences ajustées</a:t>
            </a:r>
          </a:p>
          <a:p>
            <a:pPr lvl="2"/>
            <a:r>
              <a:rPr lang="fr-FR" sz="2100" dirty="0"/>
              <a:t>réduisent l’influence des termes uniformément fréquents et donc peu caractéristiques.</a:t>
            </a:r>
          </a:p>
          <a:p>
            <a:pPr lvl="2"/>
            <a:r>
              <a:rPr lang="fr-FR" dirty="0"/>
              <a:t>par exemple le </a:t>
            </a:r>
            <a:r>
              <a:rPr lang="fr-FR" dirty="0" err="1"/>
              <a:t>Gf.Idf</a:t>
            </a:r>
            <a:r>
              <a:rPr lang="fr-FR" dirty="0"/>
              <a:t> (global </a:t>
            </a:r>
            <a:r>
              <a:rPr lang="fr-FR" dirty="0" err="1"/>
              <a:t>term</a:t>
            </a:r>
            <a:r>
              <a:rPr lang="fr-FR" dirty="0"/>
              <a:t> </a:t>
            </a:r>
            <a:r>
              <a:rPr lang="fr-FR" dirty="0" err="1"/>
              <a:t>frequency</a:t>
            </a:r>
            <a:r>
              <a:rPr lang="fr-FR" dirty="0"/>
              <a:t> . Inverse document </a:t>
            </a:r>
            <a:r>
              <a:rPr lang="fr-FR" dirty="0" err="1"/>
              <a:t>frequency</a:t>
            </a:r>
            <a:r>
              <a:rPr lang="fr-FR" dirty="0"/>
              <a:t>)</a:t>
            </a:r>
          </a:p>
          <a:p>
            <a:r>
              <a:rPr lang="fr-FR" dirty="0"/>
              <a:t>Ratio </a:t>
            </a:r>
            <a:r>
              <a:rPr lang="fr-FR" sz="2400" dirty="0"/>
              <a:t>(ou différences de logarithmes) </a:t>
            </a:r>
            <a:r>
              <a:rPr lang="fr-FR" dirty="0"/>
              <a:t>des fréquences relatives entre 2 (sous-) corpus</a:t>
            </a:r>
          </a:p>
          <a:p>
            <a:endParaRPr lang="fr-FR" dirty="0"/>
          </a:p>
        </p:txBody>
      </p:sp>
    </p:spTree>
    <p:extLst>
      <p:ext uri="{BB962C8B-B14F-4D97-AF65-F5344CB8AC3E}">
        <p14:creationId xmlns:p14="http://schemas.microsoft.com/office/powerpoint/2010/main" val="312043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b="1" dirty="0"/>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1130378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absolue des termes (</a:t>
            </a:r>
            <a:r>
              <a:rPr lang="fr-FR" dirty="0" err="1"/>
              <a:t>f</a:t>
            </a:r>
            <a:r>
              <a:rPr lang="fr-FR" baseline="-25000" dirty="0" err="1"/>
              <a:t>t</a:t>
            </a:r>
            <a:r>
              <a:rPr lang="fr-FR" dirty="0"/>
              <a:t>)</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rgbClr val="00206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6</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3" name="TextBox 2">
            <a:extLst>
              <a:ext uri="{FF2B5EF4-FFF2-40B4-BE49-F238E27FC236}">
                <a16:creationId xmlns:a16="http://schemas.microsoft.com/office/drawing/2014/main" id="{8177A4DE-2396-4946-AB35-E2B8F05F2BC2}"/>
              </a:ext>
            </a:extLst>
          </p:cNvPr>
          <p:cNvSpPr txBox="1"/>
          <p:nvPr/>
        </p:nvSpPr>
        <p:spPr>
          <a:xfrm>
            <a:off x="119082" y="2710262"/>
            <a:ext cx="3569375" cy="369332"/>
          </a:xfrm>
          <a:prstGeom prst="rect">
            <a:avLst/>
          </a:prstGeom>
          <a:noFill/>
        </p:spPr>
        <p:txBody>
          <a:bodyPr wrap="none" rtlCol="0">
            <a:spAutoFit/>
          </a:bodyPr>
          <a:lstStyle/>
          <a:p>
            <a:r>
              <a:rPr lang="fr-FR" dirty="0"/>
              <a:t>37 termes </a:t>
            </a:r>
            <a:r>
              <a:rPr lang="fr-FR" b="1" dirty="0"/>
              <a:t>t </a:t>
            </a:r>
            <a:r>
              <a:rPr lang="fr-FR" sz="1600" dirty="0"/>
              <a:t>(on n’en montre ici que 22)</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24364" y="2401122"/>
            <a:ext cx="4227055" cy="369332"/>
          </a:xfrm>
          <a:prstGeom prst="rect">
            <a:avLst/>
          </a:prstGeom>
          <a:noFill/>
        </p:spPr>
        <p:txBody>
          <a:bodyPr wrap="none" rtlCol="0">
            <a:spAutoFit/>
          </a:bodyPr>
          <a:lstStyle/>
          <a:p>
            <a:r>
              <a:rPr lang="fr-FR" b="1" dirty="0"/>
              <a:t>M = 66 </a:t>
            </a:r>
            <a:r>
              <a:rPr lang="fr-FR" dirty="0" err="1"/>
              <a:t>tokens</a:t>
            </a:r>
            <a:r>
              <a:rPr lang="fr-FR" dirty="0"/>
              <a:t> </a:t>
            </a:r>
            <a:r>
              <a:rPr lang="fr-FR" sz="1600" dirty="0"/>
              <a:t>(sans compter les ponctuations)</a:t>
            </a:r>
            <a:endParaRPr lang="fr-FR" dirty="0"/>
          </a:p>
        </p:txBody>
      </p:sp>
    </p:spTree>
    <p:extLst>
      <p:ext uri="{BB962C8B-B14F-4D97-AF65-F5344CB8AC3E}">
        <p14:creationId xmlns:p14="http://schemas.microsoft.com/office/powerpoint/2010/main" val="2255367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5"/>
                <a:ext cx="11797258" cy="6030655"/>
              </a:xfrm>
            </p:spPr>
            <p:txBody>
              <a:bodyPr>
                <a:normAutofit/>
              </a:bodyPr>
              <a:lstStyle/>
              <a:p>
                <a:r>
                  <a:rPr lang="fr-FR" dirty="0"/>
                  <a:t>Notations supplémentaires</a:t>
                </a:r>
              </a:p>
              <a:p>
                <a:pPr lvl="1"/>
                <a:r>
                  <a:rPr lang="fr-FR" sz="3000" dirty="0">
                    <a:solidFill>
                      <a:srgbClr val="0070C0"/>
                    </a:solidFill>
                  </a:rPr>
                  <a:t>c</a:t>
                </a:r>
                <a:r>
                  <a:rPr lang="fr-FR" dirty="0"/>
                  <a:t>: </a:t>
                </a:r>
                <a:r>
                  <a:rPr lang="fr-FR" dirty="0" err="1"/>
                  <a:t>c</a:t>
                </a:r>
                <a:r>
                  <a:rPr lang="fr-FR" baseline="30000" dirty="0" err="1"/>
                  <a:t>ème</a:t>
                </a:r>
                <a:r>
                  <a:rPr lang="fr-FR" dirty="0"/>
                  <a:t> contexte (toute partie du corpus, comme un sous-corpus ou un document)</a:t>
                </a:r>
              </a:p>
              <a:p>
                <a:pPr lvl="1"/>
                <a:r>
                  <a:rPr lang="fr-FR" sz="3000" dirty="0">
                    <a:solidFill>
                      <a:srgbClr val="0070C0"/>
                    </a:solidFill>
                  </a:rPr>
                  <a:t>f</a:t>
                </a:r>
                <a:r>
                  <a:rPr lang="fr-FR" sz="3000" baseline="-25000" dirty="0">
                    <a:solidFill>
                      <a:srgbClr val="0070C0"/>
                    </a:solidFill>
                  </a:rPr>
                  <a:t>ct </a:t>
                </a:r>
                <a:r>
                  <a:rPr lang="fr-FR" dirty="0"/>
                  <a:t>, </a:t>
                </a:r>
                <a:r>
                  <a:rPr lang="fr-FR" sz="3000" dirty="0" err="1">
                    <a:solidFill>
                      <a:srgbClr val="0070C0"/>
                    </a:solidFill>
                  </a:rPr>
                  <a:t>p</a:t>
                </a:r>
                <a:r>
                  <a:rPr lang="fr-FR" sz="3000" baseline="-25000" dirty="0" err="1">
                    <a:solidFill>
                      <a:srgbClr val="0070C0"/>
                    </a:solidFill>
                  </a:rPr>
                  <a:t>ct</a:t>
                </a:r>
                <a:r>
                  <a:rPr lang="fr-FR" dirty="0"/>
                  <a:t> : fréquence (absolue, relative au corpus) du terme t dans le contexte c</a:t>
                </a:r>
                <a:endParaRPr lang="fr-FR" dirty="0">
                  <a:solidFill>
                    <a:srgbClr val="0070C0"/>
                  </a:solidFill>
                </a:endParaRPr>
              </a:p>
              <a:p>
                <a:pPr lvl="1"/>
                <a:r>
                  <a:rPr lang="fr-FR" sz="3000" dirty="0">
                    <a:solidFill>
                      <a:srgbClr val="0070C0"/>
                    </a:solidFill>
                  </a:rPr>
                  <a:t>m</a:t>
                </a:r>
                <a:r>
                  <a:rPr lang="fr-FR" sz="3000" baseline="-25000" dirty="0">
                    <a:solidFill>
                      <a:srgbClr val="0070C0"/>
                    </a:solidFill>
                  </a:rPr>
                  <a:t>c</a:t>
                </a:r>
                <a:r>
                  <a:rPr lang="fr-FR" dirty="0"/>
                  <a:t> : nombre de </a:t>
                </a:r>
                <a:r>
                  <a:rPr lang="fr-FR" dirty="0" err="1"/>
                  <a:t>tokens</a:t>
                </a:r>
                <a:r>
                  <a:rPr lang="fr-FR" dirty="0"/>
                  <a:t> (de « mots ») dans le contexte c</a:t>
                </a:r>
              </a:p>
              <a:p>
                <a:r>
                  <a:rPr lang="fr-FR" dirty="0"/>
                  <a:t>Mesures de dispersion de fréquence d’un terme sur les parties d’un corpus (sous-corpus, documents…)</a:t>
                </a:r>
              </a:p>
              <a:p>
                <a:pPr lvl="1"/>
                <a:r>
                  <a:rPr lang="fr-FR" dirty="0"/>
                  <a:t>Déviation normalisée des proportions : </a:t>
                </a:r>
                <a:r>
                  <a:rPr lang="fr-FR" sz="3000" dirty="0" err="1">
                    <a:solidFill>
                      <a:srgbClr val="0070C0"/>
                    </a:solidFill>
                  </a:rPr>
                  <a:t>DP</a:t>
                </a:r>
                <a:r>
                  <a:rPr lang="fr-FR" sz="3000" baseline="-25000" dirty="0" err="1">
                    <a:solidFill>
                      <a:srgbClr val="0070C0"/>
                    </a:solidFill>
                  </a:rPr>
                  <a:t>norm</a:t>
                </a:r>
                <a:r>
                  <a:rPr lang="fr-FR" sz="3000" dirty="0">
                    <a:solidFill>
                      <a:srgbClr val="0070C0"/>
                    </a:solidFill>
                  </a:rPr>
                  <a:t>(t) =</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nary>
                          <m:naryPr>
                            <m:chr m:val="∑"/>
                            <m:supHide m:val="on"/>
                            <m:ctrlPr>
                              <a:rPr lang="fr-FR" sz="3000" i="1" smtClean="0">
                                <a:solidFill>
                                  <a:srgbClr val="0070C0"/>
                                </a:solidFill>
                                <a:latin typeface="Cambria Math" panose="02040503050406030204" pitchFamily="18" charset="0"/>
                              </a:rPr>
                            </m:ctrlPr>
                          </m:naryPr>
                          <m:sub>
                            <m:r>
                              <m:rPr>
                                <m:brk m:alnAt="7"/>
                              </m:rPr>
                              <a:rPr lang="fr-FR" sz="3000" b="0" i="1" smtClean="0">
                                <a:solidFill>
                                  <a:srgbClr val="0070C0"/>
                                </a:solidFill>
                                <a:latin typeface="Cambria Math" panose="02040503050406030204" pitchFamily="18" charset="0"/>
                              </a:rPr>
                              <m:t>𝑐</m:t>
                            </m:r>
                          </m:sub>
                          <m:sup/>
                          <m:e>
                            <m:d>
                              <m:dPr>
                                <m:begChr m:val="|"/>
                                <m:endChr m:val="|"/>
                                <m:ctrlPr>
                                  <a:rPr lang="fr-FR" sz="3000" i="1" smtClean="0">
                                    <a:solidFill>
                                      <a:srgbClr val="0070C0"/>
                                    </a:solidFill>
                                    <a:latin typeface="Cambria Math" panose="02040503050406030204" pitchFamily="18" charset="0"/>
                                  </a:rPr>
                                </m:ctrlPr>
                              </m:dPr>
                              <m:e>
                                <m:f>
                                  <m:fPr>
                                    <m:ctrlPr>
                                      <a:rPr lang="fr-FR" sz="3000" i="1" smtClean="0">
                                        <a:solidFill>
                                          <a:srgbClr val="0070C0"/>
                                        </a:solidFill>
                                        <a:latin typeface="Cambria Math" panose="02040503050406030204" pitchFamily="18" charset="0"/>
                                      </a:rPr>
                                    </m:ctrlPr>
                                  </m:fPr>
                                  <m:num>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num>
                                  <m:den>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acc>
                                      <m:accPr>
                                        <m:chr m:val="̂"/>
                                        <m:ctrlPr>
                                          <a:rPr lang="fr-FR" sz="3000" b="0" i="1" smtClean="0">
                                            <a:solidFill>
                                              <a:srgbClr val="0070C0"/>
                                            </a:solidFill>
                                            <a:latin typeface="Cambria Math" panose="02040503050406030204" pitchFamily="18" charset="0"/>
                                          </a:rPr>
                                        </m:ctrlPr>
                                      </m:accPr>
                                      <m:e>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num>
                                  <m:den>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e>
                            </m:d>
                          </m:e>
                        </m:nary>
                      </m:num>
                      <m:den>
                        <m:r>
                          <a:rPr lang="fr-FR" sz="3000" b="0" i="1" smtClean="0">
                            <a:solidFill>
                              <a:srgbClr val="0070C0"/>
                            </a:solidFill>
                            <a:latin typeface="Cambria Math" panose="02040503050406030204" pitchFamily="18" charset="0"/>
                          </a:rPr>
                          <m:t>2 . (1 −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𝑚𝑖𝑛</m:t>
                            </m:r>
                          </m:e>
                          <m:sub>
                            <m:r>
                              <a:rPr lang="fr-FR" sz="3000" b="0" i="1" smtClean="0">
                                <a:solidFill>
                                  <a:srgbClr val="0070C0"/>
                                </a:solidFill>
                                <a:latin typeface="Cambria Math" panose="02040503050406030204" pitchFamily="18" charset="0"/>
                              </a:rPr>
                              <m:t>𝑐</m:t>
                            </m:r>
                          </m:sub>
                        </m:sSub>
                        <m:r>
                          <a:rPr lang="fr-FR" sz="3000" b="0" i="1" smtClean="0">
                            <a:solidFill>
                              <a:srgbClr val="0070C0"/>
                            </a:solidFill>
                            <a:latin typeface="Cambria Math" panose="02040503050406030204" pitchFamily="18" charset="0"/>
                          </a:rPr>
                          <m:t> </m:t>
                        </m:r>
                        <m:d>
                          <m:dPr>
                            <m:ctrlPr>
                              <a:rPr lang="fr-FR" sz="3000" b="0" i="1" smtClean="0">
                                <a:solidFill>
                                  <a:srgbClr val="0070C0"/>
                                </a:solidFill>
                                <a:latin typeface="Cambria Math" panose="02040503050406030204" pitchFamily="18" charset="0"/>
                              </a:rPr>
                            </m:ctrlPr>
                          </m:dPr>
                          <m:e>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e>
                        </m:d>
                        <m:r>
                          <a:rPr lang="fr-FR" sz="3000" b="0" i="1" smtClean="0">
                            <a:solidFill>
                              <a:srgbClr val="0070C0"/>
                            </a:solidFill>
                            <a:latin typeface="Cambria Math" panose="02040503050406030204" pitchFamily="18" charset="0"/>
                          </a:rPr>
                          <m:t>)</m:t>
                        </m:r>
                      </m:den>
                    </m:f>
                  </m:oMath>
                </a14:m>
                <a:endParaRPr lang="fr-FR" sz="3000" dirty="0"/>
              </a:p>
              <a:p>
                <a:pPr marL="457200" lvl="1" indent="0">
                  <a:buNone/>
                </a:pPr>
                <a:r>
                  <a:rPr lang="fr-FR" dirty="0"/>
                  <a:t>	avec la fréquence relative attendue :  </a:t>
                </a:r>
                <a14:m>
                  <m:oMath xmlns:m="http://schemas.openxmlformats.org/officeDocument/2006/math">
                    <m:acc>
                      <m:accPr>
                        <m:chr m:val="̂"/>
                        <m:ctrlPr>
                          <a:rPr lang="fr-FR" sz="3000" i="1" smtClean="0">
                            <a:solidFill>
                              <a:srgbClr val="0070C0"/>
                            </a:solidFill>
                            <a:latin typeface="Cambria Math" panose="02040503050406030204" pitchFamily="18" charset="0"/>
                          </a:rPr>
                        </m:ctrlPr>
                      </m:accPr>
                      <m:e>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r>
                      <a:rPr lang="fr-FR" sz="3000" b="0" i="1" smtClean="0">
                        <a:solidFill>
                          <a:srgbClr val="0070C0"/>
                        </a:solidFill>
                        <a:latin typeface="Cambria Math" panose="02040503050406030204" pitchFamily="18" charset="0"/>
                      </a:rPr>
                      <m:t>=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r>
                      <a:rPr lang="fr-FR" sz="3000" b="0" i="1" smtClean="0">
                        <a:solidFill>
                          <a:srgbClr val="0070C0"/>
                        </a:solidFill>
                        <a:latin typeface="Cambria Math" panose="02040503050406030204" pitchFamily="18" charset="0"/>
                      </a:rPr>
                      <m:t>  </m:t>
                    </m:r>
                  </m:oMath>
                </a14:m>
                <a:endParaRPr lang="fr-FR" sz="3000" dirty="0">
                  <a:latin typeface="Cambria Math" panose="02040503050406030204" pitchFamily="18" charset="0"/>
                  <a:ea typeface="Cambria Math" panose="02040503050406030204" pitchFamily="18" charset="0"/>
                </a:endParaRPr>
              </a:p>
              <a:p>
                <a:pPr lvl="1"/>
                <a:r>
                  <a:rPr lang="fr-FR" dirty="0"/>
                  <a:t>0 = </a:t>
                </a:r>
                <a:r>
                  <a:rPr lang="fr-FR" dirty="0" err="1"/>
                  <a:t>équi</a:t>
                </a:r>
                <a:r>
                  <a:rPr lang="fr-FR" dirty="0"/>
                  <a:t>-répartition, 1= concentration sur une sous-partie / document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1" y="954345"/>
                <a:ext cx="11797258" cy="6030655"/>
              </a:xfrm>
              <a:blipFill>
                <a:blip r:embed="rId3"/>
                <a:stretch>
                  <a:fillRect l="-1395" t="-2730"/>
                </a:stretch>
              </a:blipFill>
            </p:spPr>
            <p:txBody>
              <a:bodyPr/>
              <a:lstStyle/>
              <a:p>
                <a:r>
                  <a:rPr lang="fr-FR">
                    <a:noFill/>
                  </a:rPr>
                  <a:t> </a:t>
                </a:r>
              </a:p>
            </p:txBody>
          </p:sp>
        </mc:Fallback>
      </mc:AlternateContent>
    </p:spTree>
    <p:extLst>
      <p:ext uri="{BB962C8B-B14F-4D97-AF65-F5344CB8AC3E}">
        <p14:creationId xmlns:p14="http://schemas.microsoft.com/office/powerpoint/2010/main" val="2133346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relative des termes (f</a:t>
            </a:r>
            <a:r>
              <a:rPr lang="fr-FR" baseline="-25000" dirty="0"/>
              <a:t>ct</a:t>
            </a:r>
            <a:r>
              <a:rPr lang="fr-FR" dirty="0"/>
              <a:t>, </a:t>
            </a:r>
            <a:r>
              <a:rPr lang="fr-FR" dirty="0" err="1"/>
              <a:t>p</a:t>
            </a:r>
            <a:r>
              <a:rPr lang="fr-FR" baseline="-25000" dirty="0" err="1"/>
              <a:t>ct</a:t>
            </a:r>
            <a:r>
              <a:rPr lang="fr-FR" dirty="0"/>
              <a:t>)</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19082" y="4847807"/>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1191700" y="551012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221046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269182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367361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416891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563109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613331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711919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813312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9079944"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958699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1010089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11174816"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1166104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4417" y="5480460"/>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1192379" y="615442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2211141"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2692504"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3674289"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4169590"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563177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6133995"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7119869"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813380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1" name="Rectangle 90">
            <a:extLst>
              <a:ext uri="{FF2B5EF4-FFF2-40B4-BE49-F238E27FC236}">
                <a16:creationId xmlns:a16="http://schemas.microsoft.com/office/drawing/2014/main" id="{EA369EB7-BEB0-455E-A8A6-419A9EEB516C}"/>
              </a:ext>
            </a:extLst>
          </p:cNvPr>
          <p:cNvSpPr/>
          <p:nvPr/>
        </p:nvSpPr>
        <p:spPr>
          <a:xfrm>
            <a:off x="9587674"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10101571"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1117549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11661724" y="6154420"/>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5096" y="6124755"/>
            <a:ext cx="348172" cy="461665"/>
          </a:xfrm>
          <a:prstGeom prst="rect">
            <a:avLst/>
          </a:prstGeom>
          <a:noFill/>
        </p:spPr>
        <p:txBody>
          <a:bodyPr wrap="none" rtlCol="0">
            <a:spAutoFit/>
          </a:bodyPr>
          <a:lstStyle/>
          <a:p>
            <a:r>
              <a:rPr lang="fr-FR" sz="2400" dirty="0"/>
              <a:t>C</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8" name="Rectangle 107">
            <a:extLst>
              <a:ext uri="{FF2B5EF4-FFF2-40B4-BE49-F238E27FC236}">
                <a16:creationId xmlns:a16="http://schemas.microsoft.com/office/drawing/2014/main" id="{CB3F751A-7594-4917-8CB2-8C1B320FEFFA}"/>
              </a:ext>
            </a:extLst>
          </p:cNvPr>
          <p:cNvSpPr/>
          <p:nvPr/>
        </p:nvSpPr>
        <p:spPr>
          <a:xfrm>
            <a:off x="717912"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8EA2A8B5-8983-4C29-BC15-CE240313952A}"/>
              </a:ext>
            </a:extLst>
          </p:cNvPr>
          <p:cNvSpPr/>
          <p:nvPr/>
        </p:nvSpPr>
        <p:spPr>
          <a:xfrm>
            <a:off x="718591"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2" name="Rectangle 111">
            <a:extLst>
              <a:ext uri="{FF2B5EF4-FFF2-40B4-BE49-F238E27FC236}">
                <a16:creationId xmlns:a16="http://schemas.microsoft.com/office/drawing/2014/main" id="{A743FAB9-C5FD-46D1-BD23-E409E08BB411}"/>
              </a:ext>
            </a:extLst>
          </p:cNvPr>
          <p:cNvSpPr/>
          <p:nvPr/>
        </p:nvSpPr>
        <p:spPr>
          <a:xfrm>
            <a:off x="1694688" y="5510125"/>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13" name="Rectangle 112">
            <a:extLst>
              <a:ext uri="{FF2B5EF4-FFF2-40B4-BE49-F238E27FC236}">
                <a16:creationId xmlns:a16="http://schemas.microsoft.com/office/drawing/2014/main" id="{9C515FDF-3E06-40E3-AAC5-D12E1E0EF2F9}"/>
              </a:ext>
            </a:extLst>
          </p:cNvPr>
          <p:cNvSpPr/>
          <p:nvPr/>
        </p:nvSpPr>
        <p:spPr>
          <a:xfrm>
            <a:off x="1695367"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6" name="Rectangle 115">
            <a:extLst>
              <a:ext uri="{FF2B5EF4-FFF2-40B4-BE49-F238E27FC236}">
                <a16:creationId xmlns:a16="http://schemas.microsoft.com/office/drawing/2014/main" id="{B9812526-28B4-4988-B0F0-B2AC74DC1677}"/>
              </a:ext>
            </a:extLst>
          </p:cNvPr>
          <p:cNvSpPr/>
          <p:nvPr/>
        </p:nvSpPr>
        <p:spPr>
          <a:xfrm>
            <a:off x="316918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7" name="Rectangle 116">
            <a:extLst>
              <a:ext uri="{FF2B5EF4-FFF2-40B4-BE49-F238E27FC236}">
                <a16:creationId xmlns:a16="http://schemas.microsoft.com/office/drawing/2014/main" id="{32EC19B6-9C05-4CE8-92C1-9BFEB14D48EA}"/>
              </a:ext>
            </a:extLst>
          </p:cNvPr>
          <p:cNvSpPr/>
          <p:nvPr/>
        </p:nvSpPr>
        <p:spPr>
          <a:xfrm>
            <a:off x="316986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0" name="Rectangle 119">
            <a:extLst>
              <a:ext uri="{FF2B5EF4-FFF2-40B4-BE49-F238E27FC236}">
                <a16:creationId xmlns:a16="http://schemas.microsoft.com/office/drawing/2014/main" id="{947275F4-59F6-4888-AA22-ED8E6FC1FD51}"/>
              </a:ext>
            </a:extLst>
          </p:cNvPr>
          <p:cNvSpPr/>
          <p:nvPr/>
        </p:nvSpPr>
        <p:spPr>
          <a:xfrm>
            <a:off x="465453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1" name="Rectangle 120">
            <a:extLst>
              <a:ext uri="{FF2B5EF4-FFF2-40B4-BE49-F238E27FC236}">
                <a16:creationId xmlns:a16="http://schemas.microsoft.com/office/drawing/2014/main" id="{7C715C42-7000-41EF-8557-0CA0A785DEE6}"/>
              </a:ext>
            </a:extLst>
          </p:cNvPr>
          <p:cNvSpPr/>
          <p:nvPr/>
        </p:nvSpPr>
        <p:spPr>
          <a:xfrm>
            <a:off x="4655210"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0C335384-EDD2-43D5-ACA6-4B30B7511EC3}"/>
              </a:ext>
            </a:extLst>
          </p:cNvPr>
          <p:cNvSpPr/>
          <p:nvPr/>
        </p:nvSpPr>
        <p:spPr>
          <a:xfrm>
            <a:off x="5150194"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5" name="Rectangle 124">
            <a:extLst>
              <a:ext uri="{FF2B5EF4-FFF2-40B4-BE49-F238E27FC236}">
                <a16:creationId xmlns:a16="http://schemas.microsoft.com/office/drawing/2014/main" id="{6AE071D9-12B0-460A-8A68-1DB80B8EBC39}"/>
              </a:ext>
            </a:extLst>
          </p:cNvPr>
          <p:cNvSpPr/>
          <p:nvPr/>
        </p:nvSpPr>
        <p:spPr>
          <a:xfrm>
            <a:off x="5134859" y="6154420"/>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D7556C5D-DE3A-4D69-813F-3DBEEEB1E67C}"/>
              </a:ext>
            </a:extLst>
          </p:cNvPr>
          <p:cNvSpPr/>
          <p:nvPr/>
        </p:nvSpPr>
        <p:spPr>
          <a:xfrm>
            <a:off x="6607187"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9" name="Rectangle 128">
            <a:extLst>
              <a:ext uri="{FF2B5EF4-FFF2-40B4-BE49-F238E27FC236}">
                <a16:creationId xmlns:a16="http://schemas.microsoft.com/office/drawing/2014/main" id="{97254F29-0787-4EFF-B430-B41BC920F93E}"/>
              </a:ext>
            </a:extLst>
          </p:cNvPr>
          <p:cNvSpPr/>
          <p:nvPr/>
        </p:nvSpPr>
        <p:spPr>
          <a:xfrm>
            <a:off x="6607866"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2" name="Rectangle 131">
            <a:extLst>
              <a:ext uri="{FF2B5EF4-FFF2-40B4-BE49-F238E27FC236}">
                <a16:creationId xmlns:a16="http://schemas.microsoft.com/office/drawing/2014/main" id="{FE986EBF-AD21-44E0-9969-CE6A259E3329}"/>
              </a:ext>
            </a:extLst>
          </p:cNvPr>
          <p:cNvSpPr/>
          <p:nvPr/>
        </p:nvSpPr>
        <p:spPr>
          <a:xfrm>
            <a:off x="7614098"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6DAAD7E9-9D93-47D0-8C0C-7134480D8BF3}"/>
              </a:ext>
            </a:extLst>
          </p:cNvPr>
          <p:cNvSpPr/>
          <p:nvPr/>
        </p:nvSpPr>
        <p:spPr>
          <a:xfrm>
            <a:off x="763965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1E6492F2-830F-4D89-ADA8-B269399D324E}"/>
              </a:ext>
            </a:extLst>
          </p:cNvPr>
          <p:cNvSpPr/>
          <p:nvPr/>
        </p:nvSpPr>
        <p:spPr>
          <a:xfrm>
            <a:off x="8584749"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8" name="Rectangle 137">
            <a:extLst>
              <a:ext uri="{FF2B5EF4-FFF2-40B4-BE49-F238E27FC236}">
                <a16:creationId xmlns:a16="http://schemas.microsoft.com/office/drawing/2014/main" id="{083647AB-2090-4E5D-BF1E-0A087FCD7C42}"/>
              </a:ext>
            </a:extLst>
          </p:cNvPr>
          <p:cNvSpPr/>
          <p:nvPr/>
        </p:nvSpPr>
        <p:spPr>
          <a:xfrm>
            <a:off x="8585428"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A0AAF668-C764-46CA-921D-B4E3645A60A3}"/>
              </a:ext>
            </a:extLst>
          </p:cNvPr>
          <p:cNvSpPr/>
          <p:nvPr/>
        </p:nvSpPr>
        <p:spPr>
          <a:xfrm>
            <a:off x="9093782"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Rectangle 141">
            <a:extLst>
              <a:ext uri="{FF2B5EF4-FFF2-40B4-BE49-F238E27FC236}">
                <a16:creationId xmlns:a16="http://schemas.microsoft.com/office/drawing/2014/main" id="{1DA1542C-BAA5-4CC1-B2B8-9F0E003EC668}"/>
              </a:ext>
            </a:extLst>
          </p:cNvPr>
          <p:cNvSpPr/>
          <p:nvPr/>
        </p:nvSpPr>
        <p:spPr>
          <a:xfrm>
            <a:off x="10631108"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3" name="Rectangle 142">
            <a:extLst>
              <a:ext uri="{FF2B5EF4-FFF2-40B4-BE49-F238E27FC236}">
                <a16:creationId xmlns:a16="http://schemas.microsoft.com/office/drawing/2014/main" id="{D9173551-6E39-4CE5-AB45-AA94DCA73413}"/>
              </a:ext>
            </a:extLst>
          </p:cNvPr>
          <p:cNvSpPr/>
          <p:nvPr/>
        </p:nvSpPr>
        <p:spPr>
          <a:xfrm>
            <a:off x="10644946"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 name="TextBox 2">
            <a:extLst>
              <a:ext uri="{FF2B5EF4-FFF2-40B4-BE49-F238E27FC236}">
                <a16:creationId xmlns:a16="http://schemas.microsoft.com/office/drawing/2014/main" id="{8177A4DE-2396-4946-AB35-E2B8F05F2BC2}"/>
              </a:ext>
            </a:extLst>
          </p:cNvPr>
          <p:cNvSpPr txBox="1"/>
          <p:nvPr/>
        </p:nvSpPr>
        <p:spPr>
          <a:xfrm>
            <a:off x="112962" y="2340861"/>
            <a:ext cx="1460080" cy="369332"/>
          </a:xfrm>
          <a:prstGeom prst="rect">
            <a:avLst/>
          </a:prstGeom>
          <a:noFill/>
        </p:spPr>
        <p:txBody>
          <a:bodyPr wrap="none" rtlCol="0">
            <a:spAutoFit/>
          </a:bodyPr>
          <a:lstStyle/>
          <a:p>
            <a:r>
              <a:rPr lang="fr-FR" dirty="0"/>
              <a:t>3 contextes </a:t>
            </a:r>
            <a:r>
              <a:rPr lang="fr-FR" b="1" dirty="0"/>
              <a:t>c </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30333" y="2590187"/>
            <a:ext cx="4121578" cy="369332"/>
          </a:xfrm>
          <a:prstGeom prst="rect">
            <a:avLst/>
          </a:prstGeom>
          <a:noFill/>
        </p:spPr>
        <p:txBody>
          <a:bodyPr wrap="none" rtlCol="0">
            <a:spAutoFit/>
          </a:bodyPr>
          <a:lstStyle/>
          <a:p>
            <a:r>
              <a:rPr lang="fr-FR" b="1" dirty="0"/>
              <a:t>M = 66 </a:t>
            </a:r>
            <a:r>
              <a:rPr lang="fr-FR" dirty="0" err="1"/>
              <a:t>tokens</a:t>
            </a:r>
            <a:r>
              <a:rPr lang="fr-FR" dirty="0"/>
              <a:t> ; </a:t>
            </a:r>
            <a:r>
              <a:rPr lang="fr-FR" b="1" dirty="0"/>
              <a:t>m</a:t>
            </a:r>
            <a:r>
              <a:rPr lang="fr-FR" b="1" baseline="-25000" dirty="0"/>
              <a:t>1</a:t>
            </a:r>
            <a:r>
              <a:rPr lang="fr-FR" dirty="0"/>
              <a:t> = 16, </a:t>
            </a:r>
            <a:r>
              <a:rPr lang="fr-FR" b="1" dirty="0"/>
              <a:t>m</a:t>
            </a:r>
            <a:r>
              <a:rPr lang="fr-FR" b="1" baseline="-25000" dirty="0"/>
              <a:t>2</a:t>
            </a:r>
            <a:r>
              <a:rPr lang="fr-FR" dirty="0"/>
              <a:t> = 16, </a:t>
            </a:r>
            <a:r>
              <a:rPr lang="fr-FR" b="1" dirty="0"/>
              <a:t>m</a:t>
            </a:r>
            <a:r>
              <a:rPr lang="fr-FR" b="1" baseline="-25000" dirty="0"/>
              <a:t>3</a:t>
            </a:r>
            <a:r>
              <a:rPr lang="fr-FR" dirty="0"/>
              <a:t> = 34</a:t>
            </a:r>
            <a:r>
              <a:rPr lang="fr-FR" sz="1600" dirty="0"/>
              <a:t>)</a:t>
            </a:r>
            <a:endParaRPr lang="fr-FR" dirty="0"/>
          </a:p>
        </p:txBody>
      </p:sp>
    </p:spTree>
    <p:extLst>
      <p:ext uri="{BB962C8B-B14F-4D97-AF65-F5344CB8AC3E}">
        <p14:creationId xmlns:p14="http://schemas.microsoft.com/office/powerpoint/2010/main" val="1365048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103099" cy="6030655"/>
              </a:xfrm>
            </p:spPr>
            <p:txBody>
              <a:bodyPr>
                <a:normAutofit fontScale="92500" lnSpcReduction="10000"/>
              </a:bodyPr>
              <a:lstStyle/>
              <a:p>
                <a:r>
                  <a:rPr lang="fr-FR" dirty="0"/>
                  <a:t>Loi de </a:t>
                </a:r>
                <a:r>
                  <a:rPr lang="fr-FR" dirty="0" err="1"/>
                  <a:t>Zipf</a:t>
                </a:r>
                <a:endParaRPr lang="fr-FR" dirty="0"/>
              </a:p>
              <a:p>
                <a:pPr lvl="1"/>
                <a:r>
                  <a:rPr lang="fr-FR" dirty="0"/>
                  <a:t>En notant </a:t>
                </a:r>
                <a:r>
                  <a:rPr lang="fr-FR" sz="3000" dirty="0" err="1">
                    <a:solidFill>
                      <a:srgbClr val="0070C0"/>
                    </a:solidFill>
                  </a:rPr>
                  <a:t>r</a:t>
                </a:r>
                <a:r>
                  <a:rPr lang="fr-FR" sz="3000" baseline="-25000" dirty="0" err="1">
                    <a:solidFill>
                      <a:srgbClr val="0070C0"/>
                    </a:solidFill>
                  </a:rPr>
                  <a:t>t</a:t>
                </a:r>
                <a:r>
                  <a:rPr lang="fr-FR" dirty="0"/>
                  <a:t> le rang du terme t (son classement dans l’ordre décroissant des fréquences), on a la relation empirique : </a:t>
                </a:r>
              </a:p>
              <a:p>
                <a:pPr marL="457200" lvl="1" indent="0">
                  <a:buNone/>
                </a:pPr>
                <a:r>
                  <a:rPr lang="fr-FR" sz="3000" dirty="0">
                    <a:solidFill>
                      <a:srgbClr val="0070C0"/>
                    </a:solidFill>
                  </a:rPr>
                  <a:t>	</a:t>
                </a:r>
                <a:r>
                  <a:rPr lang="fr-FR" sz="3000" dirty="0" err="1">
                    <a:solidFill>
                      <a:srgbClr val="0070C0"/>
                    </a:solidFill>
                    <a:latin typeface="Cambria Math" panose="02040503050406030204" pitchFamily="18" charset="0"/>
                    <a:ea typeface="Cambria Math" panose="02040503050406030204" pitchFamily="18" charset="0"/>
                  </a:rPr>
                  <a:t>f</a:t>
                </a:r>
                <a:r>
                  <a:rPr lang="fr-FR" sz="3000" baseline="-25000" dirty="0" err="1">
                    <a:solidFill>
                      <a:srgbClr val="0070C0"/>
                    </a:solidFill>
                    <a:latin typeface="Cambria Math" panose="02040503050406030204" pitchFamily="18" charset="0"/>
                    <a:ea typeface="Cambria Math" panose="02040503050406030204" pitchFamily="18" charset="0"/>
                  </a:rPr>
                  <a:t>t</a:t>
                </a:r>
                <a:r>
                  <a:rPr lang="fr-FR" sz="3000" baseline="-25000" dirty="0">
                    <a:solidFill>
                      <a:srgbClr val="0070C0"/>
                    </a:solidFill>
                    <a:latin typeface="Cambria Math" panose="02040503050406030204" pitchFamily="18" charset="0"/>
                    <a:ea typeface="Cambria Math" panose="02040503050406030204" pitchFamily="18" charset="0"/>
                  </a:rPr>
                  <a:t> </a:t>
                </a:r>
                <a:r>
                  <a:rPr lang="fr-FR" dirty="0"/>
                  <a:t> </a:t>
                </a:r>
                <a:r>
                  <a:rPr lang="fr-FR" sz="3000" dirty="0">
                    <a:solidFill>
                      <a:srgbClr val="0070C0"/>
                    </a:solidFill>
                  </a:rPr>
                  <a:t>=</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r>
                          <a:rPr lang="fr-FR" sz="3000" b="0" i="1" smtClean="0">
                            <a:solidFill>
                              <a:srgbClr val="0070C0"/>
                            </a:solidFill>
                            <a:latin typeface="Cambria Math" panose="02040503050406030204" pitchFamily="18" charset="0"/>
                          </a:rPr>
                          <m:t>𝐶</m:t>
                        </m:r>
                      </m:num>
                      <m:den>
                        <m:sSubSup>
                          <m:sSubSupPr>
                            <m:ctrlPr>
                              <a:rPr lang="fr-FR" sz="3000" i="1" smtClean="0">
                                <a:solidFill>
                                  <a:srgbClr val="0070C0"/>
                                </a:solidFill>
                                <a:latin typeface="Cambria Math" panose="02040503050406030204" pitchFamily="18" charset="0"/>
                              </a:rPr>
                            </m:ctrlPr>
                          </m:sSubSupPr>
                          <m:e>
                            <m:r>
                              <a:rPr lang="fr-FR" sz="3000" b="0" i="1" smtClean="0">
                                <a:solidFill>
                                  <a:srgbClr val="0070C0"/>
                                </a:solidFill>
                                <a:latin typeface="Cambria Math" panose="02040503050406030204" pitchFamily="18" charset="0"/>
                              </a:rPr>
                              <m:t>𝑟</m:t>
                            </m:r>
                          </m:e>
                          <m:sub>
                            <m:r>
                              <a:rPr lang="fr-FR" sz="3000" b="0" i="1" smtClean="0">
                                <a:solidFill>
                                  <a:srgbClr val="0070C0"/>
                                </a:solidFill>
                                <a:latin typeface="Cambria Math" panose="02040503050406030204" pitchFamily="18" charset="0"/>
                              </a:rPr>
                              <m:t>𝑡</m:t>
                            </m:r>
                          </m:sub>
                          <m:sup>
                            <m:r>
                              <a:rPr lang="fr-FR" sz="3000" i="1" smtClean="0">
                                <a:solidFill>
                                  <a:srgbClr val="0070C0"/>
                                </a:solidFill>
                                <a:latin typeface="Cambria Math" panose="02040503050406030204" pitchFamily="18" charset="0"/>
                                <a:ea typeface="Cambria Math" panose="02040503050406030204" pitchFamily="18" charset="0"/>
                              </a:rPr>
                              <m:t>𝛼</m:t>
                            </m:r>
                          </m:sup>
                        </m:sSubSup>
                      </m:den>
                    </m:f>
                  </m:oMath>
                </a14:m>
                <a:r>
                  <a:rPr lang="fr-FR" dirty="0"/>
                  <a:t> : la fréquence suit une loi de puissance </a:t>
                </a:r>
                <a:r>
                  <a:rPr lang="el-GR" dirty="0"/>
                  <a:t>α</a:t>
                </a:r>
                <a:r>
                  <a:rPr lang="fr-FR" dirty="0"/>
                  <a:t>. </a:t>
                </a:r>
                <a:r>
                  <a:rPr lang="el-GR" dirty="0"/>
                  <a:t>α</a:t>
                </a:r>
                <a:r>
                  <a:rPr lang="fr-FR" dirty="0"/>
                  <a:t> et C sont des constantes.</a:t>
                </a:r>
              </a:p>
              <a:p>
                <a:endParaRPr lang="fr-FR" dirty="0"/>
              </a:p>
              <a:p>
                <a:endParaRPr lang="fr-FR" dirty="0"/>
              </a:p>
              <a:p>
                <a:endParaRPr lang="fr-FR" dirty="0"/>
              </a:p>
              <a:p>
                <a:endParaRPr lang="fr-FR" dirty="0"/>
              </a:p>
              <a:p>
                <a:endParaRPr lang="fr-FR" dirty="0"/>
              </a:p>
              <a:p>
                <a:endParaRPr lang="fr-FR" dirty="0"/>
              </a:p>
              <a:p>
                <a:r>
                  <a:rPr lang="fr-FR" dirty="0"/>
                  <a:t>Loi de </a:t>
                </a:r>
                <a:r>
                  <a:rPr lang="fr-FR" dirty="0" err="1"/>
                  <a:t>Heaps-Herdan</a:t>
                </a:r>
                <a:endParaRPr lang="fr-FR" dirty="0"/>
              </a:p>
              <a:p>
                <a:pPr lvl="1"/>
                <a:r>
                  <a:rPr lang="fr-FR" dirty="0"/>
                  <a:t>En notant V (taille du vocabulaire) le nombre de termes distincts dans un texte ou un corpus de longueur M (nombre de </a:t>
                </a:r>
                <a:r>
                  <a:rPr lang="fr-FR" dirty="0" err="1"/>
                  <a:t>tokens</a:t>
                </a:r>
                <a:r>
                  <a:rPr lang="fr-FR" dirty="0"/>
                  <a:t>), on a la relation empirique :</a:t>
                </a:r>
              </a:p>
              <a:p>
                <a:pPr marL="457200" lvl="1" indent="0">
                  <a:buNone/>
                </a:pPr>
                <a:r>
                  <a:rPr lang="fr-FR" sz="3000" dirty="0">
                    <a:solidFill>
                      <a:srgbClr val="0070C0"/>
                    </a:solidFill>
                  </a:rPr>
                  <a:t>	</a:t>
                </a:r>
                <a:r>
                  <a:rPr lang="fr-FR" sz="3000" dirty="0">
                    <a:solidFill>
                      <a:srgbClr val="0070C0"/>
                    </a:solidFill>
                    <a:latin typeface="Cambria Math" panose="02040503050406030204" pitchFamily="18" charset="0"/>
                    <a:ea typeface="Cambria Math" panose="02040503050406030204" pitchFamily="18" charset="0"/>
                  </a:rPr>
                  <a:t>V</a:t>
                </a:r>
                <a:r>
                  <a:rPr lang="fr-FR" sz="3000" dirty="0">
                    <a:solidFill>
                      <a:srgbClr val="0070C0"/>
                    </a:solidFill>
                  </a:rPr>
                  <a:t> = </a:t>
                </a:r>
                <a14:m>
                  <m:oMath xmlns:m="http://schemas.openxmlformats.org/officeDocument/2006/math">
                    <m:sSup>
                      <m:sSupPr>
                        <m:ctrlPr>
                          <a:rPr lang="fr-FR" sz="3000" i="1" smtClean="0">
                            <a:solidFill>
                              <a:srgbClr val="0070C0"/>
                            </a:solidFill>
                            <a:latin typeface="Cambria Math" panose="02040503050406030204" pitchFamily="18" charset="0"/>
                          </a:rPr>
                        </m:ctrlPr>
                      </m:sSupPr>
                      <m:e>
                        <m:r>
                          <a:rPr lang="fr-FR" sz="3000" b="0" i="1" smtClean="0">
                            <a:solidFill>
                              <a:srgbClr val="0070C0"/>
                            </a:solidFill>
                            <a:latin typeface="Cambria Math" panose="02040503050406030204" pitchFamily="18" charset="0"/>
                          </a:rPr>
                          <m:t>𝐾𝑀</m:t>
                        </m:r>
                      </m:e>
                      <m:sup>
                        <m:r>
                          <a:rPr lang="fr-FR" sz="3000" i="1" smtClean="0">
                            <a:solidFill>
                              <a:srgbClr val="0070C0"/>
                            </a:solidFill>
                            <a:latin typeface="Cambria Math" panose="02040503050406030204" pitchFamily="18" charset="0"/>
                            <a:ea typeface="Cambria Math" panose="02040503050406030204" pitchFamily="18" charset="0"/>
                          </a:rPr>
                          <m:t>𝛽</m:t>
                        </m:r>
                      </m:sup>
                    </m:sSup>
                  </m:oMath>
                </a14:m>
                <a:r>
                  <a:rPr lang="fr-FR" sz="3000" dirty="0"/>
                  <a:t> </a:t>
                </a:r>
                <a:r>
                  <a:rPr lang="fr-FR" dirty="0"/>
                  <a:t>: plus on collecte du texte, moins on trouve de nouveaux termes (</a:t>
                </a:r>
                <a:r>
                  <a:rPr lang="el-GR" dirty="0"/>
                  <a:t>β</a:t>
                </a:r>
                <a:r>
                  <a:rPr lang="fr-FR" dirty="0"/>
                  <a:t> et K : constantes)</a:t>
                </a:r>
                <a:endParaRPr lang="fr-FR" sz="3000"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54345"/>
                <a:ext cx="12103099" cy="6030655"/>
              </a:xfrm>
              <a:blipFill>
                <a:blip r:embed="rId3"/>
                <a:stretch>
                  <a:fillRect l="-1209" t="-3134" r="-302"/>
                </a:stretch>
              </a:blipFill>
            </p:spPr>
            <p:txBody>
              <a:bodyPr/>
              <a:lstStyle/>
              <a:p>
                <a:r>
                  <a:rPr lang="fr-FR">
                    <a:noFill/>
                  </a:rPr>
                  <a:t> </a:t>
                </a:r>
              </a:p>
            </p:txBody>
          </p:sp>
        </mc:Fallback>
      </mc:AlternateContent>
      <p:pic>
        <p:nvPicPr>
          <p:cNvPr id="4" name="Picture 3">
            <a:extLst>
              <a:ext uri="{FF2B5EF4-FFF2-40B4-BE49-F238E27FC236}">
                <a16:creationId xmlns:a16="http://schemas.microsoft.com/office/drawing/2014/main" id="{926CA4C5-AAEF-40FD-8E8C-9C18D04F58F9}"/>
              </a:ext>
            </a:extLst>
          </p:cNvPr>
          <p:cNvPicPr>
            <a:picLocks noChangeAspect="1"/>
          </p:cNvPicPr>
          <p:nvPr/>
        </p:nvPicPr>
        <p:blipFill>
          <a:blip r:embed="rId4"/>
          <a:stretch>
            <a:fillRect/>
          </a:stretch>
        </p:blipFill>
        <p:spPr>
          <a:xfrm>
            <a:off x="2060073" y="2634926"/>
            <a:ext cx="4231139" cy="2567892"/>
          </a:xfrm>
          <a:prstGeom prst="rect">
            <a:avLst/>
          </a:prstGeom>
        </p:spPr>
      </p:pic>
      <p:pic>
        <p:nvPicPr>
          <p:cNvPr id="5" name="Picture 4">
            <a:extLst>
              <a:ext uri="{FF2B5EF4-FFF2-40B4-BE49-F238E27FC236}">
                <a16:creationId xmlns:a16="http://schemas.microsoft.com/office/drawing/2014/main" id="{C21605FC-18EB-4E8B-A741-E4C3AD99693F}"/>
              </a:ext>
            </a:extLst>
          </p:cNvPr>
          <p:cNvPicPr>
            <a:picLocks noChangeAspect="1"/>
          </p:cNvPicPr>
          <p:nvPr/>
        </p:nvPicPr>
        <p:blipFill>
          <a:blip r:embed="rId5"/>
          <a:stretch>
            <a:fillRect/>
          </a:stretch>
        </p:blipFill>
        <p:spPr>
          <a:xfrm>
            <a:off x="6866910" y="2634927"/>
            <a:ext cx="4334490" cy="2654196"/>
          </a:xfrm>
          <a:prstGeom prst="rect">
            <a:avLst/>
          </a:prstGeom>
        </p:spPr>
      </p:pic>
    </p:spTree>
    <p:extLst>
      <p:ext uri="{BB962C8B-B14F-4D97-AF65-F5344CB8AC3E}">
        <p14:creationId xmlns:p14="http://schemas.microsoft.com/office/powerpoint/2010/main" val="2277350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b="1" dirty="0"/>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020433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lnSpcReduction="10000"/>
          </a:bodyPr>
          <a:lstStyle/>
          <a:p>
            <a:r>
              <a:rPr lang="fr-FR" dirty="0"/>
              <a:t>Librairie Python open-source (et gratuite) pour le TAL</a:t>
            </a:r>
          </a:p>
          <a:p>
            <a:pPr lvl="1"/>
            <a:r>
              <a:rPr lang="fr-FR" dirty="0"/>
              <a:t>N’est pas une plateforme avec une API, ni un logiciel</a:t>
            </a:r>
          </a:p>
          <a:p>
            <a:r>
              <a:rPr lang="fr-FR" dirty="0"/>
              <a:t>Librairie très rapide</a:t>
            </a:r>
          </a:p>
          <a:p>
            <a:pPr lvl="1"/>
            <a:r>
              <a:rPr lang="fr-FR" dirty="0"/>
              <a:t>Implémentée en </a:t>
            </a:r>
            <a:r>
              <a:rPr lang="fr-FR" dirty="0" err="1"/>
              <a:t>Cython</a:t>
            </a:r>
            <a:r>
              <a:rPr lang="fr-FR" dirty="0"/>
              <a:t>, langage dérivé de Python avec des extensions C/C++ (types)</a:t>
            </a:r>
          </a:p>
          <a:p>
            <a:pPr lvl="1"/>
            <a:r>
              <a:rPr lang="fr-FR" dirty="0"/>
              <a:t>Adaptée aux environnements de production</a:t>
            </a:r>
          </a:p>
          <a:p>
            <a:pPr lvl="1"/>
            <a:r>
              <a:rPr lang="fr-FR" dirty="0"/>
              <a:t>Pour des volumétries importantes</a:t>
            </a:r>
          </a:p>
          <a:p>
            <a:pPr lvl="1"/>
            <a:r>
              <a:rPr lang="fr-FR" dirty="0"/>
              <a:t>Aussi pour </a:t>
            </a:r>
            <a:r>
              <a:rPr lang="fr-FR" dirty="0" err="1"/>
              <a:t>pré-traiter</a:t>
            </a:r>
            <a:r>
              <a:rPr lang="fr-FR" dirty="0"/>
              <a:t> du texte en entrée d’une application de </a:t>
            </a:r>
            <a:r>
              <a:rPr lang="fr-FR" dirty="0" err="1"/>
              <a:t>Deep</a:t>
            </a:r>
            <a:r>
              <a:rPr lang="fr-FR" dirty="0"/>
              <a:t> Learning</a:t>
            </a:r>
          </a:p>
          <a:p>
            <a:r>
              <a:rPr lang="fr-FR" dirty="0"/>
              <a:t>Appel à des modèles de langue</a:t>
            </a:r>
          </a:p>
          <a:p>
            <a:pPr lvl="1"/>
            <a:r>
              <a:rPr lang="fr-FR" dirty="0"/>
              <a:t>Règles explicites</a:t>
            </a:r>
          </a:p>
          <a:p>
            <a:pPr lvl="1"/>
            <a:r>
              <a:rPr lang="fr-FR" dirty="0"/>
              <a:t>Modèles prédictifs (créé par ML/apprentissage automatique)</a:t>
            </a:r>
          </a:p>
          <a:p>
            <a:r>
              <a:rPr lang="fr-FR" dirty="0"/>
              <a:t>Pour le français, (seulement) deux modèles de langue</a:t>
            </a:r>
          </a:p>
          <a:p>
            <a:pPr lvl="1"/>
            <a:r>
              <a:rPr lang="fr-FR" dirty="0"/>
              <a:t>Modèles de base (couvrant vocabulaire, syntaxe, entités, vecteurs)</a:t>
            </a:r>
          </a:p>
          <a:p>
            <a:pPr lvl="1"/>
            <a:r>
              <a:rPr lang="fr-FR" dirty="0"/>
              <a:t>Entraînés sur </a:t>
            </a:r>
            <a:r>
              <a:rPr lang="fr-FR" dirty="0" err="1"/>
              <a:t>Wikipedia</a:t>
            </a:r>
            <a:r>
              <a:rPr lang="fr-FR" dirty="0"/>
              <a:t>, genre actualités (suppose une langue standard)</a:t>
            </a:r>
          </a:p>
          <a:p>
            <a:pPr lvl="1"/>
            <a:r>
              <a:rPr lang="fr-FR" dirty="0"/>
              <a:t>un petit modèle (sans les vecteurs de mots) et un modèle moyen (avec)</a:t>
            </a:r>
          </a:p>
          <a:p>
            <a:pPr lvl="1"/>
            <a:r>
              <a:rPr lang="fr-FR" dirty="0"/>
              <a:t>Nous utilisons le modèle moyen (</a:t>
            </a:r>
            <a:r>
              <a:rPr lang="fr-FR" dirty="0" err="1"/>
              <a:t>fr_core_news_md</a:t>
            </a:r>
            <a:r>
              <a:rPr lang="fr-FR" dirty="0"/>
              <a:t>)</a:t>
            </a:r>
          </a:p>
          <a:p>
            <a:pPr lvl="1"/>
            <a:endParaRPr lang="fr-FR" dirty="0"/>
          </a:p>
        </p:txBody>
      </p:sp>
    </p:spTree>
    <p:extLst>
      <p:ext uri="{BB962C8B-B14F-4D97-AF65-F5344CB8AC3E}">
        <p14:creationId xmlns:p14="http://schemas.microsoft.com/office/powerpoint/2010/main" val="3977524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fontScale="92500" lnSpcReduction="10000"/>
          </a:bodyPr>
          <a:lstStyle/>
          <a:p>
            <a:r>
              <a:rPr lang="fr-FR" dirty="0"/>
              <a:t>Préalable : chargement d’un modèle de langue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spacy.model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fr_core_news_md</a:t>
            </a:r>
            <a:r>
              <a:rPr lang="fr-FR" sz="2000" dirty="0">
                <a:latin typeface="Courier New" panose="02070309020205020404" pitchFamily="49" charset="0"/>
                <a:cs typeface="Courier New" panose="02070309020205020404" pitchFamily="49" charset="0"/>
              </a:rPr>
              <a:t>’)</a:t>
            </a:r>
          </a:p>
          <a:p>
            <a:r>
              <a:rPr lang="fr-FR" dirty="0"/>
              <a:t>Annotation d’un texte : création d’un objet document traité</a:t>
            </a:r>
          </a:p>
          <a:p>
            <a:pPr marL="457200" lvl="1" indent="0">
              <a:buNone/>
            </a:pPr>
            <a:r>
              <a:rPr lang="fr-FR" dirty="0"/>
              <a:t>	</a:t>
            </a:r>
            <a:r>
              <a:rPr lang="fr-FR" sz="2000" dirty="0">
                <a:latin typeface="Courier New" panose="02070309020205020404" pitchFamily="49" charset="0"/>
                <a:cs typeface="Courier New" panose="02070309020205020404" pitchFamily="49" charset="0"/>
              </a:rPr>
              <a:t>doc =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un_texte</a:t>
            </a:r>
            <a:r>
              <a:rPr lang="fr-FR" sz="2000" dirty="0">
                <a:latin typeface="Courier New" panose="02070309020205020404" pitchFamily="49" charset="0"/>
                <a:cs typeface="Courier New" panose="02070309020205020404" pitchFamily="49" charset="0"/>
              </a:rPr>
              <a:t>)</a:t>
            </a:r>
          </a:p>
          <a:p>
            <a:r>
              <a:rPr lang="fr-FR" dirty="0"/>
              <a:t>Décomposé en </a:t>
            </a:r>
            <a:r>
              <a:rPr lang="fr-FR" dirty="0" err="1"/>
              <a:t>tokens</a:t>
            </a:r>
            <a:r>
              <a:rPr lang="fr-FR" dirty="0"/>
              <a:t> annotés</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token</a:t>
            </a:r>
            <a:r>
              <a:rPr lang="fr-FR" sz="2000" dirty="0">
                <a:latin typeface="Courier New" panose="02070309020205020404" pitchFamily="49" charset="0"/>
                <a:cs typeface="Courier New" panose="02070309020205020404" pitchFamily="49" charset="0"/>
              </a:rPr>
              <a:t> in doc:</a:t>
            </a:r>
            <a:endParaRPr lang="fr-FR" dirty="0"/>
          </a:p>
          <a:p>
            <a:r>
              <a:rPr lang="fr-FR" dirty="0"/>
              <a:t>On peut isoler les phrases</a:t>
            </a:r>
          </a:p>
          <a:p>
            <a:pPr marL="457200" lvl="1" indent="0">
              <a:buNone/>
            </a:pPr>
            <a:r>
              <a:rPr lang="fr-FR" dirty="0"/>
              <a:t>	</a:t>
            </a:r>
            <a:r>
              <a:rPr lang="fr-FR" sz="2200" dirty="0">
                <a:latin typeface="Courier New" panose="02070309020205020404" pitchFamily="49" charset="0"/>
                <a:cs typeface="Courier New" panose="02070309020205020404" pitchFamily="49" charset="0"/>
              </a:rPr>
              <a:t>for phrase in </a:t>
            </a:r>
            <a:r>
              <a:rPr lang="fr-FR" sz="2200" dirty="0" err="1">
                <a:latin typeface="Courier New" panose="02070309020205020404" pitchFamily="49" charset="0"/>
                <a:cs typeface="Courier New" panose="02070309020205020404" pitchFamily="49" charset="0"/>
              </a:rPr>
              <a:t>doc.sents</a:t>
            </a:r>
            <a:r>
              <a:rPr lang="fr-FR" sz="2200" dirty="0">
                <a:latin typeface="Courier New" panose="02070309020205020404" pitchFamily="49" charset="0"/>
                <a:cs typeface="Courier New" panose="02070309020205020404" pitchFamily="49" charset="0"/>
              </a:rPr>
              <a:t>:</a:t>
            </a:r>
          </a:p>
          <a:p>
            <a:r>
              <a:rPr lang="fr-FR" dirty="0"/>
              <a:t>On peut aussi ne considérer que les entités nommées</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entite</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doc.ents</a:t>
            </a:r>
            <a:r>
              <a:rPr lang="fr-FR" sz="2000" dirty="0">
                <a:latin typeface="Courier New" panose="02070309020205020404" pitchFamily="49" charset="0"/>
                <a:cs typeface="Courier New" panose="02070309020205020404" pitchFamily="49" charset="0"/>
              </a:rPr>
              <a:t>:</a:t>
            </a:r>
          </a:p>
          <a:p>
            <a:r>
              <a:rPr lang="fr-FR" dirty="0"/>
              <a:t>Et les groupes nominaux</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groupe_nominal</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doc.noun_chunks</a:t>
            </a:r>
            <a:r>
              <a:rPr lang="fr-FR" sz="2000" dirty="0">
                <a:latin typeface="Courier New" panose="02070309020205020404" pitchFamily="49" charset="0"/>
                <a:cs typeface="Courier New" panose="02070309020205020404" pitchFamily="49" charset="0"/>
              </a:rPr>
              <a:t>:</a:t>
            </a:r>
          </a:p>
          <a:p>
            <a:pPr marL="571500"/>
            <a:r>
              <a:rPr lang="fr-FR" dirty="0"/>
              <a:t>L’annotation est non destructive, le texte d’origine est toujours récupérable</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doc.texte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token.text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2717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69115" y="930606"/>
            <a:ext cx="11333978" cy="5790869"/>
          </a:xfrm>
        </p:spPr>
        <p:txBody>
          <a:bodyPr>
            <a:normAutofit fontScale="92500" lnSpcReduction="10000"/>
          </a:bodyPr>
          <a:lstStyle/>
          <a:p>
            <a:r>
              <a:rPr lang="fr-FR" dirty="0"/>
              <a:t>Au niveau des </a:t>
            </a:r>
            <a:r>
              <a:rPr lang="fr-FR" dirty="0" err="1"/>
              <a:t>tokens</a:t>
            </a:r>
            <a:endParaRPr lang="fr-FR" dirty="0"/>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shape</a:t>
            </a:r>
            <a:r>
              <a:rPr lang="fr-FR" dirty="0"/>
              <a:t>		forme du mot (ex: </a:t>
            </a:r>
            <a:r>
              <a:rPr lang="fr-FR" dirty="0" err="1"/>
              <a:t>Xxxx</a:t>
            </a:r>
            <a:r>
              <a:rPr lang="fr-FR" dirty="0"/>
              <a:t>, capitalisation, ponctuation, numérique…)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is_alpha</a:t>
            </a:r>
            <a:r>
              <a:rPr lang="fr-FR" dirty="0"/>
              <a:t>		est alphabétique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lemma</a:t>
            </a:r>
            <a:r>
              <a:rPr lang="fr-FR" sz="2000" dirty="0">
                <a:latin typeface="Courier New" panose="02070309020205020404" pitchFamily="49" charset="0"/>
                <a:cs typeface="Courier New" panose="02070309020205020404" pitchFamily="49" charset="0"/>
              </a:rPr>
              <a:t>_</a:t>
            </a:r>
            <a:r>
              <a:rPr lang="fr-FR" dirty="0"/>
              <a:t>		lemme</a:t>
            </a:r>
          </a:p>
          <a:p>
            <a:pPr marL="457200" lvl="1" indent="0">
              <a:buNone/>
            </a:pPr>
            <a:r>
              <a:rPr lang="fr-FR" sz="2000" dirty="0">
                <a:latin typeface="Courier New" panose="02070309020205020404" pitchFamily="49" charset="0"/>
                <a:cs typeface="Courier New" panose="02070309020205020404" pitchFamily="49" charset="0"/>
              </a:rPr>
              <a:t>.pos_</a:t>
            </a:r>
            <a:r>
              <a:rPr lang="fr-FR" dirty="0"/>
              <a:t>		catégorie </a:t>
            </a:r>
            <a:r>
              <a:rPr lang="fr-FR" dirty="0" err="1"/>
              <a:t>morpho-syntaxique</a:t>
            </a:r>
            <a:r>
              <a:rPr lang="fr-FR" dirty="0"/>
              <a:t> (générique)</a:t>
            </a:r>
          </a:p>
          <a:p>
            <a:pPr marL="457200" lvl="1" indent="0">
              <a:buNone/>
            </a:pPr>
            <a:r>
              <a:rPr lang="fr-FR" sz="2000" dirty="0">
                <a:latin typeface="Courier New" panose="02070309020205020404" pitchFamily="49" charset="0"/>
                <a:cs typeface="Courier New" panose="02070309020205020404" pitchFamily="49" charset="0"/>
              </a:rPr>
              <a:t>.tag_</a:t>
            </a:r>
            <a:r>
              <a:rPr lang="fr-FR" dirty="0"/>
              <a:t>		catégorie </a:t>
            </a:r>
            <a:r>
              <a:rPr lang="fr-FR" dirty="0" err="1"/>
              <a:t>morpho-syntaxique</a:t>
            </a:r>
            <a:r>
              <a:rPr lang="fr-FR" dirty="0"/>
              <a:t> et inflexions (détaillées)</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is_stop</a:t>
            </a:r>
            <a:r>
              <a:rPr lang="fr-FR" dirty="0"/>
              <a:t>		est un mot vide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has_vector</a:t>
            </a:r>
            <a:r>
              <a:rPr lang="fr-FR" dirty="0"/>
              <a:t>	vecteur représentant le sens lexical existe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is_oov</a:t>
            </a:r>
            <a:r>
              <a:rPr lang="fr-FR" dirty="0"/>
              <a:t>		est dans le vocabulaire du modèle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vector</a:t>
            </a:r>
            <a:r>
              <a:rPr lang="fr-FR" dirty="0"/>
              <a:t>		le vecteur (un tableau </a:t>
            </a:r>
            <a:r>
              <a:rPr lang="fr-FR" dirty="0" err="1"/>
              <a:t>numpy</a:t>
            </a:r>
            <a:r>
              <a:rPr lang="fr-FR" dirty="0"/>
              <a:t> des coordonnés du </a:t>
            </a:r>
            <a:r>
              <a:rPr lang="fr-FR" dirty="0" err="1"/>
              <a:t>token</a:t>
            </a:r>
            <a:r>
              <a:rPr lang="fr-FR" dirty="0"/>
              <a:t>). On peut aussi 				récupérer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vector</a:t>
            </a:r>
            <a:r>
              <a:rPr lang="fr-FR" dirty="0"/>
              <a:t> au niveau du texte (en tant que moyenne)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dep</a:t>
            </a:r>
            <a:r>
              <a:rPr lang="fr-FR" sz="2000" dirty="0">
                <a:latin typeface="Courier New" panose="02070309020205020404" pitchFamily="49" charset="0"/>
                <a:cs typeface="Courier New" panose="02070309020205020404" pitchFamily="49" charset="0"/>
              </a:rPr>
              <a:t>_</a:t>
            </a:r>
            <a:r>
              <a:rPr lang="fr-FR" dirty="0"/>
              <a:t>		dépendance syntaxique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a:t>
            </a:r>
            <a:r>
              <a:rPr lang="fr-FR" dirty="0"/>
              <a:t>		tête / noyau du </a:t>
            </a:r>
            <a:r>
              <a:rPr lang="fr-FR" dirty="0" err="1"/>
              <a:t>token</a:t>
            </a:r>
            <a:r>
              <a:rPr lang="fr-FR" dirty="0"/>
              <a:t> dans son syntagme (un </a:t>
            </a:r>
            <a:r>
              <a:rPr lang="fr-FR" dirty="0" err="1"/>
              <a:t>token</a:t>
            </a:r>
            <a:r>
              <a:rPr lang="fr-FR" dirty="0"/>
              <a:t> avec tous ses 				attributs, </a:t>
            </a:r>
            <a:r>
              <a:rPr lang="fr-FR" dirty="0" err="1"/>
              <a:t>p.ex</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head.text</a:t>
            </a:r>
            <a:r>
              <a:rPr lang="fr-FR" dirty="0"/>
              <a:t>)</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children</a:t>
            </a:r>
            <a:r>
              <a:rPr lang="fr-FR" dirty="0"/>
              <a:t>		liste des dépendants (une liste de </a:t>
            </a:r>
            <a:r>
              <a:rPr lang="fr-FR" dirty="0" err="1"/>
              <a:t>tokens</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lefts</a:t>
            </a:r>
            <a:r>
              <a:rPr lang="fr-FR" dirty="0"/>
              <a:t> et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rights</a:t>
            </a:r>
            <a:r>
              <a:rPr lang="fr-FR" dirty="0"/>
              <a:t> pour 				obtenir ceux de à gauche et à droite</a:t>
            </a:r>
          </a:p>
        </p:txBody>
      </p:sp>
    </p:spTree>
    <p:extLst>
      <p:ext uri="{BB962C8B-B14F-4D97-AF65-F5344CB8AC3E}">
        <p14:creationId xmlns:p14="http://schemas.microsoft.com/office/powerpoint/2010/main" val="2826414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Au niveau des groupes nominaux</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000" dirty="0">
                <a:latin typeface="Courier New" panose="02070309020205020404" pitchFamily="49" charset="0"/>
                <a:cs typeface="Courier New" panose="02070309020205020404" pitchFamily="49" charset="0"/>
              </a:rPr>
              <a:t>.root</a:t>
            </a:r>
            <a:r>
              <a:rPr lang="fr-FR" dirty="0"/>
              <a:t>		tête / noyau du groupe nominal (un </a:t>
            </a:r>
            <a:r>
              <a:rPr lang="fr-FR" dirty="0" err="1"/>
              <a:t>token</a:t>
            </a:r>
            <a:r>
              <a:rPr lang="fr-FR" dirty="0"/>
              <a:t> avec tous ses attributs, 				</a:t>
            </a:r>
            <a:r>
              <a:rPr lang="fr-FR" dirty="0" err="1"/>
              <a:t>p.ex</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root.text</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root.dep</a:t>
            </a:r>
            <a:r>
              <a:rPr lang="fr-FR" sz="2000" dirty="0">
                <a:latin typeface="Courier New" panose="02070309020205020404" pitchFamily="49" charset="0"/>
                <a:cs typeface="Courier New" panose="02070309020205020404" pitchFamily="49" charset="0"/>
              </a:rPr>
              <a:t>_</a:t>
            </a:r>
            <a:r>
              <a:rPr lang="fr-FR" dirty="0"/>
              <a:t>)</a:t>
            </a:r>
          </a:p>
          <a:p>
            <a:pPr marL="457200" lvl="1" indent="0">
              <a:buNone/>
            </a:pPr>
            <a:endParaRPr lang="fr-FR" dirty="0"/>
          </a:p>
          <a:p>
            <a:pPr marL="571500"/>
            <a:r>
              <a:rPr lang="fr-FR" dirty="0"/>
              <a:t>Au niveau des entités nommées</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start_char</a:t>
            </a:r>
            <a:r>
              <a:rPr lang="fr-FR" dirty="0"/>
              <a:t>	position dans le texte analysé du début de l’entité nommée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end_char</a:t>
            </a:r>
            <a:r>
              <a:rPr lang="fr-FR" sz="2000" dirty="0">
                <a:latin typeface="Courier New" panose="02070309020205020404" pitchFamily="49" charset="0"/>
                <a:cs typeface="Courier New" panose="02070309020205020404" pitchFamily="49" charset="0"/>
              </a:rPr>
              <a:t>	</a:t>
            </a:r>
            <a:r>
              <a:rPr lang="fr-FR" dirty="0"/>
              <a:t>position de fin de l’entité nommée</a:t>
            </a:r>
          </a:p>
          <a:p>
            <a:pPr marL="571500" lvl="1" indent="0">
              <a:buNone/>
            </a:pPr>
            <a:r>
              <a:rPr lang="fr-FR" dirty="0"/>
              <a: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ent_iob</a:t>
            </a:r>
            <a:r>
              <a:rPr lang="fr-FR" sz="2000" dirty="0">
                <a:latin typeface="Courier New" panose="02070309020205020404" pitchFamily="49" charset="0"/>
                <a:cs typeface="Courier New" panose="02070309020205020404" pitchFamily="49" charset="0"/>
              </a:rPr>
              <a:t>_ </a:t>
            </a:r>
            <a:r>
              <a:rPr lang="fr-FR" dirty="0"/>
              <a:t>(au début, dans ou hors 				d’une entité)</a:t>
            </a:r>
          </a:p>
          <a:p>
            <a:pPr marL="571500" lvl="1" indent="0">
              <a:buNone/>
            </a:pPr>
            <a:r>
              <a:rPr lang="fr-FR" sz="2000" dirty="0">
                <a:latin typeface="Courier New" panose="02070309020205020404" pitchFamily="49" charset="0"/>
                <a:cs typeface="Courier New" panose="02070309020205020404" pitchFamily="49" charset="0"/>
              </a:rPr>
              <a:t>.label_</a:t>
            </a:r>
            <a:r>
              <a:rPr lang="fr-FR" dirty="0"/>
              <a:t>		type de l’entité (organisation, pays, montant…).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ent_type</a:t>
            </a:r>
            <a:r>
              <a:rPr lang="fr-FR" sz="2000" dirty="0">
                <a:latin typeface="Courier New" panose="02070309020205020404" pitchFamily="49" charset="0"/>
                <a:cs typeface="Courier New" panose="02070309020205020404" pitchFamily="49" charset="0"/>
              </a:rPr>
              <a:t>_</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16411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Objets</a:t>
            </a:r>
          </a:p>
          <a:p>
            <a:pPr lvl="1"/>
            <a:r>
              <a:rPr lang="fr-FR" dirty="0"/>
              <a:t>Représentation interne (xxx) sous forme de valeur de hachage (numérique)</a:t>
            </a:r>
          </a:p>
          <a:p>
            <a:pPr lvl="1"/>
            <a:r>
              <a:rPr lang="fr-FR" dirty="0"/>
              <a:t>Chaîne correspondante (xxx_) obtenue via un dictionnaire interne (</a:t>
            </a:r>
            <a:r>
              <a:rPr lang="fr-FR" dirty="0" err="1"/>
              <a:t>StringStore</a:t>
            </a:r>
            <a:r>
              <a:rPr lang="fr-FR" dirty="0"/>
              <a:t>)</a:t>
            </a:r>
          </a:p>
          <a:p>
            <a:pPr lvl="2"/>
            <a:r>
              <a:rPr lang="fr-FR" sz="2200" dirty="0"/>
              <a:t>Exemple : </a:t>
            </a:r>
            <a:r>
              <a:rPr lang="fr-FR" dirty="0">
                <a:latin typeface="Courier New" panose="02070309020205020404" pitchFamily="49" charset="0"/>
                <a:cs typeface="Courier New" panose="02070309020205020404" pitchFamily="49" charset="0"/>
              </a:rPr>
              <a:t>pos</a:t>
            </a:r>
            <a:r>
              <a:rPr lang="fr-FR" dirty="0"/>
              <a:t>, </a:t>
            </a:r>
            <a:r>
              <a:rPr lang="fr-FR" dirty="0">
                <a:latin typeface="Courier New" panose="02070309020205020404" pitchFamily="49" charset="0"/>
                <a:cs typeface="Courier New" panose="02070309020205020404" pitchFamily="49" charset="0"/>
              </a:rPr>
              <a:t>pos_</a:t>
            </a:r>
            <a:endParaRPr lang="fr-FR" dirty="0"/>
          </a:p>
          <a:p>
            <a:pPr marL="571500"/>
            <a:r>
              <a:rPr lang="fr-FR" dirty="0"/>
              <a:t>Pipeline</a:t>
            </a:r>
          </a:p>
          <a:p>
            <a:pPr marL="571500"/>
            <a:endParaRPr lang="fr-FR" dirty="0"/>
          </a:p>
          <a:p>
            <a:pPr marL="571500"/>
            <a:endParaRPr lang="fr-FR" dirty="0"/>
          </a:p>
          <a:p>
            <a:pPr marL="571500"/>
            <a:endParaRPr lang="fr-FR" dirty="0"/>
          </a:p>
          <a:p>
            <a:pPr marL="114300" indent="0">
              <a:buNone/>
            </a:pPr>
            <a:endParaRPr lang="fr-FR" dirty="0"/>
          </a:p>
          <a:p>
            <a:pPr marL="914400" lvl="1"/>
            <a:r>
              <a:rPr lang="fr-FR" dirty="0"/>
              <a:t>On peut rajouter des composants si nécessaire</a:t>
            </a:r>
          </a:p>
          <a:p>
            <a:pPr marL="1257300" lvl="2"/>
            <a:r>
              <a:rPr lang="fr-FR" sz="2200" dirty="0"/>
              <a:t>Par exemple un reconnaisseur de langue</a:t>
            </a:r>
          </a:p>
          <a:p>
            <a:pPr marL="914400" lvl="1"/>
            <a:r>
              <a:rPr lang="fr-FR" dirty="0"/>
              <a:t>On peut aussi désactiver des composants</a:t>
            </a:r>
          </a:p>
          <a:p>
            <a:pPr marL="1257300" lvl="2"/>
            <a:r>
              <a:rPr lang="fr-FR" sz="2200" dirty="0"/>
              <a:t>Par exemple l’analyseur syntaxique s’il est non-nécessaire</a:t>
            </a:r>
          </a:p>
        </p:txBody>
      </p:sp>
      <p:pic>
        <p:nvPicPr>
          <p:cNvPr id="5" name="Graphic 4">
            <a:extLst>
              <a:ext uri="{FF2B5EF4-FFF2-40B4-BE49-F238E27FC236}">
                <a16:creationId xmlns:a16="http://schemas.microsoft.com/office/drawing/2014/main" id="{008A726A-8F13-4510-BF00-587EC9BB71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219" y="3196635"/>
            <a:ext cx="10705623" cy="2319745"/>
          </a:xfrm>
          <a:prstGeom prst="rect">
            <a:avLst/>
          </a:prstGeom>
        </p:spPr>
      </p:pic>
    </p:spTree>
    <p:extLst>
      <p:ext uri="{BB962C8B-B14F-4D97-AF65-F5344CB8AC3E}">
        <p14:creationId xmlns:p14="http://schemas.microsoft.com/office/powerpoint/2010/main" val="257019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Le TALN / NLP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568303"/>
          </a:xfrm>
        </p:spPr>
        <p:txBody>
          <a:bodyPr>
            <a:normAutofit fontScale="92500" lnSpcReduction="20000"/>
          </a:bodyPr>
          <a:lstStyle/>
          <a:p>
            <a:pPr>
              <a:buSzPct val="80000"/>
              <a:buFont typeface="Wingdings" panose="05000000000000000000" pitchFamily="2" charset="2"/>
              <a:buChar char="Ø"/>
            </a:pPr>
            <a:r>
              <a:rPr lang="en-US" dirty="0"/>
              <a:t>“</a:t>
            </a:r>
            <a:r>
              <a:rPr lang="en-US" dirty="0">
                <a:solidFill>
                  <a:srgbClr val="FFC000"/>
                </a:solidFill>
              </a:rPr>
              <a:t>set of methods </a:t>
            </a:r>
            <a:r>
              <a:rPr lang="en-US" dirty="0"/>
              <a:t>for making </a:t>
            </a:r>
            <a:r>
              <a:rPr lang="en-US" dirty="0">
                <a:solidFill>
                  <a:srgbClr val="00B050"/>
                </a:solidFill>
              </a:rPr>
              <a:t>human language </a:t>
            </a:r>
            <a:r>
              <a:rPr lang="en-US" dirty="0">
                <a:solidFill>
                  <a:srgbClr val="0070C0"/>
                </a:solidFill>
              </a:rPr>
              <a:t>accessible to computers</a:t>
            </a:r>
            <a:r>
              <a:rPr lang="en-US" dirty="0"/>
              <a:t>” </a:t>
            </a:r>
            <a:r>
              <a:rPr lang="en-US" sz="2400" dirty="0"/>
              <a:t>(Eisenstein, 2018)</a:t>
            </a:r>
            <a:endParaRPr lang="fr-FR" dirty="0"/>
          </a:p>
          <a:p>
            <a:pPr>
              <a:buSzPct val="80000"/>
              <a:buFont typeface="Wingdings" panose="05000000000000000000" pitchFamily="2" charset="2"/>
              <a:buChar char="Ø"/>
            </a:pPr>
            <a:r>
              <a:rPr lang="fr-FR" dirty="0"/>
              <a:t>« vise à créer des </a:t>
            </a:r>
            <a:r>
              <a:rPr lang="fr-FR" dirty="0">
                <a:solidFill>
                  <a:srgbClr val="FFC000"/>
                </a:solidFill>
              </a:rPr>
              <a:t>outils de traitement </a:t>
            </a:r>
            <a:r>
              <a:rPr lang="fr-FR" dirty="0"/>
              <a:t>de la </a:t>
            </a:r>
            <a:r>
              <a:rPr lang="fr-FR" dirty="0">
                <a:solidFill>
                  <a:srgbClr val="00B050"/>
                </a:solidFill>
              </a:rPr>
              <a:t>langue naturelle </a:t>
            </a:r>
            <a:r>
              <a:rPr lang="fr-FR" dirty="0"/>
              <a:t>pour diverses </a:t>
            </a:r>
            <a:r>
              <a:rPr lang="fr-FR" dirty="0">
                <a:solidFill>
                  <a:srgbClr val="0070C0"/>
                </a:solidFill>
              </a:rPr>
              <a:t>applications</a:t>
            </a:r>
            <a:r>
              <a:rPr lang="fr-FR" dirty="0"/>
              <a:t> » </a:t>
            </a:r>
            <a:r>
              <a:rPr lang="fr-FR" sz="2400" dirty="0"/>
              <a:t>(</a:t>
            </a:r>
            <a:r>
              <a:rPr lang="fr-FR" sz="2400" dirty="0" err="1"/>
              <a:t>Wikipedia</a:t>
            </a:r>
            <a:r>
              <a:rPr lang="fr-FR" sz="2400" dirty="0"/>
              <a:t> français)</a:t>
            </a:r>
          </a:p>
          <a:p>
            <a:pPr>
              <a:buSzPct val="80000"/>
              <a:buFont typeface="Wingdings" panose="05000000000000000000" pitchFamily="2" charset="2"/>
              <a:buChar char="Ø"/>
            </a:pPr>
            <a:r>
              <a:rPr lang="en-US" dirty="0"/>
              <a:t>“ concerned with the interactions between computers and human (natural) languages, in particular </a:t>
            </a:r>
            <a:r>
              <a:rPr lang="en-US" dirty="0">
                <a:solidFill>
                  <a:srgbClr val="FFC000"/>
                </a:solidFill>
              </a:rPr>
              <a:t>how to program </a:t>
            </a:r>
            <a:r>
              <a:rPr lang="en-US" dirty="0">
                <a:solidFill>
                  <a:srgbClr val="0070C0"/>
                </a:solidFill>
              </a:rPr>
              <a:t>computers to process and analyze </a:t>
            </a:r>
            <a:r>
              <a:rPr lang="en-US" dirty="0">
                <a:solidFill>
                  <a:srgbClr val="00B050"/>
                </a:solidFill>
              </a:rPr>
              <a:t>large amounts of natural language data</a:t>
            </a:r>
            <a:r>
              <a:rPr lang="en-US" dirty="0"/>
              <a:t>” </a:t>
            </a:r>
            <a:r>
              <a:rPr lang="en-US" sz="2400" dirty="0"/>
              <a:t>(Wikipedia </a:t>
            </a:r>
            <a:r>
              <a:rPr lang="en-US" sz="2400" dirty="0" err="1"/>
              <a:t>anglais</a:t>
            </a:r>
            <a:r>
              <a:rPr lang="en-US" sz="2400" dirty="0"/>
              <a:t>)</a:t>
            </a:r>
            <a:endParaRPr lang="fr-FR" sz="2400" dirty="0"/>
          </a:p>
          <a:p>
            <a:pPr>
              <a:buSzPct val="80000"/>
              <a:buFont typeface="Wingdings" panose="05000000000000000000" pitchFamily="2" charset="2"/>
              <a:buChar char="Ø"/>
            </a:pPr>
            <a:r>
              <a:rPr lang="en-US" dirty="0"/>
              <a:t>“the goal of this new field is to get </a:t>
            </a:r>
            <a:r>
              <a:rPr lang="en-US" dirty="0">
                <a:solidFill>
                  <a:srgbClr val="0070C0"/>
                </a:solidFill>
              </a:rPr>
              <a:t>computers to perform useful tasks </a:t>
            </a:r>
            <a:r>
              <a:rPr lang="en-US" dirty="0"/>
              <a:t>involving </a:t>
            </a:r>
            <a:r>
              <a:rPr lang="en-US" dirty="0">
                <a:solidFill>
                  <a:srgbClr val="00B050"/>
                </a:solidFill>
              </a:rPr>
              <a:t>human language</a:t>
            </a:r>
            <a:r>
              <a:rPr lang="en-US" dirty="0"/>
              <a:t>, tasks like enabling human-machine communication, improving human-human communication, or simply doing useful processing of text or speech.” </a:t>
            </a:r>
            <a:r>
              <a:rPr lang="en-US" sz="2400" dirty="0"/>
              <a:t>(</a:t>
            </a:r>
            <a:r>
              <a:rPr lang="en-US" sz="2400" dirty="0" err="1"/>
              <a:t>Jurafsky</a:t>
            </a:r>
            <a:r>
              <a:rPr lang="en-US" sz="2400" dirty="0"/>
              <a:t> &amp; Martin</a:t>
            </a:r>
            <a:r>
              <a:rPr lang="en-US" sz="2400"/>
              <a:t>, 2019)</a:t>
            </a:r>
            <a:endParaRPr lang="fr-FR" sz="2400" dirty="0"/>
          </a:p>
          <a:p>
            <a:pPr marL="0" indent="0">
              <a:buNone/>
            </a:pPr>
            <a:endParaRPr lang="fr-FR" sz="1900" dirty="0"/>
          </a:p>
          <a:p>
            <a:pPr marL="0" indent="0">
              <a:buNone/>
            </a:pPr>
            <a:r>
              <a:rPr lang="fr-FR" b="1" dirty="0"/>
              <a:t>Termes synonymes : </a:t>
            </a:r>
          </a:p>
          <a:p>
            <a:pPr marL="0" indent="0">
              <a:buNone/>
            </a:pPr>
            <a:r>
              <a:rPr lang="fr-FR" b="1" dirty="0"/>
              <a:t>- </a:t>
            </a:r>
            <a:r>
              <a:rPr lang="en-US" dirty="0"/>
              <a:t>speech and language processing (</a:t>
            </a:r>
            <a:r>
              <a:rPr lang="en-US" dirty="0" err="1"/>
              <a:t>traitement</a:t>
            </a:r>
            <a:r>
              <a:rPr lang="en-US" dirty="0"/>
              <a:t> de la parole et de la langue)</a:t>
            </a:r>
          </a:p>
          <a:p>
            <a:pPr marL="0" indent="0">
              <a:buNone/>
            </a:pPr>
            <a:r>
              <a:rPr lang="en-US" dirty="0"/>
              <a:t>- human language technology (technologies pour le </a:t>
            </a:r>
            <a:r>
              <a:rPr lang="en-US" dirty="0" err="1"/>
              <a:t>langage</a:t>
            </a:r>
            <a:r>
              <a:rPr lang="en-US" dirty="0"/>
              <a:t> </a:t>
            </a:r>
            <a:r>
              <a:rPr lang="en-US" dirty="0" err="1"/>
              <a:t>humain</a:t>
            </a:r>
            <a:r>
              <a:rPr lang="en-US" dirty="0"/>
              <a:t>)</a:t>
            </a:r>
            <a:endParaRPr lang="fr-FR" sz="2400" b="1" dirty="0"/>
          </a:p>
          <a:p>
            <a:pPr marL="0" indent="0">
              <a:buNone/>
            </a:pPr>
            <a:endParaRPr lang="fr-FR" sz="1900" b="1" dirty="0"/>
          </a:p>
        </p:txBody>
      </p:sp>
    </p:spTree>
    <p:extLst>
      <p:ext uri="{BB962C8B-B14F-4D97-AF65-F5344CB8AC3E}">
        <p14:creationId xmlns:p14="http://schemas.microsoft.com/office/powerpoint/2010/main" val="3968356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200294" y="930607"/>
            <a:ext cx="11662842" cy="5690530"/>
          </a:xfrm>
        </p:spPr>
        <p:txBody>
          <a:bodyPr>
            <a:normAutofit fontScale="92500" lnSpcReduction="20000"/>
          </a:bodyPr>
          <a:lstStyle/>
          <a:p>
            <a:pPr marL="571500"/>
            <a:r>
              <a:rPr lang="fr-FR" dirty="0"/>
              <a:t>Il est possible d’effectuer des personnalisations au niveau des composants de la pipeline</a:t>
            </a:r>
          </a:p>
          <a:p>
            <a:pPr marL="914400" lvl="1"/>
            <a:r>
              <a:rPr lang="fr-FR" dirty="0"/>
              <a:t>Entraînement du modèle pour reconnaissance des entités nommées, vecteurs de mots (entraînement en dehors de </a:t>
            </a:r>
            <a:r>
              <a:rPr lang="fr-FR" dirty="0" err="1"/>
              <a:t>spaCy</a:t>
            </a:r>
            <a:r>
              <a:rPr lang="fr-FR" dirty="0"/>
              <a:t> puis intégration)</a:t>
            </a:r>
          </a:p>
          <a:p>
            <a:pPr marL="914400" lvl="1"/>
            <a:r>
              <a:rPr lang="fr-FR" dirty="0"/>
              <a:t>Ajouts de règles pour : </a:t>
            </a:r>
            <a:r>
              <a:rPr lang="fr-FR" dirty="0" err="1"/>
              <a:t>tokeniseur</a:t>
            </a:r>
            <a:endParaRPr lang="fr-FR" dirty="0"/>
          </a:p>
          <a:p>
            <a:pPr marL="914400" lvl="1"/>
            <a:r>
              <a:rPr lang="fr-FR" dirty="0"/>
              <a:t>Forçage des résultats : fusion / fission de </a:t>
            </a:r>
            <a:r>
              <a:rPr lang="fr-FR" dirty="0" err="1"/>
              <a:t>tokens</a:t>
            </a:r>
            <a:r>
              <a:rPr lang="fr-FR" dirty="0"/>
              <a:t>, ajouts d’entités nommées</a:t>
            </a:r>
          </a:p>
          <a:p>
            <a:pPr marL="571500"/>
            <a:r>
              <a:rPr lang="fr-FR" dirty="0"/>
              <a:t>Il est intéressant de rajouter les composants suivants :</a:t>
            </a:r>
          </a:p>
          <a:p>
            <a:pPr marL="914400" lvl="1"/>
            <a:r>
              <a:rPr lang="fr-FR" dirty="0"/>
              <a:t>Reconnaisseur de langues</a:t>
            </a:r>
          </a:p>
          <a:p>
            <a:pPr marL="571500" lvl="1" indent="0">
              <a:buNone/>
            </a:pPr>
            <a:r>
              <a:rPr lang="en-US" dirty="0"/>
              <a:t>	</a:t>
            </a:r>
            <a:r>
              <a:rPr lang="en-US" sz="2000" dirty="0" err="1">
                <a:latin typeface="Courier New" panose="02070309020205020404" pitchFamily="49" charset="0"/>
                <a:cs typeface="Courier New" panose="02070309020205020404" pitchFamily="49" charset="0"/>
              </a:rPr>
              <a:t>nlp.add_pipe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LanguageDetector</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language_detector</a:t>
            </a:r>
            <a:r>
              <a:rPr lang="en-US" sz="2000" dirty="0">
                <a:latin typeface="Courier New" panose="02070309020205020404" pitchFamily="49" charset="0"/>
                <a:cs typeface="Courier New" panose="02070309020205020404" pitchFamily="49" charset="0"/>
              </a:rPr>
              <a:t>', last=True)</a:t>
            </a:r>
          </a:p>
          <a:p>
            <a:pPr marL="914400" lvl="1"/>
            <a:r>
              <a:rPr lang="en-US" dirty="0"/>
              <a:t>Et surtout, le </a:t>
            </a:r>
            <a:r>
              <a:rPr lang="en-US" dirty="0" err="1"/>
              <a:t>modèle</a:t>
            </a:r>
            <a:r>
              <a:rPr lang="en-US" dirty="0"/>
              <a:t> </a:t>
            </a:r>
            <a:r>
              <a:rPr lang="en-US" dirty="0" err="1"/>
              <a:t>français</a:t>
            </a:r>
            <a:r>
              <a:rPr lang="en-US" dirty="0"/>
              <a:t> de Spacy </a:t>
            </a:r>
            <a:r>
              <a:rPr lang="en-US" dirty="0" err="1"/>
              <a:t>étant</a:t>
            </a:r>
            <a:r>
              <a:rPr lang="en-US" dirty="0"/>
              <a:t> </a:t>
            </a:r>
            <a:r>
              <a:rPr lang="en-US" dirty="0" err="1"/>
              <a:t>très</a:t>
            </a:r>
            <a:r>
              <a:rPr lang="en-US" dirty="0"/>
              <a:t> </a:t>
            </a:r>
            <a:r>
              <a:rPr lang="en-US" dirty="0" err="1"/>
              <a:t>imparfait</a:t>
            </a:r>
            <a:r>
              <a:rPr lang="en-US" dirty="0"/>
              <a:t>, LEFFF, un </a:t>
            </a:r>
            <a:r>
              <a:rPr lang="en-US" dirty="0" err="1"/>
              <a:t>complément</a:t>
            </a:r>
            <a:r>
              <a:rPr lang="en-US" dirty="0"/>
              <a:t> de lemmatization et de reconnaissance morpho-</a:t>
            </a:r>
            <a:r>
              <a:rPr lang="en-US" dirty="0" err="1"/>
              <a:t>syntaxique</a:t>
            </a:r>
            <a:endParaRPr lang="en-US" dirty="0"/>
          </a:p>
          <a:p>
            <a:pPr marL="571500" lvl="1" indent="0">
              <a:buNone/>
            </a:pPr>
            <a:r>
              <a:rPr lang="fr-FR" dirty="0"/>
              <a:t>	</a:t>
            </a:r>
            <a:r>
              <a:rPr lang="fr-FR" sz="2000" dirty="0">
                <a:latin typeface="Courier New" panose="02070309020205020404" pitchFamily="49" charset="0"/>
                <a:cs typeface="Courier New" panose="02070309020205020404" pitchFamily="49" charset="0"/>
              </a:rPr>
              <a:t>pos = </a:t>
            </a:r>
            <a:r>
              <a:rPr lang="fr-FR" sz="2000" dirty="0" err="1">
                <a:latin typeface="Courier New" panose="02070309020205020404" pitchFamily="49" charset="0"/>
                <a:cs typeface="Courier New" panose="02070309020205020404" pitchFamily="49" charset="0"/>
              </a:rPr>
              <a:t>POSTagger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french_lemmatizer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LefffLemmatizer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after_melt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default=</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nlp.add_pipe</a:t>
            </a:r>
            <a:r>
              <a:rPr lang="fr-FR" sz="2000" dirty="0">
                <a:latin typeface="Courier New" panose="02070309020205020404" pitchFamily="49" charset="0"/>
                <a:cs typeface="Courier New" panose="02070309020205020404" pitchFamily="49" charset="0"/>
              </a:rPr>
              <a:t>(pos, </a:t>
            </a:r>
            <a:r>
              <a:rPr lang="fr-FR" sz="2000" dirty="0" err="1">
                <a:latin typeface="Courier New" panose="02070309020205020404" pitchFamily="49" charset="0"/>
                <a:cs typeface="Courier New" panose="02070309020205020404" pitchFamily="49" charset="0"/>
              </a:rPr>
              <a:t>name</a:t>
            </a:r>
            <a:r>
              <a:rPr lang="fr-FR" sz="2000" dirty="0">
                <a:latin typeface="Courier New" panose="02070309020205020404" pitchFamily="49" charset="0"/>
                <a:cs typeface="Courier New" panose="02070309020205020404" pitchFamily="49" charset="0"/>
              </a:rPr>
              <a:t>='pos', </a:t>
            </a:r>
            <a:r>
              <a:rPr lang="fr-FR" sz="2000" dirty="0" err="1">
                <a:latin typeface="Courier New" panose="02070309020205020404" pitchFamily="49" charset="0"/>
                <a:cs typeface="Courier New" panose="02070309020205020404" pitchFamily="49" charset="0"/>
              </a:rPr>
              <a:t>after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parser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nlp.add_pipe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french_lemmatizer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name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lefff</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after</a:t>
            </a:r>
            <a:r>
              <a:rPr lang="fr-FR" sz="2000" dirty="0">
                <a:latin typeface="Courier New" panose="02070309020205020404" pitchFamily="49" charset="0"/>
                <a:cs typeface="Courier New" panose="02070309020205020404" pitchFamily="49" charset="0"/>
              </a:rPr>
              <a:t>='pos’)</a:t>
            </a:r>
          </a:p>
          <a:p>
            <a:pPr marL="914400" lvl="1">
              <a:buFontTx/>
              <a:buChar char="-"/>
            </a:pPr>
            <a:r>
              <a:rPr lang="fr-FR" dirty="0">
                <a:cs typeface="Courier New" panose="02070309020205020404" pitchFamily="49" charset="0"/>
              </a:rPr>
              <a:t>Annotations complémentaires de LEFFF, à utiliser de préférence aux annotations </a:t>
            </a:r>
            <a:r>
              <a:rPr lang="fr-FR" dirty="0" err="1">
                <a:cs typeface="Courier New" panose="02070309020205020404" pitchFamily="49" charset="0"/>
              </a:rPr>
              <a:t>Spacy</a:t>
            </a:r>
            <a:r>
              <a:rPr lang="fr-FR" dirty="0">
                <a:cs typeface="Courier New" panose="02070309020205020404" pitchFamily="49" charset="0"/>
              </a:rPr>
              <a:t> sur les </a:t>
            </a:r>
            <a:r>
              <a:rPr lang="fr-FR" dirty="0" err="1">
                <a:cs typeface="Courier New" panose="02070309020205020404" pitchFamily="49" charset="0"/>
              </a:rPr>
              <a:t>tokens</a:t>
            </a:r>
            <a:r>
              <a:rPr lang="fr-FR" dirty="0">
                <a:cs typeface="Courier New" panose="02070309020205020404" pitchFamily="49" charset="0"/>
              </a:rPr>
              <a:t> (t)</a:t>
            </a:r>
          </a:p>
          <a:p>
            <a:pPr marL="571500" lvl="1" indent="0">
              <a:buNone/>
            </a:pPr>
            <a:r>
              <a:rPr lang="fr-FR" dirty="0">
                <a:cs typeface="Courier New" panose="02070309020205020404" pitchFamily="49" charset="0"/>
              </a:rPr>
              <a:t>	</a:t>
            </a:r>
            <a:r>
              <a:rPr lang="fr-FR" sz="2100" dirty="0">
                <a:latin typeface="Courier New" panose="02070309020205020404" pitchFamily="49" charset="0"/>
                <a:cs typeface="Courier New" panose="02070309020205020404" pitchFamily="49" charset="0"/>
              </a:rPr>
              <a:t>t._.</a:t>
            </a:r>
            <a:r>
              <a:rPr lang="fr-FR" sz="2100" dirty="0" err="1">
                <a:latin typeface="Courier New" panose="02070309020205020404" pitchFamily="49" charset="0"/>
                <a:cs typeface="Courier New" panose="02070309020205020404" pitchFamily="49" charset="0"/>
              </a:rPr>
              <a:t>lefff_lemma</a:t>
            </a:r>
            <a:r>
              <a:rPr lang="fr-FR" dirty="0">
                <a:cs typeface="Courier New" panose="02070309020205020404" pitchFamily="49" charset="0"/>
              </a:rPr>
              <a:t> au lieu de </a:t>
            </a:r>
            <a:r>
              <a:rPr lang="fr-FR" sz="2100" dirty="0" err="1">
                <a:latin typeface="Courier New" panose="02070309020205020404" pitchFamily="49" charset="0"/>
                <a:cs typeface="Courier New" panose="02070309020205020404" pitchFamily="49" charset="0"/>
              </a:rPr>
              <a:t>t.lemma</a:t>
            </a:r>
            <a:r>
              <a:rPr lang="fr-FR" sz="2100" dirty="0">
                <a:latin typeface="Courier New" panose="02070309020205020404" pitchFamily="49" charset="0"/>
                <a:cs typeface="Courier New" panose="02070309020205020404" pitchFamily="49" charset="0"/>
              </a:rPr>
              <a:t>_</a:t>
            </a:r>
            <a:r>
              <a:rPr lang="fr-FR" dirty="0">
                <a:cs typeface="Courier New" panose="02070309020205020404" pitchFamily="49" charset="0"/>
              </a:rPr>
              <a:t>, </a:t>
            </a:r>
            <a:r>
              <a:rPr lang="fr-FR" sz="2100" dirty="0">
                <a:latin typeface="Courier New" panose="02070309020205020404" pitchFamily="49" charset="0"/>
                <a:cs typeface="Courier New" panose="02070309020205020404" pitchFamily="49" charset="0"/>
              </a:rPr>
              <a:t>t._.</a:t>
            </a:r>
            <a:r>
              <a:rPr lang="fr-FR" sz="2100" dirty="0" err="1">
                <a:latin typeface="Courier New" panose="02070309020205020404" pitchFamily="49" charset="0"/>
                <a:cs typeface="Courier New" panose="02070309020205020404" pitchFamily="49" charset="0"/>
              </a:rPr>
              <a:t>melt_tagger</a:t>
            </a:r>
            <a:r>
              <a:rPr lang="fr-FR" dirty="0">
                <a:cs typeface="Courier New" panose="02070309020205020404" pitchFamily="49" charset="0"/>
              </a:rPr>
              <a:t> au lieu de </a:t>
            </a:r>
            <a:r>
              <a:rPr lang="fr-FR" sz="2100" dirty="0" err="1">
                <a:latin typeface="Courier New" panose="02070309020205020404" pitchFamily="49" charset="0"/>
                <a:cs typeface="Courier New" panose="02070309020205020404" pitchFamily="49" charset="0"/>
              </a:rPr>
              <a:t>t.pos</a:t>
            </a:r>
            <a:r>
              <a:rPr lang="fr-FR" sz="2100" dirty="0">
                <a:latin typeface="Courier New" panose="02070309020205020404" pitchFamily="49" charset="0"/>
                <a:cs typeface="Courier New" panose="02070309020205020404" pitchFamily="49" charset="0"/>
              </a:rPr>
              <a:t>_</a:t>
            </a:r>
            <a:r>
              <a:rPr lang="fr-FR" dirty="0">
                <a:cs typeface="Courier New" panose="02070309020205020404" pitchFamily="49" charset="0"/>
              </a:rPr>
              <a:t> ou </a:t>
            </a:r>
            <a:r>
              <a:rPr lang="fr-FR" sz="2100" dirty="0" err="1">
                <a:latin typeface="Courier New" panose="02070309020205020404" pitchFamily="49" charset="0"/>
                <a:cs typeface="Courier New" panose="02070309020205020404" pitchFamily="49" charset="0"/>
              </a:rPr>
              <a:t>t.tag</a:t>
            </a:r>
            <a:r>
              <a:rPr lang="fr-FR" sz="2100" dirty="0">
                <a:latin typeface="Courier New" panose="02070309020205020404" pitchFamily="49" charset="0"/>
                <a:cs typeface="Courier New" panose="02070309020205020404" pitchFamily="49" charset="0"/>
              </a:rPr>
              <a:t>_</a:t>
            </a:r>
            <a:endParaRPr lang="fr-FR" sz="2100" dirty="0">
              <a:cs typeface="Courier New" panose="02070309020205020404" pitchFamily="49" charset="0"/>
            </a:endParaRPr>
          </a:p>
          <a:p>
            <a:pPr marL="914400" lvl="1">
              <a:buFontTx/>
              <a:buChar char="-"/>
            </a:pPr>
            <a:endParaRPr lang="fr-FR" sz="2000" dirty="0">
              <a:cs typeface="Courier New" panose="02070309020205020404" pitchFamily="49" charset="0"/>
            </a:endParaRPr>
          </a:p>
          <a:p>
            <a:pPr marL="571500" lvl="1" indent="0">
              <a:buNone/>
            </a:pPr>
            <a:endParaRPr lang="fr-FR" sz="2000" dirty="0">
              <a:latin typeface="Courier New" panose="02070309020205020404" pitchFamily="49" charset="0"/>
              <a:cs typeface="Courier New" panose="02070309020205020404" pitchFamily="49" charset="0"/>
            </a:endParaRPr>
          </a:p>
          <a:p>
            <a:pPr marL="571500"/>
            <a:endParaRPr lang="fr-FR" dirty="0"/>
          </a:p>
        </p:txBody>
      </p:sp>
    </p:spTree>
    <p:extLst>
      <p:ext uri="{BB962C8B-B14F-4D97-AF65-F5344CB8AC3E}">
        <p14:creationId xmlns:p14="http://schemas.microsoft.com/office/powerpoint/2010/main" val="602115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328864" y="1036755"/>
            <a:ext cx="4012862" cy="823242"/>
          </a:xfrm>
        </p:spPr>
        <p:txBody>
          <a:bodyPr>
            <a:normAutofit lnSpcReduction="10000"/>
          </a:bodyPr>
          <a:lstStyle/>
          <a:p>
            <a:pPr marL="571500"/>
            <a:r>
              <a:rPr lang="fr-FR" dirty="0"/>
              <a:t>Schéma de référence (pour mémoire)</a:t>
            </a:r>
          </a:p>
        </p:txBody>
      </p:sp>
      <p:pic>
        <p:nvPicPr>
          <p:cNvPr id="5" name="Graphic 4">
            <a:extLst>
              <a:ext uri="{FF2B5EF4-FFF2-40B4-BE49-F238E27FC236}">
                <a16:creationId xmlns:a16="http://schemas.microsoft.com/office/drawing/2014/main" id="{B13CC153-7F00-4F19-9099-A2DCC8778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9965" y="1035538"/>
            <a:ext cx="6853171" cy="5642897"/>
          </a:xfrm>
          <a:prstGeom prst="rect">
            <a:avLst/>
          </a:prstGeom>
        </p:spPr>
      </p:pic>
    </p:spTree>
    <p:extLst>
      <p:ext uri="{BB962C8B-B14F-4D97-AF65-F5344CB8AC3E}">
        <p14:creationId xmlns:p14="http://schemas.microsoft.com/office/powerpoint/2010/main" val="19642805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Beaucoup d’autres librairies généralistes NLP Python</a:t>
            </a:r>
            <a:endParaRPr lang="fr-FR" dirty="0">
              <a:solidFill>
                <a:srgbClr val="00B050"/>
              </a:solidFill>
            </a:endParaRPr>
          </a:p>
        </p:txBody>
      </p:sp>
      <p:pic>
        <p:nvPicPr>
          <p:cNvPr id="7" name="Picture 6" descr="Graphical user interface, application&#10;&#10;Description automatically generated">
            <a:extLst>
              <a:ext uri="{FF2B5EF4-FFF2-40B4-BE49-F238E27FC236}">
                <a16:creationId xmlns:a16="http://schemas.microsoft.com/office/drawing/2014/main" id="{FA0D8A3F-588A-4677-8BF9-9B473ACD8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31" y="1019148"/>
            <a:ext cx="7550538" cy="5524784"/>
          </a:xfrm>
          <a:prstGeom prst="rect">
            <a:avLst/>
          </a:prstGeom>
        </p:spPr>
      </p:pic>
    </p:spTree>
    <p:extLst>
      <p:ext uri="{BB962C8B-B14F-4D97-AF65-F5344CB8AC3E}">
        <p14:creationId xmlns:p14="http://schemas.microsoft.com/office/powerpoint/2010/main" val="511987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(Quelques) autres librairies généralistes NLP Python</a:t>
            </a:r>
            <a:endParaRPr lang="fr-FR" dirty="0">
              <a:solidFill>
                <a:srgbClr val="00B050"/>
              </a:solidFill>
            </a:endParaRP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9"/>
            <a:ext cx="11662842" cy="5602768"/>
          </a:xfrm>
        </p:spPr>
        <p:txBody>
          <a:bodyPr>
            <a:normAutofit lnSpcReduction="10000"/>
          </a:bodyPr>
          <a:lstStyle/>
          <a:p>
            <a:r>
              <a:rPr lang="fr-FR" dirty="0"/>
              <a:t>NLTK</a:t>
            </a:r>
          </a:p>
          <a:p>
            <a:pPr lvl="1"/>
            <a:r>
              <a:rPr lang="fr-FR" dirty="0"/>
              <a:t>La librairie historique (traditionnelle), qui se présente sous la forme d’un ensemble d’outils, au départ pour l’éducation, peut servir pour des petits projets. Algorithmes en interne vieillissants.</a:t>
            </a:r>
          </a:p>
          <a:p>
            <a:r>
              <a:rPr lang="fr-FR" dirty="0" err="1"/>
              <a:t>Spacy</a:t>
            </a:r>
            <a:endParaRPr lang="fr-FR" dirty="0"/>
          </a:p>
          <a:p>
            <a:pPr lvl="1"/>
            <a:r>
              <a:rPr lang="fr-FR" dirty="0"/>
              <a:t>La librairie de référence. Rapide et économe en mémoire, conçue pour une utilisation en production. Mais modèles peu précis.</a:t>
            </a:r>
          </a:p>
          <a:p>
            <a:r>
              <a:rPr lang="fr-FR" dirty="0" err="1"/>
              <a:t>Polyglot</a:t>
            </a:r>
            <a:endParaRPr lang="fr-FR" dirty="0"/>
          </a:p>
          <a:p>
            <a:pPr lvl="1"/>
            <a:r>
              <a:rPr lang="fr-FR" dirty="0"/>
              <a:t>La librairie à utiliser pour les langues très rares (100+ langues couvertes)</a:t>
            </a:r>
          </a:p>
          <a:p>
            <a:r>
              <a:rPr lang="fr-FR" dirty="0" err="1"/>
              <a:t>Stanza</a:t>
            </a:r>
            <a:r>
              <a:rPr lang="fr-FR" dirty="0"/>
              <a:t> + NLP </a:t>
            </a:r>
            <a:r>
              <a:rPr lang="fr-FR" dirty="0" err="1"/>
              <a:t>Core</a:t>
            </a:r>
            <a:endParaRPr lang="fr-FR" dirty="0"/>
          </a:p>
          <a:p>
            <a:pPr lvl="1"/>
            <a:r>
              <a:rPr lang="fr-FR" dirty="0"/>
              <a:t>Bonne qualité, résultats précis. Mais 10 fois plus lent que </a:t>
            </a:r>
            <a:r>
              <a:rPr lang="fr-FR" dirty="0" err="1"/>
              <a:t>Spacy</a:t>
            </a:r>
            <a:r>
              <a:rPr lang="fr-FR" dirty="0"/>
              <a:t>, implique exécution sous une GPU</a:t>
            </a:r>
          </a:p>
          <a:p>
            <a:r>
              <a:rPr lang="fr-FR" dirty="0" err="1"/>
              <a:t>HuggingFace</a:t>
            </a:r>
            <a:r>
              <a:rPr lang="fr-FR" dirty="0"/>
              <a:t>, Flair</a:t>
            </a:r>
          </a:p>
          <a:p>
            <a:pPr lvl="1"/>
            <a:r>
              <a:rPr lang="fr-FR" dirty="0"/>
              <a:t>Intégration dans des réseaux profonds, permet d’atteindre les résultats SOTA (à l’état de l’art) par l’utilisation d’architectures Transformer (BERT, mais pas que). </a:t>
            </a:r>
            <a:r>
              <a:rPr lang="fr-FR"/>
              <a:t>Avec GPU.</a:t>
            </a:r>
            <a:endParaRPr lang="fr-FR" dirty="0"/>
          </a:p>
          <a:p>
            <a:pPr marL="457200" lvl="1" indent="0">
              <a:buNone/>
            </a:pPr>
            <a:endParaRPr lang="fr-FR" dirty="0"/>
          </a:p>
        </p:txBody>
      </p:sp>
    </p:spTree>
    <p:extLst>
      <p:ext uri="{BB962C8B-B14F-4D97-AF65-F5344CB8AC3E}">
        <p14:creationId xmlns:p14="http://schemas.microsoft.com/office/powerpoint/2010/main" val="2254380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endParaRPr lang="fr-FR" sz="2400" b="1" dirty="0">
              <a:solidFill>
                <a:schemeClr val="bg1">
                  <a:lumMod val="50000"/>
                </a:schemeClr>
              </a:solidFill>
            </a:endParaRPr>
          </a:p>
          <a:p>
            <a:r>
              <a:rPr lang="fr-FR" sz="2400" b="1" dirty="0"/>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7240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409073" y="1060363"/>
            <a:ext cx="11454063" cy="5661112"/>
          </a:xfrm>
        </p:spPr>
        <p:txBody>
          <a:bodyPr>
            <a:normAutofit fontScale="92500" lnSpcReduction="10000"/>
          </a:bodyPr>
          <a:lstStyle/>
          <a:p>
            <a:r>
              <a:rPr lang="fr-FR" dirty="0"/>
              <a:t>Transformation de données dites non-structurées (en fait structurées de façon complexe) en </a:t>
            </a:r>
            <a:r>
              <a:rPr lang="fr-FR" b="1" dirty="0"/>
              <a:t>données numériques sous forme vectorielle ou matricielle</a:t>
            </a:r>
            <a:r>
              <a:rPr lang="fr-FR" dirty="0"/>
              <a:t> (données dites structurées)</a:t>
            </a:r>
          </a:p>
          <a:p>
            <a:r>
              <a:rPr lang="fr-FR" dirty="0"/>
              <a:t>Pour ingestion comme données d’entrée dans : </a:t>
            </a:r>
          </a:p>
          <a:p>
            <a:pPr lvl="1"/>
            <a:r>
              <a:rPr lang="fr-FR" dirty="0"/>
              <a:t>Algorithmes d’apprentissage automatique (ML) , supervisés ou non</a:t>
            </a:r>
          </a:p>
          <a:p>
            <a:pPr lvl="1"/>
            <a:r>
              <a:rPr lang="fr-FR" dirty="0"/>
              <a:t>Analyses et visualisations</a:t>
            </a:r>
          </a:p>
          <a:p>
            <a:r>
              <a:rPr lang="fr-FR" dirty="0"/>
              <a:t>On parle d’</a:t>
            </a:r>
            <a:r>
              <a:rPr lang="fr-FR" b="1" dirty="0"/>
              <a:t>extraction de caractéristiques </a:t>
            </a:r>
            <a:r>
              <a:rPr lang="fr-FR" dirty="0"/>
              <a:t>(</a:t>
            </a:r>
            <a:r>
              <a:rPr lang="fr-FR" dirty="0" err="1"/>
              <a:t>feature</a:t>
            </a:r>
            <a:r>
              <a:rPr lang="fr-FR" dirty="0"/>
              <a:t> extraction)</a:t>
            </a:r>
          </a:p>
          <a:p>
            <a:r>
              <a:rPr lang="fr-FR" dirty="0"/>
              <a:t>La plupart de ces vectorisations sont des modèles de sémantique distributionnelle, et font intervenir des </a:t>
            </a:r>
            <a:r>
              <a:rPr lang="fr-FR" b="1" dirty="0"/>
              <a:t>comptages de termes </a:t>
            </a:r>
            <a:r>
              <a:rPr lang="fr-FR" dirty="0"/>
              <a:t>(mots ou autres) pris </a:t>
            </a:r>
            <a:r>
              <a:rPr lang="fr-FR" b="1" dirty="0"/>
              <a:t>dans leurs contextes</a:t>
            </a:r>
          </a:p>
          <a:p>
            <a:pPr lvl="1"/>
            <a:r>
              <a:rPr lang="fr-FR" dirty="0"/>
              <a:t>Nous traiterons plus tard des vectorisations denses (</a:t>
            </a:r>
            <a:r>
              <a:rPr lang="fr-FR" b="1" dirty="0" err="1"/>
              <a:t>embeddings</a:t>
            </a:r>
            <a:r>
              <a:rPr lang="fr-FR" dirty="0"/>
              <a:t>), qui utilisent un nombre réduit de composantes sémantiques générales au lieu des termes pris un par un</a:t>
            </a:r>
          </a:p>
          <a:p>
            <a:r>
              <a:rPr lang="fr-FR" dirty="0"/>
              <a:t>Les structures syntaxique et </a:t>
            </a:r>
            <a:r>
              <a:rPr lang="fr-FR" dirty="0" err="1"/>
              <a:t>argumentale</a:t>
            </a:r>
            <a:r>
              <a:rPr lang="fr-FR" dirty="0"/>
              <a:t> sont perdues, les termes sont mis en vrac (dans un </a:t>
            </a:r>
            <a:r>
              <a:rPr lang="fr-FR" b="1" dirty="0"/>
              <a:t>sac de mots</a:t>
            </a:r>
            <a:r>
              <a:rPr lang="fr-FR" dirty="0"/>
              <a:t>), mais la sémantique lexicale est conservée en grande partie (et aux homonymies près…)</a:t>
            </a:r>
          </a:p>
        </p:txBody>
      </p:sp>
    </p:spTree>
    <p:extLst>
      <p:ext uri="{BB962C8B-B14F-4D97-AF65-F5344CB8AC3E}">
        <p14:creationId xmlns:p14="http://schemas.microsoft.com/office/powerpoint/2010/main" val="1593130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Les 2 composantes d’une 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523077" y="1060363"/>
            <a:ext cx="11454063" cy="5661112"/>
          </a:xfrm>
        </p:spPr>
        <p:txBody>
          <a:bodyPr>
            <a:normAutofit lnSpcReduction="10000"/>
          </a:bodyPr>
          <a:lstStyle/>
          <a:p>
            <a:r>
              <a:rPr lang="fr-FR" dirty="0"/>
              <a:t>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fenêtre environnante, unité syntaxique (phrase), sémantique (frame)…</a:t>
            </a:r>
          </a:p>
          <a:p>
            <a:pPr lvl="1"/>
            <a:r>
              <a:rPr lang="fr-FR" dirty="0"/>
              <a:t>Matrice des </a:t>
            </a:r>
            <a:r>
              <a:rPr lang="fr-FR" b="1" dirty="0"/>
              <a:t>poids des termes dans leurs contextes </a:t>
            </a:r>
            <a:r>
              <a:rPr lang="fr-FR" dirty="0"/>
              <a:t>(comptage, mais aussi toute forme de calculs basés sur ces comptages)</a:t>
            </a:r>
          </a:p>
          <a:p>
            <a:pPr lvl="1"/>
            <a:r>
              <a:rPr lang="fr-FR" dirty="0"/>
              <a:t>En général, les contextes sont représentés en ligne et les termes en colonne</a:t>
            </a:r>
          </a:p>
          <a:p>
            <a:pPr lvl="1"/>
            <a:r>
              <a:rPr lang="fr-FR" dirty="0"/>
              <a:t>(dans certains cas) on procède à une réduction de la dimensionnalité de la matrice</a:t>
            </a:r>
          </a:p>
          <a:p>
            <a:pPr lvl="2"/>
            <a:r>
              <a:rPr lang="fr-FR" sz="2200" dirty="0"/>
              <a:t>Décomposition en valeurs singulières (SVD), analyse en composantes principales (PCA)…</a:t>
            </a:r>
          </a:p>
          <a:p>
            <a:r>
              <a:rPr lang="fr-FR" dirty="0"/>
              <a:t>Mesure de distance entre vecteurs (termes, contextes ou leur réduction)</a:t>
            </a:r>
          </a:p>
          <a:p>
            <a:pPr lvl="1"/>
            <a:r>
              <a:rPr lang="fr-FR" dirty="0"/>
              <a:t>Une proximité entre vecteurs mesurée à partir de la distance permet une approximation de la </a:t>
            </a:r>
            <a:r>
              <a:rPr lang="fr-FR" b="1" dirty="0"/>
              <a:t>similarité ou du degré de relation sémantique </a:t>
            </a:r>
            <a:r>
              <a:rPr lang="fr-FR" dirty="0"/>
              <a:t>entre les termes ou les contextes</a:t>
            </a:r>
          </a:p>
          <a:p>
            <a:pPr lvl="1"/>
            <a:r>
              <a:rPr lang="fr-FR" dirty="0"/>
              <a:t>La similarité varie en sens inverse de la distance</a:t>
            </a:r>
          </a:p>
          <a:p>
            <a:pPr lvl="1"/>
            <a:r>
              <a:rPr lang="fr-FR" dirty="0"/>
              <a:t>La mesure la plus utilisée : le cosinus entre vecteurs, qui est une similarité</a:t>
            </a:r>
          </a:p>
        </p:txBody>
      </p:sp>
    </p:spTree>
    <p:extLst>
      <p:ext uri="{BB962C8B-B14F-4D97-AF65-F5344CB8AC3E}">
        <p14:creationId xmlns:p14="http://schemas.microsoft.com/office/powerpoint/2010/main" val="1001600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Matrice des co-occurrences termes / contextes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352659" y="169986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450718" cy="830997"/>
          </a:xfrm>
          <a:prstGeom prst="rect">
            <a:avLst/>
          </a:prstGeom>
          <a:noFill/>
        </p:spPr>
        <p:txBody>
          <a:bodyPr wrap="none" rtlCol="0">
            <a:spAutoFit/>
          </a:bodyPr>
          <a:lstStyle/>
          <a:p>
            <a:r>
              <a:rPr lang="fr-FR" sz="2400" b="1" dirty="0"/>
              <a:t>N</a:t>
            </a:r>
            <a:r>
              <a:rPr lang="fr-FR" sz="2000" dirty="0"/>
              <a:t> contextes</a:t>
            </a:r>
          </a:p>
          <a:p>
            <a:r>
              <a:rPr lang="fr-FR" sz="2400" b="1" dirty="0"/>
              <a:t>V</a:t>
            </a:r>
            <a:r>
              <a:rPr lang="fr-FR" sz="2000" dirty="0"/>
              <a:t> termes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032305" cy="523220"/>
          </a:xfrm>
          <a:prstGeom prst="rect">
            <a:avLst/>
          </a:prstGeom>
          <a:noFill/>
        </p:spPr>
        <p:txBody>
          <a:bodyPr wrap="none" rtlCol="0">
            <a:spAutoFit/>
          </a:bodyPr>
          <a:lstStyle/>
          <a:p>
            <a:r>
              <a:rPr lang="fr-FR" sz="2800" dirty="0"/>
              <a:t>Contextes X Termes</a:t>
            </a:r>
          </a:p>
        </p:txBody>
      </p:sp>
      <p:sp>
        <p:nvSpPr>
          <p:cNvPr id="41" name="TextBox 40">
            <a:extLst>
              <a:ext uri="{FF2B5EF4-FFF2-40B4-BE49-F238E27FC236}">
                <a16:creationId xmlns:a16="http://schemas.microsoft.com/office/drawing/2014/main" id="{3AFBB003-9F12-4762-9B6E-EE15B36E8610}"/>
              </a:ext>
            </a:extLst>
          </p:cNvPr>
          <p:cNvSpPr txBox="1"/>
          <p:nvPr/>
        </p:nvSpPr>
        <p:spPr>
          <a:xfrm>
            <a:off x="334341" y="3593930"/>
            <a:ext cx="11608277" cy="461665"/>
          </a:xfrm>
          <a:prstGeom prst="rect">
            <a:avLst/>
          </a:prstGeom>
          <a:noFill/>
        </p:spPr>
        <p:txBody>
          <a:bodyPr wrap="square" rtlCol="0">
            <a:spAutoFit/>
          </a:bodyPr>
          <a:lstStyle/>
          <a:p>
            <a:r>
              <a:rPr lang="fr-FR" sz="2400" dirty="0"/>
              <a:t>Par exemple fréquence des V mots (lemmes) du dictionnaire sur les N documents du corpus</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A433A4B-288C-4E55-B4F3-D0D25C836CFD}"/>
                  </a:ext>
                </a:extLst>
              </p:cNvPr>
              <p:cNvSpPr txBox="1"/>
              <p:nvPr/>
            </p:nvSpPr>
            <p:spPr>
              <a:xfrm>
                <a:off x="4740866" y="4986269"/>
                <a:ext cx="2615513" cy="1636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r>
                              <a:rPr lang="fr-FR" b="0" i="1" smtClean="0">
                                <a:latin typeface="Cambria Math" panose="02040503050406030204" pitchFamily="18" charset="0"/>
                              </a:rPr>
                              <m:t>2</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12</m:t>
                            </m:r>
                          </m:e>
                        </m:mr>
                        <m:mr>
                          <m:e>
                            <m:r>
                              <a:rPr lang="fr-FR" b="0" i="1" smtClean="0">
                                <a:latin typeface="Cambria Math" panose="02040503050406030204" pitchFamily="18" charset="0"/>
                              </a:rPr>
                              <m:t>9</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9</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13</m:t>
                            </m:r>
                          </m:e>
                          <m:e>
                            <m:r>
                              <a:rPr lang="fr-FR" b="0" i="1" smtClean="0">
                                <a:latin typeface="Cambria Math" panose="02040503050406030204" pitchFamily="18" charset="0"/>
                              </a:rPr>
                              <m:t>2</m:t>
                            </m:r>
                          </m:e>
                          <m:e>
                            <m:r>
                              <a:rPr lang="fr-FR" i="1">
                                <a:latin typeface="Cambria Math" panose="02040503050406030204" pitchFamily="18" charset="0"/>
                              </a:rPr>
                              <m:t>…</m:t>
                            </m:r>
                          </m:e>
                          <m:e>
                            <m:r>
                              <a:rPr lang="fr-FR" b="0" i="1" smtClean="0">
                                <a:latin typeface="Cambria Math" panose="02040503050406030204" pitchFamily="18" charset="0"/>
                              </a:rPr>
                              <m:t>13</m:t>
                            </m:r>
                          </m:e>
                        </m:mr>
                      </m:m>
                    </m:oMath>
                  </m:oMathPara>
                </a14:m>
                <a:endParaRPr lang="fr-FR" dirty="0"/>
              </a:p>
            </p:txBody>
          </p:sp>
        </mc:Choice>
        <mc:Fallback xmlns="">
          <p:sp>
            <p:nvSpPr>
              <p:cNvPr id="42" name="TextBox 41">
                <a:extLst>
                  <a:ext uri="{FF2B5EF4-FFF2-40B4-BE49-F238E27FC236}">
                    <a16:creationId xmlns:a16="http://schemas.microsoft.com/office/drawing/2014/main" id="{FA433A4B-288C-4E55-B4F3-D0D25C836CFD}"/>
                  </a:ext>
                </a:extLst>
              </p:cNvPr>
              <p:cNvSpPr txBox="1">
                <a:spLocks noRot="1" noChangeAspect="1" noMove="1" noResize="1" noEditPoints="1" noAdjustHandles="1" noChangeArrowheads="1" noChangeShapeType="1" noTextEdit="1"/>
              </p:cNvSpPr>
              <p:nvPr/>
            </p:nvSpPr>
            <p:spPr>
              <a:xfrm>
                <a:off x="4740866" y="4986269"/>
                <a:ext cx="2615513" cy="1636858"/>
              </a:xfrm>
              <a:prstGeom prst="rect">
                <a:avLst/>
              </a:prstGeom>
              <a:blipFill>
                <a:blip r:embed="rId4"/>
                <a:stretch>
                  <a:fillRect/>
                </a:stretch>
              </a:blipFill>
            </p:spPr>
            <p:txBody>
              <a:bodyPr/>
              <a:lstStyle/>
              <a:p>
                <a:r>
                  <a:rPr lang="fr-FR">
                    <a:noFill/>
                  </a:rPr>
                  <a:t> </a:t>
                </a:r>
              </a:p>
            </p:txBody>
          </p:sp>
        </mc:Fallback>
      </mc:AlternateContent>
      <p:sp>
        <p:nvSpPr>
          <p:cNvPr id="43" name="TextBox 42">
            <a:extLst>
              <a:ext uri="{FF2B5EF4-FFF2-40B4-BE49-F238E27FC236}">
                <a16:creationId xmlns:a16="http://schemas.microsoft.com/office/drawing/2014/main" id="{98E42168-C3D6-4FFB-98A3-D242E9620316}"/>
              </a:ext>
            </a:extLst>
          </p:cNvPr>
          <p:cNvSpPr txBox="1"/>
          <p:nvPr/>
        </p:nvSpPr>
        <p:spPr>
          <a:xfrm>
            <a:off x="602594" y="4983784"/>
            <a:ext cx="4076790" cy="1785104"/>
          </a:xfrm>
          <a:prstGeom prst="rect">
            <a:avLst/>
          </a:prstGeom>
          <a:noFill/>
        </p:spPr>
        <p:txBody>
          <a:bodyPr wrap="square" rtlCol="0">
            <a:spAutoFit/>
          </a:bodyPr>
          <a:lstStyle/>
          <a:p>
            <a:pPr algn="r"/>
            <a:r>
              <a:rPr lang="fr-FR" dirty="0"/>
              <a:t>Interview F. </a:t>
            </a:r>
            <a:r>
              <a:rPr lang="fr-FR" dirty="0" err="1"/>
              <a:t>Boulo</a:t>
            </a:r>
            <a:r>
              <a:rPr lang="fr-FR" dirty="0"/>
              <a:t>, Europe 1, 16/03/2019</a:t>
            </a:r>
          </a:p>
          <a:p>
            <a:pPr algn="r"/>
            <a:r>
              <a:rPr lang="fr-FR" dirty="0"/>
              <a:t>journal BFMTV du 25/11/2018</a:t>
            </a:r>
          </a:p>
          <a:p>
            <a:pPr algn="r"/>
            <a:r>
              <a:rPr lang="fr-FR" dirty="0"/>
              <a:t>…</a:t>
            </a:r>
          </a:p>
          <a:p>
            <a:pPr algn="r"/>
            <a:r>
              <a:rPr lang="fr-FR" dirty="0"/>
              <a:t>…</a:t>
            </a:r>
          </a:p>
          <a:p>
            <a:pPr algn="r"/>
            <a:r>
              <a:rPr lang="fr-FR" dirty="0"/>
              <a:t>…</a:t>
            </a:r>
          </a:p>
          <a:p>
            <a:pPr algn="r"/>
            <a:r>
              <a:rPr lang="fr-FR" dirty="0"/>
              <a:t>Interview F. Ruffin, Europe 1, 04/04/2019</a:t>
            </a:r>
          </a:p>
        </p:txBody>
      </p:sp>
      <p:sp>
        <p:nvSpPr>
          <p:cNvPr id="44" name="Left Bracket 43">
            <a:extLst>
              <a:ext uri="{FF2B5EF4-FFF2-40B4-BE49-F238E27FC236}">
                <a16:creationId xmlns:a16="http://schemas.microsoft.com/office/drawing/2014/main" id="{E32BCDC5-E291-4BA3-9B45-1E96FF844D24}"/>
              </a:ext>
            </a:extLst>
          </p:cNvPr>
          <p:cNvSpPr/>
          <p:nvPr/>
        </p:nvSpPr>
        <p:spPr>
          <a:xfrm>
            <a:off x="4873333" y="494284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Left Bracket 44">
            <a:extLst>
              <a:ext uri="{FF2B5EF4-FFF2-40B4-BE49-F238E27FC236}">
                <a16:creationId xmlns:a16="http://schemas.microsoft.com/office/drawing/2014/main" id="{CA99B135-7BB8-4504-B196-59BC4E6FF932}"/>
              </a:ext>
            </a:extLst>
          </p:cNvPr>
          <p:cNvSpPr/>
          <p:nvPr/>
        </p:nvSpPr>
        <p:spPr>
          <a:xfrm rot="10800000">
            <a:off x="7104750" y="4980131"/>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6" name="TextBox 45">
            <a:extLst>
              <a:ext uri="{FF2B5EF4-FFF2-40B4-BE49-F238E27FC236}">
                <a16:creationId xmlns:a16="http://schemas.microsoft.com/office/drawing/2014/main" id="{0AC7FC8E-1FBC-44CE-AFBC-E919EEFE581D}"/>
              </a:ext>
            </a:extLst>
          </p:cNvPr>
          <p:cNvSpPr txBox="1"/>
          <p:nvPr/>
        </p:nvSpPr>
        <p:spPr>
          <a:xfrm rot="18552436">
            <a:off x="5194769" y="4395813"/>
            <a:ext cx="590611" cy="369332"/>
          </a:xfrm>
          <a:prstGeom prst="rect">
            <a:avLst/>
          </a:prstGeom>
          <a:noFill/>
        </p:spPr>
        <p:txBody>
          <a:bodyPr wrap="square" rtlCol="0">
            <a:spAutoFit/>
          </a:bodyPr>
          <a:lstStyle/>
          <a:p>
            <a:r>
              <a:rPr lang="fr-FR" dirty="0"/>
              <a:t>gilet</a:t>
            </a:r>
          </a:p>
        </p:txBody>
      </p:sp>
      <p:sp>
        <p:nvSpPr>
          <p:cNvPr id="55" name="TextBox 54">
            <a:extLst>
              <a:ext uri="{FF2B5EF4-FFF2-40B4-BE49-F238E27FC236}">
                <a16:creationId xmlns:a16="http://schemas.microsoft.com/office/drawing/2014/main" id="{18A16D9C-D460-44E6-98C0-FF24BE84F070}"/>
              </a:ext>
            </a:extLst>
          </p:cNvPr>
          <p:cNvSpPr txBox="1"/>
          <p:nvPr/>
        </p:nvSpPr>
        <p:spPr>
          <a:xfrm rot="18552436">
            <a:off x="5680841" y="4267139"/>
            <a:ext cx="1021626" cy="369332"/>
          </a:xfrm>
          <a:prstGeom prst="rect">
            <a:avLst/>
          </a:prstGeom>
          <a:noFill/>
        </p:spPr>
        <p:txBody>
          <a:bodyPr wrap="square" rtlCol="0">
            <a:spAutoFit/>
          </a:bodyPr>
          <a:lstStyle/>
          <a:p>
            <a:r>
              <a:rPr lang="fr-FR" dirty="0"/>
              <a:t>manteau</a:t>
            </a:r>
          </a:p>
        </p:txBody>
      </p:sp>
      <p:sp>
        <p:nvSpPr>
          <p:cNvPr id="61" name="TextBox 60">
            <a:extLst>
              <a:ext uri="{FF2B5EF4-FFF2-40B4-BE49-F238E27FC236}">
                <a16:creationId xmlns:a16="http://schemas.microsoft.com/office/drawing/2014/main" id="{F1EF9715-8102-43DE-863B-423EEFC9D944}"/>
              </a:ext>
            </a:extLst>
          </p:cNvPr>
          <p:cNvSpPr txBox="1"/>
          <p:nvPr/>
        </p:nvSpPr>
        <p:spPr>
          <a:xfrm rot="18552436">
            <a:off x="6461245" y="4404102"/>
            <a:ext cx="708848" cy="369332"/>
          </a:xfrm>
          <a:prstGeom prst="rect">
            <a:avLst/>
          </a:prstGeom>
          <a:noFill/>
        </p:spPr>
        <p:txBody>
          <a:bodyPr wrap="square" rtlCol="0">
            <a:spAutoFit/>
          </a:bodyPr>
          <a:lstStyle/>
          <a:p>
            <a:r>
              <a:rPr lang="fr-FR" dirty="0"/>
              <a:t>jaune</a:t>
            </a:r>
          </a:p>
        </p:txBody>
      </p:sp>
      <p:sp>
        <p:nvSpPr>
          <p:cNvPr id="7" name="Oval 6">
            <a:extLst>
              <a:ext uri="{FF2B5EF4-FFF2-40B4-BE49-F238E27FC236}">
                <a16:creationId xmlns:a16="http://schemas.microsoft.com/office/drawing/2014/main" id="{6E245164-D011-4F34-A9F2-195AFE91472D}"/>
              </a:ext>
            </a:extLst>
          </p:cNvPr>
          <p:cNvSpPr/>
          <p:nvPr/>
        </p:nvSpPr>
        <p:spPr>
          <a:xfrm>
            <a:off x="4658880" y="196071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40D61480-86AA-453E-9839-0D6AC48F7A8F}"/>
              </a:ext>
            </a:extLst>
          </p:cNvPr>
          <p:cNvSpPr txBox="1"/>
          <p:nvPr/>
        </p:nvSpPr>
        <p:spPr>
          <a:xfrm>
            <a:off x="8353168" y="1960719"/>
            <a:ext cx="3433569" cy="369332"/>
          </a:xfrm>
          <a:prstGeom prst="rect">
            <a:avLst/>
          </a:prstGeom>
          <a:noFill/>
        </p:spPr>
        <p:txBody>
          <a:bodyPr wrap="none" rtlCol="0">
            <a:spAutoFit/>
          </a:bodyPr>
          <a:lstStyle/>
          <a:p>
            <a:r>
              <a:rPr lang="fr-FR" dirty="0"/>
              <a:t>Vecteur représentant le contexte 2</a:t>
            </a:r>
          </a:p>
        </p:txBody>
      </p:sp>
      <p:sp>
        <p:nvSpPr>
          <p:cNvPr id="62" name="Oval 61">
            <a:extLst>
              <a:ext uri="{FF2B5EF4-FFF2-40B4-BE49-F238E27FC236}">
                <a16:creationId xmlns:a16="http://schemas.microsoft.com/office/drawing/2014/main" id="{0C7D4E4F-63D8-4747-B41F-EE406F2262B7}"/>
              </a:ext>
            </a:extLst>
          </p:cNvPr>
          <p:cNvSpPr/>
          <p:nvPr/>
        </p:nvSpPr>
        <p:spPr>
          <a:xfrm>
            <a:off x="4658881" y="5261947"/>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a:extLst>
              <a:ext uri="{FF2B5EF4-FFF2-40B4-BE49-F238E27FC236}">
                <a16:creationId xmlns:a16="http://schemas.microsoft.com/office/drawing/2014/main" id="{924A96CB-1A3B-46CB-AE8B-050748F961EB}"/>
              </a:ext>
            </a:extLst>
          </p:cNvPr>
          <p:cNvSpPr txBox="1"/>
          <p:nvPr/>
        </p:nvSpPr>
        <p:spPr>
          <a:xfrm>
            <a:off x="7863945" y="5104893"/>
            <a:ext cx="3835597" cy="646331"/>
          </a:xfrm>
          <a:prstGeom prst="rect">
            <a:avLst/>
          </a:prstGeom>
          <a:noFill/>
        </p:spPr>
        <p:txBody>
          <a:bodyPr wrap="square" rtlCol="0">
            <a:spAutoFit/>
          </a:bodyPr>
          <a:lstStyle/>
          <a:p>
            <a:r>
              <a:rPr lang="fr-FR" dirty="0"/>
              <a:t>Vecteur représentant le journal BFMTV du 25/11/2018</a:t>
            </a:r>
          </a:p>
        </p:txBody>
      </p:sp>
    </p:spTree>
    <p:extLst>
      <p:ext uri="{BB962C8B-B14F-4D97-AF65-F5344CB8AC3E}">
        <p14:creationId xmlns:p14="http://schemas.microsoft.com/office/powerpoint/2010/main" val="4209075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Distance euclidienne et similarité de cosinus</a:t>
            </a:r>
          </a:p>
        </p:txBody>
      </p:sp>
      <p:cxnSp>
        <p:nvCxnSpPr>
          <p:cNvPr id="25" name="Straight Arrow Connector 24">
            <a:extLst>
              <a:ext uri="{FF2B5EF4-FFF2-40B4-BE49-F238E27FC236}">
                <a16:creationId xmlns:a16="http://schemas.microsoft.com/office/drawing/2014/main" id="{B63D5055-CA69-4D1B-A3F0-278649FB00BA}"/>
              </a:ext>
            </a:extLst>
          </p:cNvPr>
          <p:cNvCxnSpPr>
            <a:cxnSpLocks/>
          </p:cNvCxnSpPr>
          <p:nvPr/>
        </p:nvCxnSpPr>
        <p:spPr>
          <a:xfrm flipV="1">
            <a:off x="3312825" y="3705067"/>
            <a:ext cx="1588958" cy="1121767"/>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EE395A-773F-43AE-80DF-CD0D6A737BF9}"/>
              </a:ext>
            </a:extLst>
          </p:cNvPr>
          <p:cNvCxnSpPr>
            <a:cxnSpLocks/>
          </p:cNvCxnSpPr>
          <p:nvPr/>
        </p:nvCxnSpPr>
        <p:spPr>
          <a:xfrm flipV="1">
            <a:off x="3312825" y="4826833"/>
            <a:ext cx="2898229" cy="1"/>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E23B6A7-19D8-46B3-8A24-605F90DF3416}"/>
              </a:ext>
            </a:extLst>
          </p:cNvPr>
          <p:cNvCxnSpPr>
            <a:cxnSpLocks/>
          </p:cNvCxnSpPr>
          <p:nvPr/>
        </p:nvCxnSpPr>
        <p:spPr>
          <a:xfrm flipH="1" flipV="1">
            <a:off x="3344055" y="2323476"/>
            <a:ext cx="1248" cy="2503358"/>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7D787B-652D-4892-8029-FB9680C2FF72}"/>
              </a:ext>
            </a:extLst>
          </p:cNvPr>
          <p:cNvCxnSpPr>
            <a:cxnSpLocks/>
          </p:cNvCxnSpPr>
          <p:nvPr/>
        </p:nvCxnSpPr>
        <p:spPr>
          <a:xfrm flipV="1">
            <a:off x="2548327" y="4826834"/>
            <a:ext cx="748259" cy="524654"/>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56F1A8-2D91-4E6A-9124-0A6AE6542B2E}"/>
              </a:ext>
            </a:extLst>
          </p:cNvPr>
          <p:cNvCxnSpPr>
            <a:cxnSpLocks/>
          </p:cNvCxnSpPr>
          <p:nvPr/>
        </p:nvCxnSpPr>
        <p:spPr>
          <a:xfrm flipV="1">
            <a:off x="3344055" y="4826833"/>
            <a:ext cx="0" cy="821959"/>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40CB8B0-BABF-4C64-825D-630542655094}"/>
              </a:ext>
            </a:extLst>
          </p:cNvPr>
          <p:cNvCxnSpPr>
            <a:cxnSpLocks/>
          </p:cNvCxnSpPr>
          <p:nvPr/>
        </p:nvCxnSpPr>
        <p:spPr>
          <a:xfrm>
            <a:off x="2293493" y="4811842"/>
            <a:ext cx="1019332" cy="0"/>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C544B2D-A993-458A-BC60-AF06A4909BA3}"/>
              </a:ext>
            </a:extLst>
          </p:cNvPr>
          <p:cNvCxnSpPr>
            <a:cxnSpLocks/>
          </p:cNvCxnSpPr>
          <p:nvPr/>
        </p:nvCxnSpPr>
        <p:spPr>
          <a:xfrm flipV="1">
            <a:off x="154586" y="3531956"/>
            <a:ext cx="2462072" cy="1705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DEAC9D-3953-4FA5-A730-DB78E5A59B43}"/>
              </a:ext>
            </a:extLst>
          </p:cNvPr>
          <p:cNvCxnSpPr>
            <a:cxnSpLocks/>
          </p:cNvCxnSpPr>
          <p:nvPr/>
        </p:nvCxnSpPr>
        <p:spPr>
          <a:xfrm flipV="1">
            <a:off x="2616658" y="3507994"/>
            <a:ext cx="5597952" cy="2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8E2500-5FF0-4FBE-A9E5-BFCD73877242}"/>
              </a:ext>
            </a:extLst>
          </p:cNvPr>
          <p:cNvCxnSpPr>
            <a:cxnSpLocks/>
          </p:cNvCxnSpPr>
          <p:nvPr/>
        </p:nvCxnSpPr>
        <p:spPr>
          <a:xfrm flipV="1">
            <a:off x="6194527" y="3507993"/>
            <a:ext cx="2020083" cy="1722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654386-0704-45A1-B1CC-75043B66DE7E}"/>
              </a:ext>
            </a:extLst>
          </p:cNvPr>
          <p:cNvCxnSpPr>
            <a:cxnSpLocks/>
          </p:cNvCxnSpPr>
          <p:nvPr/>
        </p:nvCxnSpPr>
        <p:spPr>
          <a:xfrm>
            <a:off x="179256" y="5237812"/>
            <a:ext cx="6014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617384-6F7F-420F-8326-A59C2BA3691C}"/>
              </a:ext>
            </a:extLst>
          </p:cNvPr>
          <p:cNvCxnSpPr>
            <a:cxnSpLocks/>
          </p:cNvCxnSpPr>
          <p:nvPr/>
        </p:nvCxnSpPr>
        <p:spPr>
          <a:xfrm flipH="1" flipV="1">
            <a:off x="2544735" y="2658648"/>
            <a:ext cx="784172" cy="2153194"/>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5B5CAB-C7A0-4BF4-9CE5-DF37CD789EF2}"/>
              </a:ext>
            </a:extLst>
          </p:cNvPr>
          <p:cNvCxnSpPr>
            <a:cxnSpLocks/>
          </p:cNvCxnSpPr>
          <p:nvPr/>
        </p:nvCxnSpPr>
        <p:spPr>
          <a:xfrm flipV="1">
            <a:off x="3374034" y="1599928"/>
            <a:ext cx="596953" cy="3168009"/>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4657B95-BC13-48CC-9C54-D3EFFAE977A6}"/>
              </a:ext>
            </a:extLst>
          </p:cNvPr>
          <p:cNvSpPr/>
          <p:nvPr/>
        </p:nvSpPr>
        <p:spPr>
          <a:xfrm>
            <a:off x="3821085" y="1450035"/>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44CA60A2-80AC-47C6-99AA-904D6200E8C2}"/>
              </a:ext>
            </a:extLst>
          </p:cNvPr>
          <p:cNvSpPr/>
          <p:nvPr/>
        </p:nvSpPr>
        <p:spPr>
          <a:xfrm>
            <a:off x="2378594" y="2472440"/>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Straight Connector 66">
            <a:extLst>
              <a:ext uri="{FF2B5EF4-FFF2-40B4-BE49-F238E27FC236}">
                <a16:creationId xmlns:a16="http://schemas.microsoft.com/office/drawing/2014/main" id="{013F8907-8236-4634-BFCE-6F1242D3133A}"/>
              </a:ext>
            </a:extLst>
          </p:cNvPr>
          <p:cNvCxnSpPr>
            <a:cxnSpLocks/>
          </p:cNvCxnSpPr>
          <p:nvPr/>
        </p:nvCxnSpPr>
        <p:spPr>
          <a:xfrm flipH="1">
            <a:off x="2528496" y="1599927"/>
            <a:ext cx="1442491" cy="1012286"/>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8896C666-AFAD-4E6B-92A8-D99F345AC251}"/>
              </a:ext>
            </a:extLst>
          </p:cNvPr>
          <p:cNvSpPr/>
          <p:nvPr/>
        </p:nvSpPr>
        <p:spPr>
          <a:xfrm rot="475120" flipH="1">
            <a:off x="3132630" y="3942960"/>
            <a:ext cx="724836" cy="559623"/>
          </a:xfrm>
          <a:prstGeom prst="arc">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3" name="TextBox 82">
            <a:extLst>
              <a:ext uri="{FF2B5EF4-FFF2-40B4-BE49-F238E27FC236}">
                <a16:creationId xmlns:a16="http://schemas.microsoft.com/office/drawing/2014/main" id="{6D31B8C0-DF52-4751-BE3C-273AA06CE793}"/>
              </a:ext>
            </a:extLst>
          </p:cNvPr>
          <p:cNvSpPr txBox="1"/>
          <p:nvPr/>
        </p:nvSpPr>
        <p:spPr>
          <a:xfrm>
            <a:off x="2959035" y="3507995"/>
            <a:ext cx="409086" cy="584775"/>
          </a:xfrm>
          <a:prstGeom prst="rect">
            <a:avLst/>
          </a:prstGeom>
          <a:noFill/>
        </p:spPr>
        <p:txBody>
          <a:bodyPr wrap="none" rtlCol="0">
            <a:spAutoFit/>
          </a:bodyPr>
          <a:lstStyle/>
          <a:p>
            <a:r>
              <a:rPr lang="el-GR" sz="3200" b="1" dirty="0">
                <a:solidFill>
                  <a:srgbClr val="FF0000"/>
                </a:solidFill>
              </a:rPr>
              <a:t>θ</a:t>
            </a:r>
            <a:endParaRPr lang="fr-FR" sz="3200" b="1" dirty="0">
              <a:solidFill>
                <a:srgbClr val="FF0000"/>
              </a:solidFill>
            </a:endParaRPr>
          </a:p>
        </p:txBody>
      </p:sp>
      <p:sp>
        <p:nvSpPr>
          <p:cNvPr id="84" name="TextBox 83">
            <a:extLst>
              <a:ext uri="{FF2B5EF4-FFF2-40B4-BE49-F238E27FC236}">
                <a16:creationId xmlns:a16="http://schemas.microsoft.com/office/drawing/2014/main" id="{F17585E8-ABBA-49FC-83B0-C4A91F9C2C9F}"/>
              </a:ext>
            </a:extLst>
          </p:cNvPr>
          <p:cNvSpPr txBox="1"/>
          <p:nvPr/>
        </p:nvSpPr>
        <p:spPr>
          <a:xfrm>
            <a:off x="2010106" y="2155995"/>
            <a:ext cx="433132" cy="584775"/>
          </a:xfrm>
          <a:prstGeom prst="rect">
            <a:avLst/>
          </a:prstGeom>
          <a:noFill/>
        </p:spPr>
        <p:txBody>
          <a:bodyPr wrap="none" rtlCol="0">
            <a:spAutoFit/>
          </a:bodyPr>
          <a:lstStyle/>
          <a:p>
            <a:r>
              <a:rPr lang="fr-FR" sz="3200" b="1" dirty="0">
                <a:solidFill>
                  <a:srgbClr val="00B050"/>
                </a:solidFill>
              </a:rPr>
              <a:t>A</a:t>
            </a:r>
          </a:p>
        </p:txBody>
      </p:sp>
      <p:sp>
        <p:nvSpPr>
          <p:cNvPr id="85" name="TextBox 84">
            <a:extLst>
              <a:ext uri="{FF2B5EF4-FFF2-40B4-BE49-F238E27FC236}">
                <a16:creationId xmlns:a16="http://schemas.microsoft.com/office/drawing/2014/main" id="{CA2BA55C-2AD2-4DA8-8799-970DDBD1331F}"/>
              </a:ext>
            </a:extLst>
          </p:cNvPr>
          <p:cNvSpPr txBox="1"/>
          <p:nvPr/>
        </p:nvSpPr>
        <p:spPr>
          <a:xfrm>
            <a:off x="1971634" y="1894384"/>
            <a:ext cx="510076" cy="523220"/>
          </a:xfrm>
          <a:prstGeom prst="rect">
            <a:avLst/>
          </a:prstGeom>
          <a:noFill/>
        </p:spPr>
        <p:txBody>
          <a:bodyPr wrap="none" rtlCol="0">
            <a:spAutoFit/>
          </a:bodyPr>
          <a:lstStyle/>
          <a:p>
            <a:r>
              <a:rPr lang="fr-FR" sz="2800" b="1" dirty="0">
                <a:solidFill>
                  <a:srgbClr val="00B050"/>
                </a:solidFill>
              </a:rPr>
              <a:t>→</a:t>
            </a:r>
          </a:p>
        </p:txBody>
      </p:sp>
      <p:sp>
        <p:nvSpPr>
          <p:cNvPr id="86" name="TextBox 85">
            <a:extLst>
              <a:ext uri="{FF2B5EF4-FFF2-40B4-BE49-F238E27FC236}">
                <a16:creationId xmlns:a16="http://schemas.microsoft.com/office/drawing/2014/main" id="{17DE60CF-2667-401C-A1D4-62DC9F7E51AF}"/>
              </a:ext>
            </a:extLst>
          </p:cNvPr>
          <p:cNvSpPr txBox="1"/>
          <p:nvPr/>
        </p:nvSpPr>
        <p:spPr>
          <a:xfrm>
            <a:off x="3420956" y="1207346"/>
            <a:ext cx="415498" cy="584775"/>
          </a:xfrm>
          <a:prstGeom prst="rect">
            <a:avLst/>
          </a:prstGeom>
          <a:noFill/>
        </p:spPr>
        <p:txBody>
          <a:bodyPr wrap="none" rtlCol="0">
            <a:spAutoFit/>
          </a:bodyPr>
          <a:lstStyle/>
          <a:p>
            <a:r>
              <a:rPr lang="fr-FR" sz="3200" b="1" dirty="0">
                <a:solidFill>
                  <a:srgbClr val="00B050"/>
                </a:solidFill>
              </a:rPr>
              <a:t>B</a:t>
            </a:r>
          </a:p>
        </p:txBody>
      </p:sp>
      <p:sp>
        <p:nvSpPr>
          <p:cNvPr id="87" name="TextBox 86">
            <a:extLst>
              <a:ext uri="{FF2B5EF4-FFF2-40B4-BE49-F238E27FC236}">
                <a16:creationId xmlns:a16="http://schemas.microsoft.com/office/drawing/2014/main" id="{0D84BD93-487D-405C-A8AD-55B0A09D6951}"/>
              </a:ext>
            </a:extLst>
          </p:cNvPr>
          <p:cNvSpPr txBox="1"/>
          <p:nvPr/>
        </p:nvSpPr>
        <p:spPr>
          <a:xfrm>
            <a:off x="3382484" y="945735"/>
            <a:ext cx="510076" cy="523220"/>
          </a:xfrm>
          <a:prstGeom prst="rect">
            <a:avLst/>
          </a:prstGeom>
          <a:noFill/>
        </p:spPr>
        <p:txBody>
          <a:bodyPr wrap="none" rtlCol="0">
            <a:spAutoFit/>
          </a:bodyPr>
          <a:lstStyle/>
          <a:p>
            <a:r>
              <a:rPr lang="fr-FR" sz="2800" b="1" dirty="0">
                <a:solidFill>
                  <a:srgbClr val="00B050"/>
                </a:solidFill>
              </a:rPr>
              <a:t>→</a:t>
            </a:r>
          </a:p>
        </p:txBody>
      </p:sp>
      <p:sp>
        <p:nvSpPr>
          <p:cNvPr id="88" name="TextBox 87">
            <a:extLst>
              <a:ext uri="{FF2B5EF4-FFF2-40B4-BE49-F238E27FC236}">
                <a16:creationId xmlns:a16="http://schemas.microsoft.com/office/drawing/2014/main" id="{BD95E8CF-03A9-422F-9294-35C0AAF7583B}"/>
              </a:ext>
            </a:extLst>
          </p:cNvPr>
          <p:cNvSpPr txBox="1"/>
          <p:nvPr/>
        </p:nvSpPr>
        <p:spPr>
          <a:xfrm>
            <a:off x="277018" y="5648791"/>
            <a:ext cx="433132" cy="584775"/>
          </a:xfrm>
          <a:prstGeom prst="rect">
            <a:avLst/>
          </a:prstGeom>
          <a:noFill/>
        </p:spPr>
        <p:txBody>
          <a:bodyPr wrap="none" rtlCol="0">
            <a:spAutoFit/>
          </a:bodyPr>
          <a:lstStyle/>
          <a:p>
            <a:r>
              <a:rPr lang="fr-FR" sz="3200" b="1" dirty="0">
                <a:solidFill>
                  <a:srgbClr val="00B050"/>
                </a:solidFill>
              </a:rPr>
              <a:t>A</a:t>
            </a:r>
          </a:p>
        </p:txBody>
      </p:sp>
      <p:sp>
        <p:nvSpPr>
          <p:cNvPr id="89" name="TextBox 88">
            <a:extLst>
              <a:ext uri="{FF2B5EF4-FFF2-40B4-BE49-F238E27FC236}">
                <a16:creationId xmlns:a16="http://schemas.microsoft.com/office/drawing/2014/main" id="{69E5ACC3-1392-4955-B3E1-449FDE10AC2A}"/>
              </a:ext>
            </a:extLst>
          </p:cNvPr>
          <p:cNvSpPr txBox="1"/>
          <p:nvPr/>
        </p:nvSpPr>
        <p:spPr>
          <a:xfrm>
            <a:off x="238546" y="5387180"/>
            <a:ext cx="510076" cy="523220"/>
          </a:xfrm>
          <a:prstGeom prst="rect">
            <a:avLst/>
          </a:prstGeom>
          <a:noFill/>
        </p:spPr>
        <p:txBody>
          <a:bodyPr wrap="none" rtlCol="0">
            <a:spAutoFit/>
          </a:bodyPr>
          <a:lstStyle/>
          <a:p>
            <a:r>
              <a:rPr lang="fr-FR" sz="2800" b="1" dirty="0">
                <a:solidFill>
                  <a:srgbClr val="00B050"/>
                </a:solidFill>
              </a:rPr>
              <a:t>→</a:t>
            </a:r>
          </a:p>
        </p:txBody>
      </p:sp>
      <p:sp>
        <p:nvSpPr>
          <p:cNvPr id="90" name="TextBox 89">
            <a:extLst>
              <a:ext uri="{FF2B5EF4-FFF2-40B4-BE49-F238E27FC236}">
                <a16:creationId xmlns:a16="http://schemas.microsoft.com/office/drawing/2014/main" id="{3410FD1F-E36F-4F79-84D9-9E37D213F583}"/>
              </a:ext>
            </a:extLst>
          </p:cNvPr>
          <p:cNvSpPr txBox="1"/>
          <p:nvPr/>
        </p:nvSpPr>
        <p:spPr>
          <a:xfrm>
            <a:off x="306112" y="6375909"/>
            <a:ext cx="415498" cy="584775"/>
          </a:xfrm>
          <a:prstGeom prst="rect">
            <a:avLst/>
          </a:prstGeom>
          <a:noFill/>
        </p:spPr>
        <p:txBody>
          <a:bodyPr wrap="none" rtlCol="0">
            <a:spAutoFit/>
          </a:bodyPr>
          <a:lstStyle/>
          <a:p>
            <a:r>
              <a:rPr lang="fr-FR" sz="3200" b="1" dirty="0">
                <a:solidFill>
                  <a:srgbClr val="00B050"/>
                </a:solidFill>
              </a:rPr>
              <a:t>B</a:t>
            </a:r>
          </a:p>
        </p:txBody>
      </p:sp>
      <p:sp>
        <p:nvSpPr>
          <p:cNvPr id="91" name="TextBox 90">
            <a:extLst>
              <a:ext uri="{FF2B5EF4-FFF2-40B4-BE49-F238E27FC236}">
                <a16:creationId xmlns:a16="http://schemas.microsoft.com/office/drawing/2014/main" id="{4E3A0E94-380C-4C4C-B66F-13EF57F30916}"/>
              </a:ext>
            </a:extLst>
          </p:cNvPr>
          <p:cNvSpPr txBox="1"/>
          <p:nvPr/>
        </p:nvSpPr>
        <p:spPr>
          <a:xfrm>
            <a:off x="267640" y="6114298"/>
            <a:ext cx="510076" cy="523220"/>
          </a:xfrm>
          <a:prstGeom prst="rect">
            <a:avLst/>
          </a:prstGeom>
          <a:noFill/>
        </p:spPr>
        <p:txBody>
          <a:bodyPr wrap="none" rtlCol="0">
            <a:spAutoFit/>
          </a:bodyPr>
          <a:lstStyle/>
          <a:p>
            <a:r>
              <a:rPr lang="fr-FR" sz="2800" b="1" dirty="0">
                <a:solidFill>
                  <a:srgbClr val="00B050"/>
                </a:solidFill>
              </a:rPr>
              <a:t>→</a:t>
            </a:r>
          </a:p>
        </p:txBody>
      </p:sp>
      <p:sp>
        <p:nvSpPr>
          <p:cNvPr id="92" name="TextBox 91">
            <a:extLst>
              <a:ext uri="{FF2B5EF4-FFF2-40B4-BE49-F238E27FC236}">
                <a16:creationId xmlns:a16="http://schemas.microsoft.com/office/drawing/2014/main" id="{A0EBD63A-276B-4952-8B49-61265035B956}"/>
              </a:ext>
            </a:extLst>
          </p:cNvPr>
          <p:cNvSpPr txBox="1"/>
          <p:nvPr/>
        </p:nvSpPr>
        <p:spPr>
          <a:xfrm>
            <a:off x="940390" y="5759677"/>
            <a:ext cx="3834639" cy="400110"/>
          </a:xfrm>
          <a:prstGeom prst="rect">
            <a:avLst/>
          </a:prstGeom>
          <a:noFill/>
        </p:spPr>
        <p:txBody>
          <a:bodyPr wrap="none" rtlCol="0">
            <a:spAutoFit/>
          </a:bodyPr>
          <a:lstStyle/>
          <a:p>
            <a:r>
              <a:rPr lang="fr-FR" sz="2000" dirty="0"/>
              <a:t>Interview F. </a:t>
            </a:r>
            <a:r>
              <a:rPr lang="fr-FR" sz="2000" dirty="0" err="1"/>
              <a:t>Boulo</a:t>
            </a:r>
            <a:r>
              <a:rPr lang="fr-FR" sz="2000" dirty="0"/>
              <a:t>, Europe 1, 16/03</a:t>
            </a:r>
          </a:p>
        </p:txBody>
      </p:sp>
      <p:sp>
        <p:nvSpPr>
          <p:cNvPr id="93" name="TextBox 92">
            <a:extLst>
              <a:ext uri="{FF2B5EF4-FFF2-40B4-BE49-F238E27FC236}">
                <a16:creationId xmlns:a16="http://schemas.microsoft.com/office/drawing/2014/main" id="{BE2F010E-8465-419D-850B-F238DCBA264C}"/>
              </a:ext>
            </a:extLst>
          </p:cNvPr>
          <p:cNvSpPr txBox="1"/>
          <p:nvPr/>
        </p:nvSpPr>
        <p:spPr>
          <a:xfrm>
            <a:off x="964904" y="6437463"/>
            <a:ext cx="3859198" cy="400110"/>
          </a:xfrm>
          <a:prstGeom prst="rect">
            <a:avLst/>
          </a:prstGeom>
          <a:noFill/>
        </p:spPr>
        <p:txBody>
          <a:bodyPr wrap="none" rtlCol="0">
            <a:spAutoFit/>
          </a:bodyPr>
          <a:lstStyle/>
          <a:p>
            <a:r>
              <a:rPr lang="fr-FR" sz="2000" dirty="0"/>
              <a:t>Interview F. Ruffin, Europe 1, 04/04</a:t>
            </a:r>
          </a:p>
        </p:txBody>
      </p:sp>
      <p:sp>
        <p:nvSpPr>
          <p:cNvPr id="94" name="TextBox 93">
            <a:extLst>
              <a:ext uri="{FF2B5EF4-FFF2-40B4-BE49-F238E27FC236}">
                <a16:creationId xmlns:a16="http://schemas.microsoft.com/office/drawing/2014/main" id="{9FFBF38B-90A4-4255-AC19-E40B3DB1A696}"/>
              </a:ext>
            </a:extLst>
          </p:cNvPr>
          <p:cNvSpPr txBox="1"/>
          <p:nvPr/>
        </p:nvSpPr>
        <p:spPr>
          <a:xfrm>
            <a:off x="2811806" y="1712562"/>
            <a:ext cx="409086" cy="584775"/>
          </a:xfrm>
          <a:prstGeom prst="rect">
            <a:avLst/>
          </a:prstGeom>
          <a:noFill/>
        </p:spPr>
        <p:txBody>
          <a:bodyPr wrap="none" rtlCol="0">
            <a:spAutoFit/>
          </a:bodyPr>
          <a:lstStyle/>
          <a:p>
            <a:r>
              <a:rPr lang="fr-FR" sz="3200" b="1" dirty="0">
                <a:solidFill>
                  <a:srgbClr val="FF0000"/>
                </a:solidFill>
              </a:rPr>
              <a:t>d</a:t>
            </a:r>
          </a:p>
        </p:txBody>
      </p:sp>
      <p:sp>
        <p:nvSpPr>
          <p:cNvPr id="95" name="TextBox 94">
            <a:extLst>
              <a:ext uri="{FF2B5EF4-FFF2-40B4-BE49-F238E27FC236}">
                <a16:creationId xmlns:a16="http://schemas.microsoft.com/office/drawing/2014/main" id="{E9D77466-6910-4526-8A64-B1BB89DF7991}"/>
              </a:ext>
            </a:extLst>
          </p:cNvPr>
          <p:cNvSpPr txBox="1"/>
          <p:nvPr/>
        </p:nvSpPr>
        <p:spPr>
          <a:xfrm>
            <a:off x="5771370" y="4715948"/>
            <a:ext cx="421910" cy="461665"/>
          </a:xfrm>
          <a:prstGeom prst="rect">
            <a:avLst/>
          </a:prstGeom>
          <a:noFill/>
        </p:spPr>
        <p:txBody>
          <a:bodyPr wrap="none" rtlCol="0">
            <a:spAutoFit/>
          </a:bodyPr>
          <a:lstStyle/>
          <a:p>
            <a:r>
              <a:rPr lang="fr-FR" sz="2400" dirty="0"/>
              <a:t>x</a:t>
            </a:r>
            <a:r>
              <a:rPr lang="fr-FR" sz="2400" baseline="-25000" dirty="0"/>
              <a:t>1</a:t>
            </a:r>
          </a:p>
        </p:txBody>
      </p:sp>
      <p:sp>
        <p:nvSpPr>
          <p:cNvPr id="96" name="TextBox 95">
            <a:extLst>
              <a:ext uri="{FF2B5EF4-FFF2-40B4-BE49-F238E27FC236}">
                <a16:creationId xmlns:a16="http://schemas.microsoft.com/office/drawing/2014/main" id="{FA42EB2F-4B90-40D5-81EC-4AAEEA2488EE}"/>
              </a:ext>
            </a:extLst>
          </p:cNvPr>
          <p:cNvSpPr txBox="1"/>
          <p:nvPr/>
        </p:nvSpPr>
        <p:spPr>
          <a:xfrm>
            <a:off x="4646965" y="3718168"/>
            <a:ext cx="421910" cy="461665"/>
          </a:xfrm>
          <a:prstGeom prst="rect">
            <a:avLst/>
          </a:prstGeom>
          <a:noFill/>
        </p:spPr>
        <p:txBody>
          <a:bodyPr wrap="none" rtlCol="0">
            <a:spAutoFit/>
          </a:bodyPr>
          <a:lstStyle/>
          <a:p>
            <a:r>
              <a:rPr lang="fr-FR" sz="2400" dirty="0"/>
              <a:t>x</a:t>
            </a:r>
            <a:r>
              <a:rPr lang="fr-FR" sz="2400" baseline="-25000" dirty="0"/>
              <a:t>2</a:t>
            </a:r>
          </a:p>
        </p:txBody>
      </p:sp>
      <p:sp>
        <p:nvSpPr>
          <p:cNvPr id="97" name="TextBox 96">
            <a:extLst>
              <a:ext uri="{FF2B5EF4-FFF2-40B4-BE49-F238E27FC236}">
                <a16:creationId xmlns:a16="http://schemas.microsoft.com/office/drawing/2014/main" id="{0BD8B6D9-90F8-426F-ABC0-80A30167E0F5}"/>
              </a:ext>
            </a:extLst>
          </p:cNvPr>
          <p:cNvSpPr txBox="1"/>
          <p:nvPr/>
        </p:nvSpPr>
        <p:spPr>
          <a:xfrm>
            <a:off x="3316065" y="2310560"/>
            <a:ext cx="421910" cy="461665"/>
          </a:xfrm>
          <a:prstGeom prst="rect">
            <a:avLst/>
          </a:prstGeom>
          <a:noFill/>
        </p:spPr>
        <p:txBody>
          <a:bodyPr wrap="none" rtlCol="0">
            <a:spAutoFit/>
          </a:bodyPr>
          <a:lstStyle/>
          <a:p>
            <a:r>
              <a:rPr lang="fr-FR" sz="2400" dirty="0"/>
              <a:t>x</a:t>
            </a:r>
            <a:r>
              <a:rPr lang="fr-FR" sz="2400" baseline="-25000" dirty="0"/>
              <a:t>3</a:t>
            </a:r>
          </a:p>
        </p:txBody>
      </p:sp>
      <p:sp>
        <p:nvSpPr>
          <p:cNvPr id="98" name="TextBox 97">
            <a:extLst>
              <a:ext uri="{FF2B5EF4-FFF2-40B4-BE49-F238E27FC236}">
                <a16:creationId xmlns:a16="http://schemas.microsoft.com/office/drawing/2014/main" id="{A0D7D589-40C9-4985-A7AE-3B88B6C8B0CE}"/>
              </a:ext>
            </a:extLst>
          </p:cNvPr>
          <p:cNvSpPr txBox="1"/>
          <p:nvPr/>
        </p:nvSpPr>
        <p:spPr>
          <a:xfrm>
            <a:off x="8491625" y="1837265"/>
            <a:ext cx="2787366" cy="523220"/>
          </a:xfrm>
          <a:prstGeom prst="rect">
            <a:avLst/>
          </a:prstGeom>
          <a:noFill/>
        </p:spPr>
        <p:txBody>
          <a:bodyPr wrap="none" rtlCol="0">
            <a:spAutoFit/>
          </a:bodyPr>
          <a:lstStyle/>
          <a:p>
            <a:r>
              <a:rPr lang="fr-FR" sz="2800" dirty="0"/>
              <a:t>d(A, B) = ‖ A – B ‖ </a:t>
            </a:r>
          </a:p>
        </p:txBody>
      </p:sp>
      <p:sp>
        <p:nvSpPr>
          <p:cNvPr id="99" name="TextBox 98">
            <a:extLst>
              <a:ext uri="{FF2B5EF4-FFF2-40B4-BE49-F238E27FC236}">
                <a16:creationId xmlns:a16="http://schemas.microsoft.com/office/drawing/2014/main" id="{DD4A2C2F-7B5D-4739-8A06-F8B3B79734CB}"/>
              </a:ext>
            </a:extLst>
          </p:cNvPr>
          <p:cNvSpPr txBox="1"/>
          <p:nvPr/>
        </p:nvSpPr>
        <p:spPr>
          <a:xfrm>
            <a:off x="9983908" y="1606432"/>
            <a:ext cx="463588" cy="461665"/>
          </a:xfrm>
          <a:prstGeom prst="rect">
            <a:avLst/>
          </a:prstGeom>
          <a:noFill/>
        </p:spPr>
        <p:txBody>
          <a:bodyPr wrap="none" rtlCol="0">
            <a:spAutoFit/>
          </a:bodyPr>
          <a:lstStyle/>
          <a:p>
            <a:r>
              <a:rPr lang="fr-FR" sz="2400" dirty="0"/>
              <a:t>→</a:t>
            </a:r>
          </a:p>
        </p:txBody>
      </p:sp>
      <p:sp>
        <p:nvSpPr>
          <p:cNvPr id="100" name="TextBox 99">
            <a:extLst>
              <a:ext uri="{FF2B5EF4-FFF2-40B4-BE49-F238E27FC236}">
                <a16:creationId xmlns:a16="http://schemas.microsoft.com/office/drawing/2014/main" id="{E7C31A23-D55E-45FF-886B-1147239BF716}"/>
              </a:ext>
            </a:extLst>
          </p:cNvPr>
          <p:cNvSpPr txBox="1"/>
          <p:nvPr/>
        </p:nvSpPr>
        <p:spPr>
          <a:xfrm>
            <a:off x="10543459" y="1606432"/>
            <a:ext cx="463588" cy="461665"/>
          </a:xfrm>
          <a:prstGeom prst="rect">
            <a:avLst/>
          </a:prstGeom>
          <a:noFill/>
        </p:spPr>
        <p:txBody>
          <a:bodyPr wrap="none" rtlCol="0">
            <a:spAutoFit/>
          </a:bodyPr>
          <a:lstStyle/>
          <a:p>
            <a:r>
              <a:rPr lang="fr-FR" sz="2400" dirty="0"/>
              <a:t>→</a:t>
            </a:r>
          </a:p>
        </p:txBody>
      </p:sp>
      <p:sp>
        <p:nvSpPr>
          <p:cNvPr id="106" name="TextBox 105">
            <a:extLst>
              <a:ext uri="{FF2B5EF4-FFF2-40B4-BE49-F238E27FC236}">
                <a16:creationId xmlns:a16="http://schemas.microsoft.com/office/drawing/2014/main" id="{9D4F9191-B1D0-4DED-BBD4-2957ACA3B325}"/>
              </a:ext>
            </a:extLst>
          </p:cNvPr>
          <p:cNvSpPr txBox="1"/>
          <p:nvPr/>
        </p:nvSpPr>
        <p:spPr>
          <a:xfrm>
            <a:off x="8571621" y="4641752"/>
            <a:ext cx="3375411" cy="523220"/>
          </a:xfrm>
          <a:prstGeom prst="rect">
            <a:avLst/>
          </a:prstGeom>
          <a:noFill/>
        </p:spPr>
        <p:txBody>
          <a:bodyPr wrap="none" rtlCol="0">
            <a:spAutoFit/>
          </a:bodyPr>
          <a:lstStyle/>
          <a:p>
            <a:r>
              <a:rPr lang="fr-FR" sz="2800" dirty="0"/>
              <a:t>cos </a:t>
            </a:r>
            <a:r>
              <a:rPr lang="el-GR" sz="2800" dirty="0"/>
              <a:t>θ</a:t>
            </a:r>
            <a:r>
              <a:rPr lang="fr-FR" sz="2800" b="1" dirty="0">
                <a:solidFill>
                  <a:srgbClr val="FF0000"/>
                </a:solidFill>
              </a:rPr>
              <a:t> </a:t>
            </a:r>
            <a:r>
              <a:rPr lang="fr-FR" sz="2800" dirty="0"/>
              <a:t>= A.B / ‖A‖ ‖B‖  </a:t>
            </a:r>
          </a:p>
        </p:txBody>
      </p:sp>
      <p:sp>
        <p:nvSpPr>
          <p:cNvPr id="107" name="TextBox 106">
            <a:extLst>
              <a:ext uri="{FF2B5EF4-FFF2-40B4-BE49-F238E27FC236}">
                <a16:creationId xmlns:a16="http://schemas.microsoft.com/office/drawing/2014/main" id="{D311AFE4-2132-4BF7-A50D-C534800834D1}"/>
              </a:ext>
            </a:extLst>
          </p:cNvPr>
          <p:cNvSpPr txBox="1"/>
          <p:nvPr/>
        </p:nvSpPr>
        <p:spPr>
          <a:xfrm>
            <a:off x="10577807" y="4392979"/>
            <a:ext cx="463588" cy="461665"/>
          </a:xfrm>
          <a:prstGeom prst="rect">
            <a:avLst/>
          </a:prstGeom>
          <a:noFill/>
        </p:spPr>
        <p:txBody>
          <a:bodyPr wrap="none" rtlCol="0">
            <a:spAutoFit/>
          </a:bodyPr>
          <a:lstStyle/>
          <a:p>
            <a:r>
              <a:rPr lang="fr-FR" sz="2400" dirty="0"/>
              <a:t>→</a:t>
            </a:r>
          </a:p>
        </p:txBody>
      </p:sp>
      <p:sp>
        <p:nvSpPr>
          <p:cNvPr id="108" name="TextBox 107">
            <a:extLst>
              <a:ext uri="{FF2B5EF4-FFF2-40B4-BE49-F238E27FC236}">
                <a16:creationId xmlns:a16="http://schemas.microsoft.com/office/drawing/2014/main" id="{4401A16F-14CF-471D-B650-456683AAC81A}"/>
              </a:ext>
            </a:extLst>
          </p:cNvPr>
          <p:cNvSpPr txBox="1"/>
          <p:nvPr/>
        </p:nvSpPr>
        <p:spPr>
          <a:xfrm>
            <a:off x="11116423" y="4403098"/>
            <a:ext cx="463588" cy="461665"/>
          </a:xfrm>
          <a:prstGeom prst="rect">
            <a:avLst/>
          </a:prstGeom>
          <a:noFill/>
        </p:spPr>
        <p:txBody>
          <a:bodyPr wrap="none" rtlCol="0">
            <a:spAutoFit/>
          </a:bodyPr>
          <a:lstStyle/>
          <a:p>
            <a:r>
              <a:rPr lang="fr-FR" sz="2400" dirty="0"/>
              <a:t>→</a:t>
            </a:r>
          </a:p>
        </p:txBody>
      </p:sp>
      <p:sp>
        <p:nvSpPr>
          <p:cNvPr id="109" name="TextBox 108">
            <a:extLst>
              <a:ext uri="{FF2B5EF4-FFF2-40B4-BE49-F238E27FC236}">
                <a16:creationId xmlns:a16="http://schemas.microsoft.com/office/drawing/2014/main" id="{754E2B2A-DCCD-4E95-A70A-0AD0F9565B83}"/>
              </a:ext>
            </a:extLst>
          </p:cNvPr>
          <p:cNvSpPr txBox="1"/>
          <p:nvPr/>
        </p:nvSpPr>
        <p:spPr>
          <a:xfrm>
            <a:off x="9600316" y="4410919"/>
            <a:ext cx="463588" cy="461665"/>
          </a:xfrm>
          <a:prstGeom prst="rect">
            <a:avLst/>
          </a:prstGeom>
          <a:noFill/>
        </p:spPr>
        <p:txBody>
          <a:bodyPr wrap="none" rtlCol="0">
            <a:spAutoFit/>
          </a:bodyPr>
          <a:lstStyle/>
          <a:p>
            <a:r>
              <a:rPr lang="fr-FR" sz="2400" dirty="0"/>
              <a:t>→</a:t>
            </a:r>
          </a:p>
        </p:txBody>
      </p:sp>
      <p:sp>
        <p:nvSpPr>
          <p:cNvPr id="110" name="TextBox 109">
            <a:extLst>
              <a:ext uri="{FF2B5EF4-FFF2-40B4-BE49-F238E27FC236}">
                <a16:creationId xmlns:a16="http://schemas.microsoft.com/office/drawing/2014/main" id="{8C43F536-7265-40A5-9DE8-7128E391D63C}"/>
              </a:ext>
            </a:extLst>
          </p:cNvPr>
          <p:cNvSpPr txBox="1"/>
          <p:nvPr/>
        </p:nvSpPr>
        <p:spPr>
          <a:xfrm>
            <a:off x="9952979" y="4403098"/>
            <a:ext cx="463588" cy="461665"/>
          </a:xfrm>
          <a:prstGeom prst="rect">
            <a:avLst/>
          </a:prstGeom>
          <a:noFill/>
        </p:spPr>
        <p:txBody>
          <a:bodyPr wrap="none" rtlCol="0">
            <a:spAutoFit/>
          </a:bodyPr>
          <a:lstStyle/>
          <a:p>
            <a:r>
              <a:rPr lang="fr-FR" sz="2400" dirty="0"/>
              <a:t>→</a:t>
            </a:r>
          </a:p>
        </p:txBody>
      </p:sp>
      <p:sp>
        <p:nvSpPr>
          <p:cNvPr id="111" name="TextBox 110">
            <a:extLst>
              <a:ext uri="{FF2B5EF4-FFF2-40B4-BE49-F238E27FC236}">
                <a16:creationId xmlns:a16="http://schemas.microsoft.com/office/drawing/2014/main" id="{C75223A2-61E7-45FA-831F-C169A501F7C5}"/>
              </a:ext>
            </a:extLst>
          </p:cNvPr>
          <p:cNvSpPr txBox="1"/>
          <p:nvPr/>
        </p:nvSpPr>
        <p:spPr>
          <a:xfrm>
            <a:off x="8506612" y="1260031"/>
            <a:ext cx="2954591" cy="461665"/>
          </a:xfrm>
          <a:prstGeom prst="rect">
            <a:avLst/>
          </a:prstGeom>
          <a:noFill/>
        </p:spPr>
        <p:txBody>
          <a:bodyPr wrap="none" rtlCol="0">
            <a:spAutoFit/>
          </a:bodyPr>
          <a:lstStyle/>
          <a:p>
            <a:r>
              <a:rPr lang="fr-FR" sz="2400" b="1" dirty="0">
                <a:solidFill>
                  <a:srgbClr val="FF0000"/>
                </a:solidFill>
              </a:rPr>
              <a:t>distance euclidienne :</a:t>
            </a:r>
          </a:p>
        </p:txBody>
      </p:sp>
      <p:sp>
        <p:nvSpPr>
          <p:cNvPr id="112" name="TextBox 111">
            <a:extLst>
              <a:ext uri="{FF2B5EF4-FFF2-40B4-BE49-F238E27FC236}">
                <a16:creationId xmlns:a16="http://schemas.microsoft.com/office/drawing/2014/main" id="{007FACE1-116C-4ACE-A487-94556AA49F9E}"/>
              </a:ext>
            </a:extLst>
          </p:cNvPr>
          <p:cNvSpPr txBox="1"/>
          <p:nvPr/>
        </p:nvSpPr>
        <p:spPr>
          <a:xfrm>
            <a:off x="8586022" y="4055700"/>
            <a:ext cx="2936573" cy="461665"/>
          </a:xfrm>
          <a:prstGeom prst="rect">
            <a:avLst/>
          </a:prstGeom>
          <a:noFill/>
        </p:spPr>
        <p:txBody>
          <a:bodyPr wrap="none" rtlCol="0">
            <a:spAutoFit/>
          </a:bodyPr>
          <a:lstStyle/>
          <a:p>
            <a:r>
              <a:rPr lang="fr-FR" sz="2400" b="1" dirty="0">
                <a:solidFill>
                  <a:srgbClr val="FF0000"/>
                </a:solidFill>
              </a:rPr>
              <a:t>similarité de cosinus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136795-CF75-4C25-A355-4339A55802C2}"/>
                  </a:ext>
                </a:extLst>
              </p:cNvPr>
              <p:cNvSpPr txBox="1"/>
              <p:nvPr/>
            </p:nvSpPr>
            <p:spPr>
              <a:xfrm>
                <a:off x="8397646" y="5280541"/>
                <a:ext cx="3332515" cy="1239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  </m:t>
                          </m:r>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m:t>
                          </m:r>
                        </m:den>
                      </m:f>
                    </m:oMath>
                  </m:oMathPara>
                </a14:m>
                <a:endParaRPr lang="fr-FR" dirty="0"/>
              </a:p>
              <a:p>
                <a:endParaRPr lang="fr-FR" dirty="0"/>
              </a:p>
            </p:txBody>
          </p:sp>
        </mc:Choice>
        <mc:Fallback xmlns="">
          <p:sp>
            <p:nvSpPr>
              <p:cNvPr id="4" name="TextBox 3">
                <a:extLst>
                  <a:ext uri="{FF2B5EF4-FFF2-40B4-BE49-F238E27FC236}">
                    <a16:creationId xmlns:a16="http://schemas.microsoft.com/office/drawing/2014/main" id="{D6136795-CF75-4C25-A355-4339A55802C2}"/>
                  </a:ext>
                </a:extLst>
              </p:cNvPr>
              <p:cNvSpPr txBox="1">
                <a:spLocks noRot="1" noChangeAspect="1" noMove="1" noResize="1" noEditPoints="1" noAdjustHandles="1" noChangeArrowheads="1" noChangeShapeType="1" noTextEdit="1"/>
              </p:cNvSpPr>
              <p:nvPr/>
            </p:nvSpPr>
            <p:spPr>
              <a:xfrm>
                <a:off x="8397646" y="5280541"/>
                <a:ext cx="3332515" cy="1239827"/>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898600-6891-4139-9AF2-8DA266B642E2}"/>
                  </a:ext>
                </a:extLst>
              </p:cNvPr>
              <p:cNvSpPr txBox="1"/>
              <p:nvPr/>
            </p:nvSpPr>
            <p:spPr>
              <a:xfrm>
                <a:off x="8282016" y="2462091"/>
                <a:ext cx="3206583" cy="9330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m:t>
                              </m:r>
                            </m:e>
                            <m:sup>
                              <m:r>
                                <a:rPr lang="fr-FR" i="1">
                                  <a:latin typeface="Cambria Math" panose="02040503050406030204" pitchFamily="18" charset="0"/>
                                </a:rPr>
                                <m:t>2</m:t>
                              </m:r>
                            </m:sup>
                          </m:sSup>
                        </m:e>
                      </m:rad>
                    </m:oMath>
                  </m:oMathPara>
                </a14:m>
                <a:endParaRPr lang="fr-FR" dirty="0"/>
              </a:p>
              <a:p>
                <a:endParaRPr lang="fr-FR" dirty="0"/>
              </a:p>
            </p:txBody>
          </p:sp>
        </mc:Choice>
        <mc:Fallback xmlns="">
          <p:sp>
            <p:nvSpPr>
              <p:cNvPr id="5" name="TextBox 4">
                <a:extLst>
                  <a:ext uri="{FF2B5EF4-FFF2-40B4-BE49-F238E27FC236}">
                    <a16:creationId xmlns:a16="http://schemas.microsoft.com/office/drawing/2014/main" id="{66898600-6891-4139-9AF2-8DA266B642E2}"/>
                  </a:ext>
                </a:extLst>
              </p:cNvPr>
              <p:cNvSpPr txBox="1">
                <a:spLocks noRot="1" noChangeAspect="1" noMove="1" noResize="1" noEditPoints="1" noAdjustHandles="1" noChangeArrowheads="1" noChangeShapeType="1" noTextEdit="1"/>
              </p:cNvSpPr>
              <p:nvPr/>
            </p:nvSpPr>
            <p:spPr>
              <a:xfrm>
                <a:off x="8282016" y="2462091"/>
                <a:ext cx="3206583" cy="933012"/>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88971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128D-EEF3-49F2-8B77-1C938CBB2B07}"/>
              </a:ext>
            </a:extLst>
          </p:cNvPr>
          <p:cNvSpPr>
            <a:spLocks noGrp="1"/>
          </p:cNvSpPr>
          <p:nvPr>
            <p:ph type="title"/>
          </p:nvPr>
        </p:nvSpPr>
        <p:spPr>
          <a:xfrm>
            <a:off x="162393" y="149901"/>
            <a:ext cx="11867213" cy="657557"/>
          </a:xfrm>
        </p:spPr>
        <p:txBody>
          <a:bodyPr>
            <a:normAutofit/>
          </a:bodyPr>
          <a:lstStyle/>
          <a:p>
            <a:r>
              <a:rPr lang="fr-FR" sz="3600" dirty="0"/>
              <a:t>De nombreuses pondérations et mesures de similarité… </a:t>
            </a:r>
          </a:p>
        </p:txBody>
      </p:sp>
      <p:pic>
        <p:nvPicPr>
          <p:cNvPr id="4" name="Picture 3">
            <a:extLst>
              <a:ext uri="{FF2B5EF4-FFF2-40B4-BE49-F238E27FC236}">
                <a16:creationId xmlns:a16="http://schemas.microsoft.com/office/drawing/2014/main" id="{6CA3FB4A-A70E-4216-B3DB-8627967D7148}"/>
              </a:ext>
            </a:extLst>
          </p:cNvPr>
          <p:cNvPicPr>
            <a:picLocks noChangeAspect="1"/>
          </p:cNvPicPr>
          <p:nvPr/>
        </p:nvPicPr>
        <p:blipFill>
          <a:blip r:embed="rId3"/>
          <a:stretch>
            <a:fillRect/>
          </a:stretch>
        </p:blipFill>
        <p:spPr>
          <a:xfrm>
            <a:off x="780503" y="939360"/>
            <a:ext cx="3208481" cy="5918640"/>
          </a:xfrm>
          <a:prstGeom prst="rect">
            <a:avLst/>
          </a:prstGeom>
        </p:spPr>
      </p:pic>
      <p:pic>
        <p:nvPicPr>
          <p:cNvPr id="5" name="Picture 4">
            <a:extLst>
              <a:ext uri="{FF2B5EF4-FFF2-40B4-BE49-F238E27FC236}">
                <a16:creationId xmlns:a16="http://schemas.microsoft.com/office/drawing/2014/main" id="{66644A8B-9747-4A00-AF90-FA87602555E3}"/>
              </a:ext>
            </a:extLst>
          </p:cNvPr>
          <p:cNvPicPr>
            <a:picLocks noChangeAspect="1"/>
          </p:cNvPicPr>
          <p:nvPr/>
        </p:nvPicPr>
        <p:blipFill>
          <a:blip r:embed="rId4"/>
          <a:stretch>
            <a:fillRect/>
          </a:stretch>
        </p:blipFill>
        <p:spPr>
          <a:xfrm>
            <a:off x="4231597" y="939360"/>
            <a:ext cx="3429000" cy="4791075"/>
          </a:xfrm>
          <a:prstGeom prst="rect">
            <a:avLst/>
          </a:prstGeom>
        </p:spPr>
      </p:pic>
      <p:sp>
        <p:nvSpPr>
          <p:cNvPr id="6" name="TextBox 5">
            <a:extLst>
              <a:ext uri="{FF2B5EF4-FFF2-40B4-BE49-F238E27FC236}">
                <a16:creationId xmlns:a16="http://schemas.microsoft.com/office/drawing/2014/main" id="{456CA984-1EEB-4C68-9A4A-8476E1D8D5DD}"/>
              </a:ext>
            </a:extLst>
          </p:cNvPr>
          <p:cNvSpPr txBox="1"/>
          <p:nvPr/>
        </p:nvSpPr>
        <p:spPr>
          <a:xfrm>
            <a:off x="6293005" y="5657671"/>
            <a:ext cx="5470280" cy="1200329"/>
          </a:xfrm>
          <a:prstGeom prst="rect">
            <a:avLst/>
          </a:prstGeom>
          <a:noFill/>
        </p:spPr>
        <p:txBody>
          <a:bodyPr wrap="none" rtlCol="0">
            <a:spAutoFit/>
          </a:bodyPr>
          <a:lstStyle/>
          <a:p>
            <a:r>
              <a:rPr lang="fr-FR" sz="3600" dirty="0">
                <a:solidFill>
                  <a:srgbClr val="002060"/>
                </a:solidFill>
              </a:rPr>
              <a:t>Mais peu d’entre elles </a:t>
            </a:r>
          </a:p>
          <a:p>
            <a:r>
              <a:rPr lang="fr-FR" sz="3600" dirty="0">
                <a:solidFill>
                  <a:srgbClr val="002060"/>
                </a:solidFill>
              </a:rPr>
              <a:t>sont couramment utilisées…</a:t>
            </a:r>
          </a:p>
        </p:txBody>
      </p:sp>
    </p:spTree>
    <p:extLst>
      <p:ext uri="{BB962C8B-B14F-4D97-AF65-F5344CB8AC3E}">
        <p14:creationId xmlns:p14="http://schemas.microsoft.com/office/powerpoint/2010/main" val="165224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L’analyse textuelle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421087"/>
          </a:xfrm>
        </p:spPr>
        <p:txBody>
          <a:bodyPr>
            <a:normAutofit lnSpcReduction="10000"/>
          </a:bodyPr>
          <a:lstStyle/>
          <a:p>
            <a:pPr>
              <a:buSzPct val="80000"/>
              <a:buFont typeface="Wingdings" panose="05000000000000000000" pitchFamily="2" charset="2"/>
              <a:buChar char="Ø"/>
            </a:pPr>
            <a:r>
              <a:rPr lang="fr-FR" sz="2400" dirty="0"/>
              <a:t>« désigne un </a:t>
            </a:r>
            <a:r>
              <a:rPr lang="fr-FR" sz="2400" dirty="0">
                <a:solidFill>
                  <a:srgbClr val="FFC000"/>
                </a:solidFill>
              </a:rPr>
              <a:t>ensemble de traitements informatiques </a:t>
            </a:r>
            <a:r>
              <a:rPr lang="fr-FR" sz="2400" dirty="0"/>
              <a:t>consistant à extraire </a:t>
            </a:r>
            <a:r>
              <a:rPr lang="fr-FR" sz="2400" dirty="0">
                <a:solidFill>
                  <a:srgbClr val="0070C0"/>
                </a:solidFill>
              </a:rPr>
              <a:t>des connaissances selon un critère de nouveauté ou de similarité </a:t>
            </a:r>
            <a:r>
              <a:rPr lang="fr-FR" sz="2400" dirty="0"/>
              <a:t>dans des </a:t>
            </a:r>
            <a:r>
              <a:rPr lang="fr-FR" sz="2400" dirty="0">
                <a:solidFill>
                  <a:srgbClr val="00B050"/>
                </a:solidFill>
              </a:rPr>
              <a:t>textes produits par des humains pour des humains</a:t>
            </a:r>
            <a:r>
              <a:rPr lang="fr-FR" sz="2400" dirty="0"/>
              <a:t>.  » </a:t>
            </a:r>
            <a:r>
              <a:rPr lang="fr-FR" sz="2000" dirty="0"/>
              <a:t>(</a:t>
            </a:r>
            <a:r>
              <a:rPr lang="fr-FR" sz="2000" dirty="0" err="1"/>
              <a:t>Wikipedia</a:t>
            </a:r>
            <a:r>
              <a:rPr lang="fr-FR" sz="2000" dirty="0"/>
              <a:t> français)</a:t>
            </a:r>
          </a:p>
          <a:p>
            <a:pPr>
              <a:buSzPct val="80000"/>
              <a:buFont typeface="Wingdings" panose="05000000000000000000" pitchFamily="2" charset="2"/>
              <a:buChar char="Ø"/>
            </a:pPr>
            <a:r>
              <a:rPr lang="en-US" sz="2400" dirty="0"/>
              <a:t>“turns </a:t>
            </a:r>
            <a:r>
              <a:rPr lang="en-US" sz="2400" dirty="0">
                <a:solidFill>
                  <a:srgbClr val="00B050"/>
                </a:solidFill>
              </a:rPr>
              <a:t>text data</a:t>
            </a:r>
            <a:r>
              <a:rPr lang="en-US" sz="2400" dirty="0"/>
              <a:t> into </a:t>
            </a:r>
            <a:r>
              <a:rPr lang="en-US" sz="2400" dirty="0">
                <a:solidFill>
                  <a:srgbClr val="0070C0"/>
                </a:solidFill>
              </a:rPr>
              <a:t>high-quality information or actionable knowledge</a:t>
            </a:r>
            <a:r>
              <a:rPr lang="en-US" sz="2400" dirty="0"/>
              <a:t>” </a:t>
            </a:r>
            <a:r>
              <a:rPr lang="en-US" sz="2000" dirty="0"/>
              <a:t>(</a:t>
            </a:r>
            <a:r>
              <a:rPr lang="en-US" sz="2000" dirty="0" err="1"/>
              <a:t>ChengXiang</a:t>
            </a:r>
            <a:r>
              <a:rPr lang="en-US" sz="2000" dirty="0"/>
              <a:t> </a:t>
            </a:r>
            <a:r>
              <a:rPr lang="en-US" sz="2000" dirty="0" err="1"/>
              <a:t>Zhai</a:t>
            </a:r>
            <a:r>
              <a:rPr lang="en-US" sz="2000" dirty="0"/>
              <a:t>, 2016)</a:t>
            </a:r>
            <a:endParaRPr lang="fr-FR" sz="2000" dirty="0"/>
          </a:p>
          <a:p>
            <a:pPr>
              <a:buSzPct val="80000"/>
              <a:buFont typeface="Wingdings" panose="05000000000000000000" pitchFamily="2" charset="2"/>
              <a:buChar char="Ø"/>
            </a:pPr>
            <a:r>
              <a:rPr lang="en-US" sz="2400" dirty="0"/>
              <a:t>“is the process of </a:t>
            </a:r>
            <a:r>
              <a:rPr lang="en-US" sz="2400" dirty="0">
                <a:solidFill>
                  <a:srgbClr val="FFC000"/>
                </a:solidFill>
              </a:rPr>
              <a:t>examining</a:t>
            </a:r>
            <a:r>
              <a:rPr lang="en-US" sz="2400" dirty="0"/>
              <a:t> </a:t>
            </a:r>
            <a:r>
              <a:rPr lang="en-US" sz="2400" dirty="0">
                <a:solidFill>
                  <a:srgbClr val="00B050"/>
                </a:solidFill>
              </a:rPr>
              <a:t>large collections of written resources </a:t>
            </a:r>
            <a:r>
              <a:rPr lang="en-US" sz="2400" dirty="0"/>
              <a:t>to generate </a:t>
            </a:r>
            <a:r>
              <a:rPr lang="en-US" sz="2400" dirty="0">
                <a:solidFill>
                  <a:srgbClr val="0070C0"/>
                </a:solidFill>
              </a:rPr>
              <a:t>new information</a:t>
            </a:r>
            <a:r>
              <a:rPr lang="en-US" sz="2400" dirty="0"/>
              <a:t>, and to </a:t>
            </a:r>
            <a:r>
              <a:rPr lang="en-US" sz="2400" dirty="0">
                <a:solidFill>
                  <a:srgbClr val="FFC000"/>
                </a:solidFill>
              </a:rPr>
              <a:t>transform</a:t>
            </a:r>
            <a:r>
              <a:rPr lang="en-US" sz="2400" dirty="0"/>
              <a:t> the </a:t>
            </a:r>
            <a:r>
              <a:rPr lang="en-US" sz="2400" dirty="0">
                <a:solidFill>
                  <a:srgbClr val="00B050"/>
                </a:solidFill>
              </a:rPr>
              <a:t>unstructured text </a:t>
            </a:r>
            <a:r>
              <a:rPr lang="en-US" sz="2400" dirty="0"/>
              <a:t>into </a:t>
            </a:r>
            <a:r>
              <a:rPr lang="en-US" sz="2400" dirty="0">
                <a:solidFill>
                  <a:srgbClr val="0070C0"/>
                </a:solidFill>
              </a:rPr>
              <a:t>structured data </a:t>
            </a:r>
            <a:r>
              <a:rPr lang="en-US" sz="2400" dirty="0"/>
              <a:t>for use in further analysis</a:t>
            </a:r>
            <a:r>
              <a:rPr lang="en-US" sz="2000" dirty="0"/>
              <a:t>.</a:t>
            </a:r>
            <a:r>
              <a:rPr lang="en-US" sz="2400" dirty="0"/>
              <a:t>” </a:t>
            </a:r>
            <a:r>
              <a:rPr lang="en-US" sz="2000" dirty="0"/>
              <a:t>(</a:t>
            </a:r>
            <a:r>
              <a:rPr lang="en-US" sz="2000" dirty="0" err="1"/>
              <a:t>Linguamatics</a:t>
            </a:r>
            <a:r>
              <a:rPr lang="en-US" sz="2000" dirty="0"/>
              <a:t>, 2019)</a:t>
            </a:r>
            <a:endParaRPr lang="fr-FR" sz="2000" dirty="0"/>
          </a:p>
          <a:p>
            <a:pPr marL="0" indent="0">
              <a:buNone/>
            </a:pPr>
            <a:r>
              <a:rPr lang="fr-FR" sz="2400" b="1" dirty="0"/>
              <a:t>Termes synonymes : </a:t>
            </a:r>
          </a:p>
          <a:p>
            <a:pPr marL="0" indent="0">
              <a:buNone/>
            </a:pPr>
            <a:r>
              <a:rPr lang="fr-FR" sz="2400" b="1" dirty="0"/>
              <a:t>- </a:t>
            </a:r>
            <a:r>
              <a:rPr lang="en-US" sz="2400" dirty="0" err="1"/>
              <a:t>fouille</a:t>
            </a:r>
            <a:r>
              <a:rPr lang="en-US" sz="2400" dirty="0"/>
              <a:t> de </a:t>
            </a:r>
            <a:r>
              <a:rPr lang="en-US" sz="2400" dirty="0" err="1"/>
              <a:t>texte</a:t>
            </a:r>
            <a:r>
              <a:rPr lang="en-US" sz="2400" dirty="0"/>
              <a:t> (text mining)</a:t>
            </a:r>
          </a:p>
          <a:p>
            <a:pPr marL="0" indent="0">
              <a:buNone/>
            </a:pPr>
            <a:endParaRPr lang="fr-FR" sz="1900" b="1" dirty="0"/>
          </a:p>
          <a:p>
            <a:pPr marL="0" indent="0">
              <a:buNone/>
            </a:pPr>
            <a:r>
              <a:rPr lang="fr-FR" sz="2000" b="1" dirty="0"/>
              <a:t>On traite ici de textes, implicitement de textes écrits (documents) qui ont été rassemblés en corpus.</a:t>
            </a:r>
          </a:p>
          <a:p>
            <a:pPr marL="0" indent="0">
              <a:buNone/>
            </a:pPr>
            <a:r>
              <a:rPr lang="fr-FR" sz="2000" b="1" dirty="0"/>
              <a:t>L’angle d’analyse peut être quantitatif, basé sur les fréquences des différents termes, ou plus qualitatif, se focalisant sur les relations (réseaux) entre termes ; on peut aussi considérer les relations  entre documents (et leurs auteurs, leurs récepteurs, et tout attribut les caractérisant)</a:t>
            </a:r>
            <a:endParaRPr lang="fr-FR" sz="1900" b="1" dirty="0"/>
          </a:p>
        </p:txBody>
      </p:sp>
    </p:spTree>
    <p:extLst>
      <p:ext uri="{BB962C8B-B14F-4D97-AF65-F5344CB8AC3E}">
        <p14:creationId xmlns:p14="http://schemas.microsoft.com/office/powerpoint/2010/main" val="29088286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 de documents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37475" y="1060362"/>
            <a:ext cx="11797258" cy="5797637"/>
          </a:xfrm>
        </p:spPr>
        <p:txBody>
          <a:bodyPr>
            <a:normAutofit fontScale="92500" lnSpcReduction="20000"/>
          </a:bodyPr>
          <a:lstStyle/>
          <a:p>
            <a:r>
              <a:rPr lang="fr-FR" dirty="0"/>
              <a:t>Contexte d’intérêt : le document</a:t>
            </a:r>
          </a:p>
          <a:p>
            <a:pPr lvl="1"/>
            <a:r>
              <a:rPr lang="fr-FR" dirty="0"/>
              <a:t>Ou éventuellement une subdivision du document (paragraphe)</a:t>
            </a:r>
          </a:p>
          <a:p>
            <a:r>
              <a:rPr lang="fr-FR" dirty="0"/>
              <a:t>Utilisée pour :</a:t>
            </a:r>
          </a:p>
          <a:p>
            <a:pPr marL="0" indent="0">
              <a:buNone/>
            </a:pPr>
            <a:r>
              <a:rPr lang="fr-FR" dirty="0"/>
              <a:t>	- Recherche / Sélection de documents</a:t>
            </a:r>
          </a:p>
          <a:p>
            <a:pPr marL="0" indent="0">
              <a:buNone/>
            </a:pPr>
            <a:r>
              <a:rPr lang="fr-FR" dirty="0"/>
              <a:t>	- Classification / Clustering de documents </a:t>
            </a:r>
            <a:r>
              <a:rPr lang="fr-FR" sz="2200" dirty="0"/>
              <a:t>(mais la dimensionnalité trop  	 	importante des caractéristiques doit être réduite, soit par sélection soit par réduction globale)</a:t>
            </a:r>
          </a:p>
          <a:p>
            <a:r>
              <a:rPr lang="fr-FR" dirty="0"/>
              <a:t>Termes : les lemmes non vides sont les plus adaptés à ces utilisations</a:t>
            </a:r>
          </a:p>
          <a:p>
            <a:pPr lvl="1"/>
            <a:r>
              <a:rPr lang="fr-FR" dirty="0"/>
              <a:t>Même si non prise en compte de : homonymies, sens de mots, synonymies, groupes nominaux</a:t>
            </a:r>
          </a:p>
          <a:p>
            <a:pPr lvl="1"/>
            <a:r>
              <a:rPr lang="fr-FR" dirty="0"/>
              <a:t>L’élimination ou non des mots vides dépend de l’utilisation du texte : plus utile pour les analyses thématiques et les regroupement, que pour les classifications</a:t>
            </a:r>
          </a:p>
          <a:p>
            <a:r>
              <a:rPr lang="fr-FR" dirty="0"/>
              <a:t>3 principales pondérations des termes</a:t>
            </a:r>
          </a:p>
          <a:p>
            <a:pPr lvl="1"/>
            <a:r>
              <a:rPr lang="fr-FR" dirty="0"/>
              <a:t>Fréquence des termes</a:t>
            </a:r>
          </a:p>
          <a:p>
            <a:pPr lvl="1"/>
            <a:r>
              <a:rPr lang="fr-FR" dirty="0"/>
              <a:t>Présence (1) ou non (0) des termes</a:t>
            </a:r>
          </a:p>
          <a:p>
            <a:pPr lvl="1"/>
            <a:r>
              <a:rPr lang="fr-FR" dirty="0"/>
              <a:t>Tf-</a:t>
            </a:r>
            <a:r>
              <a:rPr lang="fr-FR" dirty="0" err="1"/>
              <a:t>Idf</a:t>
            </a:r>
            <a:endParaRPr lang="fr-FR" dirty="0"/>
          </a:p>
          <a:p>
            <a:r>
              <a:rPr lang="fr-FR" dirty="0"/>
              <a:t>1 distance est principalement utilisée </a:t>
            </a:r>
            <a:r>
              <a:rPr lang="fr-FR" sz="2200" dirty="0"/>
              <a:t>(recherche, sélection, clustering)</a:t>
            </a:r>
          </a:p>
          <a:p>
            <a:pPr lvl="1"/>
            <a:r>
              <a:rPr lang="fr-FR" dirty="0"/>
              <a:t>Similarité de cosinus</a:t>
            </a:r>
          </a:p>
        </p:txBody>
      </p:sp>
    </p:spTree>
    <p:extLst>
      <p:ext uri="{BB962C8B-B14F-4D97-AF65-F5344CB8AC3E}">
        <p14:creationId xmlns:p14="http://schemas.microsoft.com/office/powerpoint/2010/main" val="1140018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des termes </a:t>
            </a:r>
            <a:r>
              <a:rPr lang="fr-FR" sz="3100" dirty="0"/>
              <a:t>(en ne gardant que les termes pleins)</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9 / (9</a:t>
            </a:r>
            <a:r>
              <a:rPr lang="fr-FR" sz="2800" baseline="30000" dirty="0">
                <a:solidFill>
                  <a:srgbClr val="FF0000"/>
                </a:solidFill>
              </a:rPr>
              <a:t>1/2 </a:t>
            </a:r>
            <a:r>
              <a:rPr lang="fr-FR" sz="2800" dirty="0">
                <a:solidFill>
                  <a:srgbClr val="FF0000"/>
                </a:solidFill>
              </a:rPr>
              <a:t>.24</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2133659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Présence ou non des termes</a:t>
            </a:r>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1390987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Similarité de Jaccard</a:t>
            </a:r>
          </a:p>
        </p:txBody>
      </p:sp>
      <p:sp>
        <p:nvSpPr>
          <p:cNvPr id="3" name="Rectangle 2">
            <a:extLst>
              <a:ext uri="{FF2B5EF4-FFF2-40B4-BE49-F238E27FC236}">
                <a16:creationId xmlns:a16="http://schemas.microsoft.com/office/drawing/2014/main" id="{94D09768-AA2C-448C-9ED8-4D314C5177B2}"/>
              </a:ext>
            </a:extLst>
          </p:cNvPr>
          <p:cNvSpPr/>
          <p:nvPr/>
        </p:nvSpPr>
        <p:spPr>
          <a:xfrm>
            <a:off x="341722" y="1206706"/>
            <a:ext cx="5651291" cy="3162925"/>
          </a:xfrm>
          <a:prstGeom prst="rec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val 3">
            <a:extLst>
              <a:ext uri="{FF2B5EF4-FFF2-40B4-BE49-F238E27FC236}">
                <a16:creationId xmlns:a16="http://schemas.microsoft.com/office/drawing/2014/main" id="{10954D54-F81A-4AFA-BBDF-A851603189BE}"/>
              </a:ext>
            </a:extLst>
          </p:cNvPr>
          <p:cNvSpPr/>
          <p:nvPr/>
        </p:nvSpPr>
        <p:spPr>
          <a:xfrm>
            <a:off x="764497" y="1678896"/>
            <a:ext cx="3312827" cy="2278506"/>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a:extLst>
              <a:ext uri="{FF2B5EF4-FFF2-40B4-BE49-F238E27FC236}">
                <a16:creationId xmlns:a16="http://schemas.microsoft.com/office/drawing/2014/main" id="{566E131C-A51F-4BAC-A0E4-8A5D19B15248}"/>
              </a:ext>
            </a:extLst>
          </p:cNvPr>
          <p:cNvSpPr/>
          <p:nvPr/>
        </p:nvSpPr>
        <p:spPr>
          <a:xfrm>
            <a:off x="2056149" y="1454045"/>
            <a:ext cx="3312827" cy="2668249"/>
          </a:xfrm>
          <a:prstGeom prst="ellipse">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CB49899B-3B8E-4E3B-A82A-AA531809F5F9}"/>
              </a:ext>
            </a:extLst>
          </p:cNvPr>
          <p:cNvSpPr txBox="1"/>
          <p:nvPr/>
        </p:nvSpPr>
        <p:spPr>
          <a:xfrm>
            <a:off x="2599035" y="1963783"/>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49" name="TextBox 48">
            <a:extLst>
              <a:ext uri="{FF2B5EF4-FFF2-40B4-BE49-F238E27FC236}">
                <a16:creationId xmlns:a16="http://schemas.microsoft.com/office/drawing/2014/main" id="{13EEC51E-9710-4744-9253-FCD38CB162A4}"/>
              </a:ext>
            </a:extLst>
          </p:cNvPr>
          <p:cNvSpPr txBox="1"/>
          <p:nvPr/>
        </p:nvSpPr>
        <p:spPr>
          <a:xfrm>
            <a:off x="5311367" y="1877989"/>
            <a:ext cx="518091" cy="369332"/>
          </a:xfrm>
          <a:prstGeom prst="rect">
            <a:avLst/>
          </a:prstGeom>
          <a:noFill/>
        </p:spPr>
        <p:txBody>
          <a:bodyPr wrap="none" rtlCol="0">
            <a:spAutoFit/>
          </a:bodyPr>
          <a:lstStyle/>
          <a:p>
            <a:r>
              <a:rPr lang="fr-FR" b="1" dirty="0"/>
              <a:t>0/0</a:t>
            </a:r>
          </a:p>
        </p:txBody>
      </p:sp>
      <p:sp>
        <p:nvSpPr>
          <p:cNvPr id="50" name="TextBox 49">
            <a:extLst>
              <a:ext uri="{FF2B5EF4-FFF2-40B4-BE49-F238E27FC236}">
                <a16:creationId xmlns:a16="http://schemas.microsoft.com/office/drawing/2014/main" id="{BFE2A49B-CABE-43C9-A9D7-7EE094420CA5}"/>
              </a:ext>
            </a:extLst>
          </p:cNvPr>
          <p:cNvSpPr txBox="1"/>
          <p:nvPr/>
        </p:nvSpPr>
        <p:spPr>
          <a:xfrm>
            <a:off x="1595667" y="1970029"/>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51" name="TextBox 50">
            <a:extLst>
              <a:ext uri="{FF2B5EF4-FFF2-40B4-BE49-F238E27FC236}">
                <a16:creationId xmlns:a16="http://schemas.microsoft.com/office/drawing/2014/main" id="{D89121B6-3B7C-45A7-8D82-FB2F94749142}"/>
              </a:ext>
            </a:extLst>
          </p:cNvPr>
          <p:cNvSpPr txBox="1"/>
          <p:nvPr/>
        </p:nvSpPr>
        <p:spPr>
          <a:xfrm>
            <a:off x="3593655" y="160345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52" name="TextBox 51">
            <a:extLst>
              <a:ext uri="{FF2B5EF4-FFF2-40B4-BE49-F238E27FC236}">
                <a16:creationId xmlns:a16="http://schemas.microsoft.com/office/drawing/2014/main" id="{561A7A1C-E0A3-4A74-875D-3CB75FD7AD0B}"/>
              </a:ext>
            </a:extLst>
          </p:cNvPr>
          <p:cNvSpPr txBox="1"/>
          <p:nvPr/>
        </p:nvSpPr>
        <p:spPr>
          <a:xfrm>
            <a:off x="5378895" y="3219409"/>
            <a:ext cx="518091" cy="369332"/>
          </a:xfrm>
          <a:prstGeom prst="rect">
            <a:avLst/>
          </a:prstGeom>
          <a:noFill/>
        </p:spPr>
        <p:txBody>
          <a:bodyPr wrap="none" rtlCol="0">
            <a:spAutoFit/>
          </a:bodyPr>
          <a:lstStyle/>
          <a:p>
            <a:r>
              <a:rPr lang="fr-FR" b="1" dirty="0"/>
              <a:t>0/0</a:t>
            </a:r>
          </a:p>
        </p:txBody>
      </p:sp>
      <p:sp>
        <p:nvSpPr>
          <p:cNvPr id="54" name="TextBox 53">
            <a:extLst>
              <a:ext uri="{FF2B5EF4-FFF2-40B4-BE49-F238E27FC236}">
                <a16:creationId xmlns:a16="http://schemas.microsoft.com/office/drawing/2014/main" id="{3B8DADB1-5D89-4A4B-BD43-317ED11CD212}"/>
              </a:ext>
            </a:extLst>
          </p:cNvPr>
          <p:cNvSpPr txBox="1"/>
          <p:nvPr/>
        </p:nvSpPr>
        <p:spPr>
          <a:xfrm>
            <a:off x="4934724" y="3798331"/>
            <a:ext cx="518091" cy="369332"/>
          </a:xfrm>
          <a:prstGeom prst="rect">
            <a:avLst/>
          </a:prstGeom>
          <a:noFill/>
        </p:spPr>
        <p:txBody>
          <a:bodyPr wrap="none" rtlCol="0">
            <a:spAutoFit/>
          </a:bodyPr>
          <a:lstStyle/>
          <a:p>
            <a:r>
              <a:rPr lang="fr-FR" b="1" dirty="0"/>
              <a:t>0/0</a:t>
            </a:r>
          </a:p>
        </p:txBody>
      </p:sp>
      <p:sp>
        <p:nvSpPr>
          <p:cNvPr id="55" name="TextBox 54">
            <a:extLst>
              <a:ext uri="{FF2B5EF4-FFF2-40B4-BE49-F238E27FC236}">
                <a16:creationId xmlns:a16="http://schemas.microsoft.com/office/drawing/2014/main" id="{754116ED-F746-421A-91F0-168DF96B2EC8}"/>
              </a:ext>
            </a:extLst>
          </p:cNvPr>
          <p:cNvSpPr txBox="1"/>
          <p:nvPr/>
        </p:nvSpPr>
        <p:spPr>
          <a:xfrm>
            <a:off x="416577" y="1246800"/>
            <a:ext cx="518091" cy="369332"/>
          </a:xfrm>
          <a:prstGeom prst="rect">
            <a:avLst/>
          </a:prstGeom>
          <a:noFill/>
        </p:spPr>
        <p:txBody>
          <a:bodyPr wrap="none" rtlCol="0">
            <a:spAutoFit/>
          </a:bodyPr>
          <a:lstStyle/>
          <a:p>
            <a:r>
              <a:rPr lang="fr-FR" b="1" dirty="0"/>
              <a:t>0/0</a:t>
            </a:r>
          </a:p>
        </p:txBody>
      </p:sp>
      <p:sp>
        <p:nvSpPr>
          <p:cNvPr id="56" name="TextBox 55">
            <a:extLst>
              <a:ext uri="{FF2B5EF4-FFF2-40B4-BE49-F238E27FC236}">
                <a16:creationId xmlns:a16="http://schemas.microsoft.com/office/drawing/2014/main" id="{4EE171AC-B496-4062-B538-AA71084C3D50}"/>
              </a:ext>
            </a:extLst>
          </p:cNvPr>
          <p:cNvSpPr txBox="1"/>
          <p:nvPr/>
        </p:nvSpPr>
        <p:spPr>
          <a:xfrm>
            <a:off x="396182" y="3302640"/>
            <a:ext cx="518091" cy="369332"/>
          </a:xfrm>
          <a:prstGeom prst="rect">
            <a:avLst/>
          </a:prstGeom>
          <a:noFill/>
        </p:spPr>
        <p:txBody>
          <a:bodyPr wrap="none" rtlCol="0">
            <a:spAutoFit/>
          </a:bodyPr>
          <a:lstStyle/>
          <a:p>
            <a:r>
              <a:rPr lang="fr-FR" b="1" dirty="0"/>
              <a:t>0/0</a:t>
            </a:r>
          </a:p>
        </p:txBody>
      </p:sp>
      <p:sp>
        <p:nvSpPr>
          <p:cNvPr id="57" name="TextBox 56">
            <a:extLst>
              <a:ext uri="{FF2B5EF4-FFF2-40B4-BE49-F238E27FC236}">
                <a16:creationId xmlns:a16="http://schemas.microsoft.com/office/drawing/2014/main" id="{9F26596B-0D82-440B-8D11-F53939A904CC}"/>
              </a:ext>
            </a:extLst>
          </p:cNvPr>
          <p:cNvSpPr txBox="1"/>
          <p:nvPr/>
        </p:nvSpPr>
        <p:spPr>
          <a:xfrm>
            <a:off x="421854" y="3894358"/>
            <a:ext cx="518091" cy="369332"/>
          </a:xfrm>
          <a:prstGeom prst="rect">
            <a:avLst/>
          </a:prstGeom>
          <a:noFill/>
        </p:spPr>
        <p:txBody>
          <a:bodyPr wrap="none" rtlCol="0">
            <a:spAutoFit/>
          </a:bodyPr>
          <a:lstStyle/>
          <a:p>
            <a:r>
              <a:rPr lang="fr-FR" b="1" dirty="0"/>
              <a:t>0/0</a:t>
            </a:r>
          </a:p>
        </p:txBody>
      </p:sp>
      <p:sp>
        <p:nvSpPr>
          <p:cNvPr id="58" name="TextBox 57">
            <a:extLst>
              <a:ext uri="{FF2B5EF4-FFF2-40B4-BE49-F238E27FC236}">
                <a16:creationId xmlns:a16="http://schemas.microsoft.com/office/drawing/2014/main" id="{2DC79FDC-27BA-4DF0-9302-FF0A763A92D4}"/>
              </a:ext>
            </a:extLst>
          </p:cNvPr>
          <p:cNvSpPr txBox="1"/>
          <p:nvPr/>
        </p:nvSpPr>
        <p:spPr>
          <a:xfrm>
            <a:off x="1277310" y="1381805"/>
            <a:ext cx="518091" cy="369332"/>
          </a:xfrm>
          <a:prstGeom prst="rect">
            <a:avLst/>
          </a:prstGeom>
          <a:noFill/>
        </p:spPr>
        <p:txBody>
          <a:bodyPr wrap="none" rtlCol="0">
            <a:spAutoFit/>
          </a:bodyPr>
          <a:lstStyle/>
          <a:p>
            <a:r>
              <a:rPr lang="fr-FR" b="1" dirty="0"/>
              <a:t>0/0</a:t>
            </a:r>
          </a:p>
        </p:txBody>
      </p:sp>
      <p:sp>
        <p:nvSpPr>
          <p:cNvPr id="61" name="TextBox 60">
            <a:extLst>
              <a:ext uri="{FF2B5EF4-FFF2-40B4-BE49-F238E27FC236}">
                <a16:creationId xmlns:a16="http://schemas.microsoft.com/office/drawing/2014/main" id="{2BF635E7-C146-45F3-964D-8B6C7ACCEAD2}"/>
              </a:ext>
            </a:extLst>
          </p:cNvPr>
          <p:cNvSpPr txBox="1"/>
          <p:nvPr/>
        </p:nvSpPr>
        <p:spPr>
          <a:xfrm>
            <a:off x="2171770" y="4022984"/>
            <a:ext cx="518091" cy="369332"/>
          </a:xfrm>
          <a:prstGeom prst="rect">
            <a:avLst/>
          </a:prstGeom>
          <a:noFill/>
        </p:spPr>
        <p:txBody>
          <a:bodyPr wrap="none" rtlCol="0">
            <a:spAutoFit/>
          </a:bodyPr>
          <a:lstStyle/>
          <a:p>
            <a:r>
              <a:rPr lang="fr-FR" b="1" dirty="0"/>
              <a:t>0/0</a:t>
            </a:r>
          </a:p>
        </p:txBody>
      </p:sp>
      <p:sp>
        <p:nvSpPr>
          <p:cNvPr id="62" name="TextBox 61">
            <a:extLst>
              <a:ext uri="{FF2B5EF4-FFF2-40B4-BE49-F238E27FC236}">
                <a16:creationId xmlns:a16="http://schemas.microsoft.com/office/drawing/2014/main" id="{BE012A1C-C975-4DDD-A8BD-50D985F91A81}"/>
              </a:ext>
            </a:extLst>
          </p:cNvPr>
          <p:cNvSpPr txBox="1"/>
          <p:nvPr/>
        </p:nvSpPr>
        <p:spPr>
          <a:xfrm>
            <a:off x="2171770" y="1247198"/>
            <a:ext cx="518091" cy="369332"/>
          </a:xfrm>
          <a:prstGeom prst="rect">
            <a:avLst/>
          </a:prstGeom>
          <a:noFill/>
        </p:spPr>
        <p:txBody>
          <a:bodyPr wrap="none" rtlCol="0">
            <a:spAutoFit/>
          </a:bodyPr>
          <a:lstStyle/>
          <a:p>
            <a:r>
              <a:rPr lang="fr-FR" b="1" dirty="0"/>
              <a:t>0/0</a:t>
            </a:r>
          </a:p>
        </p:txBody>
      </p:sp>
      <p:sp>
        <p:nvSpPr>
          <p:cNvPr id="63" name="TextBox 62">
            <a:extLst>
              <a:ext uri="{FF2B5EF4-FFF2-40B4-BE49-F238E27FC236}">
                <a16:creationId xmlns:a16="http://schemas.microsoft.com/office/drawing/2014/main" id="{2A9A27CB-29F0-41AA-A2CE-5F9D97743765}"/>
              </a:ext>
            </a:extLst>
          </p:cNvPr>
          <p:cNvSpPr txBox="1"/>
          <p:nvPr/>
        </p:nvSpPr>
        <p:spPr>
          <a:xfrm>
            <a:off x="993737" y="227690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6" name="TextBox 65">
            <a:extLst>
              <a:ext uri="{FF2B5EF4-FFF2-40B4-BE49-F238E27FC236}">
                <a16:creationId xmlns:a16="http://schemas.microsoft.com/office/drawing/2014/main" id="{5B3F33CF-D756-4A92-9D69-0110C751E023}"/>
              </a:ext>
            </a:extLst>
          </p:cNvPr>
          <p:cNvSpPr txBox="1"/>
          <p:nvPr/>
        </p:nvSpPr>
        <p:spPr>
          <a:xfrm>
            <a:off x="1298960" y="2888243"/>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8" name="TextBox 67">
            <a:extLst>
              <a:ext uri="{FF2B5EF4-FFF2-40B4-BE49-F238E27FC236}">
                <a16:creationId xmlns:a16="http://schemas.microsoft.com/office/drawing/2014/main" id="{EA2DB1B9-C44F-4BA9-8833-A7D76A0EDD69}"/>
              </a:ext>
            </a:extLst>
          </p:cNvPr>
          <p:cNvSpPr txBox="1"/>
          <p:nvPr/>
        </p:nvSpPr>
        <p:spPr>
          <a:xfrm>
            <a:off x="1677555" y="344244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72" name="TextBox 71">
            <a:extLst>
              <a:ext uri="{FF2B5EF4-FFF2-40B4-BE49-F238E27FC236}">
                <a16:creationId xmlns:a16="http://schemas.microsoft.com/office/drawing/2014/main" id="{B4E1F34B-AA64-44CC-BD0D-0133C6812927}"/>
              </a:ext>
            </a:extLst>
          </p:cNvPr>
          <p:cNvSpPr txBox="1"/>
          <p:nvPr/>
        </p:nvSpPr>
        <p:spPr>
          <a:xfrm>
            <a:off x="3151127" y="2227147"/>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3" name="TextBox 72">
            <a:extLst>
              <a:ext uri="{FF2B5EF4-FFF2-40B4-BE49-F238E27FC236}">
                <a16:creationId xmlns:a16="http://schemas.microsoft.com/office/drawing/2014/main" id="{305E6599-ED02-40A8-906F-B2C5C6D2AAAD}"/>
              </a:ext>
            </a:extLst>
          </p:cNvPr>
          <p:cNvSpPr txBox="1"/>
          <p:nvPr/>
        </p:nvSpPr>
        <p:spPr>
          <a:xfrm>
            <a:off x="2373397" y="2431328"/>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4" name="TextBox 73">
            <a:extLst>
              <a:ext uri="{FF2B5EF4-FFF2-40B4-BE49-F238E27FC236}">
                <a16:creationId xmlns:a16="http://schemas.microsoft.com/office/drawing/2014/main" id="{4BD9EA66-78C1-4318-8279-BD09987F1DB0}"/>
              </a:ext>
            </a:extLst>
          </p:cNvPr>
          <p:cNvSpPr txBox="1"/>
          <p:nvPr/>
        </p:nvSpPr>
        <p:spPr>
          <a:xfrm>
            <a:off x="2917718" y="2696700"/>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5" name="TextBox 74">
            <a:extLst>
              <a:ext uri="{FF2B5EF4-FFF2-40B4-BE49-F238E27FC236}">
                <a16:creationId xmlns:a16="http://schemas.microsoft.com/office/drawing/2014/main" id="{D869B2F1-D783-4FB0-9437-6B5E498A4321}"/>
              </a:ext>
            </a:extLst>
          </p:cNvPr>
          <p:cNvSpPr txBox="1"/>
          <p:nvPr/>
        </p:nvSpPr>
        <p:spPr>
          <a:xfrm>
            <a:off x="2658672" y="3227335"/>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80" name="TextBox 79">
            <a:extLst>
              <a:ext uri="{FF2B5EF4-FFF2-40B4-BE49-F238E27FC236}">
                <a16:creationId xmlns:a16="http://schemas.microsoft.com/office/drawing/2014/main" id="{994CB582-8C58-42C5-AC98-547FFA14FDA3}"/>
              </a:ext>
            </a:extLst>
          </p:cNvPr>
          <p:cNvSpPr txBox="1"/>
          <p:nvPr/>
        </p:nvSpPr>
        <p:spPr>
          <a:xfrm>
            <a:off x="4115025" y="181171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1" name="TextBox 80">
            <a:extLst>
              <a:ext uri="{FF2B5EF4-FFF2-40B4-BE49-F238E27FC236}">
                <a16:creationId xmlns:a16="http://schemas.microsoft.com/office/drawing/2014/main" id="{395EC0AA-48CB-41E0-AA4F-067A76B2CBC9}"/>
              </a:ext>
            </a:extLst>
          </p:cNvPr>
          <p:cNvSpPr txBox="1"/>
          <p:nvPr/>
        </p:nvSpPr>
        <p:spPr>
          <a:xfrm>
            <a:off x="4047812" y="223839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2" name="TextBox 81">
            <a:extLst>
              <a:ext uri="{FF2B5EF4-FFF2-40B4-BE49-F238E27FC236}">
                <a16:creationId xmlns:a16="http://schemas.microsoft.com/office/drawing/2014/main" id="{116CB633-E810-4B0D-A599-E0EB3569754C}"/>
              </a:ext>
            </a:extLst>
          </p:cNvPr>
          <p:cNvSpPr txBox="1"/>
          <p:nvPr/>
        </p:nvSpPr>
        <p:spPr>
          <a:xfrm>
            <a:off x="4604955" y="254117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1" name="TextBox 100">
            <a:extLst>
              <a:ext uri="{FF2B5EF4-FFF2-40B4-BE49-F238E27FC236}">
                <a16:creationId xmlns:a16="http://schemas.microsoft.com/office/drawing/2014/main" id="{F4C3EC99-1FB5-49AC-BB7F-41E3FC3926B3}"/>
              </a:ext>
            </a:extLst>
          </p:cNvPr>
          <p:cNvSpPr txBox="1"/>
          <p:nvPr/>
        </p:nvSpPr>
        <p:spPr>
          <a:xfrm>
            <a:off x="4215536" y="290086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2" name="TextBox 101">
            <a:extLst>
              <a:ext uri="{FF2B5EF4-FFF2-40B4-BE49-F238E27FC236}">
                <a16:creationId xmlns:a16="http://schemas.microsoft.com/office/drawing/2014/main" id="{A7DE1982-E2E4-4C1C-AF93-8561F7F64AA9}"/>
              </a:ext>
            </a:extLst>
          </p:cNvPr>
          <p:cNvSpPr txBox="1"/>
          <p:nvPr/>
        </p:nvSpPr>
        <p:spPr>
          <a:xfrm>
            <a:off x="3949232" y="3645412"/>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3" name="TextBox 102">
            <a:extLst>
              <a:ext uri="{FF2B5EF4-FFF2-40B4-BE49-F238E27FC236}">
                <a16:creationId xmlns:a16="http://schemas.microsoft.com/office/drawing/2014/main" id="{DB6A134F-5B32-476D-B698-7A8B0F44C221}"/>
              </a:ext>
            </a:extLst>
          </p:cNvPr>
          <p:cNvSpPr txBox="1"/>
          <p:nvPr/>
        </p:nvSpPr>
        <p:spPr>
          <a:xfrm>
            <a:off x="4761939" y="1286819"/>
            <a:ext cx="415498" cy="584775"/>
          </a:xfrm>
          <a:prstGeom prst="rect">
            <a:avLst/>
          </a:prstGeom>
          <a:noFill/>
        </p:spPr>
        <p:txBody>
          <a:bodyPr wrap="none" rtlCol="0">
            <a:spAutoFit/>
          </a:bodyPr>
          <a:lstStyle/>
          <a:p>
            <a:r>
              <a:rPr lang="fr-FR" sz="3200" b="1" dirty="0">
                <a:solidFill>
                  <a:srgbClr val="FF0000"/>
                </a:solidFill>
              </a:rPr>
              <a:t>B</a:t>
            </a:r>
          </a:p>
        </p:txBody>
      </p:sp>
      <p:sp>
        <p:nvSpPr>
          <p:cNvPr id="104" name="TextBox 103">
            <a:extLst>
              <a:ext uri="{FF2B5EF4-FFF2-40B4-BE49-F238E27FC236}">
                <a16:creationId xmlns:a16="http://schemas.microsoft.com/office/drawing/2014/main" id="{3FAAA41D-C6EF-405E-93A0-B89E69F453F7}"/>
              </a:ext>
            </a:extLst>
          </p:cNvPr>
          <p:cNvSpPr txBox="1"/>
          <p:nvPr/>
        </p:nvSpPr>
        <p:spPr>
          <a:xfrm>
            <a:off x="537898" y="1755380"/>
            <a:ext cx="433132" cy="584775"/>
          </a:xfrm>
          <a:prstGeom prst="rect">
            <a:avLst/>
          </a:prstGeom>
          <a:noFill/>
        </p:spPr>
        <p:txBody>
          <a:bodyPr wrap="none" rtlCol="0">
            <a:spAutoFit/>
          </a:bodyPr>
          <a:lstStyle/>
          <a:p>
            <a:r>
              <a:rPr lang="fr-FR" sz="3200" b="1" dirty="0">
                <a:solidFill>
                  <a:srgbClr val="0070C0"/>
                </a:solidFill>
              </a:rPr>
              <a:t>A</a:t>
            </a:r>
          </a:p>
        </p:txBody>
      </p:sp>
      <p:sp>
        <p:nvSpPr>
          <p:cNvPr id="105" name="TextBox 104">
            <a:extLst>
              <a:ext uri="{FF2B5EF4-FFF2-40B4-BE49-F238E27FC236}">
                <a16:creationId xmlns:a16="http://schemas.microsoft.com/office/drawing/2014/main" id="{5753FBA7-24FB-432A-896E-ADD7CF8D1F11}"/>
              </a:ext>
            </a:extLst>
          </p:cNvPr>
          <p:cNvSpPr txBox="1"/>
          <p:nvPr/>
        </p:nvSpPr>
        <p:spPr>
          <a:xfrm>
            <a:off x="7456374" y="2550994"/>
            <a:ext cx="4082592" cy="523220"/>
          </a:xfrm>
          <a:prstGeom prst="rect">
            <a:avLst/>
          </a:prstGeom>
          <a:noFill/>
        </p:spPr>
        <p:txBody>
          <a:bodyPr wrap="none" rtlCol="0">
            <a:spAutoFit/>
          </a:bodyPr>
          <a:lstStyle/>
          <a:p>
            <a:r>
              <a:rPr lang="fr-FR" sz="2800" dirty="0"/>
              <a:t>J(A, B) = |A ∩ B| / |A </a:t>
            </a:r>
            <a:r>
              <a:rPr lang="fr-FR" sz="2600" dirty="0"/>
              <a:t>U</a:t>
            </a:r>
            <a:r>
              <a:rPr lang="fr-FR" sz="2800" dirty="0"/>
              <a:t> B| </a:t>
            </a:r>
          </a:p>
        </p:txBody>
      </p:sp>
      <p:sp>
        <p:nvSpPr>
          <p:cNvPr id="115" name="TextBox 114">
            <a:extLst>
              <a:ext uri="{FF2B5EF4-FFF2-40B4-BE49-F238E27FC236}">
                <a16:creationId xmlns:a16="http://schemas.microsoft.com/office/drawing/2014/main" id="{93625CD7-B62C-401F-811E-693932FBA0E4}"/>
              </a:ext>
            </a:extLst>
          </p:cNvPr>
          <p:cNvSpPr txBox="1"/>
          <p:nvPr/>
        </p:nvSpPr>
        <p:spPr>
          <a:xfrm>
            <a:off x="7456374" y="2016488"/>
            <a:ext cx="2770567" cy="461665"/>
          </a:xfrm>
          <a:prstGeom prst="rect">
            <a:avLst/>
          </a:prstGeom>
          <a:noFill/>
        </p:spPr>
        <p:txBody>
          <a:bodyPr wrap="none" rtlCol="0">
            <a:spAutoFit/>
          </a:bodyPr>
          <a:lstStyle/>
          <a:p>
            <a:r>
              <a:rPr lang="fr-FR" sz="2400" b="1" dirty="0">
                <a:solidFill>
                  <a:srgbClr val="FF0000"/>
                </a:solidFill>
              </a:rPr>
              <a:t>similarité de Jaccard</a:t>
            </a:r>
          </a:p>
        </p:txBody>
      </p:sp>
      <p:sp>
        <p:nvSpPr>
          <p:cNvPr id="120" name="Rectangle 119">
            <a:extLst>
              <a:ext uri="{FF2B5EF4-FFF2-40B4-BE49-F238E27FC236}">
                <a16:creationId xmlns:a16="http://schemas.microsoft.com/office/drawing/2014/main" id="{3E9B9D0C-C90D-4E7B-8260-6AD384A23FC2}"/>
              </a:ext>
            </a:extLst>
          </p:cNvPr>
          <p:cNvSpPr/>
          <p:nvPr/>
        </p:nvSpPr>
        <p:spPr>
          <a:xfrm>
            <a:off x="950905"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1" name="Rectangle 120">
            <a:extLst>
              <a:ext uri="{FF2B5EF4-FFF2-40B4-BE49-F238E27FC236}">
                <a16:creationId xmlns:a16="http://schemas.microsoft.com/office/drawing/2014/main" id="{786D2090-2A11-4BBF-9557-FA5F911C866A}"/>
              </a:ext>
            </a:extLst>
          </p:cNvPr>
          <p:cNvSpPr/>
          <p:nvPr/>
        </p:nvSpPr>
        <p:spPr>
          <a:xfrm>
            <a:off x="1445697"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Rectangle 121">
            <a:extLst>
              <a:ext uri="{FF2B5EF4-FFF2-40B4-BE49-F238E27FC236}">
                <a16:creationId xmlns:a16="http://schemas.microsoft.com/office/drawing/2014/main" id="{2C31CE11-4C9B-4F15-9FCA-042F64E3DF79}"/>
              </a:ext>
            </a:extLst>
          </p:cNvPr>
          <p:cNvSpPr/>
          <p:nvPr/>
        </p:nvSpPr>
        <p:spPr>
          <a:xfrm>
            <a:off x="192706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3" name="Rectangle 122">
            <a:extLst>
              <a:ext uri="{FF2B5EF4-FFF2-40B4-BE49-F238E27FC236}">
                <a16:creationId xmlns:a16="http://schemas.microsoft.com/office/drawing/2014/main" id="{51BC6B88-7635-4B6E-85D8-980B3D6758E9}"/>
              </a:ext>
            </a:extLst>
          </p:cNvPr>
          <p:cNvSpPr/>
          <p:nvPr/>
        </p:nvSpPr>
        <p:spPr>
          <a:xfrm>
            <a:off x="240790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A9CAF549-C04D-4867-B2DB-D3D5C8A2698D}"/>
              </a:ext>
            </a:extLst>
          </p:cNvPr>
          <p:cNvSpPr/>
          <p:nvPr/>
        </p:nvSpPr>
        <p:spPr>
          <a:xfrm>
            <a:off x="2903201"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5" name="Rectangle 124">
            <a:extLst>
              <a:ext uri="{FF2B5EF4-FFF2-40B4-BE49-F238E27FC236}">
                <a16:creationId xmlns:a16="http://schemas.microsoft.com/office/drawing/2014/main" id="{A8260472-D202-4222-A514-85789B4496FD}"/>
              </a:ext>
            </a:extLst>
          </p:cNvPr>
          <p:cNvSpPr/>
          <p:nvPr/>
        </p:nvSpPr>
        <p:spPr>
          <a:xfrm>
            <a:off x="340739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6" name="Rectangle 125">
            <a:extLst>
              <a:ext uri="{FF2B5EF4-FFF2-40B4-BE49-F238E27FC236}">
                <a16:creationId xmlns:a16="http://schemas.microsoft.com/office/drawing/2014/main" id="{99DFA5FA-634C-4819-A6AA-4686C9461965}"/>
              </a:ext>
            </a:extLst>
          </p:cNvPr>
          <p:cNvSpPr/>
          <p:nvPr/>
        </p:nvSpPr>
        <p:spPr>
          <a:xfrm>
            <a:off x="390961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7" name="Rectangle 126">
            <a:extLst>
              <a:ext uri="{FF2B5EF4-FFF2-40B4-BE49-F238E27FC236}">
                <a16:creationId xmlns:a16="http://schemas.microsoft.com/office/drawing/2014/main" id="{EEB356E2-527D-415E-AC48-ACEFCFD12616}"/>
              </a:ext>
            </a:extLst>
          </p:cNvPr>
          <p:cNvSpPr/>
          <p:nvPr/>
        </p:nvSpPr>
        <p:spPr>
          <a:xfrm>
            <a:off x="441183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973E94BC-C27C-4B17-9BB2-44325EB71164}"/>
              </a:ext>
            </a:extLst>
          </p:cNvPr>
          <p:cNvSpPr/>
          <p:nvPr/>
        </p:nvSpPr>
        <p:spPr>
          <a:xfrm>
            <a:off x="4907408"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9" name="Rectangle 128">
            <a:extLst>
              <a:ext uri="{FF2B5EF4-FFF2-40B4-BE49-F238E27FC236}">
                <a16:creationId xmlns:a16="http://schemas.microsoft.com/office/drawing/2014/main" id="{5174A244-ADFE-4359-BA32-1CFCAE8C64B3}"/>
              </a:ext>
            </a:extLst>
          </p:cNvPr>
          <p:cNvSpPr/>
          <p:nvPr/>
        </p:nvSpPr>
        <p:spPr>
          <a:xfrm>
            <a:off x="540962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Rectangle 129">
            <a:extLst>
              <a:ext uri="{FF2B5EF4-FFF2-40B4-BE49-F238E27FC236}">
                <a16:creationId xmlns:a16="http://schemas.microsoft.com/office/drawing/2014/main" id="{83835D16-80B1-4AC0-B69B-6A898914E9B1}"/>
              </a:ext>
            </a:extLst>
          </p:cNvPr>
          <p:cNvSpPr/>
          <p:nvPr/>
        </p:nvSpPr>
        <p:spPr>
          <a:xfrm>
            <a:off x="5916679"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1" name="Rectangle 130">
            <a:extLst>
              <a:ext uri="{FF2B5EF4-FFF2-40B4-BE49-F238E27FC236}">
                <a16:creationId xmlns:a16="http://schemas.microsoft.com/office/drawing/2014/main" id="{62733C54-29DC-4122-B566-0CC5ADA92414}"/>
              </a:ext>
            </a:extLst>
          </p:cNvPr>
          <p:cNvSpPr/>
          <p:nvPr/>
        </p:nvSpPr>
        <p:spPr>
          <a:xfrm>
            <a:off x="643057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2" name="Rectangle 131">
            <a:extLst>
              <a:ext uri="{FF2B5EF4-FFF2-40B4-BE49-F238E27FC236}">
                <a16:creationId xmlns:a16="http://schemas.microsoft.com/office/drawing/2014/main" id="{6FC78239-72E1-4E92-A6EF-5BAC90CCE544}"/>
              </a:ext>
            </a:extLst>
          </p:cNvPr>
          <p:cNvSpPr/>
          <p:nvPr/>
        </p:nvSpPr>
        <p:spPr>
          <a:xfrm>
            <a:off x="694447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3" name="Rectangle 132">
            <a:extLst>
              <a:ext uri="{FF2B5EF4-FFF2-40B4-BE49-F238E27FC236}">
                <a16:creationId xmlns:a16="http://schemas.microsoft.com/office/drawing/2014/main" id="{9FE85AEF-DCC0-4524-A34B-E6363839DA4E}"/>
              </a:ext>
            </a:extLst>
          </p:cNvPr>
          <p:cNvSpPr/>
          <p:nvPr/>
        </p:nvSpPr>
        <p:spPr>
          <a:xfrm>
            <a:off x="7430702"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4F9E35CE-9710-4C5C-B433-9129850B3124}"/>
              </a:ext>
            </a:extLst>
          </p:cNvPr>
          <p:cNvSpPr/>
          <p:nvPr/>
        </p:nvSpPr>
        <p:spPr>
          <a:xfrm>
            <a:off x="794179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Rectangle 134">
            <a:extLst>
              <a:ext uri="{FF2B5EF4-FFF2-40B4-BE49-F238E27FC236}">
                <a16:creationId xmlns:a16="http://schemas.microsoft.com/office/drawing/2014/main" id="{60343511-C4A0-4651-8FFA-244175E2184B}"/>
              </a:ext>
            </a:extLst>
          </p:cNvPr>
          <p:cNvSpPr/>
          <p:nvPr/>
        </p:nvSpPr>
        <p:spPr>
          <a:xfrm>
            <a:off x="845288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6" name="Rectangle 135">
            <a:extLst>
              <a:ext uri="{FF2B5EF4-FFF2-40B4-BE49-F238E27FC236}">
                <a16:creationId xmlns:a16="http://schemas.microsoft.com/office/drawing/2014/main" id="{1F82D78B-323E-4B26-AEE7-0AD4E078D18B}"/>
              </a:ext>
            </a:extLst>
          </p:cNvPr>
          <p:cNvSpPr/>
          <p:nvPr/>
        </p:nvSpPr>
        <p:spPr>
          <a:xfrm>
            <a:off x="896311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EA3897B1-BC2D-420A-8E07-A2570DECE68C}"/>
              </a:ext>
            </a:extLst>
          </p:cNvPr>
          <p:cNvSpPr/>
          <p:nvPr/>
        </p:nvSpPr>
        <p:spPr>
          <a:xfrm>
            <a:off x="947908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8" name="Rectangle 137">
            <a:extLst>
              <a:ext uri="{FF2B5EF4-FFF2-40B4-BE49-F238E27FC236}">
                <a16:creationId xmlns:a16="http://schemas.microsoft.com/office/drawing/2014/main" id="{54817419-9185-4493-BC9C-58D1CDC0C61D}"/>
              </a:ext>
            </a:extLst>
          </p:cNvPr>
          <p:cNvSpPr/>
          <p:nvPr/>
        </p:nvSpPr>
        <p:spPr>
          <a:xfrm>
            <a:off x="998702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D67036F8-57AB-49E6-A7D5-451D4538CC1F}"/>
              </a:ext>
            </a:extLst>
          </p:cNvPr>
          <p:cNvSpPr/>
          <p:nvPr/>
        </p:nvSpPr>
        <p:spPr>
          <a:xfrm>
            <a:off x="1047934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0" name="Rectangle 139">
            <a:extLst>
              <a:ext uri="{FF2B5EF4-FFF2-40B4-BE49-F238E27FC236}">
                <a16:creationId xmlns:a16="http://schemas.microsoft.com/office/drawing/2014/main" id="{F89217BB-1506-4280-A7E6-48C18E85BAD3}"/>
              </a:ext>
            </a:extLst>
          </p:cNvPr>
          <p:cNvSpPr/>
          <p:nvPr/>
        </p:nvSpPr>
        <p:spPr>
          <a:xfrm>
            <a:off x="1099550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1" name="Rectangle 140">
            <a:extLst>
              <a:ext uri="{FF2B5EF4-FFF2-40B4-BE49-F238E27FC236}">
                <a16:creationId xmlns:a16="http://schemas.microsoft.com/office/drawing/2014/main" id="{6A2AF2A0-AC0D-499C-80BA-F35FCB276E37}"/>
              </a:ext>
            </a:extLst>
          </p:cNvPr>
          <p:cNvSpPr/>
          <p:nvPr/>
        </p:nvSpPr>
        <p:spPr>
          <a:xfrm>
            <a:off x="1147630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TextBox 141">
            <a:extLst>
              <a:ext uri="{FF2B5EF4-FFF2-40B4-BE49-F238E27FC236}">
                <a16:creationId xmlns:a16="http://schemas.microsoft.com/office/drawing/2014/main" id="{3C27CC28-D939-4F3D-BC2B-640BB1C056AF}"/>
              </a:ext>
            </a:extLst>
          </p:cNvPr>
          <p:cNvSpPr txBox="1"/>
          <p:nvPr/>
        </p:nvSpPr>
        <p:spPr>
          <a:xfrm>
            <a:off x="137675" y="4945688"/>
            <a:ext cx="362600" cy="461665"/>
          </a:xfrm>
          <a:prstGeom prst="rect">
            <a:avLst/>
          </a:prstGeom>
          <a:noFill/>
        </p:spPr>
        <p:txBody>
          <a:bodyPr wrap="none" rtlCol="0">
            <a:spAutoFit/>
          </a:bodyPr>
          <a:lstStyle/>
          <a:p>
            <a:r>
              <a:rPr lang="fr-FR" sz="2400" dirty="0"/>
              <a:t>A</a:t>
            </a:r>
          </a:p>
        </p:txBody>
      </p:sp>
      <p:sp>
        <p:nvSpPr>
          <p:cNvPr id="166" name="Rectangle 165">
            <a:extLst>
              <a:ext uri="{FF2B5EF4-FFF2-40B4-BE49-F238E27FC236}">
                <a16:creationId xmlns:a16="http://schemas.microsoft.com/office/drawing/2014/main" id="{66FD4B41-A41B-46CB-89C6-791A9CDCABB0}"/>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7" name="Rectangle 166">
            <a:extLst>
              <a:ext uri="{FF2B5EF4-FFF2-40B4-BE49-F238E27FC236}">
                <a16:creationId xmlns:a16="http://schemas.microsoft.com/office/drawing/2014/main" id="{65DF18F5-FB62-4F73-9E9F-BD07C0DF6207}"/>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8" name="Rectangle 167">
            <a:extLst>
              <a:ext uri="{FF2B5EF4-FFF2-40B4-BE49-F238E27FC236}">
                <a16:creationId xmlns:a16="http://schemas.microsoft.com/office/drawing/2014/main" id="{45C76C4B-E7A3-435D-8BFC-7AC63471CC99}"/>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9" name="Rectangle 168">
            <a:extLst>
              <a:ext uri="{FF2B5EF4-FFF2-40B4-BE49-F238E27FC236}">
                <a16:creationId xmlns:a16="http://schemas.microsoft.com/office/drawing/2014/main" id="{34E6BD5D-13F8-4411-A4D2-6B5B6423D27A}"/>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0" name="Rectangle 169">
            <a:extLst>
              <a:ext uri="{FF2B5EF4-FFF2-40B4-BE49-F238E27FC236}">
                <a16:creationId xmlns:a16="http://schemas.microsoft.com/office/drawing/2014/main" id="{AD6A6B20-9319-442F-ADBA-8D22F827C6EA}"/>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1" name="Rectangle 170">
            <a:extLst>
              <a:ext uri="{FF2B5EF4-FFF2-40B4-BE49-F238E27FC236}">
                <a16:creationId xmlns:a16="http://schemas.microsoft.com/office/drawing/2014/main" id="{70CC403B-C29F-4C17-B24A-6A3EB2BEB2C3}"/>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2" name="Rectangle 171">
            <a:extLst>
              <a:ext uri="{FF2B5EF4-FFF2-40B4-BE49-F238E27FC236}">
                <a16:creationId xmlns:a16="http://schemas.microsoft.com/office/drawing/2014/main" id="{F28BC15B-4A4F-403D-B0C4-5F4353121480}"/>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3" name="Rectangle 172">
            <a:extLst>
              <a:ext uri="{FF2B5EF4-FFF2-40B4-BE49-F238E27FC236}">
                <a16:creationId xmlns:a16="http://schemas.microsoft.com/office/drawing/2014/main" id="{AF875F9C-7770-4834-B90A-D318006F47B2}"/>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4" name="Rectangle 173">
            <a:extLst>
              <a:ext uri="{FF2B5EF4-FFF2-40B4-BE49-F238E27FC236}">
                <a16:creationId xmlns:a16="http://schemas.microsoft.com/office/drawing/2014/main" id="{23BE30AB-102D-4388-8F92-302C6F4FC504}"/>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5" name="Rectangle 174">
            <a:extLst>
              <a:ext uri="{FF2B5EF4-FFF2-40B4-BE49-F238E27FC236}">
                <a16:creationId xmlns:a16="http://schemas.microsoft.com/office/drawing/2014/main" id="{63F59CC6-270B-4C40-8A74-70E3E586C9F2}"/>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6" name="Rectangle 175">
            <a:extLst>
              <a:ext uri="{FF2B5EF4-FFF2-40B4-BE49-F238E27FC236}">
                <a16:creationId xmlns:a16="http://schemas.microsoft.com/office/drawing/2014/main" id="{373706B0-FD8D-492B-AC97-CC24E3955BE9}"/>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7" name="Rectangle 176">
            <a:extLst>
              <a:ext uri="{FF2B5EF4-FFF2-40B4-BE49-F238E27FC236}">
                <a16:creationId xmlns:a16="http://schemas.microsoft.com/office/drawing/2014/main" id="{9FB4EA21-E70A-4D69-B9D1-3F018B849E40}"/>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8" name="Rectangle 177">
            <a:extLst>
              <a:ext uri="{FF2B5EF4-FFF2-40B4-BE49-F238E27FC236}">
                <a16:creationId xmlns:a16="http://schemas.microsoft.com/office/drawing/2014/main" id="{62599EA1-7A9F-494A-916D-2C00BD007423}"/>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9" name="Rectangle 178">
            <a:extLst>
              <a:ext uri="{FF2B5EF4-FFF2-40B4-BE49-F238E27FC236}">
                <a16:creationId xmlns:a16="http://schemas.microsoft.com/office/drawing/2014/main" id="{EA5ABF2A-30ED-4400-B169-637C17D8F438}"/>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0" name="Rectangle 179">
            <a:extLst>
              <a:ext uri="{FF2B5EF4-FFF2-40B4-BE49-F238E27FC236}">
                <a16:creationId xmlns:a16="http://schemas.microsoft.com/office/drawing/2014/main" id="{13E9BAA2-AF16-4F01-90B5-EF0B6FC7A292}"/>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1" name="Rectangle 180">
            <a:extLst>
              <a:ext uri="{FF2B5EF4-FFF2-40B4-BE49-F238E27FC236}">
                <a16:creationId xmlns:a16="http://schemas.microsoft.com/office/drawing/2014/main" id="{C448AD88-3DC5-40F9-BEC3-85BF18D44414}"/>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2" name="Rectangle 181">
            <a:extLst>
              <a:ext uri="{FF2B5EF4-FFF2-40B4-BE49-F238E27FC236}">
                <a16:creationId xmlns:a16="http://schemas.microsoft.com/office/drawing/2014/main" id="{7B792A02-23A3-4856-AD01-390C75CF31E3}"/>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3" name="Rectangle 182">
            <a:extLst>
              <a:ext uri="{FF2B5EF4-FFF2-40B4-BE49-F238E27FC236}">
                <a16:creationId xmlns:a16="http://schemas.microsoft.com/office/drawing/2014/main" id="{E7227A61-6670-42E8-B474-72A34AF929F9}"/>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4" name="Rectangle 183">
            <a:extLst>
              <a:ext uri="{FF2B5EF4-FFF2-40B4-BE49-F238E27FC236}">
                <a16:creationId xmlns:a16="http://schemas.microsoft.com/office/drawing/2014/main" id="{D920DEDE-163E-41DA-A97A-3B42FB671934}"/>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5" name="Rectangle 184">
            <a:extLst>
              <a:ext uri="{FF2B5EF4-FFF2-40B4-BE49-F238E27FC236}">
                <a16:creationId xmlns:a16="http://schemas.microsoft.com/office/drawing/2014/main" id="{80E46F09-F12C-4979-A8A8-DADB4AEC2C6A}"/>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6" name="Rectangle 185">
            <a:extLst>
              <a:ext uri="{FF2B5EF4-FFF2-40B4-BE49-F238E27FC236}">
                <a16:creationId xmlns:a16="http://schemas.microsoft.com/office/drawing/2014/main" id="{AB2F4FB9-FC12-4888-AB45-7CACD45DE762}"/>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7" name="Rectangle 186">
            <a:extLst>
              <a:ext uri="{FF2B5EF4-FFF2-40B4-BE49-F238E27FC236}">
                <a16:creationId xmlns:a16="http://schemas.microsoft.com/office/drawing/2014/main" id="{763A9268-5A76-4023-BEE9-1C3967D313C6}"/>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8" name="TextBox 187">
            <a:extLst>
              <a:ext uri="{FF2B5EF4-FFF2-40B4-BE49-F238E27FC236}">
                <a16:creationId xmlns:a16="http://schemas.microsoft.com/office/drawing/2014/main" id="{33B01D24-1C78-48D6-BA06-DE09418C8AB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89" name="TextBox 188">
            <a:extLst>
              <a:ext uri="{FF2B5EF4-FFF2-40B4-BE49-F238E27FC236}">
                <a16:creationId xmlns:a16="http://schemas.microsoft.com/office/drawing/2014/main" id="{7CB5DFDD-FA9B-43DC-B0FE-D30519EEEB89}"/>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90" name="TextBox 189">
            <a:extLst>
              <a:ext uri="{FF2B5EF4-FFF2-40B4-BE49-F238E27FC236}">
                <a16:creationId xmlns:a16="http://schemas.microsoft.com/office/drawing/2014/main" id="{DED0E945-258A-420B-8A8F-5A165759AE80}"/>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
        <p:nvSpPr>
          <p:cNvPr id="191" name="TextBox 190">
            <a:extLst>
              <a:ext uri="{FF2B5EF4-FFF2-40B4-BE49-F238E27FC236}">
                <a16:creationId xmlns:a16="http://schemas.microsoft.com/office/drawing/2014/main" id="{739C032A-7B38-45C5-8570-920C1446B476}"/>
              </a:ext>
            </a:extLst>
          </p:cNvPr>
          <p:cNvSpPr txBox="1"/>
          <p:nvPr/>
        </p:nvSpPr>
        <p:spPr>
          <a:xfrm>
            <a:off x="8963110" y="6212305"/>
            <a:ext cx="2284023" cy="523220"/>
          </a:xfrm>
          <a:prstGeom prst="rect">
            <a:avLst/>
          </a:prstGeom>
          <a:noFill/>
        </p:spPr>
        <p:txBody>
          <a:bodyPr wrap="none" rtlCol="0">
            <a:spAutoFit/>
          </a:bodyPr>
          <a:lstStyle/>
          <a:p>
            <a:r>
              <a:rPr lang="fr-FR" sz="2800" dirty="0">
                <a:solidFill>
                  <a:srgbClr val="FF0000"/>
                </a:solidFill>
              </a:rPr>
              <a:t>J(A,C) = 6 / 18</a:t>
            </a:r>
          </a:p>
        </p:txBody>
      </p:sp>
    </p:spTree>
    <p:extLst>
      <p:ext uri="{BB962C8B-B14F-4D97-AF65-F5344CB8AC3E}">
        <p14:creationId xmlns:p14="http://schemas.microsoft.com/office/powerpoint/2010/main" val="7652737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5661112"/>
          </a:xfrm>
        </p:spPr>
        <p:txBody>
          <a:bodyPr>
            <a:normAutofit fontScale="92500" lnSpcReduction="10000"/>
          </a:bodyPr>
          <a:lstStyle/>
          <a:p>
            <a:r>
              <a:rPr lang="fr-FR" dirty="0"/>
              <a:t>Quelques notations</a:t>
            </a:r>
          </a:p>
          <a:p>
            <a:pPr lvl="1"/>
            <a:r>
              <a:rPr lang="fr-FR" dirty="0">
                <a:solidFill>
                  <a:srgbClr val="0070C0"/>
                </a:solidFill>
              </a:rPr>
              <a:t>c</a:t>
            </a:r>
            <a:r>
              <a:rPr lang="fr-FR" dirty="0"/>
              <a:t> : </a:t>
            </a:r>
            <a:r>
              <a:rPr lang="fr-FR" dirty="0" err="1"/>
              <a:t>c</a:t>
            </a:r>
            <a:r>
              <a:rPr lang="fr-FR" baseline="30000" dirty="0" err="1"/>
              <a:t>ème</a:t>
            </a:r>
            <a:r>
              <a:rPr lang="fr-FR" dirty="0"/>
              <a:t> contexte (document), t : </a:t>
            </a:r>
            <a:r>
              <a:rPr lang="fr-FR" dirty="0" err="1"/>
              <a:t>t</a:t>
            </a:r>
            <a:r>
              <a:rPr lang="fr-FR" baseline="30000" dirty="0" err="1"/>
              <a:t>ème</a:t>
            </a:r>
            <a:r>
              <a:rPr lang="fr-FR" dirty="0"/>
              <a:t> terme (mot, lemme, groupe lexical…) </a:t>
            </a:r>
          </a:p>
          <a:p>
            <a:pPr lvl="1"/>
            <a:r>
              <a:rPr lang="fr-FR" dirty="0">
                <a:solidFill>
                  <a:srgbClr val="0070C0"/>
                </a:solidFill>
              </a:rPr>
              <a:t>f</a:t>
            </a:r>
            <a:r>
              <a:rPr lang="fr-FR" baseline="-25000" dirty="0">
                <a:solidFill>
                  <a:srgbClr val="0070C0"/>
                </a:solidFill>
              </a:rPr>
              <a:t>ct</a:t>
            </a:r>
            <a:r>
              <a:rPr lang="fr-FR" dirty="0"/>
              <a:t> : fréquence (nombre de fois où) le terme t apparait dans le document d</a:t>
            </a:r>
          </a:p>
          <a:p>
            <a:pPr lvl="1"/>
            <a:r>
              <a:rPr lang="fr-FR" dirty="0">
                <a:solidFill>
                  <a:srgbClr val="0070C0"/>
                </a:solidFill>
              </a:rPr>
              <a:t>n</a:t>
            </a:r>
            <a:r>
              <a:rPr lang="fr-FR" baseline="-25000" dirty="0">
                <a:solidFill>
                  <a:srgbClr val="0070C0"/>
                </a:solidFill>
              </a:rPr>
              <a:t>t</a:t>
            </a:r>
            <a:r>
              <a:rPr lang="fr-FR" dirty="0"/>
              <a:t> : nombre de contextes / documents contenant le terme t</a:t>
            </a:r>
          </a:p>
          <a:p>
            <a:pPr lvl="1"/>
            <a:r>
              <a:rPr lang="fr-FR" dirty="0">
                <a:solidFill>
                  <a:srgbClr val="0070C0"/>
                </a:solidFill>
              </a:rPr>
              <a:t>N</a:t>
            </a:r>
            <a:r>
              <a:rPr lang="fr-FR" dirty="0"/>
              <a:t> : nombre total de contextes / documents</a:t>
            </a:r>
          </a:p>
          <a:p>
            <a:r>
              <a:rPr lang="fr-FR" dirty="0"/>
              <a:t>Pour rappel, pondération </a:t>
            </a:r>
            <a:r>
              <a:rPr lang="fr-FR" dirty="0" err="1">
                <a:solidFill>
                  <a:srgbClr val="0070C0"/>
                </a:solidFill>
              </a:rPr>
              <a:t>w</a:t>
            </a:r>
            <a:r>
              <a:rPr lang="fr-FR" baseline="-25000" dirty="0" err="1">
                <a:solidFill>
                  <a:srgbClr val="0070C0"/>
                </a:solidFill>
              </a:rPr>
              <a:t>ct</a:t>
            </a:r>
            <a:r>
              <a:rPr lang="fr-FR" dirty="0"/>
              <a:t> des éléments de la matrice contextes / termes</a:t>
            </a:r>
          </a:p>
          <a:p>
            <a:pPr lvl="1"/>
            <a:r>
              <a:rPr lang="fr-FR" dirty="0"/>
              <a:t>Fréquence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endParaRPr lang="fr-FR" baseline="-25000" dirty="0">
              <a:solidFill>
                <a:srgbClr val="0070C0"/>
              </a:solidFill>
            </a:endParaRPr>
          </a:p>
          <a:p>
            <a:pPr lvl="1"/>
            <a:r>
              <a:rPr lang="fr-FR" dirty="0"/>
              <a:t>Présence ou non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0 si f</a:t>
            </a:r>
            <a:r>
              <a:rPr lang="fr-FR" sz="3000" baseline="-25000" dirty="0">
                <a:solidFill>
                  <a:srgbClr val="0070C0"/>
                </a:solidFill>
              </a:rPr>
              <a:t>ct</a:t>
            </a:r>
            <a:r>
              <a:rPr lang="fr-FR" sz="3000" dirty="0">
                <a:solidFill>
                  <a:srgbClr val="0070C0"/>
                </a:solidFill>
              </a:rPr>
              <a:t> &gt; 0, 0 si f</a:t>
            </a:r>
            <a:r>
              <a:rPr lang="fr-FR" sz="3000" baseline="-25000" dirty="0">
                <a:solidFill>
                  <a:srgbClr val="0070C0"/>
                </a:solidFill>
              </a:rPr>
              <a:t>ct</a:t>
            </a:r>
            <a:r>
              <a:rPr lang="fr-FR" sz="3000" dirty="0">
                <a:solidFill>
                  <a:srgbClr val="0070C0"/>
                </a:solidFill>
              </a:rPr>
              <a:t> = 0</a:t>
            </a:r>
          </a:p>
          <a:p>
            <a:r>
              <a:rPr lang="fr-FR" dirty="0"/>
              <a:t>Tf-</a:t>
            </a:r>
            <a:r>
              <a:rPr lang="fr-FR" dirty="0" err="1"/>
              <a:t>Idf</a:t>
            </a:r>
            <a:r>
              <a:rPr lang="fr-FR" dirty="0"/>
              <a:t> : </a:t>
            </a:r>
            <a:r>
              <a:rPr lang="fr-FR" dirty="0" err="1"/>
              <a:t>Term</a:t>
            </a:r>
            <a:r>
              <a:rPr lang="fr-FR" dirty="0"/>
              <a:t> Frequency . Inverse Document Frequency</a:t>
            </a:r>
          </a:p>
          <a:p>
            <a:pPr marL="457200" lvl="1" indent="0">
              <a:buNone/>
            </a:pPr>
            <a:r>
              <a:rPr lang="fr-FR" dirty="0"/>
              <a:t>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p>
          <a:p>
            <a:pPr marL="457200" lvl="1" indent="0">
              <a:buNone/>
            </a:pPr>
            <a:r>
              <a:rPr lang="fr-FR" dirty="0"/>
              <a:t>	</a:t>
            </a:r>
            <a:r>
              <a:rPr lang="fr-FR" sz="2200" dirty="0"/>
              <a:t>(ou </a:t>
            </a:r>
            <a:r>
              <a:rPr lang="fr-FR" sz="2200" dirty="0" err="1">
                <a:solidFill>
                  <a:srgbClr val="0070C0"/>
                </a:solidFill>
              </a:rPr>
              <a:t>w</a:t>
            </a:r>
            <a:r>
              <a:rPr lang="fr-FR" sz="2200" baseline="-25000" dirty="0" err="1">
                <a:solidFill>
                  <a:srgbClr val="0070C0"/>
                </a:solidFill>
              </a:rPr>
              <a:t>ct</a:t>
            </a:r>
            <a:r>
              <a:rPr lang="fr-FR" sz="2200" dirty="0">
                <a:solidFill>
                  <a:srgbClr val="0070C0"/>
                </a:solidFill>
              </a:rPr>
              <a:t> = f</a:t>
            </a:r>
            <a:r>
              <a:rPr lang="fr-FR" sz="2200" baseline="-25000" dirty="0">
                <a:solidFill>
                  <a:srgbClr val="0070C0"/>
                </a:solidFill>
              </a:rPr>
              <a:t>ct</a:t>
            </a:r>
            <a:r>
              <a:rPr lang="fr-FR" sz="2200" dirty="0">
                <a:solidFill>
                  <a:srgbClr val="0070C0"/>
                </a:solidFill>
              </a:rPr>
              <a:t> . log</a:t>
            </a:r>
            <a:r>
              <a:rPr lang="fr-FR" sz="2200" baseline="-25000" dirty="0">
                <a:solidFill>
                  <a:srgbClr val="0070C0"/>
                </a:solidFill>
              </a:rPr>
              <a:t>2</a:t>
            </a:r>
            <a:r>
              <a:rPr lang="fr-FR" sz="2200" dirty="0">
                <a:solidFill>
                  <a:srgbClr val="0070C0"/>
                </a:solidFill>
              </a:rPr>
              <a:t> (N / n</a:t>
            </a:r>
            <a:r>
              <a:rPr lang="fr-FR" sz="2200" baseline="-25000" dirty="0">
                <a:solidFill>
                  <a:srgbClr val="0070C0"/>
                </a:solidFill>
              </a:rPr>
              <a:t>t</a:t>
            </a:r>
            <a:r>
              <a:rPr lang="fr-FR" sz="2200" dirty="0">
                <a:solidFill>
                  <a:srgbClr val="0070C0"/>
                </a:solidFill>
              </a:rPr>
              <a:t>+1)</a:t>
            </a:r>
            <a:r>
              <a:rPr lang="fr-FR" sz="2200" dirty="0"/>
              <a:t> pour éviter une division par 0 si un terme n’apparait dans aucun document</a:t>
            </a:r>
          </a:p>
          <a:p>
            <a:pPr lvl="1"/>
            <a:r>
              <a:rPr lang="fr-FR" dirty="0"/>
              <a:t>Fréquences des termes multipliées par un coefficient réduisant le poids des termes trop communs dans l’ensemble des documents considérés, et donc pas assez spécifiques relativement à cet ensemble.</a:t>
            </a:r>
          </a:p>
          <a:p>
            <a:pPr lvl="1"/>
            <a:r>
              <a:rPr lang="fr-FR" dirty="0"/>
              <a:t>C’est une mesure de la spécificité des termes dans un document, ce qui permet de le caractériser plus intrinsèquement, par exemple pour des fonctions de recherche</a:t>
            </a:r>
          </a:p>
        </p:txBody>
      </p:sp>
    </p:spTree>
    <p:extLst>
      <p:ext uri="{BB962C8B-B14F-4D97-AF65-F5344CB8AC3E}">
        <p14:creationId xmlns:p14="http://schemas.microsoft.com/office/powerpoint/2010/main" val="8883574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679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57410"/>
            <a:ext cx="360000" cy="432000"/>
          </a:xfrm>
          <a:prstGeom prst="rect">
            <a:avLst/>
          </a:prstGeom>
          <a:solidFill>
            <a:srgbClr val="6699FF">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r>
              <a:rPr lang="fr-FR" sz="1200" b="1" dirty="0">
                <a:solidFill>
                  <a:schemeClr val="tx1"/>
                </a:solidFill>
              </a:rPr>
              <a:t>17</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6996" y="5527745"/>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805903" y="6244128"/>
            <a:ext cx="2665538" cy="523220"/>
          </a:xfrm>
          <a:prstGeom prst="rect">
            <a:avLst/>
          </a:prstGeom>
          <a:noFill/>
        </p:spPr>
        <p:txBody>
          <a:bodyPr wrap="none" rtlCol="0">
            <a:spAutoFit/>
          </a:bodyPr>
          <a:lstStyle/>
          <a:p>
            <a:r>
              <a:rPr lang="fr-FR" sz="2800" dirty="0">
                <a:solidFill>
                  <a:srgbClr val="FF0000"/>
                </a:solidFill>
              </a:rPr>
              <a:t>d(A,C) = 28,15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5418150" cy="523220"/>
          </a:xfrm>
          <a:prstGeom prst="rect">
            <a:avLst/>
          </a:prstGeom>
          <a:noFill/>
        </p:spPr>
        <p:txBody>
          <a:bodyPr wrap="none" rtlCol="0">
            <a:spAutoFit/>
          </a:bodyPr>
          <a:lstStyle/>
          <a:p>
            <a:r>
              <a:rPr lang="fr-FR" sz="2800" dirty="0">
                <a:solidFill>
                  <a:srgbClr val="FF0000"/>
                </a:solidFill>
              </a:rPr>
              <a:t>cos(A,C) =  1,69 / (8,83</a:t>
            </a:r>
            <a:r>
              <a:rPr lang="fr-FR" sz="2800" baseline="30000" dirty="0">
                <a:solidFill>
                  <a:srgbClr val="FF0000"/>
                </a:solidFill>
              </a:rPr>
              <a:t>1/2 </a:t>
            </a:r>
            <a:r>
              <a:rPr lang="fr-FR" sz="2800" dirty="0">
                <a:solidFill>
                  <a:srgbClr val="FF0000"/>
                </a:solidFill>
              </a:rPr>
              <a:t>.22,69</a:t>
            </a:r>
            <a:r>
              <a:rPr lang="fr-FR" sz="2800" baseline="30000" dirty="0">
                <a:solidFill>
                  <a:srgbClr val="FF0000"/>
                </a:solidFill>
              </a:rPr>
              <a:t>1/2</a:t>
            </a:r>
            <a:r>
              <a:rPr lang="fr-FR" sz="2800" dirty="0">
                <a:solidFill>
                  <a:srgbClr val="FF0000"/>
                </a:solidFill>
              </a:rPr>
              <a:t>)</a:t>
            </a:r>
          </a:p>
        </p:txBody>
      </p:sp>
      <p:sp>
        <p:nvSpPr>
          <p:cNvPr id="108" name="Rectangle 107">
            <a:extLst>
              <a:ext uri="{FF2B5EF4-FFF2-40B4-BE49-F238E27FC236}">
                <a16:creationId xmlns:a16="http://schemas.microsoft.com/office/drawing/2014/main" id="{23277A80-E5F5-45EF-8D9E-F8358A58F46F}"/>
              </a:ext>
            </a:extLst>
          </p:cNvPr>
          <p:cNvSpPr/>
          <p:nvPr/>
        </p:nvSpPr>
        <p:spPr>
          <a:xfrm>
            <a:off x="14362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BE3BA902-20AC-47D2-B999-01B2097DF08E}"/>
              </a:ext>
            </a:extLst>
          </p:cNvPr>
          <p:cNvSpPr/>
          <p:nvPr/>
        </p:nvSpPr>
        <p:spPr>
          <a:xfrm>
            <a:off x="1931528"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0" name="Rectangle 109">
            <a:extLst>
              <a:ext uri="{FF2B5EF4-FFF2-40B4-BE49-F238E27FC236}">
                <a16:creationId xmlns:a16="http://schemas.microsoft.com/office/drawing/2014/main" id="{8CD370FC-AB9F-4FE5-84E0-123182C27308}"/>
              </a:ext>
            </a:extLst>
          </p:cNvPr>
          <p:cNvSpPr/>
          <p:nvPr/>
        </p:nvSpPr>
        <p:spPr>
          <a:xfrm>
            <a:off x="143690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1" name="Rectangle 110">
            <a:extLst>
              <a:ext uri="{FF2B5EF4-FFF2-40B4-BE49-F238E27FC236}">
                <a16:creationId xmlns:a16="http://schemas.microsoft.com/office/drawing/2014/main" id="{A78AD64C-7764-4949-8BC1-07CBEEFC3C89}"/>
              </a:ext>
            </a:extLst>
          </p:cNvPr>
          <p:cNvSpPr/>
          <p:nvPr/>
        </p:nvSpPr>
        <p:spPr>
          <a:xfrm>
            <a:off x="1932207"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2" name="Rectangle 111">
            <a:extLst>
              <a:ext uri="{FF2B5EF4-FFF2-40B4-BE49-F238E27FC236}">
                <a16:creationId xmlns:a16="http://schemas.microsoft.com/office/drawing/2014/main" id="{5A546BAB-029E-4EFE-ADB8-D94C38428DD3}"/>
              </a:ext>
            </a:extLst>
          </p:cNvPr>
          <p:cNvSpPr/>
          <p:nvPr/>
        </p:nvSpPr>
        <p:spPr>
          <a:xfrm>
            <a:off x="1421120"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3" name="Rectangle 112">
            <a:extLst>
              <a:ext uri="{FF2B5EF4-FFF2-40B4-BE49-F238E27FC236}">
                <a16:creationId xmlns:a16="http://schemas.microsoft.com/office/drawing/2014/main" id="{3463739C-B391-44F2-BFD9-0FC7BA40D895}"/>
              </a:ext>
            </a:extLst>
          </p:cNvPr>
          <p:cNvSpPr/>
          <p:nvPr/>
        </p:nvSpPr>
        <p:spPr>
          <a:xfrm>
            <a:off x="188971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4" name="Rectangle 113">
            <a:extLst>
              <a:ext uri="{FF2B5EF4-FFF2-40B4-BE49-F238E27FC236}">
                <a16:creationId xmlns:a16="http://schemas.microsoft.com/office/drawing/2014/main" id="{F4E03A04-E76A-4186-9DB7-F527BFFECAEC}"/>
              </a:ext>
            </a:extLst>
          </p:cNvPr>
          <p:cNvSpPr/>
          <p:nvPr/>
        </p:nvSpPr>
        <p:spPr>
          <a:xfrm>
            <a:off x="2391939"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5" name="Rectangle 114">
            <a:extLst>
              <a:ext uri="{FF2B5EF4-FFF2-40B4-BE49-F238E27FC236}">
                <a16:creationId xmlns:a16="http://schemas.microsoft.com/office/drawing/2014/main" id="{CD53FD03-68C5-44CD-B968-74DF3ECCB925}"/>
              </a:ext>
            </a:extLst>
          </p:cNvPr>
          <p:cNvSpPr/>
          <p:nvPr/>
        </p:nvSpPr>
        <p:spPr>
          <a:xfrm>
            <a:off x="289118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6" name="Rectangle 115">
            <a:extLst>
              <a:ext uri="{FF2B5EF4-FFF2-40B4-BE49-F238E27FC236}">
                <a16:creationId xmlns:a16="http://schemas.microsoft.com/office/drawing/2014/main" id="{D955D4B9-F6F5-4E30-A9FF-E06042D95CCF}"/>
              </a:ext>
            </a:extLst>
          </p:cNvPr>
          <p:cNvSpPr/>
          <p:nvPr/>
        </p:nvSpPr>
        <p:spPr>
          <a:xfrm>
            <a:off x="340672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7" name="Rectangle 116">
            <a:extLst>
              <a:ext uri="{FF2B5EF4-FFF2-40B4-BE49-F238E27FC236}">
                <a16:creationId xmlns:a16="http://schemas.microsoft.com/office/drawing/2014/main" id="{0EA82B2D-0048-46AA-9995-72A8D59E3234}"/>
              </a:ext>
            </a:extLst>
          </p:cNvPr>
          <p:cNvSpPr/>
          <p:nvPr/>
        </p:nvSpPr>
        <p:spPr>
          <a:xfrm>
            <a:off x="3939956"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8" name="Rectangle 117">
            <a:extLst>
              <a:ext uri="{FF2B5EF4-FFF2-40B4-BE49-F238E27FC236}">
                <a16:creationId xmlns:a16="http://schemas.microsoft.com/office/drawing/2014/main" id="{58CB6B5D-4B5F-4E8D-BD4D-201F6FE6FE5C}"/>
              </a:ext>
            </a:extLst>
          </p:cNvPr>
          <p:cNvSpPr/>
          <p:nvPr/>
        </p:nvSpPr>
        <p:spPr>
          <a:xfrm>
            <a:off x="4398797"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9" name="Rectangle 118">
            <a:extLst>
              <a:ext uri="{FF2B5EF4-FFF2-40B4-BE49-F238E27FC236}">
                <a16:creationId xmlns:a16="http://schemas.microsoft.com/office/drawing/2014/main" id="{BCDBFD4A-05FB-430A-B394-509A6F172B6B}"/>
              </a:ext>
            </a:extLst>
          </p:cNvPr>
          <p:cNvSpPr/>
          <p:nvPr/>
        </p:nvSpPr>
        <p:spPr>
          <a:xfrm>
            <a:off x="490672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0" name="Rectangle 119">
            <a:extLst>
              <a:ext uri="{FF2B5EF4-FFF2-40B4-BE49-F238E27FC236}">
                <a16:creationId xmlns:a16="http://schemas.microsoft.com/office/drawing/2014/main" id="{74014534-F895-48FD-A23D-A797DD5C1D2F}"/>
              </a:ext>
            </a:extLst>
          </p:cNvPr>
          <p:cNvSpPr/>
          <p:nvPr/>
        </p:nvSpPr>
        <p:spPr>
          <a:xfrm>
            <a:off x="3906053"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1" name="Rectangle 120">
            <a:extLst>
              <a:ext uri="{FF2B5EF4-FFF2-40B4-BE49-F238E27FC236}">
                <a16:creationId xmlns:a16="http://schemas.microsoft.com/office/drawing/2014/main" id="{BD031580-D9B6-4E78-9F12-84B6C66B7C13}"/>
              </a:ext>
            </a:extLst>
          </p:cNvPr>
          <p:cNvSpPr/>
          <p:nvPr/>
        </p:nvSpPr>
        <p:spPr>
          <a:xfrm>
            <a:off x="4411160"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2" name="Rectangle 121">
            <a:extLst>
              <a:ext uri="{FF2B5EF4-FFF2-40B4-BE49-F238E27FC236}">
                <a16:creationId xmlns:a16="http://schemas.microsoft.com/office/drawing/2014/main" id="{2BE727A0-D19A-4831-A0F0-35F519A8A329}"/>
              </a:ext>
            </a:extLst>
          </p:cNvPr>
          <p:cNvSpPr/>
          <p:nvPr/>
        </p:nvSpPr>
        <p:spPr>
          <a:xfrm>
            <a:off x="4918588"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3" name="Rectangle 122">
            <a:extLst>
              <a:ext uri="{FF2B5EF4-FFF2-40B4-BE49-F238E27FC236}">
                <a16:creationId xmlns:a16="http://schemas.microsoft.com/office/drawing/2014/main" id="{E17FDB5B-D566-4E1C-A9E9-2C2B35B8A113}"/>
              </a:ext>
            </a:extLst>
          </p:cNvPr>
          <p:cNvSpPr/>
          <p:nvPr/>
        </p:nvSpPr>
        <p:spPr>
          <a:xfrm>
            <a:off x="7459439" y="4895338"/>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4" name="Rectangle 123">
            <a:extLst>
              <a:ext uri="{FF2B5EF4-FFF2-40B4-BE49-F238E27FC236}">
                <a16:creationId xmlns:a16="http://schemas.microsoft.com/office/drawing/2014/main" id="{7E04BE34-31CE-47D2-AA6E-015EE3EFF080}"/>
              </a:ext>
            </a:extLst>
          </p:cNvPr>
          <p:cNvSpPr/>
          <p:nvPr/>
        </p:nvSpPr>
        <p:spPr>
          <a:xfrm>
            <a:off x="7459439"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5" name="Rectangle 124">
            <a:extLst>
              <a:ext uri="{FF2B5EF4-FFF2-40B4-BE49-F238E27FC236}">
                <a16:creationId xmlns:a16="http://schemas.microsoft.com/office/drawing/2014/main" id="{DA4D254E-F5C1-485E-99EE-961C9D0AEA9E}"/>
              </a:ext>
            </a:extLst>
          </p:cNvPr>
          <p:cNvSpPr/>
          <p:nvPr/>
        </p:nvSpPr>
        <p:spPr>
          <a:xfrm>
            <a:off x="5409628"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6" name="Rectangle 125">
            <a:extLst>
              <a:ext uri="{FF2B5EF4-FFF2-40B4-BE49-F238E27FC236}">
                <a16:creationId xmlns:a16="http://schemas.microsoft.com/office/drawing/2014/main" id="{6437A6BE-7F58-44ED-888C-787B986CB81D}"/>
              </a:ext>
            </a:extLst>
          </p:cNvPr>
          <p:cNvSpPr/>
          <p:nvPr/>
        </p:nvSpPr>
        <p:spPr>
          <a:xfrm>
            <a:off x="592585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7" name="Rectangle 126">
            <a:extLst>
              <a:ext uri="{FF2B5EF4-FFF2-40B4-BE49-F238E27FC236}">
                <a16:creationId xmlns:a16="http://schemas.microsoft.com/office/drawing/2014/main" id="{9DE76689-CA8F-4640-A817-C6C01C17B1E5}"/>
              </a:ext>
            </a:extLst>
          </p:cNvPr>
          <p:cNvSpPr/>
          <p:nvPr/>
        </p:nvSpPr>
        <p:spPr>
          <a:xfrm>
            <a:off x="642807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8" name="Rectangle 127">
            <a:extLst>
              <a:ext uri="{FF2B5EF4-FFF2-40B4-BE49-F238E27FC236}">
                <a16:creationId xmlns:a16="http://schemas.microsoft.com/office/drawing/2014/main" id="{8C71509E-336E-4003-97C2-4A403014008E}"/>
              </a:ext>
            </a:extLst>
          </p:cNvPr>
          <p:cNvSpPr/>
          <p:nvPr/>
        </p:nvSpPr>
        <p:spPr>
          <a:xfrm>
            <a:off x="6939166"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9" name="Rectangle 128">
            <a:extLst>
              <a:ext uri="{FF2B5EF4-FFF2-40B4-BE49-F238E27FC236}">
                <a16:creationId xmlns:a16="http://schemas.microsoft.com/office/drawing/2014/main" id="{206AFA47-3857-4CD6-B9C3-99295F8DC2BE}"/>
              </a:ext>
            </a:extLst>
          </p:cNvPr>
          <p:cNvSpPr/>
          <p:nvPr/>
        </p:nvSpPr>
        <p:spPr>
          <a:xfrm>
            <a:off x="7963152"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0" name="Rectangle 129">
            <a:extLst>
              <a:ext uri="{FF2B5EF4-FFF2-40B4-BE49-F238E27FC236}">
                <a16:creationId xmlns:a16="http://schemas.microsoft.com/office/drawing/2014/main" id="{B0896A60-ED23-45A1-81A2-4FCB2953F2B4}"/>
              </a:ext>
            </a:extLst>
          </p:cNvPr>
          <p:cNvSpPr/>
          <p:nvPr/>
        </p:nvSpPr>
        <p:spPr>
          <a:xfrm>
            <a:off x="846342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1" name="Rectangle 130">
            <a:extLst>
              <a:ext uri="{FF2B5EF4-FFF2-40B4-BE49-F238E27FC236}">
                <a16:creationId xmlns:a16="http://schemas.microsoft.com/office/drawing/2014/main" id="{EDE6EA81-19DD-408D-8608-500213BCBB53}"/>
              </a:ext>
            </a:extLst>
          </p:cNvPr>
          <p:cNvSpPr/>
          <p:nvPr/>
        </p:nvSpPr>
        <p:spPr>
          <a:xfrm>
            <a:off x="896243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2" name="Rectangle 131">
            <a:extLst>
              <a:ext uri="{FF2B5EF4-FFF2-40B4-BE49-F238E27FC236}">
                <a16:creationId xmlns:a16="http://schemas.microsoft.com/office/drawing/2014/main" id="{CD24E5A0-655D-4D6A-A0AE-9FD5C962A3E7}"/>
              </a:ext>
            </a:extLst>
          </p:cNvPr>
          <p:cNvSpPr/>
          <p:nvPr/>
        </p:nvSpPr>
        <p:spPr>
          <a:xfrm>
            <a:off x="9498499"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3" name="Rectangle 132">
            <a:extLst>
              <a:ext uri="{FF2B5EF4-FFF2-40B4-BE49-F238E27FC236}">
                <a16:creationId xmlns:a16="http://schemas.microsoft.com/office/drawing/2014/main" id="{CC024C69-8423-4E3C-A62A-3F8E92A58A7F}"/>
              </a:ext>
            </a:extLst>
          </p:cNvPr>
          <p:cNvSpPr/>
          <p:nvPr/>
        </p:nvSpPr>
        <p:spPr>
          <a:xfrm>
            <a:off x="998928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4" name="Rectangle 133">
            <a:extLst>
              <a:ext uri="{FF2B5EF4-FFF2-40B4-BE49-F238E27FC236}">
                <a16:creationId xmlns:a16="http://schemas.microsoft.com/office/drawing/2014/main" id="{73EB832E-4358-4970-9C3E-D55D66B3552D}"/>
              </a:ext>
            </a:extLst>
          </p:cNvPr>
          <p:cNvSpPr/>
          <p:nvPr/>
        </p:nvSpPr>
        <p:spPr>
          <a:xfrm>
            <a:off x="1050318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5" name="Rectangle 134">
            <a:extLst>
              <a:ext uri="{FF2B5EF4-FFF2-40B4-BE49-F238E27FC236}">
                <a16:creationId xmlns:a16="http://schemas.microsoft.com/office/drawing/2014/main" id="{BD363721-C7EA-4347-A020-821AB88E4DA3}"/>
              </a:ext>
            </a:extLst>
          </p:cNvPr>
          <p:cNvSpPr/>
          <p:nvPr/>
        </p:nvSpPr>
        <p:spPr>
          <a:xfrm>
            <a:off x="11007963"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6" name="Rectangle 135">
            <a:extLst>
              <a:ext uri="{FF2B5EF4-FFF2-40B4-BE49-F238E27FC236}">
                <a16:creationId xmlns:a16="http://schemas.microsoft.com/office/drawing/2014/main" id="{92AA45A1-EE86-49F9-B99C-F869B49BE4AA}"/>
              </a:ext>
            </a:extLst>
          </p:cNvPr>
          <p:cNvSpPr/>
          <p:nvPr/>
        </p:nvSpPr>
        <p:spPr>
          <a:xfrm>
            <a:off x="11492276"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3129350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Quelques variations sur les pondérations de terme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1060363"/>
            <a:ext cx="11797258" cy="5923533"/>
          </a:xfrm>
        </p:spPr>
        <p:txBody>
          <a:bodyPr>
            <a:normAutofit/>
          </a:bodyPr>
          <a:lstStyle/>
          <a:p>
            <a:r>
              <a:rPr lang="fr-FR" dirty="0"/>
              <a:t>Fréquence de termes, au lieu de </a:t>
            </a:r>
            <a:r>
              <a:rPr lang="fr-FR" dirty="0">
                <a:solidFill>
                  <a:srgbClr val="0070C0"/>
                </a:solidFill>
              </a:rPr>
              <a:t>f</a:t>
            </a:r>
            <a:r>
              <a:rPr lang="fr-FR" baseline="-25000" dirty="0">
                <a:solidFill>
                  <a:srgbClr val="0070C0"/>
                </a:solidFill>
              </a:rPr>
              <a:t>ct</a:t>
            </a:r>
            <a:r>
              <a:rPr lang="fr-FR" baseline="-25000" dirty="0"/>
              <a:t> </a:t>
            </a:r>
            <a:r>
              <a:rPr lang="fr-FR" dirty="0"/>
              <a:t>, utiliser :</a:t>
            </a:r>
          </a:p>
          <a:p>
            <a:pPr lvl="1"/>
            <a:r>
              <a:rPr lang="fr-FR" dirty="0"/>
              <a:t>Lissage ou non :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r>
              <a:rPr lang="fr-FR" sz="2800" dirty="0">
                <a:solidFill>
                  <a:srgbClr val="0070C0"/>
                </a:solidFill>
              </a:rPr>
              <a:t> + 1 </a:t>
            </a:r>
            <a:r>
              <a:rPr lang="fr-FR" dirty="0"/>
              <a:t>ou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endParaRPr lang="fr-FR" baseline="-25000" dirty="0">
              <a:solidFill>
                <a:srgbClr val="0070C0"/>
              </a:solidFill>
            </a:endParaRPr>
          </a:p>
          <a:p>
            <a:pPr lvl="1"/>
            <a:r>
              <a:rPr lang="fr-FR" dirty="0"/>
              <a:t>Fréquence relative (sur contexte) : </a:t>
            </a:r>
            <a:r>
              <a:rPr lang="fr-FR" sz="2800" dirty="0">
                <a:solidFill>
                  <a:srgbClr val="0070C0"/>
                </a:solidFill>
              </a:rPr>
              <a:t>f</a:t>
            </a:r>
            <a:r>
              <a:rPr lang="fr-FR" sz="2800" baseline="-25000" dirty="0">
                <a:solidFill>
                  <a:srgbClr val="0070C0"/>
                </a:solidFill>
              </a:rPr>
              <a:t>ct</a:t>
            </a:r>
            <a:r>
              <a:rPr lang="fr-FR" sz="2800" dirty="0">
                <a:solidFill>
                  <a:srgbClr val="0070C0"/>
                </a:solidFill>
              </a:rPr>
              <a:t> / </a:t>
            </a:r>
            <a:r>
              <a:rPr lang="el-GR" sz="2800" dirty="0">
                <a:solidFill>
                  <a:srgbClr val="0070C0"/>
                </a:solidFill>
              </a:rPr>
              <a:t>Σ</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 </a:t>
            </a:r>
            <a:r>
              <a:rPr lang="fr-FR" sz="2000" dirty="0"/>
              <a:t>(somme sur le contexte c)</a:t>
            </a:r>
          </a:p>
          <a:p>
            <a:pPr lvl="1"/>
            <a:r>
              <a:rPr lang="fr-FR" dirty="0"/>
              <a:t>Logarithme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si F</a:t>
            </a:r>
            <a:r>
              <a:rPr lang="fr-FR" sz="2800" baseline="-25000" dirty="0">
                <a:solidFill>
                  <a:srgbClr val="0070C0"/>
                </a:solidFill>
              </a:rPr>
              <a:t>ct</a:t>
            </a:r>
            <a:r>
              <a:rPr lang="fr-FR" sz="2800" dirty="0">
                <a:solidFill>
                  <a:srgbClr val="0070C0"/>
                </a:solidFill>
              </a:rPr>
              <a:t> &gt; 0, 0 si F</a:t>
            </a:r>
            <a:r>
              <a:rPr lang="fr-FR" sz="2800" baseline="-25000" dirty="0">
                <a:solidFill>
                  <a:srgbClr val="0070C0"/>
                </a:solidFill>
              </a:rPr>
              <a:t>ct</a:t>
            </a:r>
            <a:r>
              <a:rPr lang="fr-FR" sz="2800" dirty="0">
                <a:solidFill>
                  <a:srgbClr val="0070C0"/>
                </a:solidFill>
              </a:rPr>
              <a:t> = 0</a:t>
            </a:r>
          </a:p>
          <a:p>
            <a:pPr lvl="1"/>
            <a:r>
              <a:rPr lang="fr-FR" dirty="0"/>
              <a:t>Augmentée (double normalisation) : </a:t>
            </a:r>
            <a:r>
              <a:rPr lang="fr-FR" sz="2800" dirty="0">
                <a:solidFill>
                  <a:srgbClr val="0070C0"/>
                </a:solidFill>
              </a:rPr>
              <a:t>0.5 + (0.5 . F</a:t>
            </a:r>
            <a:r>
              <a:rPr lang="fr-FR" sz="2800" baseline="-25000" dirty="0">
                <a:solidFill>
                  <a:srgbClr val="0070C0"/>
                </a:solidFill>
              </a:rPr>
              <a:t>ct</a:t>
            </a:r>
            <a:r>
              <a:rPr lang="fr-FR" sz="2800" dirty="0">
                <a:solidFill>
                  <a:srgbClr val="0070C0"/>
                </a:solidFill>
              </a:rPr>
              <a:t>) / max(</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r>
              <a:rPr lang="fr-FR" sz="2800" dirty="0"/>
              <a:t> </a:t>
            </a:r>
            <a:r>
              <a:rPr lang="fr-FR" sz="2000" dirty="0"/>
              <a:t>(maximum sur le doc. c)</a:t>
            </a:r>
          </a:p>
          <a:p>
            <a:pPr lvl="1"/>
            <a:r>
              <a:rPr lang="fr-FR" dirty="0"/>
              <a:t>Moyenne logarithmique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 (1 + log (</a:t>
            </a:r>
            <a:r>
              <a:rPr lang="fr-FR" sz="2800" dirty="0" err="1">
                <a:solidFill>
                  <a:srgbClr val="0070C0"/>
                </a:solidFill>
              </a:rPr>
              <a:t>moy</a:t>
            </a:r>
            <a:r>
              <a:rPr lang="fr-FR" sz="2800" dirty="0">
                <a:solidFill>
                  <a:srgbClr val="0070C0"/>
                </a:solidFill>
              </a:rPr>
              <a:t>(</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endParaRPr lang="fr-FR" dirty="0"/>
          </a:p>
          <a:p>
            <a:r>
              <a:rPr lang="fr-FR" dirty="0"/>
              <a:t>Fréquence inverse des documents, au lieu de </a:t>
            </a:r>
            <a:r>
              <a:rPr lang="fr-FR" dirty="0">
                <a:solidFill>
                  <a:srgbClr val="0070C0"/>
                </a:solidFill>
              </a:rPr>
              <a:t>log (N / n</a:t>
            </a:r>
            <a:r>
              <a:rPr lang="fr-FR" baseline="-25000" dirty="0">
                <a:solidFill>
                  <a:srgbClr val="0070C0"/>
                </a:solidFill>
              </a:rPr>
              <a:t>t</a:t>
            </a:r>
            <a:r>
              <a:rPr lang="fr-FR" dirty="0">
                <a:solidFill>
                  <a:srgbClr val="0070C0"/>
                </a:solidFill>
              </a:rPr>
              <a:t>)</a:t>
            </a:r>
            <a:r>
              <a:rPr lang="fr-FR" dirty="0"/>
              <a:t>, utiliser :</a:t>
            </a:r>
          </a:p>
          <a:p>
            <a:pPr lvl="1"/>
            <a:r>
              <a:rPr lang="fr-FR" dirty="0"/>
              <a:t>Lissage ou non : </a:t>
            </a:r>
            <a:r>
              <a:rPr lang="fr-FR"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 + 1</a:t>
            </a:r>
            <a:r>
              <a:rPr lang="fr-FR" sz="2800" dirty="0"/>
              <a:t> </a:t>
            </a:r>
            <a:r>
              <a:rPr lang="fr-FR" dirty="0"/>
              <a:t>ou</a:t>
            </a:r>
            <a:r>
              <a:rPr lang="fr-FR" sz="2800" dirty="0"/>
              <a:t> </a:t>
            </a:r>
            <a:r>
              <a:rPr lang="fr-FR" sz="2800"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endParaRPr lang="fr-FR" baseline="-25000" dirty="0">
              <a:solidFill>
                <a:srgbClr val="0070C0"/>
              </a:solidFill>
            </a:endParaRPr>
          </a:p>
          <a:p>
            <a:pPr lvl="1"/>
            <a:r>
              <a:rPr lang="fr-FR" dirty="0" err="1"/>
              <a:t>Idf</a:t>
            </a:r>
            <a:r>
              <a:rPr lang="fr-FR" dirty="0"/>
              <a:t> probabiliste : </a:t>
            </a:r>
            <a:r>
              <a:rPr lang="fr-FR" sz="2800" dirty="0">
                <a:solidFill>
                  <a:srgbClr val="0070C0"/>
                </a:solidFill>
              </a:rPr>
              <a:t>max(0, log (N – 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a:t>
            </a:r>
          </a:p>
          <a:p>
            <a:r>
              <a:rPr lang="fr-FR" dirty="0"/>
              <a:t>Normalisation pour calcul de similarité </a:t>
            </a:r>
            <a:r>
              <a:rPr lang="fr-FR" sz="2400" dirty="0"/>
              <a:t>(après calcul du </a:t>
            </a:r>
            <a:r>
              <a:rPr lang="fr-FR" sz="2400" dirty="0" err="1"/>
              <a:t>tf-idf</a:t>
            </a:r>
            <a:r>
              <a:rPr lang="fr-FR" sz="2400" dirty="0"/>
              <a:t>)</a:t>
            </a:r>
          </a:p>
          <a:p>
            <a:pPr lvl="1"/>
            <a:r>
              <a:rPr lang="fr-FR" dirty="0"/>
              <a:t>Normalisation standard : utilisation de la norme L</a:t>
            </a:r>
            <a:r>
              <a:rPr lang="fr-FR" baseline="-25000" dirty="0"/>
              <a:t>2</a:t>
            </a:r>
            <a:r>
              <a:rPr lang="fr-FR" dirty="0"/>
              <a:t> (1 / ‖A‖)</a:t>
            </a:r>
          </a:p>
          <a:p>
            <a:pPr lvl="1"/>
            <a:r>
              <a:rPr lang="fr-FR" dirty="0" err="1"/>
              <a:t>Pivotage</a:t>
            </a:r>
            <a:r>
              <a:rPr lang="fr-FR" dirty="0"/>
              <a:t> de la norme : </a:t>
            </a:r>
            <a:r>
              <a:rPr lang="fr-FR" dirty="0" err="1">
                <a:solidFill>
                  <a:srgbClr val="0070C0"/>
                </a:solidFill>
              </a:rPr>
              <a:t>nouv</a:t>
            </a:r>
            <a:r>
              <a:rPr lang="fr-FR" dirty="0">
                <a:solidFill>
                  <a:srgbClr val="0070C0"/>
                </a:solidFill>
              </a:rPr>
              <a:t>. norme = pente . anc. norme + (1 – pente) . pivot</a:t>
            </a:r>
          </a:p>
          <a:p>
            <a:pPr marL="0" indent="0">
              <a:buNone/>
            </a:pPr>
            <a:r>
              <a:rPr lang="fr-FR" sz="2000" dirty="0"/>
              <a:t>	</a:t>
            </a:r>
          </a:p>
          <a:p>
            <a:pPr marL="457200" lvl="1" indent="0">
              <a:buNone/>
            </a:pPr>
            <a:endParaRPr lang="fr-FR" dirty="0"/>
          </a:p>
        </p:txBody>
      </p:sp>
    </p:spTree>
    <p:extLst>
      <p:ext uri="{BB962C8B-B14F-4D97-AF65-F5344CB8AC3E}">
        <p14:creationId xmlns:p14="http://schemas.microsoft.com/office/powerpoint/2010/main" val="999682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de vectorisation dans les librairies Python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59026" y="1050529"/>
            <a:ext cx="11834191" cy="5545144"/>
          </a:xfrm>
        </p:spPr>
        <p:txBody>
          <a:bodyPr>
            <a:normAutofit fontScale="92500" lnSpcReduction="10000"/>
          </a:bodyPr>
          <a:lstStyle/>
          <a:p>
            <a:r>
              <a:rPr lang="fr-FR" dirty="0" err="1"/>
              <a:t>gensim</a:t>
            </a:r>
            <a:endParaRPr lang="fr-FR" dirty="0"/>
          </a:p>
          <a:p>
            <a:pPr lvl="1"/>
            <a:r>
              <a:rPr lang="fr-FR" dirty="0"/>
              <a:t>À partir d’une matrice, liste des listes de termes des documents, créer le </a:t>
            </a:r>
            <a:r>
              <a:rPr lang="fr-FR" b="1" dirty="0"/>
              <a:t>dictionnaire des termes</a:t>
            </a:r>
            <a:r>
              <a:rPr lang="fr-FR" dirty="0"/>
              <a:t>, donnant le terme correspondant aux index numériques créés pour l’occasion </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corpora.Dictionary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d’une </a:t>
            </a:r>
            <a:r>
              <a:rPr lang="fr-FR" b="1" dirty="0"/>
              <a:t>matrice des fréquences </a:t>
            </a:r>
            <a:r>
              <a:rPr lang="fr-FR" dirty="0"/>
              <a:t>(absolues) des termes dans les documents sous la forme de listes de couples (index, </a:t>
            </a:r>
            <a:r>
              <a:rPr lang="fr-FR" dirty="0" err="1"/>
              <a:t>f</a:t>
            </a:r>
            <a:r>
              <a:rPr lang="fr-FR" baseline="-25000" dirty="0" err="1"/>
              <a:t>ij</a:t>
            </a:r>
            <a:r>
              <a:rPr lang="fr-FR" dirty="0"/>
              <a:t>) – matrice creuse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de la </a:t>
            </a:r>
            <a:r>
              <a:rPr lang="fr-FR" b="1" dirty="0"/>
              <a:t>matrice </a:t>
            </a:r>
            <a:r>
              <a:rPr lang="fr-FR" b="1" dirty="0" err="1"/>
              <a:t>tfidf</a:t>
            </a:r>
            <a:r>
              <a:rPr lang="fr-FR" dirty="0"/>
              <a:t> </a:t>
            </a:r>
            <a:r>
              <a:rPr lang="fr-FR" sz="2000" dirty="0"/>
              <a:t>(paramètres de réglage par défaut)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gensim.models.TfidfModel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endParaRPr lang="fr-FR" dirty="0"/>
          </a:p>
          <a:p>
            <a:r>
              <a:rPr lang="fr-FR" dirty="0" err="1"/>
              <a:t>scikit-learn</a:t>
            </a:r>
            <a:endParaRPr lang="fr-FR" dirty="0"/>
          </a:p>
          <a:p>
            <a:pPr lvl="1"/>
            <a:r>
              <a:rPr lang="fr-FR" dirty="0"/>
              <a:t>Création de la matrice </a:t>
            </a:r>
            <a:r>
              <a:rPr lang="fr-FR" dirty="0" err="1"/>
              <a:t>tfidf</a:t>
            </a:r>
            <a:r>
              <a:rPr lang="fr-FR" dirty="0"/>
              <a:t> </a:t>
            </a:r>
            <a:r>
              <a:rPr lang="fr-FR" sz="2100" dirty="0"/>
              <a:t>(paramètres de réglage par défaut, y compris l’utilisation d’un </a:t>
            </a:r>
            <a:r>
              <a:rPr lang="fr-FR" sz="2100" dirty="0" err="1"/>
              <a:t>tokeniseur</a:t>
            </a:r>
            <a:r>
              <a:rPr lang="fr-FR" sz="2100" dirty="0"/>
              <a:t>)</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dirty="0">
                <a:cs typeface="Courier New" panose="02070309020205020404" pitchFamily="49" charset="0"/>
              </a:rPr>
              <a:t>Analogue pour la matrice des fréquences pures, en utilisant </a:t>
            </a:r>
            <a:r>
              <a:rPr lang="fr-FR" sz="2100" dirty="0" err="1">
                <a:latin typeface="Courier New" panose="02070309020205020404" pitchFamily="49" charset="0"/>
                <a:cs typeface="Courier New" panose="02070309020205020404" pitchFamily="49" charset="0"/>
              </a:rPr>
              <a:t>CountVectorized</a:t>
            </a:r>
            <a:r>
              <a:rPr lang="fr-FR" sz="2100" dirty="0">
                <a:latin typeface="Courier New" panose="02070309020205020404" pitchFamily="49" charset="0"/>
                <a:cs typeface="Courier New" panose="02070309020205020404" pitchFamily="49" charset="0"/>
              </a:rPr>
              <a:t>()</a:t>
            </a:r>
          </a:p>
          <a:p>
            <a:pPr marL="571500" lvl="1" indent="0">
              <a:buNone/>
            </a:pP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959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b="1" dirty="0"/>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70007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a:bodyPr>
          <a:lstStyle/>
          <a:p>
            <a:r>
              <a:rPr lang="fr-FR" dirty="0"/>
              <a:t>Analyse thématique (</a:t>
            </a:r>
            <a:r>
              <a:rPr lang="fr-FR" b="1" dirty="0"/>
              <a:t>topic modeling</a:t>
            </a:r>
            <a:r>
              <a:rPr lang="fr-FR" dirty="0"/>
              <a:t>) : recherche automatisée des </a:t>
            </a:r>
            <a:r>
              <a:rPr lang="fr-FR" b="1" dirty="0"/>
              <a:t>topics</a:t>
            </a:r>
            <a:r>
              <a:rPr lang="fr-FR" dirty="0"/>
              <a:t> (</a:t>
            </a:r>
            <a:r>
              <a:rPr lang="fr-FR" b="1" dirty="0"/>
              <a:t>thèmes / sujets</a:t>
            </a:r>
            <a:r>
              <a:rPr lang="fr-FR" dirty="0"/>
              <a:t>) traversant une collection de </a:t>
            </a:r>
            <a:r>
              <a:rPr lang="fr-FR" b="1" dirty="0"/>
              <a:t>documents</a:t>
            </a:r>
          </a:p>
          <a:p>
            <a:pPr lvl="1"/>
            <a:r>
              <a:rPr lang="fr-FR" dirty="0"/>
              <a:t>Les </a:t>
            </a:r>
            <a:r>
              <a:rPr lang="fr-FR" b="1" dirty="0"/>
              <a:t>topics</a:t>
            </a:r>
            <a:r>
              <a:rPr lang="fr-FR" dirty="0"/>
              <a:t> sont abstraits à partir de la distribution des </a:t>
            </a:r>
            <a:r>
              <a:rPr lang="fr-FR" b="1" dirty="0"/>
              <a:t>termes</a:t>
            </a:r>
            <a:r>
              <a:rPr lang="fr-FR" dirty="0"/>
              <a:t> dans les documents</a:t>
            </a:r>
          </a:p>
          <a:p>
            <a:pPr lvl="1"/>
            <a:r>
              <a:rPr lang="fr-FR" dirty="0"/>
              <a:t>On recherche pour ce une double distribution</a:t>
            </a:r>
          </a:p>
          <a:p>
            <a:pPr lvl="2"/>
            <a:r>
              <a:rPr lang="fr-FR" dirty="0"/>
              <a:t>Des topics dans les documents (un document peut couvrir plusieurs sujets)</a:t>
            </a:r>
          </a:p>
          <a:p>
            <a:pPr lvl="2"/>
            <a:r>
              <a:rPr lang="fr-FR" dirty="0"/>
              <a:t>Des termes dans les topics</a:t>
            </a:r>
          </a:p>
          <a:p>
            <a:r>
              <a:rPr lang="fr-FR" dirty="0"/>
              <a:t>Les topics ne sont pas connus à priori, ni même leur nombre</a:t>
            </a:r>
          </a:p>
          <a:p>
            <a:pPr lvl="1"/>
            <a:r>
              <a:rPr lang="fr-FR" dirty="0"/>
              <a:t>La qualité de l’analyse dépend du nombre de topics =&gt; examiner la qualité des résultats selon le nombre choisi (plusieurs métriques d’évaluation)</a:t>
            </a:r>
          </a:p>
          <a:p>
            <a:r>
              <a:rPr lang="fr-FR" dirty="0"/>
              <a:t>Les topics peuvent se révéler être :</a:t>
            </a:r>
          </a:p>
          <a:p>
            <a:pPr lvl="1"/>
            <a:r>
              <a:rPr lang="fr-FR" dirty="0"/>
              <a:t>des topics de contenu : c’est-à-dire ce dont on parle, les sujets traités</a:t>
            </a:r>
          </a:p>
          <a:p>
            <a:pPr lvl="1"/>
            <a:r>
              <a:rPr lang="fr-FR" dirty="0"/>
              <a:t>des topics de forme : comment on en parle, des styles (stylistique) différents</a:t>
            </a:r>
          </a:p>
        </p:txBody>
      </p:sp>
    </p:spTree>
    <p:extLst>
      <p:ext uri="{BB962C8B-B14F-4D97-AF65-F5344CB8AC3E}">
        <p14:creationId xmlns:p14="http://schemas.microsoft.com/office/powerpoint/2010/main" val="119693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2B2-09E2-4C1B-9114-0C77AAEBB953}"/>
              </a:ext>
            </a:extLst>
          </p:cNvPr>
          <p:cNvSpPr>
            <a:spLocks noGrp="1"/>
          </p:cNvSpPr>
          <p:nvPr>
            <p:ph type="title"/>
          </p:nvPr>
        </p:nvSpPr>
        <p:spPr>
          <a:xfrm>
            <a:off x="368968" y="152854"/>
            <a:ext cx="11454063" cy="657557"/>
          </a:xfrm>
        </p:spPr>
        <p:txBody>
          <a:bodyPr>
            <a:normAutofit fontScale="90000"/>
          </a:bodyPr>
          <a:lstStyle/>
          <a:p>
            <a:r>
              <a:rPr lang="fr-FR" dirty="0"/>
              <a:t>Disciplines liées au TALN / NLP et leur positionnement</a:t>
            </a:r>
          </a:p>
        </p:txBody>
      </p:sp>
      <p:sp>
        <p:nvSpPr>
          <p:cNvPr id="4" name="Rectangle 3">
            <a:extLst>
              <a:ext uri="{FF2B5EF4-FFF2-40B4-BE49-F238E27FC236}">
                <a16:creationId xmlns:a16="http://schemas.microsoft.com/office/drawing/2014/main" id="{D64CED0F-A3C1-4FAF-8E03-58FD17A9D4B2}"/>
              </a:ext>
            </a:extLst>
          </p:cNvPr>
          <p:cNvSpPr/>
          <p:nvPr/>
        </p:nvSpPr>
        <p:spPr>
          <a:xfrm>
            <a:off x="683046" y="3120890"/>
            <a:ext cx="9397388" cy="1841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49393F8A-653A-4615-8887-439D22B9DFDB}"/>
              </a:ext>
            </a:extLst>
          </p:cNvPr>
          <p:cNvSpPr txBox="1"/>
          <p:nvPr/>
        </p:nvSpPr>
        <p:spPr>
          <a:xfrm>
            <a:off x="683046" y="3065806"/>
            <a:ext cx="1864998" cy="461665"/>
          </a:xfrm>
          <a:prstGeom prst="rect">
            <a:avLst/>
          </a:prstGeom>
          <a:noFill/>
        </p:spPr>
        <p:txBody>
          <a:bodyPr wrap="none" rtlCol="0">
            <a:spAutoFit/>
          </a:bodyPr>
          <a:lstStyle/>
          <a:p>
            <a:r>
              <a:rPr lang="fr-FR" sz="2400" b="1" dirty="0">
                <a:solidFill>
                  <a:srgbClr val="002060"/>
                </a:solidFill>
              </a:rPr>
              <a:t>Informatique</a:t>
            </a:r>
          </a:p>
        </p:txBody>
      </p:sp>
      <p:sp>
        <p:nvSpPr>
          <p:cNvPr id="7" name="TextBox 6">
            <a:extLst>
              <a:ext uri="{FF2B5EF4-FFF2-40B4-BE49-F238E27FC236}">
                <a16:creationId xmlns:a16="http://schemas.microsoft.com/office/drawing/2014/main" id="{671C8267-A1D6-47FC-A7AB-CEC170D9D61B}"/>
              </a:ext>
            </a:extLst>
          </p:cNvPr>
          <p:cNvSpPr txBox="1"/>
          <p:nvPr/>
        </p:nvSpPr>
        <p:spPr>
          <a:xfrm>
            <a:off x="8156514" y="3845715"/>
            <a:ext cx="1124860" cy="707886"/>
          </a:xfrm>
          <a:prstGeom prst="rect">
            <a:avLst/>
          </a:prstGeom>
          <a:noFill/>
        </p:spPr>
        <p:txBody>
          <a:bodyPr wrap="none" rtlCol="0">
            <a:spAutoFit/>
          </a:bodyPr>
          <a:lstStyle/>
          <a:p>
            <a:pPr algn="ctr"/>
            <a:r>
              <a:rPr lang="fr-FR" sz="2000" b="1" dirty="0">
                <a:solidFill>
                  <a:srgbClr val="FF0000"/>
                </a:solidFill>
              </a:rPr>
              <a:t>Analyse</a:t>
            </a:r>
          </a:p>
          <a:p>
            <a:pPr algn="ctr"/>
            <a:r>
              <a:rPr lang="fr-FR" sz="2000" b="1" dirty="0">
                <a:solidFill>
                  <a:srgbClr val="FF0000"/>
                </a:solidFill>
              </a:rPr>
              <a:t>textuelle</a:t>
            </a:r>
          </a:p>
        </p:txBody>
      </p:sp>
      <p:sp>
        <p:nvSpPr>
          <p:cNvPr id="8" name="Oval 7">
            <a:extLst>
              <a:ext uri="{FF2B5EF4-FFF2-40B4-BE49-F238E27FC236}">
                <a16:creationId xmlns:a16="http://schemas.microsoft.com/office/drawing/2014/main" id="{FADCD386-A0B6-4F6B-B741-110D60542D68}"/>
              </a:ext>
            </a:extLst>
          </p:cNvPr>
          <p:cNvSpPr/>
          <p:nvPr/>
        </p:nvSpPr>
        <p:spPr>
          <a:xfrm>
            <a:off x="7716409"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9" name="Rectangle 8">
            <a:extLst>
              <a:ext uri="{FF2B5EF4-FFF2-40B4-BE49-F238E27FC236}">
                <a16:creationId xmlns:a16="http://schemas.microsoft.com/office/drawing/2014/main" id="{25801727-C0E7-4582-89E3-D27E95BB803A}"/>
              </a:ext>
            </a:extLst>
          </p:cNvPr>
          <p:cNvSpPr/>
          <p:nvPr/>
        </p:nvSpPr>
        <p:spPr>
          <a:xfrm>
            <a:off x="683046" y="5480892"/>
            <a:ext cx="9397388" cy="11903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a:t>
            </a:r>
          </a:p>
        </p:txBody>
      </p:sp>
      <p:sp>
        <p:nvSpPr>
          <p:cNvPr id="10" name="TextBox 9">
            <a:extLst>
              <a:ext uri="{FF2B5EF4-FFF2-40B4-BE49-F238E27FC236}">
                <a16:creationId xmlns:a16="http://schemas.microsoft.com/office/drawing/2014/main" id="{2C24E7BA-3592-4357-B09E-F9FC9823E008}"/>
              </a:ext>
            </a:extLst>
          </p:cNvPr>
          <p:cNvSpPr txBox="1"/>
          <p:nvPr/>
        </p:nvSpPr>
        <p:spPr>
          <a:xfrm>
            <a:off x="683046" y="5425807"/>
            <a:ext cx="2222724" cy="461665"/>
          </a:xfrm>
          <a:prstGeom prst="rect">
            <a:avLst/>
          </a:prstGeom>
          <a:noFill/>
        </p:spPr>
        <p:txBody>
          <a:bodyPr wrap="none" rtlCol="0">
            <a:spAutoFit/>
          </a:bodyPr>
          <a:lstStyle/>
          <a:p>
            <a:r>
              <a:rPr lang="fr-FR" sz="2400" b="1" dirty="0">
                <a:solidFill>
                  <a:srgbClr val="002060"/>
                </a:solidFill>
              </a:rPr>
              <a:t>Mathématiques</a:t>
            </a:r>
          </a:p>
        </p:txBody>
      </p:sp>
      <p:sp>
        <p:nvSpPr>
          <p:cNvPr id="11" name="Rectangle 10">
            <a:extLst>
              <a:ext uri="{FF2B5EF4-FFF2-40B4-BE49-F238E27FC236}">
                <a16:creationId xmlns:a16="http://schemas.microsoft.com/office/drawing/2014/main" id="{2EDEE971-3344-46EF-8957-552DE3AD4F96}"/>
              </a:ext>
            </a:extLst>
          </p:cNvPr>
          <p:cNvSpPr/>
          <p:nvPr/>
        </p:nvSpPr>
        <p:spPr>
          <a:xfrm>
            <a:off x="683046" y="1192213"/>
            <a:ext cx="9397388" cy="16965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0F56D61A-2385-4973-9D85-5BB7D5A13458}"/>
              </a:ext>
            </a:extLst>
          </p:cNvPr>
          <p:cNvSpPr txBox="1"/>
          <p:nvPr/>
        </p:nvSpPr>
        <p:spPr>
          <a:xfrm>
            <a:off x="683046" y="1137128"/>
            <a:ext cx="3228513" cy="461665"/>
          </a:xfrm>
          <a:prstGeom prst="rect">
            <a:avLst/>
          </a:prstGeom>
          <a:noFill/>
        </p:spPr>
        <p:txBody>
          <a:bodyPr wrap="none" rtlCol="0">
            <a:spAutoFit/>
          </a:bodyPr>
          <a:lstStyle/>
          <a:p>
            <a:r>
              <a:rPr lang="fr-FR" sz="2400" b="1" dirty="0">
                <a:solidFill>
                  <a:srgbClr val="002060"/>
                </a:solidFill>
              </a:rPr>
              <a:t>Linguistique / Cognition</a:t>
            </a:r>
          </a:p>
        </p:txBody>
      </p:sp>
      <p:sp>
        <p:nvSpPr>
          <p:cNvPr id="13" name="TextBox 12">
            <a:extLst>
              <a:ext uri="{FF2B5EF4-FFF2-40B4-BE49-F238E27FC236}">
                <a16:creationId xmlns:a16="http://schemas.microsoft.com/office/drawing/2014/main" id="{9D787FFF-2635-4841-A14A-01F82694E332}"/>
              </a:ext>
            </a:extLst>
          </p:cNvPr>
          <p:cNvSpPr txBox="1"/>
          <p:nvPr/>
        </p:nvSpPr>
        <p:spPr>
          <a:xfrm>
            <a:off x="7982847" y="1752335"/>
            <a:ext cx="1472198"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de corpus</a:t>
            </a:r>
          </a:p>
        </p:txBody>
      </p:sp>
      <p:sp>
        <p:nvSpPr>
          <p:cNvPr id="14" name="Oval 13">
            <a:extLst>
              <a:ext uri="{FF2B5EF4-FFF2-40B4-BE49-F238E27FC236}">
                <a16:creationId xmlns:a16="http://schemas.microsoft.com/office/drawing/2014/main" id="{24B3B09D-72DD-473B-A8F0-860E75591FB7}"/>
              </a:ext>
            </a:extLst>
          </p:cNvPr>
          <p:cNvSpPr/>
          <p:nvPr/>
        </p:nvSpPr>
        <p:spPr>
          <a:xfrm>
            <a:off x="7716409" y="1739286"/>
            <a:ext cx="2005070" cy="76553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DAA919E1-3DC4-4308-A5FF-62D9BC8A2319}"/>
              </a:ext>
            </a:extLst>
          </p:cNvPr>
          <p:cNvSpPr txBox="1"/>
          <p:nvPr/>
        </p:nvSpPr>
        <p:spPr>
          <a:xfrm>
            <a:off x="6064398" y="1739287"/>
            <a:ext cx="1579663"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informatique</a:t>
            </a:r>
          </a:p>
        </p:txBody>
      </p:sp>
      <p:sp>
        <p:nvSpPr>
          <p:cNvPr id="16" name="Oval 15">
            <a:extLst>
              <a:ext uri="{FF2B5EF4-FFF2-40B4-BE49-F238E27FC236}">
                <a16:creationId xmlns:a16="http://schemas.microsoft.com/office/drawing/2014/main" id="{7C35E6B0-B45D-426B-9DF4-E743374E11AC}"/>
              </a:ext>
            </a:extLst>
          </p:cNvPr>
          <p:cNvSpPr/>
          <p:nvPr/>
        </p:nvSpPr>
        <p:spPr>
          <a:xfrm>
            <a:off x="5772845" y="1475151"/>
            <a:ext cx="4120287" cy="125477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9CACD07C-F444-4877-A638-7A2E53C75AB2}"/>
              </a:ext>
            </a:extLst>
          </p:cNvPr>
          <p:cNvSpPr txBox="1"/>
          <p:nvPr/>
        </p:nvSpPr>
        <p:spPr>
          <a:xfrm>
            <a:off x="6014253" y="3845715"/>
            <a:ext cx="766555" cy="707886"/>
          </a:xfrm>
          <a:prstGeom prst="rect">
            <a:avLst/>
          </a:prstGeom>
          <a:noFill/>
        </p:spPr>
        <p:txBody>
          <a:bodyPr wrap="none" rtlCol="0">
            <a:spAutoFit/>
          </a:bodyPr>
          <a:lstStyle/>
          <a:p>
            <a:pPr algn="ctr"/>
            <a:r>
              <a:rPr lang="fr-FR" sz="2000" b="1" dirty="0">
                <a:solidFill>
                  <a:srgbClr val="FF0000"/>
                </a:solidFill>
              </a:rPr>
              <a:t>TALN</a:t>
            </a:r>
          </a:p>
          <a:p>
            <a:pPr algn="ctr"/>
            <a:r>
              <a:rPr lang="fr-FR" sz="2000" b="1" dirty="0">
                <a:solidFill>
                  <a:srgbClr val="FF0000"/>
                </a:solidFill>
              </a:rPr>
              <a:t>/ NLP</a:t>
            </a:r>
          </a:p>
        </p:txBody>
      </p:sp>
      <p:sp>
        <p:nvSpPr>
          <p:cNvPr id="18" name="Oval 17">
            <a:extLst>
              <a:ext uri="{FF2B5EF4-FFF2-40B4-BE49-F238E27FC236}">
                <a16:creationId xmlns:a16="http://schemas.microsoft.com/office/drawing/2014/main" id="{A2F22084-0BFC-49B8-86E6-DE02FE3E129B}"/>
              </a:ext>
            </a:extLst>
          </p:cNvPr>
          <p:cNvSpPr/>
          <p:nvPr/>
        </p:nvSpPr>
        <p:spPr>
          <a:xfrm>
            <a:off x="5394992"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DB4CB4ED-E5A7-426B-835A-EA570B54496D}"/>
              </a:ext>
            </a:extLst>
          </p:cNvPr>
          <p:cNvSpPr txBox="1"/>
          <p:nvPr/>
        </p:nvSpPr>
        <p:spPr>
          <a:xfrm>
            <a:off x="3313917" y="3733782"/>
            <a:ext cx="409086" cy="400110"/>
          </a:xfrm>
          <a:prstGeom prst="rect">
            <a:avLst/>
          </a:prstGeom>
          <a:noFill/>
        </p:spPr>
        <p:txBody>
          <a:bodyPr wrap="none" rtlCol="0">
            <a:spAutoFit/>
          </a:bodyPr>
          <a:lstStyle/>
          <a:p>
            <a:pPr algn="ctr"/>
            <a:r>
              <a:rPr lang="fr-FR" sz="2000" b="1" dirty="0">
                <a:solidFill>
                  <a:srgbClr val="002060"/>
                </a:solidFill>
              </a:rPr>
              <a:t>IA</a:t>
            </a:r>
          </a:p>
        </p:txBody>
      </p:sp>
      <p:sp>
        <p:nvSpPr>
          <p:cNvPr id="20" name="Oval 19">
            <a:extLst>
              <a:ext uri="{FF2B5EF4-FFF2-40B4-BE49-F238E27FC236}">
                <a16:creationId xmlns:a16="http://schemas.microsoft.com/office/drawing/2014/main" id="{13AF60D5-D7E3-49EA-9DA7-89442F2CADEC}"/>
              </a:ext>
            </a:extLst>
          </p:cNvPr>
          <p:cNvSpPr/>
          <p:nvPr/>
        </p:nvSpPr>
        <p:spPr>
          <a:xfrm>
            <a:off x="3028431" y="3656743"/>
            <a:ext cx="2005070" cy="108583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A88744BD-5156-4FB1-BD74-26853E199223}"/>
              </a:ext>
            </a:extLst>
          </p:cNvPr>
          <p:cNvSpPr/>
          <p:nvPr/>
        </p:nvSpPr>
        <p:spPr>
          <a:xfrm>
            <a:off x="3310345" y="4045778"/>
            <a:ext cx="1447582" cy="54440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122D7FDE-A51B-4410-8F1C-CA52759082EB}"/>
              </a:ext>
            </a:extLst>
          </p:cNvPr>
          <p:cNvSpPr txBox="1"/>
          <p:nvPr/>
        </p:nvSpPr>
        <p:spPr>
          <a:xfrm>
            <a:off x="3739801" y="4109825"/>
            <a:ext cx="518092" cy="400110"/>
          </a:xfrm>
          <a:prstGeom prst="rect">
            <a:avLst/>
          </a:prstGeom>
          <a:noFill/>
        </p:spPr>
        <p:txBody>
          <a:bodyPr wrap="none" rtlCol="0">
            <a:spAutoFit/>
          </a:bodyPr>
          <a:lstStyle/>
          <a:p>
            <a:pPr algn="ctr"/>
            <a:r>
              <a:rPr lang="fr-FR" sz="2000" b="1" dirty="0">
                <a:solidFill>
                  <a:srgbClr val="002060"/>
                </a:solidFill>
              </a:rPr>
              <a:t>ML</a:t>
            </a:r>
          </a:p>
        </p:txBody>
      </p:sp>
      <p:sp>
        <p:nvSpPr>
          <p:cNvPr id="23" name="TextBox 22">
            <a:extLst>
              <a:ext uri="{FF2B5EF4-FFF2-40B4-BE49-F238E27FC236}">
                <a16:creationId xmlns:a16="http://schemas.microsoft.com/office/drawing/2014/main" id="{8F5E6B8B-6171-4233-9C96-E78B9253A550}"/>
              </a:ext>
            </a:extLst>
          </p:cNvPr>
          <p:cNvSpPr txBox="1"/>
          <p:nvPr/>
        </p:nvSpPr>
        <p:spPr>
          <a:xfrm>
            <a:off x="932021" y="3824356"/>
            <a:ext cx="1716240" cy="400110"/>
          </a:xfrm>
          <a:prstGeom prst="rect">
            <a:avLst/>
          </a:prstGeom>
          <a:noFill/>
        </p:spPr>
        <p:txBody>
          <a:bodyPr wrap="none" rtlCol="0">
            <a:spAutoFit/>
          </a:bodyPr>
          <a:lstStyle/>
          <a:p>
            <a:pPr algn="ctr"/>
            <a:r>
              <a:rPr lang="fr-FR" sz="2000" b="1" dirty="0">
                <a:solidFill>
                  <a:srgbClr val="002060"/>
                </a:solidFill>
              </a:rPr>
              <a:t>Algorithmique</a:t>
            </a:r>
          </a:p>
        </p:txBody>
      </p:sp>
      <p:sp>
        <p:nvSpPr>
          <p:cNvPr id="24" name="Oval 23">
            <a:extLst>
              <a:ext uri="{FF2B5EF4-FFF2-40B4-BE49-F238E27FC236}">
                <a16:creationId xmlns:a16="http://schemas.microsoft.com/office/drawing/2014/main" id="{49628DB5-2249-4490-B383-2E31BB01B48C}"/>
              </a:ext>
            </a:extLst>
          </p:cNvPr>
          <p:cNvSpPr/>
          <p:nvPr/>
        </p:nvSpPr>
        <p:spPr>
          <a:xfrm>
            <a:off x="791873" y="3661922"/>
            <a:ext cx="2005070" cy="75926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AAC0AA6D-9881-415A-85A4-842AAC905FEB}"/>
              </a:ext>
            </a:extLst>
          </p:cNvPr>
          <p:cNvSpPr txBox="1"/>
          <p:nvPr/>
        </p:nvSpPr>
        <p:spPr>
          <a:xfrm>
            <a:off x="3622104" y="5855110"/>
            <a:ext cx="1021433" cy="400110"/>
          </a:xfrm>
          <a:prstGeom prst="rect">
            <a:avLst/>
          </a:prstGeom>
          <a:noFill/>
        </p:spPr>
        <p:txBody>
          <a:bodyPr wrap="none" rtlCol="0">
            <a:spAutoFit/>
          </a:bodyPr>
          <a:lstStyle/>
          <a:p>
            <a:pPr algn="ctr"/>
            <a:r>
              <a:rPr lang="fr-FR" sz="2000" b="1" dirty="0">
                <a:solidFill>
                  <a:srgbClr val="002060"/>
                </a:solidFill>
              </a:rPr>
              <a:t>Logique</a:t>
            </a:r>
          </a:p>
        </p:txBody>
      </p:sp>
      <p:sp>
        <p:nvSpPr>
          <p:cNvPr id="27" name="Oval 26">
            <a:extLst>
              <a:ext uri="{FF2B5EF4-FFF2-40B4-BE49-F238E27FC236}">
                <a16:creationId xmlns:a16="http://schemas.microsoft.com/office/drawing/2014/main" id="{4B667885-98DA-4420-8426-0B7AE313EA24}"/>
              </a:ext>
            </a:extLst>
          </p:cNvPr>
          <p:cNvSpPr/>
          <p:nvPr/>
        </p:nvSpPr>
        <p:spPr>
          <a:xfrm>
            <a:off x="3119674"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9FA1BD6-9B29-4A31-8881-0D533F0AD242}"/>
              </a:ext>
            </a:extLst>
          </p:cNvPr>
          <p:cNvSpPr txBox="1"/>
          <p:nvPr/>
        </p:nvSpPr>
        <p:spPr>
          <a:xfrm>
            <a:off x="6829602" y="5855110"/>
            <a:ext cx="1323054" cy="400110"/>
          </a:xfrm>
          <a:prstGeom prst="rect">
            <a:avLst/>
          </a:prstGeom>
          <a:noFill/>
        </p:spPr>
        <p:txBody>
          <a:bodyPr wrap="none" rtlCol="0">
            <a:spAutoFit/>
          </a:bodyPr>
          <a:lstStyle/>
          <a:p>
            <a:pPr algn="ctr"/>
            <a:r>
              <a:rPr lang="fr-FR" sz="2000" b="1" dirty="0">
                <a:solidFill>
                  <a:srgbClr val="002060"/>
                </a:solidFill>
              </a:rPr>
              <a:t>Statistique</a:t>
            </a:r>
          </a:p>
        </p:txBody>
      </p:sp>
      <p:sp>
        <p:nvSpPr>
          <p:cNvPr id="29" name="Oval 28">
            <a:extLst>
              <a:ext uri="{FF2B5EF4-FFF2-40B4-BE49-F238E27FC236}">
                <a16:creationId xmlns:a16="http://schemas.microsoft.com/office/drawing/2014/main" id="{6EE67A09-762E-4EEF-A5C2-F051D26641AD}"/>
              </a:ext>
            </a:extLst>
          </p:cNvPr>
          <p:cNvSpPr/>
          <p:nvPr/>
        </p:nvSpPr>
        <p:spPr>
          <a:xfrm>
            <a:off x="6477982"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EBEF567C-0157-48A2-8571-9E52030C0E9D}"/>
              </a:ext>
            </a:extLst>
          </p:cNvPr>
          <p:cNvSpPr txBox="1"/>
          <p:nvPr/>
        </p:nvSpPr>
        <p:spPr>
          <a:xfrm>
            <a:off x="1451878" y="4300747"/>
            <a:ext cx="468398" cy="584775"/>
          </a:xfrm>
          <a:prstGeom prst="rect">
            <a:avLst/>
          </a:prstGeom>
          <a:noFill/>
        </p:spPr>
        <p:txBody>
          <a:bodyPr wrap="none" rtlCol="0">
            <a:spAutoFit/>
          </a:bodyPr>
          <a:lstStyle/>
          <a:p>
            <a:r>
              <a:rPr lang="fr-FR" sz="3200" dirty="0">
                <a:solidFill>
                  <a:srgbClr val="002060"/>
                </a:solidFill>
              </a:rPr>
              <a:t>…</a:t>
            </a:r>
          </a:p>
        </p:txBody>
      </p:sp>
      <p:sp>
        <p:nvSpPr>
          <p:cNvPr id="31" name="TextBox 30">
            <a:extLst>
              <a:ext uri="{FF2B5EF4-FFF2-40B4-BE49-F238E27FC236}">
                <a16:creationId xmlns:a16="http://schemas.microsoft.com/office/drawing/2014/main" id="{56EF02D7-70C9-43E5-A400-CDE49905B0CA}"/>
              </a:ext>
            </a:extLst>
          </p:cNvPr>
          <p:cNvSpPr txBox="1"/>
          <p:nvPr/>
        </p:nvSpPr>
        <p:spPr>
          <a:xfrm>
            <a:off x="3246252" y="1890000"/>
            <a:ext cx="609462" cy="830997"/>
          </a:xfrm>
          <a:prstGeom prst="rect">
            <a:avLst/>
          </a:prstGeom>
          <a:noFill/>
        </p:spPr>
        <p:txBody>
          <a:bodyPr wrap="none" rtlCol="0">
            <a:spAutoFit/>
          </a:bodyPr>
          <a:lstStyle/>
          <a:p>
            <a:r>
              <a:rPr lang="fr-FR" sz="4800" dirty="0">
                <a:solidFill>
                  <a:srgbClr val="002060"/>
                </a:solidFill>
              </a:rPr>
              <a:t>…</a:t>
            </a:r>
          </a:p>
        </p:txBody>
      </p:sp>
      <p:sp>
        <p:nvSpPr>
          <p:cNvPr id="32" name="TextBox 31">
            <a:extLst>
              <a:ext uri="{FF2B5EF4-FFF2-40B4-BE49-F238E27FC236}">
                <a16:creationId xmlns:a16="http://schemas.microsoft.com/office/drawing/2014/main" id="{B1269CE6-F44C-4CF5-816C-FEDA6D87CA88}"/>
              </a:ext>
            </a:extLst>
          </p:cNvPr>
          <p:cNvSpPr txBox="1"/>
          <p:nvPr/>
        </p:nvSpPr>
        <p:spPr>
          <a:xfrm>
            <a:off x="1310814" y="5720872"/>
            <a:ext cx="609462" cy="830997"/>
          </a:xfrm>
          <a:prstGeom prst="rect">
            <a:avLst/>
          </a:prstGeom>
          <a:noFill/>
        </p:spPr>
        <p:txBody>
          <a:bodyPr wrap="none" rtlCol="0">
            <a:spAutoFit/>
          </a:bodyPr>
          <a:lstStyle/>
          <a:p>
            <a:r>
              <a:rPr lang="fr-FR" sz="4800" dirty="0">
                <a:solidFill>
                  <a:srgbClr val="002060"/>
                </a:solidFill>
              </a:rPr>
              <a:t>…</a:t>
            </a:r>
          </a:p>
        </p:txBody>
      </p:sp>
      <p:cxnSp>
        <p:nvCxnSpPr>
          <p:cNvPr id="34" name="Straight Arrow Connector 33">
            <a:extLst>
              <a:ext uri="{FF2B5EF4-FFF2-40B4-BE49-F238E27FC236}">
                <a16:creationId xmlns:a16="http://schemas.microsoft.com/office/drawing/2014/main" id="{F3D83D05-AC7F-4000-9650-2185C3005227}"/>
              </a:ext>
            </a:extLst>
          </p:cNvPr>
          <p:cNvCxnSpPr>
            <a:stCxn id="18" idx="6"/>
            <a:endCxn id="8" idx="2"/>
          </p:cNvCxnSpPr>
          <p:nvPr/>
        </p:nvCxnSpPr>
        <p:spPr>
          <a:xfrm>
            <a:off x="7400062" y="4199659"/>
            <a:ext cx="316347"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73ADDB-7733-4111-A230-58EFEEB787DC}"/>
              </a:ext>
            </a:extLst>
          </p:cNvPr>
          <p:cNvCxnSpPr/>
          <p:nvPr/>
        </p:nvCxnSpPr>
        <p:spPr>
          <a:xfrm>
            <a:off x="5065393" y="4199658"/>
            <a:ext cx="316347" cy="0"/>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0F8BEF-45E2-4831-B4DC-15E819499390}"/>
              </a:ext>
            </a:extLst>
          </p:cNvPr>
          <p:cNvCxnSpPr>
            <a:cxnSpLocks/>
          </p:cNvCxnSpPr>
          <p:nvPr/>
        </p:nvCxnSpPr>
        <p:spPr>
          <a:xfrm flipV="1">
            <a:off x="2519156" y="3417054"/>
            <a:ext cx="616367" cy="370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DDFEA2-02BA-4EE3-A523-7C6E50443A77}"/>
              </a:ext>
            </a:extLst>
          </p:cNvPr>
          <p:cNvCxnSpPr>
            <a:cxnSpLocks/>
          </p:cNvCxnSpPr>
          <p:nvPr/>
        </p:nvCxnSpPr>
        <p:spPr>
          <a:xfrm>
            <a:off x="3134173" y="3407482"/>
            <a:ext cx="2002616" cy="9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C2013F-94F5-43E6-8E78-263D4AADD4CA}"/>
              </a:ext>
            </a:extLst>
          </p:cNvPr>
          <p:cNvCxnSpPr>
            <a:cxnSpLocks/>
          </p:cNvCxnSpPr>
          <p:nvPr/>
        </p:nvCxnSpPr>
        <p:spPr>
          <a:xfrm>
            <a:off x="5124744" y="3419149"/>
            <a:ext cx="563884" cy="4265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E7336-01E9-4DE7-A275-56B24CEB6551}"/>
              </a:ext>
            </a:extLst>
          </p:cNvPr>
          <p:cNvCxnSpPr>
            <a:cxnSpLocks/>
            <a:stCxn id="14" idx="3"/>
            <a:endCxn id="18" idx="7"/>
          </p:cNvCxnSpPr>
          <p:nvPr/>
        </p:nvCxnSpPr>
        <p:spPr>
          <a:xfrm flipH="1">
            <a:off x="7106426" y="2392709"/>
            <a:ext cx="903619" cy="142305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B19EFFC-3B0F-409B-BF92-C77D2160368A}"/>
              </a:ext>
            </a:extLst>
          </p:cNvPr>
          <p:cNvCxnSpPr>
            <a:cxnSpLocks/>
            <a:endCxn id="20" idx="2"/>
          </p:cNvCxnSpPr>
          <p:nvPr/>
        </p:nvCxnSpPr>
        <p:spPr>
          <a:xfrm>
            <a:off x="2817830" y="4080767"/>
            <a:ext cx="210601" cy="118892"/>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662BAF7-74BE-4198-9663-521973FD79A0}"/>
              </a:ext>
            </a:extLst>
          </p:cNvPr>
          <p:cNvCxnSpPr>
            <a:cxnSpLocks/>
            <a:stCxn id="27" idx="1"/>
            <a:endCxn id="24" idx="5"/>
          </p:cNvCxnSpPr>
          <p:nvPr/>
        </p:nvCxnSpPr>
        <p:spPr>
          <a:xfrm flipH="1" flipV="1">
            <a:off x="2503307" y="4309995"/>
            <a:ext cx="910003" cy="14698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77B242-07C8-425A-A219-B14708F98B3E}"/>
              </a:ext>
            </a:extLst>
          </p:cNvPr>
          <p:cNvCxnSpPr>
            <a:cxnSpLocks/>
            <a:stCxn id="29" idx="2"/>
            <a:endCxn id="21" idx="5"/>
          </p:cNvCxnSpPr>
          <p:nvPr/>
        </p:nvCxnSpPr>
        <p:spPr>
          <a:xfrm flipH="1" flipV="1">
            <a:off x="4545934" y="4510455"/>
            <a:ext cx="1932048" cy="15447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33FC95-9475-4DE7-BA08-842BD30982F5}"/>
              </a:ext>
            </a:extLst>
          </p:cNvPr>
          <p:cNvCxnSpPr>
            <a:cxnSpLocks/>
            <a:stCxn id="29" idx="6"/>
            <a:endCxn id="8" idx="4"/>
          </p:cNvCxnSpPr>
          <p:nvPr/>
        </p:nvCxnSpPr>
        <p:spPr>
          <a:xfrm flipV="1">
            <a:off x="8483052" y="4742574"/>
            <a:ext cx="235892" cy="13125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FBE8506-C1E3-4C76-A6FB-2608BA7B4394}"/>
              </a:ext>
            </a:extLst>
          </p:cNvPr>
          <p:cNvCxnSpPr>
            <a:cxnSpLocks/>
            <a:endCxn id="16" idx="2"/>
          </p:cNvCxnSpPr>
          <p:nvPr/>
        </p:nvCxnSpPr>
        <p:spPr>
          <a:xfrm flipV="1">
            <a:off x="5772845" y="2102540"/>
            <a:ext cx="0" cy="963266"/>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1D95896-1FEA-4E43-BE07-46F443B87BEE}"/>
              </a:ext>
            </a:extLst>
          </p:cNvPr>
          <p:cNvCxnSpPr>
            <a:cxnSpLocks/>
            <a:stCxn id="14" idx="4"/>
            <a:endCxn id="8" idx="0"/>
          </p:cNvCxnSpPr>
          <p:nvPr/>
        </p:nvCxnSpPr>
        <p:spPr>
          <a:xfrm>
            <a:off x="8718944" y="2504819"/>
            <a:ext cx="0" cy="115192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748EFD-1B80-40DE-869D-A4D27801F46E}"/>
              </a:ext>
            </a:extLst>
          </p:cNvPr>
          <p:cNvCxnSpPr>
            <a:cxnSpLocks/>
            <a:endCxn id="18" idx="0"/>
          </p:cNvCxnSpPr>
          <p:nvPr/>
        </p:nvCxnSpPr>
        <p:spPr>
          <a:xfrm>
            <a:off x="6397527" y="2861555"/>
            <a:ext cx="0" cy="795188"/>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79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Analyse thématique : topics, termes et documents</a:t>
            </a:r>
          </a:p>
        </p:txBody>
      </p:sp>
      <p:sp>
        <p:nvSpPr>
          <p:cNvPr id="6" name="TextBox 5">
            <a:extLst>
              <a:ext uri="{FF2B5EF4-FFF2-40B4-BE49-F238E27FC236}">
                <a16:creationId xmlns:a16="http://schemas.microsoft.com/office/drawing/2014/main" id="{9E39FB53-238D-42E6-B01D-3486A0869A5B}"/>
              </a:ext>
            </a:extLst>
          </p:cNvPr>
          <p:cNvSpPr txBox="1"/>
          <p:nvPr/>
        </p:nvSpPr>
        <p:spPr>
          <a:xfrm>
            <a:off x="1550505" y="1153064"/>
            <a:ext cx="3949148" cy="1015663"/>
          </a:xfrm>
          <a:prstGeom prst="rect">
            <a:avLst/>
          </a:prstGeom>
          <a:noFill/>
        </p:spPr>
        <p:txBody>
          <a:bodyPr wrap="square" rtlCol="0">
            <a:spAutoFit/>
          </a:bodyPr>
          <a:lstStyle/>
          <a:p>
            <a:r>
              <a:rPr lang="fr-FR" sz="2000" dirty="0"/>
              <a:t>Chaque topic se répartit sur des termes caractéristiques auxquels sont affectés des poids</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2120350" y="2336019"/>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2120348" y="3828378"/>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2120348" y="5320738"/>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32789" y="1153188"/>
            <a:ext cx="5824323" cy="1015663"/>
          </a:xfrm>
          <a:prstGeom prst="rect">
            <a:avLst/>
          </a:prstGeom>
          <a:noFill/>
        </p:spPr>
        <p:txBody>
          <a:bodyPr wrap="square" rtlCol="0">
            <a:spAutoFit/>
          </a:bodyPr>
          <a:lstStyle/>
          <a:p>
            <a:r>
              <a:rPr lang="fr-FR" sz="2000" dirty="0"/>
              <a:t>Chaque document est vu comme une combinaison de plusieurs topics, chacun avec des poids différents</a:t>
            </a:r>
          </a:p>
          <a:p>
            <a:r>
              <a:rPr lang="fr-FR" sz="2000" dirty="0"/>
              <a:t>Chaque terme du texte appartient à un de ces topics</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409567"/>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834888" y="2629220"/>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834888" y="4257110"/>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834888" y="5700334"/>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040235"/>
            <a:ext cx="4570095" cy="369332"/>
          </a:xfrm>
          <a:prstGeom prst="rect">
            <a:avLst/>
          </a:prstGeom>
          <a:noFill/>
        </p:spPr>
        <p:txBody>
          <a:bodyPr wrap="square" rtlCol="0">
            <a:spAutoFit/>
          </a:bodyPr>
          <a:lstStyle/>
          <a:p>
            <a:r>
              <a:rPr lang="fr-FR" b="1" dirty="0"/>
              <a:t>Document 1 </a:t>
            </a:r>
            <a:r>
              <a:rPr lang="fr-FR" dirty="0"/>
              <a:t>- topic 1: 0.60 topic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4985354"/>
            <a:ext cx="5559287" cy="369332"/>
          </a:xfrm>
          <a:prstGeom prst="rect">
            <a:avLst/>
          </a:prstGeom>
          <a:noFill/>
        </p:spPr>
        <p:txBody>
          <a:bodyPr wrap="square" rtlCol="0">
            <a:spAutoFit/>
          </a:bodyPr>
          <a:lstStyle/>
          <a:p>
            <a:r>
              <a:rPr lang="fr-FR" b="1" dirty="0"/>
              <a:t>Document 2 </a:t>
            </a:r>
            <a:r>
              <a:rPr lang="fr-FR" dirty="0"/>
              <a:t>- topic 3: 0.60 topic 1: 0.35 topic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377168"/>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Tree>
    <p:extLst>
      <p:ext uri="{BB962C8B-B14F-4D97-AF65-F5344CB8AC3E}">
        <p14:creationId xmlns:p14="http://schemas.microsoft.com/office/powerpoint/2010/main" val="29386287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Analyse thématique : topics, termes et documents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9106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9106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 name="TextBox 5">
            <a:extLst>
              <a:ext uri="{FF2B5EF4-FFF2-40B4-BE49-F238E27FC236}">
                <a16:creationId xmlns:a16="http://schemas.microsoft.com/office/drawing/2014/main" id="{BDBC2402-6A06-4660-82AA-124639C093E7}"/>
              </a:ext>
            </a:extLst>
          </p:cNvPr>
          <p:cNvSpPr txBox="1"/>
          <p:nvPr/>
        </p:nvSpPr>
        <p:spPr>
          <a:xfrm rot="5400000">
            <a:off x="5762932" y="3573153"/>
            <a:ext cx="694421" cy="707886"/>
          </a:xfrm>
          <a:prstGeom prst="rect">
            <a:avLst/>
          </a:prstGeom>
          <a:noFill/>
        </p:spPr>
        <p:txBody>
          <a:bodyPr wrap="none" rtlCol="0">
            <a:spAutoFit/>
          </a:bodyPr>
          <a:lstStyle/>
          <a:p>
            <a:r>
              <a:rPr lang="fr-FR" sz="4000" dirty="0"/>
              <a:t>=&gt;</a:t>
            </a:r>
          </a:p>
        </p:txBody>
      </p:sp>
    </p:spTree>
    <p:extLst>
      <p:ext uri="{BB962C8B-B14F-4D97-AF65-F5344CB8AC3E}">
        <p14:creationId xmlns:p14="http://schemas.microsoft.com/office/powerpoint/2010/main" val="41303017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B199-34AD-4435-BD49-7F487CC8E405}"/>
              </a:ext>
            </a:extLst>
          </p:cNvPr>
          <p:cNvSpPr>
            <a:spLocks noGrp="1"/>
          </p:cNvSpPr>
          <p:nvPr>
            <p:ph type="title"/>
          </p:nvPr>
        </p:nvSpPr>
        <p:spPr/>
        <p:txBody>
          <a:bodyPr>
            <a:normAutofit fontScale="90000"/>
          </a:bodyPr>
          <a:lstStyle/>
          <a:p>
            <a:r>
              <a:rPr lang="fr-FR" dirty="0"/>
              <a:t>Analyse thématique : composition des topics</a:t>
            </a:r>
            <a:r>
              <a:rPr lang="fr-FR" sz="3600" dirty="0"/>
              <a:t> </a:t>
            </a:r>
            <a:endParaRPr lang="fr-FR" dirty="0"/>
          </a:p>
        </p:txBody>
      </p:sp>
      <p:pic>
        <p:nvPicPr>
          <p:cNvPr id="4" name="Picture 3">
            <a:extLst>
              <a:ext uri="{FF2B5EF4-FFF2-40B4-BE49-F238E27FC236}">
                <a16:creationId xmlns:a16="http://schemas.microsoft.com/office/drawing/2014/main" id="{849176A6-8E35-4F45-8417-95AC513DDFB2}"/>
              </a:ext>
            </a:extLst>
          </p:cNvPr>
          <p:cNvPicPr>
            <a:picLocks noChangeAspect="1"/>
          </p:cNvPicPr>
          <p:nvPr/>
        </p:nvPicPr>
        <p:blipFill>
          <a:blip r:embed="rId3"/>
          <a:stretch>
            <a:fillRect/>
          </a:stretch>
        </p:blipFill>
        <p:spPr>
          <a:xfrm>
            <a:off x="3234768" y="1466992"/>
            <a:ext cx="5722464" cy="4774324"/>
          </a:xfrm>
          <a:prstGeom prst="rect">
            <a:avLst/>
          </a:prstGeom>
        </p:spPr>
      </p:pic>
    </p:spTree>
    <p:extLst>
      <p:ext uri="{BB962C8B-B14F-4D97-AF65-F5344CB8AC3E}">
        <p14:creationId xmlns:p14="http://schemas.microsoft.com/office/powerpoint/2010/main" val="3938490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A7BC-7BA1-4AD1-B14D-33A445DC02FC}"/>
              </a:ext>
            </a:extLst>
          </p:cNvPr>
          <p:cNvSpPr>
            <a:spLocks noGrp="1"/>
          </p:cNvSpPr>
          <p:nvPr>
            <p:ph type="title"/>
          </p:nvPr>
        </p:nvSpPr>
        <p:spPr>
          <a:xfrm>
            <a:off x="122831" y="136525"/>
            <a:ext cx="11969086" cy="657557"/>
          </a:xfrm>
        </p:spPr>
        <p:txBody>
          <a:bodyPr>
            <a:normAutofit fontScale="90000"/>
          </a:bodyPr>
          <a:lstStyle/>
          <a:p>
            <a:r>
              <a:rPr lang="fr-FR" dirty="0"/>
              <a:t>Analyse thématique : </a:t>
            </a:r>
            <a:r>
              <a:rPr lang="fr-FR" sz="4000" dirty="0"/>
              <a:t>représentation synthétique</a:t>
            </a:r>
            <a:endParaRPr lang="fr-FR" dirty="0"/>
          </a:p>
        </p:txBody>
      </p:sp>
      <p:pic>
        <p:nvPicPr>
          <p:cNvPr id="3" name="Picture 2">
            <a:extLst>
              <a:ext uri="{FF2B5EF4-FFF2-40B4-BE49-F238E27FC236}">
                <a16:creationId xmlns:a16="http://schemas.microsoft.com/office/drawing/2014/main" id="{ACE546FF-48D6-418C-B31C-5AB2ADEE2090}"/>
              </a:ext>
            </a:extLst>
          </p:cNvPr>
          <p:cNvPicPr>
            <a:picLocks noChangeAspect="1"/>
          </p:cNvPicPr>
          <p:nvPr/>
        </p:nvPicPr>
        <p:blipFill>
          <a:blip r:embed="rId2"/>
          <a:stretch>
            <a:fillRect/>
          </a:stretch>
        </p:blipFill>
        <p:spPr>
          <a:xfrm>
            <a:off x="409073" y="794082"/>
            <a:ext cx="11355008" cy="6046678"/>
          </a:xfrm>
          <a:prstGeom prst="rect">
            <a:avLst/>
          </a:prstGeom>
        </p:spPr>
      </p:pic>
    </p:spTree>
    <p:extLst>
      <p:ext uri="{BB962C8B-B14F-4D97-AF65-F5344CB8AC3E}">
        <p14:creationId xmlns:p14="http://schemas.microsoft.com/office/powerpoint/2010/main" val="13191842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a:t>
            </a:r>
            <a:r>
              <a:rPr lang="fr-FR" sz="3600" dirty="0"/>
              <a:t> </a:t>
            </a:r>
            <a:r>
              <a:rPr lang="fr-FR" dirty="0"/>
              <a:t>sur documents</a:t>
            </a:r>
          </a:p>
        </p:txBody>
      </p:sp>
      <p:pic>
        <p:nvPicPr>
          <p:cNvPr id="4" name="Picture 3">
            <a:extLst>
              <a:ext uri="{FF2B5EF4-FFF2-40B4-BE49-F238E27FC236}">
                <a16:creationId xmlns:a16="http://schemas.microsoft.com/office/drawing/2014/main" id="{CD21D329-21F2-4288-A83B-340D361B6B9E}"/>
              </a:ext>
            </a:extLst>
          </p:cNvPr>
          <p:cNvPicPr>
            <a:picLocks noChangeAspect="1"/>
          </p:cNvPicPr>
          <p:nvPr/>
        </p:nvPicPr>
        <p:blipFill>
          <a:blip r:embed="rId2"/>
          <a:stretch>
            <a:fillRect/>
          </a:stretch>
        </p:blipFill>
        <p:spPr>
          <a:xfrm>
            <a:off x="409073" y="1045901"/>
            <a:ext cx="11180638" cy="5675574"/>
          </a:xfrm>
          <a:prstGeom prst="rect">
            <a:avLst/>
          </a:prstGeom>
        </p:spPr>
      </p:pic>
    </p:spTree>
    <p:extLst>
      <p:ext uri="{BB962C8B-B14F-4D97-AF65-F5344CB8AC3E}">
        <p14:creationId xmlns:p14="http://schemas.microsoft.com/office/powerpoint/2010/main" val="4040456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sur documents</a:t>
            </a:r>
            <a:r>
              <a:rPr lang="fr-FR" sz="3600" dirty="0"/>
              <a:t> </a:t>
            </a:r>
            <a:endParaRPr lang="fr-FR" dirty="0"/>
          </a:p>
        </p:txBody>
      </p:sp>
      <p:pic>
        <p:nvPicPr>
          <p:cNvPr id="3" name="Picture 2">
            <a:extLst>
              <a:ext uri="{FF2B5EF4-FFF2-40B4-BE49-F238E27FC236}">
                <a16:creationId xmlns:a16="http://schemas.microsoft.com/office/drawing/2014/main" id="{D400CE4F-CEA8-41C4-BCEA-C07FDFE10CE4}"/>
              </a:ext>
            </a:extLst>
          </p:cNvPr>
          <p:cNvPicPr>
            <a:picLocks noChangeAspect="1"/>
          </p:cNvPicPr>
          <p:nvPr/>
        </p:nvPicPr>
        <p:blipFill>
          <a:blip r:embed="rId2"/>
          <a:stretch>
            <a:fillRect/>
          </a:stretch>
        </p:blipFill>
        <p:spPr>
          <a:xfrm>
            <a:off x="529633" y="887871"/>
            <a:ext cx="10402223" cy="5970130"/>
          </a:xfrm>
          <a:prstGeom prst="rect">
            <a:avLst/>
          </a:prstGeom>
        </p:spPr>
      </p:pic>
    </p:spTree>
    <p:extLst>
      <p:ext uri="{BB962C8B-B14F-4D97-AF65-F5344CB8AC3E}">
        <p14:creationId xmlns:p14="http://schemas.microsoft.com/office/powerpoint/2010/main" val="36591519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Analyse thématique : principales utilisations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669" y="1042034"/>
            <a:ext cx="11688662" cy="5437143"/>
          </a:xfrm>
        </p:spPr>
        <p:txBody>
          <a:bodyPr>
            <a:normAutofit lnSpcReduction="10000"/>
          </a:bodyPr>
          <a:lstStyle/>
          <a:p>
            <a:r>
              <a:rPr lang="fr-FR" sz="2400" dirty="0"/>
              <a:t>Analyse textuelle : découverte des thématiques des documents d’un corpus volumineux (« lecture distante »)</a:t>
            </a:r>
          </a:p>
          <a:p>
            <a:pPr lvl="1"/>
            <a:r>
              <a:rPr lang="fr-FR" sz="2000" dirty="0"/>
              <a:t>Reproductible ; Automatisée ; Sans a priori </a:t>
            </a:r>
          </a:p>
          <a:p>
            <a:r>
              <a:rPr lang="fr-FR" sz="2400" dirty="0"/>
              <a:t>Caractérisation et mise en relation des termes les plus importants des topics</a:t>
            </a:r>
          </a:p>
          <a:p>
            <a:pPr lvl="1"/>
            <a:r>
              <a:rPr lang="fr-FR" sz="2000" dirty="0"/>
              <a:t>et des différents sens d’un même terme (=&gt; aide à la désambiguïsation)</a:t>
            </a:r>
          </a:p>
          <a:p>
            <a:pPr lvl="1"/>
            <a:r>
              <a:rPr lang="fr-FR" sz="2000" dirty="0"/>
              <a:t>Quelle utilisation du langage</a:t>
            </a:r>
          </a:p>
          <a:p>
            <a:r>
              <a:rPr lang="fr-FR" sz="2400" dirty="0"/>
              <a:t>Suivi et comparaison des agendas des différents acteurs d’un même champ</a:t>
            </a:r>
          </a:p>
          <a:p>
            <a:r>
              <a:rPr lang="fr-FR" sz="2400" dirty="0"/>
              <a:t>Comparaison et regroupements de documents</a:t>
            </a:r>
          </a:p>
          <a:p>
            <a:pPr lvl="1"/>
            <a:r>
              <a:rPr lang="fr-FR" sz="2000" dirty="0"/>
              <a:t>Les répartitions des topics sur chaque document les placent dans un espace sur lequel une distance </a:t>
            </a:r>
            <a:r>
              <a:rPr lang="fr-FR" sz="1800" dirty="0"/>
              <a:t>(cosinus…)</a:t>
            </a:r>
            <a:r>
              <a:rPr lang="fr-FR" sz="1600" dirty="0"/>
              <a:t> </a:t>
            </a:r>
            <a:r>
              <a:rPr lang="fr-FR" sz="2000" dirty="0"/>
              <a:t>peut être définie, d’où utilisation des algorithmes de clustering</a:t>
            </a:r>
          </a:p>
          <a:p>
            <a:r>
              <a:rPr lang="fr-FR" sz="2400" dirty="0"/>
              <a:t>Segmentation des documents </a:t>
            </a:r>
          </a:p>
          <a:p>
            <a:pPr lvl="1"/>
            <a:r>
              <a:rPr lang="fr-FR" sz="2000" dirty="0"/>
              <a:t>Découpage au sein d’un document (paragraphes, etc.) selon les sujets traités</a:t>
            </a:r>
          </a:p>
          <a:p>
            <a:r>
              <a:rPr lang="fr-FR" sz="2400" dirty="0"/>
              <a:t>Classification de documents</a:t>
            </a:r>
          </a:p>
          <a:p>
            <a:pPr lvl="1"/>
            <a:r>
              <a:rPr lang="fr-FR" sz="2000" dirty="0"/>
              <a:t>Certains topics peuvent servir comme attributs caractéristiques des documents</a:t>
            </a:r>
          </a:p>
          <a:p>
            <a:r>
              <a:rPr lang="fr-FR" sz="2400" dirty="0"/>
              <a:t>Recherche de documents </a:t>
            </a:r>
          </a:p>
        </p:txBody>
      </p:sp>
    </p:spTree>
    <p:extLst>
      <p:ext uri="{BB962C8B-B14F-4D97-AF65-F5344CB8AC3E}">
        <p14:creationId xmlns:p14="http://schemas.microsoft.com/office/powerpoint/2010/main" val="297741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étapes préliminaires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lnSpcReduction="10000"/>
          </a:bodyPr>
          <a:lstStyle/>
          <a:p>
            <a:r>
              <a:rPr lang="fr-FR" dirty="0"/>
              <a:t>Création de la matrice documents X termes</a:t>
            </a:r>
            <a:endParaRPr lang="fr-FR" b="1" dirty="0"/>
          </a:p>
          <a:p>
            <a:pPr lvl="1"/>
            <a:r>
              <a:rPr lang="fr-FR" dirty="0"/>
              <a:t>Approche simple par sac de mots (bag of </a:t>
            </a:r>
            <a:r>
              <a:rPr lang="fr-FR" dirty="0" err="1"/>
              <a:t>words</a:t>
            </a:r>
            <a:r>
              <a:rPr lang="fr-FR" dirty="0"/>
              <a:t>)</a:t>
            </a:r>
          </a:p>
          <a:p>
            <a:pPr lvl="1"/>
            <a:r>
              <a:rPr lang="fr-FR" dirty="0"/>
              <a:t>Elimination des termes trop rares</a:t>
            </a:r>
          </a:p>
          <a:p>
            <a:pPr lvl="2"/>
            <a:r>
              <a:rPr lang="fr-FR" dirty="0"/>
              <a:t>Termes présents dans trop peu de documents (par exemple de 1 à 5)</a:t>
            </a:r>
          </a:p>
          <a:p>
            <a:pPr lvl="2"/>
            <a:r>
              <a:rPr lang="fr-FR" dirty="0"/>
              <a:t>Termes dont la fréquence totale sur le corpus est trop faible</a:t>
            </a:r>
          </a:p>
          <a:p>
            <a:pPr lvl="2"/>
            <a:r>
              <a:rPr lang="fr-FR" dirty="0"/>
              <a:t>Fixer le nombre total de termes V voulus (10000-15000 est un bon nombre)</a:t>
            </a:r>
          </a:p>
          <a:p>
            <a:pPr lvl="1"/>
            <a:r>
              <a:rPr lang="fr-FR" dirty="0"/>
              <a:t>Elimination des termes trop fréquents</a:t>
            </a:r>
          </a:p>
          <a:p>
            <a:pPr lvl="2"/>
            <a:r>
              <a:rPr lang="fr-FR" dirty="0"/>
              <a:t>Stop-</a:t>
            </a:r>
            <a:r>
              <a:rPr lang="fr-FR" dirty="0" err="1"/>
              <a:t>words</a:t>
            </a:r>
            <a:endParaRPr lang="fr-FR" dirty="0"/>
          </a:p>
          <a:p>
            <a:pPr lvl="2"/>
            <a:r>
              <a:rPr lang="fr-FR" dirty="0"/>
              <a:t>Termes qui apparaissent dans une trop grande fraction des documents (par exemple 95 %)</a:t>
            </a:r>
          </a:p>
          <a:p>
            <a:pPr lvl="2"/>
            <a:r>
              <a:rPr lang="fr-FR" dirty="0"/>
              <a:t>Les T termes les plus fréquents</a:t>
            </a:r>
          </a:p>
          <a:p>
            <a:r>
              <a:rPr lang="fr-FR" dirty="0"/>
              <a:t>Il est important de conserver les groupes nominaux  </a:t>
            </a:r>
          </a:p>
          <a:p>
            <a:pPr lvl="1"/>
            <a:r>
              <a:rPr lang="fr-FR" dirty="0"/>
              <a:t>Ils sont plus caractéristiques d’un thème que les noms (ou adjectifs) qui les composent pris séparément</a:t>
            </a:r>
          </a:p>
          <a:p>
            <a:r>
              <a:rPr lang="fr-FR" dirty="0"/>
              <a:t>Utiliser les formes lemmatisées</a:t>
            </a:r>
          </a:p>
          <a:p>
            <a:pPr lvl="1"/>
            <a:r>
              <a:rPr lang="fr-FR" dirty="0"/>
              <a:t>Leur contribution au sens sont les mêmes, ne pas les séparer artificiellement</a:t>
            </a:r>
          </a:p>
          <a:p>
            <a:pPr lvl="1"/>
            <a:endParaRPr lang="fr-FR" dirty="0"/>
          </a:p>
        </p:txBody>
      </p:sp>
    </p:spTree>
    <p:extLst>
      <p:ext uri="{BB962C8B-B14F-4D97-AF65-F5344CB8AC3E}">
        <p14:creationId xmlns:p14="http://schemas.microsoft.com/office/powerpoint/2010/main" val="40385626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principales méthodes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95048"/>
            <a:ext cx="11888959" cy="5980518"/>
          </a:xfrm>
        </p:spPr>
        <p:txBody>
          <a:bodyPr>
            <a:normAutofit fontScale="92500" lnSpcReduction="10000"/>
          </a:bodyPr>
          <a:lstStyle/>
          <a:p>
            <a:r>
              <a:rPr lang="fr-FR" dirty="0"/>
              <a:t>2 approches différentes partant toutes d’une matrice documents X termes</a:t>
            </a:r>
          </a:p>
          <a:p>
            <a:pPr lvl="1"/>
            <a:r>
              <a:rPr lang="fr-FR" dirty="0"/>
              <a:t>Probabiliste : recherche de distributions de probabilité des topics sur les documents, et des termes sur les topics</a:t>
            </a:r>
          </a:p>
          <a:p>
            <a:pPr lvl="1"/>
            <a:r>
              <a:rPr lang="fr-FR" dirty="0"/>
              <a:t>Algébriste : par factorisation de la matrice documents X termes</a:t>
            </a:r>
          </a:p>
          <a:p>
            <a:r>
              <a:rPr lang="fr-FR" dirty="0"/>
              <a:t>Approche probabiliste</a:t>
            </a:r>
            <a:endParaRPr lang="fr-FR" b="1" dirty="0"/>
          </a:p>
          <a:p>
            <a:pPr lvl="1"/>
            <a:r>
              <a:rPr lang="fr-FR" dirty="0"/>
              <a:t>Allocation de Dirichlet latente (</a:t>
            </a:r>
            <a:r>
              <a:rPr lang="fr-FR" b="1" dirty="0"/>
              <a:t>LDA</a:t>
            </a:r>
            <a:r>
              <a:rPr lang="fr-FR" dirty="0"/>
              <a:t>, Latent Dirichlet Allocation), méthode standard par défaut</a:t>
            </a:r>
          </a:p>
          <a:p>
            <a:pPr lvl="1"/>
            <a:r>
              <a:rPr lang="fr-FR" dirty="0"/>
              <a:t>Nombreuses méthodes dérivées </a:t>
            </a:r>
            <a:r>
              <a:rPr lang="fr-FR" sz="2000" dirty="0"/>
              <a:t>(mais sans forcément de librairie standard…)</a:t>
            </a:r>
            <a:endParaRPr lang="fr-FR" dirty="0"/>
          </a:p>
          <a:p>
            <a:pPr lvl="2"/>
            <a:r>
              <a:rPr lang="fr-FR" dirty="0"/>
              <a:t>CTM, </a:t>
            </a:r>
            <a:r>
              <a:rPr lang="fr-FR" dirty="0" err="1"/>
              <a:t>Correlated</a:t>
            </a:r>
            <a:r>
              <a:rPr lang="fr-FR" dirty="0"/>
              <a:t> Topic Model, cherche à exploiter corrélations entre topics dans les documents</a:t>
            </a:r>
          </a:p>
          <a:p>
            <a:pPr lvl="2"/>
            <a:r>
              <a:rPr lang="fr-FR" dirty="0"/>
              <a:t>DTM, Dynamic Topic Model, les topics peuvent évoluer entre différentes périodes de temps</a:t>
            </a:r>
          </a:p>
          <a:p>
            <a:pPr lvl="2"/>
            <a:r>
              <a:rPr lang="fr-FR" dirty="0"/>
              <a:t>HTM, </a:t>
            </a:r>
            <a:r>
              <a:rPr lang="fr-FR" dirty="0" err="1"/>
              <a:t>Hierarchical</a:t>
            </a:r>
            <a:r>
              <a:rPr lang="fr-FR" dirty="0"/>
              <a:t> Topic Model, les topics forment entre eux une hiérarchie</a:t>
            </a:r>
          </a:p>
          <a:p>
            <a:pPr lvl="2"/>
            <a:r>
              <a:rPr lang="fr-FR" dirty="0"/>
              <a:t>STM, </a:t>
            </a:r>
            <a:r>
              <a:rPr lang="fr-FR" dirty="0" err="1"/>
              <a:t>Structured</a:t>
            </a:r>
            <a:r>
              <a:rPr lang="fr-FR" dirty="0"/>
              <a:t> Topic Model, on adjoint à LDA les influences de facteurs covariants (librairie, mais en R)</a:t>
            </a:r>
          </a:p>
          <a:p>
            <a:pPr lvl="2"/>
            <a:r>
              <a:rPr lang="fr-FR" dirty="0"/>
              <a:t>ETM, Embedded Topic Model, générant des plongements dans un espace de dimension réduite tant pour les termes que pour les topics </a:t>
            </a:r>
            <a:r>
              <a:rPr lang="fr-FR" sz="1800" dirty="0"/>
              <a:t>(voir plus loin les plongements de mots)</a:t>
            </a:r>
            <a:endParaRPr lang="fr-FR" dirty="0"/>
          </a:p>
          <a:p>
            <a:r>
              <a:rPr lang="fr-FR" dirty="0"/>
              <a:t>Approche algébriste</a:t>
            </a:r>
          </a:p>
          <a:p>
            <a:pPr lvl="1"/>
            <a:r>
              <a:rPr lang="fr-FR" dirty="0"/>
              <a:t>Analyse sémantique latente (</a:t>
            </a:r>
            <a:r>
              <a:rPr lang="fr-FR" b="1" dirty="0"/>
              <a:t>LSA</a:t>
            </a:r>
            <a:r>
              <a:rPr lang="fr-FR" dirty="0"/>
              <a:t>, Latent </a:t>
            </a:r>
            <a:r>
              <a:rPr lang="fr-FR" dirty="0" err="1"/>
              <a:t>Semantic</a:t>
            </a:r>
            <a:r>
              <a:rPr lang="fr-FR" dirty="0"/>
              <a:t> </a:t>
            </a:r>
            <a:r>
              <a:rPr lang="fr-FR" dirty="0" err="1"/>
              <a:t>Analysis</a:t>
            </a:r>
            <a:r>
              <a:rPr lang="fr-FR" dirty="0"/>
              <a:t>), l’ancêtre historique, plus guère utilisé </a:t>
            </a:r>
            <a:r>
              <a:rPr lang="fr-FR" sz="2200" dirty="0"/>
              <a:t>(coefficients négatifs ininterprétables)</a:t>
            </a:r>
          </a:p>
          <a:p>
            <a:pPr lvl="1"/>
            <a:r>
              <a:rPr lang="fr-FR" dirty="0"/>
              <a:t>Factorisation en Matrices Non-négatives (</a:t>
            </a:r>
            <a:r>
              <a:rPr lang="fr-FR" b="1" dirty="0"/>
              <a:t>NMF</a:t>
            </a:r>
            <a:r>
              <a:rPr lang="fr-FR" dirty="0"/>
              <a:t>, Non-</a:t>
            </a:r>
            <a:r>
              <a:rPr lang="fr-FR" dirty="0" err="1"/>
              <a:t>negative</a:t>
            </a:r>
            <a:r>
              <a:rPr lang="fr-FR" dirty="0"/>
              <a:t> Matrix </a:t>
            </a:r>
            <a:r>
              <a:rPr lang="fr-FR" dirty="0" err="1"/>
              <a:t>Factorization</a:t>
            </a:r>
            <a:r>
              <a:rPr lang="fr-FR" dirty="0"/>
              <a:t>), méthode (relativement) rustique, mais aux résultats souvent meilleurs que LDA</a:t>
            </a:r>
          </a:p>
        </p:txBody>
      </p:sp>
    </p:spTree>
    <p:extLst>
      <p:ext uri="{BB962C8B-B14F-4D97-AF65-F5344CB8AC3E}">
        <p14:creationId xmlns:p14="http://schemas.microsoft.com/office/powerpoint/2010/main" val="4117009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Allocation de Dirichlet latente (LDA) : principe général</a:t>
            </a:r>
          </a:p>
        </p:txBody>
      </p:sp>
      <p:sp>
        <p:nvSpPr>
          <p:cNvPr id="6" name="TextBox 5">
            <a:extLst>
              <a:ext uri="{FF2B5EF4-FFF2-40B4-BE49-F238E27FC236}">
                <a16:creationId xmlns:a16="http://schemas.microsoft.com/office/drawing/2014/main" id="{9E39FB53-238D-42E6-B01D-3486A0869A5B}"/>
              </a:ext>
            </a:extLst>
          </p:cNvPr>
          <p:cNvSpPr txBox="1"/>
          <p:nvPr/>
        </p:nvSpPr>
        <p:spPr>
          <a:xfrm>
            <a:off x="472022" y="1052701"/>
            <a:ext cx="4090736" cy="1015663"/>
          </a:xfrm>
          <a:prstGeom prst="rect">
            <a:avLst/>
          </a:prstGeom>
          <a:noFill/>
        </p:spPr>
        <p:txBody>
          <a:bodyPr wrap="square" rtlCol="0">
            <a:spAutoFit/>
          </a:bodyPr>
          <a:lstStyle/>
          <a:p>
            <a:r>
              <a:rPr lang="fr-FR" sz="2000" dirty="0"/>
              <a:t>La répartition des poids des termes suit une distribution de Dirichlet sur chacun des topics</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1757484" y="2365982"/>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1757482" y="3858341"/>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1757482" y="5350701"/>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20757" y="1055983"/>
            <a:ext cx="5716737" cy="707886"/>
          </a:xfrm>
          <a:prstGeom prst="rect">
            <a:avLst/>
          </a:prstGeom>
          <a:noFill/>
        </p:spPr>
        <p:txBody>
          <a:bodyPr wrap="square" rtlCol="0">
            <a:spAutoFit/>
          </a:bodyPr>
          <a:lstStyle/>
          <a:p>
            <a:r>
              <a:rPr lang="fr-FR" sz="2000" dirty="0"/>
              <a:t>La répartition des poids des topics suit une distribution de Dirichlet sur chacun des documents</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962110"/>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472022" y="2659183"/>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472022" y="4287073"/>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472022" y="5730297"/>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592778"/>
            <a:ext cx="4570095" cy="369332"/>
          </a:xfrm>
          <a:prstGeom prst="rect">
            <a:avLst/>
          </a:prstGeom>
          <a:noFill/>
        </p:spPr>
        <p:txBody>
          <a:bodyPr wrap="square" rtlCol="0">
            <a:spAutoFit/>
          </a:bodyPr>
          <a:lstStyle/>
          <a:p>
            <a:r>
              <a:rPr lang="fr-FR" b="1" dirty="0"/>
              <a:t>Document 1 </a:t>
            </a:r>
            <a:r>
              <a:rPr lang="fr-FR" dirty="0"/>
              <a:t>- thème 1: 0.60 thème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5212427"/>
            <a:ext cx="5559287" cy="369332"/>
          </a:xfrm>
          <a:prstGeom prst="rect">
            <a:avLst/>
          </a:prstGeom>
          <a:noFill/>
        </p:spPr>
        <p:txBody>
          <a:bodyPr wrap="square" rtlCol="0">
            <a:spAutoFit/>
          </a:bodyPr>
          <a:lstStyle/>
          <a:p>
            <a:r>
              <a:rPr lang="fr-FR" b="1" dirty="0"/>
              <a:t>Document 2 </a:t>
            </a:r>
            <a:r>
              <a:rPr lang="fr-FR" dirty="0"/>
              <a:t>- thème 3: 0.60 thème 1: 0.35 thème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604241"/>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
        <p:nvSpPr>
          <p:cNvPr id="19" name="TextBox 18">
            <a:extLst>
              <a:ext uri="{FF2B5EF4-FFF2-40B4-BE49-F238E27FC236}">
                <a16:creationId xmlns:a16="http://schemas.microsoft.com/office/drawing/2014/main" id="{AEFF9482-6A00-489B-90D8-20DF898A2895}"/>
              </a:ext>
            </a:extLst>
          </p:cNvPr>
          <p:cNvSpPr txBox="1"/>
          <p:nvPr/>
        </p:nvSpPr>
        <p:spPr>
          <a:xfrm>
            <a:off x="4872013" y="1843575"/>
            <a:ext cx="7014224" cy="1631216"/>
          </a:xfrm>
          <a:prstGeom prst="rect">
            <a:avLst/>
          </a:prstGeom>
          <a:noFill/>
        </p:spPr>
        <p:txBody>
          <a:bodyPr wrap="square" rtlCol="0">
            <a:spAutoFit/>
          </a:bodyPr>
          <a:lstStyle/>
          <a:p>
            <a:r>
              <a:rPr lang="fr-FR" sz="2000" dirty="0"/>
              <a:t>On suppose que chaque document est généré aléatoirement :</a:t>
            </a:r>
          </a:p>
          <a:p>
            <a:pPr marL="342900" indent="-342900">
              <a:buFontTx/>
              <a:buChar char="-"/>
            </a:pPr>
            <a:r>
              <a:rPr lang="fr-FR" sz="2000" dirty="0"/>
              <a:t>Un topic est tiré aléatoirement pour chaque position dans le texte, en suivant la distribution des topics du document</a:t>
            </a:r>
          </a:p>
          <a:p>
            <a:pPr marL="342900" indent="-342900">
              <a:buFontTx/>
              <a:buChar char="-"/>
            </a:pPr>
            <a:r>
              <a:rPr lang="fr-FR" sz="2000" dirty="0"/>
              <a:t>Un terme de ce topic est tiré aléatoirement pour cette position, en suivant la distribution des termes dans le topic</a:t>
            </a:r>
          </a:p>
        </p:txBody>
      </p:sp>
    </p:spTree>
    <p:extLst>
      <p:ext uri="{BB962C8B-B14F-4D97-AF65-F5344CB8AC3E}">
        <p14:creationId xmlns:p14="http://schemas.microsoft.com/office/powerpoint/2010/main" val="399386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TALN / NLP et disciplines associées : des objectifs différents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r>
              <a:rPr lang="fr-FR" sz="2400" dirty="0"/>
              <a:t>TALN / NLP : accès au et traitement du langage naturel par les machines (applications)</a:t>
            </a:r>
          </a:p>
          <a:p>
            <a:pPr lvl="1"/>
            <a:r>
              <a:rPr lang="fr-FR" sz="2000" dirty="0"/>
              <a:t>Aider à la communication entre machines et humains :  gestion de dialogues, questions-réponses…</a:t>
            </a:r>
          </a:p>
          <a:p>
            <a:pPr lvl="1"/>
            <a:r>
              <a:rPr lang="fr-FR" sz="2000" dirty="0"/>
              <a:t>Aider à la communication entre humains :  traduction automatique, résumés de texte…</a:t>
            </a:r>
          </a:p>
          <a:p>
            <a:r>
              <a:rPr lang="fr-FR" sz="2400" dirty="0"/>
              <a:t>Analyse textuelle : extraction d’information / connaissance à partir de données textuelles</a:t>
            </a:r>
          </a:p>
          <a:p>
            <a:r>
              <a:rPr lang="fr-FR" sz="2400" dirty="0"/>
              <a:t>Linguistique informatique : avancement de la linguistique en utilisant les outils informatiques (dont NLP)</a:t>
            </a:r>
          </a:p>
          <a:p>
            <a:r>
              <a:rPr lang="fr-FR" sz="2400" dirty="0"/>
              <a:t>Linguistique de corpus : constitution / enrichissement de corpus aux fins d’analyse linguistique</a:t>
            </a:r>
          </a:p>
          <a:p>
            <a:r>
              <a:rPr lang="fr-FR" sz="2400" dirty="0"/>
              <a:t>AI / ML / DL : intelligence artificielle / apprentissage machine / apprentissage profond</a:t>
            </a:r>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1169656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de Dirichlet latente (LDA) : principe général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79094DF7-D5FA-4AE1-930A-D24308CFF751}"/>
              </a:ext>
            </a:extLst>
          </p:cNvPr>
          <p:cNvSpPr txBox="1"/>
          <p:nvPr/>
        </p:nvSpPr>
        <p:spPr>
          <a:xfrm>
            <a:off x="7498983" y="152732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simples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B476A0-FE60-4747-9C67-7D89EC1BECB0}"/>
                  </a:ext>
                </a:extLst>
              </p:cNvPr>
              <p:cNvSpPr txBox="1"/>
              <p:nvPr/>
            </p:nvSpPr>
            <p:spPr>
              <a:xfrm>
                <a:off x="4073278" y="4885797"/>
                <a:ext cx="1399288"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7" name="TextBox 6">
                <a:extLst>
                  <a:ext uri="{FF2B5EF4-FFF2-40B4-BE49-F238E27FC236}">
                    <a16:creationId xmlns:a16="http://schemas.microsoft.com/office/drawing/2014/main" id="{C7B476A0-FE60-4747-9C67-7D89EC1BECB0}"/>
                  </a:ext>
                </a:extLst>
              </p:cNvPr>
              <p:cNvSpPr txBox="1">
                <a:spLocks noRot="1" noChangeAspect="1" noMove="1" noResize="1" noEditPoints="1" noAdjustHandles="1" noChangeArrowheads="1" noChangeShapeType="1" noTextEdit="1"/>
              </p:cNvSpPr>
              <p:nvPr/>
            </p:nvSpPr>
            <p:spPr>
              <a:xfrm>
                <a:off x="4073278" y="4885797"/>
                <a:ext cx="1399288" cy="603883"/>
              </a:xfrm>
              <a:prstGeom prst="rect">
                <a:avLst/>
              </a:prstGeom>
              <a:blipFill>
                <a:blip r:embed="rId6"/>
                <a:stretch>
                  <a:fillRect r="-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6C6918-2AB3-44D9-97F7-88D156B378A3}"/>
                  </a:ext>
                </a:extLst>
              </p:cNvPr>
              <p:cNvSpPr txBox="1"/>
              <p:nvPr/>
            </p:nvSpPr>
            <p:spPr>
              <a:xfrm>
                <a:off x="4113044" y="6160945"/>
                <a:ext cx="1421175"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𝑁</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2" name="TextBox 41">
                <a:extLst>
                  <a:ext uri="{FF2B5EF4-FFF2-40B4-BE49-F238E27FC236}">
                    <a16:creationId xmlns:a16="http://schemas.microsoft.com/office/drawing/2014/main" id="{746C6918-2AB3-44D9-97F7-88D156B378A3}"/>
                  </a:ext>
                </a:extLst>
              </p:cNvPr>
              <p:cNvSpPr txBox="1">
                <a:spLocks noRot="1" noChangeAspect="1" noMove="1" noResize="1" noEditPoints="1" noAdjustHandles="1" noChangeArrowheads="1" noChangeShapeType="1" noTextEdit="1"/>
              </p:cNvSpPr>
              <p:nvPr/>
            </p:nvSpPr>
            <p:spPr>
              <a:xfrm>
                <a:off x="4113044" y="6160945"/>
                <a:ext cx="1421175" cy="603883"/>
              </a:xfrm>
              <a:prstGeom prst="rect">
                <a:avLst/>
              </a:prstGeom>
              <a:blipFill>
                <a:blip r:embed="rId7"/>
                <a:stretch>
                  <a:fillRect r="-34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AFDBAAE-7C1D-44F4-8120-F9AF4ACE419B}"/>
                  </a:ext>
                </a:extLst>
              </p:cNvPr>
              <p:cNvSpPr txBox="1"/>
              <p:nvPr/>
            </p:nvSpPr>
            <p:spPr>
              <a:xfrm>
                <a:off x="6051390" y="5115261"/>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3" name="TextBox 42">
                <a:extLst>
                  <a:ext uri="{FF2B5EF4-FFF2-40B4-BE49-F238E27FC236}">
                    <a16:creationId xmlns:a16="http://schemas.microsoft.com/office/drawing/2014/main" id="{5AFDBAAE-7C1D-44F4-8120-F9AF4ACE419B}"/>
                  </a:ext>
                </a:extLst>
              </p:cNvPr>
              <p:cNvSpPr txBox="1">
                <a:spLocks noRot="1" noChangeAspect="1" noMove="1" noResize="1" noEditPoints="1" noAdjustHandles="1" noChangeArrowheads="1" noChangeShapeType="1" noTextEdit="1"/>
              </p:cNvSpPr>
              <p:nvPr/>
            </p:nvSpPr>
            <p:spPr>
              <a:xfrm>
                <a:off x="6051390" y="5115261"/>
                <a:ext cx="1399288" cy="594715"/>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617524C-5D91-4255-939F-42FD5FA48674}"/>
                  </a:ext>
                </a:extLst>
              </p:cNvPr>
              <p:cNvSpPr txBox="1"/>
              <p:nvPr/>
            </p:nvSpPr>
            <p:spPr>
              <a:xfrm>
                <a:off x="6095999" y="5835652"/>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𝐾</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4" name="TextBox 43">
                <a:extLst>
                  <a:ext uri="{FF2B5EF4-FFF2-40B4-BE49-F238E27FC236}">
                    <a16:creationId xmlns:a16="http://schemas.microsoft.com/office/drawing/2014/main" id="{D617524C-5D91-4255-939F-42FD5FA48674}"/>
                  </a:ext>
                </a:extLst>
              </p:cNvPr>
              <p:cNvSpPr txBox="1">
                <a:spLocks noRot="1" noChangeAspect="1" noMove="1" noResize="1" noEditPoints="1" noAdjustHandles="1" noChangeArrowheads="1" noChangeShapeType="1" noTextEdit="1"/>
              </p:cNvSpPr>
              <p:nvPr/>
            </p:nvSpPr>
            <p:spPr>
              <a:xfrm>
                <a:off x="6095999" y="5835652"/>
                <a:ext cx="1399288" cy="594715"/>
              </a:xfrm>
              <a:prstGeom prst="rect">
                <a:avLst/>
              </a:prstGeom>
              <a:blipFill>
                <a:blip r:embed="rId9"/>
                <a:stretch>
                  <a:fillRect r="-2609"/>
                </a:stretch>
              </a:blipFill>
            </p:spPr>
            <p:txBody>
              <a:bodyPr/>
              <a:lstStyle/>
              <a:p>
                <a:r>
                  <a:rPr lang="fr-FR">
                    <a:noFill/>
                  </a:rPr>
                  <a:t> </a:t>
                </a:r>
              </a:p>
            </p:txBody>
          </p:sp>
        </mc:Fallback>
      </mc:AlternateContent>
    </p:spTree>
    <p:extLst>
      <p:ext uri="{BB962C8B-B14F-4D97-AF65-F5344CB8AC3E}">
        <p14:creationId xmlns:p14="http://schemas.microsoft.com/office/powerpoint/2010/main" val="3124749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de Dirichlet latente (LDA)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1624" y="964827"/>
            <a:ext cx="11888959" cy="5756647"/>
          </a:xfrm>
        </p:spPr>
        <p:txBody>
          <a:bodyPr>
            <a:normAutofit/>
          </a:bodyPr>
          <a:lstStyle/>
          <a:p>
            <a:r>
              <a:rPr lang="fr-FR" dirty="0"/>
              <a:t>Processus génératif </a:t>
            </a:r>
          </a:p>
          <a:p>
            <a:pPr lvl="1"/>
            <a:r>
              <a:rPr lang="fr-FR" dirty="0"/>
              <a:t>La distribution de Dirichlet rend compte du fait que les documents rendent compte de peu de topics, et que ces topics utilisent chacun un ensemble restreint de mots</a:t>
            </a:r>
          </a:p>
          <a:p>
            <a:pPr lvl="1"/>
            <a:r>
              <a:rPr lang="fr-FR" dirty="0"/>
              <a:t>Souplesse : les topics ne sont pas strictement séparés</a:t>
            </a:r>
          </a:p>
          <a:p>
            <a:pPr lvl="2"/>
            <a:r>
              <a:rPr lang="fr-FR" dirty="0"/>
              <a:t>Un même terme peut apparaître dans plusieurs topics, ce qui rend compte de la polysémie du terme</a:t>
            </a:r>
          </a:p>
          <a:p>
            <a:r>
              <a:rPr lang="fr-FR" dirty="0"/>
              <a:t>Points forts, points faibles et précautions</a:t>
            </a:r>
          </a:p>
          <a:p>
            <a:pPr lvl="1"/>
            <a:r>
              <a:rPr lang="fr-FR" dirty="0"/>
              <a:t>Résultats intuitifs</a:t>
            </a:r>
          </a:p>
          <a:p>
            <a:pPr lvl="1"/>
            <a:r>
              <a:rPr lang="fr-FR" dirty="0"/>
              <a:t>Relativement intensif en calcul</a:t>
            </a:r>
          </a:p>
          <a:p>
            <a:pPr lvl="1"/>
            <a:r>
              <a:rPr lang="fr-FR" dirty="0"/>
              <a:t>Ne marche pas bien avec les documents très courts (moins de 40 termes)</a:t>
            </a:r>
          </a:p>
          <a:p>
            <a:pPr lvl="1"/>
            <a:r>
              <a:rPr lang="fr-FR" dirty="0"/>
              <a:t>Il est préférable d’exclure les termes rares et ceux fréquents (en contexte)</a:t>
            </a:r>
          </a:p>
        </p:txBody>
      </p:sp>
    </p:spTree>
    <p:extLst>
      <p:ext uri="{BB962C8B-B14F-4D97-AF65-F5344CB8AC3E}">
        <p14:creationId xmlns:p14="http://schemas.microsoft.com/office/powerpoint/2010/main" val="24470288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LDA</a:t>
            </a:r>
            <a:r>
              <a:rPr lang="fr-FR" dirty="0"/>
              <a:t> en fixant à l’avance le nombre des thèmes à détecter (</a:t>
            </a:r>
            <a:r>
              <a:rPr lang="fr-FR" dirty="0" err="1"/>
              <a:t>num_topics</a:t>
            </a:r>
            <a:r>
              <a:rPr lang="fr-FR" dirty="0"/>
              <a:t>) </a:t>
            </a:r>
          </a:p>
          <a:p>
            <a:pPr marL="457200" lvl="1" indent="0">
              <a:buNone/>
            </a:pPr>
            <a:r>
              <a:rPr lang="fr-FR" dirty="0"/>
              <a:t>	</a:t>
            </a:r>
            <a:r>
              <a:rPr lang="da-DK" sz="2000" dirty="0">
                <a:latin typeface="Courier New" panose="02070309020205020404" pitchFamily="49" charset="0"/>
                <a:cs typeface="Courier New" panose="02070309020205020404" pitchFamily="49" charset="0"/>
              </a:rPr>
              <a:t>modele_lda = LdaModel(</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topic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topics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alibri" panose="020F0502020204030204" pitchFamily="34" charset="0"/>
                <a:cs typeface="Calibri" panose="020F0502020204030204" pitchFamily="34"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modele_lda.get_document_topics</a:t>
            </a:r>
            <a:r>
              <a:rPr lang="fr-FR" sz="2000" dirty="0">
                <a:latin typeface="Courier New" panose="02070309020205020404" pitchFamily="49" charset="0"/>
                <a:cs typeface="Courier New" panose="02070309020205020404" pitchFamily="49" charset="0"/>
              </a:rPr>
              <a:t> 												(dico_termes.doc2bow(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p>
          <a:p>
            <a:pPr lvl="1"/>
            <a:r>
              <a:rPr lang="fr-FR" dirty="0">
                <a:latin typeface="Calibri" panose="020F0502020204030204" pitchFamily="34" charset="0"/>
                <a:cs typeface="Calibri" panose="020F0502020204030204" pitchFamily="34" charset="0"/>
              </a:rPr>
              <a:t>Visualiser les topics du corpus</a:t>
            </a:r>
          </a:p>
          <a:p>
            <a:pPr lvl="2"/>
            <a:r>
              <a:rPr lang="fr-FR" sz="2200" dirty="0">
                <a:latin typeface="Calibri" panose="020F0502020204030204" pitchFamily="34" charset="0"/>
                <a:cs typeface="Calibri" panose="020F0502020204030204" pitchFamily="34" charset="0"/>
              </a:rPr>
              <a:t>En plus de représentations ad-hoc qu’on peut faire à partir des données dessus</a:t>
            </a:r>
            <a:endParaRPr lang="fr-FR" sz="2200" dirty="0"/>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pyLDAvis.gensim.prepare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dico_termes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sort_topics</a:t>
            </a:r>
            <a:r>
              <a:rPr lang="en-US" sz="2000" dirty="0">
                <a:latin typeface="Courier New" panose="02070309020205020404" pitchFamily="49" charset="0"/>
                <a:cs typeface="Courier New" panose="02070309020205020404" pitchFamily="49" charset="0"/>
              </a:rPr>
              <a:t>=True)</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pyLDAvis.display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a:t>
            </a:r>
            <a:endParaRPr lang="fr-FR" sz="2000" dirty="0"/>
          </a:p>
        </p:txBody>
      </p:sp>
    </p:spTree>
    <p:extLst>
      <p:ext uri="{BB962C8B-B14F-4D97-AF65-F5344CB8AC3E}">
        <p14:creationId xmlns:p14="http://schemas.microsoft.com/office/powerpoint/2010/main" val="1529884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perplexite = modele_lda.</a:t>
            </a:r>
            <a:r>
              <a:rPr lang="en-US" sz="2000" dirty="0" err="1">
                <a:latin typeface="Courier New" panose="02070309020205020404" pitchFamily="49" charset="0"/>
                <a:cs typeface="Courier New" panose="02070309020205020404" pitchFamily="49" charset="0"/>
              </a:rPr>
              <a:t>log_perplexity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2">
              <a:buFontTx/>
              <a:buChar char="-"/>
            </a:pPr>
            <a:r>
              <a:rPr lang="fr-FR" sz="2200" dirty="0">
                <a:latin typeface="Calibri" panose="020F0502020204030204" pitchFamily="34" charset="0"/>
                <a:cs typeface="Calibri" panose="020F0502020204030204" pitchFamily="34" charset="0"/>
              </a:rPr>
              <a:t>La cohérence doit être la plus élevée possible, la perplexité la plus faible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thèmes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pPr lvl="1">
              <a:buFontTx/>
              <a:buChar char="-"/>
            </a:pPr>
            <a:r>
              <a:rPr lang="fr-FR" dirty="0">
                <a:cs typeface="Courier New" panose="02070309020205020404" pitchFamily="49" charset="0"/>
              </a:rPr>
              <a:t>Et aussi selon les répartitions, concentrées ou non, des termes sur les thèmes (</a:t>
            </a:r>
            <a:r>
              <a:rPr lang="fr-FR" sz="2000" dirty="0" err="1">
                <a:latin typeface="Courier New" panose="02070309020205020404" pitchFamily="49" charset="0"/>
                <a:cs typeface="Courier New" panose="02070309020205020404" pitchFamily="49" charset="0"/>
              </a:rPr>
              <a:t>eta</a:t>
            </a:r>
            <a:r>
              <a:rPr lang="fr-FR" dirty="0">
                <a:cs typeface="Courier New" panose="02070309020205020404" pitchFamily="49" charset="0"/>
              </a:rPr>
              <a:t>), et des thèmes sur les documents (</a:t>
            </a:r>
            <a:r>
              <a:rPr lang="fr-FR" sz="2000" dirty="0">
                <a:latin typeface="Courier New" panose="02070309020205020404" pitchFamily="49" charset="0"/>
                <a:cs typeface="Courier New" panose="02070309020205020404" pitchFamily="49" charset="0"/>
              </a:rPr>
              <a:t>alpha</a:t>
            </a:r>
            <a:r>
              <a:rPr lang="fr-FR" dirty="0">
                <a:cs typeface="Courier New" panose="02070309020205020404" pitchFamily="49" charset="0"/>
              </a:rPr>
              <a:t>)</a:t>
            </a:r>
          </a:p>
          <a:p>
            <a:pPr lvl="2">
              <a:buFontTx/>
              <a:buChar char="-"/>
            </a:pPr>
            <a:r>
              <a:rPr lang="fr-FR" dirty="0">
                <a:cs typeface="Courier New" panose="02070309020205020404" pitchFamily="49" charset="0"/>
              </a:rPr>
              <a:t>Des petites valeurs (défaut / 100) permettent de concentrer les répartitions, des grandes (défaut * 100) de les déconcentrer. Le défaut vaut 1 / nombre de topics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68186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sémantique latente (LSA)</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0922" y="4490574"/>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493056" y="4490574"/>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33428" y="4627207"/>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0699" y="4515516"/>
            <a:ext cx="938783" cy="369332"/>
          </a:xfrm>
          <a:prstGeom prst="rect">
            <a:avLst/>
          </a:prstGeom>
          <a:noFill/>
        </p:spPr>
        <p:txBody>
          <a:bodyPr wrap="none" rtlCol="0">
            <a:spAutoFit/>
          </a:bodyPr>
          <a:lstStyle/>
          <a:p>
            <a:r>
              <a:rPr lang="fr-FR" dirty="0"/>
              <a:t>terme V</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472620" y="1840006"/>
            <a:ext cx="4592221" cy="1569660"/>
          </a:xfrm>
          <a:prstGeom prst="rect">
            <a:avLst/>
          </a:prstGeom>
          <a:noFill/>
        </p:spPr>
        <p:txBody>
          <a:bodyPr wrap="square" rtlCol="0">
            <a:spAutoFit/>
          </a:bodyPr>
          <a:lstStyle/>
          <a:p>
            <a:r>
              <a:rPr lang="fr-FR" sz="2000" dirty="0">
                <a:solidFill>
                  <a:srgbClr val="FF0000"/>
                </a:solidFill>
              </a:rPr>
              <a:t>Décomposée selon les valeurs singulières : </a:t>
            </a:r>
          </a:p>
          <a:p>
            <a:r>
              <a:rPr lang="fr-FR" sz="2400" b="1" dirty="0">
                <a:solidFill>
                  <a:srgbClr val="FF0000"/>
                </a:solidFill>
              </a:rPr>
              <a:t>U</a:t>
            </a:r>
            <a:r>
              <a:rPr lang="fr-FR" sz="2000" dirty="0">
                <a:solidFill>
                  <a:srgbClr val="FF0000"/>
                </a:solidFill>
              </a:rPr>
              <a:t> vecteurs singuliers sur les documents</a:t>
            </a:r>
          </a:p>
          <a:p>
            <a:r>
              <a:rPr lang="el-GR" sz="2800" b="1" dirty="0">
                <a:solidFill>
                  <a:srgbClr val="FF0000"/>
                </a:solidFill>
              </a:rPr>
              <a:t>Σ</a:t>
            </a:r>
            <a:r>
              <a:rPr lang="fr-FR" sz="2000" dirty="0">
                <a:solidFill>
                  <a:srgbClr val="FF0000"/>
                </a:solidFill>
              </a:rPr>
              <a:t> valeurs singulières pour </a:t>
            </a:r>
            <a:r>
              <a:rPr lang="fr-FR" sz="2000" b="1" dirty="0">
                <a:solidFill>
                  <a:srgbClr val="FF0000"/>
                </a:solidFill>
              </a:rPr>
              <a:t>K</a:t>
            </a:r>
            <a:r>
              <a:rPr lang="fr-FR" sz="2000" dirty="0">
                <a:solidFill>
                  <a:srgbClr val="FF0000"/>
                </a:solidFill>
              </a:rPr>
              <a:t> topics</a:t>
            </a:r>
          </a:p>
          <a:p>
            <a:r>
              <a:rPr lang="fr-FR" sz="2400" b="1" dirty="0">
                <a:solidFill>
                  <a:srgbClr val="FF0000"/>
                </a:solidFill>
              </a:rPr>
              <a:t>W</a:t>
            </a:r>
            <a:r>
              <a:rPr lang="fr-FR" sz="2000" dirty="0">
                <a:solidFill>
                  <a:srgbClr val="FF0000"/>
                </a:solidFill>
              </a:rPr>
              <a:t> vecteurs singuliers sur les termes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922279" y="4995715"/>
                <a:ext cx="1598707" cy="1935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smtClean="0">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922279" y="4995715"/>
                <a:ext cx="1598707" cy="1935851"/>
              </a:xfrm>
              <a:prstGeom prst="rect">
                <a:avLst/>
              </a:prstGeom>
              <a:blipFill>
                <a:blip r:embed="rId3"/>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674704" y="4896895"/>
            <a:ext cx="841993"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56554" y="4820946"/>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12896" y="473259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1005" y="4729655"/>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1156"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12897"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523838" y="4835648"/>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03016" y="4239042"/>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83636" y="4270080"/>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493241" y="4422796"/>
            <a:ext cx="343364" cy="369332"/>
          </a:xfrm>
          <a:prstGeom prst="rect">
            <a:avLst/>
          </a:prstGeom>
          <a:noFill/>
        </p:spPr>
        <p:txBody>
          <a:bodyPr wrap="square" rtlCol="0">
            <a:spAutoFit/>
          </a:bodyPr>
          <a:lstStyle/>
          <a:p>
            <a:r>
              <a:rPr lang="fr-FR" dirty="0"/>
              <a:t>…</a:t>
            </a:r>
          </a:p>
        </p:txBody>
      </p:sp>
      <p:sp>
        <p:nvSpPr>
          <p:cNvPr id="39" name="TextBox 38">
            <a:extLst>
              <a:ext uri="{FF2B5EF4-FFF2-40B4-BE49-F238E27FC236}">
                <a16:creationId xmlns:a16="http://schemas.microsoft.com/office/drawing/2014/main" id="{5FA316B7-3009-4DBC-9007-EC7BC2E30CC1}"/>
              </a:ext>
            </a:extLst>
          </p:cNvPr>
          <p:cNvSpPr txBox="1"/>
          <p:nvPr/>
        </p:nvSpPr>
        <p:spPr>
          <a:xfrm>
            <a:off x="4183801" y="5450892"/>
            <a:ext cx="423514" cy="646331"/>
          </a:xfrm>
          <a:prstGeom prst="rect">
            <a:avLst/>
          </a:prstGeom>
          <a:noFill/>
        </p:spPr>
        <p:txBody>
          <a:bodyPr wrap="none" rtlCol="0">
            <a:spAutoFit/>
          </a:bodyPr>
          <a:lstStyle/>
          <a:p>
            <a:r>
              <a:rPr lang="fr-FR" sz="3600" dirty="0">
                <a:solidFill>
                  <a:srgbClr val="FF0000"/>
                </a:solidFill>
              </a:rPr>
              <a:t>X</a:t>
            </a:r>
          </a:p>
        </p:txBody>
      </p:sp>
      <p:sp>
        <p:nvSpPr>
          <p:cNvPr id="40" name="TextBox 39">
            <a:extLst>
              <a:ext uri="{FF2B5EF4-FFF2-40B4-BE49-F238E27FC236}">
                <a16:creationId xmlns:a16="http://schemas.microsoft.com/office/drawing/2014/main" id="{DD2ADFDE-CBCD-49D1-8DD7-9BC4197E714F}"/>
              </a:ext>
            </a:extLst>
          </p:cNvPr>
          <p:cNvSpPr txBox="1"/>
          <p:nvPr/>
        </p:nvSpPr>
        <p:spPr>
          <a:xfrm>
            <a:off x="2822561" y="3564426"/>
            <a:ext cx="513282" cy="707886"/>
          </a:xfrm>
          <a:prstGeom prst="rect">
            <a:avLst/>
          </a:prstGeom>
          <a:noFill/>
        </p:spPr>
        <p:txBody>
          <a:bodyPr wrap="none" rtlCol="0">
            <a:spAutoFit/>
          </a:bodyPr>
          <a:lstStyle/>
          <a:p>
            <a:r>
              <a:rPr lang="fr-FR" sz="4000" dirty="0">
                <a:solidFill>
                  <a:srgbClr val="FF0000"/>
                </a:solidFill>
              </a:rPr>
              <a:t>U</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BBF858C-212A-4AA5-9598-D90D83E28D85}"/>
                  </a:ext>
                </a:extLst>
              </p:cNvPr>
              <p:cNvSpPr txBox="1"/>
              <p:nvPr/>
            </p:nvSpPr>
            <p:spPr>
              <a:xfrm>
                <a:off x="5025603" y="5127751"/>
                <a:ext cx="1473545" cy="1419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i="1">
                                    <a:solidFill>
                                      <a:srgbClr val="FF0000"/>
                                    </a:solidFill>
                                    <a:latin typeface="Cambria Math" panose="02040503050406030204" pitchFamily="18" charset="0"/>
                                  </a:rPr>
                                  <m:t>1</m:t>
                                </m:r>
                              </m:sub>
                            </m:sSub>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0</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0</m:t>
                            </m:r>
                          </m:e>
                          <m:e>
                            <m:r>
                              <a:rPr lang="fr-FR" i="1">
                                <a:solidFill>
                                  <a:srgbClr val="FF0000"/>
                                </a:solidFill>
                                <a:latin typeface="Cambria Math" panose="02040503050406030204" pitchFamily="18" charset="0"/>
                              </a:rPr>
                              <m:t>…</m:t>
                            </m:r>
                          </m:e>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b="0" i="1" smtClean="0">
                                    <a:solidFill>
                                      <a:srgbClr val="FF0000"/>
                                    </a:solidFill>
                                    <a:latin typeface="Cambria Math" panose="02040503050406030204" pitchFamily="18" charset="0"/>
                                  </a:rPr>
                                  <m:t>𝐾</m:t>
                                </m:r>
                              </m:sub>
                            </m:sSub>
                          </m:e>
                        </m:mr>
                      </m:m>
                    </m:oMath>
                  </m:oMathPara>
                </a14:m>
                <a:endParaRPr lang="fr-FR" dirty="0">
                  <a:solidFill>
                    <a:srgbClr val="FF0000"/>
                  </a:solidFill>
                </a:endParaRPr>
              </a:p>
              <a:p>
                <a:endParaRPr lang="fr-FR" dirty="0">
                  <a:solidFill>
                    <a:srgbClr val="FF0000"/>
                  </a:solidFill>
                </a:endParaRPr>
              </a:p>
            </p:txBody>
          </p:sp>
        </mc:Choice>
        <mc:Fallback xmlns="">
          <p:sp>
            <p:nvSpPr>
              <p:cNvPr id="42" name="TextBox 41">
                <a:extLst>
                  <a:ext uri="{FF2B5EF4-FFF2-40B4-BE49-F238E27FC236}">
                    <a16:creationId xmlns:a16="http://schemas.microsoft.com/office/drawing/2014/main" id="{2BBF858C-212A-4AA5-9598-D90D83E28D85}"/>
                  </a:ext>
                </a:extLst>
              </p:cNvPr>
              <p:cNvSpPr txBox="1">
                <a:spLocks noRot="1" noChangeAspect="1" noMove="1" noResize="1" noEditPoints="1" noAdjustHandles="1" noChangeArrowheads="1" noChangeShapeType="1" noTextEdit="1"/>
              </p:cNvSpPr>
              <p:nvPr/>
            </p:nvSpPr>
            <p:spPr>
              <a:xfrm>
                <a:off x="5025603" y="5127751"/>
                <a:ext cx="1473545" cy="1419363"/>
              </a:xfrm>
              <a:prstGeom prst="rect">
                <a:avLst/>
              </a:prstGeom>
              <a:blipFill>
                <a:blip r:embed="rId4"/>
                <a:stretch>
                  <a:fillRect/>
                </a:stretch>
              </a:blipFill>
            </p:spPr>
            <p:txBody>
              <a:bodyPr/>
              <a:lstStyle/>
              <a:p>
                <a:r>
                  <a:rPr lang="fr-FR">
                    <a:noFill/>
                  </a:rPr>
                  <a:t> </a:t>
                </a:r>
              </a:p>
            </p:txBody>
          </p:sp>
        </mc:Fallback>
      </mc:AlternateContent>
      <p:sp>
        <p:nvSpPr>
          <p:cNvPr id="43" name="Left Bracket 42">
            <a:extLst>
              <a:ext uri="{FF2B5EF4-FFF2-40B4-BE49-F238E27FC236}">
                <a16:creationId xmlns:a16="http://schemas.microsoft.com/office/drawing/2014/main" id="{740DEDBE-2C20-49E9-BE27-D48B38909AF6}"/>
              </a:ext>
            </a:extLst>
          </p:cNvPr>
          <p:cNvSpPr/>
          <p:nvPr/>
        </p:nvSpPr>
        <p:spPr>
          <a:xfrm>
            <a:off x="5025603"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4" name="Left Bracket 43">
            <a:extLst>
              <a:ext uri="{FF2B5EF4-FFF2-40B4-BE49-F238E27FC236}">
                <a16:creationId xmlns:a16="http://schemas.microsoft.com/office/drawing/2014/main" id="{C6D0D81F-F9E4-4DF2-ADF3-D852B90D4CE1}"/>
              </a:ext>
            </a:extLst>
          </p:cNvPr>
          <p:cNvSpPr/>
          <p:nvPr/>
        </p:nvSpPr>
        <p:spPr>
          <a:xfrm rot="10800000">
            <a:off x="6096722"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5" name="TextBox 44">
            <a:extLst>
              <a:ext uri="{FF2B5EF4-FFF2-40B4-BE49-F238E27FC236}">
                <a16:creationId xmlns:a16="http://schemas.microsoft.com/office/drawing/2014/main" id="{40FA01ED-C350-4FDF-BF9A-2F4CC3B9C130}"/>
              </a:ext>
            </a:extLst>
          </p:cNvPr>
          <p:cNvSpPr txBox="1"/>
          <p:nvPr/>
        </p:nvSpPr>
        <p:spPr>
          <a:xfrm>
            <a:off x="5410048" y="3564426"/>
            <a:ext cx="425116" cy="707886"/>
          </a:xfrm>
          <a:prstGeom prst="rect">
            <a:avLst/>
          </a:prstGeom>
          <a:noFill/>
        </p:spPr>
        <p:txBody>
          <a:bodyPr wrap="none" rtlCol="0">
            <a:spAutoFit/>
          </a:bodyPr>
          <a:lstStyle/>
          <a:p>
            <a:r>
              <a:rPr lang="el-GR" sz="4000" dirty="0">
                <a:solidFill>
                  <a:srgbClr val="FF0000"/>
                </a:solidFill>
              </a:rPr>
              <a:t>Σ</a:t>
            </a:r>
            <a:endParaRPr lang="fr-FR" sz="4000" dirty="0">
              <a:solidFill>
                <a:srgbClr val="FF0000"/>
              </a:solidFill>
            </a:endParaRPr>
          </a:p>
        </p:txBody>
      </p:sp>
      <p:sp>
        <p:nvSpPr>
          <p:cNvPr id="46" name="TextBox 45">
            <a:extLst>
              <a:ext uri="{FF2B5EF4-FFF2-40B4-BE49-F238E27FC236}">
                <a16:creationId xmlns:a16="http://schemas.microsoft.com/office/drawing/2014/main" id="{3D0AC5BF-27F7-4429-91A5-C686256D22B0}"/>
              </a:ext>
            </a:extLst>
          </p:cNvPr>
          <p:cNvSpPr txBox="1"/>
          <p:nvPr/>
        </p:nvSpPr>
        <p:spPr>
          <a:xfrm>
            <a:off x="6818931" y="5432478"/>
            <a:ext cx="423514" cy="646331"/>
          </a:xfrm>
          <a:prstGeom prst="rect">
            <a:avLst/>
          </a:prstGeom>
          <a:noFill/>
        </p:spPr>
        <p:txBody>
          <a:bodyPr wrap="none" rtlCol="0">
            <a:spAutoFit/>
          </a:bodyPr>
          <a:lstStyle/>
          <a:p>
            <a:r>
              <a:rPr lang="fr-FR" sz="3600" dirty="0">
                <a:solidFill>
                  <a:srgbClr val="FF0000"/>
                </a:solidFill>
              </a:rPr>
              <a:t>X</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88552" y="5156330"/>
                <a:ext cx="2443554" cy="1394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88552" y="5156330"/>
                <a:ext cx="2443554" cy="1394997"/>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1173" y="5029913"/>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88552" y="515194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0020"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0019" y="514060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03819"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0882" y="5015024"/>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8726314" y="3605906"/>
            <a:ext cx="808235" cy="707886"/>
          </a:xfrm>
          <a:prstGeom prst="rect">
            <a:avLst/>
          </a:prstGeom>
          <a:noFill/>
        </p:spPr>
        <p:txBody>
          <a:bodyPr wrap="none" rtlCol="0">
            <a:spAutoFit/>
          </a:bodyPr>
          <a:lstStyle/>
          <a:p>
            <a:r>
              <a:rPr lang="fr-FR" sz="4000" dirty="0">
                <a:solidFill>
                  <a:srgbClr val="FF0000"/>
                </a:solidFill>
              </a:rPr>
              <a:t>W</a:t>
            </a:r>
            <a:r>
              <a:rPr lang="fr-FR" sz="4000" baseline="30000" dirty="0">
                <a:solidFill>
                  <a:srgbClr val="FF0000"/>
                </a:solidFill>
              </a:rPr>
              <a:t>T</a:t>
            </a:r>
          </a:p>
        </p:txBody>
      </p:sp>
      <p:sp>
        <p:nvSpPr>
          <p:cNvPr id="63" name="TextBox 62">
            <a:extLst>
              <a:ext uri="{FF2B5EF4-FFF2-40B4-BE49-F238E27FC236}">
                <a16:creationId xmlns:a16="http://schemas.microsoft.com/office/drawing/2014/main" id="{C5CB9604-C1CD-4E50-A4B0-4A294DC163DF}"/>
              </a:ext>
            </a:extLst>
          </p:cNvPr>
          <p:cNvSpPr txBox="1"/>
          <p:nvPr/>
        </p:nvSpPr>
        <p:spPr>
          <a:xfrm>
            <a:off x="10539388" y="5127751"/>
            <a:ext cx="966360"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64" name="TextBox 63">
            <a:extLst>
              <a:ext uri="{FF2B5EF4-FFF2-40B4-BE49-F238E27FC236}">
                <a16:creationId xmlns:a16="http://schemas.microsoft.com/office/drawing/2014/main" id="{99DD504D-003A-400D-ABBB-A62E6BBF1284}"/>
              </a:ext>
            </a:extLst>
          </p:cNvPr>
          <p:cNvSpPr txBox="1"/>
          <p:nvPr/>
        </p:nvSpPr>
        <p:spPr>
          <a:xfrm>
            <a:off x="327569" y="3509993"/>
            <a:ext cx="465192" cy="769441"/>
          </a:xfrm>
          <a:prstGeom prst="rect">
            <a:avLst/>
          </a:prstGeom>
          <a:noFill/>
        </p:spPr>
        <p:txBody>
          <a:bodyPr wrap="none" rtlCol="0">
            <a:spAutoFit/>
          </a:bodyPr>
          <a:lstStyle/>
          <a:p>
            <a:r>
              <a:rPr lang="fr-FR" sz="4400" dirty="0">
                <a:solidFill>
                  <a:srgbClr val="FF0000"/>
                </a:solidFill>
              </a:rPr>
              <a:t>≈</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DCD98B9-25F8-44A1-B175-BF79AFC566D3}"/>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41" name="TextBox 40">
                <a:extLst>
                  <a:ext uri="{FF2B5EF4-FFF2-40B4-BE49-F238E27FC236}">
                    <a16:creationId xmlns:a16="http://schemas.microsoft.com/office/drawing/2014/main" id="{BDCD98B9-25F8-44A1-B175-BF79AFC566D3}"/>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6"/>
                <a:stretch>
                  <a:fillRect/>
                </a:stretch>
              </a:blipFill>
            </p:spPr>
            <p:txBody>
              <a:bodyPr/>
              <a:lstStyle/>
              <a:p>
                <a:r>
                  <a:rPr lang="fr-FR">
                    <a:noFill/>
                  </a:rPr>
                  <a:t> </a:t>
                </a:r>
              </a:p>
            </p:txBody>
          </p:sp>
        </mc:Fallback>
      </mc:AlternateContent>
      <p:sp>
        <p:nvSpPr>
          <p:cNvPr id="55" name="TextBox 54">
            <a:extLst>
              <a:ext uri="{FF2B5EF4-FFF2-40B4-BE49-F238E27FC236}">
                <a16:creationId xmlns:a16="http://schemas.microsoft.com/office/drawing/2014/main" id="{40DC2627-B40E-4B8F-A5E5-E8E20A4E2488}"/>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6" name="Left Bracket 55">
            <a:extLst>
              <a:ext uri="{FF2B5EF4-FFF2-40B4-BE49-F238E27FC236}">
                <a16:creationId xmlns:a16="http://schemas.microsoft.com/office/drawing/2014/main" id="{5B79662E-F827-4D29-A89A-57FD7DE5573D}"/>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7" name="Left Bracket 56">
            <a:extLst>
              <a:ext uri="{FF2B5EF4-FFF2-40B4-BE49-F238E27FC236}">
                <a16:creationId xmlns:a16="http://schemas.microsoft.com/office/drawing/2014/main" id="{5514837D-210A-4C59-8383-7894F754EFCA}"/>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8" name="TextBox 57">
            <a:extLst>
              <a:ext uri="{FF2B5EF4-FFF2-40B4-BE49-F238E27FC236}">
                <a16:creationId xmlns:a16="http://schemas.microsoft.com/office/drawing/2014/main" id="{09F15969-BFB8-4D88-AB7C-3C92F410563E}"/>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9" name="TextBox 58">
            <a:extLst>
              <a:ext uri="{FF2B5EF4-FFF2-40B4-BE49-F238E27FC236}">
                <a16:creationId xmlns:a16="http://schemas.microsoft.com/office/drawing/2014/main" id="{10964EF8-6F3C-4779-8C9D-BB80F3682520}"/>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60" name="TextBox 59">
            <a:extLst>
              <a:ext uri="{FF2B5EF4-FFF2-40B4-BE49-F238E27FC236}">
                <a16:creationId xmlns:a16="http://schemas.microsoft.com/office/drawing/2014/main" id="{62FE5DFD-F1A1-4E5A-BBFD-923F86001C92}"/>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1" name="TextBox 60">
            <a:extLst>
              <a:ext uri="{FF2B5EF4-FFF2-40B4-BE49-F238E27FC236}">
                <a16:creationId xmlns:a16="http://schemas.microsoft.com/office/drawing/2014/main" id="{D391379D-0564-4DFC-9A8F-98604E556A53}"/>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62" name="TextBox 61">
            <a:extLst>
              <a:ext uri="{FF2B5EF4-FFF2-40B4-BE49-F238E27FC236}">
                <a16:creationId xmlns:a16="http://schemas.microsoft.com/office/drawing/2014/main" id="{55F039BF-0C70-48FD-A2E5-BA597D1C1D36}"/>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5" name="TextBox 64">
            <a:extLst>
              <a:ext uri="{FF2B5EF4-FFF2-40B4-BE49-F238E27FC236}">
                <a16:creationId xmlns:a16="http://schemas.microsoft.com/office/drawing/2014/main" id="{FAD05F39-8BDD-473C-AB27-3AF552C7BA36}"/>
              </a:ext>
            </a:extLst>
          </p:cNvPr>
          <p:cNvSpPr txBox="1"/>
          <p:nvPr/>
        </p:nvSpPr>
        <p:spPr>
          <a:xfrm>
            <a:off x="7472620" y="1112087"/>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40200701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sémantique latente (LSA)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algébrique en vecteurs orthogonaux</a:t>
            </a:r>
          </a:p>
          <a:p>
            <a:pPr lvl="1"/>
            <a:r>
              <a:rPr lang="fr-FR" dirty="0"/>
              <a:t>Les termes et les documents sont mis en relation via les topics</a:t>
            </a:r>
          </a:p>
          <a:p>
            <a:pPr lvl="1"/>
            <a:r>
              <a:rPr lang="fr-FR" dirty="0"/>
              <a:t>Les topics sont par nature classés par impact décroissant (</a:t>
            </a:r>
            <a:r>
              <a:rPr lang="fr-FR" sz="2000" dirty="0"/>
              <a:t>selon les valeurs singulières</a:t>
            </a:r>
            <a:r>
              <a:rPr lang="fr-FR" dirty="0"/>
              <a:t>)</a:t>
            </a:r>
          </a:p>
          <a:p>
            <a:pPr lvl="1"/>
            <a:r>
              <a:rPr lang="fr-FR" dirty="0"/>
              <a:t>La sélection des seuls topics principaux permet de recomposer une relation termes / documents approximée et aussi débruitée </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difficilement interprétables (coefficients négatifs)</a:t>
            </a:r>
          </a:p>
          <a:p>
            <a:pPr lvl="1"/>
            <a:r>
              <a:rPr lang="fr-FR" dirty="0"/>
              <a:t>Topics peu précis (suppositions fortes de linéarité) par rapport à la LDA</a:t>
            </a:r>
          </a:p>
          <a:p>
            <a:pPr lvl="1"/>
            <a:r>
              <a:rPr lang="fr-FR" dirty="0"/>
              <a:t>Relativement peu intensif en calcul</a:t>
            </a:r>
          </a:p>
          <a:p>
            <a:pPr lvl="1"/>
            <a:endParaRPr lang="fr-FR" dirty="0"/>
          </a:p>
        </p:txBody>
      </p:sp>
    </p:spTree>
    <p:extLst>
      <p:ext uri="{BB962C8B-B14F-4D97-AF65-F5344CB8AC3E}">
        <p14:creationId xmlns:p14="http://schemas.microsoft.com/office/powerpoint/2010/main" val="13551839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fontScale="92500" lnSpcReduction="10000"/>
          </a:bodyPr>
          <a:lstStyle/>
          <a:p>
            <a:r>
              <a:rPr lang="fr-FR" dirty="0" err="1"/>
              <a:t>gensim</a:t>
            </a:r>
            <a:endParaRPr lang="fr-FR" dirty="0"/>
          </a:p>
          <a:p>
            <a:pPr lvl="1"/>
            <a:r>
              <a:rPr lang="fr-FR" dirty="0"/>
              <a:t>À partir de la liste des documents mis </a:t>
            </a:r>
            <a:r>
              <a:rPr lang="fr-FR" dirty="0" err="1"/>
              <a:t>eux-même</a:t>
            </a:r>
            <a:r>
              <a:rPr lang="fr-FR" dirty="0"/>
              <a:t> sous forme de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LSA</a:t>
            </a:r>
            <a:r>
              <a:rPr lang="fr-FR" dirty="0"/>
              <a:t> en fixant à l’avance le nombre des thèmes à détecter (</a:t>
            </a:r>
            <a:r>
              <a:rPr lang="fr-FR" dirty="0" err="1"/>
              <a:t>num_topics</a:t>
            </a:r>
            <a:r>
              <a:rPr lang="fr-FR" dirty="0"/>
              <a:t>). </a:t>
            </a:r>
            <a:r>
              <a:rPr lang="fr-FR" sz="2000" dirty="0"/>
              <a:t>Remarque : la fonction s’appelle </a:t>
            </a:r>
            <a:r>
              <a:rPr lang="fr-FR" sz="2000" dirty="0" err="1"/>
              <a:t>LsiModel</a:t>
            </a:r>
            <a:r>
              <a:rPr lang="fr-FR" sz="2000" dirty="0"/>
              <a:t> (Latent </a:t>
            </a:r>
            <a:r>
              <a:rPr lang="fr-FR" sz="2000" dirty="0" err="1"/>
              <a:t>Semantic</a:t>
            </a:r>
            <a:r>
              <a:rPr lang="fr-FR" sz="2000" dirty="0"/>
              <a:t> </a:t>
            </a:r>
            <a:r>
              <a:rPr lang="fr-FR" sz="2000" dirty="0" err="1"/>
              <a:t>Indexing</a:t>
            </a:r>
            <a:r>
              <a:rPr lang="fr-FR" sz="2000" dirty="0"/>
              <a:t>)</a:t>
            </a:r>
          </a:p>
          <a:p>
            <a:pPr marL="457200" lvl="1" indent="0">
              <a:buNone/>
            </a:pP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dirty="0"/>
              <a:t>	</a:t>
            </a:r>
          </a:p>
          <a:p>
            <a:pPr marL="457200" lvl="1" indent="0">
              <a:buNone/>
            </a:pPr>
            <a:r>
              <a:rPr lang="da-DK" sz="2000" dirty="0">
                <a:latin typeface="Courier New" panose="02070309020205020404" pitchFamily="49" charset="0"/>
                <a:cs typeface="Courier New" panose="02070309020205020404" pitchFamily="49" charset="0"/>
              </a:rPr>
              <a:t>modele_syntagme = Phrases(</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modele_lsa.show_topic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modele_lsa</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3"/>
            <a:r>
              <a:rPr lang="fr-FR" sz="2000" dirty="0">
                <a:latin typeface="Calibri" panose="020F0502020204030204" pitchFamily="34" charset="0"/>
                <a:cs typeface="Calibri" panose="020F0502020204030204" pitchFamily="34" charset="0"/>
              </a:rPr>
              <a:t>Sachant que </a:t>
            </a:r>
            <a:r>
              <a:rPr lang="fr-FR" sz="2000" dirty="0"/>
              <a:t>les coefficients peuvent être </a:t>
            </a:r>
            <a:r>
              <a:rPr lang="fr-FR" sz="2000" b="1" u="sng" dirty="0"/>
              <a:t>négatifs</a:t>
            </a:r>
            <a:r>
              <a:rPr lang="fr-FR" sz="2000" dirty="0"/>
              <a:t> (ce ne sont plus des poids !!!) </a:t>
            </a:r>
          </a:p>
          <a:p>
            <a:pPr lvl="2"/>
            <a:r>
              <a:rPr lang="fr-FR" dirty="0"/>
              <a:t>Topics dans documents du corpus : diagramme t-</a:t>
            </a:r>
            <a:r>
              <a:rPr lang="fr-FR" dirty="0" err="1"/>
              <a:t>sne</a:t>
            </a:r>
            <a:endParaRPr lang="fr-FR" dirty="0"/>
          </a:p>
          <a:p>
            <a:pPr lvl="2"/>
            <a:r>
              <a:rPr lang="fr-FR" dirty="0"/>
              <a:t>Termes dans topics : nuage de mots limité aux n premiers termes, pondérés selon un poids à régler</a:t>
            </a: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lvl="2">
              <a:buFontTx/>
              <a:buChar char="-"/>
            </a:pPr>
            <a:r>
              <a:rPr lang="fr-FR" sz="2200" dirty="0">
                <a:latin typeface="Calibri" panose="020F0502020204030204" pitchFamily="34" charset="0"/>
                <a:cs typeface="Calibri" panose="020F0502020204030204" pitchFamily="34" charset="0"/>
              </a:rPr>
              <a:t>La cohérence doit être la plus élevée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topics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r>
              <a:rPr lang="fr-FR" dirty="0" err="1"/>
              <a:t>scikit-learn</a:t>
            </a:r>
            <a:endParaRPr lang="fr-FR" dirty="0"/>
          </a:p>
          <a:p>
            <a:pPr lvl="1"/>
            <a:r>
              <a:rPr lang="fr-FR" dirty="0"/>
              <a:t>Utilisation de </a:t>
            </a:r>
            <a:r>
              <a:rPr lang="fr-FR" sz="2000" dirty="0" err="1">
                <a:latin typeface="Courier New" panose="02070309020205020404" pitchFamily="49" charset="0"/>
                <a:cs typeface="Courier New" panose="02070309020205020404" pitchFamily="49" charset="0"/>
              </a:rPr>
              <a:t>TruncatedSVD</a:t>
            </a:r>
            <a:r>
              <a:rPr lang="fr-FR" dirty="0"/>
              <a:t>, consulter la partie réduction de dimensionalité</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03549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Factorisation en matrices non-négatives (NMF)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137D93A6-7021-4167-8CDB-073307555D5D}"/>
              </a:ext>
            </a:extLst>
          </p:cNvPr>
          <p:cNvSpPr txBox="1"/>
          <p:nvPr/>
        </p:nvSpPr>
        <p:spPr>
          <a:xfrm>
            <a:off x="82198" y="3620936"/>
            <a:ext cx="465192" cy="769441"/>
          </a:xfrm>
          <a:prstGeom prst="rect">
            <a:avLst/>
          </a:prstGeom>
          <a:noFill/>
        </p:spPr>
        <p:txBody>
          <a:bodyPr wrap="none" rtlCol="0">
            <a:spAutoFit/>
          </a:bodyPr>
          <a:lstStyle/>
          <a:p>
            <a:r>
              <a:rPr lang="fr-FR" sz="4400" dirty="0">
                <a:solidFill>
                  <a:srgbClr val="FF0000"/>
                </a:solidFill>
              </a:rPr>
              <a:t>≈</a:t>
            </a:r>
          </a:p>
        </p:txBody>
      </p:sp>
      <p:sp>
        <p:nvSpPr>
          <p:cNvPr id="41" name="TextBox 40">
            <a:extLst>
              <a:ext uri="{FF2B5EF4-FFF2-40B4-BE49-F238E27FC236}">
                <a16:creationId xmlns:a16="http://schemas.microsoft.com/office/drawing/2014/main" id="{3560481F-5CB0-43D5-8B08-19077FFF9E60}"/>
              </a:ext>
            </a:extLst>
          </p:cNvPr>
          <p:cNvSpPr txBox="1"/>
          <p:nvPr/>
        </p:nvSpPr>
        <p:spPr>
          <a:xfrm>
            <a:off x="5697753" y="5476757"/>
            <a:ext cx="423514" cy="646331"/>
          </a:xfrm>
          <a:prstGeom prst="rect">
            <a:avLst/>
          </a:prstGeom>
          <a:noFill/>
        </p:spPr>
        <p:txBody>
          <a:bodyPr wrap="none" rtlCol="0">
            <a:spAutoFit/>
          </a:bodyPr>
          <a:lstStyle/>
          <a:p>
            <a:r>
              <a:rPr lang="fr-FR" sz="3600" dirty="0">
                <a:solidFill>
                  <a:srgbClr val="FF0000"/>
                </a:solidFill>
              </a:rPr>
              <a:t>X</a:t>
            </a:r>
          </a:p>
        </p:txBody>
      </p:sp>
      <p:sp>
        <p:nvSpPr>
          <p:cNvPr id="42" name="TextBox 41">
            <a:extLst>
              <a:ext uri="{FF2B5EF4-FFF2-40B4-BE49-F238E27FC236}">
                <a16:creationId xmlns:a16="http://schemas.microsoft.com/office/drawing/2014/main" id="{F752B017-3F51-4819-8538-CD4A01941FCB}"/>
              </a:ext>
            </a:extLst>
          </p:cNvPr>
          <p:cNvSpPr txBox="1"/>
          <p:nvPr/>
        </p:nvSpPr>
        <p:spPr>
          <a:xfrm>
            <a:off x="7711001" y="2468348"/>
            <a:ext cx="3705685" cy="707886"/>
          </a:xfrm>
          <a:prstGeom prst="rect">
            <a:avLst/>
          </a:prstGeom>
          <a:noFill/>
        </p:spPr>
        <p:txBody>
          <a:bodyPr wrap="square" rtlCol="0">
            <a:spAutoFit/>
          </a:bodyPr>
          <a:lstStyle/>
          <a:p>
            <a:r>
              <a:rPr lang="fr-FR" sz="2000" dirty="0">
                <a:solidFill>
                  <a:srgbClr val="FF0000"/>
                </a:solidFill>
              </a:rPr>
              <a:t>Approximée comme produit de matrices à coefficients positifs</a:t>
            </a:r>
            <a:endParaRPr lang="fr-FR" sz="2000" dirty="0"/>
          </a:p>
        </p:txBody>
      </p:sp>
      <p:sp>
        <p:nvSpPr>
          <p:cNvPr id="43" name="TextBox 42">
            <a:extLst>
              <a:ext uri="{FF2B5EF4-FFF2-40B4-BE49-F238E27FC236}">
                <a16:creationId xmlns:a16="http://schemas.microsoft.com/office/drawing/2014/main" id="{58D268BD-0304-4F28-B159-325C5751D1D0}"/>
              </a:ext>
            </a:extLst>
          </p:cNvPr>
          <p:cNvSpPr txBox="1"/>
          <p:nvPr/>
        </p:nvSpPr>
        <p:spPr>
          <a:xfrm>
            <a:off x="7449108" y="156544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39447493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Factorisation en matrices non-négatives (NMF)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approximée en vecteurs positifs</a:t>
            </a:r>
          </a:p>
          <a:p>
            <a:pPr lvl="1"/>
            <a:r>
              <a:rPr lang="fr-FR" dirty="0"/>
              <a:t>Les termes et les documents sont mis en relation via les topics</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facilement interprétables (coefficients positifs)</a:t>
            </a:r>
          </a:p>
          <a:p>
            <a:pPr lvl="1"/>
            <a:r>
              <a:rPr lang="fr-FR" dirty="0"/>
              <a:t>Suppositions fortes de linéarité par rapport à LDA</a:t>
            </a:r>
          </a:p>
          <a:p>
            <a:pPr lvl="2"/>
            <a:r>
              <a:rPr lang="fr-FR" dirty="0"/>
              <a:t>Cependant les résultats, notamment en termes de caractérisation des topics par les termes sont souvent remarquablement bon (meilleurs que LDA)</a:t>
            </a:r>
          </a:p>
          <a:p>
            <a:pPr lvl="1"/>
            <a:r>
              <a:rPr lang="fr-FR" dirty="0"/>
              <a:t>Relativement peu intensif en calcul</a:t>
            </a:r>
          </a:p>
          <a:p>
            <a:pPr lvl="1"/>
            <a:r>
              <a:rPr lang="fr-FR" dirty="0"/>
              <a:t>Matrice de départ doit être plus haute que large</a:t>
            </a:r>
          </a:p>
          <a:p>
            <a:pPr lvl="1"/>
            <a:endParaRPr lang="fr-FR" dirty="0"/>
          </a:p>
        </p:txBody>
      </p:sp>
    </p:spTree>
    <p:extLst>
      <p:ext uri="{BB962C8B-B14F-4D97-AF65-F5344CB8AC3E}">
        <p14:creationId xmlns:p14="http://schemas.microsoft.com/office/powerpoint/2010/main" val="3735291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36631</TotalTime>
  <Words>17062</Words>
  <Application>Microsoft Office PowerPoint</Application>
  <PresentationFormat>Widescreen</PresentationFormat>
  <Paragraphs>2479</Paragraphs>
  <Slides>103</Slides>
  <Notes>91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Helvetica Light</vt:lpstr>
      <vt:lpstr>Arial</vt:lpstr>
      <vt:lpstr>Calibri</vt:lpstr>
      <vt:lpstr>Cambria Math</vt:lpstr>
      <vt:lpstr>Courier New</vt:lpstr>
      <vt:lpstr>Wingdings</vt:lpstr>
      <vt:lpstr>Office Theme</vt:lpstr>
      <vt:lpstr>NLP et Analyse Textuelle </vt:lpstr>
      <vt:lpstr>Bienvenue !</vt:lpstr>
      <vt:lpstr>La formation</vt:lpstr>
      <vt:lpstr>Sommaire général</vt:lpstr>
      <vt:lpstr>Sommaire général</vt:lpstr>
      <vt:lpstr>Le TALN / NLP : quelques définitions</vt:lpstr>
      <vt:lpstr>L’analyse textuelle : quelques définitions</vt:lpstr>
      <vt:lpstr>Disciplines liées au TALN / NLP et leur positionnement</vt:lpstr>
      <vt:lpstr>TALN / NLP et disciplines associées : des objectifs différents</vt:lpstr>
      <vt:lpstr>Les applications du TALN / NLP</vt:lpstr>
      <vt:lpstr>Les tâches du TALN / NLP</vt:lpstr>
      <vt:lpstr>Quelques utilisations intermédiaires du TALN / NLP</vt:lpstr>
      <vt:lpstr>Ce dont nous traiterons / ne traiterons pas</vt:lpstr>
      <vt:lpstr>Langage et cognition</vt:lpstr>
      <vt:lpstr>Histoire et Paradigmes du NLP</vt:lpstr>
      <vt:lpstr>Les difficultés du traitement du langage naturel (1/2)</vt:lpstr>
      <vt:lpstr>Les difficultés du traitement du langage naturel (2/2)</vt:lpstr>
      <vt:lpstr>Une note d’optimisme</vt:lpstr>
      <vt:lpstr>Préparation de texte : nettoyage élémentaire</vt:lpstr>
      <vt:lpstr>Préparation de texte : du graphème au mot (1/2)</vt:lpstr>
      <vt:lpstr>Préparation de texte : du graphème au mot (2/2)</vt:lpstr>
      <vt:lpstr>Analyse morphologique : du mot aux morphèmes (1/2)</vt:lpstr>
      <vt:lpstr>Analyse morphologique : du mot aux morphèmes (2/2)</vt:lpstr>
      <vt:lpstr>Analyse morpho-syntaxique : des mots aux mots composés (1/2)</vt:lpstr>
      <vt:lpstr> </vt:lpstr>
      <vt:lpstr>Lemme gilet : 2 tokens, fléchis au pluriel ; termes possibles : gilet (après lemmatisation), gilets Lemme jaune : 2 tokens,  fléchi et non fléchi ; termes possibles : jaune (après lemmatisation), jaunes  On peut aussi considérer le syntagme nominal ‘Gilet jaune’ comme terme (après lemmatisation des deux mots), avec 1 token dans ce texte </vt:lpstr>
      <vt:lpstr>Analyse morpho-syntaxique : détermination des catégories</vt:lpstr>
      <vt:lpstr>Analyse syntaxique</vt:lpstr>
      <vt:lpstr>Analyse syntaxique : analyse de constituants</vt:lpstr>
      <vt:lpstr>Analyse syntaxique : analyse de dépendances</vt:lpstr>
      <vt:lpstr>Niveau sémantique</vt:lpstr>
      <vt:lpstr>Relations sémantiques à prendre en compte</vt:lpstr>
      <vt:lpstr>Sémantique lexicale</vt:lpstr>
      <vt:lpstr>Relations lexicales</vt:lpstr>
      <vt:lpstr>Frames et rôles sémantiques (thématiques)</vt:lpstr>
      <vt:lpstr>Analyse sémantique (semantic parsing)</vt:lpstr>
      <vt:lpstr>Extraction d’information et reconnaissance d’entités nommées</vt:lpstr>
      <vt:lpstr> </vt:lpstr>
      <vt:lpstr>Sémantique distributionnelle (1/2)</vt:lpstr>
      <vt:lpstr>Sémantique distributionnelle (2/2)</vt:lpstr>
      <vt:lpstr>Matrices et vecteurs de mots</vt:lpstr>
      <vt:lpstr>Niveau paradigmatique</vt:lpstr>
      <vt:lpstr>Agents conversationnels (chatbots)</vt:lpstr>
      <vt:lpstr>Sommaire général</vt:lpstr>
      <vt:lpstr>Corpus : définition</vt:lpstr>
      <vt:lpstr>Corpus : catégorisations</vt:lpstr>
      <vt:lpstr>Constitution de corpus</vt:lpstr>
      <vt:lpstr>Notre corpus</vt:lpstr>
      <vt:lpstr>Analyse de corpus : distributions de fréquence (1/3)</vt:lpstr>
      <vt:lpstr>Fréquence absolue des termes (ft)</vt:lpstr>
      <vt:lpstr>Analyse de corpus : distributions de fréquence (2/3)</vt:lpstr>
      <vt:lpstr>Fréquence relative des termes (fct, pct)</vt:lpstr>
      <vt:lpstr>Analyse de corpus : distributions de fréquence (3/3)</vt:lpstr>
      <vt:lpstr>Sommaire général</vt:lpstr>
      <vt:lpstr>spaCy</vt:lpstr>
      <vt:lpstr>spaCy : annotations linguistiques (1/3)</vt:lpstr>
      <vt:lpstr>spaCy : annotations linguistiques (2/3)</vt:lpstr>
      <vt:lpstr>spaCy : annotations linguistiques (3/3)</vt:lpstr>
      <vt:lpstr>spaCy : pipeline et objets (1/3)</vt:lpstr>
      <vt:lpstr>spaCy : pipeline et objets (2/3)</vt:lpstr>
      <vt:lpstr>spaCy : pipeline et objets (3/3)</vt:lpstr>
      <vt:lpstr>Beaucoup d’autres librairies généralistes NLP Python</vt:lpstr>
      <vt:lpstr>(Quelques) autres librairies généralistes NLP Python</vt:lpstr>
      <vt:lpstr>Sommaire général</vt:lpstr>
      <vt:lpstr>Vectorisation</vt:lpstr>
      <vt:lpstr>Les 2 composantes d’une vectorisation</vt:lpstr>
      <vt:lpstr>Matrice des co-occurrences termes / contextes </vt:lpstr>
      <vt:lpstr>Distance euclidienne et similarité de cosinus</vt:lpstr>
      <vt:lpstr>De nombreuses pondérations et mesures de similarité… </vt:lpstr>
      <vt:lpstr>Vectorisation de documents</vt:lpstr>
      <vt:lpstr>Fréquence des termes (en ne gardant que les termes pleins)</vt:lpstr>
      <vt:lpstr>Présence ou non des termes</vt:lpstr>
      <vt:lpstr>Similarité de Jaccard</vt:lpstr>
      <vt:lpstr>Tf-Idf</vt:lpstr>
      <vt:lpstr>Tf-Idf</vt:lpstr>
      <vt:lpstr>Quelques variations sur les pondérations de terme</vt:lpstr>
      <vt:lpstr>Fonctions de vectorisation dans les librairies Python</vt:lpstr>
      <vt:lpstr>Sommaire général</vt:lpstr>
      <vt:lpstr>Analyse thématique</vt:lpstr>
      <vt:lpstr>Analyse thématique : topics, termes et documents</vt:lpstr>
      <vt:lpstr>Analyse thématique : topics, termes et documents </vt:lpstr>
      <vt:lpstr>Analyse thématique : composition des topics </vt:lpstr>
      <vt:lpstr>Analyse thématique : représentation synthétique</vt:lpstr>
      <vt:lpstr>Analyse thématique : topics  sur documents</vt:lpstr>
      <vt:lpstr>Analyse thématique : topics sur documents </vt:lpstr>
      <vt:lpstr>Analyse thématique : principales utilisations</vt:lpstr>
      <vt:lpstr>Analyse thématique : étapes préliminaires</vt:lpstr>
      <vt:lpstr>Analyse thématique : principales méthodes</vt:lpstr>
      <vt:lpstr>Allocation de Dirichlet latente (LDA) : principe général</vt:lpstr>
      <vt:lpstr>Allocation de Dirichlet latente (LDA) : principe général</vt:lpstr>
      <vt:lpstr>Allocation de Dirichlet latente (LDA) (généralités)</vt:lpstr>
      <vt:lpstr>LDA dans les librairies Python (1/2)</vt:lpstr>
      <vt:lpstr>LDA dans les librairies Python (2/2)</vt:lpstr>
      <vt:lpstr>Allocation sémantique latente (LSA)</vt:lpstr>
      <vt:lpstr>Allocation sémantique latente (LSA) (généralités)</vt:lpstr>
      <vt:lpstr>LSA dans les librairies Python (1/2)</vt:lpstr>
      <vt:lpstr>LSA dans les librairies Python (2/2)</vt:lpstr>
      <vt:lpstr>Factorisation en matrices non-négatives (NMF)</vt:lpstr>
      <vt:lpstr>Factorisation en matrices non-négatives (NMF) (généralités)</vt:lpstr>
      <vt:lpstr>NMF dans les librairies Python (1/2)</vt:lpstr>
      <vt:lpstr>NMF dans les librairies Python (2/2)</vt:lpstr>
      <vt:lpstr>Evaluation des modèles de topics (1/2)</vt:lpstr>
      <vt:lpstr>Evaluation des modèles de topics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Ethique en IA et DS Offre IBM</dc:title>
  <dc:creator>HERVE Guerin</dc:creator>
  <cp:lastModifiedBy>Herve Guerin</cp:lastModifiedBy>
  <cp:revision>1058</cp:revision>
  <cp:lastPrinted>2019-10-07T15:19:12Z</cp:lastPrinted>
  <dcterms:created xsi:type="dcterms:W3CDTF">2019-03-15T15:22:44Z</dcterms:created>
  <dcterms:modified xsi:type="dcterms:W3CDTF">2020-11-30T21:45:57Z</dcterms:modified>
</cp:coreProperties>
</file>