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92"/>
  </p:notesMasterIdLst>
  <p:sldIdLst>
    <p:sldId id="256" r:id="rId2"/>
    <p:sldId id="496" r:id="rId3"/>
    <p:sldId id="347" r:id="rId4"/>
    <p:sldId id="353" r:id="rId5"/>
    <p:sldId id="466" r:id="rId6"/>
    <p:sldId id="432" r:id="rId7"/>
    <p:sldId id="444" r:id="rId8"/>
    <p:sldId id="499" r:id="rId9"/>
    <p:sldId id="397" r:id="rId10"/>
    <p:sldId id="415" r:id="rId11"/>
    <p:sldId id="451" r:id="rId12"/>
    <p:sldId id="409" r:id="rId13"/>
    <p:sldId id="452" r:id="rId14"/>
    <p:sldId id="453" r:id="rId15"/>
    <p:sldId id="454" r:id="rId16"/>
    <p:sldId id="455" r:id="rId17"/>
    <p:sldId id="480" r:id="rId18"/>
    <p:sldId id="482" r:id="rId19"/>
    <p:sldId id="483" r:id="rId20"/>
    <p:sldId id="456" r:id="rId21"/>
    <p:sldId id="457" r:id="rId22"/>
    <p:sldId id="487" r:id="rId23"/>
    <p:sldId id="490" r:id="rId24"/>
    <p:sldId id="491" r:id="rId25"/>
    <p:sldId id="488" r:id="rId26"/>
    <p:sldId id="486" r:id="rId27"/>
    <p:sldId id="458" r:id="rId28"/>
    <p:sldId id="459" r:id="rId29"/>
    <p:sldId id="460" r:id="rId30"/>
    <p:sldId id="476" r:id="rId31"/>
    <p:sldId id="477" r:id="rId32"/>
    <p:sldId id="461" r:id="rId33"/>
    <p:sldId id="478" r:id="rId34"/>
    <p:sldId id="417" r:id="rId35"/>
    <p:sldId id="462" r:id="rId36"/>
    <p:sldId id="463" r:id="rId37"/>
    <p:sldId id="464" r:id="rId38"/>
    <p:sldId id="465" r:id="rId39"/>
    <p:sldId id="431" r:id="rId40"/>
    <p:sldId id="495" r:id="rId41"/>
    <p:sldId id="484" r:id="rId42"/>
    <p:sldId id="498" r:id="rId43"/>
    <p:sldId id="443" r:id="rId44"/>
    <p:sldId id="497" r:id="rId45"/>
    <p:sldId id="445" r:id="rId46"/>
    <p:sldId id="438" r:id="rId47"/>
    <p:sldId id="446" r:id="rId48"/>
    <p:sldId id="447" r:id="rId49"/>
    <p:sldId id="448" r:id="rId50"/>
    <p:sldId id="437" r:id="rId51"/>
    <p:sldId id="485" r:id="rId52"/>
    <p:sldId id="467" r:id="rId53"/>
    <p:sldId id="473" r:id="rId54"/>
    <p:sldId id="416" r:id="rId55"/>
    <p:sldId id="468" r:id="rId56"/>
    <p:sldId id="472" r:id="rId57"/>
    <p:sldId id="410" r:id="rId58"/>
    <p:sldId id="471" r:id="rId59"/>
    <p:sldId id="474" r:id="rId60"/>
    <p:sldId id="475" r:id="rId61"/>
    <p:sldId id="470" r:id="rId62"/>
    <p:sldId id="481" r:id="rId63"/>
    <p:sldId id="469" r:id="rId64"/>
    <p:sldId id="492" r:id="rId65"/>
    <p:sldId id="379" r:id="rId66"/>
    <p:sldId id="502" r:id="rId67"/>
    <p:sldId id="503" r:id="rId68"/>
    <p:sldId id="504" r:id="rId69"/>
    <p:sldId id="505" r:id="rId70"/>
    <p:sldId id="506" r:id="rId71"/>
    <p:sldId id="507" r:id="rId72"/>
    <p:sldId id="494" r:id="rId73"/>
    <p:sldId id="493" r:id="rId74"/>
    <p:sldId id="419" r:id="rId75"/>
    <p:sldId id="423" r:id="rId76"/>
    <p:sldId id="449" r:id="rId77"/>
    <p:sldId id="450" r:id="rId78"/>
    <p:sldId id="420" r:id="rId79"/>
    <p:sldId id="433" r:id="rId80"/>
    <p:sldId id="421" r:id="rId81"/>
    <p:sldId id="422" r:id="rId82"/>
    <p:sldId id="425" r:id="rId83"/>
    <p:sldId id="426" r:id="rId84"/>
    <p:sldId id="435" r:id="rId85"/>
    <p:sldId id="427" r:id="rId86"/>
    <p:sldId id="428" r:id="rId87"/>
    <p:sldId id="434" r:id="rId88"/>
    <p:sldId id="500" r:id="rId89"/>
    <p:sldId id="501" r:id="rId90"/>
    <p:sldId id="424" r:id="rId91"/>
  </p:sldIdLst>
  <p:sldSz cx="12192000" cy="6858000"/>
  <p:notesSz cx="6794500" cy="9931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ve Guerin" initials="HG" lastIdx="0" clrIdx="0">
    <p:extLst>
      <p:ext uri="{19B8F6BF-5375-455C-9EA6-DF929625EA0E}">
        <p15:presenceInfo xmlns:p15="http://schemas.microsoft.com/office/powerpoint/2012/main" userId="S::herve_guerin@fr.ibm.com::939ab6b0-5f1b-4d0b-9635-0637623e2f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2" autoAdjust="0"/>
    <p:restoredTop sz="87306" autoAdjust="0"/>
  </p:normalViewPr>
  <p:slideViewPr>
    <p:cSldViewPr snapToGrid="0">
      <p:cViewPr varScale="1">
        <p:scale>
          <a:sx n="51" d="100"/>
          <a:sy n="51" d="100"/>
        </p:scale>
        <p:origin x="12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F0FB2173-136F-4F3E-9E96-8DE7703BE1F5}" type="datetimeFigureOut">
              <a:rPr lang="fr-FR" smtClean="0"/>
              <a:t>28/11/2020</a:t>
            </a:fld>
            <a:endParaRPr lang="fr-FR"/>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0C1CCA76-C343-4080-84BC-9836FF2967C8}" type="slidenum">
              <a:rPr lang="fr-FR" smtClean="0"/>
              <a:t>‹#›</a:t>
            </a:fld>
            <a:endParaRPr lang="fr-FR"/>
          </a:p>
        </p:txBody>
      </p:sp>
    </p:spTree>
    <p:extLst>
      <p:ext uri="{BB962C8B-B14F-4D97-AF65-F5344CB8AC3E}">
        <p14:creationId xmlns:p14="http://schemas.microsoft.com/office/powerpoint/2010/main" val="150947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B629-83D8-41C0-AA94-896B9CE2ED52}" type="slidenum">
              <a:rPr lang="en-US" smtClean="0"/>
              <a:pPr/>
              <a:t>1</a:t>
            </a:fld>
            <a:endParaRPr lang="en-US" dirty="0"/>
          </a:p>
        </p:txBody>
      </p:sp>
    </p:spTree>
    <p:extLst>
      <p:ext uri="{BB962C8B-B14F-4D97-AF65-F5344CB8AC3E}">
        <p14:creationId xmlns:p14="http://schemas.microsoft.com/office/powerpoint/2010/main" val="417933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10</a:t>
            </a:fld>
            <a:endParaRPr lang="en-US"/>
          </a:p>
        </p:txBody>
      </p:sp>
    </p:spTree>
    <p:extLst>
      <p:ext uri="{BB962C8B-B14F-4D97-AF65-F5344CB8AC3E}">
        <p14:creationId xmlns:p14="http://schemas.microsoft.com/office/powerpoint/2010/main" val="2154906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Remarques complémentaires sur le choix de K :</a:t>
            </a:r>
          </a:p>
          <a:p>
            <a:pPr marL="171450" indent="-171450">
              <a:buFontTx/>
              <a:buChar char="-"/>
            </a:pPr>
            <a:r>
              <a:rPr lang="fr-FR" noProof="0" dirty="0"/>
              <a:t>Il peut être </a:t>
            </a:r>
            <a:r>
              <a:rPr lang="fr-FR" noProof="0" dirty="0" err="1"/>
              <a:t>pré-déterminé</a:t>
            </a:r>
            <a:r>
              <a:rPr lang="fr-FR" noProof="0" dirty="0"/>
              <a:t> par des considérations pratiques  (avoir 3 ou 4 groupes ou plutôt une vingtaine de groupes).</a:t>
            </a:r>
          </a:p>
          <a:p>
            <a:pPr marL="0" indent="0">
              <a:buFontTx/>
              <a:buNone/>
            </a:pPr>
            <a:r>
              <a:rPr lang="fr-FR" noProof="0" dirty="0"/>
              <a:t>Cela </a:t>
            </a:r>
            <a:r>
              <a:rPr lang="fr-FR" noProof="0"/>
              <a:t>pour éventuellement être mis </a:t>
            </a:r>
            <a:r>
              <a:rPr lang="fr-FR" noProof="0" dirty="0"/>
              <a:t>en parallèle avec des classes déjà existantes</a:t>
            </a:r>
          </a:p>
          <a:p>
            <a:pPr marL="171450" indent="-171450">
              <a:buFontTx/>
              <a:buChar char="-"/>
            </a:pPr>
            <a:r>
              <a:rPr lang="fr-FR" noProof="0" dirty="0"/>
              <a:t>Ou on optimise une métrique de qualité de cluster, qui doit :</a:t>
            </a:r>
          </a:p>
          <a:p>
            <a:pPr marL="0" indent="0">
              <a:buFontTx/>
              <a:buNone/>
            </a:pPr>
            <a:r>
              <a:rPr lang="fr-FR" noProof="0" dirty="0"/>
              <a:t>Minimiser les distances intra-groupes. Mais comme plus on crée de groupes, plus ces distances sont minimales. Il faut donc compenser par une pénalité sur le nombre de groupes créés (par exemple en utilisant une pénalité comme le critère d’information de </a:t>
            </a:r>
            <a:r>
              <a:rPr lang="fr-FR" noProof="0" dirty="0" err="1"/>
              <a:t>Akaike</a:t>
            </a:r>
            <a:r>
              <a:rPr lang="fr-FR" noProof="0" dirty="0"/>
              <a:t>)</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11</a:t>
            </a:fld>
            <a:endParaRPr lang="fr-FR"/>
          </a:p>
        </p:txBody>
      </p:sp>
    </p:spTree>
    <p:extLst>
      <p:ext uri="{BB962C8B-B14F-4D97-AF65-F5344CB8AC3E}">
        <p14:creationId xmlns:p14="http://schemas.microsoft.com/office/powerpoint/2010/main" val="318782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12</a:t>
            </a:fld>
            <a:endParaRPr lang="fr-FR"/>
          </a:p>
        </p:txBody>
      </p:sp>
    </p:spTree>
    <p:extLst>
      <p:ext uri="{BB962C8B-B14F-4D97-AF65-F5344CB8AC3E}">
        <p14:creationId xmlns:p14="http://schemas.microsoft.com/office/powerpoint/2010/main" val="193384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14</a:t>
            </a:fld>
            <a:endParaRPr lang="fr-FR"/>
          </a:p>
        </p:txBody>
      </p:sp>
    </p:spTree>
    <p:extLst>
      <p:ext uri="{BB962C8B-B14F-4D97-AF65-F5344CB8AC3E}">
        <p14:creationId xmlns:p14="http://schemas.microsoft.com/office/powerpoint/2010/main" val="224189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Note : on ne réduit pas (on ne divise pas par la variance de chaque terme) la matrice, on suppose qu’aucun terme n’est indûment privilégié par rapport aux autres (grâce à la métrique </a:t>
            </a:r>
            <a:r>
              <a:rPr lang="fr-FR" dirty="0" err="1"/>
              <a:t>tf-idf</a:t>
            </a:r>
            <a:r>
              <a:rPr lang="fr-FR" dirty="0"/>
              <a:t>), et qu’aucun terme n’est réellement un bruit (peut être assuré en éliminant les termes trop rares)</a:t>
            </a:r>
          </a:p>
          <a:p>
            <a:endParaRPr lang="fr-FR" dirty="0"/>
          </a:p>
          <a:p>
            <a:r>
              <a:rPr lang="fr-FR" dirty="0"/>
              <a:t>Plutôt que de passer par la matrice de covariance, les calculs peuvent aussi se faire directement en utilisant la décomposition de M en valeurs singulières :</a:t>
            </a:r>
          </a:p>
          <a:p>
            <a:r>
              <a:rPr lang="fr-FR" dirty="0"/>
              <a:t>M = U’ </a:t>
            </a:r>
            <a:r>
              <a:rPr lang="el-GR" dirty="0"/>
              <a:t>Σ</a:t>
            </a:r>
            <a:r>
              <a:rPr lang="fr-FR" dirty="0"/>
              <a:t>’ V’</a:t>
            </a:r>
            <a:r>
              <a:rPr lang="fr-FR" baseline="30000" dirty="0"/>
              <a:t>T </a:t>
            </a:r>
            <a:r>
              <a:rPr lang="fr-FR" baseline="0" dirty="0"/>
              <a:t>(à comparer avec la décomposition pour LSA, X = </a:t>
            </a:r>
            <a:r>
              <a:rPr lang="fr-FR" dirty="0"/>
              <a:t>U </a:t>
            </a:r>
            <a:r>
              <a:rPr lang="el-GR" dirty="0"/>
              <a:t>Σ</a:t>
            </a:r>
            <a:r>
              <a:rPr lang="fr-FR" dirty="0"/>
              <a:t> V</a:t>
            </a:r>
            <a:r>
              <a:rPr lang="fr-FR" baseline="30000" dirty="0"/>
              <a:t>T  </a:t>
            </a:r>
            <a:r>
              <a:rPr lang="fr-FR" baseline="0" dirty="0"/>
              <a:t>)</a:t>
            </a:r>
          </a:p>
          <a:p>
            <a:r>
              <a:rPr lang="fr-FR" dirty="0"/>
              <a:t>On constate qu’alors aussi M</a:t>
            </a:r>
            <a:r>
              <a:rPr lang="fr-FR" baseline="30000" dirty="0"/>
              <a:t>T</a:t>
            </a:r>
            <a:r>
              <a:rPr lang="fr-FR" dirty="0"/>
              <a:t> M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T</a:t>
            </a:r>
            <a:r>
              <a:rPr lang="fr-FR" dirty="0"/>
              <a:t> U’</a:t>
            </a:r>
            <a:r>
              <a:rPr lang="fr-FR" baseline="30000" dirty="0"/>
              <a:t>T</a:t>
            </a:r>
            <a:r>
              <a:rPr lang="fr-FR" dirty="0"/>
              <a:t> U’ </a:t>
            </a:r>
            <a:r>
              <a:rPr lang="el-GR" dirty="0"/>
              <a:t>Σ</a:t>
            </a:r>
            <a:r>
              <a:rPr lang="fr-FR" dirty="0"/>
              <a:t>’ V’</a:t>
            </a:r>
            <a:r>
              <a:rPr lang="fr-FR" baseline="30000" dirty="0"/>
              <a:t>T</a:t>
            </a:r>
            <a:r>
              <a:rPr lang="fr-FR" dirty="0"/>
              <a:t> = V’ </a:t>
            </a:r>
            <a:r>
              <a:rPr lang="el-GR" dirty="0"/>
              <a:t>Σ</a:t>
            </a:r>
            <a:r>
              <a:rPr lang="fr-FR" dirty="0"/>
              <a:t>’</a:t>
            </a:r>
            <a:r>
              <a:rPr lang="fr-FR" baseline="30000" dirty="0"/>
              <a:t>2</a:t>
            </a:r>
            <a:r>
              <a:rPr lang="fr-FR" dirty="0"/>
              <a:t> V’</a:t>
            </a:r>
            <a:r>
              <a:rPr lang="fr-FR" baseline="30000" dirty="0"/>
              <a:t>T</a:t>
            </a:r>
            <a:r>
              <a:rPr lang="fr-FR" dirty="0"/>
              <a:t> (= W </a:t>
            </a:r>
            <a:r>
              <a:rPr lang="el-GR" sz="1200" dirty="0"/>
              <a:t>Λ</a:t>
            </a:r>
            <a:r>
              <a:rPr lang="fr-FR" sz="1200" dirty="0"/>
              <a:t> W</a:t>
            </a:r>
            <a:r>
              <a:rPr lang="fr-FR" sz="1200" baseline="30000" dirty="0"/>
              <a:t>T</a:t>
            </a:r>
            <a:r>
              <a:rPr lang="fr-FR" sz="1200" baseline="0" dirty="0"/>
              <a:t>)</a:t>
            </a:r>
            <a:endParaRPr lang="fr-FR" baseline="0" dirty="0"/>
          </a:p>
          <a:p>
            <a:r>
              <a:rPr lang="fr-FR" dirty="0"/>
              <a:t>Les valeurs propres sont les carrés des valeurs de la matrice diagonale de la décomposition en valeurs singulières</a:t>
            </a:r>
          </a:p>
          <a:p>
            <a:r>
              <a:rPr lang="fr-FR" dirty="0"/>
              <a:t>Réduction : R</a:t>
            </a:r>
            <a:r>
              <a:rPr lang="fr-FR" baseline="-25000" dirty="0"/>
              <a:t>D</a:t>
            </a:r>
            <a:r>
              <a:rPr lang="fr-FR" dirty="0"/>
              <a:t> = M W</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V’</a:t>
            </a:r>
            <a:r>
              <a:rPr lang="fr-FR" baseline="30000" dirty="0"/>
              <a:t>T</a:t>
            </a:r>
            <a:r>
              <a:rPr lang="fr-FR" baseline="-25000" dirty="0"/>
              <a:t>D</a:t>
            </a:r>
            <a:r>
              <a:rPr lang="fr-FR" baseline="30000" dirty="0"/>
              <a:t> </a:t>
            </a:r>
            <a:r>
              <a:rPr lang="fr-FR" dirty="0"/>
              <a:t>V’</a:t>
            </a:r>
            <a:r>
              <a:rPr lang="fr-FR" baseline="-25000" dirty="0"/>
              <a:t>D</a:t>
            </a:r>
            <a:r>
              <a:rPr lang="fr-FR" dirty="0"/>
              <a:t> = U’</a:t>
            </a:r>
            <a:r>
              <a:rPr lang="fr-FR" baseline="-25000" dirty="0"/>
              <a:t>D</a:t>
            </a:r>
            <a:r>
              <a:rPr lang="fr-FR" dirty="0"/>
              <a:t> </a:t>
            </a:r>
            <a:r>
              <a:rPr lang="el-GR" dirty="0"/>
              <a:t>Σ</a:t>
            </a:r>
            <a:r>
              <a:rPr lang="fr-FR" dirty="0"/>
              <a:t>’</a:t>
            </a:r>
            <a:r>
              <a:rPr lang="fr-FR" baseline="-25000" dirty="0"/>
              <a:t>D</a:t>
            </a:r>
            <a:r>
              <a:rPr lang="fr-FR" dirty="0"/>
              <a:t> </a:t>
            </a:r>
            <a:endParaRPr lang="fr-FR" baseline="-25000" dirty="0"/>
          </a:p>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16</a:t>
            </a:fld>
            <a:endParaRPr lang="fr-FR"/>
          </a:p>
        </p:txBody>
      </p:sp>
    </p:spTree>
    <p:extLst>
      <p:ext uri="{BB962C8B-B14F-4D97-AF65-F5344CB8AC3E}">
        <p14:creationId xmlns:p14="http://schemas.microsoft.com/office/powerpoint/2010/main" val="358575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pca</a:t>
            </a:r>
            <a:r>
              <a:rPr lang="fr-FR" dirty="0"/>
              <a:t> (en plus du nombre de composantes conservées) :</a:t>
            </a:r>
          </a:p>
          <a:p>
            <a:r>
              <a:rPr lang="fr-FR" dirty="0" err="1"/>
              <a:t>svd_solver</a:t>
            </a:r>
            <a:r>
              <a:rPr lang="fr-FR" dirty="0"/>
              <a:t> : algorithme utilisé pour la décomposition SVD : défaut : ‘auto’</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18</a:t>
            </a:fld>
            <a:endParaRPr lang="fr-FR"/>
          </a:p>
        </p:txBody>
      </p:sp>
    </p:spTree>
    <p:extLst>
      <p:ext uri="{BB962C8B-B14F-4D97-AF65-F5344CB8AC3E}">
        <p14:creationId xmlns:p14="http://schemas.microsoft.com/office/powerpoint/2010/main" val="202657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lsa</a:t>
            </a:r>
            <a:r>
              <a:rPr lang="fr-FR" dirty="0"/>
              <a:t> (en plus du nombre de composantes conservées) :</a:t>
            </a:r>
          </a:p>
          <a:p>
            <a:r>
              <a:rPr lang="fr-FR" dirty="0" err="1"/>
              <a:t>algorithm</a:t>
            </a:r>
            <a:r>
              <a:rPr lang="fr-FR" dirty="0"/>
              <a:t> : algorithme utilisé pour la décomposition SVD : défaut : ‘</a:t>
            </a:r>
            <a:r>
              <a:rPr lang="fr-FR" dirty="0" err="1"/>
              <a:t>randomized</a:t>
            </a:r>
            <a:r>
              <a:rPr lang="fr-FR" dirty="0"/>
              <a:t>’</a:t>
            </a:r>
          </a:p>
          <a:p>
            <a:r>
              <a:rPr lang="fr-FR" dirty="0" err="1"/>
              <a:t>random_state</a:t>
            </a:r>
            <a:r>
              <a:rPr lang="fr-FR" dirty="0"/>
              <a:t> : mettre un entier pour </a:t>
            </a:r>
            <a:r>
              <a:rPr lang="fr-FR" dirty="0" err="1"/>
              <a:t>reproductabilité</a:t>
            </a:r>
            <a:r>
              <a:rPr lang="fr-FR" dirty="0"/>
              <a:t> des résultats</a:t>
            </a:r>
          </a:p>
          <a:p>
            <a:r>
              <a:rPr lang="fr-FR" dirty="0"/>
              <a:t>Principaux attributs disponibles :</a:t>
            </a:r>
          </a:p>
          <a:p>
            <a:r>
              <a:rPr lang="fr-FR" dirty="0"/>
              <a:t>components_ : une matrice nombre de composantes x nombre de termes, donc chaque ligne sont les coefficients de la combinaison linéaire de l'axe correspondant (les vecteurs lignes sont les vecteurs propres, orthogonaux entre eux et tous de norme 1)</a:t>
            </a:r>
          </a:p>
          <a:p>
            <a:r>
              <a:rPr lang="fr-FR" dirty="0" err="1"/>
              <a:t>singular_values</a:t>
            </a:r>
            <a:r>
              <a:rPr lang="fr-FR" dirty="0"/>
              <a:t>_ : les valeurs propres, par ordre décroissant.</a:t>
            </a:r>
          </a:p>
          <a:p>
            <a:r>
              <a:rPr lang="fr-FR" dirty="0" err="1"/>
              <a:t>explained_variance_ratio</a:t>
            </a:r>
            <a:r>
              <a:rPr lang="fr-FR" dirty="0"/>
              <a:t>_ : les ratios de la variance expliquée sur la variance totale pour chaque composante, celles-ci étant triées par ordre de valeur propre décroissante (si toutes les composantes sont gardées, la somme vaut 1)</a:t>
            </a:r>
          </a:p>
        </p:txBody>
      </p:sp>
      <p:sp>
        <p:nvSpPr>
          <p:cNvPr id="4" name="Slide Number Placeholder 3"/>
          <p:cNvSpPr>
            <a:spLocks noGrp="1"/>
          </p:cNvSpPr>
          <p:nvPr>
            <p:ph type="sldNum" sz="quarter" idx="5"/>
          </p:nvPr>
        </p:nvSpPr>
        <p:spPr/>
        <p:txBody>
          <a:bodyPr/>
          <a:lstStyle/>
          <a:p>
            <a:fld id="{0C1CCA76-C343-4080-84BC-9836FF2967C8}" type="slidenum">
              <a:rPr lang="fr-FR" smtClean="0"/>
              <a:t>19</a:t>
            </a:fld>
            <a:endParaRPr lang="fr-FR"/>
          </a:p>
        </p:txBody>
      </p:sp>
    </p:spTree>
    <p:extLst>
      <p:ext uri="{BB962C8B-B14F-4D97-AF65-F5344CB8AC3E}">
        <p14:creationId xmlns:p14="http://schemas.microsoft.com/office/powerpoint/2010/main" val="413835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L’algorithme commence par calculer la probabilité des similarités de points dans l’espace de haute dimension ainsi que la probabilité des similarités de points dans l’espace d’arrivée de basse dimension. Ces similarités de points sont calculées comme étant les probabilités conditionnelles qu’un point A choisirait un point B comme voisin si les voisins étaient tirés en proportion de leur densité de probabilité suivant une loi normale (gaussienne) centrée en A.</a:t>
            </a:r>
          </a:p>
          <a:p>
            <a:endParaRPr lang="fr-FR" dirty="0"/>
          </a:p>
          <a:p>
            <a:r>
              <a:rPr lang="fr-FR" dirty="0"/>
              <a:t>Il essaye ensuite de minimiser la différence entre ces probabilités conditionnelles (similarités) dans les espaces de haute dimensionnalité et de basse dimensionnalité pour une représentation optimale des données dans l’espace de basse dimension, en y supposant une t-distribution (d’où le nom t-SNE).</a:t>
            </a:r>
          </a:p>
          <a:p>
            <a:endParaRPr lang="fr-FR" dirty="0"/>
          </a:p>
          <a:p>
            <a:r>
              <a:rPr lang="fr-FR" dirty="0"/>
              <a:t>Ceci permet une grande sensibilité aux structures locales (manifolds), et ce à différentes échelles.</a:t>
            </a:r>
          </a:p>
          <a:p>
            <a:endParaRPr lang="fr-FR" dirty="0"/>
          </a:p>
          <a:p>
            <a:r>
              <a:rPr lang="fr-FR" dirty="0"/>
              <a:t>Pour mesurer la minimisation de la somme des différences des probabilités conditionnelles, t-SNE minimise la somme des divergences de </a:t>
            </a:r>
            <a:r>
              <a:rPr lang="fr-FR" dirty="0" err="1"/>
              <a:t>Kullback-Leibler</a:t>
            </a:r>
            <a:r>
              <a:rPr lang="fr-FR" dirty="0"/>
              <a:t> sur l’ensemble des données en utilisant une méthode de descente de gradient.</a:t>
            </a:r>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20</a:t>
            </a:fld>
            <a:endParaRPr lang="fr-FR"/>
          </a:p>
        </p:txBody>
      </p:sp>
    </p:spTree>
    <p:extLst>
      <p:ext uri="{BB962C8B-B14F-4D97-AF65-F5344CB8AC3E}">
        <p14:creationId xmlns:p14="http://schemas.microsoft.com/office/powerpoint/2010/main" val="187561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21</a:t>
            </a:fld>
            <a:endParaRPr lang="fr-FR"/>
          </a:p>
        </p:txBody>
      </p:sp>
    </p:spTree>
    <p:extLst>
      <p:ext uri="{BB962C8B-B14F-4D97-AF65-F5344CB8AC3E}">
        <p14:creationId xmlns:p14="http://schemas.microsoft.com/office/powerpoint/2010/main" val="1164586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22</a:t>
            </a:fld>
            <a:endParaRPr lang="fr-FR"/>
          </a:p>
        </p:txBody>
      </p:sp>
    </p:spTree>
    <p:extLst>
      <p:ext uri="{BB962C8B-B14F-4D97-AF65-F5344CB8AC3E}">
        <p14:creationId xmlns:p14="http://schemas.microsoft.com/office/powerpoint/2010/main" val="23010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2</a:t>
            </a:fld>
            <a:endParaRPr lang="en-US"/>
          </a:p>
        </p:txBody>
      </p:sp>
    </p:spTree>
    <p:extLst>
      <p:ext uri="{BB962C8B-B14F-4D97-AF65-F5344CB8AC3E}">
        <p14:creationId xmlns:p14="http://schemas.microsoft.com/office/powerpoint/2010/main" val="3504825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https://pair-code.github.io/understanding-umap/</a:t>
            </a:r>
          </a:p>
          <a:p>
            <a:endParaRPr lang="fr-FR" dirty="0"/>
          </a:p>
          <a:p>
            <a:r>
              <a:rPr lang="fr-FR" dirty="0"/>
              <a:t>Influence des principaux paramètres, nombre de voisins pris en compte (sur cet exemple, il vaut mieux considérer un plus grand nombre de voisins que la valeur par défaut), et distance minimale de prise en compte des voisins (le défaut à 0.1 donne ici une vision trop comprimée, trop de regroupement, il vaut mieux étaler, mais pas trop).</a:t>
            </a:r>
          </a:p>
        </p:txBody>
      </p:sp>
      <p:sp>
        <p:nvSpPr>
          <p:cNvPr id="4" name="Slide Number Placeholder 3"/>
          <p:cNvSpPr>
            <a:spLocks noGrp="1"/>
          </p:cNvSpPr>
          <p:nvPr>
            <p:ph type="sldNum" sz="quarter" idx="5"/>
          </p:nvPr>
        </p:nvSpPr>
        <p:spPr/>
        <p:txBody>
          <a:bodyPr/>
          <a:lstStyle/>
          <a:p>
            <a:fld id="{0C1CCA76-C343-4080-84BC-9836FF2967C8}" type="slidenum">
              <a:rPr lang="fr-FR" smtClean="0"/>
              <a:t>23</a:t>
            </a:fld>
            <a:endParaRPr lang="fr-FR"/>
          </a:p>
        </p:txBody>
      </p:sp>
    </p:spTree>
    <p:extLst>
      <p:ext uri="{BB962C8B-B14F-4D97-AF65-F5344CB8AC3E}">
        <p14:creationId xmlns:p14="http://schemas.microsoft.com/office/powerpoint/2010/main" val="2484415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 meilleur des résultats : le point intéressant est le temps d’exécution</a:t>
            </a:r>
          </a:p>
        </p:txBody>
      </p:sp>
      <p:sp>
        <p:nvSpPr>
          <p:cNvPr id="4" name="Slide Number Placeholder 3"/>
          <p:cNvSpPr>
            <a:spLocks noGrp="1"/>
          </p:cNvSpPr>
          <p:nvPr>
            <p:ph type="sldNum" sz="quarter" idx="5"/>
          </p:nvPr>
        </p:nvSpPr>
        <p:spPr/>
        <p:txBody>
          <a:bodyPr/>
          <a:lstStyle/>
          <a:p>
            <a:fld id="{0C1CCA76-C343-4080-84BC-9836FF2967C8}" type="slidenum">
              <a:rPr lang="fr-FR" smtClean="0"/>
              <a:t>24</a:t>
            </a:fld>
            <a:endParaRPr lang="fr-FR"/>
          </a:p>
        </p:txBody>
      </p:sp>
    </p:spTree>
    <p:extLst>
      <p:ext uri="{BB962C8B-B14F-4D97-AF65-F5344CB8AC3E}">
        <p14:creationId xmlns:p14="http://schemas.microsoft.com/office/powerpoint/2010/main" val="173395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t-SNE (en plus du nombre de composantes conservées) :</a:t>
            </a:r>
          </a:p>
          <a:p>
            <a:r>
              <a:rPr lang="fr-FR" dirty="0" err="1"/>
              <a:t>perplexity</a:t>
            </a:r>
            <a:r>
              <a:rPr lang="fr-FR" dirty="0"/>
              <a:t> : nombre relié au voisinage (points voisins = documents voisins considérés) pour le calcul des distances des points de voisinage autour de chaque point. Plus le nombre de points (documents) est important, plus la perplexité doit être élevée. En général entre 5 et 50 (30 par défaut). Il importe d’essayer une grille de valeurs (ce qui peut prendre du temps, d’où encore la nécessaire réduction linéaire de dimensionnalité en préalable).</a:t>
            </a:r>
          </a:p>
          <a:p>
            <a:r>
              <a:rPr lang="fr-FR" dirty="0" err="1"/>
              <a:t>learning_rate</a:t>
            </a:r>
            <a:r>
              <a:rPr lang="fr-FR" dirty="0"/>
              <a:t> : taux d’apprentissage, en général entre 10 et 1000 (défaut 200). Si trop rapide, tous les points auront tendance à être éclatés de façon homogène dans une sphère, et si trop bas, ils seront trop concentrés.</a:t>
            </a:r>
          </a:p>
          <a:p>
            <a:r>
              <a:rPr lang="fr-FR" dirty="0"/>
              <a:t>Principaux attributs disponibles :</a:t>
            </a:r>
          </a:p>
          <a:p>
            <a:r>
              <a:rPr lang="fr-FR" dirty="0" err="1"/>
              <a:t>embedding</a:t>
            </a:r>
            <a:r>
              <a:rPr lang="fr-FR" dirty="0"/>
              <a:t>_ : résultat de t-SNE, sous la forme N (nombre de documents) x nombre de composantes (la même matrice que le résultat de </a:t>
            </a:r>
            <a:r>
              <a:rPr lang="fr-FR" dirty="0" err="1"/>
              <a:t>fit_transform</a:t>
            </a:r>
            <a:r>
              <a:rPr lang="fr-FR" dirty="0"/>
              <a:t>)</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25</a:t>
            </a:fld>
            <a:endParaRPr lang="fr-FR"/>
          </a:p>
        </p:txBody>
      </p:sp>
    </p:spTree>
    <p:extLst>
      <p:ext uri="{BB962C8B-B14F-4D97-AF65-F5344CB8AC3E}">
        <p14:creationId xmlns:p14="http://schemas.microsoft.com/office/powerpoint/2010/main" val="885964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UMAP (en plus du nombre de composantes conservées) :</a:t>
            </a:r>
          </a:p>
          <a:p>
            <a:r>
              <a:rPr lang="fr-FR" dirty="0" err="1"/>
              <a:t>n_neighbors</a:t>
            </a:r>
            <a:r>
              <a:rPr lang="fr-FR" dirty="0"/>
              <a:t> : ce paramètre (valeur par défaut 15) contrôle l’équilibre entre préservation des structures locales et globales, en jouant sur le nombre de points voisins considérés lors de la réduction de dimensions. Si ce nombre est petit, on se concentre sur la structure locale, et s’il est grand, on privilégie la structure globale (big </a:t>
            </a:r>
            <a:r>
              <a:rPr lang="fr-FR" dirty="0" err="1"/>
              <a:t>picture</a:t>
            </a:r>
            <a:r>
              <a:rPr lang="fr-FR" dirty="0"/>
              <a:t>)</a:t>
            </a:r>
          </a:p>
          <a:p>
            <a:r>
              <a:rPr lang="fr-FR" dirty="0" err="1"/>
              <a:t>min_dist</a:t>
            </a:r>
            <a:r>
              <a:rPr lang="fr-FR" dirty="0"/>
              <a:t> : ce paramètre (valeur par défaut 0.1) contrôle la façon dont l’algorithme confond entre eux les points voisins. Si ce nombre est petit, il y aura tendance à grouper ensemble beaucoup de points voisins (ce qui peut favoriser le clustering), alors que s’il est grand, il n’y aura qu’un faible regroupement des points voisins, et on tendra à conserver la structure globale.</a:t>
            </a:r>
          </a:p>
          <a:p>
            <a:r>
              <a:rPr lang="fr-FR" dirty="0" err="1"/>
              <a:t>metric</a:t>
            </a:r>
            <a:r>
              <a:rPr lang="fr-FR" dirty="0"/>
              <a:t> : on peut aussi choisir la mesure de dimension à considérer.</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26</a:t>
            </a:fld>
            <a:endParaRPr lang="fr-FR"/>
          </a:p>
        </p:txBody>
      </p:sp>
    </p:spTree>
    <p:extLst>
      <p:ext uri="{BB962C8B-B14F-4D97-AF65-F5344CB8AC3E}">
        <p14:creationId xmlns:p14="http://schemas.microsoft.com/office/powerpoint/2010/main" val="2489366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27</a:t>
            </a:fld>
            <a:endParaRPr lang="fr-FR"/>
          </a:p>
        </p:txBody>
      </p:sp>
    </p:spTree>
    <p:extLst>
      <p:ext uri="{BB962C8B-B14F-4D97-AF65-F5344CB8AC3E}">
        <p14:creationId xmlns:p14="http://schemas.microsoft.com/office/powerpoint/2010/main" val="187909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noProof="0" dirty="0"/>
              <a:t>Le K-</a:t>
            </a:r>
            <a:r>
              <a:rPr lang="fr-FR" noProof="0" dirty="0" err="1"/>
              <a:t>Means</a:t>
            </a:r>
            <a:r>
              <a:rPr lang="fr-FR" noProof="0" dirty="0"/>
              <a:t> est l’algorithme standard de clustering, date de 1967, utilisé comme base de départ, avant d’en essayer d’autres.</a:t>
            </a:r>
          </a:p>
          <a:p>
            <a:endParaRPr lang="fr-FR" noProof="0" dirty="0"/>
          </a:p>
          <a:p>
            <a:r>
              <a:rPr lang="fr-FR" noProof="0" dirty="0"/>
              <a:t>Attention : pour utiliser d’autres distances que la distance euclidienne, il faut utiliser une autre implémentation que celle utilisée en général, à savoir celle de </a:t>
            </a:r>
            <a:r>
              <a:rPr lang="fr-FR" noProof="0" dirty="0" err="1"/>
              <a:t>scikit-learn</a:t>
            </a:r>
            <a:r>
              <a:rPr lang="fr-FR" noProof="0" dirty="0"/>
              <a:t>. NLTK propose ses propres versions des algorithmes de clustering.</a:t>
            </a:r>
          </a:p>
          <a:p>
            <a:endParaRPr lang="fr-FR" noProof="0" dirty="0"/>
          </a:p>
          <a:p>
            <a:r>
              <a:rPr lang="fr-FR" noProof="0" dirty="0"/>
              <a:t>Quant aux algorithmes alternatifs, on peut envisager :</a:t>
            </a:r>
          </a:p>
          <a:p>
            <a:r>
              <a:rPr lang="fr-FR" noProof="0" dirty="0"/>
              <a:t>Clustering spectral (</a:t>
            </a:r>
            <a:r>
              <a:rPr lang="fr-FR" noProof="0" dirty="0" err="1"/>
              <a:t>SpectralClustering</a:t>
            </a:r>
            <a:r>
              <a:rPr lang="fr-FR" noProof="0" dirty="0"/>
              <a:t>), mixture de gaussiennes, DBSCAN, etc.</a:t>
            </a:r>
          </a:p>
          <a:p>
            <a:r>
              <a:rPr lang="fr-FR" noProof="0" dirty="0"/>
              <a:t>Ces algorithmes permettent de traiter de géométries plus complexes (manifolds) ; pour ce on s’intéresse aussi aux distances entre voisins (affinités, densités environnantes)</a:t>
            </a:r>
          </a:p>
          <a:p>
            <a:r>
              <a:rPr lang="fr-FR" noProof="0" dirty="0"/>
              <a:t>Pour le clustering spectral (disponible sous </a:t>
            </a:r>
            <a:r>
              <a:rPr lang="fr-FR" noProof="0" dirty="0" err="1"/>
              <a:t>scikit-learn</a:t>
            </a:r>
            <a:r>
              <a:rPr lang="fr-FR" noProof="0" dirty="0"/>
              <a:t>), il faut plutôt rechercher un petit nombre de clusters.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28</a:t>
            </a:fld>
            <a:endParaRPr lang="fr-FR"/>
          </a:p>
        </p:txBody>
      </p:sp>
    </p:spTree>
    <p:extLst>
      <p:ext uri="{BB962C8B-B14F-4D97-AF65-F5344CB8AC3E}">
        <p14:creationId xmlns:p14="http://schemas.microsoft.com/office/powerpoint/2010/main" val="266181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Principaux paramètres du modèle </a:t>
            </a:r>
            <a:r>
              <a:rPr lang="fr-FR" dirty="0" err="1"/>
              <a:t>Kmeans</a:t>
            </a:r>
            <a:r>
              <a:rPr lang="fr-FR" dirty="0"/>
              <a:t> de </a:t>
            </a:r>
            <a:r>
              <a:rPr lang="fr-FR" dirty="0" err="1"/>
              <a:t>scikit-learns</a:t>
            </a:r>
            <a:r>
              <a:rPr lang="fr-FR" dirty="0"/>
              <a:t>:</a:t>
            </a:r>
          </a:p>
          <a:p>
            <a:pPr marL="171450" indent="-171450">
              <a:buFontTx/>
              <a:buChar char="-"/>
            </a:pPr>
            <a:r>
              <a:rPr lang="fr-FR" dirty="0" err="1"/>
              <a:t>n_clusters</a:t>
            </a:r>
            <a:r>
              <a:rPr lang="fr-FR" dirty="0"/>
              <a:t> : le nombre de clusters à trouver, le plus important des paramètres</a:t>
            </a:r>
          </a:p>
          <a:p>
            <a:pPr marL="171450" indent="-171450">
              <a:buFontTx/>
              <a:buChar char="-"/>
            </a:pPr>
            <a:r>
              <a:rPr lang="fr-FR" dirty="0"/>
              <a:t>init : </a:t>
            </a:r>
            <a:r>
              <a:rPr lang="en-US" dirty="0"/>
              <a:t>{‘k-means++’, ‘random’ </a:t>
            </a:r>
            <a:r>
              <a:rPr lang="en-US" dirty="0" err="1"/>
              <a:t>ou</a:t>
            </a:r>
            <a:r>
              <a:rPr lang="en-US" dirty="0"/>
              <a:t> un tableau de </a:t>
            </a:r>
            <a:r>
              <a:rPr lang="en-US" dirty="0" err="1"/>
              <a:t>valeurs</a:t>
            </a:r>
            <a:r>
              <a:rPr lang="en-US" dirty="0"/>
              <a:t> </a:t>
            </a:r>
            <a:r>
              <a:rPr lang="en-US" dirty="0" err="1"/>
              <a:t>prédéfinis</a:t>
            </a:r>
            <a:r>
              <a:rPr lang="en-US" dirty="0"/>
              <a:t>}. Le </a:t>
            </a:r>
            <a:r>
              <a:rPr lang="en-US" dirty="0" err="1"/>
              <a:t>défaur</a:t>
            </a:r>
            <a:r>
              <a:rPr lang="en-US" dirty="0"/>
              <a:t> ‘k-means++’ </a:t>
            </a:r>
            <a:r>
              <a:rPr lang="en-US" dirty="0" err="1"/>
              <a:t>permet</a:t>
            </a:r>
            <a:r>
              <a:rPr lang="en-US" dirty="0"/>
              <a:t> </a:t>
            </a:r>
            <a:r>
              <a:rPr lang="en-US" dirty="0" err="1"/>
              <a:t>d’accélerer</a:t>
            </a:r>
            <a:r>
              <a:rPr lang="en-US" dirty="0"/>
              <a:t> la convergence</a:t>
            </a:r>
          </a:p>
          <a:p>
            <a:pPr marL="171450" indent="-171450">
              <a:buFontTx/>
              <a:buChar char="-"/>
            </a:pPr>
            <a:r>
              <a:rPr lang="en-US" dirty="0" err="1"/>
              <a:t>n_init</a:t>
            </a:r>
            <a:r>
              <a:rPr lang="en-US" dirty="0"/>
              <a:t> : </a:t>
            </a:r>
            <a:r>
              <a:rPr lang="en-US" dirty="0" err="1"/>
              <a:t>l’algorithme</a:t>
            </a:r>
            <a:r>
              <a:rPr lang="en-US" dirty="0"/>
              <a:t> </a:t>
            </a:r>
            <a:r>
              <a:rPr lang="en-US" dirty="0" err="1"/>
              <a:t>tourne</a:t>
            </a:r>
            <a:r>
              <a:rPr lang="en-US" dirty="0"/>
              <a:t> </a:t>
            </a:r>
            <a:r>
              <a:rPr lang="en-US" dirty="0" err="1"/>
              <a:t>n_init</a:t>
            </a:r>
            <a:r>
              <a:rPr lang="en-US" dirty="0"/>
              <a:t> </a:t>
            </a:r>
            <a:r>
              <a:rPr lang="en-US" dirty="0" err="1"/>
              <a:t>fois</a:t>
            </a:r>
            <a:r>
              <a:rPr lang="en-US" dirty="0"/>
              <a:t> avec des </a:t>
            </a:r>
            <a:r>
              <a:rPr lang="en-US" dirty="0" err="1"/>
              <a:t>initialisations</a:t>
            </a:r>
            <a:r>
              <a:rPr lang="en-US" dirty="0"/>
              <a:t> </a:t>
            </a:r>
            <a:r>
              <a:rPr lang="en-US" dirty="0" err="1"/>
              <a:t>différentes</a:t>
            </a:r>
            <a:r>
              <a:rPr lang="en-US" dirty="0"/>
              <a:t> à </a:t>
            </a:r>
            <a:r>
              <a:rPr lang="en-US" dirty="0" err="1"/>
              <a:t>chaque</a:t>
            </a:r>
            <a:r>
              <a:rPr lang="en-US" dirty="0"/>
              <a:t> </a:t>
            </a:r>
            <a:r>
              <a:rPr lang="en-US" dirty="0" err="1"/>
              <a:t>fois</a:t>
            </a:r>
            <a:r>
              <a:rPr lang="en-US" dirty="0"/>
              <a:t>. </a:t>
            </a:r>
            <a:r>
              <a:rPr lang="en-US" dirty="0" err="1"/>
              <a:t>Valeur</a:t>
            </a:r>
            <a:r>
              <a:rPr lang="en-US" dirty="0"/>
              <a:t> par </a:t>
            </a:r>
            <a:r>
              <a:rPr lang="en-US" dirty="0" err="1"/>
              <a:t>défaut</a:t>
            </a:r>
            <a:r>
              <a:rPr lang="en-US" dirty="0"/>
              <a:t> : 10 </a:t>
            </a:r>
            <a:r>
              <a:rPr lang="en-US" dirty="0" err="1"/>
              <a:t>tentatives</a:t>
            </a:r>
            <a:endParaRPr lang="en-US" dirty="0"/>
          </a:p>
          <a:p>
            <a:pPr marL="171450" indent="-171450">
              <a:buFontTx/>
              <a:buChar char="-"/>
            </a:pPr>
            <a:r>
              <a:rPr lang="en-US" dirty="0" err="1"/>
              <a:t>max_iter</a:t>
            </a:r>
            <a:r>
              <a:rPr lang="en-US" dirty="0"/>
              <a:t> : </a:t>
            </a:r>
            <a:r>
              <a:rPr lang="en-US" dirty="0" err="1"/>
              <a:t>nombre</a:t>
            </a:r>
            <a:r>
              <a:rPr lang="en-US" dirty="0"/>
              <a:t> maximum </a:t>
            </a:r>
            <a:r>
              <a:rPr lang="en-US" dirty="0" err="1"/>
              <a:t>d’iterations</a:t>
            </a:r>
            <a:r>
              <a:rPr lang="en-US" dirty="0"/>
              <a:t> pour </a:t>
            </a:r>
            <a:r>
              <a:rPr lang="en-US" dirty="0" err="1"/>
              <a:t>une</a:t>
            </a:r>
            <a:r>
              <a:rPr lang="en-US" dirty="0"/>
              <a:t> tentative</a:t>
            </a:r>
          </a:p>
          <a:p>
            <a:pPr marL="171450" indent="-171450">
              <a:buFontTx/>
              <a:buChar char="-"/>
            </a:pPr>
            <a:r>
              <a:rPr lang="en-US" dirty="0" err="1"/>
              <a:t>random_state</a:t>
            </a:r>
            <a:r>
              <a:rPr lang="en-US" dirty="0"/>
              <a:t> : </a:t>
            </a:r>
            <a:r>
              <a:rPr lang="en-US" dirty="0" err="1"/>
              <a:t>si</a:t>
            </a:r>
            <a:r>
              <a:rPr lang="en-US" dirty="0"/>
              <a:t> </a:t>
            </a:r>
            <a:r>
              <a:rPr lang="en-US" dirty="0" err="1"/>
              <a:t>renseigné</a:t>
            </a:r>
            <a:r>
              <a:rPr lang="en-US" dirty="0"/>
              <a:t>, </a:t>
            </a:r>
            <a:r>
              <a:rPr lang="en-US" dirty="0" err="1"/>
              <a:t>permet</a:t>
            </a:r>
            <a:r>
              <a:rPr lang="en-US" dirty="0"/>
              <a:t> de </a:t>
            </a:r>
            <a:r>
              <a:rPr lang="en-US" dirty="0" err="1"/>
              <a:t>garantir</a:t>
            </a:r>
            <a:r>
              <a:rPr lang="en-US" dirty="0"/>
              <a:t> la </a:t>
            </a:r>
            <a:r>
              <a:rPr lang="en-US" dirty="0" err="1"/>
              <a:t>reproductibilité</a:t>
            </a:r>
            <a:r>
              <a:rPr lang="en-US" dirty="0"/>
              <a:t> des </a:t>
            </a:r>
            <a:r>
              <a:rPr lang="en-US" dirty="0" err="1"/>
              <a:t>résultats</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30</a:t>
            </a:fld>
            <a:endParaRPr lang="fr-FR"/>
          </a:p>
        </p:txBody>
      </p:sp>
    </p:spTree>
    <p:extLst>
      <p:ext uri="{BB962C8B-B14F-4D97-AF65-F5344CB8AC3E}">
        <p14:creationId xmlns:p14="http://schemas.microsoft.com/office/powerpoint/2010/main" val="2134313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Associations aux clusters </a:t>
            </a:r>
            <a:r>
              <a:rPr lang="en-US" dirty="0" err="1"/>
              <a:t>d’appartenance</a:t>
            </a:r>
            <a:r>
              <a:rPr lang="en-US" dirty="0"/>
              <a:t> de documents (de </a:t>
            </a:r>
            <a:r>
              <a:rPr lang="en-US" dirty="0" err="1"/>
              <a:t>départ</a:t>
            </a:r>
            <a:r>
              <a:rPr lang="en-US" dirty="0"/>
              <a:t> </a:t>
            </a:r>
            <a:r>
              <a:rPr lang="en-US" dirty="0" err="1"/>
              <a:t>ou</a:t>
            </a:r>
            <a:r>
              <a:rPr lang="en-US" dirty="0"/>
              <a:t> nouveaux), </a:t>
            </a:r>
            <a:r>
              <a:rPr lang="en-US" dirty="0" err="1"/>
              <a:t>liste</a:t>
            </a:r>
            <a:r>
              <a:rPr lang="en-US" dirty="0"/>
              <a:t> </a:t>
            </a:r>
            <a:r>
              <a:rPr lang="en-US" dirty="0" err="1"/>
              <a:t>d’indices</a:t>
            </a:r>
            <a:r>
              <a:rPr lang="en-US" dirty="0"/>
              <a:t> de clusters, un </a:t>
            </a:r>
            <a:r>
              <a:rPr lang="en-US" dirty="0" err="1"/>
              <a:t>indice</a:t>
            </a:r>
            <a:r>
              <a:rPr lang="en-US" dirty="0"/>
              <a:t> par document</a:t>
            </a:r>
            <a:r>
              <a:rPr lang="fr-FR" dirty="0"/>
              <a:t>.</a:t>
            </a:r>
          </a:p>
          <a:p>
            <a:pPr marL="0" indent="0">
              <a:buFontTx/>
              <a:buNone/>
            </a:pPr>
            <a:r>
              <a:rPr lang="fr-FR" dirty="0"/>
              <a:t>On peut exécuter </a:t>
            </a:r>
            <a:r>
              <a:rPr lang="fr-FR" dirty="0" err="1"/>
              <a:t>fit_predict</a:t>
            </a:r>
            <a:r>
              <a:rPr lang="fr-FR" dirty="0"/>
              <a:t>, ou lire directement labels_ après fit</a:t>
            </a:r>
          </a:p>
          <a:p>
            <a:pPr marL="0" indent="0">
              <a:buFontTx/>
              <a:buNone/>
            </a:pPr>
            <a:r>
              <a:rPr lang="fr-FR" dirty="0"/>
              <a:t>Transformer les résultats de tableau d’entiers en </a:t>
            </a:r>
            <a:r>
              <a:rPr lang="fr-FR" dirty="0" err="1"/>
              <a:t>list</a:t>
            </a:r>
            <a:r>
              <a:rPr lang="fr-FR" dirty="0"/>
              <a:t> en utilisant la méthode </a:t>
            </a:r>
            <a:r>
              <a:rPr lang="fr-FR" dirty="0" err="1"/>
              <a:t>tolist</a:t>
            </a:r>
            <a:r>
              <a:rPr lang="fr-FR" dirty="0"/>
              <a:t>()</a:t>
            </a:r>
            <a:endParaRPr lang="en-US" dirty="0"/>
          </a:p>
          <a:p>
            <a:endParaRPr lang="fr-FR" dirty="0"/>
          </a:p>
          <a:p>
            <a:r>
              <a:rPr lang="fr-FR" dirty="0"/>
              <a:t>La mesure de silhouette est la moyenne des coefficients de silhouette pour chacun des points (documents).</a:t>
            </a:r>
          </a:p>
          <a:p>
            <a:r>
              <a:rPr lang="fr-FR" dirty="0"/>
              <a:t>Pour un document d, on calcule a, moyenne des distances de d avec tous les documents de son propre cluster, et b, distance entre d et le centre du cluster le plus proche parmi ceux auxquels d n’appartient pas, la silhouette valant alors : (b – a) / max(a, b).</a:t>
            </a:r>
          </a:p>
          <a:p>
            <a:r>
              <a:rPr lang="fr-FR" dirty="0"/>
              <a:t>1 est la meilleure valeur, -1 la pire, 0 indiquant déjà que des clusters se recoupent.</a:t>
            </a:r>
          </a:p>
          <a:p>
            <a:r>
              <a:rPr lang="fr-FR" dirty="0" err="1"/>
              <a:t>sample_size</a:t>
            </a:r>
            <a:r>
              <a:rPr lang="fr-FR" dirty="0"/>
              <a:t> : si on ne veut pas faire les calculs pour tous les documents.</a:t>
            </a:r>
          </a:p>
          <a:p>
            <a:endParaRPr lang="fr-FR" dirty="0"/>
          </a:p>
          <a:p>
            <a:r>
              <a:rPr lang="fr-FR" dirty="0"/>
              <a:t>Si on a une référence avec une classification connue a priori, et qu’on veut comparer le résultat du clustering avec la classification de référence :</a:t>
            </a:r>
          </a:p>
          <a:p>
            <a:r>
              <a:rPr lang="fr-FR" dirty="0"/>
              <a:t>Homogénéité : </a:t>
            </a:r>
            <a:r>
              <a:rPr lang="fr-FR" dirty="0" err="1"/>
              <a:t>metrics.homogeneity_score</a:t>
            </a:r>
            <a:r>
              <a:rPr lang="fr-FR" dirty="0"/>
              <a:t>(</a:t>
            </a:r>
            <a:r>
              <a:rPr lang="fr-FR" dirty="0" err="1"/>
              <a:t>groupes_reference</a:t>
            </a:r>
            <a:r>
              <a:rPr lang="fr-FR" dirty="0"/>
              <a:t>, </a:t>
            </a:r>
            <a:r>
              <a:rPr lang="fr-FR" dirty="0" err="1"/>
              <a:t>km.labels</a:t>
            </a:r>
            <a:r>
              <a:rPr lang="fr-FR" dirty="0"/>
              <a:t>_)</a:t>
            </a:r>
          </a:p>
          <a:p>
            <a:r>
              <a:rPr lang="fr-FR" dirty="0"/>
              <a:t>Complétude : </a:t>
            </a:r>
            <a:r>
              <a:rPr lang="fr-FR" dirty="0" err="1"/>
              <a:t>metrics.completeness_score</a:t>
            </a:r>
            <a:r>
              <a:rPr lang="fr-FR" dirty="0"/>
              <a:t>(</a:t>
            </a:r>
            <a:r>
              <a:rPr lang="fr-FR" dirty="0" err="1"/>
              <a:t>groupes_reference</a:t>
            </a:r>
            <a:r>
              <a:rPr lang="fr-FR" dirty="0"/>
              <a:t>, </a:t>
            </a:r>
            <a:r>
              <a:rPr lang="fr-FR" dirty="0" err="1"/>
              <a:t>km.labels</a:t>
            </a:r>
            <a:r>
              <a:rPr lang="fr-FR" dirty="0"/>
              <a:t>_)</a:t>
            </a:r>
          </a:p>
          <a:p>
            <a:r>
              <a:rPr lang="fr-FR" dirty="0"/>
              <a:t>V-mesure : </a:t>
            </a:r>
            <a:r>
              <a:rPr lang="fr-FR" dirty="0" err="1"/>
              <a:t>metrics.v_measure_score</a:t>
            </a:r>
            <a:r>
              <a:rPr lang="fr-FR" dirty="0"/>
              <a:t>(</a:t>
            </a:r>
            <a:r>
              <a:rPr lang="fr-FR" dirty="0" err="1"/>
              <a:t>groupes_reference</a:t>
            </a:r>
            <a:r>
              <a:rPr lang="fr-FR" dirty="0"/>
              <a:t>, </a:t>
            </a:r>
            <a:r>
              <a:rPr lang="fr-FR" dirty="0" err="1"/>
              <a:t>km.labels</a:t>
            </a:r>
            <a:r>
              <a:rPr lang="fr-FR" dirty="0"/>
              <a:t>_)</a:t>
            </a:r>
          </a:p>
          <a:p>
            <a:r>
              <a:rPr lang="fr-FR" dirty="0"/>
              <a:t>Index Rand Ajusté : </a:t>
            </a:r>
            <a:r>
              <a:rPr lang="fr-FR" dirty="0" err="1"/>
              <a:t>metrics.adjusted_rand_score</a:t>
            </a:r>
            <a:r>
              <a:rPr lang="fr-FR" dirty="0"/>
              <a:t>(</a:t>
            </a:r>
            <a:r>
              <a:rPr lang="fr-FR" dirty="0" err="1"/>
              <a:t>groupes_reference</a:t>
            </a:r>
            <a:r>
              <a:rPr lang="fr-FR" dirty="0"/>
              <a:t>, </a:t>
            </a:r>
            <a:r>
              <a:rPr lang="fr-FR" dirty="0" err="1"/>
              <a:t>km.labels</a:t>
            </a:r>
            <a:r>
              <a:rPr lang="fr-FR" dirty="0"/>
              <a:t>_)</a:t>
            </a:r>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31</a:t>
            </a:fld>
            <a:endParaRPr lang="fr-FR"/>
          </a:p>
        </p:txBody>
      </p:sp>
    </p:spTree>
    <p:extLst>
      <p:ext uri="{BB962C8B-B14F-4D97-AF65-F5344CB8AC3E}">
        <p14:creationId xmlns:p14="http://schemas.microsoft.com/office/powerpoint/2010/main" val="1926871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315BA4E-0740-440E-AA5A-EDBF08AA64A9}"/>
              </a:ext>
            </a:extLst>
          </p:cNvPr>
          <p:cNvSpPr>
            <a:spLocks noGrp="1"/>
          </p:cNvSpPr>
          <p:nvPr>
            <p:ph type="body" idx="1"/>
          </p:nvPr>
        </p:nvSpPr>
        <p:spPr/>
        <p:txBody>
          <a:bodyPr/>
          <a:lstStyle/>
          <a:p>
            <a:r>
              <a:rPr lang="fr-FR" dirty="0"/>
              <a:t>De plus : on peut créer plus facilement un grand nombre de clusters qu’avec l’algorithme de K-</a:t>
            </a:r>
            <a:r>
              <a:rPr lang="fr-FR" dirty="0" err="1"/>
              <a:t>Means</a:t>
            </a:r>
            <a:r>
              <a:rPr lang="fr-FR" dirty="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3</a:t>
            </a:fld>
            <a:endParaRPr lang="fr-FR"/>
          </a:p>
        </p:txBody>
      </p:sp>
    </p:spTree>
    <p:extLst>
      <p:ext uri="{BB962C8B-B14F-4D97-AF65-F5344CB8AC3E}">
        <p14:creationId xmlns:p14="http://schemas.microsoft.com/office/powerpoint/2010/main" val="3888657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noProof="0" dirty="0"/>
              <a:t>Paramètres de </a:t>
            </a:r>
            <a:r>
              <a:rPr lang="fr-FR" noProof="0" dirty="0" err="1"/>
              <a:t>AgglomerativeClustering</a:t>
            </a:r>
            <a:r>
              <a:rPr lang="fr-FR" noProof="0" dirty="0"/>
              <a:t> :</a:t>
            </a:r>
          </a:p>
          <a:p>
            <a:pPr marL="0" indent="0">
              <a:buFontTx/>
              <a:buNone/>
            </a:pPr>
            <a:r>
              <a:rPr lang="fr-FR" noProof="0" dirty="0" err="1"/>
              <a:t>n_clusters</a:t>
            </a:r>
            <a:r>
              <a:rPr lang="fr-FR" noProof="0" dirty="0"/>
              <a:t> : nombre de clusters ; le paramètre le plus important ; on peut le déterminer sur un </a:t>
            </a:r>
            <a:r>
              <a:rPr lang="fr-FR" noProof="0" dirty="0" err="1"/>
              <a:t>dendogramme</a:t>
            </a:r>
            <a:r>
              <a:rPr lang="fr-FR" noProof="0" dirty="0"/>
              <a:t> et à partir d’un nombre plus grand de clusters</a:t>
            </a:r>
          </a:p>
          <a:p>
            <a:pPr marL="0" indent="0">
              <a:buFontTx/>
              <a:buNone/>
            </a:pPr>
            <a:r>
              <a:rPr lang="fr-FR" noProof="0" dirty="0"/>
              <a:t>Sinon, pour calculer l’arbre complet, utiliser : </a:t>
            </a:r>
            <a:r>
              <a:rPr lang="fr-FR" noProof="0" dirty="0" err="1"/>
              <a:t>distance_thershold</a:t>
            </a:r>
            <a:r>
              <a:rPr lang="fr-FR" noProof="0" dirty="0"/>
              <a:t>=0, </a:t>
            </a:r>
            <a:r>
              <a:rPr lang="fr-FR" noProof="0" dirty="0" err="1"/>
              <a:t>n_clusters</a:t>
            </a:r>
            <a:r>
              <a:rPr lang="fr-FR" noProof="0" dirty="0"/>
              <a:t>=None</a:t>
            </a:r>
          </a:p>
          <a:p>
            <a:pPr marL="0" indent="0">
              <a:buFontTx/>
              <a:buNone/>
            </a:pPr>
            <a:r>
              <a:rPr lang="fr-FR" noProof="0" dirty="0"/>
              <a:t>linkage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complete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err="1"/>
              <a:t>average</a:t>
            </a:r>
            <a:r>
              <a:rPr lang="fr-FR" sz="1200" noProof="0" dirty="0">
                <a:latin typeface="Courier New" panose="02070309020205020404" pitchFamily="49" charset="0"/>
                <a:cs typeface="Courier New" panose="02070309020205020404" pitchFamily="49" charset="0"/>
              </a:rPr>
              <a:t>'</a:t>
            </a:r>
            <a:r>
              <a:rPr lang="fr-FR" noProof="0" dirty="0"/>
              <a:t>, </a:t>
            </a:r>
            <a:r>
              <a:rPr lang="fr-FR" sz="1200" noProof="0" dirty="0">
                <a:latin typeface="Courier New" panose="02070309020205020404" pitchFamily="49" charset="0"/>
                <a:cs typeface="Courier New" panose="02070309020205020404" pitchFamily="49" charset="0"/>
              </a:rPr>
              <a:t>'</a:t>
            </a:r>
            <a:r>
              <a:rPr lang="fr-FR" noProof="0" dirty="0"/>
              <a:t>single</a:t>
            </a:r>
            <a:r>
              <a:rPr lang="fr-FR" sz="1200" noProof="0" dirty="0">
                <a:latin typeface="Courier New" panose="02070309020205020404" pitchFamily="49" charset="0"/>
                <a:cs typeface="Courier New" panose="02070309020205020404" pitchFamily="49" charset="0"/>
              </a:rPr>
              <a:t>'</a:t>
            </a:r>
            <a:r>
              <a:rPr lang="fr-FR" noProof="0" dirty="0"/>
              <a:t>} ; par défaut : </a:t>
            </a:r>
            <a:r>
              <a:rPr lang="fr-FR" sz="1200" noProof="0" dirty="0">
                <a:latin typeface="Courier New" panose="02070309020205020404" pitchFamily="49" charset="0"/>
                <a:cs typeface="Courier New" panose="02070309020205020404" pitchFamily="49" charset="0"/>
              </a:rPr>
              <a:t>'</a:t>
            </a:r>
            <a:r>
              <a:rPr lang="fr-FR" noProof="0" dirty="0" err="1"/>
              <a:t>ward</a:t>
            </a:r>
            <a:r>
              <a:rPr lang="fr-FR" sz="1200" noProof="0" dirty="0">
                <a:latin typeface="Courier New" panose="02070309020205020404" pitchFamily="49" charset="0"/>
                <a:cs typeface="Courier New" panose="02070309020205020404" pitchFamily="49" charset="0"/>
              </a:rPr>
              <a:t>’</a:t>
            </a:r>
          </a:p>
          <a:p>
            <a:pPr marL="0" indent="0">
              <a:buFontTx/>
              <a:buNone/>
            </a:pPr>
            <a:r>
              <a:rPr lang="fr-FR" sz="1200" noProof="0" dirty="0">
                <a:latin typeface="Courier New" panose="02070309020205020404" pitchFamily="49" charset="0"/>
                <a:cs typeface="Courier New" panose="02070309020205020404" pitchFamily="49" charset="0"/>
              </a:rPr>
              <a:t>Plus :</a:t>
            </a:r>
          </a:p>
          <a:p>
            <a:pPr marL="0" indent="0">
              <a:buFontTx/>
              <a:buNone/>
            </a:pPr>
            <a:r>
              <a:rPr lang="fr-FR" sz="1200" noProof="0" dirty="0" err="1">
                <a:latin typeface="Courier New" panose="02070309020205020404" pitchFamily="49" charset="0"/>
                <a:cs typeface="Courier New" panose="02070309020205020404" pitchFamily="49" charset="0"/>
              </a:rPr>
              <a:t>affinity</a:t>
            </a:r>
            <a:r>
              <a:rPr lang="fr-FR" sz="1200" noProof="0" dirty="0">
                <a:latin typeface="Courier New" panose="02070309020205020404" pitchFamily="49" charset="0"/>
                <a:cs typeface="Courier New" panose="02070309020205020404" pitchFamily="49" charset="0"/>
              </a:rPr>
              <a:t> : {‘</a:t>
            </a:r>
            <a:r>
              <a:rPr lang="en-US" sz="1200" b="0" i="0" kern="1200" dirty="0" err="1">
                <a:solidFill>
                  <a:schemeClr val="tx1"/>
                </a:solidFill>
                <a:effectLst/>
                <a:latin typeface="+mn-lt"/>
                <a:ea typeface="+mn-ea"/>
                <a:cs typeface="+mn-cs"/>
              </a:rPr>
              <a:t>euclidean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l1</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'l2</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err="1">
                <a:solidFill>
                  <a:schemeClr val="tx1"/>
                </a:solidFill>
                <a:effectLst/>
                <a:latin typeface="+mn-lt"/>
                <a:ea typeface="+mn-ea"/>
                <a:cs typeface="+mn-cs"/>
              </a:rPr>
              <a:t>manhattan</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cosine</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precomputed</a:t>
            </a:r>
            <a:r>
              <a:rPr lang="fr-FR" sz="1200" noProof="0" dirty="0">
                <a:latin typeface="Courier New" panose="02070309020205020404" pitchFamily="49" charset="0"/>
                <a:cs typeface="Courier New" panose="02070309020205020404" pitchFamily="49" charset="0"/>
              </a:rPr>
              <a:t>'</a:t>
            </a:r>
            <a:r>
              <a:rPr lang="en-US" sz="1200" b="0" i="0" kern="1200" dirty="0">
                <a:solidFill>
                  <a:schemeClr val="tx1"/>
                </a:solidFill>
                <a:effectLst/>
                <a:latin typeface="+mn-lt"/>
                <a:ea typeface="+mn-ea"/>
                <a:cs typeface="+mn-cs"/>
              </a:rPr>
              <a:t>} ; </a:t>
            </a:r>
            <a:r>
              <a:rPr lang="fr-FR" sz="1200" b="0" i="0" kern="1200" dirty="0">
                <a:solidFill>
                  <a:schemeClr val="tx1"/>
                </a:solidFill>
                <a:effectLst/>
                <a:latin typeface="+mn-lt"/>
                <a:ea typeface="+mn-ea"/>
                <a:cs typeface="+mn-cs"/>
              </a:rPr>
              <a:t>pour </a:t>
            </a:r>
            <a:r>
              <a:rPr lang="fr-FR" sz="1200" b="0" i="0" kern="1200" dirty="0" err="1">
                <a:solidFill>
                  <a:schemeClr val="tx1"/>
                </a:solidFill>
                <a:effectLst/>
                <a:latin typeface="+mn-lt"/>
                <a:ea typeface="+mn-ea"/>
                <a:cs typeface="+mn-cs"/>
              </a:rPr>
              <a:t>ward</a:t>
            </a:r>
            <a:r>
              <a:rPr lang="fr-FR" sz="1200" b="0" i="0" kern="1200" dirty="0">
                <a:solidFill>
                  <a:schemeClr val="tx1"/>
                </a:solidFill>
                <a:effectLst/>
                <a:latin typeface="+mn-lt"/>
                <a:ea typeface="+mn-ea"/>
                <a:cs typeface="+mn-cs"/>
              </a:rPr>
              <a:t>, on ne peut prendre que la distance euclidienne (sous </a:t>
            </a:r>
            <a:r>
              <a:rPr lang="fr-FR" sz="1200" b="0" i="0" kern="1200" dirty="0" err="1">
                <a:solidFill>
                  <a:schemeClr val="tx1"/>
                </a:solidFill>
                <a:effectLst/>
                <a:latin typeface="+mn-lt"/>
                <a:ea typeface="+mn-ea"/>
                <a:cs typeface="+mn-cs"/>
              </a:rPr>
              <a:t>scikit-learn</a:t>
            </a:r>
            <a:r>
              <a:rPr lang="fr-FR" sz="1200" b="0" i="0" kern="1200" dirty="0">
                <a:solidFill>
                  <a:schemeClr val="tx1"/>
                </a:solidFill>
                <a:effectLst/>
                <a:latin typeface="+mn-lt"/>
                <a:ea typeface="+mn-ea"/>
                <a:cs typeface="+mn-cs"/>
              </a:rPr>
              <a:t>)</a:t>
            </a:r>
          </a:p>
          <a:p>
            <a:pPr marL="0" indent="0">
              <a:buFontTx/>
              <a:buNone/>
            </a:pPr>
            <a:r>
              <a:rPr lang="fr-FR" sz="1200" b="0" i="0" kern="1200" noProof="0" dirty="0" err="1">
                <a:solidFill>
                  <a:schemeClr val="tx1"/>
                </a:solidFill>
                <a:effectLst/>
                <a:latin typeface="+mn-lt"/>
                <a:ea typeface="+mn-ea"/>
                <a:cs typeface="+mn-cs"/>
              </a:rPr>
              <a:t>connectivity</a:t>
            </a:r>
            <a:r>
              <a:rPr lang="fr-FR" sz="1200" b="0" i="0" kern="1200" noProof="0" dirty="0">
                <a:solidFill>
                  <a:schemeClr val="tx1"/>
                </a:solidFill>
                <a:effectLst/>
                <a:latin typeface="+mn-lt"/>
                <a:ea typeface="+mn-ea"/>
                <a:cs typeface="+mn-cs"/>
              </a:rPr>
              <a:t> : on peut faire partir l’algorithme à partir de voisins connus à priori, qui permet une meilleure qualité du résultat final.</a:t>
            </a:r>
          </a:p>
          <a:p>
            <a:pPr marL="0" indent="0">
              <a:buFontTx/>
              <a:buNone/>
            </a:pPr>
            <a:r>
              <a:rPr lang="fr-FR" sz="1200" b="0" i="0" kern="1200" noProof="0" dirty="0">
                <a:solidFill>
                  <a:schemeClr val="tx1"/>
                </a:solidFill>
                <a:effectLst/>
                <a:latin typeface="+mn-lt"/>
                <a:ea typeface="+mn-ea"/>
                <a:cs typeface="+mn-cs"/>
              </a:rPr>
              <a:t>Pour ces voisins, on peut utiliser l’algorithme des K-voisins :</a:t>
            </a:r>
          </a:p>
          <a:p>
            <a:pPr marL="0" indent="0">
              <a:buFontTx/>
              <a:buNone/>
            </a:pPr>
            <a:r>
              <a:rPr lang="en-US" sz="1200" b="0" i="0" kern="1200" noProof="0" dirty="0">
                <a:solidFill>
                  <a:schemeClr val="tx1"/>
                </a:solidFill>
                <a:effectLst/>
                <a:latin typeface="+mn-lt"/>
                <a:ea typeface="+mn-ea"/>
                <a:cs typeface="+mn-cs"/>
              </a:rPr>
              <a:t>from </a:t>
            </a:r>
            <a:r>
              <a:rPr lang="en-US" sz="1200" b="0" i="0" kern="1200" noProof="0" dirty="0" err="1">
                <a:solidFill>
                  <a:schemeClr val="tx1"/>
                </a:solidFill>
                <a:effectLst/>
                <a:latin typeface="+mn-lt"/>
                <a:ea typeface="+mn-ea"/>
                <a:cs typeface="+mn-cs"/>
              </a:rPr>
              <a:t>sklearn.neighbors</a:t>
            </a:r>
            <a:r>
              <a:rPr lang="en-US" sz="1200" b="0" i="0" kern="1200" noProof="0" dirty="0">
                <a:solidFill>
                  <a:schemeClr val="tx1"/>
                </a:solidFill>
                <a:effectLst/>
                <a:latin typeface="+mn-lt"/>
                <a:ea typeface="+mn-ea"/>
                <a:cs typeface="+mn-cs"/>
              </a:rPr>
              <a:t> import </a:t>
            </a:r>
            <a:r>
              <a:rPr lang="en-US" sz="1200" b="0" i="0" kern="1200" noProof="0" dirty="0" err="1">
                <a:solidFill>
                  <a:schemeClr val="tx1"/>
                </a:solidFill>
                <a:effectLst/>
                <a:latin typeface="+mn-lt"/>
                <a:ea typeface="+mn-ea"/>
                <a:cs typeface="+mn-cs"/>
              </a:rPr>
              <a:t>kneighbors_graph</a:t>
            </a:r>
            <a:endParaRPr lang="en-US" sz="1200" b="0" i="0" kern="1200" noProof="0" dirty="0">
              <a:solidFill>
                <a:schemeClr val="tx1"/>
              </a:solidFill>
              <a:effectLst/>
              <a:latin typeface="+mn-lt"/>
              <a:ea typeface="+mn-ea"/>
              <a:cs typeface="+mn-cs"/>
            </a:endParaRPr>
          </a:p>
          <a:p>
            <a:pPr marL="0" indent="0">
              <a:buFontTx/>
              <a:buNone/>
            </a:pP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 = </a:t>
            </a:r>
            <a:r>
              <a:rPr lang="en-US" sz="1200" b="0" i="0" kern="1200" noProof="0" dirty="0" err="1">
                <a:solidFill>
                  <a:schemeClr val="tx1"/>
                </a:solidFill>
                <a:effectLst/>
                <a:latin typeface="+mn-lt"/>
                <a:ea typeface="+mn-ea"/>
                <a:cs typeface="+mn-cs"/>
              </a:rPr>
              <a:t>kneighbors_graph</a:t>
            </a:r>
            <a:r>
              <a:rPr lang="en-US" sz="1200" b="0" i="0" kern="1200" noProof="0" dirty="0">
                <a:solidFill>
                  <a:schemeClr val="tx1"/>
                </a:solidFill>
                <a:effectLst/>
                <a:latin typeface="+mn-lt"/>
                <a:ea typeface="+mn-ea"/>
                <a:cs typeface="+mn-cs"/>
              </a:rPr>
              <a:t>(</a:t>
            </a:r>
            <a:r>
              <a:rPr lang="fr-FR" sz="1200" dirty="0" err="1">
                <a:latin typeface="Courier New" panose="02070309020205020404" pitchFamily="49" charset="0"/>
                <a:cs typeface="Courier New" panose="02070309020205020404" pitchFamily="49" charset="0"/>
              </a:rPr>
              <a:t>mat_freq_docs_termes</a:t>
            </a:r>
            <a:r>
              <a:rPr lang="en-US" sz="1200" b="0" i="0" kern="1200" noProof="0" dirty="0">
                <a:solidFill>
                  <a:schemeClr val="tx1"/>
                </a:solidFill>
                <a:effectLst/>
                <a:latin typeface="+mn-lt"/>
                <a:ea typeface="+mn-ea"/>
                <a:cs typeface="+mn-cs"/>
              </a:rPr>
              <a:t>, </a:t>
            </a:r>
            <a:r>
              <a:rPr lang="en-US" sz="1200" b="0" i="0" kern="1200" noProof="0" dirty="0" err="1">
                <a:solidFill>
                  <a:schemeClr val="tx1"/>
                </a:solidFill>
                <a:effectLst/>
                <a:latin typeface="+mn-lt"/>
                <a:ea typeface="+mn-ea"/>
                <a:cs typeface="+mn-cs"/>
              </a:rPr>
              <a:t>n_neighbors</a:t>
            </a:r>
            <a:r>
              <a:rPr lang="en-US" sz="1200" b="0" i="0" kern="1200" noProof="0" dirty="0">
                <a:solidFill>
                  <a:schemeClr val="tx1"/>
                </a:solidFill>
                <a:effectLst/>
                <a:latin typeface="+mn-lt"/>
                <a:ea typeface="+mn-ea"/>
                <a:cs typeface="+mn-cs"/>
              </a:rPr>
              <a:t>=10, </a:t>
            </a:r>
            <a:r>
              <a:rPr lang="en-US" sz="1200" b="0" i="0" kern="1200" noProof="0" dirty="0" err="1">
                <a:solidFill>
                  <a:schemeClr val="tx1"/>
                </a:solidFill>
                <a:effectLst/>
                <a:latin typeface="+mn-lt"/>
                <a:ea typeface="+mn-ea"/>
                <a:cs typeface="+mn-cs"/>
              </a:rPr>
              <a:t>include_self</a:t>
            </a:r>
            <a:r>
              <a:rPr lang="en-US" sz="1200" b="0" i="0" kern="1200" noProof="0" dirty="0">
                <a:solidFill>
                  <a:schemeClr val="tx1"/>
                </a:solidFill>
                <a:effectLst/>
                <a:latin typeface="+mn-lt"/>
                <a:ea typeface="+mn-ea"/>
                <a:cs typeface="+mn-cs"/>
              </a:rPr>
              <a:t>=False)</a:t>
            </a:r>
          </a:p>
          <a:p>
            <a:pPr marL="0" indent="0">
              <a:buFontTx/>
              <a:buNone/>
            </a:pPr>
            <a:r>
              <a:rPr lang="en-US" sz="1200" b="0" i="0" kern="1200" noProof="0" dirty="0">
                <a:solidFill>
                  <a:schemeClr val="tx1"/>
                </a:solidFill>
                <a:effectLst/>
                <a:latin typeface="+mn-lt"/>
                <a:ea typeface="+mn-ea"/>
                <a:cs typeface="+mn-cs"/>
              </a:rPr>
              <a:t>ward = </a:t>
            </a:r>
            <a:r>
              <a:rPr lang="en-US" sz="1200" b="0" i="0" kern="1200" noProof="0" dirty="0" err="1">
                <a:solidFill>
                  <a:schemeClr val="tx1"/>
                </a:solidFill>
                <a:effectLst/>
                <a:latin typeface="+mn-lt"/>
                <a:ea typeface="+mn-ea"/>
                <a:cs typeface="+mn-cs"/>
              </a:rPr>
              <a:t>AgglomerativeClustering</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a:t>
            </a:r>
            <a:r>
              <a:rPr lang="en-US" sz="1200" b="0" i="0" kern="1200" noProof="0" dirty="0" err="1">
                <a:solidFill>
                  <a:schemeClr val="tx1"/>
                </a:solidFill>
                <a:effectLst/>
                <a:latin typeface="+mn-lt"/>
                <a:ea typeface="+mn-ea"/>
                <a:cs typeface="+mn-cs"/>
              </a:rPr>
              <a:t>n_clusters</a:t>
            </a:r>
            <a:r>
              <a:rPr lang="en-US" sz="1200" b="0" i="0" kern="1200" noProof="0" dirty="0">
                <a:solidFill>
                  <a:schemeClr val="tx1"/>
                </a:solidFill>
                <a:effectLst/>
                <a:latin typeface="+mn-lt"/>
                <a:ea typeface="+mn-ea"/>
                <a:cs typeface="+mn-cs"/>
              </a:rPr>
              <a:t>, linkage='ward’, connectivity=</a:t>
            </a:r>
            <a:r>
              <a:rPr lang="en-US" sz="1200" b="0" i="0" kern="1200" noProof="0" dirty="0" err="1">
                <a:solidFill>
                  <a:schemeClr val="tx1"/>
                </a:solidFill>
                <a:effectLst/>
                <a:latin typeface="+mn-lt"/>
                <a:ea typeface="+mn-ea"/>
                <a:cs typeface="+mn-cs"/>
              </a:rPr>
              <a:t>connectivite</a:t>
            </a:r>
            <a:r>
              <a:rPr lang="en-US"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sz="1200" b="0" i="0" kern="1200" noProof="0" dirty="0">
                <a:solidFill>
                  <a:schemeClr val="tx1"/>
                </a:solidFill>
                <a:effectLst/>
                <a:latin typeface="+mn-lt"/>
                <a:ea typeface="+mn-ea"/>
                <a:cs typeface="+mn-cs"/>
              </a:rPr>
              <a:t>Construction de la matrice de liens à partir du modèle (nommé ici </a:t>
            </a:r>
            <a:r>
              <a:rPr lang="fr-FR" sz="1200" b="0" i="0" kern="1200" noProof="0" dirty="0" err="1">
                <a:solidFill>
                  <a:schemeClr val="tx1"/>
                </a:solidFill>
                <a:effectLst/>
                <a:latin typeface="+mn-lt"/>
                <a:ea typeface="+mn-ea"/>
                <a:cs typeface="+mn-cs"/>
              </a:rPr>
              <a:t>ward</a:t>
            </a:r>
            <a:r>
              <a:rPr lang="fr-FR" sz="1200" b="0" i="0" kern="1200" noProof="0" dirty="0">
                <a:solidFill>
                  <a:schemeClr val="tx1"/>
                </a:solidFill>
                <a:effectLst/>
                <a:latin typeface="+mn-lt"/>
                <a:ea typeface="+mn-ea"/>
                <a:cs typeface="+mn-cs"/>
              </a:rPr>
              <a:t>)</a:t>
            </a:r>
          </a:p>
          <a:p>
            <a:pPr marL="0" indent="0">
              <a:buFontTx/>
              <a:buNone/>
            </a:pPr>
            <a:endParaRPr lang="en-US" sz="1200" b="0" i="0" kern="1200" noProof="0" dirty="0">
              <a:solidFill>
                <a:schemeClr val="tx1"/>
              </a:solidFill>
              <a:effectLst/>
              <a:latin typeface="+mn-lt"/>
              <a:ea typeface="+mn-ea"/>
              <a:cs typeface="+mn-cs"/>
            </a:endParaRPr>
          </a:p>
          <a:p>
            <a:pPr marL="0" indent="0">
              <a:buFontTx/>
              <a:buNone/>
            </a:pPr>
            <a:r>
              <a:rPr lang="fr-FR" dirty="0"/>
              <a:t># créer le comptage de documents sous chaque </a:t>
            </a:r>
            <a:r>
              <a:rPr lang="fr-FR" dirty="0" err="1"/>
              <a:t>noeud</a:t>
            </a:r>
            <a:r>
              <a:rPr lang="fr-FR" dirty="0"/>
              <a:t> </a:t>
            </a:r>
          </a:p>
          <a:p>
            <a:pPr marL="0" indent="0">
              <a:buFontTx/>
              <a:buNone/>
            </a:pPr>
            <a:r>
              <a:rPr lang="fr-FR" dirty="0" err="1"/>
              <a:t>counts</a:t>
            </a:r>
            <a:r>
              <a:rPr lang="fr-FR" dirty="0"/>
              <a:t> = </a:t>
            </a:r>
            <a:r>
              <a:rPr lang="fr-FR" dirty="0" err="1"/>
              <a:t>np.zeros</a:t>
            </a:r>
            <a:r>
              <a:rPr lang="fr-FR" dirty="0"/>
              <a:t>(ward.</a:t>
            </a:r>
            <a:r>
              <a:rPr lang="fr-FR" dirty="0" err="1"/>
              <a:t>children</a:t>
            </a:r>
            <a:r>
              <a:rPr lang="fr-FR" dirty="0"/>
              <a:t>_.</a:t>
            </a:r>
            <a:r>
              <a:rPr lang="fr-FR" dirty="0" err="1"/>
              <a:t>shape</a:t>
            </a:r>
            <a:r>
              <a:rPr lang="fr-FR" dirty="0"/>
              <a:t>[0]) </a:t>
            </a:r>
          </a:p>
          <a:p>
            <a:pPr marL="0" indent="0">
              <a:buFontTx/>
              <a:buNone/>
            </a:pPr>
            <a:r>
              <a:rPr lang="fr-FR" dirty="0" err="1"/>
              <a:t>n_samples</a:t>
            </a:r>
            <a:r>
              <a:rPr lang="fr-FR" dirty="0"/>
              <a:t> = </a:t>
            </a:r>
            <a:r>
              <a:rPr lang="fr-FR" dirty="0" err="1"/>
              <a:t>len</a:t>
            </a:r>
            <a:r>
              <a:rPr lang="fr-FR" dirty="0"/>
              <a:t>(</a:t>
            </a:r>
            <a:r>
              <a:rPr lang="fr-FR" dirty="0" err="1"/>
              <a:t>ward.labels</a:t>
            </a:r>
            <a:r>
              <a:rPr lang="fr-FR" dirty="0"/>
              <a:t>_) </a:t>
            </a:r>
          </a:p>
          <a:p>
            <a:pPr marL="0" indent="0">
              <a:buFontTx/>
              <a:buNone/>
            </a:pPr>
            <a:r>
              <a:rPr lang="fr-FR" dirty="0"/>
              <a:t>for i, merge in </a:t>
            </a:r>
            <a:r>
              <a:rPr lang="fr-FR" dirty="0" err="1"/>
              <a:t>enumerate</a:t>
            </a:r>
            <a:r>
              <a:rPr lang="fr-FR" dirty="0"/>
              <a:t>(</a:t>
            </a:r>
            <a:r>
              <a:rPr lang="fr-FR" dirty="0" err="1"/>
              <a:t>ward.children</a:t>
            </a:r>
            <a:r>
              <a:rPr lang="fr-FR" dirty="0"/>
              <a:t>_): </a:t>
            </a:r>
          </a:p>
          <a:p>
            <a:pPr marL="0" indent="0">
              <a:buFontTx/>
              <a:buNone/>
            </a:pPr>
            <a:r>
              <a:rPr lang="fr-FR" dirty="0"/>
              <a:t>	</a:t>
            </a:r>
            <a:r>
              <a:rPr lang="fr-FR" dirty="0" err="1"/>
              <a:t>current_count</a:t>
            </a:r>
            <a:r>
              <a:rPr lang="fr-FR" dirty="0"/>
              <a:t> = 0 </a:t>
            </a:r>
          </a:p>
          <a:p>
            <a:pPr marL="0" indent="0">
              <a:buFontTx/>
              <a:buNone/>
            </a:pPr>
            <a:r>
              <a:rPr lang="fr-FR" dirty="0"/>
              <a:t>	for </a:t>
            </a:r>
            <a:r>
              <a:rPr lang="fr-FR" dirty="0" err="1"/>
              <a:t>child_idx</a:t>
            </a:r>
            <a:r>
              <a:rPr lang="fr-FR" dirty="0"/>
              <a:t> in merge: </a:t>
            </a:r>
          </a:p>
          <a:p>
            <a:pPr marL="0" indent="0">
              <a:buFontTx/>
              <a:buNone/>
            </a:pPr>
            <a:r>
              <a:rPr lang="fr-FR" dirty="0"/>
              <a:t>		if </a:t>
            </a:r>
            <a:r>
              <a:rPr lang="fr-FR" dirty="0" err="1"/>
              <a:t>child_idx</a:t>
            </a:r>
            <a:r>
              <a:rPr lang="fr-FR" dirty="0"/>
              <a:t> &lt; </a:t>
            </a:r>
            <a:r>
              <a:rPr lang="fr-FR" dirty="0" err="1"/>
              <a:t>n_samples</a:t>
            </a:r>
            <a:r>
              <a:rPr lang="fr-FR" dirty="0"/>
              <a:t>: </a:t>
            </a:r>
            <a:r>
              <a:rPr lang="fr-FR" dirty="0" err="1"/>
              <a:t>current</a:t>
            </a:r>
            <a:r>
              <a:rPr lang="fr-FR" dirty="0"/>
              <a:t>_</a:t>
            </a:r>
          </a:p>
          <a:p>
            <a:pPr marL="0" indent="0">
              <a:buFontTx/>
              <a:buNone/>
            </a:pPr>
            <a:r>
              <a:rPr lang="fr-FR" dirty="0"/>
              <a:t>			count += 1 # nœud feuille</a:t>
            </a:r>
          </a:p>
          <a:p>
            <a:pPr marL="0" indent="0">
              <a:buFontTx/>
              <a:buNone/>
            </a:pPr>
            <a:r>
              <a:rPr lang="fr-FR" dirty="0"/>
              <a:t>		</a:t>
            </a:r>
            <a:r>
              <a:rPr lang="fr-FR" dirty="0" err="1"/>
              <a:t>else</a:t>
            </a:r>
            <a:r>
              <a:rPr lang="fr-FR" dirty="0"/>
              <a:t>: </a:t>
            </a:r>
          </a:p>
          <a:p>
            <a:pPr marL="0" indent="0">
              <a:buFontTx/>
              <a:buNone/>
            </a:pPr>
            <a:r>
              <a:rPr lang="fr-FR" dirty="0"/>
              <a:t>			</a:t>
            </a:r>
            <a:r>
              <a:rPr lang="fr-FR" dirty="0" err="1"/>
              <a:t>current_count</a:t>
            </a:r>
            <a:r>
              <a:rPr lang="fr-FR" dirty="0"/>
              <a:t> += </a:t>
            </a:r>
            <a:r>
              <a:rPr lang="fr-FR" dirty="0" err="1"/>
              <a:t>counts</a:t>
            </a:r>
            <a:r>
              <a:rPr lang="fr-FR" dirty="0"/>
              <a:t>[</a:t>
            </a:r>
            <a:r>
              <a:rPr lang="fr-FR" dirty="0" err="1"/>
              <a:t>child_idx</a:t>
            </a:r>
            <a:r>
              <a:rPr lang="fr-FR" dirty="0"/>
              <a:t> - </a:t>
            </a:r>
            <a:r>
              <a:rPr lang="fr-FR" dirty="0" err="1"/>
              <a:t>n_samples</a:t>
            </a:r>
            <a:r>
              <a:rPr lang="fr-FR" dirty="0"/>
              <a:t>] </a:t>
            </a:r>
          </a:p>
          <a:p>
            <a:pPr marL="0" indent="0">
              <a:buFontTx/>
              <a:buNone/>
            </a:pPr>
            <a:r>
              <a:rPr lang="fr-FR" dirty="0"/>
              <a:t>	</a:t>
            </a:r>
            <a:r>
              <a:rPr lang="fr-FR" dirty="0" err="1"/>
              <a:t>counts</a:t>
            </a:r>
            <a:r>
              <a:rPr lang="fr-FR" dirty="0"/>
              <a:t>[i] = </a:t>
            </a:r>
            <a:r>
              <a:rPr lang="fr-FR" dirty="0" err="1"/>
              <a:t>current_count</a:t>
            </a:r>
            <a:endParaRPr lang="fr-FR" dirty="0"/>
          </a:p>
          <a:p>
            <a:pPr marL="0" indent="0">
              <a:buFontTx/>
              <a:buNone/>
            </a:pPr>
            <a:r>
              <a:rPr lang="fr-FR" dirty="0"/>
              <a:t> </a:t>
            </a:r>
            <a:r>
              <a:rPr lang="fr-FR" dirty="0" err="1"/>
              <a:t>matrice_liens</a:t>
            </a:r>
            <a:r>
              <a:rPr lang="fr-FR" dirty="0"/>
              <a:t> = </a:t>
            </a:r>
            <a:r>
              <a:rPr lang="fr-FR" dirty="0" err="1"/>
              <a:t>np.column_stack</a:t>
            </a:r>
            <a:r>
              <a:rPr lang="fr-FR" dirty="0"/>
              <a:t>([</a:t>
            </a:r>
            <a:r>
              <a:rPr lang="fr-FR" dirty="0" err="1"/>
              <a:t>ward.children</a:t>
            </a:r>
            <a:r>
              <a:rPr lang="fr-FR" dirty="0"/>
              <a:t>_, </a:t>
            </a:r>
            <a:r>
              <a:rPr lang="fr-FR" dirty="0" err="1"/>
              <a:t>ward.distances</a:t>
            </a:r>
            <a:r>
              <a:rPr lang="fr-FR" dirty="0"/>
              <a:t>_, </a:t>
            </a:r>
            <a:r>
              <a:rPr lang="fr-FR" dirty="0" err="1"/>
              <a:t>counts</a:t>
            </a:r>
            <a:r>
              <a:rPr lang="fr-FR" dirty="0"/>
              <a:t>]).</a:t>
            </a:r>
            <a:r>
              <a:rPr lang="fr-FR" dirty="0" err="1"/>
              <a:t>astype</a:t>
            </a:r>
            <a:r>
              <a:rPr lang="fr-FR" dirty="0"/>
              <a:t>(</a:t>
            </a:r>
            <a:r>
              <a:rPr lang="fr-FR" dirty="0" err="1"/>
              <a:t>float</a:t>
            </a:r>
            <a:r>
              <a:rPr lang="fr-FR" dirty="0"/>
              <a:t>) </a:t>
            </a: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en-US" sz="1200" b="0" i="0" kern="1200" noProof="0" dirty="0">
              <a:solidFill>
                <a:schemeClr val="tx1"/>
              </a:solidFill>
              <a:effectLst/>
              <a:latin typeface="+mn-lt"/>
              <a:ea typeface="+mn-ea"/>
              <a:cs typeface="+mn-cs"/>
            </a:endParaRPr>
          </a:p>
          <a:p>
            <a:pPr marL="0" indent="0">
              <a:buFontTx/>
              <a:buNone/>
            </a:pPr>
            <a:endParaRPr lang="fr-FR" sz="1200" noProof="0" dirty="0">
              <a:latin typeface="Courier New" panose="02070309020205020404" pitchFamily="49" charset="0"/>
              <a:cs typeface="Courier New" panose="02070309020205020404" pitchFamily="49" charset="0"/>
            </a:endParaRPr>
          </a:p>
          <a:p>
            <a:pPr marL="0" indent="0">
              <a:buFontTx/>
              <a:buNone/>
            </a:pPr>
            <a:r>
              <a:rPr lang="fr-FR" sz="1200" noProof="0" dirty="0">
                <a:latin typeface="Courier New" panose="02070309020205020404" pitchFamily="49" charset="0"/>
                <a:cs typeface="Courier New" panose="02070309020205020404" pitchFamily="49" charset="0"/>
              </a:rPr>
              <a:t> </a:t>
            </a:r>
            <a:endParaRPr lang="fr-FR" noProof="0"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C1CCA76-C343-4080-84BC-9836FF2967C8}" type="slidenum">
              <a:rPr lang="fr-FR" smtClean="0"/>
              <a:t>33</a:t>
            </a:fld>
            <a:endParaRPr lang="fr-FR"/>
          </a:p>
        </p:txBody>
      </p:sp>
    </p:spTree>
    <p:extLst>
      <p:ext uri="{BB962C8B-B14F-4D97-AF65-F5344CB8AC3E}">
        <p14:creationId xmlns:p14="http://schemas.microsoft.com/office/powerpoint/2010/main" val="41230238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34</a:t>
            </a:fld>
            <a:endParaRPr lang="en-US"/>
          </a:p>
        </p:txBody>
      </p:sp>
    </p:spTree>
    <p:extLst>
      <p:ext uri="{BB962C8B-B14F-4D97-AF65-F5344CB8AC3E}">
        <p14:creationId xmlns:p14="http://schemas.microsoft.com/office/powerpoint/2010/main" val="3990676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Spécificité des mots. Quand un mot n’apparait que dans 1 seul document, sa pondération dans (ce) document est multipliée par log2 (N). Quand il apparait dans tous les documents, il est réduit à 0. Et si dans un document sur 2, ceci revient à prendre sa fréquence dans le document (multipliée par 1).</a:t>
            </a:r>
          </a:p>
        </p:txBody>
      </p:sp>
      <p:sp>
        <p:nvSpPr>
          <p:cNvPr id="4" name="Slide Number Placeholder 3"/>
          <p:cNvSpPr>
            <a:spLocks noGrp="1"/>
          </p:cNvSpPr>
          <p:nvPr>
            <p:ph type="sldNum" sz="quarter" idx="5"/>
          </p:nvPr>
        </p:nvSpPr>
        <p:spPr/>
        <p:txBody>
          <a:bodyPr/>
          <a:lstStyle/>
          <a:p>
            <a:fld id="{0C1CCA76-C343-4080-84BC-9836FF2967C8}" type="slidenum">
              <a:rPr lang="fr-FR" smtClean="0"/>
              <a:t>39</a:t>
            </a:fld>
            <a:endParaRPr lang="fr-FR"/>
          </a:p>
        </p:txBody>
      </p:sp>
    </p:spTree>
    <p:extLst>
      <p:ext uri="{BB962C8B-B14F-4D97-AF65-F5344CB8AC3E}">
        <p14:creationId xmlns:p14="http://schemas.microsoft.com/office/powerpoint/2010/main" val="3143068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909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876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Mais on peut aussi imaginer d’autres cooccurrences : l’utilisation d’un terme t1 dans une construction grammaticale g2 par exemple</a:t>
            </a:r>
          </a:p>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r>
              <a:rPr lang="fr-FR" sz="1200" dirty="0"/>
              <a:t>Cette formule surestime les forces d’association pour les termes rares (peu fréquents), une façon de corriger ce biais est d’appliquer un exposant </a:t>
            </a:r>
            <a:r>
              <a:rPr lang="el-GR" sz="1200" dirty="0"/>
              <a:t>α</a:t>
            </a:r>
            <a:r>
              <a:rPr lang="fr-FR" sz="1200" dirty="0"/>
              <a:t> à la fréquence associée au deuxième terme P(x</a:t>
            </a:r>
            <a:r>
              <a:rPr lang="fr-FR" sz="1200" baseline="-25000" dirty="0"/>
              <a:t>2</a:t>
            </a:r>
            <a:r>
              <a:rPr lang="fr-FR" sz="1200" dirty="0"/>
              <a:t>)</a:t>
            </a:r>
            <a:r>
              <a:rPr lang="el-GR" sz="1200" baseline="30000" dirty="0"/>
              <a:t>α</a:t>
            </a:r>
            <a:r>
              <a:rPr lang="fr-FR" sz="1200" dirty="0"/>
              <a:t> (pour les cas de calculs de fréquence sur des contextes fixés par le premier terme comme pour les collocations).</a:t>
            </a:r>
          </a:p>
          <a:p>
            <a:r>
              <a:rPr lang="fr-FR" sz="1200" dirty="0"/>
              <a:t>Empiriquement, une valeur de  = 0.75 donne de bons résultats.</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42</a:t>
            </a:fld>
            <a:endParaRPr lang="fr-FR"/>
          </a:p>
        </p:txBody>
      </p:sp>
    </p:spTree>
    <p:extLst>
      <p:ext uri="{BB962C8B-B14F-4D97-AF65-F5344CB8AC3E}">
        <p14:creationId xmlns:p14="http://schemas.microsoft.com/office/powerpoint/2010/main" val="233093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Documents présentés sous forme de lemmes de mots pleins :</a:t>
            </a:r>
          </a:p>
          <a:p>
            <a:r>
              <a:rPr lang="fr-FR" sz="1200" dirty="0"/>
              <a:t>- Suffit pour analyser des thématiques particulières</a:t>
            </a:r>
          </a:p>
          <a:p>
            <a:r>
              <a:rPr lang="fr-FR" sz="1200" dirty="0"/>
              <a:t>- Permet aussi pour notre exemple des comptages plus visibles</a:t>
            </a:r>
          </a:p>
          <a:p>
            <a:endParaRPr lang="fr-FR" sz="1200" dirty="0"/>
          </a:p>
          <a:p>
            <a:r>
              <a:rPr lang="fr-FR" sz="1200" dirty="0"/>
              <a:t>t</a:t>
            </a:r>
            <a:r>
              <a:rPr lang="fr-FR" sz="1200" baseline="-25000" dirty="0"/>
              <a:t>1</a:t>
            </a:r>
            <a:r>
              <a:rPr lang="fr-FR" sz="1200" dirty="0"/>
              <a:t> et t</a:t>
            </a:r>
            <a:r>
              <a:rPr lang="fr-FR" sz="1200" baseline="-25000" dirty="0"/>
              <a:t>2</a:t>
            </a:r>
            <a:r>
              <a:rPr lang="fr-FR" sz="1200" dirty="0"/>
              <a:t> dans le même document : </a:t>
            </a:r>
          </a:p>
          <a:p>
            <a:r>
              <a:rPr lang="fr-FR" sz="1200" dirty="0"/>
              <a:t>	n</a:t>
            </a:r>
            <a:r>
              <a:rPr lang="fr-FR" sz="1200" baseline="-25000" dirty="0"/>
              <a:t>1 &amp; 2  </a:t>
            </a:r>
            <a:r>
              <a:rPr lang="fr-FR" dirty="0"/>
              <a:t>: nombre de documents contenant à la fois le terme 1 et le terme 2</a:t>
            </a:r>
          </a:p>
        </p:txBody>
      </p:sp>
      <p:sp>
        <p:nvSpPr>
          <p:cNvPr id="4" name="Slide Number Placeholder 3"/>
          <p:cNvSpPr>
            <a:spLocks noGrp="1"/>
          </p:cNvSpPr>
          <p:nvPr>
            <p:ph type="sldNum" sz="quarter" idx="5"/>
          </p:nvPr>
        </p:nvSpPr>
        <p:spPr/>
        <p:txBody>
          <a:bodyPr/>
          <a:lstStyle/>
          <a:p>
            <a:fld id="{0C1CCA76-C343-4080-84BC-9836FF2967C8}" type="slidenum">
              <a:rPr lang="fr-FR" smtClean="0"/>
              <a:t>43</a:t>
            </a:fld>
            <a:endParaRPr lang="fr-FR"/>
          </a:p>
        </p:txBody>
      </p:sp>
    </p:spTree>
    <p:extLst>
      <p:ext uri="{BB962C8B-B14F-4D97-AF65-F5344CB8AC3E}">
        <p14:creationId xmlns:p14="http://schemas.microsoft.com/office/powerpoint/2010/main" val="2323225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remarquer que la ‘des’, mot fusion de a préposition ‘de’ et de l’article ‘les’ est éclaté entre ses deux composantes. </a:t>
            </a:r>
          </a:p>
        </p:txBody>
      </p:sp>
      <p:sp>
        <p:nvSpPr>
          <p:cNvPr id="4" name="Slide Number Placeholder 3"/>
          <p:cNvSpPr>
            <a:spLocks noGrp="1"/>
          </p:cNvSpPr>
          <p:nvPr>
            <p:ph type="sldNum" sz="quarter" idx="5"/>
          </p:nvPr>
        </p:nvSpPr>
        <p:spPr/>
        <p:txBody>
          <a:bodyPr/>
          <a:lstStyle/>
          <a:p>
            <a:fld id="{0C1CCA76-C343-4080-84BC-9836FF2967C8}" type="slidenum">
              <a:rPr lang="fr-FR" smtClean="0"/>
              <a:t>4</a:t>
            </a:fld>
            <a:endParaRPr lang="fr-FR"/>
          </a:p>
        </p:txBody>
      </p:sp>
    </p:spTree>
    <p:extLst>
      <p:ext uri="{BB962C8B-B14F-4D97-AF65-F5344CB8AC3E}">
        <p14:creationId xmlns:p14="http://schemas.microsoft.com/office/powerpoint/2010/main" val="28448674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44</a:t>
            </a:fld>
            <a:endParaRPr lang="fr-FR"/>
          </a:p>
        </p:txBody>
      </p:sp>
    </p:spTree>
    <p:extLst>
      <p:ext uri="{BB962C8B-B14F-4D97-AF65-F5344CB8AC3E}">
        <p14:creationId xmlns:p14="http://schemas.microsoft.com/office/powerpoint/2010/main" val="3200964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les récurrences sémantiques, on peut aussi chercher au niveau de la phrase (avec des calculs alors analogues à ceux effectués au niveau des documents)</a:t>
            </a:r>
          </a:p>
          <a:p>
            <a:endParaRPr lang="fr-FR" dirty="0"/>
          </a:p>
          <a:p>
            <a:r>
              <a:rPr lang="fr-FR" dirty="0"/>
              <a:t>On peut créer une matrice des comptes de cooccurrences terme centre de la fenêtre X terme dans le contexte (la fenêtre) en faisant glisser la fenêtre sur l’ensemble ; P(x1, x2) est le compte des cooccurrences, P(x1) la somme des occurrences sur la ligne pour x1, et P(x2) la somme des occurrences sur la colonne pour x2.</a:t>
            </a:r>
          </a:p>
        </p:txBody>
      </p:sp>
      <p:sp>
        <p:nvSpPr>
          <p:cNvPr id="4" name="Slide Number Placeholder 3"/>
          <p:cNvSpPr>
            <a:spLocks noGrp="1"/>
          </p:cNvSpPr>
          <p:nvPr>
            <p:ph type="sldNum" sz="quarter" idx="5"/>
          </p:nvPr>
        </p:nvSpPr>
        <p:spPr/>
        <p:txBody>
          <a:bodyPr/>
          <a:lstStyle/>
          <a:p>
            <a:fld id="{0C1CCA76-C343-4080-84BC-9836FF2967C8}" type="slidenum">
              <a:rPr lang="fr-FR" smtClean="0"/>
              <a:t>45</a:t>
            </a:fld>
            <a:endParaRPr lang="fr-FR"/>
          </a:p>
        </p:txBody>
      </p:sp>
    </p:spTree>
    <p:extLst>
      <p:ext uri="{BB962C8B-B14F-4D97-AF65-F5344CB8AC3E}">
        <p14:creationId xmlns:p14="http://schemas.microsoft.com/office/powerpoint/2010/main" val="8297887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46</a:t>
            </a:fld>
            <a:endParaRPr lang="fr-FR"/>
          </a:p>
        </p:txBody>
      </p:sp>
    </p:spTree>
    <p:extLst>
      <p:ext uri="{BB962C8B-B14F-4D97-AF65-F5344CB8AC3E}">
        <p14:creationId xmlns:p14="http://schemas.microsoft.com/office/powerpoint/2010/main" val="472718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unités analysées (les termes ici) doivent être indépendantes. Dans le cas de l’analyse textuelle, supposer cette indépendance est limite! En effet, l'unité analysée doit être celle qui a été échantillonnée indépendamment. Or l'unité analysée est le terme alors que l'unité échantillonnée est le document.</a:t>
                </a:r>
              </a:p>
              <a:p>
                <a:pPr marL="0" indent="0">
                  <a:buFontTx/>
                  <a:buNone/>
                </a:pPr>
                <a:r>
                  <a:rPr lang="fr-FR" dirty="0"/>
                  <a:t>Le test est très souvent utilisé, malgré ce défaut</a:t>
                </a:r>
              </a:p>
              <a:p>
                <a:pPr marL="0" indent="0">
                  <a:buFontTx/>
                  <a:buNone/>
                </a:pPr>
                <a:r>
                  <a:rPr lang="fr-FR" dirty="0"/>
                  <a:t>Certains tests dérivés du test du khi-2 répondent à la première limitation, mais pas à la seconde.</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14:m>
                  <m:oMath xmlns:m="http://schemas.openxmlformats.org/officeDocument/2006/math">
                    <m:nary>
                      <m:naryPr>
                        <m:chr m:val="∑"/>
                        <m:supHide m:val="on"/>
                        <m:ctrlPr>
                          <a:rPr lang="fr-FR" i="1" smtClean="0">
                            <a:latin typeface="Cambria Math" panose="02040503050406030204" pitchFamily="18" charset="0"/>
                          </a:rPr>
                        </m:ctrlPr>
                      </m:naryPr>
                      <m:sub>
                        <m:r>
                          <m:rPr>
                            <m:brk m:alnAt="7"/>
                          </m:rPr>
                          <a:rPr lang="fr-FR" b="0" i="1" smtClean="0">
                            <a:latin typeface="Cambria Math" panose="02040503050406030204" pitchFamily="18" charset="0"/>
                          </a:rPr>
                          <m:t>𝑖</m:t>
                        </m:r>
                        <m:r>
                          <a:rPr lang="fr-FR" b="0" i="1" smtClean="0">
                            <a:latin typeface="Cambria Math" panose="02040503050406030204" pitchFamily="18" charset="0"/>
                          </a:rPr>
                          <m:t>𝑗</m:t>
                        </m:r>
                      </m:sub>
                      <m:sup/>
                      <m:e>
                        <m:f>
                          <m:fPr>
                            <m:ctrlPr>
                              <a:rPr lang="fr-FR" i="1" smtClean="0">
                                <a:latin typeface="Cambria Math" panose="02040503050406030204" pitchFamily="18" charset="0"/>
                              </a:rPr>
                            </m:ctrlPr>
                          </m:fPr>
                          <m:num>
                            <m:sSup>
                              <m:sSupPr>
                                <m:ctrlPr>
                                  <a:rPr lang="fr-FR" i="1" smtClean="0">
                                    <a:latin typeface="Cambria Math" panose="02040503050406030204" pitchFamily="18" charset="0"/>
                                  </a:rPr>
                                </m:ctrlPr>
                              </m:sSupPr>
                              <m:e>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𝑂</m:t>
                                        </m:r>
                                      </m:e>
                                      <m:sub>
                                        <m:r>
                                          <a:rPr lang="fr-FR" b="0" i="1" smtClean="0">
                                            <a:latin typeface="Cambria Math" panose="02040503050406030204" pitchFamily="18" charset="0"/>
                                          </a:rPr>
                                          <m:t>𝑖𝑗</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r>
                                      <a:rPr lang="fr-FR" b="0" i="1" smtClean="0">
                                        <a:latin typeface="Cambria Math" panose="02040503050406030204" pitchFamily="18" charset="0"/>
                                      </a:rPr>
                                      <m:t>| − 0.5</m:t>
                                    </m:r>
                                  </m:e>
                                </m:d>
                              </m:e>
                              <m:sup>
                                <m:r>
                                  <a:rPr lang="fr-FR" b="0" i="1" smtClean="0">
                                    <a:latin typeface="Cambria Math" panose="02040503050406030204" pitchFamily="18" charset="0"/>
                                  </a:rPr>
                                  <m:t>2</m:t>
                                </m:r>
                              </m:sup>
                            </m:sSup>
                          </m:num>
                          <m:den>
                            <m:sSub>
                              <m:sSubPr>
                                <m:ctrlPr>
                                  <a:rPr lang="fr-FR"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𝑖𝑗</m:t>
                                </m:r>
                              </m:sub>
                            </m:sSub>
                          </m:den>
                        </m:f>
                      </m:e>
                    </m:nary>
                  </m:oMath>
                </a14:m>
                <a:r>
                  <a:rPr lang="fr-FR" dirty="0"/>
                  <a:t> </a:t>
                </a:r>
              </a:p>
              <a:p>
                <a:pPr marL="0" indent="0">
                  <a:buFontTx/>
                  <a:buNone/>
                </a:pPr>
                <a:r>
                  <a:rPr lang="fr-FR" dirty="0"/>
                  <a:t>Réduit la possibilité de faux positif en cas de tableaux avec des trous.</a:t>
                </a:r>
              </a:p>
              <a:p>
                <a:pPr marL="0" indent="0">
                  <a:buFontTx/>
                  <a:buNone/>
                </a:pPr>
                <a:endParaRPr lang="fr-FR" dirty="0"/>
              </a:p>
              <a:p>
                <a:pPr marL="0" indent="0">
                  <a:buFontTx/>
                  <a:buNone/>
                </a:pPr>
                <a:r>
                  <a:rPr lang="fr-FR" dirty="0"/>
                  <a:t>Pour réduire la seconde limitation, on peut éliminer les termes qui ne sont pas assez dispersés sur l’ensemble du corpus.</a:t>
                </a:r>
              </a:p>
            </p:txBody>
          </p:sp>
        </mc:Choice>
        <mc:Fallback xmlns="">
          <p:sp>
            <p:nvSpPr>
              <p:cNvPr id="3" name="Notes Placeholder 2"/>
              <p:cNvSpPr>
                <a:spLocks noGrp="1"/>
              </p:cNvSpPr>
              <p:nvPr>
                <p:ph type="body" idx="1"/>
              </p:nvPr>
            </p:nvSpPr>
            <p:spPr/>
            <p:txBody>
              <a:bodyPr/>
              <a:lstStyle/>
              <a:p>
                <a:r>
                  <a:rPr lang="fr-FR" dirty="0"/>
                  <a:t>1 degré de liberté : pour m * n catégories : (m-1) * (n-1) degrés de liberté, ici m = n = 2</a:t>
                </a:r>
              </a:p>
              <a:p>
                <a:r>
                  <a:rPr lang="fr-FR" dirty="0"/>
                  <a:t>Exemple :</a:t>
                </a:r>
              </a:p>
              <a:p>
                <a:r>
                  <a:rPr lang="fr-FR" dirty="0"/>
                  <a:t>27 = 3 + 1 + 1 + 22</a:t>
                </a:r>
              </a:p>
              <a:p>
                <a:r>
                  <a:rPr lang="fr-FR" dirty="0"/>
                  <a:t>16/27 = 0.59 ; 92/27 = 3.41 ; 23.23/27 = 19.59</a:t>
                </a:r>
              </a:p>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Pas plus de 20 % des valeurs attendues inférieures à 5 (ce n’est pas le cas dans notre micro-exemple !!!)</a:t>
                </a:r>
              </a:p>
              <a:p>
                <a:pPr marL="171450" indent="-171450">
                  <a:buFontTx/>
                  <a:buChar char="-"/>
                </a:pPr>
                <a:r>
                  <a:rPr lang="fr-FR" dirty="0"/>
                  <a:t>Les échantillons (les </a:t>
                </a:r>
                <a:r>
                  <a:rPr lang="fr-FR" dirty="0" err="1"/>
                  <a:t>cooccurences</a:t>
                </a:r>
                <a:r>
                  <a:rPr lang="fr-FR" dirty="0"/>
                  <a:t>) doivent être indépendantes. Dans le cas de l’analyse textuelle, supposer cette indépendance est limite !</a:t>
                </a:r>
              </a:p>
              <a:p>
                <a:pPr marL="0" indent="0">
                  <a:buFontTx/>
                  <a:buNone/>
                </a:pPr>
                <a:r>
                  <a:rPr lang="fr-FR" dirty="0"/>
                  <a:t>Certains tests dérivés du test du khi-2 répondent à ces limitations :</a:t>
                </a:r>
              </a:p>
              <a:p>
                <a:pPr marL="0" indent="0">
                  <a:buFontTx/>
                  <a:buNone/>
                </a:pPr>
                <a:r>
                  <a:rPr lang="fr-FR" dirty="0"/>
                  <a:t>Test exact de Fisher : permet d’aller au-delà des suppositions de non-</a:t>
                </a:r>
                <a:r>
                  <a:rPr lang="fr-FR" dirty="0" err="1"/>
                  <a:t>sparsité</a:t>
                </a:r>
                <a:r>
                  <a:rPr lang="fr-FR" dirty="0"/>
                  <a:t> </a:t>
                </a:r>
                <a:r>
                  <a:rPr lang="fr-FR" dirty="0" err="1"/>
                  <a:t>nécéssaires</a:t>
                </a:r>
                <a:r>
                  <a:rPr lang="fr-FR" dirty="0"/>
                  <a:t> au test du khi-2</a:t>
                </a:r>
              </a:p>
              <a:p>
                <a:pPr marL="0" indent="0">
                  <a:buFontTx/>
                  <a:buNone/>
                </a:pPr>
                <a:r>
                  <a:rPr lang="fr-FR" dirty="0"/>
                  <a:t>Correction de Yates : retirer 0.5 à chaque différence entre observé et attendu : X</a:t>
                </a:r>
                <a:r>
                  <a:rPr lang="fr-FR" baseline="30000" dirty="0"/>
                  <a:t>2</a:t>
                </a:r>
                <a:r>
                  <a:rPr lang="fr-FR" dirty="0"/>
                  <a:t> =  </a:t>
                </a:r>
                <a:r>
                  <a:rPr lang="fr-FR" i="0">
                    <a:latin typeface="Cambria Math" panose="02040503050406030204" pitchFamily="18" charset="0"/>
                  </a:rPr>
                  <a:t>∑</a:t>
                </a:r>
                <a:r>
                  <a:rPr lang="fr-FR" b="0" i="0">
                    <a:latin typeface="Cambria Math" panose="02040503050406030204" pitchFamily="18" charset="0"/>
                  </a:rPr>
                  <a:t>_𝑖𝑗▒(〖|𝑂〗_𝑖𝑗  − 𝐴_𝑖𝑗 | − 0.5)^2/𝐴_𝑖𝑗 </a:t>
                </a:r>
                <a:r>
                  <a:rPr lang="fr-FR" dirty="0"/>
                  <a:t> </a:t>
                </a:r>
              </a:p>
              <a:p>
                <a:pPr marL="0" indent="0">
                  <a:buFontTx/>
                  <a:buNone/>
                </a:pPr>
                <a:r>
                  <a:rPr lang="fr-FR" dirty="0"/>
                  <a:t>Réduit la possibilité de faux positif en cas de tableaux avec des trous</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47</a:t>
            </a:fld>
            <a:endParaRPr lang="fr-FR"/>
          </a:p>
        </p:txBody>
      </p:sp>
    </p:spTree>
    <p:extLst>
      <p:ext uri="{BB962C8B-B14F-4D97-AF65-F5344CB8AC3E}">
        <p14:creationId xmlns:p14="http://schemas.microsoft.com/office/powerpoint/2010/main" val="1609934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ATTENTION:</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cela revient au même)</a:t>
                </a:r>
              </a:p>
              <a:p>
                <a:pPr marL="0" indent="0">
                  <a:buFontTx/>
                  <a:buNone/>
                </a:pP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3</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4</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48</a:t>
            </a:fld>
            <a:endParaRPr lang="fr-FR"/>
          </a:p>
        </p:txBody>
      </p:sp>
    </p:spTree>
    <p:extLst>
      <p:ext uri="{BB962C8B-B14F-4D97-AF65-F5344CB8AC3E}">
        <p14:creationId xmlns:p14="http://schemas.microsoft.com/office/powerpoint/2010/main" val="1840374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Remarque : il y a deux façons d’utiliser le calcul des logs de vraisemblance (les objets ne sont pas exactement les mêmes)</a:t>
                </a:r>
              </a:p>
              <a:p>
                <a:pPr marL="0" indent="0">
                  <a:buFontTx/>
                  <a:buNone/>
                </a:pPr>
                <a:r>
                  <a:rPr lang="fr-FR" dirty="0"/>
                  <a:t>- La méthode de </a:t>
                </a:r>
                <a:r>
                  <a:rPr lang="fr-FR" dirty="0" err="1"/>
                  <a:t>Dunning</a:t>
                </a:r>
                <a:r>
                  <a:rPr lang="fr-FR" dirty="0"/>
                  <a:t>, ici utilisée</a:t>
                </a:r>
              </a:p>
              <a:p>
                <a:pPr marL="0" indent="0">
                  <a:buFontTx/>
                  <a:buNone/>
                </a:pPr>
                <a:r>
                  <a:rPr lang="fr-FR" dirty="0"/>
                  <a:t>- La méthode de Read et </a:t>
                </a:r>
                <a:r>
                  <a:rPr lang="fr-FR" dirty="0" err="1"/>
                  <a:t>Cressie</a:t>
                </a:r>
                <a:r>
                  <a:rPr lang="fr-FR" dirty="0"/>
                  <a:t>, qu’on présentera pour la comparaison des termes entre corpus</a:t>
                </a:r>
              </a:p>
              <a:p>
                <a:r>
                  <a:rPr lang="fr-FR" dirty="0"/>
                  <a:t>Références : </a:t>
                </a:r>
              </a:p>
              <a:p>
                <a:r>
                  <a:rPr lang="fr-FR" dirty="0"/>
                  <a:t>http://ucrel.lancs.ac.uk/llwizard.html</a:t>
                </a:r>
              </a:p>
              <a:p>
                <a:r>
                  <a:rPr lang="fr-FR" sz="1200" b="0" i="0" u="none" strike="noStrike" kern="1200" baseline="0" dirty="0">
                    <a:solidFill>
                      <a:schemeClr val="tx1"/>
                    </a:solidFill>
                    <a:latin typeface="+mn-lt"/>
                    <a:ea typeface="+mn-ea"/>
                    <a:cs typeface="+mn-cs"/>
                  </a:rPr>
                  <a:t>Manning, Christopher D., </a:t>
                </a:r>
                <a:r>
                  <a:rPr lang="fr-FR" sz="1200" b="0" i="0" u="none" strike="noStrike" kern="1200" baseline="0" dirty="0" err="1">
                    <a:solidFill>
                      <a:schemeClr val="tx1"/>
                    </a:solidFill>
                    <a:latin typeface="+mn-lt"/>
                    <a:ea typeface="+mn-ea"/>
                    <a:cs typeface="+mn-cs"/>
                  </a:rPr>
                  <a:t>Schütze</a:t>
                </a:r>
                <a:r>
                  <a:rPr lang="fr-FR" sz="1200" b="0" i="0" u="none" strike="noStrike" kern="1200" baseline="0" dirty="0">
                    <a:solidFill>
                      <a:schemeClr val="tx1"/>
                    </a:solidFill>
                    <a:latin typeface="+mn-lt"/>
                    <a:ea typeface="+mn-ea"/>
                    <a:cs typeface="+mn-cs"/>
                  </a:rPr>
                  <a:t>, Heinrich - </a:t>
                </a:r>
                <a:r>
                  <a:rPr lang="fr-FR" sz="1200" b="0" i="0" u="none" strike="noStrike" kern="1200" baseline="0" dirty="0" err="1">
                    <a:solidFill>
                      <a:schemeClr val="tx1"/>
                    </a:solidFill>
                    <a:latin typeface="+mn-lt"/>
                    <a:ea typeface="+mn-ea"/>
                    <a:cs typeface="+mn-cs"/>
                  </a:rPr>
                  <a:t>Foundations</a:t>
                </a:r>
                <a:r>
                  <a:rPr lang="fr-FR" sz="1200" b="0" i="0" u="none" strike="noStrike" kern="1200" baseline="0" dirty="0">
                    <a:solidFill>
                      <a:schemeClr val="tx1"/>
                    </a:solidFill>
                    <a:latin typeface="+mn-lt"/>
                    <a:ea typeface="+mn-ea"/>
                    <a:cs typeface="+mn-cs"/>
                  </a:rPr>
                  <a:t> of </a:t>
                </a:r>
                <a:r>
                  <a:rPr lang="fr-FR" sz="1200" b="0" i="0" u="none" strike="noStrike" kern="1200" baseline="0" dirty="0" err="1">
                    <a:solidFill>
                      <a:schemeClr val="tx1"/>
                    </a:solidFill>
                    <a:latin typeface="+mn-lt"/>
                    <a:ea typeface="+mn-ea"/>
                    <a:cs typeface="+mn-cs"/>
                  </a:rPr>
                  <a:t>Statistical</a:t>
                </a:r>
                <a:r>
                  <a:rPr lang="fr-FR" sz="1200" b="0" i="0" u="none" strike="noStrike" kern="1200" baseline="0" dirty="0">
                    <a:solidFill>
                      <a:schemeClr val="tx1"/>
                    </a:solidFill>
                    <a:latin typeface="+mn-lt"/>
                    <a:ea typeface="+mn-ea"/>
                    <a:cs typeface="+mn-cs"/>
                  </a:rPr>
                  <a:t> Natural </a:t>
                </a:r>
                <a:r>
                  <a:rPr lang="fr-FR" sz="1200" b="0" i="0" u="none" strike="noStrike" kern="1200" baseline="0" dirty="0" err="1">
                    <a:solidFill>
                      <a:schemeClr val="tx1"/>
                    </a:solidFill>
                    <a:latin typeface="+mn-lt"/>
                    <a:ea typeface="+mn-ea"/>
                    <a:cs typeface="+mn-cs"/>
                  </a:rPr>
                  <a:t>Language</a:t>
                </a:r>
                <a:r>
                  <a:rPr lang="fr-FR" sz="1200" b="0" i="0" u="none" strike="noStrike" kern="1200" baseline="0" dirty="0">
                    <a:solidFill>
                      <a:schemeClr val="tx1"/>
                    </a:solidFill>
                    <a:latin typeface="+mn-lt"/>
                    <a:ea typeface="+mn-ea"/>
                    <a:cs typeface="+mn-cs"/>
                  </a:rPr>
                  <a:t> </a:t>
                </a:r>
                <a:r>
                  <a:rPr lang="fr-FR" sz="1200" b="0" i="0" u="none" strike="noStrike" kern="1200" baseline="0" dirty="0" err="1">
                    <a:solidFill>
                      <a:schemeClr val="tx1"/>
                    </a:solidFill>
                    <a:latin typeface="+mn-lt"/>
                    <a:ea typeface="+mn-ea"/>
                    <a:cs typeface="+mn-cs"/>
                  </a:rPr>
                  <a:t>Processing</a:t>
                </a:r>
                <a:r>
                  <a:rPr lang="fr-FR" sz="1200" b="0" i="0" u="none" strike="noStrike" kern="1200" baseline="0" dirty="0">
                    <a:solidFill>
                      <a:schemeClr val="tx1"/>
                    </a:solidFill>
                    <a:latin typeface="+mn-lt"/>
                    <a:ea typeface="+mn-ea"/>
                    <a:cs typeface="+mn-cs"/>
                  </a:rPr>
                  <a:t>, 1999, the MIT </a:t>
                </a:r>
                <a:r>
                  <a:rPr lang="fr-FR" sz="1200" b="0" i="0" u="none" strike="noStrike" kern="1200" baseline="0" dirty="0" err="1">
                    <a:solidFill>
                      <a:schemeClr val="tx1"/>
                    </a:solidFill>
                    <a:latin typeface="+mn-lt"/>
                    <a:ea typeface="+mn-ea"/>
                    <a:cs typeface="+mn-cs"/>
                  </a:rPr>
                  <a:t>Press</a:t>
                </a:r>
                <a:endParaRPr lang="fr-FR" dirty="0"/>
              </a:p>
              <a:p>
                <a:endParaRPr lang="fr-FR" dirty="0"/>
              </a:p>
              <a:p>
                <a:r>
                  <a:rPr lang="fr-FR" dirty="0"/>
                  <a:t>Avantage de ce test :</a:t>
                </a:r>
              </a:p>
              <a:p>
                <a:pPr marL="171450" indent="-171450">
                  <a:buFontTx/>
                  <a:buChar char="-"/>
                </a:pPr>
                <a:r>
                  <a:rPr lang="fr-FR" dirty="0"/>
                  <a:t>Interprétabilité directe du ratio des logs</a:t>
                </a:r>
              </a:p>
              <a:p>
                <a:pPr marL="171450" indent="-171450">
                  <a:buFontTx/>
                  <a:buChar char="-"/>
                </a:pPr>
                <a:r>
                  <a:rPr lang="fr-FR" dirty="0"/>
                  <a:t>Ce test marche bien aussi pour des cooccurrences relativement rares</a:t>
                </a:r>
              </a:p>
              <a:p>
                <a:pPr marL="171450" indent="-171450">
                  <a:buFontTx/>
                  <a:buChar char="-"/>
                </a:pPr>
                <a:r>
                  <a:rPr lang="fr-FR" dirty="0"/>
                  <a:t>Ce test marche mieux que le khi-2 dans le cas présent de matrices ténues (</a:t>
                </a:r>
                <a:r>
                  <a:rPr lang="fr-FR" dirty="0" err="1"/>
                  <a:t>sparse</a:t>
                </a:r>
                <a:r>
                  <a:rPr lang="fr-FR" dirty="0"/>
                  <a:t>)</a:t>
                </a:r>
              </a:p>
              <a:p>
                <a:pPr marL="0" indent="0">
                  <a:buFontTx/>
                  <a:buNone/>
                </a:pPr>
                <a:r>
                  <a:rPr lang="fr-FR" dirty="0"/>
                  <a:t>Mais sujet aux mêmes limites d’indépendance des tirages que le test du khi-2</a:t>
                </a:r>
              </a:p>
            </p:txBody>
          </p:sp>
        </mc:Choice>
        <mc:Fallback xmlns="">
          <p:sp>
            <p:nvSpPr>
              <p:cNvPr id="3" name="Notes Placeholder 2"/>
              <p:cNvSpPr>
                <a:spLocks noGrp="1"/>
              </p:cNvSpPr>
              <p:nvPr>
                <p:ph type="body" idx="1"/>
              </p:nvPr>
            </p:nvSpPr>
            <p:spPr/>
            <p:txBody>
              <a:bodyPr/>
              <a:lstStyle/>
              <a:p>
                <a:r>
                  <a:rPr lang="fr-FR" dirty="0"/>
                  <a:t>ATTENTION :</a:t>
                </a:r>
              </a:p>
              <a:p>
                <a:r>
                  <a:rPr lang="fr-FR" dirty="0"/>
                  <a:t>Les </a:t>
                </a:r>
                <a:r>
                  <a:rPr lang="fr-FR" dirty="0" err="1"/>
                  <a:t>pré-requis</a:t>
                </a:r>
                <a:r>
                  <a:rPr lang="fr-FR" dirty="0"/>
                  <a:t> suivant doivent être vérifiés :</a:t>
                </a:r>
              </a:p>
              <a:p>
                <a:pPr marL="171450" indent="-171450">
                  <a:buFontTx/>
                  <a:buChar char="-"/>
                </a:pPr>
                <a:r>
                  <a:rPr lang="fr-FR" dirty="0"/>
                  <a:t>Chaque échantillon doit contenir au moins 30 observations (ici 27 !!)</a:t>
                </a:r>
              </a:p>
              <a:p>
                <a:pPr marL="171450" indent="-171450">
                  <a:buFontTx/>
                  <a:buChar char="-"/>
                </a:pPr>
                <a:r>
                  <a:rPr lang="fr-FR" dirty="0"/>
                  <a:t>La distribution de la fréquence relative des cooccurrences est supposée être normale. Dans le cas de l’analyse textuelle, supposer cette normalité est limite !</a:t>
                </a:r>
              </a:p>
              <a:p>
                <a:pPr marL="171450" indent="-171450">
                  <a:buFontTx/>
                  <a:buChar char="-"/>
                </a:pPr>
                <a:endParaRPr lang="fr-FR" dirty="0"/>
              </a:p>
              <a:p>
                <a:pPr marL="0" indent="0">
                  <a:buFontTx/>
                  <a:buNone/>
                </a:pPr>
                <a:r>
                  <a:rPr lang="fr-FR" dirty="0"/>
                  <a:t>On peut aussi comparer la significativité de l’écart entre deux cooccurrences (par exemple si (gilet, jaune) est significativement plus lié que (mouvement, gilet). Ceci est analogue à la significativité de la différence de deux moyennes.</a:t>
                </a:r>
              </a:p>
              <a:p>
                <a:pPr marL="0" indent="0">
                  <a:buFontTx/>
                  <a:buNone/>
                </a:pPr>
                <a:r>
                  <a:rPr lang="fr-FR" dirty="0"/>
                  <a:t>La statistique t à calculer devient (sur 2N-2 degrés de liberté, mais N étant grand </a:t>
                </a:r>
                <a:r>
                  <a:rPr lang="fr-FR"/>
                  <a:t>cela revient au même)</a:t>
                </a:r>
                <a:endParaRPr lang="fr-FR" dirty="0"/>
              </a:p>
              <a:p>
                <a:pPr marL="0" indent="0">
                  <a:buFontTx/>
                  <a:buNone/>
                </a:pPr>
                <a:r>
                  <a:rPr lang="fr-FR" dirty="0">
                    <a:solidFill>
                      <a:srgbClr val="0070C0"/>
                    </a:solidFill>
                  </a:rPr>
                  <a:t>t = </a:t>
                </a:r>
                <a:r>
                  <a:rPr lang="fr-FR" i="0">
                    <a:solidFill>
                      <a:srgbClr val="0070C0"/>
                    </a:solidFill>
                    <a:latin typeface="Cambria Math" panose="02040503050406030204" pitchFamily="18" charset="0"/>
                  </a:rPr>
                  <a:t>(</a:t>
                </a:r>
                <a:r>
                  <a:rPr lang="fr-FR" b="0" i="0">
                    <a:solidFill>
                      <a:srgbClr val="0070C0"/>
                    </a:solidFill>
                    <a:latin typeface="Cambria Math" panose="02040503050406030204" pitchFamily="18" charset="0"/>
                  </a:rPr>
                  <a:t>𝑝(𝑥_1,𝑥_2 )  −𝑝(𝑥_3,  𝑥_4) )/√((𝑝(𝑥_1,𝑥_2))/𝑁+ (𝑝(𝑥_(3 ,) 𝑥_4))/𝑁)</a:t>
                </a:r>
                <a:endParaRPr lang="fr-FR" dirty="0"/>
              </a:p>
              <a:p>
                <a:pPr marL="0" indent="0">
                  <a:buFontTx/>
                  <a:buNone/>
                </a:pPr>
                <a:r>
                  <a:rPr lang="fr-FR" dirty="0"/>
                  <a:t> </a:t>
                </a:r>
              </a:p>
              <a:p>
                <a:pPr marL="171450" indent="-171450">
                  <a:buFontTx/>
                  <a:buChar char="-"/>
                </a:pPr>
                <a:endParaRPr lang="fr-FR" dirty="0"/>
              </a:p>
              <a:p>
                <a:pPr marL="171450" indent="-171450">
                  <a:buFontTx/>
                  <a:buChar char="-"/>
                </a:pPr>
                <a:endParaRPr lang="fr-FR" dirty="0"/>
              </a:p>
              <a:p>
                <a:pPr marL="171450" indent="-171450">
                  <a:buFontTx/>
                  <a:buChar char="-"/>
                </a:pPr>
                <a:r>
                  <a:rPr lang="fr-FR" dirty="0"/>
                  <a:t>Les échantillons (les </a:t>
                </a:r>
                <a:r>
                  <a:rPr lang="fr-FR" dirty="0" err="1"/>
                  <a:t>cooccurences</a:t>
                </a:r>
                <a:r>
                  <a:rPr lang="fr-FR" dirty="0"/>
                  <a:t>) doivent avoir une distribution normale (en être suffisamment proche). </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49</a:t>
            </a:fld>
            <a:endParaRPr lang="fr-FR"/>
          </a:p>
        </p:txBody>
      </p:sp>
    </p:spTree>
    <p:extLst>
      <p:ext uri="{BB962C8B-B14F-4D97-AF65-F5344CB8AC3E}">
        <p14:creationId xmlns:p14="http://schemas.microsoft.com/office/powerpoint/2010/main" val="1112145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 : </a:t>
            </a:r>
            <a:r>
              <a:rPr lang="fr-FR" dirty="0" err="1"/>
              <a:t>Cointet</a:t>
            </a:r>
            <a:r>
              <a:rPr lang="fr-FR"/>
              <a:t>, J-Ph., 2017</a:t>
            </a:r>
            <a:endParaRPr lang="fr-FR" dirty="0"/>
          </a:p>
          <a:p>
            <a:endParaRPr lang="fr-FR" dirty="0"/>
          </a:p>
          <a:p>
            <a:r>
              <a:rPr lang="fr-FR" dirty="0"/>
              <a:t>Les algorithmes de clustering recherchent les agrégats cohésifs au sein des réseaux de similarité (i.e. les sous-graphes du réseau à l’intérieur desquels la densité de liens est plus importante)</a:t>
            </a:r>
          </a:p>
        </p:txBody>
      </p:sp>
      <p:sp>
        <p:nvSpPr>
          <p:cNvPr id="4" name="Slide Number Placeholder 3"/>
          <p:cNvSpPr>
            <a:spLocks noGrp="1"/>
          </p:cNvSpPr>
          <p:nvPr>
            <p:ph type="sldNum" sz="quarter" idx="5"/>
          </p:nvPr>
        </p:nvSpPr>
        <p:spPr/>
        <p:txBody>
          <a:bodyPr/>
          <a:lstStyle/>
          <a:p>
            <a:fld id="{0C1CCA76-C343-4080-84BC-9836FF2967C8}" type="slidenum">
              <a:rPr lang="fr-FR" smtClean="0"/>
              <a:t>50</a:t>
            </a:fld>
            <a:endParaRPr lang="fr-FR"/>
          </a:p>
        </p:txBody>
      </p:sp>
    </p:spTree>
    <p:extLst>
      <p:ext uri="{BB962C8B-B14F-4D97-AF65-F5344CB8AC3E}">
        <p14:creationId xmlns:p14="http://schemas.microsoft.com/office/powerpoint/2010/main" val="21890892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52</a:t>
            </a:fld>
            <a:endParaRPr lang="fr-FR"/>
          </a:p>
        </p:txBody>
      </p:sp>
    </p:spTree>
    <p:extLst>
      <p:ext uri="{BB962C8B-B14F-4D97-AF65-F5344CB8AC3E}">
        <p14:creationId xmlns:p14="http://schemas.microsoft.com/office/powerpoint/2010/main" val="1728271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14:m>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𝑛</m:t>
                        </m:r>
                        <m:r>
                          <a:rPr lang="fr-FR" sz="1800" b="0" i="1" smtClean="0">
                            <a:latin typeface="Cambria Math" panose="02040503050406030204" pitchFamily="18" charset="0"/>
                          </a:rPr>
                          <m:t> !</m:t>
                        </m:r>
                      </m:num>
                      <m:den>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𝑛</m:t>
                            </m:r>
                            <m:r>
                              <a:rPr lang="fr-FR" sz="1800" b="0" i="1" smtClean="0">
                                <a:latin typeface="Cambria Math" panose="02040503050406030204" pitchFamily="18" charset="0"/>
                              </a:rPr>
                              <m:t> −</m:t>
                            </m:r>
                            <m:r>
                              <a:rPr lang="fr-FR" sz="1800" b="0" i="1" smtClean="0">
                                <a:latin typeface="Cambria Math" panose="02040503050406030204" pitchFamily="18" charset="0"/>
                              </a:rPr>
                              <m:t>𝑘</m:t>
                            </m:r>
                          </m:e>
                        </m:d>
                        <m:r>
                          <a:rPr lang="fr-FR" sz="1800" b="0" i="1" smtClean="0">
                            <a:latin typeface="Cambria Math" panose="02040503050406030204" pitchFamily="18" charset="0"/>
                          </a:rPr>
                          <m:t>!</m:t>
                        </m:r>
                      </m:den>
                    </m:f>
                  </m:oMath>
                </a14:m>
                <a:endParaRPr lang="fr-FR" dirty="0"/>
              </a:p>
              <a:p>
                <a:endParaRPr lang="fr-FR" dirty="0"/>
              </a:p>
              <a:p>
                <a:r>
                  <a:rPr lang="fr-FR" dirty="0"/>
                  <a:t>Alors la probabilité P(x) vaut : </a:t>
                </a:r>
                <a14:m>
                  <m:oMath xmlns:m="http://schemas.openxmlformats.org/officeDocument/2006/math">
                    <m:d>
                      <m:dPr>
                        <m:ctrlPr>
                          <a:rPr lang="fr-FR" sz="1600" i="1" smtClean="0">
                            <a:latin typeface="Cambria Math" panose="02040503050406030204" pitchFamily="18" charset="0"/>
                          </a:rPr>
                        </m:ctrlPr>
                      </m:dPr>
                      <m:e>
                        <m:m>
                          <m:mPr>
                            <m:mcs>
                              <m:mc>
                                <m:mcPr>
                                  <m:count m:val="1"/>
                                  <m:mcJc m:val="center"/>
                                </m:mcPr>
                              </m:mc>
                            </m:mcs>
                            <m:ctrlPr>
                              <a:rPr lang="fr-FR" sz="1600" i="1" smtClean="0">
                                <a:latin typeface="Cambria Math" panose="02040503050406030204" pitchFamily="18" charset="0"/>
                              </a:rPr>
                            </m:ctrlPr>
                          </m:mPr>
                          <m:mr>
                            <m:e>
                              <m:sSub>
                                <m:sSubPr>
                                  <m:ctrlPr>
                                    <a:rPr lang="fr-FR" sz="160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e>
                          </m:mr>
                          <m:mr>
                            <m:e>
                              <m:r>
                                <a:rPr lang="fr-FR" sz="1600" b="0" i="1" smtClean="0">
                                  <a:latin typeface="Cambria Math" panose="02040503050406030204" pitchFamily="18" charset="0"/>
                                </a:rPr>
                                <m:t>𝐾</m:t>
                              </m:r>
                            </m:e>
                          </m:mr>
                        </m:m>
                      </m:e>
                    </m:d>
                    <m:r>
                      <a:rPr lang="fr-FR" sz="1600" b="0" i="1" smtClean="0">
                        <a:latin typeface="Cambria Math" panose="02040503050406030204" pitchFamily="18" charset="0"/>
                      </a:rPr>
                      <m:t>. </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r>
                              <a:rPr lang="fr-FR" sz="1600" b="0" i="1" smtClean="0">
                                <a:latin typeface="Cambria Math" panose="02040503050406030204" pitchFamily="18" charset="0"/>
                              </a:rPr>
                              <m:t>𝑥</m:t>
                            </m:r>
                          </m:sub>
                        </m:sSub>
                        <m:r>
                          <a:rPr lang="fr-FR" sz="1600" b="0" i="1" smtClean="0">
                            <a:latin typeface="Cambria Math" panose="02040503050406030204" pitchFamily="18" charset="0"/>
                          </a:rPr>
                          <m:t>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 − </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𝑓</m:t>
                                </m:r>
                              </m:e>
                              <m:sub>
                                <m:r>
                                  <a:rPr lang="fr-FR" sz="1600" b="0" i="1" smtClean="0">
                                    <a:latin typeface="Cambria Math" panose="02040503050406030204" pitchFamily="18" charset="0"/>
                                  </a:rPr>
                                  <m:t>𝑡</m:t>
                                </m:r>
                              </m:sub>
                            </m:sSub>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r>
                              <a:rPr lang="fr-FR" sz="1600" b="0" i="1" smtClean="0">
                                <a:latin typeface="Cambria Math" panose="02040503050406030204" pitchFamily="18" charset="0"/>
                              </a:rPr>
                              <m:t>−</m:t>
                            </m:r>
                            <m:r>
                              <a:rPr lang="fr-FR" sz="1600" b="0" i="1" smtClean="0">
                                <a:latin typeface="Cambria Math" panose="02040503050406030204" pitchFamily="18" charset="0"/>
                              </a:rPr>
                              <m:t>𝑥</m:t>
                            </m:r>
                          </m:sub>
                        </m:sSub>
                      </m:num>
                      <m:den>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m:t>
                            </m:r>
                            <m:r>
                              <a:rPr lang="fr-FR" sz="1600" b="0" i="1" smtClean="0">
                                <a:latin typeface="Cambria Math" panose="02040503050406030204" pitchFamily="18" charset="0"/>
                              </a:rPr>
                              <m:t>𝑀</m:t>
                            </m:r>
                            <m:r>
                              <a:rPr lang="fr-FR" sz="1600" b="0" i="1" smtClean="0">
                                <a:latin typeface="Cambria Math" panose="02040503050406030204" pitchFamily="18" charset="0"/>
                              </a:rPr>
                              <m:t>)</m:t>
                            </m:r>
                          </m:e>
                          <m:sub>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𝑀</m:t>
                                </m:r>
                              </m:e>
                              <m:sub>
                                <m:r>
                                  <a:rPr lang="fr-FR" sz="1600" b="0" i="1" smtClean="0">
                                    <a:latin typeface="Cambria Math" panose="02040503050406030204" pitchFamily="18" charset="0"/>
                                  </a:rPr>
                                  <m:t>𝑆</m:t>
                                </m:r>
                              </m:sub>
                            </m:sSub>
                          </m:sub>
                        </m:sSub>
                      </m:den>
                    </m:f>
                  </m:oMath>
                </a14:m>
                <a:endParaRPr lang="fr-FR" dirty="0"/>
              </a:p>
              <a:p>
                <a:endParaRPr lang="fr-FR" dirty="0"/>
              </a:p>
              <a:p>
                <a:r>
                  <a:rPr lang="fr-FR" dirty="0"/>
                  <a:t>L’espérance de la loi hypergéométrique,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dirty="0"/>
                  <a:t>, vaut ici : </a:t>
                </a:r>
                <a14:m>
                  <m:oMath xmlns:m="http://schemas.openxmlformats.org/officeDocument/2006/math">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𝑀</m:t>
                        </m:r>
                      </m:e>
                      <m:sub>
                        <m:r>
                          <a:rPr lang="fr-FR" sz="1800" b="0" i="1" smtClean="0">
                            <a:latin typeface="Cambria Math" panose="02040503050406030204" pitchFamily="18" charset="0"/>
                          </a:rPr>
                          <m:t>𝑆</m:t>
                        </m:r>
                      </m:sub>
                    </m:sSub>
                    <m:r>
                      <a:rPr lang="fr-FR" sz="1800" b="0" i="1" smtClean="0">
                        <a:latin typeface="Cambria Math" panose="02040503050406030204" pitchFamily="18" charset="0"/>
                      </a:rPr>
                      <m:t> . </m:t>
                    </m:r>
                    <m:f>
                      <m:fPr>
                        <m:ctrlPr>
                          <a:rPr lang="fr-FR" sz="1800" b="0" i="1" smtClean="0">
                            <a:latin typeface="Cambria Math" panose="02040503050406030204" pitchFamily="18" charset="0"/>
                          </a:rPr>
                        </m:ctrlPr>
                      </m:fPr>
                      <m:num>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𝑓</m:t>
                            </m:r>
                          </m:e>
                          <m:sub>
                            <m:r>
                              <a:rPr lang="fr-FR" sz="1800" b="0" i="1" smtClean="0">
                                <a:latin typeface="Cambria Math" panose="02040503050406030204" pitchFamily="18" charset="0"/>
                              </a:rPr>
                              <m:t>𝑡</m:t>
                            </m:r>
                          </m:sub>
                        </m:sSub>
                      </m:num>
                      <m:den>
                        <m:r>
                          <a:rPr lang="fr-FR" sz="1800" b="0" i="1" smtClean="0">
                            <a:latin typeface="Cambria Math" panose="02040503050406030204" pitchFamily="18" charset="0"/>
                          </a:rPr>
                          <m:t>𝑀</m:t>
                        </m:r>
                      </m:den>
                    </m:f>
                  </m:oMath>
                </a14:m>
                <a:r>
                  <a:rPr lang="fr-FR" dirty="0"/>
                  <a:t> et</a:t>
                </a:r>
                <a:r>
                  <a:rPr lang="fr-FR" baseline="0" dirty="0"/>
                  <a:t> est comprise entre </a:t>
                </a:r>
                <a14:m>
                  <m:oMath xmlns:m="http://schemas.openxmlformats.org/officeDocument/2006/math">
                    <m:sSub>
                      <m:sSubPr>
                        <m:ctrlPr>
                          <a:rPr lang="fr-FR" sz="1000" i="1" smtClean="0">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e>
                      <m:sub>
                        <m:r>
                          <a:rPr lang="fr-FR" sz="1000" i="1">
                            <a:solidFill>
                              <a:srgbClr val="0070C0"/>
                            </a:solidFill>
                            <a:latin typeface="Cambria Math" panose="02040503050406030204" pitchFamily="18" charset="0"/>
                          </a:rPr>
                          <m:t>𝑆</m:t>
                        </m:r>
                      </m:sub>
                    </m:sSub>
                    <m:r>
                      <a:rPr lang="fr-FR" sz="1000" b="0" i="1" smtClean="0">
                        <a:solidFill>
                          <a:srgbClr val="0070C0"/>
                        </a:solidFill>
                        <a:latin typeface="Cambria Math" panose="02040503050406030204" pitchFamily="18" charset="0"/>
                      </a:rPr>
                      <m:t>+1)</m:t>
                    </m:r>
                    <m:r>
                      <a:rPr lang="fr-FR" sz="1000" i="1">
                        <a:solidFill>
                          <a:srgbClr val="0070C0"/>
                        </a:solidFill>
                        <a:latin typeface="Cambria Math" panose="02040503050406030204" pitchFamily="18" charset="0"/>
                      </a:rPr>
                      <m:t> . </m:t>
                    </m:r>
                    <m:f>
                      <m:fPr>
                        <m:ctrlPr>
                          <a:rPr lang="fr-FR" sz="1000" i="1">
                            <a:solidFill>
                              <a:srgbClr val="0070C0"/>
                            </a:solidFill>
                            <a:latin typeface="Cambria Math" panose="02040503050406030204" pitchFamily="18" charset="0"/>
                          </a:rPr>
                        </m:ctrlPr>
                      </m:fPr>
                      <m:num>
                        <m:sSub>
                          <m:sSubPr>
                            <m:ctrlPr>
                              <a:rPr lang="fr-FR" sz="1000" i="1">
                                <a:solidFill>
                                  <a:srgbClr val="0070C0"/>
                                </a:solidFill>
                                <a:latin typeface="Cambria Math" panose="02040503050406030204" pitchFamily="18" charset="0"/>
                              </a:rPr>
                            </m:ctrlPr>
                          </m:sSubPr>
                          <m:e>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𝑓</m:t>
                            </m:r>
                          </m:e>
                          <m:sub>
                            <m:r>
                              <a:rPr lang="fr-FR" sz="1000" i="1">
                                <a:solidFill>
                                  <a:srgbClr val="0070C0"/>
                                </a:solidFill>
                                <a:latin typeface="Cambria Math" panose="02040503050406030204" pitchFamily="18" charset="0"/>
                              </a:rPr>
                              <m:t>𝑡</m:t>
                            </m:r>
                          </m:sub>
                        </m:sSub>
                        <m:r>
                          <a:rPr lang="fr-FR" sz="1000" b="0" i="1" smtClean="0">
                            <a:solidFill>
                              <a:srgbClr val="0070C0"/>
                            </a:solidFill>
                            <a:latin typeface="Cambria Math" panose="02040503050406030204" pitchFamily="18" charset="0"/>
                          </a:rPr>
                          <m:t>+1)</m:t>
                        </m:r>
                      </m:num>
                      <m:den>
                        <m:r>
                          <a:rPr lang="fr-FR" sz="1000" b="0" i="1" smtClean="0">
                            <a:solidFill>
                              <a:srgbClr val="0070C0"/>
                            </a:solidFill>
                            <a:latin typeface="Cambria Math" panose="02040503050406030204" pitchFamily="18" charset="0"/>
                          </a:rPr>
                          <m:t>(</m:t>
                        </m:r>
                        <m:r>
                          <a:rPr lang="fr-FR" sz="1000" i="1">
                            <a:solidFill>
                              <a:srgbClr val="0070C0"/>
                            </a:solidFill>
                            <a:latin typeface="Cambria Math" panose="02040503050406030204" pitchFamily="18" charset="0"/>
                          </a:rPr>
                          <m:t>𝑀</m:t>
                        </m:r>
                        <m:r>
                          <a:rPr lang="fr-FR" sz="1000" b="0" i="1" smtClean="0">
                            <a:solidFill>
                              <a:srgbClr val="0070C0"/>
                            </a:solidFill>
                            <a:latin typeface="Cambria Math" panose="02040503050406030204" pitchFamily="18" charset="0"/>
                          </a:rPr>
                          <m:t>+2)</m:t>
                        </m:r>
                      </m:den>
                    </m:f>
                  </m:oMath>
                </a14:m>
                <a:r>
                  <a:rPr lang="fr-FR" baseline="0" dirty="0"/>
                  <a:t>  - 1 et </a:t>
                </a:r>
                <a14:m>
                  <m:oMath xmlns:m="http://schemas.openxmlformats.org/officeDocument/2006/math">
                    <m:sSub>
                      <m:sSubPr>
                        <m:ctrlPr>
                          <a:rPr lang="fr-FR" sz="1200" i="1" smtClean="0">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e>
                      <m:sub>
                        <m:r>
                          <a:rPr lang="fr-FR" sz="1200" i="1">
                            <a:solidFill>
                              <a:srgbClr val="0070C0"/>
                            </a:solidFill>
                            <a:latin typeface="Cambria Math" panose="02040503050406030204" pitchFamily="18" charset="0"/>
                          </a:rPr>
                          <m:t>𝑆</m:t>
                        </m:r>
                      </m:sub>
                    </m:sSub>
                    <m:r>
                      <a:rPr lang="fr-FR" sz="1200" b="0" i="1" smtClean="0">
                        <a:solidFill>
                          <a:srgbClr val="0070C0"/>
                        </a:solidFill>
                        <a:latin typeface="Cambria Math" panose="02040503050406030204" pitchFamily="18" charset="0"/>
                      </a:rPr>
                      <m:t>+1)</m:t>
                    </m:r>
                    <m:r>
                      <a:rPr lang="fr-FR" sz="1200" i="1">
                        <a:solidFill>
                          <a:srgbClr val="0070C0"/>
                        </a:solidFill>
                        <a:latin typeface="Cambria Math" panose="02040503050406030204" pitchFamily="18" charset="0"/>
                      </a:rPr>
                      <m:t> . </m:t>
                    </m:r>
                    <m:f>
                      <m:fPr>
                        <m:ctrlPr>
                          <a:rPr lang="fr-FR" sz="1200" i="1">
                            <a:solidFill>
                              <a:srgbClr val="0070C0"/>
                            </a:solidFill>
                            <a:latin typeface="Cambria Math" panose="02040503050406030204" pitchFamily="18" charset="0"/>
                          </a:rPr>
                        </m:ctrlPr>
                      </m:fPr>
                      <m:num>
                        <m:sSub>
                          <m:sSubPr>
                            <m:ctrlPr>
                              <a:rPr lang="fr-FR" sz="1200" i="1">
                                <a:solidFill>
                                  <a:srgbClr val="0070C0"/>
                                </a:solidFill>
                                <a:latin typeface="Cambria Math" panose="02040503050406030204" pitchFamily="18" charset="0"/>
                              </a:rPr>
                            </m:ctrlPr>
                          </m:sSubPr>
                          <m:e>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𝑓</m:t>
                            </m:r>
                          </m:e>
                          <m:sub>
                            <m:r>
                              <a:rPr lang="fr-FR" sz="1200" i="1">
                                <a:solidFill>
                                  <a:srgbClr val="0070C0"/>
                                </a:solidFill>
                                <a:latin typeface="Cambria Math" panose="02040503050406030204" pitchFamily="18" charset="0"/>
                              </a:rPr>
                              <m:t>𝑡</m:t>
                            </m:r>
                          </m:sub>
                        </m:sSub>
                        <m:r>
                          <a:rPr lang="fr-FR" sz="1200" b="0" i="1" smtClean="0">
                            <a:solidFill>
                              <a:srgbClr val="0070C0"/>
                            </a:solidFill>
                            <a:latin typeface="Cambria Math" panose="02040503050406030204" pitchFamily="18" charset="0"/>
                          </a:rPr>
                          <m:t>+1)</m:t>
                        </m:r>
                      </m:num>
                      <m:den>
                        <m:r>
                          <a:rPr lang="fr-FR" sz="1200" b="0" i="1" smtClean="0">
                            <a:solidFill>
                              <a:srgbClr val="0070C0"/>
                            </a:solidFill>
                            <a:latin typeface="Cambria Math" panose="02040503050406030204" pitchFamily="18" charset="0"/>
                          </a:rPr>
                          <m:t>(</m:t>
                        </m:r>
                        <m:r>
                          <a:rPr lang="fr-FR" sz="1200" i="1">
                            <a:solidFill>
                              <a:srgbClr val="0070C0"/>
                            </a:solidFill>
                            <a:latin typeface="Cambria Math" panose="02040503050406030204" pitchFamily="18" charset="0"/>
                          </a:rPr>
                          <m:t>𝑀</m:t>
                        </m:r>
                        <m:r>
                          <a:rPr lang="fr-FR" sz="1200" b="0" i="1" smtClean="0">
                            <a:solidFill>
                              <a:srgbClr val="0070C0"/>
                            </a:solidFill>
                            <a:latin typeface="Cambria Math" panose="02040503050406030204" pitchFamily="18" charset="0"/>
                          </a:rPr>
                          <m:t>+2)</m:t>
                        </m:r>
                      </m:den>
                    </m:f>
                  </m:oMath>
                </a14:m>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et d’aller (si </a:t>
                </a:r>
                <a:r>
                  <a:rPr lang="fr-FR" baseline="0" dirty="0" err="1"/>
                  <a:t>f</a:t>
                </a:r>
                <a:r>
                  <a:rPr lang="fr-FR" baseline="-25000" dirty="0" err="1"/>
                  <a:t>st</a:t>
                </a:r>
                <a:r>
                  <a:rPr lang="fr-FR" baseline="0" dirty="0"/>
                  <a:t> &gt;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𝑓</m:t>
                            </m:r>
                          </m:e>
                          <m:sub>
                            <m:r>
                              <a:rPr lang="fr-FR" b="0" i="1" smtClean="0">
                                <a:latin typeface="Cambria Math" panose="02040503050406030204" pitchFamily="18" charset="0"/>
                              </a:rPr>
                              <m:t>𝑠𝑡</m:t>
                            </m:r>
                          </m:sub>
                        </m:sSub>
                      </m:e>
                    </m:acc>
                  </m:oMath>
                </a14:m>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Choice>
        <mc:Fallback xmlns="">
          <p:sp>
            <p:nvSpPr>
              <p:cNvPr id="3" name="Notes Placeholder 2"/>
              <p:cNvSpPr>
                <a:spLocks noGrp="1"/>
              </p:cNvSpPr>
              <p:nvPr>
                <p:ph type="body" idx="1"/>
              </p:nvPr>
            </p:nvSpPr>
            <p:spPr/>
            <p:txBody>
              <a:bodyPr/>
              <a:lstStyle/>
              <a:p>
                <a:r>
                  <a:rPr lang="fr-FR" dirty="0"/>
                  <a:t>En notant (n)</a:t>
                </a:r>
                <a:r>
                  <a:rPr lang="fr-FR" baseline="-25000" dirty="0"/>
                  <a:t>k</a:t>
                </a:r>
                <a:r>
                  <a:rPr lang="fr-FR" dirty="0"/>
                  <a:t> l’expression :  </a:t>
                </a:r>
                <a:r>
                  <a:rPr lang="fr-FR" sz="1800" i="0">
                    <a:latin typeface="Cambria Math" panose="02040503050406030204" pitchFamily="18" charset="0"/>
                  </a:rPr>
                  <a:t>(</a:t>
                </a:r>
                <a:r>
                  <a:rPr lang="fr-FR" sz="1800" b="0" i="0">
                    <a:latin typeface="Cambria Math" panose="02040503050406030204" pitchFamily="18" charset="0"/>
                  </a:rPr>
                  <a:t>𝑛 !)/(𝑛 −𝑘)!</a:t>
                </a:r>
                <a:endParaRPr lang="fr-FR" dirty="0"/>
              </a:p>
              <a:p>
                <a:endParaRPr lang="fr-FR" dirty="0"/>
              </a:p>
              <a:p>
                <a:r>
                  <a:rPr lang="fr-FR" dirty="0"/>
                  <a:t>Alors la probabilité P(x) vaut : </a:t>
                </a:r>
                <a:r>
                  <a:rPr lang="fr-FR" sz="1600" i="0">
                    <a:latin typeface="Cambria Math" panose="02040503050406030204" pitchFamily="18" charset="0"/>
                  </a:rPr>
                  <a:t>(■8(</a:t>
                </a:r>
                <a:r>
                  <a:rPr lang="fr-FR" sz="1600" b="0" i="0">
                    <a:latin typeface="Cambria Math" panose="02040503050406030204" pitchFamily="18" charset="0"/>
                  </a:rPr>
                  <a:t>𝑀_𝑆@𝐾)).  (〖(𝑓_𝑡)〗_𝑥  〖(𝑀 − 𝑓_𝑡)〗_(𝑀_𝑆−𝑥))/〖(𝑀)〗_(𝑀_𝑆 ) </a:t>
                </a:r>
                <a:endParaRPr lang="fr-FR" dirty="0"/>
              </a:p>
              <a:p>
                <a:endParaRPr lang="fr-FR" dirty="0"/>
              </a:p>
              <a:p>
                <a:r>
                  <a:rPr lang="fr-FR" dirty="0"/>
                  <a:t>L’espérance de la loi hypergéométrique, </a:t>
                </a:r>
                <a:r>
                  <a:rPr lang="fr-FR" i="0">
                    <a:latin typeface="Cambria Math" panose="02040503050406030204" pitchFamily="18" charset="0"/>
                  </a:rPr>
                  <a:t>(</a:t>
                </a:r>
                <a:r>
                  <a:rPr lang="fr-FR" b="0" i="0">
                    <a:latin typeface="Cambria Math" panose="02040503050406030204" pitchFamily="18" charset="0"/>
                  </a:rPr>
                  <a:t>𝑓_𝑠𝑡 ) ̂</a:t>
                </a:r>
                <a:r>
                  <a:rPr lang="fr-FR" dirty="0"/>
                  <a:t>, vaut ici : </a:t>
                </a:r>
                <a:r>
                  <a:rPr lang="fr-FR" sz="1800" b="0" i="0">
                    <a:latin typeface="Cambria Math" panose="02040503050406030204" pitchFamily="18" charset="0"/>
                  </a:rPr>
                  <a:t>𝑀_𝑆  .  𝑓_𝑡/𝑀</a:t>
                </a:r>
                <a:r>
                  <a:rPr lang="fr-FR" dirty="0"/>
                  <a:t> et</a:t>
                </a:r>
                <a:r>
                  <a:rPr lang="fr-FR" baseline="0" dirty="0"/>
                  <a:t> est comprise entre </a:t>
                </a:r>
                <a:r>
                  <a:rPr lang="fr-FR" sz="1000" i="0">
                    <a:solidFill>
                      <a:srgbClr val="0070C0"/>
                    </a:solidFill>
                    <a:latin typeface="Cambria Math" panose="02040503050406030204" pitchFamily="18" charset="0"/>
                  </a:rPr>
                  <a:t>〖</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𝑀〗_𝑆</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 .  (〖</a:t>
                </a:r>
                <a:r>
                  <a:rPr lang="fr-FR" sz="1000" b="0" i="0">
                    <a:solidFill>
                      <a:srgbClr val="0070C0"/>
                    </a:solidFill>
                    <a:latin typeface="Cambria Math" panose="02040503050406030204" pitchFamily="18" charset="0"/>
                  </a:rPr>
                  <a:t>(</a:t>
                </a:r>
                <a:r>
                  <a:rPr lang="fr-FR" sz="1000" i="0">
                    <a:solidFill>
                      <a:srgbClr val="0070C0"/>
                    </a:solidFill>
                    <a:latin typeface="Cambria Math" panose="02040503050406030204" pitchFamily="18" charset="0"/>
                  </a:rPr>
                  <a:t>𝑓〗_𝑡</a:t>
                </a:r>
                <a:r>
                  <a:rPr lang="fr-FR" sz="1000" b="0" i="0">
                    <a:solidFill>
                      <a:srgbClr val="0070C0"/>
                    </a:solidFill>
                    <a:latin typeface="Cambria Math" panose="02040503050406030204" pitchFamily="18" charset="0"/>
                  </a:rPr>
                  <a:t>+1))/((</a:t>
                </a:r>
                <a:r>
                  <a:rPr lang="fr-FR" sz="1000" i="0">
                    <a:solidFill>
                      <a:srgbClr val="0070C0"/>
                    </a:solidFill>
                    <a:latin typeface="Cambria Math" panose="02040503050406030204" pitchFamily="18" charset="0"/>
                  </a:rPr>
                  <a:t>𝑀</a:t>
                </a:r>
                <a:r>
                  <a:rPr lang="fr-FR" sz="1000" b="0" i="0">
                    <a:solidFill>
                      <a:srgbClr val="0070C0"/>
                    </a:solidFill>
                    <a:latin typeface="Cambria Math" panose="02040503050406030204" pitchFamily="18" charset="0"/>
                  </a:rPr>
                  <a:t>+2))</a:t>
                </a:r>
                <a:r>
                  <a:rPr lang="fr-FR" baseline="0" dirty="0"/>
                  <a:t>  - 1 et </a:t>
                </a:r>
                <a:r>
                  <a:rPr lang="fr-FR" sz="1200" i="0">
                    <a:solidFill>
                      <a:srgbClr val="0070C0"/>
                    </a:solidFill>
                    <a:latin typeface="Cambria Math" panose="02040503050406030204" pitchFamily="18" charset="0"/>
                  </a:rPr>
                  <a:t>〖</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𝑀〗_𝑆</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 .  (〖</a:t>
                </a:r>
                <a:r>
                  <a:rPr lang="fr-FR" sz="1200" b="0" i="0">
                    <a:solidFill>
                      <a:srgbClr val="0070C0"/>
                    </a:solidFill>
                    <a:latin typeface="Cambria Math" panose="02040503050406030204" pitchFamily="18" charset="0"/>
                  </a:rPr>
                  <a:t>(</a:t>
                </a:r>
                <a:r>
                  <a:rPr lang="fr-FR" sz="1200" i="0">
                    <a:solidFill>
                      <a:srgbClr val="0070C0"/>
                    </a:solidFill>
                    <a:latin typeface="Cambria Math" panose="02040503050406030204" pitchFamily="18" charset="0"/>
                  </a:rPr>
                  <a:t>𝑓〗_𝑡</a:t>
                </a:r>
                <a:r>
                  <a:rPr lang="fr-FR" sz="1200" b="0" i="0">
                    <a:solidFill>
                      <a:srgbClr val="0070C0"/>
                    </a:solidFill>
                    <a:latin typeface="Cambria Math" panose="02040503050406030204" pitchFamily="18" charset="0"/>
                  </a:rPr>
                  <a:t>+1))/((</a:t>
                </a:r>
                <a:r>
                  <a:rPr lang="fr-FR" sz="1200" i="0">
                    <a:solidFill>
                      <a:srgbClr val="0070C0"/>
                    </a:solidFill>
                    <a:latin typeface="Cambria Math" panose="02040503050406030204" pitchFamily="18" charset="0"/>
                  </a:rPr>
                  <a:t>𝑀</a:t>
                </a:r>
                <a:r>
                  <a:rPr lang="fr-FR" sz="1200" b="0" i="0">
                    <a:solidFill>
                      <a:srgbClr val="0070C0"/>
                    </a:solidFill>
                    <a:latin typeface="Cambria Math" panose="02040503050406030204" pitchFamily="18" charset="0"/>
                  </a:rPr>
                  <a:t>+2))</a:t>
                </a:r>
                <a:endParaRPr lang="fr-FR" baseline="0" dirty="0"/>
              </a:p>
              <a:p>
                <a:endParaRPr lang="fr-FR" baseline="0" dirty="0"/>
              </a:p>
              <a:p>
                <a:r>
                  <a:rPr lang="fr-FR" baseline="0" dirty="0"/>
                  <a:t>Remarque : les formules présentées ici sont celles de la référence. </a:t>
                </a:r>
              </a:p>
              <a:p>
                <a:r>
                  <a:rPr lang="fr-FR" baseline="0" dirty="0"/>
                  <a:t>C. </a:t>
                </a:r>
                <a:r>
                  <a:rPr lang="fr-FR" baseline="0" dirty="0" err="1"/>
                  <a:t>Labbé</a:t>
                </a:r>
                <a:r>
                  <a:rPr lang="fr-FR" baseline="0" dirty="0"/>
                  <a:t>, D. </a:t>
                </a:r>
                <a:r>
                  <a:rPr lang="fr-FR" baseline="0" dirty="0" err="1"/>
                  <a:t>Labbé</a:t>
                </a:r>
                <a:r>
                  <a:rPr lang="fr-FR" baseline="0" dirty="0"/>
                  <a:t> : Que mesure la spécificité du vocabulaire ? – 1997</a:t>
                </a:r>
              </a:p>
              <a:p>
                <a:endParaRPr lang="fr-FR" baseline="0" dirty="0"/>
              </a:p>
              <a:p>
                <a:r>
                  <a:rPr lang="fr-FR" baseline="0" dirty="0"/>
                  <a:t>Pour mesurer la spécificité, j’aurais tendance à partir en fait de la moyenne (espérance)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et d’aller (si </a:t>
                </a:r>
                <a:r>
                  <a:rPr lang="fr-FR" baseline="0" dirty="0" err="1"/>
                  <a:t>f</a:t>
                </a:r>
                <a:r>
                  <a:rPr lang="fr-FR" baseline="-25000" dirty="0" err="1"/>
                  <a:t>st</a:t>
                </a:r>
                <a:r>
                  <a:rPr lang="fr-FR" baseline="0" dirty="0"/>
                  <a:t> &gt;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droite jusqu’à </a:t>
                </a:r>
                <a:r>
                  <a:rPr lang="fr-FR" baseline="0" dirty="0" err="1"/>
                  <a:t>f</a:t>
                </a:r>
                <a:r>
                  <a:rPr lang="fr-FR" baseline="-25000" dirty="0" err="1"/>
                  <a:t>st</a:t>
                </a:r>
                <a:r>
                  <a:rPr lang="fr-FR" baseline="0" dirty="0"/>
                  <a:t>, et (si </a:t>
                </a:r>
                <a:r>
                  <a:rPr lang="fr-FR" baseline="0" dirty="0" err="1"/>
                  <a:t>f</a:t>
                </a:r>
                <a:r>
                  <a:rPr lang="fr-FR" baseline="-25000" dirty="0" err="1"/>
                  <a:t>st</a:t>
                </a:r>
                <a:r>
                  <a:rPr lang="fr-FR" baseline="0" dirty="0"/>
                  <a:t> &lt; </a:t>
                </a:r>
                <a:r>
                  <a:rPr lang="fr-FR" i="0">
                    <a:latin typeface="Cambria Math" panose="02040503050406030204" pitchFamily="18" charset="0"/>
                  </a:rPr>
                  <a:t>(</a:t>
                </a:r>
                <a:r>
                  <a:rPr lang="fr-FR" b="0" i="0">
                    <a:latin typeface="Cambria Math" panose="02040503050406030204" pitchFamily="18" charset="0"/>
                  </a:rPr>
                  <a:t>𝑓_𝑠𝑡 ) ̂</a:t>
                </a:r>
                <a:r>
                  <a:rPr lang="fr-FR" baseline="0" dirty="0"/>
                  <a:t>) vers la gauche jusqu’à </a:t>
                </a:r>
                <a:r>
                  <a:rPr lang="fr-FR" baseline="0" dirty="0" err="1"/>
                  <a:t>f</a:t>
                </a:r>
                <a:r>
                  <a:rPr lang="fr-FR" baseline="-25000" dirty="0" err="1"/>
                  <a:t>st</a:t>
                </a:r>
                <a:r>
                  <a:rPr lang="fr-FR" baseline="0" dirty="0"/>
                  <a:t>, c’est-à-dire prendre dans la partie correspondante de la distribution, la partie complémentaire de celle coloriée dans les diagrammes, et qui vaut à peu près, et si on veut ramener ensemble les deux modes de calcul :</a:t>
                </a:r>
              </a:p>
              <a:p>
                <a:r>
                  <a:rPr lang="fr-FR" baseline="0" dirty="0"/>
                  <a:t>S = 0.5 - S</a:t>
                </a:r>
                <a:r>
                  <a:rPr lang="fr-FR" sz="1600" baseline="30000" dirty="0"/>
                  <a:t>+</a:t>
                </a:r>
                <a:endParaRPr lang="fr-FR" baseline="30000" dirty="0"/>
              </a:p>
              <a:p>
                <a:r>
                  <a:rPr lang="fr-FR" baseline="0" dirty="0"/>
                  <a:t>S = S</a:t>
                </a:r>
                <a:r>
                  <a:rPr lang="fr-FR" sz="1800" baseline="30000" dirty="0"/>
                  <a:t>-</a:t>
                </a:r>
                <a:r>
                  <a:rPr lang="fr-FR" baseline="0" dirty="0"/>
                  <a:t> - 0.5</a:t>
                </a:r>
                <a:endParaRPr lang="fr-FR" dirty="0"/>
              </a:p>
              <a:p>
                <a:endParaRPr lang="fr-FR" dirty="0"/>
              </a:p>
              <a:p>
                <a:endParaRPr lang="fr-FR" dirty="0"/>
              </a:p>
              <a:p>
                <a:endParaRPr lang="fr-FR" dirty="0"/>
              </a:p>
              <a:p>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53</a:t>
            </a:fld>
            <a:endParaRPr lang="fr-FR"/>
          </a:p>
        </p:txBody>
      </p:sp>
    </p:spTree>
    <p:extLst>
      <p:ext uri="{BB962C8B-B14F-4D97-AF65-F5344CB8AC3E}">
        <p14:creationId xmlns:p14="http://schemas.microsoft.com/office/powerpoint/2010/main" val="1342668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54</a:t>
            </a:fld>
            <a:endParaRPr lang="en-US"/>
          </a:p>
        </p:txBody>
      </p:sp>
    </p:spTree>
    <p:extLst>
      <p:ext uri="{BB962C8B-B14F-4D97-AF65-F5344CB8AC3E}">
        <p14:creationId xmlns:p14="http://schemas.microsoft.com/office/powerpoint/2010/main" val="324081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1426B7A-56AB-4D19-8AFA-E1CE78F6FA7B}"/>
              </a:ext>
            </a:extLst>
          </p:cNvPr>
          <p:cNvSpPr>
            <a:spLocks noGrp="1"/>
          </p:cNvSpPr>
          <p:nvPr>
            <p:ph type="body" idx="1"/>
          </p:nvPr>
        </p:nvSpPr>
        <p:spPr/>
        <p:txBody>
          <a:bodyPr/>
          <a:lstStyle/>
          <a:p>
            <a:r>
              <a:rPr lang="en-US" dirty="0" err="1"/>
              <a:t>pMI</a:t>
            </a:r>
            <a:r>
              <a:rPr lang="en-US" dirty="0"/>
              <a:t> : point-wise Mutual Information</a:t>
            </a:r>
          </a:p>
          <a:p>
            <a:r>
              <a:rPr lang="en-US" dirty="0" err="1"/>
              <a:t>Mikolov</a:t>
            </a:r>
            <a:r>
              <a:rPr lang="en-US" dirty="0"/>
              <a:t>, et. al: (2013) “Distributed Representations of Words and Phrases and their Compositionality”.</a:t>
            </a:r>
            <a:endParaRPr lang="fr-F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Complément sur les analyses de sentiments :</a:t>
            </a:r>
          </a:p>
          <a:p>
            <a:pPr marL="0" indent="0">
              <a:buFontTx/>
              <a:buNone/>
            </a:pPr>
            <a:r>
              <a:rPr lang="fr-FR" dirty="0"/>
              <a:t>Analyses apparentées : </a:t>
            </a:r>
          </a:p>
          <a:p>
            <a:pPr marL="171450" indent="-171450">
              <a:buFontTx/>
              <a:buChar char="-"/>
            </a:pPr>
            <a:r>
              <a:rPr lang="fr-FR" dirty="0"/>
              <a:t>détection de structures au sein d’un document (un roman) en y suivant les sentiments / opinions</a:t>
            </a:r>
          </a:p>
          <a:p>
            <a:pPr marL="171450" indent="-171450">
              <a:buFontTx/>
              <a:buChar char="-"/>
            </a:pPr>
            <a:r>
              <a:rPr lang="fr-FR" dirty="0"/>
              <a:t>détection de niveaux de subjectivités</a:t>
            </a:r>
          </a:p>
          <a:p>
            <a:pPr marL="171450" indent="-171450">
              <a:buFontTx/>
              <a:buChar char="-"/>
            </a:pPr>
            <a:r>
              <a:rPr lang="fr-FR" dirty="0"/>
              <a:t>détection de positions, attitudes sur un sujet déterminé</a:t>
            </a:r>
          </a:p>
          <a:p>
            <a:pPr marL="171450" indent="-171450">
              <a:buFontTx/>
              <a:buChar char="-"/>
            </a:pPr>
            <a:r>
              <a:rPr lang="fr-FR" dirty="0"/>
              <a:t>analyses de sentiment sur les facettes ou aspects de l’objet / situation prise une à une </a:t>
            </a:r>
          </a:p>
          <a:p>
            <a:pPr marL="0" indent="0">
              <a:buFontTx/>
              <a:buNone/>
            </a:pPr>
            <a:endParaRPr lang="fr-FR" dirty="0"/>
          </a:p>
          <a:p>
            <a:pPr marL="0" indent="0">
              <a:buFontTx/>
              <a:buNone/>
            </a:pPr>
            <a:r>
              <a:rPr lang="fr-FR" dirty="0"/>
              <a:t>Considérations pratiques</a:t>
            </a:r>
          </a:p>
          <a:p>
            <a:pPr marL="171450" indent="-171450">
              <a:buFontTx/>
              <a:buChar char="-"/>
            </a:pPr>
            <a:r>
              <a:rPr lang="fr-FR" dirty="0"/>
              <a:t>Pour les longs documents / unités d’analyse, des statistiques basées sur l’utilisation de lexique positif ou négatif suffisent</a:t>
            </a:r>
          </a:p>
          <a:p>
            <a:pPr marL="0" indent="0">
              <a:buFontTx/>
              <a:buNone/>
            </a:pPr>
            <a:r>
              <a:rPr lang="fr-FR" dirty="0"/>
              <a:t>Ces lexiques sont moins longs à créer qu’étiqueter les documents base de l’apprentissage, et on peut les étendre selon des considérations de proximité (fenêtres contextuelles)</a:t>
            </a:r>
          </a:p>
          <a:p>
            <a:pPr marL="171450" indent="-171450">
              <a:buFontTx/>
              <a:buChar char="-"/>
            </a:pPr>
            <a:r>
              <a:rPr lang="fr-FR" dirty="0"/>
              <a:t>Pour les documents courts (tweets, réseaux sociaux), il faut tenir compte des négations et des modes </a:t>
            </a:r>
            <a:r>
              <a:rPr lang="fr-FR" dirty="0" err="1"/>
              <a:t>irrealis</a:t>
            </a:r>
            <a:r>
              <a:rPr lang="fr-FR" dirty="0"/>
              <a:t> (hypothétique, souhaits… - conditionnel, subjonctif par opposition à l’indicatif). Les </a:t>
            </a:r>
            <a:r>
              <a:rPr lang="fr-FR" dirty="0" err="1"/>
              <a:t>bigrammes</a:t>
            </a:r>
            <a:r>
              <a:rPr lang="fr-FR" dirty="0"/>
              <a:t> peuvent apporter un mieux, mais ne suffisent pas. Il faut utiliser les informations </a:t>
            </a:r>
            <a:r>
              <a:rPr lang="fr-FR" dirty="0" err="1"/>
              <a:t>morpho-syntaxiques</a:t>
            </a:r>
            <a:r>
              <a:rPr lang="fr-FR" dirty="0"/>
              <a:t>, dont les dépendances. Ou alors passer par des réseaux neuronaux (hiérarchiques ou CNN)</a:t>
            </a:r>
          </a:p>
        </p:txBody>
      </p:sp>
      <p:sp>
        <p:nvSpPr>
          <p:cNvPr id="4" name="Slide Number Placeholder 3"/>
          <p:cNvSpPr>
            <a:spLocks noGrp="1"/>
          </p:cNvSpPr>
          <p:nvPr>
            <p:ph type="sldNum" sz="quarter" idx="5"/>
          </p:nvPr>
        </p:nvSpPr>
        <p:spPr/>
        <p:txBody>
          <a:bodyPr/>
          <a:lstStyle/>
          <a:p>
            <a:fld id="{0C1CCA76-C343-4080-84BC-9836FF2967C8}" type="slidenum">
              <a:rPr lang="fr-FR" smtClean="0"/>
              <a:t>56</a:t>
            </a:fld>
            <a:endParaRPr lang="fr-FR"/>
          </a:p>
        </p:txBody>
      </p:sp>
    </p:spTree>
    <p:extLst>
      <p:ext uri="{BB962C8B-B14F-4D97-AF65-F5344CB8AC3E}">
        <p14:creationId xmlns:p14="http://schemas.microsoft.com/office/powerpoint/2010/main" val="18911919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57</a:t>
            </a:fld>
            <a:endParaRPr lang="fr-FR"/>
          </a:p>
        </p:txBody>
      </p:sp>
    </p:spTree>
    <p:extLst>
      <p:ext uri="{BB962C8B-B14F-4D97-AF65-F5344CB8AC3E}">
        <p14:creationId xmlns:p14="http://schemas.microsoft.com/office/powerpoint/2010/main" val="20263264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Sans parler des plongements / enchâssements (</a:t>
            </a:r>
            <a:r>
              <a:rPr lang="fr-FR" dirty="0" err="1"/>
              <a:t>embeddings</a:t>
            </a:r>
            <a:r>
              <a:rPr lang="fr-FR" dirty="0"/>
              <a:t>) non contextuels (word2vec, </a:t>
            </a:r>
            <a:r>
              <a:rPr lang="fr-FR" dirty="0" err="1"/>
              <a:t>Glove</a:t>
            </a:r>
            <a:r>
              <a:rPr lang="fr-FR" dirty="0"/>
              <a:t>…) ou contextuels (BERT, </a:t>
            </a:r>
            <a:r>
              <a:rPr lang="fr-FR" dirty="0" err="1"/>
              <a:t>ElMo</a:t>
            </a:r>
            <a:r>
              <a:rPr lang="fr-FR" dirty="0"/>
              <a:t>, …) qui rentrent en input de ces algorithmes, et dont la construction et/ou l’adaptation (à partir de modèles pré-entrainés) nécessitent aussi gros volumes de données et grosses puissances de calcul</a:t>
            </a:r>
          </a:p>
        </p:txBody>
      </p:sp>
      <p:sp>
        <p:nvSpPr>
          <p:cNvPr id="4" name="Slide Number Placeholder 3"/>
          <p:cNvSpPr>
            <a:spLocks noGrp="1"/>
          </p:cNvSpPr>
          <p:nvPr>
            <p:ph type="sldNum" sz="quarter" idx="5"/>
          </p:nvPr>
        </p:nvSpPr>
        <p:spPr/>
        <p:txBody>
          <a:bodyPr/>
          <a:lstStyle/>
          <a:p>
            <a:fld id="{0C1CCA76-C343-4080-84BC-9836FF2967C8}" type="slidenum">
              <a:rPr lang="fr-FR" smtClean="0"/>
              <a:t>60</a:t>
            </a:fld>
            <a:endParaRPr lang="fr-FR"/>
          </a:p>
        </p:txBody>
      </p:sp>
    </p:spTree>
    <p:extLst>
      <p:ext uri="{BB962C8B-B14F-4D97-AF65-F5344CB8AC3E}">
        <p14:creationId xmlns:p14="http://schemas.microsoft.com/office/powerpoint/2010/main" val="8541035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Autres exemples de métadonnées : profils des utilisateurs de réseaux sociaux, fuseaux horaires, affiliations à partis politiques, etc.</a:t>
            </a:r>
          </a:p>
          <a:p>
            <a:r>
              <a:rPr lang="fr-FR" dirty="0"/>
              <a:t>Mais repose sur la supposition que les documents sans métadonnées vont se comporter dans l’ensemble comme ceux avec les métadonnées, et sur lesquels on aura entraîné le modèle. Celui-ci risque d’être approximatif.</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61</a:t>
            </a:fld>
            <a:endParaRPr lang="fr-FR"/>
          </a:p>
        </p:txBody>
      </p:sp>
    </p:spTree>
    <p:extLst>
      <p:ext uri="{BB962C8B-B14F-4D97-AF65-F5344CB8AC3E}">
        <p14:creationId xmlns:p14="http://schemas.microsoft.com/office/powerpoint/2010/main" val="38624122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Référence : </a:t>
            </a:r>
            <a:r>
              <a:rPr lang="fr-FR" dirty="0" err="1"/>
              <a:t>Hovy</a:t>
            </a:r>
            <a:r>
              <a:rPr lang="fr-FR" dirty="0"/>
              <a:t> et </a:t>
            </a:r>
            <a:r>
              <a:rPr lang="fr-FR" dirty="0" err="1"/>
              <a:t>Lavid</a:t>
            </a:r>
            <a:r>
              <a:rPr lang="fr-FR" dirty="0"/>
              <a:t> (2010)</a:t>
            </a:r>
          </a:p>
        </p:txBody>
      </p:sp>
      <p:sp>
        <p:nvSpPr>
          <p:cNvPr id="4" name="Slide Number Placeholder 3"/>
          <p:cNvSpPr>
            <a:spLocks noGrp="1"/>
          </p:cNvSpPr>
          <p:nvPr>
            <p:ph type="sldNum" sz="quarter" idx="5"/>
          </p:nvPr>
        </p:nvSpPr>
        <p:spPr/>
        <p:txBody>
          <a:bodyPr/>
          <a:lstStyle/>
          <a:p>
            <a:fld id="{0C1CCA76-C343-4080-84BC-9836FF2967C8}" type="slidenum">
              <a:rPr lang="fr-FR" smtClean="0"/>
              <a:t>62</a:t>
            </a:fld>
            <a:endParaRPr lang="fr-FR"/>
          </a:p>
        </p:txBody>
      </p:sp>
    </p:spTree>
    <p:extLst>
      <p:ext uri="{BB962C8B-B14F-4D97-AF65-F5344CB8AC3E}">
        <p14:creationId xmlns:p14="http://schemas.microsoft.com/office/powerpoint/2010/main" val="6821831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Test kappa de Cohen : </a:t>
                </a:r>
                <a:r>
                  <a:rPr lang="fr-FR" baseline="0" dirty="0"/>
                  <a:t> </a:t>
                </a:r>
                <a14:m>
                  <m:oMath xmlns:m="http://schemas.openxmlformats.org/officeDocument/2006/math">
                    <m:r>
                      <a:rPr lang="fr-FR" i="1" smtClean="0">
                        <a:latin typeface="Cambria Math" panose="02040503050406030204" pitchFamily="18" charset="0"/>
                        <a:ea typeface="Cambria Math" panose="02040503050406030204" pitchFamily="18" charset="0"/>
                      </a:rPr>
                      <m:t>𝜅</m:t>
                    </m:r>
                    <m:r>
                      <a:rPr lang="fr-FR" b="0" i="1" smtClean="0">
                        <a:latin typeface="Cambria Math" panose="02040503050406030204" pitchFamily="18" charset="0"/>
                        <a:ea typeface="Cambria Math" panose="02040503050406030204" pitchFamily="18" charset="0"/>
                      </a:rPr>
                      <m:t>=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r>
                          <a:rPr lang="fr-FR" b="0" i="1" smtClean="0">
                            <a:latin typeface="Cambria Math" panose="02040503050406030204" pitchFamily="18" charset="0"/>
                            <a:ea typeface="Cambria Math" panose="02040503050406030204" pitchFamily="18" charset="0"/>
                          </a:rPr>
                          <m:t>−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num>
                      <m:den>
                        <m:r>
                          <a:rPr lang="fr-FR" b="0" i="1" smtClean="0">
                            <a:latin typeface="Cambria Math" panose="02040503050406030204" pitchFamily="18" charset="0"/>
                            <a:ea typeface="Cambria Math" panose="02040503050406030204" pitchFamily="18" charset="0"/>
                          </a:rPr>
                          <m:t>1 − </m:t>
                        </m:r>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den>
                    </m:f>
                  </m:oMath>
                </a14:m>
                <a:r>
                  <a:rPr lang="fr-FR" dirty="0"/>
                  <a:t> </a:t>
                </a:r>
              </a:p>
              <a:p>
                <a:r>
                  <a:rPr lang="fr-FR" dirty="0"/>
                  <a:t>Avec  : </a:t>
                </a:r>
              </a:p>
              <a:p>
                <a14:m>
                  <m:oMath xmlns:m="http://schemas.openxmlformats.org/officeDocument/2006/math">
                    <m:r>
                      <a:rPr lang="fr-FR" b="0" i="1" smtClean="0">
                        <a:latin typeface="Cambria Math" panose="02040503050406030204" pitchFamily="18" charset="0"/>
                        <a:ea typeface="Cambria Math" panose="02040503050406030204" pitchFamily="18" charset="0"/>
                      </a:rPr>
                      <m:t>𝑃</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𝑎</m:t>
                        </m:r>
                      </m:e>
                    </m:d>
                  </m:oMath>
                </a14:m>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14:m>
                  <m:oMath xmlns:m="http://schemas.openxmlformats.org/officeDocument/2006/math">
                    <m:acc>
                      <m:accPr>
                        <m:chr m:val="̂"/>
                        <m:ctrlPr>
                          <a:rPr lang="fr-FR" b="0" i="1" smtClean="0">
                            <a:latin typeface="Cambria Math" panose="02040503050406030204" pitchFamily="18" charset="0"/>
                            <a:ea typeface="Cambria Math" panose="02040503050406030204" pitchFamily="18" charset="0"/>
                          </a:rPr>
                        </m:ctrlPr>
                      </m:accPr>
                      <m:e>
                        <m:r>
                          <a:rPr lang="fr-FR" b="0" i="1" smtClean="0">
                            <a:latin typeface="Cambria Math" panose="02040503050406030204" pitchFamily="18" charset="0"/>
                            <a:ea typeface="Cambria Math" panose="02040503050406030204" pitchFamily="18" charset="0"/>
                          </a:rPr>
                          <m:t>𝑃</m:t>
                        </m:r>
                      </m:e>
                    </m:ac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𝑎</m:t>
                    </m:r>
                    <m:r>
                      <a:rPr lang="fr-FR" b="0" i="1" smtClean="0">
                        <a:latin typeface="Cambria Math" panose="02040503050406030204" pitchFamily="18" charset="0"/>
                        <a:ea typeface="Cambria Math" panose="02040503050406030204" pitchFamily="18" charset="0"/>
                      </a:rPr>
                      <m:t>)</m:t>
                    </m:r>
                  </m:oMath>
                </a14:m>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14:m>
                  <m:oMath xmlns:m="http://schemas.openxmlformats.org/officeDocument/2006/math">
                    <m:r>
                      <a:rPr lang="fr-FR" b="0" i="1" baseline="0" smtClean="0">
                        <a:latin typeface="Cambria Math" panose="02040503050406030204" pitchFamily="18" charset="0"/>
                      </a:rPr>
                      <m:t>𝑃</m:t>
                    </m:r>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i="1" baseline="0" smtClean="0">
                        <a:latin typeface="Cambria Math" panose="02040503050406030204" pitchFamily="18" charset="0"/>
                      </a:rPr>
                      <m:t>=</m:t>
                    </m:r>
                    <m:f>
                      <m:fPr>
                        <m:ctrlPr>
                          <a:rPr lang="fr-FR" i="1" baseline="0" smtClean="0">
                            <a:latin typeface="Cambria Math" panose="02040503050406030204" pitchFamily="18" charset="0"/>
                          </a:rPr>
                        </m:ctrlPr>
                      </m:fPr>
                      <m:num>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𝑘𝑘</m:t>
                                </m:r>
                              </m:sub>
                            </m:sSub>
                          </m:e>
                        </m:nary>
                      </m:num>
                      <m:den>
                        <m:nary>
                          <m:naryPr>
                            <m:chr m:val="∑"/>
                            <m:ctrlPr>
                              <a:rPr lang="fr-FR"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e>
                        </m:nary>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den>
                    </m:f>
                  </m:oMath>
                </a14:m>
                <a:endParaRPr lang="fr-FR" i="1" baseline="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fr-FR" i="1" baseline="0" smtClean="0">
                              <a:latin typeface="Cambria Math" panose="02040503050406030204" pitchFamily="18" charset="0"/>
                            </a:rPr>
                          </m:ctrlPr>
                        </m:accPr>
                        <m:e>
                          <m:r>
                            <a:rPr lang="fr-FR" b="0" i="1" baseline="0" smtClean="0">
                              <a:latin typeface="Cambria Math" panose="02040503050406030204" pitchFamily="18" charset="0"/>
                            </a:rPr>
                            <m:t>𝑃</m:t>
                          </m:r>
                        </m:e>
                      </m:acc>
                      <m:d>
                        <m:dPr>
                          <m:ctrlPr>
                            <a:rPr lang="fr-FR" b="0" i="1" baseline="0" smtClean="0">
                              <a:latin typeface="Cambria Math" panose="02040503050406030204" pitchFamily="18" charset="0"/>
                            </a:rPr>
                          </m:ctrlPr>
                        </m:dPr>
                        <m:e>
                          <m:r>
                            <a:rPr lang="fr-FR" b="0" i="1" baseline="0" smtClean="0">
                              <a:latin typeface="Cambria Math" panose="02040503050406030204" pitchFamily="18" charset="0"/>
                            </a:rPr>
                            <m:t>𝑎</m:t>
                          </m:r>
                        </m:e>
                      </m:d>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𝑘</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f>
                            <m:fPr>
                              <m:ctrlPr>
                                <a:rPr lang="fr-FR" b="0" i="1" baseline="0" smtClean="0">
                                  <a:latin typeface="Cambria Math" panose="02040503050406030204" pitchFamily="18" charset="0"/>
                                </a:rPr>
                              </m:ctrlPr>
                            </m:fPr>
                            <m:num>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𝑖𝑘</m:t>
                                      </m:r>
                                    </m:sub>
                                  </m:sSub>
                                  <m:r>
                                    <a:rPr lang="fr-FR" b="0" i="1" baseline="0" smtClean="0">
                                      <a:latin typeface="Cambria Math" panose="02040503050406030204" pitchFamily="18" charset="0"/>
                                    </a:rPr>
                                    <m:t> .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𝑘𝑗</m:t>
                                          </m:r>
                                        </m:sub>
                                      </m:sSub>
                                    </m:e>
                                  </m:nary>
                                </m:e>
                              </m:nary>
                            </m:num>
                            <m:den>
                              <m:sSup>
                                <m:sSupPr>
                                  <m:ctrlPr>
                                    <a:rPr lang="fr-FR" b="0" i="1" baseline="0" smtClean="0">
                                      <a:latin typeface="Cambria Math" panose="02040503050406030204" pitchFamily="18" charset="0"/>
                                    </a:rPr>
                                  </m:ctrlPr>
                                </m:sSupPr>
                                <m:e>
                                  <m:r>
                                    <a:rPr lang="fr-FR" b="0" i="1" baseline="0" smtClean="0">
                                      <a:latin typeface="Cambria Math" panose="02040503050406030204" pitchFamily="18" charset="0"/>
                                    </a:rPr>
                                    <m:t>(</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𝑖</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r>
                                        <a:rPr lang="fr-FR" b="0" i="1" baseline="0" smtClean="0">
                                          <a:latin typeface="Cambria Math" panose="02040503050406030204" pitchFamily="18" charset="0"/>
                                        </a:rPr>
                                        <m:t> </m:t>
                                      </m:r>
                                      <m:nary>
                                        <m:naryPr>
                                          <m:chr m:val="∑"/>
                                          <m:ctrlPr>
                                            <a:rPr lang="fr-FR" b="0" i="1" baseline="0" smtClean="0">
                                              <a:latin typeface="Cambria Math" panose="02040503050406030204" pitchFamily="18" charset="0"/>
                                            </a:rPr>
                                          </m:ctrlPr>
                                        </m:naryPr>
                                        <m:sub>
                                          <m:r>
                                            <m:rPr>
                                              <m:brk m:alnAt="23"/>
                                            </m:rPr>
                                            <a:rPr lang="fr-FR" b="0" i="1" baseline="0" smtClean="0">
                                              <a:latin typeface="Cambria Math" panose="02040503050406030204" pitchFamily="18" charset="0"/>
                                            </a:rPr>
                                            <m:t>𝑗</m:t>
                                          </m:r>
                                          <m:r>
                                            <a:rPr lang="fr-FR" b="0" i="1" baseline="0" smtClean="0">
                                              <a:latin typeface="Cambria Math" panose="02040503050406030204" pitchFamily="18" charset="0"/>
                                            </a:rPr>
                                            <m:t>=1</m:t>
                                          </m:r>
                                        </m:sub>
                                        <m:sup>
                                          <m:r>
                                            <a:rPr lang="fr-FR" b="0" i="1" baseline="0" smtClean="0">
                                              <a:latin typeface="Cambria Math" panose="02040503050406030204" pitchFamily="18" charset="0"/>
                                            </a:rPr>
                                            <m:t>𝐾</m:t>
                                          </m:r>
                                        </m:sup>
                                        <m:e>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𝑓</m:t>
                                              </m:r>
                                            </m:e>
                                            <m:sub>
                                              <m:r>
                                                <a:rPr lang="fr-FR" b="0" i="1" baseline="0" smtClean="0">
                                                  <a:latin typeface="Cambria Math" panose="02040503050406030204" pitchFamily="18" charset="0"/>
                                                </a:rPr>
                                                <m:t>𝑖𝑗</m:t>
                                              </m:r>
                                            </m:sub>
                                          </m:sSub>
                                        </m:e>
                                      </m:nary>
                                    </m:e>
                                  </m:nary>
                                  <m:r>
                                    <a:rPr lang="fr-FR" b="0" i="1" baseline="0" smtClean="0">
                                      <a:latin typeface="Cambria Math" panose="02040503050406030204" pitchFamily="18" charset="0"/>
                                    </a:rPr>
                                    <m:t>)</m:t>
                                  </m:r>
                                </m:e>
                                <m:sup>
                                  <m:r>
                                    <a:rPr lang="fr-FR" b="0" i="1" baseline="0" smtClean="0">
                                      <a:latin typeface="Cambria Math" panose="02040503050406030204" pitchFamily="18" charset="0"/>
                                    </a:rPr>
                                    <m:t>2</m:t>
                                  </m:r>
                                </m:sup>
                              </m:sSup>
                            </m:den>
                          </m:f>
                        </m:e>
                      </m:nary>
                    </m:oMath>
                  </m:oMathPara>
                </a14:m>
                <a:endParaRPr lang="fr-FR" baseline="0" dirty="0"/>
              </a:p>
              <a:p>
                <a:endParaRPr lang="fr-FR" baseline="0" dirty="0"/>
              </a:p>
              <a:p>
                <a:endParaRPr lang="fr-FR" baseline="0" dirty="0"/>
              </a:p>
              <a:p>
                <a:r>
                  <a:rPr lang="fr-FR" baseline="0" dirty="0"/>
                  <a:t>Les valeurs prises par </a:t>
                </a:r>
                <a14:m>
                  <m:oMath xmlns:m="http://schemas.openxmlformats.org/officeDocument/2006/math">
                    <m:r>
                      <a:rPr lang="fr-FR" i="1" smtClean="0">
                        <a:latin typeface="Cambria Math" panose="02040503050406030204" pitchFamily="18" charset="0"/>
                        <a:ea typeface="Cambria Math" panose="02040503050406030204" pitchFamily="18" charset="0"/>
                      </a:rPr>
                      <m:t>𝜅</m:t>
                    </m:r>
                  </m:oMath>
                </a14:m>
                <a:r>
                  <a:rPr lang="fr-FR" baseline="0" dirty="0"/>
                  <a:t> peuvent aller de 0 à 1.</a:t>
                </a:r>
              </a:p>
              <a:p>
                <a:r>
                  <a:rPr lang="fr-FR" baseline="0" dirty="0"/>
                  <a:t>Entre 0,4 et 0,6, l’accord est modéré, entre 0,6 et 0,8, fort, et entre 0,8 et 1, presque parfait.</a:t>
                </a:r>
                <a:endParaRPr lang="fr-FR" dirty="0"/>
              </a:p>
            </p:txBody>
          </p:sp>
        </mc:Choice>
        <mc:Fallback xmlns="">
          <p:sp>
            <p:nvSpPr>
              <p:cNvPr id="3" name="Notes Placeholder 2"/>
              <p:cNvSpPr>
                <a:spLocks noGrp="1"/>
              </p:cNvSpPr>
              <p:nvPr>
                <p:ph type="body" idx="1"/>
              </p:nvPr>
            </p:nvSpPr>
            <p:spPr/>
            <p:txBody>
              <a:bodyPr/>
              <a:lstStyle/>
              <a:p>
                <a:r>
                  <a:rPr lang="fr-FR" dirty="0"/>
                  <a:t>Test kappa de Cohen : </a:t>
                </a:r>
                <a:r>
                  <a:rPr lang="fr-FR" baseline="0" dirty="0"/>
                  <a:t> </a:t>
                </a:r>
                <a:r>
                  <a:rPr lang="fr-FR" i="0">
                    <a:latin typeface="Cambria Math" panose="02040503050406030204" pitchFamily="18" charset="0"/>
                    <a:ea typeface="Cambria Math" panose="02040503050406030204" pitchFamily="18" charset="0"/>
                  </a:rPr>
                  <a:t>𝜅</a:t>
                </a:r>
                <a:r>
                  <a:rPr lang="fr-FR" b="0" i="0">
                    <a:latin typeface="Cambria Math" panose="02040503050406030204" pitchFamily="18" charset="0"/>
                    <a:ea typeface="Cambria Math" panose="02040503050406030204" pitchFamily="18" charset="0"/>
                  </a:rPr>
                  <a:t>=  (𝑃(𝑎)− 𝑃 ̂(𝑎))/(1 − 𝑃 ̂(𝑎))</a:t>
                </a:r>
                <a:r>
                  <a:rPr lang="fr-FR" dirty="0"/>
                  <a:t> </a:t>
                </a:r>
              </a:p>
              <a:p>
                <a:r>
                  <a:rPr lang="fr-FR" dirty="0"/>
                  <a:t>Avec  : </a:t>
                </a:r>
              </a:p>
              <a:p>
                <a:r>
                  <a:rPr lang="fr-FR" b="0" i="0">
                    <a:latin typeface="Cambria Math" panose="02040503050406030204" pitchFamily="18" charset="0"/>
                    <a:ea typeface="Cambria Math" panose="02040503050406030204" pitchFamily="18" charset="0"/>
                  </a:rPr>
                  <a:t>𝑃(𝑎)</a:t>
                </a:r>
                <a:r>
                  <a:rPr lang="fr-FR" dirty="0"/>
                  <a:t> : accord relatif effectivement constaté entre les deux annotateurs.</a:t>
                </a:r>
              </a:p>
              <a:p>
                <a:r>
                  <a:rPr lang="fr-FR" dirty="0"/>
                  <a:t>Si on représente les comptes d’annotations sur les K classes d’annotation possibles par une matrice K x K avec en ligne le nombre d’annotations pour l’annotateur 1, en colonne celles pour l’annotateur 2, l’accord se lit sur la diagonale de cette matrice, à mettre en rapport avec le nombre total d’annotations (la somme de tous les éléments de la matrice). Vaut 1 si les annotateurs sont partout d’accord.</a:t>
                </a:r>
              </a:p>
              <a:p>
                <a:r>
                  <a:rPr lang="fr-FR" b="0" i="0">
                    <a:latin typeface="Cambria Math" panose="02040503050406030204" pitchFamily="18" charset="0"/>
                    <a:ea typeface="Cambria Math" panose="02040503050406030204" pitchFamily="18" charset="0"/>
                  </a:rPr>
                  <a:t>𝑃 ̂(𝑎)</a:t>
                </a:r>
                <a:r>
                  <a:rPr lang="fr-FR" dirty="0"/>
                  <a:t> : accord théorique</a:t>
                </a:r>
                <a:r>
                  <a:rPr lang="fr-FR" baseline="0" dirty="0"/>
                  <a:t> entre les deux annotateurs.</a:t>
                </a:r>
              </a:p>
              <a:p>
                <a:r>
                  <a:rPr lang="fr-FR" baseline="0" dirty="0"/>
                  <a:t>On considère les éléments de la diagonale que l’on aurait si les annotations des deux annotateurs étaient totalement indépendantes l’une de l’autre. Pour une classe k, ce serait le produit pour les deux annotateurs de leur ratio de la classe k sur l’ensemble des classes. On effectue ensuite la somme de ces valeurs sur les K classes.</a:t>
                </a:r>
              </a:p>
              <a:p>
                <a:r>
                  <a:rPr lang="fr-FR" baseline="0" dirty="0"/>
                  <a:t>Plus formellement, si </a:t>
                </a:r>
                <a:r>
                  <a:rPr lang="fr-FR" baseline="0" dirty="0" err="1"/>
                  <a:t>f</a:t>
                </a:r>
                <a:r>
                  <a:rPr lang="fr-FR" baseline="-25000" dirty="0" err="1"/>
                  <a:t>ij</a:t>
                </a:r>
                <a:r>
                  <a:rPr lang="fr-FR" baseline="0" dirty="0"/>
                  <a:t> sont les comptes des annotations simultanément sur la classe i pour l’annotateur 1 et sur la classe j pour l’annotateur 2, on a : </a:t>
                </a:r>
                <a:r>
                  <a:rPr lang="fr-FR" b="0" i="0" baseline="0">
                    <a:latin typeface="Cambria Math" panose="02040503050406030204" pitchFamily="18" charset="0"/>
                  </a:rPr>
                  <a:t>𝑃(𝑎)</a:t>
                </a:r>
                <a:r>
                  <a:rPr lang="fr-FR" i="0" baseline="0">
                    <a:latin typeface="Cambria Math" panose="02040503050406030204" pitchFamily="18" charset="0"/>
                  </a:rPr>
                  <a:t>=(∑24_(</a:t>
                </a:r>
                <a:r>
                  <a:rPr lang="fr-FR" b="0" i="0" baseline="0">
                    <a:latin typeface="Cambria Math" panose="02040503050406030204" pitchFamily="18" charset="0"/>
                  </a:rPr>
                  <a:t>𝑘=1)^𝐾▒𝑓_𝑘𝑘 )/(∑24_(𝑖=1)^𝐾▒   ∑24_(𝑗=1)^𝐾▒𝑓_𝑖𝑗 )</a:t>
                </a:r>
                <a:endParaRPr lang="fr-FR" i="1" baseline="0" dirty="0">
                  <a:latin typeface="Cambria Math" panose="02040503050406030204" pitchFamily="18" charset="0"/>
                </a:endParaRPr>
              </a:p>
              <a:p>
                <a:pPr/>
                <a:r>
                  <a:rPr lang="fr-FR" b="0" i="0" baseline="0">
                    <a:latin typeface="Cambria Math" panose="02040503050406030204" pitchFamily="18" charset="0"/>
                  </a:rPr>
                  <a:t>𝑃 ̂(𝑎)= ∑24_(𝑘=1)^𝐾▒(∑24_(𝑖=1)^𝐾▒〖𝑓_𝑖𝑘  . ∑24_(𝑗=1)^𝐾▒𝑓_𝑘𝑗 〗)/〖(∑24_(𝑖=1)^𝐾▒〖 ∑24_(𝑗=1)^𝐾▒𝑓_𝑖𝑗 〗)〗^2 </a:t>
                </a:r>
                <a:endParaRPr lang="fr-FR" baseline="0" dirty="0"/>
              </a:p>
              <a:p>
                <a:endParaRPr lang="fr-FR" baseline="0" dirty="0"/>
              </a:p>
              <a:p>
                <a:endParaRPr lang="fr-FR" baseline="0" dirty="0"/>
              </a:p>
              <a:p>
                <a:r>
                  <a:rPr lang="fr-FR" baseline="0" dirty="0"/>
                  <a:t>Les valeurs prises par </a:t>
                </a:r>
                <a:r>
                  <a:rPr lang="fr-FR" i="0">
                    <a:latin typeface="Cambria Math" panose="02040503050406030204" pitchFamily="18" charset="0"/>
                    <a:ea typeface="Cambria Math" panose="02040503050406030204" pitchFamily="18" charset="0"/>
                  </a:rPr>
                  <a:t>𝜅</a:t>
                </a:r>
                <a:r>
                  <a:rPr lang="fr-FR" baseline="0" dirty="0"/>
                  <a:t> peuvent aller de 0 à 1.</a:t>
                </a:r>
              </a:p>
              <a:p>
                <a:r>
                  <a:rPr lang="fr-FR" baseline="0" dirty="0"/>
                  <a:t>Entre 0,4 et 0,6, l’accord est modéré, entre 0,6 et 0,8, fort, et entre 0,8 et 1, presque parfait.</a:t>
                </a:r>
                <a:endParaRPr lang="fr-FR" dirty="0"/>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63</a:t>
            </a:fld>
            <a:endParaRPr lang="fr-FR"/>
          </a:p>
        </p:txBody>
      </p:sp>
    </p:spTree>
    <p:extLst>
      <p:ext uri="{BB962C8B-B14F-4D97-AF65-F5344CB8AC3E}">
        <p14:creationId xmlns:p14="http://schemas.microsoft.com/office/powerpoint/2010/main" val="27144565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64</a:t>
            </a:fld>
            <a:endParaRPr lang="en-US"/>
          </a:p>
        </p:txBody>
      </p:sp>
    </p:spTree>
    <p:extLst>
      <p:ext uri="{BB962C8B-B14F-4D97-AF65-F5344CB8AC3E}">
        <p14:creationId xmlns:p14="http://schemas.microsoft.com/office/powerpoint/2010/main" val="2620901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68</a:t>
            </a:fld>
            <a:endParaRPr lang="fr-FR"/>
          </a:p>
        </p:txBody>
      </p:sp>
    </p:spTree>
    <p:extLst>
      <p:ext uri="{BB962C8B-B14F-4D97-AF65-F5344CB8AC3E}">
        <p14:creationId xmlns:p14="http://schemas.microsoft.com/office/powerpoint/2010/main" val="333892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69</a:t>
            </a:fld>
            <a:endParaRPr lang="fr-FR"/>
          </a:p>
        </p:txBody>
      </p:sp>
    </p:spTree>
    <p:extLst>
      <p:ext uri="{BB962C8B-B14F-4D97-AF65-F5344CB8AC3E}">
        <p14:creationId xmlns:p14="http://schemas.microsoft.com/office/powerpoint/2010/main" val="8149093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70</a:t>
            </a:fld>
            <a:endParaRPr lang="fr-FR"/>
          </a:p>
        </p:txBody>
      </p:sp>
    </p:spTree>
    <p:extLst>
      <p:ext uri="{BB962C8B-B14F-4D97-AF65-F5344CB8AC3E}">
        <p14:creationId xmlns:p14="http://schemas.microsoft.com/office/powerpoint/2010/main" val="3769927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t>On s’intéresse souvent au cooccurrences significatives, et lorsque la cooccurrence est moins fréquente que ce que le hasard ferait (</a:t>
            </a:r>
            <a:r>
              <a:rPr lang="fr-FR" sz="1200" dirty="0" err="1"/>
              <a:t>pMI</a:t>
            </a:r>
            <a:r>
              <a:rPr lang="fr-FR" sz="1200" dirty="0"/>
              <a:t> &lt; 0), on réduit ce terme à 0.</a:t>
            </a:r>
          </a:p>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6</a:t>
            </a:fld>
            <a:endParaRPr lang="fr-FR"/>
          </a:p>
        </p:txBody>
      </p:sp>
    </p:spTree>
    <p:extLst>
      <p:ext uri="{BB962C8B-B14F-4D97-AF65-F5344CB8AC3E}">
        <p14:creationId xmlns:p14="http://schemas.microsoft.com/office/powerpoint/2010/main" val="979850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problème des homonymes graphiques est nettement plus conséquent en anglais qu’en français</a:t>
            </a:r>
          </a:p>
        </p:txBody>
      </p:sp>
      <p:sp>
        <p:nvSpPr>
          <p:cNvPr id="4" name="Slide Number Placeholder 3"/>
          <p:cNvSpPr>
            <a:spLocks noGrp="1"/>
          </p:cNvSpPr>
          <p:nvPr>
            <p:ph type="sldNum" sz="quarter" idx="5"/>
          </p:nvPr>
        </p:nvSpPr>
        <p:spPr/>
        <p:txBody>
          <a:bodyPr/>
          <a:lstStyle/>
          <a:p>
            <a:fld id="{0C1CCA76-C343-4080-84BC-9836FF2967C8}" type="slidenum">
              <a:rPr lang="fr-FR" smtClean="0"/>
              <a:t>71</a:t>
            </a:fld>
            <a:endParaRPr lang="fr-FR"/>
          </a:p>
        </p:txBody>
      </p:sp>
    </p:spTree>
    <p:extLst>
      <p:ext uri="{BB962C8B-B14F-4D97-AF65-F5344CB8AC3E}">
        <p14:creationId xmlns:p14="http://schemas.microsoft.com/office/powerpoint/2010/main" val="27168674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72</a:t>
            </a:fld>
            <a:endParaRPr lang="en-US"/>
          </a:p>
        </p:txBody>
      </p:sp>
    </p:spTree>
    <p:extLst>
      <p:ext uri="{BB962C8B-B14F-4D97-AF65-F5344CB8AC3E}">
        <p14:creationId xmlns:p14="http://schemas.microsoft.com/office/powerpoint/2010/main" val="29317365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Adapté de </a:t>
            </a:r>
            <a:r>
              <a:rPr lang="fr-FR" dirty="0" err="1"/>
              <a:t>Cointet</a:t>
            </a:r>
            <a:r>
              <a:rPr lang="fr-FR" dirty="0"/>
              <a:t>, 2017</a:t>
            </a:r>
          </a:p>
          <a:p>
            <a:endParaRPr lang="fr-FR" dirty="0"/>
          </a:p>
          <a:p>
            <a:r>
              <a:rPr lang="fr-FR" dirty="0"/>
              <a:t>En rouge italique : ce qui n’est pas abordé (ou très peu) dans ce cours</a:t>
            </a:r>
          </a:p>
        </p:txBody>
      </p:sp>
      <p:sp>
        <p:nvSpPr>
          <p:cNvPr id="4" name="Slide Number Placeholder 3"/>
          <p:cNvSpPr>
            <a:spLocks noGrp="1"/>
          </p:cNvSpPr>
          <p:nvPr>
            <p:ph type="sldNum" sz="quarter" idx="5"/>
          </p:nvPr>
        </p:nvSpPr>
        <p:spPr/>
        <p:txBody>
          <a:bodyPr/>
          <a:lstStyle/>
          <a:p>
            <a:fld id="{0C1CCA76-C343-4080-84BC-9836FF2967C8}" type="slidenum">
              <a:rPr lang="fr-FR" smtClean="0"/>
              <a:t>73</a:t>
            </a:fld>
            <a:endParaRPr lang="fr-FR"/>
          </a:p>
        </p:txBody>
      </p:sp>
    </p:spTree>
    <p:extLst>
      <p:ext uri="{BB962C8B-B14F-4D97-AF65-F5344CB8AC3E}">
        <p14:creationId xmlns:p14="http://schemas.microsoft.com/office/powerpoint/2010/main" val="21300141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74</a:t>
            </a:fld>
            <a:endParaRPr lang="en-US"/>
          </a:p>
        </p:txBody>
      </p:sp>
    </p:spTree>
    <p:extLst>
      <p:ext uri="{BB962C8B-B14F-4D97-AF65-F5344CB8AC3E}">
        <p14:creationId xmlns:p14="http://schemas.microsoft.com/office/powerpoint/2010/main" val="2161309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aussi essayer à partir du notebook </a:t>
            </a:r>
            <a:r>
              <a:rPr lang="fr-FR" dirty="0" err="1"/>
              <a:t>Jupyter</a:t>
            </a:r>
            <a:r>
              <a:rPr lang="fr-FR" dirty="0"/>
              <a:t> (moins propre)</a:t>
            </a:r>
          </a:p>
          <a:p>
            <a:r>
              <a:rPr lang="fr-FR" dirty="0"/>
              <a:t>!</a:t>
            </a:r>
            <a:r>
              <a:rPr lang="fr-FR" dirty="0" err="1"/>
              <a:t>pip</a:t>
            </a:r>
            <a:r>
              <a:rPr lang="fr-FR" dirty="0"/>
              <a:t> </a:t>
            </a:r>
            <a:r>
              <a:rPr lang="fr-FR" dirty="0" err="1"/>
              <a:t>install</a:t>
            </a:r>
            <a:endParaRPr lang="fr-FR" dirty="0"/>
          </a:p>
          <a:p>
            <a:r>
              <a:rPr lang="fr-FR" dirty="0"/>
              <a:t>!</a:t>
            </a:r>
            <a:r>
              <a:rPr lang="fr-FR" dirty="0" err="1"/>
              <a:t>conda</a:t>
            </a:r>
            <a:r>
              <a:rPr lang="fr-FR" dirty="0"/>
              <a:t> </a:t>
            </a:r>
            <a:r>
              <a:rPr lang="fr-FR" dirty="0" err="1"/>
              <a:t>install</a:t>
            </a:r>
            <a:endParaRPr lang="fr-FR" dirty="0"/>
          </a:p>
          <a:p>
            <a:endParaRPr lang="fr-FR" dirty="0"/>
          </a:p>
          <a:p>
            <a:r>
              <a:rPr lang="fr-FR" dirty="0"/>
              <a:t>Si plusieurs environnement anaconda ont été installés,  choisir celui sur lequel on va effectuer l’installation qui sera aussi celui à partir duquel on lancera le notebook. Pour ce, passer par </a:t>
            </a:r>
            <a:r>
              <a:rPr lang="fr-FR"/>
              <a:t>Anaconda Navigator.</a:t>
            </a:r>
            <a:endParaRPr lang="fr-FR" dirty="0"/>
          </a:p>
        </p:txBody>
      </p:sp>
      <p:sp>
        <p:nvSpPr>
          <p:cNvPr id="4" name="Espace réservé du numéro de diapositive 3"/>
          <p:cNvSpPr>
            <a:spLocks noGrp="1"/>
          </p:cNvSpPr>
          <p:nvPr>
            <p:ph type="sldNum" sz="quarter" idx="5"/>
          </p:nvPr>
        </p:nvSpPr>
        <p:spPr/>
        <p:txBody>
          <a:bodyPr/>
          <a:lstStyle/>
          <a:p>
            <a:fld id="{3267B629-83D8-41C0-AA94-896B9CE2ED52}" type="slidenum">
              <a:rPr lang="en-US" smtClean="0"/>
              <a:pPr/>
              <a:t>75</a:t>
            </a:fld>
            <a:endParaRPr lang="en-US"/>
          </a:p>
        </p:txBody>
      </p:sp>
    </p:spTree>
    <p:extLst>
      <p:ext uri="{BB962C8B-B14F-4D97-AF65-F5344CB8AC3E}">
        <p14:creationId xmlns:p14="http://schemas.microsoft.com/office/powerpoint/2010/main" val="606772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Listes sont mutables. On peut rajouter des éléments, les remplacer, etc.</a:t>
            </a:r>
          </a:p>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76</a:t>
            </a:fld>
            <a:endParaRPr lang="fr-FR"/>
          </a:p>
        </p:txBody>
      </p:sp>
    </p:spTree>
    <p:extLst>
      <p:ext uri="{BB962C8B-B14F-4D97-AF65-F5344CB8AC3E}">
        <p14:creationId xmlns:p14="http://schemas.microsoft.com/office/powerpoint/2010/main" val="18463267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77</a:t>
            </a:fld>
            <a:endParaRPr lang="fr-FR"/>
          </a:p>
        </p:txBody>
      </p:sp>
    </p:spTree>
    <p:extLst>
      <p:ext uri="{BB962C8B-B14F-4D97-AF65-F5344CB8AC3E}">
        <p14:creationId xmlns:p14="http://schemas.microsoft.com/office/powerpoint/2010/main" val="29545457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plus :</a:t>
            </a:r>
          </a:p>
          <a:p>
            <a:r>
              <a:rPr lang="fr-FR" dirty="0"/>
              <a:t>Chaînes sont immuables. On ne peut pas modifier une chaîne in situ, on peut juste la remplacer par une autre</a:t>
            </a:r>
          </a:p>
          <a:p>
            <a:endParaRPr lang="fr-FR" dirty="0"/>
          </a:p>
          <a:p>
            <a:r>
              <a:rPr lang="fr-FR" dirty="0"/>
              <a:t>Et aussi :</a:t>
            </a:r>
          </a:p>
          <a:p>
            <a:r>
              <a:rPr lang="fr-FR" dirty="0" err="1"/>
              <a:t>str.strip</a:t>
            </a:r>
            <a:r>
              <a:rPr lang="fr-FR" dirty="0"/>
              <a:t>() : enlever les blancs à gauche et à droite</a:t>
            </a:r>
          </a:p>
          <a:p>
            <a:r>
              <a:rPr lang="fr-FR" dirty="0" err="1"/>
              <a:t>str.lower</a:t>
            </a:r>
            <a:r>
              <a:rPr lang="fr-FR" dirty="0"/>
              <a:t>(), </a:t>
            </a:r>
            <a:r>
              <a:rPr lang="fr-FR" dirty="0" err="1"/>
              <a:t>str.upper</a:t>
            </a:r>
            <a:r>
              <a:rPr lang="fr-FR" dirty="0"/>
              <a:t>() : mettre la chaîne en minuscule, ou en majuscule</a:t>
            </a:r>
          </a:p>
          <a:p>
            <a:endParaRPr lang="fr-FR" dirty="0"/>
          </a:p>
          <a:p>
            <a:r>
              <a:rPr lang="fr-FR" dirty="0"/>
              <a:t>Rechercher une sous-chaine dans une chaine : opérateur in</a:t>
            </a:r>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78</a:t>
            </a:fld>
            <a:endParaRPr lang="fr-FR"/>
          </a:p>
        </p:txBody>
      </p:sp>
    </p:spTree>
    <p:extLst>
      <p:ext uri="{BB962C8B-B14F-4D97-AF65-F5344CB8AC3E}">
        <p14:creationId xmlns:p14="http://schemas.microsoft.com/office/powerpoint/2010/main" val="26355906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79</a:t>
            </a:fld>
            <a:endParaRPr lang="fr-FR"/>
          </a:p>
        </p:txBody>
      </p:sp>
    </p:spTree>
    <p:extLst>
      <p:ext uri="{BB962C8B-B14F-4D97-AF65-F5344CB8AC3E}">
        <p14:creationId xmlns:p14="http://schemas.microsoft.com/office/powerpoint/2010/main" val="10300549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L’index peut-être considéré comme une colonne supplémentaire, et apparait sous cette forme quand on exporte le </a:t>
            </a:r>
            <a:r>
              <a:rPr lang="fr-FR" dirty="0" err="1"/>
              <a:t>dataframe</a:t>
            </a:r>
            <a:endParaRPr lang="fr-FR" dirty="0"/>
          </a:p>
          <a:p>
            <a:r>
              <a:rPr lang="fr-FR" dirty="0"/>
              <a:t>Chargement d’un fichier :</a:t>
            </a:r>
          </a:p>
          <a:p>
            <a:pPr marL="171450" indent="-171450">
              <a:buFontTx/>
              <a:buChar char="-"/>
            </a:pPr>
            <a:r>
              <a:rPr lang="fr-FR" dirty="0"/>
              <a:t>Autres paramètres : header = None si pas d’en-têtes, ils doivent être fournis alors par:</a:t>
            </a:r>
          </a:p>
          <a:p>
            <a:pPr marL="0" indent="0">
              <a:buFontTx/>
              <a:buNone/>
            </a:pPr>
            <a:r>
              <a:rPr lang="fr-FR" dirty="0"/>
              <a:t>	</a:t>
            </a:r>
            <a:r>
              <a:rPr lang="fr-FR" dirty="0" err="1"/>
              <a:t>df.columns</a:t>
            </a:r>
            <a:r>
              <a:rPr lang="fr-FR" dirty="0"/>
              <a:t> = [la liste des noms de colonne voulus]</a:t>
            </a:r>
          </a:p>
          <a:p>
            <a:pPr marL="0" indent="0">
              <a:buFontTx/>
              <a:buNone/>
            </a:pPr>
            <a:r>
              <a:rPr lang="fr-FR" dirty="0"/>
              <a:t>Prise de connaissance du contenu d’un data frame :</a:t>
            </a:r>
          </a:p>
          <a:p>
            <a:pPr marL="171450" indent="-171450">
              <a:buFontTx/>
              <a:buChar char="-"/>
            </a:pPr>
            <a:r>
              <a:rPr lang="fr-FR" dirty="0" err="1"/>
              <a:t>df</a:t>
            </a:r>
            <a:r>
              <a:rPr lang="fr-FR" dirty="0"/>
              <a:t> : montre la totalité du </a:t>
            </a:r>
            <a:r>
              <a:rPr lang="fr-FR" dirty="0" err="1"/>
              <a:t>dataframe</a:t>
            </a:r>
            <a:endParaRPr lang="fr-FR" dirty="0"/>
          </a:p>
          <a:p>
            <a:pPr marL="171450" indent="-171450">
              <a:buFontTx/>
              <a:buChar char="-"/>
            </a:pPr>
            <a:r>
              <a:rPr lang="fr-FR" dirty="0"/>
              <a:t>df.info = </a:t>
            </a:r>
            <a:r>
              <a:rPr lang="fr-FR" dirty="0" err="1"/>
              <a:t>df.head</a:t>
            </a:r>
            <a:r>
              <a:rPr lang="fr-FR" dirty="0"/>
              <a:t>(30) U </a:t>
            </a:r>
            <a:r>
              <a:rPr lang="fr-FR" dirty="0" err="1"/>
              <a:t>df.tail</a:t>
            </a:r>
            <a:r>
              <a:rPr lang="fr-FR" dirty="0"/>
              <a:t>(30)</a:t>
            </a:r>
          </a:p>
          <a:p>
            <a:pPr marL="171450" indent="-171450">
              <a:buFontTx/>
              <a:buChar char="-"/>
            </a:pPr>
            <a:r>
              <a:rPr lang="fr-FR" dirty="0" err="1"/>
              <a:t>df.dtypes</a:t>
            </a:r>
            <a:r>
              <a:rPr lang="fr-FR" dirty="0"/>
              <a:t> : les types possibles sont : </a:t>
            </a:r>
            <a:r>
              <a:rPr lang="fr-FR" dirty="0" err="1"/>
              <a:t>object</a:t>
            </a:r>
            <a:r>
              <a:rPr lang="fr-FR" dirty="0"/>
              <a:t> (pour </a:t>
            </a:r>
            <a:r>
              <a:rPr lang="fr-FR" dirty="0" err="1"/>
              <a:t>str</a:t>
            </a:r>
            <a:r>
              <a:rPr lang="fr-FR" dirty="0"/>
              <a:t>), int64, float64, datetime64, </a:t>
            </a:r>
            <a:r>
              <a:rPr lang="fr-FR" dirty="0" err="1"/>
              <a:t>timedelta</a:t>
            </a:r>
            <a:endParaRPr lang="fr-FR" dirty="0"/>
          </a:p>
          <a:p>
            <a:pPr marL="171450" indent="-171450">
              <a:buFontTx/>
              <a:buChar char="-"/>
            </a:pPr>
            <a:r>
              <a:rPr lang="fr-FR" dirty="0" err="1"/>
              <a:t>pd.set_option</a:t>
            </a:r>
            <a:r>
              <a:rPr lang="fr-FR" dirty="0"/>
              <a:t>('</a:t>
            </a:r>
            <a:r>
              <a:rPr lang="fr-FR" dirty="0" err="1"/>
              <a:t>display.max_rows</a:t>
            </a:r>
            <a:r>
              <a:rPr lang="fr-FR" dirty="0"/>
              <a:t>', 120) pour aller au-delà du défaut de présentation à 60 colonnes</a:t>
            </a:r>
          </a:p>
          <a:p>
            <a:pPr marL="171450" indent="-171450">
              <a:buFontTx/>
              <a:buChar char="-"/>
            </a:pPr>
            <a:r>
              <a:rPr lang="fr-FR" dirty="0"/>
              <a:t>Conversion de colonnes : </a:t>
            </a:r>
            <a:r>
              <a:rPr lang="fr-FR" dirty="0" err="1"/>
              <a:t>df</a:t>
            </a:r>
            <a:r>
              <a:rPr lang="fr-FR" dirty="0"/>
              <a:t>['nom colonne'].</a:t>
            </a:r>
            <a:r>
              <a:rPr lang="fr-FR" dirty="0" err="1"/>
              <a:t>astype</a:t>
            </a:r>
            <a:r>
              <a:rPr lang="fr-FR" dirty="0"/>
              <a:t>('nouveau type') ('</a:t>
            </a:r>
            <a:r>
              <a:rPr lang="fr-FR" dirty="0" err="1"/>
              <a:t>int</a:t>
            </a:r>
            <a:r>
              <a:rPr lang="fr-FR" dirty="0"/>
              <a:t>', '</a:t>
            </a:r>
            <a:r>
              <a:rPr lang="fr-FR" dirty="0" err="1"/>
              <a:t>float</a:t>
            </a:r>
            <a:r>
              <a:rPr lang="fr-FR" dirty="0"/>
              <a:t>', …)</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80</a:t>
            </a:fld>
            <a:endParaRPr lang="fr-FR"/>
          </a:p>
        </p:txBody>
      </p:sp>
    </p:spTree>
    <p:extLst>
      <p:ext uri="{BB962C8B-B14F-4D97-AF65-F5344CB8AC3E}">
        <p14:creationId xmlns:p14="http://schemas.microsoft.com/office/powerpoint/2010/main" val="123777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14:m>
                  <m:oMath xmlns:m="http://schemas.openxmlformats.org/officeDocument/2006/math">
                    <m:acc>
                      <m:accPr>
                        <m:chr m:val="̃"/>
                        <m:ctrlPr>
                          <a:rPr lang="fr-FR" sz="1200" i="1" dirty="0" smtClean="0">
                            <a:latin typeface="Cambria Math" panose="02040503050406030204" pitchFamily="18" charset="0"/>
                          </a:rPr>
                        </m:ctrlPr>
                      </m:accPr>
                      <m:e>
                        <m:r>
                          <m:rPr>
                            <m:sty m:val="p"/>
                          </m:rPr>
                          <a:rPr lang="fr-FR" sz="1200" dirty="0">
                            <a:latin typeface="Cambria Math" panose="02040503050406030204" pitchFamily="18" charset="0"/>
                          </a:rPr>
                          <m:t>M</m:t>
                        </m:r>
                      </m:e>
                    </m:acc>
                  </m:oMath>
                </a14:m>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Choice>
        <mc:Fallback xmlns="">
          <p:sp>
            <p:nvSpPr>
              <p:cNvPr id="3" name="Notes Placeholder 2"/>
              <p:cNvSpPr>
                <a:spLocks noGrp="1"/>
              </p:cNvSpPr>
              <p:nvPr>
                <p:ph type="body" idx="1"/>
              </p:nvPr>
            </p:nvSpPr>
            <p:spPr/>
            <p:txBody>
              <a:bodyPr/>
              <a:lstStyle/>
              <a:p>
                <a:r>
                  <a:rPr lang="fr-FR" dirty="0"/>
                  <a:t>Collocation de t1 et t2 : </a:t>
                </a:r>
              </a:p>
              <a:p>
                <a:r>
                  <a:rPr lang="fr-FR" sz="1200" dirty="0"/>
                  <a:t>	f</a:t>
                </a:r>
                <a:r>
                  <a:rPr lang="fr-FR" sz="1200" baseline="-25000" dirty="0"/>
                  <a:t>1-2</a:t>
                </a:r>
                <a:r>
                  <a:rPr lang="fr-FR" sz="1200" dirty="0"/>
                  <a:t> </a:t>
                </a:r>
                <a:r>
                  <a:rPr lang="fr-FR" dirty="0"/>
                  <a:t>nombre d’occurrences de terme 1 suivi du terme 2</a:t>
                </a:r>
              </a:p>
              <a:p>
                <a:r>
                  <a:rPr lang="fr-FR" dirty="0"/>
                  <a:t>	</a:t>
                </a:r>
                <a:r>
                  <a:rPr lang="fr-FR" sz="1200" i="0" dirty="0">
                    <a:latin typeface="Cambria Math" panose="02040503050406030204" pitchFamily="18" charset="0"/>
                  </a:rPr>
                  <a:t>M ̃</a:t>
                </a:r>
                <a:r>
                  <a:rPr lang="fr-FR" sz="1200" dirty="0"/>
                  <a:t> </a:t>
                </a:r>
                <a:r>
                  <a:rPr lang="fr-FR" dirty="0"/>
                  <a:t>: nombre total de collocations possibles dans le document, est voisin de M (égal ici à M-N car il n’y a de la place que pour m</a:t>
                </a:r>
                <a:r>
                  <a:rPr lang="fr-FR" baseline="-25000" dirty="0"/>
                  <a:t>c</a:t>
                </a:r>
                <a:r>
                  <a:rPr lang="fr-FR" dirty="0"/>
                  <a:t>-1 </a:t>
                </a:r>
                <a:r>
                  <a:rPr lang="fr-FR" dirty="0" err="1"/>
                  <a:t>bigrammes</a:t>
                </a:r>
                <a:r>
                  <a:rPr lang="fr-FR" dirty="0"/>
                  <a:t> par documents c)</a:t>
                </a:r>
              </a:p>
            </p:txBody>
          </p:sp>
        </mc:Fallback>
      </mc:AlternateContent>
      <p:sp>
        <p:nvSpPr>
          <p:cNvPr id="4" name="Slide Number Placeholder 3"/>
          <p:cNvSpPr>
            <a:spLocks noGrp="1"/>
          </p:cNvSpPr>
          <p:nvPr>
            <p:ph type="sldNum" sz="quarter" idx="5"/>
          </p:nvPr>
        </p:nvSpPr>
        <p:spPr/>
        <p:txBody>
          <a:bodyPr/>
          <a:lstStyle/>
          <a:p>
            <a:fld id="{0C1CCA76-C343-4080-84BC-9836FF2967C8}" type="slidenum">
              <a:rPr lang="fr-FR" smtClean="0"/>
              <a:t>7</a:t>
            </a:fld>
            <a:endParaRPr lang="fr-FR"/>
          </a:p>
        </p:txBody>
      </p:sp>
    </p:spTree>
    <p:extLst>
      <p:ext uri="{BB962C8B-B14F-4D97-AF65-F5344CB8AC3E}">
        <p14:creationId xmlns:p14="http://schemas.microsoft.com/office/powerpoint/2010/main" val="17692370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df.describe</a:t>
            </a:r>
            <a:r>
              <a:rPr lang="fr-FR" dirty="0"/>
              <a:t>() par défaut ne fait l’analyse statistique que pour les colonnes numériques</a:t>
            </a:r>
          </a:p>
          <a:p>
            <a:pPr marL="171450" indent="-171450">
              <a:buFontTx/>
              <a:buChar char="-"/>
            </a:pPr>
            <a:r>
              <a:rPr lang="fr-FR" dirty="0"/>
              <a:t>Le </a:t>
            </a:r>
            <a:r>
              <a:rPr lang="fr-FR" dirty="0" err="1"/>
              <a:t>describe</a:t>
            </a:r>
            <a:r>
              <a:rPr lang="fr-FR" dirty="0"/>
              <a:t> all n’affichant pas tout, on peut l’appliquer à un data frame constitué des seules colonnes d’intérêt</a:t>
            </a:r>
          </a:p>
          <a:p>
            <a:pPr marL="171450" indent="-171450">
              <a:buFontTx/>
              <a:buChar char="-"/>
            </a:pPr>
            <a:r>
              <a:rPr lang="fr-FR" dirty="0"/>
              <a:t>La valeur d’une colonne avec le plus de lignes : </a:t>
            </a:r>
            <a:r>
              <a:rPr lang="en-US" dirty="0"/>
              <a:t>df[‘nom </a:t>
            </a:r>
            <a:r>
              <a:rPr lang="en-US" dirty="0" err="1"/>
              <a:t>colonne</a:t>
            </a:r>
            <a:r>
              <a:rPr lang="en-US" dirty="0"/>
              <a:t>'].</a:t>
            </a:r>
            <a:r>
              <a:rPr lang="en-US" dirty="0" err="1"/>
              <a:t>value_counts</a:t>
            </a:r>
            <a:r>
              <a:rPr lang="en-US" dirty="0"/>
              <a:t>().</a:t>
            </a:r>
            <a:r>
              <a:rPr lang="en-US" dirty="0" err="1"/>
              <a:t>idxmax</a:t>
            </a:r>
            <a:r>
              <a:rPr lang="en-US" dirty="0"/>
              <a:t>()</a:t>
            </a:r>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81</a:t>
            </a:fld>
            <a:endParaRPr lang="fr-FR"/>
          </a:p>
        </p:txBody>
      </p:sp>
    </p:spTree>
    <p:extLst>
      <p:ext uri="{BB962C8B-B14F-4D97-AF65-F5344CB8AC3E}">
        <p14:creationId xmlns:p14="http://schemas.microsoft.com/office/powerpoint/2010/main" val="2655751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Notations :</a:t>
            </a:r>
          </a:p>
          <a:p>
            <a:pPr marL="171450" indent="-171450">
              <a:buFontTx/>
              <a:buChar char="-"/>
            </a:pPr>
            <a:r>
              <a:rPr lang="fr-FR" dirty="0" err="1"/>
              <a:t>df</a:t>
            </a:r>
            <a:r>
              <a:rPr lang="fr-FR" dirty="0"/>
              <a:t> : on modifie le </a:t>
            </a:r>
            <a:r>
              <a:rPr lang="fr-FR" dirty="0" err="1"/>
              <a:t>dataframe</a:t>
            </a:r>
            <a:r>
              <a:rPr lang="fr-FR" dirty="0"/>
              <a:t> courant, df2 : on crée un nouveau </a:t>
            </a:r>
            <a:r>
              <a:rPr lang="fr-FR" dirty="0" err="1"/>
              <a:t>dataframe</a:t>
            </a:r>
            <a:r>
              <a:rPr lang="fr-FR" dirty="0"/>
              <a:t>, </a:t>
            </a:r>
            <a:r>
              <a:rPr lang="fr-FR" dirty="0" err="1"/>
              <a:t>df</a:t>
            </a:r>
            <a:r>
              <a:rPr lang="fr-FR" dirty="0"/>
              <a:t>(2) : les deux sont possibles</a:t>
            </a:r>
          </a:p>
          <a:p>
            <a:pPr marL="171450" indent="-171450">
              <a:buFontTx/>
              <a:buChar char="-"/>
            </a:pPr>
            <a:r>
              <a:rPr lang="fr-FR" dirty="0"/>
              <a:t>df2 = </a:t>
            </a:r>
            <a:r>
              <a:rPr lang="fr-FR" dirty="0" err="1"/>
              <a:t>df.operation</a:t>
            </a:r>
            <a:r>
              <a:rPr lang="fr-FR" dirty="0"/>
              <a:t>(...) # on crée un nouveau </a:t>
            </a:r>
            <a:r>
              <a:rPr lang="fr-FR" dirty="0" err="1"/>
              <a:t>dataframe</a:t>
            </a:r>
            <a:r>
              <a:rPr lang="fr-FR" dirty="0"/>
              <a:t> df2 à partir du </a:t>
            </a:r>
            <a:r>
              <a:rPr lang="fr-FR" dirty="0" err="1"/>
              <a:t>dataframe</a:t>
            </a:r>
            <a:r>
              <a:rPr lang="fr-FR" dirty="0"/>
              <a:t> </a:t>
            </a:r>
            <a:r>
              <a:rPr lang="fr-FR" dirty="0" err="1"/>
              <a:t>df</a:t>
            </a:r>
            <a:endParaRPr lang="fr-FR" dirty="0"/>
          </a:p>
          <a:p>
            <a:pPr marL="171450" indent="-171450">
              <a:buFontTx/>
              <a:buChar char="-"/>
            </a:pPr>
            <a:r>
              <a:rPr lang="fr-FR" dirty="0" err="1"/>
              <a:t>df</a:t>
            </a:r>
            <a:r>
              <a:rPr lang="fr-FR" dirty="0"/>
              <a:t> = </a:t>
            </a:r>
            <a:r>
              <a:rPr lang="fr-FR" dirty="0" err="1"/>
              <a:t>df.operation</a:t>
            </a:r>
            <a:r>
              <a:rPr lang="fr-FR" dirty="0"/>
              <a:t>(...) # on modifie le </a:t>
            </a:r>
            <a:r>
              <a:rPr lang="fr-FR" dirty="0" err="1"/>
              <a:t>dataframe</a:t>
            </a:r>
            <a:r>
              <a:rPr lang="fr-FR" dirty="0"/>
              <a:t> </a:t>
            </a:r>
            <a:r>
              <a:rPr lang="fr-FR" dirty="0" err="1"/>
              <a:t>df</a:t>
            </a:r>
            <a:endParaRPr lang="fr-FR" dirty="0"/>
          </a:p>
          <a:p>
            <a:pPr marL="171450" indent="-171450">
              <a:buFontTx/>
              <a:buChar char="-"/>
            </a:pPr>
            <a:r>
              <a:rPr lang="fr-FR" dirty="0" err="1"/>
              <a:t>df.operation</a:t>
            </a:r>
            <a:r>
              <a:rPr lang="fr-FR" dirty="0"/>
              <a:t>(..., </a:t>
            </a:r>
            <a:r>
              <a:rPr lang="fr-FR" dirty="0" err="1"/>
              <a:t>inplace</a:t>
            </a:r>
            <a:r>
              <a:rPr lang="fr-FR" dirty="0"/>
              <a:t>=</a:t>
            </a:r>
            <a:r>
              <a:rPr lang="fr-FR" dirty="0" err="1"/>
              <a:t>True</a:t>
            </a:r>
            <a:r>
              <a:rPr lang="fr-FR" dirty="0"/>
              <a:t>) # on modifie le </a:t>
            </a:r>
            <a:r>
              <a:rPr lang="fr-FR" dirty="0" err="1"/>
              <a:t>dataframe</a:t>
            </a:r>
            <a:r>
              <a:rPr lang="fr-FR" dirty="0"/>
              <a:t> </a:t>
            </a:r>
            <a:r>
              <a:rPr lang="fr-FR" dirty="0" err="1"/>
              <a:t>df</a:t>
            </a:r>
            <a:r>
              <a:rPr lang="fr-FR" dirty="0"/>
              <a:t> in situ</a:t>
            </a:r>
          </a:p>
          <a:p>
            <a:pPr marL="0" indent="0">
              <a:buFontTx/>
              <a:buNone/>
            </a:pPr>
            <a:r>
              <a:rPr lang="fr-FR" dirty="0"/>
              <a:t>    dans certains exemples, on va utiliser </a:t>
            </a:r>
            <a:r>
              <a:rPr lang="fr-FR" dirty="0" err="1"/>
              <a:t>inplace</a:t>
            </a:r>
            <a:r>
              <a:rPr lang="fr-FR" dirty="0"/>
              <a:t>, dans d'autres non</a:t>
            </a:r>
          </a:p>
          <a:p>
            <a:pPr marL="0" indent="0">
              <a:buFontTx/>
              <a:buNone/>
            </a:pPr>
            <a:endParaRPr lang="fr-FR" dirty="0"/>
          </a:p>
          <a:p>
            <a:pPr marL="0" indent="0">
              <a:buFontTx/>
              <a:buNone/>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82</a:t>
            </a:fld>
            <a:endParaRPr lang="fr-FR"/>
          </a:p>
        </p:txBody>
      </p:sp>
    </p:spTree>
    <p:extLst>
      <p:ext uri="{BB962C8B-B14F-4D97-AF65-F5344CB8AC3E}">
        <p14:creationId xmlns:p14="http://schemas.microsoft.com/office/powerpoint/2010/main" val="27152103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err="1"/>
              <a:t>random_state</a:t>
            </a:r>
            <a:r>
              <a:rPr lang="fr-FR" dirty="0"/>
              <a:t>  : pour assurer reproductibilité</a:t>
            </a:r>
          </a:p>
        </p:txBody>
      </p:sp>
      <p:sp>
        <p:nvSpPr>
          <p:cNvPr id="4" name="Slide Number Placeholder 3"/>
          <p:cNvSpPr>
            <a:spLocks noGrp="1"/>
          </p:cNvSpPr>
          <p:nvPr>
            <p:ph type="sldNum" sz="quarter" idx="5"/>
          </p:nvPr>
        </p:nvSpPr>
        <p:spPr/>
        <p:txBody>
          <a:bodyPr/>
          <a:lstStyle/>
          <a:p>
            <a:fld id="{0C1CCA76-C343-4080-84BC-9836FF2967C8}" type="slidenum">
              <a:rPr lang="fr-FR" smtClean="0"/>
              <a:t>83</a:t>
            </a:fld>
            <a:endParaRPr lang="fr-FR"/>
          </a:p>
        </p:txBody>
      </p:sp>
    </p:spTree>
    <p:extLst>
      <p:ext uri="{BB962C8B-B14F-4D97-AF65-F5344CB8AC3E}">
        <p14:creationId xmlns:p14="http://schemas.microsoft.com/office/powerpoint/2010/main" val="24070125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a:t>Remplacement dans tout le </a:t>
            </a:r>
            <a:r>
              <a:rPr lang="fr-FR" dirty="0" err="1"/>
              <a:t>dataframe</a:t>
            </a:r>
            <a:r>
              <a:rPr lang="fr-FR" dirty="0"/>
              <a:t>, en particulier pour les valeurs manquantes NaN</a:t>
            </a:r>
          </a:p>
          <a:p>
            <a:pPr marL="171450" indent="-171450">
              <a:buFontTx/>
              <a:buChar char="-"/>
            </a:pPr>
            <a:r>
              <a:rPr lang="fr-FR" dirty="0" err="1"/>
              <a:t>Aggrégations</a:t>
            </a:r>
            <a:r>
              <a:rPr lang="fr-FR" dirty="0"/>
              <a:t> : retenir les k colonnes sur lesquelles grouper, et les n-k colonnes numériques sur lesquelles calculer les </a:t>
            </a:r>
            <a:r>
              <a:rPr lang="fr-FR" dirty="0" err="1"/>
              <a:t>stratistiques</a:t>
            </a:r>
            <a:r>
              <a:rPr lang="fr-FR" dirty="0"/>
              <a:t> simples, puis grouper en créant un </a:t>
            </a:r>
            <a:r>
              <a:rPr lang="fr-FR" dirty="0" err="1"/>
              <a:t>dataframe</a:t>
            </a:r>
            <a:r>
              <a:rPr lang="fr-FR" dirty="0"/>
              <a:t> dérivé</a:t>
            </a:r>
          </a:p>
          <a:p>
            <a:pPr marL="171450" indent="-171450">
              <a:buFontTx/>
              <a:buChar char="-"/>
            </a:pPr>
            <a:endParaRPr lang="fr-FR" dirty="0"/>
          </a:p>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84</a:t>
            </a:fld>
            <a:endParaRPr lang="fr-FR"/>
          </a:p>
        </p:txBody>
      </p:sp>
    </p:spTree>
    <p:extLst>
      <p:ext uri="{BB962C8B-B14F-4D97-AF65-F5344CB8AC3E}">
        <p14:creationId xmlns:p14="http://schemas.microsoft.com/office/powerpoint/2010/main" val="30135800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85</a:t>
            </a:fld>
            <a:endParaRPr lang="fr-FR"/>
          </a:p>
        </p:txBody>
      </p:sp>
    </p:spTree>
    <p:extLst>
      <p:ext uri="{BB962C8B-B14F-4D97-AF65-F5344CB8AC3E}">
        <p14:creationId xmlns:p14="http://schemas.microsoft.com/office/powerpoint/2010/main" val="22264297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fr-FR" dirty="0"/>
              <a:t>Ecriture dans un fichier CSV :</a:t>
            </a:r>
          </a:p>
          <a:p>
            <a:pPr marL="0" indent="0">
              <a:buFontTx/>
              <a:buNone/>
            </a:pPr>
            <a:r>
              <a:rPr lang="fr-FR" dirty="0"/>
              <a:t>index=False : sinon, on écrit aussi la colonne des index</a:t>
            </a:r>
          </a:p>
          <a:p>
            <a:pPr marL="0" indent="0">
              <a:buFontTx/>
              <a:buNone/>
            </a:pPr>
            <a:r>
              <a:rPr lang="fr-FR" sz="1200" dirty="0" err="1">
                <a:latin typeface="Courier New" panose="02070309020205020404" pitchFamily="49" charset="0"/>
                <a:cs typeface="Courier New" panose="02070309020205020404" pitchFamily="49" charset="0"/>
              </a:rPr>
              <a:t>quoting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csv.QUOTE_ALL</a:t>
            </a:r>
            <a:r>
              <a:rPr lang="fr-FR" sz="1200" dirty="0">
                <a:latin typeface="Courier New" panose="02070309020205020404" pitchFamily="49" charset="0"/>
                <a:cs typeface="Courier New" panose="02070309020205020404" pitchFamily="49" charset="0"/>
              </a:rPr>
              <a:t> : pour entourer les chaînes de caractères avec les guillemets appropriés</a:t>
            </a: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86</a:t>
            </a:fld>
            <a:endParaRPr lang="fr-FR"/>
          </a:p>
        </p:txBody>
      </p:sp>
    </p:spTree>
    <p:extLst>
      <p:ext uri="{BB962C8B-B14F-4D97-AF65-F5344CB8AC3E}">
        <p14:creationId xmlns:p14="http://schemas.microsoft.com/office/powerpoint/2010/main" val="7475323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87</a:t>
            </a:fld>
            <a:endParaRPr lang="fr-FR"/>
          </a:p>
        </p:txBody>
      </p:sp>
    </p:spTree>
    <p:extLst>
      <p:ext uri="{BB962C8B-B14F-4D97-AF65-F5344CB8AC3E}">
        <p14:creationId xmlns:p14="http://schemas.microsoft.com/office/powerpoint/2010/main" val="13837680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88</a:t>
            </a:fld>
            <a:endParaRPr lang="fr-FR"/>
          </a:p>
        </p:txBody>
      </p:sp>
    </p:spTree>
    <p:extLst>
      <p:ext uri="{BB962C8B-B14F-4D97-AF65-F5344CB8AC3E}">
        <p14:creationId xmlns:p14="http://schemas.microsoft.com/office/powerpoint/2010/main" val="27107936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89</a:t>
            </a:fld>
            <a:endParaRPr lang="fr-FR"/>
          </a:p>
        </p:txBody>
      </p:sp>
    </p:spTree>
    <p:extLst>
      <p:ext uri="{BB962C8B-B14F-4D97-AF65-F5344CB8AC3E}">
        <p14:creationId xmlns:p14="http://schemas.microsoft.com/office/powerpoint/2010/main" val="390419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a:p>
        </p:txBody>
      </p:sp>
      <p:sp>
        <p:nvSpPr>
          <p:cNvPr id="4" name="Slide Number Placeholder 3"/>
          <p:cNvSpPr>
            <a:spLocks noGrp="1"/>
          </p:cNvSpPr>
          <p:nvPr>
            <p:ph type="sldNum" sz="quarter" idx="5"/>
          </p:nvPr>
        </p:nvSpPr>
        <p:spPr/>
        <p:txBody>
          <a:bodyPr/>
          <a:lstStyle/>
          <a:p>
            <a:fld id="{0C1CCA76-C343-4080-84BC-9836FF2967C8}" type="slidenum">
              <a:rPr lang="fr-FR" smtClean="0"/>
              <a:t>8</a:t>
            </a:fld>
            <a:endParaRPr lang="fr-FR"/>
          </a:p>
        </p:txBody>
      </p:sp>
    </p:spTree>
    <p:extLst>
      <p:ext uri="{BB962C8B-B14F-4D97-AF65-F5344CB8AC3E}">
        <p14:creationId xmlns:p14="http://schemas.microsoft.com/office/powerpoint/2010/main" val="65210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a:p>
            <a:endParaRPr lang="fr-FR" dirty="0"/>
          </a:p>
        </p:txBody>
      </p:sp>
      <p:sp>
        <p:nvSpPr>
          <p:cNvPr id="4" name="Slide Number Placeholder 3"/>
          <p:cNvSpPr>
            <a:spLocks noGrp="1"/>
          </p:cNvSpPr>
          <p:nvPr>
            <p:ph type="sldNum" sz="quarter" idx="5"/>
          </p:nvPr>
        </p:nvSpPr>
        <p:spPr/>
        <p:txBody>
          <a:bodyPr/>
          <a:lstStyle/>
          <a:p>
            <a:fld id="{0C1CCA76-C343-4080-84BC-9836FF2967C8}" type="slidenum">
              <a:rPr lang="fr-FR" smtClean="0"/>
              <a:t>9</a:t>
            </a:fld>
            <a:endParaRPr lang="fr-FR"/>
          </a:p>
        </p:txBody>
      </p:sp>
    </p:spTree>
    <p:extLst>
      <p:ext uri="{BB962C8B-B14F-4D97-AF65-F5344CB8AC3E}">
        <p14:creationId xmlns:p14="http://schemas.microsoft.com/office/powerpoint/2010/main" val="3678160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D6A-FE49-4AE4-AE2E-E13468FB97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9D748987-0582-45AD-BC7C-CE31DDAEF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8AF0EAA2-6418-4768-BBC2-54CFDB724712}"/>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5" name="Footer Placeholder 4">
            <a:extLst>
              <a:ext uri="{FF2B5EF4-FFF2-40B4-BE49-F238E27FC236}">
                <a16:creationId xmlns:a16="http://schemas.microsoft.com/office/drawing/2014/main" id="{1C788802-5BF7-4846-AF63-F3A94798317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5899136-C167-4939-860A-2BCA64018D3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48345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7B4-9E5C-4269-BB7F-B802B14000B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460815E-0A9E-4989-B94C-F7AB04081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1AB1F3F-D02B-47AE-AC80-F0F596FC34A4}"/>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5" name="Footer Placeholder 4">
            <a:extLst>
              <a:ext uri="{FF2B5EF4-FFF2-40B4-BE49-F238E27FC236}">
                <a16:creationId xmlns:a16="http://schemas.microsoft.com/office/drawing/2014/main" id="{4399FE5B-AA25-4310-B440-27899E7E215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6F42515-3F4A-44C7-979D-C58883A608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20608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D5386-7CAF-4D76-BD6A-E1FEBFC953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C017DF0-C2A6-4BB8-9BA4-745E8BA146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34FED21-33FF-445E-924D-D0216E8C4791}"/>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5" name="Footer Placeholder 4">
            <a:extLst>
              <a:ext uri="{FF2B5EF4-FFF2-40B4-BE49-F238E27FC236}">
                <a16:creationId xmlns:a16="http://schemas.microsoft.com/office/drawing/2014/main" id="{337ABA63-C548-403F-BC51-7E4B3136C09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28EE118-2260-4CC0-A4CE-DD1ED9C246AD}"/>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1196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752F-353B-4E27-87DD-57943F3B7330}"/>
              </a:ext>
            </a:extLst>
          </p:cNvPr>
          <p:cNvSpPr>
            <a:spLocks noGrp="1"/>
          </p:cNvSpPr>
          <p:nvPr>
            <p:ph type="title"/>
          </p:nvPr>
        </p:nvSpPr>
        <p:spPr>
          <a:xfrm>
            <a:off x="409073" y="136525"/>
            <a:ext cx="11454063" cy="657557"/>
          </a:xfrm>
          <a:ln>
            <a:noFill/>
          </a:ln>
        </p:spPr>
        <p:txBody>
          <a:bodyPr/>
          <a:lstStyle>
            <a:lvl1pPr>
              <a:defRPr>
                <a:solidFill>
                  <a:srgbClr val="002060"/>
                </a:solidFill>
              </a:defRPr>
            </a:lvl1pPr>
          </a:lstStyle>
          <a:p>
            <a:r>
              <a:rPr lang="en-US" dirty="0"/>
              <a:t>Click to edit Master title style</a:t>
            </a:r>
            <a:endParaRPr lang="fr-FR" dirty="0"/>
          </a:p>
        </p:txBody>
      </p:sp>
      <p:sp>
        <p:nvSpPr>
          <p:cNvPr id="3" name="Content Placeholder 2">
            <a:extLst>
              <a:ext uri="{FF2B5EF4-FFF2-40B4-BE49-F238E27FC236}">
                <a16:creationId xmlns:a16="http://schemas.microsoft.com/office/drawing/2014/main" id="{15E4C0FB-F118-4DCF-B06F-7F64C4FB026C}"/>
              </a:ext>
            </a:extLst>
          </p:cNvPr>
          <p:cNvSpPr>
            <a:spLocks noGrp="1"/>
          </p:cNvSpPr>
          <p:nvPr>
            <p:ph idx="1"/>
          </p:nvPr>
        </p:nvSpPr>
        <p:spPr>
          <a:xfrm>
            <a:off x="838200" y="1060363"/>
            <a:ext cx="10515600" cy="5162839"/>
          </a:xfrm>
        </p:spPr>
        <p:txBody>
          <a:bodyPr/>
          <a:lstStyle>
            <a:lvl1pPr marL="457200" indent="-457200">
              <a:buClr>
                <a:srgbClr val="002060"/>
              </a:buClr>
              <a:buSzPct val="125000"/>
              <a:buFont typeface="Courier New" panose="02070309020205020404" pitchFamily="49" charset="0"/>
              <a:buChar char="o"/>
              <a:defRPr/>
            </a:lvl1pPr>
            <a:lvl2pPr marL="800100" indent="-342900">
              <a:buClr>
                <a:srgbClr val="002060"/>
              </a:buClr>
              <a:buSzPct val="150000"/>
              <a:buFont typeface="Calibri" panose="020F0502020204030204" pitchFamily="34" charset="0"/>
              <a:buChar char="-"/>
              <a:defRPr/>
            </a:lvl2pPr>
            <a:lvl3pPr marL="1143000" indent="-228600">
              <a:buSzPct val="100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Date Placeholder 3">
            <a:extLst>
              <a:ext uri="{FF2B5EF4-FFF2-40B4-BE49-F238E27FC236}">
                <a16:creationId xmlns:a16="http://schemas.microsoft.com/office/drawing/2014/main" id="{A0EF4677-2746-4F31-8B81-165598046BC2}"/>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5" name="Footer Placeholder 4">
            <a:extLst>
              <a:ext uri="{FF2B5EF4-FFF2-40B4-BE49-F238E27FC236}">
                <a16:creationId xmlns:a16="http://schemas.microsoft.com/office/drawing/2014/main" id="{B2576B85-CF1A-495F-A44A-2EDF2F7D38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EE834A7-FEC3-4722-9D6E-C41DE610C89C}"/>
              </a:ext>
            </a:extLst>
          </p:cNvPr>
          <p:cNvSpPr>
            <a:spLocks noGrp="1"/>
          </p:cNvSpPr>
          <p:nvPr>
            <p:ph type="sldNum" sz="quarter" idx="12"/>
          </p:nvPr>
        </p:nvSpPr>
        <p:spPr/>
        <p:txBody>
          <a:bodyPr/>
          <a:lstStyle/>
          <a:p>
            <a:fld id="{A0456619-4A51-48C6-A3C2-A53A822707F7}" type="slidenum">
              <a:rPr lang="fr-FR" smtClean="0"/>
              <a:t>‹#›</a:t>
            </a:fld>
            <a:endParaRPr lang="fr-FR"/>
          </a:p>
        </p:txBody>
      </p:sp>
      <p:cxnSp>
        <p:nvCxnSpPr>
          <p:cNvPr id="8" name="Straight Connector 7">
            <a:extLst>
              <a:ext uri="{FF2B5EF4-FFF2-40B4-BE49-F238E27FC236}">
                <a16:creationId xmlns:a16="http://schemas.microsoft.com/office/drawing/2014/main" id="{C5428A14-5C55-48DD-BD21-B6AC253EAAE0}"/>
              </a:ext>
            </a:extLst>
          </p:cNvPr>
          <p:cNvCxnSpPr>
            <a:cxnSpLocks/>
          </p:cNvCxnSpPr>
          <p:nvPr userDrawn="1"/>
        </p:nvCxnSpPr>
        <p:spPr>
          <a:xfrm>
            <a:off x="54142" y="927222"/>
            <a:ext cx="12083716"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21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EF23-D7A1-4E6D-AFCE-18FA3A02FC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80F775FA-F1DC-4EFE-8611-17740D11CE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88F59-CB9C-4256-9DB7-6366362A8698}"/>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5" name="Footer Placeholder 4">
            <a:extLst>
              <a:ext uri="{FF2B5EF4-FFF2-40B4-BE49-F238E27FC236}">
                <a16:creationId xmlns:a16="http://schemas.microsoft.com/office/drawing/2014/main" id="{001D166D-50B6-4E17-A33D-E6DA1EE42C5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C58F107-6676-486E-973E-0B9DCC15D836}"/>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353902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E9AD-E9CD-4ECC-9F8A-5EACF9CA245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D1E6AF-4DC4-43D3-BA94-04C5CF549F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4F86B75F-2FD8-4E49-BD3D-927C7D8B9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C5B507-CA8C-4E2D-8596-5949A1BF894D}"/>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6" name="Footer Placeholder 5">
            <a:extLst>
              <a:ext uri="{FF2B5EF4-FFF2-40B4-BE49-F238E27FC236}">
                <a16:creationId xmlns:a16="http://schemas.microsoft.com/office/drawing/2014/main" id="{BC67B1F4-0CE7-4B4D-B693-22DC1EE5F3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A85C28F-D237-4FC3-864B-B3D0702F328A}"/>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85300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2940-F7A0-4FA6-8BD8-FD570A219B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54380D1-7B94-47D2-B8F7-7BDBFAFC23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C294A-14C6-41F8-9C83-8F4339F66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BB943C4-09C5-4DF7-9489-4B61F5A80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F57B6-06E8-48B3-80F7-8F2F9DD20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E306D8D-C746-484D-8C29-45C908AE7A47}"/>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8" name="Footer Placeholder 7">
            <a:extLst>
              <a:ext uri="{FF2B5EF4-FFF2-40B4-BE49-F238E27FC236}">
                <a16:creationId xmlns:a16="http://schemas.microsoft.com/office/drawing/2014/main" id="{DF9A6E70-B62D-4514-B9B9-F582C5A0651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FECAA02-8651-45C3-A690-47E85F3895CB}"/>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44690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104F-113C-4DE1-B75D-9902134554E9}"/>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8B50A83A-93C5-4530-A9D5-531750D19FAA}"/>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4" name="Footer Placeholder 3">
            <a:extLst>
              <a:ext uri="{FF2B5EF4-FFF2-40B4-BE49-F238E27FC236}">
                <a16:creationId xmlns:a16="http://schemas.microsoft.com/office/drawing/2014/main" id="{19BFF684-972C-43A0-931B-C2E17D2671D7}"/>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9776726-765C-42B4-813C-73D86EB70AE8}"/>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40350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6C8A-34A8-4226-A35F-01FE1DC5F7CB}"/>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3" name="Footer Placeholder 2">
            <a:extLst>
              <a:ext uri="{FF2B5EF4-FFF2-40B4-BE49-F238E27FC236}">
                <a16:creationId xmlns:a16="http://schemas.microsoft.com/office/drawing/2014/main" id="{E74B14C7-4FB9-4979-A8ED-F4F5CC03983E}"/>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C61C5A70-E700-4342-91E8-0CA0BE263A61}"/>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290756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575-9C84-4E17-9434-0CF30F712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7F945DB1-E965-4399-A52F-C1D47F188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7F8281D4-6FDF-4315-B4B7-0C5D5041F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2DD96-1586-4132-BF66-D67D33119C19}"/>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6" name="Footer Placeholder 5">
            <a:extLst>
              <a:ext uri="{FF2B5EF4-FFF2-40B4-BE49-F238E27FC236}">
                <a16:creationId xmlns:a16="http://schemas.microsoft.com/office/drawing/2014/main" id="{39E113DF-DE90-4EA9-9685-4F2AE5B457F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85C442C5-D8D9-4EC1-AA04-CE0DBBC1E5C4}"/>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70243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7453-1E38-4F25-92C2-B30607197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E387E3AB-CEF1-4FA8-9275-82A9CAD9C1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765862C-998F-4A96-8279-D76E887F5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18578-13D7-4457-98AD-62BB4DECFECB}"/>
              </a:ext>
            </a:extLst>
          </p:cNvPr>
          <p:cNvSpPr>
            <a:spLocks noGrp="1"/>
          </p:cNvSpPr>
          <p:nvPr>
            <p:ph type="dt" sz="half" idx="10"/>
          </p:nvPr>
        </p:nvSpPr>
        <p:spPr/>
        <p:txBody>
          <a:bodyPr/>
          <a:lstStyle/>
          <a:p>
            <a:fld id="{A4072693-5F27-4B15-AFD3-D1CE3157F5F7}" type="datetimeFigureOut">
              <a:rPr lang="fr-FR" smtClean="0"/>
              <a:t>28/11/2020</a:t>
            </a:fld>
            <a:endParaRPr lang="fr-FR"/>
          </a:p>
        </p:txBody>
      </p:sp>
      <p:sp>
        <p:nvSpPr>
          <p:cNvPr id="6" name="Footer Placeholder 5">
            <a:extLst>
              <a:ext uri="{FF2B5EF4-FFF2-40B4-BE49-F238E27FC236}">
                <a16:creationId xmlns:a16="http://schemas.microsoft.com/office/drawing/2014/main" id="{E3929615-1BBA-41AA-95FB-A2E37E83089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61117A6-52DF-4C8F-B4CC-209D1826CBC0}"/>
              </a:ext>
            </a:extLst>
          </p:cNvPr>
          <p:cNvSpPr>
            <a:spLocks noGrp="1"/>
          </p:cNvSpPr>
          <p:nvPr>
            <p:ph type="sldNum" sz="quarter" idx="12"/>
          </p:nvPr>
        </p:nvSpPr>
        <p:spPr/>
        <p:txBody>
          <a:bodyPr/>
          <a:lstStyle/>
          <a:p>
            <a:fld id="{A0456619-4A51-48C6-A3C2-A53A822707F7}" type="slidenum">
              <a:rPr lang="fr-FR" smtClean="0"/>
              <a:t>‹#›</a:t>
            </a:fld>
            <a:endParaRPr lang="fr-FR"/>
          </a:p>
        </p:txBody>
      </p:sp>
    </p:spTree>
    <p:extLst>
      <p:ext uri="{BB962C8B-B14F-4D97-AF65-F5344CB8AC3E}">
        <p14:creationId xmlns:p14="http://schemas.microsoft.com/office/powerpoint/2010/main" val="16677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5193FC-8054-47D6-8C25-243F161A9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CBF5747-300F-49CE-8A0D-7DC86EC3E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47F558-B783-43E4-8489-0733F1A5F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72693-5F27-4B15-AFD3-D1CE3157F5F7}" type="datetimeFigureOut">
              <a:rPr lang="fr-FR" smtClean="0"/>
              <a:t>28/11/2020</a:t>
            </a:fld>
            <a:endParaRPr lang="fr-FR"/>
          </a:p>
        </p:txBody>
      </p:sp>
      <p:sp>
        <p:nvSpPr>
          <p:cNvPr id="5" name="Footer Placeholder 4">
            <a:extLst>
              <a:ext uri="{FF2B5EF4-FFF2-40B4-BE49-F238E27FC236}">
                <a16:creationId xmlns:a16="http://schemas.microsoft.com/office/drawing/2014/main" id="{61B3D547-5A03-4316-B925-1FA86927C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EAFE6EDB-FC41-41EC-B45A-5155BF1E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6619-4A51-48C6-A3C2-A53A822707F7}" type="slidenum">
              <a:rPr lang="fr-FR" smtClean="0"/>
              <a:t>‹#›</a:t>
            </a:fld>
            <a:endParaRPr lang="fr-FR"/>
          </a:p>
        </p:txBody>
      </p:sp>
    </p:spTree>
    <p:extLst>
      <p:ext uri="{BB962C8B-B14F-4D97-AF65-F5344CB8AC3E}">
        <p14:creationId xmlns:p14="http://schemas.microsoft.com/office/powerpoint/2010/main" val="5237590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0.png"/><Relationship Id="rId4" Type="http://schemas.openxmlformats.org/officeDocument/2006/relationships/image" Target="../media/image2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edutechwiki.unige.ch/fr/Fichier:K_Means_Example_Step_1.png" TargetMode="External"/><Relationship Id="rId7" Type="http://schemas.openxmlformats.org/officeDocument/2006/relationships/hyperlink" Target="http://edutechwiki.unige.ch/fr/Fichier:K_Means_Example_Step_3.p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edutechwiki.unige.ch/fr/Fichier:K_Means_Example_Step_2.png" TargetMode="Externa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hyperlink" Target="http://edutechwiki.unige.ch/fr/Fichier:K_Means_Example_Step_4.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4.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23.png"/><Relationship Id="rId4" Type="http://schemas.openxmlformats.org/officeDocument/2006/relationships/image" Target="../media/image44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image" Target="../media/image290.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liferay.de.dariah.eu/tatom/" TargetMode="External"/><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530" y="586343"/>
            <a:ext cx="6705600" cy="1655763"/>
          </a:xfrm>
        </p:spPr>
        <p:txBody>
          <a:bodyPr>
            <a:normAutofit/>
          </a:bodyPr>
          <a:lstStyle/>
          <a:p>
            <a:r>
              <a:rPr lang="fr-FR" sz="4000" b="1" dirty="0">
                <a:latin typeface="Helvetica Light"/>
              </a:rPr>
              <a:t>NLP et Analyse Textuelle</a:t>
            </a:r>
            <a:br>
              <a:rPr lang="fr-FR" sz="4000" b="1" dirty="0">
                <a:latin typeface="Helvetica Light"/>
              </a:rPr>
            </a:br>
            <a:endParaRPr lang="fr-FR" sz="4800" b="1" dirty="0">
              <a:latin typeface="Helvetica Light"/>
            </a:endParaRPr>
          </a:p>
        </p:txBody>
      </p:sp>
      <p:sp>
        <p:nvSpPr>
          <p:cNvPr id="3" name="Subtitle 2"/>
          <p:cNvSpPr>
            <a:spLocks noGrp="1"/>
          </p:cNvSpPr>
          <p:nvPr>
            <p:ph type="subTitle" idx="1"/>
          </p:nvPr>
        </p:nvSpPr>
        <p:spPr>
          <a:xfrm>
            <a:off x="1524000" y="2428146"/>
            <a:ext cx="9144000" cy="1655762"/>
          </a:xfrm>
        </p:spPr>
        <p:txBody>
          <a:bodyPr>
            <a:normAutofit/>
          </a:bodyPr>
          <a:lstStyle/>
          <a:p>
            <a:endParaRPr lang="fr-FR" dirty="0">
              <a:latin typeface="Helvetica Light"/>
            </a:endParaRPr>
          </a:p>
          <a:p>
            <a:r>
              <a:rPr lang="fr-FR" dirty="0">
                <a:latin typeface="Helvetica Light"/>
              </a:rPr>
              <a:t>LISIS</a:t>
            </a:r>
          </a:p>
          <a:p>
            <a:r>
              <a:rPr lang="fr-FR" dirty="0">
                <a:latin typeface="Helvetica Light"/>
              </a:rPr>
              <a:t>1</a:t>
            </a:r>
            <a:r>
              <a:rPr lang="fr-FR" baseline="30000" dirty="0">
                <a:latin typeface="Helvetica Light"/>
              </a:rPr>
              <a:t>er</a:t>
            </a:r>
            <a:r>
              <a:rPr lang="fr-FR" dirty="0">
                <a:latin typeface="Helvetica Light"/>
              </a:rPr>
              <a:t> semestre 2020-2021</a:t>
            </a:r>
          </a:p>
          <a:p>
            <a:endParaRPr lang="en-US" dirty="0"/>
          </a:p>
        </p:txBody>
      </p:sp>
      <p:sp>
        <p:nvSpPr>
          <p:cNvPr id="4" name="TextBox 3">
            <a:extLst>
              <a:ext uri="{FF2B5EF4-FFF2-40B4-BE49-F238E27FC236}">
                <a16:creationId xmlns:a16="http://schemas.microsoft.com/office/drawing/2014/main" id="{7D570598-9EA1-47F1-8FBB-A1DB78D1A417}"/>
              </a:ext>
            </a:extLst>
          </p:cNvPr>
          <p:cNvSpPr txBox="1"/>
          <p:nvPr/>
        </p:nvSpPr>
        <p:spPr>
          <a:xfrm>
            <a:off x="5276335" y="5733535"/>
            <a:ext cx="3390287" cy="923330"/>
          </a:xfrm>
          <a:prstGeom prst="rect">
            <a:avLst/>
          </a:prstGeom>
          <a:noFill/>
        </p:spPr>
        <p:txBody>
          <a:bodyPr wrap="none" rtlCol="0">
            <a:spAutoFit/>
          </a:bodyPr>
          <a:lstStyle/>
          <a:p>
            <a:r>
              <a:rPr lang="fr-FR" b="1" dirty="0"/>
              <a:t>Hervé Guérin</a:t>
            </a:r>
          </a:p>
          <a:p>
            <a:r>
              <a:rPr lang="fr-FR" dirty="0"/>
              <a:t>Data </a:t>
            </a:r>
            <a:r>
              <a:rPr lang="fr-FR" dirty="0" err="1"/>
              <a:t>Scientist</a:t>
            </a:r>
            <a:r>
              <a:rPr lang="fr-FR" dirty="0"/>
              <a:t>, Architecte données</a:t>
            </a:r>
          </a:p>
          <a:p>
            <a:r>
              <a:rPr lang="fr-FR" dirty="0"/>
              <a:t>IBM France</a:t>
            </a:r>
          </a:p>
        </p:txBody>
      </p:sp>
      <p:sp>
        <p:nvSpPr>
          <p:cNvPr id="6" name="TextBox 5">
            <a:extLst>
              <a:ext uri="{FF2B5EF4-FFF2-40B4-BE49-F238E27FC236}">
                <a16:creationId xmlns:a16="http://schemas.microsoft.com/office/drawing/2014/main" id="{87E30428-915A-4F12-A679-384E9E2E5B79}"/>
              </a:ext>
            </a:extLst>
          </p:cNvPr>
          <p:cNvSpPr txBox="1"/>
          <p:nvPr/>
        </p:nvSpPr>
        <p:spPr>
          <a:xfrm>
            <a:off x="9197546" y="5733534"/>
            <a:ext cx="2691121" cy="646331"/>
          </a:xfrm>
          <a:prstGeom prst="rect">
            <a:avLst/>
          </a:prstGeom>
          <a:noFill/>
        </p:spPr>
        <p:txBody>
          <a:bodyPr wrap="none" rtlCol="0">
            <a:spAutoFit/>
          </a:bodyPr>
          <a:lstStyle/>
          <a:p>
            <a:pPr algn="r"/>
            <a:r>
              <a:rPr lang="fr-FR" dirty="0"/>
              <a:t>herve_guerin@fr.ibm.com</a:t>
            </a:r>
          </a:p>
          <a:p>
            <a:pPr algn="r"/>
            <a:r>
              <a:rPr lang="fr-FR" dirty="0"/>
              <a:t>+(33) (0)6 88 82 71 21</a:t>
            </a:r>
          </a:p>
        </p:txBody>
      </p:sp>
    </p:spTree>
    <p:extLst>
      <p:ext uri="{BB962C8B-B14F-4D97-AF65-F5344CB8AC3E}">
        <p14:creationId xmlns:p14="http://schemas.microsoft.com/office/powerpoint/2010/main" val="347965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b="1" dirty="0"/>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21169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05114"/>
            <a:ext cx="11454062" cy="1392551"/>
          </a:xfrm>
        </p:spPr>
        <p:txBody>
          <a:bodyPr/>
          <a:lstStyle/>
          <a:p>
            <a:r>
              <a:rPr lang="fr-FR" b="1" dirty="0"/>
              <a:t>Regrouper</a:t>
            </a:r>
            <a:r>
              <a:rPr lang="fr-FR" dirty="0"/>
              <a:t> des objets (documents) en </a:t>
            </a:r>
            <a:r>
              <a:rPr lang="fr-FR" b="1" dirty="0"/>
              <a:t>groupes</a:t>
            </a:r>
            <a:r>
              <a:rPr lang="fr-FR" dirty="0"/>
              <a:t> (clusters) qui soient :</a:t>
            </a:r>
          </a:p>
          <a:p>
            <a:pPr lvl="1"/>
            <a:r>
              <a:rPr lang="fr-FR" dirty="0"/>
              <a:t>Homogènes, au sein d’un groupe, les objets sont le plus possible similaires entre eux</a:t>
            </a:r>
          </a:p>
          <a:p>
            <a:pPr lvl="1"/>
            <a:r>
              <a:rPr lang="fr-FR" dirty="0"/>
              <a:t>Différenciés, les groupes sont le plus possible dissimilaires entre 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a:t>Groupement (clustering)</a:t>
            </a:r>
            <a:endParaRPr lang="fr-FR" dirty="0"/>
          </a:p>
        </p:txBody>
      </p:sp>
      <p:cxnSp>
        <p:nvCxnSpPr>
          <p:cNvPr id="6" name="Straight Connector 5">
            <a:extLst>
              <a:ext uri="{FF2B5EF4-FFF2-40B4-BE49-F238E27FC236}">
                <a16:creationId xmlns:a16="http://schemas.microsoft.com/office/drawing/2014/main" id="{E971E687-D0AB-4A6F-A372-F32239FAF289}"/>
              </a:ext>
            </a:extLst>
          </p:cNvPr>
          <p:cNvCxnSpPr>
            <a:cxnSpLocks/>
          </p:cNvCxnSpPr>
          <p:nvPr/>
        </p:nvCxnSpPr>
        <p:spPr>
          <a:xfrm>
            <a:off x="4455885" y="2397665"/>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5C60B9-3D5E-4FD6-B15C-C90DE7E0A585}"/>
              </a:ext>
            </a:extLst>
          </p:cNvPr>
          <p:cNvCxnSpPr>
            <a:cxnSpLocks/>
          </p:cNvCxnSpPr>
          <p:nvPr/>
        </p:nvCxnSpPr>
        <p:spPr>
          <a:xfrm flipH="1" flipV="1">
            <a:off x="4455887" y="3495135"/>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1A21DB-ED5D-44B3-9DA0-71E3663A17C3}"/>
              </a:ext>
            </a:extLst>
          </p:cNvPr>
          <p:cNvCxnSpPr>
            <a:cxnSpLocks/>
          </p:cNvCxnSpPr>
          <p:nvPr/>
        </p:nvCxnSpPr>
        <p:spPr>
          <a:xfrm flipH="1">
            <a:off x="3846285" y="3495134"/>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67DED09-5739-43B3-9682-BCEB5C8F5E58}"/>
              </a:ext>
            </a:extLst>
          </p:cNvPr>
          <p:cNvSpPr/>
          <p:nvPr/>
        </p:nvSpPr>
        <p:spPr>
          <a:xfrm>
            <a:off x="2917370" y="2888343"/>
            <a:ext cx="1233703" cy="91440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Isosceles Triangle 22">
            <a:extLst>
              <a:ext uri="{FF2B5EF4-FFF2-40B4-BE49-F238E27FC236}">
                <a16:creationId xmlns:a16="http://schemas.microsoft.com/office/drawing/2014/main" id="{AD8832D9-9239-4BF4-827F-083C9089F57A}"/>
              </a:ext>
            </a:extLst>
          </p:cNvPr>
          <p:cNvSpPr/>
          <p:nvPr/>
        </p:nvSpPr>
        <p:spPr>
          <a:xfrm>
            <a:off x="3427900" y="295852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Isosceles Triangle 23">
            <a:extLst>
              <a:ext uri="{FF2B5EF4-FFF2-40B4-BE49-F238E27FC236}">
                <a16:creationId xmlns:a16="http://schemas.microsoft.com/office/drawing/2014/main" id="{EB2FFAF4-5CC7-4769-80E3-D583EE237761}"/>
              </a:ext>
            </a:extLst>
          </p:cNvPr>
          <p:cNvSpPr/>
          <p:nvPr/>
        </p:nvSpPr>
        <p:spPr>
          <a:xfrm>
            <a:off x="3690166" y="3064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Isosceles Triangle 24">
            <a:extLst>
              <a:ext uri="{FF2B5EF4-FFF2-40B4-BE49-F238E27FC236}">
                <a16:creationId xmlns:a16="http://schemas.microsoft.com/office/drawing/2014/main" id="{37860D71-5F23-4F3B-B09A-4C03B475237A}"/>
              </a:ext>
            </a:extLst>
          </p:cNvPr>
          <p:cNvSpPr/>
          <p:nvPr/>
        </p:nvSpPr>
        <p:spPr>
          <a:xfrm>
            <a:off x="3587558" y="346000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Isosceles Triangle 25">
            <a:extLst>
              <a:ext uri="{FF2B5EF4-FFF2-40B4-BE49-F238E27FC236}">
                <a16:creationId xmlns:a16="http://schemas.microsoft.com/office/drawing/2014/main" id="{9F9FD76E-D8E0-4D88-B475-816D39008DE7}"/>
              </a:ext>
            </a:extLst>
          </p:cNvPr>
          <p:cNvSpPr/>
          <p:nvPr/>
        </p:nvSpPr>
        <p:spPr>
          <a:xfrm>
            <a:off x="3030957" y="3345543"/>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Isosceles Triangle 26">
            <a:extLst>
              <a:ext uri="{FF2B5EF4-FFF2-40B4-BE49-F238E27FC236}">
                <a16:creationId xmlns:a16="http://schemas.microsoft.com/office/drawing/2014/main" id="{9EFD6120-B399-4401-A8F5-FAF756A00105}"/>
              </a:ext>
            </a:extLst>
          </p:cNvPr>
          <p:cNvSpPr/>
          <p:nvPr/>
        </p:nvSpPr>
        <p:spPr>
          <a:xfrm>
            <a:off x="3293223" y="338063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Isosceles Triangle 27">
            <a:extLst>
              <a:ext uri="{FF2B5EF4-FFF2-40B4-BE49-F238E27FC236}">
                <a16:creationId xmlns:a16="http://schemas.microsoft.com/office/drawing/2014/main" id="{54961CCE-CE77-46AE-AE8E-04AE3D5F7BF9}"/>
              </a:ext>
            </a:extLst>
          </p:cNvPr>
          <p:cNvSpPr/>
          <p:nvPr/>
        </p:nvSpPr>
        <p:spPr>
          <a:xfrm>
            <a:off x="3133556" y="3081991"/>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8">
            <a:extLst>
              <a:ext uri="{FF2B5EF4-FFF2-40B4-BE49-F238E27FC236}">
                <a16:creationId xmlns:a16="http://schemas.microsoft.com/office/drawing/2014/main" id="{919BDF29-0479-4338-961D-25255AA040E7}"/>
              </a:ext>
            </a:extLst>
          </p:cNvPr>
          <p:cNvSpPr/>
          <p:nvPr/>
        </p:nvSpPr>
        <p:spPr>
          <a:xfrm>
            <a:off x="5232404" y="3307476"/>
            <a:ext cx="1233703" cy="662879"/>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9">
            <a:extLst>
              <a:ext uri="{FF2B5EF4-FFF2-40B4-BE49-F238E27FC236}">
                <a16:creationId xmlns:a16="http://schemas.microsoft.com/office/drawing/2014/main" id="{D2274E50-9525-40E3-B2AC-67F5A6957A65}"/>
              </a:ext>
            </a:extLst>
          </p:cNvPr>
          <p:cNvSpPr/>
          <p:nvPr/>
        </p:nvSpPr>
        <p:spPr>
          <a:xfrm>
            <a:off x="5356447" y="3597718"/>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Oval 30">
            <a:extLst>
              <a:ext uri="{FF2B5EF4-FFF2-40B4-BE49-F238E27FC236}">
                <a16:creationId xmlns:a16="http://schemas.microsoft.com/office/drawing/2014/main" id="{978601F2-C195-4B79-8300-BC870707B436}"/>
              </a:ext>
            </a:extLst>
          </p:cNvPr>
          <p:cNvSpPr/>
          <p:nvPr/>
        </p:nvSpPr>
        <p:spPr>
          <a:xfrm>
            <a:off x="5672045" y="370746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val 31">
            <a:extLst>
              <a:ext uri="{FF2B5EF4-FFF2-40B4-BE49-F238E27FC236}">
                <a16:creationId xmlns:a16="http://schemas.microsoft.com/office/drawing/2014/main" id="{001ADFEC-EB1B-441D-BD60-7FF69E29CB27}"/>
              </a:ext>
            </a:extLst>
          </p:cNvPr>
          <p:cNvSpPr/>
          <p:nvPr/>
        </p:nvSpPr>
        <p:spPr>
          <a:xfrm>
            <a:off x="6094655" y="3562327"/>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Oval 32">
            <a:extLst>
              <a:ext uri="{FF2B5EF4-FFF2-40B4-BE49-F238E27FC236}">
                <a16:creationId xmlns:a16="http://schemas.microsoft.com/office/drawing/2014/main" id="{719B81AD-628C-49B4-86E7-BF999AA0F59C}"/>
              </a:ext>
            </a:extLst>
          </p:cNvPr>
          <p:cNvSpPr/>
          <p:nvPr/>
        </p:nvSpPr>
        <p:spPr>
          <a:xfrm>
            <a:off x="5569098" y="3401874"/>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2FF55B20-141D-4337-A280-BAC784DCDB44}"/>
              </a:ext>
            </a:extLst>
          </p:cNvPr>
          <p:cNvSpPr/>
          <p:nvPr/>
        </p:nvSpPr>
        <p:spPr>
          <a:xfrm>
            <a:off x="5888074" y="333497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Oval 35">
            <a:extLst>
              <a:ext uri="{FF2B5EF4-FFF2-40B4-BE49-F238E27FC236}">
                <a16:creationId xmlns:a16="http://schemas.microsoft.com/office/drawing/2014/main" id="{F8EA0F7F-8D72-4D78-824C-146F223A59EE}"/>
              </a:ext>
            </a:extLst>
          </p:cNvPr>
          <p:cNvSpPr/>
          <p:nvPr/>
        </p:nvSpPr>
        <p:spPr>
          <a:xfrm>
            <a:off x="4455885" y="2438705"/>
            <a:ext cx="900562" cy="850537"/>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B9A8CA2C-48F0-4263-BC74-3ADC8C102C37}"/>
              </a:ext>
            </a:extLst>
          </p:cNvPr>
          <p:cNvSpPr/>
          <p:nvPr/>
        </p:nvSpPr>
        <p:spPr>
          <a:xfrm flipH="1">
            <a:off x="4645460" y="2884152"/>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A0B7D768-A74A-4898-99A2-9910E35FCFDC}"/>
              </a:ext>
            </a:extLst>
          </p:cNvPr>
          <p:cNvSpPr/>
          <p:nvPr/>
        </p:nvSpPr>
        <p:spPr>
          <a:xfrm flipH="1">
            <a:off x="4588963" y="2629468"/>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a:extLst>
              <a:ext uri="{FF2B5EF4-FFF2-40B4-BE49-F238E27FC236}">
                <a16:creationId xmlns:a16="http://schemas.microsoft.com/office/drawing/2014/main" id="{1EFBD67B-3E8D-499E-A6AC-16A3AF3B55DC}"/>
              </a:ext>
            </a:extLst>
          </p:cNvPr>
          <p:cNvSpPr/>
          <p:nvPr/>
        </p:nvSpPr>
        <p:spPr>
          <a:xfrm flipH="1">
            <a:off x="4972705" y="2557689"/>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68360988-1FC4-43DF-B8EF-23C8A87C0321}"/>
              </a:ext>
            </a:extLst>
          </p:cNvPr>
          <p:cNvSpPr/>
          <p:nvPr/>
        </p:nvSpPr>
        <p:spPr>
          <a:xfrm flipH="1">
            <a:off x="5000953" y="3022435"/>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a:extLst>
              <a:ext uri="{FF2B5EF4-FFF2-40B4-BE49-F238E27FC236}">
                <a16:creationId xmlns:a16="http://schemas.microsoft.com/office/drawing/2014/main" id="{35B5640D-8ADD-4CA0-98AC-387718345710}"/>
              </a:ext>
            </a:extLst>
          </p:cNvPr>
          <p:cNvSpPr txBox="1"/>
          <p:nvPr/>
        </p:nvSpPr>
        <p:spPr>
          <a:xfrm>
            <a:off x="1521490" y="2518731"/>
            <a:ext cx="1288923" cy="861774"/>
          </a:xfrm>
          <a:prstGeom prst="rect">
            <a:avLst/>
          </a:prstGeom>
          <a:noFill/>
        </p:spPr>
        <p:txBody>
          <a:bodyPr wrap="square" rtlCol="0">
            <a:spAutoFit/>
          </a:bodyPr>
          <a:lstStyle/>
          <a:p>
            <a:r>
              <a:rPr lang="fr-FR" sz="1600" dirty="0"/>
              <a:t>Distances intra-groupe</a:t>
            </a:r>
          </a:p>
          <a:p>
            <a:r>
              <a:rPr lang="fr-FR" sz="1600" dirty="0"/>
              <a:t>minimisées</a:t>
            </a:r>
          </a:p>
        </p:txBody>
      </p:sp>
      <p:cxnSp>
        <p:nvCxnSpPr>
          <p:cNvPr id="43" name="Straight Arrow Connector 42">
            <a:extLst>
              <a:ext uri="{FF2B5EF4-FFF2-40B4-BE49-F238E27FC236}">
                <a16:creationId xmlns:a16="http://schemas.microsoft.com/office/drawing/2014/main" id="{26E88FD2-C26F-4E2D-9BA9-FC8B114F11C4}"/>
              </a:ext>
            </a:extLst>
          </p:cNvPr>
          <p:cNvCxnSpPr>
            <a:cxnSpLocks/>
          </p:cNvCxnSpPr>
          <p:nvPr/>
        </p:nvCxnSpPr>
        <p:spPr>
          <a:xfrm>
            <a:off x="3486384" y="3171170"/>
            <a:ext cx="144684" cy="371168"/>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B86D5F-7E70-4F0D-979B-7760FA62150F}"/>
              </a:ext>
            </a:extLst>
          </p:cNvPr>
          <p:cNvCxnSpPr>
            <a:cxnSpLocks/>
          </p:cNvCxnSpPr>
          <p:nvPr/>
        </p:nvCxnSpPr>
        <p:spPr>
          <a:xfrm>
            <a:off x="1521490" y="3397645"/>
            <a:ext cx="495319" cy="1"/>
          </a:xfrm>
          <a:prstGeom prst="straightConnector1">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C403F5B-85C1-4E9D-9CBF-C9DED9C20707}"/>
              </a:ext>
            </a:extLst>
          </p:cNvPr>
          <p:cNvCxnSpPr>
            <a:cxnSpLocks/>
          </p:cNvCxnSpPr>
          <p:nvPr/>
        </p:nvCxnSpPr>
        <p:spPr>
          <a:xfrm>
            <a:off x="1673890" y="3550045"/>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0A2AF3-CA0B-4189-A297-5B0D2011A873}"/>
              </a:ext>
            </a:extLst>
          </p:cNvPr>
          <p:cNvCxnSpPr>
            <a:cxnSpLocks/>
          </p:cNvCxnSpPr>
          <p:nvPr/>
        </p:nvCxnSpPr>
        <p:spPr>
          <a:xfrm>
            <a:off x="1826290" y="3702445"/>
            <a:ext cx="495319" cy="1"/>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9A379F7-6ED3-4976-8974-6968C193EEF4}"/>
              </a:ext>
            </a:extLst>
          </p:cNvPr>
          <p:cNvCxnSpPr>
            <a:cxnSpLocks/>
            <a:endCxn id="40" idx="0"/>
          </p:cNvCxnSpPr>
          <p:nvPr/>
        </p:nvCxnSpPr>
        <p:spPr>
          <a:xfrm>
            <a:off x="4792552" y="2768712"/>
            <a:ext cx="293461" cy="253723"/>
          </a:xfrm>
          <a:prstGeom prst="straightConnector1">
            <a:avLst/>
          </a:prstGeom>
          <a:ln w="19050">
            <a:solidFill>
              <a:srgbClr val="00B05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51F3883-5BA7-4095-9794-DAE8E10D38CD}"/>
              </a:ext>
            </a:extLst>
          </p:cNvPr>
          <p:cNvCxnSpPr>
            <a:cxnSpLocks/>
          </p:cNvCxnSpPr>
          <p:nvPr/>
        </p:nvCxnSpPr>
        <p:spPr>
          <a:xfrm>
            <a:off x="5591735" y="3661733"/>
            <a:ext cx="495319" cy="1"/>
          </a:xfrm>
          <a:prstGeom prst="straightConnector1">
            <a:avLst/>
          </a:prstGeom>
          <a:ln w="19050">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A8A5DC8-01AA-431F-A138-EFB3AB7DBD64}"/>
              </a:ext>
            </a:extLst>
          </p:cNvPr>
          <p:cNvSpPr txBox="1"/>
          <p:nvPr/>
        </p:nvSpPr>
        <p:spPr>
          <a:xfrm>
            <a:off x="5672045" y="2202807"/>
            <a:ext cx="1288923" cy="861774"/>
          </a:xfrm>
          <a:prstGeom prst="rect">
            <a:avLst/>
          </a:prstGeom>
          <a:noFill/>
        </p:spPr>
        <p:txBody>
          <a:bodyPr wrap="square" rtlCol="0">
            <a:spAutoFit/>
          </a:bodyPr>
          <a:lstStyle/>
          <a:p>
            <a:r>
              <a:rPr lang="fr-FR" sz="1600" dirty="0"/>
              <a:t>Distances inter-groupe</a:t>
            </a:r>
          </a:p>
          <a:p>
            <a:r>
              <a:rPr lang="fr-FR" sz="1600" dirty="0"/>
              <a:t>maximisées</a:t>
            </a:r>
          </a:p>
        </p:txBody>
      </p:sp>
      <p:cxnSp>
        <p:nvCxnSpPr>
          <p:cNvPr id="56" name="Straight Arrow Connector 55">
            <a:extLst>
              <a:ext uri="{FF2B5EF4-FFF2-40B4-BE49-F238E27FC236}">
                <a16:creationId xmlns:a16="http://schemas.microsoft.com/office/drawing/2014/main" id="{FECA6206-7E59-4334-80F2-D1B05E34F85C}"/>
              </a:ext>
            </a:extLst>
          </p:cNvPr>
          <p:cNvCxnSpPr>
            <a:cxnSpLocks/>
          </p:cNvCxnSpPr>
          <p:nvPr/>
        </p:nvCxnSpPr>
        <p:spPr>
          <a:xfrm>
            <a:off x="6218447" y="3091666"/>
            <a:ext cx="495319" cy="1"/>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A61E453-4897-46BB-AC58-940D46059394}"/>
              </a:ext>
            </a:extLst>
          </p:cNvPr>
          <p:cNvCxnSpPr>
            <a:cxnSpLocks/>
            <a:endCxn id="29" idx="1"/>
          </p:cNvCxnSpPr>
          <p:nvPr/>
        </p:nvCxnSpPr>
        <p:spPr>
          <a:xfrm>
            <a:off x="5171074" y="3213645"/>
            <a:ext cx="242002" cy="190907"/>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F5CBB4-868D-4E1C-9350-37E2616DF2A9}"/>
              </a:ext>
            </a:extLst>
          </p:cNvPr>
          <p:cNvCxnSpPr>
            <a:cxnSpLocks/>
            <a:endCxn id="29" idx="2"/>
          </p:cNvCxnSpPr>
          <p:nvPr/>
        </p:nvCxnSpPr>
        <p:spPr>
          <a:xfrm>
            <a:off x="4110936" y="3470872"/>
            <a:ext cx="1121468" cy="168044"/>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2E4214-A4D9-409A-B854-96D45C041BEC}"/>
              </a:ext>
            </a:extLst>
          </p:cNvPr>
          <p:cNvCxnSpPr>
            <a:cxnSpLocks/>
            <a:endCxn id="36" idx="2"/>
          </p:cNvCxnSpPr>
          <p:nvPr/>
        </p:nvCxnSpPr>
        <p:spPr>
          <a:xfrm flipV="1">
            <a:off x="4061386" y="2863974"/>
            <a:ext cx="394499" cy="227618"/>
          </a:xfrm>
          <a:prstGeom prst="straightConnector1">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50847" y="4103206"/>
            <a:ext cx="12087615" cy="26363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classification</a:t>
            </a:r>
          </a:p>
          <a:p>
            <a:pPr lvl="1"/>
            <a:r>
              <a:rPr lang="fr-FR" dirty="0"/>
              <a:t>Contrairement à l’analyse thématique, </a:t>
            </a:r>
            <a:r>
              <a:rPr lang="fr-FR" b="1" dirty="0"/>
              <a:t>les documents appartiennent à 1 et 1 seul groupe</a:t>
            </a:r>
          </a:p>
          <a:p>
            <a:pPr lvl="2"/>
            <a:r>
              <a:rPr lang="fr-FR" dirty="0"/>
              <a:t>Mais les groupes comme les thèmes sont à découvrir (y compris leur </a:t>
            </a:r>
            <a:r>
              <a:rPr lang="fr-FR" b="1" dirty="0"/>
              <a:t>nombre optimal</a:t>
            </a:r>
            <a:r>
              <a:rPr lang="fr-FR" dirty="0"/>
              <a:t>)</a:t>
            </a:r>
          </a:p>
          <a:p>
            <a:pPr lvl="1"/>
            <a:r>
              <a:rPr lang="fr-FR" dirty="0"/>
              <a:t>Contrairement aux classes pour une classification, </a:t>
            </a:r>
            <a:r>
              <a:rPr lang="fr-FR" b="1" dirty="0"/>
              <a:t>les groupes ne sont pas prédéfinis</a:t>
            </a:r>
          </a:p>
          <a:p>
            <a:pPr lvl="2"/>
            <a:r>
              <a:rPr lang="fr-FR" dirty="0"/>
              <a:t>Mais un document appartient à la fin à 1 seul groupe, comme il est classifié dans 1 seule classe</a:t>
            </a:r>
          </a:p>
        </p:txBody>
      </p:sp>
    </p:spTree>
    <p:extLst>
      <p:ext uri="{BB962C8B-B14F-4D97-AF65-F5344CB8AC3E}">
        <p14:creationId xmlns:p14="http://schemas.microsoft.com/office/powerpoint/2010/main" val="6276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Document 6">
            <a:extLst>
              <a:ext uri="{FF2B5EF4-FFF2-40B4-BE49-F238E27FC236}">
                <a16:creationId xmlns:a16="http://schemas.microsoft.com/office/drawing/2014/main" id="{E390D150-AEC0-46C1-86FE-0BFE14B25A46}"/>
              </a:ext>
            </a:extLst>
          </p:cNvPr>
          <p:cNvSpPr/>
          <p:nvPr/>
        </p:nvSpPr>
        <p:spPr>
          <a:xfrm>
            <a:off x="155961" y="3256125"/>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Groupement (clustering)</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308361" y="33958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60761" y="353552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28333" y="2860926"/>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Groupement</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2469587" cy="923330"/>
          </a:xfrm>
          <a:prstGeom prst="rect">
            <a:avLst/>
          </a:prstGeom>
          <a:noFill/>
        </p:spPr>
        <p:txBody>
          <a:bodyPr wrap="none" rtlCol="0">
            <a:spAutoFit/>
          </a:bodyPr>
          <a:lstStyle/>
          <a:p>
            <a:r>
              <a:rPr lang="fr-FR" dirty="0"/>
              <a:t>Mesure de Distance</a:t>
            </a:r>
          </a:p>
          <a:p>
            <a:r>
              <a:rPr lang="fr-FR" dirty="0"/>
              <a:t>Choix </a:t>
            </a:r>
            <a:r>
              <a:rPr lang="fr-FR" dirty="0" err="1"/>
              <a:t>Hyper-paramètres</a:t>
            </a:r>
            <a:endParaRPr lang="fr-FR" dirty="0"/>
          </a:p>
          <a:p>
            <a:r>
              <a:rPr lang="fr-FR" dirty="0"/>
              <a:t>(Nombre de Groupes K)</a:t>
            </a:r>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411769" y="3791100"/>
            <a:ext cx="1143003" cy="236955"/>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720446" y="3789088"/>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699362" y="3858744"/>
            <a:ext cx="1599237" cy="369332"/>
          </a:xfrm>
          <a:prstGeom prst="rect">
            <a:avLst/>
          </a:prstGeom>
          <a:noFill/>
        </p:spPr>
        <p:txBody>
          <a:bodyPr wrap="square" rtlCol="0">
            <a:spAutoFit/>
          </a:bodyPr>
          <a:lstStyle/>
          <a:p>
            <a:pPr algn="ctr"/>
            <a:r>
              <a:rPr lang="fr-FR" b="1" dirty="0"/>
              <a:t>Apprentissage</a:t>
            </a:r>
            <a:endParaRPr lang="fr-FR" sz="2000" b="1" dirty="0"/>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479500" y="3472792"/>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544872" y="4368959"/>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645755" y="5576925"/>
            <a:ext cx="1330401" cy="524694"/>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20377" y="6235873"/>
            <a:ext cx="1588512" cy="461665"/>
          </a:xfrm>
          <a:prstGeom prst="rect">
            <a:avLst/>
          </a:prstGeom>
          <a:noFill/>
        </p:spPr>
        <p:txBody>
          <a:bodyPr wrap="none" rtlCol="0">
            <a:spAutoFit/>
          </a:bodyPr>
          <a:lstStyle/>
          <a:p>
            <a:r>
              <a:rPr lang="fr-FR" sz="2400" b="1" i="1" dirty="0"/>
              <a:t>Attribution</a:t>
            </a:r>
          </a:p>
        </p:txBody>
      </p:sp>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75046" y="5745469"/>
            <a:ext cx="757649" cy="45319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25758" y="6351809"/>
            <a:ext cx="1451038" cy="400110"/>
          </a:xfrm>
          <a:prstGeom prst="rect">
            <a:avLst/>
          </a:prstGeom>
          <a:noFill/>
        </p:spPr>
        <p:txBody>
          <a:bodyPr wrap="none" rtlCol="0">
            <a:spAutoFit/>
          </a:bodyPr>
          <a:lstStyle/>
          <a:p>
            <a:r>
              <a:rPr lang="fr-FR" sz="20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du</a:t>
            </a:r>
          </a:p>
          <a:p>
            <a:pPr algn="ctr"/>
            <a:r>
              <a:rPr lang="fr-FR" b="1" dirty="0">
                <a:solidFill>
                  <a:srgbClr val="FF0000"/>
                </a:solidFill>
              </a:rPr>
              <a:t>Document</a:t>
            </a:r>
          </a:p>
        </p:txBody>
      </p:sp>
      <p:sp>
        <p:nvSpPr>
          <p:cNvPr id="34" name="Rectangle: Rounded Corners 33">
            <a:extLst>
              <a:ext uri="{FF2B5EF4-FFF2-40B4-BE49-F238E27FC236}">
                <a16:creationId xmlns:a16="http://schemas.microsoft.com/office/drawing/2014/main" id="{4268217D-901F-4FF4-839F-615B7D490CA8}"/>
              </a:ext>
            </a:extLst>
          </p:cNvPr>
          <p:cNvSpPr/>
          <p:nvPr/>
        </p:nvSpPr>
        <p:spPr>
          <a:xfrm>
            <a:off x="7823755" y="480294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42" name="Rectangle: Rounded Corners 41">
            <a:extLst>
              <a:ext uri="{FF2B5EF4-FFF2-40B4-BE49-F238E27FC236}">
                <a16:creationId xmlns:a16="http://schemas.microsoft.com/office/drawing/2014/main" id="{97AA385B-4DFB-4C30-84FC-58AF5F98A74C}"/>
              </a:ext>
            </a:extLst>
          </p:cNvPr>
          <p:cNvSpPr/>
          <p:nvPr/>
        </p:nvSpPr>
        <p:spPr>
          <a:xfrm>
            <a:off x="7981744" y="4920110"/>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Groupe 1</a:t>
            </a:r>
          </a:p>
        </p:txBody>
      </p:sp>
      <p:sp>
        <p:nvSpPr>
          <p:cNvPr id="37" name="Rectangle: Rounded Corners 36">
            <a:extLst>
              <a:ext uri="{FF2B5EF4-FFF2-40B4-BE49-F238E27FC236}">
                <a16:creationId xmlns:a16="http://schemas.microsoft.com/office/drawing/2014/main" id="{399DB2EB-8EBD-4419-844D-F8220562C70A}"/>
              </a:ext>
            </a:extLst>
          </p:cNvPr>
          <p:cNvSpPr/>
          <p:nvPr/>
        </p:nvSpPr>
        <p:spPr>
          <a:xfrm>
            <a:off x="8139733" y="5037838"/>
            <a:ext cx="1460500" cy="539086"/>
          </a:xfrm>
          <a:prstGeom prst="roundRect">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FF0000"/>
                </a:solidFill>
              </a:rPr>
              <a:t>Groupe K</a:t>
            </a:r>
          </a:p>
        </p:txBody>
      </p:sp>
      <p:cxnSp>
        <p:nvCxnSpPr>
          <p:cNvPr id="43" name="Straight Connector 42">
            <a:extLst>
              <a:ext uri="{FF2B5EF4-FFF2-40B4-BE49-F238E27FC236}">
                <a16:creationId xmlns:a16="http://schemas.microsoft.com/office/drawing/2014/main" id="{90403788-37FD-4525-B978-44759D8CA0D3}"/>
              </a:ext>
            </a:extLst>
          </p:cNvPr>
          <p:cNvCxnSpPr>
            <a:cxnSpLocks/>
          </p:cNvCxnSpPr>
          <p:nvPr/>
        </p:nvCxnSpPr>
        <p:spPr>
          <a:xfrm flipH="1" flipV="1">
            <a:off x="2145945" y="4196363"/>
            <a:ext cx="5677810" cy="69907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D65CAE-D2F1-4F5C-8109-ADD8074EE96C}"/>
              </a:ext>
            </a:extLst>
          </p:cNvPr>
          <p:cNvCxnSpPr>
            <a:cxnSpLocks/>
          </p:cNvCxnSpPr>
          <p:nvPr/>
        </p:nvCxnSpPr>
        <p:spPr>
          <a:xfrm flipH="1" flipV="1">
            <a:off x="1804288" y="4291674"/>
            <a:ext cx="6171868" cy="756163"/>
          </a:xfrm>
          <a:prstGeom prst="line">
            <a:avLst/>
          </a:prstGeom>
          <a:ln w="38100">
            <a:solidFill>
              <a:srgbClr val="FF0000"/>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66E0919-B18C-4BC4-8052-53ED76F21A2F}"/>
                  </a:ext>
                </a:extLst>
              </p:cNvPr>
              <p:cNvSpPr txBox="1"/>
              <p:nvPr/>
            </p:nvSpPr>
            <p:spPr>
              <a:xfrm>
                <a:off x="10608615" y="499331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FF000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48" name="TextBox 47">
                <a:extLst>
                  <a:ext uri="{FF2B5EF4-FFF2-40B4-BE49-F238E27FC236}">
                    <a16:creationId xmlns:a16="http://schemas.microsoft.com/office/drawing/2014/main" id="{A66E0919-B18C-4BC4-8052-53ED76F21A2F}"/>
                  </a:ext>
                </a:extLst>
              </p:cNvPr>
              <p:cNvSpPr txBox="1">
                <a:spLocks noRot="1" noChangeAspect="1" noMove="1" noResize="1" noEditPoints="1" noAdjustHandles="1" noChangeArrowheads="1" noChangeShapeType="1" noTextEdit="1"/>
              </p:cNvSpPr>
              <p:nvPr/>
            </p:nvSpPr>
            <p:spPr>
              <a:xfrm>
                <a:off x="10608615" y="4993310"/>
                <a:ext cx="944233" cy="276999"/>
              </a:xfrm>
              <a:prstGeom prst="rect">
                <a:avLst/>
              </a:prstGeom>
              <a:blipFill>
                <a:blip r:embed="rId5"/>
                <a:stretch>
                  <a:fillRect l="-5806" t="-2174" r="-8387" b="-3260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1FC83E-8DF0-4D4C-B237-9D268670DBDB}"/>
                  </a:ext>
                </a:extLst>
              </p:cNvPr>
              <p:cNvSpPr txBox="1"/>
              <p:nvPr/>
            </p:nvSpPr>
            <p:spPr>
              <a:xfrm>
                <a:off x="9852971" y="4162638"/>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i="1">
                                    <a:solidFill>
                                      <a:srgbClr val="FF0000"/>
                                    </a:solidFill>
                                    <a:latin typeface="Cambria Math" panose="02040503050406030204" pitchFamily="18" charset="0"/>
                                  </a:rPr>
                                  <m:t>1</m:t>
                                </m:r>
                              </m:sub>
                            </m:sSub>
                          </m:e>
                        </m:mr>
                        <m:mr>
                          <m:e>
                            <m:r>
                              <a:rPr lang="fr-FR" i="1">
                                <a:solidFill>
                                  <a:srgbClr val="FF0000"/>
                                </a:solidFill>
                                <a:latin typeface="Cambria Math" panose="02040503050406030204" pitchFamily="18" charset="0"/>
                              </a:rPr>
                              <m:t>.</m:t>
                            </m:r>
                          </m:e>
                        </m:mr>
                        <m:mr>
                          <m:e>
                            <m:r>
                              <a:rPr lang="fr-FR" i="1">
                                <a:solidFill>
                                  <a:srgbClr val="FF0000"/>
                                </a:solidFill>
                                <a:latin typeface="Cambria Math" panose="02040503050406030204" pitchFamily="18" charset="0"/>
                              </a:rPr>
                              <m:t>.</m:t>
                            </m:r>
                          </m:e>
                        </m:m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𝑛</m:t>
                                </m:r>
                              </m:sub>
                            </m:sSub>
                          </m:e>
                        </m:mr>
                      </m:m>
                    </m:oMath>
                  </m:oMathPara>
                </a14:m>
                <a:endParaRPr lang="fr-FR" dirty="0">
                  <a:solidFill>
                    <a:srgbClr val="FF0000"/>
                  </a:solidFill>
                </a:endParaRPr>
              </a:p>
            </p:txBody>
          </p:sp>
        </mc:Choice>
        <mc:Fallback xmlns="">
          <p:sp>
            <p:nvSpPr>
              <p:cNvPr id="52" name="TextBox 51">
                <a:extLst>
                  <a:ext uri="{FF2B5EF4-FFF2-40B4-BE49-F238E27FC236}">
                    <a16:creationId xmlns:a16="http://schemas.microsoft.com/office/drawing/2014/main" id="{F31FC83E-8DF0-4D4C-B237-9D268670DBDB}"/>
                  </a:ext>
                </a:extLst>
              </p:cNvPr>
              <p:cNvSpPr txBox="1">
                <a:spLocks noRot="1" noChangeAspect="1" noMove="1" noResize="1" noEditPoints="1" noAdjustHandles="1" noChangeArrowheads="1" noChangeShapeType="1" noTextEdit="1"/>
              </p:cNvSpPr>
              <p:nvPr/>
            </p:nvSpPr>
            <p:spPr>
              <a:xfrm>
                <a:off x="9852971" y="4162638"/>
                <a:ext cx="468590" cy="1096775"/>
              </a:xfrm>
              <a:prstGeom prst="rect">
                <a:avLst/>
              </a:prstGeom>
              <a:blipFill>
                <a:blip r:embed="rId6"/>
                <a:stretch>
                  <a:fillRect/>
                </a:stretch>
              </a:blipFill>
            </p:spPr>
            <p:txBody>
              <a:bodyPr/>
              <a:lstStyle/>
              <a:p>
                <a:r>
                  <a:rPr lang="fr-FR">
                    <a:noFill/>
                  </a:rPr>
                  <a:t> </a:t>
                </a:r>
              </a:p>
            </p:txBody>
          </p:sp>
        </mc:Fallback>
      </mc:AlternateContent>
      <p:sp>
        <p:nvSpPr>
          <p:cNvPr id="53" name="Left Bracket 52">
            <a:extLst>
              <a:ext uri="{FF2B5EF4-FFF2-40B4-BE49-F238E27FC236}">
                <a16:creationId xmlns:a16="http://schemas.microsoft.com/office/drawing/2014/main" id="{FC09F589-BD90-4108-A088-574DDCF7031A}"/>
              </a:ext>
            </a:extLst>
          </p:cNvPr>
          <p:cNvSpPr/>
          <p:nvPr/>
        </p:nvSpPr>
        <p:spPr>
          <a:xfrm>
            <a:off x="9790096" y="4126315"/>
            <a:ext cx="174502" cy="1133098"/>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54" name="Left Bracket 53">
            <a:extLst>
              <a:ext uri="{FF2B5EF4-FFF2-40B4-BE49-F238E27FC236}">
                <a16:creationId xmlns:a16="http://schemas.microsoft.com/office/drawing/2014/main" id="{18C88471-7872-4C57-ADA5-DC30B2CEF9F7}"/>
              </a:ext>
            </a:extLst>
          </p:cNvPr>
          <p:cNvSpPr/>
          <p:nvPr/>
        </p:nvSpPr>
        <p:spPr>
          <a:xfrm rot="10800000">
            <a:off x="10140025" y="4115928"/>
            <a:ext cx="181536" cy="1153873"/>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A90B2C3-C984-4DAD-8ABE-793BAF50618D}"/>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FF0000"/>
                              </a:solidFill>
                              <a:latin typeface="Cambria Math" panose="02040503050406030204" pitchFamily="18" charset="0"/>
                            </a:rPr>
                          </m:ctrlPr>
                        </m:mPr>
                        <m:mr>
                          <m:e>
                            <m:sSub>
                              <m:sSubPr>
                                <m:ctrlPr>
                                  <a:rPr lang="fr-FR" i="1">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𝑦</m:t>
                                </m:r>
                              </m:e>
                              <m:sub>
                                <m:r>
                                  <a:rPr lang="fr-FR" b="0" i="1" smtClean="0">
                                    <a:solidFill>
                                      <a:srgbClr val="FF0000"/>
                                    </a:solidFill>
                                    <a:latin typeface="Cambria Math" panose="02040503050406030204" pitchFamily="18" charset="0"/>
                                  </a:rPr>
                                  <m:t>𝑑</m:t>
                                </m:r>
                              </m:sub>
                            </m:sSub>
                          </m:e>
                        </m:mr>
                      </m:m>
                    </m:oMath>
                  </m:oMathPara>
                </a14:m>
                <a:endParaRPr lang="fr-FR" dirty="0">
                  <a:solidFill>
                    <a:srgbClr val="FF0000"/>
                  </a:solidFill>
                </a:endParaRPr>
              </a:p>
            </p:txBody>
          </p:sp>
        </mc:Choice>
        <mc:Fallback xmlns="">
          <p:sp>
            <p:nvSpPr>
              <p:cNvPr id="60" name="TextBox 59">
                <a:extLst>
                  <a:ext uri="{FF2B5EF4-FFF2-40B4-BE49-F238E27FC236}">
                    <a16:creationId xmlns:a16="http://schemas.microsoft.com/office/drawing/2014/main" id="{DA90B2C3-C984-4DAD-8ABE-793BAF50618D}"/>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62" name="Left Bracket 61">
            <a:extLst>
              <a:ext uri="{FF2B5EF4-FFF2-40B4-BE49-F238E27FC236}">
                <a16:creationId xmlns:a16="http://schemas.microsoft.com/office/drawing/2014/main" id="{87135856-9C9C-4C67-9BC6-ECAEC31F18EB}"/>
              </a:ext>
            </a:extLst>
          </p:cNvPr>
          <p:cNvSpPr/>
          <p:nvPr/>
        </p:nvSpPr>
        <p:spPr>
          <a:xfrm>
            <a:off x="10799021" y="5544354"/>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63" name="Left Bracket 62">
            <a:extLst>
              <a:ext uri="{FF2B5EF4-FFF2-40B4-BE49-F238E27FC236}">
                <a16:creationId xmlns:a16="http://schemas.microsoft.com/office/drawing/2014/main" id="{A9511822-7D95-4823-88EB-A0B4355A4514}"/>
              </a:ext>
            </a:extLst>
          </p:cNvPr>
          <p:cNvSpPr/>
          <p:nvPr/>
        </p:nvSpPr>
        <p:spPr>
          <a:xfrm rot="10800000">
            <a:off x="11155984" y="5533967"/>
            <a:ext cx="174502" cy="416042"/>
          </a:xfrm>
          <a:prstGeom prst="leftBracket">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FF0000"/>
              </a:solidFill>
            </a:endParaRPr>
          </a:p>
        </p:txBody>
      </p:sp>
      <p:sp>
        <p:nvSpPr>
          <p:cNvPr id="21" name="TextBox 20">
            <a:extLst>
              <a:ext uri="{FF2B5EF4-FFF2-40B4-BE49-F238E27FC236}">
                <a16:creationId xmlns:a16="http://schemas.microsoft.com/office/drawing/2014/main" id="{AB08879C-8F60-4FDB-93B5-883C1A86EA52}"/>
              </a:ext>
            </a:extLst>
          </p:cNvPr>
          <p:cNvSpPr txBox="1"/>
          <p:nvPr/>
        </p:nvSpPr>
        <p:spPr>
          <a:xfrm>
            <a:off x="3055178" y="5168274"/>
            <a:ext cx="2905604" cy="400110"/>
          </a:xfrm>
          <a:prstGeom prst="rect">
            <a:avLst/>
          </a:prstGeom>
          <a:solidFill>
            <a:schemeClr val="bg1"/>
          </a:solidFill>
        </p:spPr>
        <p:txBody>
          <a:bodyPr wrap="none" rtlCol="0">
            <a:spAutoFit/>
          </a:bodyPr>
          <a:lstStyle/>
          <a:p>
            <a:r>
              <a:rPr lang="fr-FR" sz="2000" b="1" i="1" dirty="0">
                <a:solidFill>
                  <a:schemeClr val="accent4">
                    <a:lumMod val="75000"/>
                  </a:schemeClr>
                </a:solidFill>
              </a:rPr>
              <a:t>Pour certains algorithmes</a:t>
            </a:r>
          </a:p>
        </p:txBody>
      </p:sp>
    </p:spTree>
    <p:extLst>
      <p:ext uri="{BB962C8B-B14F-4D97-AF65-F5344CB8AC3E}">
        <p14:creationId xmlns:p14="http://schemas.microsoft.com/office/powerpoint/2010/main" val="260869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Vectorisation et distance</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p:txBody>
          <a:bodyPr/>
          <a:lstStyle/>
          <a:p>
            <a:r>
              <a:rPr lang="fr-FR" dirty="0"/>
              <a:t>Termes et contextes retenus</a:t>
            </a:r>
          </a:p>
          <a:p>
            <a:pPr lvl="1"/>
            <a:r>
              <a:rPr lang="fr-FR" dirty="0"/>
              <a:t>En général lemmes dans documents</a:t>
            </a:r>
          </a:p>
          <a:p>
            <a:r>
              <a:rPr lang="fr-FR" dirty="0"/>
              <a:t>Choix de la métrique utilisée dans la matrice termes-documents</a:t>
            </a:r>
          </a:p>
          <a:p>
            <a:pPr lvl="1"/>
            <a:r>
              <a:rPr lang="fr-FR" dirty="0"/>
              <a:t>1</a:t>
            </a:r>
            <a:r>
              <a:rPr lang="fr-FR" baseline="30000" dirty="0"/>
              <a:t>er</a:t>
            </a:r>
            <a:r>
              <a:rPr lang="fr-FR" dirty="0"/>
              <a:t> choix : </a:t>
            </a:r>
            <a:r>
              <a:rPr lang="fr-FR" dirty="0" err="1"/>
              <a:t>tf-idf</a:t>
            </a:r>
            <a:r>
              <a:rPr lang="fr-FR" dirty="0"/>
              <a:t> (ou une de ses variantes)</a:t>
            </a:r>
          </a:p>
          <a:p>
            <a:r>
              <a:rPr lang="fr-FR" dirty="0"/>
              <a:t>Choix de la distance</a:t>
            </a:r>
          </a:p>
          <a:p>
            <a:pPr lvl="1"/>
            <a:r>
              <a:rPr lang="fr-FR" dirty="0"/>
              <a:t>1</a:t>
            </a:r>
            <a:r>
              <a:rPr lang="fr-FR" baseline="30000" dirty="0"/>
              <a:t>er</a:t>
            </a:r>
            <a:r>
              <a:rPr lang="fr-FR" dirty="0"/>
              <a:t> choix : distance basée sur la similarité cosinus (d(A,B) = 1 – cosinus(A,B))</a:t>
            </a:r>
          </a:p>
          <a:p>
            <a:pPr lvl="1"/>
            <a:r>
              <a:rPr lang="fr-FR" dirty="0"/>
              <a:t>Autres distances possibles :</a:t>
            </a:r>
          </a:p>
          <a:p>
            <a:pPr lvl="2"/>
            <a:r>
              <a:rPr lang="fr-FR" sz="2200" dirty="0"/>
              <a:t>Distance de Jaccard</a:t>
            </a:r>
          </a:p>
          <a:p>
            <a:pPr lvl="2"/>
            <a:r>
              <a:rPr lang="fr-FR" sz="2200" dirty="0"/>
              <a:t>Distance de corrélation</a:t>
            </a:r>
          </a:p>
          <a:p>
            <a:pPr lvl="2"/>
            <a:r>
              <a:rPr lang="fr-FR" sz="2200" dirty="0"/>
              <a:t>Distance de Jansen-Shannon</a:t>
            </a:r>
          </a:p>
          <a:p>
            <a:pPr lvl="2"/>
            <a:endParaRPr lang="fr-FR" dirty="0"/>
          </a:p>
        </p:txBody>
      </p:sp>
      <p:sp>
        <p:nvSpPr>
          <p:cNvPr id="4" name="TextBox 3">
            <a:extLst>
              <a:ext uri="{FF2B5EF4-FFF2-40B4-BE49-F238E27FC236}">
                <a16:creationId xmlns:a16="http://schemas.microsoft.com/office/drawing/2014/main" id="{4B7FE5B6-7F03-4477-BF5A-3DADB2F39630}"/>
              </a:ext>
            </a:extLst>
          </p:cNvPr>
          <p:cNvSpPr txBox="1"/>
          <p:nvPr/>
        </p:nvSpPr>
        <p:spPr>
          <a:xfrm>
            <a:off x="8038216" y="3073401"/>
            <a:ext cx="280284" cy="400110"/>
          </a:xfrm>
          <a:prstGeom prst="rect">
            <a:avLst/>
          </a:prstGeom>
          <a:noFill/>
        </p:spPr>
        <p:txBody>
          <a:bodyPr wrap="square" rtlCol="0">
            <a:spAutoFit/>
          </a:bodyPr>
          <a:lstStyle/>
          <a:p>
            <a:r>
              <a:rPr lang="fr-FR" sz="2000" dirty="0"/>
              <a:t>→</a:t>
            </a:r>
          </a:p>
        </p:txBody>
      </p:sp>
      <p:sp>
        <p:nvSpPr>
          <p:cNvPr id="5" name="TextBox 4">
            <a:extLst>
              <a:ext uri="{FF2B5EF4-FFF2-40B4-BE49-F238E27FC236}">
                <a16:creationId xmlns:a16="http://schemas.microsoft.com/office/drawing/2014/main" id="{479D7065-715E-4F13-AB8D-62A26883D7D4}"/>
              </a:ext>
            </a:extLst>
          </p:cNvPr>
          <p:cNvSpPr txBox="1"/>
          <p:nvPr/>
        </p:nvSpPr>
        <p:spPr>
          <a:xfrm>
            <a:off x="10325100" y="3073401"/>
            <a:ext cx="280284" cy="400110"/>
          </a:xfrm>
          <a:prstGeom prst="rect">
            <a:avLst/>
          </a:prstGeom>
          <a:noFill/>
        </p:spPr>
        <p:txBody>
          <a:bodyPr wrap="square" rtlCol="0">
            <a:spAutoFit/>
          </a:bodyPr>
          <a:lstStyle/>
          <a:p>
            <a:r>
              <a:rPr lang="fr-FR" sz="2000" dirty="0"/>
              <a:t>→</a:t>
            </a:r>
          </a:p>
        </p:txBody>
      </p:sp>
      <p:sp>
        <p:nvSpPr>
          <p:cNvPr id="6" name="TextBox 5">
            <a:extLst>
              <a:ext uri="{FF2B5EF4-FFF2-40B4-BE49-F238E27FC236}">
                <a16:creationId xmlns:a16="http://schemas.microsoft.com/office/drawing/2014/main" id="{5E2C4376-6F51-4CEB-805D-D1555EF0147E}"/>
              </a:ext>
            </a:extLst>
          </p:cNvPr>
          <p:cNvSpPr txBox="1"/>
          <p:nvPr/>
        </p:nvSpPr>
        <p:spPr>
          <a:xfrm>
            <a:off x="8318500" y="3073401"/>
            <a:ext cx="280284" cy="400110"/>
          </a:xfrm>
          <a:prstGeom prst="rect">
            <a:avLst/>
          </a:prstGeom>
          <a:noFill/>
        </p:spPr>
        <p:txBody>
          <a:bodyPr wrap="square" rtlCol="0">
            <a:spAutoFit/>
          </a:bodyPr>
          <a:lstStyle/>
          <a:p>
            <a:r>
              <a:rPr lang="fr-FR" sz="2000" dirty="0"/>
              <a:t>→</a:t>
            </a:r>
          </a:p>
        </p:txBody>
      </p:sp>
      <p:sp>
        <p:nvSpPr>
          <p:cNvPr id="7" name="TextBox 6">
            <a:extLst>
              <a:ext uri="{FF2B5EF4-FFF2-40B4-BE49-F238E27FC236}">
                <a16:creationId xmlns:a16="http://schemas.microsoft.com/office/drawing/2014/main" id="{B6EBCCFF-BFC6-4B08-A6EE-ED1DF42DE611}"/>
              </a:ext>
            </a:extLst>
          </p:cNvPr>
          <p:cNvSpPr txBox="1"/>
          <p:nvPr/>
        </p:nvSpPr>
        <p:spPr>
          <a:xfrm>
            <a:off x="10568168" y="3073401"/>
            <a:ext cx="280284" cy="400110"/>
          </a:xfrm>
          <a:prstGeom prst="rect">
            <a:avLst/>
          </a:prstGeom>
          <a:noFill/>
        </p:spPr>
        <p:txBody>
          <a:bodyPr wrap="square" rtlCol="0">
            <a:spAutoFit/>
          </a:bodyPr>
          <a:lstStyle/>
          <a:p>
            <a:r>
              <a:rPr lang="fr-FR" sz="2000" dirty="0"/>
              <a:t>→</a:t>
            </a:r>
          </a:p>
        </p:txBody>
      </p:sp>
    </p:spTree>
    <p:extLst>
      <p:ext uri="{BB962C8B-B14F-4D97-AF65-F5344CB8AC3E}">
        <p14:creationId xmlns:p14="http://schemas.microsoft.com/office/powerpoint/2010/main" val="97499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Réduction de dimensionnalité</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58750" y="1034294"/>
            <a:ext cx="11874500" cy="5944021"/>
          </a:xfrm>
        </p:spPr>
        <p:txBody>
          <a:bodyPr>
            <a:normAutofit lnSpcReduction="10000"/>
          </a:bodyPr>
          <a:lstStyle/>
          <a:p>
            <a:r>
              <a:rPr lang="fr-FR" dirty="0"/>
              <a:t>La malédiction de la (haute) dimensionnalité</a:t>
            </a:r>
          </a:p>
          <a:p>
            <a:pPr lvl="1"/>
            <a:r>
              <a:rPr lang="fr-FR" dirty="0"/>
              <a:t>La distance entre deux documents se calcule dans un espace à t dimensions, où t est le nombre de termes, avec t très grand, typiquement de l’ordre de 10000</a:t>
            </a:r>
          </a:p>
          <a:p>
            <a:pPr lvl="1"/>
            <a:r>
              <a:rPr lang="fr-FR" dirty="0"/>
              <a:t>La plupart des composantes d’un vecteur document valent 0, ce qui écrase les mesures de distance vers leur maximum =&gt; il n’y a plus de séparation fine entre documents</a:t>
            </a:r>
          </a:p>
          <a:p>
            <a:pPr lvl="1"/>
            <a:r>
              <a:rPr lang="fr-FR" dirty="0"/>
              <a:t>Certains termes peuvent être corrélés à d’autres =&gt; calculs instables (colinéarité)</a:t>
            </a:r>
          </a:p>
          <a:p>
            <a:pPr lvl="1"/>
            <a:r>
              <a:rPr lang="fr-FR" dirty="0"/>
              <a:t>Il faut de plus en plus de documents pour avoir des résultats significatifs (en N</a:t>
            </a:r>
            <a:r>
              <a:rPr lang="fr-FR" baseline="30000" dirty="0"/>
              <a:t>t</a:t>
            </a:r>
            <a:r>
              <a:rPr lang="fr-FR" dirty="0"/>
              <a:t> !)</a:t>
            </a:r>
          </a:p>
          <a:p>
            <a:pPr marL="0" indent="0">
              <a:buNone/>
            </a:pPr>
            <a:r>
              <a:rPr lang="fr-FR" dirty="0"/>
              <a:t>=&gt; </a:t>
            </a:r>
            <a:r>
              <a:rPr lang="fr-FR" sz="2600" dirty="0"/>
              <a:t>Il faut travailler dans un espace de plus petite dimension, avec des vecteurs denses</a:t>
            </a:r>
          </a:p>
          <a:p>
            <a:r>
              <a:rPr lang="fr-FR" dirty="0"/>
              <a:t>Méthodes de réduction de la dimension</a:t>
            </a:r>
          </a:p>
          <a:p>
            <a:pPr lvl="1"/>
            <a:r>
              <a:rPr lang="fr-FR" dirty="0"/>
              <a:t>Méthodes linéaires (matricielles)</a:t>
            </a:r>
          </a:p>
          <a:p>
            <a:pPr lvl="2"/>
            <a:r>
              <a:rPr lang="fr-FR" sz="2200" dirty="0"/>
              <a:t>1</a:t>
            </a:r>
            <a:r>
              <a:rPr lang="fr-FR" sz="2200" baseline="30000" dirty="0"/>
              <a:t>er</a:t>
            </a:r>
            <a:r>
              <a:rPr lang="fr-FR" sz="2200" dirty="0"/>
              <a:t> choix : ACP (Analyse Principale de Composants, PCA)</a:t>
            </a:r>
          </a:p>
          <a:p>
            <a:pPr lvl="2"/>
            <a:r>
              <a:rPr lang="fr-FR" sz="2200" dirty="0"/>
              <a:t>2</a:t>
            </a:r>
            <a:r>
              <a:rPr lang="fr-FR" sz="2200" baseline="30000" dirty="0"/>
              <a:t>ème</a:t>
            </a:r>
            <a:r>
              <a:rPr lang="fr-FR" sz="2200" dirty="0"/>
              <a:t> choix : LSA (Latent </a:t>
            </a:r>
            <a:r>
              <a:rPr lang="fr-FR" sz="2200" dirty="0" err="1"/>
              <a:t>Semantic</a:t>
            </a:r>
            <a:r>
              <a:rPr lang="fr-FR" sz="2200" dirty="0"/>
              <a:t> </a:t>
            </a:r>
            <a:r>
              <a:rPr lang="fr-FR" sz="2200" dirty="0" err="1"/>
              <a:t>Analysis</a:t>
            </a:r>
            <a:r>
              <a:rPr lang="fr-FR" sz="2200" dirty="0"/>
              <a:t>, utilisée aussi pour l’analyse thématique)</a:t>
            </a:r>
          </a:p>
          <a:p>
            <a:pPr lvl="2"/>
            <a:r>
              <a:rPr lang="fr-FR" sz="2200" dirty="0"/>
              <a:t>Autres possibilités : analyse de correspondance</a:t>
            </a:r>
          </a:p>
          <a:p>
            <a:pPr lvl="1"/>
            <a:r>
              <a:rPr lang="fr-FR" dirty="0"/>
              <a:t>Méthodes non-linéaires</a:t>
            </a:r>
          </a:p>
          <a:p>
            <a:pPr lvl="2"/>
            <a:r>
              <a:rPr lang="fr-FR" sz="2200" dirty="0"/>
              <a:t>1</a:t>
            </a:r>
            <a:r>
              <a:rPr lang="fr-FR" sz="2200" baseline="30000" dirty="0"/>
              <a:t>er</a:t>
            </a:r>
            <a:r>
              <a:rPr lang="fr-FR" sz="2200" dirty="0"/>
              <a:t> choix : t-SNE, UMAP</a:t>
            </a:r>
          </a:p>
          <a:p>
            <a:pPr lvl="2"/>
            <a:r>
              <a:rPr lang="fr-FR" sz="2200" dirty="0"/>
              <a:t>Autre possibilité : ISOMAP</a:t>
            </a:r>
          </a:p>
          <a:p>
            <a:pPr lvl="2"/>
            <a:endParaRPr lang="fr-FR" dirty="0"/>
          </a:p>
        </p:txBody>
      </p:sp>
    </p:spTree>
    <p:extLst>
      <p:ext uri="{BB962C8B-B14F-4D97-AF65-F5344CB8AC3E}">
        <p14:creationId xmlns:p14="http://schemas.microsoft.com/office/powerpoint/2010/main" val="178359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a:bodyPr>
          <a:lstStyle/>
          <a:p>
            <a:r>
              <a:rPr lang="fr-FR" dirty="0"/>
              <a:t>Réduire la dimensionnalité tout en conservant le maximum d’information</a:t>
            </a:r>
          </a:p>
          <a:p>
            <a:pPr lvl="1"/>
            <a:r>
              <a:rPr lang="fr-FR" dirty="0"/>
              <a:t>L’ACP projette les données d’un espace de forte dimensionnalité sur un plus petit espace</a:t>
            </a:r>
          </a:p>
          <a:p>
            <a:pPr lvl="2"/>
            <a:r>
              <a:rPr lang="fr-FR" sz="2200" dirty="0"/>
              <a:t>Les </a:t>
            </a:r>
            <a:r>
              <a:rPr lang="fr-FR" sz="2200" b="1" dirty="0"/>
              <a:t>N</a:t>
            </a:r>
            <a:r>
              <a:rPr lang="fr-FR" sz="2200" dirty="0"/>
              <a:t> vecteurs documents (lignes de la matrice) sur les </a:t>
            </a:r>
            <a:r>
              <a:rPr lang="fr-FR" sz="2200" b="1" dirty="0"/>
              <a:t>T</a:t>
            </a:r>
            <a:r>
              <a:rPr lang="fr-FR" sz="2200" dirty="0"/>
              <a:t> dimensions (nb de termes) vers un espace sur </a:t>
            </a:r>
            <a:r>
              <a:rPr lang="fr-FR" sz="2200" b="1" dirty="0"/>
              <a:t>D</a:t>
            </a:r>
            <a:r>
              <a:rPr lang="fr-FR" sz="2200" dirty="0"/>
              <a:t> dimensions (D &lt;= N &lt;&lt; T)</a:t>
            </a:r>
          </a:p>
          <a:p>
            <a:pPr lvl="1"/>
            <a:r>
              <a:rPr lang="fr-FR" dirty="0"/>
              <a:t>Elle décompose l’espace d’origine sur de nouveaux axes : les </a:t>
            </a:r>
            <a:r>
              <a:rPr lang="fr-FR" b="1" dirty="0"/>
              <a:t>composantes principales</a:t>
            </a:r>
          </a:p>
          <a:p>
            <a:pPr lvl="2"/>
            <a:r>
              <a:rPr lang="fr-FR" sz="2200" dirty="0"/>
              <a:t>Ce sont des </a:t>
            </a:r>
            <a:r>
              <a:rPr lang="fr-FR" sz="2200" b="1" dirty="0"/>
              <a:t>combinaisons linéaires</a:t>
            </a:r>
            <a:r>
              <a:rPr lang="fr-FR" sz="2200" dirty="0"/>
              <a:t> des axes de départ, orthogonales entre elles</a:t>
            </a:r>
          </a:p>
          <a:p>
            <a:pPr lvl="2"/>
            <a:r>
              <a:rPr lang="fr-FR" sz="2200" dirty="0"/>
              <a:t>La première composante principale s’aligne de façon à prendre sur elle la plus grande variation des données (</a:t>
            </a:r>
            <a:r>
              <a:rPr lang="fr-FR" sz="2200" b="1" dirty="0"/>
              <a:t>variance</a:t>
            </a:r>
            <a:r>
              <a:rPr lang="fr-FR" sz="2200" dirty="0"/>
              <a:t>), la seconde de façon à prendre la plus grande variation résiduelle, etc.</a:t>
            </a:r>
          </a:p>
          <a:p>
            <a:pPr lvl="2"/>
            <a:r>
              <a:rPr lang="fr-FR" sz="2200" dirty="0"/>
              <a:t>A chacune des N composantes principales est associée une </a:t>
            </a:r>
            <a:r>
              <a:rPr lang="fr-FR" sz="2200" b="1" dirty="0"/>
              <a:t>valeur propre </a:t>
            </a:r>
            <a:r>
              <a:rPr lang="fr-FR" sz="2200" dirty="0"/>
              <a:t>mesurant sa variance</a:t>
            </a:r>
          </a:p>
          <a:p>
            <a:r>
              <a:rPr lang="fr-FR" dirty="0"/>
              <a:t>On conserve les </a:t>
            </a:r>
            <a:r>
              <a:rPr lang="fr-FR" b="1" dirty="0"/>
              <a:t>D premières composantes principales </a:t>
            </a:r>
            <a:r>
              <a:rPr lang="fr-FR" dirty="0"/>
              <a:t>qui ensemble portent l’essentiel de la variation d’origine</a:t>
            </a:r>
          </a:p>
          <a:p>
            <a:pPr lvl="1"/>
            <a:r>
              <a:rPr lang="fr-FR" dirty="0"/>
              <a:t>On utilise en entrée des algorithmes de clustering une nouvelle matrice (N x D) constituée pour chacune des N lignes documents des projections des coordonnées d’origine sur l’espace des termes sur le nouveau sous-espace des D premières composantes</a:t>
            </a:r>
          </a:p>
        </p:txBody>
      </p:sp>
    </p:spTree>
    <p:extLst>
      <p:ext uri="{BB962C8B-B14F-4D97-AF65-F5344CB8AC3E}">
        <p14:creationId xmlns:p14="http://schemas.microsoft.com/office/powerpoint/2010/main" val="218298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Analyse en Composantes Principales (ACP)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647364" y="1034963"/>
            <a:ext cx="6149806" cy="5724612"/>
          </a:xfrm>
        </p:spPr>
        <p:txBody>
          <a:bodyPr>
            <a:normAutofit/>
          </a:bodyPr>
          <a:lstStyle/>
          <a:p>
            <a:pPr marL="0" indent="0">
              <a:buNone/>
            </a:pPr>
            <a:r>
              <a:rPr lang="fr-FR" dirty="0"/>
              <a:t>	Réalisation d’une ACP</a:t>
            </a:r>
          </a:p>
          <a:p>
            <a:pPr lvl="2"/>
            <a:r>
              <a:rPr lang="fr-FR" sz="2200" dirty="0"/>
              <a:t>Centrage terme par terme (colonne par colonne) des documents (des lignes) de la matrice d’origine autour de la valeur moyenne du terme (de la colonne), d’où une matrice M</a:t>
            </a:r>
          </a:p>
          <a:p>
            <a:pPr lvl="2"/>
            <a:r>
              <a:rPr lang="fr-FR" sz="2200" dirty="0"/>
              <a:t>Calcul de la matrice de covariance Q = 1/N M M</a:t>
            </a:r>
            <a:r>
              <a:rPr lang="fr-FR" sz="2200" baseline="30000" dirty="0"/>
              <a:t>T</a:t>
            </a:r>
          </a:p>
          <a:p>
            <a:pPr lvl="2"/>
            <a:r>
              <a:rPr lang="fr-FR" sz="2200" dirty="0"/>
              <a:t>Diagonalisation de la matrice de covariance : Q = W </a:t>
            </a:r>
            <a:r>
              <a:rPr lang="el-GR" sz="2200" dirty="0"/>
              <a:t>Λ</a:t>
            </a:r>
            <a:r>
              <a:rPr lang="fr-FR" sz="2200" dirty="0"/>
              <a:t> W</a:t>
            </a:r>
            <a:r>
              <a:rPr lang="fr-FR" sz="2200" baseline="30000" dirty="0"/>
              <a:t>T</a:t>
            </a:r>
            <a:r>
              <a:rPr lang="fr-FR" sz="2200" dirty="0"/>
              <a:t>, </a:t>
            </a:r>
            <a:r>
              <a:rPr lang="el-GR" sz="2200" dirty="0"/>
              <a:t>Λ </a:t>
            </a:r>
            <a:r>
              <a:rPr lang="fr-FR" sz="2200" dirty="0"/>
              <a:t>est une matrice diagonale contenant les valeurs propres</a:t>
            </a:r>
          </a:p>
          <a:p>
            <a:pPr lvl="2"/>
            <a:r>
              <a:rPr lang="fr-FR" sz="2200" dirty="0"/>
              <a:t>Choix des D composantes avec les plus grandes valeurs propres associées</a:t>
            </a:r>
          </a:p>
          <a:p>
            <a:pPr lvl="2"/>
            <a:r>
              <a:rPr lang="fr-FR" sz="2200" dirty="0"/>
              <a:t>Calcul de la matrice de taille (N x D) réduite aux D premières composantes R</a:t>
            </a:r>
            <a:r>
              <a:rPr lang="fr-FR" sz="2200" baseline="-25000" dirty="0"/>
              <a:t>D</a:t>
            </a:r>
            <a:r>
              <a:rPr lang="fr-FR" sz="2200" dirty="0"/>
              <a:t> = M W</a:t>
            </a:r>
            <a:r>
              <a:rPr lang="fr-FR" sz="2200" baseline="-25000" dirty="0"/>
              <a:t>D</a:t>
            </a:r>
            <a:r>
              <a:rPr lang="fr-FR" sz="2200" dirty="0"/>
              <a:t> (les D premières colonnes de W)</a:t>
            </a:r>
          </a:p>
        </p:txBody>
      </p:sp>
      <p:sp>
        <p:nvSpPr>
          <p:cNvPr id="6" name="Content Placeholder 2">
            <a:extLst>
              <a:ext uri="{FF2B5EF4-FFF2-40B4-BE49-F238E27FC236}">
                <a16:creationId xmlns:a16="http://schemas.microsoft.com/office/drawing/2014/main" id="{5AF4F7EF-4692-48B0-843F-BBF83A46F4C7}"/>
              </a:ext>
            </a:extLst>
          </p:cNvPr>
          <p:cNvSpPr txBox="1">
            <a:spLocks/>
          </p:cNvSpPr>
          <p:nvPr/>
        </p:nvSpPr>
        <p:spPr>
          <a:xfrm>
            <a:off x="5649161" y="5137734"/>
            <a:ext cx="6542839" cy="167198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Exemple de passage d’un espace de dimension 2 vers un espace de dimension 1</a:t>
            </a:r>
          </a:p>
          <a:p>
            <a:pPr marL="0" indent="0">
              <a:buNone/>
            </a:pPr>
            <a:r>
              <a:rPr lang="fr-FR" sz="2000" dirty="0"/>
              <a:t>Nuage de « documents » sur 2 termes, on les réduit à la 1</a:t>
            </a:r>
            <a:r>
              <a:rPr lang="fr-FR" sz="2000" baseline="30000" dirty="0"/>
              <a:t>ère</a:t>
            </a:r>
            <a:r>
              <a:rPr lang="fr-FR" sz="2000" dirty="0"/>
              <a:t> composante principale, en projetant les points sur cet axe</a:t>
            </a:r>
            <a:endParaRPr lang="fr-FR" sz="2000" b="1" dirty="0"/>
          </a:p>
        </p:txBody>
      </p:sp>
      <p:pic>
        <p:nvPicPr>
          <p:cNvPr id="8" name="Picture 7">
            <a:extLst>
              <a:ext uri="{FF2B5EF4-FFF2-40B4-BE49-F238E27FC236}">
                <a16:creationId xmlns:a16="http://schemas.microsoft.com/office/drawing/2014/main" id="{B46FDEC0-C922-4428-ABFB-45AE54E46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8136" y="1034963"/>
            <a:ext cx="4445000" cy="3956137"/>
          </a:xfrm>
          <a:prstGeom prst="rect">
            <a:avLst/>
          </a:prstGeom>
        </p:spPr>
      </p:pic>
    </p:spTree>
    <p:extLst>
      <p:ext uri="{BB962C8B-B14F-4D97-AF65-F5344CB8AC3E}">
        <p14:creationId xmlns:p14="http://schemas.microsoft.com/office/powerpoint/2010/main" val="248164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B780-ABCC-49A0-93D0-3F35B3B759A7}"/>
              </a:ext>
            </a:extLst>
          </p:cNvPr>
          <p:cNvSpPr>
            <a:spLocks noGrp="1"/>
          </p:cNvSpPr>
          <p:nvPr>
            <p:ph type="title"/>
          </p:nvPr>
        </p:nvSpPr>
        <p:spPr/>
        <p:txBody>
          <a:bodyPr>
            <a:normAutofit fontScale="90000"/>
          </a:bodyPr>
          <a:lstStyle/>
          <a:p>
            <a:r>
              <a:rPr lang="fr-FR" dirty="0"/>
              <a:t>Réduction de dimensionnalité : ACP et LSA</a:t>
            </a:r>
          </a:p>
        </p:txBody>
      </p:sp>
      <p:sp>
        <p:nvSpPr>
          <p:cNvPr id="3" name="Content Placeholder 2">
            <a:extLst>
              <a:ext uri="{FF2B5EF4-FFF2-40B4-BE49-F238E27FC236}">
                <a16:creationId xmlns:a16="http://schemas.microsoft.com/office/drawing/2014/main" id="{6D898C7F-8EEF-421B-91F7-35D96052EB69}"/>
              </a:ext>
            </a:extLst>
          </p:cNvPr>
          <p:cNvSpPr>
            <a:spLocks noGrp="1"/>
          </p:cNvSpPr>
          <p:nvPr>
            <p:ph idx="1"/>
          </p:nvPr>
        </p:nvSpPr>
        <p:spPr>
          <a:xfrm>
            <a:off x="192505" y="1060363"/>
            <a:ext cx="11871158" cy="5162839"/>
          </a:xfrm>
        </p:spPr>
        <p:txBody>
          <a:bodyPr>
            <a:normAutofit/>
          </a:bodyPr>
          <a:lstStyle/>
          <a:p>
            <a:r>
              <a:rPr lang="fr-FR" dirty="0"/>
              <a:t>Tant PCA que LSA peuvent servir pour une réduction de dimensionnalité préalable à un groupement (ou à une classification)</a:t>
            </a:r>
          </a:p>
          <a:p>
            <a:r>
              <a:rPr lang="fr-FR" dirty="0"/>
              <a:t>Les deux méthodes procèdent à une décomposition en valeurs singulières</a:t>
            </a:r>
          </a:p>
          <a:p>
            <a:pPr lvl="1"/>
            <a:r>
              <a:rPr lang="fr-FR" dirty="0"/>
              <a:t>LSA décompose la matrice brute termes-documents M</a:t>
            </a:r>
          </a:p>
          <a:p>
            <a:pPr lvl="1"/>
            <a:r>
              <a:rPr lang="fr-FR" dirty="0"/>
              <a:t>ACP décompose la matrice de covariance 1/N M MT, normalisée et éventuellement réduite par rapport aux termes</a:t>
            </a:r>
          </a:p>
          <a:p>
            <a:r>
              <a:rPr lang="fr-FR" dirty="0"/>
              <a:t>Comparaison des deux méthodes</a:t>
            </a:r>
          </a:p>
          <a:p>
            <a:pPr lvl="1"/>
            <a:r>
              <a:rPr lang="fr-FR" dirty="0"/>
              <a:t>Empiriquement, pour un même niveau de performance, il y a besoin de garder moins de composantes pour ACP que pour LSA (par exemple 80 contre 200)</a:t>
            </a:r>
          </a:p>
          <a:p>
            <a:pPr lvl="1"/>
            <a:r>
              <a:rPr lang="fr-FR" dirty="0"/>
              <a:t>Mais ACP nécessite une plus grande puissance de calcul (la matrice de départ est large et dense) que LSA</a:t>
            </a:r>
          </a:p>
          <a:p>
            <a:pPr lvl="1"/>
            <a:r>
              <a:rPr lang="fr-FR" dirty="0"/>
              <a:t>Mais ACP est moins interprétable que LSA – dimensions réduites plus abstraites que les thèmes de LSA</a:t>
            </a:r>
          </a:p>
          <a:p>
            <a:endParaRPr lang="fr-FR" dirty="0"/>
          </a:p>
        </p:txBody>
      </p:sp>
    </p:spTree>
    <p:extLst>
      <p:ext uri="{BB962C8B-B14F-4D97-AF65-F5344CB8AC3E}">
        <p14:creationId xmlns:p14="http://schemas.microsoft.com/office/powerpoint/2010/main" val="255659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lnSpcReduction="10000"/>
          </a:bodyPr>
          <a:lstStyle/>
          <a:p>
            <a:r>
              <a:rPr lang="fr-FR" dirty="0"/>
              <a:t>Préparation préliminaire </a:t>
            </a:r>
            <a:r>
              <a:rPr lang="fr-FR" sz="2000" dirty="0"/>
              <a:t>(cf. aussi factorisation NMF)</a:t>
            </a:r>
            <a:endParaRPr lang="fr-FR" sz="2400" dirty="0"/>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endParaRPr lang="fr-FR" sz="2000" dirty="0"/>
          </a:p>
          <a:p>
            <a:r>
              <a:rPr lang="fr-FR" dirty="0" err="1"/>
              <a:t>scikit-learn</a:t>
            </a:r>
            <a:r>
              <a:rPr lang="fr-FR" dirty="0"/>
              <a:t> – ACP</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PCA</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pca = PCA(n_components=nb_composantes)</a:t>
            </a:r>
            <a:endParaRPr lang="fr-FR" dirty="0"/>
          </a:p>
          <a:p>
            <a:pPr lvl="1"/>
            <a:r>
              <a:rPr lang="fr-FR" dirty="0"/>
              <a:t>Réduction de dimensionnalité</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pca.fit_transform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100" dirty="0"/>
              <a:t>	La matrice réduite est une matrice N x </a:t>
            </a:r>
            <a:r>
              <a:rPr lang="fr-FR" sz="2100" dirty="0" err="1"/>
              <a:t>nb_composantes</a:t>
            </a:r>
            <a:r>
              <a:rPr lang="fr-FR" sz="2100" dirty="0"/>
              <a:t>, une ligne par document, autant de colonnes 	que de composantes principales conservées.</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368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ACP et LSA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1084322"/>
            <a:ext cx="12192000" cy="4859277"/>
          </a:xfrm>
        </p:spPr>
        <p:txBody>
          <a:bodyPr>
            <a:normAutofit/>
          </a:bodyPr>
          <a:lstStyle/>
          <a:p>
            <a:r>
              <a:rPr lang="fr-FR" dirty="0" err="1"/>
              <a:t>scikit-learn</a:t>
            </a:r>
            <a:r>
              <a:rPr lang="fr-FR" dirty="0"/>
              <a:t> – LSA</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sklearn.decomposition</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TruncatedSVD</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lsa = TruncatedSVD(n_components=nb_composantes)</a:t>
            </a:r>
          </a:p>
          <a:p>
            <a:pPr marL="457200" lvl="1" indent="0">
              <a:buNone/>
            </a:pPr>
            <a:r>
              <a:rPr lang="da-DK"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sklearn.preprocessing</a:t>
            </a:r>
            <a:r>
              <a:rPr lang="fr-FR" sz="2000" dirty="0">
                <a:latin typeface="Courier New" panose="02070309020205020404" pitchFamily="49" charset="0"/>
                <a:cs typeface="Courier New" panose="02070309020205020404" pitchFamily="49" charset="0"/>
              </a:rPr>
              <a:t> import </a:t>
            </a:r>
            <a:r>
              <a:rPr lang="fr-FR" sz="2000" dirty="0" err="1">
                <a:latin typeface="Courier New" panose="02070309020205020404" pitchFamily="49" charset="0"/>
                <a:cs typeface="Courier New" panose="02070309020205020404" pitchFamily="49" charset="0"/>
              </a:rPr>
              <a:t>Normalizer</a:t>
            </a:r>
            <a:endParaRPr lang="da-DK" sz="2000" dirty="0">
              <a:latin typeface="Courier New" panose="02070309020205020404" pitchFamily="49" charset="0"/>
              <a:cs typeface="Courier New" panose="02070309020205020404" pitchFamily="49" charset="0"/>
            </a:endParaRPr>
          </a:p>
          <a:p>
            <a:pPr marL="457200" lvl="1" indent="0">
              <a:buNone/>
            </a:pPr>
            <a:r>
              <a:rPr lang="da-DK" sz="2000" dirty="0">
                <a:latin typeface="Courier New" panose="02070309020205020404" pitchFamily="49" charset="0"/>
                <a:cs typeface="Courier New" panose="02070309020205020404" pitchFamily="49" charset="0"/>
              </a:rPr>
              <a:t>	normalisateur = Normalizer(copy=False)</a:t>
            </a:r>
            <a:endParaRPr lang="fr-FR" dirty="0"/>
          </a:p>
          <a:p>
            <a:pPr lvl="1"/>
            <a:r>
              <a:rPr lang="fr-FR" dirty="0"/>
              <a:t>Réduction de dimensionnalité</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lsa.fit_transform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normalisateur.transform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LSA (</a:t>
            </a:r>
            <a:r>
              <a:rPr lang="fr-FR" sz="2000" dirty="0"/>
              <a:t>N x </a:t>
            </a:r>
            <a:r>
              <a:rPr lang="fr-FR" sz="2000" dirty="0" err="1"/>
              <a:t>nb_composantes</a:t>
            </a:r>
            <a:r>
              <a:rPr lang="fr-FR" sz="2000" dirty="0">
                <a:cs typeface="Courier New" panose="02070309020205020404" pitchFamily="49" charset="0"/>
              </a:rPr>
              <a:t>) doit être normalisée si doit être utilisée pour opérer un 	groupement utilisant l’algorithme K-</a:t>
            </a:r>
            <a:r>
              <a:rPr lang="fr-FR" sz="2000" dirty="0" err="1">
                <a:cs typeface="Courier New" panose="02070309020205020404" pitchFamily="49" charset="0"/>
              </a:rPr>
              <a:t>Means</a:t>
            </a:r>
            <a:r>
              <a:rPr lang="fr-FR" sz="2000" dirty="0">
                <a:cs typeface="Courier New" panose="02070309020205020404" pitchFamily="49" charset="0"/>
              </a:rPr>
              <a:t>, afin de ne privilégier aucune des composantes</a:t>
            </a:r>
          </a:p>
          <a:p>
            <a:pPr marL="457200" lvl="1" indent="0">
              <a:buNone/>
            </a:pPr>
            <a:r>
              <a:rPr lang="fr-FR" sz="2000" dirty="0">
                <a:cs typeface="Courier New" panose="02070309020205020404" pitchFamily="49" charset="0"/>
              </a:rPr>
              <a:t>	Remarque : pas ce besoin pour la matrice issue de PCA (elle est déjà normalisée)</a:t>
            </a:r>
            <a:endParaRPr lang="fr-FR" sz="2100" dirty="0"/>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821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vectorielles (par comptage)</a:t>
            </a:r>
          </a:p>
          <a:p>
            <a:r>
              <a:rPr lang="fr-FR" sz="2400" dirty="0">
                <a:solidFill>
                  <a:schemeClr val="bg1">
                    <a:lumMod val="50000"/>
                  </a:schemeClr>
                </a:solidFill>
              </a:rPr>
              <a:t>Analyse thématique</a:t>
            </a:r>
          </a:p>
          <a:p>
            <a:r>
              <a:rPr lang="fr-FR" sz="2400" b="1" dirty="0"/>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473753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340437"/>
          </a:xfrm>
        </p:spPr>
        <p:txBody>
          <a:bodyPr>
            <a:normAutofit fontScale="92500" lnSpcReduction="10000"/>
          </a:bodyPr>
          <a:lstStyle/>
          <a:p>
            <a:r>
              <a:rPr lang="fr-FR" dirty="0"/>
              <a:t>Là aussi, réduire la dimensionnalité tout en conservant le maximum d’information</a:t>
            </a:r>
          </a:p>
          <a:p>
            <a:r>
              <a:rPr lang="fr-FR" dirty="0"/>
              <a:t>t-SNE t-</a:t>
            </a:r>
            <a:r>
              <a:rPr lang="fr-FR" dirty="0" err="1"/>
              <a:t>distributed</a:t>
            </a:r>
            <a:r>
              <a:rPr lang="fr-FR" dirty="0"/>
              <a:t> </a:t>
            </a:r>
            <a:r>
              <a:rPr lang="fr-FR" dirty="0" err="1"/>
              <a:t>Stochastic</a:t>
            </a:r>
            <a:r>
              <a:rPr lang="fr-FR" dirty="0"/>
              <a:t> </a:t>
            </a:r>
            <a:r>
              <a:rPr lang="fr-FR" dirty="0" err="1"/>
              <a:t>Neighbor</a:t>
            </a:r>
            <a:r>
              <a:rPr lang="fr-FR" dirty="0"/>
              <a:t> </a:t>
            </a:r>
            <a:r>
              <a:rPr lang="fr-FR" dirty="0" err="1"/>
              <a:t>Embedding</a:t>
            </a:r>
            <a:r>
              <a:rPr lang="fr-FR" dirty="0"/>
              <a:t> </a:t>
            </a:r>
            <a:r>
              <a:rPr lang="fr-FR" b="1" dirty="0"/>
              <a:t>minimise la divergence entre deux distributions</a:t>
            </a:r>
            <a:r>
              <a:rPr lang="fr-FR" dirty="0"/>
              <a:t> :</a:t>
            </a:r>
          </a:p>
          <a:p>
            <a:pPr lvl="1"/>
            <a:r>
              <a:rPr lang="fr-FR" dirty="0"/>
              <a:t>La distribution d’origine mesure les similarités entre chaque couple d’objets (de documents) dans l’espace de départ (décrit dans la matrice terme-document) de haute dimension (</a:t>
            </a:r>
            <a:r>
              <a:rPr lang="fr-FR" b="1" dirty="0"/>
              <a:t>T</a:t>
            </a:r>
            <a:r>
              <a:rPr lang="fr-FR" dirty="0"/>
              <a:t> termes)</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N’étant pas linéaire, cet algorithme épouse plus fidèlement les caractéristiques des données (dépendances entre termes)</a:t>
            </a:r>
          </a:p>
          <a:p>
            <a:pPr lvl="1"/>
            <a:r>
              <a:rPr lang="fr-FR" dirty="0"/>
              <a:t>t-SNE étant très consommateur de ressources, le premier espace (de haute dimension) doit en fait être relativement de basse dimension =&gt; </a:t>
            </a:r>
            <a:r>
              <a:rPr lang="fr-FR" b="1" dirty="0"/>
              <a:t>effectuer une première réduction de dimension</a:t>
            </a:r>
            <a:r>
              <a:rPr lang="fr-FR" dirty="0"/>
              <a:t>, par exemple via PCA ou LSA, pour passer de 10000 à 50 dimensions, et ensuite réduire via t-SNE</a:t>
            </a:r>
          </a:p>
          <a:p>
            <a:pPr lvl="1"/>
            <a:r>
              <a:rPr lang="fr-FR" dirty="0"/>
              <a:t>Une fois le passage effectué vers l’espace de basse dimension, le détail des informations d’entrée est définitivement perdu</a:t>
            </a:r>
          </a:p>
          <a:p>
            <a:pPr lvl="1"/>
            <a:r>
              <a:rPr lang="fr-FR" dirty="0"/>
              <a:t>Utilisation aussi (et surtout) à fins d’</a:t>
            </a:r>
            <a:r>
              <a:rPr lang="fr-FR" b="1" dirty="0"/>
              <a:t>exploration / de visualisation</a:t>
            </a:r>
          </a:p>
        </p:txBody>
      </p:sp>
    </p:spTree>
    <p:extLst>
      <p:ext uri="{BB962C8B-B14F-4D97-AF65-F5344CB8AC3E}">
        <p14:creationId xmlns:p14="http://schemas.microsoft.com/office/powerpoint/2010/main" val="66372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t-SNE (2/2)</a:t>
            </a:r>
          </a:p>
        </p:txBody>
      </p:sp>
      <p:sp>
        <p:nvSpPr>
          <p:cNvPr id="5" name="Content Placeholder 4">
            <a:extLst>
              <a:ext uri="{FF2B5EF4-FFF2-40B4-BE49-F238E27FC236}">
                <a16:creationId xmlns:a16="http://schemas.microsoft.com/office/drawing/2014/main" id="{4F62ABFB-B0B1-4A2B-A2F0-C811FEFC7B7A}"/>
              </a:ext>
            </a:extLst>
          </p:cNvPr>
          <p:cNvSpPr>
            <a:spLocks noGrp="1"/>
          </p:cNvSpPr>
          <p:nvPr>
            <p:ph idx="1"/>
          </p:nvPr>
        </p:nvSpPr>
        <p:spPr>
          <a:xfrm>
            <a:off x="838200" y="1060363"/>
            <a:ext cx="10515600" cy="222337"/>
          </a:xfrm>
        </p:spPr>
        <p:txBody>
          <a:bodyPr>
            <a:normAutofit fontScale="40000" lnSpcReduction="20000"/>
          </a:bodyPr>
          <a:lstStyle/>
          <a:p>
            <a:pPr marL="0" indent="0">
              <a:buNone/>
            </a:pPr>
            <a:r>
              <a:rPr lang="fr-FR" dirty="0"/>
              <a:t>  </a:t>
            </a:r>
          </a:p>
        </p:txBody>
      </p:sp>
      <p:pic>
        <p:nvPicPr>
          <p:cNvPr id="7" name="Picture 6">
            <a:extLst>
              <a:ext uri="{FF2B5EF4-FFF2-40B4-BE49-F238E27FC236}">
                <a16:creationId xmlns:a16="http://schemas.microsoft.com/office/drawing/2014/main" id="{93F40AFD-E36D-45AA-AF4E-E50205963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95" y="1171531"/>
            <a:ext cx="6128744" cy="4213512"/>
          </a:xfrm>
          <a:prstGeom prst="rect">
            <a:avLst/>
          </a:prstGeom>
        </p:spPr>
      </p:pic>
      <p:pic>
        <p:nvPicPr>
          <p:cNvPr id="9" name="Picture 8">
            <a:extLst>
              <a:ext uri="{FF2B5EF4-FFF2-40B4-BE49-F238E27FC236}">
                <a16:creationId xmlns:a16="http://schemas.microsoft.com/office/drawing/2014/main" id="{734C2219-AF6F-4860-9122-9BDC1ED27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6104" y="1282699"/>
            <a:ext cx="5967044" cy="4102343"/>
          </a:xfrm>
          <a:prstGeom prst="rect">
            <a:avLst/>
          </a:prstGeom>
        </p:spPr>
      </p:pic>
    </p:spTree>
    <p:extLst>
      <p:ext uri="{BB962C8B-B14F-4D97-AF65-F5344CB8AC3E}">
        <p14:creationId xmlns:p14="http://schemas.microsoft.com/office/powerpoint/2010/main" val="148620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Décomposition UMAP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0" y="996863"/>
            <a:ext cx="12109450" cy="5724612"/>
          </a:xfrm>
        </p:spPr>
        <p:txBody>
          <a:bodyPr>
            <a:normAutofit fontScale="92500"/>
          </a:bodyPr>
          <a:lstStyle/>
          <a:p>
            <a:r>
              <a:rPr lang="fr-FR" dirty="0"/>
              <a:t>Là aussi, réduire la dimensionnalité tout en conservant le maximum d’information</a:t>
            </a:r>
          </a:p>
          <a:p>
            <a:r>
              <a:rPr lang="fr-FR" dirty="0"/>
              <a:t>UMAP (</a:t>
            </a:r>
            <a:r>
              <a:rPr lang="fr-FR" dirty="0" err="1"/>
              <a:t>you</a:t>
            </a:r>
            <a:r>
              <a:rPr lang="fr-FR" dirty="0"/>
              <a:t> </a:t>
            </a:r>
            <a:r>
              <a:rPr lang="fr-FR" dirty="0" err="1"/>
              <a:t>map</a:t>
            </a:r>
            <a:r>
              <a:rPr lang="fr-FR" dirty="0"/>
              <a:t>) </a:t>
            </a:r>
            <a:r>
              <a:rPr lang="fr-FR" b="1" dirty="0"/>
              <a:t>minimise la divergence entre deux distributions</a:t>
            </a:r>
            <a:r>
              <a:rPr lang="fr-FR" dirty="0"/>
              <a:t> :</a:t>
            </a:r>
          </a:p>
          <a:p>
            <a:pPr lvl="1"/>
            <a:r>
              <a:rPr lang="fr-FR" dirty="0"/>
              <a:t>Dans l’espace d’origine (</a:t>
            </a:r>
            <a:r>
              <a:rPr lang="fr-FR" b="1" dirty="0"/>
              <a:t>T</a:t>
            </a:r>
            <a:r>
              <a:rPr lang="fr-FR" dirty="0"/>
              <a:t> termes), la distribution d’origine se fonde sur un graphe de points dont les arêtes sont pondérées par une force d’association entre les points ; pour mesurer cette force, on considère pour chaque point un rayon englobant les K voisins les plus proches, en étendant ensuite ce rayon vers les points suivants, et en diminuant la force.</a:t>
            </a:r>
          </a:p>
          <a:p>
            <a:pPr lvl="1"/>
            <a:r>
              <a:rPr lang="fr-FR" dirty="0"/>
              <a:t>La distribution d’arrivée mesure les similarités entre ces objets dans l’espace enchâssé (</a:t>
            </a:r>
            <a:r>
              <a:rPr lang="fr-FR" dirty="0" err="1"/>
              <a:t>embedded</a:t>
            </a:r>
            <a:r>
              <a:rPr lang="fr-FR" dirty="0"/>
              <a:t>) d’arrivée (</a:t>
            </a:r>
            <a:r>
              <a:rPr lang="fr-FR" b="1" dirty="0"/>
              <a:t>D</a:t>
            </a:r>
            <a:r>
              <a:rPr lang="fr-FR" dirty="0"/>
              <a:t> dimensions)</a:t>
            </a:r>
          </a:p>
          <a:p>
            <a:r>
              <a:rPr lang="fr-FR" dirty="0"/>
              <a:t>Caractéristiques</a:t>
            </a:r>
          </a:p>
          <a:p>
            <a:pPr lvl="1"/>
            <a:r>
              <a:rPr lang="fr-FR" dirty="0"/>
              <a:t>UMAP est très similaire à t-SNE, mais :</a:t>
            </a:r>
          </a:p>
          <a:p>
            <a:pPr lvl="1"/>
            <a:r>
              <a:rPr lang="fr-FR" dirty="0"/>
              <a:t>UMAP est beaucoup </a:t>
            </a:r>
            <a:r>
              <a:rPr lang="fr-FR" b="1" dirty="0">
                <a:solidFill>
                  <a:srgbClr val="00B050"/>
                </a:solidFill>
              </a:rPr>
              <a:t>plus performant </a:t>
            </a:r>
            <a:r>
              <a:rPr lang="fr-FR" dirty="0"/>
              <a:t>(consomme moins de ressources) que t-SNE</a:t>
            </a:r>
          </a:p>
          <a:p>
            <a:pPr lvl="2"/>
            <a:r>
              <a:rPr lang="fr-FR" dirty="0"/>
              <a:t>On peut se passer du préalable d’une réduction de dimension (ou en conserver davantage)</a:t>
            </a:r>
          </a:p>
          <a:p>
            <a:pPr lvl="2"/>
            <a:r>
              <a:rPr lang="fr-FR" dirty="0"/>
              <a:t>On peut passer plus de temps au réglage fin des paramètres</a:t>
            </a:r>
          </a:p>
          <a:p>
            <a:pPr lvl="1"/>
            <a:r>
              <a:rPr lang="fr-FR" dirty="0"/>
              <a:t>UMAP </a:t>
            </a:r>
            <a:r>
              <a:rPr lang="fr-FR" b="1" dirty="0">
                <a:solidFill>
                  <a:srgbClr val="00B050"/>
                </a:solidFill>
              </a:rPr>
              <a:t>préserve mieux la structure globale </a:t>
            </a:r>
            <a:r>
              <a:rPr lang="fr-FR" dirty="0"/>
              <a:t>que t-SNE</a:t>
            </a:r>
          </a:p>
          <a:p>
            <a:pPr lvl="2"/>
            <a:r>
              <a:rPr lang="fr-FR" dirty="0"/>
              <a:t>Les relations inter-cluster sont mieux préservées</a:t>
            </a:r>
          </a:p>
        </p:txBody>
      </p:sp>
    </p:spTree>
    <p:extLst>
      <p:ext uri="{BB962C8B-B14F-4D97-AF65-F5344CB8AC3E}">
        <p14:creationId xmlns:p14="http://schemas.microsoft.com/office/powerpoint/2010/main" val="62759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E9B2-8332-438A-B256-87BBB3B15E12}"/>
              </a:ext>
            </a:extLst>
          </p:cNvPr>
          <p:cNvSpPr>
            <a:spLocks noGrp="1"/>
          </p:cNvSpPr>
          <p:nvPr>
            <p:ph type="title"/>
          </p:nvPr>
        </p:nvSpPr>
        <p:spPr/>
        <p:txBody>
          <a:bodyPr>
            <a:normAutofit fontScale="90000"/>
          </a:bodyPr>
          <a:lstStyle/>
          <a:p>
            <a:r>
              <a:rPr lang="fr-FR" dirty="0"/>
              <a:t>Décomposition UMAP (2/2)</a:t>
            </a:r>
          </a:p>
        </p:txBody>
      </p:sp>
      <p:sp>
        <p:nvSpPr>
          <p:cNvPr id="3" name="Content Placeholder 2">
            <a:extLst>
              <a:ext uri="{FF2B5EF4-FFF2-40B4-BE49-F238E27FC236}">
                <a16:creationId xmlns:a16="http://schemas.microsoft.com/office/drawing/2014/main" id="{07F93B14-86E7-4F76-912A-5C2690E0A193}"/>
              </a:ext>
            </a:extLst>
          </p:cNvPr>
          <p:cNvSpPr>
            <a:spLocks noGrp="1"/>
          </p:cNvSpPr>
          <p:nvPr>
            <p:ph idx="1"/>
          </p:nvPr>
        </p:nvSpPr>
        <p:spPr>
          <a:xfrm>
            <a:off x="838200" y="1060364"/>
            <a:ext cx="656771" cy="1029694"/>
          </a:xfrm>
        </p:spPr>
        <p:txBody>
          <a:bodyPr/>
          <a:lstStyle/>
          <a:p>
            <a:pPr marL="0" indent="0">
              <a:buNone/>
            </a:pPr>
            <a:r>
              <a:rPr lang="fr-FR" dirty="0"/>
              <a:t> </a:t>
            </a:r>
          </a:p>
        </p:txBody>
      </p:sp>
      <p:pic>
        <p:nvPicPr>
          <p:cNvPr id="4" name="Picture 3">
            <a:extLst>
              <a:ext uri="{FF2B5EF4-FFF2-40B4-BE49-F238E27FC236}">
                <a16:creationId xmlns:a16="http://schemas.microsoft.com/office/drawing/2014/main" id="{2922D35D-ABFE-443B-883F-694167E53299}"/>
              </a:ext>
            </a:extLst>
          </p:cNvPr>
          <p:cNvPicPr>
            <a:picLocks noChangeAspect="1"/>
          </p:cNvPicPr>
          <p:nvPr/>
        </p:nvPicPr>
        <p:blipFill>
          <a:blip r:embed="rId3"/>
          <a:stretch>
            <a:fillRect/>
          </a:stretch>
        </p:blipFill>
        <p:spPr>
          <a:xfrm>
            <a:off x="409073" y="952893"/>
            <a:ext cx="3066143" cy="2452914"/>
          </a:xfrm>
          <a:prstGeom prst="rect">
            <a:avLst/>
          </a:prstGeom>
        </p:spPr>
      </p:pic>
      <p:pic>
        <p:nvPicPr>
          <p:cNvPr id="5" name="Picture 4">
            <a:extLst>
              <a:ext uri="{FF2B5EF4-FFF2-40B4-BE49-F238E27FC236}">
                <a16:creationId xmlns:a16="http://schemas.microsoft.com/office/drawing/2014/main" id="{5951B3FD-1BCD-46F1-90B2-FA4262ECF314}"/>
              </a:ext>
            </a:extLst>
          </p:cNvPr>
          <p:cNvPicPr>
            <a:picLocks noChangeAspect="1"/>
          </p:cNvPicPr>
          <p:nvPr/>
        </p:nvPicPr>
        <p:blipFill>
          <a:blip r:embed="rId4"/>
          <a:stretch>
            <a:fillRect/>
          </a:stretch>
        </p:blipFill>
        <p:spPr>
          <a:xfrm>
            <a:off x="6876333" y="929433"/>
            <a:ext cx="2815771" cy="2714775"/>
          </a:xfrm>
          <a:prstGeom prst="rect">
            <a:avLst/>
          </a:prstGeom>
        </p:spPr>
      </p:pic>
      <p:sp>
        <p:nvSpPr>
          <p:cNvPr id="6" name="TextBox 5">
            <a:extLst>
              <a:ext uri="{FF2B5EF4-FFF2-40B4-BE49-F238E27FC236}">
                <a16:creationId xmlns:a16="http://schemas.microsoft.com/office/drawing/2014/main" id="{DFBB90BB-F8C7-4E37-833A-630547018442}"/>
              </a:ext>
            </a:extLst>
          </p:cNvPr>
          <p:cNvSpPr txBox="1"/>
          <p:nvPr/>
        </p:nvSpPr>
        <p:spPr>
          <a:xfrm>
            <a:off x="2607331" y="2486396"/>
            <a:ext cx="1519968" cy="369332"/>
          </a:xfrm>
          <a:prstGeom prst="rect">
            <a:avLst/>
          </a:prstGeom>
          <a:noFill/>
        </p:spPr>
        <p:txBody>
          <a:bodyPr wrap="none" rtlCol="0">
            <a:spAutoFit/>
          </a:bodyPr>
          <a:lstStyle/>
          <a:p>
            <a:r>
              <a:rPr lang="fr-FR" dirty="0"/>
              <a:t>Original en 3D</a:t>
            </a:r>
          </a:p>
        </p:txBody>
      </p:sp>
      <p:sp>
        <p:nvSpPr>
          <p:cNvPr id="7" name="TextBox 6">
            <a:extLst>
              <a:ext uri="{FF2B5EF4-FFF2-40B4-BE49-F238E27FC236}">
                <a16:creationId xmlns:a16="http://schemas.microsoft.com/office/drawing/2014/main" id="{45CE1203-0E7F-4200-A5C5-063DF5603795}"/>
              </a:ext>
            </a:extLst>
          </p:cNvPr>
          <p:cNvSpPr txBox="1"/>
          <p:nvPr/>
        </p:nvSpPr>
        <p:spPr>
          <a:xfrm>
            <a:off x="10022518" y="1937448"/>
            <a:ext cx="1924758" cy="923330"/>
          </a:xfrm>
          <a:prstGeom prst="rect">
            <a:avLst/>
          </a:prstGeom>
          <a:noFill/>
        </p:spPr>
        <p:txBody>
          <a:bodyPr wrap="none" rtlCol="0">
            <a:spAutoFit/>
          </a:bodyPr>
          <a:lstStyle/>
          <a:p>
            <a:r>
              <a:rPr lang="fr-FR" dirty="0"/>
              <a:t>UMPA en 2D</a:t>
            </a:r>
          </a:p>
          <a:p>
            <a:r>
              <a:rPr lang="fr-FR" dirty="0" err="1"/>
              <a:t>n_neighbors</a:t>
            </a:r>
            <a:r>
              <a:rPr lang="fr-FR" dirty="0"/>
              <a:t> = 100</a:t>
            </a:r>
          </a:p>
          <a:p>
            <a:r>
              <a:rPr lang="fr-FR" dirty="0" err="1"/>
              <a:t>min_dist</a:t>
            </a:r>
            <a:r>
              <a:rPr lang="fr-FR" dirty="0"/>
              <a:t> = 0.5</a:t>
            </a:r>
          </a:p>
        </p:txBody>
      </p:sp>
      <p:pic>
        <p:nvPicPr>
          <p:cNvPr id="8" name="Picture 7">
            <a:extLst>
              <a:ext uri="{FF2B5EF4-FFF2-40B4-BE49-F238E27FC236}">
                <a16:creationId xmlns:a16="http://schemas.microsoft.com/office/drawing/2014/main" id="{CA3C92F0-76C4-4ADF-8B24-B114D7646B37}"/>
              </a:ext>
            </a:extLst>
          </p:cNvPr>
          <p:cNvPicPr>
            <a:picLocks noChangeAspect="1"/>
          </p:cNvPicPr>
          <p:nvPr/>
        </p:nvPicPr>
        <p:blipFill>
          <a:blip r:embed="rId5"/>
          <a:stretch>
            <a:fillRect/>
          </a:stretch>
        </p:blipFill>
        <p:spPr>
          <a:xfrm>
            <a:off x="6993782" y="4213097"/>
            <a:ext cx="2698322" cy="2714775"/>
          </a:xfrm>
          <a:prstGeom prst="rect">
            <a:avLst/>
          </a:prstGeom>
        </p:spPr>
      </p:pic>
      <p:sp>
        <p:nvSpPr>
          <p:cNvPr id="9" name="TextBox 8">
            <a:extLst>
              <a:ext uri="{FF2B5EF4-FFF2-40B4-BE49-F238E27FC236}">
                <a16:creationId xmlns:a16="http://schemas.microsoft.com/office/drawing/2014/main" id="{022F8A0A-2637-4D1A-BC40-A242B4D4F8C3}"/>
              </a:ext>
            </a:extLst>
          </p:cNvPr>
          <p:cNvSpPr txBox="1"/>
          <p:nvPr/>
        </p:nvSpPr>
        <p:spPr>
          <a:xfrm>
            <a:off x="9938378" y="5108820"/>
            <a:ext cx="1924758" cy="923330"/>
          </a:xfrm>
          <a:prstGeom prst="rect">
            <a:avLst/>
          </a:prstGeom>
          <a:noFill/>
        </p:spPr>
        <p:txBody>
          <a:bodyPr wrap="none" rtlCol="0">
            <a:spAutoFit/>
          </a:bodyPr>
          <a:lstStyle/>
          <a:p>
            <a:r>
              <a:rPr lang="fr-FR" dirty="0"/>
              <a:t>UMPA en 2D</a:t>
            </a:r>
          </a:p>
          <a:p>
            <a:r>
              <a:rPr lang="fr-FR" dirty="0" err="1"/>
              <a:t>n_neighbors</a:t>
            </a:r>
            <a:r>
              <a:rPr lang="fr-FR" dirty="0"/>
              <a:t> = 100</a:t>
            </a:r>
          </a:p>
          <a:p>
            <a:r>
              <a:rPr lang="fr-FR" dirty="0" err="1"/>
              <a:t>min_dist</a:t>
            </a:r>
            <a:r>
              <a:rPr lang="fr-FR" dirty="0"/>
              <a:t> = 0.1</a:t>
            </a:r>
          </a:p>
        </p:txBody>
      </p:sp>
      <p:pic>
        <p:nvPicPr>
          <p:cNvPr id="10" name="Picture 9">
            <a:extLst>
              <a:ext uri="{FF2B5EF4-FFF2-40B4-BE49-F238E27FC236}">
                <a16:creationId xmlns:a16="http://schemas.microsoft.com/office/drawing/2014/main" id="{6AE296C9-1E84-4EE6-B3ED-C795832D40BB}"/>
              </a:ext>
            </a:extLst>
          </p:cNvPr>
          <p:cNvPicPr>
            <a:picLocks noChangeAspect="1"/>
          </p:cNvPicPr>
          <p:nvPr/>
        </p:nvPicPr>
        <p:blipFill>
          <a:blip r:embed="rId6"/>
          <a:stretch>
            <a:fillRect/>
          </a:stretch>
        </p:blipFill>
        <p:spPr>
          <a:xfrm>
            <a:off x="345775" y="3823790"/>
            <a:ext cx="3066144" cy="3020517"/>
          </a:xfrm>
          <a:prstGeom prst="rect">
            <a:avLst/>
          </a:prstGeom>
        </p:spPr>
      </p:pic>
      <p:sp>
        <p:nvSpPr>
          <p:cNvPr id="11" name="TextBox 10">
            <a:extLst>
              <a:ext uri="{FF2B5EF4-FFF2-40B4-BE49-F238E27FC236}">
                <a16:creationId xmlns:a16="http://schemas.microsoft.com/office/drawing/2014/main" id="{0B07BCF3-DBE1-442B-9202-026D8C9FBE98}"/>
              </a:ext>
            </a:extLst>
          </p:cNvPr>
          <p:cNvSpPr txBox="1"/>
          <p:nvPr/>
        </p:nvSpPr>
        <p:spPr>
          <a:xfrm>
            <a:off x="3475216" y="5334048"/>
            <a:ext cx="1807739" cy="1200329"/>
          </a:xfrm>
          <a:prstGeom prst="rect">
            <a:avLst/>
          </a:prstGeom>
          <a:noFill/>
        </p:spPr>
        <p:txBody>
          <a:bodyPr wrap="none" rtlCol="0">
            <a:spAutoFit/>
          </a:bodyPr>
          <a:lstStyle/>
          <a:p>
            <a:r>
              <a:rPr lang="fr-FR" dirty="0"/>
              <a:t>UMPA en 2D</a:t>
            </a:r>
          </a:p>
          <a:p>
            <a:r>
              <a:rPr lang="fr-FR" dirty="0"/>
              <a:t>Défaut :</a:t>
            </a:r>
          </a:p>
          <a:p>
            <a:r>
              <a:rPr lang="fr-FR" dirty="0" err="1"/>
              <a:t>n_neighbors</a:t>
            </a:r>
            <a:r>
              <a:rPr lang="fr-FR" dirty="0"/>
              <a:t> = 15</a:t>
            </a:r>
          </a:p>
          <a:p>
            <a:r>
              <a:rPr lang="fr-FR" dirty="0" err="1"/>
              <a:t>min_dist</a:t>
            </a:r>
            <a:r>
              <a:rPr lang="fr-FR" dirty="0"/>
              <a:t> = 0.1</a:t>
            </a:r>
          </a:p>
        </p:txBody>
      </p:sp>
    </p:spTree>
    <p:extLst>
      <p:ext uri="{BB962C8B-B14F-4D97-AF65-F5344CB8AC3E}">
        <p14:creationId xmlns:p14="http://schemas.microsoft.com/office/powerpoint/2010/main" val="322731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A57A-FA62-432D-9118-E9A41364E731}"/>
              </a:ext>
            </a:extLst>
          </p:cNvPr>
          <p:cNvSpPr>
            <a:spLocks noGrp="1"/>
          </p:cNvSpPr>
          <p:nvPr>
            <p:ph type="title"/>
          </p:nvPr>
        </p:nvSpPr>
        <p:spPr/>
        <p:txBody>
          <a:bodyPr>
            <a:normAutofit fontScale="90000"/>
          </a:bodyPr>
          <a:lstStyle/>
          <a:p>
            <a:r>
              <a:rPr lang="fr-FR" dirty="0"/>
              <a:t>Comparaison t-SNE / UMAP</a:t>
            </a:r>
          </a:p>
        </p:txBody>
      </p:sp>
      <p:sp>
        <p:nvSpPr>
          <p:cNvPr id="3" name="Content Placeholder 2">
            <a:extLst>
              <a:ext uri="{FF2B5EF4-FFF2-40B4-BE49-F238E27FC236}">
                <a16:creationId xmlns:a16="http://schemas.microsoft.com/office/drawing/2014/main" id="{160E451C-C390-41B5-979F-591F2F7DD56D}"/>
              </a:ext>
            </a:extLst>
          </p:cNvPr>
          <p:cNvSpPr>
            <a:spLocks noGrp="1"/>
          </p:cNvSpPr>
          <p:nvPr>
            <p:ph idx="1"/>
          </p:nvPr>
        </p:nvSpPr>
        <p:spPr>
          <a:xfrm>
            <a:off x="838200" y="1060363"/>
            <a:ext cx="221343" cy="274951"/>
          </a:xfrm>
        </p:spPr>
        <p:txBody>
          <a:bodyPr>
            <a:normAutofit fontScale="55000" lnSpcReduction="20000"/>
          </a:bodyPr>
          <a:lstStyle/>
          <a:p>
            <a:pPr marL="0" indent="0">
              <a:buNone/>
            </a:pPr>
            <a:r>
              <a:rPr lang="fr-FR" dirty="0"/>
              <a:t> </a:t>
            </a:r>
          </a:p>
        </p:txBody>
      </p:sp>
      <p:pic>
        <p:nvPicPr>
          <p:cNvPr id="4" name="Picture 3">
            <a:extLst>
              <a:ext uri="{FF2B5EF4-FFF2-40B4-BE49-F238E27FC236}">
                <a16:creationId xmlns:a16="http://schemas.microsoft.com/office/drawing/2014/main" id="{3AD09AB3-E6E4-4F6C-B38D-849E6F4D026C}"/>
              </a:ext>
            </a:extLst>
          </p:cNvPr>
          <p:cNvPicPr>
            <a:picLocks noChangeAspect="1"/>
          </p:cNvPicPr>
          <p:nvPr/>
        </p:nvPicPr>
        <p:blipFill>
          <a:blip r:embed="rId3"/>
          <a:stretch>
            <a:fillRect/>
          </a:stretch>
        </p:blipFill>
        <p:spPr>
          <a:xfrm>
            <a:off x="1654628" y="1112510"/>
            <a:ext cx="8911772" cy="5302820"/>
          </a:xfrm>
          <a:prstGeom prst="rect">
            <a:avLst/>
          </a:prstGeom>
        </p:spPr>
      </p:pic>
    </p:spTree>
    <p:extLst>
      <p:ext uri="{BB962C8B-B14F-4D97-AF65-F5344CB8AC3E}">
        <p14:creationId xmlns:p14="http://schemas.microsoft.com/office/powerpoint/2010/main" val="307775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scikit-learn</a:t>
            </a:r>
            <a:r>
              <a:rPr lang="fr-FR" dirty="0"/>
              <a:t> – t-SNE</a:t>
            </a:r>
          </a:p>
          <a:p>
            <a:pPr lvl="1"/>
            <a:r>
              <a:rPr lang="fr-FR" dirty="0"/>
              <a:t>Création du modèle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sklearn.manifold</a:t>
            </a:r>
            <a:r>
              <a:rPr lang="fr-FR" sz="2000" dirty="0">
                <a:latin typeface="Courier New" panose="02070309020205020404" pitchFamily="49" charset="0"/>
                <a:cs typeface="Courier New" panose="02070309020205020404" pitchFamily="49" charset="0"/>
              </a:rPr>
              <a:t> import TSNE</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da-DK" sz="2000" dirty="0">
                <a:latin typeface="Courier New" panose="02070309020205020404" pitchFamily="49" charset="0"/>
                <a:cs typeface="Courier New" panose="02070309020205020404" pitchFamily="49" charset="0"/>
              </a:rPr>
              <a:t>tsne = TSNE(n_components=nb_composantes, perplexity=30)</a:t>
            </a:r>
          </a:p>
          <a:p>
            <a:pPr lvl="1"/>
            <a:r>
              <a:rPr lang="fr-FR" dirty="0"/>
              <a:t>Réduction de dimensionnalité</a:t>
            </a:r>
          </a:p>
          <a:p>
            <a:pPr marL="914400" lvl="2" indent="0">
              <a:buNone/>
            </a:pPr>
            <a:r>
              <a:rPr lang="fr-FR" dirty="0"/>
              <a:t>On suppose ici qu’on a opéré précédemment une première réduction de dimensionnalité, ici via LSA avec création d’une matrice réduite par LSA, essentiellement pour des raisons de performance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mat_reduite_tsne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tsne.fit_transform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mat_reduite_lsa</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TSNE est aussi de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699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t-SNE et UMAP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40104" y="999361"/>
            <a:ext cx="12192000" cy="5722114"/>
          </a:xfrm>
        </p:spPr>
        <p:txBody>
          <a:bodyPr>
            <a:normAutofit/>
          </a:bodyPr>
          <a:lstStyle/>
          <a:p>
            <a:r>
              <a:rPr lang="fr-FR" dirty="0" err="1"/>
              <a:t>umap</a:t>
            </a:r>
            <a:r>
              <a:rPr lang="fr-FR" dirty="0"/>
              <a:t> – UMAP</a:t>
            </a:r>
          </a:p>
          <a:p>
            <a:pPr lvl="1"/>
            <a:r>
              <a:rPr lang="fr-FR" dirty="0"/>
              <a:t>Création du modèle</a:t>
            </a:r>
          </a:p>
          <a:p>
            <a:pPr marL="457200" lvl="1" indent="0">
              <a:buNone/>
            </a:pPr>
            <a:r>
              <a:rPr lang="fr-FR" dirty="0"/>
              <a:t>	</a:t>
            </a:r>
            <a:r>
              <a:rPr lang="fr-FR" sz="2000" dirty="0">
                <a:latin typeface="Courier New" panose="02070309020205020404" pitchFamily="49" charset="0"/>
                <a:cs typeface="Courier New" panose="02070309020205020404" pitchFamily="49" charset="0"/>
              </a:rPr>
              <a:t>import </a:t>
            </a:r>
            <a:r>
              <a:rPr lang="fr-FR" sz="2000" dirty="0" err="1">
                <a:latin typeface="Courier New" panose="02070309020205020404" pitchFamily="49" charset="0"/>
                <a:cs typeface="Courier New" panose="02070309020205020404" pitchFamily="49" charset="0"/>
              </a:rPr>
              <a:t>umap</a:t>
            </a:r>
            <a:endParaRPr lang="fr-FR"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umap_reducteur</a:t>
            </a:r>
            <a:r>
              <a:rPr lang="da-DK" sz="2000" dirty="0">
                <a:latin typeface="Courier New" panose="02070309020205020404" pitchFamily="49" charset="0"/>
                <a:cs typeface="Courier New" panose="02070309020205020404" pitchFamily="49" charset="0"/>
              </a:rPr>
              <a:t> = umap.UMAP(n_components=nb_composantes, n_neighbors=15, 	min_dist=0.1)</a:t>
            </a:r>
          </a:p>
          <a:p>
            <a:pPr lvl="1"/>
            <a:r>
              <a:rPr lang="da-DK" dirty="0">
                <a:latin typeface="Calibri" panose="020F0502020204030204" pitchFamily="34" charset="0"/>
                <a:cs typeface="Calibri" panose="020F0502020204030204" pitchFamily="34" charset="0"/>
              </a:rPr>
              <a:t>Réduction de dimensionnalité</a:t>
            </a:r>
          </a:p>
          <a:p>
            <a:pPr marL="457200" lvl="1" indent="0">
              <a:buNone/>
            </a:pPr>
            <a:r>
              <a:rPr lang="en-US" sz="24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mat_reduite_ymap</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umap_reducteur.fit_transform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La matrice issue de UMAP est aussi de forme (N x </a:t>
            </a:r>
            <a:r>
              <a:rPr lang="fr-FR" sz="2000" dirty="0" err="1">
                <a:cs typeface="Courier New" panose="02070309020205020404" pitchFamily="49" charset="0"/>
              </a:rPr>
              <a:t>nb_composantes</a:t>
            </a:r>
            <a:r>
              <a:rPr lang="fr-FR" sz="2000" dirty="0">
                <a:cs typeface="Courier New" panose="02070309020205020404" pitchFamily="49" charset="0"/>
              </a:rPr>
              <a:t>)</a:t>
            </a:r>
          </a:p>
          <a:p>
            <a:pPr marL="114300"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700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a:xfrm>
            <a:off x="409073" y="136525"/>
            <a:ext cx="11454063" cy="657557"/>
          </a:xfrm>
        </p:spPr>
        <p:txBody>
          <a:bodyPr>
            <a:normAutofit fontScale="90000"/>
          </a:bodyPr>
          <a:lstStyle/>
          <a:p>
            <a:r>
              <a:rPr lang="fr-FR" dirty="0"/>
              <a:t>Algorithmes de groupement (clustering)</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70481" y="1022263"/>
            <a:ext cx="8084978" cy="5699212"/>
          </a:xfrm>
        </p:spPr>
        <p:txBody>
          <a:bodyPr>
            <a:normAutofit/>
          </a:bodyPr>
          <a:lstStyle/>
          <a:p>
            <a:r>
              <a:rPr lang="fr-FR" dirty="0"/>
              <a:t>Clustering hiérarchique</a:t>
            </a:r>
          </a:p>
          <a:p>
            <a:pPr lvl="1"/>
            <a:r>
              <a:rPr lang="fr-FR" dirty="0"/>
              <a:t>Recherche récursive de clusters imbriqués les uns dans les autres</a:t>
            </a:r>
          </a:p>
          <a:p>
            <a:pPr lvl="2"/>
            <a:r>
              <a:rPr lang="fr-FR" sz="2200" dirty="0"/>
              <a:t>Clustering agglomératif : on part des objets (documents) pris isolément et on les regroupe ensemble étape après étape</a:t>
            </a:r>
          </a:p>
          <a:p>
            <a:pPr lvl="2"/>
            <a:r>
              <a:rPr lang="fr-FR" sz="2200" dirty="0"/>
              <a:t>Clustering divisif : on part de l’ensemble des objets (documents) et on les divise étape après étape</a:t>
            </a:r>
          </a:p>
          <a:p>
            <a:pPr marL="0" indent="0">
              <a:buNone/>
            </a:pPr>
            <a:endParaRPr lang="fr-FR" dirty="0"/>
          </a:p>
          <a:p>
            <a:r>
              <a:rPr lang="fr-FR" dirty="0"/>
              <a:t>Clustering partitif (ou partitionnement)</a:t>
            </a:r>
          </a:p>
          <a:p>
            <a:pPr lvl="1"/>
            <a:r>
              <a:rPr lang="fr-FR" dirty="0"/>
              <a:t>On trouve tous les clusters simultanément, et il n’y a pas de structure hiérarchique entre eux</a:t>
            </a:r>
          </a:p>
          <a:p>
            <a:pPr lvl="2"/>
            <a:r>
              <a:rPr lang="fr-FR" sz="2200" dirty="0"/>
              <a:t>Clustering par centroïdes : K-</a:t>
            </a:r>
            <a:r>
              <a:rPr lang="fr-FR" sz="2200" dirty="0" err="1"/>
              <a:t>Means</a:t>
            </a:r>
            <a:endParaRPr lang="fr-FR" sz="2200" dirty="0"/>
          </a:p>
          <a:p>
            <a:pPr lvl="2"/>
            <a:r>
              <a:rPr lang="fr-FR" sz="2200" dirty="0"/>
              <a:t>Clustering par densité environnante : clustering spectral, </a:t>
            </a:r>
            <a:r>
              <a:rPr lang="fr-FR" sz="2200" dirty="0" err="1"/>
              <a:t>DBScan</a:t>
            </a:r>
            <a:r>
              <a:rPr lang="fr-FR" sz="2200" dirty="0"/>
              <a:t>, …</a:t>
            </a:r>
          </a:p>
        </p:txBody>
      </p:sp>
      <p:pic>
        <p:nvPicPr>
          <p:cNvPr id="12" name="Picture 11" descr="Hierarchical clustering creates a dendrogram representing the cluster structures.">
            <a:extLst>
              <a:ext uri="{FF2B5EF4-FFF2-40B4-BE49-F238E27FC236}">
                <a16:creationId xmlns:a16="http://schemas.microsoft.com/office/drawing/2014/main" id="{736B7418-F92F-454C-8544-547FC7312D8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2019" y="1022262"/>
            <a:ext cx="3109608" cy="2635337"/>
          </a:xfrm>
          <a:prstGeom prst="rect">
            <a:avLst/>
          </a:prstGeom>
          <a:noFill/>
          <a:ln>
            <a:noFill/>
          </a:ln>
        </p:spPr>
      </p:pic>
      <p:pic>
        <p:nvPicPr>
          <p:cNvPr id="13" name="Picture 12" descr="http://edutechwiki.unige.ch/fmediawiki/images/thumb/9/9b/KMeans-Gaussian-data.png/350px-KMeans-Gaussian-data.png">
            <a:extLst>
              <a:ext uri="{FF2B5EF4-FFF2-40B4-BE49-F238E27FC236}">
                <a16:creationId xmlns:a16="http://schemas.microsoft.com/office/drawing/2014/main" id="{E44CD1BE-51B8-4F7A-8F14-D1A49E39E2A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502019" y="3848735"/>
            <a:ext cx="3361117" cy="3190892"/>
          </a:xfrm>
          <a:prstGeom prst="rect">
            <a:avLst/>
          </a:prstGeom>
          <a:noFill/>
          <a:ln>
            <a:noFill/>
          </a:ln>
        </p:spPr>
      </p:pic>
    </p:spTree>
    <p:extLst>
      <p:ext uri="{BB962C8B-B14F-4D97-AF65-F5344CB8AC3E}">
        <p14:creationId xmlns:p14="http://schemas.microsoft.com/office/powerpoint/2010/main" val="89135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(1/2)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1" y="991645"/>
            <a:ext cx="6776581" cy="2549754"/>
          </a:xfrm>
        </p:spPr>
        <p:txBody>
          <a:bodyPr>
            <a:normAutofit lnSpcReduction="10000"/>
          </a:bodyPr>
          <a:lstStyle/>
          <a:p>
            <a:r>
              <a:rPr lang="fr-FR" sz="2400" dirty="0"/>
              <a:t>Le principal algorithme de groupement est un algorithme de partitionnement</a:t>
            </a:r>
          </a:p>
          <a:p>
            <a:r>
              <a:rPr lang="fr-FR" sz="2400" dirty="0"/>
              <a:t>Le regroupement des documents se fait autour de </a:t>
            </a:r>
            <a:r>
              <a:rPr lang="fr-FR" sz="2400" b="1" dirty="0"/>
              <a:t>K centroïdes</a:t>
            </a:r>
            <a:r>
              <a:rPr lang="fr-FR" sz="2400" dirty="0"/>
              <a:t>, qui sont des points fictifs (des documents fictifs) au milieu des </a:t>
            </a:r>
            <a:r>
              <a:rPr lang="fr-FR" sz="2400" b="1" dirty="0"/>
              <a:t>K groupes</a:t>
            </a:r>
          </a:p>
          <a:p>
            <a:r>
              <a:rPr lang="fr-FR" sz="2400" dirty="0"/>
              <a:t>Les centroïdes sont calculés de façon à </a:t>
            </a:r>
            <a:r>
              <a:rPr lang="fr-FR" sz="2400" b="1" dirty="0"/>
              <a:t>minimiser la somme de ses distances avec les documents </a:t>
            </a:r>
          </a:p>
        </p:txBody>
      </p:sp>
      <p:pic>
        <p:nvPicPr>
          <p:cNvPr id="5" name="Picture 4">
            <a:extLst>
              <a:ext uri="{FF2B5EF4-FFF2-40B4-BE49-F238E27FC236}">
                <a16:creationId xmlns:a16="http://schemas.microsoft.com/office/drawing/2014/main" id="{AF569F82-9DC8-4290-9FB9-77D2173B9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551" y="996864"/>
            <a:ext cx="3397087" cy="2544536"/>
          </a:xfrm>
          <a:prstGeom prst="rect">
            <a:avLst/>
          </a:prstGeom>
        </p:spPr>
      </p:pic>
      <p:sp>
        <p:nvSpPr>
          <p:cNvPr id="6" name="Content Placeholder 2">
            <a:extLst>
              <a:ext uri="{FF2B5EF4-FFF2-40B4-BE49-F238E27FC236}">
                <a16:creationId xmlns:a16="http://schemas.microsoft.com/office/drawing/2014/main" id="{6A3B3EEA-CDFA-4C1C-ABA5-9B184AC42ADE}"/>
              </a:ext>
            </a:extLst>
          </p:cNvPr>
          <p:cNvSpPr txBox="1">
            <a:spLocks/>
          </p:cNvSpPr>
          <p:nvPr/>
        </p:nvSpPr>
        <p:spPr>
          <a:xfrm>
            <a:off x="0" y="3488407"/>
            <a:ext cx="12062564" cy="3369593"/>
          </a:xfrm>
          <a:prstGeom prst="rect">
            <a:avLst/>
          </a:prstGeom>
        </p:spPr>
        <p:txBody>
          <a:bodyPr vert="horz" lIns="91440" tIns="45720" rIns="91440" bIns="45720" rtlCol="0">
            <a:normAutofit fontScale="8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Suppositions sur les données :</a:t>
            </a:r>
          </a:p>
          <a:p>
            <a:pPr lvl="1"/>
            <a:r>
              <a:rPr lang="fr-FR" sz="2600" dirty="0"/>
              <a:t>La distribution des documents se fait selon des patates relativement </a:t>
            </a:r>
            <a:r>
              <a:rPr lang="fr-FR" sz="2600" b="1" dirty="0">
                <a:solidFill>
                  <a:srgbClr val="FF0000"/>
                </a:solidFill>
              </a:rPr>
              <a:t>sphériques</a:t>
            </a:r>
            <a:r>
              <a:rPr lang="fr-FR" sz="2600" dirty="0"/>
              <a:t> et </a:t>
            </a:r>
            <a:r>
              <a:rPr lang="fr-FR" sz="2600" b="1" dirty="0">
                <a:solidFill>
                  <a:srgbClr val="FF0000"/>
                </a:solidFill>
              </a:rPr>
              <a:t>isotropes</a:t>
            </a:r>
            <a:r>
              <a:rPr lang="fr-FR" sz="2600" dirty="0"/>
              <a:t>, et présentant une cohérence interne relativement uniforme d’un groupe à l’autre</a:t>
            </a:r>
          </a:p>
          <a:p>
            <a:pPr lvl="1"/>
            <a:r>
              <a:rPr lang="fr-FR" sz="2600" dirty="0"/>
              <a:t>Ces suppositions ne sont pas forcément vérifiées =&gt; utiliser d’autres distances, voire d’autres algorithmes</a:t>
            </a:r>
          </a:p>
          <a:p>
            <a:r>
              <a:rPr lang="fr-FR" dirty="0"/>
              <a:t>Caractéristiques de l’algorithme</a:t>
            </a:r>
          </a:p>
          <a:p>
            <a:pPr lvl="1"/>
            <a:r>
              <a:rPr lang="fr-FR" sz="2600" dirty="0"/>
              <a:t>Conceptuellement </a:t>
            </a:r>
            <a:r>
              <a:rPr lang="fr-FR" sz="2600" b="1" dirty="0">
                <a:solidFill>
                  <a:srgbClr val="00B050"/>
                </a:solidFill>
              </a:rPr>
              <a:t>simple</a:t>
            </a:r>
            <a:r>
              <a:rPr lang="fr-FR" sz="2600" dirty="0"/>
              <a:t> et facilement interprétable</a:t>
            </a:r>
          </a:p>
          <a:p>
            <a:pPr lvl="1"/>
            <a:r>
              <a:rPr lang="fr-FR" sz="2600" dirty="0"/>
              <a:t>Peut être </a:t>
            </a:r>
            <a:r>
              <a:rPr lang="fr-FR" sz="2600" b="1" dirty="0">
                <a:solidFill>
                  <a:srgbClr val="FF0000"/>
                </a:solidFill>
              </a:rPr>
              <a:t>lent</a:t>
            </a:r>
            <a:r>
              <a:rPr lang="fr-FR" sz="2600" dirty="0"/>
              <a:t> dans un espace de haute dimension (d’où réduction de dimensionnalité si besoin)</a:t>
            </a:r>
          </a:p>
          <a:p>
            <a:pPr lvl="1"/>
            <a:r>
              <a:rPr lang="fr-FR" sz="2600" dirty="0"/>
              <a:t>Les regroupements résultats dépendent fortement de </a:t>
            </a:r>
            <a:r>
              <a:rPr lang="fr-FR" sz="2600" dirty="0">
                <a:solidFill>
                  <a:srgbClr val="FF0000"/>
                </a:solidFill>
              </a:rPr>
              <a:t>l’</a:t>
            </a:r>
            <a:r>
              <a:rPr lang="fr-FR" sz="2600" b="1" dirty="0">
                <a:solidFill>
                  <a:srgbClr val="FF0000"/>
                </a:solidFill>
              </a:rPr>
              <a:t>initialisation des centroïdes </a:t>
            </a:r>
            <a:r>
              <a:rPr lang="fr-FR" sz="2600" dirty="0"/>
              <a:t>(qui évoluent ensuite, voir mécanisme)</a:t>
            </a:r>
          </a:p>
          <a:p>
            <a:pPr lvl="1"/>
            <a:r>
              <a:rPr lang="fr-FR" sz="2600" dirty="0"/>
              <a:t>Les groupes une fois définis, on peut assigner un groupe à tout </a:t>
            </a:r>
            <a:r>
              <a:rPr lang="fr-FR" sz="2600" b="1" dirty="0">
                <a:solidFill>
                  <a:srgbClr val="00B050"/>
                </a:solidFill>
              </a:rPr>
              <a:t>nouveau document</a:t>
            </a:r>
          </a:p>
        </p:txBody>
      </p:sp>
    </p:spTree>
    <p:extLst>
      <p:ext uri="{BB962C8B-B14F-4D97-AF65-F5344CB8AC3E}">
        <p14:creationId xmlns:p14="http://schemas.microsoft.com/office/powerpoint/2010/main" val="216844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K-</a:t>
            </a:r>
            <a:r>
              <a:rPr lang="fr-FR" dirty="0" err="1"/>
              <a:t>Means</a:t>
            </a:r>
            <a:r>
              <a:rPr lang="fr-FR" dirty="0"/>
              <a:t> (regroupement des K-moyennes) (2/2)</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225467" y="1026091"/>
            <a:ext cx="5574082" cy="5695384"/>
          </a:xfrm>
        </p:spPr>
        <p:txBody>
          <a:bodyPr>
            <a:normAutofit fontScale="85000" lnSpcReduction="20000"/>
          </a:bodyPr>
          <a:lstStyle/>
          <a:p>
            <a:r>
              <a:rPr lang="fr-FR" sz="2200" dirty="0"/>
              <a:t>Initialisation : les centroïdes sont mis sur K points aléatoires (« graines »)</a:t>
            </a:r>
          </a:p>
          <a:p>
            <a:endParaRPr lang="fr-FR" sz="2200" dirty="0"/>
          </a:p>
          <a:p>
            <a:pPr marL="0" indent="0">
              <a:buNone/>
            </a:pPr>
            <a:endParaRPr lang="fr-FR" sz="2200" dirty="0"/>
          </a:p>
          <a:p>
            <a:pPr marL="0" indent="0">
              <a:buNone/>
            </a:pPr>
            <a:endParaRPr lang="fr-FR" sz="2200" dirty="0"/>
          </a:p>
          <a:p>
            <a:r>
              <a:rPr lang="fr-FR" sz="2200" dirty="0"/>
              <a:t>Regroupement : Les K clusters sont construits autour des centroïdes (chaque document est rattaché au centroïde le plus proche) </a:t>
            </a:r>
          </a:p>
          <a:p>
            <a:endParaRPr lang="fr-FR" sz="2200" dirty="0"/>
          </a:p>
          <a:p>
            <a:endParaRPr lang="fr-FR" sz="2200" dirty="0"/>
          </a:p>
          <a:p>
            <a:endParaRPr lang="fr-FR" sz="2200" dirty="0"/>
          </a:p>
          <a:p>
            <a:r>
              <a:rPr lang="fr-FR" sz="2200" dirty="0"/>
              <a:t>Recentrage : On recalcule les centroïdes de façon à les mettre au centre des documents qui lui sont rattachés</a:t>
            </a:r>
          </a:p>
          <a:p>
            <a:endParaRPr lang="fr-FR" sz="2200" dirty="0"/>
          </a:p>
          <a:p>
            <a:endParaRPr lang="fr-FR" sz="2200" dirty="0"/>
          </a:p>
          <a:p>
            <a:r>
              <a:rPr lang="fr-FR" sz="2200" dirty="0"/>
              <a:t>On poursuit (itère) les cycles regroupement / recentrage jusqu’à ce qu’un critère de convergence soit atteint (les centroïdes ne bougent plus trop) </a:t>
            </a:r>
          </a:p>
        </p:txBody>
      </p:sp>
      <p:pic>
        <p:nvPicPr>
          <p:cNvPr id="7" name="Picture 6" descr="http://edutechwiki.unige.ch/fmediawiki/images/thumb/2/28/K_Means_Example_Step_1.png/124px-K_Means_Example_Step_1.png">
            <a:hlinkClick r:id="rId3"/>
            <a:extLst>
              <a:ext uri="{FF2B5EF4-FFF2-40B4-BE49-F238E27FC236}">
                <a16:creationId xmlns:a16="http://schemas.microsoft.com/office/drawing/2014/main" id="{BDC4CEC3-FC64-4C90-8980-8C06678BCD0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90829" y="999997"/>
            <a:ext cx="2072799" cy="1867421"/>
          </a:xfrm>
          <a:prstGeom prst="rect">
            <a:avLst/>
          </a:prstGeom>
          <a:noFill/>
          <a:ln>
            <a:noFill/>
          </a:ln>
        </p:spPr>
      </p:pic>
      <p:pic>
        <p:nvPicPr>
          <p:cNvPr id="8" name="Picture 7" descr="http://edutechwiki.unige.ch/fmediawiki/images/thumb/c/c6/K_Means_Example_Step_2.png/139px-K_Means_Example_Step_2.png">
            <a:hlinkClick r:id="rId5"/>
            <a:extLst>
              <a:ext uri="{FF2B5EF4-FFF2-40B4-BE49-F238E27FC236}">
                <a16:creationId xmlns:a16="http://schemas.microsoft.com/office/drawing/2014/main" id="{67695392-F20B-4852-8536-7AFE1AB5D2A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877081" y="2406563"/>
            <a:ext cx="1895301" cy="1714500"/>
          </a:xfrm>
          <a:prstGeom prst="rect">
            <a:avLst/>
          </a:prstGeom>
          <a:noFill/>
          <a:ln>
            <a:noFill/>
          </a:ln>
        </p:spPr>
      </p:pic>
      <p:pic>
        <p:nvPicPr>
          <p:cNvPr id="9" name="Picture 8" descr="http://edutechwiki.unige.ch/fmediawiki/images/thumb/5/50/K_Means_Example_Step_3.png/139px-K_Means_Example_Step_3.png">
            <a:hlinkClick r:id="rId7"/>
            <a:extLst>
              <a:ext uri="{FF2B5EF4-FFF2-40B4-BE49-F238E27FC236}">
                <a16:creationId xmlns:a16="http://schemas.microsoft.com/office/drawing/2014/main" id="{94462AB6-B6DA-4922-B053-5E95146526A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392453" y="3634113"/>
            <a:ext cx="2170874" cy="1867421"/>
          </a:xfrm>
          <a:prstGeom prst="rect">
            <a:avLst/>
          </a:prstGeom>
          <a:noFill/>
          <a:ln>
            <a:noFill/>
          </a:ln>
        </p:spPr>
      </p:pic>
      <p:pic>
        <p:nvPicPr>
          <p:cNvPr id="10" name="Picture 9" descr="http://edutechwiki.unige.ch/fmediawiki/images/thumb/9/9c/K_Means_Example_Step_4.png/139px-K_Means_Example_Step_4.png">
            <a:hlinkClick r:id="rId9"/>
            <a:extLst>
              <a:ext uri="{FF2B5EF4-FFF2-40B4-BE49-F238E27FC236}">
                <a16:creationId xmlns:a16="http://schemas.microsoft.com/office/drawing/2014/main" id="{B4A4EE3D-C36E-4FAB-8E07-ED49CD5E6B99}"/>
              </a:ext>
            </a:extLst>
          </p:cNvPr>
          <p:cNvPicPr/>
          <p:nvPr/>
        </p:nvPicPr>
        <p:blipFill>
          <a:blip r:embed="rId10">
            <a:extLst>
              <a:ext uri="{28A0092B-C50C-407E-A947-70E740481C1C}">
                <a14:useLocalDpi xmlns:a14="http://schemas.microsoft.com/office/drawing/2010/main" val="0"/>
              </a:ext>
            </a:extLst>
          </a:blip>
          <a:srcRect/>
          <a:stretch>
            <a:fillRect/>
          </a:stretch>
        </p:blipFill>
        <p:spPr bwMode="auto">
          <a:xfrm>
            <a:off x="8877081" y="4761457"/>
            <a:ext cx="1895300" cy="1867420"/>
          </a:xfrm>
          <a:prstGeom prst="rect">
            <a:avLst/>
          </a:prstGeom>
          <a:noFill/>
          <a:ln>
            <a:noFill/>
          </a:ln>
        </p:spPr>
      </p:pic>
    </p:spTree>
    <p:extLst>
      <p:ext uri="{BB962C8B-B14F-4D97-AF65-F5344CB8AC3E}">
        <p14:creationId xmlns:p14="http://schemas.microsoft.com/office/powerpoint/2010/main" val="3679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BB0A-40F2-4E11-B959-060E7DF7AF76}"/>
              </a:ext>
            </a:extLst>
          </p:cNvPr>
          <p:cNvSpPr>
            <a:spLocks noGrp="1"/>
          </p:cNvSpPr>
          <p:nvPr>
            <p:ph type="title"/>
          </p:nvPr>
        </p:nvSpPr>
        <p:spPr>
          <a:xfrm>
            <a:off x="349623" y="172384"/>
            <a:ext cx="11492753" cy="652369"/>
          </a:xfrm>
        </p:spPr>
        <p:txBody>
          <a:bodyPr>
            <a:noAutofit/>
          </a:bodyPr>
          <a:lstStyle/>
          <a:p>
            <a:r>
              <a:rPr lang="fr-FR" sz="3600" dirty="0"/>
              <a:t>Rappel : groupe de mots (mots composés)</a:t>
            </a:r>
          </a:p>
        </p:txBody>
      </p:sp>
      <p:sp>
        <p:nvSpPr>
          <p:cNvPr id="3" name="Content Placeholder 2">
            <a:extLst>
              <a:ext uri="{FF2B5EF4-FFF2-40B4-BE49-F238E27FC236}">
                <a16:creationId xmlns:a16="http://schemas.microsoft.com/office/drawing/2014/main" id="{EF9E21C0-EB82-4AF0-B991-D30259F1D09A}"/>
              </a:ext>
            </a:extLst>
          </p:cNvPr>
          <p:cNvSpPr>
            <a:spLocks noGrp="1"/>
          </p:cNvSpPr>
          <p:nvPr>
            <p:ph idx="1"/>
          </p:nvPr>
        </p:nvSpPr>
        <p:spPr>
          <a:xfrm>
            <a:off x="349623" y="1085203"/>
            <a:ext cx="11492753" cy="5772797"/>
          </a:xfrm>
        </p:spPr>
        <p:txBody>
          <a:bodyPr>
            <a:normAutofit/>
          </a:bodyPr>
          <a:lstStyle/>
          <a:p>
            <a:r>
              <a:rPr lang="fr-FR" dirty="0"/>
              <a:t>Les mots composés sont des groupes de mots (syntagmes) dont le sens n’est pas réductible à la composition des sens des mots individuels</a:t>
            </a:r>
          </a:p>
          <a:p>
            <a:pPr lvl="2"/>
            <a:r>
              <a:rPr lang="fr-FR" sz="2200" dirty="0">
                <a:solidFill>
                  <a:srgbClr val="0070C0"/>
                </a:solidFill>
              </a:rPr>
              <a:t>réseau de neurones &lt; pomme de terre &lt; prise de tête</a:t>
            </a:r>
          </a:p>
          <a:p>
            <a:r>
              <a:rPr lang="fr-FR" dirty="0"/>
              <a:t>Dans le cadre d’une analyse fondée sur les termes individuels, il est donc judicieux de considérer les groupes de mots comme un seul terme et non de garder les deux termes séparés</a:t>
            </a:r>
          </a:p>
          <a:p>
            <a:pPr lvl="2"/>
            <a:r>
              <a:rPr lang="fr-FR" sz="2200" dirty="0">
                <a:solidFill>
                  <a:srgbClr val="0070C0"/>
                </a:solidFill>
              </a:rPr>
              <a:t>‘pomme de terre’ et non ‘pomme’ et ‘terre’ séparément, surtout s’ils apparaissent ailleurs en tant que tel</a:t>
            </a:r>
          </a:p>
          <a:p>
            <a:r>
              <a:rPr lang="fr-FR" dirty="0"/>
              <a:t>Deux approches complémentaires</a:t>
            </a:r>
          </a:p>
          <a:p>
            <a:pPr lvl="1"/>
            <a:r>
              <a:rPr lang="fr-FR" dirty="0"/>
              <a:t>Dépendances morpho-syntaxiques (« </a:t>
            </a:r>
            <a:r>
              <a:rPr lang="fr-FR" dirty="0" err="1"/>
              <a:t>chunking</a:t>
            </a:r>
            <a:r>
              <a:rPr lang="fr-FR" dirty="0"/>
              <a:t> »)</a:t>
            </a:r>
          </a:p>
          <a:p>
            <a:pPr lvl="1"/>
            <a:r>
              <a:rPr lang="fr-FR" dirty="0"/>
              <a:t>Co-occurrences statistiques</a:t>
            </a:r>
          </a:p>
          <a:p>
            <a:r>
              <a:rPr lang="fr-FR" dirty="0"/>
              <a:t>Qu’on peut combiner</a:t>
            </a:r>
          </a:p>
          <a:p>
            <a:pPr lvl="1"/>
            <a:r>
              <a:rPr lang="fr-FR" dirty="0"/>
              <a:t>Récurrence des co-occurrences statistiques (</a:t>
            </a:r>
            <a:r>
              <a:rPr lang="fr-FR" dirty="0" err="1"/>
              <a:t>bigrammes</a:t>
            </a:r>
            <a:r>
              <a:rPr lang="fr-FR" dirty="0"/>
              <a:t> -&gt; tri / quadrigrammes)</a:t>
            </a:r>
          </a:p>
          <a:p>
            <a:pPr lvl="1"/>
            <a:r>
              <a:rPr lang="fr-FR" dirty="0"/>
              <a:t>Combiner les meilleures occurrences morpho-syntaxiques et statistiques</a:t>
            </a:r>
          </a:p>
        </p:txBody>
      </p:sp>
    </p:spTree>
    <p:extLst>
      <p:ext uri="{BB962C8B-B14F-4D97-AF65-F5344CB8AC3E}">
        <p14:creationId xmlns:p14="http://schemas.microsoft.com/office/powerpoint/2010/main" val="86073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(1/2)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A partir de vectorisations comptage, et </a:t>
            </a:r>
            <a:r>
              <a:rPr lang="fr-FR" dirty="0" err="1"/>
              <a:t>tfidf</a:t>
            </a:r>
            <a:r>
              <a:rPr lang="fr-FR" dirty="0"/>
              <a:t> </a:t>
            </a:r>
            <a:r>
              <a:rPr lang="fr-FR" sz="2000" dirty="0"/>
              <a:t>(voir aussi préalables au modèle NMF)</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mod_freq</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CountVectorizer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mod_freq.fit_transform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l_docs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vocab</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np.array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mod_freq.get_feature_names</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mod_tfidf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TfidfVectorizer</a:t>
            </a:r>
            <a:r>
              <a:rPr lang="fr-FR" sz="2000" dirty="0">
                <a:latin typeface="Courier New" panose="02070309020205020404" pitchFamily="49" charset="0"/>
                <a:cs typeface="Courier New" panose="02070309020205020404" pitchFamily="49" charset="0"/>
              </a:rPr>
              <a:t>()</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mod_tfidf.fit_transform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mat_freq_docs_termes</a:t>
            </a:r>
            <a:r>
              <a:rPr lang="fr-FR" sz="2000" dirty="0">
                <a:latin typeface="Courier New" panose="02070309020205020404" pitchFamily="49" charset="0"/>
                <a:cs typeface="Courier New" panose="02070309020205020404" pitchFamily="49" charset="0"/>
              </a:rPr>
              <a:t>)</a:t>
            </a:r>
          </a:p>
          <a:p>
            <a:pPr marL="457200" lvl="1" indent="0">
              <a:buNone/>
            </a:pPr>
            <a:r>
              <a:rPr lang="fr-FR" dirty="0"/>
              <a:t>	</a:t>
            </a:r>
          </a:p>
          <a:p>
            <a:pPr marL="457200" lvl="1" indent="0">
              <a:buNone/>
            </a:pPr>
            <a:r>
              <a:rPr lang="fr-FR" dirty="0"/>
              <a:t>	Remarque : dans les exemples qui suivent, on utilise en entrée directement la matrice </a:t>
            </a:r>
            <a:r>
              <a:rPr lang="fr-FR" dirty="0" err="1"/>
              <a:t>tf</a:t>
            </a:r>
            <a:r>
              <a:rPr lang="fr-FR" dirty="0"/>
              <a:t>-	</a:t>
            </a:r>
            <a:r>
              <a:rPr lang="fr-FR" dirty="0" err="1"/>
              <a:t>idf</a:t>
            </a:r>
            <a:r>
              <a:rPr lang="fr-FR" dirty="0"/>
              <a:t> documents-termes </a:t>
            </a:r>
          </a:p>
          <a:p>
            <a:pPr marL="457200" lvl="1" indent="0">
              <a:buNone/>
            </a:pPr>
            <a:endParaRPr lang="fr-FR" dirty="0"/>
          </a:p>
          <a:p>
            <a:pPr lvl="1"/>
            <a:r>
              <a:rPr lang="fr-FR" dirty="0"/>
              <a:t>Création du modèle K-</a:t>
            </a:r>
            <a:r>
              <a:rPr lang="fr-FR" dirty="0" err="1"/>
              <a:t>Means</a:t>
            </a:r>
            <a:endParaRPr lang="fr-FR" dirty="0"/>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Kmeans</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km = </a:t>
            </a:r>
            <a:r>
              <a:rPr lang="en-US" sz="2000" dirty="0" err="1">
                <a:latin typeface="Courier New" panose="02070309020205020404" pitchFamily="49" charset="0"/>
                <a:cs typeface="Courier New" panose="02070309020205020404" pitchFamily="49" charset="0"/>
              </a:rPr>
              <a:t>KMeans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init</a:t>
            </a:r>
            <a:r>
              <a:rPr lang="en-US" sz="2000" dirty="0">
                <a:latin typeface="Courier New" panose="02070309020205020404" pitchFamily="49" charset="0"/>
                <a:cs typeface="Courier New" panose="02070309020205020404" pitchFamily="49" charset="0"/>
              </a:rPr>
              <a:t>='k-means++', </a:t>
            </a:r>
            <a:r>
              <a:rPr lang="en-US" sz="2000" dirty="0" err="1">
                <a:latin typeface="Courier New" panose="02070309020205020404" pitchFamily="49" charset="0"/>
                <a:cs typeface="Courier New" panose="02070309020205020404" pitchFamily="49" charset="0"/>
              </a:rPr>
              <a:t>max_iter</a:t>
            </a:r>
            <a:r>
              <a:rPr lang="en-US" sz="2000" dirty="0">
                <a:latin typeface="Courier New" panose="02070309020205020404" pitchFamily="49" charset="0"/>
                <a:cs typeface="Courier New" panose="02070309020205020404" pitchFamily="49" charset="0"/>
              </a:rPr>
              <a:t>=100, 	</a:t>
            </a:r>
            <a:r>
              <a:rPr lang="en-US" sz="2000" dirty="0" err="1">
                <a:latin typeface="Courier New" panose="02070309020205020404" pitchFamily="49" charset="0"/>
                <a:cs typeface="Courier New" panose="02070309020205020404" pitchFamily="49" charset="0"/>
              </a:rPr>
              <a:t>n_init</a:t>
            </a:r>
            <a:r>
              <a:rPr lang="en-US" sz="2000" dirty="0">
                <a:latin typeface="Courier New" panose="02070309020205020404" pitchFamily="49" charset="0"/>
                <a:cs typeface="Courier New" panose="02070309020205020404" pitchFamily="49" charset="0"/>
              </a:rPr>
              <a:t>=10, </a:t>
            </a:r>
            <a:r>
              <a:rPr lang="en-US" sz="2000" dirty="0" err="1">
                <a:latin typeface="Courier New" panose="02070309020205020404" pitchFamily="49" charset="0"/>
                <a:cs typeface="Courier New" panose="02070309020205020404" pitchFamily="49" charset="0"/>
              </a:rPr>
              <a:t>random_state</a:t>
            </a:r>
            <a:r>
              <a:rPr lang="en-US" sz="2000" dirty="0">
                <a:latin typeface="Courier New" panose="02070309020205020404" pitchFamily="49" charset="0"/>
                <a:cs typeface="Courier New" panose="02070309020205020404" pitchFamily="49" charset="0"/>
              </a:rPr>
              <a:t>=0)</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1081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K-</a:t>
            </a:r>
            <a:r>
              <a:rPr lang="fr-FR" dirty="0" err="1"/>
              <a:t>Means</a:t>
            </a:r>
            <a:r>
              <a:rPr lang="fr-FR" dirty="0"/>
              <a:t> dans les librairies Python (2/2)</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1086215"/>
            <a:ext cx="12192000" cy="5879522"/>
          </a:xfrm>
        </p:spPr>
        <p:txBody>
          <a:bodyPr>
            <a:normAutofit/>
          </a:bodyPr>
          <a:lstStyle/>
          <a:p>
            <a:pPr lvl="1"/>
            <a:r>
              <a:rPr lang="fr-FR" dirty="0"/>
              <a:t>Exécution du modèle sur les données de départ (détermination des clusters)</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km.fit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km.labels</a:t>
            </a:r>
            <a:r>
              <a:rPr lang="fr-FR" sz="2000" dirty="0">
                <a:latin typeface="Courier New" panose="02070309020205020404" pitchFamily="49" charset="0"/>
                <a:cs typeface="Courier New" panose="02070309020205020404" pitchFamily="49" charset="0"/>
              </a:rPr>
              <a:t>_</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km.fit_predict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dirty="0">
              <a:cs typeface="Courier New" panose="02070309020205020404" pitchFamily="49" charset="0"/>
            </a:endParaRPr>
          </a:p>
          <a:p>
            <a:pPr lvl="1"/>
            <a:r>
              <a:rPr lang="fr-FR" dirty="0"/>
              <a:t>Association aux clusters d’appartenance de nouveaux documents </a:t>
            </a:r>
          </a:p>
          <a:p>
            <a:pPr marL="571500" lvl="1" indent="0">
              <a:buNone/>
            </a:pPr>
            <a:r>
              <a:rPr lang="fr-FR"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l_clusters_nouveaux_docs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km.predict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mat_tfidf_nouveaux_docs_termes</a:t>
            </a:r>
            <a:r>
              <a:rPr lang="fr-FR" sz="2000" dirty="0">
                <a:latin typeface="Courier New" panose="02070309020205020404" pitchFamily="49" charset="0"/>
                <a:cs typeface="Courier New" panose="02070309020205020404" pitchFamily="49" charset="0"/>
              </a:rPr>
              <a:t>)</a:t>
            </a:r>
            <a:r>
              <a:rPr lang="fr-FR" dirty="0"/>
              <a:t>	</a:t>
            </a:r>
          </a:p>
          <a:p>
            <a:pPr lvl="1"/>
            <a:endParaRPr lang="fr-FR" dirty="0"/>
          </a:p>
          <a:p>
            <a:pPr lvl="1"/>
            <a:r>
              <a:rPr lang="fr-FR" dirty="0"/>
              <a:t>Obtention des coordonnées des centres des clusters</a:t>
            </a:r>
            <a:endParaRPr lang="fr-FR" sz="2200" dirty="0"/>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l_centres_clusters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km.cluster_centers</a:t>
            </a:r>
            <a:r>
              <a:rPr lang="fr-FR" sz="2000" dirty="0">
                <a:latin typeface="Courier New" panose="02070309020205020404" pitchFamily="49" charset="0"/>
                <a:cs typeface="Courier New" panose="02070309020205020404" pitchFamily="49" charset="0"/>
              </a:rPr>
              <a:t>_</a:t>
            </a:r>
          </a:p>
          <a:p>
            <a:pPr lvl="1"/>
            <a:r>
              <a:rPr lang="fr-FR" dirty="0"/>
              <a:t>Mesure de qualité : coefficient de silhouette</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metrics</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silhouette = </a:t>
            </a:r>
            <a:r>
              <a:rPr lang="en-US" sz="2000" dirty="0" err="1">
                <a:latin typeface="Courier New" panose="02070309020205020404" pitchFamily="49" charset="0"/>
                <a:cs typeface="Courier New" panose="02070309020205020404" pitchFamily="49" charset="0"/>
              </a:rPr>
              <a:t>metrics.silhouette_score</a:t>
            </a:r>
            <a:r>
              <a:rPr lang="en-US"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km.labels</a:t>
            </a:r>
            <a:r>
              <a:rPr lang="en-US" sz="2000" dirty="0">
                <a:latin typeface="Courier New" panose="02070309020205020404" pitchFamily="49" charset="0"/>
                <a:cs typeface="Courier New" panose="02070309020205020404" pitchFamily="49" charset="0"/>
              </a:rPr>
              <a:t>_, 	</a:t>
            </a:r>
            <a:r>
              <a:rPr lang="en-US" sz="2000" dirty="0" err="1">
                <a:latin typeface="Courier New" panose="02070309020205020404" pitchFamily="49" charset="0"/>
                <a:cs typeface="Courier New" panose="02070309020205020404" pitchFamily="49" charset="0"/>
              </a:rPr>
              <a:t>sample_size</a:t>
            </a:r>
            <a:r>
              <a:rPr lang="en-US" sz="2000" dirty="0">
                <a:latin typeface="Courier New" panose="02070309020205020404" pitchFamily="49" charset="0"/>
                <a:cs typeface="Courier New" panose="02070309020205020404" pitchFamily="49" charset="0"/>
              </a:rPr>
              <a:t>=1000)</a:t>
            </a:r>
            <a:endParaRPr lang="fr-FR" sz="2000" dirty="0">
              <a:latin typeface="Courier New" panose="02070309020205020404" pitchFamily="49" charset="0"/>
              <a:cs typeface="Courier New" panose="02070309020205020404" pitchFamily="49" charset="0"/>
            </a:endParaRPr>
          </a:p>
          <a:p>
            <a:pPr marL="571500" lvl="1" indent="0">
              <a:buNone/>
            </a:pPr>
            <a:r>
              <a:rPr lang="fr-FR" dirty="0"/>
              <a:t>	</a:t>
            </a:r>
            <a:r>
              <a:rPr lang="en-US" sz="2000" dirty="0">
                <a:latin typeface="Courier New" panose="02070309020205020404" pitchFamily="49" charset="0"/>
                <a:cs typeface="Courier New" panose="02070309020205020404" pitchFamily="49" charset="0"/>
              </a:rPr>
              <a:t>	</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876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7A5-D94C-4C5F-BEDD-9ADF5A2AADB4}"/>
              </a:ext>
            </a:extLst>
          </p:cNvPr>
          <p:cNvSpPr>
            <a:spLocks noGrp="1"/>
          </p:cNvSpPr>
          <p:nvPr>
            <p:ph type="title"/>
          </p:nvPr>
        </p:nvSpPr>
        <p:spPr/>
        <p:txBody>
          <a:bodyPr>
            <a:normAutofit fontScale="90000"/>
          </a:bodyPr>
          <a:lstStyle/>
          <a:p>
            <a:r>
              <a:rPr lang="fr-FR" dirty="0"/>
              <a:t>Clustering agglomératif</a:t>
            </a:r>
          </a:p>
        </p:txBody>
      </p:sp>
      <p:sp>
        <p:nvSpPr>
          <p:cNvPr id="3" name="Content Placeholder 2">
            <a:extLst>
              <a:ext uri="{FF2B5EF4-FFF2-40B4-BE49-F238E27FC236}">
                <a16:creationId xmlns:a16="http://schemas.microsoft.com/office/drawing/2014/main" id="{6D31695A-4306-4E54-8A68-1B7C28B216B5}"/>
              </a:ext>
            </a:extLst>
          </p:cNvPr>
          <p:cNvSpPr>
            <a:spLocks noGrp="1"/>
          </p:cNvSpPr>
          <p:nvPr>
            <p:ph idx="1"/>
          </p:nvPr>
        </p:nvSpPr>
        <p:spPr>
          <a:xfrm>
            <a:off x="86503" y="970763"/>
            <a:ext cx="8220914" cy="5822740"/>
          </a:xfrm>
        </p:spPr>
        <p:txBody>
          <a:bodyPr>
            <a:normAutofit fontScale="92500" lnSpcReduction="20000"/>
          </a:bodyPr>
          <a:lstStyle/>
          <a:p>
            <a:r>
              <a:rPr lang="fr-FR" sz="2400" dirty="0"/>
              <a:t>Les résultats sont présentés sous forme de </a:t>
            </a:r>
            <a:r>
              <a:rPr lang="fr-FR" sz="2400" b="1" dirty="0" err="1"/>
              <a:t>dendogramme</a:t>
            </a:r>
            <a:endParaRPr lang="fr-FR" sz="2400" b="1" dirty="0"/>
          </a:p>
          <a:p>
            <a:pPr lvl="1"/>
            <a:r>
              <a:rPr lang="fr-FR" sz="2000" dirty="0"/>
              <a:t>Chaque document puis groupe est présenté sur une ligne horizontale</a:t>
            </a:r>
          </a:p>
          <a:p>
            <a:pPr lvl="1"/>
            <a:r>
              <a:rPr lang="fr-FR" sz="2000" dirty="0"/>
              <a:t>Les regroupements de 2 lignes correspondent à la fusion de deux groupes en un seul</a:t>
            </a:r>
          </a:p>
          <a:p>
            <a:pPr lvl="1"/>
            <a:r>
              <a:rPr lang="fr-FR" sz="2000" dirty="0"/>
              <a:t>On décide du nombre de groupes en coupant au niveau de similarité voulu (ici en abscisse, 7 groupes)</a:t>
            </a:r>
          </a:p>
          <a:p>
            <a:r>
              <a:rPr lang="fr-FR" sz="2400" dirty="0"/>
              <a:t>En plus de la distance entre documents, il faut choisir la </a:t>
            </a:r>
            <a:r>
              <a:rPr lang="fr-FR" sz="2400" b="1" dirty="0"/>
              <a:t>procédure de rattachement </a:t>
            </a:r>
            <a:r>
              <a:rPr lang="fr-FR" sz="2400" dirty="0"/>
              <a:t>entre deux groupes</a:t>
            </a:r>
          </a:p>
          <a:p>
            <a:pPr lvl="1"/>
            <a:r>
              <a:rPr lang="fr-FR" sz="2000" b="1" dirty="0"/>
              <a:t>Ward</a:t>
            </a:r>
            <a:r>
              <a:rPr lang="fr-FR" sz="2000" dirty="0"/>
              <a:t> : à chaque agrégation on trouve la paire de groupes dont la fusion augmente le moins possible la </a:t>
            </a:r>
            <a:r>
              <a:rPr lang="fr-FR" sz="2000" b="1" dirty="0"/>
              <a:t>variance des groupes </a:t>
            </a:r>
            <a:r>
              <a:rPr lang="fr-FR" sz="2000" dirty="0"/>
              <a:t>après fusion. La distance doit être euclidienne plutôt que de cosinus. Procédure par défaut. </a:t>
            </a:r>
          </a:p>
          <a:p>
            <a:pPr lvl="1"/>
            <a:r>
              <a:rPr lang="fr-FR" sz="2000" b="1" dirty="0"/>
              <a:t>Moyenne</a:t>
            </a:r>
            <a:r>
              <a:rPr lang="fr-FR" sz="2000" dirty="0"/>
              <a:t> : on utilise les moyennes des distances entre chaque document des deux groupes à fusionner, la plus petite permet la fusion.</a:t>
            </a:r>
          </a:p>
          <a:p>
            <a:pPr lvl="1"/>
            <a:r>
              <a:rPr lang="fr-FR" sz="2000" dirty="0"/>
              <a:t>Complète (ou </a:t>
            </a:r>
            <a:r>
              <a:rPr lang="fr-FR" sz="2000" b="1" dirty="0"/>
              <a:t>maximum</a:t>
            </a:r>
            <a:r>
              <a:rPr lang="fr-FR" sz="2000" dirty="0"/>
              <a:t>) : on utilise les distances maximales entre chaque document des deux groupes, la plus petite permet la fusion.</a:t>
            </a:r>
          </a:p>
          <a:p>
            <a:pPr lvl="1"/>
            <a:r>
              <a:rPr lang="fr-FR" sz="2000" dirty="0"/>
              <a:t>Simple (ou </a:t>
            </a:r>
            <a:r>
              <a:rPr lang="fr-FR" sz="2000" b="1" dirty="0"/>
              <a:t>minimum</a:t>
            </a:r>
            <a:r>
              <a:rPr lang="fr-FR" sz="2000" dirty="0"/>
              <a:t>) : on utilise les distances minimales entre chaque document des deux groupes, la plus petite permet la fusion. Ceci peut entrainer un chainage des différents groupes entre eux qui nuit à leur différenciation.</a:t>
            </a:r>
          </a:p>
          <a:p>
            <a:r>
              <a:rPr lang="fr-FR" sz="2400" dirty="0"/>
              <a:t>Les groupes une fois définis, il n’est plus possible d’assigner un groupe à un </a:t>
            </a:r>
            <a:r>
              <a:rPr lang="fr-FR" sz="2400" b="1" dirty="0">
                <a:solidFill>
                  <a:srgbClr val="FF0000"/>
                </a:solidFill>
              </a:rPr>
              <a:t>nouveau document</a:t>
            </a:r>
          </a:p>
          <a:p>
            <a:r>
              <a:rPr lang="fr-FR" sz="2400" dirty="0"/>
              <a:t>On peut créer facilement un </a:t>
            </a:r>
            <a:r>
              <a:rPr lang="fr-FR" sz="2400" b="1" dirty="0">
                <a:solidFill>
                  <a:srgbClr val="00B050"/>
                </a:solidFill>
              </a:rPr>
              <a:t>grand nombre de groupes</a:t>
            </a:r>
          </a:p>
        </p:txBody>
      </p:sp>
      <p:pic>
        <p:nvPicPr>
          <p:cNvPr id="5" name="Picture 4">
            <a:extLst>
              <a:ext uri="{FF2B5EF4-FFF2-40B4-BE49-F238E27FC236}">
                <a16:creationId xmlns:a16="http://schemas.microsoft.com/office/drawing/2014/main" id="{F2E66F1D-9702-4A16-B304-38631588A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920" y="1042792"/>
            <a:ext cx="3971080" cy="5678683"/>
          </a:xfrm>
          <a:prstGeom prst="rect">
            <a:avLst/>
          </a:prstGeom>
        </p:spPr>
      </p:pic>
      <p:cxnSp>
        <p:nvCxnSpPr>
          <p:cNvPr id="7" name="Straight Connector 6">
            <a:extLst>
              <a:ext uri="{FF2B5EF4-FFF2-40B4-BE49-F238E27FC236}">
                <a16:creationId xmlns:a16="http://schemas.microsoft.com/office/drawing/2014/main" id="{FE19E307-F74E-4FD5-B327-3C2C840E9A23}"/>
              </a:ext>
            </a:extLst>
          </p:cNvPr>
          <p:cNvCxnSpPr>
            <a:cxnSpLocks/>
          </p:cNvCxnSpPr>
          <p:nvPr/>
        </p:nvCxnSpPr>
        <p:spPr>
          <a:xfrm>
            <a:off x="9055986" y="1042792"/>
            <a:ext cx="0" cy="567868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84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Clustering agglomératif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3"/>
            <a:ext cx="12192000" cy="6122967"/>
          </a:xfrm>
        </p:spPr>
        <p:txBody>
          <a:bodyPr>
            <a:normAutofit/>
          </a:bodyPr>
          <a:lstStyle/>
          <a:p>
            <a:r>
              <a:rPr lang="fr-FR" dirty="0" err="1"/>
              <a:t>scikit-learn</a:t>
            </a:r>
            <a:endParaRPr lang="fr-FR" dirty="0"/>
          </a:p>
          <a:p>
            <a:pPr lvl="1"/>
            <a:r>
              <a:rPr lang="fr-FR" dirty="0"/>
              <a:t>Création du modèle agglomératif</a:t>
            </a: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sklearn.cluster</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AgglomerativeClustering</a:t>
            </a:r>
            <a:endParaRPr lang="en-US" sz="2000" dirty="0">
              <a:latin typeface="Courier New" panose="02070309020205020404" pitchFamily="49" charset="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ward = </a:t>
            </a:r>
            <a:r>
              <a:rPr lang="en-US" sz="2000" dirty="0" err="1">
                <a:latin typeface="Courier New" panose="02070309020205020404" pitchFamily="49" charset="0"/>
                <a:cs typeface="Courier New" panose="02070309020205020404" pitchFamily="49" charset="0"/>
              </a:rPr>
              <a:t>AgglomerativeClustering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n_clusters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nb_clusters</a:t>
            </a:r>
            <a:r>
              <a:rPr lang="en-US" sz="2000" dirty="0">
                <a:latin typeface="Courier New" panose="02070309020205020404" pitchFamily="49" charset="0"/>
                <a:cs typeface="Courier New" panose="02070309020205020404" pitchFamily="49" charset="0"/>
              </a:rPr>
              <a:t>, linkage='ward’)</a:t>
            </a:r>
          </a:p>
          <a:p>
            <a:pPr lvl="1"/>
            <a:r>
              <a:rPr lang="fr-FR" dirty="0"/>
              <a:t>Exécution du modèle sur les données de départ (détermination des clusters)</a:t>
            </a: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ward.fit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mat_tfidf_docs_termes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5715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l_clusters_docs</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ward.labels</a:t>
            </a:r>
            <a:r>
              <a:rPr lang="fr-FR" sz="2000" dirty="0">
                <a:latin typeface="Courier New" panose="02070309020205020404" pitchFamily="49" charset="0"/>
                <a:cs typeface="Courier New" panose="02070309020205020404" pitchFamily="49" charset="0"/>
              </a:rPr>
              <a:t>_</a:t>
            </a:r>
          </a:p>
          <a:p>
            <a:pPr marL="571500" lvl="1" indent="0">
              <a:buNone/>
            </a:pPr>
            <a:r>
              <a:rPr lang="fr-FR" sz="2000" dirty="0">
                <a:latin typeface="Courier New" panose="02070309020205020404" pitchFamily="49" charset="0"/>
                <a:cs typeface="Courier New" panose="02070309020205020404" pitchFamily="49" charset="0"/>
              </a:rPr>
              <a:t>	</a:t>
            </a:r>
          </a:p>
          <a:p>
            <a:pPr marL="914400" lvl="1"/>
            <a:r>
              <a:rPr lang="fr-FR" dirty="0"/>
              <a:t>Représentation graphique sous forme de </a:t>
            </a:r>
            <a:r>
              <a:rPr lang="fr-FR" dirty="0" err="1"/>
              <a:t>dendogramme</a:t>
            </a:r>
            <a:endParaRPr lang="fr-FR" dirty="0"/>
          </a:p>
          <a:p>
            <a:pPr marL="1028700" lvl="2" indent="0">
              <a:buNone/>
            </a:pPr>
            <a:r>
              <a:rPr lang="fr-FR" altLang="fr-FR" dirty="0" err="1">
                <a:latin typeface="Courier New" panose="02070309020205020404" pitchFamily="49" charset="0"/>
                <a:cs typeface="Courier New" panose="02070309020205020404" pitchFamily="49" charset="0"/>
              </a:rPr>
              <a:t>from</a:t>
            </a:r>
            <a:r>
              <a:rPr lang="fr-FR" altLang="fr-FR" dirty="0">
                <a:latin typeface="Courier New" panose="02070309020205020404" pitchFamily="49" charset="0"/>
                <a:cs typeface="Courier New" panose="02070309020205020404" pitchFamily="49" charset="0"/>
              </a:rPr>
              <a:t> </a:t>
            </a:r>
            <a:r>
              <a:rPr lang="fr-FR" altLang="fr-FR" dirty="0" err="1">
                <a:latin typeface="Courier New" panose="02070309020205020404" pitchFamily="49" charset="0"/>
                <a:cs typeface="Courier New" panose="02070309020205020404" pitchFamily="49" charset="0"/>
              </a:rPr>
              <a:t>scipy.cluster.hierarchy</a:t>
            </a:r>
            <a:r>
              <a:rPr lang="fr-FR" altLang="fr-FR" dirty="0">
                <a:latin typeface="Courier New" panose="02070309020205020404" pitchFamily="49" charset="0"/>
                <a:cs typeface="Courier New" panose="02070309020205020404" pitchFamily="49" charset="0"/>
              </a:rPr>
              <a:t> import </a:t>
            </a:r>
            <a:r>
              <a:rPr lang="fr-FR" altLang="fr-FR" dirty="0" err="1">
                <a:latin typeface="Courier New" panose="02070309020205020404" pitchFamily="49" charset="0"/>
                <a:cs typeface="Courier New" panose="02070309020205020404" pitchFamily="49" charset="0"/>
              </a:rPr>
              <a:t>dendogram</a:t>
            </a:r>
            <a:r>
              <a:rPr lang="fr-FR" altLang="fr-FR"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pPr marL="1028700" lvl="2" indent="0">
              <a:buNone/>
            </a:pPr>
            <a:r>
              <a:rPr lang="fr-FR" dirty="0" err="1">
                <a:latin typeface="Courier New" panose="02070309020205020404" pitchFamily="49" charset="0"/>
                <a:cs typeface="Courier New" panose="02070309020205020404" pitchFamily="49" charset="0"/>
              </a:rPr>
              <a:t>dendogram</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matrice_liens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truncate_mode</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level</a:t>
            </a:r>
            <a:r>
              <a:rPr lang="en-US" dirty="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 p=</a:t>
            </a:r>
            <a:r>
              <a:rPr lang="fr-FR" dirty="0" err="1">
                <a:latin typeface="Courier New" panose="02070309020205020404" pitchFamily="49" charset="0"/>
                <a:cs typeface="Courier New" panose="02070309020205020404" pitchFamily="49" charset="0"/>
              </a:rPr>
              <a:t>nb_niveaux</a:t>
            </a:r>
            <a:r>
              <a:rPr lang="fr-FR" dirty="0">
                <a:latin typeface="Courier New" panose="02070309020205020404" pitchFamily="49" charset="0"/>
                <a:cs typeface="Courier New" panose="02070309020205020404" pitchFamily="49" charset="0"/>
              </a:rPr>
              <a:t>) </a:t>
            </a:r>
          </a:p>
          <a:p>
            <a:pPr marL="1028700" lvl="2" indent="0">
              <a:buNone/>
            </a:pPr>
            <a:r>
              <a:rPr lang="fr-FR" sz="2200" dirty="0">
                <a:cs typeface="Courier New" panose="02070309020205020404" pitchFamily="49" charset="0"/>
              </a:rPr>
              <a:t>La matrice de liens étant créée à partir du modèle (voir notes)</a:t>
            </a:r>
          </a:p>
          <a:p>
            <a:pPr marL="5715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3705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Représentations vectorielles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b="1" dirty="0"/>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603052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métriques d’analyse stylistique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Caractérisation des textes sur leur forme et non leur fond sémantique</a:t>
            </a:r>
          </a:p>
          <a:p>
            <a:pPr lvl="1"/>
            <a:r>
              <a:rPr lang="fr-FR" dirty="0"/>
              <a:t>Permet de caractériser les auteurs (ou groupes d’auteurs) sur leurs modes d’expression selon le contexte, les canaux d’expression</a:t>
            </a:r>
          </a:p>
          <a:p>
            <a:pPr lvl="1"/>
            <a:r>
              <a:rPr lang="fr-FR" dirty="0"/>
              <a:t>C’est une approche complémentaire à l’approche sémantique lexicale</a:t>
            </a:r>
          </a:p>
          <a:p>
            <a:pPr lvl="1"/>
            <a:r>
              <a:rPr lang="fr-FR" dirty="0"/>
              <a:t>Permet en particulier de suivre au cours du temps l’évolution des pratiques langagières des auteurs et de les mettre en parallèle avec l’évolution des thèmes traités. </a:t>
            </a:r>
          </a:p>
          <a:p>
            <a:r>
              <a:rPr lang="fr-FR" dirty="0"/>
              <a:t>Types de métriques d’analyse stylistique</a:t>
            </a:r>
          </a:p>
          <a:p>
            <a:pPr lvl="1"/>
            <a:r>
              <a:rPr lang="fr-FR" dirty="0"/>
              <a:t>Métriques d’emploi du lexique</a:t>
            </a:r>
          </a:p>
          <a:p>
            <a:pPr lvl="1"/>
            <a:r>
              <a:rPr lang="fr-FR" dirty="0"/>
              <a:t>Métriques d’emploi des formes syntaxiques</a:t>
            </a:r>
          </a:p>
        </p:txBody>
      </p:sp>
    </p:spTree>
    <p:extLst>
      <p:ext uri="{BB962C8B-B14F-4D97-AF65-F5344CB8AC3E}">
        <p14:creationId xmlns:p14="http://schemas.microsoft.com/office/powerpoint/2010/main" val="2713572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du lexique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fontScale="85000" lnSpcReduction="20000"/>
              </a:bodyPr>
              <a:lstStyle/>
              <a:p>
                <a:r>
                  <a:rPr lang="fr-FR" dirty="0"/>
                  <a:t>Quelques notations</a:t>
                </a:r>
              </a:p>
              <a:p>
                <a:pPr lvl="1"/>
                <a:r>
                  <a:rPr lang="fr-FR" sz="2800" dirty="0">
                    <a:solidFill>
                      <a:srgbClr val="0070C0"/>
                    </a:solidFill>
                  </a:rPr>
                  <a:t>M </a:t>
                </a:r>
                <a:r>
                  <a:rPr lang="fr-FR" dirty="0"/>
                  <a:t>: nombre total de </a:t>
                </a:r>
                <a:r>
                  <a:rPr lang="fr-FR" dirty="0" err="1"/>
                  <a:t>tokens</a:t>
                </a:r>
                <a:r>
                  <a:rPr lang="fr-FR" dirty="0"/>
                  <a:t> (</a:t>
                </a:r>
                <a:r>
                  <a:rPr lang="fr-FR" sz="2800" dirty="0" err="1">
                    <a:solidFill>
                      <a:srgbClr val="0070C0"/>
                    </a:solidFill>
                  </a:rPr>
                  <a:t>M</a:t>
                </a:r>
                <a:r>
                  <a:rPr lang="fr-FR" sz="2800" baseline="-25000" dirty="0" err="1">
                    <a:solidFill>
                      <a:srgbClr val="0070C0"/>
                    </a:solidFill>
                  </a:rPr>
                  <a:t>lex</a:t>
                </a:r>
                <a:r>
                  <a:rPr lang="fr-FR" sz="2800" baseline="-25000" dirty="0">
                    <a:solidFill>
                      <a:srgbClr val="0070C0"/>
                    </a:solidFill>
                  </a:rPr>
                  <a:t> </a:t>
                </a:r>
                <a:r>
                  <a:rPr lang="fr-FR" dirty="0"/>
                  <a:t>, </a:t>
                </a:r>
                <a:r>
                  <a:rPr lang="fr-FR" dirty="0" err="1"/>
                  <a:t>tokens</a:t>
                </a:r>
                <a:r>
                  <a:rPr lang="fr-FR" dirty="0"/>
                  <a:t> de catégories lexicales (pleines), </a:t>
                </a:r>
                <a:r>
                  <a:rPr lang="fr-FR" sz="2800" dirty="0" err="1">
                    <a:solidFill>
                      <a:srgbClr val="0070C0"/>
                    </a:solidFill>
                  </a:rPr>
                  <a:t>M</a:t>
                </a:r>
                <a:r>
                  <a:rPr lang="fr-FR" sz="2800" baseline="-25000" dirty="0" err="1">
                    <a:solidFill>
                      <a:srgbClr val="0070C0"/>
                    </a:solidFill>
                  </a:rPr>
                  <a:t>gramm</a:t>
                </a:r>
                <a:r>
                  <a:rPr lang="fr-FR" sz="2800" baseline="-25000" dirty="0">
                    <a:solidFill>
                      <a:srgbClr val="0070C0"/>
                    </a:solidFill>
                  </a:rPr>
                  <a:t> </a:t>
                </a:r>
                <a:r>
                  <a:rPr lang="fr-FR" dirty="0"/>
                  <a:t>, grammaticales (vides))</a:t>
                </a:r>
              </a:p>
              <a:p>
                <a:pPr lvl="1"/>
                <a:r>
                  <a:rPr lang="fr-FR" sz="2800" dirty="0">
                    <a:solidFill>
                      <a:srgbClr val="0070C0"/>
                    </a:solidFill>
                  </a:rPr>
                  <a:t>T</a:t>
                </a:r>
                <a:r>
                  <a:rPr lang="fr-FR" dirty="0"/>
                  <a:t> : nombre total de termes distincts (taille du dictionnaire) (</a:t>
                </a:r>
                <a:r>
                  <a:rPr lang="fr-FR" sz="2800" dirty="0" err="1">
                    <a:solidFill>
                      <a:srgbClr val="0070C0"/>
                    </a:solidFill>
                  </a:rPr>
                  <a:t>T</a:t>
                </a:r>
                <a:r>
                  <a:rPr lang="fr-FR" sz="2800" baseline="-25000" dirty="0" err="1">
                    <a:solidFill>
                      <a:srgbClr val="0070C0"/>
                    </a:solidFill>
                  </a:rPr>
                  <a:t>lex</a:t>
                </a:r>
                <a:r>
                  <a:rPr lang="fr-FR" dirty="0"/>
                  <a:t>, termes de catégories lexicales)</a:t>
                </a:r>
              </a:p>
              <a:p>
                <a:r>
                  <a:rPr lang="fr-FR" dirty="0"/>
                  <a:t>Ratio termes / </a:t>
                </a:r>
                <a:r>
                  <a:rPr lang="fr-FR" dirty="0" err="1"/>
                  <a:t>tokens</a:t>
                </a:r>
                <a:r>
                  <a:rPr lang="fr-FR" dirty="0"/>
                  <a:t> </a:t>
                </a:r>
                <a:r>
                  <a:rPr lang="fr-FR" sz="2400" dirty="0"/>
                  <a:t>: </a:t>
                </a:r>
                <a:r>
                  <a:rPr lang="fr-FR" sz="2400" dirty="0">
                    <a:solidFill>
                      <a:srgbClr val="0070C0"/>
                    </a:solidFill>
                  </a:rPr>
                  <a:t>RTT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r>
                          <a:rPr lang="fr-FR" sz="2400" i="1">
                            <a:solidFill>
                              <a:srgbClr val="0070C0"/>
                            </a:solidFill>
                            <a:latin typeface="Cambria Math" panose="02040503050406030204" pitchFamily="18" charset="0"/>
                          </a:rPr>
                          <m:t>𝑇</m:t>
                        </m:r>
                      </m:num>
                      <m:den>
                        <m:r>
                          <a:rPr lang="fr-FR" sz="2400" i="1">
                            <a:solidFill>
                              <a:srgbClr val="0070C0"/>
                            </a:solidFill>
                            <a:latin typeface="Cambria Math" panose="02040503050406030204" pitchFamily="18" charset="0"/>
                          </a:rPr>
                          <m:t>𝑀</m:t>
                        </m:r>
                      </m:den>
                    </m:f>
                  </m:oMath>
                </a14:m>
                <a:r>
                  <a:rPr lang="fr-FR" dirty="0">
                    <a:solidFill>
                      <a:srgbClr val="0070C0"/>
                    </a:solidFill>
                  </a:rPr>
                  <a:t>	</a:t>
                </a:r>
                <a:endParaRPr lang="fr-FR" dirty="0"/>
              </a:p>
              <a:p>
                <a:pPr lvl="1"/>
                <a:r>
                  <a:rPr lang="fr-FR" dirty="0"/>
                  <a:t>élevé : riche en information, bas : plus conversationnel. Peut se décliner en comptant spécifiquement les lemmes plutôt que les formes brutes des mots.</a:t>
                </a:r>
              </a:p>
              <a:p>
                <a:r>
                  <a:rPr lang="fr-FR" dirty="0"/>
                  <a:t>Densité lexicale : </a:t>
                </a:r>
                <a:r>
                  <a:rPr lang="fr-FR" sz="2400" dirty="0">
                    <a:solidFill>
                      <a:srgbClr val="0070C0"/>
                    </a:solidFill>
                  </a:rPr>
                  <a:t>DL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r>
                          <a:rPr lang="fr-FR" sz="2400" i="1">
                            <a:solidFill>
                              <a:srgbClr val="0070C0"/>
                            </a:solidFill>
                            <a:latin typeface="Cambria Math" panose="02040503050406030204" pitchFamily="18" charset="0"/>
                          </a:rPr>
                          <m:t>𝑀</m:t>
                        </m:r>
                      </m:den>
                    </m:f>
                  </m:oMath>
                </a14:m>
                <a:r>
                  <a:rPr lang="fr-FR" dirty="0"/>
                  <a:t>  /  Densité de contenu : </a:t>
                </a:r>
                <a:r>
                  <a:rPr lang="fr-FR" sz="2400" dirty="0">
                    <a:solidFill>
                      <a:srgbClr val="0070C0"/>
                    </a:solidFill>
                  </a:rPr>
                  <a:t>DC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num>
                      <m:den>
                        <m:sSub>
                          <m:sSubPr>
                            <m:ctrlPr>
                              <a:rPr lang="fr-FR" sz="240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𝑔𝑟𝑎𝑚𝑚</m:t>
                            </m:r>
                          </m:sub>
                        </m:sSub>
                      </m:den>
                    </m:f>
                  </m:oMath>
                </a14:m>
                <a:endParaRPr lang="fr-FR" dirty="0"/>
              </a:p>
              <a:p>
                <a:pPr lvl="1"/>
                <a:r>
                  <a:rPr lang="fr-FR" dirty="0"/>
                  <a:t>mesurent la lisibilité (la non-verbosité) d’un texte.</a:t>
                </a:r>
              </a:p>
              <a:p>
                <a:r>
                  <a:rPr lang="fr-FR" dirty="0"/>
                  <a:t>Densité de proposition : </a:t>
                </a:r>
                <a:r>
                  <a:rPr lang="fr-FR" sz="2400" dirty="0">
                    <a:solidFill>
                      <a:srgbClr val="0070C0"/>
                    </a:solidFill>
                  </a:rPr>
                  <a:t>DP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𝑝𝑟𝑜𝑝</m:t>
                            </m:r>
                          </m:sub>
                        </m:sSub>
                      </m:num>
                      <m:den>
                        <m:r>
                          <a:rPr lang="fr-FR" sz="2400" b="0" i="1" smtClean="0">
                            <a:solidFill>
                              <a:srgbClr val="0070C0"/>
                            </a:solidFill>
                            <a:latin typeface="Cambria Math" panose="02040503050406030204" pitchFamily="18" charset="0"/>
                          </a:rPr>
                          <m:t>𝑀</m:t>
                        </m:r>
                      </m:den>
                    </m:f>
                  </m:oMath>
                </a14:m>
                <a:endParaRPr lang="fr-FR" dirty="0"/>
              </a:p>
              <a:p>
                <a:pPr lvl="1"/>
                <a:r>
                  <a:rPr lang="fr-FR" dirty="0"/>
                  <a:t>ou densité idéelle. Mesure la densité des affirmations. Les propositions sont centrées autour de verbes, d’adjectifs, voire de prépositions et de conjonctions, mais pas du tout les noms.</a:t>
                </a:r>
              </a:p>
              <a:p>
                <a:r>
                  <a:rPr lang="fr-FR" dirty="0"/>
                  <a:t>Originalité lexicale : </a:t>
                </a:r>
                <a:r>
                  <a:rPr lang="fr-FR" sz="2600" dirty="0">
                    <a:solidFill>
                      <a:srgbClr val="0070C0"/>
                    </a:solidFill>
                  </a:rPr>
                  <a:t>OL = </a:t>
                </a:r>
                <a14:m>
                  <m:oMath xmlns:m="http://schemas.openxmlformats.org/officeDocument/2006/math">
                    <m:r>
                      <a:rPr lang="fr-FR" sz="2400" b="0" i="1" smtClean="0">
                        <a:solidFill>
                          <a:srgbClr val="0070C0"/>
                        </a:solidFill>
                        <a:latin typeface="Cambria Math" panose="02040503050406030204" pitchFamily="18" charset="0"/>
                      </a:rPr>
                      <m:t>100 .  </m:t>
                    </m:r>
                    <m:f>
                      <m:fPr>
                        <m:ctrlPr>
                          <a:rPr lang="fr-FR" sz="2400" b="0" i="1" smtClean="0">
                            <a:solidFill>
                              <a:srgbClr val="0070C0"/>
                            </a:solidFill>
                            <a:latin typeface="Cambria Math" panose="02040503050406030204" pitchFamily="18" charset="0"/>
                          </a:rPr>
                        </m:ctrlPr>
                      </m:fPr>
                      <m:num>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𝑢𝑛𝑖𝑞𝑢𝑒</m:t>
                            </m:r>
                          </m:sub>
                        </m:sSub>
                      </m:num>
                      <m:den>
                        <m:sSub>
                          <m:sSubPr>
                            <m:ctrlPr>
                              <a:rPr lang="fr-FR" sz="2400" b="0" i="1" smtClean="0">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𝑇</m:t>
                            </m:r>
                          </m:e>
                          <m:sub>
                            <m:r>
                              <a:rPr lang="fr-FR" sz="2400" b="0" i="1" smtClean="0">
                                <a:solidFill>
                                  <a:srgbClr val="0070C0"/>
                                </a:solidFill>
                                <a:latin typeface="Cambria Math" panose="02040503050406030204" pitchFamily="18" charset="0"/>
                              </a:rPr>
                              <m:t>𝑙𝑒𝑥</m:t>
                            </m:r>
                          </m:sub>
                        </m:sSub>
                      </m:den>
                    </m:f>
                    <m:r>
                      <a:rPr lang="fr-FR" sz="2400" b="0" i="1" smtClean="0">
                        <a:latin typeface="Cambria Math" panose="02040503050406030204" pitchFamily="18" charset="0"/>
                      </a:rPr>
                      <m:t> </m:t>
                    </m:r>
                  </m:oMath>
                </a14:m>
                <a:endParaRPr lang="fr-FR" sz="2400" dirty="0"/>
              </a:p>
              <a:p>
                <a:pPr lvl="1"/>
                <a:r>
                  <a:rPr lang="fr-FR" dirty="0"/>
                  <a:t>Termes uniques, spécifiques à l’auteur, à définir en référence à un corpus ou un sous-corpus.</a:t>
                </a:r>
              </a:p>
              <a:p>
                <a:r>
                  <a:rPr lang="fr-FR" dirty="0"/>
                  <a:t>Sophistication lexicale </a:t>
                </a:r>
                <a:r>
                  <a:rPr lang="fr-FR" dirty="0">
                    <a:solidFill>
                      <a:srgbClr val="0070C0"/>
                    </a:solidFill>
                  </a:rPr>
                  <a:t>: SL = </a:t>
                </a:r>
                <a14:m>
                  <m:oMath xmlns:m="http://schemas.openxmlformats.org/officeDocument/2006/math">
                    <m:r>
                      <a:rPr lang="fr-FR" sz="2400" i="1">
                        <a:solidFill>
                          <a:srgbClr val="0070C0"/>
                        </a:solidFill>
                        <a:latin typeface="Cambria Math" panose="02040503050406030204" pitchFamily="18" charset="0"/>
                      </a:rPr>
                      <m:t>100 .  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b="0" i="1" smtClean="0">
                                <a:solidFill>
                                  <a:srgbClr val="0070C0"/>
                                </a:solidFill>
                                <a:latin typeface="Cambria Math" panose="02040503050406030204" pitchFamily="18" charset="0"/>
                              </a:rPr>
                              <m:t>𝑠𝑜𝑝h𝑖𝑠𝑡𝑖𝑞𝑢</m:t>
                            </m:r>
                            <m:r>
                              <a:rPr lang="fr-FR" sz="2400" b="0" i="1" smtClean="0">
                                <a:solidFill>
                                  <a:srgbClr val="0070C0"/>
                                </a:solidFill>
                                <a:latin typeface="Cambria Math" panose="02040503050406030204" pitchFamily="18" charset="0"/>
                              </a:rPr>
                              <m:t>é</m:t>
                            </m:r>
                          </m:sub>
                        </m:sSub>
                      </m:num>
                      <m:den>
                        <m:sSub>
                          <m:sSubPr>
                            <m:ctrlPr>
                              <a:rPr lang="fr-FR" sz="2400" i="1">
                                <a:solidFill>
                                  <a:srgbClr val="0070C0"/>
                                </a:solidFill>
                                <a:latin typeface="Cambria Math" panose="02040503050406030204" pitchFamily="18" charset="0"/>
                              </a:rPr>
                            </m:ctrlPr>
                          </m:sSubPr>
                          <m:e>
                            <m:r>
                              <a:rPr lang="fr-FR" sz="2400" b="0" i="1" smtClean="0">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𝑙𝑒𝑥</m:t>
                            </m:r>
                          </m:sub>
                        </m:sSub>
                      </m:den>
                    </m:f>
                    <m:r>
                      <a:rPr lang="fr-FR" sz="2400" i="1">
                        <a:latin typeface="Cambria Math" panose="02040503050406030204" pitchFamily="18" charset="0"/>
                      </a:rPr>
                      <m:t> </m:t>
                    </m:r>
                  </m:oMath>
                </a14:m>
                <a:endParaRPr lang="fr-FR" sz="2400" dirty="0"/>
              </a:p>
              <a:p>
                <a:pPr lvl="1"/>
                <a:r>
                  <a:rPr lang="fr-FR" dirty="0"/>
                  <a:t>Le vocabulaire sophistiqué peut être défini par exemple en fonction du rang </a:t>
                </a:r>
                <a:r>
                  <a:rPr lang="fr-FR" dirty="0" err="1">
                    <a:solidFill>
                      <a:srgbClr val="0070C0"/>
                    </a:solidFill>
                  </a:rPr>
                  <a:t>r</a:t>
                </a:r>
                <a:r>
                  <a:rPr lang="fr-FR" baseline="-25000" dirty="0" err="1">
                    <a:solidFill>
                      <a:srgbClr val="0070C0"/>
                    </a:solidFill>
                  </a:rPr>
                  <a:t>t</a:t>
                </a:r>
                <a:r>
                  <a:rPr lang="fr-FR" dirty="0"/>
                  <a:t> du terme dans un corpus de référence.</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5"/>
                <a:ext cx="11994629" cy="5767130"/>
              </a:xfrm>
              <a:blipFill>
                <a:blip r:embed="rId7"/>
                <a:stretch>
                  <a:fillRect l="-1067" t="-3277" r="-508"/>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89183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Métriques d’emploi des formes syntaxiques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5"/>
            <a:ext cx="11994629" cy="5767130"/>
          </a:xfrm>
        </p:spPr>
        <p:txBody>
          <a:bodyPr>
            <a:normAutofit/>
          </a:bodyPr>
          <a:lstStyle/>
          <a:p>
            <a:r>
              <a:rPr lang="fr-FR" dirty="0"/>
              <a:t>Longueur moyenne des énonciations </a:t>
            </a:r>
            <a:r>
              <a:rPr lang="fr-FR" sz="2600" dirty="0"/>
              <a:t>(MLU : </a:t>
            </a:r>
            <a:r>
              <a:rPr lang="fr-FR" sz="2600" dirty="0" err="1"/>
              <a:t>mean</a:t>
            </a:r>
            <a:r>
              <a:rPr lang="fr-FR" sz="2600" dirty="0"/>
              <a:t> </a:t>
            </a:r>
            <a:r>
              <a:rPr lang="fr-FR" sz="2600" dirty="0" err="1"/>
              <a:t>length</a:t>
            </a:r>
            <a:r>
              <a:rPr lang="fr-FR" sz="2600" dirty="0"/>
              <a:t> of </a:t>
            </a:r>
            <a:r>
              <a:rPr lang="fr-FR" sz="2600" dirty="0" err="1"/>
              <a:t>utterances</a:t>
            </a:r>
            <a:r>
              <a:rPr lang="fr-FR" sz="2600" dirty="0"/>
              <a:t>) </a:t>
            </a:r>
            <a:r>
              <a:rPr lang="fr-FR" sz="2400" dirty="0"/>
              <a:t>: </a:t>
            </a:r>
            <a:r>
              <a:rPr lang="fr-FR" dirty="0">
                <a:solidFill>
                  <a:srgbClr val="0070C0"/>
                </a:solidFill>
              </a:rPr>
              <a:t>	</a:t>
            </a:r>
            <a:endParaRPr lang="fr-FR" dirty="0"/>
          </a:p>
          <a:p>
            <a:pPr lvl="1"/>
            <a:r>
              <a:rPr lang="fr-FR" dirty="0"/>
              <a:t>Les énonciations considérées peuvent être des phrases, ou des tours de parole.</a:t>
            </a:r>
          </a:p>
          <a:p>
            <a:pPr lvl="1"/>
            <a:r>
              <a:rPr lang="fr-FR" dirty="0"/>
              <a:t>Idéalement comptées en morphèmes, et non en mots (=&gt; analyseur de morphologie dérivationnelle)</a:t>
            </a:r>
          </a:p>
          <a:p>
            <a:r>
              <a:rPr lang="fr-FR" dirty="0"/>
              <a:t>Métriques de profondeur syntaxique</a:t>
            </a:r>
          </a:p>
          <a:p>
            <a:pPr lvl="1"/>
            <a:r>
              <a:rPr lang="fr-FR" dirty="0"/>
              <a:t>mesurent la complexité d’une phrase (d’une construction syntaxique)</a:t>
            </a:r>
          </a:p>
          <a:p>
            <a:pPr lvl="1"/>
            <a:r>
              <a:rPr lang="fr-FR" dirty="0"/>
              <a:t>à chaque mot de la phrase on associe sa profondeur dans l’arbre syntaxique telle qu’induite par le processus de compréhension / génération de la phrase</a:t>
            </a:r>
          </a:p>
          <a:p>
            <a:pPr lvl="1"/>
            <a:r>
              <a:rPr lang="fr-FR" dirty="0"/>
              <a:t>On peut utiliser la profondeur maximale sur les mots de la phrase, ou la moyenne des profondeurs. Et ensuite éventuellement moyenner ces valeurs sur le texte</a:t>
            </a:r>
          </a:p>
          <a:p>
            <a:pPr lvl="1"/>
            <a:r>
              <a:rPr lang="fr-FR" dirty="0"/>
              <a:t>Deux métriques :</a:t>
            </a:r>
          </a:p>
          <a:p>
            <a:pPr lvl="2"/>
            <a:r>
              <a:rPr lang="fr-FR" sz="2200" dirty="0"/>
              <a:t>Profondeur de </a:t>
            </a:r>
            <a:r>
              <a:rPr lang="fr-FR" sz="2200" dirty="0" err="1"/>
              <a:t>Yngve</a:t>
            </a:r>
            <a:r>
              <a:rPr lang="fr-FR" sz="2200" dirty="0"/>
              <a:t> : elle mesure la charge cognitive associée à la génération d’une phrase</a:t>
            </a:r>
          </a:p>
          <a:p>
            <a:pPr lvl="2"/>
            <a:r>
              <a:rPr lang="fr-FR" sz="2200" dirty="0"/>
              <a:t>Profondeur de Frazier : elle mesure la charge cognitive associée à la compréhension d’une phrase</a:t>
            </a:r>
          </a:p>
        </p:txBody>
      </p:sp>
      <p:sp>
        <p:nvSpPr>
          <p:cNvPr id="4" name="Rectangle 3">
            <a:extLst>
              <a:ext uri="{FF2B5EF4-FFF2-40B4-BE49-F238E27FC236}">
                <a16:creationId xmlns:a16="http://schemas.microsoft.com/office/drawing/2014/main" id="{0ECC4472-A7E6-452E-A429-CF989E228AC1}"/>
              </a:ext>
            </a:extLst>
          </p:cNvPr>
          <p:cNvSpPr/>
          <p:nvPr/>
        </p:nvSpPr>
        <p:spPr>
          <a:xfrm>
            <a:off x="5942753" y="3244334"/>
            <a:ext cx="306494" cy="369332"/>
          </a:xfrm>
          <a:prstGeom prst="rect">
            <a:avLst/>
          </a:prstGeom>
        </p:spPr>
        <p:txBody>
          <a:bodyPr wrap="none">
            <a:spAutoFit/>
          </a:bodyPr>
          <a:lstStyle/>
          <a:p>
            <a:r>
              <a:rPr lang="fr-FR" dirty="0" err="1">
                <a:solidFill>
                  <a:srgbClr val="0070C0"/>
                </a:solidFill>
              </a:rPr>
              <a:t>f</a:t>
            </a:r>
            <a:r>
              <a:rPr lang="fr-FR" baseline="-25000" dirty="0" err="1">
                <a:solidFill>
                  <a:srgbClr val="0070C0"/>
                </a:solidFill>
              </a:rPr>
              <a:t>t</a:t>
            </a:r>
            <a:endParaRPr lang="fr-FR" dirty="0"/>
          </a:p>
        </p:txBody>
      </p:sp>
    </p:spTree>
    <p:extLst>
      <p:ext uri="{BB962C8B-B14F-4D97-AF65-F5344CB8AC3E}">
        <p14:creationId xmlns:p14="http://schemas.microsoft.com/office/powerpoint/2010/main" val="263131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0878-D14E-4EDC-B5D3-D188253B97EC}"/>
              </a:ext>
            </a:extLst>
          </p:cNvPr>
          <p:cNvSpPr>
            <a:spLocks noGrp="1"/>
          </p:cNvSpPr>
          <p:nvPr>
            <p:ph type="title"/>
          </p:nvPr>
        </p:nvSpPr>
        <p:spPr/>
        <p:txBody>
          <a:bodyPr>
            <a:normAutofit fontScale="90000"/>
          </a:bodyPr>
          <a:lstStyle/>
          <a:p>
            <a:r>
              <a:rPr lang="fr-FR" dirty="0"/>
              <a:t>Mesures de </a:t>
            </a:r>
            <a:r>
              <a:rPr lang="fr-FR" dirty="0" err="1">
                <a:solidFill>
                  <a:srgbClr val="FF0000"/>
                </a:solidFill>
              </a:rPr>
              <a:t>Yngve</a:t>
            </a:r>
            <a:r>
              <a:rPr lang="fr-FR" dirty="0"/>
              <a:t> et </a:t>
            </a:r>
            <a:r>
              <a:rPr lang="fr-FR" dirty="0">
                <a:solidFill>
                  <a:srgbClr val="0070C0"/>
                </a:solidFill>
              </a:rPr>
              <a:t>Frazier</a:t>
            </a:r>
          </a:p>
        </p:txBody>
      </p:sp>
      <p:sp>
        <p:nvSpPr>
          <p:cNvPr id="3" name="Content Placeholder 2">
            <a:extLst>
              <a:ext uri="{FF2B5EF4-FFF2-40B4-BE49-F238E27FC236}">
                <a16:creationId xmlns:a16="http://schemas.microsoft.com/office/drawing/2014/main" id="{16BA222E-57AF-4776-9FD9-E2D39B3B8FD1}"/>
              </a:ext>
            </a:extLst>
          </p:cNvPr>
          <p:cNvSpPr>
            <a:spLocks noGrp="1"/>
          </p:cNvSpPr>
          <p:nvPr>
            <p:ph idx="1"/>
          </p:nvPr>
        </p:nvSpPr>
        <p:spPr>
          <a:xfrm>
            <a:off x="2727568" y="6313931"/>
            <a:ext cx="9135568" cy="343653"/>
          </a:xfrm>
        </p:spPr>
        <p:txBody>
          <a:bodyPr>
            <a:normAutofit/>
          </a:bodyPr>
          <a:lstStyle/>
          <a:p>
            <a:pPr marL="0" indent="0">
              <a:buNone/>
            </a:pPr>
            <a:r>
              <a:rPr lang="fr-FR" sz="1800" dirty="0"/>
              <a:t>A noter l’utilisation d’une analyse classique ou le groupe verbal englobe l’ensemble du prédicat</a:t>
            </a:r>
          </a:p>
        </p:txBody>
      </p:sp>
      <p:pic>
        <p:nvPicPr>
          <p:cNvPr id="179" name="Picture 178">
            <a:extLst>
              <a:ext uri="{FF2B5EF4-FFF2-40B4-BE49-F238E27FC236}">
                <a16:creationId xmlns:a16="http://schemas.microsoft.com/office/drawing/2014/main" id="{358A9733-F34A-48C8-8086-7AB3950EE4EB}"/>
              </a:ext>
            </a:extLst>
          </p:cNvPr>
          <p:cNvPicPr>
            <a:picLocks noChangeAspect="1"/>
          </p:cNvPicPr>
          <p:nvPr/>
        </p:nvPicPr>
        <p:blipFill>
          <a:blip r:embed="rId2"/>
          <a:stretch>
            <a:fillRect/>
          </a:stretch>
        </p:blipFill>
        <p:spPr>
          <a:xfrm>
            <a:off x="4983407" y="1748834"/>
            <a:ext cx="7103365" cy="4439024"/>
          </a:xfrm>
          <a:prstGeom prst="rect">
            <a:avLst/>
          </a:prstGeom>
        </p:spPr>
      </p:pic>
      <p:sp>
        <p:nvSpPr>
          <p:cNvPr id="180" name="TextBox 179">
            <a:extLst>
              <a:ext uri="{FF2B5EF4-FFF2-40B4-BE49-F238E27FC236}">
                <a16:creationId xmlns:a16="http://schemas.microsoft.com/office/drawing/2014/main" id="{88981953-FEB2-49AB-98F2-492681764F4B}"/>
              </a:ext>
            </a:extLst>
          </p:cNvPr>
          <p:cNvSpPr txBox="1"/>
          <p:nvPr/>
        </p:nvSpPr>
        <p:spPr>
          <a:xfrm>
            <a:off x="4296428" y="5448822"/>
            <a:ext cx="816314" cy="646331"/>
          </a:xfrm>
          <a:prstGeom prst="rect">
            <a:avLst/>
          </a:prstGeom>
          <a:noFill/>
        </p:spPr>
        <p:txBody>
          <a:bodyPr wrap="none" rtlCol="0">
            <a:spAutoFit/>
          </a:bodyPr>
          <a:lstStyle/>
          <a:p>
            <a:r>
              <a:rPr lang="fr-FR" dirty="0" err="1">
                <a:solidFill>
                  <a:srgbClr val="FF0000"/>
                </a:solidFill>
              </a:rPr>
              <a:t>Yngve</a:t>
            </a:r>
            <a:endParaRPr lang="fr-FR" dirty="0">
              <a:solidFill>
                <a:srgbClr val="FF0000"/>
              </a:solidFill>
            </a:endParaRPr>
          </a:p>
          <a:p>
            <a:r>
              <a:rPr lang="fr-FR" dirty="0">
                <a:solidFill>
                  <a:srgbClr val="0070C0"/>
                </a:solidFill>
              </a:rPr>
              <a:t>Frazier</a:t>
            </a:r>
          </a:p>
        </p:txBody>
      </p:sp>
      <p:sp>
        <p:nvSpPr>
          <p:cNvPr id="181" name="Content Placeholder 2">
            <a:extLst>
              <a:ext uri="{FF2B5EF4-FFF2-40B4-BE49-F238E27FC236}">
                <a16:creationId xmlns:a16="http://schemas.microsoft.com/office/drawing/2014/main" id="{E5D26C24-ECBE-4443-8F8F-B1B6B48820DF}"/>
              </a:ext>
            </a:extLst>
          </p:cNvPr>
          <p:cNvSpPr txBox="1">
            <a:spLocks/>
          </p:cNvSpPr>
          <p:nvPr/>
        </p:nvSpPr>
        <p:spPr>
          <a:xfrm>
            <a:off x="297578" y="1338337"/>
            <a:ext cx="3760855" cy="418132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err="1"/>
              <a:t>Yngve</a:t>
            </a:r>
            <a:endParaRPr lang="fr-FR" sz="2400" dirty="0"/>
          </a:p>
          <a:p>
            <a:pPr lvl="1"/>
            <a:r>
              <a:rPr lang="fr-FR" sz="2000" dirty="0"/>
              <a:t>Branches pondérées de 0 à n en partant de la droite (plus le poids est élevé plus on doit mémoriser à l’avance) </a:t>
            </a:r>
          </a:p>
          <a:p>
            <a:r>
              <a:rPr lang="fr-FR" sz="2400" dirty="0"/>
              <a:t>Frazier</a:t>
            </a:r>
          </a:p>
          <a:p>
            <a:pPr lvl="1"/>
            <a:r>
              <a:rPr lang="fr-FR" sz="2000" dirty="0"/>
              <a:t>Branches les plus à  gauche pondérées à 1 (1.5 pour les propositions) (plus le poids est élevé plus on doit mémoriser ce qui vient d’être dit)</a:t>
            </a:r>
          </a:p>
        </p:txBody>
      </p:sp>
    </p:spTree>
    <p:extLst>
      <p:ext uri="{BB962C8B-B14F-4D97-AF65-F5344CB8AC3E}">
        <p14:creationId xmlns:p14="http://schemas.microsoft.com/office/powerpoint/2010/main" val="1285813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retour sur les distributions des termes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1" y="954346"/>
            <a:ext cx="11797258" cy="3858954"/>
          </a:xfrm>
        </p:spPr>
        <p:txBody>
          <a:bodyPr>
            <a:normAutofit fontScale="92500" lnSpcReduction="10000"/>
          </a:bodyPr>
          <a:lstStyle/>
          <a:p>
            <a:r>
              <a:rPr lang="fr-FR" dirty="0"/>
              <a:t>Rappel de quelques notations</a:t>
            </a:r>
          </a:p>
          <a:p>
            <a:pPr lvl="1"/>
            <a:r>
              <a:rPr lang="fr-FR" sz="2800" dirty="0">
                <a:solidFill>
                  <a:srgbClr val="0070C0"/>
                </a:solidFill>
              </a:rPr>
              <a:t>c</a:t>
            </a:r>
            <a:r>
              <a:rPr lang="fr-FR" dirty="0"/>
              <a:t> : </a:t>
            </a:r>
            <a:r>
              <a:rPr lang="fr-FR" dirty="0" err="1"/>
              <a:t>c</a:t>
            </a:r>
            <a:r>
              <a:rPr lang="fr-FR" baseline="30000" dirty="0" err="1"/>
              <a:t>ème</a:t>
            </a:r>
            <a:r>
              <a:rPr lang="fr-FR" dirty="0"/>
              <a:t> contexte (document), </a:t>
            </a:r>
            <a:r>
              <a:rPr lang="fr-FR" sz="2800" dirty="0">
                <a:solidFill>
                  <a:srgbClr val="0070C0"/>
                </a:solidFill>
              </a:rPr>
              <a:t>t</a:t>
            </a:r>
            <a:r>
              <a:rPr lang="fr-FR" dirty="0"/>
              <a:t> : </a:t>
            </a:r>
            <a:r>
              <a:rPr lang="fr-FR" dirty="0" err="1"/>
              <a:t>t</a:t>
            </a:r>
            <a:r>
              <a:rPr lang="fr-FR" baseline="30000" dirty="0" err="1"/>
              <a:t>ème</a:t>
            </a:r>
            <a:r>
              <a:rPr lang="fr-FR" dirty="0"/>
              <a:t> terme (mot, lemme, groupe lexical…) </a:t>
            </a:r>
          </a:p>
          <a:p>
            <a:pPr lvl="1"/>
            <a:r>
              <a:rPr lang="fr-FR" sz="2800" dirty="0">
                <a:solidFill>
                  <a:srgbClr val="0070C0"/>
                </a:solidFill>
              </a:rPr>
              <a:t>f</a:t>
            </a:r>
            <a:r>
              <a:rPr lang="fr-FR" sz="2800" baseline="-25000" dirty="0">
                <a:solidFill>
                  <a:srgbClr val="0070C0"/>
                </a:solidFill>
              </a:rPr>
              <a:t>ct</a:t>
            </a:r>
            <a:r>
              <a:rPr lang="fr-FR" dirty="0"/>
              <a:t> : fréquence (nombre de fois où) le terme t apparait dans le contexte d</a:t>
            </a:r>
          </a:p>
          <a:p>
            <a:pPr lvl="1"/>
            <a:r>
              <a:rPr lang="fr-FR" sz="2800" dirty="0">
                <a:solidFill>
                  <a:srgbClr val="0070C0"/>
                </a:solidFill>
              </a:rPr>
              <a:t>n</a:t>
            </a:r>
            <a:r>
              <a:rPr lang="fr-FR" sz="2800" baseline="-25000" dirty="0">
                <a:solidFill>
                  <a:srgbClr val="0070C0"/>
                </a:solidFill>
              </a:rPr>
              <a:t>t</a:t>
            </a:r>
            <a:r>
              <a:rPr lang="fr-FR" dirty="0"/>
              <a:t> : nombre de contextes / documents contenant le terme t</a:t>
            </a:r>
          </a:p>
          <a:p>
            <a:pPr lvl="1"/>
            <a:r>
              <a:rPr lang="fr-FR" sz="2800" dirty="0">
                <a:solidFill>
                  <a:srgbClr val="0070C0"/>
                </a:solidFill>
              </a:rPr>
              <a:t>N</a:t>
            </a:r>
            <a:r>
              <a:rPr lang="fr-FR" dirty="0"/>
              <a:t> : nombre total de contextes / documents</a:t>
            </a:r>
          </a:p>
          <a:p>
            <a:r>
              <a:rPr lang="fr-FR" dirty="0"/>
              <a:t>Gf-</a:t>
            </a:r>
            <a:r>
              <a:rPr lang="fr-FR" dirty="0" err="1"/>
              <a:t>Idf</a:t>
            </a:r>
            <a:r>
              <a:rPr lang="fr-FR" dirty="0"/>
              <a:t> : Global (</a:t>
            </a:r>
            <a:r>
              <a:rPr lang="fr-FR" dirty="0" err="1"/>
              <a:t>term</a:t>
            </a:r>
            <a:r>
              <a:rPr lang="fr-FR" dirty="0"/>
              <a:t>) Frequency . Inverse Document Frequency</a:t>
            </a:r>
          </a:p>
          <a:p>
            <a:pPr marL="457200" lvl="1" indent="0">
              <a:buNone/>
            </a:pPr>
            <a:r>
              <a:rPr lang="fr-FR" dirty="0"/>
              <a:t>	</a:t>
            </a:r>
            <a:r>
              <a:rPr lang="fr-FR" sz="3000" dirty="0">
                <a:solidFill>
                  <a:srgbClr val="0070C0"/>
                </a:solidFill>
              </a:rPr>
              <a:t>Gf-</a:t>
            </a:r>
            <a:r>
              <a:rPr lang="fr-FR" sz="3000" dirty="0" err="1">
                <a:solidFill>
                  <a:srgbClr val="0070C0"/>
                </a:solidFill>
              </a:rPr>
              <a:t>Idf</a:t>
            </a:r>
            <a:r>
              <a:rPr lang="fr-FR" sz="3000" baseline="-25000" dirty="0" err="1">
                <a:solidFill>
                  <a:srgbClr val="0070C0"/>
                </a:solidFill>
              </a:rPr>
              <a:t>t</a:t>
            </a:r>
            <a:r>
              <a:rPr lang="fr-FR" sz="3000" dirty="0">
                <a:solidFill>
                  <a:srgbClr val="0070C0"/>
                </a:solidFill>
              </a:rPr>
              <a:t> = </a:t>
            </a:r>
            <a:r>
              <a:rPr lang="fr-FR" sz="3000" dirty="0" err="1">
                <a:solidFill>
                  <a:srgbClr val="0070C0"/>
                </a:solidFill>
              </a:rPr>
              <a:t>f</a:t>
            </a:r>
            <a:r>
              <a:rPr lang="fr-FR" sz="3000" baseline="-25000" dirty="0" err="1">
                <a:solidFill>
                  <a:srgbClr val="0070C0"/>
                </a:solidFill>
              </a:rPr>
              <a:t>t</a:t>
            </a:r>
            <a:r>
              <a:rPr lang="fr-FR" sz="3000" dirty="0">
                <a:solidFill>
                  <a:srgbClr val="0070C0"/>
                </a:solidFill>
              </a:rPr>
              <a:t> . log</a:t>
            </a:r>
            <a:r>
              <a:rPr lang="fr-FR" sz="3000" baseline="-25000" dirty="0">
                <a:solidFill>
                  <a:srgbClr val="0070C0"/>
                </a:solidFill>
              </a:rPr>
              <a:t>2</a:t>
            </a:r>
            <a:r>
              <a:rPr lang="fr-FR" sz="3000" dirty="0">
                <a:solidFill>
                  <a:srgbClr val="0070C0"/>
                </a:solidFill>
              </a:rPr>
              <a:t> (N / n</a:t>
            </a:r>
            <a:r>
              <a:rPr lang="fr-FR" sz="3000" baseline="-25000" dirty="0">
                <a:solidFill>
                  <a:srgbClr val="0070C0"/>
                </a:solidFill>
              </a:rPr>
              <a:t>t</a:t>
            </a:r>
            <a:r>
              <a:rPr lang="fr-FR" sz="3000" dirty="0">
                <a:solidFill>
                  <a:srgbClr val="0070C0"/>
                </a:solidFill>
              </a:rPr>
              <a:t>)</a:t>
            </a:r>
            <a:endParaRPr lang="fr-FR" sz="2200" dirty="0"/>
          </a:p>
          <a:p>
            <a:pPr lvl="1"/>
            <a:r>
              <a:rPr lang="fr-FR" dirty="0"/>
              <a:t>Même type de formule que le Tf-</a:t>
            </a:r>
            <a:r>
              <a:rPr lang="fr-FR" dirty="0" err="1"/>
              <a:t>Idf</a:t>
            </a:r>
            <a:r>
              <a:rPr lang="fr-FR" dirty="0"/>
              <a:t>, la différence étant que la fréquence du terme dans le document </a:t>
            </a:r>
            <a:r>
              <a:rPr lang="fr-FR" sz="2800" dirty="0" err="1"/>
              <a:t>f</a:t>
            </a:r>
            <a:r>
              <a:rPr lang="fr-FR" sz="2800" baseline="-25000" dirty="0" err="1"/>
              <a:t>dt</a:t>
            </a:r>
            <a:r>
              <a:rPr lang="fr-FR" dirty="0"/>
              <a:t> est remplacée par la fréquence du terme dans le corpus. </a:t>
            </a:r>
          </a:p>
          <a:p>
            <a:pPr lvl="1"/>
            <a:r>
              <a:rPr lang="fr-FR" dirty="0"/>
              <a:t>C’est donc une mesure de la spécificité des termes dans le corpus</a:t>
            </a:r>
          </a:p>
        </p:txBody>
      </p:sp>
      <p:sp>
        <p:nvSpPr>
          <p:cNvPr id="4" name="TextBox 3">
            <a:extLst>
              <a:ext uri="{FF2B5EF4-FFF2-40B4-BE49-F238E27FC236}">
                <a16:creationId xmlns:a16="http://schemas.microsoft.com/office/drawing/2014/main" id="{055A352E-5507-45E3-8BD7-2603FD43E7F0}"/>
              </a:ext>
            </a:extLst>
          </p:cNvPr>
          <p:cNvSpPr txBox="1"/>
          <p:nvPr/>
        </p:nvSpPr>
        <p:spPr>
          <a:xfrm rot="10800000">
            <a:off x="963714" y="5051883"/>
            <a:ext cx="430887" cy="1106329"/>
          </a:xfrm>
          <a:prstGeom prst="rect">
            <a:avLst/>
          </a:prstGeom>
          <a:noFill/>
        </p:spPr>
        <p:txBody>
          <a:bodyPr vert="eaVert" wrap="none" rtlCol="0">
            <a:spAutoFit/>
          </a:bodyPr>
          <a:lstStyle/>
          <a:p>
            <a:r>
              <a:rPr lang="fr-FR" sz="1600" dirty="0"/>
              <a:t>mouvement</a:t>
            </a:r>
          </a:p>
        </p:txBody>
      </p:sp>
      <p:sp>
        <p:nvSpPr>
          <p:cNvPr id="5" name="TextBox 4">
            <a:extLst>
              <a:ext uri="{FF2B5EF4-FFF2-40B4-BE49-F238E27FC236}">
                <a16:creationId xmlns:a16="http://schemas.microsoft.com/office/drawing/2014/main" id="{579A8EA1-CFF9-4F82-8437-C20D319E745F}"/>
              </a:ext>
            </a:extLst>
          </p:cNvPr>
          <p:cNvSpPr txBox="1"/>
          <p:nvPr/>
        </p:nvSpPr>
        <p:spPr>
          <a:xfrm rot="10800000">
            <a:off x="1408184" y="5706293"/>
            <a:ext cx="430887" cy="451919"/>
          </a:xfrm>
          <a:prstGeom prst="rect">
            <a:avLst/>
          </a:prstGeom>
          <a:noFill/>
        </p:spPr>
        <p:txBody>
          <a:bodyPr vert="eaVert" wrap="none" rtlCol="0">
            <a:spAutoFit/>
          </a:bodyPr>
          <a:lstStyle/>
          <a:p>
            <a:r>
              <a:rPr lang="fr-FR" sz="1600" dirty="0"/>
              <a:t>gilet</a:t>
            </a:r>
          </a:p>
        </p:txBody>
      </p:sp>
      <p:sp>
        <p:nvSpPr>
          <p:cNvPr id="6" name="TextBox 5">
            <a:extLst>
              <a:ext uri="{FF2B5EF4-FFF2-40B4-BE49-F238E27FC236}">
                <a16:creationId xmlns:a16="http://schemas.microsoft.com/office/drawing/2014/main" id="{27E71331-3CC2-49AD-B6F9-FF1DC56F74C3}"/>
              </a:ext>
            </a:extLst>
          </p:cNvPr>
          <p:cNvSpPr txBox="1"/>
          <p:nvPr/>
        </p:nvSpPr>
        <p:spPr>
          <a:xfrm rot="10800000">
            <a:off x="1891273" y="5601007"/>
            <a:ext cx="430887" cy="557204"/>
          </a:xfrm>
          <a:prstGeom prst="rect">
            <a:avLst/>
          </a:prstGeom>
          <a:noFill/>
        </p:spPr>
        <p:txBody>
          <a:bodyPr vert="eaVert" wrap="none" rtlCol="0">
            <a:spAutoFit/>
          </a:bodyPr>
          <a:lstStyle/>
          <a:p>
            <a:r>
              <a:rPr lang="fr-FR" sz="1600" dirty="0"/>
              <a:t>jaune</a:t>
            </a:r>
          </a:p>
        </p:txBody>
      </p:sp>
      <p:sp>
        <p:nvSpPr>
          <p:cNvPr id="7" name="TextBox 6">
            <a:extLst>
              <a:ext uri="{FF2B5EF4-FFF2-40B4-BE49-F238E27FC236}">
                <a16:creationId xmlns:a16="http://schemas.microsoft.com/office/drawing/2014/main" id="{7ECA95D0-58DF-4E23-96D4-3584A7409572}"/>
              </a:ext>
            </a:extLst>
          </p:cNvPr>
          <p:cNvSpPr txBox="1"/>
          <p:nvPr/>
        </p:nvSpPr>
        <p:spPr>
          <a:xfrm rot="10800000">
            <a:off x="2391551" y="5459943"/>
            <a:ext cx="430887" cy="698268"/>
          </a:xfrm>
          <a:prstGeom prst="rect">
            <a:avLst/>
          </a:prstGeom>
          <a:noFill/>
        </p:spPr>
        <p:txBody>
          <a:bodyPr vert="eaVert" wrap="none" rtlCol="0">
            <a:spAutoFit/>
          </a:bodyPr>
          <a:lstStyle/>
          <a:p>
            <a:r>
              <a:rPr lang="fr-FR" sz="1600" dirty="0"/>
              <a:t>donner</a:t>
            </a:r>
          </a:p>
        </p:txBody>
      </p:sp>
      <p:sp>
        <p:nvSpPr>
          <p:cNvPr id="8" name="TextBox 7">
            <a:extLst>
              <a:ext uri="{FF2B5EF4-FFF2-40B4-BE49-F238E27FC236}">
                <a16:creationId xmlns:a16="http://schemas.microsoft.com/office/drawing/2014/main" id="{8B23CA71-B32A-491E-8FCC-13D7E50A0307}"/>
              </a:ext>
            </a:extLst>
          </p:cNvPr>
          <p:cNvSpPr txBox="1"/>
          <p:nvPr/>
        </p:nvSpPr>
        <p:spPr>
          <a:xfrm rot="10800000">
            <a:off x="3345980" y="5210964"/>
            <a:ext cx="430887" cy="947247"/>
          </a:xfrm>
          <a:prstGeom prst="rect">
            <a:avLst/>
          </a:prstGeom>
          <a:noFill/>
        </p:spPr>
        <p:txBody>
          <a:bodyPr vert="eaVert" wrap="square" rtlCol="0">
            <a:spAutoFit/>
          </a:bodyPr>
          <a:lstStyle/>
          <a:p>
            <a:r>
              <a:rPr lang="fr-FR" sz="1600" dirty="0"/>
              <a:t>nombreux</a:t>
            </a:r>
          </a:p>
        </p:txBody>
      </p:sp>
      <p:sp>
        <p:nvSpPr>
          <p:cNvPr id="9" name="TextBox 8">
            <a:extLst>
              <a:ext uri="{FF2B5EF4-FFF2-40B4-BE49-F238E27FC236}">
                <a16:creationId xmlns:a16="http://schemas.microsoft.com/office/drawing/2014/main" id="{51567DE0-E142-4D37-9523-57B5BF6D0921}"/>
              </a:ext>
            </a:extLst>
          </p:cNvPr>
          <p:cNvSpPr txBox="1"/>
          <p:nvPr/>
        </p:nvSpPr>
        <p:spPr>
          <a:xfrm rot="10800000">
            <a:off x="2886246" y="5762910"/>
            <a:ext cx="430887" cy="395301"/>
          </a:xfrm>
          <a:prstGeom prst="rect">
            <a:avLst/>
          </a:prstGeom>
          <a:noFill/>
        </p:spPr>
        <p:txBody>
          <a:bodyPr vert="eaVert" wrap="none" rtlCol="0">
            <a:spAutoFit/>
          </a:bodyPr>
          <a:lstStyle/>
          <a:p>
            <a:r>
              <a:rPr lang="fr-FR" sz="1600" dirty="0"/>
              <a:t>lieu</a:t>
            </a:r>
          </a:p>
        </p:txBody>
      </p:sp>
      <p:sp>
        <p:nvSpPr>
          <p:cNvPr id="10" name="TextBox 9">
            <a:extLst>
              <a:ext uri="{FF2B5EF4-FFF2-40B4-BE49-F238E27FC236}">
                <a16:creationId xmlns:a16="http://schemas.microsoft.com/office/drawing/2014/main" id="{3EEA3181-AC44-4523-AF06-A1C7A658D06E}"/>
              </a:ext>
            </a:extLst>
          </p:cNvPr>
          <p:cNvSpPr txBox="1"/>
          <p:nvPr/>
        </p:nvSpPr>
        <p:spPr>
          <a:xfrm rot="10800000">
            <a:off x="3878010" y="5039379"/>
            <a:ext cx="430887" cy="1118832"/>
          </a:xfrm>
          <a:prstGeom prst="rect">
            <a:avLst/>
          </a:prstGeom>
          <a:noFill/>
        </p:spPr>
        <p:txBody>
          <a:bodyPr vert="eaVert" wrap="none" rtlCol="0">
            <a:spAutoFit/>
          </a:bodyPr>
          <a:lstStyle/>
          <a:p>
            <a:r>
              <a:rPr lang="fr-FR" sz="1600" dirty="0"/>
              <a:t>protestation</a:t>
            </a:r>
          </a:p>
        </p:txBody>
      </p:sp>
      <p:sp>
        <p:nvSpPr>
          <p:cNvPr id="11" name="TextBox 10">
            <a:extLst>
              <a:ext uri="{FF2B5EF4-FFF2-40B4-BE49-F238E27FC236}">
                <a16:creationId xmlns:a16="http://schemas.microsoft.com/office/drawing/2014/main" id="{2EA6C630-95C0-4963-8D98-C9076FAFFC60}"/>
              </a:ext>
            </a:extLst>
          </p:cNvPr>
          <p:cNvSpPr txBox="1"/>
          <p:nvPr/>
        </p:nvSpPr>
        <p:spPr>
          <a:xfrm rot="10800000">
            <a:off x="4416289" y="5649097"/>
            <a:ext cx="430887" cy="509114"/>
          </a:xfrm>
          <a:prstGeom prst="rect">
            <a:avLst/>
          </a:prstGeom>
          <a:noFill/>
        </p:spPr>
        <p:txBody>
          <a:bodyPr vert="eaVert" wrap="none" rtlCol="0">
            <a:spAutoFit/>
          </a:bodyPr>
          <a:lstStyle/>
          <a:p>
            <a:r>
              <a:rPr lang="fr-FR" sz="1600" dirty="0"/>
              <a:t>2018</a:t>
            </a:r>
          </a:p>
        </p:txBody>
      </p:sp>
      <p:sp>
        <p:nvSpPr>
          <p:cNvPr id="12" name="TextBox 11">
            <a:extLst>
              <a:ext uri="{FF2B5EF4-FFF2-40B4-BE49-F238E27FC236}">
                <a16:creationId xmlns:a16="http://schemas.microsoft.com/office/drawing/2014/main" id="{246B2B40-BFDC-43B1-BE90-A20716F7EBDE}"/>
              </a:ext>
            </a:extLst>
          </p:cNvPr>
          <p:cNvSpPr txBox="1"/>
          <p:nvPr/>
        </p:nvSpPr>
        <p:spPr>
          <a:xfrm rot="10800000">
            <a:off x="4920217" y="5649097"/>
            <a:ext cx="430887" cy="509114"/>
          </a:xfrm>
          <a:prstGeom prst="rect">
            <a:avLst/>
          </a:prstGeom>
          <a:noFill/>
        </p:spPr>
        <p:txBody>
          <a:bodyPr vert="eaVert" wrap="none" rtlCol="0">
            <a:spAutoFit/>
          </a:bodyPr>
          <a:lstStyle/>
          <a:p>
            <a:r>
              <a:rPr lang="fr-FR" sz="1600" dirty="0"/>
              <a:t>2019</a:t>
            </a:r>
          </a:p>
        </p:txBody>
      </p:sp>
      <p:sp>
        <p:nvSpPr>
          <p:cNvPr id="13" name="TextBox 12">
            <a:extLst>
              <a:ext uri="{FF2B5EF4-FFF2-40B4-BE49-F238E27FC236}">
                <a16:creationId xmlns:a16="http://schemas.microsoft.com/office/drawing/2014/main" id="{E54C05DA-15E4-4481-8571-5FDF2EB6EDBD}"/>
              </a:ext>
            </a:extLst>
          </p:cNvPr>
          <p:cNvSpPr txBox="1"/>
          <p:nvPr/>
        </p:nvSpPr>
        <p:spPr>
          <a:xfrm rot="10800000">
            <a:off x="5858352" y="4918770"/>
            <a:ext cx="430887" cy="1239442"/>
          </a:xfrm>
          <a:prstGeom prst="rect">
            <a:avLst/>
          </a:prstGeom>
          <a:noFill/>
        </p:spPr>
        <p:txBody>
          <a:bodyPr vert="eaVert" wrap="none" rtlCol="0">
            <a:spAutoFit/>
          </a:bodyPr>
          <a:lstStyle/>
          <a:p>
            <a:r>
              <a:rPr lang="fr-FR" sz="1600" dirty="0"/>
              <a:t>manifestation</a:t>
            </a:r>
          </a:p>
        </p:txBody>
      </p:sp>
      <p:sp>
        <p:nvSpPr>
          <p:cNvPr id="14" name="TextBox 13">
            <a:extLst>
              <a:ext uri="{FF2B5EF4-FFF2-40B4-BE49-F238E27FC236}">
                <a16:creationId xmlns:a16="http://schemas.microsoft.com/office/drawing/2014/main" id="{DE2DEB52-ABF5-474D-956D-EF8AEE7EA6D4}"/>
              </a:ext>
            </a:extLst>
          </p:cNvPr>
          <p:cNvSpPr txBox="1"/>
          <p:nvPr/>
        </p:nvSpPr>
        <p:spPr>
          <a:xfrm rot="10800000">
            <a:off x="6397498" y="5036495"/>
            <a:ext cx="430887" cy="1121717"/>
          </a:xfrm>
          <a:prstGeom prst="rect">
            <a:avLst/>
          </a:prstGeom>
          <a:noFill/>
        </p:spPr>
        <p:txBody>
          <a:bodyPr vert="eaVert" wrap="none" rtlCol="0">
            <a:spAutoFit/>
          </a:bodyPr>
          <a:lstStyle/>
          <a:p>
            <a:r>
              <a:rPr lang="fr-FR" sz="1600" dirty="0"/>
              <a:t>consultation</a:t>
            </a:r>
          </a:p>
        </p:txBody>
      </p:sp>
      <p:sp>
        <p:nvSpPr>
          <p:cNvPr id="15" name="TextBox 14">
            <a:extLst>
              <a:ext uri="{FF2B5EF4-FFF2-40B4-BE49-F238E27FC236}">
                <a16:creationId xmlns:a16="http://schemas.microsoft.com/office/drawing/2014/main" id="{4E66EE57-0540-4BD0-A565-D3E68E0F0805}"/>
              </a:ext>
            </a:extLst>
          </p:cNvPr>
          <p:cNvSpPr txBox="1"/>
          <p:nvPr/>
        </p:nvSpPr>
        <p:spPr>
          <a:xfrm rot="10800000">
            <a:off x="6890343" y="5288615"/>
            <a:ext cx="430887" cy="869597"/>
          </a:xfrm>
          <a:prstGeom prst="rect">
            <a:avLst/>
          </a:prstGeom>
          <a:noFill/>
        </p:spPr>
        <p:txBody>
          <a:bodyPr vert="eaVert" wrap="none" rtlCol="0">
            <a:spAutoFit/>
          </a:bodyPr>
          <a:lstStyle/>
          <a:p>
            <a:r>
              <a:rPr lang="fr-FR" sz="1600" dirty="0"/>
              <a:t>organiser</a:t>
            </a:r>
          </a:p>
        </p:txBody>
      </p:sp>
      <p:sp>
        <p:nvSpPr>
          <p:cNvPr id="16" name="TextBox 15">
            <a:extLst>
              <a:ext uri="{FF2B5EF4-FFF2-40B4-BE49-F238E27FC236}">
                <a16:creationId xmlns:a16="http://schemas.microsoft.com/office/drawing/2014/main" id="{3FFDF170-6D11-439C-8B31-C893D5B81309}"/>
              </a:ext>
            </a:extLst>
          </p:cNvPr>
          <p:cNvSpPr txBox="1"/>
          <p:nvPr/>
        </p:nvSpPr>
        <p:spPr>
          <a:xfrm rot="10800000">
            <a:off x="7398351" y="5509060"/>
            <a:ext cx="430887" cy="649152"/>
          </a:xfrm>
          <a:prstGeom prst="rect">
            <a:avLst/>
          </a:prstGeom>
          <a:noFill/>
        </p:spPr>
        <p:txBody>
          <a:bodyPr vert="eaVert" wrap="none" rtlCol="0">
            <a:spAutoFit/>
          </a:bodyPr>
          <a:lstStyle/>
          <a:p>
            <a:r>
              <a:rPr lang="fr-FR" sz="1600" dirty="0"/>
              <a:t>France</a:t>
            </a:r>
          </a:p>
        </p:txBody>
      </p:sp>
      <p:sp>
        <p:nvSpPr>
          <p:cNvPr id="17" name="TextBox 16">
            <a:extLst>
              <a:ext uri="{FF2B5EF4-FFF2-40B4-BE49-F238E27FC236}">
                <a16:creationId xmlns:a16="http://schemas.microsoft.com/office/drawing/2014/main" id="{2F48B9C7-073F-459A-A75A-8E7A1C8AF739}"/>
              </a:ext>
            </a:extLst>
          </p:cNvPr>
          <p:cNvSpPr txBox="1"/>
          <p:nvPr/>
        </p:nvSpPr>
        <p:spPr>
          <a:xfrm rot="10800000">
            <a:off x="7919343" y="5685967"/>
            <a:ext cx="430887" cy="472245"/>
          </a:xfrm>
          <a:prstGeom prst="rect">
            <a:avLst/>
          </a:prstGeom>
          <a:noFill/>
        </p:spPr>
        <p:txBody>
          <a:bodyPr vert="eaVert" wrap="none" rtlCol="0">
            <a:spAutoFit/>
          </a:bodyPr>
          <a:lstStyle/>
          <a:p>
            <a:r>
              <a:rPr lang="fr-FR" sz="1600" dirty="0"/>
              <a:t>nom</a:t>
            </a:r>
          </a:p>
        </p:txBody>
      </p:sp>
      <p:sp>
        <p:nvSpPr>
          <p:cNvPr id="18" name="TextBox 17">
            <a:extLst>
              <a:ext uri="{FF2B5EF4-FFF2-40B4-BE49-F238E27FC236}">
                <a16:creationId xmlns:a16="http://schemas.microsoft.com/office/drawing/2014/main" id="{9BB21B8A-1DBD-47DA-8D94-2BA4EC7B08F6}"/>
              </a:ext>
            </a:extLst>
          </p:cNvPr>
          <p:cNvSpPr txBox="1"/>
          <p:nvPr/>
        </p:nvSpPr>
        <p:spPr>
          <a:xfrm rot="10800000">
            <a:off x="8403926" y="5684364"/>
            <a:ext cx="430887" cy="473848"/>
          </a:xfrm>
          <a:prstGeom prst="rect">
            <a:avLst/>
          </a:prstGeom>
          <a:noFill/>
        </p:spPr>
        <p:txBody>
          <a:bodyPr vert="eaVert" wrap="none" rtlCol="0">
            <a:spAutoFit/>
          </a:bodyPr>
          <a:lstStyle/>
          <a:p>
            <a:r>
              <a:rPr lang="fr-FR" sz="1600" dirty="0"/>
              <a:t>haut</a:t>
            </a:r>
          </a:p>
        </p:txBody>
      </p:sp>
      <p:sp>
        <p:nvSpPr>
          <p:cNvPr id="19" name="TextBox 18">
            <a:extLst>
              <a:ext uri="{FF2B5EF4-FFF2-40B4-BE49-F238E27FC236}">
                <a16:creationId xmlns:a16="http://schemas.microsoft.com/office/drawing/2014/main" id="{20AB9B4D-8086-4035-AD83-3FAD2064C797}"/>
              </a:ext>
            </a:extLst>
          </p:cNvPr>
          <p:cNvSpPr txBox="1"/>
          <p:nvPr/>
        </p:nvSpPr>
        <p:spPr>
          <a:xfrm rot="10800000">
            <a:off x="8893367" y="5383576"/>
            <a:ext cx="430887" cy="774636"/>
          </a:xfrm>
          <a:prstGeom prst="rect">
            <a:avLst/>
          </a:prstGeom>
          <a:noFill/>
        </p:spPr>
        <p:txBody>
          <a:bodyPr vert="eaVert" wrap="none" rtlCol="0">
            <a:spAutoFit/>
          </a:bodyPr>
          <a:lstStyle/>
          <a:p>
            <a:r>
              <a:rPr lang="fr-FR" sz="1600" dirty="0"/>
              <a:t>visibilité</a:t>
            </a:r>
          </a:p>
        </p:txBody>
      </p:sp>
      <p:sp>
        <p:nvSpPr>
          <p:cNvPr id="20" name="TextBox 19">
            <a:extLst>
              <a:ext uri="{FF2B5EF4-FFF2-40B4-BE49-F238E27FC236}">
                <a16:creationId xmlns:a16="http://schemas.microsoft.com/office/drawing/2014/main" id="{2490B228-A0CD-4AD8-87C7-7DC5E884B4B6}"/>
              </a:ext>
            </a:extLst>
          </p:cNvPr>
          <p:cNvSpPr txBox="1"/>
          <p:nvPr/>
        </p:nvSpPr>
        <p:spPr>
          <a:xfrm rot="10800000">
            <a:off x="10443217" y="5077341"/>
            <a:ext cx="430887" cy="1083951"/>
          </a:xfrm>
          <a:prstGeom prst="rect">
            <a:avLst/>
          </a:prstGeom>
          <a:noFill/>
        </p:spPr>
        <p:txBody>
          <a:bodyPr vert="eaVert" wrap="none" rtlCol="0">
            <a:spAutoFit/>
          </a:bodyPr>
          <a:lstStyle/>
          <a:p>
            <a:r>
              <a:rPr lang="fr-FR" sz="1600" dirty="0"/>
              <a:t>manifestant</a:t>
            </a:r>
          </a:p>
        </p:txBody>
      </p:sp>
      <p:sp>
        <p:nvSpPr>
          <p:cNvPr id="21" name="TextBox 20">
            <a:extLst>
              <a:ext uri="{FF2B5EF4-FFF2-40B4-BE49-F238E27FC236}">
                <a16:creationId xmlns:a16="http://schemas.microsoft.com/office/drawing/2014/main" id="{74A30E82-72D6-4B89-89FC-1E12B2F72228}"/>
              </a:ext>
            </a:extLst>
          </p:cNvPr>
          <p:cNvSpPr txBox="1"/>
          <p:nvPr/>
        </p:nvSpPr>
        <p:spPr>
          <a:xfrm rot="10800000">
            <a:off x="10932658" y="5234642"/>
            <a:ext cx="430887" cy="925703"/>
          </a:xfrm>
          <a:prstGeom prst="rect">
            <a:avLst/>
          </a:prstGeom>
          <a:noFill/>
        </p:spPr>
        <p:txBody>
          <a:bodyPr vert="eaVert" wrap="none" rtlCol="0">
            <a:spAutoFit/>
          </a:bodyPr>
          <a:lstStyle/>
          <a:p>
            <a:r>
              <a:rPr lang="fr-FR" sz="1600" dirty="0"/>
              <a:t>structurer</a:t>
            </a:r>
          </a:p>
        </p:txBody>
      </p:sp>
      <p:sp>
        <p:nvSpPr>
          <p:cNvPr id="22" name="TextBox 21">
            <a:extLst>
              <a:ext uri="{FF2B5EF4-FFF2-40B4-BE49-F238E27FC236}">
                <a16:creationId xmlns:a16="http://schemas.microsoft.com/office/drawing/2014/main" id="{6DB83589-6EF4-4527-8442-5CB92DA1D74E}"/>
              </a:ext>
            </a:extLst>
          </p:cNvPr>
          <p:cNvSpPr txBox="1"/>
          <p:nvPr/>
        </p:nvSpPr>
        <p:spPr>
          <a:xfrm rot="10800000">
            <a:off x="11426970" y="5409306"/>
            <a:ext cx="430887" cy="751039"/>
          </a:xfrm>
          <a:prstGeom prst="rect">
            <a:avLst/>
          </a:prstGeom>
          <a:noFill/>
        </p:spPr>
        <p:txBody>
          <a:bodyPr vert="eaVert" wrap="none" rtlCol="0">
            <a:spAutoFit/>
          </a:bodyPr>
          <a:lstStyle/>
          <a:p>
            <a:r>
              <a:rPr lang="fr-FR" sz="1600" dirty="0"/>
              <a:t>secouer</a:t>
            </a:r>
          </a:p>
        </p:txBody>
      </p:sp>
      <p:sp>
        <p:nvSpPr>
          <p:cNvPr id="23" name="TextBox 22">
            <a:extLst>
              <a:ext uri="{FF2B5EF4-FFF2-40B4-BE49-F238E27FC236}">
                <a16:creationId xmlns:a16="http://schemas.microsoft.com/office/drawing/2014/main" id="{1F45EA37-9C5A-42D8-B597-3DB8B896D624}"/>
              </a:ext>
            </a:extLst>
          </p:cNvPr>
          <p:cNvSpPr txBox="1"/>
          <p:nvPr/>
        </p:nvSpPr>
        <p:spPr>
          <a:xfrm rot="10800000">
            <a:off x="5352355" y="5350361"/>
            <a:ext cx="430887" cy="807850"/>
          </a:xfrm>
          <a:prstGeom prst="rect">
            <a:avLst/>
          </a:prstGeom>
          <a:noFill/>
        </p:spPr>
        <p:txBody>
          <a:bodyPr vert="eaVert" wrap="none" rtlCol="0">
            <a:spAutoFit/>
          </a:bodyPr>
          <a:lstStyle/>
          <a:p>
            <a:r>
              <a:rPr lang="fr-FR" sz="1600" dirty="0"/>
              <a:t>parallèle</a:t>
            </a:r>
          </a:p>
        </p:txBody>
      </p:sp>
      <p:sp>
        <p:nvSpPr>
          <p:cNvPr id="24" name="TextBox 23">
            <a:extLst>
              <a:ext uri="{FF2B5EF4-FFF2-40B4-BE49-F238E27FC236}">
                <a16:creationId xmlns:a16="http://schemas.microsoft.com/office/drawing/2014/main" id="{4CA2C6E2-B301-460A-ADB8-C7AB7C034E1C}"/>
              </a:ext>
            </a:extLst>
          </p:cNvPr>
          <p:cNvSpPr txBox="1"/>
          <p:nvPr/>
        </p:nvSpPr>
        <p:spPr>
          <a:xfrm rot="10800000">
            <a:off x="9446170" y="5436027"/>
            <a:ext cx="430887" cy="722185"/>
          </a:xfrm>
          <a:prstGeom prst="rect">
            <a:avLst/>
          </a:prstGeom>
          <a:noFill/>
        </p:spPr>
        <p:txBody>
          <a:bodyPr vert="eaVert" wrap="none" rtlCol="0">
            <a:spAutoFit/>
          </a:bodyPr>
          <a:lstStyle/>
          <a:p>
            <a:r>
              <a:rPr lang="fr-FR" sz="1600" dirty="0"/>
              <a:t>couleur</a:t>
            </a:r>
          </a:p>
        </p:txBody>
      </p:sp>
      <p:sp>
        <p:nvSpPr>
          <p:cNvPr id="25" name="TextBox 24">
            <a:extLst>
              <a:ext uri="{FF2B5EF4-FFF2-40B4-BE49-F238E27FC236}">
                <a16:creationId xmlns:a16="http://schemas.microsoft.com/office/drawing/2014/main" id="{A4B915AB-F042-4389-82C0-15B5BC0F6437}"/>
              </a:ext>
            </a:extLst>
          </p:cNvPr>
          <p:cNvSpPr txBox="1"/>
          <p:nvPr/>
        </p:nvSpPr>
        <p:spPr>
          <a:xfrm rot="10800000">
            <a:off x="9908901" y="5535862"/>
            <a:ext cx="430887" cy="622350"/>
          </a:xfrm>
          <a:prstGeom prst="rect">
            <a:avLst/>
          </a:prstGeom>
          <a:noFill/>
        </p:spPr>
        <p:txBody>
          <a:bodyPr vert="eaVert" wrap="none" rtlCol="0">
            <a:spAutoFit/>
          </a:bodyPr>
          <a:lstStyle/>
          <a:p>
            <a:r>
              <a:rPr lang="fr-FR" sz="1600" dirty="0"/>
              <a:t>porter</a:t>
            </a:r>
          </a:p>
        </p:txBody>
      </p:sp>
      <p:sp>
        <p:nvSpPr>
          <p:cNvPr id="26" name="Rectangle 25">
            <a:extLst>
              <a:ext uri="{FF2B5EF4-FFF2-40B4-BE49-F238E27FC236}">
                <a16:creationId xmlns:a16="http://schemas.microsoft.com/office/drawing/2014/main" id="{2CF6AFCD-1143-471E-A5ED-9469705A228B}"/>
              </a:ext>
            </a:extLst>
          </p:cNvPr>
          <p:cNvSpPr/>
          <p:nvPr/>
        </p:nvSpPr>
        <p:spPr>
          <a:xfrm>
            <a:off x="979643" y="6352502"/>
            <a:ext cx="360000" cy="432000"/>
          </a:xfrm>
          <a:prstGeom prst="rect">
            <a:avLst/>
          </a:prstGeom>
          <a:solidFill>
            <a:schemeClr val="accent5">
              <a:lumMod val="5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1.</a:t>
            </a:r>
          </a:p>
          <a:p>
            <a:pPr algn="ctr"/>
            <a:r>
              <a:rPr lang="fr-FR" sz="1200" dirty="0">
                <a:solidFill>
                  <a:schemeClr val="bg1"/>
                </a:solidFill>
              </a:rPr>
              <a:t>75</a:t>
            </a:r>
            <a:endParaRPr lang="fr-FR" sz="2000" dirty="0">
              <a:solidFill>
                <a:schemeClr val="bg1"/>
              </a:solidFill>
            </a:endParaRPr>
          </a:p>
        </p:txBody>
      </p:sp>
      <p:sp>
        <p:nvSpPr>
          <p:cNvPr id="41" name="Rectangle 40">
            <a:extLst>
              <a:ext uri="{FF2B5EF4-FFF2-40B4-BE49-F238E27FC236}">
                <a16:creationId xmlns:a16="http://schemas.microsoft.com/office/drawing/2014/main" id="{789581E3-DC58-4F59-A13F-7A5EF6C542E5}"/>
              </a:ext>
            </a:extLst>
          </p:cNvPr>
          <p:cNvSpPr/>
          <p:nvPr/>
        </p:nvSpPr>
        <p:spPr>
          <a:xfrm>
            <a:off x="1463964"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2" name="Rectangle 41">
            <a:extLst>
              <a:ext uri="{FF2B5EF4-FFF2-40B4-BE49-F238E27FC236}">
                <a16:creationId xmlns:a16="http://schemas.microsoft.com/office/drawing/2014/main" id="{C41C241A-11ED-4080-BF10-EABBE5F357C1}"/>
              </a:ext>
            </a:extLst>
          </p:cNvPr>
          <p:cNvSpPr/>
          <p:nvPr/>
        </p:nvSpPr>
        <p:spPr>
          <a:xfrm>
            <a:off x="1932563" y="6352502"/>
            <a:ext cx="360000" cy="432000"/>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0</a:t>
            </a:r>
          </a:p>
        </p:txBody>
      </p:sp>
      <p:sp>
        <p:nvSpPr>
          <p:cNvPr id="43" name="Rectangle 42">
            <a:extLst>
              <a:ext uri="{FF2B5EF4-FFF2-40B4-BE49-F238E27FC236}">
                <a16:creationId xmlns:a16="http://schemas.microsoft.com/office/drawing/2014/main" id="{DCF66B6A-A03B-4E28-A7DB-E836C1AE9643}"/>
              </a:ext>
            </a:extLst>
          </p:cNvPr>
          <p:cNvSpPr/>
          <p:nvPr/>
        </p:nvSpPr>
        <p:spPr>
          <a:xfrm>
            <a:off x="2434783"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4" name="Rectangle 43">
            <a:extLst>
              <a:ext uri="{FF2B5EF4-FFF2-40B4-BE49-F238E27FC236}">
                <a16:creationId xmlns:a16="http://schemas.microsoft.com/office/drawing/2014/main" id="{AFC079E1-94C6-4FF0-8081-0509657C560A}"/>
              </a:ext>
            </a:extLst>
          </p:cNvPr>
          <p:cNvSpPr/>
          <p:nvPr/>
        </p:nvSpPr>
        <p:spPr>
          <a:xfrm>
            <a:off x="293402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5" name="Rectangle 44">
            <a:extLst>
              <a:ext uri="{FF2B5EF4-FFF2-40B4-BE49-F238E27FC236}">
                <a16:creationId xmlns:a16="http://schemas.microsoft.com/office/drawing/2014/main" id="{5A894D7E-5105-4F32-B38E-FB06BDF91660}"/>
              </a:ext>
            </a:extLst>
          </p:cNvPr>
          <p:cNvSpPr/>
          <p:nvPr/>
        </p:nvSpPr>
        <p:spPr>
          <a:xfrm>
            <a:off x="3449564"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46" name="Rectangle 45">
            <a:extLst>
              <a:ext uri="{FF2B5EF4-FFF2-40B4-BE49-F238E27FC236}">
                <a16:creationId xmlns:a16="http://schemas.microsoft.com/office/drawing/2014/main" id="{73CE9E11-E47B-4299-9B0A-4E6D4CB64460}"/>
              </a:ext>
            </a:extLst>
          </p:cNvPr>
          <p:cNvSpPr/>
          <p:nvPr/>
        </p:nvSpPr>
        <p:spPr>
          <a:xfrm>
            <a:off x="4441641"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7" name="Rectangle 46">
            <a:extLst>
              <a:ext uri="{FF2B5EF4-FFF2-40B4-BE49-F238E27FC236}">
                <a16:creationId xmlns:a16="http://schemas.microsoft.com/office/drawing/2014/main" id="{12BD05A9-4C91-47DF-9E83-FD71C41F2FFB}"/>
              </a:ext>
            </a:extLst>
          </p:cNvPr>
          <p:cNvSpPr/>
          <p:nvPr/>
        </p:nvSpPr>
        <p:spPr>
          <a:xfrm>
            <a:off x="4949573"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8" name="Rectangle 47">
            <a:extLst>
              <a:ext uri="{FF2B5EF4-FFF2-40B4-BE49-F238E27FC236}">
                <a16:creationId xmlns:a16="http://schemas.microsoft.com/office/drawing/2014/main" id="{541BFE23-EF01-41E7-A7C9-7FD13ED639FD}"/>
              </a:ext>
            </a:extLst>
          </p:cNvPr>
          <p:cNvSpPr/>
          <p:nvPr/>
        </p:nvSpPr>
        <p:spPr>
          <a:xfrm>
            <a:off x="3948897"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49" name="Rectangle 48">
            <a:extLst>
              <a:ext uri="{FF2B5EF4-FFF2-40B4-BE49-F238E27FC236}">
                <a16:creationId xmlns:a16="http://schemas.microsoft.com/office/drawing/2014/main" id="{D3BA5996-88C7-4FDC-B74C-A56961AEA05D}"/>
              </a:ext>
            </a:extLst>
          </p:cNvPr>
          <p:cNvSpPr/>
          <p:nvPr/>
        </p:nvSpPr>
        <p:spPr>
          <a:xfrm>
            <a:off x="546644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0" name="Rectangle 49">
            <a:extLst>
              <a:ext uri="{FF2B5EF4-FFF2-40B4-BE49-F238E27FC236}">
                <a16:creationId xmlns:a16="http://schemas.microsoft.com/office/drawing/2014/main" id="{54B44FCC-8649-4F3E-88C9-55D18A06F98F}"/>
              </a:ext>
            </a:extLst>
          </p:cNvPr>
          <p:cNvSpPr/>
          <p:nvPr/>
        </p:nvSpPr>
        <p:spPr>
          <a:xfrm>
            <a:off x="5939516" y="6355650"/>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1" name="Rectangle 50">
            <a:extLst>
              <a:ext uri="{FF2B5EF4-FFF2-40B4-BE49-F238E27FC236}">
                <a16:creationId xmlns:a16="http://schemas.microsoft.com/office/drawing/2014/main" id="{24C25D41-E603-486D-BD8B-B438474F84F9}"/>
              </a:ext>
            </a:extLst>
          </p:cNvPr>
          <p:cNvSpPr/>
          <p:nvPr/>
        </p:nvSpPr>
        <p:spPr>
          <a:xfrm>
            <a:off x="6423186"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2" name="Rectangle 51">
            <a:extLst>
              <a:ext uri="{FF2B5EF4-FFF2-40B4-BE49-F238E27FC236}">
                <a16:creationId xmlns:a16="http://schemas.microsoft.com/office/drawing/2014/main" id="{9279D4B1-8AA1-4046-AEE2-5F913FDA5468}"/>
              </a:ext>
            </a:extLst>
          </p:cNvPr>
          <p:cNvSpPr/>
          <p:nvPr/>
        </p:nvSpPr>
        <p:spPr>
          <a:xfrm>
            <a:off x="6940577" y="6352502"/>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3" name="Rectangle 52">
            <a:extLst>
              <a:ext uri="{FF2B5EF4-FFF2-40B4-BE49-F238E27FC236}">
                <a16:creationId xmlns:a16="http://schemas.microsoft.com/office/drawing/2014/main" id="{9A592FE1-A44E-4B46-8F37-FF23525901AD}"/>
              </a:ext>
            </a:extLst>
          </p:cNvPr>
          <p:cNvSpPr/>
          <p:nvPr/>
        </p:nvSpPr>
        <p:spPr>
          <a:xfrm>
            <a:off x="7452459" y="6352502"/>
            <a:ext cx="360000" cy="432000"/>
          </a:xfrm>
          <a:prstGeom prst="rect">
            <a:avLst/>
          </a:prstGeom>
          <a:solidFill>
            <a:schemeClr val="accent5">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17</a:t>
            </a:r>
            <a:endParaRPr lang="fr-FR" sz="2000" dirty="0">
              <a:solidFill>
                <a:schemeClr val="tx1"/>
              </a:solidFill>
            </a:endParaRPr>
          </a:p>
        </p:txBody>
      </p:sp>
      <p:sp>
        <p:nvSpPr>
          <p:cNvPr id="54" name="Rectangle 53">
            <a:extLst>
              <a:ext uri="{FF2B5EF4-FFF2-40B4-BE49-F238E27FC236}">
                <a16:creationId xmlns:a16="http://schemas.microsoft.com/office/drawing/2014/main" id="{81E4B616-7A74-4BBD-B6E9-D5339E599A57}"/>
              </a:ext>
            </a:extLst>
          </p:cNvPr>
          <p:cNvSpPr/>
          <p:nvPr/>
        </p:nvSpPr>
        <p:spPr>
          <a:xfrm>
            <a:off x="799926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5" name="Rectangle 54">
            <a:extLst>
              <a:ext uri="{FF2B5EF4-FFF2-40B4-BE49-F238E27FC236}">
                <a16:creationId xmlns:a16="http://schemas.microsoft.com/office/drawing/2014/main" id="{0E22BF5C-A334-488F-AC3C-B2468A5608DB}"/>
              </a:ext>
            </a:extLst>
          </p:cNvPr>
          <p:cNvSpPr/>
          <p:nvPr/>
        </p:nvSpPr>
        <p:spPr>
          <a:xfrm>
            <a:off x="8472338" y="633709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6" name="Rectangle 55">
            <a:extLst>
              <a:ext uri="{FF2B5EF4-FFF2-40B4-BE49-F238E27FC236}">
                <a16:creationId xmlns:a16="http://schemas.microsoft.com/office/drawing/2014/main" id="{FC3EB8E0-1285-4496-8F1B-239202FC64B1}"/>
              </a:ext>
            </a:extLst>
          </p:cNvPr>
          <p:cNvSpPr/>
          <p:nvPr/>
        </p:nvSpPr>
        <p:spPr>
          <a:xfrm>
            <a:off x="8956008"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7" name="Rectangle 56">
            <a:extLst>
              <a:ext uri="{FF2B5EF4-FFF2-40B4-BE49-F238E27FC236}">
                <a16:creationId xmlns:a16="http://schemas.microsoft.com/office/drawing/2014/main" id="{4924533A-A786-43FD-BFB0-1AE32F2A7218}"/>
              </a:ext>
            </a:extLst>
          </p:cNvPr>
          <p:cNvSpPr/>
          <p:nvPr/>
        </p:nvSpPr>
        <p:spPr>
          <a:xfrm>
            <a:off x="9473399" y="6333943"/>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8" name="Rectangle 57">
            <a:extLst>
              <a:ext uri="{FF2B5EF4-FFF2-40B4-BE49-F238E27FC236}">
                <a16:creationId xmlns:a16="http://schemas.microsoft.com/office/drawing/2014/main" id="{131365CB-2515-43B2-B6B3-F0E1595C4F76}"/>
              </a:ext>
            </a:extLst>
          </p:cNvPr>
          <p:cNvSpPr/>
          <p:nvPr/>
        </p:nvSpPr>
        <p:spPr>
          <a:xfrm>
            <a:off x="1004987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59" name="Rectangle 58">
            <a:extLst>
              <a:ext uri="{FF2B5EF4-FFF2-40B4-BE49-F238E27FC236}">
                <a16:creationId xmlns:a16="http://schemas.microsoft.com/office/drawing/2014/main" id="{FE7D8EE3-A54B-4387-B60E-07746AE9954D}"/>
              </a:ext>
            </a:extLst>
          </p:cNvPr>
          <p:cNvSpPr/>
          <p:nvPr/>
        </p:nvSpPr>
        <p:spPr>
          <a:xfrm>
            <a:off x="10522947" y="6327499"/>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0" name="Rectangle 59">
            <a:extLst>
              <a:ext uri="{FF2B5EF4-FFF2-40B4-BE49-F238E27FC236}">
                <a16:creationId xmlns:a16="http://schemas.microsoft.com/office/drawing/2014/main" id="{47AA17A5-033A-4615-9825-2D0717A8508B}"/>
              </a:ext>
            </a:extLst>
          </p:cNvPr>
          <p:cNvSpPr/>
          <p:nvPr/>
        </p:nvSpPr>
        <p:spPr>
          <a:xfrm>
            <a:off x="11006617"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
        <p:nvSpPr>
          <p:cNvPr id="61" name="Rectangle 60">
            <a:extLst>
              <a:ext uri="{FF2B5EF4-FFF2-40B4-BE49-F238E27FC236}">
                <a16:creationId xmlns:a16="http://schemas.microsoft.com/office/drawing/2014/main" id="{5DAA72F2-6E62-42C2-820B-FA44A7378C9E}"/>
              </a:ext>
            </a:extLst>
          </p:cNvPr>
          <p:cNvSpPr/>
          <p:nvPr/>
        </p:nvSpPr>
        <p:spPr>
          <a:xfrm>
            <a:off x="11524008" y="6324351"/>
            <a:ext cx="360000" cy="432000"/>
          </a:xfrm>
          <a:prstGeom prst="rect">
            <a:avLst/>
          </a:prstGeom>
          <a:solidFill>
            <a:schemeClr val="accent5">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a:p>
            <a:pPr algn="ctr"/>
            <a:r>
              <a:rPr lang="fr-FR" sz="1200" dirty="0">
                <a:solidFill>
                  <a:schemeClr val="tx1"/>
                </a:solidFill>
              </a:rPr>
              <a:t>58</a:t>
            </a:r>
            <a:endParaRPr lang="fr-FR" sz="2000" dirty="0">
              <a:solidFill>
                <a:schemeClr val="tx1"/>
              </a:solidFill>
            </a:endParaRPr>
          </a:p>
        </p:txBody>
      </p:sp>
    </p:spTree>
    <p:extLst>
      <p:ext uri="{BB962C8B-B14F-4D97-AF65-F5344CB8AC3E}">
        <p14:creationId xmlns:p14="http://schemas.microsoft.com/office/powerpoint/2010/main" val="165300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D6A1-C2BA-405E-A866-7B1E1BB56943}"/>
              </a:ext>
            </a:extLst>
          </p:cNvPr>
          <p:cNvSpPr>
            <a:spLocks noGrp="1"/>
          </p:cNvSpPr>
          <p:nvPr>
            <p:ph type="title"/>
          </p:nvPr>
        </p:nvSpPr>
        <p:spPr>
          <a:xfrm>
            <a:off x="204536" y="244248"/>
            <a:ext cx="11782927" cy="584776"/>
          </a:xfrm>
        </p:spPr>
        <p:txBody>
          <a:bodyPr>
            <a:normAutofit fontScale="90000"/>
          </a:bodyPr>
          <a:lstStyle/>
          <a:p>
            <a:r>
              <a:rPr lang="fr-FR" dirty="0"/>
              <a:t>Dépendances morpho-syntaxiques : groupes nominaux</a:t>
            </a:r>
          </a:p>
        </p:txBody>
      </p:sp>
      <p:sp>
        <p:nvSpPr>
          <p:cNvPr id="12" name="TextBox 11">
            <a:extLst>
              <a:ext uri="{FF2B5EF4-FFF2-40B4-BE49-F238E27FC236}">
                <a16:creationId xmlns:a16="http://schemas.microsoft.com/office/drawing/2014/main" id="{FDEA8BC2-9AF2-4A41-A30D-AFCF99C8990B}"/>
              </a:ext>
            </a:extLst>
          </p:cNvPr>
          <p:cNvSpPr txBox="1"/>
          <p:nvPr/>
        </p:nvSpPr>
        <p:spPr>
          <a:xfrm>
            <a:off x="475521" y="2727627"/>
            <a:ext cx="663789" cy="461665"/>
          </a:xfrm>
          <a:prstGeom prst="rect">
            <a:avLst/>
          </a:prstGeom>
          <a:noFill/>
        </p:spPr>
        <p:txBody>
          <a:bodyPr wrap="square" rtlCol="0">
            <a:spAutoFit/>
          </a:bodyPr>
          <a:lstStyle/>
          <a:p>
            <a:r>
              <a:rPr lang="fr-FR" sz="2400" dirty="0">
                <a:solidFill>
                  <a:srgbClr val="0070C0"/>
                </a:solidFill>
              </a:rPr>
              <a:t>le</a:t>
            </a:r>
          </a:p>
        </p:txBody>
      </p:sp>
      <p:sp>
        <p:nvSpPr>
          <p:cNvPr id="22" name="TextBox 21">
            <a:extLst>
              <a:ext uri="{FF2B5EF4-FFF2-40B4-BE49-F238E27FC236}">
                <a16:creationId xmlns:a16="http://schemas.microsoft.com/office/drawing/2014/main" id="{BA697450-D0C3-44EF-B9C5-FDCD742D6D97}"/>
              </a:ext>
            </a:extLst>
          </p:cNvPr>
          <p:cNvSpPr txBox="1"/>
          <p:nvPr/>
        </p:nvSpPr>
        <p:spPr>
          <a:xfrm>
            <a:off x="1057161" y="2734694"/>
            <a:ext cx="1717167" cy="461665"/>
          </a:xfrm>
          <a:prstGeom prst="rect">
            <a:avLst/>
          </a:prstGeom>
          <a:noFill/>
        </p:spPr>
        <p:txBody>
          <a:bodyPr wrap="square" rtlCol="0">
            <a:spAutoFit/>
          </a:bodyPr>
          <a:lstStyle/>
          <a:p>
            <a:r>
              <a:rPr lang="fr-FR" sz="2400" dirty="0">
                <a:solidFill>
                  <a:srgbClr val="0070C0"/>
                </a:solidFill>
              </a:rPr>
              <a:t>mouvement</a:t>
            </a:r>
          </a:p>
        </p:txBody>
      </p:sp>
      <p:sp>
        <p:nvSpPr>
          <p:cNvPr id="23" name="TextBox 22">
            <a:extLst>
              <a:ext uri="{FF2B5EF4-FFF2-40B4-BE49-F238E27FC236}">
                <a16:creationId xmlns:a16="http://schemas.microsoft.com/office/drawing/2014/main" id="{F00D1F2C-4068-4FF7-AA4F-59A6E4DC6840}"/>
              </a:ext>
            </a:extLst>
          </p:cNvPr>
          <p:cNvSpPr txBox="1"/>
          <p:nvPr/>
        </p:nvSpPr>
        <p:spPr>
          <a:xfrm>
            <a:off x="2690183" y="2727627"/>
            <a:ext cx="1946080" cy="461665"/>
          </a:xfrm>
          <a:prstGeom prst="rect">
            <a:avLst/>
          </a:prstGeom>
          <a:noFill/>
        </p:spPr>
        <p:txBody>
          <a:bodyPr wrap="square" rtlCol="0">
            <a:spAutoFit/>
          </a:bodyPr>
          <a:lstStyle/>
          <a:p>
            <a:r>
              <a:rPr lang="fr-FR" sz="2400" dirty="0">
                <a:solidFill>
                  <a:srgbClr val="0070C0"/>
                </a:solidFill>
              </a:rPr>
              <a:t>des = de + les</a:t>
            </a:r>
          </a:p>
        </p:txBody>
      </p:sp>
      <p:sp>
        <p:nvSpPr>
          <p:cNvPr id="25" name="TextBox 24">
            <a:extLst>
              <a:ext uri="{FF2B5EF4-FFF2-40B4-BE49-F238E27FC236}">
                <a16:creationId xmlns:a16="http://schemas.microsoft.com/office/drawing/2014/main" id="{C0271490-41D2-48DB-A328-2D82C86CA9D0}"/>
              </a:ext>
            </a:extLst>
          </p:cNvPr>
          <p:cNvSpPr txBox="1"/>
          <p:nvPr/>
        </p:nvSpPr>
        <p:spPr>
          <a:xfrm>
            <a:off x="4695256" y="2708868"/>
            <a:ext cx="865493" cy="461665"/>
          </a:xfrm>
          <a:prstGeom prst="rect">
            <a:avLst/>
          </a:prstGeom>
          <a:noFill/>
        </p:spPr>
        <p:txBody>
          <a:bodyPr wrap="square" rtlCol="0">
            <a:spAutoFit/>
          </a:bodyPr>
          <a:lstStyle/>
          <a:p>
            <a:r>
              <a:rPr lang="fr-FR" sz="2400" dirty="0">
                <a:solidFill>
                  <a:srgbClr val="0070C0"/>
                </a:solidFill>
              </a:rPr>
              <a:t>gilets</a:t>
            </a:r>
          </a:p>
        </p:txBody>
      </p:sp>
      <p:sp>
        <p:nvSpPr>
          <p:cNvPr id="27" name="TextBox 26">
            <a:extLst>
              <a:ext uri="{FF2B5EF4-FFF2-40B4-BE49-F238E27FC236}">
                <a16:creationId xmlns:a16="http://schemas.microsoft.com/office/drawing/2014/main" id="{09ADD270-66D4-4DA9-B520-F5B8C246BB45}"/>
              </a:ext>
            </a:extLst>
          </p:cNvPr>
          <p:cNvSpPr txBox="1"/>
          <p:nvPr/>
        </p:nvSpPr>
        <p:spPr>
          <a:xfrm>
            <a:off x="5609418" y="2708868"/>
            <a:ext cx="1088134" cy="461665"/>
          </a:xfrm>
          <a:prstGeom prst="rect">
            <a:avLst/>
          </a:prstGeom>
          <a:noFill/>
        </p:spPr>
        <p:txBody>
          <a:bodyPr wrap="square" rtlCol="0">
            <a:spAutoFit/>
          </a:bodyPr>
          <a:lstStyle/>
          <a:p>
            <a:r>
              <a:rPr lang="fr-FR" sz="2400" dirty="0">
                <a:solidFill>
                  <a:srgbClr val="0070C0"/>
                </a:solidFill>
              </a:rPr>
              <a:t>jaunes</a:t>
            </a:r>
          </a:p>
        </p:txBody>
      </p:sp>
      <p:sp>
        <p:nvSpPr>
          <p:cNvPr id="17" name="Arc 16">
            <a:extLst>
              <a:ext uri="{FF2B5EF4-FFF2-40B4-BE49-F238E27FC236}">
                <a16:creationId xmlns:a16="http://schemas.microsoft.com/office/drawing/2014/main" id="{CEA9581A-E5A9-4EC2-B54C-3C26D8EA9192}"/>
              </a:ext>
            </a:extLst>
          </p:cNvPr>
          <p:cNvSpPr/>
          <p:nvPr/>
        </p:nvSpPr>
        <p:spPr>
          <a:xfrm>
            <a:off x="749252" y="2118071"/>
            <a:ext cx="1135426" cy="1234788"/>
          </a:xfrm>
          <a:prstGeom prst="arc">
            <a:avLst>
              <a:gd name="adj1" fmla="val 10705939"/>
              <a:gd name="adj2" fmla="val 0"/>
            </a:avLst>
          </a:prstGeom>
          <a:ln w="317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Arc 58">
            <a:extLst>
              <a:ext uri="{FF2B5EF4-FFF2-40B4-BE49-F238E27FC236}">
                <a16:creationId xmlns:a16="http://schemas.microsoft.com/office/drawing/2014/main" id="{3783951D-65C8-4D49-AB54-4F3E0CDE22BD}"/>
              </a:ext>
            </a:extLst>
          </p:cNvPr>
          <p:cNvSpPr/>
          <p:nvPr/>
        </p:nvSpPr>
        <p:spPr>
          <a:xfrm>
            <a:off x="2077014" y="1410667"/>
            <a:ext cx="3136391" cy="2415391"/>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0" name="Arc 59">
            <a:extLst>
              <a:ext uri="{FF2B5EF4-FFF2-40B4-BE49-F238E27FC236}">
                <a16:creationId xmlns:a16="http://schemas.microsoft.com/office/drawing/2014/main" id="{93685C9D-0AE2-41A6-AE3F-AE7659B703DF}"/>
              </a:ext>
            </a:extLst>
          </p:cNvPr>
          <p:cNvSpPr/>
          <p:nvPr/>
        </p:nvSpPr>
        <p:spPr>
          <a:xfrm>
            <a:off x="4262863" y="2447416"/>
            <a:ext cx="727400" cy="72311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2" name="Arc 61">
            <a:extLst>
              <a:ext uri="{FF2B5EF4-FFF2-40B4-BE49-F238E27FC236}">
                <a16:creationId xmlns:a16="http://schemas.microsoft.com/office/drawing/2014/main" id="{12C08478-89A1-41BC-AD9F-E44F308D93A5}"/>
              </a:ext>
            </a:extLst>
          </p:cNvPr>
          <p:cNvSpPr/>
          <p:nvPr/>
        </p:nvSpPr>
        <p:spPr>
          <a:xfrm>
            <a:off x="5362739" y="2174589"/>
            <a:ext cx="875189" cy="1233076"/>
          </a:xfrm>
          <a:prstGeom prst="arc">
            <a:avLst>
              <a:gd name="adj1" fmla="val 10737481"/>
              <a:gd name="adj2" fmla="val 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3" name="Arc 62">
            <a:extLst>
              <a:ext uri="{FF2B5EF4-FFF2-40B4-BE49-F238E27FC236}">
                <a16:creationId xmlns:a16="http://schemas.microsoft.com/office/drawing/2014/main" id="{F5D65236-5277-4AC3-B89D-B621BB2BA912}"/>
              </a:ext>
            </a:extLst>
          </p:cNvPr>
          <p:cNvSpPr/>
          <p:nvPr/>
        </p:nvSpPr>
        <p:spPr>
          <a:xfrm>
            <a:off x="3653382" y="2118071"/>
            <a:ext cx="1419064" cy="1399148"/>
          </a:xfrm>
          <a:prstGeom prst="arc">
            <a:avLst>
              <a:gd name="adj1" fmla="val 10737481"/>
              <a:gd name="adj2" fmla="val 0"/>
            </a:avLst>
          </a:prstGeom>
          <a:ln w="3175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6" name="TextBox 65">
            <a:extLst>
              <a:ext uri="{FF2B5EF4-FFF2-40B4-BE49-F238E27FC236}">
                <a16:creationId xmlns:a16="http://schemas.microsoft.com/office/drawing/2014/main" id="{F305BD68-1D00-4A7F-BF95-36D16464C02B}"/>
              </a:ext>
            </a:extLst>
          </p:cNvPr>
          <p:cNvSpPr txBox="1"/>
          <p:nvPr/>
        </p:nvSpPr>
        <p:spPr>
          <a:xfrm>
            <a:off x="5304204" y="1737402"/>
            <a:ext cx="1042465" cy="400110"/>
          </a:xfrm>
          <a:prstGeom prst="rect">
            <a:avLst/>
          </a:prstGeom>
          <a:noFill/>
        </p:spPr>
        <p:txBody>
          <a:bodyPr wrap="none" rtlCol="0">
            <a:spAutoFit/>
          </a:bodyPr>
          <a:lstStyle/>
          <a:p>
            <a:r>
              <a:rPr lang="fr-FR" sz="2000" i="1" dirty="0"/>
              <a:t>Epithète</a:t>
            </a:r>
          </a:p>
        </p:txBody>
      </p:sp>
      <p:sp>
        <p:nvSpPr>
          <p:cNvPr id="68" name="TextBox 67">
            <a:extLst>
              <a:ext uri="{FF2B5EF4-FFF2-40B4-BE49-F238E27FC236}">
                <a16:creationId xmlns:a16="http://schemas.microsoft.com/office/drawing/2014/main" id="{F870405F-BC14-44B3-96E9-50C01201336F}"/>
              </a:ext>
            </a:extLst>
          </p:cNvPr>
          <p:cNvSpPr txBox="1"/>
          <p:nvPr/>
        </p:nvSpPr>
        <p:spPr>
          <a:xfrm>
            <a:off x="258323" y="3070877"/>
            <a:ext cx="936814" cy="584775"/>
          </a:xfrm>
          <a:prstGeom prst="rect">
            <a:avLst/>
          </a:prstGeom>
          <a:noFill/>
        </p:spPr>
        <p:txBody>
          <a:bodyPr wrap="square" rtlCol="0">
            <a:spAutoFit/>
          </a:bodyPr>
          <a:lstStyle/>
          <a:p>
            <a:r>
              <a:rPr lang="fr-FR" sz="3200" dirty="0" err="1">
                <a:solidFill>
                  <a:srgbClr val="FF0000"/>
                </a:solidFill>
              </a:rPr>
              <a:t>Dét</a:t>
            </a:r>
            <a:endParaRPr lang="fr-FR" sz="3200" dirty="0">
              <a:solidFill>
                <a:srgbClr val="FF0000"/>
              </a:solidFill>
            </a:endParaRPr>
          </a:p>
        </p:txBody>
      </p:sp>
      <p:sp>
        <p:nvSpPr>
          <p:cNvPr id="72" name="TextBox 71">
            <a:extLst>
              <a:ext uri="{FF2B5EF4-FFF2-40B4-BE49-F238E27FC236}">
                <a16:creationId xmlns:a16="http://schemas.microsoft.com/office/drawing/2014/main" id="{C5BF598E-11B2-48B3-BE9F-4ABD082ACD1B}"/>
              </a:ext>
            </a:extLst>
          </p:cNvPr>
          <p:cNvSpPr txBox="1"/>
          <p:nvPr/>
        </p:nvSpPr>
        <p:spPr>
          <a:xfrm>
            <a:off x="2659450" y="3079551"/>
            <a:ext cx="2050305" cy="584775"/>
          </a:xfrm>
          <a:prstGeom prst="rect">
            <a:avLst/>
          </a:prstGeom>
          <a:noFill/>
        </p:spPr>
        <p:txBody>
          <a:bodyPr wrap="square" rtlCol="0">
            <a:spAutoFit/>
          </a:bodyPr>
          <a:lstStyle/>
          <a:p>
            <a:r>
              <a:rPr lang="fr-FR" sz="3200" dirty="0" err="1">
                <a:solidFill>
                  <a:srgbClr val="FF0000"/>
                </a:solidFill>
              </a:rPr>
              <a:t>Prép</a:t>
            </a:r>
            <a:r>
              <a:rPr lang="fr-FR" sz="3200" dirty="0">
                <a:solidFill>
                  <a:srgbClr val="FF0000"/>
                </a:solidFill>
              </a:rPr>
              <a:t> + </a:t>
            </a:r>
            <a:r>
              <a:rPr lang="fr-FR" sz="3200" dirty="0" err="1">
                <a:solidFill>
                  <a:srgbClr val="FF0000"/>
                </a:solidFill>
              </a:rPr>
              <a:t>Dét</a:t>
            </a:r>
            <a:endParaRPr lang="fr-FR" sz="3200" dirty="0">
              <a:solidFill>
                <a:srgbClr val="FF0000"/>
              </a:solidFill>
            </a:endParaRPr>
          </a:p>
        </p:txBody>
      </p:sp>
      <p:sp>
        <p:nvSpPr>
          <p:cNvPr id="73" name="TextBox 72">
            <a:extLst>
              <a:ext uri="{FF2B5EF4-FFF2-40B4-BE49-F238E27FC236}">
                <a16:creationId xmlns:a16="http://schemas.microsoft.com/office/drawing/2014/main" id="{BA9DF569-3405-4C60-B982-5062C6179E07}"/>
              </a:ext>
            </a:extLst>
          </p:cNvPr>
          <p:cNvSpPr txBox="1"/>
          <p:nvPr/>
        </p:nvSpPr>
        <p:spPr>
          <a:xfrm>
            <a:off x="5720702" y="3058759"/>
            <a:ext cx="882593" cy="584775"/>
          </a:xfrm>
          <a:prstGeom prst="rect">
            <a:avLst/>
          </a:prstGeom>
          <a:noFill/>
        </p:spPr>
        <p:txBody>
          <a:bodyPr wrap="square" rtlCol="0">
            <a:spAutoFit/>
          </a:bodyPr>
          <a:lstStyle/>
          <a:p>
            <a:r>
              <a:rPr lang="fr-FR" sz="3200" dirty="0">
                <a:solidFill>
                  <a:srgbClr val="FF0000"/>
                </a:solidFill>
              </a:rPr>
              <a:t>Adj</a:t>
            </a:r>
          </a:p>
        </p:txBody>
      </p:sp>
      <p:sp>
        <p:nvSpPr>
          <p:cNvPr id="80" name="TextBox 79">
            <a:extLst>
              <a:ext uri="{FF2B5EF4-FFF2-40B4-BE49-F238E27FC236}">
                <a16:creationId xmlns:a16="http://schemas.microsoft.com/office/drawing/2014/main" id="{84E617BA-2298-46A9-ADFB-7DE92897A791}"/>
              </a:ext>
            </a:extLst>
          </p:cNvPr>
          <p:cNvSpPr txBox="1"/>
          <p:nvPr/>
        </p:nvSpPr>
        <p:spPr>
          <a:xfrm>
            <a:off x="1725456" y="3077944"/>
            <a:ext cx="115640" cy="584775"/>
          </a:xfrm>
          <a:prstGeom prst="rect">
            <a:avLst/>
          </a:prstGeom>
          <a:noFill/>
        </p:spPr>
        <p:txBody>
          <a:bodyPr wrap="square" rtlCol="0">
            <a:spAutoFit/>
          </a:bodyPr>
          <a:lstStyle/>
          <a:p>
            <a:r>
              <a:rPr lang="fr-FR" sz="3200" dirty="0">
                <a:solidFill>
                  <a:srgbClr val="FF0000"/>
                </a:solidFill>
              </a:rPr>
              <a:t>N</a:t>
            </a:r>
          </a:p>
        </p:txBody>
      </p:sp>
      <p:sp>
        <p:nvSpPr>
          <p:cNvPr id="82" name="TextBox 81">
            <a:extLst>
              <a:ext uri="{FF2B5EF4-FFF2-40B4-BE49-F238E27FC236}">
                <a16:creationId xmlns:a16="http://schemas.microsoft.com/office/drawing/2014/main" id="{BAD3CB99-0F45-4B0D-9A07-0A3913E7FF58}"/>
              </a:ext>
            </a:extLst>
          </p:cNvPr>
          <p:cNvSpPr txBox="1"/>
          <p:nvPr/>
        </p:nvSpPr>
        <p:spPr>
          <a:xfrm>
            <a:off x="4843540" y="3077944"/>
            <a:ext cx="261938" cy="584775"/>
          </a:xfrm>
          <a:prstGeom prst="rect">
            <a:avLst/>
          </a:prstGeom>
          <a:noFill/>
        </p:spPr>
        <p:txBody>
          <a:bodyPr wrap="square" rtlCol="0">
            <a:spAutoFit/>
          </a:bodyPr>
          <a:lstStyle/>
          <a:p>
            <a:r>
              <a:rPr lang="fr-FR" sz="3200" dirty="0">
                <a:solidFill>
                  <a:srgbClr val="FF0000"/>
                </a:solidFill>
              </a:rPr>
              <a:t>N</a:t>
            </a:r>
          </a:p>
        </p:txBody>
      </p:sp>
      <p:sp>
        <p:nvSpPr>
          <p:cNvPr id="29" name="Oval 28">
            <a:extLst>
              <a:ext uri="{FF2B5EF4-FFF2-40B4-BE49-F238E27FC236}">
                <a16:creationId xmlns:a16="http://schemas.microsoft.com/office/drawing/2014/main" id="{2B35A0C0-004E-40C6-9165-408C55C5E1B0}"/>
              </a:ext>
            </a:extLst>
          </p:cNvPr>
          <p:cNvSpPr/>
          <p:nvPr/>
        </p:nvSpPr>
        <p:spPr>
          <a:xfrm>
            <a:off x="1821655" y="2535448"/>
            <a:ext cx="344649" cy="3144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extBox 32">
            <a:extLst>
              <a:ext uri="{FF2B5EF4-FFF2-40B4-BE49-F238E27FC236}">
                <a16:creationId xmlns:a16="http://schemas.microsoft.com/office/drawing/2014/main" id="{B975ABC1-6C21-4BC5-8CAF-3A8354AED4CF}"/>
              </a:ext>
            </a:extLst>
          </p:cNvPr>
          <p:cNvSpPr txBox="1"/>
          <p:nvPr/>
        </p:nvSpPr>
        <p:spPr>
          <a:xfrm>
            <a:off x="1042562" y="1636176"/>
            <a:ext cx="548805" cy="400110"/>
          </a:xfrm>
          <a:prstGeom prst="rect">
            <a:avLst/>
          </a:prstGeom>
          <a:noFill/>
        </p:spPr>
        <p:txBody>
          <a:bodyPr wrap="none" rtlCol="0">
            <a:spAutoFit/>
          </a:bodyPr>
          <a:lstStyle/>
          <a:p>
            <a:r>
              <a:rPr lang="fr-FR" sz="2000" i="1" dirty="0" err="1"/>
              <a:t>Det</a:t>
            </a:r>
            <a:endParaRPr lang="fr-FR" sz="2000" i="1" dirty="0"/>
          </a:p>
        </p:txBody>
      </p:sp>
      <p:sp>
        <p:nvSpPr>
          <p:cNvPr id="34" name="TextBox 33">
            <a:extLst>
              <a:ext uri="{FF2B5EF4-FFF2-40B4-BE49-F238E27FC236}">
                <a16:creationId xmlns:a16="http://schemas.microsoft.com/office/drawing/2014/main" id="{482D0036-E3B5-4712-8BBC-D487E0A09674}"/>
              </a:ext>
            </a:extLst>
          </p:cNvPr>
          <p:cNvSpPr txBox="1"/>
          <p:nvPr/>
        </p:nvSpPr>
        <p:spPr>
          <a:xfrm>
            <a:off x="3905057" y="2187411"/>
            <a:ext cx="548805" cy="400110"/>
          </a:xfrm>
          <a:prstGeom prst="rect">
            <a:avLst/>
          </a:prstGeom>
          <a:noFill/>
        </p:spPr>
        <p:txBody>
          <a:bodyPr wrap="square" rtlCol="0">
            <a:spAutoFit/>
          </a:bodyPr>
          <a:lstStyle/>
          <a:p>
            <a:r>
              <a:rPr lang="fr-FR" sz="2000" i="1" dirty="0" err="1"/>
              <a:t>Det</a:t>
            </a:r>
            <a:endParaRPr lang="fr-FR" sz="2000" i="1" dirty="0"/>
          </a:p>
        </p:txBody>
      </p:sp>
      <p:sp>
        <p:nvSpPr>
          <p:cNvPr id="35" name="TextBox 34">
            <a:extLst>
              <a:ext uri="{FF2B5EF4-FFF2-40B4-BE49-F238E27FC236}">
                <a16:creationId xmlns:a16="http://schemas.microsoft.com/office/drawing/2014/main" id="{11E14EF6-F50F-4082-8F29-F9713A3A7192}"/>
              </a:ext>
            </a:extLst>
          </p:cNvPr>
          <p:cNvSpPr txBox="1"/>
          <p:nvPr/>
        </p:nvSpPr>
        <p:spPr>
          <a:xfrm>
            <a:off x="3663223" y="1726142"/>
            <a:ext cx="883575" cy="400110"/>
          </a:xfrm>
          <a:prstGeom prst="rect">
            <a:avLst/>
          </a:prstGeom>
          <a:noFill/>
        </p:spPr>
        <p:txBody>
          <a:bodyPr wrap="none" rtlCol="0">
            <a:spAutoFit/>
          </a:bodyPr>
          <a:lstStyle/>
          <a:p>
            <a:r>
              <a:rPr lang="fr-FR" sz="2000" i="1" dirty="0"/>
              <a:t>Génitif</a:t>
            </a:r>
          </a:p>
        </p:txBody>
      </p:sp>
      <p:sp>
        <p:nvSpPr>
          <p:cNvPr id="36" name="TextBox 35">
            <a:extLst>
              <a:ext uri="{FF2B5EF4-FFF2-40B4-BE49-F238E27FC236}">
                <a16:creationId xmlns:a16="http://schemas.microsoft.com/office/drawing/2014/main" id="{511E39D1-5A75-4323-88F5-7153EBC005A1}"/>
              </a:ext>
            </a:extLst>
          </p:cNvPr>
          <p:cNvSpPr txBox="1"/>
          <p:nvPr/>
        </p:nvSpPr>
        <p:spPr>
          <a:xfrm>
            <a:off x="3046030" y="971159"/>
            <a:ext cx="1094017" cy="400110"/>
          </a:xfrm>
          <a:prstGeom prst="rect">
            <a:avLst/>
          </a:prstGeom>
          <a:noFill/>
        </p:spPr>
        <p:txBody>
          <a:bodyPr wrap="square" rtlCol="0">
            <a:spAutoFit/>
          </a:bodyPr>
          <a:lstStyle/>
          <a:p>
            <a:r>
              <a:rPr lang="fr-FR" sz="2000" i="1" dirty="0"/>
              <a:t>Cpt Nom</a:t>
            </a:r>
          </a:p>
        </p:txBody>
      </p:sp>
      <p:sp>
        <p:nvSpPr>
          <p:cNvPr id="37" name="Content Placeholder 2">
            <a:extLst>
              <a:ext uri="{FF2B5EF4-FFF2-40B4-BE49-F238E27FC236}">
                <a16:creationId xmlns:a16="http://schemas.microsoft.com/office/drawing/2014/main" id="{FBBC0831-8AEF-4F5C-AC37-E661F39871EE}"/>
              </a:ext>
            </a:extLst>
          </p:cNvPr>
          <p:cNvSpPr>
            <a:spLocks noGrp="1"/>
          </p:cNvSpPr>
          <p:nvPr>
            <p:ph idx="1"/>
          </p:nvPr>
        </p:nvSpPr>
        <p:spPr>
          <a:xfrm>
            <a:off x="204536" y="3826058"/>
            <a:ext cx="11782927" cy="2787694"/>
          </a:xfrm>
        </p:spPr>
        <p:txBody>
          <a:bodyPr>
            <a:normAutofit/>
          </a:bodyPr>
          <a:lstStyle/>
          <a:p>
            <a:r>
              <a:rPr lang="fr-FR" dirty="0"/>
              <a:t>Méthodes de récupération</a:t>
            </a:r>
          </a:p>
          <a:p>
            <a:pPr lvl="1"/>
            <a:r>
              <a:rPr lang="fr-FR" dirty="0"/>
              <a:t>Considérer les têtes syntaxiques nominales et elles-mêmes non dépendantes (ici ‘mouvement’) et aller jusqu’à 2 degrés de dépendance (et récupérer ‘gilets’ et ‘jaunes’)</a:t>
            </a:r>
          </a:p>
          <a:p>
            <a:pPr lvl="1"/>
            <a:r>
              <a:rPr lang="fr-FR" dirty="0"/>
              <a:t>Plus simplement, considérer deux mots pleins nom ou adjectif consécutifs (une fois les mots outils retirés), et les garder en tant que groupe nominal si l’un est la tête syntaxique de l’autre</a:t>
            </a:r>
          </a:p>
          <a:p>
            <a:r>
              <a:rPr lang="fr-FR" dirty="0"/>
              <a:t>Ne conserver que les groupes les plus fréquents dans le corpus</a:t>
            </a:r>
          </a:p>
        </p:txBody>
      </p:sp>
      <p:sp>
        <p:nvSpPr>
          <p:cNvPr id="38" name="Oval 37">
            <a:extLst>
              <a:ext uri="{FF2B5EF4-FFF2-40B4-BE49-F238E27FC236}">
                <a16:creationId xmlns:a16="http://schemas.microsoft.com/office/drawing/2014/main" id="{71C43D8A-EC13-4A96-9A69-EF467ED401B1}"/>
              </a:ext>
            </a:extLst>
          </p:cNvPr>
          <p:cNvSpPr/>
          <p:nvPr/>
        </p:nvSpPr>
        <p:spPr>
          <a:xfrm>
            <a:off x="5072446" y="2585758"/>
            <a:ext cx="231758" cy="23839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Content Placeholder 2">
            <a:extLst>
              <a:ext uri="{FF2B5EF4-FFF2-40B4-BE49-F238E27FC236}">
                <a16:creationId xmlns:a16="http://schemas.microsoft.com/office/drawing/2014/main" id="{B9412E98-316E-4E28-B623-5BE092B38FF8}"/>
              </a:ext>
            </a:extLst>
          </p:cNvPr>
          <p:cNvSpPr txBox="1">
            <a:spLocks/>
          </p:cNvSpPr>
          <p:nvPr/>
        </p:nvSpPr>
        <p:spPr>
          <a:xfrm>
            <a:off x="6559524" y="1204388"/>
            <a:ext cx="5374153" cy="224630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Les groupes nominaux sont les principaux syntagmes porteur de sens</a:t>
            </a:r>
          </a:p>
          <a:p>
            <a:r>
              <a:rPr lang="fr-FR" sz="2400" dirty="0"/>
              <a:t>Les locutions verbales peuvent aussi être recherchées, mais difficultés :</a:t>
            </a:r>
          </a:p>
          <a:p>
            <a:pPr lvl="1"/>
            <a:r>
              <a:rPr lang="fr-FR" sz="2000" dirty="0">
                <a:solidFill>
                  <a:srgbClr val="0070C0"/>
                </a:solidFill>
              </a:rPr>
              <a:t>faire barrage à / faire un barrage</a:t>
            </a:r>
          </a:p>
        </p:txBody>
      </p:sp>
    </p:spTree>
    <p:extLst>
      <p:ext uri="{BB962C8B-B14F-4D97-AF65-F5344CB8AC3E}">
        <p14:creationId xmlns:p14="http://schemas.microsoft.com/office/powerpoint/2010/main" val="157946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termes simples dans un unique corpus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Dispersion d’un terme sur les sous-parties d’un corpus (Déviation normalisée des proportions </a:t>
            </a:r>
            <a:r>
              <a:rPr lang="fr-FR" dirty="0" err="1">
                <a:solidFill>
                  <a:srgbClr val="0070C0"/>
                </a:solidFill>
              </a:rPr>
              <a:t>DP</a:t>
            </a:r>
            <a:r>
              <a:rPr lang="fr-FR" baseline="-25000" dirty="0" err="1">
                <a:solidFill>
                  <a:srgbClr val="0070C0"/>
                </a:solidFill>
              </a:rPr>
              <a:t>t</a:t>
            </a:r>
            <a:r>
              <a:rPr lang="fr-FR" dirty="0"/>
              <a:t>)</a:t>
            </a:r>
          </a:p>
          <a:p>
            <a:pPr lvl="1"/>
            <a:r>
              <a:rPr lang="fr-FR" dirty="0"/>
              <a:t>Fréquence absolue </a:t>
            </a:r>
            <a:r>
              <a:rPr lang="fr-FR" dirty="0">
                <a:solidFill>
                  <a:srgbClr val="0070C0"/>
                </a:solidFill>
              </a:rPr>
              <a:t>f</a:t>
            </a:r>
            <a:r>
              <a:rPr lang="fr-FR" baseline="-25000" dirty="0">
                <a:solidFill>
                  <a:srgbClr val="0070C0"/>
                </a:solidFill>
              </a:rPr>
              <a:t>ct</a:t>
            </a:r>
            <a:r>
              <a:rPr lang="fr-FR" dirty="0"/>
              <a:t> d’un terme t dans un document (contexte c), éventuellement pondérées par sa rareté dans l’ensemble des documents </a:t>
            </a:r>
            <a:r>
              <a:rPr lang="fr-FR" dirty="0">
                <a:solidFill>
                  <a:srgbClr val="0070C0"/>
                </a:solidFill>
              </a:rPr>
              <a:t>Tf-</a:t>
            </a:r>
            <a:r>
              <a:rPr lang="fr-FR" dirty="0" err="1">
                <a:solidFill>
                  <a:srgbClr val="0070C0"/>
                </a:solidFill>
              </a:rPr>
              <a:t>Idf</a:t>
            </a:r>
            <a:r>
              <a:rPr lang="fr-FR" baseline="-25000" dirty="0" err="1">
                <a:solidFill>
                  <a:srgbClr val="0070C0"/>
                </a:solidFill>
              </a:rPr>
              <a:t>ct</a:t>
            </a:r>
            <a:endParaRPr lang="fr-FR" baseline="-25000" dirty="0">
              <a:solidFill>
                <a:srgbClr val="0070C0"/>
              </a:solidFill>
            </a:endParaRPr>
          </a:p>
          <a:p>
            <a:pPr lvl="1"/>
            <a:r>
              <a:rPr lang="fr-FR" dirty="0"/>
              <a:t>Plus la fréquence absolue </a:t>
            </a:r>
            <a:r>
              <a:rPr lang="fr-FR" dirty="0">
                <a:solidFill>
                  <a:srgbClr val="0070C0"/>
                </a:solidFill>
              </a:rPr>
              <a:t>Gf-</a:t>
            </a:r>
            <a:r>
              <a:rPr lang="fr-FR" dirty="0" err="1">
                <a:solidFill>
                  <a:srgbClr val="0070C0"/>
                </a:solidFill>
              </a:rPr>
              <a:t>Idf</a:t>
            </a:r>
            <a:r>
              <a:rPr lang="fr-FR" baseline="-25000" dirty="0" err="1">
                <a:solidFill>
                  <a:srgbClr val="0070C0"/>
                </a:solidFill>
              </a:rPr>
              <a:t>t</a:t>
            </a:r>
            <a:r>
              <a:rPr lang="fr-FR" dirty="0"/>
              <a:t> d’un terme t dans le corpus, avec la même pondération</a:t>
            </a:r>
          </a:p>
          <a:p>
            <a:r>
              <a:rPr lang="fr-FR" dirty="0"/>
              <a:t>Mesure sur les cooccurrences de deux termes</a:t>
            </a:r>
          </a:p>
          <a:p>
            <a:pPr lvl="1"/>
            <a:r>
              <a:rPr lang="fr-FR" dirty="0"/>
              <a:t>Force de l’association entre deux termes : information mutuelle </a:t>
            </a:r>
            <a:r>
              <a:rPr lang="fr-FR" dirty="0">
                <a:solidFill>
                  <a:srgbClr val="0070C0"/>
                </a:solidFill>
              </a:rPr>
              <a:t>pMI</a:t>
            </a:r>
            <a:r>
              <a:rPr lang="fr-FR" baseline="-25000" dirty="0">
                <a:solidFill>
                  <a:srgbClr val="0070C0"/>
                </a:solidFill>
              </a:rPr>
              <a:t>t1,t2</a:t>
            </a:r>
          </a:p>
          <a:p>
            <a:pPr lvl="2"/>
            <a:r>
              <a:rPr lang="fr-FR" sz="2200" dirty="0"/>
              <a:t>dans les mêmes documents pour mesurer les proximités sémantiques</a:t>
            </a:r>
          </a:p>
          <a:p>
            <a:pPr lvl="2"/>
            <a:r>
              <a:rPr lang="fr-FR" sz="2200" dirty="0"/>
              <a:t>collocations de deux termes se suivant, pour mesurer les associations syntagmatiques</a:t>
            </a:r>
          </a:p>
          <a:p>
            <a:pPr lvl="2"/>
            <a:r>
              <a:rPr lang="fr-FR" sz="2200" dirty="0"/>
              <a:t>présence d’un terme dans une autre fenêtre, pour mesurer les associations paradigmatiques</a:t>
            </a:r>
          </a:p>
          <a:p>
            <a:pPr lvl="1"/>
            <a:r>
              <a:rPr lang="fr-FR" sz="2600" dirty="0"/>
              <a:t>Et dont la significativité est mesurée par des tests statistiques</a:t>
            </a:r>
          </a:p>
          <a:p>
            <a:pPr lvl="1"/>
            <a:r>
              <a:rPr lang="fr-FR" dirty="0"/>
              <a:t>Les réseaux sémantiques sont fondés sur ces forces d’association entre termes</a:t>
            </a:r>
          </a:p>
        </p:txBody>
      </p:sp>
    </p:spTree>
    <p:extLst>
      <p:ext uri="{BB962C8B-B14F-4D97-AF65-F5344CB8AC3E}">
        <p14:creationId xmlns:p14="http://schemas.microsoft.com/office/powerpoint/2010/main" val="229462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Analyse de corpus : mesure des expressions significatives dans les corpus et sous-corpus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de spécificité d’un terme sur un corpus par rapport à un autre corpus</a:t>
            </a:r>
          </a:p>
          <a:p>
            <a:pPr lvl="1"/>
            <a:r>
              <a:rPr lang="fr-FR" dirty="0"/>
              <a:t>Pour spécifier les termes caractéristiques : </a:t>
            </a:r>
          </a:p>
          <a:p>
            <a:pPr lvl="2"/>
            <a:r>
              <a:rPr lang="fr-FR" sz="2200" dirty="0"/>
              <a:t>d’un sous-corpus par rapport à l’ensemble du corpus</a:t>
            </a:r>
          </a:p>
          <a:p>
            <a:pPr lvl="2"/>
            <a:r>
              <a:rPr lang="fr-FR" sz="2200" dirty="0"/>
              <a:t>d’un corpus par rapport à un corpus de référence</a:t>
            </a:r>
          </a:p>
          <a:p>
            <a:pPr lvl="2"/>
            <a:r>
              <a:rPr lang="fr-FR" sz="2200" dirty="0"/>
              <a:t>de l’évolution des emplois d’un terme au cours du temps </a:t>
            </a:r>
          </a:p>
          <a:p>
            <a:pPr lvl="2"/>
            <a:endParaRPr lang="fr-FR" dirty="0"/>
          </a:p>
        </p:txBody>
      </p:sp>
    </p:spTree>
    <p:extLst>
      <p:ext uri="{BB962C8B-B14F-4D97-AF65-F5344CB8AC3E}">
        <p14:creationId xmlns:p14="http://schemas.microsoft.com/office/powerpoint/2010/main" val="1123984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a:t>
            </a:r>
            <a:r>
              <a:rPr lang="fr-FR" altLang="zh-CN" sz="3600" dirty="0"/>
              <a:t>information</a:t>
            </a:r>
            <a:r>
              <a:rPr lang="zh-CN" altLang="fr-FR" sz="3600" dirty="0"/>
              <a:t> </a:t>
            </a:r>
            <a:r>
              <a:rPr lang="fr-FR" altLang="zh-CN" sz="3600" dirty="0"/>
              <a:t>mutuelle</a:t>
            </a:r>
            <a:r>
              <a:rPr lang="zh-CN" altLang="fr-FR" sz="3600" dirty="0"/>
              <a:t> </a:t>
            </a:r>
            <a:r>
              <a:rPr lang="fr-FR" sz="3600" dirty="0"/>
              <a:t>(1/4)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avec le produit des probabilités des deux événements séparés, le rapport valant 1 en cas d’indépendance</a:t>
                </a:r>
              </a:p>
              <a:p>
                <a:pPr lvl="1"/>
                <a:r>
                  <a:rPr lang="fr-FR" dirty="0"/>
                  <a:t>Les cooccurrences sont typiquement les présences simultanées de deux termes au sein d’un même contexte. Par exemple :</a:t>
                </a:r>
              </a:p>
              <a:p>
                <a:pPr lvl="2"/>
                <a:r>
                  <a:rPr lang="fr-FR" sz="2200" dirty="0"/>
                  <a:t>Présence simultanée de deux termes t</a:t>
                </a:r>
                <a:r>
                  <a:rPr lang="fr-FR" sz="2200" baseline="-25000" dirty="0"/>
                  <a:t>1</a:t>
                </a:r>
                <a:r>
                  <a:rPr lang="fr-FR" sz="2200" dirty="0"/>
                  <a:t> et t</a:t>
                </a:r>
                <a:r>
                  <a:rPr lang="fr-FR" sz="2200" baseline="-25000" dirty="0"/>
                  <a:t>2</a:t>
                </a:r>
                <a:r>
                  <a:rPr lang="fr-FR" sz="2200" dirty="0"/>
                  <a:t> dans un même document dans un corpus</a:t>
                </a:r>
              </a:p>
              <a:p>
                <a:pPr lvl="2"/>
                <a:r>
                  <a:rPr lang="fr-FR" sz="2200" dirty="0"/>
                  <a:t>Collocation de deux termes, le terme t</a:t>
                </a:r>
                <a:r>
                  <a:rPr lang="fr-FR" sz="2200" baseline="-25000" dirty="0"/>
                  <a:t>1</a:t>
                </a:r>
                <a:r>
                  <a:rPr lang="fr-FR" sz="2200" dirty="0"/>
                  <a:t> suivi de t</a:t>
                </a:r>
                <a:r>
                  <a:rPr lang="fr-FR" sz="2200" baseline="-25000" dirty="0"/>
                  <a:t>2</a:t>
                </a:r>
                <a:r>
                  <a:rPr lang="fr-FR" sz="2200" dirty="0"/>
                  <a:t> dans un corpus</a:t>
                </a:r>
              </a:p>
              <a:p>
                <a:pPr lvl="2"/>
                <a:r>
                  <a:rPr lang="fr-FR" sz="2200" dirty="0"/>
                  <a:t>Présence du terme t</a:t>
                </a:r>
                <a:r>
                  <a:rPr lang="fr-FR" sz="2200" baseline="-25000" dirty="0"/>
                  <a:t>2</a:t>
                </a:r>
                <a:r>
                  <a:rPr lang="fr-FR" sz="2200" dirty="0"/>
                  <a:t> dans une fenêtre de n mots autour de t</a:t>
                </a:r>
                <a:r>
                  <a:rPr lang="fr-FR" sz="2200" baseline="-25000" dirty="0"/>
                  <a:t>1</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marL="457200" lvl="1" indent="0">
                  <a:buNone/>
                </a:pPr>
                <a:r>
                  <a:rPr lang="fr-FR" dirty="0"/>
                  <a:t>	</a:t>
                </a:r>
                <a:r>
                  <a:rPr lang="fr-FR" sz="1800" dirty="0" err="1"/>
                  <a:t>pMI</a:t>
                </a:r>
                <a:r>
                  <a:rPr lang="fr-FR" sz="1800" dirty="0"/>
                  <a:t> : </a:t>
                </a:r>
                <a:r>
                  <a:rPr lang="fr-FR" sz="1800" dirty="0" err="1"/>
                  <a:t>pointwise</a:t>
                </a:r>
                <a:r>
                  <a:rPr lang="fr-FR" sz="1800" dirty="0"/>
                  <a:t> </a:t>
                </a:r>
                <a:r>
                  <a:rPr lang="fr-FR" sz="1800" dirty="0" err="1"/>
                  <a:t>Mutual</a:t>
                </a:r>
                <a:r>
                  <a:rPr lang="fr-FR" sz="1800" dirty="0"/>
                  <a:t> Information. </a:t>
                </a:r>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a:stretch>
              </a:blipFill>
            </p:spPr>
            <p:txBody>
              <a:bodyPr/>
              <a:lstStyle/>
              <a:p>
                <a:r>
                  <a:rPr lang="fr-FR">
                    <a:noFill/>
                  </a:rPr>
                  <a:t> </a:t>
                </a:r>
              </a:p>
            </p:txBody>
          </p:sp>
        </mc:Fallback>
      </mc:AlternateContent>
    </p:spTree>
    <p:extLst>
      <p:ext uri="{BB962C8B-B14F-4D97-AF65-F5344CB8AC3E}">
        <p14:creationId xmlns:p14="http://schemas.microsoft.com/office/powerpoint/2010/main" val="2819291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(2/4)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Présence simultanée de deux termes dans un même document </a:t>
                </a:r>
              </a:p>
              <a:p>
                <a:pPr lvl="1"/>
                <a:r>
                  <a:rPr lang="fr-FR" dirty="0"/>
                  <a:t>Permet de mesurer les proximités thématiques</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n</a:t>
                </a:r>
                <a:r>
                  <a:rPr lang="fr-FR" sz="2200" baseline="-25000" dirty="0"/>
                  <a:t>1 &amp; 2 </a:t>
                </a:r>
                <a:r>
                  <a:rPr lang="fr-FR" sz="2200" dirty="0"/>
                  <a:t> / N ; P(x</a:t>
                </a:r>
                <a:r>
                  <a:rPr lang="fr-FR" sz="2200" baseline="-25000" dirty="0"/>
                  <a:t>1</a:t>
                </a:r>
                <a:r>
                  <a:rPr lang="fr-FR" sz="2200" dirty="0"/>
                  <a:t>)  = n</a:t>
                </a:r>
                <a:r>
                  <a:rPr lang="fr-FR" sz="2200" baseline="-25000" dirty="0"/>
                  <a:t>1</a:t>
                </a:r>
                <a:r>
                  <a:rPr lang="fr-FR" sz="2200" dirty="0"/>
                  <a:t> / N ; P(x</a:t>
                </a:r>
                <a:r>
                  <a:rPr lang="fr-FR" sz="2200" baseline="-25000" dirty="0"/>
                  <a:t>2</a:t>
                </a:r>
                <a:r>
                  <a:rPr lang="fr-FR" sz="2200" dirty="0"/>
                  <a:t>) = n</a:t>
                </a:r>
                <a:r>
                  <a:rPr lang="fr-FR" sz="2200" baseline="-25000" dirty="0"/>
                  <a:t>2</a:t>
                </a:r>
                <a:r>
                  <a:rPr lang="fr-FR" sz="2200" dirty="0"/>
                  <a:t> / N</a:t>
                </a:r>
              </a:p>
              <a:p>
                <a:pPr marL="457200" lvl="1" indent="0">
                  <a:buNone/>
                </a:pPr>
                <a:r>
                  <a:rPr lang="fr-FR" sz="2000" dirty="0"/>
                  <a:t>avec  : n</a:t>
                </a:r>
                <a:r>
                  <a:rPr lang="fr-FR" sz="2000" baseline="-25000" dirty="0"/>
                  <a:t>1 &amp; 2</a:t>
                </a:r>
                <a:r>
                  <a:rPr lang="fr-FR" sz="2000" dirty="0"/>
                  <a:t> : nb docs où t</a:t>
                </a:r>
                <a:r>
                  <a:rPr lang="fr-FR" sz="2000" baseline="-25000" dirty="0"/>
                  <a:t>1</a:t>
                </a:r>
                <a:r>
                  <a:rPr lang="fr-FR" sz="2000" dirty="0"/>
                  <a:t> et t</a:t>
                </a:r>
                <a:r>
                  <a:rPr lang="fr-FR" sz="2000" baseline="-25000" dirty="0"/>
                  <a:t>2</a:t>
                </a:r>
                <a:r>
                  <a:rPr lang="fr-FR" sz="2000" dirty="0"/>
                  <a:t> présents ensemble, n</a:t>
                </a:r>
                <a:r>
                  <a:rPr lang="fr-FR" sz="2000" baseline="-25000" dirty="0"/>
                  <a:t>i</a:t>
                </a:r>
                <a:r>
                  <a:rPr lang="fr-FR" sz="2000" dirty="0"/>
                  <a:t> : nb de docs où t</a:t>
                </a:r>
                <a:r>
                  <a:rPr lang="fr-FR" sz="2000" baseline="-25000" dirty="0"/>
                  <a:t>i</a:t>
                </a:r>
                <a:r>
                  <a:rPr lang="fr-FR" sz="2000" dirty="0"/>
                  <a:t> présent, N : nb total de docs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2833"/>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41587" y="3696632"/>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91126" y="3688722"/>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82629" y="3688722"/>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403922" y="3279651"/>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205739" y="3285953"/>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15617" y="3279652"/>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i="1">
                                <a:solidFill>
                                  <a:srgbClr val="0070C0"/>
                                </a:solidFill>
                                <a:latin typeface="Cambria Math" panose="02040503050406030204" pitchFamily="18" charset="0"/>
                              </a:rPr>
                              <m:t>3</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r>
                  <a:rPr lang="fr-FR" dirty="0">
                    <a:solidFill>
                      <a:srgbClr val="0070C0"/>
                    </a:solidFill>
                  </a:rPr>
                  <a:t>0</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800" baseline="-25000" dirty="0" err="1">
                    <a:solidFill>
                      <a:srgbClr val="0070C0"/>
                    </a:solidFill>
                    <a:latin typeface="Cambria Math" panose="02040503050406030204" pitchFamily="18" charset="0"/>
                    <a:ea typeface="Cambria Math" panose="02040503050406030204" pitchFamily="18" charset="0"/>
                  </a:rPr>
                  <a:t>manifestation</a:t>
                </a:r>
                <a:r>
                  <a:rPr lang="fr-FR" sz="2800" baseline="-25000" dirty="0">
                    <a:solidFill>
                      <a:srgbClr val="0070C0"/>
                    </a:solidFill>
                    <a:latin typeface="Cambria Math" panose="02040503050406030204" pitchFamily="18" charset="0"/>
                    <a:ea typeface="Cambria Math" panose="02040503050406030204" pitchFamily="18" charset="0"/>
                  </a:rPr>
                  <a:t>, </a:t>
                </a:r>
                <a:r>
                  <a:rPr lang="fr-FR" sz="2800" baseline="-25000" dirty="0" err="1">
                    <a:solidFill>
                      <a:srgbClr val="0070C0"/>
                    </a:solidFill>
                    <a:latin typeface="Cambria Math" panose="02040503050406030204" pitchFamily="18" charset="0"/>
                    <a:ea typeface="Cambria Math" panose="02040503050406030204" pitchFamily="18" charset="0"/>
                  </a:rPr>
                  <a:t>france</a:t>
                </a:r>
                <a:r>
                  <a:rPr lang="fr-FR" sz="28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1</m:t>
                            </m:r>
                          </m:num>
                          <m:den>
                            <m:r>
                              <a:rPr lang="fr-FR" sz="2000" i="1">
                                <a:solidFill>
                                  <a:srgbClr val="0070C0"/>
                                </a:solidFill>
                                <a:latin typeface="Cambria Math" panose="02040503050406030204" pitchFamily="18" charset="0"/>
                              </a:rPr>
                              <m:t>3</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i="1">
                                <a:solidFill>
                                  <a:srgbClr val="0070C0"/>
                                </a:solidFill>
                                <a:latin typeface="Cambria Math" panose="02040503050406030204" pitchFamily="18" charset="0"/>
                              </a:rPr>
                              <m:t>3</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m:t>
                        </m:r>
                      </m:den>
                    </m:f>
                  </m:oMath>
                </a14:m>
                <a:r>
                  <a:rPr lang="fr-FR" dirty="0">
                    <a:solidFill>
                      <a:srgbClr val="0070C0"/>
                    </a:solidFill>
                  </a:rPr>
                  <a:t>  = 0.58</a:t>
                </a:r>
              </a:p>
              <a:p>
                <a:pPr marL="457200" lvl="1" indent="0">
                  <a:buNone/>
                </a:pPr>
                <a:endParaRPr lang="fr-FR" sz="2000" dirty="0"/>
              </a:p>
              <a:p>
                <a:pPr marL="457200" lvl="1" indent="0">
                  <a:buNone/>
                </a:pPr>
                <a:r>
                  <a:rPr lang="fr-FR" sz="2000" dirty="0"/>
                  <a:t>Dans ce micro-corpus, ‘gilet’ et ‘jaune’ sont trop courants et sont donc partout, leur association n’est pas significative. La cooccurrence ‘manifestation’ et ‘France’ est (ici) plus pertinente.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3591"/>
                </a:stretch>
              </a:blipFill>
            </p:spPr>
            <p:txBody>
              <a:bodyPr/>
              <a:lstStyle/>
              <a:p>
                <a:r>
                  <a:rPr lang="fr-FR">
                    <a:noFill/>
                  </a:rPr>
                  <a:t> </a:t>
                </a:r>
              </a:p>
            </p:txBody>
          </p:sp>
        </mc:Fallback>
      </mc:AlternateContent>
    </p:spTree>
    <p:extLst>
      <p:ext uri="{BB962C8B-B14F-4D97-AF65-F5344CB8AC3E}">
        <p14:creationId xmlns:p14="http://schemas.microsoft.com/office/powerpoint/2010/main" val="1724335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(3/4)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a:t>
                </a: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210"/>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9442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Analyse de corpus : information mutuelle (4/4)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96964"/>
                <a:ext cx="12192000" cy="2409636"/>
              </a:xfrm>
            </p:spPr>
            <p:txBody>
              <a:bodyPr>
                <a:normAutofit fontScale="92500" lnSpcReduction="10000"/>
              </a:bodyPr>
              <a:lstStyle/>
              <a:p>
                <a:r>
                  <a:rPr lang="fr-FR" dirty="0"/>
                  <a:t>Présence du terme t</a:t>
                </a:r>
                <a:r>
                  <a:rPr lang="fr-FR" baseline="-25000" dirty="0"/>
                  <a:t>2 </a:t>
                </a:r>
                <a:r>
                  <a:rPr lang="fr-FR" dirty="0"/>
                  <a:t>dans une fenêtre autour de t</a:t>
                </a:r>
                <a:r>
                  <a:rPr lang="fr-FR" baseline="-25000" dirty="0"/>
                  <a:t>1</a:t>
                </a:r>
                <a:r>
                  <a:rPr lang="fr-FR" dirty="0"/>
                  <a:t> </a:t>
                </a:r>
              </a:p>
              <a:p>
                <a:pPr lvl="1"/>
                <a:r>
                  <a:rPr lang="fr-FR" dirty="0"/>
                  <a:t>Permet de mesurer les associations liées à des récurrences sémantiques</a:t>
                </a:r>
                <a:endParaRPr lang="fr-FR" sz="2200" dirty="0">
                  <a:solidFill>
                    <a:srgbClr val="0070C0"/>
                  </a:solidFill>
                  <a:latin typeface="Cambria Math" panose="02040503050406030204" pitchFamily="18" charset="0"/>
                  <a:ea typeface="Cambria Math" panose="02040503050406030204" pitchFamily="18" charset="0"/>
                </a:endParaRPr>
              </a:p>
              <a:p>
                <a:pPr marL="457200" lvl="1" indent="0">
                  <a:buNone/>
                </a:pPr>
                <a:r>
                  <a:rPr lang="fr-FR" sz="17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r>
                  <a:rPr lang="fr-FR" sz="2200" dirty="0" err="1"/>
                  <a:t>lf.M</a:t>
                </a:r>
                <a:r>
                  <a:rPr lang="fr-FR" sz="2200" dirty="0"/>
                  <a:t> ; P(x</a:t>
                </a:r>
                <a:r>
                  <a:rPr lang="fr-FR" sz="2200" baseline="-25000" dirty="0"/>
                  <a:t>1</a:t>
                </a:r>
                <a:r>
                  <a:rPr lang="fr-FR" sz="2200" dirty="0"/>
                  <a:t>) ≈ f</a:t>
                </a:r>
                <a:r>
                  <a:rPr lang="fr-FR" sz="2200" baseline="-25000" dirty="0"/>
                  <a:t>1</a:t>
                </a:r>
                <a:r>
                  <a:rPr lang="fr-FR" sz="2200" dirty="0"/>
                  <a:t> / </a:t>
                </a:r>
                <a:r>
                  <a:rPr lang="fr-FR" sz="2200" dirty="0" err="1"/>
                  <a:t>lf.M</a:t>
                </a:r>
                <a:r>
                  <a:rPr lang="fr-FR" sz="2200" dirty="0"/>
                  <a:t> ; P(x</a:t>
                </a:r>
                <a:r>
                  <a:rPr lang="fr-FR" sz="2200" baseline="-25000" dirty="0"/>
                  <a:t>2</a:t>
                </a:r>
                <a:r>
                  <a:rPr lang="fr-FR" sz="2200" dirty="0"/>
                  <a:t>) ≈ f</a:t>
                </a:r>
                <a:r>
                  <a:rPr lang="fr-FR" sz="2200" baseline="-25000" dirty="0"/>
                  <a:t>2</a:t>
                </a:r>
                <a:r>
                  <a:rPr lang="fr-FR" sz="2200" dirty="0"/>
                  <a:t> / </a:t>
                </a:r>
                <a:r>
                  <a:rPr lang="fr-FR" sz="2200" dirty="0" err="1"/>
                  <a:t>lf.M</a:t>
                </a:r>
                <a:endParaRPr lang="fr-FR" sz="2200" dirty="0"/>
              </a:p>
              <a:p>
                <a:pPr marL="457200" lvl="1" indent="0">
                  <a:buNone/>
                </a:pPr>
                <a:r>
                  <a:rPr lang="fr-FR" sz="2000" dirty="0"/>
                  <a:t>avec  </a:t>
                </a:r>
                <a:r>
                  <a:rPr lang="fr-FR" sz="2000"/>
                  <a:t>: f</a:t>
                </a:r>
                <a:r>
                  <a:rPr lang="fr-FR" sz="2000" baseline="-25000"/>
                  <a:t>1-2 </a:t>
                </a:r>
                <a:r>
                  <a:rPr lang="fr-FR" sz="2000"/>
                  <a:t> </a:t>
                </a:r>
                <a:r>
                  <a:rPr lang="fr-FR" sz="2000" dirty="0"/>
                  <a:t>: nb de fenêtres contenant f</a:t>
                </a:r>
                <a:r>
                  <a:rPr lang="fr-FR" sz="2000" baseline="-25000" dirty="0"/>
                  <a:t>1</a:t>
                </a:r>
                <a:r>
                  <a:rPr lang="fr-FR" sz="2000" dirty="0"/>
                  <a:t> et f</a:t>
                </a:r>
                <a:r>
                  <a:rPr lang="fr-FR" sz="2000" baseline="-25000" dirty="0"/>
                  <a:t>2</a:t>
                </a:r>
                <a:r>
                  <a:rPr lang="fr-FR" sz="2000" dirty="0"/>
                  <a:t> , f</a:t>
                </a:r>
                <a:r>
                  <a:rPr lang="fr-FR" sz="2000" baseline="-25000" dirty="0"/>
                  <a:t>1</a:t>
                </a:r>
                <a:r>
                  <a:rPr lang="fr-FR" sz="2000" dirty="0"/>
                  <a:t>, f</a:t>
                </a:r>
                <a:r>
                  <a:rPr lang="fr-FR" sz="2000" baseline="-25000" dirty="0"/>
                  <a:t>2</a:t>
                </a:r>
                <a:r>
                  <a:rPr lang="fr-FR" sz="2000" dirty="0"/>
                  <a:t>  : fréquences de t</a:t>
                </a:r>
                <a:r>
                  <a:rPr lang="fr-FR" sz="2000" baseline="-25000" dirty="0"/>
                  <a:t>1</a:t>
                </a:r>
                <a:r>
                  <a:rPr lang="fr-FR" sz="2000" dirty="0"/>
                  <a:t>, t</a:t>
                </a:r>
                <a:r>
                  <a:rPr lang="fr-FR" sz="2000" baseline="-25000" dirty="0"/>
                  <a:t>2</a:t>
                </a:r>
                <a:r>
                  <a:rPr lang="fr-FR" sz="2000" dirty="0"/>
                  <a:t> isolément, </a:t>
                </a:r>
                <a:r>
                  <a:rPr lang="fr-FR" sz="2000" dirty="0" err="1"/>
                  <a:t>lf</a:t>
                </a:r>
                <a:r>
                  <a:rPr lang="fr-FR" sz="2000" dirty="0"/>
                  <a:t> : largeur de la fenêtre,      M nombre de fenêtres (à peu près le nb de </a:t>
                </a:r>
                <a:r>
                  <a:rPr lang="fr-FR" sz="2000" dirty="0" err="1"/>
                  <a:t>tokens</a:t>
                </a:r>
                <a:r>
                  <a:rPr lang="fr-FR" sz="2000" dirty="0"/>
                  <a:t>) </a:t>
                </a:r>
                <a:r>
                  <a:rPr lang="fr-FR" dirty="0"/>
                  <a:t>:</a:t>
                </a:r>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0" y="996964"/>
                <a:ext cx="12192000" cy="2409636"/>
              </a:xfrm>
              <a:blipFill>
                <a:blip r:embed="rId3"/>
                <a:stretch>
                  <a:fillRect l="-1200" t="-7848" b="-1772"/>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882413" y="3866921"/>
            <a:ext cx="3387778" cy="584775"/>
          </a:xfrm>
          <a:prstGeom prst="rect">
            <a:avLst/>
          </a:prstGeom>
          <a:noFill/>
        </p:spPr>
        <p:txBody>
          <a:bodyPr wrap="square" rtlCol="0">
            <a:spAutoFit/>
          </a:bodyPr>
          <a:lstStyle/>
          <a:p>
            <a:r>
              <a:rPr lang="fr-FR" sz="1600" dirty="0"/>
              <a:t>parallèle manifestation consultation organiser </a:t>
            </a:r>
            <a:r>
              <a:rPr lang="fr-FR" sz="1600" b="1" dirty="0"/>
              <a:t>gilet</a:t>
            </a:r>
            <a:r>
              <a:rPr lang="fr-FR" sz="1600" dirty="0"/>
              <a: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31952" y="3859011"/>
            <a:ext cx="3162925" cy="584775"/>
          </a:xfrm>
          <a:prstGeom prst="rect">
            <a:avLst/>
          </a:prstGeom>
          <a:noFill/>
        </p:spPr>
        <p:txBody>
          <a:bodyPr wrap="square" rtlCol="0">
            <a:spAutoFit/>
          </a:bodyPr>
          <a:lstStyle/>
          <a:p>
            <a:r>
              <a:rPr lang="fr-FR" sz="1600" dirty="0"/>
              <a:t>mouvement </a:t>
            </a:r>
            <a:r>
              <a:rPr lang="fr-FR" sz="1600" b="1" dirty="0"/>
              <a:t>gilet</a:t>
            </a:r>
            <a:r>
              <a:rPr lang="fr-FR" sz="1600" dirty="0"/>
              <a: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23455" y="3859011"/>
            <a:ext cx="4420471" cy="830997"/>
          </a:xfrm>
          <a:prstGeom prst="rect">
            <a:avLst/>
          </a:prstGeom>
          <a:noFill/>
        </p:spPr>
        <p:txBody>
          <a:bodyPr wrap="square" rtlCol="0">
            <a:spAutoFit/>
          </a:bodyPr>
          <a:lstStyle/>
          <a:p>
            <a:r>
              <a:rPr lang="fr-FR" sz="1600" dirty="0"/>
              <a:t>mouvement </a:t>
            </a:r>
            <a:r>
              <a:rPr lang="fr-FR" sz="1600" b="1" dirty="0"/>
              <a:t>gilet</a:t>
            </a:r>
            <a:r>
              <a:rPr lang="fr-FR" sz="1600" dirty="0"/>
              <a:t> jaune nom </a:t>
            </a:r>
            <a:r>
              <a:rPr lang="fr-FR" sz="1600" b="1" dirty="0"/>
              <a:t>gilet</a:t>
            </a:r>
            <a:r>
              <a:rPr lang="fr-FR" sz="1600" dirty="0"/>
              <a: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44748" y="3449940"/>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46565" y="3456242"/>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556443" y="3449941"/>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166074" y="4690008"/>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600" dirty="0">
                    <a:solidFill>
                      <a:srgbClr val="0070C0"/>
                    </a:solidFill>
                    <a:ea typeface="Cambria Math" panose="02040503050406030204" pitchFamily="18" charset="0"/>
                    <a:cs typeface="Calibri" panose="020F0502020204030204" pitchFamily="34" charset="0"/>
                  </a:rPr>
                  <a:t>l</a:t>
                </a:r>
                <a:r>
                  <a:rPr lang="fr-FR" sz="2600" dirty="0" err="1">
                    <a:solidFill>
                      <a:srgbClr val="0070C0"/>
                    </a:solidFill>
                    <a:ea typeface="Cambria Math" panose="02040503050406030204" pitchFamily="18" charset="0"/>
                    <a:cs typeface="Calibri" panose="020F0502020204030204" pitchFamily="34" charset="0"/>
                  </a:rPr>
                  <a:t>f</a:t>
                </a:r>
                <a:r>
                  <a:rPr lang="fr-FR" sz="2600" dirty="0">
                    <a:solidFill>
                      <a:srgbClr val="0070C0"/>
                    </a:solidFill>
                    <a:ea typeface="Cambria Math" panose="02040503050406030204" pitchFamily="18" charset="0"/>
                    <a:cs typeface="Calibri" panose="020F0502020204030204" pitchFamily="34" charset="0"/>
                  </a:rPr>
                  <a:t> = 2 </a:t>
                </a:r>
                <a:r>
                  <a:rPr lang="fr-FR" sz="2200" dirty="0">
                    <a:solidFill>
                      <a:srgbClr val="0070C0"/>
                    </a:solidFill>
                    <a:ea typeface="Cambria Math" panose="02040503050406030204" pitchFamily="18" charset="0"/>
                    <a:cs typeface="Calibri" panose="020F0502020204030204" pitchFamily="34" charset="0"/>
                  </a:rPr>
                  <a:t>; nb de fenêtres = 24 (A : 5 + B : 5 + C : 14)</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48 .  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3.17</a:t>
                </a:r>
                <a:endParaRPr lang="fr-FR" sz="2600" dirty="0">
                  <a:solidFill>
                    <a:srgbClr val="0070C0"/>
                  </a:solidFill>
                </a:endParaRP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mouvement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48</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48</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48</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48 . 2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3.00</a:t>
                </a:r>
              </a:p>
              <a:p>
                <a:pPr marL="457200" lvl="1" indent="0">
                  <a:buNone/>
                </a:pPr>
                <a:endParaRPr lang="fr-FR" sz="2000" dirty="0"/>
              </a:p>
              <a:p>
                <a:pPr marL="457200" lvl="1" indent="0">
                  <a:buNone/>
                </a:pPr>
                <a:r>
                  <a:rPr lang="fr-FR" sz="2000" dirty="0"/>
                  <a:t>A noter que selon ce calcul </a:t>
                </a:r>
                <a:r>
                  <a:rPr lang="fr-FR" sz="2000" dirty="0" err="1"/>
                  <a:t>pMI</a:t>
                </a:r>
                <a:r>
                  <a:rPr lang="fr-FR" sz="2000" baseline="-25000" dirty="0" err="1"/>
                  <a:t>mouvement</a:t>
                </a:r>
                <a:r>
                  <a:rPr lang="fr-FR" sz="2000" baseline="-25000" dirty="0"/>
                  <a:t>, gilet</a:t>
                </a:r>
                <a:r>
                  <a:rPr lang="fr-FR" sz="2000" dirty="0"/>
                  <a:t> vaut -∞ (ou 0 si on coupe les valeurs négatives), car il n’y a pas de fenêtre centrée sur mouvement (juste la partie droite).</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166074" y="4690008"/>
                <a:ext cx="12126122" cy="2210781"/>
              </a:xfrm>
              <a:prstGeom prst="rect">
                <a:avLst/>
              </a:prstGeom>
              <a:blipFill>
                <a:blip r:embed="rId4"/>
                <a:stretch>
                  <a:fillRect t="-5234" r="-654" b="-551"/>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306808" y="3959562"/>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3930743" y="4202363"/>
            <a:ext cx="823383"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9122468" y="3950077"/>
            <a:ext cx="557799"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3F018E64-C59D-410A-9B34-E0CC4C77D390}"/>
              </a:ext>
            </a:extLst>
          </p:cNvPr>
          <p:cNvSpPr/>
          <p:nvPr/>
        </p:nvSpPr>
        <p:spPr>
          <a:xfrm>
            <a:off x="1758718" y="3958774"/>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576A88B3-8BF5-4BE6-90BC-54928FDE10D8}"/>
              </a:ext>
            </a:extLst>
          </p:cNvPr>
          <p:cNvSpPr/>
          <p:nvPr/>
        </p:nvSpPr>
        <p:spPr>
          <a:xfrm>
            <a:off x="5146565" y="4226298"/>
            <a:ext cx="531608" cy="1475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Rounded Corners 17">
            <a:extLst>
              <a:ext uri="{FF2B5EF4-FFF2-40B4-BE49-F238E27FC236}">
                <a16:creationId xmlns:a16="http://schemas.microsoft.com/office/drawing/2014/main" id="{48921D58-CE91-42AF-9356-72F61C741BFD}"/>
              </a:ext>
            </a:extLst>
          </p:cNvPr>
          <p:cNvSpPr/>
          <p:nvPr/>
        </p:nvSpPr>
        <p:spPr>
          <a:xfrm>
            <a:off x="7679561" y="3975251"/>
            <a:ext cx="1017336" cy="1562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Rounded Corners 18">
            <a:extLst>
              <a:ext uri="{FF2B5EF4-FFF2-40B4-BE49-F238E27FC236}">
                <a16:creationId xmlns:a16="http://schemas.microsoft.com/office/drawing/2014/main" id="{B4694E9B-0EA0-4FA7-B59F-D7409EF52160}"/>
              </a:ext>
            </a:extLst>
          </p:cNvPr>
          <p:cNvSpPr/>
          <p:nvPr/>
        </p:nvSpPr>
        <p:spPr>
          <a:xfrm>
            <a:off x="10463215" y="3950077"/>
            <a:ext cx="557799" cy="1562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Rounded Corners 19">
            <a:extLst>
              <a:ext uri="{FF2B5EF4-FFF2-40B4-BE49-F238E27FC236}">
                <a16:creationId xmlns:a16="http://schemas.microsoft.com/office/drawing/2014/main" id="{EDBAEBE5-1C08-4C2A-8B15-A69C23EC2E54}"/>
              </a:ext>
            </a:extLst>
          </p:cNvPr>
          <p:cNvSpPr/>
          <p:nvPr/>
        </p:nvSpPr>
        <p:spPr>
          <a:xfrm>
            <a:off x="9680267" y="3950077"/>
            <a:ext cx="425571" cy="1814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14731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tests sur cooccurrences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1047663"/>
            <a:ext cx="11861800" cy="5530937"/>
          </a:xfrm>
        </p:spPr>
        <p:txBody>
          <a:bodyPr/>
          <a:lstStyle/>
          <a:p>
            <a:r>
              <a:rPr lang="fr-FR" dirty="0"/>
              <a:t>L’information mutuelle peut être complétée par un test statistique pour établir la confiance en la pertinence de cette association</a:t>
            </a:r>
          </a:p>
          <a:p>
            <a:pPr lvl="1"/>
            <a:r>
              <a:rPr lang="fr-FR" dirty="0"/>
              <a:t>Test du </a:t>
            </a:r>
            <a:r>
              <a:rPr lang="el-GR" dirty="0"/>
              <a:t>χ</a:t>
            </a:r>
            <a:r>
              <a:rPr lang="el-GR" baseline="30000" dirty="0"/>
              <a:t>2</a:t>
            </a:r>
            <a:r>
              <a:rPr lang="fr-FR" dirty="0"/>
              <a:t> (khi-2) </a:t>
            </a:r>
            <a:r>
              <a:rPr lang="fr-FR" sz="2000" dirty="0"/>
              <a:t>(et apparentés)</a:t>
            </a:r>
            <a:endParaRPr lang="fr-FR" dirty="0"/>
          </a:p>
          <a:p>
            <a:pPr lvl="1"/>
            <a:r>
              <a:rPr lang="fr-FR" dirty="0"/>
              <a:t>Test t</a:t>
            </a:r>
          </a:p>
          <a:p>
            <a:pPr lvl="1"/>
            <a:r>
              <a:rPr lang="fr-FR" dirty="0"/>
              <a:t>Log des ratios de vraisemblance</a:t>
            </a:r>
          </a:p>
          <a:p>
            <a:pPr lvl="1"/>
            <a:endParaRPr lang="fr-FR" dirty="0"/>
          </a:p>
          <a:p>
            <a:endParaRPr lang="fr-FR" dirty="0"/>
          </a:p>
          <a:p>
            <a:pPr marL="457200" lvl="1" indent="0">
              <a:buNone/>
            </a:pPr>
            <a:endParaRPr lang="fr-FR" dirty="0"/>
          </a:p>
        </p:txBody>
      </p:sp>
    </p:spTree>
    <p:extLst>
      <p:ext uri="{BB962C8B-B14F-4D97-AF65-F5344CB8AC3E}">
        <p14:creationId xmlns:p14="http://schemas.microsoft.com/office/powerpoint/2010/main" val="1006097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du </a:t>
            </a:r>
            <a:r>
              <a:rPr lang="el-GR" dirty="0"/>
              <a:t>χ</a:t>
            </a:r>
            <a:r>
              <a:rPr lang="el-GR" baseline="30000" dirty="0"/>
              <a:t>2</a:t>
            </a:r>
            <a:r>
              <a:rPr lang="fr-FR" dirty="0"/>
              <a:t> (khi-2)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205204" y="907963"/>
                <a:ext cx="11861800" cy="4614160"/>
              </a:xfrm>
            </p:spPr>
            <p:txBody>
              <a:bodyPr/>
              <a:lstStyle/>
              <a:p>
                <a:r>
                  <a:rPr lang="fr-FR" dirty="0"/>
                  <a:t>Comparaison entre les fréquences effectivement observées et les fréquences attendues si il y avait effectivement indépendance.</a:t>
                </a:r>
              </a:p>
              <a:p>
                <a:r>
                  <a:rPr lang="fr-FR" dirty="0"/>
                  <a:t>Pour les cooccurrences, on examine les occurrences croisées entre les termes t</a:t>
                </a:r>
                <a:r>
                  <a:rPr lang="fr-FR" baseline="-25000" dirty="0"/>
                  <a:t>1</a:t>
                </a:r>
                <a:r>
                  <a:rPr lang="fr-FR" dirty="0"/>
                  <a:t> et t</a:t>
                </a:r>
                <a:r>
                  <a:rPr lang="fr-FR" baseline="-25000" dirty="0"/>
                  <a:t>2</a:t>
                </a:r>
              </a:p>
              <a:p>
                <a:endParaRPr lang="fr-FR" dirty="0"/>
              </a:p>
              <a:p>
                <a:endParaRPr lang="fr-FR" dirty="0"/>
              </a:p>
              <a:p>
                <a:pPr lvl="1"/>
                <a:r>
                  <a:rPr lang="fr-FR" dirty="0"/>
                  <a:t>La statistique </a:t>
                </a:r>
                <a:r>
                  <a:rPr lang="fr-FR" dirty="0">
                    <a:solidFill>
                      <a:srgbClr val="0070C0"/>
                    </a:solidFill>
                  </a:rPr>
                  <a:t>X</a:t>
                </a:r>
                <a:r>
                  <a:rPr lang="fr-FR" baseline="30000" dirty="0">
                    <a:solidFill>
                      <a:srgbClr val="0070C0"/>
                    </a:solidFill>
                  </a:rPr>
                  <a:t>2</a:t>
                </a:r>
                <a:r>
                  <a:rPr lang="fr-FR" dirty="0">
                    <a:solidFill>
                      <a:srgbClr val="0070C0"/>
                    </a:solidFill>
                  </a:rPr>
                  <a:t> =  </a:t>
                </a:r>
                <a14:m>
                  <m:oMath xmlns:m="http://schemas.openxmlformats.org/officeDocument/2006/math">
                    <m:nary>
                      <m:naryPr>
                        <m:chr m:val="∑"/>
                        <m:supHide m:val="on"/>
                        <m:ctrlPr>
                          <a:rPr lang="fr-FR" i="1" smtClean="0">
                            <a:solidFill>
                              <a:srgbClr val="0070C0"/>
                            </a:solidFill>
                            <a:latin typeface="Cambria Math" panose="02040503050406030204" pitchFamily="18" charset="0"/>
                          </a:rPr>
                        </m:ctrlPr>
                      </m:naryPr>
                      <m:sub>
                        <m:r>
                          <m:rPr>
                            <m:brk m:alnAt="7"/>
                          </m:rPr>
                          <a:rPr lang="fr-FR" b="0" i="1" smtClean="0">
                            <a:solidFill>
                              <a:srgbClr val="0070C0"/>
                            </a:solidFill>
                            <a:latin typeface="Cambria Math" panose="02040503050406030204" pitchFamily="18" charset="0"/>
                          </a:rPr>
                          <m:t>𝑖</m:t>
                        </m:r>
                        <m:r>
                          <a:rPr lang="fr-FR" b="0" i="1" smtClean="0">
                            <a:solidFill>
                              <a:srgbClr val="0070C0"/>
                            </a:solidFill>
                            <a:latin typeface="Cambria Math" panose="02040503050406030204" pitchFamily="18" charset="0"/>
                          </a:rPr>
                          <m:t>𝑗</m:t>
                        </m:r>
                      </m:sub>
                      <m:sup/>
                      <m:e>
                        <m:f>
                          <m:fPr>
                            <m:ctrlPr>
                              <a:rPr lang="fr-FR" i="1" smtClean="0">
                                <a:solidFill>
                                  <a:srgbClr val="0070C0"/>
                                </a:solidFill>
                                <a:latin typeface="Cambria Math" panose="02040503050406030204" pitchFamily="18" charset="0"/>
                              </a:rPr>
                            </m:ctrlPr>
                          </m:fPr>
                          <m:num>
                            <m:sSup>
                              <m:sSupPr>
                                <m:ctrlPr>
                                  <a:rPr lang="fr-FR" i="1" smtClean="0">
                                    <a:solidFill>
                                      <a:srgbClr val="0070C0"/>
                                    </a:solidFill>
                                    <a:latin typeface="Cambria Math" panose="02040503050406030204" pitchFamily="18" charset="0"/>
                                  </a:rPr>
                                </m:ctrlPr>
                              </m:sSupPr>
                              <m:e>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𝑂</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 −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r>
                                  <a:rPr lang="fr-FR" b="0" i="1" smtClean="0">
                                    <a:solidFill>
                                      <a:srgbClr val="0070C0"/>
                                    </a:solidFill>
                                    <a:latin typeface="Cambria Math" panose="02040503050406030204" pitchFamily="18" charset="0"/>
                                  </a:rPr>
                                  <m:t>)</m:t>
                                </m:r>
                              </m:e>
                              <m:sup>
                                <m:r>
                                  <a:rPr lang="fr-FR" b="0" i="1" smtClean="0">
                                    <a:solidFill>
                                      <a:srgbClr val="0070C0"/>
                                    </a:solidFill>
                                    <a:latin typeface="Cambria Math" panose="02040503050406030204" pitchFamily="18" charset="0"/>
                                  </a:rPr>
                                  <m:t>2</m:t>
                                </m:r>
                              </m:sup>
                            </m:sSup>
                          </m:num>
                          <m:den>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𝐴</m:t>
                                </m:r>
                              </m:e>
                              <m:sub>
                                <m:r>
                                  <a:rPr lang="fr-FR" b="0" i="1" smtClean="0">
                                    <a:solidFill>
                                      <a:srgbClr val="0070C0"/>
                                    </a:solidFill>
                                    <a:latin typeface="Cambria Math" panose="02040503050406030204" pitchFamily="18" charset="0"/>
                                  </a:rPr>
                                  <m:t>𝑖𝑗</m:t>
                                </m:r>
                              </m:sub>
                            </m:sSub>
                          </m:den>
                        </m:f>
                      </m:e>
                    </m:nary>
                  </m:oMath>
                </a14:m>
                <a:r>
                  <a:rPr lang="fr-FR" dirty="0"/>
                  <a:t>  suit une loi du </a:t>
                </a:r>
                <a:r>
                  <a:rPr lang="el-GR" dirty="0"/>
                  <a:t>χ</a:t>
                </a:r>
                <a:r>
                  <a:rPr lang="el-GR" baseline="30000" dirty="0"/>
                  <a:t>2</a:t>
                </a:r>
                <a:r>
                  <a:rPr lang="fr-FR" dirty="0"/>
                  <a:t> à 1 degré de liberté</a:t>
                </a:r>
              </a:p>
              <a:p>
                <a:pPr lvl="1"/>
                <a:r>
                  <a:rPr lang="fr-FR" dirty="0"/>
                  <a:t>Si X</a:t>
                </a:r>
                <a:r>
                  <a:rPr lang="fr-FR" baseline="30000" dirty="0"/>
                  <a:t>2</a:t>
                </a:r>
                <a:r>
                  <a:rPr lang="fr-FR" dirty="0"/>
                  <a:t> est supérieur à une valeur dépendant de l’intervalle de confiance (3.84 pour une confiance pour rejeter l’indépendance à 95 %), alors la cooccurrence est pertinente</a:t>
                </a:r>
              </a:p>
              <a:p>
                <a:pPr lvl="1"/>
                <a:r>
                  <a:rPr lang="fr-FR" dirty="0"/>
                  <a:t>Exemple des collocations :</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205204" y="907963"/>
                <a:ext cx="11861800" cy="4614160"/>
              </a:xfrm>
              <a:blipFill>
                <a:blip r:embed="rId3"/>
                <a:stretch>
                  <a:fillRect l="-1388" t="-3567" r="-1131" b="-4888"/>
                </a:stretch>
              </a:blipFill>
            </p:spPr>
            <p:txBody>
              <a:bodyPr/>
              <a:lstStyle/>
              <a:p>
                <a:r>
                  <a:rPr lang="fr-FR">
                    <a:noFill/>
                  </a:rPr>
                  <a:t> </a:t>
                </a:r>
              </a:p>
            </p:txBody>
          </p:sp>
        </mc:Fallback>
      </mc:AlternateContent>
      <p:graphicFrame>
        <p:nvGraphicFramePr>
          <p:cNvPr id="4" name="Table 3">
            <a:extLst>
              <a:ext uri="{FF2B5EF4-FFF2-40B4-BE49-F238E27FC236}">
                <a16:creationId xmlns:a16="http://schemas.microsoft.com/office/drawing/2014/main" id="{83156E60-306B-4F90-BA31-A2CF27F1D7AE}"/>
              </a:ext>
            </a:extLst>
          </p:cNvPr>
          <p:cNvGraphicFramePr>
            <a:graphicFrameLocks noGrp="1"/>
          </p:cNvGraphicFramePr>
          <p:nvPr>
            <p:extLst>
              <p:ext uri="{D42A27DB-BD31-4B8C-83A1-F6EECF244321}">
                <p14:modId xmlns:p14="http://schemas.microsoft.com/office/powerpoint/2010/main" val="795470524"/>
              </p:ext>
            </p:extLst>
          </p:nvPr>
        </p:nvGraphicFramePr>
        <p:xfrm>
          <a:off x="2136457" y="2266413"/>
          <a:ext cx="3553143" cy="1310477"/>
        </p:xfrm>
        <a:graphic>
          <a:graphicData uri="http://schemas.openxmlformats.org/drawingml/2006/table">
            <a:tbl>
              <a:tblPr firstRow="1" firstCol="1" bandRow="1">
                <a:tableStyleId>{5C22544A-7EE6-4342-B048-85BDC9FD1C3A}</a:tableStyleId>
              </a:tblPr>
              <a:tblGrid>
                <a:gridCol w="1280841">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5" name="Table 4">
            <a:extLst>
              <a:ext uri="{FF2B5EF4-FFF2-40B4-BE49-F238E27FC236}">
                <a16:creationId xmlns:a16="http://schemas.microsoft.com/office/drawing/2014/main" id="{CFFC09C3-B480-4455-B32E-A55FF8831361}"/>
              </a:ext>
            </a:extLst>
          </p:cNvPr>
          <p:cNvGraphicFramePr>
            <a:graphicFrameLocks noGrp="1"/>
          </p:cNvGraphicFramePr>
          <p:nvPr>
            <p:extLst>
              <p:ext uri="{D42A27DB-BD31-4B8C-83A1-F6EECF244321}">
                <p14:modId xmlns:p14="http://schemas.microsoft.com/office/powerpoint/2010/main" val="3608682833"/>
              </p:ext>
            </p:extLst>
          </p:nvPr>
        </p:nvGraphicFramePr>
        <p:xfrm>
          <a:off x="6007100" y="2266413"/>
          <a:ext cx="4724399" cy="1347216"/>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616576">
                  <a:extLst>
                    <a:ext uri="{9D8B030D-6E8A-4147-A177-3AD203B41FA5}">
                      <a16:colId xmlns:a16="http://schemas.microsoft.com/office/drawing/2014/main" val="3731891981"/>
                    </a:ext>
                  </a:extLst>
                </a:gridCol>
                <a:gridCol w="1616576">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cooccurrences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rPr>
                        <a:t>t2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800" dirty="0">
                          <a:effectLst/>
                        </a:rPr>
                        <a:t>t2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t1 présent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 </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1●</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t1 absent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●1</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(S</a:t>
                      </a:r>
                      <a:r>
                        <a:rPr lang="fr-FR" sz="2000" baseline="-25000" dirty="0">
                          <a:effectLst/>
                        </a:rPr>
                        <a:t>2●</a:t>
                      </a:r>
                      <a:r>
                        <a:rPr lang="fr-FR" sz="2000" dirty="0">
                          <a:effectLst/>
                        </a:rPr>
                        <a:t>.S</a:t>
                      </a:r>
                      <a:r>
                        <a:rPr lang="fr-FR" sz="2000" baseline="-25000" dirty="0">
                          <a:effectLst/>
                        </a:rPr>
                        <a:t>●2</a:t>
                      </a:r>
                      <a:r>
                        <a:rPr lang="fr-FR" sz="2000" dirty="0">
                          <a:effectLst/>
                        </a:rPr>
                        <a:t>) / S</a:t>
                      </a:r>
                      <a:r>
                        <a:rPr lang="fr-FR" sz="2000" baseline="-25000" dirty="0">
                          <a:effectLst/>
                        </a:rPr>
                        <a:t>●●</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graphicFrame>
        <p:nvGraphicFramePr>
          <p:cNvPr id="6" name="Table 5">
            <a:extLst>
              <a:ext uri="{FF2B5EF4-FFF2-40B4-BE49-F238E27FC236}">
                <a16:creationId xmlns:a16="http://schemas.microsoft.com/office/drawing/2014/main" id="{2276D323-8A94-452E-8083-A90FEF993538}"/>
              </a:ext>
            </a:extLst>
          </p:cNvPr>
          <p:cNvGraphicFramePr>
            <a:graphicFrameLocks noGrp="1"/>
          </p:cNvGraphicFramePr>
          <p:nvPr>
            <p:extLst>
              <p:ext uri="{D42A27DB-BD31-4B8C-83A1-F6EECF244321}">
                <p14:modId xmlns:p14="http://schemas.microsoft.com/office/powerpoint/2010/main" val="297161368"/>
              </p:ext>
            </p:extLst>
          </p:nvPr>
        </p:nvGraphicFramePr>
        <p:xfrm>
          <a:off x="205204" y="5522123"/>
          <a:ext cx="2829427" cy="1082195"/>
        </p:xfrm>
        <a:graphic>
          <a:graphicData uri="http://schemas.openxmlformats.org/drawingml/2006/table">
            <a:tbl>
              <a:tblPr firstRow="1" firstCol="1" bandRow="1">
                <a:tableStyleId>{5C22544A-7EE6-4342-B048-85BDC9FD1C3A}</a:tableStyleId>
              </a:tblPr>
              <a:tblGrid>
                <a:gridCol w="962343">
                  <a:extLst>
                    <a:ext uri="{9D8B030D-6E8A-4147-A177-3AD203B41FA5}">
                      <a16:colId xmlns:a16="http://schemas.microsoft.com/office/drawing/2014/main" val="910052252"/>
                    </a:ext>
                  </a:extLst>
                </a:gridCol>
                <a:gridCol w="850900">
                  <a:extLst>
                    <a:ext uri="{9D8B030D-6E8A-4147-A177-3AD203B41FA5}">
                      <a16:colId xmlns:a16="http://schemas.microsoft.com/office/drawing/2014/main" val="503541618"/>
                    </a:ext>
                  </a:extLst>
                </a:gridCol>
                <a:gridCol w="1016184">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gn="ct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3</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22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p:graphicFrame>
        <p:nvGraphicFramePr>
          <p:cNvPr id="7" name="Table 6">
            <a:extLst>
              <a:ext uri="{FF2B5EF4-FFF2-40B4-BE49-F238E27FC236}">
                <a16:creationId xmlns:a16="http://schemas.microsoft.com/office/drawing/2014/main" id="{0136E5EB-90DD-4BE6-923A-8366AD2EB5F7}"/>
              </a:ext>
            </a:extLst>
          </p:cNvPr>
          <p:cNvGraphicFramePr>
            <a:graphicFrameLocks noGrp="1"/>
          </p:cNvGraphicFramePr>
          <p:nvPr>
            <p:extLst>
              <p:ext uri="{D42A27DB-BD31-4B8C-83A1-F6EECF244321}">
                <p14:modId xmlns:p14="http://schemas.microsoft.com/office/powerpoint/2010/main" val="4062874778"/>
              </p:ext>
            </p:extLst>
          </p:nvPr>
        </p:nvGraphicFramePr>
        <p:xfrm>
          <a:off x="3162969" y="5522123"/>
          <a:ext cx="3695031" cy="1069785"/>
        </p:xfrm>
        <a:graphic>
          <a:graphicData uri="http://schemas.openxmlformats.org/drawingml/2006/table">
            <a:tbl>
              <a:tblPr firstRow="1" firstCol="1" bandRow="1">
                <a:tableStyleId>{5C22544A-7EE6-4342-B048-85BDC9FD1C3A}</a:tableStyleId>
              </a:tblPr>
              <a:tblGrid>
                <a:gridCol w="901031">
                  <a:extLst>
                    <a:ext uri="{9D8B030D-6E8A-4147-A177-3AD203B41FA5}">
                      <a16:colId xmlns:a16="http://schemas.microsoft.com/office/drawing/2014/main" val="2582963746"/>
                    </a:ext>
                  </a:extLst>
                </a:gridCol>
                <a:gridCol w="1333500">
                  <a:extLst>
                    <a:ext uri="{9D8B030D-6E8A-4147-A177-3AD203B41FA5}">
                      <a16:colId xmlns:a16="http://schemas.microsoft.com/office/drawing/2014/main" val="3731891981"/>
                    </a:ext>
                  </a:extLst>
                </a:gridCol>
                <a:gridCol w="1460500">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Aij</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jaune</a:t>
                      </a:r>
                    </a:p>
                  </a:txBody>
                  <a:tcPr marL="68580" marR="68580" marT="0" marB="0"/>
                </a:tc>
                <a:tc>
                  <a:txBody>
                    <a:bodyPr/>
                    <a:lstStyle/>
                    <a:p>
                      <a:pPr>
                        <a:lnSpc>
                          <a:spcPct val="107000"/>
                        </a:lnSpc>
                        <a:spcAft>
                          <a:spcPts val="0"/>
                        </a:spcAft>
                      </a:pPr>
                      <a:r>
                        <a:rPr lang="fr-FR" sz="1800" dirty="0">
                          <a:effectLst/>
                        </a:rPr>
                        <a:t>¬ jaune</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800" dirty="0">
                          <a:effectLst/>
                        </a:rPr>
                        <a:t>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(4.23)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r h="251988">
                <a:tc>
                  <a:txBody>
                    <a:bodyPr/>
                    <a:lstStyle/>
                    <a:p>
                      <a:pPr>
                        <a:lnSpc>
                          <a:spcPct val="107000"/>
                        </a:lnSpc>
                        <a:spcAft>
                          <a:spcPts val="0"/>
                        </a:spcAft>
                      </a:pPr>
                      <a:r>
                        <a:rPr lang="fr-FR" sz="1800" dirty="0">
                          <a:effectLst/>
                        </a:rPr>
                        <a:t>¬ gilet</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(23.4)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2000" dirty="0">
                          <a:effectLst/>
                        </a:rPr>
                        <a:t>(23.23) / 27</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4494479"/>
                  </a:ext>
                </a:extLst>
              </a:tr>
            </a:tbl>
          </a:graphicData>
        </a:graphic>
      </p:graphicFrame>
      <p:sp>
        <p:nvSpPr>
          <p:cNvPr id="8" name="TextBox 7">
            <a:extLst>
              <a:ext uri="{FF2B5EF4-FFF2-40B4-BE49-F238E27FC236}">
                <a16:creationId xmlns:a16="http://schemas.microsoft.com/office/drawing/2014/main" id="{EF697CC6-D73A-4059-ACEB-280F16459848}"/>
              </a:ext>
            </a:extLst>
          </p:cNvPr>
          <p:cNvSpPr txBox="1"/>
          <p:nvPr/>
        </p:nvSpPr>
        <p:spPr>
          <a:xfrm>
            <a:off x="7024103" y="5456851"/>
            <a:ext cx="4876798" cy="1200329"/>
          </a:xfrm>
          <a:prstGeom prst="rect">
            <a:avLst/>
          </a:prstGeom>
          <a:noFill/>
        </p:spPr>
        <p:txBody>
          <a:bodyPr wrap="square" rtlCol="0">
            <a:spAutoFit/>
          </a:bodyPr>
          <a:lstStyle/>
          <a:p>
            <a:r>
              <a:rPr lang="fr-FR" dirty="0"/>
              <a:t>X</a:t>
            </a:r>
            <a:r>
              <a:rPr lang="fr-FR" baseline="30000" dirty="0"/>
              <a:t>2</a:t>
            </a:r>
            <a:r>
              <a:rPr lang="fr-FR" dirty="0"/>
              <a:t> = (3 - 0.59)</a:t>
            </a:r>
            <a:r>
              <a:rPr lang="fr-FR" baseline="30000" dirty="0"/>
              <a:t>2</a:t>
            </a:r>
            <a:r>
              <a:rPr lang="fr-FR" dirty="0"/>
              <a:t> / 0.59 + (1 – 3.41)</a:t>
            </a:r>
            <a:r>
              <a:rPr lang="fr-FR" baseline="30000" dirty="0"/>
              <a:t>2</a:t>
            </a:r>
            <a:r>
              <a:rPr lang="fr-FR" dirty="0"/>
              <a:t> / 3.41</a:t>
            </a:r>
          </a:p>
          <a:p>
            <a:r>
              <a:rPr lang="fr-FR" dirty="0"/>
              <a:t>      + (1 – 3.41)</a:t>
            </a:r>
            <a:r>
              <a:rPr lang="fr-FR" baseline="30000" dirty="0"/>
              <a:t>2</a:t>
            </a:r>
            <a:r>
              <a:rPr lang="fr-FR" dirty="0"/>
              <a:t> / 3.41 + (22 – 19.59)</a:t>
            </a:r>
            <a:r>
              <a:rPr lang="fr-FR" baseline="30000" dirty="0"/>
              <a:t>2</a:t>
            </a:r>
            <a:r>
              <a:rPr lang="fr-FR" dirty="0"/>
              <a:t> / 19.59</a:t>
            </a:r>
          </a:p>
          <a:p>
            <a:r>
              <a:rPr lang="fr-FR" dirty="0"/>
              <a:t>      = 13.48</a:t>
            </a:r>
          </a:p>
          <a:p>
            <a:r>
              <a:rPr lang="fr-FR" dirty="0"/>
              <a:t>       &gt;&gt; 3.84 =&gt; association pertinente</a:t>
            </a:r>
          </a:p>
        </p:txBody>
      </p:sp>
    </p:spTree>
    <p:extLst>
      <p:ext uri="{BB962C8B-B14F-4D97-AF65-F5344CB8AC3E}">
        <p14:creationId xmlns:p14="http://schemas.microsoft.com/office/powerpoint/2010/main" val="386158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test 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0" y="1016504"/>
                <a:ext cx="12067004" cy="6273982"/>
              </a:xfrm>
            </p:spPr>
            <p:txBody>
              <a:bodyPr>
                <a:normAutofit fontScale="92500" lnSpcReduction="20000"/>
              </a:bodyPr>
              <a:lstStyle/>
              <a:p>
                <a:r>
                  <a:rPr lang="fr-FR" dirty="0"/>
                  <a:t>Comparaison entre les fréquences relatives effectivement observées et les fréquences relatives attendues si il y avait effectivement indépendance.</a:t>
                </a:r>
              </a:p>
              <a:p>
                <a:r>
                  <a:rPr lang="fr-FR" dirty="0"/>
                  <a:t>Une cooccurrence survient avec une probabilité P(x</a:t>
                </a:r>
                <a:r>
                  <a:rPr lang="fr-FR" baseline="-25000" dirty="0"/>
                  <a:t>1</a:t>
                </a:r>
                <a:r>
                  <a:rPr lang="fr-FR" dirty="0"/>
                  <a:t>,x</a:t>
                </a:r>
                <a:r>
                  <a:rPr lang="fr-FR" baseline="-25000" dirty="0"/>
                  <a:t>2</a:t>
                </a:r>
                <a:r>
                  <a:rPr lang="fr-FR" dirty="0"/>
                  <a:t>), qu’on compare avec le produit des probabilités P(x</a:t>
                </a:r>
                <a:r>
                  <a:rPr lang="fr-FR" baseline="-25000" dirty="0"/>
                  <a:t>1</a:t>
                </a:r>
                <a:r>
                  <a:rPr lang="fr-FR" dirty="0"/>
                  <a:t>).P(x</a:t>
                </a:r>
                <a:r>
                  <a:rPr lang="fr-FR" baseline="-25000" dirty="0"/>
                  <a:t>2</a:t>
                </a:r>
                <a:r>
                  <a:rPr lang="fr-FR" dirty="0"/>
                  <a:t>)</a:t>
                </a:r>
              </a:p>
              <a:p>
                <a:pPr lvl="1"/>
                <a:r>
                  <a:rPr lang="fr-FR" dirty="0"/>
                  <a:t>P suit une loi de Bernoulli, tirage simple dont l’espérance (la moyenne) vaut p et la variance      p.(1-p) ≈ p si p est petit</a:t>
                </a:r>
              </a:p>
              <a:p>
                <a:pPr lvl="1"/>
                <a:r>
                  <a:rPr lang="fr-FR" dirty="0"/>
                  <a:t>p est estimé par les fréquences relatives pour les cooccurrences étudiées (voir calculs de </a:t>
                </a:r>
                <a:r>
                  <a:rPr lang="fr-FR" dirty="0" err="1"/>
                  <a:t>pMI</a:t>
                </a:r>
                <a:r>
                  <a:rPr lang="fr-FR" dirty="0"/>
                  <a:t>)</a:t>
                </a:r>
              </a:p>
              <a:p>
                <a:pPr lvl="1"/>
                <a:r>
                  <a:rPr lang="fr-FR" dirty="0"/>
                  <a:t>La force du test dépend du nombre total N de possibilités (voir dénominateurs pour la </a:t>
                </a:r>
                <a:r>
                  <a:rPr lang="fr-FR" dirty="0" err="1"/>
                  <a:t>pMI</a:t>
                </a:r>
                <a:r>
                  <a:rPr lang="fr-FR" dirty="0"/>
                  <a:t>)</a:t>
                </a:r>
              </a:p>
              <a:p>
                <a:pPr lvl="1"/>
                <a:endParaRPr lang="fr-FR" dirty="0"/>
              </a:p>
              <a:p>
                <a:pPr lvl="1"/>
                <a:r>
                  <a:rPr lang="fr-FR" dirty="0"/>
                  <a:t>La statistique </a:t>
                </a:r>
                <a:r>
                  <a:rPr lang="fr-FR" dirty="0">
                    <a:solidFill>
                      <a:srgbClr val="0070C0"/>
                    </a:solidFill>
                  </a:rPr>
                  <a:t>t = </a:t>
                </a:r>
                <a14:m>
                  <m:oMath xmlns:m="http://schemas.openxmlformats.org/officeDocument/2006/math">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𝑝</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e>
                        </m:d>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num>
                      <m:den>
                        <m:rad>
                          <m:radPr>
                            <m:degHide m:val="on"/>
                            <m:ctrlPr>
                              <a:rPr lang="fr-FR" i="1" smtClean="0">
                                <a:solidFill>
                                  <a:srgbClr val="0070C0"/>
                                </a:solidFill>
                                <a:latin typeface="Cambria Math" panose="02040503050406030204" pitchFamily="18" charset="0"/>
                              </a:rPr>
                            </m:ctrlPr>
                          </m:radPr>
                          <m:deg/>
                          <m:e>
                            <m:f>
                              <m:fPr>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𝑝</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𝑁</m:t>
                                </m:r>
                              </m:den>
                            </m:f>
                          </m:e>
                        </m:rad>
                      </m:den>
                    </m:f>
                  </m:oMath>
                </a14:m>
                <a:r>
                  <a:rPr lang="fr-FR" dirty="0"/>
                  <a:t>   suit une loi de </a:t>
                </a:r>
                <a:r>
                  <a:rPr lang="fr-FR" dirty="0" err="1"/>
                  <a:t>Student</a:t>
                </a:r>
                <a:r>
                  <a:rPr lang="fr-FR" dirty="0"/>
                  <a:t> (t) à N-1 degrés de liberté</a:t>
                </a:r>
              </a:p>
              <a:p>
                <a:pPr lvl="1"/>
                <a:r>
                  <a:rPr lang="fr-FR" dirty="0"/>
                  <a:t>Si t est supérieur à une valeur dépendant de l’intervalle de confiance (si N &gt; 100, 1.96 pour une confiance pour rejeter l’indépendance à 95 %), alors la cooccurrence est pertinente</a:t>
                </a:r>
              </a:p>
              <a:p>
                <a:pPr lvl="1"/>
                <a:r>
                  <a:rPr lang="fr-FR" dirty="0"/>
                  <a:t>Exemple des collocations :</a:t>
                </a:r>
              </a:p>
              <a:p>
                <a:pPr lvl="2"/>
                <a:r>
                  <a:rPr lang="fr-FR" sz="2300" dirty="0"/>
                  <a:t>p(gilet, jaune) = 3/27, p(gilet) = 4/27, p(jaune) = 4/27, N = 27</a:t>
                </a:r>
              </a:p>
              <a:p>
                <a:pPr marL="914400" lvl="2" indent="0">
                  <a:buNone/>
                </a:pPr>
                <a:endParaRPr lang="fr-FR" sz="2300" dirty="0"/>
              </a:p>
              <a:p>
                <a:pPr lvl="2"/>
                <a:r>
                  <a:rPr lang="fr-FR" sz="2300" dirty="0"/>
                  <a:t>t = </a:t>
                </a:r>
                <a14:m>
                  <m:oMath xmlns:m="http://schemas.openxmlformats.org/officeDocument/2006/math">
                    <m:f>
                      <m:fPr>
                        <m:ctrlPr>
                          <a:rPr lang="fr-FR" sz="2300" i="1" smtClean="0">
                            <a:latin typeface="Cambria Math" panose="02040503050406030204" pitchFamily="18" charset="0"/>
                          </a:rPr>
                        </m:ctrlPr>
                      </m:fPr>
                      <m:num>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r>
                          <a:rPr lang="fr-FR" sz="2300" b="0" i="1" smtClean="0">
                            <a:latin typeface="Cambria Math" panose="02040503050406030204" pitchFamily="18" charset="0"/>
                          </a:rPr>
                          <m:t> .</m:t>
                        </m:r>
                        <m:f>
                          <m:fPr>
                            <m:ctrlPr>
                              <a:rPr lang="fr-FR" sz="2300" b="0" i="1" smtClean="0">
                                <a:latin typeface="Cambria Math" panose="02040503050406030204" pitchFamily="18" charset="0"/>
                              </a:rPr>
                            </m:ctrlPr>
                          </m:fPr>
                          <m:num>
                            <m:r>
                              <a:rPr lang="fr-FR" sz="2300" b="0" i="1" smtClean="0">
                                <a:latin typeface="Cambria Math" panose="02040503050406030204" pitchFamily="18" charset="0"/>
                              </a:rPr>
                              <m:t>4</m:t>
                            </m:r>
                          </m:num>
                          <m:den>
                            <m:r>
                              <a:rPr lang="fr-FR" sz="2300" b="0" i="1" smtClean="0">
                                <a:latin typeface="Cambria Math" panose="02040503050406030204" pitchFamily="18" charset="0"/>
                              </a:rPr>
                              <m:t>27</m:t>
                            </m:r>
                          </m:den>
                        </m:f>
                      </m:num>
                      <m:den>
                        <m:rad>
                          <m:radPr>
                            <m:degHide m:val="on"/>
                            <m:ctrlPr>
                              <a:rPr lang="fr-FR" sz="2300" i="1" smtClean="0">
                                <a:latin typeface="Cambria Math" panose="02040503050406030204" pitchFamily="18" charset="0"/>
                              </a:rPr>
                            </m:ctrlPr>
                          </m:radPr>
                          <m:deg/>
                          <m:e>
                            <m:f>
                              <m:fPr>
                                <m:ctrlPr>
                                  <a:rPr lang="fr-FR" sz="2300" i="1" smtClean="0">
                                    <a:latin typeface="Cambria Math" panose="02040503050406030204" pitchFamily="18" charset="0"/>
                                  </a:rPr>
                                </m:ctrlPr>
                              </m:fPr>
                              <m:num>
                                <m:f>
                                  <m:fPr>
                                    <m:ctrlPr>
                                      <a:rPr lang="fr-FR" sz="2300" i="1" smtClean="0">
                                        <a:latin typeface="Cambria Math" panose="02040503050406030204" pitchFamily="18" charset="0"/>
                                      </a:rPr>
                                    </m:ctrlPr>
                                  </m:fPr>
                                  <m:num>
                                    <m:r>
                                      <a:rPr lang="fr-FR" sz="2300" b="0" i="1" smtClean="0">
                                        <a:latin typeface="Cambria Math" panose="02040503050406030204" pitchFamily="18" charset="0"/>
                                      </a:rPr>
                                      <m:t>3</m:t>
                                    </m:r>
                                  </m:num>
                                  <m:den>
                                    <m:r>
                                      <a:rPr lang="fr-FR" sz="2300" b="0" i="1" smtClean="0">
                                        <a:latin typeface="Cambria Math" panose="02040503050406030204" pitchFamily="18" charset="0"/>
                                      </a:rPr>
                                      <m:t>27</m:t>
                                    </m:r>
                                  </m:den>
                                </m:f>
                              </m:num>
                              <m:den>
                                <m:r>
                                  <a:rPr lang="fr-FR" sz="2300" b="0" i="1" smtClean="0">
                                    <a:latin typeface="Cambria Math" panose="02040503050406030204" pitchFamily="18" charset="0"/>
                                  </a:rPr>
                                  <m:t>27</m:t>
                                </m:r>
                              </m:den>
                            </m:f>
                          </m:e>
                        </m:rad>
                      </m:den>
                    </m:f>
                  </m:oMath>
                </a14:m>
                <a:r>
                  <a:rPr lang="fr-FR" sz="2300" dirty="0"/>
                  <a:t> = 1.39 &lt; 2.0 ; l ’association n’est pas significative (alors qu’elle l’était selon le test du </a:t>
                </a:r>
                <a:r>
                  <a:rPr lang="el-GR" sz="2400" dirty="0"/>
                  <a:t>χ</a:t>
                </a:r>
                <a:r>
                  <a:rPr lang="el-GR" sz="2400" baseline="30000" dirty="0"/>
                  <a:t>2</a:t>
                </a:r>
                <a:r>
                  <a:rPr lang="fr-FR" sz="2300" dirty="0"/>
                  <a:t>)</a:t>
                </a:r>
              </a:p>
            </p:txBody>
          </p:sp>
        </mc:Choice>
        <mc:Fallback xmlns="">
          <p:sp>
            <p:nvSpPr>
              <p:cNvPr id="3" name="Content Placeholder 2">
                <a:extLst>
                  <a:ext uri="{FF2B5EF4-FFF2-40B4-BE49-F238E27FC236}">
                    <a16:creationId xmlns:a16="http://schemas.microsoft.com/office/drawing/2014/main" id="{E10AF3DA-A35A-45E7-8632-B16E4C379F31}"/>
                  </a:ext>
                </a:extLst>
              </p:cNvPr>
              <p:cNvSpPr>
                <a:spLocks noGrp="1" noRot="1" noChangeAspect="1" noMove="1" noResize="1" noEditPoints="1" noAdjustHandles="1" noChangeArrowheads="1" noChangeShapeType="1" noTextEdit="1"/>
              </p:cNvSpPr>
              <p:nvPr>
                <p:ph idx="1"/>
              </p:nvPr>
            </p:nvSpPr>
            <p:spPr>
              <a:xfrm>
                <a:off x="0" y="1016504"/>
                <a:ext cx="12067004" cy="6273982"/>
              </a:xfrm>
              <a:blipFill>
                <a:blip r:embed="rId3"/>
                <a:stretch>
                  <a:fillRect l="-1213" t="-3401"/>
                </a:stretch>
              </a:blipFill>
            </p:spPr>
            <p:txBody>
              <a:bodyPr/>
              <a:lstStyle/>
              <a:p>
                <a:r>
                  <a:rPr lang="fr-FR">
                    <a:noFill/>
                  </a:rPr>
                  <a:t> </a:t>
                </a:r>
              </a:p>
            </p:txBody>
          </p:sp>
        </mc:Fallback>
      </mc:AlternateContent>
    </p:spTree>
    <p:extLst>
      <p:ext uri="{BB962C8B-B14F-4D97-AF65-F5344CB8AC3E}">
        <p14:creationId xmlns:p14="http://schemas.microsoft.com/office/powerpoint/2010/main" val="2840450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rmAutofit fontScale="90000"/>
          </a:bodyPr>
          <a:lstStyle/>
          <a:p>
            <a:r>
              <a:rPr lang="fr-FR" dirty="0"/>
              <a:t>Analyse de corpus : log des ratios de vraisemblance </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62498" y="937685"/>
            <a:ext cx="12067004" cy="1235383"/>
          </a:xfrm>
        </p:spPr>
        <p:txBody>
          <a:bodyPr>
            <a:normAutofit lnSpcReduction="10000"/>
          </a:bodyPr>
          <a:lstStyle/>
          <a:p>
            <a:r>
              <a:rPr lang="fr-FR" dirty="0"/>
              <a:t>Comparaison entre les fréquences conditionnelles du terme t</a:t>
            </a:r>
            <a:r>
              <a:rPr lang="fr-FR" baseline="-25000" dirty="0"/>
              <a:t>2</a:t>
            </a:r>
            <a:r>
              <a:rPr lang="fr-FR" dirty="0"/>
              <a:t> relativement à t</a:t>
            </a:r>
            <a:r>
              <a:rPr lang="fr-FR" baseline="-25000" dirty="0"/>
              <a:t>1</a:t>
            </a:r>
            <a:r>
              <a:rPr lang="fr-FR" dirty="0"/>
              <a:t> en supposant qu’il y ait interdépendance ou non entre les 2 termes</a:t>
            </a:r>
          </a:p>
          <a:p>
            <a:pPr lvl="1"/>
            <a:r>
              <a:rPr lang="fr-FR" dirty="0"/>
              <a:t>On considère les fréquences de t</a:t>
            </a:r>
            <a:r>
              <a:rPr lang="fr-FR" baseline="-25000" dirty="0"/>
              <a:t>2</a:t>
            </a:r>
            <a:r>
              <a:rPr lang="fr-FR" dirty="0"/>
              <a:t> dans et en dehors des cooccurrences avec t</a:t>
            </a:r>
            <a:r>
              <a:rPr lang="fr-FR" baseline="-25000" dirty="0"/>
              <a:t>1</a:t>
            </a:r>
          </a:p>
        </p:txBody>
      </p:sp>
      <p:pic>
        <p:nvPicPr>
          <p:cNvPr id="9" name="Picture 8">
            <a:extLst>
              <a:ext uri="{FF2B5EF4-FFF2-40B4-BE49-F238E27FC236}">
                <a16:creationId xmlns:a16="http://schemas.microsoft.com/office/drawing/2014/main" id="{E1350256-2FA3-4012-AF72-BDE08DB832AC}"/>
              </a:ext>
            </a:extLst>
          </p:cNvPr>
          <p:cNvPicPr>
            <a:picLocks noChangeAspect="1"/>
          </p:cNvPicPr>
          <p:nvPr/>
        </p:nvPicPr>
        <p:blipFill>
          <a:blip r:embed="rId3"/>
          <a:stretch>
            <a:fillRect/>
          </a:stretch>
        </p:blipFill>
        <p:spPr>
          <a:xfrm>
            <a:off x="61487" y="2159574"/>
            <a:ext cx="2028825" cy="1133475"/>
          </a:xfrm>
          <a:prstGeom prst="rect">
            <a:avLst/>
          </a:prstGeom>
        </p:spPr>
      </p:pic>
      <p:pic>
        <p:nvPicPr>
          <p:cNvPr id="10" name="Picture 9">
            <a:extLst>
              <a:ext uri="{FF2B5EF4-FFF2-40B4-BE49-F238E27FC236}">
                <a16:creationId xmlns:a16="http://schemas.microsoft.com/office/drawing/2014/main" id="{81E0B54C-2B37-42E3-91F9-3E4AA0F7075E}"/>
              </a:ext>
            </a:extLst>
          </p:cNvPr>
          <p:cNvPicPr>
            <a:picLocks noChangeAspect="1"/>
          </p:cNvPicPr>
          <p:nvPr/>
        </p:nvPicPr>
        <p:blipFill>
          <a:blip r:embed="rId4"/>
          <a:stretch>
            <a:fillRect/>
          </a:stretch>
        </p:blipFill>
        <p:spPr>
          <a:xfrm>
            <a:off x="2183975" y="2173068"/>
            <a:ext cx="2000250" cy="1152525"/>
          </a:xfrm>
          <a:prstGeom prst="rect">
            <a:avLst/>
          </a:prstGeom>
        </p:spPr>
      </p:pic>
      <p:sp>
        <p:nvSpPr>
          <p:cNvPr id="11" name="Rectangle 10">
            <a:extLst>
              <a:ext uri="{FF2B5EF4-FFF2-40B4-BE49-F238E27FC236}">
                <a16:creationId xmlns:a16="http://schemas.microsoft.com/office/drawing/2014/main" id="{BC61EEC9-BF30-4982-B93F-A6DBFED1CB32}"/>
              </a:ext>
            </a:extLst>
          </p:cNvPr>
          <p:cNvSpPr/>
          <p:nvPr/>
        </p:nvSpPr>
        <p:spPr>
          <a:xfrm>
            <a:off x="5627102" y="2556971"/>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52E7F458-C70A-4D66-BE71-0875E70AA00A}"/>
              </a:ext>
            </a:extLst>
          </p:cNvPr>
          <p:cNvSpPr/>
          <p:nvPr/>
        </p:nvSpPr>
        <p:spPr>
          <a:xfrm>
            <a:off x="5638800" y="3433120"/>
            <a:ext cx="571500" cy="165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BE50846-F3A6-4158-9BE3-9903D23E95A4}"/>
              </a:ext>
            </a:extLst>
          </p:cNvPr>
          <p:cNvSpPr/>
          <p:nvPr/>
        </p:nvSpPr>
        <p:spPr>
          <a:xfrm>
            <a:off x="4546600" y="2217762"/>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B4453937-D163-4EB0-82CB-59C8CA7694EE}"/>
              </a:ext>
            </a:extLst>
          </p:cNvPr>
          <p:cNvSpPr txBox="1"/>
          <p:nvPr/>
        </p:nvSpPr>
        <p:spPr>
          <a:xfrm>
            <a:off x="5600700" y="2007543"/>
            <a:ext cx="444500" cy="523220"/>
          </a:xfrm>
          <a:prstGeom prst="rect">
            <a:avLst/>
          </a:prstGeom>
          <a:noFill/>
        </p:spPr>
        <p:txBody>
          <a:bodyPr wrap="square" rtlCol="0">
            <a:spAutoFit/>
          </a:bodyPr>
          <a:lstStyle/>
          <a:p>
            <a:r>
              <a:rPr lang="fr-FR" sz="2800" dirty="0"/>
              <a:t>+</a:t>
            </a:r>
          </a:p>
        </p:txBody>
      </p:sp>
      <p:sp>
        <p:nvSpPr>
          <p:cNvPr id="17" name="TextBox 16">
            <a:extLst>
              <a:ext uri="{FF2B5EF4-FFF2-40B4-BE49-F238E27FC236}">
                <a16:creationId xmlns:a16="http://schemas.microsoft.com/office/drawing/2014/main" id="{0CC85DE7-CBA9-40FD-B0EF-53180C39C728}"/>
              </a:ext>
            </a:extLst>
          </p:cNvPr>
          <p:cNvSpPr txBox="1"/>
          <p:nvPr/>
        </p:nvSpPr>
        <p:spPr>
          <a:xfrm>
            <a:off x="5194300" y="2358135"/>
            <a:ext cx="444500" cy="523220"/>
          </a:xfrm>
          <a:prstGeom prst="rect">
            <a:avLst/>
          </a:prstGeom>
          <a:noFill/>
        </p:spPr>
        <p:txBody>
          <a:bodyPr wrap="square" rtlCol="0">
            <a:spAutoFit/>
          </a:bodyPr>
          <a:lstStyle/>
          <a:p>
            <a:r>
              <a:rPr lang="fr-FR" sz="2800" dirty="0"/>
              <a:t>+</a:t>
            </a:r>
          </a:p>
        </p:txBody>
      </p:sp>
      <p:sp>
        <p:nvSpPr>
          <p:cNvPr id="18" name="Rectangle 17">
            <a:extLst>
              <a:ext uri="{FF2B5EF4-FFF2-40B4-BE49-F238E27FC236}">
                <a16:creationId xmlns:a16="http://schemas.microsoft.com/office/drawing/2014/main" id="{C59F7A90-EF8D-4D26-9A97-C86ADDEA8DB0}"/>
              </a:ext>
            </a:extLst>
          </p:cNvPr>
          <p:cNvSpPr/>
          <p:nvPr/>
        </p:nvSpPr>
        <p:spPr>
          <a:xfrm>
            <a:off x="5622685" y="2222582"/>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FFDDBF40-4AED-4C6B-BA5A-C4C1B102A230}"/>
              </a:ext>
            </a:extLst>
          </p:cNvPr>
          <p:cNvSpPr txBox="1"/>
          <p:nvPr/>
        </p:nvSpPr>
        <p:spPr>
          <a:xfrm>
            <a:off x="6493263" y="2083829"/>
            <a:ext cx="383438" cy="461665"/>
          </a:xfrm>
          <a:prstGeom prst="rect">
            <a:avLst/>
          </a:prstGeom>
          <a:noFill/>
        </p:spPr>
        <p:txBody>
          <a:bodyPr wrap="none" rtlCol="0">
            <a:spAutoFit/>
          </a:bodyPr>
          <a:lstStyle/>
          <a:p>
            <a:r>
              <a:rPr lang="fr-FR" sz="2400" dirty="0"/>
              <a:t>f</a:t>
            </a:r>
            <a:r>
              <a:rPr lang="fr-FR" sz="2400" baseline="-25000" dirty="0"/>
              <a:t>1</a:t>
            </a:r>
          </a:p>
        </p:txBody>
      </p:sp>
      <p:sp>
        <p:nvSpPr>
          <p:cNvPr id="20" name="Rectangle 19">
            <a:extLst>
              <a:ext uri="{FF2B5EF4-FFF2-40B4-BE49-F238E27FC236}">
                <a16:creationId xmlns:a16="http://schemas.microsoft.com/office/drawing/2014/main" id="{FDF6AB05-E8A3-4BD5-B76C-521AC1D807CA}"/>
              </a:ext>
            </a:extLst>
          </p:cNvPr>
          <p:cNvSpPr/>
          <p:nvPr/>
        </p:nvSpPr>
        <p:spPr>
          <a:xfrm>
            <a:off x="4546600" y="2550379"/>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a:extLst>
              <a:ext uri="{FF2B5EF4-FFF2-40B4-BE49-F238E27FC236}">
                <a16:creationId xmlns:a16="http://schemas.microsoft.com/office/drawing/2014/main" id="{0F837D43-7664-455B-A26F-D3AD0E630DD7}"/>
              </a:ext>
            </a:extLst>
          </p:cNvPr>
          <p:cNvSpPr txBox="1"/>
          <p:nvPr/>
        </p:nvSpPr>
        <p:spPr>
          <a:xfrm>
            <a:off x="6493263" y="2427989"/>
            <a:ext cx="383438" cy="461665"/>
          </a:xfrm>
          <a:prstGeom prst="rect">
            <a:avLst/>
          </a:prstGeom>
          <a:noFill/>
        </p:spPr>
        <p:txBody>
          <a:bodyPr wrap="none" rtlCol="0">
            <a:spAutoFit/>
          </a:bodyPr>
          <a:lstStyle/>
          <a:p>
            <a:r>
              <a:rPr lang="fr-FR" sz="2400" dirty="0"/>
              <a:t>f</a:t>
            </a:r>
            <a:r>
              <a:rPr lang="fr-FR" sz="2400" baseline="-25000" dirty="0"/>
              <a:t>2</a:t>
            </a:r>
          </a:p>
        </p:txBody>
      </p:sp>
      <p:sp>
        <p:nvSpPr>
          <p:cNvPr id="22" name="Rectangle 21">
            <a:extLst>
              <a:ext uri="{FF2B5EF4-FFF2-40B4-BE49-F238E27FC236}">
                <a16:creationId xmlns:a16="http://schemas.microsoft.com/office/drawing/2014/main" id="{895DCE86-238E-4D46-86BB-F7CBAC0EEDE0}"/>
              </a:ext>
            </a:extLst>
          </p:cNvPr>
          <p:cNvSpPr/>
          <p:nvPr/>
        </p:nvSpPr>
        <p:spPr>
          <a:xfrm>
            <a:off x="4546600" y="289477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4A3DC1FD-D964-442C-ACE1-44B5C30419D9}"/>
              </a:ext>
            </a:extLst>
          </p:cNvPr>
          <p:cNvSpPr txBox="1"/>
          <p:nvPr/>
        </p:nvSpPr>
        <p:spPr>
          <a:xfrm>
            <a:off x="6514751" y="2765792"/>
            <a:ext cx="538930" cy="461665"/>
          </a:xfrm>
          <a:prstGeom prst="rect">
            <a:avLst/>
          </a:prstGeom>
          <a:noFill/>
        </p:spPr>
        <p:txBody>
          <a:bodyPr wrap="none" rtlCol="0">
            <a:spAutoFit/>
          </a:bodyPr>
          <a:lstStyle/>
          <a:p>
            <a:r>
              <a:rPr lang="fr-FR" sz="2400" dirty="0"/>
              <a:t>f</a:t>
            </a:r>
            <a:r>
              <a:rPr lang="fr-FR" sz="2400" baseline="-25000" dirty="0"/>
              <a:t>1,2</a:t>
            </a:r>
          </a:p>
        </p:txBody>
      </p:sp>
      <p:sp>
        <p:nvSpPr>
          <p:cNvPr id="25" name="TextBox 24">
            <a:extLst>
              <a:ext uri="{FF2B5EF4-FFF2-40B4-BE49-F238E27FC236}">
                <a16:creationId xmlns:a16="http://schemas.microsoft.com/office/drawing/2014/main" id="{9AE45474-1586-4EFF-B13F-D79C82B3528B}"/>
              </a:ext>
            </a:extLst>
          </p:cNvPr>
          <p:cNvSpPr txBox="1"/>
          <p:nvPr/>
        </p:nvSpPr>
        <p:spPr>
          <a:xfrm>
            <a:off x="5220919" y="3007523"/>
            <a:ext cx="444500" cy="523220"/>
          </a:xfrm>
          <a:prstGeom prst="rect">
            <a:avLst/>
          </a:prstGeom>
          <a:noFill/>
        </p:spPr>
        <p:txBody>
          <a:bodyPr wrap="square" rtlCol="0">
            <a:spAutoFit/>
          </a:bodyPr>
          <a:lstStyle/>
          <a:p>
            <a:r>
              <a:rPr lang="fr-FR" sz="2800" dirty="0"/>
              <a:t>+</a:t>
            </a:r>
          </a:p>
        </p:txBody>
      </p:sp>
      <p:sp>
        <p:nvSpPr>
          <p:cNvPr id="26" name="Rectangle 25">
            <a:extLst>
              <a:ext uri="{FF2B5EF4-FFF2-40B4-BE49-F238E27FC236}">
                <a16:creationId xmlns:a16="http://schemas.microsoft.com/office/drawing/2014/main" id="{FE1A29AE-DD0C-47AB-836C-08CA009E3B2B}"/>
              </a:ext>
            </a:extLst>
          </p:cNvPr>
          <p:cNvSpPr/>
          <p:nvPr/>
        </p:nvSpPr>
        <p:spPr>
          <a:xfrm>
            <a:off x="4549510" y="3199303"/>
            <a:ext cx="571500" cy="1651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E70474F3-E31B-4120-BAC3-A1DF1B76D7C0}"/>
              </a:ext>
            </a:extLst>
          </p:cNvPr>
          <p:cNvSpPr/>
          <p:nvPr/>
        </p:nvSpPr>
        <p:spPr>
          <a:xfrm>
            <a:off x="5638800" y="3179527"/>
            <a:ext cx="571500" cy="17921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CD826716-9E47-4857-B64D-1DE11EE58AAD}"/>
              </a:ext>
            </a:extLst>
          </p:cNvPr>
          <p:cNvSpPr txBox="1"/>
          <p:nvPr/>
        </p:nvSpPr>
        <p:spPr>
          <a:xfrm>
            <a:off x="4114017" y="3235933"/>
            <a:ext cx="444500" cy="523220"/>
          </a:xfrm>
          <a:prstGeom prst="rect">
            <a:avLst/>
          </a:prstGeom>
          <a:noFill/>
        </p:spPr>
        <p:txBody>
          <a:bodyPr wrap="square" rtlCol="0">
            <a:spAutoFit/>
          </a:bodyPr>
          <a:lstStyle/>
          <a:p>
            <a:r>
              <a:rPr lang="fr-FR" sz="2800" dirty="0"/>
              <a:t>+</a:t>
            </a:r>
          </a:p>
        </p:txBody>
      </p:sp>
      <p:sp>
        <p:nvSpPr>
          <p:cNvPr id="29" name="Rectangle 28">
            <a:extLst>
              <a:ext uri="{FF2B5EF4-FFF2-40B4-BE49-F238E27FC236}">
                <a16:creationId xmlns:a16="http://schemas.microsoft.com/office/drawing/2014/main" id="{CCBD74ED-B2DB-423C-A85F-23DF30E4B3B8}"/>
              </a:ext>
            </a:extLst>
          </p:cNvPr>
          <p:cNvSpPr/>
          <p:nvPr/>
        </p:nvSpPr>
        <p:spPr>
          <a:xfrm>
            <a:off x="4549510" y="3433120"/>
            <a:ext cx="571500" cy="165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067CE4D3-FBCA-4F3F-B675-257911F6FB25}"/>
              </a:ext>
            </a:extLst>
          </p:cNvPr>
          <p:cNvSpPr txBox="1"/>
          <p:nvPr/>
        </p:nvSpPr>
        <p:spPr>
          <a:xfrm>
            <a:off x="5223829" y="3248708"/>
            <a:ext cx="444500" cy="523220"/>
          </a:xfrm>
          <a:prstGeom prst="rect">
            <a:avLst/>
          </a:prstGeom>
          <a:noFill/>
        </p:spPr>
        <p:txBody>
          <a:bodyPr wrap="square" rtlCol="0">
            <a:spAutoFit/>
          </a:bodyPr>
          <a:lstStyle/>
          <a:p>
            <a:r>
              <a:rPr lang="fr-FR" sz="2800" dirty="0"/>
              <a:t>+</a:t>
            </a:r>
          </a:p>
        </p:txBody>
      </p:sp>
      <p:sp>
        <p:nvSpPr>
          <p:cNvPr id="32" name="TextBox 31">
            <a:extLst>
              <a:ext uri="{FF2B5EF4-FFF2-40B4-BE49-F238E27FC236}">
                <a16:creationId xmlns:a16="http://schemas.microsoft.com/office/drawing/2014/main" id="{8B2680AA-B58A-4E4D-9C6A-AC5F4D4A6D10}"/>
              </a:ext>
            </a:extLst>
          </p:cNvPr>
          <p:cNvSpPr txBox="1"/>
          <p:nvPr/>
        </p:nvSpPr>
        <p:spPr>
          <a:xfrm>
            <a:off x="6517661" y="3183661"/>
            <a:ext cx="383438" cy="461665"/>
          </a:xfrm>
          <a:prstGeom prst="rect">
            <a:avLst/>
          </a:prstGeom>
          <a:noFill/>
        </p:spPr>
        <p:txBody>
          <a:bodyPr wrap="none" rtlCol="0">
            <a:spAutoFit/>
          </a:bodyPr>
          <a:lstStyle/>
          <a:p>
            <a:r>
              <a:rPr lang="fr-FR" sz="2400" dirty="0"/>
              <a:t>N</a:t>
            </a:r>
            <a:endParaRPr lang="fr-FR" sz="2400" baseline="-25000" dirty="0"/>
          </a:p>
        </p:txBody>
      </p:sp>
      <p:sp>
        <p:nvSpPr>
          <p:cNvPr id="35" name="Content Placeholder 2">
            <a:extLst>
              <a:ext uri="{FF2B5EF4-FFF2-40B4-BE49-F238E27FC236}">
                <a16:creationId xmlns:a16="http://schemas.microsoft.com/office/drawing/2014/main" id="{873EAFDF-E315-42D6-83A4-15832E316D86}"/>
              </a:ext>
            </a:extLst>
          </p:cNvPr>
          <p:cNvSpPr txBox="1">
            <a:spLocks/>
          </p:cNvSpPr>
          <p:nvPr/>
        </p:nvSpPr>
        <p:spPr>
          <a:xfrm>
            <a:off x="7080995" y="2149574"/>
            <a:ext cx="4559300" cy="814793"/>
          </a:xfrm>
          <a:prstGeom prst="rect">
            <a:avLst/>
          </a:prstGeom>
        </p:spPr>
        <p:txBody>
          <a:bodyPr vert="horz" lIns="91440" tIns="45720" rIns="91440" bIns="45720" rtlCol="0">
            <a:normAutofit fontScale="70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2400" dirty="0"/>
              <a:t>Hypothèse H</a:t>
            </a:r>
            <a:r>
              <a:rPr lang="fr-FR" sz="2400" baseline="-25000" dirty="0"/>
              <a:t>0</a:t>
            </a:r>
            <a:r>
              <a:rPr lang="fr-FR" sz="2400" dirty="0"/>
              <a:t> : la probabilité de trouver t</a:t>
            </a:r>
            <a:r>
              <a:rPr lang="fr-FR" sz="2400" baseline="-25000" dirty="0"/>
              <a:t>2</a:t>
            </a:r>
            <a:r>
              <a:rPr lang="fr-FR" sz="2400" dirty="0"/>
              <a:t> est la même dans et en dehors du contexte t</a:t>
            </a:r>
            <a:r>
              <a:rPr lang="fr-FR" sz="2400" baseline="-25000" dirty="0"/>
              <a:t>1</a:t>
            </a:r>
          </a:p>
          <a:p>
            <a:pPr marL="114300" indent="0">
              <a:buNone/>
            </a:pPr>
            <a:r>
              <a:rPr lang="fr-FR" sz="2400" dirty="0"/>
              <a:t>Hypothèse H</a:t>
            </a:r>
            <a:r>
              <a:rPr lang="fr-FR" sz="2400" baseline="-25000" dirty="0"/>
              <a:t>1</a:t>
            </a:r>
            <a:r>
              <a:rPr lang="fr-FR" sz="2400" dirty="0"/>
              <a:t> : elle n’est pas la même.</a:t>
            </a:r>
          </a:p>
        </p:txBody>
      </p:sp>
      <p:sp>
        <p:nvSpPr>
          <p:cNvPr id="36" name="Content Placeholder 2">
            <a:extLst>
              <a:ext uri="{FF2B5EF4-FFF2-40B4-BE49-F238E27FC236}">
                <a16:creationId xmlns:a16="http://schemas.microsoft.com/office/drawing/2014/main" id="{5AE7F617-323B-4B02-8175-AB829B5007A3}"/>
              </a:ext>
            </a:extLst>
          </p:cNvPr>
          <p:cNvSpPr txBox="1">
            <a:spLocks/>
          </p:cNvSpPr>
          <p:nvPr/>
        </p:nvSpPr>
        <p:spPr>
          <a:xfrm>
            <a:off x="7102483" y="2966991"/>
            <a:ext cx="5162811" cy="91180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None/>
            </a:pPr>
            <a:r>
              <a:rPr lang="fr-FR" sz="1800" dirty="0"/>
              <a:t>H</a:t>
            </a:r>
            <a:r>
              <a:rPr lang="fr-FR" sz="1800" baseline="-25000" dirty="0"/>
              <a:t>0</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p(x</a:t>
            </a:r>
            <a:r>
              <a:rPr lang="fr-FR" sz="1800" baseline="-25000" dirty="0"/>
              <a:t>2</a:t>
            </a:r>
            <a:r>
              <a:rPr lang="fr-FR" sz="1800" dirty="0"/>
              <a:t>) = f</a:t>
            </a:r>
            <a:r>
              <a:rPr lang="fr-FR" sz="1800" baseline="-25000" dirty="0"/>
              <a:t>2</a:t>
            </a:r>
            <a:r>
              <a:rPr lang="fr-FR" sz="1800" dirty="0"/>
              <a:t> / N</a:t>
            </a:r>
          </a:p>
          <a:p>
            <a:pPr marL="114300" indent="0">
              <a:buNone/>
            </a:pPr>
            <a:r>
              <a:rPr lang="fr-FR" sz="1800" dirty="0"/>
              <a:t>H</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1,2</a:t>
            </a:r>
            <a:r>
              <a:rPr lang="fr-FR" sz="1800" dirty="0"/>
              <a:t> / f</a:t>
            </a:r>
            <a:r>
              <a:rPr lang="fr-FR" sz="1800" baseline="-25000" dirty="0"/>
              <a:t>1</a:t>
            </a:r>
            <a:r>
              <a:rPr lang="fr-FR" sz="1800" dirty="0"/>
              <a:t> ≠ p(x</a:t>
            </a:r>
            <a:r>
              <a:rPr lang="fr-FR" sz="1800" baseline="-25000" dirty="0"/>
              <a:t>2</a:t>
            </a:r>
            <a:r>
              <a:rPr lang="fr-FR" sz="1800" dirty="0"/>
              <a:t>|¬x</a:t>
            </a:r>
            <a:r>
              <a:rPr lang="fr-FR" sz="1800" baseline="-25000" dirty="0"/>
              <a:t>1</a:t>
            </a:r>
            <a:r>
              <a:rPr lang="fr-FR" sz="1800" dirty="0"/>
              <a:t>) = (f</a:t>
            </a:r>
            <a:r>
              <a:rPr lang="fr-FR" sz="1800" baseline="-25000" dirty="0"/>
              <a:t>2</a:t>
            </a:r>
            <a:r>
              <a:rPr lang="fr-FR" sz="1800" dirty="0"/>
              <a:t> – f</a:t>
            </a:r>
            <a:r>
              <a:rPr lang="fr-FR" sz="1800" baseline="-25000" dirty="0"/>
              <a:t>1,2</a:t>
            </a:r>
            <a:r>
              <a:rPr lang="fr-FR" sz="1800" dirty="0"/>
              <a:t>) / (N – f</a:t>
            </a:r>
            <a:r>
              <a:rPr lang="fr-FR" sz="1800" baseline="-25000" dirty="0"/>
              <a:t>1</a:t>
            </a:r>
            <a:r>
              <a:rPr lang="fr-FR" sz="1800" dirty="0"/>
              <a:t>)</a:t>
            </a:r>
          </a:p>
          <a:p>
            <a:pPr marL="114300" indent="0">
              <a:buNone/>
            </a:pPr>
            <a:endParaRPr lang="fr-FR" sz="2400" dirty="0"/>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4793BDD-EFC3-46A2-830F-122A28170970}"/>
                  </a:ext>
                </a:extLst>
              </p:cNvPr>
              <p:cNvSpPr txBox="1">
                <a:spLocks/>
              </p:cNvSpPr>
              <p:nvPr/>
            </p:nvSpPr>
            <p:spPr>
              <a:xfrm>
                <a:off x="-51807" y="3795782"/>
                <a:ext cx="12295613" cy="29256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sz="2000" dirty="0"/>
                  <a:t>On compare les vraisemblances des deux hypothèses, calculées à partir des tirages du terme t2 au sein et en dehors du contexte t1 avec les probabilités conditionnelles différentes selon les deux hypothèses. </a:t>
                </a:r>
              </a:p>
              <a:p>
                <a:pPr marL="457200" lvl="1" indent="0">
                  <a:buNone/>
                </a:pPr>
                <a:r>
                  <a:rPr lang="fr-FR" sz="2000" dirty="0"/>
                  <a:t>En notant b(k ; n, p) la loi binomiale donnant la probabilité d’obtenir k fois l’événement de probabilité p en     n tirages </a:t>
                </a:r>
                <a:r>
                  <a:rPr lang="fr-FR" sz="2000" dirty="0">
                    <a:solidFill>
                      <a:srgbClr val="0070C0"/>
                    </a:solidFill>
                    <a:latin typeface="Cambria Math" panose="02040503050406030204" pitchFamily="18" charset="0"/>
                    <a:ea typeface="Cambria Math" panose="02040503050406030204" pitchFamily="18" charset="0"/>
                  </a:rPr>
                  <a:t>b(k ; n, p) =</a:t>
                </a:r>
                <a:r>
                  <a:rPr lang="fr-FR" sz="2000" dirty="0">
                    <a:solidFill>
                      <a:srgbClr val="0070C0"/>
                    </a:solidFill>
                  </a:rPr>
                  <a:t> </a:t>
                </a:r>
                <a14:m>
                  <m:oMath xmlns:m="http://schemas.openxmlformats.org/officeDocument/2006/math">
                    <m:d>
                      <m:dPr>
                        <m:ctrlPr>
                          <a:rPr lang="fr-FR" sz="2000" i="1" smtClean="0">
                            <a:solidFill>
                              <a:srgbClr val="0070C0"/>
                            </a:solidFill>
                            <a:latin typeface="Cambria Math" panose="02040503050406030204" pitchFamily="18" charset="0"/>
                          </a:rPr>
                        </m:ctrlPr>
                      </m:dPr>
                      <m:e>
                        <m:m>
                          <m:mPr>
                            <m:mcs>
                              <m:mc>
                                <m:mcPr>
                                  <m:count m:val="1"/>
                                  <m:mcJc m:val="center"/>
                                </m:mcPr>
                              </m:mc>
                            </m:mcs>
                            <m:ctrlPr>
                              <a:rPr lang="fr-FR" sz="2000" i="1" smtClean="0">
                                <a:solidFill>
                                  <a:srgbClr val="0070C0"/>
                                </a:solidFill>
                                <a:latin typeface="Cambria Math" panose="02040503050406030204" pitchFamily="18" charset="0"/>
                              </a:rPr>
                            </m:ctrlPr>
                          </m:mPr>
                          <m:mr>
                            <m:e>
                              <m:r>
                                <m:rPr>
                                  <m:brk m:alnAt="7"/>
                                </m:rPr>
                                <a:rPr lang="fr-FR" sz="2000" b="0" i="1" smtClean="0">
                                  <a:solidFill>
                                    <a:srgbClr val="0070C0"/>
                                  </a:solidFill>
                                  <a:latin typeface="Cambria Math" panose="02040503050406030204" pitchFamily="18" charset="0"/>
                                </a:rPr>
                                <m:t>𝑛</m:t>
                              </m:r>
                            </m:e>
                          </m:mr>
                          <m:mr>
                            <m:e>
                              <m:r>
                                <a:rPr lang="fr-FR" sz="2000" b="0" i="1" smtClean="0">
                                  <a:solidFill>
                                    <a:srgbClr val="0070C0"/>
                                  </a:solidFill>
                                  <a:latin typeface="Cambria Math" panose="02040503050406030204" pitchFamily="18" charset="0"/>
                                </a:rPr>
                                <m:t>𝑘</m:t>
                              </m:r>
                            </m:e>
                          </m:mr>
                        </m:m>
                      </m:e>
                    </m:d>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𝑙</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oMath>
                </a14:m>
                <a:r>
                  <a:rPr lang="fr-FR" sz="2000" dirty="0">
                    <a:solidFill>
                      <a:srgbClr val="0070C0"/>
                    </a:solidFill>
                  </a:rPr>
                  <a:t> avec </a:t>
                </a:r>
                <a:r>
                  <a:rPr lang="fr-FR" sz="2000" dirty="0">
                    <a:solidFill>
                      <a:srgbClr val="0070C0"/>
                    </a:solidFill>
                    <a:latin typeface="Cambria Math" panose="02040503050406030204" pitchFamily="18" charset="0"/>
                    <a:ea typeface="Cambria Math" panose="02040503050406030204" pitchFamily="18" charset="0"/>
                  </a:rPr>
                  <a:t>L</a:t>
                </a:r>
                <a14:m>
                  <m:oMath xmlns:m="http://schemas.openxmlformats.org/officeDocument/2006/math">
                    <m:d>
                      <m:dPr>
                        <m:ctrlPr>
                          <a:rPr lang="fr-FR" sz="2000" b="0" i="1" smtClean="0">
                            <a:solidFill>
                              <a:srgbClr val="0070C0"/>
                            </a:solidFill>
                            <a:latin typeface="Cambria Math" panose="02040503050406030204" pitchFamily="18" charset="0"/>
                          </a:rPr>
                        </m:ctrlPr>
                      </m:dPr>
                      <m:e>
                        <m:r>
                          <a:rPr lang="fr-FR" sz="2000" b="0" i="1" smtClean="0">
                            <a:solidFill>
                              <a:srgbClr val="0070C0"/>
                            </a:solidFill>
                            <a:latin typeface="Cambria Math" panose="02040503050406030204" pitchFamily="18" charset="0"/>
                          </a:rPr>
                          <m:t>𝑘</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 </m:t>
                        </m:r>
                        <m:r>
                          <a:rPr lang="fr-FR" sz="2000" b="0" i="1" smtClean="0">
                            <a:solidFill>
                              <a:srgbClr val="0070C0"/>
                            </a:solidFill>
                            <a:latin typeface="Cambria Math" panose="02040503050406030204" pitchFamily="18" charset="0"/>
                          </a:rPr>
                          <m:t>𝑝</m:t>
                        </m:r>
                      </m:e>
                    </m:d>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𝑝</m:t>
                        </m:r>
                      </m:e>
                      <m:sup>
                        <m:r>
                          <a:rPr lang="fr-FR" sz="2000" b="0" i="1" smtClean="0">
                            <a:solidFill>
                              <a:srgbClr val="0070C0"/>
                            </a:solidFill>
                            <a:latin typeface="Cambria Math" panose="02040503050406030204" pitchFamily="18" charset="0"/>
                          </a:rPr>
                          <m:t>𝑘</m:t>
                        </m:r>
                      </m:sup>
                    </m:sSup>
                    <m:r>
                      <a:rPr lang="fr-FR" sz="2000" b="0" i="1" smtClean="0">
                        <a:solidFill>
                          <a:srgbClr val="0070C0"/>
                        </a:solidFill>
                        <a:latin typeface="Cambria Math" panose="02040503050406030204" pitchFamily="18" charset="0"/>
                      </a:rPr>
                      <m:t> </m:t>
                    </m:r>
                    <m:sSup>
                      <m:sSupPr>
                        <m:ctrlPr>
                          <a:rPr lang="fr-FR" sz="2000" b="0" i="1" smtClean="0">
                            <a:solidFill>
                              <a:srgbClr val="0070C0"/>
                            </a:solidFill>
                            <a:latin typeface="Cambria Math" panose="02040503050406030204" pitchFamily="18" charset="0"/>
                          </a:rPr>
                        </m:ctrlPr>
                      </m:sSupPr>
                      <m:e>
                        <m:r>
                          <a:rPr lang="fr-FR" sz="2000" b="0" i="1" smtClean="0">
                            <a:solidFill>
                              <a:srgbClr val="0070C0"/>
                            </a:solidFill>
                            <a:latin typeface="Cambria Math" panose="02040503050406030204" pitchFamily="18" charset="0"/>
                          </a:rPr>
                          <m:t>(1−</m:t>
                        </m:r>
                        <m:r>
                          <a:rPr lang="fr-FR" sz="2000" b="0" i="1" smtClean="0">
                            <a:solidFill>
                              <a:srgbClr val="0070C0"/>
                            </a:solidFill>
                            <a:latin typeface="Cambria Math" panose="02040503050406030204" pitchFamily="18" charset="0"/>
                          </a:rPr>
                          <m:t>𝑝</m:t>
                        </m:r>
                        <m:r>
                          <a:rPr lang="fr-FR" sz="2000" b="0" i="1" smtClean="0">
                            <a:solidFill>
                              <a:srgbClr val="0070C0"/>
                            </a:solidFill>
                            <a:latin typeface="Cambria Math" panose="02040503050406030204" pitchFamily="18" charset="0"/>
                          </a:rPr>
                          <m:t>)</m:t>
                        </m:r>
                      </m:e>
                      <m:sup>
                        <m:r>
                          <a:rPr lang="fr-FR" sz="2000" b="0" i="1" smtClean="0">
                            <a:solidFill>
                              <a:srgbClr val="0070C0"/>
                            </a:solidFill>
                            <a:latin typeface="Cambria Math" panose="02040503050406030204" pitchFamily="18" charset="0"/>
                          </a:rPr>
                          <m:t>𝑛</m:t>
                        </m:r>
                        <m:r>
                          <a:rPr lang="fr-FR" sz="2000" b="0" i="1" smtClean="0">
                            <a:solidFill>
                              <a:srgbClr val="0070C0"/>
                            </a:solidFill>
                            <a:latin typeface="Cambria Math" panose="02040503050406030204" pitchFamily="18" charset="0"/>
                          </a:rPr>
                          <m:t>−</m:t>
                        </m:r>
                        <m:r>
                          <a:rPr lang="fr-FR" sz="2000" b="0" i="1" smtClean="0">
                            <a:solidFill>
                              <a:srgbClr val="0070C0"/>
                            </a:solidFill>
                            <a:latin typeface="Cambria Math" panose="02040503050406030204" pitchFamily="18" charset="0"/>
                          </a:rPr>
                          <m:t>𝑘</m:t>
                        </m:r>
                      </m:sup>
                    </m:sSup>
                  </m:oMath>
                </a14:m>
                <a:endParaRPr lang="fr-FR" sz="2000" dirty="0"/>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b(f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marL="457200" lvl="1" indent="0">
                  <a:buNone/>
                </a:pPr>
                <a:r>
                  <a:rPr lang="fr-FR" sz="2000" dirty="0"/>
                  <a:t>La quantité : </a:t>
                </a:r>
                <a:r>
                  <a:rPr lang="fr-FR" sz="2000" dirty="0">
                    <a:solidFill>
                      <a:srgbClr val="0070C0"/>
                    </a:solidFill>
                    <a:latin typeface="Cambria Math" panose="02040503050406030204" pitchFamily="18" charset="0"/>
                    <a:ea typeface="Cambria Math" panose="02040503050406030204" pitchFamily="18" charset="0"/>
                  </a:rPr>
                  <a:t>-2 log (V(H</a:t>
                </a:r>
                <a:r>
                  <a:rPr lang="fr-FR" sz="2000" baseline="-25000" dirty="0">
                    <a:solidFill>
                      <a:srgbClr val="0070C0"/>
                    </a:solidFill>
                    <a:latin typeface="Cambria Math" panose="02040503050406030204" pitchFamily="18" charset="0"/>
                    <a:ea typeface="Cambria Math" panose="02040503050406030204" pitchFamily="18" charset="0"/>
                  </a:rPr>
                  <a:t>0</a:t>
                </a:r>
                <a:r>
                  <a:rPr lang="fr-FR" sz="2000" dirty="0">
                    <a:solidFill>
                      <a:srgbClr val="0070C0"/>
                    </a:solidFill>
                    <a:latin typeface="Cambria Math" panose="02040503050406030204" pitchFamily="18" charset="0"/>
                    <a:ea typeface="Cambria Math" panose="02040503050406030204" pitchFamily="18" charset="0"/>
                  </a:rPr>
                  <a:t>)/V(H</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000" dirty="0"/>
                  <a:t>tend vers une loi du </a:t>
                </a:r>
                <a:r>
                  <a:rPr lang="el-GR" sz="2000" dirty="0"/>
                  <a:t>χ</a:t>
                </a:r>
                <a:r>
                  <a:rPr lang="el-GR" sz="2000" baseline="30000" dirty="0"/>
                  <a:t>2</a:t>
                </a:r>
                <a:r>
                  <a:rPr lang="fr-FR" sz="2000" dirty="0"/>
                  <a:t> à 1 degré de liberté, avec le même test disponible</a:t>
                </a:r>
              </a:p>
              <a:p>
                <a:pPr marL="457200" lvl="1" indent="0">
                  <a:buNone/>
                </a:pPr>
                <a:r>
                  <a:rPr lang="fr-FR" sz="2000" dirty="0"/>
                  <a:t>Et vaut : </a:t>
                </a:r>
                <a:r>
                  <a:rPr lang="fr-FR" sz="2000" dirty="0">
                    <a:solidFill>
                      <a:srgbClr val="0070C0"/>
                    </a:solidFill>
                    <a:latin typeface="Cambria Math" panose="02040503050406030204" pitchFamily="18" charset="0"/>
                    <a:ea typeface="Cambria Math" panose="02040503050406030204" pitchFamily="18" charset="0"/>
                  </a:rPr>
                  <a:t>-2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/N) </a:t>
                </a:r>
              </a:p>
              <a:p>
                <a:pPr marL="457200" lvl="1" indent="0">
                  <a:buNone/>
                </a:pP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 log L(f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 ; N – 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2</a:t>
                </a:r>
                <a:r>
                  <a:rPr lang="fr-FR" sz="2000" dirty="0">
                    <a:solidFill>
                      <a:srgbClr val="0070C0"/>
                    </a:solidFill>
                    <a:latin typeface="Cambria Math" panose="02040503050406030204" pitchFamily="18" charset="0"/>
                    <a:ea typeface="Cambria Math" panose="02040503050406030204" pitchFamily="18" charset="0"/>
                  </a:rPr>
                  <a:t>- f</a:t>
                </a:r>
                <a:r>
                  <a:rPr lang="fr-FR" sz="2000" baseline="-25000" dirty="0">
                    <a:solidFill>
                      <a:srgbClr val="0070C0"/>
                    </a:solidFill>
                    <a:latin typeface="Cambria Math" panose="02040503050406030204" pitchFamily="18" charset="0"/>
                    <a:ea typeface="Cambria Math" panose="02040503050406030204" pitchFamily="18" charset="0"/>
                  </a:rPr>
                  <a:t>1,2</a:t>
                </a:r>
                <a:r>
                  <a:rPr lang="fr-FR" sz="2000" dirty="0">
                    <a:solidFill>
                      <a:srgbClr val="0070C0"/>
                    </a:solidFill>
                    <a:latin typeface="Cambria Math" panose="02040503050406030204" pitchFamily="18" charset="0"/>
                    <a:ea typeface="Cambria Math" panose="02040503050406030204" pitchFamily="18" charset="0"/>
                  </a:rPr>
                  <a:t>)/(N-f</a:t>
                </a:r>
                <a:r>
                  <a:rPr lang="fr-FR" sz="2000" baseline="-25000" dirty="0">
                    <a:solidFill>
                      <a:srgbClr val="0070C0"/>
                    </a:solidFill>
                    <a:latin typeface="Cambria Math" panose="02040503050406030204" pitchFamily="18" charset="0"/>
                    <a:ea typeface="Cambria Math" panose="02040503050406030204" pitchFamily="18" charset="0"/>
                  </a:rPr>
                  <a:t>1</a:t>
                </a:r>
                <a:r>
                  <a:rPr lang="fr-FR" sz="2000" dirty="0">
                    <a:solidFill>
                      <a:srgbClr val="0070C0"/>
                    </a:solidFill>
                    <a:latin typeface="Cambria Math" panose="02040503050406030204" pitchFamily="18" charset="0"/>
                    <a:ea typeface="Cambria Math" panose="02040503050406030204" pitchFamily="18" charset="0"/>
                  </a:rPr>
                  <a:t>))]</a:t>
                </a:r>
                <a:endParaRPr lang="fr-FR" sz="2000" dirty="0">
                  <a:latin typeface="Cambria Math" panose="02040503050406030204" pitchFamily="18" charset="0"/>
                  <a:ea typeface="Cambria Math" panose="02040503050406030204" pitchFamily="18" charset="0"/>
                </a:endParaRPr>
              </a:p>
              <a:p>
                <a:pPr lvl="1"/>
                <a:endParaRPr lang="fr-FR" sz="2000" dirty="0"/>
              </a:p>
              <a:p>
                <a:pPr lvl="1"/>
                <a:endParaRPr lang="fr-FR" sz="2000" dirty="0"/>
              </a:p>
            </p:txBody>
          </p:sp>
        </mc:Choice>
        <mc:Fallback xmlns="">
          <p:sp>
            <p:nvSpPr>
              <p:cNvPr id="37" name="Content Placeholder 2">
                <a:extLst>
                  <a:ext uri="{FF2B5EF4-FFF2-40B4-BE49-F238E27FC236}">
                    <a16:creationId xmlns:a16="http://schemas.microsoft.com/office/drawing/2014/main" id="{04793BDD-EFC3-46A2-830F-122A28170970}"/>
                  </a:ext>
                </a:extLst>
              </p:cNvPr>
              <p:cNvSpPr txBox="1">
                <a:spLocks noRot="1" noChangeAspect="1" noMove="1" noResize="1" noEditPoints="1" noAdjustHandles="1" noChangeArrowheads="1" noChangeShapeType="1" noTextEdit="1"/>
              </p:cNvSpPr>
              <p:nvPr/>
            </p:nvSpPr>
            <p:spPr>
              <a:xfrm>
                <a:off x="-51807" y="3795782"/>
                <a:ext cx="12295613" cy="2925693"/>
              </a:xfrm>
              <a:prstGeom prst="rect">
                <a:avLst/>
              </a:prstGeom>
              <a:blipFill>
                <a:blip r:embed="rId5"/>
                <a:stretch>
                  <a:fillRect t="-2292"/>
                </a:stretch>
              </a:blipFill>
            </p:spPr>
            <p:txBody>
              <a:bodyPr/>
              <a:lstStyle/>
              <a:p>
                <a:r>
                  <a:rPr lang="fr-FR">
                    <a:noFill/>
                  </a:rPr>
                  <a:t> </a:t>
                </a:r>
              </a:p>
            </p:txBody>
          </p:sp>
        </mc:Fallback>
      </mc:AlternateContent>
      <p:sp>
        <p:nvSpPr>
          <p:cNvPr id="31" name="TextBox 30">
            <a:extLst>
              <a:ext uri="{FF2B5EF4-FFF2-40B4-BE49-F238E27FC236}">
                <a16:creationId xmlns:a16="http://schemas.microsoft.com/office/drawing/2014/main" id="{A0157C35-0CE6-47BC-8E12-F0A48FF4B5EC}"/>
              </a:ext>
            </a:extLst>
          </p:cNvPr>
          <p:cNvSpPr txBox="1"/>
          <p:nvPr/>
        </p:nvSpPr>
        <p:spPr>
          <a:xfrm>
            <a:off x="5178185" y="2038919"/>
            <a:ext cx="444500" cy="523220"/>
          </a:xfrm>
          <a:prstGeom prst="rect">
            <a:avLst/>
          </a:prstGeom>
          <a:noFill/>
        </p:spPr>
        <p:txBody>
          <a:bodyPr wrap="square" rtlCol="0">
            <a:spAutoFit/>
          </a:bodyPr>
          <a:lstStyle/>
          <a:p>
            <a:r>
              <a:rPr lang="fr-FR" sz="2800" dirty="0"/>
              <a:t>+</a:t>
            </a:r>
          </a:p>
        </p:txBody>
      </p:sp>
      <p:sp>
        <p:nvSpPr>
          <p:cNvPr id="33" name="TextBox 32">
            <a:extLst>
              <a:ext uri="{FF2B5EF4-FFF2-40B4-BE49-F238E27FC236}">
                <a16:creationId xmlns:a16="http://schemas.microsoft.com/office/drawing/2014/main" id="{B4742803-8B26-4079-9F30-50F8E9D913A4}"/>
              </a:ext>
            </a:extLst>
          </p:cNvPr>
          <p:cNvSpPr txBox="1"/>
          <p:nvPr/>
        </p:nvSpPr>
        <p:spPr>
          <a:xfrm>
            <a:off x="6216033" y="2046969"/>
            <a:ext cx="444500" cy="523220"/>
          </a:xfrm>
          <a:prstGeom prst="rect">
            <a:avLst/>
          </a:prstGeom>
          <a:noFill/>
        </p:spPr>
        <p:txBody>
          <a:bodyPr wrap="square" rtlCol="0">
            <a:spAutoFit/>
          </a:bodyPr>
          <a:lstStyle/>
          <a:p>
            <a:r>
              <a:rPr lang="fr-FR" sz="2800" dirty="0"/>
              <a:t>=</a:t>
            </a:r>
          </a:p>
        </p:txBody>
      </p:sp>
      <p:sp>
        <p:nvSpPr>
          <p:cNvPr id="34" name="TextBox 33">
            <a:extLst>
              <a:ext uri="{FF2B5EF4-FFF2-40B4-BE49-F238E27FC236}">
                <a16:creationId xmlns:a16="http://schemas.microsoft.com/office/drawing/2014/main" id="{F1F66712-4AA2-416C-92E5-2054903E22D1}"/>
              </a:ext>
            </a:extLst>
          </p:cNvPr>
          <p:cNvSpPr txBox="1"/>
          <p:nvPr/>
        </p:nvSpPr>
        <p:spPr>
          <a:xfrm>
            <a:off x="6230503" y="2366434"/>
            <a:ext cx="444500" cy="523220"/>
          </a:xfrm>
          <a:prstGeom prst="rect">
            <a:avLst/>
          </a:prstGeom>
          <a:noFill/>
        </p:spPr>
        <p:txBody>
          <a:bodyPr wrap="square" rtlCol="0">
            <a:spAutoFit/>
          </a:bodyPr>
          <a:lstStyle/>
          <a:p>
            <a:r>
              <a:rPr lang="fr-FR" sz="2800" dirty="0"/>
              <a:t>=</a:t>
            </a:r>
          </a:p>
        </p:txBody>
      </p:sp>
      <p:sp>
        <p:nvSpPr>
          <p:cNvPr id="38" name="TextBox 37">
            <a:extLst>
              <a:ext uri="{FF2B5EF4-FFF2-40B4-BE49-F238E27FC236}">
                <a16:creationId xmlns:a16="http://schemas.microsoft.com/office/drawing/2014/main" id="{4C3C8A3A-F03F-4C50-8FBE-6949300C61DA}"/>
              </a:ext>
            </a:extLst>
          </p:cNvPr>
          <p:cNvSpPr txBox="1"/>
          <p:nvPr/>
        </p:nvSpPr>
        <p:spPr>
          <a:xfrm>
            <a:off x="6241317" y="3127683"/>
            <a:ext cx="444500" cy="523220"/>
          </a:xfrm>
          <a:prstGeom prst="rect">
            <a:avLst/>
          </a:prstGeom>
          <a:noFill/>
        </p:spPr>
        <p:txBody>
          <a:bodyPr wrap="square" rtlCol="0">
            <a:spAutoFit/>
          </a:bodyPr>
          <a:lstStyle/>
          <a:p>
            <a:r>
              <a:rPr lang="fr-FR" sz="2800" dirty="0"/>
              <a:t>=</a:t>
            </a:r>
          </a:p>
        </p:txBody>
      </p:sp>
      <p:cxnSp>
        <p:nvCxnSpPr>
          <p:cNvPr id="5" name="Straight Connector 4">
            <a:extLst>
              <a:ext uri="{FF2B5EF4-FFF2-40B4-BE49-F238E27FC236}">
                <a16:creationId xmlns:a16="http://schemas.microsoft.com/office/drawing/2014/main" id="{8F9308EC-0F9D-4FF4-8BDE-D5E6FC138766}"/>
              </a:ext>
            </a:extLst>
          </p:cNvPr>
          <p:cNvCxnSpPr>
            <a:cxnSpLocks/>
          </p:cNvCxnSpPr>
          <p:nvPr/>
        </p:nvCxnSpPr>
        <p:spPr>
          <a:xfrm>
            <a:off x="7043145" y="2116153"/>
            <a:ext cx="29809" cy="151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6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200" dirty="0"/>
              <a:t>Détermination des mots composés par cooccurrences statistiques</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0" y="954345"/>
            <a:ext cx="12344399" cy="5903655"/>
          </a:xfrm>
        </p:spPr>
        <p:txBody>
          <a:bodyPr>
            <a:normAutofit/>
          </a:bodyPr>
          <a:lstStyle/>
          <a:p>
            <a:r>
              <a:rPr lang="fr-FR" dirty="0"/>
              <a:t>Mesures sur les cooccurrences de deux termes</a:t>
            </a:r>
          </a:p>
          <a:p>
            <a:pPr lvl="1"/>
            <a:r>
              <a:rPr lang="fr-FR" dirty="0"/>
              <a:t>Information mutuelle </a:t>
            </a:r>
            <a:r>
              <a:rPr lang="fr-FR" dirty="0">
                <a:solidFill>
                  <a:srgbClr val="0070C0"/>
                </a:solidFill>
              </a:rPr>
              <a:t>pMI</a:t>
            </a:r>
            <a:r>
              <a:rPr lang="fr-FR" baseline="-25000" dirty="0">
                <a:solidFill>
                  <a:srgbClr val="0070C0"/>
                </a:solidFill>
              </a:rPr>
              <a:t>t1-t2 </a:t>
            </a:r>
            <a:r>
              <a:rPr lang="fr-FR" sz="2200" dirty="0"/>
              <a:t> </a:t>
            </a:r>
            <a:r>
              <a:rPr lang="fr-FR" dirty="0"/>
              <a:t>(ou sa valeur normalisée </a:t>
            </a:r>
            <a:r>
              <a:rPr lang="fr-FR" sz="2400" dirty="0">
                <a:solidFill>
                  <a:srgbClr val="0070C0"/>
                </a:solidFill>
              </a:rPr>
              <a:t>NpMI</a:t>
            </a:r>
            <a:r>
              <a:rPr lang="fr-FR" sz="2400" baseline="-25000" dirty="0">
                <a:solidFill>
                  <a:srgbClr val="0070C0"/>
                </a:solidFill>
              </a:rPr>
              <a:t>t1-t2</a:t>
            </a:r>
            <a:r>
              <a:rPr lang="fr-FR" dirty="0"/>
              <a:t>)</a:t>
            </a:r>
            <a:endParaRPr lang="fr-FR" sz="2400" baseline="-25000" dirty="0">
              <a:solidFill>
                <a:srgbClr val="0070C0"/>
              </a:solidFill>
            </a:endParaRPr>
          </a:p>
          <a:p>
            <a:pPr lvl="1"/>
            <a:r>
              <a:rPr lang="fr-FR" dirty="0"/>
              <a:t>Indice de </a:t>
            </a:r>
            <a:r>
              <a:rPr lang="fr-FR" dirty="0" err="1"/>
              <a:t>compositionnalité</a:t>
            </a:r>
            <a:r>
              <a:rPr lang="fr-FR" dirty="0"/>
              <a:t> défini dans </a:t>
            </a:r>
            <a:r>
              <a:rPr lang="fr-FR" dirty="0" err="1"/>
              <a:t>Mikolov</a:t>
            </a:r>
            <a:r>
              <a:rPr lang="fr-FR" dirty="0"/>
              <a:t> (2013) entre deux termes </a:t>
            </a:r>
            <a:r>
              <a:rPr lang="fr-FR" dirty="0">
                <a:solidFill>
                  <a:srgbClr val="0070C0"/>
                </a:solidFill>
              </a:rPr>
              <a:t>Comp</a:t>
            </a:r>
            <a:r>
              <a:rPr lang="fr-FR" baseline="-25000" dirty="0">
                <a:solidFill>
                  <a:srgbClr val="0070C0"/>
                </a:solidFill>
              </a:rPr>
              <a:t>t1-t2</a:t>
            </a:r>
          </a:p>
          <a:p>
            <a:r>
              <a:rPr lang="fr-FR" dirty="0"/>
              <a:t>Termes à retenir</a:t>
            </a:r>
          </a:p>
          <a:p>
            <a:pPr lvl="1"/>
            <a:r>
              <a:rPr lang="fr-FR" dirty="0"/>
              <a:t>Dans une langue comme le français, les cooccurrences intéressantes (au niveau d’un </a:t>
            </a:r>
            <a:r>
              <a:rPr lang="fr-FR" dirty="0" err="1"/>
              <a:t>bigramme</a:t>
            </a:r>
            <a:r>
              <a:rPr lang="fr-FR" dirty="0"/>
              <a:t> ou même d’un trigramme) ont lieu entre « mots pleins » (noms, verbes, adjectifs) à l’exclusion des « mots outils »</a:t>
            </a:r>
          </a:p>
          <a:p>
            <a:pPr lvl="1"/>
            <a:r>
              <a:rPr lang="fr-FR" dirty="0"/>
              <a:t>=&gt; ne conserver que ces termes dans le calcul des cooccurrences, quitte à les réintégrer dans la présentation du mot composé</a:t>
            </a:r>
          </a:p>
          <a:p>
            <a:r>
              <a:rPr lang="fr-FR" dirty="0"/>
              <a:t>Notations</a:t>
            </a:r>
          </a:p>
          <a:p>
            <a:pPr lvl="1"/>
            <a:r>
              <a:rPr lang="fr-FR" dirty="0"/>
              <a:t>Fréquences absolue </a:t>
            </a:r>
            <a:r>
              <a:rPr lang="fr-FR" dirty="0" err="1">
                <a:solidFill>
                  <a:srgbClr val="0070C0"/>
                </a:solidFill>
              </a:rPr>
              <a:t>f</a:t>
            </a:r>
            <a:r>
              <a:rPr lang="fr-FR" baseline="-25000" dirty="0" err="1">
                <a:solidFill>
                  <a:srgbClr val="0070C0"/>
                </a:solidFill>
              </a:rPr>
              <a:t>t</a:t>
            </a:r>
            <a:r>
              <a:rPr lang="fr-FR" dirty="0"/>
              <a:t> et relative </a:t>
            </a:r>
            <a:r>
              <a:rPr lang="fr-FR" dirty="0">
                <a:solidFill>
                  <a:srgbClr val="0070C0"/>
                </a:solidFill>
              </a:rPr>
              <a:t>p</a:t>
            </a:r>
            <a:r>
              <a:rPr lang="fr-FR" baseline="-25000" dirty="0">
                <a:solidFill>
                  <a:srgbClr val="0070C0"/>
                </a:solidFill>
              </a:rPr>
              <a:t>t</a:t>
            </a:r>
            <a:r>
              <a:rPr lang="fr-FR" dirty="0"/>
              <a:t> d’un terme t dans le corpus du terme</a:t>
            </a:r>
          </a:p>
          <a:p>
            <a:pPr lvl="1"/>
            <a:r>
              <a:rPr lang="fr-FR" dirty="0"/>
              <a:t>Fréquences absolue </a:t>
            </a:r>
            <a:r>
              <a:rPr lang="fr-FR" dirty="0">
                <a:solidFill>
                  <a:srgbClr val="0070C0"/>
                </a:solidFill>
              </a:rPr>
              <a:t>f</a:t>
            </a:r>
            <a:r>
              <a:rPr lang="fr-FR" baseline="-25000" dirty="0">
                <a:solidFill>
                  <a:srgbClr val="0070C0"/>
                </a:solidFill>
              </a:rPr>
              <a:t>t1-t2</a:t>
            </a:r>
            <a:r>
              <a:rPr lang="fr-FR" dirty="0"/>
              <a:t> et relative </a:t>
            </a:r>
            <a:r>
              <a:rPr lang="fr-FR" dirty="0">
                <a:solidFill>
                  <a:srgbClr val="0070C0"/>
                </a:solidFill>
              </a:rPr>
              <a:t>p</a:t>
            </a:r>
            <a:r>
              <a:rPr lang="fr-FR" baseline="-25000" dirty="0">
                <a:solidFill>
                  <a:srgbClr val="0070C0"/>
                </a:solidFill>
              </a:rPr>
              <a:t>t1-t2</a:t>
            </a:r>
            <a:r>
              <a:rPr lang="fr-FR" dirty="0"/>
              <a:t> d’un </a:t>
            </a:r>
            <a:r>
              <a:rPr lang="fr-FR" dirty="0" err="1"/>
              <a:t>bigramme</a:t>
            </a:r>
            <a:r>
              <a:rPr lang="fr-FR" dirty="0"/>
              <a:t> constitué de t1 suivi de t2</a:t>
            </a:r>
          </a:p>
          <a:p>
            <a:pPr lvl="1"/>
            <a:r>
              <a:rPr lang="fr-FR" dirty="0"/>
              <a:t>Nombre total </a:t>
            </a:r>
            <a:r>
              <a:rPr lang="fr-FR" dirty="0">
                <a:solidFill>
                  <a:srgbClr val="0070C0"/>
                </a:solidFill>
              </a:rPr>
              <a:t>M</a:t>
            </a:r>
            <a:r>
              <a:rPr lang="fr-FR" dirty="0"/>
              <a:t> de </a:t>
            </a:r>
            <a:r>
              <a:rPr lang="fr-FR" dirty="0" err="1"/>
              <a:t>tokens</a:t>
            </a:r>
            <a:endParaRPr lang="fr-FR" dirty="0"/>
          </a:p>
          <a:p>
            <a:pPr lvl="1"/>
            <a:r>
              <a:rPr lang="fr-FR" dirty="0"/>
              <a:t>Nombre total </a:t>
            </a:r>
            <a:r>
              <a:rPr lang="fr-FR" dirty="0">
                <a:solidFill>
                  <a:srgbClr val="0070C0"/>
                </a:solidFill>
              </a:rPr>
              <a:t>T</a:t>
            </a:r>
            <a:r>
              <a:rPr lang="fr-FR" dirty="0"/>
              <a:t> de termes (taille du dictionnaire)</a:t>
            </a:r>
            <a:endParaRPr lang="fr-FR" dirty="0">
              <a:solidFill>
                <a:srgbClr val="0070C0"/>
              </a:solidFill>
            </a:endParaRPr>
          </a:p>
          <a:p>
            <a:endParaRPr lang="fr-FR" dirty="0"/>
          </a:p>
          <a:p>
            <a:pPr lvl="1"/>
            <a:endParaRPr lang="fr-FR" dirty="0"/>
          </a:p>
        </p:txBody>
      </p:sp>
    </p:spTree>
    <p:extLst>
      <p:ext uri="{BB962C8B-B14F-4D97-AF65-F5344CB8AC3E}">
        <p14:creationId xmlns:p14="http://schemas.microsoft.com/office/powerpoint/2010/main" val="737970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Création et exploitation d’un réseau sémantique à partir des associations entre termes</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76200" y="958763"/>
            <a:ext cx="12039600" cy="5899237"/>
          </a:xfrm>
        </p:spPr>
        <p:txBody>
          <a:bodyPr/>
          <a:lstStyle/>
          <a:p>
            <a:r>
              <a:rPr lang="fr-FR" dirty="0"/>
              <a:t>Choix de la nature de relation étudiée</a:t>
            </a:r>
          </a:p>
          <a:p>
            <a:pPr lvl="1"/>
            <a:r>
              <a:rPr lang="fr-FR" dirty="0"/>
              <a:t>proximité sémantique, associations paradigmatiques, syntagmatiques</a:t>
            </a:r>
          </a:p>
          <a:p>
            <a:r>
              <a:rPr lang="fr-FR" dirty="0"/>
              <a:t>Création du réseau sémantique</a:t>
            </a:r>
          </a:p>
          <a:p>
            <a:pPr lvl="1"/>
            <a:r>
              <a:rPr lang="fr-FR" b="1" dirty="0"/>
              <a:t>Elimination</a:t>
            </a:r>
            <a:r>
              <a:rPr lang="fr-FR" dirty="0"/>
              <a:t> des associations ne satisfaisant pas au </a:t>
            </a:r>
            <a:r>
              <a:rPr lang="fr-FR" b="1" dirty="0"/>
              <a:t>test statistique</a:t>
            </a:r>
            <a:r>
              <a:rPr lang="fr-FR" dirty="0"/>
              <a:t> choisi (</a:t>
            </a:r>
            <a:r>
              <a:rPr lang="el-GR" dirty="0"/>
              <a:t>χ</a:t>
            </a:r>
            <a:r>
              <a:rPr lang="el-GR" baseline="30000" dirty="0"/>
              <a:t>2</a:t>
            </a:r>
            <a:r>
              <a:rPr lang="fr-FR" dirty="0"/>
              <a:t>, t, </a:t>
            </a:r>
            <a:r>
              <a:rPr lang="fr-FR" dirty="0" err="1"/>
              <a:t>likelihood</a:t>
            </a:r>
            <a:r>
              <a:rPr lang="fr-FR" dirty="0"/>
              <a:t>)</a:t>
            </a:r>
          </a:p>
          <a:p>
            <a:pPr lvl="1"/>
            <a:r>
              <a:rPr lang="fr-FR" b="1" dirty="0"/>
              <a:t>Sélection</a:t>
            </a:r>
            <a:r>
              <a:rPr lang="fr-FR" dirty="0"/>
              <a:t> des associations dont l’</a:t>
            </a:r>
            <a:r>
              <a:rPr lang="fr-FR" b="1" dirty="0"/>
              <a:t>information mutuelle</a:t>
            </a:r>
            <a:r>
              <a:rPr lang="fr-FR" dirty="0"/>
              <a:t> est supérieure à un certain seuil</a:t>
            </a:r>
          </a:p>
          <a:p>
            <a:pPr lvl="2"/>
            <a:r>
              <a:rPr lang="fr-FR" sz="2200" dirty="0"/>
              <a:t>Seuil choisi de façon à obtenir au sein du réseau des clusters tels que les connexions entre ces clusters soient maintenues (le seuil ne doit pas être trop élevé), mais aussi tels que les frontières entre ces clusters soient assez marquées (le seuil ne doit pas être trop bas)</a:t>
            </a:r>
          </a:p>
          <a:p>
            <a:r>
              <a:rPr lang="fr-FR" dirty="0"/>
              <a:t>Exploitation du réseau</a:t>
            </a:r>
          </a:p>
          <a:p>
            <a:pPr lvl="1"/>
            <a:r>
              <a:rPr lang="fr-FR" dirty="0"/>
              <a:t>Métriques associées au réseau, </a:t>
            </a:r>
          </a:p>
          <a:p>
            <a:pPr lvl="1"/>
            <a:r>
              <a:rPr lang="fr-FR" dirty="0"/>
              <a:t>Clustering de réseau / détection de communautés :</a:t>
            </a:r>
          </a:p>
          <a:p>
            <a:pPr lvl="2"/>
            <a:r>
              <a:rPr lang="fr-FR" sz="2200" dirty="0"/>
              <a:t>Librairie Python : </a:t>
            </a:r>
            <a:r>
              <a:rPr lang="fr-FR" sz="2200" dirty="0" err="1"/>
              <a:t>NetworkX</a:t>
            </a:r>
            <a:endParaRPr lang="fr-FR" sz="2200" dirty="0"/>
          </a:p>
          <a:p>
            <a:pPr lvl="1"/>
            <a:r>
              <a:rPr lang="fr-FR" dirty="0"/>
              <a:t>Représentation graphique :</a:t>
            </a:r>
          </a:p>
          <a:p>
            <a:pPr lvl="2"/>
            <a:r>
              <a:rPr lang="fr-FR" sz="2200" dirty="0" err="1"/>
              <a:t>Plotly</a:t>
            </a:r>
            <a:r>
              <a:rPr lang="fr-FR" sz="2200" dirty="0"/>
              <a:t>, </a:t>
            </a:r>
            <a:r>
              <a:rPr lang="fr-FR" sz="2200" dirty="0" err="1"/>
              <a:t>pyvis</a:t>
            </a:r>
            <a:r>
              <a:rPr lang="fr-FR" sz="2200" dirty="0"/>
              <a:t> ou exporter de </a:t>
            </a:r>
            <a:r>
              <a:rPr lang="fr-FR" sz="2200" dirty="0" err="1"/>
              <a:t>NetworkX</a:t>
            </a:r>
            <a:r>
              <a:rPr lang="fr-FR" sz="2200" dirty="0"/>
              <a:t> vers </a:t>
            </a:r>
            <a:r>
              <a:rPr lang="fr-FR" sz="2200" dirty="0" err="1"/>
              <a:t>Gephi</a:t>
            </a:r>
            <a:endParaRPr lang="fr-FR" sz="2200" dirty="0"/>
          </a:p>
          <a:p>
            <a:pPr marL="0" indent="0">
              <a:buNone/>
            </a:pPr>
            <a:endParaRPr lang="fr-FR" dirty="0"/>
          </a:p>
        </p:txBody>
      </p:sp>
    </p:spTree>
    <p:extLst>
      <p:ext uri="{BB962C8B-B14F-4D97-AF65-F5344CB8AC3E}">
        <p14:creationId xmlns:p14="http://schemas.microsoft.com/office/powerpoint/2010/main" val="1071014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E589-4959-4F6D-8973-9017DD7E212E}"/>
              </a:ext>
            </a:extLst>
          </p:cNvPr>
          <p:cNvSpPr>
            <a:spLocks noGrp="1"/>
          </p:cNvSpPr>
          <p:nvPr>
            <p:ph type="title"/>
          </p:nvPr>
        </p:nvSpPr>
        <p:spPr/>
        <p:txBody>
          <a:bodyPr>
            <a:noAutofit/>
          </a:bodyPr>
          <a:lstStyle/>
          <a:p>
            <a:r>
              <a:rPr lang="fr-FR" sz="3600" dirty="0"/>
              <a:t>Spécificité d’un terme sur un corpus par rapport à un autre</a:t>
            </a:r>
          </a:p>
        </p:txBody>
      </p:sp>
      <p:sp>
        <p:nvSpPr>
          <p:cNvPr id="3" name="Content Placeholder 2">
            <a:extLst>
              <a:ext uri="{FF2B5EF4-FFF2-40B4-BE49-F238E27FC236}">
                <a16:creationId xmlns:a16="http://schemas.microsoft.com/office/drawing/2014/main" id="{E10AF3DA-A35A-45E7-8632-B16E4C379F31}"/>
              </a:ext>
            </a:extLst>
          </p:cNvPr>
          <p:cNvSpPr>
            <a:spLocks noGrp="1"/>
          </p:cNvSpPr>
          <p:nvPr>
            <p:ph idx="1"/>
          </p:nvPr>
        </p:nvSpPr>
        <p:spPr>
          <a:xfrm>
            <a:off x="409073" y="1060363"/>
            <a:ext cx="11454063" cy="5162839"/>
          </a:xfrm>
        </p:spPr>
        <p:txBody>
          <a:bodyPr/>
          <a:lstStyle/>
          <a:p>
            <a:r>
              <a:rPr lang="fr-FR" dirty="0"/>
              <a:t>Spécificité d’un terme sur un corpus par rapport à un corpus de référence</a:t>
            </a:r>
          </a:p>
          <a:p>
            <a:pPr lvl="1"/>
            <a:r>
              <a:rPr lang="fr-FR" dirty="0"/>
              <a:t>Ou sur un sous-corpus par rapport au corpus d’ensemble</a:t>
            </a:r>
          </a:p>
          <a:p>
            <a:r>
              <a:rPr lang="fr-FR" dirty="0"/>
              <a:t>Plusieurs tests disponibles</a:t>
            </a:r>
          </a:p>
          <a:p>
            <a:pPr lvl="1"/>
            <a:r>
              <a:rPr lang="fr-FR" dirty="0"/>
              <a:t>Log de vraisemblances</a:t>
            </a:r>
          </a:p>
          <a:p>
            <a:pPr lvl="1"/>
            <a:r>
              <a:rPr lang="fr-FR" dirty="0"/>
              <a:t>Spécificité</a:t>
            </a:r>
          </a:p>
          <a:p>
            <a:pPr marL="0" indent="0">
              <a:buNone/>
            </a:pPr>
            <a:endParaRPr lang="fr-FR" dirty="0"/>
          </a:p>
        </p:txBody>
      </p:sp>
    </p:spTree>
    <p:extLst>
      <p:ext uri="{BB962C8B-B14F-4D97-AF65-F5344CB8AC3E}">
        <p14:creationId xmlns:p14="http://schemas.microsoft.com/office/powerpoint/2010/main" val="1912827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log des vraisemblances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205204" y="1027706"/>
                <a:ext cx="11861800" cy="4186551"/>
              </a:xfrm>
            </p:spPr>
            <p:txBody>
              <a:bodyPr>
                <a:normAutofit fontScale="77500" lnSpcReduction="20000"/>
              </a:bodyPr>
              <a:lstStyle/>
              <a:p>
                <a:r>
                  <a:rPr lang="fr-FR" dirty="0"/>
                  <a:t>Comparaison entre les fréquences effectivement observées et les fréquences attendues si il y avait effectivement indépendance.</a:t>
                </a:r>
              </a:p>
              <a:p>
                <a:r>
                  <a:rPr lang="fr-FR" dirty="0"/>
                  <a:t>On examine les fréquences du terme t entre les deux corpus, testé et de référence, et en comparaison avec la totalité des termes des corpus</a:t>
                </a:r>
                <a:endParaRPr lang="fr-FR" baseline="-25000" dirty="0"/>
              </a:p>
              <a:p>
                <a:endParaRPr lang="fr-FR" dirty="0"/>
              </a:p>
              <a:p>
                <a:endParaRPr lang="fr-FR" dirty="0"/>
              </a:p>
              <a:p>
                <a:pPr lvl="1"/>
                <a:endParaRPr lang="fr-FR" dirty="0"/>
              </a:p>
              <a:p>
                <a:pPr marL="457200" lvl="1" indent="0">
                  <a:buNone/>
                </a:pPr>
                <a:endParaRPr lang="fr-FR" dirty="0"/>
              </a:p>
              <a:p>
                <a:pPr marL="457200" lvl="1" indent="0">
                  <a:buNone/>
                </a:pPr>
                <a:endParaRPr lang="fr-FR" dirty="0"/>
              </a:p>
              <a:p>
                <a:pPr lvl="1"/>
                <a:r>
                  <a:rPr lang="fr-FR" dirty="0"/>
                  <a:t>Le log des vraisemblances LV est défini par la valeur  </a:t>
                </a:r>
                <a:r>
                  <a:rPr lang="fr-FR" dirty="0">
                    <a:solidFill>
                      <a:srgbClr val="0070C0"/>
                    </a:solidFill>
                  </a:rPr>
                  <a:t>-2 ln </a:t>
                </a:r>
                <a:r>
                  <a:rPr lang="el-GR" dirty="0">
                    <a:solidFill>
                      <a:srgbClr val="0070C0"/>
                    </a:solidFill>
                  </a:rPr>
                  <a:t>λ</a:t>
                </a:r>
                <a:r>
                  <a:rPr lang="fr-FR" dirty="0">
                    <a:solidFill>
                      <a:srgbClr val="0070C0"/>
                    </a:solidFill>
                  </a:rPr>
                  <a:t> =  </a:t>
                </a:r>
                <a14:m>
                  <m:oMath xmlns:m="http://schemas.openxmlformats.org/officeDocument/2006/math">
                    <m:r>
                      <a:rPr lang="fr-FR" sz="2600" b="0" i="0" smtClean="0">
                        <a:solidFill>
                          <a:srgbClr val="0070C0"/>
                        </a:solidFill>
                        <a:latin typeface="Cambria Math" panose="02040503050406030204" pitchFamily="18" charset="0"/>
                      </a:rPr>
                      <m:t>2</m:t>
                    </m:r>
                    <m:nary>
                      <m:naryPr>
                        <m:chr m:val="∑"/>
                        <m:supHide m:val="on"/>
                        <m:ctrlPr>
                          <a:rPr lang="fr-FR" sz="2600" i="1" smtClean="0">
                            <a:solidFill>
                              <a:srgbClr val="0070C0"/>
                            </a:solidFill>
                            <a:latin typeface="Cambria Math" panose="02040503050406030204" pitchFamily="18" charset="0"/>
                          </a:rPr>
                        </m:ctrlPr>
                      </m:naryPr>
                      <m:sub>
                        <m:r>
                          <m:rPr>
                            <m:brk m:alnAt="7"/>
                          </m:rPr>
                          <a:rPr lang="fr-FR" sz="2600" b="0" i="1" smtClean="0">
                            <a:solidFill>
                              <a:srgbClr val="0070C0"/>
                            </a:solidFill>
                            <a:latin typeface="Cambria Math" panose="02040503050406030204" pitchFamily="18" charset="0"/>
                          </a:rPr>
                          <m:t>𝑖</m:t>
                        </m:r>
                      </m:sub>
                      <m:sup/>
                      <m:e>
                        <m:sSub>
                          <m:sSubPr>
                            <m:ctrlPr>
                              <a:rPr lang="fr-FR" sz="2600" i="1">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i="1">
                                <a:solidFill>
                                  <a:srgbClr val="0070C0"/>
                                </a:solidFill>
                                <a:latin typeface="Cambria Math" panose="02040503050406030204" pitchFamily="18" charset="0"/>
                              </a:rPr>
                              <m:t>𝑖</m:t>
                            </m:r>
                          </m:sub>
                        </m:sSub>
                        <m:r>
                          <a:rPr lang="fr-FR" sz="2600" b="0" i="1" smtClean="0">
                            <a:solidFill>
                              <a:srgbClr val="0070C0"/>
                            </a:solidFill>
                            <a:latin typeface="Cambria Math" panose="02040503050406030204" pitchFamily="18" charset="0"/>
                          </a:rPr>
                          <m:t> </m:t>
                        </m:r>
                        <m:r>
                          <a:rPr lang="fr-FR" sz="2600" b="0" i="1" smtClean="0">
                            <a:solidFill>
                              <a:srgbClr val="0070C0"/>
                            </a:solidFill>
                            <a:latin typeface="Cambria Math" panose="02040503050406030204" pitchFamily="18" charset="0"/>
                          </a:rPr>
                          <m:t>𝑙𝑛</m:t>
                        </m:r>
                        <m:f>
                          <m:fPr>
                            <m:ctrlPr>
                              <a:rPr lang="fr-FR" sz="2600" i="1" smtClean="0">
                                <a:solidFill>
                                  <a:srgbClr val="0070C0"/>
                                </a:solidFill>
                                <a:latin typeface="Cambria Math" panose="02040503050406030204" pitchFamily="18" charset="0"/>
                              </a:rPr>
                            </m:ctrlPr>
                          </m:fPr>
                          <m:num>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𝑂</m:t>
                                </m:r>
                              </m:e>
                              <m:sub>
                                <m:r>
                                  <a:rPr lang="fr-FR" sz="2600" b="0" i="1" smtClean="0">
                                    <a:solidFill>
                                      <a:srgbClr val="0070C0"/>
                                    </a:solidFill>
                                    <a:latin typeface="Cambria Math" panose="02040503050406030204" pitchFamily="18" charset="0"/>
                                  </a:rPr>
                                  <m:t>𝑖</m:t>
                                </m:r>
                              </m:sub>
                            </m:sSub>
                          </m:num>
                          <m:den>
                            <m:sSub>
                              <m:sSubPr>
                                <m:ctrlPr>
                                  <a:rPr lang="fr-FR" sz="2600" i="1" smtClean="0">
                                    <a:solidFill>
                                      <a:srgbClr val="0070C0"/>
                                    </a:solidFill>
                                    <a:latin typeface="Cambria Math" panose="02040503050406030204" pitchFamily="18" charset="0"/>
                                  </a:rPr>
                                </m:ctrlPr>
                              </m:sSubPr>
                              <m:e>
                                <m:r>
                                  <a:rPr lang="fr-FR" sz="2600" b="0" i="1" smtClean="0">
                                    <a:solidFill>
                                      <a:srgbClr val="0070C0"/>
                                    </a:solidFill>
                                    <a:latin typeface="Cambria Math" panose="02040503050406030204" pitchFamily="18" charset="0"/>
                                  </a:rPr>
                                  <m:t>𝐴</m:t>
                                </m:r>
                              </m:e>
                              <m:sub>
                                <m:r>
                                  <a:rPr lang="fr-FR" sz="2600" b="0" i="1" smtClean="0">
                                    <a:solidFill>
                                      <a:srgbClr val="0070C0"/>
                                    </a:solidFill>
                                    <a:latin typeface="Cambria Math" panose="02040503050406030204" pitchFamily="18" charset="0"/>
                                  </a:rPr>
                                  <m:t>𝑖</m:t>
                                </m:r>
                              </m:sub>
                            </m:sSub>
                          </m:den>
                        </m:f>
                      </m:e>
                    </m:nary>
                  </m:oMath>
                </a14:m>
                <a:r>
                  <a:rPr lang="fr-FR" dirty="0"/>
                  <a:t>  et suit une loi du </a:t>
                </a:r>
                <a:r>
                  <a:rPr lang="el-GR" dirty="0"/>
                  <a:t>χ</a:t>
                </a:r>
                <a:r>
                  <a:rPr lang="el-GR" baseline="30000" dirty="0"/>
                  <a:t>2</a:t>
                </a:r>
                <a:r>
                  <a:rPr lang="fr-FR" dirty="0"/>
                  <a:t> à 1 degré de liberté</a:t>
                </a:r>
              </a:p>
              <a:p>
                <a:pPr lvl="1"/>
                <a:r>
                  <a:rPr lang="fr-FR" dirty="0"/>
                  <a:t>Si LV est supérieur à une valeur dépendant de l’intervalle de confiance (3.84 pour une confiance pour rejeter l’indépendance à 95 %), alors la cooccurrence est pertinente</a:t>
                </a:r>
              </a:p>
              <a:p>
                <a:pPr lvl="1"/>
                <a:r>
                  <a:rPr lang="fr-FR" dirty="0"/>
                  <a:t>Exemple de deux sous-corpus, 2019 testé en référence avec la période 2018 :</a:t>
                </a:r>
              </a:p>
            </p:txBody>
          </p:sp>
        </mc:Choice>
        <mc:Fallback xmlns="">
          <p:sp>
            <p:nvSpPr>
              <p:cNvPr id="4" name="Content Placeholder 2">
                <a:extLst>
                  <a:ext uri="{FF2B5EF4-FFF2-40B4-BE49-F238E27FC236}">
                    <a16:creationId xmlns:a16="http://schemas.microsoft.com/office/drawing/2014/main" id="{8D29730D-84F9-41D8-9DDF-222E1BA87BC6}"/>
                  </a:ext>
                </a:extLst>
              </p:cNvPr>
              <p:cNvSpPr>
                <a:spLocks noGrp="1" noRot="1" noChangeAspect="1" noMove="1" noResize="1" noEditPoints="1" noAdjustHandles="1" noChangeArrowheads="1" noChangeShapeType="1" noTextEdit="1"/>
              </p:cNvSpPr>
              <p:nvPr>
                <p:ph idx="1"/>
              </p:nvPr>
            </p:nvSpPr>
            <p:spPr>
              <a:xfrm>
                <a:off x="205204" y="1027706"/>
                <a:ext cx="11861800" cy="4186551"/>
              </a:xfrm>
              <a:blipFill>
                <a:blip r:embed="rId3"/>
                <a:stretch>
                  <a:fillRect l="-925" t="-3936" r="-617" b="-1312"/>
                </a:stretch>
              </a:blipFill>
            </p:spPr>
            <p:txBody>
              <a:bodyPr/>
              <a:lstStyle/>
              <a:p>
                <a:r>
                  <a:rPr lang="fr-FR">
                    <a:noFill/>
                  </a:rPr>
                  <a:t> </a:t>
                </a:r>
              </a:p>
            </p:txBody>
          </p:sp>
        </mc:Fallback>
      </mc:AlternateContent>
      <p:graphicFrame>
        <p:nvGraphicFramePr>
          <p:cNvPr id="5" name="Table 4">
            <a:extLst>
              <a:ext uri="{FF2B5EF4-FFF2-40B4-BE49-F238E27FC236}">
                <a16:creationId xmlns:a16="http://schemas.microsoft.com/office/drawing/2014/main" id="{4E9B796C-9B7E-47F7-BA90-8235503D2516}"/>
              </a:ext>
            </a:extLst>
          </p:cNvPr>
          <p:cNvGraphicFramePr>
            <a:graphicFrameLocks noGrp="1"/>
          </p:cNvGraphicFramePr>
          <p:nvPr>
            <p:extLst>
              <p:ext uri="{D42A27DB-BD31-4B8C-83A1-F6EECF244321}">
                <p14:modId xmlns:p14="http://schemas.microsoft.com/office/powerpoint/2010/main" val="2344383843"/>
              </p:ext>
            </p:extLst>
          </p:nvPr>
        </p:nvGraphicFramePr>
        <p:xfrm>
          <a:off x="2008415" y="2233755"/>
          <a:ext cx="3746500" cy="1310477"/>
        </p:xfrm>
        <a:graphic>
          <a:graphicData uri="http://schemas.openxmlformats.org/drawingml/2006/table">
            <a:tbl>
              <a:tblPr firstRow="1" firstCol="1" bandRow="1">
                <a:tableStyleId>{5C22544A-7EE6-4342-B048-85BDC9FD1C3A}</a:tableStyleId>
              </a:tblPr>
              <a:tblGrid>
                <a:gridCol w="1474198">
                  <a:extLst>
                    <a:ext uri="{9D8B030D-6E8A-4147-A177-3AD203B41FA5}">
                      <a16:colId xmlns:a16="http://schemas.microsoft.com/office/drawing/2014/main" val="910052252"/>
                    </a:ext>
                  </a:extLst>
                </a:gridCol>
                <a:gridCol w="1192802">
                  <a:extLst>
                    <a:ext uri="{9D8B030D-6E8A-4147-A177-3AD203B41FA5}">
                      <a16:colId xmlns:a16="http://schemas.microsoft.com/office/drawing/2014/main" val="503541618"/>
                    </a:ext>
                  </a:extLst>
                </a:gridCol>
                <a:gridCol w="1079500">
                  <a:extLst>
                    <a:ext uri="{9D8B030D-6E8A-4147-A177-3AD203B41FA5}">
                      <a16:colId xmlns:a16="http://schemas.microsoft.com/office/drawing/2014/main" val="4162234813"/>
                    </a:ext>
                  </a:extLst>
                </a:gridCol>
              </a:tblGrid>
              <a:tr h="66314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Observées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rPr>
                        <a:t>Corpus testé</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922196228"/>
                  </a:ext>
                </a:extLst>
              </a:tr>
              <a:tr h="64036">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O</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Nb termes</a:t>
                      </a: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1</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M</a:t>
                      </a:r>
                      <a:r>
                        <a:rPr lang="fr-FR" sz="2000" baseline="-25000" dirty="0">
                          <a:effectLst/>
                        </a:rPr>
                        <a:t>2</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0588869"/>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167388">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fr-FR" sz="1800" i="1" dirty="0" smtClean="0">
                                        <a:effectLst/>
                                        <a:latin typeface="Cambria Math" panose="02040503050406030204" pitchFamily="18" charset="0"/>
                                      </a:rPr>
                                    </m:ctrlPr>
                                  </m:fPr>
                                  <m:num>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O</m:t>
                                        </m:r>
                                      </m:e>
                                      <m:sub>
                                        <m:r>
                                          <a:rPr lang="fr-FR" sz="1800" b="0" i="0" dirty="0" smtClean="0">
                                            <a:effectLst/>
                                            <a:latin typeface="Cambria Math" panose="02040503050406030204" pitchFamily="18" charset="0"/>
                                          </a:rPr>
                                          <m:t>2</m:t>
                                        </m:r>
                                      </m:sub>
                                    </m:sSub>
                                    <m:r>
                                      <a:rPr lang="fr-FR" sz="1800" b="0" i="0" dirty="0" smtClean="0">
                                        <a:effectLst/>
                                        <a:latin typeface="Cambria Math" panose="02040503050406030204" pitchFamily="18" charset="0"/>
                                      </a:rPr>
                                      <m:t>)</m:t>
                                    </m:r>
                                  </m:num>
                                  <m:den>
                                    <m:sSub>
                                      <m:sSubPr>
                                        <m:ctrlPr>
                                          <a:rPr lang="fr-FR" sz="180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1</m:t>
                                        </m:r>
                                      </m:sub>
                                    </m:sSub>
                                    <m:r>
                                      <a:rPr lang="fr-FR" sz="1800" b="0" i="0" dirty="0" smtClean="0">
                                        <a:effectLst/>
                                        <a:latin typeface="Cambria Math" panose="02040503050406030204" pitchFamily="18" charset="0"/>
                                      </a:rPr>
                                      <m:t>+</m:t>
                                    </m:r>
                                    <m:sSub>
                                      <m:sSubPr>
                                        <m:ctrlPr>
                                          <a:rPr lang="fr-FR" sz="1800" b="0" i="1" dirty="0" smtClean="0">
                                            <a:effectLst/>
                                            <a:latin typeface="Cambria Math" panose="02040503050406030204" pitchFamily="18" charset="0"/>
                                          </a:rPr>
                                        </m:ctrlPr>
                                      </m:sSubPr>
                                      <m:e>
                                        <m:r>
                                          <m:rPr>
                                            <m:sty m:val="p"/>
                                          </m:rPr>
                                          <a:rPr lang="fr-FR" sz="1800" b="0" i="0" dirty="0" smtClean="0">
                                            <a:effectLst/>
                                            <a:latin typeface="Cambria Math" panose="02040503050406030204" pitchFamily="18" charset="0"/>
                                          </a:rPr>
                                          <m:t>M</m:t>
                                        </m:r>
                                      </m:e>
                                      <m:sub>
                                        <m:r>
                                          <a:rPr lang="fr-FR" sz="1800" b="0" i="0" dirty="0" smtClean="0">
                                            <a:effectLst/>
                                            <a:latin typeface="Cambria Math" panose="02040503050406030204" pitchFamily="18" charset="0"/>
                                          </a:rPr>
                                          <m:t>2</m:t>
                                        </m:r>
                                      </m:sub>
                                    </m:sSub>
                                  </m:den>
                                </m:f>
                              </m:oMath>
                            </m:oMathPara>
                          </a14:m>
                          <a:endParaRPr lang="fr-FR" sz="1800" i="0" dirty="0">
                            <a:effectLst/>
                            <a:latin typeface="+mn-lt"/>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14502787"/>
                      </a:ext>
                    </a:extLst>
                  </a:tr>
                </a:tbl>
              </a:graphicData>
            </a:graphic>
          </p:graphicFrame>
        </mc:Choice>
        <mc:Fallback xmlns="">
          <p:graphicFrame>
            <p:nvGraphicFramePr>
              <p:cNvPr id="6" name="Table 5">
                <a:extLst>
                  <a:ext uri="{FF2B5EF4-FFF2-40B4-BE49-F238E27FC236}">
                    <a16:creationId xmlns:a16="http://schemas.microsoft.com/office/drawing/2014/main" id="{6E8B3486-1A86-4062-BBF7-57B08A6AC047}"/>
                  </a:ext>
                </a:extLst>
              </p:cNvPr>
              <p:cNvGraphicFramePr>
                <a:graphicFrameLocks noGrp="1"/>
              </p:cNvGraphicFramePr>
              <p:nvPr>
                <p:extLst>
                  <p:ext uri="{D42A27DB-BD31-4B8C-83A1-F6EECF244321}">
                    <p14:modId xmlns:p14="http://schemas.microsoft.com/office/powerpoint/2010/main" val="1312942242"/>
                  </p:ext>
                </p:extLst>
              </p:nvPr>
            </p:nvGraphicFramePr>
            <p:xfrm>
              <a:off x="6136104" y="2189794"/>
              <a:ext cx="4967325" cy="1330960"/>
            </p:xfrm>
            <a:graphic>
              <a:graphicData uri="http://schemas.openxmlformats.org/drawingml/2006/table">
                <a:tbl>
                  <a:tblPr firstRow="1" firstCol="1" bandRow="1">
                    <a:tableStyleId>{5C22544A-7EE6-4342-B048-85BDC9FD1C3A}</a:tableStyleId>
                  </a:tblPr>
                  <a:tblGrid>
                    <a:gridCol w="1491247">
                      <a:extLst>
                        <a:ext uri="{9D8B030D-6E8A-4147-A177-3AD203B41FA5}">
                          <a16:colId xmlns:a16="http://schemas.microsoft.com/office/drawing/2014/main" val="2582963746"/>
                        </a:ext>
                      </a:extLst>
                    </a:gridCol>
                    <a:gridCol w="1832335">
                      <a:extLst>
                        <a:ext uri="{9D8B030D-6E8A-4147-A177-3AD203B41FA5}">
                          <a16:colId xmlns:a16="http://schemas.microsoft.com/office/drawing/2014/main" val="3731891981"/>
                        </a:ext>
                      </a:extLst>
                    </a:gridCol>
                    <a:gridCol w="1643743">
                      <a:extLst>
                        <a:ext uri="{9D8B030D-6E8A-4147-A177-3AD203B41FA5}">
                          <a16:colId xmlns:a16="http://schemas.microsoft.com/office/drawing/2014/main" val="2711949772"/>
                        </a:ext>
                      </a:extLst>
                    </a:gridCol>
                  </a:tblGrid>
                  <a:tr h="723900">
                    <a:tc>
                      <a:txBody>
                        <a:bodyPr/>
                        <a:lstStyle/>
                        <a:p>
                          <a:pPr algn="ctr">
                            <a:lnSpc>
                              <a:spcPct val="107000"/>
                            </a:lnSpc>
                            <a:spcAft>
                              <a:spcPts val="0"/>
                            </a:spcAft>
                          </a:pPr>
                          <a:r>
                            <a:rPr lang="fr-FR" sz="1400" dirty="0">
                              <a:effectLst/>
                            </a:rPr>
                            <a:t>fréquences</a:t>
                          </a:r>
                        </a:p>
                        <a:p>
                          <a:pPr algn="ctr">
                            <a:lnSpc>
                              <a:spcPct val="107000"/>
                            </a:lnSpc>
                            <a:spcAft>
                              <a:spcPts val="0"/>
                            </a:spcAft>
                          </a:pPr>
                          <a:r>
                            <a:rPr lang="fr-FR" sz="1400" dirty="0">
                              <a:effectLst/>
                            </a:rPr>
                            <a:t>Attendues</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a:t>
                          </a:r>
                        </a:p>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testé</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Corpus référence</a:t>
                          </a:r>
                        </a:p>
                      </a:txBody>
                      <a:tcPr marL="68580" marR="68580" marT="0" marB="0"/>
                    </a:tc>
                    <a:extLst>
                      <a:ext uri="{0D108BD9-81ED-4DB2-BD59-A6C34878D82A}">
                        <a16:rowId xmlns:a16="http://schemas.microsoft.com/office/drawing/2014/main" val="3637085292"/>
                      </a:ext>
                    </a:extLst>
                  </a:tr>
                  <a:tr h="607060">
                    <a:tc>
                      <a:txBody>
                        <a:bodyPr/>
                        <a:lstStyle/>
                        <a:p>
                          <a:pPr algn="l">
                            <a:lnSpc>
                              <a:spcPct val="107000"/>
                            </a:lnSpc>
                            <a:spcAft>
                              <a:spcPts val="0"/>
                            </a:spcAft>
                          </a:pPr>
                          <a:r>
                            <a:rPr lang="fr-FR" sz="1800" dirty="0" err="1">
                              <a:effectLst/>
                              <a:latin typeface="Calibri" panose="020F0502020204030204" pitchFamily="34" charset="0"/>
                              <a:ea typeface="DengXian" panose="02010600030101010101" pitchFamily="2" charset="-122"/>
                              <a:cs typeface="Times New Roman" panose="02020603050405020304" pitchFamily="18" charset="0"/>
                            </a:rPr>
                            <a:t>Fréq</a:t>
                          </a:r>
                          <a:r>
                            <a:rPr lang="fr-FR" sz="1800" dirty="0">
                              <a:effectLst/>
                              <a:latin typeface="Calibri" panose="020F0502020204030204" pitchFamily="34" charset="0"/>
                              <a:ea typeface="DengXian" panose="02010600030101010101" pitchFamily="2" charset="-122"/>
                              <a:cs typeface="Times New Roman" panose="02020603050405020304" pitchFamily="18" charset="0"/>
                            </a:rPr>
                            <a:t>. t</a:t>
                          </a:r>
                        </a:p>
                      </a:txBody>
                      <a:tcPr marL="68580" marR="68580" marT="0" marB="0"/>
                    </a:tc>
                    <a:tc>
                      <a:txBody>
                        <a:bodyPr/>
                        <a:lstStyle/>
                        <a:p>
                          <a:endParaRPr lang="fr-FR"/>
                        </a:p>
                      </a:txBody>
                      <a:tcPr marL="68580" marR="68580" marT="0" marB="0">
                        <a:blipFill>
                          <a:blip r:embed="rId8"/>
                          <a:stretch>
                            <a:fillRect l="-81728" t="-131000" r="-91030" b="-2000"/>
                          </a:stretch>
                        </a:blipFill>
                      </a:tcPr>
                    </a:tc>
                    <a:tc>
                      <a:txBody>
                        <a:bodyPr/>
                        <a:lstStyle/>
                        <a:p>
                          <a:endParaRPr lang="fr-FR"/>
                        </a:p>
                      </a:txBody>
                      <a:tcPr marL="68580" marR="68580" marT="0" marB="0">
                        <a:blipFill>
                          <a:blip r:embed="rId8"/>
                          <a:stretch>
                            <a:fillRect l="-202593" t="-131000" r="-1481" b="-2000"/>
                          </a:stretch>
                        </a:blipFill>
                      </a:tcPr>
                    </a:tc>
                    <a:extLst>
                      <a:ext uri="{0D108BD9-81ED-4DB2-BD59-A6C34878D82A}">
                        <a16:rowId xmlns:a16="http://schemas.microsoft.com/office/drawing/2014/main" val="2614502787"/>
                      </a:ext>
                    </a:extLst>
                  </a:tr>
                </a:tbl>
              </a:graphicData>
            </a:graphic>
          </p:graphicFrame>
        </mc:Fallback>
      </mc:AlternateContent>
      <p:graphicFrame>
        <p:nvGraphicFramePr>
          <p:cNvPr id="7" name="Table 6">
            <a:extLst>
              <a:ext uri="{FF2B5EF4-FFF2-40B4-BE49-F238E27FC236}">
                <a16:creationId xmlns:a16="http://schemas.microsoft.com/office/drawing/2014/main" id="{4379EC16-F9CE-429A-BD41-C088BE7D3338}"/>
              </a:ext>
            </a:extLst>
          </p:cNvPr>
          <p:cNvGraphicFramePr>
            <a:graphicFrameLocks noGrp="1"/>
          </p:cNvGraphicFramePr>
          <p:nvPr>
            <p:extLst>
              <p:ext uri="{D42A27DB-BD31-4B8C-83A1-F6EECF244321}">
                <p14:modId xmlns:p14="http://schemas.microsoft.com/office/powerpoint/2010/main" val="542075007"/>
              </p:ext>
            </p:extLst>
          </p:nvPr>
        </p:nvGraphicFramePr>
        <p:xfrm>
          <a:off x="124997" y="5120612"/>
          <a:ext cx="2852972" cy="1082195"/>
        </p:xfrm>
        <a:graphic>
          <a:graphicData uri="http://schemas.openxmlformats.org/drawingml/2006/table">
            <a:tbl>
              <a:tblPr firstRow="1" firstCol="1" bandRow="1">
                <a:tableStyleId>{5C22544A-7EE6-4342-B048-85BDC9FD1C3A}</a:tableStyleId>
              </a:tblPr>
              <a:tblGrid>
                <a:gridCol w="1072432">
                  <a:extLst>
                    <a:ext uri="{9D8B030D-6E8A-4147-A177-3AD203B41FA5}">
                      <a16:colId xmlns:a16="http://schemas.microsoft.com/office/drawing/2014/main" val="910052252"/>
                    </a:ext>
                  </a:extLst>
                </a:gridCol>
                <a:gridCol w="881742">
                  <a:extLst>
                    <a:ext uri="{9D8B030D-6E8A-4147-A177-3AD203B41FA5}">
                      <a16:colId xmlns:a16="http://schemas.microsoft.com/office/drawing/2014/main" val="503541618"/>
                    </a:ext>
                  </a:extLst>
                </a:gridCol>
                <a:gridCol w="898798">
                  <a:extLst>
                    <a:ext uri="{9D8B030D-6E8A-4147-A177-3AD203B41FA5}">
                      <a16:colId xmlns:a16="http://schemas.microsoft.com/office/drawing/2014/main" val="4162234813"/>
                    </a:ext>
                  </a:extLst>
                </a:gridCol>
              </a:tblGrid>
              <a:tr h="421477">
                <a:tc>
                  <a:txBody>
                    <a:bodyPr/>
                    <a:lstStyle/>
                    <a:p>
                      <a:pPr algn="ctr">
                        <a:lnSpc>
                          <a:spcPct val="107000"/>
                        </a:lnSpc>
                        <a:spcAft>
                          <a:spcPts val="0"/>
                        </a:spcAft>
                      </a:pPr>
                      <a:r>
                        <a:rPr lang="fr-FR" sz="1400" dirty="0">
                          <a:effectLst/>
                        </a:rPr>
                        <a:t>Observé</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r>
                        <a:rPr lang="fr-FR" sz="1400" dirty="0" err="1">
                          <a:effectLst/>
                          <a:latin typeface="Calibri" panose="020F0502020204030204" pitchFamily="34" charset="0"/>
                          <a:ea typeface="DengXian" panose="02010600030101010101" pitchFamily="2" charset="-122"/>
                          <a:cs typeface="Times New Roman" panose="02020603050405020304" pitchFamily="18" charset="0"/>
                        </a:rPr>
                        <a:t>Oi</a:t>
                      </a:r>
                      <a:r>
                        <a:rPr lang="fr-FR" sz="1400" dirty="0">
                          <a:effectLst/>
                          <a:latin typeface="Calibri" panose="020F0502020204030204" pitchFamily="34" charset="0"/>
                          <a:ea typeface="DengXian" panose="02010600030101010101" pitchFamily="2" charset="-122"/>
                          <a:cs typeface="Times New Roman" panose="02020603050405020304" pitchFamily="18" charset="0"/>
                        </a:rPr>
                        <a:t>)</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922196228"/>
                  </a:ext>
                </a:extLst>
              </a:tr>
              <a:tr h="0">
                <a:tc>
                  <a:txBody>
                    <a:bodyPr/>
                    <a:lstStyle/>
                    <a:p>
                      <a:pPr algn="l">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10</a:t>
                      </a: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310</a:t>
                      </a:r>
                    </a:p>
                  </a:txBody>
                  <a:tcPr marL="68580" marR="68580" marT="0" marB="0"/>
                </a:tc>
                <a:extLst>
                  <a:ext uri="{0D108BD9-81ED-4DB2-BD59-A6C34878D82A}">
                    <a16:rowId xmlns:a16="http://schemas.microsoft.com/office/drawing/2014/main" val="4175641993"/>
                  </a:ext>
                </a:extLst>
              </a:tr>
              <a:tr h="324068">
                <a:tc>
                  <a:txBody>
                    <a:bodyPr/>
                    <a:lstStyle/>
                    <a:p>
                      <a:pPr algn="l">
                        <a:lnSpc>
                          <a:spcPct val="107000"/>
                        </a:lnSpc>
                        <a:spcAft>
                          <a:spcPts val="0"/>
                        </a:spcAft>
                      </a:pPr>
                      <a:r>
                        <a:rPr lang="fr-FR" sz="1800" dirty="0">
                          <a:effectLst/>
                        </a:rPr>
                        <a:t> total</a:t>
                      </a:r>
                      <a:endParaRPr lang="fr-FR" sz="18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rPr>
                        <a:t>10000</a:t>
                      </a:r>
                      <a:endParaRPr lang="fr-FR"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gn="ctr">
                        <a:lnSpc>
                          <a:spcPct val="107000"/>
                        </a:lnSpc>
                        <a:spcAft>
                          <a:spcPts val="0"/>
                        </a:spcAft>
                      </a:pPr>
                      <a:r>
                        <a:rPr lang="fr-FR" sz="2000" dirty="0">
                          <a:effectLst/>
                          <a:latin typeface="Calibri" panose="020F0502020204030204" pitchFamily="34" charset="0"/>
                          <a:ea typeface="DengXian" panose="02010600030101010101" pitchFamily="2" charset="-122"/>
                          <a:cs typeface="Times New Roman" panose="02020603050405020304" pitchFamily="18" charset="0"/>
                        </a:rPr>
                        <a:t>22000</a:t>
                      </a:r>
                    </a:p>
                  </a:txBody>
                  <a:tcPr marL="68580" marR="68580" marT="0" marB="0"/>
                </a:tc>
                <a:extLst>
                  <a:ext uri="{0D108BD9-81ED-4DB2-BD59-A6C34878D82A}">
                    <a16:rowId xmlns:a16="http://schemas.microsoft.com/office/drawing/2014/main" val="4110588869"/>
                  </a:ext>
                </a:extLst>
              </a:tr>
            </a:tbl>
          </a:graphicData>
        </a:graphic>
      </p:graphicFrame>
      <p:graphicFrame>
        <p:nvGraphicFramePr>
          <p:cNvPr id="8" name="Table 7">
            <a:extLst>
              <a:ext uri="{FF2B5EF4-FFF2-40B4-BE49-F238E27FC236}">
                <a16:creationId xmlns:a16="http://schemas.microsoft.com/office/drawing/2014/main" id="{8909BEC4-AAE6-459D-A232-3517BE0CEA48}"/>
              </a:ext>
            </a:extLst>
          </p:cNvPr>
          <p:cNvGraphicFramePr>
            <a:graphicFrameLocks noGrp="1"/>
          </p:cNvGraphicFramePr>
          <p:nvPr>
            <p:extLst>
              <p:ext uri="{D42A27DB-BD31-4B8C-83A1-F6EECF244321}">
                <p14:modId xmlns:p14="http://schemas.microsoft.com/office/powerpoint/2010/main" val="2764026370"/>
              </p:ext>
            </p:extLst>
          </p:nvPr>
        </p:nvGraphicFramePr>
        <p:xfrm>
          <a:off x="3058176" y="5142524"/>
          <a:ext cx="3790376" cy="956692"/>
        </p:xfrm>
        <a:graphic>
          <a:graphicData uri="http://schemas.openxmlformats.org/drawingml/2006/table">
            <a:tbl>
              <a:tblPr firstRow="1" firstCol="1" bandRow="1">
                <a:tableStyleId>{5C22544A-7EE6-4342-B048-85BDC9FD1C3A}</a:tableStyleId>
              </a:tblPr>
              <a:tblGrid>
                <a:gridCol w="1067510">
                  <a:extLst>
                    <a:ext uri="{9D8B030D-6E8A-4147-A177-3AD203B41FA5}">
                      <a16:colId xmlns:a16="http://schemas.microsoft.com/office/drawing/2014/main" val="2582963746"/>
                    </a:ext>
                  </a:extLst>
                </a:gridCol>
                <a:gridCol w="1329183">
                  <a:extLst>
                    <a:ext uri="{9D8B030D-6E8A-4147-A177-3AD203B41FA5}">
                      <a16:colId xmlns:a16="http://schemas.microsoft.com/office/drawing/2014/main" val="3731891981"/>
                    </a:ext>
                  </a:extLst>
                </a:gridCol>
                <a:gridCol w="1393683">
                  <a:extLst>
                    <a:ext uri="{9D8B030D-6E8A-4147-A177-3AD203B41FA5}">
                      <a16:colId xmlns:a16="http://schemas.microsoft.com/office/drawing/2014/main" val="2711949772"/>
                    </a:ext>
                  </a:extLst>
                </a:gridCol>
              </a:tblGrid>
              <a:tr h="347712">
                <a:tc>
                  <a:txBody>
                    <a:bodyPr/>
                    <a:lstStyle/>
                    <a:p>
                      <a:pPr algn="ctr">
                        <a:lnSpc>
                          <a:spcPct val="107000"/>
                        </a:lnSpc>
                        <a:spcAft>
                          <a:spcPts val="0"/>
                        </a:spcAft>
                      </a:pPr>
                      <a:r>
                        <a:rPr lang="fr-FR" sz="1400" dirty="0">
                          <a:effectLst/>
                        </a:rPr>
                        <a:t>Attendu</a:t>
                      </a:r>
                    </a:p>
                    <a:p>
                      <a:pPr algn="ct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(Ai)</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tc>
                  <a:txBody>
                    <a:bodyPr/>
                    <a:lstStyle/>
                    <a:p>
                      <a:pPr algn="ctr">
                        <a:lnSpc>
                          <a:spcPct val="107000"/>
                        </a:lnSpc>
                        <a:spcAft>
                          <a:spcPts val="0"/>
                        </a:spcAft>
                      </a:pPr>
                      <a:r>
                        <a:rPr lang="fr-FR" sz="1800" dirty="0">
                          <a:effectLst/>
                          <a:latin typeface="Calibri" panose="020F0502020204030204" pitchFamily="34" charset="0"/>
                          <a:ea typeface="DengXian" panose="02010600030101010101" pitchFamily="2" charset="-122"/>
                          <a:cs typeface="Times New Roman" panose="02020603050405020304" pitchFamily="18" charset="0"/>
                        </a:rPr>
                        <a:t>2019</a:t>
                      </a:r>
                    </a:p>
                  </a:txBody>
                  <a:tcPr marL="68580" marR="68580" marT="0" marB="0"/>
                </a:tc>
                <a:extLst>
                  <a:ext uri="{0D108BD9-81ED-4DB2-BD59-A6C34878D82A}">
                    <a16:rowId xmlns:a16="http://schemas.microsoft.com/office/drawing/2014/main" val="3637085292"/>
                  </a:ext>
                </a:extLst>
              </a:tr>
              <a:tr h="167388">
                <a:tc>
                  <a:txBody>
                    <a:bodyPr/>
                    <a:lstStyle/>
                    <a:p>
                      <a:pPr>
                        <a:lnSpc>
                          <a:spcPct val="107000"/>
                        </a:lnSpc>
                        <a:spcAft>
                          <a:spcPts val="0"/>
                        </a:spcAft>
                      </a:pPr>
                      <a:r>
                        <a:rPr lang="fr-FR" sz="1400" dirty="0">
                          <a:effectLst/>
                          <a:latin typeface="Calibri" panose="020F0502020204030204" pitchFamily="34" charset="0"/>
                          <a:ea typeface="DengXian" panose="02010600030101010101" pitchFamily="2" charset="-122"/>
                          <a:cs typeface="Times New Roman" panose="02020603050405020304" pitchFamily="18" charset="0"/>
                        </a:rPr>
                        <a:t>référendum</a:t>
                      </a:r>
                    </a:p>
                  </a:txBody>
                  <a:tcPr marL="68580" marR="68580" marT="0" marB="0"/>
                </a:tc>
                <a:tc>
                  <a:txBody>
                    <a:bodyPr/>
                    <a:lstStyle/>
                    <a:p>
                      <a:pPr>
                        <a:lnSpc>
                          <a:spcPct val="107000"/>
                        </a:lnSpc>
                        <a:spcAft>
                          <a:spcPts val="0"/>
                        </a:spcAft>
                      </a:pPr>
                      <a:r>
                        <a:rPr lang="fr-FR" sz="1600" dirty="0">
                          <a:effectLst/>
                        </a:rPr>
                        <a:t>10000 . 320 / 32000 = 100</a:t>
                      </a:r>
                      <a:endParaRPr lang="fr-FR"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22000 . 320</a:t>
                      </a:r>
                    </a:p>
                    <a:p>
                      <a:pPr>
                        <a:lnSpc>
                          <a:spcPct val="107000"/>
                        </a:lnSpc>
                        <a:spcAft>
                          <a:spcPts val="0"/>
                        </a:spcAft>
                      </a:pPr>
                      <a:r>
                        <a:rPr lang="fr-FR" sz="1600" dirty="0">
                          <a:effectLst/>
                          <a:latin typeface="Calibri" panose="020F0502020204030204" pitchFamily="34" charset="0"/>
                          <a:ea typeface="DengXian" panose="02010600030101010101" pitchFamily="2" charset="-122"/>
                          <a:cs typeface="Times New Roman" panose="02020603050405020304" pitchFamily="18" charset="0"/>
                        </a:rPr>
                        <a:t> / 32000 = 220</a:t>
                      </a:r>
                    </a:p>
                  </a:txBody>
                  <a:tcPr marL="68580" marR="68580" marT="0" marB="0"/>
                </a:tc>
                <a:extLst>
                  <a:ext uri="{0D108BD9-81ED-4DB2-BD59-A6C34878D82A}">
                    <a16:rowId xmlns:a16="http://schemas.microsoft.com/office/drawing/2014/main" val="2614502787"/>
                  </a:ext>
                </a:extLst>
              </a:tr>
            </a:tbl>
          </a:graphicData>
        </a:graphic>
      </p:graphicFrame>
      <p:sp>
        <p:nvSpPr>
          <p:cNvPr id="9" name="TextBox 8">
            <a:extLst>
              <a:ext uri="{FF2B5EF4-FFF2-40B4-BE49-F238E27FC236}">
                <a16:creationId xmlns:a16="http://schemas.microsoft.com/office/drawing/2014/main" id="{FD84BAA2-5D29-4CB3-88F7-5A70A7CA96C6}"/>
              </a:ext>
            </a:extLst>
          </p:cNvPr>
          <p:cNvSpPr txBox="1"/>
          <p:nvPr/>
        </p:nvSpPr>
        <p:spPr>
          <a:xfrm>
            <a:off x="7024103" y="5456851"/>
            <a:ext cx="4876798" cy="923330"/>
          </a:xfrm>
          <a:prstGeom prst="rect">
            <a:avLst/>
          </a:prstGeom>
          <a:noFill/>
        </p:spPr>
        <p:txBody>
          <a:bodyPr wrap="square" rtlCol="0">
            <a:spAutoFit/>
          </a:bodyPr>
          <a:lstStyle/>
          <a:p>
            <a:r>
              <a:rPr lang="fr-FR" dirty="0"/>
              <a:t>LV = 2 . [10 . ln (10 / 100) + 310 . ln (310 / 220)]</a:t>
            </a:r>
          </a:p>
          <a:p>
            <a:r>
              <a:rPr lang="fr-FR" dirty="0"/>
              <a:t>      = 166.57</a:t>
            </a:r>
          </a:p>
          <a:p>
            <a:r>
              <a:rPr lang="fr-FR" dirty="0"/>
              <a:t>       &gt;&gt; 3.84 =&gt; spécificité du corpus</a:t>
            </a:r>
          </a:p>
        </p:txBody>
      </p:sp>
    </p:spTree>
    <p:extLst>
      <p:ext uri="{BB962C8B-B14F-4D97-AF65-F5344CB8AC3E}">
        <p14:creationId xmlns:p14="http://schemas.microsoft.com/office/powerpoint/2010/main" val="2738333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C873-80CB-4C77-9D8F-6340DB4F7659}"/>
              </a:ext>
            </a:extLst>
          </p:cNvPr>
          <p:cNvSpPr>
            <a:spLocks noGrp="1"/>
          </p:cNvSpPr>
          <p:nvPr>
            <p:ph type="title"/>
          </p:nvPr>
        </p:nvSpPr>
        <p:spPr/>
        <p:txBody>
          <a:bodyPr>
            <a:normAutofit fontScale="90000"/>
          </a:bodyPr>
          <a:lstStyle/>
          <a:p>
            <a:r>
              <a:rPr lang="fr-FR" dirty="0"/>
              <a:t>Analyse de corpus : spécificité </a:t>
            </a:r>
          </a:p>
        </p:txBody>
      </p:sp>
      <p:sp>
        <p:nvSpPr>
          <p:cNvPr id="4" name="Content Placeholder 2">
            <a:extLst>
              <a:ext uri="{FF2B5EF4-FFF2-40B4-BE49-F238E27FC236}">
                <a16:creationId xmlns:a16="http://schemas.microsoft.com/office/drawing/2014/main" id="{8D29730D-84F9-41D8-9DDF-222E1BA87BC6}"/>
              </a:ext>
            </a:extLst>
          </p:cNvPr>
          <p:cNvSpPr>
            <a:spLocks noGrp="1"/>
          </p:cNvSpPr>
          <p:nvPr>
            <p:ph idx="1"/>
          </p:nvPr>
        </p:nvSpPr>
        <p:spPr>
          <a:xfrm>
            <a:off x="165100" y="1027708"/>
            <a:ext cx="11861800" cy="1296304"/>
          </a:xfrm>
        </p:spPr>
        <p:txBody>
          <a:bodyPr>
            <a:normAutofit fontScale="92500" lnSpcReduction="20000"/>
          </a:bodyPr>
          <a:lstStyle/>
          <a:p>
            <a:r>
              <a:rPr lang="fr-FR" sz="2400" dirty="0"/>
              <a:t>Spécificité du terme t pour un sous-corpus S : comparaison entre les fréquences effectivement observées et les fréquences attendues pour le terme t, si il y avait effectivement indépendance dans le cadre d’un tirage des </a:t>
            </a:r>
            <a:r>
              <a:rPr lang="fr-FR" sz="2400" dirty="0" err="1"/>
              <a:t>tokens</a:t>
            </a:r>
            <a:r>
              <a:rPr lang="fr-FR" sz="2400" dirty="0"/>
              <a:t> du sous-corpus S.</a:t>
            </a:r>
          </a:p>
          <a:p>
            <a:r>
              <a:rPr lang="fr-FR" sz="2400" dirty="0"/>
              <a:t>On suppose les </a:t>
            </a:r>
            <a:r>
              <a:rPr lang="fr-FR" sz="2400" dirty="0" err="1"/>
              <a:t>tokens</a:t>
            </a:r>
            <a:r>
              <a:rPr lang="fr-FR" sz="2400" dirty="0"/>
              <a:t> tirés sans remise : loi hypergéométrique</a:t>
            </a:r>
          </a:p>
        </p:txBody>
      </p:sp>
      <p:sp>
        <p:nvSpPr>
          <p:cNvPr id="3" name="Rectangle 2">
            <a:extLst>
              <a:ext uri="{FF2B5EF4-FFF2-40B4-BE49-F238E27FC236}">
                <a16:creationId xmlns:a16="http://schemas.microsoft.com/office/drawing/2014/main" id="{6ED9432A-3863-4CEA-A03E-5D24577F598B}"/>
              </a:ext>
            </a:extLst>
          </p:cNvPr>
          <p:cNvSpPr/>
          <p:nvPr/>
        </p:nvSpPr>
        <p:spPr>
          <a:xfrm>
            <a:off x="1931297" y="3081365"/>
            <a:ext cx="1494503" cy="225135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CC1702A-BD50-492A-8D7B-B8A32F3B7098}"/>
              </a:ext>
            </a:extLst>
          </p:cNvPr>
          <p:cNvSpPr/>
          <p:nvPr/>
        </p:nvSpPr>
        <p:spPr>
          <a:xfrm>
            <a:off x="1328328" y="3081365"/>
            <a:ext cx="602969" cy="225135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owchart: Delay 8">
            <a:extLst>
              <a:ext uri="{FF2B5EF4-FFF2-40B4-BE49-F238E27FC236}">
                <a16:creationId xmlns:a16="http://schemas.microsoft.com/office/drawing/2014/main" id="{0A13074D-B98F-4B95-924D-918039412CB8}"/>
              </a:ext>
            </a:extLst>
          </p:cNvPr>
          <p:cNvSpPr/>
          <p:nvPr/>
        </p:nvSpPr>
        <p:spPr>
          <a:xfrm>
            <a:off x="1931297" y="3853157"/>
            <a:ext cx="903768" cy="612648"/>
          </a:xfrm>
          <a:prstGeom prst="flowChartDelay">
            <a:avLst/>
          </a:prstGeom>
          <a:solidFill>
            <a:schemeClr val="accent5">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owchart: Delay 9">
            <a:extLst>
              <a:ext uri="{FF2B5EF4-FFF2-40B4-BE49-F238E27FC236}">
                <a16:creationId xmlns:a16="http://schemas.microsoft.com/office/drawing/2014/main" id="{C138A9A0-781A-4E6F-92DC-7011C7D0B6BE}"/>
              </a:ext>
            </a:extLst>
          </p:cNvPr>
          <p:cNvSpPr/>
          <p:nvPr/>
        </p:nvSpPr>
        <p:spPr>
          <a:xfrm rot="10800000">
            <a:off x="1527717" y="3853157"/>
            <a:ext cx="392624" cy="612648"/>
          </a:xfrm>
          <a:prstGeom prst="flowChartDelay">
            <a:avLst/>
          </a:prstGeom>
          <a:solidFill>
            <a:schemeClr val="accent2">
              <a:lumMod val="60000"/>
              <a:lumOff val="4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2" name="Straight Connector 11">
            <a:extLst>
              <a:ext uri="{FF2B5EF4-FFF2-40B4-BE49-F238E27FC236}">
                <a16:creationId xmlns:a16="http://schemas.microsoft.com/office/drawing/2014/main" id="{0E1D522A-60CA-4F4C-BC45-F47C16F8CDFE}"/>
              </a:ext>
            </a:extLst>
          </p:cNvPr>
          <p:cNvCxnSpPr>
            <a:cxnSpLocks/>
          </p:cNvCxnSpPr>
          <p:nvPr/>
        </p:nvCxnSpPr>
        <p:spPr>
          <a:xfrm>
            <a:off x="1941930" y="3853157"/>
            <a:ext cx="0" cy="6126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FC1B1A-756E-4299-BE06-F413714307E0}"/>
              </a:ext>
            </a:extLst>
          </p:cNvPr>
          <p:cNvSpPr txBox="1"/>
          <p:nvPr/>
        </p:nvSpPr>
        <p:spPr>
          <a:xfrm>
            <a:off x="674381" y="2478905"/>
            <a:ext cx="2921569" cy="400110"/>
          </a:xfrm>
          <a:prstGeom prst="rect">
            <a:avLst/>
          </a:prstGeom>
          <a:noFill/>
          <a:ln w="12700">
            <a:solidFill>
              <a:srgbClr val="00B050"/>
            </a:solidFill>
          </a:ln>
        </p:spPr>
        <p:txBody>
          <a:bodyPr wrap="none" rtlCol="0">
            <a:spAutoFit/>
          </a:bodyPr>
          <a:lstStyle/>
          <a:p>
            <a:r>
              <a:rPr lang="fr-FR" dirty="0" err="1">
                <a:solidFill>
                  <a:srgbClr val="00B050"/>
                </a:solidFill>
              </a:rPr>
              <a:t>Tokens</a:t>
            </a:r>
            <a:r>
              <a:rPr lang="fr-FR" dirty="0">
                <a:solidFill>
                  <a:srgbClr val="00B050"/>
                </a:solidFill>
              </a:rPr>
              <a:t> du sous-corpus S : </a:t>
            </a:r>
            <a:r>
              <a:rPr lang="fr-FR" sz="2000" b="1" dirty="0">
                <a:solidFill>
                  <a:srgbClr val="00B050"/>
                </a:solidFill>
              </a:rPr>
              <a:t>M</a:t>
            </a:r>
            <a:r>
              <a:rPr lang="fr-FR" sz="2000" b="1" baseline="-25000" dirty="0">
                <a:solidFill>
                  <a:srgbClr val="00B050"/>
                </a:solidFill>
              </a:rPr>
              <a:t>S</a:t>
            </a:r>
            <a:endParaRPr lang="fr-FR" b="1" baseline="-25000" dirty="0">
              <a:solidFill>
                <a:srgbClr val="00B050"/>
              </a:solidFill>
            </a:endParaRPr>
          </a:p>
        </p:txBody>
      </p:sp>
      <p:cxnSp>
        <p:nvCxnSpPr>
          <p:cNvPr id="17" name="Straight Arrow Connector 16">
            <a:extLst>
              <a:ext uri="{FF2B5EF4-FFF2-40B4-BE49-F238E27FC236}">
                <a16:creationId xmlns:a16="http://schemas.microsoft.com/office/drawing/2014/main" id="{3D94EA44-524B-4A82-8EF3-13567F08D4A3}"/>
              </a:ext>
            </a:extLst>
          </p:cNvPr>
          <p:cNvCxnSpPr>
            <a:cxnSpLocks/>
          </p:cNvCxnSpPr>
          <p:nvPr/>
        </p:nvCxnSpPr>
        <p:spPr>
          <a:xfrm>
            <a:off x="1920341" y="2848237"/>
            <a:ext cx="301007"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4EEBDF-5DEB-46D6-9F66-B7B45C0BBF50}"/>
              </a:ext>
            </a:extLst>
          </p:cNvPr>
          <p:cNvCxnSpPr>
            <a:cxnSpLocks/>
            <a:endCxn id="10" idx="2"/>
          </p:cNvCxnSpPr>
          <p:nvPr/>
        </p:nvCxnSpPr>
        <p:spPr>
          <a:xfrm flipH="1">
            <a:off x="1724029" y="2848237"/>
            <a:ext cx="177900" cy="10049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2C24740-CBAF-45A0-A49C-C08425C18B70}"/>
              </a:ext>
            </a:extLst>
          </p:cNvPr>
          <p:cNvSpPr txBox="1"/>
          <p:nvPr/>
        </p:nvSpPr>
        <p:spPr>
          <a:xfrm>
            <a:off x="585431" y="5889742"/>
            <a:ext cx="2812565" cy="400110"/>
          </a:xfrm>
          <a:prstGeom prst="rect">
            <a:avLst/>
          </a:prstGeom>
          <a:noFill/>
          <a:ln w="12700">
            <a:solidFill>
              <a:schemeClr val="tx1"/>
            </a:solidFill>
          </a:ln>
        </p:spPr>
        <p:txBody>
          <a:bodyPr wrap="none" rtlCol="0">
            <a:spAutoFit/>
          </a:bodyPr>
          <a:lstStyle/>
          <a:p>
            <a:r>
              <a:rPr lang="fr-FR" dirty="0" err="1"/>
              <a:t>Tokens</a:t>
            </a:r>
            <a:r>
              <a:rPr lang="fr-FR" dirty="0"/>
              <a:t> du corpus global : </a:t>
            </a:r>
            <a:r>
              <a:rPr lang="fr-FR" sz="2000" b="1" dirty="0"/>
              <a:t>M</a:t>
            </a:r>
            <a:endParaRPr lang="fr-FR" b="1" dirty="0"/>
          </a:p>
        </p:txBody>
      </p:sp>
      <p:cxnSp>
        <p:nvCxnSpPr>
          <p:cNvPr id="24" name="Straight Arrow Connector 23">
            <a:extLst>
              <a:ext uri="{FF2B5EF4-FFF2-40B4-BE49-F238E27FC236}">
                <a16:creationId xmlns:a16="http://schemas.microsoft.com/office/drawing/2014/main" id="{D7A11669-FF9C-4508-B905-E6ED4799205E}"/>
              </a:ext>
            </a:extLst>
          </p:cNvPr>
          <p:cNvCxnSpPr>
            <a:cxnSpLocks/>
          </p:cNvCxnSpPr>
          <p:nvPr/>
        </p:nvCxnSpPr>
        <p:spPr>
          <a:xfrm flipV="1">
            <a:off x="1901929" y="5332715"/>
            <a:ext cx="319419" cy="5509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B97F37-A2DB-4E31-9433-DA97CADB3B02}"/>
              </a:ext>
            </a:extLst>
          </p:cNvPr>
          <p:cNvCxnSpPr>
            <a:cxnSpLocks/>
            <a:endCxn id="5" idx="2"/>
          </p:cNvCxnSpPr>
          <p:nvPr/>
        </p:nvCxnSpPr>
        <p:spPr>
          <a:xfrm flipH="1" flipV="1">
            <a:off x="1629813" y="5332715"/>
            <a:ext cx="245918" cy="5449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94274A-8815-49CF-887F-EEF78758681B}"/>
              </a:ext>
            </a:extLst>
          </p:cNvPr>
          <p:cNvSpPr txBox="1"/>
          <p:nvPr/>
        </p:nvSpPr>
        <p:spPr>
          <a:xfrm>
            <a:off x="165100" y="4385788"/>
            <a:ext cx="999697" cy="954107"/>
          </a:xfrm>
          <a:prstGeom prst="rect">
            <a:avLst/>
          </a:prstGeom>
          <a:noFill/>
          <a:ln w="12700">
            <a:solidFill>
              <a:srgbClr val="FF0000"/>
            </a:solidFill>
          </a:ln>
        </p:spPr>
        <p:txBody>
          <a:bodyPr wrap="none" rtlCol="0">
            <a:spAutoFit/>
          </a:bodyPr>
          <a:lstStyle/>
          <a:p>
            <a:pPr algn="ctr"/>
            <a:r>
              <a:rPr lang="fr-FR" dirty="0" err="1">
                <a:solidFill>
                  <a:srgbClr val="FF0000"/>
                </a:solidFill>
              </a:rPr>
              <a:t>Tokens</a:t>
            </a:r>
            <a:endParaRPr lang="fr-FR" dirty="0">
              <a:solidFill>
                <a:srgbClr val="FF0000"/>
              </a:solidFill>
            </a:endParaRPr>
          </a:p>
          <a:p>
            <a:pPr algn="ctr"/>
            <a:r>
              <a:rPr lang="fr-FR" dirty="0">
                <a:solidFill>
                  <a:srgbClr val="FF0000"/>
                </a:solidFill>
              </a:rPr>
              <a:t>terme t :</a:t>
            </a:r>
          </a:p>
          <a:p>
            <a:pPr algn="ctr"/>
            <a:r>
              <a:rPr lang="fr-FR" sz="2000" b="1" dirty="0" err="1">
                <a:solidFill>
                  <a:srgbClr val="FF0000"/>
                </a:solidFill>
              </a:rPr>
              <a:t>f</a:t>
            </a:r>
            <a:r>
              <a:rPr lang="fr-FR" sz="2000" b="1" baseline="-25000" dirty="0" err="1">
                <a:solidFill>
                  <a:srgbClr val="FF0000"/>
                </a:solidFill>
              </a:rPr>
              <a:t>t</a:t>
            </a:r>
            <a:endParaRPr lang="fr-FR" sz="2000" b="1" baseline="-25000" dirty="0">
              <a:solidFill>
                <a:srgbClr val="FF0000"/>
              </a:solidFill>
            </a:endParaRPr>
          </a:p>
        </p:txBody>
      </p:sp>
      <p:sp>
        <p:nvSpPr>
          <p:cNvPr id="31" name="TextBox 30">
            <a:extLst>
              <a:ext uri="{FF2B5EF4-FFF2-40B4-BE49-F238E27FC236}">
                <a16:creationId xmlns:a16="http://schemas.microsoft.com/office/drawing/2014/main" id="{738F0C6C-F9BB-4A7E-B152-071D102DC206}"/>
              </a:ext>
            </a:extLst>
          </p:cNvPr>
          <p:cNvSpPr txBox="1"/>
          <p:nvPr/>
        </p:nvSpPr>
        <p:spPr>
          <a:xfrm>
            <a:off x="3548958" y="4101609"/>
            <a:ext cx="959622" cy="1231106"/>
          </a:xfrm>
          <a:prstGeom prst="rect">
            <a:avLst/>
          </a:prstGeom>
          <a:noFill/>
          <a:ln w="12700">
            <a:solidFill>
              <a:srgbClr val="0070C0"/>
            </a:solidFill>
          </a:ln>
        </p:spPr>
        <p:txBody>
          <a:bodyPr wrap="none" rtlCol="0">
            <a:spAutoFit/>
          </a:bodyPr>
          <a:lstStyle/>
          <a:p>
            <a:pPr algn="ctr"/>
            <a:r>
              <a:rPr lang="fr-FR" dirty="0" err="1">
                <a:solidFill>
                  <a:srgbClr val="0070C0"/>
                </a:solidFill>
              </a:rPr>
              <a:t>Tokens</a:t>
            </a:r>
            <a:endParaRPr lang="fr-FR" dirty="0">
              <a:solidFill>
                <a:srgbClr val="0070C0"/>
              </a:solidFill>
            </a:endParaRPr>
          </a:p>
          <a:p>
            <a:pPr algn="ctr"/>
            <a:r>
              <a:rPr lang="fr-FR" dirty="0">
                <a:solidFill>
                  <a:srgbClr val="0070C0"/>
                </a:solidFill>
              </a:rPr>
              <a:t>autres </a:t>
            </a:r>
          </a:p>
          <a:p>
            <a:pPr algn="ctr"/>
            <a:r>
              <a:rPr lang="fr-FR" dirty="0">
                <a:solidFill>
                  <a:srgbClr val="0070C0"/>
                </a:solidFill>
              </a:rPr>
              <a:t>termes :</a:t>
            </a:r>
          </a:p>
          <a:p>
            <a:pPr algn="ctr"/>
            <a:r>
              <a:rPr lang="fr-FR" sz="2000" b="1" dirty="0">
                <a:solidFill>
                  <a:srgbClr val="0070C0"/>
                </a:solidFill>
              </a:rPr>
              <a:t>M - </a:t>
            </a:r>
            <a:r>
              <a:rPr lang="fr-FR" sz="2000" b="1" dirty="0" err="1">
                <a:solidFill>
                  <a:srgbClr val="0070C0"/>
                </a:solidFill>
              </a:rPr>
              <a:t>f</a:t>
            </a:r>
            <a:r>
              <a:rPr lang="fr-FR" sz="2000" b="1" baseline="-25000" dirty="0" err="1">
                <a:solidFill>
                  <a:srgbClr val="0070C0"/>
                </a:solidFill>
              </a:rPr>
              <a:t>t</a:t>
            </a:r>
            <a:endParaRPr lang="fr-FR" sz="2000" b="1" baseline="-25000" dirty="0">
              <a:solidFill>
                <a:srgbClr val="0070C0"/>
              </a:solidFill>
            </a:endParaRPr>
          </a:p>
        </p:txBody>
      </p:sp>
      <p:cxnSp>
        <p:nvCxnSpPr>
          <p:cNvPr id="32" name="Straight Arrow Connector 31">
            <a:extLst>
              <a:ext uri="{FF2B5EF4-FFF2-40B4-BE49-F238E27FC236}">
                <a16:creationId xmlns:a16="http://schemas.microsoft.com/office/drawing/2014/main" id="{92007822-7A7A-45BA-B1A3-FE70C5067FAE}"/>
              </a:ext>
            </a:extLst>
          </p:cNvPr>
          <p:cNvCxnSpPr>
            <a:cxnSpLocks/>
          </p:cNvCxnSpPr>
          <p:nvPr/>
        </p:nvCxnSpPr>
        <p:spPr>
          <a:xfrm flipH="1">
            <a:off x="3119765" y="4717162"/>
            <a:ext cx="429193" cy="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122BAA-3754-4AE4-8FB1-3972C094F048}"/>
              </a:ext>
            </a:extLst>
          </p:cNvPr>
          <p:cNvCxnSpPr>
            <a:cxnSpLocks/>
          </p:cNvCxnSpPr>
          <p:nvPr/>
        </p:nvCxnSpPr>
        <p:spPr>
          <a:xfrm>
            <a:off x="1164797" y="4862841"/>
            <a:ext cx="47924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C17CD27-9CFB-440B-8043-D60CB340D46A}"/>
              </a:ext>
            </a:extLst>
          </p:cNvPr>
          <p:cNvSpPr txBox="1"/>
          <p:nvPr/>
        </p:nvSpPr>
        <p:spPr>
          <a:xfrm>
            <a:off x="187093" y="3081365"/>
            <a:ext cx="977704" cy="1231106"/>
          </a:xfrm>
          <a:prstGeom prst="rect">
            <a:avLst/>
          </a:prstGeom>
          <a:noFill/>
          <a:ln w="12700">
            <a:solidFill>
              <a:srgbClr val="C00000"/>
            </a:solidFill>
          </a:ln>
        </p:spPr>
        <p:txBody>
          <a:bodyPr wrap="square" rtlCol="0">
            <a:spAutoFit/>
          </a:bodyPr>
          <a:lstStyle/>
          <a:p>
            <a:pPr algn="ctr"/>
            <a:r>
              <a:rPr lang="fr-FR" dirty="0" err="1">
                <a:solidFill>
                  <a:srgbClr val="C00000"/>
                </a:solidFill>
              </a:rPr>
              <a:t>Tokens</a:t>
            </a:r>
            <a:endParaRPr lang="fr-FR" dirty="0">
              <a:solidFill>
                <a:srgbClr val="C00000"/>
              </a:solidFill>
            </a:endParaRPr>
          </a:p>
          <a:p>
            <a:pPr algn="ctr"/>
            <a:r>
              <a:rPr lang="fr-FR" dirty="0">
                <a:solidFill>
                  <a:srgbClr val="C00000"/>
                </a:solidFill>
              </a:rPr>
              <a:t>terme t </a:t>
            </a:r>
          </a:p>
          <a:p>
            <a:pPr algn="ctr"/>
            <a:r>
              <a:rPr lang="fr-FR" dirty="0">
                <a:solidFill>
                  <a:srgbClr val="C00000"/>
                </a:solidFill>
              </a:rPr>
              <a:t>dans S : </a:t>
            </a:r>
          </a:p>
          <a:p>
            <a:pPr algn="ctr"/>
            <a:r>
              <a:rPr lang="fr-FR" sz="2000" b="1" dirty="0" err="1">
                <a:solidFill>
                  <a:srgbClr val="C00000"/>
                </a:solidFill>
              </a:rPr>
              <a:t>f</a:t>
            </a:r>
            <a:r>
              <a:rPr lang="fr-FR" sz="2000" b="1" baseline="-25000" dirty="0" err="1">
                <a:solidFill>
                  <a:srgbClr val="C00000"/>
                </a:solidFill>
              </a:rPr>
              <a:t>st</a:t>
            </a:r>
            <a:endParaRPr lang="fr-FR" sz="2000" b="1" baseline="-25000" dirty="0">
              <a:solidFill>
                <a:srgbClr val="C00000"/>
              </a:solidFill>
            </a:endParaRPr>
          </a:p>
        </p:txBody>
      </p:sp>
      <p:cxnSp>
        <p:nvCxnSpPr>
          <p:cNvPr id="38" name="Straight Arrow Connector 37">
            <a:extLst>
              <a:ext uri="{FF2B5EF4-FFF2-40B4-BE49-F238E27FC236}">
                <a16:creationId xmlns:a16="http://schemas.microsoft.com/office/drawing/2014/main" id="{F52C1E8A-D6FC-498F-86C8-ABC980C00ADE}"/>
              </a:ext>
            </a:extLst>
          </p:cNvPr>
          <p:cNvCxnSpPr>
            <a:cxnSpLocks/>
            <a:stCxn id="37" idx="3"/>
          </p:cNvCxnSpPr>
          <p:nvPr/>
        </p:nvCxnSpPr>
        <p:spPr>
          <a:xfrm>
            <a:off x="1164797" y="3696918"/>
            <a:ext cx="559232" cy="46256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24632D4D-0752-4ADB-AC08-5B28BE41FDD0}"/>
                  </a:ext>
                </a:extLst>
              </p:cNvPr>
              <p:cNvSpPr txBox="1">
                <a:spLocks/>
              </p:cNvSpPr>
              <p:nvPr/>
            </p:nvSpPr>
            <p:spPr>
              <a:xfrm>
                <a:off x="3670618" y="2324012"/>
                <a:ext cx="8385650" cy="1479141"/>
              </a:xfrm>
              <a:prstGeom prst="rect">
                <a:avLst/>
              </a:prstGeom>
            </p:spPr>
            <p:txBody>
              <a:bodyPr vert="horz" lIns="91440" tIns="45720" rIns="91440" bIns="45720" rtlCol="0">
                <a:normAutofit fontScale="25000" lnSpcReduction="2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8000" dirty="0"/>
                  <a:t>La probabilité qu’on ait une fréquence x du terme t dans le sous-corpus S est :</a:t>
                </a:r>
              </a:p>
              <a:p>
                <a:pPr marL="0" indent="0">
                  <a:buNone/>
                </a:pPr>
                <a:endParaRPr lang="fr-FR" sz="4200" dirty="0"/>
              </a:p>
              <a:p>
                <a:pPr marL="0" indent="0">
                  <a:buNone/>
                </a:pPr>
                <a:r>
                  <a:rPr lang="fr-FR" dirty="0"/>
                  <a:t>   </a:t>
                </a:r>
                <a:r>
                  <a:rPr lang="fr-FR" sz="8000" dirty="0">
                    <a:solidFill>
                      <a:srgbClr val="0070C0"/>
                    </a:solidFill>
                    <a:latin typeface="Cambria Math" panose="02040503050406030204" pitchFamily="18" charset="0"/>
                    <a:ea typeface="Cambria Math" panose="02040503050406030204" pitchFamily="18" charset="0"/>
                  </a:rPr>
                  <a:t>P(x) = </a:t>
                </a:r>
                <a14:m>
                  <m:oMath xmlns:m="http://schemas.openxmlformats.org/officeDocument/2006/math">
                    <m:f>
                      <m:fPr>
                        <m:ctrlPr>
                          <a:rPr lang="fr-FR" sz="9600" i="1" smtClean="0">
                            <a:solidFill>
                              <a:srgbClr val="0070C0"/>
                            </a:solidFill>
                            <a:latin typeface="Cambria Math" panose="02040503050406030204" pitchFamily="18" charset="0"/>
                          </a:rPr>
                        </m:ctrlPr>
                      </m:fPr>
                      <m:num>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r>
                                    <a:rPr lang="fr-FR" sz="9600" b="0" i="1" smtClean="0">
                                      <a:solidFill>
                                        <a:srgbClr val="0070C0"/>
                                      </a:solidFill>
                                      <a:latin typeface="Cambria Math" panose="02040503050406030204" pitchFamily="18" charset="0"/>
                                    </a:rPr>
                                    <m:t>𝑥</m:t>
                                  </m:r>
                                </m:e>
                              </m:mr>
                            </m:m>
                          </m:e>
                        </m:d>
                        <m:r>
                          <a:rPr lang="fr-FR" sz="9600" b="0" i="1" smtClean="0">
                            <a:solidFill>
                              <a:srgbClr val="0070C0"/>
                            </a:solidFill>
                            <a:latin typeface="Cambria Math" panose="02040503050406030204" pitchFamily="18" charset="0"/>
                          </a:rPr>
                          <m:t>.</m:t>
                        </m:r>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r>
                                    <a:rPr lang="fr-FR" sz="9600" b="0" i="1" smtClean="0">
                                      <a:solidFill>
                                        <a:srgbClr val="0070C0"/>
                                      </a:solidFill>
                                      <a:latin typeface="Cambria Math" panose="02040503050406030204" pitchFamily="18" charset="0"/>
                                    </a:rPr>
                                    <m:t> − </m:t>
                                  </m:r>
                                  <m:sSub>
                                    <m:sSubPr>
                                      <m:ctrlPr>
                                        <a:rPr lang="fr-FR" sz="9600" b="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𝑓</m:t>
                                      </m:r>
                                    </m:e>
                                    <m:sub>
                                      <m:r>
                                        <a:rPr lang="fr-FR" sz="9600" b="0" i="1" smtClean="0">
                                          <a:solidFill>
                                            <a:srgbClr val="0070C0"/>
                                          </a:solidFill>
                                          <a:latin typeface="Cambria Math" panose="02040503050406030204" pitchFamily="18" charset="0"/>
                                        </a:rPr>
                                        <m:t>𝑡</m:t>
                                      </m:r>
                                    </m:sub>
                                  </m:sSub>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r>
                                    <a:rPr lang="fr-FR" sz="9600" b="0" i="1" smtClean="0">
                                      <a:solidFill>
                                        <a:srgbClr val="0070C0"/>
                                      </a:solidFill>
                                      <a:latin typeface="Cambria Math" panose="02040503050406030204" pitchFamily="18" charset="0"/>
                                    </a:rPr>
                                    <m:t> −</m:t>
                                  </m:r>
                                  <m:r>
                                    <a:rPr lang="fr-FR" sz="9600" b="0" i="1" smtClean="0">
                                      <a:solidFill>
                                        <a:srgbClr val="0070C0"/>
                                      </a:solidFill>
                                      <a:latin typeface="Cambria Math" panose="02040503050406030204" pitchFamily="18" charset="0"/>
                                    </a:rPr>
                                    <m:t>𝑥</m:t>
                                  </m:r>
                                </m:e>
                              </m:mr>
                            </m:m>
                          </m:e>
                        </m:d>
                      </m:num>
                      <m:den>
                        <m:d>
                          <m:dPr>
                            <m:ctrlPr>
                              <a:rPr lang="fr-FR" sz="9600" i="1" smtClean="0">
                                <a:solidFill>
                                  <a:srgbClr val="0070C0"/>
                                </a:solidFill>
                                <a:latin typeface="Cambria Math" panose="02040503050406030204" pitchFamily="18" charset="0"/>
                              </a:rPr>
                            </m:ctrlPr>
                          </m:dPr>
                          <m:e>
                            <m:m>
                              <m:mPr>
                                <m:mcs>
                                  <m:mc>
                                    <m:mcPr>
                                      <m:count m:val="1"/>
                                      <m:mcJc m:val="center"/>
                                    </m:mcPr>
                                  </m:mc>
                                </m:mcs>
                                <m:ctrlPr>
                                  <a:rPr lang="fr-FR" sz="9600" i="1" smtClean="0">
                                    <a:solidFill>
                                      <a:srgbClr val="0070C0"/>
                                    </a:solidFill>
                                    <a:latin typeface="Cambria Math" panose="02040503050406030204" pitchFamily="18" charset="0"/>
                                  </a:rPr>
                                </m:ctrlPr>
                              </m:mPr>
                              <m:mr>
                                <m:e>
                                  <m:r>
                                    <m:rPr>
                                      <m:brk m:alnAt="7"/>
                                    </m:rPr>
                                    <a:rPr lang="fr-FR" sz="9600" b="0" i="1" smtClean="0">
                                      <a:solidFill>
                                        <a:srgbClr val="0070C0"/>
                                      </a:solidFill>
                                      <a:latin typeface="Cambria Math" panose="02040503050406030204" pitchFamily="18" charset="0"/>
                                    </a:rPr>
                                    <m:t>𝑀</m:t>
                                  </m:r>
                                </m:e>
                              </m:mr>
                              <m:mr>
                                <m:e>
                                  <m:sSub>
                                    <m:sSubPr>
                                      <m:ctrlPr>
                                        <a:rPr lang="fr-FR" sz="9600" i="1" smtClean="0">
                                          <a:solidFill>
                                            <a:srgbClr val="0070C0"/>
                                          </a:solidFill>
                                          <a:latin typeface="Cambria Math" panose="02040503050406030204" pitchFamily="18" charset="0"/>
                                        </a:rPr>
                                      </m:ctrlPr>
                                    </m:sSubPr>
                                    <m:e>
                                      <m:r>
                                        <a:rPr lang="fr-FR" sz="9600" b="0" i="1" smtClean="0">
                                          <a:solidFill>
                                            <a:srgbClr val="0070C0"/>
                                          </a:solidFill>
                                          <a:latin typeface="Cambria Math" panose="02040503050406030204" pitchFamily="18" charset="0"/>
                                        </a:rPr>
                                        <m:t>𝑀</m:t>
                                      </m:r>
                                    </m:e>
                                    <m:sub>
                                      <m:r>
                                        <a:rPr lang="fr-FR" sz="9600" b="0" i="1" smtClean="0">
                                          <a:solidFill>
                                            <a:srgbClr val="0070C0"/>
                                          </a:solidFill>
                                          <a:latin typeface="Cambria Math" panose="02040503050406030204" pitchFamily="18" charset="0"/>
                                        </a:rPr>
                                        <m:t>𝑆</m:t>
                                      </m:r>
                                    </m:sub>
                                  </m:sSub>
                                </m:e>
                              </m:mr>
                            </m:m>
                          </m:e>
                        </m:d>
                      </m:den>
                    </m:f>
                  </m:oMath>
                </a14:m>
                <a:r>
                  <a:rPr lang="fr-FR" dirty="0"/>
                  <a:t>   </a:t>
                </a:r>
                <a:r>
                  <a:rPr lang="fr-FR" sz="7200" dirty="0"/>
                  <a:t>avec </a:t>
                </a:r>
                <a14:m>
                  <m:oMath xmlns:m="http://schemas.openxmlformats.org/officeDocument/2006/math">
                    <m:d>
                      <m:dPr>
                        <m:ctrlPr>
                          <a:rPr lang="fr-FR" sz="7200" i="1" smtClean="0">
                            <a:latin typeface="Cambria Math" panose="02040503050406030204" pitchFamily="18" charset="0"/>
                          </a:rPr>
                        </m:ctrlPr>
                      </m:dPr>
                      <m:e>
                        <m:m>
                          <m:mPr>
                            <m:mcs>
                              <m:mc>
                                <m:mcPr>
                                  <m:count m:val="1"/>
                                  <m:mcJc m:val="center"/>
                                </m:mcPr>
                              </m:mc>
                            </m:mcs>
                            <m:ctrlPr>
                              <a:rPr lang="fr-FR" sz="7200" i="1" smtClean="0">
                                <a:latin typeface="Cambria Math" panose="02040503050406030204" pitchFamily="18" charset="0"/>
                              </a:rPr>
                            </m:ctrlPr>
                          </m:mPr>
                          <m:mr>
                            <m:e>
                              <m:r>
                                <m:rPr>
                                  <m:brk m:alnAt="7"/>
                                </m:rPr>
                                <a:rPr lang="fr-FR" sz="7200" b="0" i="1" smtClean="0">
                                  <a:latin typeface="Cambria Math" panose="02040503050406030204" pitchFamily="18" charset="0"/>
                                </a:rPr>
                                <m:t>𝑛</m:t>
                              </m:r>
                            </m:e>
                          </m:mr>
                          <m:mr>
                            <m:e>
                              <m:r>
                                <a:rPr lang="fr-FR" sz="7200" b="0" i="1" smtClean="0">
                                  <a:latin typeface="Cambria Math" panose="02040503050406030204" pitchFamily="18" charset="0"/>
                                </a:rPr>
                                <m:t>𝑝</m:t>
                              </m:r>
                            </m:e>
                          </m:mr>
                        </m:m>
                      </m:e>
                    </m:d>
                    <m:r>
                      <a:rPr lang="fr-FR" sz="7200" b="0" i="1" smtClean="0">
                        <a:latin typeface="Cambria Math" panose="02040503050406030204" pitchFamily="18" charset="0"/>
                      </a:rPr>
                      <m:t>= </m:t>
                    </m:r>
                    <m:sSubSup>
                      <m:sSubSupPr>
                        <m:ctrlPr>
                          <a:rPr lang="fr-FR" sz="7200" b="0" i="1" smtClean="0">
                            <a:latin typeface="Cambria Math" panose="02040503050406030204" pitchFamily="18" charset="0"/>
                          </a:rPr>
                        </m:ctrlPr>
                      </m:sSubSupPr>
                      <m:e>
                        <m:r>
                          <a:rPr lang="fr-FR" sz="7200" b="0" i="1" smtClean="0">
                            <a:latin typeface="Cambria Math" panose="02040503050406030204" pitchFamily="18" charset="0"/>
                          </a:rPr>
                          <m:t>𝐶</m:t>
                        </m:r>
                      </m:e>
                      <m:sub>
                        <m:r>
                          <a:rPr lang="fr-FR" sz="7200" b="0" i="1" smtClean="0">
                            <a:latin typeface="Cambria Math" panose="02040503050406030204" pitchFamily="18" charset="0"/>
                          </a:rPr>
                          <m:t>𝑛</m:t>
                        </m:r>
                      </m:sub>
                      <m:sup>
                        <m:r>
                          <a:rPr lang="fr-FR" sz="7200" b="0" i="1" smtClean="0">
                            <a:latin typeface="Cambria Math" panose="02040503050406030204" pitchFamily="18" charset="0"/>
                          </a:rPr>
                          <m:t>𝑝</m:t>
                        </m:r>
                      </m:sup>
                    </m:sSubSup>
                    <m:r>
                      <a:rPr lang="fr-FR" sz="7200" b="0" i="1" smtClean="0">
                        <a:latin typeface="Cambria Math" panose="02040503050406030204" pitchFamily="18" charset="0"/>
                      </a:rPr>
                      <m:t>= </m:t>
                    </m:r>
                    <m:f>
                      <m:fPr>
                        <m:ctrlPr>
                          <a:rPr lang="fr-FR" sz="7200" b="0" i="1" smtClean="0">
                            <a:latin typeface="Cambria Math" panose="02040503050406030204" pitchFamily="18" charset="0"/>
                          </a:rPr>
                        </m:ctrlPr>
                      </m:fPr>
                      <m:num>
                        <m:r>
                          <a:rPr lang="fr-FR" sz="7200" b="0" i="1" smtClean="0">
                            <a:latin typeface="Cambria Math" panose="02040503050406030204" pitchFamily="18" charset="0"/>
                          </a:rPr>
                          <m:t>𝑛</m:t>
                        </m:r>
                        <m:r>
                          <a:rPr lang="fr-FR" sz="7200" b="0" i="1" smtClean="0">
                            <a:latin typeface="Cambria Math" panose="02040503050406030204" pitchFamily="18" charset="0"/>
                          </a:rPr>
                          <m:t>!</m:t>
                        </m:r>
                      </m:num>
                      <m:den>
                        <m:r>
                          <a:rPr lang="fr-FR" sz="7200" b="0" i="1" smtClean="0">
                            <a:latin typeface="Cambria Math" panose="02040503050406030204" pitchFamily="18" charset="0"/>
                          </a:rPr>
                          <m:t>𝑝</m:t>
                        </m:r>
                        <m:r>
                          <a:rPr lang="fr-FR" sz="7200" b="0" i="1" smtClean="0">
                            <a:latin typeface="Cambria Math" panose="02040503050406030204" pitchFamily="18" charset="0"/>
                          </a:rPr>
                          <m:t>! </m:t>
                        </m:r>
                        <m:d>
                          <m:dPr>
                            <m:ctrlPr>
                              <a:rPr lang="fr-FR" sz="7200" b="0" i="1" smtClean="0">
                                <a:latin typeface="Cambria Math" panose="02040503050406030204" pitchFamily="18" charset="0"/>
                              </a:rPr>
                            </m:ctrlPr>
                          </m:dPr>
                          <m:e>
                            <m:r>
                              <a:rPr lang="fr-FR" sz="7200" b="0" i="1" smtClean="0">
                                <a:latin typeface="Cambria Math" panose="02040503050406030204" pitchFamily="18" charset="0"/>
                              </a:rPr>
                              <m:t>𝑛</m:t>
                            </m:r>
                            <m:r>
                              <a:rPr lang="fr-FR" sz="7200" b="0" i="1" smtClean="0">
                                <a:latin typeface="Cambria Math" panose="02040503050406030204" pitchFamily="18" charset="0"/>
                              </a:rPr>
                              <m:t>−</m:t>
                            </m:r>
                            <m:r>
                              <a:rPr lang="fr-FR" sz="7200" b="0" i="1" smtClean="0">
                                <a:latin typeface="Cambria Math" panose="02040503050406030204" pitchFamily="18" charset="0"/>
                              </a:rPr>
                              <m:t>𝑝</m:t>
                            </m:r>
                          </m:e>
                        </m:d>
                        <m:r>
                          <a:rPr lang="fr-FR" sz="7200" b="0" i="1" smtClean="0">
                            <a:latin typeface="Cambria Math" panose="02040503050406030204" pitchFamily="18" charset="0"/>
                          </a:rPr>
                          <m:t>!</m:t>
                        </m:r>
                      </m:den>
                    </m:f>
                  </m:oMath>
                </a14:m>
                <a:r>
                  <a:rPr lang="fr-FR" sz="7200" dirty="0"/>
                  <a:t> , nb de combinaisons (sans ordre)</a:t>
                </a:r>
                <a:endParaRPr lang="fr-FR" dirty="0"/>
              </a:p>
            </p:txBody>
          </p:sp>
        </mc:Choice>
        <mc:Fallback xmlns="">
          <p:sp>
            <p:nvSpPr>
              <p:cNvPr id="41" name="Content Placeholder 2">
                <a:extLst>
                  <a:ext uri="{FF2B5EF4-FFF2-40B4-BE49-F238E27FC236}">
                    <a16:creationId xmlns:a16="http://schemas.microsoft.com/office/drawing/2014/main" id="{24632D4D-0752-4ADB-AC08-5B28BE41FDD0}"/>
                  </a:ext>
                </a:extLst>
              </p:cNvPr>
              <p:cNvSpPr txBox="1">
                <a:spLocks noRot="1" noChangeAspect="1" noMove="1" noResize="1" noEditPoints="1" noAdjustHandles="1" noChangeArrowheads="1" noChangeShapeType="1" noTextEdit="1"/>
              </p:cNvSpPr>
              <p:nvPr/>
            </p:nvSpPr>
            <p:spPr>
              <a:xfrm>
                <a:off x="3670618" y="2324012"/>
                <a:ext cx="8385650" cy="1479141"/>
              </a:xfrm>
              <a:prstGeom prst="rect">
                <a:avLst/>
              </a:prstGeom>
              <a:blipFill>
                <a:blip r:embed="rId3"/>
                <a:stretch>
                  <a:fillRect l="-727" t="-740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1C4AEACF-63F8-44A1-9714-5CABAEA18962}"/>
                  </a:ext>
                </a:extLst>
              </p:cNvPr>
              <p:cNvSpPr txBox="1">
                <a:spLocks/>
              </p:cNvSpPr>
              <p:nvPr/>
            </p:nvSpPr>
            <p:spPr>
              <a:xfrm>
                <a:off x="4508580" y="3734401"/>
                <a:ext cx="7683420" cy="113285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dirty="0"/>
                  <a:t>Dont l’espérance </a:t>
                </a:r>
                <a14:m>
                  <m:oMath xmlns:m="http://schemas.openxmlformats.org/officeDocument/2006/math">
                    <m:acc>
                      <m:accPr>
                        <m:chr m:val="̂"/>
                        <m:ctrlPr>
                          <a:rPr lang="fr-FR" sz="2400" i="1" smtClean="0">
                            <a:solidFill>
                              <a:srgbClr val="0070C0"/>
                            </a:solidFill>
                            <a:latin typeface="Cambria Math" panose="02040503050406030204" pitchFamily="18" charset="0"/>
                          </a:rPr>
                        </m:ctrlPr>
                      </m:accPr>
                      <m:e>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𝑠𝑡</m:t>
                            </m:r>
                          </m:sub>
                        </m:sSub>
                      </m:e>
                    </m:acc>
                  </m:oMath>
                </a14:m>
                <a:r>
                  <a:rPr lang="fr-FR" sz="3200" dirty="0">
                    <a:solidFill>
                      <a:srgbClr val="0070C0"/>
                    </a:solidFill>
                  </a:rPr>
                  <a:t> </a:t>
                </a:r>
                <a:r>
                  <a:rPr lang="fr-FR" sz="2400" dirty="0">
                    <a:solidFill>
                      <a:srgbClr val="0070C0"/>
                    </a:solidFill>
                  </a:rPr>
                  <a:t>=</a:t>
                </a:r>
                <a:r>
                  <a:rPr lang="fr-FR" sz="3200" dirty="0">
                    <a:solidFill>
                      <a:srgbClr val="0070C0"/>
                    </a:solidFill>
                  </a:rPr>
                  <a:t> </a:t>
                </a:r>
                <a14:m>
                  <m:oMath xmlns:m="http://schemas.openxmlformats.org/officeDocument/2006/math">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𝑀</m:t>
                        </m:r>
                      </m:e>
                      <m:sub>
                        <m:r>
                          <a:rPr lang="fr-FR" sz="2400" i="1">
                            <a:solidFill>
                              <a:srgbClr val="0070C0"/>
                            </a:solidFill>
                            <a:latin typeface="Cambria Math" panose="02040503050406030204" pitchFamily="18" charset="0"/>
                          </a:rPr>
                          <m:t>𝑆</m:t>
                        </m:r>
                      </m:sub>
                    </m:sSub>
                    <m:r>
                      <a:rPr lang="fr-FR" sz="2400" i="1">
                        <a:solidFill>
                          <a:srgbClr val="0070C0"/>
                        </a:solidFill>
                        <a:latin typeface="Cambria Math" panose="02040503050406030204" pitchFamily="18" charset="0"/>
                      </a:rPr>
                      <m:t> . </m:t>
                    </m:r>
                    <m:f>
                      <m:fPr>
                        <m:ctrlPr>
                          <a:rPr lang="fr-FR" sz="2400" i="1">
                            <a:solidFill>
                              <a:srgbClr val="0070C0"/>
                            </a:solidFill>
                            <a:latin typeface="Cambria Math" panose="02040503050406030204" pitchFamily="18" charset="0"/>
                          </a:rPr>
                        </m:ctrlPr>
                      </m:fPr>
                      <m:num>
                        <m:sSub>
                          <m:sSubPr>
                            <m:ctrlPr>
                              <a:rPr lang="fr-FR" sz="2400" i="1">
                                <a:solidFill>
                                  <a:srgbClr val="0070C0"/>
                                </a:solidFill>
                                <a:latin typeface="Cambria Math" panose="02040503050406030204" pitchFamily="18" charset="0"/>
                              </a:rPr>
                            </m:ctrlPr>
                          </m:sSubPr>
                          <m:e>
                            <m:r>
                              <a:rPr lang="fr-FR" sz="2400" i="1">
                                <a:solidFill>
                                  <a:srgbClr val="0070C0"/>
                                </a:solidFill>
                                <a:latin typeface="Cambria Math" panose="02040503050406030204" pitchFamily="18" charset="0"/>
                              </a:rPr>
                              <m:t>𝑓</m:t>
                            </m:r>
                          </m:e>
                          <m:sub>
                            <m:r>
                              <a:rPr lang="fr-FR" sz="2400" i="1">
                                <a:solidFill>
                                  <a:srgbClr val="0070C0"/>
                                </a:solidFill>
                                <a:latin typeface="Cambria Math" panose="02040503050406030204" pitchFamily="18" charset="0"/>
                              </a:rPr>
                              <m:t>𝑡</m:t>
                            </m:r>
                          </m:sub>
                        </m:sSub>
                      </m:num>
                      <m:den>
                        <m:r>
                          <a:rPr lang="fr-FR" sz="2400" i="1">
                            <a:solidFill>
                              <a:srgbClr val="0070C0"/>
                            </a:solidFill>
                            <a:latin typeface="Cambria Math" panose="02040503050406030204" pitchFamily="18" charset="0"/>
                          </a:rPr>
                          <m:t>𝑀</m:t>
                        </m:r>
                      </m:den>
                    </m:f>
                  </m:oMath>
                </a14:m>
                <a:r>
                  <a:rPr lang="fr-FR" sz="2400" dirty="0">
                    <a:solidFill>
                      <a:srgbClr val="0070C0"/>
                    </a:solidFill>
                  </a:rPr>
                  <a:t> </a:t>
                </a:r>
                <a:r>
                  <a:rPr lang="fr-FR" sz="2000" dirty="0"/>
                  <a:t>est à comparer avec </a:t>
                </a:r>
                <a:r>
                  <a:rPr lang="fr-FR" dirty="0" err="1">
                    <a:solidFill>
                      <a:srgbClr val="0070C0"/>
                    </a:solidFill>
                  </a:rPr>
                  <a:t>f</a:t>
                </a:r>
                <a:r>
                  <a:rPr lang="fr-FR" baseline="-25000" dirty="0" err="1">
                    <a:solidFill>
                      <a:srgbClr val="0070C0"/>
                    </a:solidFill>
                  </a:rPr>
                  <a:t>st</a:t>
                </a:r>
                <a:r>
                  <a:rPr lang="fr-FR" sz="2000" dirty="0"/>
                  <a:t> constatée :</a:t>
                </a:r>
              </a:p>
              <a:p>
                <a:pPr marL="0" indent="0">
                  <a:buNone/>
                </a:pPr>
                <a:r>
                  <a:rPr lang="fr-FR" sz="2000" dirty="0"/>
                  <a:t>Si</a:t>
                </a:r>
                <a:r>
                  <a:rPr lang="fr-FR" dirty="0"/>
                  <a:t> </a:t>
                </a:r>
                <a:r>
                  <a:rPr lang="fr-FR" sz="2400" i="1" dirty="0" err="1">
                    <a:solidFill>
                      <a:srgbClr val="FF0000"/>
                    </a:solidFill>
                    <a:latin typeface="Cambria Math" panose="02040503050406030204" pitchFamily="18" charset="0"/>
                    <a:ea typeface="Cambria Math" panose="02040503050406030204" pitchFamily="18" charset="0"/>
                  </a:rPr>
                  <a:t>f</a:t>
                </a:r>
                <a:r>
                  <a:rPr lang="fr-FR" sz="2400" i="1" baseline="-25000" dirty="0" err="1">
                    <a:solidFill>
                      <a:srgbClr val="FF0000"/>
                    </a:solidFill>
                    <a:latin typeface="Cambria Math" panose="02040503050406030204" pitchFamily="18" charset="0"/>
                    <a:ea typeface="Cambria Math" panose="02040503050406030204" pitchFamily="18" charset="0"/>
                  </a:rPr>
                  <a:t>st</a:t>
                </a:r>
                <a:r>
                  <a:rPr lang="fr-FR" sz="2400" baseline="-25000" dirty="0">
                    <a:solidFill>
                      <a:srgbClr val="FF0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&gt;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0000"/>
                    </a:solidFill>
                    <a:latin typeface="Cambria Math" panose="02040503050406030204" pitchFamily="18" charset="0"/>
                    <a:ea typeface="Cambria Math" panose="02040503050406030204" pitchFamily="18" charset="0"/>
                  </a:rPr>
                  <a:t>X &gt;= </a:t>
                </a:r>
                <a:r>
                  <a:rPr lang="fr-FR" sz="2000" i="1" dirty="0" err="1">
                    <a:solidFill>
                      <a:srgbClr val="FF0000"/>
                    </a:solidFill>
                    <a:latin typeface="Cambria Math" panose="02040503050406030204" pitchFamily="18" charset="0"/>
                    <a:ea typeface="Cambria Math" panose="02040503050406030204" pitchFamily="18" charset="0"/>
                  </a:rPr>
                  <a:t>f</a:t>
                </a:r>
                <a:r>
                  <a:rPr lang="fr-FR" sz="2000" i="1" baseline="-25000" dirty="0" err="1">
                    <a:solidFill>
                      <a:srgbClr val="FF0000"/>
                    </a:solidFill>
                    <a:latin typeface="Cambria Math" panose="02040503050406030204" pitchFamily="18" charset="0"/>
                    <a:ea typeface="Cambria Math" panose="02040503050406030204" pitchFamily="18" charset="0"/>
                  </a:rPr>
                  <a:t>st</a:t>
                </a:r>
                <a:r>
                  <a:rPr lang="fr-FR" sz="2000" i="1" baseline="-25000" dirty="0">
                    <a:solidFill>
                      <a:srgbClr val="FF0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r>
                  <a:rPr lang="fr-FR" sz="2400" dirty="0">
                    <a:latin typeface="Cambria Math" panose="02040503050406030204" pitchFamily="18" charset="0"/>
                    <a:ea typeface="Cambria Math" panose="02040503050406030204" pitchFamily="18" charset="0"/>
                  </a:rPr>
                  <a:t>; </a:t>
                </a:r>
                <a:r>
                  <a:rPr lang="fr-FR" sz="2000" dirty="0"/>
                  <a:t>Si </a:t>
                </a:r>
                <a:r>
                  <a:rPr lang="fr-FR" sz="2400" i="1" dirty="0" err="1">
                    <a:solidFill>
                      <a:srgbClr val="FFC000"/>
                    </a:solidFill>
                    <a:latin typeface="Cambria Math" panose="02040503050406030204" pitchFamily="18" charset="0"/>
                    <a:ea typeface="Cambria Math" panose="02040503050406030204" pitchFamily="18" charset="0"/>
                  </a:rPr>
                  <a:t>f</a:t>
                </a:r>
                <a:r>
                  <a:rPr lang="fr-FR" sz="2400" i="1" baseline="-25000" dirty="0" err="1">
                    <a:solidFill>
                      <a:srgbClr val="FFC000"/>
                    </a:solidFill>
                    <a:latin typeface="Cambria Math" panose="02040503050406030204" pitchFamily="18" charset="0"/>
                    <a:ea typeface="Cambria Math" panose="02040503050406030204" pitchFamily="18" charset="0"/>
                  </a:rPr>
                  <a:t>st</a:t>
                </a:r>
                <a:r>
                  <a:rPr lang="fr-FR" sz="2400" baseline="-25000" dirty="0">
                    <a:solidFill>
                      <a:srgbClr val="FFC000"/>
                    </a:solidFill>
                    <a:latin typeface="Cambria Math" panose="02040503050406030204" pitchFamily="18" charset="0"/>
                    <a:ea typeface="Cambria Math" panose="02040503050406030204" pitchFamily="18" charset="0"/>
                  </a:rPr>
                  <a:t> </a:t>
                </a:r>
                <a:r>
                  <a:rPr lang="fr-FR" sz="2000" i="1" dirty="0">
                    <a:latin typeface="Cambria Math" panose="02040503050406030204" pitchFamily="18" charset="0"/>
                    <a:ea typeface="Cambria Math" panose="02040503050406030204" pitchFamily="18" charset="0"/>
                  </a:rPr>
                  <a:t>&lt;</a:t>
                </a:r>
                <a:r>
                  <a:rPr lang="fr-FR" sz="2400" dirty="0"/>
                  <a:t> </a:t>
                </a:r>
                <a14:m>
                  <m:oMath xmlns:m="http://schemas.openxmlformats.org/officeDocument/2006/math">
                    <m:acc>
                      <m:accPr>
                        <m:chr m:val="̂"/>
                        <m:ctrlPr>
                          <a:rPr lang="fr-FR" sz="2000" i="1" smtClean="0">
                            <a:solidFill>
                              <a:srgbClr val="00B050"/>
                            </a:solidFill>
                            <a:latin typeface="Cambria Math" panose="02040503050406030204" pitchFamily="18" charset="0"/>
                          </a:rPr>
                        </m:ctrlPr>
                      </m:accPr>
                      <m:e>
                        <m:sSub>
                          <m:sSubPr>
                            <m:ctrlPr>
                              <a:rPr lang="fr-FR" sz="2000" i="1">
                                <a:solidFill>
                                  <a:srgbClr val="00B050"/>
                                </a:solidFill>
                                <a:latin typeface="Cambria Math" panose="02040503050406030204" pitchFamily="18" charset="0"/>
                              </a:rPr>
                            </m:ctrlPr>
                          </m:sSubPr>
                          <m:e>
                            <m:r>
                              <a:rPr lang="fr-FR" sz="2000" i="1">
                                <a:solidFill>
                                  <a:srgbClr val="00B050"/>
                                </a:solidFill>
                                <a:latin typeface="Cambria Math" panose="02040503050406030204" pitchFamily="18" charset="0"/>
                              </a:rPr>
                              <m:t>𝑓</m:t>
                            </m:r>
                          </m:e>
                          <m:sub>
                            <m:r>
                              <a:rPr lang="fr-FR" sz="2000" i="1">
                                <a:solidFill>
                                  <a:srgbClr val="00B050"/>
                                </a:solidFill>
                                <a:latin typeface="Cambria Math" panose="02040503050406030204" pitchFamily="18" charset="0"/>
                              </a:rPr>
                              <m:t>𝑠𝑡</m:t>
                            </m:r>
                          </m:sub>
                        </m:sSub>
                      </m:e>
                    </m:acc>
                  </m:oMath>
                </a14:m>
                <a:r>
                  <a:rPr lang="fr-FR" sz="2400" dirty="0">
                    <a:solidFill>
                      <a:srgbClr val="00B050"/>
                    </a:solidFill>
                  </a:rPr>
                  <a:t> </a:t>
                </a:r>
                <a:r>
                  <a:rPr lang="fr-FR" sz="2400" dirty="0"/>
                  <a:t>,  </a:t>
                </a:r>
                <a:r>
                  <a:rPr lang="fr-FR" sz="1800" dirty="0">
                    <a:latin typeface="Cambria Math" panose="02040503050406030204" pitchFamily="18" charset="0"/>
                    <a:ea typeface="Cambria Math" panose="02040503050406030204" pitchFamily="18" charset="0"/>
                  </a:rPr>
                  <a:t>S</a:t>
                </a:r>
                <a:r>
                  <a:rPr lang="fr-FR" sz="1800" baseline="30000" dirty="0">
                    <a:latin typeface="Cambria Math" panose="02040503050406030204" pitchFamily="18" charset="0"/>
                    <a:ea typeface="Cambria Math" panose="02040503050406030204" pitchFamily="18" charset="0"/>
                  </a:rPr>
                  <a:t>-</a:t>
                </a:r>
                <a:r>
                  <a:rPr lang="fr-FR" sz="1800" dirty="0">
                    <a:latin typeface="Cambria Math" panose="02040503050406030204" pitchFamily="18" charset="0"/>
                    <a:ea typeface="Cambria Math" panose="02040503050406030204" pitchFamily="18" charset="0"/>
                  </a:rPr>
                  <a:t> = P(</a:t>
                </a:r>
                <a:r>
                  <a:rPr lang="fr-FR" sz="1800" dirty="0">
                    <a:solidFill>
                      <a:srgbClr val="FFC000"/>
                    </a:solidFill>
                    <a:latin typeface="Cambria Math" panose="02040503050406030204" pitchFamily="18" charset="0"/>
                    <a:ea typeface="Cambria Math" panose="02040503050406030204" pitchFamily="18" charset="0"/>
                  </a:rPr>
                  <a:t>X &lt;= </a:t>
                </a:r>
                <a:r>
                  <a:rPr lang="fr-FR" sz="2000" i="1" dirty="0" err="1">
                    <a:solidFill>
                      <a:srgbClr val="FFC000"/>
                    </a:solidFill>
                    <a:latin typeface="Cambria Math" panose="02040503050406030204" pitchFamily="18" charset="0"/>
                    <a:ea typeface="Cambria Math" panose="02040503050406030204" pitchFamily="18" charset="0"/>
                  </a:rPr>
                  <a:t>f</a:t>
                </a:r>
                <a:r>
                  <a:rPr lang="fr-FR" sz="2000" i="1" baseline="-25000" dirty="0" err="1">
                    <a:solidFill>
                      <a:srgbClr val="FFC000"/>
                    </a:solidFill>
                    <a:latin typeface="Cambria Math" panose="02040503050406030204" pitchFamily="18" charset="0"/>
                    <a:ea typeface="Cambria Math" panose="02040503050406030204" pitchFamily="18" charset="0"/>
                  </a:rPr>
                  <a:t>st</a:t>
                </a:r>
                <a:r>
                  <a:rPr lang="fr-FR" sz="2000" i="1" baseline="-25000" dirty="0">
                    <a:solidFill>
                      <a:srgbClr val="FFC000"/>
                    </a:solidFill>
                    <a:latin typeface="Cambria Math" panose="02040503050406030204" pitchFamily="18" charset="0"/>
                    <a:ea typeface="Cambria Math" panose="02040503050406030204" pitchFamily="18" charset="0"/>
                  </a:rPr>
                  <a:t> </a:t>
                </a:r>
                <a:r>
                  <a:rPr lang="fr-FR" sz="1800" dirty="0">
                    <a:latin typeface="Cambria Math" panose="02040503050406030204" pitchFamily="18" charset="0"/>
                    <a:ea typeface="Cambria Math" panose="02040503050406030204" pitchFamily="18" charset="0"/>
                  </a:rPr>
                  <a:t>)</a:t>
                </a:r>
                <a:r>
                  <a:rPr lang="fr-FR" sz="2000" dirty="0">
                    <a:latin typeface="Cambria Math" panose="02040503050406030204" pitchFamily="18" charset="0"/>
                    <a:ea typeface="Cambria Math" panose="02040503050406030204" pitchFamily="18" charset="0"/>
                  </a:rPr>
                  <a:t> </a:t>
                </a:r>
                <a:endParaRPr lang="fr-FR" dirty="0"/>
              </a:p>
            </p:txBody>
          </p:sp>
        </mc:Choice>
        <mc:Fallback xmlns="">
          <p:sp>
            <p:nvSpPr>
              <p:cNvPr id="42" name="Content Placeholder 2">
                <a:extLst>
                  <a:ext uri="{FF2B5EF4-FFF2-40B4-BE49-F238E27FC236}">
                    <a16:creationId xmlns:a16="http://schemas.microsoft.com/office/drawing/2014/main" id="{1C4AEACF-63F8-44A1-9714-5CABAEA18962}"/>
                  </a:ext>
                </a:extLst>
              </p:cNvPr>
              <p:cNvSpPr txBox="1">
                <a:spLocks noRot="1" noChangeAspect="1" noMove="1" noResize="1" noEditPoints="1" noAdjustHandles="1" noChangeArrowheads="1" noChangeShapeType="1" noTextEdit="1"/>
              </p:cNvSpPr>
              <p:nvPr/>
            </p:nvSpPr>
            <p:spPr>
              <a:xfrm>
                <a:off x="4508580" y="3734401"/>
                <a:ext cx="7683420" cy="1132854"/>
              </a:xfrm>
              <a:prstGeom prst="rect">
                <a:avLst/>
              </a:prstGeom>
              <a:blipFill>
                <a:blip r:embed="rId4"/>
                <a:stretch>
                  <a:fillRect l="-873" t="-5405" b="-6486"/>
                </a:stretch>
              </a:blipFill>
            </p:spPr>
            <p:txBody>
              <a:bodyPr/>
              <a:lstStyle/>
              <a:p>
                <a:r>
                  <a:rPr lang="fr-FR">
                    <a:noFill/>
                  </a:rPr>
                  <a:t> </a:t>
                </a:r>
              </a:p>
            </p:txBody>
          </p:sp>
        </mc:Fallback>
      </mc:AlternateContent>
      <p:pic>
        <p:nvPicPr>
          <p:cNvPr id="43" name="Picture 42">
            <a:extLst>
              <a:ext uri="{FF2B5EF4-FFF2-40B4-BE49-F238E27FC236}">
                <a16:creationId xmlns:a16="http://schemas.microsoft.com/office/drawing/2014/main" id="{A3A4E092-7792-4C94-8A67-51E07BDDAEFA}"/>
              </a:ext>
            </a:extLst>
          </p:cNvPr>
          <p:cNvPicPr>
            <a:picLocks noChangeAspect="1"/>
          </p:cNvPicPr>
          <p:nvPr/>
        </p:nvPicPr>
        <p:blipFill>
          <a:blip r:embed="rId5"/>
          <a:stretch>
            <a:fillRect/>
          </a:stretch>
        </p:blipFill>
        <p:spPr>
          <a:xfrm>
            <a:off x="4633729" y="5213542"/>
            <a:ext cx="2802728" cy="1644458"/>
          </a:xfrm>
          <a:prstGeom prst="rect">
            <a:avLst/>
          </a:prstGeom>
        </p:spPr>
      </p:pic>
      <p:pic>
        <p:nvPicPr>
          <p:cNvPr id="44" name="Picture 43">
            <a:extLst>
              <a:ext uri="{FF2B5EF4-FFF2-40B4-BE49-F238E27FC236}">
                <a16:creationId xmlns:a16="http://schemas.microsoft.com/office/drawing/2014/main" id="{5858DFD0-C570-4177-BB1E-99FE451F7755}"/>
              </a:ext>
            </a:extLst>
          </p:cNvPr>
          <p:cNvPicPr>
            <a:picLocks noChangeAspect="1"/>
          </p:cNvPicPr>
          <p:nvPr/>
        </p:nvPicPr>
        <p:blipFill>
          <a:blip r:embed="rId5"/>
          <a:stretch>
            <a:fillRect/>
          </a:stretch>
        </p:blipFill>
        <p:spPr>
          <a:xfrm>
            <a:off x="8888707" y="5213542"/>
            <a:ext cx="2802728" cy="1644458"/>
          </a:xfrm>
          <a:prstGeom prst="rect">
            <a:avLst/>
          </a:prstGeom>
        </p:spPr>
      </p:pic>
      <p:cxnSp>
        <p:nvCxnSpPr>
          <p:cNvPr id="46" name="Straight Connector 45">
            <a:extLst>
              <a:ext uri="{FF2B5EF4-FFF2-40B4-BE49-F238E27FC236}">
                <a16:creationId xmlns:a16="http://schemas.microsoft.com/office/drawing/2014/main" id="{24FE1CB4-9EFA-4271-9421-2F1C1721C3F8}"/>
              </a:ext>
            </a:extLst>
          </p:cNvPr>
          <p:cNvCxnSpPr>
            <a:cxnSpLocks/>
          </p:cNvCxnSpPr>
          <p:nvPr/>
        </p:nvCxnSpPr>
        <p:spPr>
          <a:xfrm>
            <a:off x="6296297" y="4954281"/>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0BBF89-CDF0-4F10-AD5A-3711EDF6973E}"/>
              </a:ext>
            </a:extLst>
          </p:cNvPr>
          <p:cNvCxnSpPr>
            <a:cxnSpLocks/>
          </p:cNvCxnSpPr>
          <p:nvPr/>
        </p:nvCxnSpPr>
        <p:spPr>
          <a:xfrm>
            <a:off x="10554524" y="4954280"/>
            <a:ext cx="0" cy="1903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7046324-4D57-461F-AC42-250F640C2630}"/>
              </a:ext>
            </a:extLst>
          </p:cNvPr>
          <p:cNvCxnSpPr>
            <a:cxnSpLocks/>
          </p:cNvCxnSpPr>
          <p:nvPr/>
        </p:nvCxnSpPr>
        <p:spPr>
          <a:xfrm>
            <a:off x="6691308" y="6089797"/>
            <a:ext cx="0" cy="4528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654E78-1BE4-4E9E-AE58-261032254DAA}"/>
              </a:ext>
            </a:extLst>
          </p:cNvPr>
          <p:cNvCxnSpPr>
            <a:cxnSpLocks/>
          </p:cNvCxnSpPr>
          <p:nvPr/>
        </p:nvCxnSpPr>
        <p:spPr>
          <a:xfrm>
            <a:off x="6791456" y="6211614"/>
            <a:ext cx="0" cy="3310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ECE29AE-3892-4EAD-A137-6E3097121DD9}"/>
              </a:ext>
            </a:extLst>
          </p:cNvPr>
          <p:cNvCxnSpPr>
            <a:cxnSpLocks/>
          </p:cNvCxnSpPr>
          <p:nvPr/>
        </p:nvCxnSpPr>
        <p:spPr>
          <a:xfrm>
            <a:off x="6896560" y="6366641"/>
            <a:ext cx="0" cy="1760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F4F39B-3F3E-4237-905F-024DA674E808}"/>
              </a:ext>
            </a:extLst>
          </p:cNvPr>
          <p:cNvCxnSpPr>
            <a:cxnSpLocks/>
          </p:cNvCxnSpPr>
          <p:nvPr/>
        </p:nvCxnSpPr>
        <p:spPr>
          <a:xfrm>
            <a:off x="6993781" y="6423134"/>
            <a:ext cx="0" cy="867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72030DD-22F7-4414-A75B-5D0D9D3358BA}"/>
              </a:ext>
            </a:extLst>
          </p:cNvPr>
          <p:cNvCxnSpPr>
            <a:cxnSpLocks/>
          </p:cNvCxnSpPr>
          <p:nvPr/>
        </p:nvCxnSpPr>
        <p:spPr>
          <a:xfrm>
            <a:off x="7096563" y="6488166"/>
            <a:ext cx="0" cy="43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350C0DA-8193-4DEB-8A9A-7CF541982F15}"/>
              </a:ext>
            </a:extLst>
          </p:cNvPr>
          <p:cNvCxnSpPr>
            <a:cxnSpLocks/>
          </p:cNvCxnSpPr>
          <p:nvPr/>
        </p:nvCxnSpPr>
        <p:spPr>
          <a:xfrm flipV="1">
            <a:off x="7194700" y="6494014"/>
            <a:ext cx="0" cy="315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1762C95B-11F3-4D3E-B23D-CF63A4BBC226}"/>
                  </a:ext>
                </a:extLst>
              </p:cNvPr>
              <p:cNvSpPr txBox="1"/>
              <p:nvPr/>
            </p:nvSpPr>
            <p:spPr>
              <a:xfrm>
                <a:off x="5921654" y="4985552"/>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0" name="TextBox 79">
                <a:extLst>
                  <a:ext uri="{FF2B5EF4-FFF2-40B4-BE49-F238E27FC236}">
                    <a16:creationId xmlns:a16="http://schemas.microsoft.com/office/drawing/2014/main" id="{1762C95B-11F3-4D3E-B23D-CF63A4BBC226}"/>
                  </a:ext>
                </a:extLst>
              </p:cNvPr>
              <p:cNvSpPr txBox="1">
                <a:spLocks noRot="1" noChangeAspect="1" noMove="1" noResize="1" noEditPoints="1" noAdjustHandles="1" noChangeArrowheads="1" noChangeShapeType="1" noTextEdit="1"/>
              </p:cNvSpPr>
              <p:nvPr/>
            </p:nvSpPr>
            <p:spPr>
              <a:xfrm>
                <a:off x="5921654" y="4985552"/>
                <a:ext cx="428899" cy="319639"/>
              </a:xfrm>
              <a:prstGeom prst="rect">
                <a:avLst/>
              </a:prstGeom>
              <a:blipFill>
                <a:blip r:embed="rId6"/>
                <a:stretch>
                  <a:fillRect t="-3846" r="-2817" b="-76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5A13D8E-F618-4D82-8330-A3D14224B125}"/>
                  </a:ext>
                </a:extLst>
              </p:cNvPr>
              <p:cNvSpPr txBox="1"/>
              <p:nvPr/>
            </p:nvSpPr>
            <p:spPr>
              <a:xfrm>
                <a:off x="10190473" y="4985551"/>
                <a:ext cx="428899" cy="319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solidFill>
                                <a:srgbClr val="00B050"/>
                              </a:solidFill>
                              <a:latin typeface="Cambria Math" panose="02040503050406030204" pitchFamily="18" charset="0"/>
                            </a:rPr>
                          </m:ctrlPr>
                        </m:accPr>
                        <m:e>
                          <m:sSub>
                            <m:sSubPr>
                              <m:ctrlPr>
                                <a:rPr lang="fr-FR" sz="1400" i="1" smtClean="0">
                                  <a:solidFill>
                                    <a:srgbClr val="00B050"/>
                                  </a:solidFill>
                                  <a:latin typeface="Cambria Math" panose="02040503050406030204" pitchFamily="18" charset="0"/>
                                </a:rPr>
                              </m:ctrlPr>
                            </m:sSubPr>
                            <m:e>
                              <m:r>
                                <a:rPr lang="fr-FR" sz="1400" i="1">
                                  <a:solidFill>
                                    <a:srgbClr val="00B050"/>
                                  </a:solidFill>
                                  <a:latin typeface="Cambria Math" panose="02040503050406030204" pitchFamily="18" charset="0"/>
                                </a:rPr>
                                <m:t>𝑓</m:t>
                              </m:r>
                            </m:e>
                            <m:sub>
                              <m:r>
                                <a:rPr lang="fr-FR" sz="1400" i="1">
                                  <a:solidFill>
                                    <a:srgbClr val="00B050"/>
                                  </a:solidFill>
                                  <a:latin typeface="Cambria Math" panose="02040503050406030204" pitchFamily="18" charset="0"/>
                                </a:rPr>
                                <m:t>𝑠𝑡</m:t>
                              </m:r>
                            </m:sub>
                          </m:sSub>
                        </m:e>
                      </m:acc>
                    </m:oMath>
                  </m:oMathPara>
                </a14:m>
                <a:endParaRPr lang="fr-FR" dirty="0"/>
              </a:p>
            </p:txBody>
          </p:sp>
        </mc:Choice>
        <mc:Fallback xmlns="">
          <p:sp>
            <p:nvSpPr>
              <p:cNvPr id="81" name="TextBox 80">
                <a:extLst>
                  <a:ext uri="{FF2B5EF4-FFF2-40B4-BE49-F238E27FC236}">
                    <a16:creationId xmlns:a16="http://schemas.microsoft.com/office/drawing/2014/main" id="{D5A13D8E-F618-4D82-8330-A3D14224B125}"/>
                  </a:ext>
                </a:extLst>
              </p:cNvPr>
              <p:cNvSpPr txBox="1">
                <a:spLocks noRot="1" noChangeAspect="1" noMove="1" noResize="1" noEditPoints="1" noAdjustHandles="1" noChangeArrowheads="1" noChangeShapeType="1" noTextEdit="1"/>
              </p:cNvSpPr>
              <p:nvPr/>
            </p:nvSpPr>
            <p:spPr>
              <a:xfrm>
                <a:off x="10190473" y="4985551"/>
                <a:ext cx="428899" cy="319639"/>
              </a:xfrm>
              <a:prstGeom prst="rect">
                <a:avLst/>
              </a:prstGeom>
              <a:blipFill>
                <a:blip r:embed="rId7"/>
                <a:stretch>
                  <a:fillRect t="-3846" r="-2857" b="-7692"/>
                </a:stretch>
              </a:blipFill>
            </p:spPr>
            <p:txBody>
              <a:bodyPr/>
              <a:lstStyle/>
              <a:p>
                <a:r>
                  <a:rPr lang="fr-FR">
                    <a:noFill/>
                  </a:rPr>
                  <a:t> </a:t>
                </a:r>
              </a:p>
            </p:txBody>
          </p:sp>
        </mc:Fallback>
      </mc:AlternateContent>
      <p:sp>
        <p:nvSpPr>
          <p:cNvPr id="82" name="TextBox 81">
            <a:extLst>
              <a:ext uri="{FF2B5EF4-FFF2-40B4-BE49-F238E27FC236}">
                <a16:creationId xmlns:a16="http://schemas.microsoft.com/office/drawing/2014/main" id="{B6B8A091-5403-4DD0-9D72-1DC17A53EB3A}"/>
              </a:ext>
            </a:extLst>
          </p:cNvPr>
          <p:cNvSpPr txBox="1"/>
          <p:nvPr/>
        </p:nvSpPr>
        <p:spPr>
          <a:xfrm>
            <a:off x="6536188" y="5782020"/>
            <a:ext cx="329193" cy="307777"/>
          </a:xfrm>
          <a:prstGeom prst="rect">
            <a:avLst/>
          </a:prstGeom>
          <a:noFill/>
        </p:spPr>
        <p:txBody>
          <a:bodyPr wrap="none" rtlCol="0">
            <a:spAutoFit/>
          </a:bodyPr>
          <a:lstStyle/>
          <a:p>
            <a:r>
              <a:rPr lang="fr-FR" sz="1400" i="1" dirty="0" err="1">
                <a:solidFill>
                  <a:srgbClr val="FF0000"/>
                </a:solidFill>
                <a:latin typeface="Cambria Math" panose="02040503050406030204" pitchFamily="18" charset="0"/>
                <a:ea typeface="Cambria Math" panose="02040503050406030204" pitchFamily="18" charset="0"/>
              </a:rPr>
              <a:t>f</a:t>
            </a:r>
            <a:r>
              <a:rPr lang="fr-FR" sz="1400" i="1" baseline="-25000" dirty="0" err="1">
                <a:solidFill>
                  <a:srgbClr val="FF0000"/>
                </a:solidFill>
                <a:latin typeface="Cambria Math" panose="02040503050406030204" pitchFamily="18" charset="0"/>
                <a:ea typeface="Cambria Math" panose="02040503050406030204" pitchFamily="18" charset="0"/>
              </a:rPr>
              <a:t>st</a:t>
            </a:r>
            <a:endParaRPr lang="fr-FR" sz="1400" dirty="0">
              <a:solidFill>
                <a:srgbClr val="FF0000"/>
              </a:solidFill>
            </a:endParaRPr>
          </a:p>
        </p:txBody>
      </p:sp>
      <p:cxnSp>
        <p:nvCxnSpPr>
          <p:cNvPr id="83" name="Straight Connector 82">
            <a:extLst>
              <a:ext uri="{FF2B5EF4-FFF2-40B4-BE49-F238E27FC236}">
                <a16:creationId xmlns:a16="http://schemas.microsoft.com/office/drawing/2014/main" id="{E6572CDC-62CF-4B0D-AA36-9DAFF5432639}"/>
              </a:ext>
            </a:extLst>
          </p:cNvPr>
          <p:cNvCxnSpPr>
            <a:cxnSpLocks/>
          </p:cNvCxnSpPr>
          <p:nvPr/>
        </p:nvCxnSpPr>
        <p:spPr>
          <a:xfrm>
            <a:off x="10151372" y="6082708"/>
            <a:ext cx="0" cy="45289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1BDE2B9-2F3E-4E07-A42F-C6E6109A805A}"/>
              </a:ext>
            </a:extLst>
          </p:cNvPr>
          <p:cNvCxnSpPr>
            <a:cxnSpLocks/>
          </p:cNvCxnSpPr>
          <p:nvPr/>
        </p:nvCxnSpPr>
        <p:spPr>
          <a:xfrm>
            <a:off x="10048563" y="6257596"/>
            <a:ext cx="0" cy="26795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5ADC1CB-A5EB-4CCF-8595-A88211E79129}"/>
              </a:ext>
            </a:extLst>
          </p:cNvPr>
          <p:cNvCxnSpPr>
            <a:cxnSpLocks/>
          </p:cNvCxnSpPr>
          <p:nvPr/>
        </p:nvCxnSpPr>
        <p:spPr>
          <a:xfrm>
            <a:off x="9945781" y="6373729"/>
            <a:ext cx="0" cy="15890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D1EB9C1-A0B1-4111-9CA9-DBEEA9922B22}"/>
              </a:ext>
            </a:extLst>
          </p:cNvPr>
          <p:cNvCxnSpPr>
            <a:cxnSpLocks/>
          </p:cNvCxnSpPr>
          <p:nvPr/>
        </p:nvCxnSpPr>
        <p:spPr>
          <a:xfrm>
            <a:off x="9853930" y="6447950"/>
            <a:ext cx="0" cy="8671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DA386124-7CCD-4C26-BCFA-E7C610CAACD5}"/>
              </a:ext>
            </a:extLst>
          </p:cNvPr>
          <p:cNvSpPr txBox="1"/>
          <p:nvPr/>
        </p:nvSpPr>
        <p:spPr>
          <a:xfrm>
            <a:off x="9945781" y="5760283"/>
            <a:ext cx="329193" cy="307777"/>
          </a:xfrm>
          <a:prstGeom prst="rect">
            <a:avLst/>
          </a:prstGeom>
          <a:noFill/>
        </p:spPr>
        <p:txBody>
          <a:bodyPr wrap="none" rtlCol="0">
            <a:spAutoFit/>
          </a:bodyPr>
          <a:lstStyle/>
          <a:p>
            <a:r>
              <a:rPr lang="fr-FR" sz="1400" i="1" dirty="0" err="1">
                <a:solidFill>
                  <a:srgbClr val="FFC000"/>
                </a:solidFill>
                <a:latin typeface="Cambria Math" panose="02040503050406030204" pitchFamily="18" charset="0"/>
                <a:ea typeface="Cambria Math" panose="02040503050406030204" pitchFamily="18" charset="0"/>
              </a:rPr>
              <a:t>f</a:t>
            </a:r>
            <a:r>
              <a:rPr lang="fr-FR" sz="1400" i="1" baseline="-25000" dirty="0" err="1">
                <a:solidFill>
                  <a:srgbClr val="FFC000"/>
                </a:solidFill>
                <a:latin typeface="Cambria Math" panose="02040503050406030204" pitchFamily="18" charset="0"/>
                <a:ea typeface="Cambria Math" panose="02040503050406030204" pitchFamily="18" charset="0"/>
              </a:rPr>
              <a:t>st</a:t>
            </a:r>
            <a:endParaRPr lang="fr-FR" sz="1400" dirty="0">
              <a:solidFill>
                <a:srgbClr val="FFC000"/>
              </a:solidFill>
            </a:endParaRPr>
          </a:p>
        </p:txBody>
      </p:sp>
    </p:spTree>
    <p:extLst>
      <p:ext uri="{BB962C8B-B14F-4D97-AF65-F5344CB8AC3E}">
        <p14:creationId xmlns:p14="http://schemas.microsoft.com/office/powerpoint/2010/main" val="1940896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b="1" dirty="0"/>
              <a:t>Classifications de textes et annotations</a:t>
            </a:r>
          </a:p>
          <a:p>
            <a:r>
              <a:rPr lang="fr-FR" sz="2400" dirty="0">
                <a:solidFill>
                  <a:schemeClr val="bg1">
                    <a:lumMod val="50000"/>
                  </a:schemeClr>
                </a:solidFill>
              </a:rPr>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341796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2"/>
            <a:ext cx="11700806" cy="1938662"/>
          </a:xfrm>
        </p:spPr>
        <p:txBody>
          <a:bodyPr>
            <a:normAutofit/>
          </a:bodyPr>
          <a:lstStyle/>
          <a:p>
            <a:r>
              <a:rPr lang="fr-FR" b="1" dirty="0"/>
              <a:t>Assigner</a:t>
            </a:r>
            <a:r>
              <a:rPr lang="fr-FR" dirty="0"/>
              <a:t> des objets (documents) à des </a:t>
            </a:r>
            <a:r>
              <a:rPr lang="fr-FR" b="1" dirty="0"/>
              <a:t>classes</a:t>
            </a:r>
            <a:r>
              <a:rPr lang="fr-FR" dirty="0"/>
              <a:t> qui sont :</a:t>
            </a:r>
          </a:p>
          <a:p>
            <a:pPr lvl="1"/>
            <a:r>
              <a:rPr lang="fr-FR" dirty="0"/>
              <a:t>Prédéfinies à l’avance</a:t>
            </a:r>
          </a:p>
          <a:p>
            <a:pPr lvl="1"/>
            <a:r>
              <a:rPr lang="fr-FR" dirty="0"/>
              <a:t>Pour lesquelles on a soit des règles déterministes, soit un jeu d’objets (documents) préalablement classés. On est alors dans la catégorie des analyses dites prédictives pour lesquelles on utilise les algorithmes d’apprentissage machine (machine  </a:t>
            </a:r>
            <a:r>
              <a:rPr lang="fr-FR" dirty="0" err="1"/>
              <a:t>learning</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Classification</a:t>
            </a:r>
          </a:p>
        </p:txBody>
      </p:sp>
      <p:sp>
        <p:nvSpPr>
          <p:cNvPr id="63" name="Content Placeholder 2">
            <a:extLst>
              <a:ext uri="{FF2B5EF4-FFF2-40B4-BE49-F238E27FC236}">
                <a16:creationId xmlns:a16="http://schemas.microsoft.com/office/drawing/2014/main" id="{43569F5B-3367-4293-B4BB-FA2D9F1B9A68}"/>
              </a:ext>
            </a:extLst>
          </p:cNvPr>
          <p:cNvSpPr txBox="1">
            <a:spLocks/>
          </p:cNvSpPr>
          <p:nvPr/>
        </p:nvSpPr>
        <p:spPr>
          <a:xfrm>
            <a:off x="122225" y="4883555"/>
            <a:ext cx="12087615" cy="193866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Différences avec analyse thématique et clustering</a:t>
            </a:r>
          </a:p>
          <a:p>
            <a:pPr lvl="1"/>
            <a:r>
              <a:rPr lang="fr-FR" dirty="0"/>
              <a:t>Contrairement aux thèmes de l’analyse thématique et aux groupes du clustering, </a:t>
            </a:r>
            <a:r>
              <a:rPr lang="fr-FR" b="1" dirty="0"/>
              <a:t>les classes de documents sont prédéfinies</a:t>
            </a:r>
          </a:p>
          <a:p>
            <a:pPr lvl="1"/>
            <a:r>
              <a:rPr lang="fr-FR" dirty="0"/>
              <a:t>Contrairement aux thèmes de l’analyse thématique et comme pour les groupes du clustering, </a:t>
            </a:r>
            <a:r>
              <a:rPr lang="fr-FR" b="1" dirty="0"/>
              <a:t>les documents appartiennent à une seule classe</a:t>
            </a:r>
          </a:p>
        </p:txBody>
      </p:sp>
      <p:cxnSp>
        <p:nvCxnSpPr>
          <p:cNvPr id="42" name="Straight Connector 41">
            <a:extLst>
              <a:ext uri="{FF2B5EF4-FFF2-40B4-BE49-F238E27FC236}">
                <a16:creationId xmlns:a16="http://schemas.microsoft.com/office/drawing/2014/main" id="{3014D1C7-D4F2-4C62-9CD7-0B8A5BB6CE76}"/>
              </a:ext>
            </a:extLst>
          </p:cNvPr>
          <p:cNvCxnSpPr>
            <a:cxnSpLocks/>
          </p:cNvCxnSpPr>
          <p:nvPr/>
        </p:nvCxnSpPr>
        <p:spPr>
          <a:xfrm>
            <a:off x="4235378" y="3192971"/>
            <a:ext cx="0" cy="1103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9C869C-016E-46A5-AF0C-7C07DB3AB186}"/>
              </a:ext>
            </a:extLst>
          </p:cNvPr>
          <p:cNvCxnSpPr>
            <a:cxnSpLocks/>
          </p:cNvCxnSpPr>
          <p:nvPr/>
        </p:nvCxnSpPr>
        <p:spPr>
          <a:xfrm flipH="1" flipV="1">
            <a:off x="4235380" y="4290441"/>
            <a:ext cx="2519071" cy="6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D5410B-7387-4D6B-9F3E-0B0757C78624}"/>
              </a:ext>
            </a:extLst>
          </p:cNvPr>
          <p:cNvCxnSpPr>
            <a:cxnSpLocks/>
          </p:cNvCxnSpPr>
          <p:nvPr/>
        </p:nvCxnSpPr>
        <p:spPr>
          <a:xfrm flipH="1">
            <a:off x="3625778" y="4290440"/>
            <a:ext cx="609600" cy="499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Isosceles Triangle 47">
            <a:extLst>
              <a:ext uri="{FF2B5EF4-FFF2-40B4-BE49-F238E27FC236}">
                <a16:creationId xmlns:a16="http://schemas.microsoft.com/office/drawing/2014/main" id="{84784572-0E3E-499C-8250-11241E513A90}"/>
              </a:ext>
            </a:extLst>
          </p:cNvPr>
          <p:cNvSpPr/>
          <p:nvPr/>
        </p:nvSpPr>
        <p:spPr>
          <a:xfrm>
            <a:off x="3207393" y="375382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Isosceles Triangle 51">
            <a:extLst>
              <a:ext uri="{FF2B5EF4-FFF2-40B4-BE49-F238E27FC236}">
                <a16:creationId xmlns:a16="http://schemas.microsoft.com/office/drawing/2014/main" id="{9B29084D-E135-49A8-A428-C4049AF1D408}"/>
              </a:ext>
            </a:extLst>
          </p:cNvPr>
          <p:cNvSpPr/>
          <p:nvPr/>
        </p:nvSpPr>
        <p:spPr>
          <a:xfrm>
            <a:off x="3756632" y="3943676"/>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Isosceles Triangle 52">
            <a:extLst>
              <a:ext uri="{FF2B5EF4-FFF2-40B4-BE49-F238E27FC236}">
                <a16:creationId xmlns:a16="http://schemas.microsoft.com/office/drawing/2014/main" id="{BCDBDADC-8A0F-43B9-AAEC-06714EF5764C}"/>
              </a:ext>
            </a:extLst>
          </p:cNvPr>
          <p:cNvSpPr/>
          <p:nvPr/>
        </p:nvSpPr>
        <p:spPr>
          <a:xfrm>
            <a:off x="3598273" y="4403377"/>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Isosceles Triangle 57">
            <a:extLst>
              <a:ext uri="{FF2B5EF4-FFF2-40B4-BE49-F238E27FC236}">
                <a16:creationId xmlns:a16="http://schemas.microsoft.com/office/drawing/2014/main" id="{72CDB5D7-3289-4914-AC7A-A74F9B823C40}"/>
              </a:ext>
            </a:extLst>
          </p:cNvPr>
          <p:cNvSpPr/>
          <p:nvPr/>
        </p:nvSpPr>
        <p:spPr>
          <a:xfrm>
            <a:off x="2618266" y="4159434"/>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Isosceles Triangle 59">
            <a:extLst>
              <a:ext uri="{FF2B5EF4-FFF2-40B4-BE49-F238E27FC236}">
                <a16:creationId xmlns:a16="http://schemas.microsoft.com/office/drawing/2014/main" id="{F7F046E0-A1F8-4A14-8E6E-78D6C1E29C5F}"/>
              </a:ext>
            </a:extLst>
          </p:cNvPr>
          <p:cNvSpPr/>
          <p:nvPr/>
        </p:nvSpPr>
        <p:spPr>
          <a:xfrm>
            <a:off x="3067206" y="4353500"/>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Isosceles Triangle 61">
            <a:extLst>
              <a:ext uri="{FF2B5EF4-FFF2-40B4-BE49-F238E27FC236}">
                <a16:creationId xmlns:a16="http://schemas.microsoft.com/office/drawing/2014/main" id="{E06E19D6-1CA4-46ED-825A-25CA361E3E80}"/>
              </a:ext>
            </a:extLst>
          </p:cNvPr>
          <p:cNvSpPr/>
          <p:nvPr/>
        </p:nvSpPr>
        <p:spPr>
          <a:xfrm>
            <a:off x="2679592" y="3556845"/>
            <a:ext cx="212642" cy="21265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Oval 64">
            <a:extLst>
              <a:ext uri="{FF2B5EF4-FFF2-40B4-BE49-F238E27FC236}">
                <a16:creationId xmlns:a16="http://schemas.microsoft.com/office/drawing/2014/main" id="{248EFCCF-C618-4017-9ADC-7F1240EFE243}"/>
              </a:ext>
            </a:extLst>
          </p:cNvPr>
          <p:cNvSpPr/>
          <p:nvPr/>
        </p:nvSpPr>
        <p:spPr>
          <a:xfrm>
            <a:off x="4445337" y="4275111"/>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Oval 65">
            <a:extLst>
              <a:ext uri="{FF2B5EF4-FFF2-40B4-BE49-F238E27FC236}">
                <a16:creationId xmlns:a16="http://schemas.microsoft.com/office/drawing/2014/main" id="{7883C42D-5B0E-4B61-9199-6901E34EA956}"/>
              </a:ext>
            </a:extLst>
          </p:cNvPr>
          <p:cNvSpPr/>
          <p:nvPr/>
        </p:nvSpPr>
        <p:spPr>
          <a:xfrm>
            <a:off x="5451538" y="4502769"/>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Oval 66">
            <a:extLst>
              <a:ext uri="{FF2B5EF4-FFF2-40B4-BE49-F238E27FC236}">
                <a16:creationId xmlns:a16="http://schemas.microsoft.com/office/drawing/2014/main" id="{E83834CB-0797-4A92-8B4B-D10664791104}"/>
              </a:ext>
            </a:extLst>
          </p:cNvPr>
          <p:cNvSpPr/>
          <p:nvPr/>
        </p:nvSpPr>
        <p:spPr>
          <a:xfrm>
            <a:off x="5874148" y="435763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Oval 67">
            <a:extLst>
              <a:ext uri="{FF2B5EF4-FFF2-40B4-BE49-F238E27FC236}">
                <a16:creationId xmlns:a16="http://schemas.microsoft.com/office/drawing/2014/main" id="{71C1D23F-2FED-4905-8379-2F06387EEE88}"/>
              </a:ext>
            </a:extLst>
          </p:cNvPr>
          <p:cNvSpPr/>
          <p:nvPr/>
        </p:nvSpPr>
        <p:spPr>
          <a:xfrm>
            <a:off x="5060772" y="4196743"/>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Oval 68">
            <a:extLst>
              <a:ext uri="{FF2B5EF4-FFF2-40B4-BE49-F238E27FC236}">
                <a16:creationId xmlns:a16="http://schemas.microsoft.com/office/drawing/2014/main" id="{3FF881A0-61F4-4DB4-AA33-0F8BBA29F4DA}"/>
              </a:ext>
            </a:extLst>
          </p:cNvPr>
          <p:cNvSpPr/>
          <p:nvPr/>
        </p:nvSpPr>
        <p:spPr>
          <a:xfrm>
            <a:off x="5856524" y="4034885"/>
            <a:ext cx="212651" cy="2002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70">
            <a:extLst>
              <a:ext uri="{FF2B5EF4-FFF2-40B4-BE49-F238E27FC236}">
                <a16:creationId xmlns:a16="http://schemas.microsoft.com/office/drawing/2014/main" id="{4A879925-8646-494B-A7E9-28FD92DAB155}"/>
              </a:ext>
            </a:extLst>
          </p:cNvPr>
          <p:cNvSpPr/>
          <p:nvPr/>
        </p:nvSpPr>
        <p:spPr>
          <a:xfrm flipH="1">
            <a:off x="4646014" y="381160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3532DB2E-4D7E-4016-9736-50B6225723AB}"/>
              </a:ext>
            </a:extLst>
          </p:cNvPr>
          <p:cNvSpPr/>
          <p:nvPr/>
        </p:nvSpPr>
        <p:spPr>
          <a:xfrm flipH="1">
            <a:off x="4368456" y="3424774"/>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72">
            <a:extLst>
              <a:ext uri="{FF2B5EF4-FFF2-40B4-BE49-F238E27FC236}">
                <a16:creationId xmlns:a16="http://schemas.microsoft.com/office/drawing/2014/main" id="{63D55A1F-2E94-45FD-8992-B371EC9E783C}"/>
              </a:ext>
            </a:extLst>
          </p:cNvPr>
          <p:cNvSpPr/>
          <p:nvPr/>
        </p:nvSpPr>
        <p:spPr>
          <a:xfrm flipH="1">
            <a:off x="4808137" y="319297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a:extLst>
              <a:ext uri="{FF2B5EF4-FFF2-40B4-BE49-F238E27FC236}">
                <a16:creationId xmlns:a16="http://schemas.microsoft.com/office/drawing/2014/main" id="{778E42F6-8EAA-41B2-8EC8-BF61A21522CE}"/>
              </a:ext>
            </a:extLst>
          </p:cNvPr>
          <p:cNvSpPr/>
          <p:nvPr/>
        </p:nvSpPr>
        <p:spPr>
          <a:xfrm flipH="1">
            <a:off x="5479050" y="3710701"/>
            <a:ext cx="170121" cy="1487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Arc 1">
            <a:extLst>
              <a:ext uri="{FF2B5EF4-FFF2-40B4-BE49-F238E27FC236}">
                <a16:creationId xmlns:a16="http://schemas.microsoft.com/office/drawing/2014/main" id="{CCC6DB7B-2803-4D7D-9CAC-0449298D0389}"/>
              </a:ext>
            </a:extLst>
          </p:cNvPr>
          <p:cNvSpPr/>
          <p:nvPr/>
        </p:nvSpPr>
        <p:spPr>
          <a:xfrm>
            <a:off x="1448302" y="3430373"/>
            <a:ext cx="2806577" cy="1783582"/>
          </a:xfrm>
          <a:prstGeom prst="arc">
            <a:avLst>
              <a:gd name="adj1" fmla="val 16200000"/>
              <a:gd name="adj2" fmla="val 1088963"/>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Arc 4">
            <a:extLst>
              <a:ext uri="{FF2B5EF4-FFF2-40B4-BE49-F238E27FC236}">
                <a16:creationId xmlns:a16="http://schemas.microsoft.com/office/drawing/2014/main" id="{BB9BEF9E-6BB5-4751-AE18-8787C6093583}"/>
              </a:ext>
            </a:extLst>
          </p:cNvPr>
          <p:cNvSpPr/>
          <p:nvPr/>
        </p:nvSpPr>
        <p:spPr>
          <a:xfrm rot="8939940">
            <a:off x="3741499" y="1797347"/>
            <a:ext cx="3845380" cy="2033345"/>
          </a:xfrm>
          <a:prstGeom prst="arc">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13380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020392"/>
            <a:ext cx="11700806" cy="5468898"/>
          </a:xfrm>
        </p:spPr>
        <p:txBody>
          <a:bodyPr>
            <a:normAutofit fontScale="85000" lnSpcReduction="20000"/>
          </a:bodyPr>
          <a:lstStyle/>
          <a:p>
            <a:r>
              <a:rPr lang="fr-FR" dirty="0"/>
              <a:t>Détermination du thème d’un document</a:t>
            </a:r>
          </a:p>
          <a:p>
            <a:pPr lvl="1"/>
            <a:r>
              <a:rPr lang="fr-FR" dirty="0"/>
              <a:t>Classification de petites annonces, d’articles de journal</a:t>
            </a:r>
          </a:p>
          <a:p>
            <a:pPr lvl="1"/>
            <a:r>
              <a:rPr lang="fr-FR" dirty="0"/>
              <a:t>Détermination de classes de pathologie dans des notes médicales, de pannes dans des </a:t>
            </a:r>
            <a:r>
              <a:rPr lang="fr-FR" dirty="0" err="1"/>
              <a:t>compte-rendus</a:t>
            </a:r>
            <a:r>
              <a:rPr lang="fr-FR" dirty="0"/>
              <a:t> d’intervention</a:t>
            </a:r>
          </a:p>
          <a:p>
            <a:r>
              <a:rPr lang="fr-FR" dirty="0"/>
              <a:t>Détection des intentions (agent conversationnel)</a:t>
            </a:r>
          </a:p>
          <a:p>
            <a:pPr lvl="1"/>
            <a:r>
              <a:rPr lang="fr-FR" dirty="0"/>
              <a:t>Catalogue des intentions de l’interlocuteur dépendante des domaines couverts</a:t>
            </a:r>
          </a:p>
          <a:p>
            <a:pPr lvl="1"/>
            <a:r>
              <a:rPr lang="fr-FR" dirty="0"/>
              <a:t>Sujet d’une question (par exemple quel système concerné sur un site de programmeurs)</a:t>
            </a:r>
          </a:p>
          <a:p>
            <a:r>
              <a:rPr lang="fr-FR" dirty="0"/>
              <a:t>Analyse de sentiments</a:t>
            </a:r>
          </a:p>
          <a:p>
            <a:pPr lvl="1"/>
            <a:r>
              <a:rPr lang="fr-FR" dirty="0"/>
              <a:t>Echelle de polarité à au moins 3 degrés</a:t>
            </a:r>
          </a:p>
          <a:p>
            <a:r>
              <a:rPr lang="fr-FR" dirty="0"/>
              <a:t>Détection des émotions</a:t>
            </a:r>
          </a:p>
          <a:p>
            <a:pPr lvl="1"/>
            <a:r>
              <a:rPr lang="fr-FR" dirty="0"/>
              <a:t>Les 5, 6, 7 ou 8 émotions de base (selon les auteurs…)</a:t>
            </a:r>
          </a:p>
          <a:p>
            <a:r>
              <a:rPr lang="fr-FR" dirty="0"/>
              <a:t>Détection de spams</a:t>
            </a:r>
          </a:p>
          <a:p>
            <a:pPr lvl="1"/>
            <a:r>
              <a:rPr lang="fr-FR" dirty="0"/>
              <a:t>La première application historique</a:t>
            </a:r>
          </a:p>
          <a:p>
            <a:r>
              <a:rPr lang="fr-FR" dirty="0"/>
              <a:t>Qualification d’un texte comme « fake news »</a:t>
            </a:r>
          </a:p>
          <a:p>
            <a:r>
              <a:rPr lang="fr-FR" dirty="0"/>
              <a:t>Sans compter les applications internes au NLP :</a:t>
            </a:r>
          </a:p>
          <a:p>
            <a:pPr lvl="1"/>
            <a:r>
              <a:rPr lang="fr-FR" dirty="0"/>
              <a:t>Détermination des catégories </a:t>
            </a:r>
            <a:r>
              <a:rPr lang="fr-FR" dirty="0" err="1"/>
              <a:t>morpho-syntaxiques</a:t>
            </a:r>
            <a:r>
              <a:rPr lang="fr-FR" dirty="0"/>
              <a:t>, des dépendances syntaxiques, </a:t>
            </a:r>
            <a:r>
              <a:rPr lang="fr-FR" dirty="0" err="1"/>
              <a:t>désambiguaïsation</a:t>
            </a:r>
            <a:r>
              <a:rPr lang="fr-FR" dirty="0"/>
              <a:t> sémantique, entités nommées, etc.</a:t>
            </a:r>
          </a:p>
          <a:p>
            <a:pPr marL="0" indent="0">
              <a:buNone/>
            </a:pPr>
            <a:endParaRPr lang="fr-FR" dirty="0"/>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Exemples de tâches de classification (analyse textuelle et TALN)</a:t>
            </a:r>
          </a:p>
        </p:txBody>
      </p:sp>
    </p:spTree>
    <p:extLst>
      <p:ext uri="{BB962C8B-B14F-4D97-AF65-F5344CB8AC3E}">
        <p14:creationId xmlns:p14="http://schemas.microsoft.com/office/powerpoint/2010/main" val="1380157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80D1A36-8A4C-4047-BB83-6A1A6AC3EC0A}"/>
              </a:ext>
            </a:extLst>
          </p:cNvPr>
          <p:cNvSpPr/>
          <p:nvPr/>
        </p:nvSpPr>
        <p:spPr>
          <a:xfrm>
            <a:off x="256672" y="4102172"/>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11" name="Rectangle: Rounded Corners 10">
            <a:extLst>
              <a:ext uri="{FF2B5EF4-FFF2-40B4-BE49-F238E27FC236}">
                <a16:creationId xmlns:a16="http://schemas.microsoft.com/office/drawing/2014/main" id="{8248FF75-F5B6-4C6D-84D1-1186EF84BE9D}"/>
              </a:ext>
            </a:extLst>
          </p:cNvPr>
          <p:cNvSpPr/>
          <p:nvPr/>
        </p:nvSpPr>
        <p:spPr>
          <a:xfrm>
            <a:off x="368299" y="4220654"/>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rgbClr val="0070C0"/>
              </a:solidFill>
            </a:endParaRPr>
          </a:p>
        </p:txBody>
      </p:sp>
      <p:sp>
        <p:nvSpPr>
          <p:cNvPr id="7" name="Flowchart: Document 6">
            <a:extLst>
              <a:ext uri="{FF2B5EF4-FFF2-40B4-BE49-F238E27FC236}">
                <a16:creationId xmlns:a16="http://schemas.microsoft.com/office/drawing/2014/main" id="{E390D150-AEC0-46C1-86FE-0BFE14B25A46}"/>
              </a:ext>
            </a:extLst>
          </p:cNvPr>
          <p:cNvSpPr/>
          <p:nvPr/>
        </p:nvSpPr>
        <p:spPr>
          <a:xfrm>
            <a:off x="104272" y="2712114"/>
            <a:ext cx="1724527" cy="876300"/>
          </a:xfrm>
          <a:prstGeom prst="flowChartDocument">
            <a:avLst/>
          </a:prstGeom>
          <a:solidFill>
            <a:schemeClr val="bg1">
              <a:alpha val="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2" name="Title 1">
            <a:extLst>
              <a:ext uri="{FF2B5EF4-FFF2-40B4-BE49-F238E27FC236}">
                <a16:creationId xmlns:a16="http://schemas.microsoft.com/office/drawing/2014/main" id="{0BD676F4-5854-4736-8053-42BE2AB7121A}"/>
              </a:ext>
            </a:extLst>
          </p:cNvPr>
          <p:cNvSpPr>
            <a:spLocks noGrp="1"/>
          </p:cNvSpPr>
          <p:nvPr>
            <p:ph type="title"/>
          </p:nvPr>
        </p:nvSpPr>
        <p:spPr/>
        <p:txBody>
          <a:bodyPr>
            <a:normAutofit fontScale="90000"/>
          </a:bodyPr>
          <a:lstStyle/>
          <a:p>
            <a:r>
              <a:rPr lang="fr-FR" dirty="0"/>
              <a:t>Classification</a:t>
            </a:r>
          </a:p>
        </p:txBody>
      </p:sp>
      <p:sp>
        <p:nvSpPr>
          <p:cNvPr id="5" name="TextBox 4">
            <a:extLst>
              <a:ext uri="{FF2B5EF4-FFF2-40B4-BE49-F238E27FC236}">
                <a16:creationId xmlns:a16="http://schemas.microsoft.com/office/drawing/2014/main" id="{9E3979B0-8FB3-43BB-BAB9-8E161617C4BF}"/>
              </a:ext>
            </a:extLst>
          </p:cNvPr>
          <p:cNvSpPr txBox="1"/>
          <p:nvPr/>
        </p:nvSpPr>
        <p:spPr>
          <a:xfrm>
            <a:off x="2263667" y="1007809"/>
            <a:ext cx="1975221" cy="830997"/>
          </a:xfrm>
          <a:prstGeom prst="rect">
            <a:avLst/>
          </a:prstGeom>
          <a:noFill/>
        </p:spPr>
        <p:txBody>
          <a:bodyPr wrap="none" rtlCol="0">
            <a:spAutoFit/>
          </a:bodyPr>
          <a:lstStyle/>
          <a:p>
            <a:r>
              <a:rPr lang="fr-FR" sz="2000" b="1" i="1" dirty="0"/>
              <a:t>Préparation de </a:t>
            </a:r>
            <a:r>
              <a:rPr lang="fr-FR" sz="2800" b="1" i="1" dirty="0">
                <a:solidFill>
                  <a:schemeClr val="accent4">
                    <a:lumMod val="75000"/>
                  </a:schemeClr>
                </a:solidFill>
              </a:rPr>
              <a:t>c</a:t>
            </a:r>
          </a:p>
          <a:p>
            <a:r>
              <a:rPr lang="fr-FR" sz="2000" b="1" i="1" dirty="0"/>
              <a:t>Caractéristiques</a:t>
            </a:r>
          </a:p>
        </p:txBody>
      </p:sp>
      <p:sp>
        <p:nvSpPr>
          <p:cNvPr id="6" name="Flowchart: Document 5">
            <a:extLst>
              <a:ext uri="{FF2B5EF4-FFF2-40B4-BE49-F238E27FC236}">
                <a16:creationId xmlns:a16="http://schemas.microsoft.com/office/drawing/2014/main" id="{BD191795-7B0F-472E-B694-1543B060F492}"/>
              </a:ext>
            </a:extLst>
          </p:cNvPr>
          <p:cNvSpPr/>
          <p:nvPr/>
        </p:nvSpPr>
        <p:spPr>
          <a:xfrm>
            <a:off x="256672" y="28518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solidFill>
                <a:schemeClr val="tx1"/>
              </a:solidFill>
            </a:endParaRPr>
          </a:p>
        </p:txBody>
      </p:sp>
      <p:sp>
        <p:nvSpPr>
          <p:cNvPr id="4" name="Flowchart: Document 3">
            <a:extLst>
              <a:ext uri="{FF2B5EF4-FFF2-40B4-BE49-F238E27FC236}">
                <a16:creationId xmlns:a16="http://schemas.microsoft.com/office/drawing/2014/main" id="{234E9EFD-B58B-4681-AC08-2464F40FF588}"/>
              </a:ext>
            </a:extLst>
          </p:cNvPr>
          <p:cNvSpPr/>
          <p:nvPr/>
        </p:nvSpPr>
        <p:spPr>
          <a:xfrm>
            <a:off x="409072" y="2991514"/>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accent4">
                    <a:lumMod val="75000"/>
                  </a:schemeClr>
                </a:solidFill>
              </a:rPr>
              <a:t>n</a:t>
            </a:r>
            <a:r>
              <a:rPr lang="fr-FR" b="1" dirty="0">
                <a:solidFill>
                  <a:schemeClr val="accent4">
                    <a:lumMod val="75000"/>
                  </a:schemeClr>
                </a:solidFill>
              </a:rPr>
              <a:t> </a:t>
            </a:r>
            <a:r>
              <a:rPr lang="fr-FR" b="1" dirty="0">
                <a:solidFill>
                  <a:schemeClr val="tx1"/>
                </a:solidFill>
              </a:rPr>
              <a:t>Documents</a:t>
            </a:r>
          </a:p>
          <a:p>
            <a:pPr algn="ctr"/>
            <a:r>
              <a:rPr lang="fr-FR" b="1" dirty="0">
                <a:solidFill>
                  <a:schemeClr val="tx1"/>
                </a:solidFill>
              </a:rPr>
              <a:t>Apprentissage</a:t>
            </a:r>
          </a:p>
        </p:txBody>
      </p:sp>
      <p:sp>
        <p:nvSpPr>
          <p:cNvPr id="8" name="Flowchart: Document 7">
            <a:extLst>
              <a:ext uri="{FF2B5EF4-FFF2-40B4-BE49-F238E27FC236}">
                <a16:creationId xmlns:a16="http://schemas.microsoft.com/office/drawing/2014/main" id="{68642D7A-141C-4AA9-992E-B8DD6B1C1F6A}"/>
              </a:ext>
            </a:extLst>
          </p:cNvPr>
          <p:cNvSpPr/>
          <p:nvPr/>
        </p:nvSpPr>
        <p:spPr>
          <a:xfrm>
            <a:off x="421418" y="5723885"/>
            <a:ext cx="1724527" cy="876300"/>
          </a:xfrm>
          <a:prstGeom prst="flowChartDocumen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Nouveau</a:t>
            </a:r>
          </a:p>
          <a:p>
            <a:pPr algn="ctr"/>
            <a:r>
              <a:rPr lang="fr-FR" b="1" dirty="0">
                <a:solidFill>
                  <a:schemeClr val="tx1"/>
                </a:solidFill>
              </a:rPr>
              <a:t>Document</a:t>
            </a:r>
          </a:p>
        </p:txBody>
      </p:sp>
      <p:sp>
        <p:nvSpPr>
          <p:cNvPr id="9" name="TextBox 8">
            <a:extLst>
              <a:ext uri="{FF2B5EF4-FFF2-40B4-BE49-F238E27FC236}">
                <a16:creationId xmlns:a16="http://schemas.microsoft.com/office/drawing/2014/main" id="{DE223869-8985-44CC-96D3-10F8FB8F3E0A}"/>
              </a:ext>
            </a:extLst>
          </p:cNvPr>
          <p:cNvSpPr txBox="1"/>
          <p:nvPr/>
        </p:nvSpPr>
        <p:spPr>
          <a:xfrm>
            <a:off x="2263667" y="1789851"/>
            <a:ext cx="2333459" cy="1200329"/>
          </a:xfrm>
          <a:prstGeom prst="rect">
            <a:avLst/>
          </a:prstGeom>
          <a:noFill/>
        </p:spPr>
        <p:txBody>
          <a:bodyPr wrap="none" rtlCol="0">
            <a:spAutoFit/>
          </a:bodyPr>
          <a:lstStyle/>
          <a:p>
            <a:r>
              <a:rPr lang="fr-FR" dirty="0" err="1"/>
              <a:t>Tokénisation</a:t>
            </a:r>
            <a:endParaRPr lang="fr-FR" dirty="0"/>
          </a:p>
          <a:p>
            <a:r>
              <a:rPr lang="fr-FR" dirty="0"/>
              <a:t>Analyse Linguistique</a:t>
            </a:r>
          </a:p>
          <a:p>
            <a:r>
              <a:rPr lang="fr-FR" dirty="0"/>
              <a:t>Vectorisation</a:t>
            </a:r>
          </a:p>
          <a:p>
            <a:r>
              <a:rPr lang="fr-FR" dirty="0"/>
              <a:t>(Réduction Dimension)</a:t>
            </a:r>
          </a:p>
        </p:txBody>
      </p:sp>
      <p:sp>
        <p:nvSpPr>
          <p:cNvPr id="10" name="Rectangle: Rounded Corners 9">
            <a:extLst>
              <a:ext uri="{FF2B5EF4-FFF2-40B4-BE49-F238E27FC236}">
                <a16:creationId xmlns:a16="http://schemas.microsoft.com/office/drawing/2014/main" id="{09C9F1B5-874C-4207-8DEE-A6A559EE5C09}"/>
              </a:ext>
            </a:extLst>
          </p:cNvPr>
          <p:cNvSpPr/>
          <p:nvPr/>
        </p:nvSpPr>
        <p:spPr>
          <a:xfrm>
            <a:off x="479926" y="433361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Classes</a:t>
            </a:r>
          </a:p>
          <a:p>
            <a:pPr algn="ctr"/>
            <a:r>
              <a:rPr lang="fr-FR" b="1" dirty="0">
                <a:solidFill>
                  <a:srgbClr val="0070C0"/>
                </a:solidFill>
              </a:rPr>
              <a:t>Documents</a:t>
            </a:r>
          </a:p>
        </p:txBody>
      </p:sp>
      <p:cxnSp>
        <p:nvCxnSpPr>
          <p:cNvPr id="14" name="Straight Connector 13">
            <a:extLst>
              <a:ext uri="{FF2B5EF4-FFF2-40B4-BE49-F238E27FC236}">
                <a16:creationId xmlns:a16="http://schemas.microsoft.com/office/drawing/2014/main" id="{38533DD2-EC82-44F3-B777-2E6618A0B59D}"/>
              </a:ext>
            </a:extLst>
          </p:cNvPr>
          <p:cNvCxnSpPr>
            <a:cxnSpLocks/>
          </p:cNvCxnSpPr>
          <p:nvPr/>
        </p:nvCxnSpPr>
        <p:spPr>
          <a:xfrm>
            <a:off x="1587500" y="3588414"/>
            <a:ext cx="0" cy="745202"/>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8B1068-79CF-42F7-9322-F8B678FA65AA}"/>
              </a:ext>
            </a:extLst>
          </p:cNvPr>
          <p:cNvCxnSpPr>
            <a:cxnSpLocks/>
            <a:stCxn id="4" idx="2"/>
          </p:cNvCxnSpPr>
          <p:nvPr/>
        </p:nvCxnSpPr>
        <p:spPr>
          <a:xfrm>
            <a:off x="1271336" y="3809881"/>
            <a:ext cx="0" cy="4319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1AD256-E46D-49B7-A2C9-C716D5C39A36}"/>
              </a:ext>
            </a:extLst>
          </p:cNvPr>
          <p:cNvCxnSpPr>
            <a:cxnSpLocks/>
          </p:cNvCxnSpPr>
          <p:nvPr/>
        </p:nvCxnSpPr>
        <p:spPr>
          <a:xfrm>
            <a:off x="966535" y="3822080"/>
            <a:ext cx="0" cy="28009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FC5985-CE3A-4F9D-A39F-F570153A162C}"/>
                  </a:ext>
                </a:extLst>
              </p:cNvPr>
              <p:cNvSpPr txBox="1"/>
              <p:nvPr/>
            </p:nvSpPr>
            <p:spPr>
              <a:xfrm>
                <a:off x="4597126" y="3213896"/>
                <a:ext cx="1616212" cy="11175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𝑐</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,1</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𝑛</m:t>
                                </m:r>
                                <m:r>
                                  <a:rPr lang="fr-FR" i="1">
                                    <a:latin typeface="Cambria Math" panose="02040503050406030204" pitchFamily="18" charset="0"/>
                                  </a:rPr>
                                  <m:t>,</m:t>
                                </m:r>
                                <m:r>
                                  <a:rPr lang="fr-FR" b="0" i="1" smtClean="0">
                                    <a:latin typeface="Cambria Math" panose="02040503050406030204" pitchFamily="18" charset="0"/>
                                  </a:rPr>
                                  <m:t>𝑐</m:t>
                                </m:r>
                              </m:sub>
                            </m:sSub>
                          </m:e>
                        </m:mr>
                      </m:m>
                    </m:oMath>
                  </m:oMathPara>
                </a14:m>
                <a:endParaRPr lang="fr-FR" dirty="0"/>
              </a:p>
            </p:txBody>
          </p:sp>
        </mc:Choice>
        <mc:Fallback xmlns="">
          <p:sp>
            <p:nvSpPr>
              <p:cNvPr id="23" name="TextBox 22">
                <a:extLst>
                  <a:ext uri="{FF2B5EF4-FFF2-40B4-BE49-F238E27FC236}">
                    <a16:creationId xmlns:a16="http://schemas.microsoft.com/office/drawing/2014/main" id="{ADFC5985-CE3A-4F9D-A39F-F570153A162C}"/>
                  </a:ext>
                </a:extLst>
              </p:cNvPr>
              <p:cNvSpPr txBox="1">
                <a:spLocks noRot="1" noChangeAspect="1" noMove="1" noResize="1" noEditPoints="1" noAdjustHandles="1" noChangeArrowheads="1" noChangeShapeType="1" noTextEdit="1"/>
              </p:cNvSpPr>
              <p:nvPr/>
            </p:nvSpPr>
            <p:spPr>
              <a:xfrm>
                <a:off x="4597126" y="3213896"/>
                <a:ext cx="1616212" cy="1117550"/>
              </a:xfrm>
              <a:prstGeom prst="rect">
                <a:avLst/>
              </a:prstGeom>
              <a:blipFill>
                <a:blip r:embed="rId3"/>
                <a:stretch>
                  <a:fillRect/>
                </a:stretch>
              </a:blipFill>
            </p:spPr>
            <p:txBody>
              <a:bodyPr/>
              <a:lstStyle/>
              <a:p>
                <a:r>
                  <a:rPr lang="fr-FR">
                    <a:noFill/>
                  </a:rPr>
                  <a:t> </a:t>
                </a:r>
              </a:p>
            </p:txBody>
          </p:sp>
        </mc:Fallback>
      </mc:AlternateContent>
      <p:sp>
        <p:nvSpPr>
          <p:cNvPr id="24" name="Left Bracket 23">
            <a:extLst>
              <a:ext uri="{FF2B5EF4-FFF2-40B4-BE49-F238E27FC236}">
                <a16:creationId xmlns:a16="http://schemas.microsoft.com/office/drawing/2014/main" id="{0E690325-4AE9-4940-A4CB-DCD02F0EEE0D}"/>
              </a:ext>
            </a:extLst>
          </p:cNvPr>
          <p:cNvSpPr/>
          <p:nvPr/>
        </p:nvSpPr>
        <p:spPr>
          <a:xfrm>
            <a:off x="4597126" y="3177573"/>
            <a:ext cx="174503" cy="1153873"/>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Left Bracket 24">
            <a:extLst>
              <a:ext uri="{FF2B5EF4-FFF2-40B4-BE49-F238E27FC236}">
                <a16:creationId xmlns:a16="http://schemas.microsoft.com/office/drawing/2014/main" id="{17611296-B73C-42F9-997E-6076253C5083}"/>
              </a:ext>
            </a:extLst>
          </p:cNvPr>
          <p:cNvSpPr/>
          <p:nvPr/>
        </p:nvSpPr>
        <p:spPr>
          <a:xfrm rot="10800000">
            <a:off x="6018565" y="3177572"/>
            <a:ext cx="174503" cy="1164290"/>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36EBAF5-85B7-439F-AD1C-DAE64CCD524A}"/>
                  </a:ext>
                </a:extLst>
              </p:cNvPr>
              <p:cNvSpPr txBox="1"/>
              <p:nvPr/>
            </p:nvSpPr>
            <p:spPr>
              <a:xfrm>
                <a:off x="6417605" y="3234671"/>
                <a:ext cx="468590" cy="10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i="1">
                                    <a:solidFill>
                                      <a:srgbClr val="0070C0"/>
                                    </a:solidFill>
                                    <a:latin typeface="Cambria Math" panose="02040503050406030204" pitchFamily="18" charset="0"/>
                                  </a:rPr>
                                  <m:t>1</m:t>
                                </m:r>
                              </m:sub>
                            </m:sSub>
                          </m:e>
                        </m:mr>
                        <m:mr>
                          <m:e>
                            <m:r>
                              <a:rPr lang="fr-FR" i="1">
                                <a:solidFill>
                                  <a:srgbClr val="0070C0"/>
                                </a:solidFill>
                                <a:latin typeface="Cambria Math" panose="02040503050406030204" pitchFamily="18" charset="0"/>
                              </a:rPr>
                              <m:t>.</m:t>
                            </m:r>
                          </m:e>
                        </m:mr>
                        <m:mr>
                          <m:e>
                            <m:r>
                              <a:rPr lang="fr-FR" i="1">
                                <a:solidFill>
                                  <a:srgbClr val="0070C0"/>
                                </a:solidFill>
                                <a:latin typeface="Cambria Math" panose="02040503050406030204" pitchFamily="18" charset="0"/>
                              </a:rPr>
                              <m:t>.</m:t>
                            </m:r>
                          </m:e>
                        </m:m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𝑛</m:t>
                                </m:r>
                              </m:sub>
                            </m:sSub>
                          </m:e>
                        </m:mr>
                      </m:m>
                    </m:oMath>
                  </m:oMathPara>
                </a14:m>
                <a:endParaRPr lang="fr-FR" dirty="0"/>
              </a:p>
            </p:txBody>
          </p:sp>
        </mc:Choice>
        <mc:Fallback xmlns="">
          <p:sp>
            <p:nvSpPr>
              <p:cNvPr id="26" name="TextBox 25">
                <a:extLst>
                  <a:ext uri="{FF2B5EF4-FFF2-40B4-BE49-F238E27FC236}">
                    <a16:creationId xmlns:a16="http://schemas.microsoft.com/office/drawing/2014/main" id="{736EBAF5-85B7-439F-AD1C-DAE64CCD524A}"/>
                  </a:ext>
                </a:extLst>
              </p:cNvPr>
              <p:cNvSpPr txBox="1">
                <a:spLocks noRot="1" noChangeAspect="1" noMove="1" noResize="1" noEditPoints="1" noAdjustHandles="1" noChangeArrowheads="1" noChangeShapeType="1" noTextEdit="1"/>
              </p:cNvSpPr>
              <p:nvPr/>
            </p:nvSpPr>
            <p:spPr>
              <a:xfrm>
                <a:off x="6417605" y="3234671"/>
                <a:ext cx="468590" cy="1096775"/>
              </a:xfrm>
              <a:prstGeom prst="rect">
                <a:avLst/>
              </a:prstGeom>
              <a:blipFill>
                <a:blip r:embed="rId4"/>
                <a:stretch>
                  <a:fillRect/>
                </a:stretch>
              </a:blipFill>
            </p:spPr>
            <p:txBody>
              <a:bodyPr/>
              <a:lstStyle/>
              <a:p>
                <a:r>
                  <a:rPr lang="fr-FR">
                    <a:noFill/>
                  </a:rPr>
                  <a:t> </a:t>
                </a:r>
              </a:p>
            </p:txBody>
          </p:sp>
        </mc:Fallback>
      </mc:AlternateContent>
      <p:sp>
        <p:nvSpPr>
          <p:cNvPr id="27" name="Left Bracket 26">
            <a:extLst>
              <a:ext uri="{FF2B5EF4-FFF2-40B4-BE49-F238E27FC236}">
                <a16:creationId xmlns:a16="http://schemas.microsoft.com/office/drawing/2014/main" id="{ACC4A5BF-8B7B-4C76-B5D1-8EB039099010}"/>
              </a:ext>
            </a:extLst>
          </p:cNvPr>
          <p:cNvSpPr/>
          <p:nvPr/>
        </p:nvSpPr>
        <p:spPr>
          <a:xfrm>
            <a:off x="6354730" y="3198348"/>
            <a:ext cx="174502" cy="1133098"/>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28" name="Left Bracket 27">
            <a:extLst>
              <a:ext uri="{FF2B5EF4-FFF2-40B4-BE49-F238E27FC236}">
                <a16:creationId xmlns:a16="http://schemas.microsoft.com/office/drawing/2014/main" id="{F71557E4-C4CF-4A51-94EE-C28880845B6B}"/>
              </a:ext>
            </a:extLst>
          </p:cNvPr>
          <p:cNvSpPr/>
          <p:nvPr/>
        </p:nvSpPr>
        <p:spPr>
          <a:xfrm rot="10800000">
            <a:off x="6704659" y="3187961"/>
            <a:ext cx="181536" cy="1153873"/>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0" name="Straight Arrow Connector 29">
            <a:extLst>
              <a:ext uri="{FF2B5EF4-FFF2-40B4-BE49-F238E27FC236}">
                <a16:creationId xmlns:a16="http://schemas.microsoft.com/office/drawing/2014/main" id="{7D1F0DE5-798C-43DF-BD34-EDE0FDA34066}"/>
              </a:ext>
            </a:extLst>
          </p:cNvPr>
          <p:cNvCxnSpPr>
            <a:cxnSpLocks/>
          </p:cNvCxnSpPr>
          <p:nvPr/>
        </p:nvCxnSpPr>
        <p:spPr>
          <a:xfrm>
            <a:off x="2420094" y="3772222"/>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05A883-B728-46DF-9914-850D720C52E8}"/>
              </a:ext>
            </a:extLst>
          </p:cNvPr>
          <p:cNvSpPr/>
          <p:nvPr/>
        </p:nvSpPr>
        <p:spPr>
          <a:xfrm>
            <a:off x="9974199" y="2990502"/>
            <a:ext cx="2113529" cy="717550"/>
          </a:xfrm>
          <a:prstGeom prst="ellipse">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50"/>
                </a:solidFill>
              </a:rPr>
              <a:t>Algorithme(s)  Classification</a:t>
            </a:r>
          </a:p>
        </p:txBody>
      </p:sp>
      <p:sp>
        <p:nvSpPr>
          <p:cNvPr id="32" name="TextBox 31">
            <a:extLst>
              <a:ext uri="{FF2B5EF4-FFF2-40B4-BE49-F238E27FC236}">
                <a16:creationId xmlns:a16="http://schemas.microsoft.com/office/drawing/2014/main" id="{C519D907-CBD1-44F5-A025-116FC1B7C954}"/>
              </a:ext>
            </a:extLst>
          </p:cNvPr>
          <p:cNvSpPr txBox="1"/>
          <p:nvPr/>
        </p:nvSpPr>
        <p:spPr>
          <a:xfrm>
            <a:off x="7594876" y="1204255"/>
            <a:ext cx="2014013" cy="461665"/>
          </a:xfrm>
          <a:prstGeom prst="rect">
            <a:avLst/>
          </a:prstGeom>
          <a:noFill/>
        </p:spPr>
        <p:txBody>
          <a:bodyPr wrap="none" rtlCol="0">
            <a:spAutoFit/>
          </a:bodyPr>
          <a:lstStyle/>
          <a:p>
            <a:r>
              <a:rPr lang="fr-FR" sz="2400" b="1" i="1" dirty="0"/>
              <a:t>Apprentissage</a:t>
            </a:r>
          </a:p>
        </p:txBody>
      </p:sp>
      <p:sp>
        <p:nvSpPr>
          <p:cNvPr id="33" name="TextBox 32">
            <a:extLst>
              <a:ext uri="{FF2B5EF4-FFF2-40B4-BE49-F238E27FC236}">
                <a16:creationId xmlns:a16="http://schemas.microsoft.com/office/drawing/2014/main" id="{0D9F5ADA-9E46-4F36-8BE7-8844E92F08AD}"/>
              </a:ext>
            </a:extLst>
          </p:cNvPr>
          <p:cNvSpPr txBox="1"/>
          <p:nvPr/>
        </p:nvSpPr>
        <p:spPr>
          <a:xfrm>
            <a:off x="7554772" y="1624168"/>
            <a:ext cx="3307124" cy="923330"/>
          </a:xfrm>
          <a:prstGeom prst="rect">
            <a:avLst/>
          </a:prstGeom>
          <a:noFill/>
        </p:spPr>
        <p:txBody>
          <a:bodyPr wrap="none" rtlCol="0">
            <a:spAutoFit/>
          </a:bodyPr>
          <a:lstStyle/>
          <a:p>
            <a:r>
              <a:rPr lang="fr-FR" dirty="0"/>
              <a:t>Mesure d’Evaluation</a:t>
            </a:r>
          </a:p>
          <a:p>
            <a:r>
              <a:rPr lang="fr-FR" dirty="0"/>
              <a:t>Apprentissage / Validation // Test</a:t>
            </a:r>
          </a:p>
          <a:p>
            <a:r>
              <a:rPr lang="fr-FR" dirty="0"/>
              <a:t>Choix </a:t>
            </a:r>
            <a:r>
              <a:rPr lang="fr-FR" dirty="0" err="1"/>
              <a:t>Hyper-paramètres</a:t>
            </a:r>
            <a:endParaRPr lang="fr-FR" dirty="0"/>
          </a:p>
        </p:txBody>
      </p:sp>
      <p:cxnSp>
        <p:nvCxnSpPr>
          <p:cNvPr id="36" name="Straight Arrow Connector 35">
            <a:extLst>
              <a:ext uri="{FF2B5EF4-FFF2-40B4-BE49-F238E27FC236}">
                <a16:creationId xmlns:a16="http://schemas.microsoft.com/office/drawing/2014/main" id="{8BAB56E3-527A-4191-A992-BD1933D833AA}"/>
              </a:ext>
            </a:extLst>
          </p:cNvPr>
          <p:cNvCxnSpPr>
            <a:cxnSpLocks/>
          </p:cNvCxnSpPr>
          <p:nvPr/>
        </p:nvCxnSpPr>
        <p:spPr>
          <a:xfrm>
            <a:off x="6973682" y="3656588"/>
            <a:ext cx="850073" cy="574733"/>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218FDBC-653F-4482-87DA-EBBF6A4A1F99}"/>
              </a:ext>
            </a:extLst>
          </p:cNvPr>
          <p:cNvSpPr/>
          <p:nvPr/>
        </p:nvSpPr>
        <p:spPr>
          <a:xfrm>
            <a:off x="7932326" y="4087512"/>
            <a:ext cx="1599237" cy="517868"/>
          </a:xfrm>
          <a:prstGeom prst="rect">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TextBox 39">
            <a:extLst>
              <a:ext uri="{FF2B5EF4-FFF2-40B4-BE49-F238E27FC236}">
                <a16:creationId xmlns:a16="http://schemas.microsoft.com/office/drawing/2014/main" id="{F5D0072E-DD19-4F11-B6D0-DB87818E7A8B}"/>
              </a:ext>
            </a:extLst>
          </p:cNvPr>
          <p:cNvSpPr txBox="1"/>
          <p:nvPr/>
        </p:nvSpPr>
        <p:spPr>
          <a:xfrm>
            <a:off x="7911242" y="4157168"/>
            <a:ext cx="1599237" cy="369332"/>
          </a:xfrm>
          <a:prstGeom prst="rect">
            <a:avLst/>
          </a:prstGeom>
          <a:noFill/>
        </p:spPr>
        <p:txBody>
          <a:bodyPr wrap="square" rtlCol="0">
            <a:spAutoFit/>
          </a:bodyPr>
          <a:lstStyle/>
          <a:p>
            <a:pPr algn="ctr"/>
            <a:r>
              <a:rPr lang="fr-FR" b="1" dirty="0"/>
              <a:t>Apprentissage</a:t>
            </a:r>
            <a:endParaRPr lang="fr-FR" sz="2000" b="1" dirty="0"/>
          </a:p>
        </p:txBody>
      </p:sp>
      <p:sp>
        <p:nvSpPr>
          <p:cNvPr id="41" name="Pentagon 40">
            <a:extLst>
              <a:ext uri="{FF2B5EF4-FFF2-40B4-BE49-F238E27FC236}">
                <a16:creationId xmlns:a16="http://schemas.microsoft.com/office/drawing/2014/main" id="{8754FEF4-F79F-40AF-81C7-E96495C18D31}"/>
              </a:ext>
            </a:extLst>
          </p:cNvPr>
          <p:cNvSpPr/>
          <p:nvPr/>
        </p:nvSpPr>
        <p:spPr>
          <a:xfrm rot="10800000" flipV="1">
            <a:off x="7873883" y="5101807"/>
            <a:ext cx="1730444" cy="834648"/>
          </a:xfrm>
          <a:prstGeom prst="pentagon">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Straight Arrow Connector 43">
            <a:extLst>
              <a:ext uri="{FF2B5EF4-FFF2-40B4-BE49-F238E27FC236}">
                <a16:creationId xmlns:a16="http://schemas.microsoft.com/office/drawing/2014/main" id="{19EC2917-1C9E-4F99-A60B-9DCE42107FB9}"/>
              </a:ext>
            </a:extLst>
          </p:cNvPr>
          <p:cNvCxnSpPr>
            <a:cxnSpLocks/>
          </p:cNvCxnSpPr>
          <p:nvPr/>
        </p:nvCxnSpPr>
        <p:spPr>
          <a:xfrm flipH="1">
            <a:off x="9644991" y="3654583"/>
            <a:ext cx="593206" cy="539569"/>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49DF9-D587-4CD7-97D1-33145865CA8F}"/>
              </a:ext>
            </a:extLst>
          </p:cNvPr>
          <p:cNvSpPr txBox="1"/>
          <p:nvPr/>
        </p:nvSpPr>
        <p:spPr>
          <a:xfrm flipH="1">
            <a:off x="8272925" y="5233832"/>
            <a:ext cx="1028700" cy="646331"/>
          </a:xfrm>
          <a:prstGeom prst="rect">
            <a:avLst/>
          </a:prstGeom>
          <a:noFill/>
        </p:spPr>
        <p:txBody>
          <a:bodyPr wrap="square" rtlCol="0">
            <a:spAutoFit/>
          </a:bodyPr>
          <a:lstStyle/>
          <a:p>
            <a:r>
              <a:rPr lang="fr-FR" b="1" dirty="0">
                <a:solidFill>
                  <a:srgbClr val="FF0000"/>
                </a:solidFill>
              </a:rPr>
              <a:t>Modèle</a:t>
            </a:r>
          </a:p>
          <a:p>
            <a:r>
              <a:rPr lang="fr-FR" b="1" dirty="0">
                <a:solidFill>
                  <a:srgbClr val="FF0000"/>
                </a:solidFill>
              </a:rPr>
              <a:t>Prédictif</a:t>
            </a:r>
          </a:p>
        </p:txBody>
      </p:sp>
      <p:cxnSp>
        <p:nvCxnSpPr>
          <p:cNvPr id="51" name="Straight Arrow Connector 50">
            <a:extLst>
              <a:ext uri="{FF2B5EF4-FFF2-40B4-BE49-F238E27FC236}">
                <a16:creationId xmlns:a16="http://schemas.microsoft.com/office/drawing/2014/main" id="{B75FD523-86B5-48A7-99D9-483CE9A34451}"/>
              </a:ext>
            </a:extLst>
          </p:cNvPr>
          <p:cNvCxnSpPr>
            <a:cxnSpLocks/>
          </p:cNvCxnSpPr>
          <p:nvPr/>
        </p:nvCxnSpPr>
        <p:spPr>
          <a:xfrm>
            <a:off x="8739105" y="4701668"/>
            <a:ext cx="0" cy="34206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CE82DB-B5BE-47AC-834C-2E3FF29AC4B8}"/>
              </a:ext>
            </a:extLst>
          </p:cNvPr>
          <p:cNvCxnSpPr>
            <a:cxnSpLocks/>
          </p:cNvCxnSpPr>
          <p:nvPr/>
        </p:nvCxnSpPr>
        <p:spPr>
          <a:xfrm>
            <a:off x="2360081" y="6043886"/>
            <a:ext cx="1888629" cy="0"/>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3085DC-09BF-48CE-A935-85A6F1462719}"/>
                  </a:ext>
                </a:extLst>
              </p:cNvPr>
              <p:cNvSpPr txBox="1"/>
              <p:nvPr/>
            </p:nvSpPr>
            <p:spPr>
              <a:xfrm>
                <a:off x="4650245" y="5859220"/>
                <a:ext cx="14191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b="0" i="1" smtClean="0">
                                    <a:latin typeface="Cambria Math" panose="02040503050406030204" pitchFamily="18" charset="0"/>
                                  </a:rPr>
                                  <m:t> </m:t>
                                </m:r>
                                <m:r>
                                  <a:rPr lang="fr-FR" i="1">
                                    <a:latin typeface="Cambria Math" panose="02040503050406030204" pitchFamily="18" charset="0"/>
                                  </a:rPr>
                                  <m:t>𝑥</m:t>
                                </m:r>
                              </m:e>
                              <m:sub>
                                <m:r>
                                  <a:rPr lang="fr-FR" i="1">
                                    <a:latin typeface="Cambria Math" panose="02040503050406030204" pitchFamily="18" charset="0"/>
                                  </a:rPr>
                                  <m:t>1</m:t>
                                </m:r>
                              </m:sub>
                            </m:sSub>
                          </m:e>
                          <m:e>
                            <m:r>
                              <a:rPr lang="fr-FR" i="1">
                                <a:latin typeface="Cambria Math" panose="02040503050406030204" pitchFamily="18" charset="0"/>
                              </a:rPr>
                              <m:t>…</m:t>
                            </m:r>
                          </m:e>
                          <m:e>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𝑐</m:t>
                                </m:r>
                              </m:sub>
                            </m:sSub>
                          </m:e>
                        </m:mr>
                      </m:m>
                    </m:oMath>
                  </m:oMathPara>
                </a14:m>
                <a:endParaRPr lang="fr-FR" dirty="0"/>
              </a:p>
            </p:txBody>
          </p:sp>
        </mc:Choice>
        <mc:Fallback xmlns="">
          <p:sp>
            <p:nvSpPr>
              <p:cNvPr id="57" name="TextBox 56">
                <a:extLst>
                  <a:ext uri="{FF2B5EF4-FFF2-40B4-BE49-F238E27FC236}">
                    <a16:creationId xmlns:a16="http://schemas.microsoft.com/office/drawing/2014/main" id="{623085DC-09BF-48CE-A935-85A6F1462719}"/>
                  </a:ext>
                </a:extLst>
              </p:cNvPr>
              <p:cNvSpPr txBox="1">
                <a:spLocks noRot="1" noChangeAspect="1" noMove="1" noResize="1" noEditPoints="1" noAdjustHandles="1" noChangeArrowheads="1" noChangeShapeType="1" noTextEdit="1"/>
              </p:cNvSpPr>
              <p:nvPr/>
            </p:nvSpPr>
            <p:spPr>
              <a:xfrm>
                <a:off x="4650245" y="5859220"/>
                <a:ext cx="1419170" cy="369332"/>
              </a:xfrm>
              <a:prstGeom prst="rect">
                <a:avLst/>
              </a:prstGeom>
              <a:blipFill>
                <a:blip r:embed="rId4"/>
                <a:stretch>
                  <a:fillRect/>
                </a:stretch>
              </a:blipFill>
            </p:spPr>
            <p:txBody>
              <a:bodyPr/>
              <a:lstStyle/>
              <a:p>
                <a:r>
                  <a:rPr lang="fr-FR">
                    <a:noFill/>
                  </a:rPr>
                  <a:t> </a:t>
                </a:r>
              </a:p>
            </p:txBody>
          </p:sp>
        </mc:Fallback>
      </mc:AlternateContent>
      <p:sp>
        <p:nvSpPr>
          <p:cNvPr id="58" name="Left Bracket 57">
            <a:extLst>
              <a:ext uri="{FF2B5EF4-FFF2-40B4-BE49-F238E27FC236}">
                <a16:creationId xmlns:a16="http://schemas.microsoft.com/office/drawing/2014/main" id="{B93C44CC-7E1D-4BC7-B1CA-6E31DB5C4653}"/>
              </a:ext>
            </a:extLst>
          </p:cNvPr>
          <p:cNvSpPr/>
          <p:nvPr/>
        </p:nvSpPr>
        <p:spPr>
          <a:xfrm>
            <a:off x="4650245" y="5822897"/>
            <a:ext cx="194773" cy="405655"/>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9" name="Left Bracket 58">
            <a:extLst>
              <a:ext uri="{FF2B5EF4-FFF2-40B4-BE49-F238E27FC236}">
                <a16:creationId xmlns:a16="http://schemas.microsoft.com/office/drawing/2014/main" id="{1BBBA0D4-8E51-4D4E-B0A3-E107F218FDF2}"/>
              </a:ext>
            </a:extLst>
          </p:cNvPr>
          <p:cNvSpPr/>
          <p:nvPr/>
        </p:nvSpPr>
        <p:spPr>
          <a:xfrm rot="10800000">
            <a:off x="5995105" y="5850063"/>
            <a:ext cx="155916" cy="385809"/>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61" name="Straight Arrow Connector 60">
            <a:extLst>
              <a:ext uri="{FF2B5EF4-FFF2-40B4-BE49-F238E27FC236}">
                <a16:creationId xmlns:a16="http://schemas.microsoft.com/office/drawing/2014/main" id="{F6C64005-46AD-42E1-A681-F96EC5AD9905}"/>
              </a:ext>
            </a:extLst>
          </p:cNvPr>
          <p:cNvCxnSpPr>
            <a:cxnSpLocks/>
          </p:cNvCxnSpPr>
          <p:nvPr/>
        </p:nvCxnSpPr>
        <p:spPr>
          <a:xfrm flipV="1">
            <a:off x="6487738" y="5702301"/>
            <a:ext cx="1444588" cy="292227"/>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5B4E134-7E89-422C-99B1-6885D76FA778}"/>
              </a:ext>
            </a:extLst>
          </p:cNvPr>
          <p:cNvSpPr txBox="1"/>
          <p:nvPr/>
        </p:nvSpPr>
        <p:spPr>
          <a:xfrm>
            <a:off x="8032189" y="6351809"/>
            <a:ext cx="1478290" cy="461665"/>
          </a:xfrm>
          <a:prstGeom prst="rect">
            <a:avLst/>
          </a:prstGeom>
          <a:noFill/>
        </p:spPr>
        <p:txBody>
          <a:bodyPr wrap="none" rtlCol="0">
            <a:spAutoFit/>
          </a:bodyPr>
          <a:lstStyle/>
          <a:p>
            <a:r>
              <a:rPr lang="fr-FR" sz="2400" b="1" i="1" dirty="0"/>
              <a:t>Prédiction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604DDBB-882F-4A25-9021-9FF19A5494D2}"/>
                  </a:ext>
                </a:extLst>
              </p:cNvPr>
              <p:cNvSpPr txBox="1"/>
              <p:nvPr/>
            </p:nvSpPr>
            <p:spPr>
              <a:xfrm>
                <a:off x="5796910" y="4526500"/>
                <a:ext cx="944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0070C0"/>
                          </a:solidFill>
                          <a:latin typeface="Cambria Math" panose="02040503050406030204" pitchFamily="18" charset="0"/>
                        </a:rPr>
                        <m:t>𝑦</m:t>
                      </m:r>
                      <m:r>
                        <a:rPr lang="fr-FR" b="0" i="1" smtClean="0">
                          <a:latin typeface="Cambria Math" panose="02040503050406030204" pitchFamily="18" charset="0"/>
                        </a:rPr>
                        <m:t>=</m:t>
                      </m:r>
                      <m:r>
                        <a:rPr lang="fr-FR" b="0" i="1" smtClean="0">
                          <a:solidFill>
                            <a:srgbClr val="FF0000"/>
                          </a:solidFill>
                          <a:latin typeface="Cambria Math" panose="02040503050406030204" pitchFamily="18" charset="0"/>
                        </a:rPr>
                        <m:t>𝑓</m:t>
                      </m:r>
                      <m:r>
                        <a:rPr lang="fr-FR" b="0" i="1" smtClean="0">
                          <a:latin typeface="Cambria Math" panose="02040503050406030204" pitchFamily="18" charset="0"/>
                        </a:rPr>
                        <m:t>(</m:t>
                      </m:r>
                      <m:r>
                        <a:rPr lang="fr-FR" b="0" i="1" smtClean="0">
                          <a:latin typeface="Cambria Math" panose="02040503050406030204" pitchFamily="18" charset="0"/>
                        </a:rPr>
                        <m:t>𝑥</m:t>
                      </m:r>
                      <m:r>
                        <a:rPr lang="fr-FR" b="0" i="1" smtClean="0">
                          <a:latin typeface="Cambria Math" panose="02040503050406030204" pitchFamily="18" charset="0"/>
                        </a:rPr>
                        <m:t>)</m:t>
                      </m:r>
                    </m:oMath>
                  </m:oMathPara>
                </a14:m>
                <a:endParaRPr lang="fr-FR" dirty="0"/>
              </a:p>
            </p:txBody>
          </p:sp>
        </mc:Choice>
        <mc:Fallback xmlns="">
          <p:sp>
            <p:nvSpPr>
              <p:cNvPr id="65" name="TextBox 64">
                <a:extLst>
                  <a:ext uri="{FF2B5EF4-FFF2-40B4-BE49-F238E27FC236}">
                    <a16:creationId xmlns:a16="http://schemas.microsoft.com/office/drawing/2014/main" id="{E604DDBB-882F-4A25-9021-9FF19A5494D2}"/>
                  </a:ext>
                </a:extLst>
              </p:cNvPr>
              <p:cNvSpPr txBox="1">
                <a:spLocks noRot="1" noChangeAspect="1" noMove="1" noResize="1" noEditPoints="1" noAdjustHandles="1" noChangeArrowheads="1" noChangeShapeType="1" noTextEdit="1"/>
              </p:cNvSpPr>
              <p:nvPr/>
            </p:nvSpPr>
            <p:spPr>
              <a:xfrm>
                <a:off x="5796910" y="4526500"/>
                <a:ext cx="944233" cy="276999"/>
              </a:xfrm>
              <a:prstGeom prst="rect">
                <a:avLst/>
              </a:prstGeom>
              <a:blipFill>
                <a:blip r:embed="rId5"/>
                <a:stretch>
                  <a:fillRect l="-5806" t="-4444" r="-8387"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0D5DB96-844D-4035-8181-C71510C605DE}"/>
                  </a:ext>
                </a:extLst>
              </p:cNvPr>
              <p:cNvSpPr txBox="1"/>
              <p:nvPr/>
            </p:nvSpPr>
            <p:spPr>
              <a:xfrm>
                <a:off x="9159015" y="4869449"/>
                <a:ext cx="966418" cy="384914"/>
              </a:xfrm>
              <a:prstGeom prst="rect">
                <a:avLst/>
              </a:prstGeom>
              <a:noFill/>
            </p:spPr>
            <p:txBody>
              <a:bodyPr wrap="none" rtlCol="0">
                <a:spAutoFit/>
              </a:bodyPr>
              <a:lstStyle/>
              <a:p>
                <a:r>
                  <a:rPr lang="fr-FR" dirty="0"/>
                  <a:t> </a:t>
                </a:r>
                <a14:m>
                  <m:oMath xmlns:m="http://schemas.openxmlformats.org/officeDocument/2006/math">
                    <m:acc>
                      <m:accPr>
                        <m:chr m:val="̂"/>
                        <m:ctrlPr>
                          <a:rPr lang="fr-FR" i="1" smtClean="0">
                            <a:solidFill>
                              <a:srgbClr val="0070C0"/>
                            </a:solidFill>
                            <a:latin typeface="Cambria Math" panose="02040503050406030204" pitchFamily="18" charset="0"/>
                          </a:rPr>
                        </m:ctrlPr>
                      </m:accPr>
                      <m:e>
                        <m:r>
                          <a:rPr lang="fr-FR" i="1">
                            <a:solidFill>
                              <a:srgbClr val="0070C0"/>
                            </a:solidFill>
                            <a:latin typeface="Cambria Math" panose="02040503050406030204" pitchFamily="18" charset="0"/>
                          </a:rPr>
                          <m:t>𝑦</m:t>
                        </m:r>
                      </m:e>
                    </m:acc>
                  </m:oMath>
                </a14:m>
                <a:r>
                  <a:rPr lang="fr-FR" dirty="0">
                    <a:solidFill>
                      <a:srgbClr val="0070C0"/>
                    </a:solidFill>
                  </a:rPr>
                  <a:t> </a:t>
                </a:r>
                <a:r>
                  <a:rPr lang="fr-FR" dirty="0"/>
                  <a:t>= </a:t>
                </a:r>
                <a14:m>
                  <m:oMath xmlns:m="http://schemas.openxmlformats.org/officeDocument/2006/math">
                    <m:acc>
                      <m:accPr>
                        <m:chr m:val="̂"/>
                        <m:ctrlPr>
                          <a:rPr lang="fr-FR" i="1" smtClean="0">
                            <a:solidFill>
                              <a:srgbClr val="FF0000"/>
                            </a:solidFill>
                            <a:latin typeface="Cambria Math" panose="02040503050406030204" pitchFamily="18" charset="0"/>
                          </a:rPr>
                        </m:ctrlPr>
                      </m:accPr>
                      <m:e>
                        <m:r>
                          <a:rPr lang="fr-FR" i="1">
                            <a:solidFill>
                              <a:srgbClr val="FF0000"/>
                            </a:solidFill>
                            <a:latin typeface="Cambria Math" panose="02040503050406030204" pitchFamily="18" charset="0"/>
                          </a:rPr>
                          <m:t>𝑓</m:t>
                        </m:r>
                      </m:e>
                    </m:acc>
                  </m:oMath>
                </a14:m>
                <a:r>
                  <a:rPr lang="fr-FR" dirty="0"/>
                  <a:t>(x)</a:t>
                </a:r>
              </a:p>
            </p:txBody>
          </p:sp>
        </mc:Choice>
        <mc:Fallback xmlns="">
          <p:sp>
            <p:nvSpPr>
              <p:cNvPr id="67" name="TextBox 66">
                <a:extLst>
                  <a:ext uri="{FF2B5EF4-FFF2-40B4-BE49-F238E27FC236}">
                    <a16:creationId xmlns:a16="http://schemas.microsoft.com/office/drawing/2014/main" id="{E0D5DB96-844D-4035-8181-C71510C605DE}"/>
                  </a:ext>
                </a:extLst>
              </p:cNvPr>
              <p:cNvSpPr txBox="1">
                <a:spLocks noRot="1" noChangeAspect="1" noMove="1" noResize="1" noEditPoints="1" noAdjustHandles="1" noChangeArrowheads="1" noChangeShapeType="1" noTextEdit="1"/>
              </p:cNvSpPr>
              <p:nvPr/>
            </p:nvSpPr>
            <p:spPr>
              <a:xfrm>
                <a:off x="9159015" y="4869449"/>
                <a:ext cx="966418" cy="384914"/>
              </a:xfrm>
              <a:prstGeom prst="rect">
                <a:avLst/>
              </a:prstGeom>
              <a:blipFill>
                <a:blip r:embed="rId6"/>
                <a:stretch>
                  <a:fillRect t="-7937" r="-5660" b="-25397"/>
                </a:stretch>
              </a:blipFill>
            </p:spPr>
            <p:txBody>
              <a:bodyPr/>
              <a:lstStyle/>
              <a:p>
                <a:r>
                  <a:rPr lang="fr-FR">
                    <a:noFill/>
                  </a:rPr>
                  <a:t> </a:t>
                </a:r>
              </a:p>
            </p:txBody>
          </p:sp>
        </mc:Fallback>
      </mc:AlternateContent>
      <p:cxnSp>
        <p:nvCxnSpPr>
          <p:cNvPr id="68" name="Straight Arrow Connector 67">
            <a:extLst>
              <a:ext uri="{FF2B5EF4-FFF2-40B4-BE49-F238E27FC236}">
                <a16:creationId xmlns:a16="http://schemas.microsoft.com/office/drawing/2014/main" id="{E39DDA67-EFF1-45E0-937F-63F70DCCE0F1}"/>
              </a:ext>
            </a:extLst>
          </p:cNvPr>
          <p:cNvCxnSpPr>
            <a:cxnSpLocks/>
          </p:cNvCxnSpPr>
          <p:nvPr/>
        </p:nvCxnSpPr>
        <p:spPr>
          <a:xfrm>
            <a:off x="9531563" y="5756265"/>
            <a:ext cx="828243" cy="204131"/>
          </a:xfrm>
          <a:prstGeom prst="straightConnector1">
            <a:avLst/>
          </a:prstGeom>
          <a:ln w="508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5DF42E0-13E0-409E-90B4-3A02B80BF5EF}"/>
                  </a:ext>
                </a:extLst>
              </p:cNvPr>
              <p:cNvSpPr txBox="1"/>
              <p:nvPr/>
            </p:nvSpPr>
            <p:spPr>
              <a:xfrm>
                <a:off x="10861896" y="5580677"/>
                <a:ext cx="4775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fr-FR" i="1" smtClean="0">
                              <a:solidFill>
                                <a:srgbClr val="0070C0"/>
                              </a:solidFill>
                              <a:latin typeface="Cambria Math" panose="02040503050406030204" pitchFamily="18" charset="0"/>
                            </a:rPr>
                          </m:ctrlPr>
                        </m:mPr>
                        <m:mr>
                          <m:e>
                            <m:sSub>
                              <m:sSubPr>
                                <m:ctrlPr>
                                  <a:rPr lang="fr-FR" i="1">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𝑦</m:t>
                                </m:r>
                              </m:e>
                              <m:sub>
                                <m:r>
                                  <a:rPr lang="fr-FR" b="0" i="1" smtClean="0">
                                    <a:solidFill>
                                      <a:srgbClr val="0070C0"/>
                                    </a:solidFill>
                                    <a:latin typeface="Cambria Math" panose="02040503050406030204" pitchFamily="18" charset="0"/>
                                  </a:rPr>
                                  <m:t>𝑑</m:t>
                                </m:r>
                              </m:sub>
                            </m:sSub>
                          </m:e>
                        </m:mr>
                      </m:m>
                    </m:oMath>
                  </m:oMathPara>
                </a14:m>
                <a:endParaRPr lang="fr-FR" dirty="0"/>
              </a:p>
            </p:txBody>
          </p:sp>
        </mc:Choice>
        <mc:Fallback xmlns="">
          <p:sp>
            <p:nvSpPr>
              <p:cNvPr id="71" name="TextBox 70">
                <a:extLst>
                  <a:ext uri="{FF2B5EF4-FFF2-40B4-BE49-F238E27FC236}">
                    <a16:creationId xmlns:a16="http://schemas.microsoft.com/office/drawing/2014/main" id="{55DF42E0-13E0-409E-90B4-3A02B80BF5EF}"/>
                  </a:ext>
                </a:extLst>
              </p:cNvPr>
              <p:cNvSpPr txBox="1">
                <a:spLocks noRot="1" noChangeAspect="1" noMove="1" noResize="1" noEditPoints="1" noAdjustHandles="1" noChangeArrowheads="1" noChangeShapeType="1" noTextEdit="1"/>
              </p:cNvSpPr>
              <p:nvPr/>
            </p:nvSpPr>
            <p:spPr>
              <a:xfrm>
                <a:off x="10861896" y="5580677"/>
                <a:ext cx="477502" cy="369332"/>
              </a:xfrm>
              <a:prstGeom prst="rect">
                <a:avLst/>
              </a:prstGeom>
              <a:blipFill>
                <a:blip r:embed="rId7"/>
                <a:stretch>
                  <a:fillRect/>
                </a:stretch>
              </a:blipFill>
            </p:spPr>
            <p:txBody>
              <a:bodyPr/>
              <a:lstStyle/>
              <a:p>
                <a:r>
                  <a:rPr lang="fr-FR">
                    <a:noFill/>
                  </a:rPr>
                  <a:t> </a:t>
                </a:r>
              </a:p>
            </p:txBody>
          </p:sp>
        </mc:Fallback>
      </mc:AlternateContent>
      <p:sp>
        <p:nvSpPr>
          <p:cNvPr id="72" name="Left Bracket 71">
            <a:extLst>
              <a:ext uri="{FF2B5EF4-FFF2-40B4-BE49-F238E27FC236}">
                <a16:creationId xmlns:a16="http://schemas.microsoft.com/office/drawing/2014/main" id="{930F0754-BBCB-413B-8C91-3241FB83FA83}"/>
              </a:ext>
            </a:extLst>
          </p:cNvPr>
          <p:cNvSpPr/>
          <p:nvPr/>
        </p:nvSpPr>
        <p:spPr>
          <a:xfrm>
            <a:off x="10799021" y="5544354"/>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0070C0"/>
              </a:solidFill>
            </a:endParaRPr>
          </a:p>
        </p:txBody>
      </p:sp>
      <p:sp>
        <p:nvSpPr>
          <p:cNvPr id="73" name="Left Bracket 72">
            <a:extLst>
              <a:ext uri="{FF2B5EF4-FFF2-40B4-BE49-F238E27FC236}">
                <a16:creationId xmlns:a16="http://schemas.microsoft.com/office/drawing/2014/main" id="{E2BDDB85-C0B0-4399-A6C7-46F87AD671DF}"/>
              </a:ext>
            </a:extLst>
          </p:cNvPr>
          <p:cNvSpPr/>
          <p:nvPr/>
        </p:nvSpPr>
        <p:spPr>
          <a:xfrm rot="10800000">
            <a:off x="11155984" y="5533967"/>
            <a:ext cx="174502" cy="416042"/>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75" name="Straight Connector 74">
            <a:extLst>
              <a:ext uri="{FF2B5EF4-FFF2-40B4-BE49-F238E27FC236}">
                <a16:creationId xmlns:a16="http://schemas.microsoft.com/office/drawing/2014/main" id="{6AE6D483-017D-4D08-B620-FDA33F62D543}"/>
              </a:ext>
            </a:extLst>
          </p:cNvPr>
          <p:cNvCxnSpPr>
            <a:cxnSpLocks/>
          </p:cNvCxnSpPr>
          <p:nvPr/>
        </p:nvCxnSpPr>
        <p:spPr>
          <a:xfrm>
            <a:off x="104272" y="5381363"/>
            <a:ext cx="7719483"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45A553-C62D-463E-942D-A19D7576B504}"/>
              </a:ext>
            </a:extLst>
          </p:cNvPr>
          <p:cNvCxnSpPr>
            <a:cxnSpLocks/>
          </p:cNvCxnSpPr>
          <p:nvPr/>
        </p:nvCxnSpPr>
        <p:spPr>
          <a:xfrm>
            <a:off x="9812846" y="5381363"/>
            <a:ext cx="2050290" cy="0"/>
          </a:xfrm>
          <a:prstGeom prst="line">
            <a:avLst/>
          </a:prstGeom>
          <a:ln w="3810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8E8EC230-9DC7-47C6-A02D-BB767C590C7D}"/>
              </a:ext>
            </a:extLst>
          </p:cNvPr>
          <p:cNvSpPr txBox="1"/>
          <p:nvPr/>
        </p:nvSpPr>
        <p:spPr>
          <a:xfrm>
            <a:off x="2525758" y="6351809"/>
            <a:ext cx="1451038" cy="400110"/>
          </a:xfrm>
          <a:prstGeom prst="rect">
            <a:avLst/>
          </a:prstGeom>
          <a:noFill/>
        </p:spPr>
        <p:txBody>
          <a:bodyPr wrap="none" rtlCol="0">
            <a:spAutoFit/>
          </a:bodyPr>
          <a:lstStyle/>
          <a:p>
            <a:r>
              <a:rPr lang="fr-FR" sz="2000" b="1" i="1" dirty="0"/>
              <a:t>Préparation</a:t>
            </a:r>
          </a:p>
        </p:txBody>
      </p:sp>
      <p:sp>
        <p:nvSpPr>
          <p:cNvPr id="47" name="Rectangle: Rounded Corners 46">
            <a:extLst>
              <a:ext uri="{FF2B5EF4-FFF2-40B4-BE49-F238E27FC236}">
                <a16:creationId xmlns:a16="http://schemas.microsoft.com/office/drawing/2014/main" id="{1B6C6606-EA67-4AB1-BB44-FCB6B53EA408}"/>
              </a:ext>
            </a:extLst>
          </p:cNvPr>
          <p:cNvSpPr/>
          <p:nvPr/>
        </p:nvSpPr>
        <p:spPr>
          <a:xfrm>
            <a:off x="10396852" y="6148676"/>
            <a:ext cx="1460500" cy="539086"/>
          </a:xfrm>
          <a:prstGeom prst="roundRect">
            <a:avLst/>
          </a:prstGeom>
          <a:solidFill>
            <a:schemeClr val="bg1"/>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Classe du</a:t>
            </a:r>
          </a:p>
          <a:p>
            <a:pPr algn="ctr"/>
            <a:r>
              <a:rPr lang="fr-FR" b="1" dirty="0">
                <a:solidFill>
                  <a:srgbClr val="0070C0"/>
                </a:solidFill>
              </a:rPr>
              <a:t>Document</a:t>
            </a:r>
          </a:p>
        </p:txBody>
      </p:sp>
    </p:spTree>
    <p:extLst>
      <p:ext uri="{BB962C8B-B14F-4D97-AF65-F5344CB8AC3E}">
        <p14:creationId xmlns:p14="http://schemas.microsoft.com/office/powerpoint/2010/main" val="2246705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4" y="990893"/>
            <a:ext cx="11932243" cy="5729265"/>
          </a:xfrm>
        </p:spPr>
        <p:txBody>
          <a:bodyPr>
            <a:normAutofit/>
          </a:bodyPr>
          <a:lstStyle/>
          <a:p>
            <a:r>
              <a:rPr lang="fr-FR" dirty="0"/>
              <a:t>Classification naïve bayésienne</a:t>
            </a:r>
          </a:p>
          <a:p>
            <a:pPr lvl="1"/>
            <a:r>
              <a:rPr lang="fr-FR" dirty="0"/>
              <a:t>Famille de classificateurs fondée sur des modèles probabilistes supposant que les distributions des termes sont indépendantes les unes des autres</a:t>
            </a:r>
          </a:p>
          <a:p>
            <a:pPr lvl="2"/>
            <a:r>
              <a:rPr lang="fr-FR" sz="2200" dirty="0"/>
              <a:t>La variante de choix pour le NLP : classification naïve bayésienne multinomiale</a:t>
            </a:r>
          </a:p>
          <a:p>
            <a:pPr lvl="1"/>
            <a:r>
              <a:rPr lang="fr-FR" dirty="0"/>
              <a:t>Avantages : </a:t>
            </a:r>
            <a:r>
              <a:rPr lang="fr-FR" b="1" dirty="0">
                <a:solidFill>
                  <a:srgbClr val="00B050"/>
                </a:solidFill>
              </a:rPr>
              <a:t>facile</a:t>
            </a:r>
            <a:r>
              <a:rPr lang="fr-FR" dirty="0"/>
              <a:t> à mettre en œuvre ; </a:t>
            </a:r>
            <a:r>
              <a:rPr lang="fr-FR" b="1" dirty="0">
                <a:solidFill>
                  <a:srgbClr val="00B050"/>
                </a:solidFill>
              </a:rPr>
              <a:t>rapide</a:t>
            </a:r>
            <a:r>
              <a:rPr lang="fr-FR" dirty="0"/>
              <a:t> à l’exécution (pas besoin d’une grande puissance de calcul) ; résultats sous forme de </a:t>
            </a:r>
            <a:r>
              <a:rPr lang="fr-FR" b="1" dirty="0">
                <a:solidFill>
                  <a:srgbClr val="00B050"/>
                </a:solidFill>
              </a:rPr>
              <a:t>probabilités</a:t>
            </a:r>
            <a:endParaRPr lang="fr-FR" sz="2800" dirty="0">
              <a:solidFill>
                <a:srgbClr val="00B050"/>
              </a:solidFill>
            </a:endParaRPr>
          </a:p>
          <a:p>
            <a:pPr lvl="1"/>
            <a:r>
              <a:rPr lang="fr-FR" dirty="0"/>
              <a:t>Désavantages : Supposition très forte (indépendance entre termes) manifestement fausse, sauf à </a:t>
            </a:r>
            <a:r>
              <a:rPr lang="fr-FR" b="1" dirty="0">
                <a:solidFill>
                  <a:srgbClr val="FF0000"/>
                </a:solidFill>
              </a:rPr>
              <a:t>décorréler</a:t>
            </a:r>
            <a:r>
              <a:rPr lang="fr-FR" dirty="0"/>
              <a:t> certains </a:t>
            </a:r>
            <a:r>
              <a:rPr lang="fr-FR" dirty="0" err="1"/>
              <a:t>features</a:t>
            </a:r>
            <a:r>
              <a:rPr lang="fr-FR" dirty="0"/>
              <a:t> (termes) ; souvent </a:t>
            </a:r>
            <a:r>
              <a:rPr lang="fr-FR" b="1" dirty="0">
                <a:solidFill>
                  <a:srgbClr val="FF0000"/>
                </a:solidFill>
              </a:rPr>
              <a:t>peu précis</a:t>
            </a:r>
            <a:endParaRPr lang="fr-FR" sz="2200" b="1" dirty="0">
              <a:solidFill>
                <a:srgbClr val="FF0000"/>
              </a:solidFill>
            </a:endParaRPr>
          </a:p>
          <a:p>
            <a:r>
              <a:rPr lang="fr-FR" dirty="0"/>
              <a:t>Régression logistique multinomiale</a:t>
            </a:r>
          </a:p>
          <a:p>
            <a:pPr lvl="1"/>
            <a:r>
              <a:rPr lang="fr-FR" dirty="0"/>
              <a:t>Combinaison de K régressions logistiques (binaires) : linéarité des influences</a:t>
            </a:r>
          </a:p>
          <a:p>
            <a:pPr lvl="1"/>
            <a:r>
              <a:rPr lang="fr-FR" dirty="0"/>
              <a:t>Avantages : </a:t>
            </a:r>
            <a:r>
              <a:rPr lang="fr-FR" b="1" dirty="0">
                <a:solidFill>
                  <a:srgbClr val="00B050"/>
                </a:solidFill>
              </a:rPr>
              <a:t>facile</a:t>
            </a:r>
            <a:r>
              <a:rPr lang="fr-FR" dirty="0"/>
              <a:t> à mettre en œuvre ; pas besoin d’une grande </a:t>
            </a:r>
            <a:r>
              <a:rPr lang="fr-FR" b="1" dirty="0">
                <a:solidFill>
                  <a:srgbClr val="00B050"/>
                </a:solidFill>
              </a:rPr>
              <a:t>puissance de calcul</a:t>
            </a:r>
            <a:r>
              <a:rPr lang="fr-FR" dirty="0"/>
              <a:t> ; résultats sous forme de </a:t>
            </a:r>
            <a:r>
              <a:rPr lang="fr-FR" b="1" dirty="0">
                <a:solidFill>
                  <a:srgbClr val="00B050"/>
                </a:solidFill>
              </a:rPr>
              <a:t>probabilités</a:t>
            </a:r>
            <a:r>
              <a:rPr lang="fr-FR" dirty="0"/>
              <a:t> ; régularisation possible contre </a:t>
            </a:r>
            <a:r>
              <a:rPr lang="fr-FR" b="1" dirty="0">
                <a:solidFill>
                  <a:srgbClr val="00B050"/>
                </a:solidFill>
              </a:rPr>
              <a:t>sur-ajustement</a:t>
            </a:r>
            <a:endParaRPr lang="fr-FR" sz="2800" b="1" dirty="0">
              <a:solidFill>
                <a:srgbClr val="00B050"/>
              </a:solidFill>
            </a:endParaRPr>
          </a:p>
          <a:p>
            <a:pPr lvl="1"/>
            <a:r>
              <a:rPr lang="fr-FR" dirty="0"/>
              <a:t>Désavantages : Supposition forte (</a:t>
            </a:r>
            <a:r>
              <a:rPr lang="fr-FR" b="1" dirty="0">
                <a:solidFill>
                  <a:srgbClr val="FF0000"/>
                </a:solidFill>
              </a:rPr>
              <a:t>linéarité</a:t>
            </a:r>
            <a:r>
              <a:rPr lang="fr-FR" dirty="0"/>
              <a:t> et </a:t>
            </a:r>
            <a:r>
              <a:rPr lang="fr-FR" b="1" dirty="0">
                <a:solidFill>
                  <a:srgbClr val="FF0000"/>
                </a:solidFill>
              </a:rPr>
              <a:t>indépendance</a:t>
            </a:r>
            <a:r>
              <a:rPr lang="fr-FR" dirty="0"/>
              <a:t> des effets associés aux termes)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(1/2)</a:t>
            </a:r>
          </a:p>
        </p:txBody>
      </p:sp>
    </p:spTree>
    <p:extLst>
      <p:ext uri="{BB962C8B-B14F-4D97-AF65-F5344CB8AC3E}">
        <p14:creationId xmlns:p14="http://schemas.microsoft.com/office/powerpoint/2010/main" val="2773695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990893"/>
            <a:ext cx="11700806" cy="5867107"/>
          </a:xfrm>
        </p:spPr>
        <p:txBody>
          <a:bodyPr>
            <a:normAutofit/>
          </a:bodyPr>
          <a:lstStyle/>
          <a:p>
            <a:r>
              <a:rPr lang="fr-FR" dirty="0"/>
              <a:t>Support </a:t>
            </a:r>
            <a:r>
              <a:rPr lang="fr-FR" dirty="0" err="1"/>
              <a:t>Vector</a:t>
            </a:r>
            <a:r>
              <a:rPr lang="fr-FR" dirty="0"/>
              <a:t> Machines</a:t>
            </a:r>
          </a:p>
          <a:p>
            <a:pPr lvl="1"/>
            <a:r>
              <a:rPr lang="fr-FR" dirty="0"/>
              <a:t>Bien adapté à des espaces à hautes dimensions comme le sont naturellement (avant  réduction de dimension) les espaces de documents structurés par les termes</a:t>
            </a:r>
          </a:p>
          <a:p>
            <a:pPr lvl="1"/>
            <a:r>
              <a:rPr lang="fr-FR" dirty="0"/>
              <a:t>N’a pas besoin de beaucoup de données, mais déjà d’un peu plus d’une grande puissance de calcul (et est plus précis)</a:t>
            </a:r>
          </a:p>
          <a:p>
            <a:pPr lvl="1"/>
            <a:r>
              <a:rPr lang="fr-FR" dirty="0"/>
              <a:t>Avantages : peut modéliser tant des dépendances </a:t>
            </a:r>
            <a:r>
              <a:rPr lang="fr-FR" b="1" dirty="0">
                <a:solidFill>
                  <a:srgbClr val="00B050"/>
                </a:solidFill>
              </a:rPr>
              <a:t>non-linéaires</a:t>
            </a:r>
            <a:r>
              <a:rPr lang="fr-FR" dirty="0"/>
              <a:t> que linéaires (kernel) ; </a:t>
            </a:r>
            <a:r>
              <a:rPr lang="fr-FR" b="1" dirty="0">
                <a:solidFill>
                  <a:srgbClr val="00B050"/>
                </a:solidFill>
              </a:rPr>
              <a:t>précision</a:t>
            </a:r>
            <a:r>
              <a:rPr lang="fr-FR" dirty="0"/>
              <a:t> élevée ; </a:t>
            </a:r>
            <a:r>
              <a:rPr lang="fr-FR" dirty="0" err="1"/>
              <a:t>surajustement</a:t>
            </a:r>
            <a:r>
              <a:rPr lang="fr-FR" dirty="0"/>
              <a:t> paramétrable</a:t>
            </a:r>
          </a:p>
          <a:p>
            <a:pPr lvl="1"/>
            <a:r>
              <a:rPr lang="fr-FR" dirty="0"/>
              <a:t>Désavantages : difficultés de </a:t>
            </a:r>
            <a:r>
              <a:rPr lang="fr-FR" b="1" dirty="0">
                <a:solidFill>
                  <a:srgbClr val="FF0000"/>
                </a:solidFill>
              </a:rPr>
              <a:t>paramétrage</a:t>
            </a:r>
            <a:r>
              <a:rPr lang="fr-FR" dirty="0"/>
              <a:t> (choix du kernel) ; complexité de calcul (demande plus de </a:t>
            </a:r>
            <a:r>
              <a:rPr lang="fr-FR" b="1" dirty="0">
                <a:solidFill>
                  <a:srgbClr val="FF0000"/>
                </a:solidFill>
              </a:rPr>
              <a:t>puissance de calcul</a:t>
            </a:r>
            <a:r>
              <a:rPr lang="fr-FR" dirty="0"/>
              <a:t>) ; interprétabilité de l’algorithme (pas de </a:t>
            </a:r>
            <a:r>
              <a:rPr lang="fr-FR" b="1" dirty="0">
                <a:solidFill>
                  <a:srgbClr val="00B050"/>
                </a:solidFill>
              </a:rPr>
              <a:t>probabilités</a:t>
            </a:r>
            <a:r>
              <a:rPr lang="fr-FR" dirty="0"/>
              <a:t>)</a:t>
            </a:r>
          </a:p>
          <a:p>
            <a:r>
              <a:rPr lang="fr-FR" dirty="0"/>
              <a:t>Algorithmes d’apprentissage d’ensemble (</a:t>
            </a:r>
            <a:r>
              <a:rPr lang="fr-FR" dirty="0" err="1"/>
              <a:t>boosting</a:t>
            </a:r>
            <a:r>
              <a:rPr lang="fr-FR" dirty="0"/>
              <a:t>, bagging) :</a:t>
            </a:r>
          </a:p>
          <a:p>
            <a:pPr lvl="1"/>
            <a:r>
              <a:rPr lang="fr-FR" dirty="0"/>
              <a:t>Combinent plusieurs modèles faibles (et simples). Exemples : </a:t>
            </a:r>
            <a:r>
              <a:rPr lang="fr-FR" dirty="0" err="1"/>
              <a:t>XGBoost</a:t>
            </a:r>
            <a:r>
              <a:rPr lang="fr-FR" dirty="0"/>
              <a:t>, </a:t>
            </a:r>
            <a:r>
              <a:rPr lang="fr-FR" dirty="0" err="1"/>
              <a:t>Random</a:t>
            </a:r>
            <a:r>
              <a:rPr lang="fr-FR" dirty="0"/>
              <a:t> </a:t>
            </a:r>
            <a:r>
              <a:rPr lang="fr-FR" dirty="0" err="1"/>
              <a:t>Forests</a:t>
            </a:r>
            <a:endParaRPr lang="fr-FR" dirty="0"/>
          </a:p>
          <a:p>
            <a:pPr lvl="1"/>
            <a:r>
              <a:rPr lang="fr-FR" dirty="0"/>
              <a:t>Avantages : meilleure </a:t>
            </a:r>
            <a:r>
              <a:rPr lang="fr-FR" b="1" dirty="0">
                <a:solidFill>
                  <a:srgbClr val="00B050"/>
                </a:solidFill>
              </a:rPr>
              <a:t>précision</a:t>
            </a:r>
            <a:r>
              <a:rPr lang="fr-FR" dirty="0"/>
              <a:t> et </a:t>
            </a:r>
            <a:r>
              <a:rPr lang="fr-FR" b="1" dirty="0">
                <a:solidFill>
                  <a:srgbClr val="00B050"/>
                </a:solidFill>
              </a:rPr>
              <a:t>variance</a:t>
            </a:r>
            <a:r>
              <a:rPr lang="fr-FR" dirty="0"/>
              <a:t> plus faible (peu de </a:t>
            </a:r>
            <a:r>
              <a:rPr lang="fr-FR" dirty="0" err="1"/>
              <a:t>surajustement</a:t>
            </a:r>
            <a:r>
              <a:rPr lang="fr-FR" dirty="0"/>
              <a:t>)</a:t>
            </a:r>
          </a:p>
          <a:p>
            <a:pPr lvl="1"/>
            <a:r>
              <a:rPr lang="fr-FR" dirty="0"/>
              <a:t>Désavantages : difficulté de </a:t>
            </a:r>
            <a:r>
              <a:rPr lang="fr-FR" b="1" dirty="0">
                <a:solidFill>
                  <a:srgbClr val="FF0000"/>
                </a:solidFill>
              </a:rPr>
              <a:t>paramétrage</a:t>
            </a:r>
            <a:r>
              <a:rPr lang="fr-FR" dirty="0"/>
              <a:t> ; complexité de </a:t>
            </a:r>
            <a:r>
              <a:rPr lang="fr-FR" b="1" dirty="0">
                <a:solidFill>
                  <a:srgbClr val="FF0000"/>
                </a:solidFill>
              </a:rPr>
              <a:t>calcul</a:t>
            </a:r>
            <a:r>
              <a:rPr lang="fr-FR" dirty="0">
                <a:solidFill>
                  <a:srgbClr val="FF0000"/>
                </a:solidFill>
              </a:rPr>
              <a:t> </a:t>
            </a:r>
            <a:r>
              <a:rPr lang="fr-FR" dirty="0"/>
              <a:t>; </a:t>
            </a:r>
            <a:r>
              <a:rPr lang="fr-FR" b="1" dirty="0">
                <a:solidFill>
                  <a:srgbClr val="FF0000"/>
                </a:solidFill>
              </a:rPr>
              <a:t>interprétabilité</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traditionnels pour la classification de documents (2/2)</a:t>
            </a:r>
          </a:p>
        </p:txBody>
      </p:sp>
    </p:spTree>
    <p:extLst>
      <p:ext uri="{BB962C8B-B14F-4D97-AF65-F5344CB8AC3E}">
        <p14:creationId xmlns:p14="http://schemas.microsoft.com/office/powerpoint/2010/main" val="178742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Information</a:t>
            </a:r>
            <a:r>
              <a:rPr lang="zh-CN" altLang="fr-FR" sz="3600" dirty="0"/>
              <a:t> </a:t>
            </a:r>
            <a:r>
              <a:rPr lang="fr-FR" altLang="zh-CN" sz="3600" dirty="0"/>
              <a:t>mutuelle de cooccurrence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lnSpcReduction="10000"/>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compare la probabilité de cooccurrence des deux événements, ici le terme 2 suivant immédiatement le terme 1, avec le produit des probabilités des deux événements séparés, le rapport valant 1 en cas d’indépendance</a:t>
                </a:r>
                <a:r>
                  <a:rPr lang="fr-FR" sz="2200" dirty="0"/>
                  <a:t> </a:t>
                </a:r>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pMI</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r>
                  <a:rPr lang="fr-FR" sz="3000" dirty="0">
                    <a:solidFill>
                      <a:srgbClr val="0070C0"/>
                    </a:solidFill>
                  </a:rPr>
                  <a:t>  =  </a:t>
                </a:r>
                <a14:m>
                  <m:oMath xmlns:m="http://schemas.openxmlformats.org/officeDocument/2006/math">
                    <m:sSub>
                      <m:sSubPr>
                        <m:ctrlPr>
                          <a:rPr lang="fr-FR"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 </m:t>
                    </m:r>
                    <m:f>
                      <m:fPr>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num>
                      <m:den>
                        <m:acc>
                          <m:accPr>
                            <m:chr m:val="̂"/>
                            <m:ctrlPr>
                              <a:rPr lang="fr-FR" b="0" i="1" smtClean="0">
                                <a:solidFill>
                                  <a:srgbClr val="0070C0"/>
                                </a:solidFill>
                                <a:latin typeface="Cambria Math" panose="02040503050406030204" pitchFamily="18" charset="0"/>
                              </a:rPr>
                            </m:ctrlPr>
                          </m:accPr>
                          <m:e>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e>
                        </m:acc>
                      </m:den>
                    </m:f>
                  </m:oMath>
                </a14:m>
                <a:endParaRPr lang="fr-FR" dirty="0"/>
              </a:p>
              <a:p>
                <a:pPr lvl="1"/>
                <a:r>
                  <a:rPr lang="fr-FR" dirty="0"/>
                  <a:t>C’est une mesure de la </a:t>
                </a:r>
                <a:r>
                  <a:rPr lang="fr-FR" b="1" dirty="0"/>
                  <a:t>force de l’association</a:t>
                </a:r>
                <a:r>
                  <a:rPr lang="fr-FR" dirty="0"/>
                  <a:t>, élevée quand les termes occurrent rarement l’un sans l’autre dans le corpus</a:t>
                </a:r>
              </a:p>
              <a:p>
                <a:pPr lvl="2"/>
                <a:r>
                  <a:rPr lang="fr-FR" sz="2200" dirty="0" err="1"/>
                  <a:t>pMI</a:t>
                </a:r>
                <a:r>
                  <a:rPr lang="fr-FR" sz="2200" dirty="0"/>
                  <a:t> = 0 : pas d’association particulière</a:t>
                </a:r>
              </a:p>
              <a:p>
                <a:pPr lvl="2"/>
                <a:r>
                  <a:rPr lang="fr-FR" sz="2200" dirty="0" err="1"/>
                  <a:t>pMI</a:t>
                </a:r>
                <a:r>
                  <a:rPr lang="fr-FR" sz="2200" dirty="0"/>
                  <a:t> = n : cooccurrence 2</a:t>
                </a:r>
                <a:r>
                  <a:rPr lang="fr-FR" sz="2200" baseline="30000" dirty="0"/>
                  <a:t>n</a:t>
                </a:r>
                <a:r>
                  <a:rPr lang="fr-FR" sz="2200" dirty="0"/>
                  <a:t> plus fréquente que par le seul jeu du hasard ; à 3, forte association</a:t>
                </a:r>
              </a:p>
              <a:p>
                <a:r>
                  <a:rPr lang="fr-FR" dirty="0"/>
                  <a:t>Information mutuelle normalisée </a:t>
                </a:r>
              </a:p>
              <a:p>
                <a:pPr lvl="1"/>
                <a:r>
                  <a:rPr lang="fr-FR" dirty="0"/>
                  <a:t>La formule est :  </a:t>
                </a:r>
                <a:r>
                  <a:rPr lang="fr-FR" dirty="0">
                    <a:solidFill>
                      <a:srgbClr val="0070C0"/>
                    </a:solidFill>
                    <a:latin typeface="Cambria Math" panose="02040503050406030204" pitchFamily="18" charset="0"/>
                    <a:ea typeface="Cambria Math" panose="02040503050406030204" pitchFamily="18" charset="0"/>
                  </a:rPr>
                  <a:t>NpMI</a:t>
                </a:r>
                <a:r>
                  <a:rPr lang="fr-FR" baseline="-25000" dirty="0">
                    <a:solidFill>
                      <a:srgbClr val="0070C0"/>
                    </a:solidFill>
                    <a:latin typeface="Cambria Math" panose="02040503050406030204" pitchFamily="18" charset="0"/>
                    <a:ea typeface="Cambria Math" panose="02040503050406030204" pitchFamily="18" charset="0"/>
                  </a:rPr>
                  <a:t>t1, t2</a:t>
                </a:r>
                <a:r>
                  <a:rPr lang="fr-FR"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r>
                          <m:rPr>
                            <m:sty m:val="p"/>
                          </m:rPr>
                          <a:rPr lang="fr-FR" i="0">
                            <a:solidFill>
                              <a:srgbClr val="0070C0"/>
                            </a:solidFill>
                            <a:latin typeface="Cambria Math" panose="02040503050406030204" pitchFamily="18" charset="0"/>
                          </a:rPr>
                          <m:t>pMI</m:t>
                        </m:r>
                        <m:r>
                          <a:rPr lang="fr-FR" i="1">
                            <a:solidFill>
                              <a:srgbClr val="0070C0"/>
                            </a:solidFill>
                            <a:latin typeface="Cambria Math" panose="02040503050406030204" pitchFamily="18" charset="0"/>
                          </a:rPr>
                          <m:t>𝑡</m:t>
                        </m:r>
                        <m:r>
                          <a:rPr lang="fr-FR" i="1">
                            <a:solidFill>
                              <a:srgbClr val="0070C0"/>
                            </a:solidFill>
                            <a:latin typeface="Cambria Math" panose="02040503050406030204" pitchFamily="18" charset="0"/>
                          </a:rPr>
                          <m:t>1,</m:t>
                        </m:r>
                        <m:r>
                          <a:rPr lang="fr-FR" b="0" i="1" smtClean="0">
                            <a:solidFill>
                              <a:srgbClr val="0070C0"/>
                            </a:solidFill>
                            <a:latin typeface="Cambria Math" panose="02040503050406030204" pitchFamily="18" charset="0"/>
                          </a:rPr>
                          <m:t>𝑡</m:t>
                        </m:r>
                        <m:r>
                          <a:rPr lang="fr-FR" b="0" i="1" smtClean="0">
                            <a:solidFill>
                              <a:srgbClr val="0070C0"/>
                            </a:solidFill>
                            <a:latin typeface="Cambria Math" panose="02040503050406030204" pitchFamily="18" charset="0"/>
                          </a:rPr>
                          <m:t>2</m:t>
                        </m:r>
                      </m:num>
                      <m:den>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𝑙𝑜𝑔</m:t>
                        </m:r>
                        <m:r>
                          <a:rPr lang="fr-FR" b="0" i="1" smtClean="0">
                            <a:solidFill>
                              <a:srgbClr val="0070C0"/>
                            </a:solidFill>
                            <a:latin typeface="Cambria Math" panose="02040503050406030204" pitchFamily="18" charset="0"/>
                          </a:rPr>
                          <m:t>2 </m:t>
                        </m:r>
                        <m:r>
                          <a:rPr lang="fr-FR" b="0" i="1" smtClean="0">
                            <a:solidFill>
                              <a:srgbClr val="0070C0"/>
                            </a:solidFill>
                            <a:latin typeface="Cambria Math" panose="02040503050406030204" pitchFamily="18" charset="0"/>
                          </a:rPr>
                          <m:t>𝑃</m:t>
                        </m:r>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1,  </m:t>
                        </m:r>
                        <m:r>
                          <a:rPr lang="fr-FR" b="0" i="1" smtClean="0">
                            <a:solidFill>
                              <a:srgbClr val="0070C0"/>
                            </a:solidFill>
                            <a:latin typeface="Cambria Math" panose="02040503050406030204" pitchFamily="18" charset="0"/>
                          </a:rPr>
                          <m:t>𝑥</m:t>
                        </m:r>
                        <m:r>
                          <a:rPr lang="fr-FR" b="0" i="1" smtClean="0">
                            <a:solidFill>
                              <a:srgbClr val="0070C0"/>
                            </a:solidFill>
                            <a:latin typeface="Cambria Math" panose="02040503050406030204" pitchFamily="18" charset="0"/>
                          </a:rPr>
                          <m:t>2)</m:t>
                        </m:r>
                      </m:den>
                    </m:f>
                  </m:oMath>
                </a14:m>
                <a:endParaRPr lang="fr-FR" dirty="0"/>
              </a:p>
              <a:p>
                <a:pPr lvl="1"/>
                <a:r>
                  <a:rPr lang="fr-FR" dirty="0"/>
                  <a:t>La valeur varie entre – 1 et + 1</a:t>
                </a:r>
              </a:p>
              <a:p>
                <a:pPr lvl="2"/>
                <a:r>
                  <a:rPr lang="fr-FR" sz="2200" dirty="0" err="1"/>
                  <a:t>NpMI</a:t>
                </a:r>
                <a:r>
                  <a:rPr lang="fr-FR" sz="2200" dirty="0"/>
                  <a:t> = 0 : indépendance entre t1 et t2</a:t>
                </a:r>
              </a:p>
              <a:p>
                <a:pPr lvl="2"/>
                <a:r>
                  <a:rPr lang="fr-FR" sz="2200" dirty="0" err="1"/>
                  <a:t>NpMI</a:t>
                </a:r>
                <a:r>
                  <a:rPr lang="fr-FR" sz="2200" dirty="0"/>
                  <a:t> = 1 : cooccurrence totale (l’un ne va pas sans l’autre)</a:t>
                </a:r>
              </a:p>
              <a:p>
                <a:pPr lvl="2"/>
                <a:r>
                  <a:rPr lang="fr-FR" sz="2200" dirty="0" err="1"/>
                  <a:t>NpMi</a:t>
                </a:r>
                <a:r>
                  <a:rPr lang="fr-FR" sz="2200" dirty="0"/>
                  <a:t> = -1 : les deux termes ne se suivent jamais</a:t>
                </a:r>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3556" b="-539"/>
                </a:stretch>
              </a:blipFill>
            </p:spPr>
            <p:txBody>
              <a:bodyPr/>
              <a:lstStyle/>
              <a:p>
                <a:r>
                  <a:rPr lang="fr-FR">
                    <a:noFill/>
                  </a:rPr>
                  <a:t> </a:t>
                </a:r>
              </a:p>
            </p:txBody>
          </p:sp>
        </mc:Fallback>
      </mc:AlternateContent>
    </p:spTree>
    <p:extLst>
      <p:ext uri="{BB962C8B-B14F-4D97-AF65-F5344CB8AC3E}">
        <p14:creationId xmlns:p14="http://schemas.microsoft.com/office/powerpoint/2010/main" val="1857154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211435" y="942273"/>
            <a:ext cx="11636638" cy="3431183"/>
          </a:xfrm>
        </p:spPr>
        <p:txBody>
          <a:bodyPr>
            <a:normAutofit fontScale="92500" lnSpcReduction="10000"/>
          </a:bodyPr>
          <a:lstStyle/>
          <a:p>
            <a:r>
              <a:rPr lang="fr-FR" sz="2600" dirty="0"/>
              <a:t>Les algorithmes de </a:t>
            </a:r>
            <a:r>
              <a:rPr lang="fr-FR" sz="2600" dirty="0" err="1"/>
              <a:t>Deep</a:t>
            </a:r>
            <a:r>
              <a:rPr lang="fr-FR" sz="2600" dirty="0"/>
              <a:t> Learning (CNN, RNN et leurs variantes, GRU, LSTM, seq2seq, Transformers) sont par rapport aux algorithmes traditionnels :</a:t>
            </a:r>
          </a:p>
          <a:p>
            <a:pPr lvl="1"/>
            <a:r>
              <a:rPr lang="fr-FR" dirty="0"/>
              <a:t>Beaucoup plus puissants et </a:t>
            </a:r>
            <a:r>
              <a:rPr lang="fr-FR" b="1" dirty="0">
                <a:solidFill>
                  <a:srgbClr val="00B050"/>
                </a:solidFill>
              </a:rPr>
              <a:t>précis</a:t>
            </a:r>
          </a:p>
          <a:p>
            <a:pPr lvl="1"/>
            <a:r>
              <a:rPr lang="fr-FR" dirty="0"/>
              <a:t>Permettent de réduire les tâches humaines de </a:t>
            </a:r>
            <a:r>
              <a:rPr lang="fr-FR" b="1" dirty="0">
                <a:solidFill>
                  <a:srgbClr val="00B050"/>
                </a:solidFill>
              </a:rPr>
              <a:t>préparation des données</a:t>
            </a:r>
          </a:p>
          <a:p>
            <a:r>
              <a:rPr lang="fr-FR" sz="2600" dirty="0"/>
              <a:t>Mais nécessitent : </a:t>
            </a:r>
          </a:p>
          <a:p>
            <a:pPr lvl="1"/>
            <a:r>
              <a:rPr lang="fr-FR" dirty="0"/>
              <a:t>Enorme </a:t>
            </a:r>
            <a:r>
              <a:rPr lang="fr-FR" b="1" dirty="0">
                <a:solidFill>
                  <a:srgbClr val="FF0000"/>
                </a:solidFill>
              </a:rPr>
              <a:t>volume de données à l’apprentissage</a:t>
            </a:r>
            <a:r>
              <a:rPr lang="fr-FR" dirty="0"/>
              <a:t> (à labelliser) (&gt; 10 000+) pour mieux fonctionner que les algorithmes traditionnels</a:t>
            </a:r>
          </a:p>
          <a:p>
            <a:pPr lvl="1"/>
            <a:r>
              <a:rPr lang="fr-FR" dirty="0"/>
              <a:t>Paramétrage </a:t>
            </a:r>
            <a:r>
              <a:rPr lang="fr-FR" b="1" dirty="0">
                <a:solidFill>
                  <a:srgbClr val="FF0000"/>
                </a:solidFill>
              </a:rPr>
              <a:t>complexe </a:t>
            </a:r>
            <a:r>
              <a:rPr lang="fr-FR" dirty="0"/>
              <a:t>(plusieurs millions, voire milliards de poids de connexions)</a:t>
            </a:r>
          </a:p>
          <a:p>
            <a:pPr lvl="1"/>
            <a:r>
              <a:rPr lang="fr-FR" dirty="0"/>
              <a:t>Grosse </a:t>
            </a:r>
            <a:r>
              <a:rPr lang="fr-FR" b="1" dirty="0">
                <a:solidFill>
                  <a:srgbClr val="FF0000"/>
                </a:solidFill>
              </a:rPr>
              <a:t>puissance informatique </a:t>
            </a:r>
            <a:r>
              <a:rPr lang="fr-FR" dirty="0"/>
              <a:t>à l’entraînement</a:t>
            </a:r>
          </a:p>
          <a:p>
            <a:pPr lvl="1"/>
            <a:r>
              <a:rPr lang="fr-FR" dirty="0"/>
              <a:t>Et de plus, sont très difficilement interprétables (</a:t>
            </a:r>
            <a:r>
              <a:rPr lang="fr-FR" b="1" dirty="0">
                <a:solidFill>
                  <a:srgbClr val="FF0000"/>
                </a:solidFill>
              </a:rPr>
              <a:t>boîte noire</a:t>
            </a:r>
            <a:r>
              <a:rPr lang="fr-FR" dirty="0"/>
              <a:t>)</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74496" y="141869"/>
            <a:ext cx="11196263" cy="657557"/>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sz="3000" dirty="0"/>
              <a:t>Algorithmes de </a:t>
            </a:r>
            <a:r>
              <a:rPr lang="fr-FR" sz="3000" dirty="0" err="1"/>
              <a:t>Deep</a:t>
            </a:r>
            <a:r>
              <a:rPr lang="fr-FR" sz="3000" dirty="0"/>
              <a:t> Learning pour la classification de documents</a:t>
            </a:r>
          </a:p>
        </p:txBody>
      </p:sp>
      <p:cxnSp>
        <p:nvCxnSpPr>
          <p:cNvPr id="5" name="Straight Arrow Connector 4">
            <a:extLst>
              <a:ext uri="{FF2B5EF4-FFF2-40B4-BE49-F238E27FC236}">
                <a16:creationId xmlns:a16="http://schemas.microsoft.com/office/drawing/2014/main" id="{F5877D20-D797-43BD-AF80-5ABE851CE012}"/>
              </a:ext>
            </a:extLst>
          </p:cNvPr>
          <p:cNvCxnSpPr>
            <a:cxnSpLocks/>
          </p:cNvCxnSpPr>
          <p:nvPr/>
        </p:nvCxnSpPr>
        <p:spPr>
          <a:xfrm>
            <a:off x="6828702" y="6497144"/>
            <a:ext cx="5241073" cy="1115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69CE0DF-AB47-480D-8F44-3AFFAFC0B30B}"/>
              </a:ext>
            </a:extLst>
          </p:cNvPr>
          <p:cNvCxnSpPr>
            <a:cxnSpLocks/>
          </p:cNvCxnSpPr>
          <p:nvPr/>
        </p:nvCxnSpPr>
        <p:spPr>
          <a:xfrm flipH="1" flipV="1">
            <a:off x="6806400" y="4373456"/>
            <a:ext cx="29736" cy="21236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E119DB-AC45-4485-9D23-8A61E2BC1019}"/>
              </a:ext>
            </a:extLst>
          </p:cNvPr>
          <p:cNvSpPr txBox="1"/>
          <p:nvPr/>
        </p:nvSpPr>
        <p:spPr>
          <a:xfrm>
            <a:off x="5843625" y="4460686"/>
            <a:ext cx="985077" cy="338554"/>
          </a:xfrm>
          <a:prstGeom prst="rect">
            <a:avLst/>
          </a:prstGeom>
          <a:noFill/>
        </p:spPr>
        <p:txBody>
          <a:bodyPr wrap="none" rtlCol="0">
            <a:spAutoFit/>
          </a:bodyPr>
          <a:lstStyle/>
          <a:p>
            <a:pPr algn="ctr"/>
            <a:r>
              <a:rPr lang="fr-FR" sz="1600" dirty="0"/>
              <a:t>Précision </a:t>
            </a:r>
          </a:p>
        </p:txBody>
      </p:sp>
      <p:sp>
        <p:nvSpPr>
          <p:cNvPr id="11" name="TextBox 10">
            <a:extLst>
              <a:ext uri="{FF2B5EF4-FFF2-40B4-BE49-F238E27FC236}">
                <a16:creationId xmlns:a16="http://schemas.microsoft.com/office/drawing/2014/main" id="{6DFF62E4-0CF6-4DA5-8F41-7CE6F619357A}"/>
              </a:ext>
            </a:extLst>
          </p:cNvPr>
          <p:cNvSpPr txBox="1"/>
          <p:nvPr/>
        </p:nvSpPr>
        <p:spPr>
          <a:xfrm>
            <a:off x="9024390" y="6519446"/>
            <a:ext cx="3045385" cy="338554"/>
          </a:xfrm>
          <a:prstGeom prst="rect">
            <a:avLst/>
          </a:prstGeom>
          <a:noFill/>
        </p:spPr>
        <p:txBody>
          <a:bodyPr wrap="none" rtlCol="0">
            <a:spAutoFit/>
          </a:bodyPr>
          <a:lstStyle/>
          <a:p>
            <a:pPr algn="ctr"/>
            <a:r>
              <a:rPr lang="fr-FR" sz="1600" dirty="0"/>
              <a:t>Volume de Données Entraînement</a:t>
            </a:r>
          </a:p>
        </p:txBody>
      </p:sp>
      <p:sp>
        <p:nvSpPr>
          <p:cNvPr id="16" name="Freeform: Shape 15">
            <a:extLst>
              <a:ext uri="{FF2B5EF4-FFF2-40B4-BE49-F238E27FC236}">
                <a16:creationId xmlns:a16="http://schemas.microsoft.com/office/drawing/2014/main" id="{DD641FF1-448C-4BEE-9351-96A319F418C8}"/>
              </a:ext>
            </a:extLst>
          </p:cNvPr>
          <p:cNvSpPr/>
          <p:nvPr/>
        </p:nvSpPr>
        <p:spPr>
          <a:xfrm>
            <a:off x="6884458" y="5133476"/>
            <a:ext cx="4984595" cy="1363668"/>
          </a:xfrm>
          <a:custGeom>
            <a:avLst/>
            <a:gdLst>
              <a:gd name="connsiteX0" fmla="*/ 0 w 4984595"/>
              <a:gd name="connsiteY0" fmla="*/ 1363668 h 1363668"/>
              <a:gd name="connsiteX1" fmla="*/ 267629 w 4984595"/>
              <a:gd name="connsiteY1" fmla="*/ 817258 h 1363668"/>
              <a:gd name="connsiteX2" fmla="*/ 747132 w 4984595"/>
              <a:gd name="connsiteY2" fmla="*/ 426965 h 1363668"/>
              <a:gd name="connsiteX3" fmla="*/ 1483112 w 4984595"/>
              <a:gd name="connsiteY3" fmla="*/ 170487 h 1363668"/>
              <a:gd name="connsiteX4" fmla="*/ 2575932 w 4984595"/>
              <a:gd name="connsiteY4" fmla="*/ 36673 h 1363668"/>
              <a:gd name="connsiteX5" fmla="*/ 3501483 w 4984595"/>
              <a:gd name="connsiteY5" fmla="*/ 3219 h 1363668"/>
              <a:gd name="connsiteX6" fmla="*/ 4984595 w 4984595"/>
              <a:gd name="connsiteY6" fmla="*/ 3219 h 1363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4595" h="1363668">
                <a:moveTo>
                  <a:pt x="0" y="1363668"/>
                </a:moveTo>
                <a:cubicBezTo>
                  <a:pt x="71553" y="1168521"/>
                  <a:pt x="143107" y="973375"/>
                  <a:pt x="267629" y="817258"/>
                </a:cubicBezTo>
                <a:cubicBezTo>
                  <a:pt x="392151" y="661141"/>
                  <a:pt x="544551" y="534760"/>
                  <a:pt x="747132" y="426965"/>
                </a:cubicBezTo>
                <a:cubicBezTo>
                  <a:pt x="949713" y="319170"/>
                  <a:pt x="1178312" y="235536"/>
                  <a:pt x="1483112" y="170487"/>
                </a:cubicBezTo>
                <a:cubicBezTo>
                  <a:pt x="1787912" y="105438"/>
                  <a:pt x="2239537" y="64551"/>
                  <a:pt x="2575932" y="36673"/>
                </a:cubicBezTo>
                <a:cubicBezTo>
                  <a:pt x="2912327" y="8795"/>
                  <a:pt x="3100039" y="8795"/>
                  <a:pt x="3501483" y="3219"/>
                </a:cubicBezTo>
                <a:cubicBezTo>
                  <a:pt x="3902927" y="-2357"/>
                  <a:pt x="4443761" y="431"/>
                  <a:pt x="4984595" y="3219"/>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Shape 16">
            <a:extLst>
              <a:ext uri="{FF2B5EF4-FFF2-40B4-BE49-F238E27FC236}">
                <a16:creationId xmlns:a16="http://schemas.microsoft.com/office/drawing/2014/main" id="{2305183C-78B8-431D-9D8A-A05D5EAFFDEF}"/>
              </a:ext>
            </a:extLst>
          </p:cNvPr>
          <p:cNvSpPr/>
          <p:nvPr/>
        </p:nvSpPr>
        <p:spPr>
          <a:xfrm>
            <a:off x="6906760" y="4199993"/>
            <a:ext cx="5018049" cy="2308302"/>
          </a:xfrm>
          <a:custGeom>
            <a:avLst/>
            <a:gdLst>
              <a:gd name="connsiteX0" fmla="*/ 0 w 5018049"/>
              <a:gd name="connsiteY0" fmla="*/ 2308302 h 2308302"/>
              <a:gd name="connsiteX1" fmla="*/ 791737 w 5018049"/>
              <a:gd name="connsiteY1" fmla="*/ 1483112 h 2308302"/>
              <a:gd name="connsiteX2" fmla="*/ 1973766 w 5018049"/>
              <a:gd name="connsiteY2" fmla="*/ 802887 h 2308302"/>
              <a:gd name="connsiteX3" fmla="*/ 3256157 w 5018049"/>
              <a:gd name="connsiteY3" fmla="*/ 390292 h 2308302"/>
              <a:gd name="connsiteX4" fmla="*/ 4125952 w 5018049"/>
              <a:gd name="connsiteY4" fmla="*/ 178419 h 2308302"/>
              <a:gd name="connsiteX5" fmla="*/ 4705815 w 5018049"/>
              <a:gd name="connsiteY5" fmla="*/ 66907 h 2308302"/>
              <a:gd name="connsiteX6" fmla="*/ 5018049 w 5018049"/>
              <a:gd name="connsiteY6" fmla="*/ 0 h 230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18049" h="2308302">
                <a:moveTo>
                  <a:pt x="0" y="2308302"/>
                </a:moveTo>
                <a:cubicBezTo>
                  <a:pt x="231388" y="2021158"/>
                  <a:pt x="462776" y="1734014"/>
                  <a:pt x="791737" y="1483112"/>
                </a:cubicBezTo>
                <a:cubicBezTo>
                  <a:pt x="1120698" y="1232209"/>
                  <a:pt x="1563029" y="985024"/>
                  <a:pt x="1973766" y="802887"/>
                </a:cubicBezTo>
                <a:cubicBezTo>
                  <a:pt x="2384503" y="620750"/>
                  <a:pt x="2897459" y="494370"/>
                  <a:pt x="3256157" y="390292"/>
                </a:cubicBezTo>
                <a:cubicBezTo>
                  <a:pt x="3614855" y="286214"/>
                  <a:pt x="3884342" y="232317"/>
                  <a:pt x="4125952" y="178419"/>
                </a:cubicBezTo>
                <a:cubicBezTo>
                  <a:pt x="4367562" y="124521"/>
                  <a:pt x="4557132" y="96644"/>
                  <a:pt x="4705815" y="66907"/>
                </a:cubicBezTo>
                <a:cubicBezTo>
                  <a:pt x="4854498" y="37170"/>
                  <a:pt x="4936273" y="18585"/>
                  <a:pt x="5018049" y="0"/>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extBox 19">
            <a:extLst>
              <a:ext uri="{FF2B5EF4-FFF2-40B4-BE49-F238E27FC236}">
                <a16:creationId xmlns:a16="http://schemas.microsoft.com/office/drawing/2014/main" id="{63300CEF-5597-4EFB-A719-72D65824EAA7}"/>
              </a:ext>
            </a:extLst>
          </p:cNvPr>
          <p:cNvSpPr txBox="1"/>
          <p:nvPr/>
        </p:nvSpPr>
        <p:spPr>
          <a:xfrm>
            <a:off x="11079357" y="4301695"/>
            <a:ext cx="901208" cy="584775"/>
          </a:xfrm>
          <a:prstGeom prst="rect">
            <a:avLst/>
          </a:prstGeom>
          <a:noFill/>
        </p:spPr>
        <p:txBody>
          <a:bodyPr wrap="none" rtlCol="0">
            <a:spAutoFit/>
          </a:bodyPr>
          <a:lstStyle/>
          <a:p>
            <a:pPr algn="ctr"/>
            <a:r>
              <a:rPr lang="fr-FR" sz="1600" dirty="0" err="1">
                <a:solidFill>
                  <a:srgbClr val="00B050"/>
                </a:solidFill>
              </a:rPr>
              <a:t>Deep</a:t>
            </a:r>
            <a:r>
              <a:rPr lang="fr-FR" sz="1600" dirty="0">
                <a:solidFill>
                  <a:srgbClr val="00B050"/>
                </a:solidFill>
              </a:rPr>
              <a:t> </a:t>
            </a:r>
          </a:p>
          <a:p>
            <a:pPr algn="ctr"/>
            <a:r>
              <a:rPr lang="fr-FR" sz="1600" dirty="0">
                <a:solidFill>
                  <a:srgbClr val="00B050"/>
                </a:solidFill>
              </a:rPr>
              <a:t>Learning</a:t>
            </a:r>
          </a:p>
        </p:txBody>
      </p:sp>
      <p:sp>
        <p:nvSpPr>
          <p:cNvPr id="21" name="TextBox 20">
            <a:extLst>
              <a:ext uri="{FF2B5EF4-FFF2-40B4-BE49-F238E27FC236}">
                <a16:creationId xmlns:a16="http://schemas.microsoft.com/office/drawing/2014/main" id="{9DBD0E40-AAE3-470B-B9A7-ABD5077B8E83}"/>
              </a:ext>
            </a:extLst>
          </p:cNvPr>
          <p:cNvSpPr txBox="1"/>
          <p:nvPr/>
        </p:nvSpPr>
        <p:spPr>
          <a:xfrm>
            <a:off x="10743483" y="5174277"/>
            <a:ext cx="1259384" cy="338554"/>
          </a:xfrm>
          <a:prstGeom prst="rect">
            <a:avLst/>
          </a:prstGeom>
          <a:noFill/>
        </p:spPr>
        <p:txBody>
          <a:bodyPr wrap="none" rtlCol="0">
            <a:spAutoFit/>
          </a:bodyPr>
          <a:lstStyle/>
          <a:p>
            <a:pPr algn="ctr"/>
            <a:r>
              <a:rPr lang="fr-FR" sz="1600" dirty="0">
                <a:solidFill>
                  <a:srgbClr val="0070C0"/>
                </a:solidFill>
              </a:rPr>
              <a:t>Traditionnels</a:t>
            </a:r>
          </a:p>
        </p:txBody>
      </p:sp>
      <p:sp>
        <p:nvSpPr>
          <p:cNvPr id="13" name="Content Placeholder 2">
            <a:extLst>
              <a:ext uri="{FF2B5EF4-FFF2-40B4-BE49-F238E27FC236}">
                <a16:creationId xmlns:a16="http://schemas.microsoft.com/office/drawing/2014/main" id="{CCDD7638-2CAA-4F5C-9ED2-7FFAC34750C3}"/>
              </a:ext>
            </a:extLst>
          </p:cNvPr>
          <p:cNvSpPr txBox="1">
            <a:spLocks/>
          </p:cNvSpPr>
          <p:nvPr/>
        </p:nvSpPr>
        <p:spPr>
          <a:xfrm>
            <a:off x="267191" y="4476139"/>
            <a:ext cx="5670145" cy="2217690"/>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Cependant : </a:t>
            </a:r>
          </a:p>
          <a:p>
            <a:pPr lvl="1"/>
            <a:r>
              <a:rPr lang="fr-FR" sz="2200" dirty="0"/>
              <a:t>L’utilisation de </a:t>
            </a:r>
            <a:r>
              <a:rPr lang="fr-FR" sz="2200" b="1" dirty="0">
                <a:solidFill>
                  <a:srgbClr val="FF0000"/>
                </a:solidFill>
              </a:rPr>
              <a:t>modèles pré-entraînés</a:t>
            </a:r>
            <a:r>
              <a:rPr lang="fr-FR" sz="2200" dirty="0"/>
              <a:t> par ailleurs et simplement </a:t>
            </a:r>
            <a:r>
              <a:rPr lang="fr-FR" sz="2200" b="1" dirty="0">
                <a:solidFill>
                  <a:srgbClr val="FF0000"/>
                </a:solidFill>
              </a:rPr>
              <a:t>adaptés aux données et à la tâche à effectuer</a:t>
            </a:r>
            <a:r>
              <a:rPr lang="fr-FR" sz="2200" dirty="0"/>
              <a:t> permettent de ne consommer que la puissance nécessaire à la spécialisation requise (</a:t>
            </a:r>
            <a:r>
              <a:rPr lang="fr-FR" sz="2200" b="1" dirty="0" err="1">
                <a:solidFill>
                  <a:srgbClr val="FF0000"/>
                </a:solidFill>
              </a:rPr>
              <a:t>transfer</a:t>
            </a:r>
            <a:r>
              <a:rPr lang="fr-FR" sz="2200" b="1" dirty="0">
                <a:solidFill>
                  <a:srgbClr val="FF0000"/>
                </a:solidFill>
              </a:rPr>
              <a:t> </a:t>
            </a:r>
            <a:r>
              <a:rPr lang="fr-FR" sz="2200" b="1" dirty="0" err="1">
                <a:solidFill>
                  <a:srgbClr val="FF0000"/>
                </a:solidFill>
              </a:rPr>
              <a:t>learning</a:t>
            </a:r>
            <a:r>
              <a:rPr lang="fr-FR" sz="2200" dirty="0"/>
              <a:t>)</a:t>
            </a:r>
          </a:p>
        </p:txBody>
      </p:sp>
    </p:spTree>
    <p:extLst>
      <p:ext uri="{BB962C8B-B14F-4D97-AF65-F5344CB8AC3E}">
        <p14:creationId xmlns:p14="http://schemas.microsoft.com/office/powerpoint/2010/main" val="1937035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2"/>
            <a:ext cx="11700806" cy="5699957"/>
          </a:xfrm>
        </p:spPr>
        <p:txBody>
          <a:bodyPr>
            <a:normAutofit fontScale="85000" lnSpcReduction="20000"/>
          </a:bodyPr>
          <a:lstStyle/>
          <a:p>
            <a:r>
              <a:rPr lang="fr-FR" dirty="0"/>
              <a:t>En apprentissage supervisé, obtenir suffisamment de données correctement étiquetées sur lesquelles entraîner l’algorithme et évaluer le modèle est :</a:t>
            </a:r>
          </a:p>
          <a:p>
            <a:pPr lvl="1"/>
            <a:r>
              <a:rPr lang="fr-FR" dirty="0"/>
              <a:t>Le point clé pour obtenir un modèle utile,</a:t>
            </a:r>
          </a:p>
          <a:p>
            <a:pPr lvl="1"/>
            <a:r>
              <a:rPr lang="fr-FR" dirty="0"/>
              <a:t>Une tâche onéreuse en temps et en argent,</a:t>
            </a:r>
          </a:p>
          <a:p>
            <a:pPr lvl="1"/>
            <a:r>
              <a:rPr lang="fr-FR" dirty="0"/>
              <a:t>Parfois difficile, pour laquelle il faut alors des experts,</a:t>
            </a:r>
          </a:p>
          <a:p>
            <a:pPr lvl="1"/>
            <a:r>
              <a:rPr lang="fr-FR" dirty="0"/>
              <a:t>Source d’erreurs potentielles dans tous les cas</a:t>
            </a:r>
          </a:p>
          <a:p>
            <a:r>
              <a:rPr lang="fr-FR" dirty="0"/>
              <a:t>Pour faciliter les choses :</a:t>
            </a:r>
          </a:p>
          <a:p>
            <a:pPr lvl="1"/>
            <a:r>
              <a:rPr lang="fr-FR" dirty="0"/>
              <a:t>Ne sélectionner que ce qui doit être étiqueté</a:t>
            </a:r>
          </a:p>
          <a:p>
            <a:pPr lvl="1"/>
            <a:r>
              <a:rPr lang="fr-FR" dirty="0"/>
              <a:t>Ne pas étiqueter plusieurs fois la même chose</a:t>
            </a:r>
          </a:p>
          <a:p>
            <a:pPr lvl="1"/>
            <a:r>
              <a:rPr lang="fr-FR" dirty="0"/>
              <a:t>Automatiser par des règles explicites ce qui peut l’être</a:t>
            </a:r>
          </a:p>
          <a:p>
            <a:pPr lvl="1"/>
            <a:r>
              <a:rPr lang="fr-FR" dirty="0"/>
              <a:t>Utiliser des proxys (métadonnées) : nombre d’étoiles de revues utilisateurs, </a:t>
            </a:r>
            <a:r>
              <a:rPr lang="fr-FR" dirty="0" err="1"/>
              <a:t>emoticons</a:t>
            </a:r>
            <a:endParaRPr lang="fr-FR" dirty="0"/>
          </a:p>
          <a:p>
            <a:r>
              <a:rPr lang="fr-FR" dirty="0"/>
              <a:t>Exigences pour un protocole d’annotation</a:t>
            </a:r>
          </a:p>
          <a:p>
            <a:pPr lvl="1"/>
            <a:r>
              <a:rPr lang="fr-FR" dirty="0"/>
              <a:t>Expressivité</a:t>
            </a:r>
          </a:p>
          <a:p>
            <a:pPr lvl="2"/>
            <a:r>
              <a:rPr lang="fr-FR" sz="2200" dirty="0"/>
              <a:t>Couverture suffisante pour capturer les phénomènes d’intérêt</a:t>
            </a:r>
          </a:p>
          <a:p>
            <a:pPr lvl="1"/>
            <a:r>
              <a:rPr lang="fr-FR" dirty="0"/>
              <a:t>Réplicabilité</a:t>
            </a:r>
          </a:p>
          <a:p>
            <a:pPr lvl="2"/>
            <a:r>
              <a:rPr lang="fr-FR" sz="2200" dirty="0"/>
              <a:t>Différents annotateurs (ou groupes de) doivent produire les mêmes annotations sur les mêmes données </a:t>
            </a:r>
          </a:p>
          <a:p>
            <a:pPr lvl="1"/>
            <a:r>
              <a:rPr lang="fr-FR" dirty="0"/>
              <a:t>Scalabilité</a:t>
            </a:r>
          </a:p>
          <a:p>
            <a:pPr lvl="2"/>
            <a:r>
              <a:rPr lang="fr-FR" sz="2200" dirty="0"/>
              <a:t>Doivent être rapides sur un gros volume de données</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(1/3)</a:t>
            </a:r>
          </a:p>
        </p:txBody>
      </p:sp>
    </p:spTree>
    <p:extLst>
      <p:ext uri="{BB962C8B-B14F-4D97-AF65-F5344CB8AC3E}">
        <p14:creationId xmlns:p14="http://schemas.microsoft.com/office/powerpoint/2010/main" val="3347127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122225" y="1158043"/>
            <a:ext cx="11700806" cy="5366326"/>
          </a:xfrm>
        </p:spPr>
        <p:txBody>
          <a:bodyPr>
            <a:normAutofit fontScale="92500" lnSpcReduction="20000"/>
          </a:bodyPr>
          <a:lstStyle/>
          <a:p>
            <a:r>
              <a:rPr lang="fr-FR" dirty="0"/>
              <a:t>Tâches à effectuer</a:t>
            </a:r>
          </a:p>
          <a:p>
            <a:pPr lvl="1"/>
            <a:r>
              <a:rPr lang="fr-FR" dirty="0"/>
              <a:t>Définition des annotations et de leurs conditions</a:t>
            </a:r>
          </a:p>
          <a:p>
            <a:pPr lvl="2"/>
            <a:r>
              <a:rPr lang="fr-FR" sz="2200" dirty="0"/>
              <a:t>Compromis entre expressivité des annotations et scalabilité</a:t>
            </a:r>
          </a:p>
          <a:p>
            <a:pPr lvl="1"/>
            <a:r>
              <a:rPr lang="fr-FR" dirty="0"/>
              <a:t>Sélection du logiciel ou de la plateforme d’annotation </a:t>
            </a:r>
            <a:r>
              <a:rPr lang="fr-FR" sz="2000" dirty="0"/>
              <a:t>(le cas échéant)</a:t>
            </a:r>
            <a:endParaRPr lang="fr-FR" dirty="0"/>
          </a:p>
          <a:p>
            <a:pPr lvl="1"/>
            <a:r>
              <a:rPr lang="fr-FR" dirty="0"/>
              <a:t>Formalisation des instructions d’annotation </a:t>
            </a:r>
            <a:r>
              <a:rPr lang="fr-FR" sz="2000" dirty="0"/>
              <a:t>(pour en assurer la bonne réplication)</a:t>
            </a:r>
          </a:p>
          <a:p>
            <a:pPr lvl="1"/>
            <a:r>
              <a:rPr lang="fr-FR" dirty="0"/>
              <a:t>Effectuer une annotation pilote </a:t>
            </a:r>
            <a:r>
              <a:rPr lang="fr-FR" sz="2000" dirty="0"/>
              <a:t>(sur un sous-ensemble des documents)</a:t>
            </a:r>
            <a:endParaRPr lang="fr-FR" dirty="0"/>
          </a:p>
          <a:p>
            <a:pPr lvl="2"/>
            <a:r>
              <a:rPr lang="fr-FR" sz="2200" dirty="0"/>
              <a:t>Adaptation de la définition et des instructions des annotations</a:t>
            </a:r>
          </a:p>
          <a:p>
            <a:pPr lvl="1"/>
            <a:r>
              <a:rPr lang="fr-FR" dirty="0"/>
              <a:t>Annotation des données</a:t>
            </a:r>
          </a:p>
          <a:p>
            <a:pPr lvl="1"/>
            <a:r>
              <a:rPr lang="fr-FR" dirty="0"/>
              <a:t>Calcul de l’accord inter-annotateurs</a:t>
            </a:r>
          </a:p>
          <a:p>
            <a:pPr lvl="1"/>
            <a:r>
              <a:rPr lang="fr-FR" dirty="0"/>
              <a:t>Publication des données annotées</a:t>
            </a:r>
          </a:p>
          <a:p>
            <a:r>
              <a:rPr lang="fr-FR" dirty="0"/>
              <a:t>Approches organisationnelles</a:t>
            </a:r>
          </a:p>
          <a:p>
            <a:pPr lvl="1"/>
            <a:r>
              <a:rPr lang="fr-FR" dirty="0"/>
              <a:t>Etiqueter soi-même (en interne)</a:t>
            </a:r>
          </a:p>
          <a:p>
            <a:pPr lvl="2"/>
            <a:r>
              <a:rPr lang="fr-FR" sz="2200" dirty="0"/>
              <a:t>Bon contrôle de la qualité, mais prend du temps =&gt; utilisation de logiciels</a:t>
            </a:r>
          </a:p>
          <a:p>
            <a:pPr lvl="1"/>
            <a:r>
              <a:rPr lang="fr-FR" dirty="0"/>
              <a:t>Faire appel à du « crowdsourcing »</a:t>
            </a:r>
          </a:p>
          <a:p>
            <a:pPr lvl="2"/>
            <a:r>
              <a:rPr lang="fr-FR" sz="2200" dirty="0"/>
              <a:t>Permet de gagner du temps, est (relativement) peu onéreux, mais qualité moins fiable</a:t>
            </a:r>
          </a:p>
          <a:p>
            <a:pPr lvl="1"/>
            <a:r>
              <a:rPr lang="fr-FR" dirty="0"/>
              <a:t>Faire appel à des sociétés en « outsourcing »</a:t>
            </a:r>
          </a:p>
          <a:p>
            <a:pPr lvl="2"/>
            <a:r>
              <a:rPr lang="fr-FR" sz="2200" dirty="0"/>
              <a:t>Permet de gagner du temps, est de bonne qualité, mais est onéreux</a:t>
            </a:r>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(2/3)</a:t>
            </a:r>
          </a:p>
        </p:txBody>
      </p:sp>
    </p:spTree>
    <p:extLst>
      <p:ext uri="{BB962C8B-B14F-4D97-AF65-F5344CB8AC3E}">
        <p14:creationId xmlns:p14="http://schemas.microsoft.com/office/powerpoint/2010/main" val="1978058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FE1BE-7AD7-4C2A-A1DA-F9FA32AECB3D}"/>
              </a:ext>
            </a:extLst>
          </p:cNvPr>
          <p:cNvSpPr>
            <a:spLocks noGrp="1"/>
          </p:cNvSpPr>
          <p:nvPr>
            <p:ph idx="1"/>
          </p:nvPr>
        </p:nvSpPr>
        <p:spPr>
          <a:xfrm>
            <a:off x="0" y="970287"/>
            <a:ext cx="12192000" cy="5550530"/>
          </a:xfrm>
        </p:spPr>
        <p:txBody>
          <a:bodyPr>
            <a:normAutofit lnSpcReduction="10000"/>
          </a:bodyPr>
          <a:lstStyle/>
          <a:p>
            <a:r>
              <a:rPr lang="fr-FR" dirty="0"/>
              <a:t>Logiciels et plateformes facilitatrices</a:t>
            </a:r>
          </a:p>
          <a:p>
            <a:pPr lvl="1"/>
            <a:r>
              <a:rPr lang="fr-FR" dirty="0"/>
              <a:t>Interface d’étiquetage (pour l’ensemble du texte présenté) et/ou d’annotation (sur une ou plusieurs plages de texte) selon la tâche </a:t>
            </a:r>
          </a:p>
          <a:p>
            <a:pPr lvl="1"/>
            <a:r>
              <a:rPr lang="fr-FR" dirty="0" err="1"/>
              <a:t>PigeonXT</a:t>
            </a:r>
            <a:endParaRPr lang="fr-FR" dirty="0"/>
          </a:p>
          <a:p>
            <a:pPr lvl="2"/>
            <a:r>
              <a:rPr lang="fr-FR" dirty="0"/>
              <a:t>Saisie des annotations (binaires ou multi-classes) au sein même du notebook </a:t>
            </a:r>
            <a:r>
              <a:rPr lang="fr-FR" dirty="0" err="1"/>
              <a:t>Jupyter</a:t>
            </a:r>
            <a:endParaRPr lang="fr-FR" dirty="0"/>
          </a:p>
          <a:p>
            <a:pPr lvl="1"/>
            <a:r>
              <a:rPr lang="fr-FR" dirty="0" err="1"/>
              <a:t>Prodigy</a:t>
            </a:r>
            <a:r>
              <a:rPr lang="fr-FR" dirty="0"/>
              <a:t> de </a:t>
            </a:r>
            <a:r>
              <a:rPr lang="fr-FR" dirty="0" err="1"/>
              <a:t>spaCy</a:t>
            </a:r>
            <a:endParaRPr lang="fr-FR" dirty="0"/>
          </a:p>
          <a:p>
            <a:pPr lvl="2"/>
            <a:r>
              <a:rPr lang="fr-FR" dirty="0"/>
              <a:t>Apprentissage actif : le modèle (classification de textes, d’entités nommées…) propose des exemples, laisse l’annotateur accepter ou corriger et s’adapte aux réponses données</a:t>
            </a:r>
          </a:p>
          <a:p>
            <a:pPr lvl="1"/>
            <a:r>
              <a:rPr lang="fr-FR" dirty="0"/>
              <a:t>IBM Watson </a:t>
            </a:r>
            <a:r>
              <a:rPr lang="fr-FR" dirty="0" err="1"/>
              <a:t>Knowledge</a:t>
            </a:r>
            <a:r>
              <a:rPr lang="fr-FR" dirty="0"/>
              <a:t> Studio</a:t>
            </a:r>
          </a:p>
          <a:p>
            <a:pPr lvl="2"/>
            <a:r>
              <a:rPr lang="fr-FR" dirty="0"/>
              <a:t>Annotations pour reconnaissance d’entités et de relations sémantiques (extraction d’information)</a:t>
            </a:r>
          </a:p>
          <a:p>
            <a:pPr lvl="1"/>
            <a:r>
              <a:rPr lang="fr-FR" dirty="0"/>
              <a:t>Plus </a:t>
            </a:r>
            <a:r>
              <a:rPr lang="fr-FR" dirty="0" err="1"/>
              <a:t>INcEPTION</a:t>
            </a:r>
            <a:r>
              <a:rPr lang="fr-FR" dirty="0"/>
              <a:t>, Label Studio, </a:t>
            </a:r>
            <a:r>
              <a:rPr lang="fr-FR" dirty="0" err="1"/>
              <a:t>LightTag</a:t>
            </a:r>
            <a:r>
              <a:rPr lang="fr-FR" dirty="0"/>
              <a:t>, </a:t>
            </a:r>
            <a:r>
              <a:rPr lang="fr-FR" dirty="0" err="1"/>
              <a:t>Labelbox</a:t>
            </a:r>
            <a:r>
              <a:rPr lang="fr-FR" dirty="0"/>
              <a:t>, Bella, </a:t>
            </a:r>
            <a:r>
              <a:rPr lang="fr-FR" dirty="0" err="1"/>
              <a:t>Tagtog</a:t>
            </a:r>
            <a:r>
              <a:rPr lang="fr-FR" dirty="0"/>
              <a:t>, </a:t>
            </a:r>
            <a:r>
              <a:rPr lang="fr-FR" dirty="0" err="1"/>
              <a:t>Dataturks</a:t>
            </a:r>
            <a:r>
              <a:rPr lang="fr-FR" dirty="0"/>
              <a:t>…</a:t>
            </a:r>
          </a:p>
          <a:p>
            <a:r>
              <a:rPr lang="fr-FR" sz="2600" dirty="0"/>
              <a:t>Contrôle de la qualité de l’étiquetage</a:t>
            </a:r>
          </a:p>
          <a:p>
            <a:pPr lvl="1"/>
            <a:r>
              <a:rPr lang="fr-FR" dirty="0"/>
              <a:t>Si en équipe de plusieurs annotateurs : contrôle inter-annotateurs</a:t>
            </a:r>
            <a:endParaRPr lang="fr-FR" sz="2200" dirty="0"/>
          </a:p>
          <a:p>
            <a:pPr lvl="2"/>
            <a:r>
              <a:rPr lang="fr-FR" dirty="0"/>
              <a:t>Faire réaliser des étiquetages en double par plusieurs annotateurs</a:t>
            </a:r>
          </a:p>
          <a:p>
            <a:pPr lvl="2"/>
            <a:r>
              <a:rPr lang="fr-FR" dirty="0"/>
              <a:t>Tester leur cohérence en utilisant les tests kappa de Cohen (2 annotateurs) ou de </a:t>
            </a:r>
            <a:r>
              <a:rPr lang="fr-FR" dirty="0" err="1"/>
              <a:t>Fleiss</a:t>
            </a:r>
            <a:r>
              <a:rPr lang="fr-FR" dirty="0"/>
              <a:t> (plusieurs)</a:t>
            </a:r>
          </a:p>
          <a:p>
            <a:pPr lvl="1"/>
            <a:r>
              <a:rPr lang="fr-FR" dirty="0"/>
              <a:t>Contrôle intra-annotateur</a:t>
            </a:r>
          </a:p>
          <a:p>
            <a:pPr lvl="1"/>
            <a:endParaRPr lang="fr-FR" dirty="0"/>
          </a:p>
        </p:txBody>
      </p:sp>
      <p:sp>
        <p:nvSpPr>
          <p:cNvPr id="4" name="Title 1">
            <a:extLst>
              <a:ext uri="{FF2B5EF4-FFF2-40B4-BE49-F238E27FC236}">
                <a16:creationId xmlns:a16="http://schemas.microsoft.com/office/drawing/2014/main" id="{B98D6497-138A-4D20-B8C9-B11D4B59ABA9}"/>
              </a:ext>
            </a:extLst>
          </p:cNvPr>
          <p:cNvSpPr txBox="1">
            <a:spLocks/>
          </p:cNvSpPr>
          <p:nvPr/>
        </p:nvSpPr>
        <p:spPr>
          <a:xfrm>
            <a:off x="368968" y="137841"/>
            <a:ext cx="11454063" cy="657557"/>
          </a:xfrm>
          <a:prstGeom prst="rect">
            <a:avLst/>
          </a:prstGeom>
          <a:ln>
            <a:noFill/>
          </a:ln>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a:lstStyle>
          <a:p>
            <a:r>
              <a:rPr lang="fr-FR" dirty="0"/>
              <a:t>Etiquetage (labelling) (3/3)</a:t>
            </a:r>
          </a:p>
        </p:txBody>
      </p:sp>
    </p:spTree>
    <p:extLst>
      <p:ext uri="{BB962C8B-B14F-4D97-AF65-F5344CB8AC3E}">
        <p14:creationId xmlns:p14="http://schemas.microsoft.com/office/powerpoint/2010/main" val="4121388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dirty="0">
                <a:solidFill>
                  <a:schemeClr val="bg1">
                    <a:lumMod val="50000"/>
                  </a:schemeClr>
                </a:solidFill>
              </a:rPr>
              <a:t>Bibliothèques NLP</a:t>
            </a: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b="1" dirty="0"/>
              <a:t>Plongements de mots</a:t>
            </a:r>
          </a:p>
          <a:p>
            <a:r>
              <a:rPr lang="fr-FR" sz="2400" dirty="0">
                <a:solidFill>
                  <a:schemeClr val="bg1">
                    <a:lumMod val="50000"/>
                  </a:schemeClr>
                </a:solidFill>
              </a:rPr>
              <a:t>(récapitulatif)</a:t>
            </a:r>
          </a:p>
          <a:p>
            <a:endParaRPr lang="fr-FR" sz="2400" dirty="0"/>
          </a:p>
        </p:txBody>
      </p:sp>
    </p:spTree>
    <p:extLst>
      <p:ext uri="{BB962C8B-B14F-4D97-AF65-F5344CB8AC3E}">
        <p14:creationId xmlns:p14="http://schemas.microsoft.com/office/powerpoint/2010/main" val="30756543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200417" y="136525"/>
            <a:ext cx="11662720" cy="657557"/>
          </a:xfrm>
        </p:spPr>
        <p:txBody>
          <a:bodyPr>
            <a:normAutofit fontScale="90000"/>
          </a:bodyPr>
          <a:lstStyle/>
          <a:p>
            <a:r>
              <a:rPr lang="fr-FR" dirty="0"/>
              <a:t>Représentations creuses </a:t>
            </a:r>
            <a:r>
              <a:rPr lang="fr-FR" sz="4000" dirty="0"/>
              <a:t>(</a:t>
            </a:r>
            <a:r>
              <a:rPr lang="fr-FR" sz="4000" dirty="0" err="1"/>
              <a:t>sparse</a:t>
            </a:r>
            <a:r>
              <a:rPr lang="fr-FR" sz="4000" dirty="0"/>
              <a:t>) </a:t>
            </a:r>
            <a:r>
              <a:rPr lang="fr-FR" dirty="0"/>
              <a:t>et pleines </a:t>
            </a:r>
            <a:r>
              <a:rPr lang="fr-FR" sz="4000" dirty="0"/>
              <a:t>(dense) </a:t>
            </a:r>
            <a:r>
              <a:rPr lang="fr-FR" dirty="0"/>
              <a:t>(1/2)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00416" y="1006165"/>
            <a:ext cx="11837096" cy="2702452"/>
          </a:xfrm>
        </p:spPr>
        <p:txBody>
          <a:bodyPr>
            <a:normAutofit/>
          </a:bodyPr>
          <a:lstStyle/>
          <a:p>
            <a:r>
              <a:rPr lang="fr-FR" dirty="0"/>
              <a:t>Rappel : matrice des co-occurrences termes / contextes </a:t>
            </a:r>
          </a:p>
          <a:p>
            <a:pPr lvl="1"/>
            <a:r>
              <a:rPr lang="fr-FR" b="1" dirty="0"/>
              <a:t>Termes</a:t>
            </a:r>
            <a:r>
              <a:rPr lang="fr-FR" dirty="0"/>
              <a:t> : morphèmes, mots, lemmes, n-grammes, significations de mots…</a:t>
            </a:r>
          </a:p>
          <a:p>
            <a:pPr lvl="1"/>
            <a:r>
              <a:rPr lang="fr-FR" b="1" dirty="0"/>
              <a:t>Contextes</a:t>
            </a:r>
            <a:r>
              <a:rPr lang="fr-FR" dirty="0"/>
              <a:t> : document, paragraphe, phrase, fenêtre environnante…</a:t>
            </a:r>
          </a:p>
          <a:p>
            <a:pPr lvl="1"/>
            <a:r>
              <a:rPr lang="fr-FR" b="1" dirty="0"/>
              <a:t>Matrice des poids </a:t>
            </a:r>
            <a:r>
              <a:rPr lang="fr-FR" dirty="0"/>
              <a:t>des termes dans leurs contextes (comptage ou tout calcul dérivé)</a:t>
            </a:r>
          </a:p>
          <a:p>
            <a:pPr lvl="1"/>
            <a:r>
              <a:rPr lang="fr-FR" b="1" dirty="0"/>
              <a:t>Vecteurs</a:t>
            </a:r>
            <a:r>
              <a:rPr lang="fr-FR" dirty="0"/>
              <a:t> représentant les contextes</a:t>
            </a:r>
          </a:p>
          <a:p>
            <a:r>
              <a:rPr lang="fr-FR" dirty="0"/>
              <a:t>Il s’agit d’une </a:t>
            </a:r>
            <a:r>
              <a:rPr lang="fr-FR" b="1" dirty="0"/>
              <a:t>représentation symbolique </a:t>
            </a:r>
            <a:r>
              <a:rPr lang="fr-FR" dirty="0"/>
              <a:t>(selon les termes, symboliques)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7FB203-D953-4DCA-9804-C60AD478B72E}"/>
                  </a:ext>
                </a:extLst>
              </p:cNvPr>
              <p:cNvSpPr txBox="1"/>
              <p:nvPr/>
            </p:nvSpPr>
            <p:spPr>
              <a:xfrm>
                <a:off x="1714550" y="4777149"/>
                <a:ext cx="2370201"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𝑉</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𝑉</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𝑉</m:t>
                                </m:r>
                              </m:sub>
                            </m:sSub>
                          </m:e>
                        </m:mr>
                      </m:m>
                    </m:oMath>
                  </m:oMathPara>
                </a14:m>
                <a:endParaRPr lang="fr-FR" dirty="0"/>
              </a:p>
            </p:txBody>
          </p:sp>
        </mc:Choice>
        <mc:Fallback>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14550" y="4777149"/>
                <a:ext cx="2370201"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98600" y="4775079"/>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598770"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27376" y="473413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753334" y="4187108"/>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358956" y="4209029"/>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3332146" y="4209029"/>
            <a:ext cx="938783" cy="369332"/>
          </a:xfrm>
          <a:prstGeom prst="rect">
            <a:avLst/>
          </a:prstGeom>
          <a:noFill/>
        </p:spPr>
        <p:txBody>
          <a:bodyPr wrap="non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84015" y="5038004"/>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648564" y="4011620"/>
            <a:ext cx="7388947" cy="27443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Limitations</a:t>
            </a:r>
          </a:p>
          <a:p>
            <a:pPr lvl="1"/>
            <a:r>
              <a:rPr lang="fr-FR" dirty="0"/>
              <a:t>Ne capture pas les relations sémantiques des </a:t>
            </a:r>
            <a:r>
              <a:rPr lang="fr-FR" b="1" dirty="0"/>
              <a:t>termes</a:t>
            </a:r>
            <a:r>
              <a:rPr lang="fr-FR" dirty="0"/>
              <a:t>, qui sont </a:t>
            </a:r>
            <a:r>
              <a:rPr lang="fr-FR" b="1" dirty="0"/>
              <a:t>isolés les uns des autres</a:t>
            </a:r>
          </a:p>
          <a:p>
            <a:pPr lvl="1"/>
            <a:r>
              <a:rPr lang="fr-FR" dirty="0"/>
              <a:t>Les matrices sont creuses, avec une taille très large pour la dimension des termes (V ≈ 10000+), ce qui n’est facilement traitable que pour les traitements linéaires</a:t>
            </a:r>
          </a:p>
        </p:txBody>
      </p:sp>
    </p:spTree>
    <p:extLst>
      <p:ext uri="{BB962C8B-B14F-4D97-AF65-F5344CB8AC3E}">
        <p14:creationId xmlns:p14="http://schemas.microsoft.com/office/powerpoint/2010/main" val="1001600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1725350" cy="657557"/>
          </a:xfrm>
        </p:spPr>
        <p:txBody>
          <a:bodyPr>
            <a:normAutofit fontScale="90000"/>
          </a:bodyPr>
          <a:lstStyle/>
          <a:p>
            <a:r>
              <a:rPr lang="fr-FR" dirty="0"/>
              <a:t>Représentations creuses </a:t>
            </a:r>
            <a:r>
              <a:rPr lang="fr-FR" sz="4000" dirty="0"/>
              <a:t>(</a:t>
            </a:r>
            <a:r>
              <a:rPr lang="fr-FR" sz="4000" dirty="0" err="1"/>
              <a:t>sparse</a:t>
            </a:r>
            <a:r>
              <a:rPr lang="fr-FR" sz="4000" dirty="0"/>
              <a:t>) </a:t>
            </a:r>
            <a:r>
              <a:rPr lang="fr-FR" dirty="0"/>
              <a:t>et pleines </a:t>
            </a:r>
            <a:r>
              <a:rPr lang="fr-FR" sz="4000" dirty="0"/>
              <a:t>(dense) </a:t>
            </a:r>
            <a:r>
              <a:rPr lang="fr-FR" dirty="0"/>
              <a:t>(2/2)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251791" y="1060363"/>
            <a:ext cx="11725349" cy="1658852"/>
          </a:xfrm>
        </p:spPr>
        <p:txBody>
          <a:bodyPr>
            <a:normAutofit/>
          </a:bodyPr>
          <a:lstStyle/>
          <a:p>
            <a:r>
              <a:rPr lang="fr-FR" dirty="0"/>
              <a:t>On peut aussi utiliser une représentation </a:t>
            </a:r>
            <a:r>
              <a:rPr lang="fr-FR" b="1" dirty="0"/>
              <a:t>distribuée</a:t>
            </a:r>
            <a:r>
              <a:rPr lang="fr-FR" dirty="0"/>
              <a:t> </a:t>
            </a:r>
          </a:p>
          <a:p>
            <a:pPr lvl="1"/>
            <a:r>
              <a:rPr lang="fr-FR" dirty="0"/>
              <a:t>La représentation terme par terme est remplacée par une représentation selon des </a:t>
            </a:r>
            <a:r>
              <a:rPr lang="fr-FR" b="1" dirty="0"/>
              <a:t>composantes sémantiques</a:t>
            </a:r>
            <a:r>
              <a:rPr lang="fr-FR" dirty="0"/>
              <a:t>, bien plus compactes (D ≈ 200 et 800, contre V ≈ 10000+)</a:t>
            </a:r>
          </a:p>
          <a:p>
            <a:pPr lvl="1"/>
            <a:r>
              <a:rPr lang="fr-FR" dirty="0"/>
              <a:t>Un </a:t>
            </a:r>
            <a:r>
              <a:rPr lang="fr-FR" b="1" dirty="0"/>
              <a:t>contexte</a:t>
            </a:r>
            <a:r>
              <a:rPr lang="fr-FR" dirty="0"/>
              <a:t> est représenté par un </a:t>
            </a:r>
            <a:r>
              <a:rPr lang="fr-FR" b="1" dirty="0"/>
              <a:t>vecteur </a:t>
            </a:r>
            <a:r>
              <a:rPr lang="fr-FR" dirty="0"/>
              <a:t>sur ces composantes sémantiques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7FB203-D953-4DCA-9804-C60AD478B72E}"/>
                  </a:ext>
                </a:extLst>
              </p:cNvPr>
              <p:cNvSpPr txBox="1"/>
              <p:nvPr/>
            </p:nvSpPr>
            <p:spPr>
              <a:xfrm>
                <a:off x="1753737" y="4435624"/>
                <a:ext cx="2386872" cy="1658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1,</m:t>
                                </m:r>
                                <m:r>
                                  <a:rPr lang="fr-FR" b="0" i="1" smtClean="0">
                                    <a:latin typeface="Cambria Math" panose="02040503050406030204" pitchFamily="18" charset="0"/>
                                  </a:rPr>
                                  <m:t>𝐷</m:t>
                                </m:r>
                              </m:sub>
                            </m:sSub>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r>
                                  <a:rPr lang="fr-FR" i="1">
                                    <a:latin typeface="Cambria Math" panose="02040503050406030204" pitchFamily="18" charset="0"/>
                                  </a:rPr>
                                  <m:t>,</m:t>
                                </m:r>
                                <m:r>
                                  <a:rPr lang="fr-FR" b="0" i="1" smtClean="0">
                                    <a:latin typeface="Cambria Math" panose="02040503050406030204" pitchFamily="18" charset="0"/>
                                  </a:rPr>
                                  <m:t>𝐷</m:t>
                                </m:r>
                              </m:sub>
                            </m:sSub>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,1</m:t>
                                </m:r>
                              </m:sub>
                            </m:sSub>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,2</m:t>
                                </m:r>
                              </m:sub>
                            </m:sSub>
                          </m:e>
                          <m:e>
                            <m:r>
                              <a:rPr lang="fr-FR" i="1">
                                <a:latin typeface="Cambria Math" panose="02040503050406030204" pitchFamily="18" charset="0"/>
                              </a:rPr>
                              <m:t>…</m:t>
                            </m:r>
                          </m:e>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𝑁</m:t>
                                </m:r>
                                <m:r>
                                  <a:rPr lang="fr-FR" i="1">
                                    <a:latin typeface="Cambria Math" panose="02040503050406030204" pitchFamily="18" charset="0"/>
                                  </a:rPr>
                                  <m:t>,</m:t>
                                </m:r>
                                <m:r>
                                  <a:rPr lang="fr-FR" b="0" i="1" smtClean="0">
                                    <a:latin typeface="Cambria Math" panose="02040503050406030204" pitchFamily="18" charset="0"/>
                                  </a:rPr>
                                  <m:t>𝐷</m:t>
                                </m:r>
                              </m:sub>
                            </m:sSub>
                          </m:e>
                        </m:mr>
                      </m:m>
                    </m:oMath>
                  </m:oMathPara>
                </a14:m>
                <a:endParaRPr lang="fr-FR" dirty="0"/>
              </a:p>
            </p:txBody>
          </p:sp>
        </mc:Choice>
        <mc:Fallback>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753737" y="4435624"/>
                <a:ext cx="2386872" cy="1658852"/>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7" y="4433554"/>
            <a:ext cx="1306221" cy="1754326"/>
          </a:xfrm>
          <a:prstGeom prst="rect">
            <a:avLst/>
          </a:prstGeom>
          <a:noFill/>
        </p:spPr>
        <p:txBody>
          <a:bodyPr wrap="square" rtlCol="0">
            <a:spAutoFit/>
          </a:bodyPr>
          <a:lstStyle/>
          <a:p>
            <a:pPr algn="r"/>
            <a:r>
              <a:rPr lang="fr-FR" dirty="0"/>
              <a:t>contexte 1</a:t>
            </a:r>
          </a:p>
          <a:p>
            <a:pPr algn="r"/>
            <a:r>
              <a:rPr lang="fr-FR" dirty="0"/>
              <a:t>contexte 2</a:t>
            </a:r>
          </a:p>
          <a:p>
            <a:pPr algn="r"/>
            <a:r>
              <a:rPr lang="fr-FR" dirty="0"/>
              <a:t>…</a:t>
            </a:r>
          </a:p>
          <a:p>
            <a:pPr algn="r"/>
            <a:r>
              <a:rPr lang="fr-FR" dirty="0"/>
              <a:t>…</a:t>
            </a:r>
          </a:p>
          <a:p>
            <a:pPr algn="r"/>
            <a:r>
              <a:rPr lang="fr-FR" dirty="0"/>
              <a:t>…</a:t>
            </a:r>
          </a:p>
          <a:p>
            <a:pPr algn="r"/>
            <a:r>
              <a:rPr lang="fr-FR" dirty="0"/>
              <a:t>contexte N</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7"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866563" y="4392612"/>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8932" y="3601373"/>
            <a:ext cx="1510222" cy="369332"/>
          </a:xfrm>
          <a:prstGeom prst="rect">
            <a:avLst/>
          </a:prstGeom>
          <a:noFill/>
        </p:spPr>
        <p:txBody>
          <a:bodyPr wrap="none" rtlCol="0">
            <a:spAutoFit/>
          </a:bodyPr>
          <a:lstStyle/>
          <a:p>
            <a:r>
              <a:rPr lang="fr-FR" dirty="0"/>
              <a:t>composante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194218" y="3630831"/>
            <a:ext cx="1510222" cy="369332"/>
          </a:xfrm>
          <a:prstGeom prst="rect">
            <a:avLst/>
          </a:prstGeom>
          <a:noFill/>
        </p:spPr>
        <p:txBody>
          <a:bodyPr wrap="none" rtlCol="0">
            <a:spAutoFit/>
          </a:bodyPr>
          <a:lstStyle/>
          <a:p>
            <a:r>
              <a:rPr lang="fr-FR" dirty="0"/>
              <a:t>composante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77018" y="3568486"/>
            <a:ext cx="1671139" cy="369332"/>
          </a:xfrm>
          <a:prstGeom prst="rect">
            <a:avLst/>
          </a:prstGeom>
          <a:noFill/>
        </p:spPr>
        <p:txBody>
          <a:bodyPr wrap="square" rtlCol="0">
            <a:spAutoFit/>
          </a:bodyPr>
          <a:lstStyle/>
          <a:p>
            <a:r>
              <a:rPr lang="fr-FR" dirty="0"/>
              <a:t>composante D</a:t>
            </a:r>
          </a:p>
        </p:txBody>
      </p:sp>
      <p:sp>
        <p:nvSpPr>
          <p:cNvPr id="11" name="Oval 10">
            <a:extLst>
              <a:ext uri="{FF2B5EF4-FFF2-40B4-BE49-F238E27FC236}">
                <a16:creationId xmlns:a16="http://schemas.microsoft.com/office/drawing/2014/main" id="{7248C86C-A7E7-4627-8C0F-E8831C5F562C}"/>
              </a:ext>
            </a:extLst>
          </p:cNvPr>
          <p:cNvSpPr/>
          <p:nvPr/>
        </p:nvSpPr>
        <p:spPr>
          <a:xfrm>
            <a:off x="1423202" y="4696479"/>
            <a:ext cx="2804984" cy="2822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Content Placeholder 2">
            <a:extLst>
              <a:ext uri="{FF2B5EF4-FFF2-40B4-BE49-F238E27FC236}">
                <a16:creationId xmlns:a16="http://schemas.microsoft.com/office/drawing/2014/main" id="{D19F2F83-EEA6-4E9B-AE08-0FC130725F62}"/>
              </a:ext>
            </a:extLst>
          </p:cNvPr>
          <p:cNvSpPr txBox="1">
            <a:spLocks/>
          </p:cNvSpPr>
          <p:nvPr/>
        </p:nvSpPr>
        <p:spPr>
          <a:xfrm>
            <a:off x="4864269" y="2893512"/>
            <a:ext cx="7112872" cy="329436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Avantages</a:t>
            </a:r>
          </a:p>
          <a:p>
            <a:pPr lvl="1"/>
            <a:r>
              <a:rPr lang="fr-FR" dirty="0"/>
              <a:t>Les composantes sémantiques sont la traduction des </a:t>
            </a:r>
            <a:r>
              <a:rPr lang="fr-FR" b="1" dirty="0"/>
              <a:t>relations sémantiques entre termes</a:t>
            </a:r>
            <a:r>
              <a:rPr lang="fr-FR" dirty="0"/>
              <a:t>, apprises lors de calculs faisant intervenir les proximités contextuelles (distributionnelles) entre les termes</a:t>
            </a:r>
            <a:endParaRPr lang="fr-FR" b="1" dirty="0"/>
          </a:p>
          <a:p>
            <a:pPr lvl="1"/>
            <a:r>
              <a:rPr lang="fr-FR" dirty="0"/>
              <a:t>On peut faire des calculs sur ces vecteurs, en particulier dans les réseaux neuronaux profonds (</a:t>
            </a:r>
            <a:r>
              <a:rPr lang="fr-FR" dirty="0" err="1"/>
              <a:t>deep</a:t>
            </a:r>
            <a:r>
              <a:rPr lang="fr-FR" dirty="0"/>
              <a:t> </a:t>
            </a:r>
            <a:r>
              <a:rPr lang="fr-FR" dirty="0" err="1"/>
              <a:t>learning</a:t>
            </a:r>
            <a:r>
              <a:rPr lang="fr-FR" dirty="0"/>
              <a:t>)</a:t>
            </a:r>
          </a:p>
        </p:txBody>
      </p:sp>
    </p:spTree>
    <p:extLst>
      <p:ext uri="{BB962C8B-B14F-4D97-AF65-F5344CB8AC3E}">
        <p14:creationId xmlns:p14="http://schemas.microsoft.com/office/powerpoint/2010/main" val="2818928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Plongements de mots (</a:t>
            </a:r>
            <a:r>
              <a:rPr lang="fr-FR" dirty="0" err="1"/>
              <a:t>word</a:t>
            </a:r>
            <a:r>
              <a:rPr lang="fr-FR" dirty="0"/>
              <a:t> </a:t>
            </a:r>
            <a:r>
              <a:rPr lang="fr-FR" dirty="0" err="1"/>
              <a:t>embeddings</a:t>
            </a:r>
            <a:r>
              <a:rPr lang="fr-FR" dirty="0"/>
              <a:t>)</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3"/>
            <a:ext cx="12054213" cy="2329327"/>
          </a:xfrm>
        </p:spPr>
        <p:txBody>
          <a:bodyPr>
            <a:normAutofit/>
          </a:bodyPr>
          <a:lstStyle/>
          <a:p>
            <a:r>
              <a:rPr lang="fr-FR" dirty="0"/>
              <a:t>On peut utiliser une représentation distribuée aussi pour les termes, on parle alors de </a:t>
            </a:r>
            <a:r>
              <a:rPr lang="fr-FR" b="1" dirty="0"/>
              <a:t>plongements de mots </a:t>
            </a:r>
            <a:r>
              <a:rPr lang="fr-FR" dirty="0"/>
              <a:t>(</a:t>
            </a:r>
            <a:r>
              <a:rPr lang="fr-FR" b="1" dirty="0" err="1"/>
              <a:t>word</a:t>
            </a:r>
            <a:r>
              <a:rPr lang="fr-FR" b="1" dirty="0"/>
              <a:t> </a:t>
            </a:r>
            <a:r>
              <a:rPr lang="fr-FR" b="1" dirty="0" err="1"/>
              <a:t>embeddings</a:t>
            </a:r>
            <a:r>
              <a:rPr lang="fr-FR" dirty="0"/>
              <a:t>)</a:t>
            </a:r>
          </a:p>
          <a:p>
            <a:pPr lvl="1"/>
            <a:r>
              <a:rPr lang="fr-FR" dirty="0"/>
              <a:t>La représentation </a:t>
            </a:r>
            <a:r>
              <a:rPr lang="fr-FR" b="1" dirty="0"/>
              <a:t>symbolique</a:t>
            </a:r>
            <a:r>
              <a:rPr lang="fr-FR" dirty="0"/>
              <a:t> fait appel à un vecteur « tout ou rien » (</a:t>
            </a:r>
            <a:r>
              <a:rPr lang="fr-FR" b="1" dirty="0" err="1"/>
              <a:t>one-hot</a:t>
            </a:r>
            <a:r>
              <a:rPr lang="fr-FR" b="1" dirty="0"/>
              <a:t> </a:t>
            </a:r>
            <a:r>
              <a:rPr lang="fr-FR" b="1" dirty="0" err="1"/>
              <a:t>vector</a:t>
            </a:r>
            <a:r>
              <a:rPr lang="fr-FR" dirty="0"/>
              <a:t>) pour chaque terme dans l’espace des termes, 1 au niveau du terme lui-même, 0 ailleurs</a:t>
            </a:r>
          </a:p>
          <a:p>
            <a:pPr lvl="1"/>
            <a:r>
              <a:rPr lang="fr-FR" dirty="0"/>
              <a:t>La représentation </a:t>
            </a:r>
            <a:r>
              <a:rPr lang="fr-FR" b="1" dirty="0"/>
              <a:t>distribuée</a:t>
            </a:r>
            <a:r>
              <a:rPr lang="fr-FR" dirty="0"/>
              <a:t> distribue chaque terme sur </a:t>
            </a:r>
            <a:r>
              <a:rPr lang="fr-FR" b="1" dirty="0"/>
              <a:t>l’ensemble des D dimensions sémantiques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D7FB203-D953-4DCA-9804-C60AD478B72E}"/>
                  </a:ext>
                </a:extLst>
              </p:cNvPr>
              <p:cNvSpPr txBox="1"/>
              <p:nvPr/>
            </p:nvSpPr>
            <p:spPr>
              <a:xfrm>
                <a:off x="1613668" y="4597348"/>
                <a:ext cx="1985788"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1</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i="1">
                                <a:latin typeface="Cambria Math" panose="02040503050406030204" pitchFamily="18" charset="0"/>
                              </a:rPr>
                              <m:t>.</m:t>
                            </m:r>
                          </m:e>
                          <m:e>
                            <m:r>
                              <a:rPr lang="fr-FR" b="0" i="1" smtClean="0">
                                <a:latin typeface="Cambria Math" panose="02040503050406030204" pitchFamily="18" charset="0"/>
                              </a:rPr>
                              <m:t>0</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i="1">
                                <a:latin typeface="Cambria Math" panose="02040503050406030204" pitchFamily="18" charset="0"/>
                              </a:rPr>
                              <m:t>…</m:t>
                            </m:r>
                          </m:e>
                          <m:e>
                            <m:r>
                              <a:rPr lang="fr-FR" b="0" i="1" smtClean="0">
                                <a:latin typeface="Cambria Math" panose="02040503050406030204" pitchFamily="18" charset="0"/>
                              </a:rPr>
                              <m:t>1</m:t>
                            </m:r>
                          </m:e>
                        </m:mr>
                      </m:m>
                    </m:oMath>
                  </m:oMathPara>
                </a14:m>
                <a:endParaRPr lang="fr-FR" dirty="0"/>
              </a:p>
            </p:txBody>
          </p:sp>
        </mc:Choice>
        <mc:Fallback>
          <p:sp>
            <p:nvSpPr>
              <p:cNvPr id="4" name="TextBox 3">
                <a:extLst>
                  <a:ext uri="{FF2B5EF4-FFF2-40B4-BE49-F238E27FC236}">
                    <a16:creationId xmlns:a16="http://schemas.microsoft.com/office/drawing/2014/main" id="{2D7FB203-D953-4DCA-9804-C60AD478B72E}"/>
                  </a:ext>
                </a:extLst>
              </p:cNvPr>
              <p:cNvSpPr txBox="1">
                <a:spLocks noRot="1" noChangeAspect="1" noMove="1" noResize="1" noEditPoints="1" noAdjustHandles="1" noChangeArrowheads="1" noChangeShapeType="1" noTextEdit="1"/>
              </p:cNvSpPr>
              <p:nvPr/>
            </p:nvSpPr>
            <p:spPr>
              <a:xfrm>
                <a:off x="1613668" y="4597348"/>
                <a:ext cx="1985788" cy="1660711"/>
              </a:xfrm>
              <a:prstGeom prst="rect">
                <a:avLst/>
              </a:prstGeom>
              <a:blipFill>
                <a:blip r:embed="rId2"/>
                <a:stretch>
                  <a:fillRect/>
                </a:stretch>
              </a:blipFill>
            </p:spPr>
            <p:txBody>
              <a:bodyPr/>
              <a:lstStyle/>
              <a:p>
                <a:r>
                  <a:rPr lang="fr-FR">
                    <a:noFill/>
                  </a:rPr>
                  <a:t> </a:t>
                </a:r>
              </a:p>
            </p:txBody>
          </p:sp>
        </mc:Fallback>
      </mc:AlternateContent>
      <p:sp>
        <p:nvSpPr>
          <p:cNvPr id="5" name="TextBox 4">
            <a:extLst>
              <a:ext uri="{FF2B5EF4-FFF2-40B4-BE49-F238E27FC236}">
                <a16:creationId xmlns:a16="http://schemas.microsoft.com/office/drawing/2014/main" id="{7B0B7E9E-19BA-486E-9C71-9498E7DF9A9F}"/>
              </a:ext>
            </a:extLst>
          </p:cNvPr>
          <p:cNvSpPr txBox="1"/>
          <p:nvPr/>
        </p:nvSpPr>
        <p:spPr>
          <a:xfrm>
            <a:off x="137786" y="4583866"/>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6" name="Left Bracket 5">
            <a:extLst>
              <a:ext uri="{FF2B5EF4-FFF2-40B4-BE49-F238E27FC236}">
                <a16:creationId xmlns:a16="http://schemas.microsoft.com/office/drawing/2014/main" id="{D63A7645-9DAF-4A24-B82A-56A5FCB39CFC}"/>
              </a:ext>
            </a:extLst>
          </p:cNvPr>
          <p:cNvSpPr/>
          <p:nvPr/>
        </p:nvSpPr>
        <p:spPr>
          <a:xfrm>
            <a:off x="1637956" y="4542924"/>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Left Bracket 6">
            <a:extLst>
              <a:ext uri="{FF2B5EF4-FFF2-40B4-BE49-F238E27FC236}">
                <a16:creationId xmlns:a16="http://schemas.microsoft.com/office/drawing/2014/main" id="{0223EED8-F3B5-4914-97D4-8BEC0880F75A}"/>
              </a:ext>
            </a:extLst>
          </p:cNvPr>
          <p:cNvSpPr/>
          <p:nvPr/>
        </p:nvSpPr>
        <p:spPr>
          <a:xfrm rot="10800000">
            <a:off x="3521051" y="4512353"/>
            <a:ext cx="232932"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TextBox 7">
            <a:extLst>
              <a:ext uri="{FF2B5EF4-FFF2-40B4-BE49-F238E27FC236}">
                <a16:creationId xmlns:a16="http://schemas.microsoft.com/office/drawing/2014/main" id="{AC3BF938-22DE-48DF-8AA6-15EDF154E26F}"/>
              </a:ext>
            </a:extLst>
          </p:cNvPr>
          <p:cNvSpPr txBox="1"/>
          <p:nvPr/>
        </p:nvSpPr>
        <p:spPr>
          <a:xfrm rot="18552436">
            <a:off x="1633113" y="3942797"/>
            <a:ext cx="924356" cy="369332"/>
          </a:xfrm>
          <a:prstGeom prst="rect">
            <a:avLst/>
          </a:prstGeom>
          <a:noFill/>
        </p:spPr>
        <p:txBody>
          <a:bodyPr wrap="none" rtlCol="0">
            <a:spAutoFit/>
          </a:bodyPr>
          <a:lstStyle/>
          <a:p>
            <a:r>
              <a:rPr lang="fr-FR" dirty="0"/>
              <a:t>terme 1</a:t>
            </a:r>
          </a:p>
        </p:txBody>
      </p:sp>
      <p:sp>
        <p:nvSpPr>
          <p:cNvPr id="9" name="TextBox 8">
            <a:extLst>
              <a:ext uri="{FF2B5EF4-FFF2-40B4-BE49-F238E27FC236}">
                <a16:creationId xmlns:a16="http://schemas.microsoft.com/office/drawing/2014/main" id="{4CA247FB-5B96-485B-9A1D-A6D44256014E}"/>
              </a:ext>
            </a:extLst>
          </p:cNvPr>
          <p:cNvSpPr txBox="1"/>
          <p:nvPr/>
        </p:nvSpPr>
        <p:spPr>
          <a:xfrm rot="18552436">
            <a:off x="2094479" y="3943351"/>
            <a:ext cx="924356" cy="369332"/>
          </a:xfrm>
          <a:prstGeom prst="rect">
            <a:avLst/>
          </a:prstGeom>
          <a:noFill/>
        </p:spPr>
        <p:txBody>
          <a:bodyPr wrap="none" rtlCol="0">
            <a:spAutoFit/>
          </a:bodyPr>
          <a:lstStyle/>
          <a:p>
            <a:r>
              <a:rPr lang="fr-FR" dirty="0"/>
              <a:t>terme 2</a:t>
            </a:r>
          </a:p>
        </p:txBody>
      </p:sp>
      <p:sp>
        <p:nvSpPr>
          <p:cNvPr id="10" name="TextBox 9">
            <a:extLst>
              <a:ext uri="{FF2B5EF4-FFF2-40B4-BE49-F238E27FC236}">
                <a16:creationId xmlns:a16="http://schemas.microsoft.com/office/drawing/2014/main" id="{FBA513D1-21AF-4516-8FB5-C4E11A991516}"/>
              </a:ext>
            </a:extLst>
          </p:cNvPr>
          <p:cNvSpPr txBox="1"/>
          <p:nvPr/>
        </p:nvSpPr>
        <p:spPr>
          <a:xfrm rot="18552436">
            <a:off x="2947391" y="3987562"/>
            <a:ext cx="981883" cy="369332"/>
          </a:xfrm>
          <a:prstGeom prst="rect">
            <a:avLst/>
          </a:prstGeom>
          <a:noFill/>
        </p:spPr>
        <p:txBody>
          <a:bodyPr wrap="square" rtlCol="0">
            <a:spAutoFit/>
          </a:bodyPr>
          <a:lstStyle/>
          <a:p>
            <a:r>
              <a:rPr lang="fr-FR" dirty="0"/>
              <a:t>terme V</a:t>
            </a:r>
          </a:p>
        </p:txBody>
      </p:sp>
      <p:sp>
        <p:nvSpPr>
          <p:cNvPr id="11" name="Oval 10">
            <a:extLst>
              <a:ext uri="{FF2B5EF4-FFF2-40B4-BE49-F238E27FC236}">
                <a16:creationId xmlns:a16="http://schemas.microsoft.com/office/drawing/2014/main" id="{7248C86C-A7E7-4627-8C0F-E8831C5F562C}"/>
              </a:ext>
            </a:extLst>
          </p:cNvPr>
          <p:cNvSpPr/>
          <p:nvPr/>
        </p:nvSpPr>
        <p:spPr>
          <a:xfrm>
            <a:off x="1379826" y="4881105"/>
            <a:ext cx="2528685" cy="3297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30DB35EE-3AE0-4549-AC12-BE8160F7C001}"/>
                  </a:ext>
                </a:extLst>
              </p:cNvPr>
              <p:cNvSpPr txBox="1"/>
              <p:nvPr/>
            </p:nvSpPr>
            <p:spPr>
              <a:xfrm>
                <a:off x="8516612" y="4538222"/>
                <a:ext cx="2272353" cy="1660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4"/>
                                <m:mcJc m:val="center"/>
                              </m:mcPr>
                            </m:mc>
                          </m:mcs>
                          <m:ctrlPr>
                            <a:rPr lang="fr-FR" i="1" smtClean="0">
                              <a:latin typeface="Cambria Math" panose="02040503050406030204" pitchFamily="18" charset="0"/>
                            </a:rPr>
                          </m:ctrlPr>
                        </m:mPr>
                        <m:mr>
                          <m:e>
                            <m:r>
                              <m:rPr>
                                <m:brk m:alnAt="7"/>
                              </m:rPr>
                              <a:rPr lang="fr-FR" b="0" i="1" smtClean="0">
                                <a:latin typeface="Cambria Math" panose="02040503050406030204" pitchFamily="18" charset="0"/>
                              </a:rPr>
                              <m:t>−0.22</m:t>
                            </m:r>
                          </m:e>
                          <m:e>
                            <m:r>
                              <a:rPr lang="fr-FR" b="0" i="1" smtClean="0">
                                <a:latin typeface="Cambria Math" panose="02040503050406030204" pitchFamily="18" charset="0"/>
                              </a:rPr>
                              <m:t>0.71</m:t>
                            </m:r>
                          </m:e>
                          <m:e>
                            <m:r>
                              <a:rPr lang="fr-FR" i="1">
                                <a:latin typeface="Cambria Math" panose="02040503050406030204" pitchFamily="18" charset="0"/>
                              </a:rPr>
                              <m:t>…</m:t>
                            </m:r>
                          </m:e>
                          <m:e>
                            <m:r>
                              <a:rPr lang="fr-FR" b="0" i="1" smtClean="0">
                                <a:latin typeface="Cambria Math" panose="02040503050406030204" pitchFamily="18" charset="0"/>
                              </a:rPr>
                              <m:t>2.43</m:t>
                            </m:r>
                          </m:e>
                        </m:mr>
                        <m:mr>
                          <m:e>
                            <m:r>
                              <a:rPr lang="fr-FR" b="0" i="1" smtClean="0">
                                <a:latin typeface="Cambria Math" panose="02040503050406030204" pitchFamily="18" charset="0"/>
                              </a:rPr>
                              <m:t>3.13</m:t>
                            </m:r>
                          </m:e>
                          <m:e>
                            <m:r>
                              <a:rPr lang="fr-FR" b="0" i="1" smtClean="0">
                                <a:latin typeface="Cambria Math" panose="02040503050406030204" pitchFamily="18" charset="0"/>
                              </a:rPr>
                              <m:t>0.03</m:t>
                            </m:r>
                          </m:e>
                          <m:e>
                            <m:r>
                              <a:rPr lang="fr-FR" i="1">
                                <a:latin typeface="Cambria Math" panose="02040503050406030204" pitchFamily="18" charset="0"/>
                              </a:rPr>
                              <m:t>.</m:t>
                            </m:r>
                          </m:e>
                          <m:e>
                            <m:r>
                              <a:rPr lang="fr-FR" b="0" i="1" smtClean="0">
                                <a:latin typeface="Cambria Math" panose="02040503050406030204" pitchFamily="18" charset="0"/>
                              </a:rPr>
                              <m:t>−0.24</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e>
                            <m:r>
                              <a:rPr lang="fr-FR" i="1">
                                <a:latin typeface="Cambria Math" panose="02040503050406030204" pitchFamily="18" charset="0"/>
                              </a:rPr>
                              <m:t>.</m:t>
                            </m:r>
                          </m:e>
                        </m:mr>
                        <m:mr>
                          <m:e>
                            <m:r>
                              <a:rPr lang="fr-FR" b="0" i="1" smtClean="0">
                                <a:latin typeface="Cambria Math" panose="02040503050406030204" pitchFamily="18" charset="0"/>
                              </a:rPr>
                              <m:t>4.63</m:t>
                            </m:r>
                          </m:e>
                          <m:e>
                            <m:r>
                              <a:rPr lang="fr-FR" b="0" i="1" smtClean="0">
                                <a:latin typeface="Cambria Math" panose="02040503050406030204" pitchFamily="18" charset="0"/>
                              </a:rPr>
                              <m:t>−0.07</m:t>
                            </m:r>
                          </m:e>
                          <m:e>
                            <m:r>
                              <a:rPr lang="fr-FR" i="1">
                                <a:latin typeface="Cambria Math" panose="02040503050406030204" pitchFamily="18" charset="0"/>
                              </a:rPr>
                              <m:t>…</m:t>
                            </m:r>
                          </m:e>
                          <m:e>
                            <m:r>
                              <a:rPr lang="fr-FR" b="0" i="1" smtClean="0">
                                <a:latin typeface="Cambria Math" panose="02040503050406030204" pitchFamily="18" charset="0"/>
                              </a:rPr>
                              <m:t>0.84</m:t>
                            </m:r>
                          </m:e>
                        </m:mr>
                      </m:m>
                    </m:oMath>
                  </m:oMathPara>
                </a14:m>
                <a:endParaRPr lang="fr-FR" dirty="0"/>
              </a:p>
            </p:txBody>
          </p:sp>
        </mc:Choice>
        <mc:Fallback>
          <p:sp>
            <p:nvSpPr>
              <p:cNvPr id="37" name="TextBox 36">
                <a:extLst>
                  <a:ext uri="{FF2B5EF4-FFF2-40B4-BE49-F238E27FC236}">
                    <a16:creationId xmlns:a16="http://schemas.microsoft.com/office/drawing/2014/main" id="{30DB35EE-3AE0-4549-AC12-BE8160F7C001}"/>
                  </a:ext>
                </a:extLst>
              </p:cNvPr>
              <p:cNvSpPr txBox="1">
                <a:spLocks noRot="1" noChangeAspect="1" noMove="1" noResize="1" noEditPoints="1" noAdjustHandles="1" noChangeArrowheads="1" noChangeShapeType="1" noTextEdit="1"/>
              </p:cNvSpPr>
              <p:nvPr/>
            </p:nvSpPr>
            <p:spPr>
              <a:xfrm>
                <a:off x="8516612" y="4538222"/>
                <a:ext cx="2272353" cy="1660711"/>
              </a:xfrm>
              <a:prstGeom prst="rect">
                <a:avLst/>
              </a:prstGeom>
              <a:blipFill>
                <a:blip r:embed="rId3"/>
                <a:stretch>
                  <a:fillRect r="-20912"/>
                </a:stretch>
              </a:blipFill>
            </p:spPr>
            <p:txBody>
              <a:bodyPr/>
              <a:lstStyle/>
              <a:p>
                <a:r>
                  <a:rPr lang="fr-FR">
                    <a:noFill/>
                  </a:rPr>
                  <a:t> </a:t>
                </a:r>
              </a:p>
            </p:txBody>
          </p:sp>
        </mc:Fallback>
      </mc:AlternateContent>
      <p:sp>
        <p:nvSpPr>
          <p:cNvPr id="38" name="TextBox 37">
            <a:extLst>
              <a:ext uri="{FF2B5EF4-FFF2-40B4-BE49-F238E27FC236}">
                <a16:creationId xmlns:a16="http://schemas.microsoft.com/office/drawing/2014/main" id="{A3E7E2EB-9EC6-4513-AD14-95C4F6D66448}"/>
              </a:ext>
            </a:extLst>
          </p:cNvPr>
          <p:cNvSpPr txBox="1"/>
          <p:nvPr/>
        </p:nvSpPr>
        <p:spPr>
          <a:xfrm>
            <a:off x="7040731" y="4524740"/>
            <a:ext cx="1306221" cy="1754326"/>
          </a:xfrm>
          <a:prstGeom prst="rect">
            <a:avLst/>
          </a:prstGeom>
          <a:noFill/>
        </p:spPr>
        <p:txBody>
          <a:bodyPr wrap="square" rtlCol="0">
            <a:spAutoFit/>
          </a:bodyPr>
          <a:lstStyle/>
          <a:p>
            <a:pPr algn="r"/>
            <a:r>
              <a:rPr lang="fr-FR" dirty="0"/>
              <a:t>terme 1</a:t>
            </a:r>
          </a:p>
          <a:p>
            <a:pPr algn="r"/>
            <a:r>
              <a:rPr lang="fr-FR" dirty="0"/>
              <a:t>terme 2</a:t>
            </a:r>
          </a:p>
          <a:p>
            <a:pPr algn="r"/>
            <a:r>
              <a:rPr lang="fr-FR" dirty="0"/>
              <a:t>…</a:t>
            </a:r>
          </a:p>
          <a:p>
            <a:pPr algn="r"/>
            <a:r>
              <a:rPr lang="fr-FR" dirty="0"/>
              <a:t>…</a:t>
            </a:r>
          </a:p>
          <a:p>
            <a:pPr algn="r"/>
            <a:r>
              <a:rPr lang="fr-FR" dirty="0"/>
              <a:t>…</a:t>
            </a:r>
          </a:p>
          <a:p>
            <a:pPr algn="r"/>
            <a:r>
              <a:rPr lang="fr-FR" dirty="0"/>
              <a:t>terme V</a:t>
            </a:r>
          </a:p>
        </p:txBody>
      </p:sp>
      <p:sp>
        <p:nvSpPr>
          <p:cNvPr id="39" name="Left Bracket 38">
            <a:extLst>
              <a:ext uri="{FF2B5EF4-FFF2-40B4-BE49-F238E27FC236}">
                <a16:creationId xmlns:a16="http://schemas.microsoft.com/office/drawing/2014/main" id="{EDB030C1-743F-42C7-B36C-96D6E5491B00}"/>
              </a:ext>
            </a:extLst>
          </p:cNvPr>
          <p:cNvSpPr/>
          <p:nvPr/>
        </p:nvSpPr>
        <p:spPr>
          <a:xfrm>
            <a:off x="8540901" y="4483798"/>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Left Bracket 39">
            <a:extLst>
              <a:ext uri="{FF2B5EF4-FFF2-40B4-BE49-F238E27FC236}">
                <a16:creationId xmlns:a16="http://schemas.microsoft.com/office/drawing/2014/main" id="{18C951BF-9051-4661-B43E-E63EE2766486}"/>
              </a:ext>
            </a:extLst>
          </p:cNvPr>
          <p:cNvSpPr/>
          <p:nvPr/>
        </p:nvSpPr>
        <p:spPr>
          <a:xfrm rot="10800000">
            <a:off x="11191861" y="4453227"/>
            <a:ext cx="186455" cy="1745706"/>
          </a:xfrm>
          <a:prstGeom prst="lef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1" name="TextBox 40">
            <a:extLst>
              <a:ext uri="{FF2B5EF4-FFF2-40B4-BE49-F238E27FC236}">
                <a16:creationId xmlns:a16="http://schemas.microsoft.com/office/drawing/2014/main" id="{76E7AE0D-F734-43B2-A2C7-F0696F936FF2}"/>
              </a:ext>
            </a:extLst>
          </p:cNvPr>
          <p:cNvSpPr txBox="1"/>
          <p:nvPr/>
        </p:nvSpPr>
        <p:spPr>
          <a:xfrm rot="18552436">
            <a:off x="8541876" y="3692559"/>
            <a:ext cx="1510222" cy="369332"/>
          </a:xfrm>
          <a:prstGeom prst="rect">
            <a:avLst/>
          </a:prstGeom>
          <a:noFill/>
        </p:spPr>
        <p:txBody>
          <a:bodyPr wrap="none" rtlCol="0">
            <a:spAutoFit/>
          </a:bodyPr>
          <a:lstStyle/>
          <a:p>
            <a:r>
              <a:rPr lang="fr-FR" dirty="0"/>
              <a:t>composante 1</a:t>
            </a:r>
          </a:p>
        </p:txBody>
      </p:sp>
      <p:sp>
        <p:nvSpPr>
          <p:cNvPr id="42" name="TextBox 41">
            <a:extLst>
              <a:ext uri="{FF2B5EF4-FFF2-40B4-BE49-F238E27FC236}">
                <a16:creationId xmlns:a16="http://schemas.microsoft.com/office/drawing/2014/main" id="{920B156D-E4ED-4B3F-BCE9-C74F9EF5AB63}"/>
              </a:ext>
            </a:extLst>
          </p:cNvPr>
          <p:cNvSpPr txBox="1"/>
          <p:nvPr/>
        </p:nvSpPr>
        <p:spPr>
          <a:xfrm rot="18552436">
            <a:off x="9227679" y="3707845"/>
            <a:ext cx="1510222" cy="369332"/>
          </a:xfrm>
          <a:prstGeom prst="rect">
            <a:avLst/>
          </a:prstGeom>
          <a:noFill/>
        </p:spPr>
        <p:txBody>
          <a:bodyPr wrap="none" rtlCol="0">
            <a:spAutoFit/>
          </a:bodyPr>
          <a:lstStyle/>
          <a:p>
            <a:r>
              <a:rPr lang="fr-FR" dirty="0"/>
              <a:t>composante 2</a:t>
            </a:r>
          </a:p>
        </p:txBody>
      </p:sp>
      <p:sp>
        <p:nvSpPr>
          <p:cNvPr id="43" name="TextBox 42">
            <a:extLst>
              <a:ext uri="{FF2B5EF4-FFF2-40B4-BE49-F238E27FC236}">
                <a16:creationId xmlns:a16="http://schemas.microsoft.com/office/drawing/2014/main" id="{F7D4045D-81EB-4B33-9E6C-F26AED8FBCF3}"/>
              </a:ext>
            </a:extLst>
          </p:cNvPr>
          <p:cNvSpPr txBox="1"/>
          <p:nvPr/>
        </p:nvSpPr>
        <p:spPr>
          <a:xfrm rot="18552436">
            <a:off x="10356290" y="3692558"/>
            <a:ext cx="1671139" cy="369332"/>
          </a:xfrm>
          <a:prstGeom prst="rect">
            <a:avLst/>
          </a:prstGeom>
          <a:noFill/>
        </p:spPr>
        <p:txBody>
          <a:bodyPr wrap="square" rtlCol="0">
            <a:spAutoFit/>
          </a:bodyPr>
          <a:lstStyle/>
          <a:p>
            <a:r>
              <a:rPr lang="fr-FR" dirty="0"/>
              <a:t>composante D</a:t>
            </a:r>
          </a:p>
        </p:txBody>
      </p:sp>
      <p:sp>
        <p:nvSpPr>
          <p:cNvPr id="44" name="Oval 43">
            <a:extLst>
              <a:ext uri="{FF2B5EF4-FFF2-40B4-BE49-F238E27FC236}">
                <a16:creationId xmlns:a16="http://schemas.microsoft.com/office/drawing/2014/main" id="{4E50E15F-3CB4-4B76-A66F-0FAA8530CC26}"/>
              </a:ext>
            </a:extLst>
          </p:cNvPr>
          <p:cNvSpPr/>
          <p:nvPr/>
        </p:nvSpPr>
        <p:spPr>
          <a:xfrm>
            <a:off x="8282771" y="4821980"/>
            <a:ext cx="3269267" cy="2796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extBox 44">
            <a:extLst>
              <a:ext uri="{FF2B5EF4-FFF2-40B4-BE49-F238E27FC236}">
                <a16:creationId xmlns:a16="http://schemas.microsoft.com/office/drawing/2014/main" id="{82096793-5DD7-4A62-AEE9-7BFA149C139A}"/>
              </a:ext>
            </a:extLst>
          </p:cNvPr>
          <p:cNvSpPr txBox="1"/>
          <p:nvPr/>
        </p:nvSpPr>
        <p:spPr>
          <a:xfrm>
            <a:off x="581895" y="6423187"/>
            <a:ext cx="4398833" cy="400110"/>
          </a:xfrm>
          <a:prstGeom prst="rect">
            <a:avLst/>
          </a:prstGeom>
          <a:noFill/>
        </p:spPr>
        <p:txBody>
          <a:bodyPr wrap="none" rtlCol="0">
            <a:spAutoFit/>
          </a:bodyPr>
          <a:lstStyle/>
          <a:p>
            <a:r>
              <a:rPr lang="fr-FR" sz="2000" b="1" dirty="0"/>
              <a:t>Représentation symbolique des termes </a:t>
            </a:r>
          </a:p>
        </p:txBody>
      </p:sp>
      <p:sp>
        <p:nvSpPr>
          <p:cNvPr id="46" name="TextBox 45">
            <a:extLst>
              <a:ext uri="{FF2B5EF4-FFF2-40B4-BE49-F238E27FC236}">
                <a16:creationId xmlns:a16="http://schemas.microsoft.com/office/drawing/2014/main" id="{EA8FD05E-A0FC-475F-ADE2-E41E937B9476}"/>
              </a:ext>
            </a:extLst>
          </p:cNvPr>
          <p:cNvSpPr txBox="1"/>
          <p:nvPr/>
        </p:nvSpPr>
        <p:spPr>
          <a:xfrm>
            <a:off x="7551445" y="6423187"/>
            <a:ext cx="4241161" cy="400110"/>
          </a:xfrm>
          <a:prstGeom prst="rect">
            <a:avLst/>
          </a:prstGeom>
          <a:noFill/>
        </p:spPr>
        <p:txBody>
          <a:bodyPr wrap="none" rtlCol="0">
            <a:spAutoFit/>
          </a:bodyPr>
          <a:lstStyle/>
          <a:p>
            <a:r>
              <a:rPr lang="fr-FR" sz="2000" b="1" dirty="0"/>
              <a:t>Représentation distribuée des termes </a:t>
            </a:r>
          </a:p>
        </p:txBody>
      </p:sp>
    </p:spTree>
    <p:extLst>
      <p:ext uri="{BB962C8B-B14F-4D97-AF65-F5344CB8AC3E}">
        <p14:creationId xmlns:p14="http://schemas.microsoft.com/office/powerpoint/2010/main" val="2146917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6" y="136525"/>
            <a:ext cx="11654819" cy="657557"/>
          </a:xfrm>
        </p:spPr>
        <p:txBody>
          <a:bodyPr>
            <a:normAutofit fontScale="90000"/>
          </a:bodyPr>
          <a:lstStyle/>
          <a:p>
            <a:r>
              <a:rPr lang="fr-FR" dirty="0"/>
              <a:t>Composantes sémantiques et relations entre vecteurs  </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37787" y="977004"/>
            <a:ext cx="12054213" cy="3331949"/>
          </a:xfrm>
        </p:spPr>
        <p:txBody>
          <a:bodyPr>
            <a:normAutofit/>
          </a:bodyPr>
          <a:lstStyle/>
          <a:p>
            <a:r>
              <a:rPr lang="fr-FR" dirty="0"/>
              <a:t>Les composantes sémantiques peuvent représenter </a:t>
            </a:r>
            <a:r>
              <a:rPr lang="fr-FR" sz="2400" dirty="0"/>
              <a:t>:</a:t>
            </a:r>
            <a:endParaRPr lang="fr-FR" dirty="0"/>
          </a:p>
          <a:p>
            <a:pPr lvl="1"/>
            <a:r>
              <a:rPr lang="fr-FR" dirty="0"/>
              <a:t>Des </a:t>
            </a:r>
            <a:r>
              <a:rPr lang="fr-FR" b="1" dirty="0"/>
              <a:t>caractéristiques sémantiques </a:t>
            </a:r>
            <a:r>
              <a:rPr lang="fr-FR" dirty="0"/>
              <a:t>stricto-sensu (personne ou non, genre masculin/féminin, métier, ville, pays, polarité du sentiment, etc…)</a:t>
            </a:r>
          </a:p>
          <a:p>
            <a:pPr lvl="1"/>
            <a:r>
              <a:rPr lang="fr-FR" dirty="0"/>
              <a:t>Des </a:t>
            </a:r>
            <a:r>
              <a:rPr lang="fr-FR" b="1" dirty="0"/>
              <a:t>caractéristiques morpho-syntaxiques </a:t>
            </a:r>
            <a:r>
              <a:rPr lang="fr-FR" dirty="0"/>
              <a:t>(nom ou non, défini ou non, pluralité, etc…)</a:t>
            </a:r>
          </a:p>
          <a:p>
            <a:pPr lvl="1"/>
            <a:r>
              <a:rPr lang="fr-FR" dirty="0"/>
              <a:t>Parfois pas grand-chose de réellement identifiable</a:t>
            </a:r>
          </a:p>
          <a:p>
            <a:r>
              <a:rPr lang="fr-FR" dirty="0"/>
              <a:t>Les relations entre vecteurs peuvent être notamment :</a:t>
            </a:r>
          </a:p>
          <a:p>
            <a:pPr lvl="1"/>
            <a:r>
              <a:rPr lang="fr-FR" dirty="0"/>
              <a:t>Des relations de </a:t>
            </a:r>
            <a:r>
              <a:rPr lang="fr-FR" b="1" dirty="0"/>
              <a:t>similarité</a:t>
            </a:r>
          </a:p>
          <a:p>
            <a:pPr lvl="1"/>
            <a:r>
              <a:rPr lang="fr-FR" dirty="0"/>
              <a:t>Des relations d’</a:t>
            </a:r>
            <a:r>
              <a:rPr lang="fr-FR" b="1" dirty="0"/>
              <a:t>analogie</a:t>
            </a:r>
            <a:r>
              <a:rPr lang="fr-FR" dirty="0"/>
              <a:t> </a:t>
            </a:r>
            <a:r>
              <a:rPr lang="fr-FR" sz="2000" dirty="0"/>
              <a:t>(spectaculaires, mais tous comptes faits, relativement peu nombreuses)</a:t>
            </a:r>
            <a:endParaRPr lang="fr-FR" dirty="0"/>
          </a:p>
        </p:txBody>
      </p:sp>
      <p:pic>
        <p:nvPicPr>
          <p:cNvPr id="12" name="Picture 11">
            <a:extLst>
              <a:ext uri="{FF2B5EF4-FFF2-40B4-BE49-F238E27FC236}">
                <a16:creationId xmlns:a16="http://schemas.microsoft.com/office/drawing/2014/main" id="{1ECB2056-7B16-4A0D-92B0-81D4A8A96D45}"/>
              </a:ext>
            </a:extLst>
          </p:cNvPr>
          <p:cNvPicPr>
            <a:picLocks noChangeAspect="1"/>
          </p:cNvPicPr>
          <p:nvPr/>
        </p:nvPicPr>
        <p:blipFill>
          <a:blip r:embed="rId3"/>
          <a:stretch>
            <a:fillRect/>
          </a:stretch>
        </p:blipFill>
        <p:spPr>
          <a:xfrm>
            <a:off x="6379335" y="4308953"/>
            <a:ext cx="5507865" cy="2005464"/>
          </a:xfrm>
          <a:prstGeom prst="rect">
            <a:avLst/>
          </a:prstGeom>
        </p:spPr>
      </p:pic>
      <p:pic>
        <p:nvPicPr>
          <p:cNvPr id="13" name="Picture 12">
            <a:extLst>
              <a:ext uri="{FF2B5EF4-FFF2-40B4-BE49-F238E27FC236}">
                <a16:creationId xmlns:a16="http://schemas.microsoft.com/office/drawing/2014/main" id="{E814884C-4694-486B-B2F0-72E8B44A95DB}"/>
              </a:ext>
            </a:extLst>
          </p:cNvPr>
          <p:cNvPicPr>
            <a:picLocks noChangeAspect="1"/>
          </p:cNvPicPr>
          <p:nvPr/>
        </p:nvPicPr>
        <p:blipFill>
          <a:blip r:embed="rId4"/>
          <a:stretch>
            <a:fillRect/>
          </a:stretch>
        </p:blipFill>
        <p:spPr>
          <a:xfrm>
            <a:off x="208767" y="4308953"/>
            <a:ext cx="3210968" cy="2222978"/>
          </a:xfrm>
          <a:prstGeom prst="rect">
            <a:avLst/>
          </a:prstGeom>
        </p:spPr>
      </p:pic>
      <p:sp>
        <p:nvSpPr>
          <p:cNvPr id="14" name="TextBox 13">
            <a:extLst>
              <a:ext uri="{FF2B5EF4-FFF2-40B4-BE49-F238E27FC236}">
                <a16:creationId xmlns:a16="http://schemas.microsoft.com/office/drawing/2014/main" id="{BD0D342D-6812-407E-81BC-94CB92168090}"/>
              </a:ext>
            </a:extLst>
          </p:cNvPr>
          <p:cNvSpPr txBox="1"/>
          <p:nvPr/>
        </p:nvSpPr>
        <p:spPr>
          <a:xfrm>
            <a:off x="2891801" y="6350061"/>
            <a:ext cx="1197828" cy="400110"/>
          </a:xfrm>
          <a:prstGeom prst="rect">
            <a:avLst/>
          </a:prstGeom>
          <a:noFill/>
        </p:spPr>
        <p:txBody>
          <a:bodyPr wrap="none" rtlCol="0">
            <a:spAutoFit/>
          </a:bodyPr>
          <a:lstStyle/>
          <a:p>
            <a:r>
              <a:rPr lang="fr-FR" sz="2000" b="1" dirty="0"/>
              <a:t>Similarité</a:t>
            </a:r>
          </a:p>
        </p:txBody>
      </p:sp>
      <p:sp>
        <p:nvSpPr>
          <p:cNvPr id="26" name="TextBox 25">
            <a:extLst>
              <a:ext uri="{FF2B5EF4-FFF2-40B4-BE49-F238E27FC236}">
                <a16:creationId xmlns:a16="http://schemas.microsoft.com/office/drawing/2014/main" id="{B9BDEDF2-079B-4D19-A87A-48824494590D}"/>
              </a:ext>
            </a:extLst>
          </p:cNvPr>
          <p:cNvSpPr txBox="1"/>
          <p:nvPr/>
        </p:nvSpPr>
        <p:spPr>
          <a:xfrm>
            <a:off x="5260118" y="6311848"/>
            <a:ext cx="1119217" cy="400110"/>
          </a:xfrm>
          <a:prstGeom prst="rect">
            <a:avLst/>
          </a:prstGeom>
          <a:noFill/>
        </p:spPr>
        <p:txBody>
          <a:bodyPr wrap="none" rtlCol="0">
            <a:spAutoFit/>
          </a:bodyPr>
          <a:lstStyle/>
          <a:p>
            <a:r>
              <a:rPr lang="fr-FR" sz="2000" b="1" dirty="0"/>
              <a:t>Analogie</a:t>
            </a:r>
          </a:p>
        </p:txBody>
      </p:sp>
      <p:sp>
        <p:nvSpPr>
          <p:cNvPr id="15" name="TextBox 14">
            <a:extLst>
              <a:ext uri="{FF2B5EF4-FFF2-40B4-BE49-F238E27FC236}">
                <a16:creationId xmlns:a16="http://schemas.microsoft.com/office/drawing/2014/main" id="{D07D2654-4A9F-4A18-8BC8-78EB619DFA2F}"/>
              </a:ext>
            </a:extLst>
          </p:cNvPr>
          <p:cNvSpPr txBox="1"/>
          <p:nvPr/>
        </p:nvSpPr>
        <p:spPr>
          <a:xfrm>
            <a:off x="6407997" y="6342626"/>
            <a:ext cx="5784404" cy="369332"/>
          </a:xfrm>
          <a:prstGeom prst="rect">
            <a:avLst/>
          </a:prstGeom>
          <a:noFill/>
        </p:spPr>
        <p:txBody>
          <a:bodyPr wrap="none" rtlCol="0">
            <a:spAutoFit/>
          </a:bodyPr>
          <a:lstStyle/>
          <a:p>
            <a:r>
              <a:rPr lang="fr-FR" dirty="0"/>
              <a:t>On peut d’ailleurs rajouter (moins bien !) DOCTOR -&gt; NURSE</a:t>
            </a:r>
          </a:p>
        </p:txBody>
      </p:sp>
    </p:spTree>
    <p:extLst>
      <p:ext uri="{BB962C8B-B14F-4D97-AF65-F5344CB8AC3E}">
        <p14:creationId xmlns:p14="http://schemas.microsoft.com/office/powerpoint/2010/main" val="14757243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(1/2)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843420"/>
          </a:xfrm>
        </p:spPr>
        <p:txBody>
          <a:bodyPr>
            <a:normAutofit fontScale="92500"/>
          </a:bodyPr>
          <a:lstStyle/>
          <a:p>
            <a:r>
              <a:rPr lang="fr-FR" dirty="0"/>
              <a:t>Selon leur nature</a:t>
            </a:r>
          </a:p>
          <a:p>
            <a:pPr lvl="1"/>
            <a:r>
              <a:rPr lang="fr-FR" dirty="0"/>
              <a:t>Statique, non-contextuel : les </a:t>
            </a:r>
            <a:r>
              <a:rPr lang="fr-FR" dirty="0" err="1"/>
              <a:t>word</a:t>
            </a:r>
            <a:r>
              <a:rPr lang="fr-FR" dirty="0"/>
              <a:t> </a:t>
            </a:r>
            <a:r>
              <a:rPr lang="fr-FR" dirty="0" err="1"/>
              <a:t>embeddings</a:t>
            </a:r>
            <a:r>
              <a:rPr lang="fr-FR" dirty="0"/>
              <a:t> une fois entraînés associe à chaque terme son vecteur fixé une fois pour toutes ; chaque </a:t>
            </a:r>
            <a:r>
              <a:rPr lang="fr-FR" dirty="0" err="1"/>
              <a:t>token</a:t>
            </a:r>
            <a:r>
              <a:rPr lang="fr-FR" dirty="0"/>
              <a:t> d’un texte prend le vecteur du terme associé.</a:t>
            </a:r>
          </a:p>
          <a:p>
            <a:pPr lvl="1"/>
            <a:r>
              <a:rPr lang="fr-FR" dirty="0"/>
              <a:t>Dynamique, contextuel : les vecteurs générés pour chaque </a:t>
            </a:r>
            <a:r>
              <a:rPr lang="fr-FR" dirty="0" err="1"/>
              <a:t>token</a:t>
            </a:r>
            <a:r>
              <a:rPr lang="fr-FR" dirty="0"/>
              <a:t> d’une phrase (ou autre élément textuel relativement court, en général moins de 500 </a:t>
            </a:r>
            <a:r>
              <a:rPr lang="fr-FR" dirty="0" err="1"/>
              <a:t>tokens</a:t>
            </a:r>
            <a:r>
              <a:rPr lang="fr-FR" dirty="0"/>
              <a:t>) dépendent des autres </a:t>
            </a:r>
            <a:r>
              <a:rPr lang="fr-FR" dirty="0" err="1"/>
              <a:t>tokens</a:t>
            </a:r>
            <a:r>
              <a:rPr lang="fr-FR" dirty="0"/>
              <a:t> de la phrase.</a:t>
            </a:r>
          </a:p>
          <a:p>
            <a:pPr lvl="2"/>
            <a:r>
              <a:rPr lang="fr-FR" dirty="0"/>
              <a:t>A partir du contexte, les homonymes graphiques (cousin, mine, mineur, fier…) auront des représentations différentes, correspondant à leur sémantique respective, ce que ne permet pas des </a:t>
            </a:r>
            <a:r>
              <a:rPr lang="fr-FR" dirty="0" err="1"/>
              <a:t>embeddings</a:t>
            </a:r>
            <a:r>
              <a:rPr lang="fr-FR" dirty="0"/>
              <a:t> statiques</a:t>
            </a:r>
          </a:p>
          <a:p>
            <a:pPr lvl="1"/>
            <a:r>
              <a:rPr lang="fr-FR" dirty="0"/>
              <a:t>Un </a:t>
            </a:r>
            <a:r>
              <a:rPr lang="fr-FR" dirty="0" err="1"/>
              <a:t>embedding</a:t>
            </a:r>
            <a:r>
              <a:rPr lang="fr-FR" dirty="0"/>
              <a:t> statique tient dans une matrice de taille D x V (≈ 10</a:t>
            </a:r>
            <a:r>
              <a:rPr lang="fr-FR" baseline="30000" dirty="0"/>
              <a:t>7</a:t>
            </a:r>
            <a:r>
              <a:rPr lang="fr-FR" dirty="0"/>
              <a:t> paramètres), alors qu’un </a:t>
            </a:r>
            <a:r>
              <a:rPr lang="fr-FR" dirty="0" err="1"/>
              <a:t>embedding</a:t>
            </a:r>
            <a:r>
              <a:rPr lang="fr-FR" dirty="0"/>
              <a:t> dynamique est un morceau de réseau neuronal formé de composants complexes, et dont le nombre de paramètres est nettement plus importants (≈ 10</a:t>
            </a:r>
            <a:r>
              <a:rPr lang="fr-FR" baseline="30000" dirty="0"/>
              <a:t>8</a:t>
            </a:r>
            <a:r>
              <a:rPr lang="fr-FR" dirty="0"/>
              <a:t> voire plus)</a:t>
            </a:r>
          </a:p>
          <a:p>
            <a:pPr lvl="1"/>
            <a:r>
              <a:rPr lang="fr-FR" dirty="0"/>
              <a:t>Un </a:t>
            </a:r>
            <a:r>
              <a:rPr lang="fr-FR" dirty="0" err="1"/>
              <a:t>embedding</a:t>
            </a:r>
            <a:r>
              <a:rPr lang="fr-FR" dirty="0"/>
              <a:t> dynamique nécessite l’utilisation d’un </a:t>
            </a:r>
            <a:r>
              <a:rPr lang="fr-FR" dirty="0" err="1"/>
              <a:t>framework</a:t>
            </a:r>
            <a:r>
              <a:rPr lang="fr-FR" dirty="0"/>
              <a:t> de </a:t>
            </a:r>
            <a:r>
              <a:rPr lang="fr-FR" dirty="0" err="1"/>
              <a:t>deep</a:t>
            </a:r>
            <a:r>
              <a:rPr lang="fr-FR" dirty="0"/>
              <a:t> </a:t>
            </a:r>
            <a:r>
              <a:rPr lang="fr-FR" dirty="0" err="1"/>
              <a:t>learning</a:t>
            </a:r>
            <a:r>
              <a:rPr lang="fr-FR" dirty="0"/>
              <a:t> (</a:t>
            </a:r>
            <a:r>
              <a:rPr lang="fr-FR" dirty="0" err="1"/>
              <a:t>PyTorch</a:t>
            </a:r>
            <a:r>
              <a:rPr lang="fr-FR" dirty="0"/>
              <a:t>, </a:t>
            </a:r>
            <a:r>
              <a:rPr lang="fr-FR" dirty="0" err="1"/>
              <a:t>TensorFlow</a:t>
            </a:r>
            <a:r>
              <a:rPr lang="fr-FR" dirty="0"/>
              <a:t> etc…)</a:t>
            </a:r>
          </a:p>
          <a:p>
            <a:r>
              <a:rPr lang="fr-FR" dirty="0"/>
              <a:t>Selon la nature des </a:t>
            </a:r>
            <a:r>
              <a:rPr lang="fr-FR" dirty="0" err="1"/>
              <a:t>tokens</a:t>
            </a:r>
            <a:r>
              <a:rPr lang="fr-FR" dirty="0"/>
              <a:t> admissibles en entrée</a:t>
            </a:r>
          </a:p>
          <a:p>
            <a:pPr lvl="1"/>
            <a:r>
              <a:rPr lang="fr-FR" dirty="0"/>
              <a:t>Mots (en général avec leur formes fléchies, pour les langues à morphologie pauvre),  morphèmes, ou bien (sous-)chaînes de caractère</a:t>
            </a:r>
          </a:p>
        </p:txBody>
      </p:sp>
    </p:spTree>
    <p:extLst>
      <p:ext uri="{BB962C8B-B14F-4D97-AF65-F5344CB8AC3E}">
        <p14:creationId xmlns:p14="http://schemas.microsoft.com/office/powerpoint/2010/main" val="76926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sz="3600" dirty="0"/>
              <a:t>Information mutuelle de cooccurrence : exemple de calcul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5878" y="964985"/>
                <a:ext cx="12126122" cy="2150065"/>
              </a:xfrm>
            </p:spPr>
            <p:txBody>
              <a:bodyPr>
                <a:normAutofit fontScale="92500" lnSpcReduction="10000"/>
              </a:bodyPr>
              <a:lstStyle/>
              <a:p>
                <a:r>
                  <a:rPr lang="fr-FR" dirty="0"/>
                  <a:t>Collocations de deux termes se suivant (t</a:t>
                </a:r>
                <a:r>
                  <a:rPr lang="fr-FR" baseline="-25000" dirty="0"/>
                  <a:t>2</a:t>
                </a:r>
                <a:r>
                  <a:rPr lang="fr-FR" dirty="0"/>
                  <a:t> suivi de t</a:t>
                </a:r>
                <a:r>
                  <a:rPr lang="fr-FR" baseline="-25000" dirty="0"/>
                  <a:t>1</a:t>
                </a:r>
                <a:r>
                  <a:rPr lang="fr-FR" dirty="0"/>
                  <a:t>) </a:t>
                </a:r>
              </a:p>
              <a:p>
                <a:pPr lvl="1"/>
                <a:r>
                  <a:rPr lang="fr-FR" dirty="0"/>
                  <a:t>Permet de mesurer les associations syntagmatiques grammaticales ou lexicales les plus strictes </a:t>
                </a:r>
              </a:p>
              <a:p>
                <a:pPr marL="457200" lvl="1" indent="0">
                  <a:buNone/>
                </a:pPr>
                <a:r>
                  <a:rPr lang="fr-FR" sz="2200" dirty="0">
                    <a:solidFill>
                      <a:srgbClr val="0070C0"/>
                    </a:solidFill>
                    <a:latin typeface="Cambria Math" panose="02040503050406030204" pitchFamily="18" charset="0"/>
                    <a:ea typeface="Cambria Math" panose="02040503050406030204" pitchFamily="18" charset="0"/>
                  </a:rPr>
                  <a:t>	</a:t>
                </a:r>
              </a:p>
              <a:p>
                <a:pPr marL="457200" lvl="1" indent="0">
                  <a:buNone/>
                </a:pPr>
                <a:r>
                  <a:rPr lang="fr-FR" sz="2600" dirty="0">
                    <a:solidFill>
                      <a:srgbClr val="0070C0"/>
                    </a:solidFill>
                    <a:latin typeface="Cambria Math" panose="02040503050406030204" pitchFamily="18" charset="0"/>
                    <a:ea typeface="Cambria Math" panose="02040503050406030204" pitchFamily="18" charset="0"/>
                  </a:rPr>
                  <a:t>							pMI</a:t>
                </a:r>
                <a:r>
                  <a:rPr lang="fr-FR" sz="2600" baseline="-25000" dirty="0">
                    <a:solidFill>
                      <a:srgbClr val="0070C0"/>
                    </a:solidFill>
                    <a:latin typeface="Cambria Math" panose="02040503050406030204" pitchFamily="18" charset="0"/>
                    <a:ea typeface="Cambria Math" panose="02040503050406030204" pitchFamily="18" charset="0"/>
                  </a:rPr>
                  <a:t>t1, t2</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m:t>
                        </m:r>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den>
                    </m:f>
                  </m:oMath>
                </a14:m>
                <a:r>
                  <a:rPr lang="fr-FR" sz="2600" dirty="0">
                    <a:solidFill>
                      <a:srgbClr val="0070C0"/>
                    </a:solidFill>
                  </a:rPr>
                  <a:t>  =  </a:t>
                </a:r>
                <a14:m>
                  <m:oMath xmlns:m="http://schemas.openxmlformats.org/officeDocument/2006/math">
                    <m:sSub>
                      <m:sSubPr>
                        <m:ctrlPr>
                          <a:rPr lang="fr-FR" sz="220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𝑙𝑜𝑔</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 </m:t>
                    </m:r>
                    <m:f>
                      <m:fPr>
                        <m:ctrlPr>
                          <a:rPr lang="fr-FR" sz="2200" b="0" i="1" smtClean="0">
                            <a:solidFill>
                              <a:srgbClr val="0070C0"/>
                            </a:solidFill>
                            <a:latin typeface="Cambria Math" panose="02040503050406030204" pitchFamily="18" charset="0"/>
                          </a:rPr>
                        </m:ctrlPr>
                      </m:fPr>
                      <m:num>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 </m:t>
                            </m:r>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num>
                      <m:den>
                        <m:acc>
                          <m:accPr>
                            <m:chr m:val="̂"/>
                            <m:ctrlPr>
                              <a:rPr lang="fr-FR" sz="2200" b="0" i="1" smtClean="0">
                                <a:solidFill>
                                  <a:srgbClr val="0070C0"/>
                                </a:solidFill>
                                <a:latin typeface="Cambria Math" panose="02040503050406030204" pitchFamily="18" charset="0"/>
                              </a:rPr>
                            </m:ctrlPr>
                          </m:accPr>
                          <m:e>
                            <m:r>
                              <a:rPr lang="fr-FR" sz="2200" b="0" i="1" smtClean="0">
                                <a:solidFill>
                                  <a:srgbClr val="0070C0"/>
                                </a:solidFill>
                                <a:latin typeface="Cambria Math" panose="02040503050406030204" pitchFamily="18" charset="0"/>
                              </a:rPr>
                              <m:t>𝑃</m:t>
                            </m:r>
                            <m:r>
                              <a:rPr lang="fr-FR" sz="2200" b="0" i="1" smtClean="0">
                                <a:solidFill>
                                  <a:srgbClr val="0070C0"/>
                                </a:solidFill>
                                <a:latin typeface="Cambria Math" panose="02040503050406030204" pitchFamily="18" charset="0"/>
                              </a:rPr>
                              <m:t>(</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1</m:t>
                                </m:r>
                              </m:sub>
                            </m:sSub>
                            <m:r>
                              <a:rPr lang="fr-FR" sz="2200" b="0" i="1" smtClean="0">
                                <a:solidFill>
                                  <a:srgbClr val="0070C0"/>
                                </a:solidFill>
                                <a:latin typeface="Cambria Math" panose="02040503050406030204" pitchFamily="18" charset="0"/>
                              </a:rPr>
                              <m:t>, </m:t>
                            </m:r>
                            <m:sSub>
                              <m:sSubPr>
                                <m:ctrlPr>
                                  <a:rPr lang="fr-FR" sz="2200" b="0" i="1" smtClean="0">
                                    <a:solidFill>
                                      <a:srgbClr val="0070C0"/>
                                    </a:solidFill>
                                    <a:latin typeface="Cambria Math" panose="02040503050406030204" pitchFamily="18" charset="0"/>
                                  </a:rPr>
                                </m:ctrlPr>
                              </m:sSubPr>
                              <m:e>
                                <m:r>
                                  <a:rPr lang="fr-FR" sz="2200" b="0" i="1" smtClean="0">
                                    <a:solidFill>
                                      <a:srgbClr val="0070C0"/>
                                    </a:solidFill>
                                    <a:latin typeface="Cambria Math" panose="02040503050406030204" pitchFamily="18" charset="0"/>
                                  </a:rPr>
                                  <m:t>𝑥</m:t>
                                </m:r>
                              </m:e>
                              <m:sub>
                                <m:r>
                                  <a:rPr lang="fr-FR" sz="2200" b="0" i="1" smtClean="0">
                                    <a:solidFill>
                                      <a:srgbClr val="0070C0"/>
                                    </a:solidFill>
                                    <a:latin typeface="Cambria Math" panose="02040503050406030204" pitchFamily="18" charset="0"/>
                                  </a:rPr>
                                  <m:t>2</m:t>
                                </m:r>
                              </m:sub>
                            </m:sSub>
                            <m:r>
                              <a:rPr lang="fr-FR" sz="2200" b="0" i="1" smtClean="0">
                                <a:solidFill>
                                  <a:srgbClr val="0070C0"/>
                                </a:solidFill>
                                <a:latin typeface="Cambria Math" panose="02040503050406030204" pitchFamily="18" charset="0"/>
                              </a:rPr>
                              <m:t>)</m:t>
                            </m:r>
                          </m:e>
                        </m:acc>
                      </m:den>
                    </m:f>
                  </m:oMath>
                </a14:m>
                <a:endParaRPr lang="fr-FR" dirty="0"/>
              </a:p>
              <a:p>
                <a:pPr marL="457200" lvl="1" indent="0">
                  <a:buNone/>
                </a:pPr>
                <a:r>
                  <a:rPr lang="fr-FR" sz="2200" dirty="0"/>
                  <a:t>ici : P(x</a:t>
                </a:r>
                <a:r>
                  <a:rPr lang="fr-FR" sz="2200" baseline="-25000" dirty="0"/>
                  <a:t>1</a:t>
                </a:r>
                <a:r>
                  <a:rPr lang="fr-FR" sz="2200" dirty="0"/>
                  <a:t>, x</a:t>
                </a:r>
                <a:r>
                  <a:rPr lang="fr-FR" sz="2200" baseline="-25000" dirty="0"/>
                  <a:t>2</a:t>
                </a:r>
                <a:r>
                  <a:rPr lang="fr-FR" sz="2200" dirty="0"/>
                  <a:t>) = f</a:t>
                </a:r>
                <a:r>
                  <a:rPr lang="fr-FR" sz="2200" baseline="-25000" dirty="0"/>
                  <a:t>1-2 </a:t>
                </a:r>
                <a:r>
                  <a:rPr lang="fr-FR" sz="2200" dirty="0"/>
                  <a:t> / </a:t>
                </a:r>
                <a14:m>
                  <m:oMath xmlns:m="http://schemas.openxmlformats.org/officeDocument/2006/math">
                    <m:acc>
                      <m:accPr>
                        <m:chr m:val="̃"/>
                        <m:ctrlPr>
                          <a:rPr lang="fr-FR" sz="2200" i="1" dirty="0" smtClean="0">
                            <a:latin typeface="Cambria Math" panose="02040503050406030204" pitchFamily="18" charset="0"/>
                          </a:rPr>
                        </m:ctrlPr>
                      </m:accPr>
                      <m:e>
                        <m:r>
                          <m:rPr>
                            <m:sty m:val="p"/>
                          </m:rPr>
                          <a:rPr lang="fr-FR" sz="2200" b="0" i="0" dirty="0" smtClean="0">
                            <a:latin typeface="Cambria Math" panose="02040503050406030204" pitchFamily="18" charset="0"/>
                          </a:rPr>
                          <m:t>M</m:t>
                        </m:r>
                      </m:e>
                    </m:acc>
                  </m:oMath>
                </a14:m>
                <a:r>
                  <a:rPr lang="fr-FR" sz="2200" dirty="0"/>
                  <a:t> ; P(x</a:t>
                </a:r>
                <a:r>
                  <a:rPr lang="fr-FR" sz="2200" baseline="-25000" dirty="0"/>
                  <a:t>1</a:t>
                </a:r>
                <a:r>
                  <a:rPr lang="fr-FR" sz="2200" dirty="0"/>
                  <a:t>)  = f</a:t>
                </a:r>
                <a:r>
                  <a:rPr lang="fr-FR" sz="2200" baseline="-25000" dirty="0"/>
                  <a:t>1</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 P(x</a:t>
                </a:r>
                <a:r>
                  <a:rPr lang="fr-FR" sz="2200" baseline="-25000" dirty="0"/>
                  <a:t>2</a:t>
                </a:r>
                <a:r>
                  <a:rPr lang="fr-FR" sz="2200" dirty="0"/>
                  <a:t>) = f</a:t>
                </a:r>
                <a:r>
                  <a:rPr lang="fr-FR" sz="2200" baseline="-25000" dirty="0"/>
                  <a:t>2</a:t>
                </a:r>
                <a:r>
                  <a:rPr lang="fr-FR" sz="2200" dirty="0"/>
                  <a:t> / </a:t>
                </a:r>
                <a14:m>
                  <m:oMath xmlns:m="http://schemas.openxmlformats.org/officeDocument/2006/math">
                    <m:acc>
                      <m:accPr>
                        <m:chr m:val="̃"/>
                        <m:ctrlPr>
                          <a:rPr lang="fr-FR" sz="2200" i="1" dirty="0">
                            <a:latin typeface="Cambria Math" panose="02040503050406030204" pitchFamily="18" charset="0"/>
                          </a:rPr>
                        </m:ctrlPr>
                      </m:accPr>
                      <m:e>
                        <m:r>
                          <m:rPr>
                            <m:sty m:val="p"/>
                          </m:rPr>
                          <a:rPr lang="fr-FR" sz="2200" dirty="0">
                            <a:latin typeface="Cambria Math" panose="02040503050406030204" pitchFamily="18" charset="0"/>
                          </a:rPr>
                          <m:t>M</m:t>
                        </m:r>
                      </m:e>
                    </m:acc>
                  </m:oMath>
                </a14:m>
                <a:r>
                  <a:rPr lang="fr-FR" sz="2200" dirty="0"/>
                  <a:t> </a:t>
                </a:r>
              </a:p>
              <a:p>
                <a:pPr marL="457200" lvl="1" indent="0">
                  <a:buNone/>
                </a:pPr>
                <a:r>
                  <a:rPr lang="fr-FR" sz="2000" dirty="0"/>
                  <a:t>avec  : f</a:t>
                </a:r>
                <a:r>
                  <a:rPr lang="fr-FR" sz="2000" baseline="-25000" dirty="0"/>
                  <a:t>1-2</a:t>
                </a:r>
                <a:r>
                  <a:rPr lang="fr-FR" sz="2000" dirty="0"/>
                  <a:t> : fréquence des t</a:t>
                </a:r>
                <a:r>
                  <a:rPr lang="fr-FR" sz="2000" baseline="-25000" dirty="0"/>
                  <a:t>1</a:t>
                </a:r>
                <a:r>
                  <a:rPr lang="fr-FR" sz="2000" dirty="0"/>
                  <a:t> suivis de t</a:t>
                </a:r>
                <a:r>
                  <a:rPr lang="fr-FR" sz="2000" baseline="-25000" dirty="0"/>
                  <a:t>2</a:t>
                </a:r>
                <a:r>
                  <a:rPr lang="fr-FR" sz="2000" dirty="0"/>
                  <a:t>, f</a:t>
                </a:r>
                <a:r>
                  <a:rPr lang="fr-FR" sz="2000" baseline="-25000" dirty="0"/>
                  <a:t>i</a:t>
                </a:r>
                <a:r>
                  <a:rPr lang="fr-FR" sz="2000" dirty="0"/>
                  <a:t> : fréquences des t</a:t>
                </a:r>
                <a:r>
                  <a:rPr lang="fr-FR" sz="2000" baseline="-25000" dirty="0"/>
                  <a:t>i</a:t>
                </a:r>
                <a:r>
                  <a:rPr lang="fr-FR" sz="2000" dirty="0"/>
                  <a:t> isolément, </a:t>
                </a:r>
                <a14:m>
                  <m:oMath xmlns:m="http://schemas.openxmlformats.org/officeDocument/2006/math">
                    <m:acc>
                      <m:accPr>
                        <m:chr m:val="̃"/>
                        <m:ctrlPr>
                          <a:rPr lang="fr-FR" sz="2000" i="1" dirty="0">
                            <a:latin typeface="Cambria Math" panose="02040503050406030204" pitchFamily="18" charset="0"/>
                          </a:rPr>
                        </m:ctrlPr>
                      </m:accPr>
                      <m:e>
                        <m:r>
                          <m:rPr>
                            <m:sty m:val="p"/>
                          </m:rPr>
                          <a:rPr lang="fr-FR" sz="2000" dirty="0">
                            <a:latin typeface="Cambria Math" panose="02040503050406030204" pitchFamily="18" charset="0"/>
                          </a:rPr>
                          <m:t>M</m:t>
                        </m:r>
                      </m:e>
                    </m:acc>
                  </m:oMath>
                </a14:m>
                <a:r>
                  <a:rPr lang="fr-FR" sz="2000" dirty="0"/>
                  <a:t> : nb total de collocations possibles = M-N)</a:t>
                </a:r>
              </a:p>
              <a:p>
                <a:pPr lvl="2"/>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65878" y="964985"/>
                <a:ext cx="12126122" cy="2150065"/>
              </a:xfrm>
              <a:blipFill>
                <a:blip r:embed="rId3"/>
                <a:stretch>
                  <a:fillRect l="-1207" t="-8499" b="-339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3E86026A-CBA1-4763-A9D4-5FD2FD401384}"/>
              </a:ext>
            </a:extLst>
          </p:cNvPr>
          <p:cNvSpPr txBox="1"/>
          <p:nvPr/>
        </p:nvSpPr>
        <p:spPr>
          <a:xfrm>
            <a:off x="3928887" y="3609328"/>
            <a:ext cx="3387778" cy="584775"/>
          </a:xfrm>
          <a:prstGeom prst="rect">
            <a:avLst/>
          </a:prstGeom>
          <a:noFill/>
        </p:spPr>
        <p:txBody>
          <a:bodyPr wrap="square" rtlCol="0">
            <a:spAutoFit/>
          </a:bodyPr>
          <a:lstStyle/>
          <a:p>
            <a:r>
              <a:rPr lang="fr-FR" sz="1600" dirty="0"/>
              <a:t>parallèle manifestation consultation organiser gilet jaune </a:t>
            </a:r>
            <a:r>
              <a:rPr lang="fr-FR" sz="1600" dirty="0" err="1"/>
              <a:t>france</a:t>
            </a:r>
            <a:endParaRPr lang="fr-FR" dirty="0"/>
          </a:p>
        </p:txBody>
      </p:sp>
      <p:sp>
        <p:nvSpPr>
          <p:cNvPr id="5" name="TextBox 4">
            <a:extLst>
              <a:ext uri="{FF2B5EF4-FFF2-40B4-BE49-F238E27FC236}">
                <a16:creationId xmlns:a16="http://schemas.microsoft.com/office/drawing/2014/main" id="{8CEEED37-CA26-437D-B120-64DF559EA603}"/>
              </a:ext>
            </a:extLst>
          </p:cNvPr>
          <p:cNvSpPr txBox="1"/>
          <p:nvPr/>
        </p:nvSpPr>
        <p:spPr>
          <a:xfrm>
            <a:off x="278426" y="3601418"/>
            <a:ext cx="3162925" cy="584775"/>
          </a:xfrm>
          <a:prstGeom prst="rect">
            <a:avLst/>
          </a:prstGeom>
          <a:noFill/>
        </p:spPr>
        <p:txBody>
          <a:bodyPr wrap="square" rtlCol="0">
            <a:spAutoFit/>
          </a:bodyPr>
          <a:lstStyle/>
          <a:p>
            <a:r>
              <a:rPr lang="fr-FR" sz="1600" dirty="0"/>
              <a:t>mouvement gilet jaune donner lieu nombreux protestation</a:t>
            </a:r>
          </a:p>
        </p:txBody>
      </p:sp>
      <p:sp>
        <p:nvSpPr>
          <p:cNvPr id="6" name="TextBox 5">
            <a:extLst>
              <a:ext uri="{FF2B5EF4-FFF2-40B4-BE49-F238E27FC236}">
                <a16:creationId xmlns:a16="http://schemas.microsoft.com/office/drawing/2014/main" id="{AD365438-5FE4-41BE-A5C4-FE28F8859F12}"/>
              </a:ext>
            </a:extLst>
          </p:cNvPr>
          <p:cNvSpPr txBox="1"/>
          <p:nvPr/>
        </p:nvSpPr>
        <p:spPr>
          <a:xfrm>
            <a:off x="7669929" y="3601418"/>
            <a:ext cx="4180507" cy="830997"/>
          </a:xfrm>
          <a:prstGeom prst="rect">
            <a:avLst/>
          </a:prstGeom>
          <a:noFill/>
        </p:spPr>
        <p:txBody>
          <a:bodyPr wrap="square" rtlCol="0">
            <a:spAutoFit/>
          </a:bodyPr>
          <a:lstStyle/>
          <a:p>
            <a:r>
              <a:rPr lang="fr-FR" sz="1600" dirty="0"/>
              <a:t>mouvement gilet jaune nom gilet haute visibilité couleur jaune porter manifestant mouvement protestation structurer secouer </a:t>
            </a:r>
            <a:r>
              <a:rPr lang="fr-FR" sz="1600" dirty="0" err="1"/>
              <a:t>france</a:t>
            </a:r>
            <a:endParaRPr lang="fr-FR" dirty="0"/>
          </a:p>
        </p:txBody>
      </p:sp>
      <p:sp>
        <p:nvSpPr>
          <p:cNvPr id="7" name="TextBox 6">
            <a:extLst>
              <a:ext uri="{FF2B5EF4-FFF2-40B4-BE49-F238E27FC236}">
                <a16:creationId xmlns:a16="http://schemas.microsoft.com/office/drawing/2014/main" id="{EA7DA4B0-9179-4EA4-8C77-B0D84C3CBF80}"/>
              </a:ext>
            </a:extLst>
          </p:cNvPr>
          <p:cNvSpPr txBox="1"/>
          <p:nvPr/>
        </p:nvSpPr>
        <p:spPr>
          <a:xfrm>
            <a:off x="1391222" y="3192347"/>
            <a:ext cx="362600" cy="461665"/>
          </a:xfrm>
          <a:prstGeom prst="rect">
            <a:avLst/>
          </a:prstGeom>
          <a:noFill/>
        </p:spPr>
        <p:txBody>
          <a:bodyPr wrap="none" rtlCol="0">
            <a:spAutoFit/>
          </a:bodyPr>
          <a:lstStyle/>
          <a:p>
            <a:r>
              <a:rPr lang="fr-FR" sz="2400" dirty="0"/>
              <a:t>A</a:t>
            </a:r>
          </a:p>
        </p:txBody>
      </p:sp>
      <p:sp>
        <p:nvSpPr>
          <p:cNvPr id="8" name="TextBox 7">
            <a:extLst>
              <a:ext uri="{FF2B5EF4-FFF2-40B4-BE49-F238E27FC236}">
                <a16:creationId xmlns:a16="http://schemas.microsoft.com/office/drawing/2014/main" id="{17A90BA0-0375-4A8A-BD46-80BE50F40283}"/>
              </a:ext>
            </a:extLst>
          </p:cNvPr>
          <p:cNvSpPr txBox="1"/>
          <p:nvPr/>
        </p:nvSpPr>
        <p:spPr>
          <a:xfrm>
            <a:off x="5193039" y="3198649"/>
            <a:ext cx="362600" cy="461665"/>
          </a:xfrm>
          <a:prstGeom prst="rect">
            <a:avLst/>
          </a:prstGeom>
          <a:noFill/>
        </p:spPr>
        <p:txBody>
          <a:bodyPr wrap="none" rtlCol="0">
            <a:spAutoFit/>
          </a:bodyPr>
          <a:lstStyle/>
          <a:p>
            <a:r>
              <a:rPr lang="fr-FR" sz="2400" dirty="0"/>
              <a:t>B</a:t>
            </a:r>
          </a:p>
        </p:txBody>
      </p:sp>
      <p:sp>
        <p:nvSpPr>
          <p:cNvPr id="9" name="TextBox 8">
            <a:extLst>
              <a:ext uri="{FF2B5EF4-FFF2-40B4-BE49-F238E27FC236}">
                <a16:creationId xmlns:a16="http://schemas.microsoft.com/office/drawing/2014/main" id="{D512FE8B-DC24-49D4-8155-E9E12A339E2F}"/>
              </a:ext>
            </a:extLst>
          </p:cNvPr>
          <p:cNvSpPr txBox="1"/>
          <p:nvPr/>
        </p:nvSpPr>
        <p:spPr>
          <a:xfrm>
            <a:off x="9602917" y="3192348"/>
            <a:ext cx="348172" cy="461665"/>
          </a:xfrm>
          <a:prstGeom prst="rect">
            <a:avLst/>
          </a:prstGeom>
          <a:noFill/>
        </p:spPr>
        <p:txBody>
          <a:bodyPr wrap="none" rtlCol="0">
            <a:spAutoFit/>
          </a:bodyPr>
          <a:lstStyle/>
          <a:p>
            <a:r>
              <a:rPr lang="fr-FR" sz="2400" dirty="0"/>
              <a:t>C</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41501372-6A8F-4000-A824-1B1ECAA927E8}"/>
                  </a:ext>
                </a:extLst>
              </p:cNvPr>
              <p:cNvSpPr txBox="1">
                <a:spLocks/>
              </p:cNvSpPr>
              <p:nvPr/>
            </p:nvSpPr>
            <p:spPr>
              <a:xfrm>
                <a:off x="291126" y="4509713"/>
                <a:ext cx="12126122" cy="2210781"/>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Clr>
                    <a:srgbClr val="002060"/>
                  </a:buClr>
                  <a:buSzPct val="125000"/>
                  <a:buFont typeface="Courier New" panose="02070309020205020404" pitchFamily="49" charset="0"/>
                  <a:buChar char="o"/>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002060"/>
                  </a:buClr>
                  <a:buSzPct val="15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14:m>
                  <m:oMath xmlns:m="http://schemas.openxmlformats.org/officeDocument/2006/math">
                    <m:acc>
                      <m:accPr>
                        <m:chr m:val="̃"/>
                        <m:ctrlPr>
                          <a:rPr lang="fr-FR" sz="2800" i="1" dirty="0" smtClean="0">
                            <a:solidFill>
                              <a:srgbClr val="0070C0"/>
                            </a:solidFill>
                            <a:latin typeface="Cambria Math" panose="02040503050406030204" pitchFamily="18" charset="0"/>
                          </a:rPr>
                        </m:ctrlPr>
                      </m:accPr>
                      <m:e>
                        <m:r>
                          <m:rPr>
                            <m:sty m:val="p"/>
                          </m:rPr>
                          <a:rPr lang="fr-FR" sz="2800" dirty="0">
                            <a:solidFill>
                              <a:srgbClr val="0070C0"/>
                            </a:solidFill>
                            <a:latin typeface="Cambria Math" panose="02040503050406030204" pitchFamily="18" charset="0"/>
                          </a:rPr>
                          <m:t>M</m:t>
                        </m:r>
                      </m:e>
                    </m:acc>
                  </m:oMath>
                </a14:m>
                <a:r>
                  <a:rPr lang="fr-FR" sz="2600" dirty="0">
                    <a:solidFill>
                      <a:srgbClr val="0070C0"/>
                    </a:solidFill>
                    <a:ea typeface="Cambria Math" panose="02040503050406030204" pitchFamily="18" charset="0"/>
                  </a:rPr>
                  <a:t> </a:t>
                </a:r>
                <a:r>
                  <a:rPr lang="fr-FR" sz="2600" dirty="0">
                    <a:solidFill>
                      <a:srgbClr val="0070C0"/>
                    </a:solidFill>
                    <a:ea typeface="Cambria Math" panose="02040503050406030204" pitchFamily="18" charset="0"/>
                    <a:cs typeface="Calibri" panose="020F0502020204030204" pitchFamily="34" charset="0"/>
                  </a:rPr>
                  <a:t>= 27 </a:t>
                </a:r>
                <a:r>
                  <a:rPr lang="fr-FR" sz="2200" dirty="0">
                    <a:solidFill>
                      <a:srgbClr val="0070C0"/>
                    </a:solidFill>
                    <a:ea typeface="Cambria Math" panose="02040503050406030204" pitchFamily="18" charset="0"/>
                    <a:cs typeface="Calibri" panose="020F0502020204030204" pitchFamily="34" charset="0"/>
                  </a:rPr>
                  <a:t>(= A: 6 + B: 6 + C: 15)</a:t>
                </a:r>
              </a:p>
              <a:p>
                <a:pPr marL="457200" lvl="1" indent="0">
                  <a:buNone/>
                </a:pPr>
                <a:r>
                  <a:rPr lang="fr-FR" sz="26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gilet</a:t>
                </a:r>
                <a:r>
                  <a:rPr lang="fr-FR" sz="2600" baseline="-25000" dirty="0">
                    <a:solidFill>
                      <a:srgbClr val="0070C0"/>
                    </a:solidFill>
                    <a:latin typeface="Cambria Math" panose="02040503050406030204" pitchFamily="18" charset="0"/>
                    <a:ea typeface="Cambria Math" panose="02040503050406030204" pitchFamily="18" charset="0"/>
                  </a:rPr>
                  <a:t>, jaune</a:t>
                </a:r>
                <a:r>
                  <a:rPr lang="fr-FR" sz="2600" dirty="0">
                    <a:solidFill>
                      <a:srgbClr val="0070C0"/>
                    </a:solidFill>
                    <a:latin typeface="Cambria Math" panose="02040503050406030204" pitchFamily="18" charset="0"/>
                    <a:ea typeface="Cambria Math" panose="02040503050406030204" pitchFamily="18" charset="0"/>
                  </a:rPr>
                  <a:t> </a:t>
                </a:r>
                <a:r>
                  <a:rPr lang="fr-FR" sz="26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i="1">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num>
                      <m:den>
                        <m:f>
                          <m:fPr>
                            <m:type m:val="skw"/>
                            <m:ctrlPr>
                              <a:rPr lang="fr-FR" sz="200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600" dirty="0">
                    <a:solidFill>
                      <a:srgbClr val="0070C0"/>
                    </a:solidFill>
                  </a:rPr>
                  <a:t>  </a:t>
                </a:r>
                <a:r>
                  <a:rPr lang="fr-FR" dirty="0">
                    <a:solidFill>
                      <a:srgbClr val="0070C0"/>
                    </a:solidFill>
                  </a:rPr>
                  <a:t>=</a:t>
                </a:r>
                <a:r>
                  <a:rPr lang="fr-FR" sz="2600" dirty="0">
                    <a:solidFill>
                      <a:srgbClr val="0070C0"/>
                    </a:solidFill>
                  </a:rPr>
                  <a:t> </a:t>
                </a:r>
                <a14:m>
                  <m:oMath xmlns:m="http://schemas.openxmlformats.org/officeDocument/2006/math">
                    <m:sSub>
                      <m:sSubPr>
                        <m:ctrlPr>
                          <a:rPr lang="fr-FR" sz="2100" i="1">
                            <a:solidFill>
                              <a:srgbClr val="0070C0"/>
                            </a:solidFill>
                            <a:latin typeface="Cambria Math" panose="02040503050406030204" pitchFamily="18" charset="0"/>
                          </a:rPr>
                        </m:ctrlPr>
                      </m:sSubPr>
                      <m:e>
                        <m:r>
                          <a:rPr lang="fr-FR" sz="2100" i="1">
                            <a:solidFill>
                              <a:srgbClr val="0070C0"/>
                            </a:solidFill>
                            <a:latin typeface="Cambria Math" panose="02040503050406030204" pitchFamily="18" charset="0"/>
                          </a:rPr>
                          <m:t>𝑙𝑜𝑔</m:t>
                        </m:r>
                      </m:e>
                      <m:sub>
                        <m:r>
                          <a:rPr lang="fr-FR" sz="2100" i="1">
                            <a:solidFill>
                              <a:srgbClr val="0070C0"/>
                            </a:solidFill>
                            <a:latin typeface="Cambria Math" panose="02040503050406030204" pitchFamily="18" charset="0"/>
                          </a:rPr>
                          <m:t>2</m:t>
                        </m:r>
                      </m:sub>
                    </m:sSub>
                    <m:r>
                      <a:rPr lang="fr-FR" sz="2100" i="1">
                        <a:solidFill>
                          <a:srgbClr val="0070C0"/>
                        </a:solidFill>
                        <a:latin typeface="Cambria Math" panose="02040503050406030204" pitchFamily="18" charset="0"/>
                      </a:rPr>
                      <m:t> </m:t>
                    </m:r>
                    <m:f>
                      <m:fPr>
                        <m:ctrlPr>
                          <a:rPr lang="fr-FR" sz="2100" i="1">
                            <a:solidFill>
                              <a:srgbClr val="0070C0"/>
                            </a:solidFill>
                            <a:latin typeface="Cambria Math" panose="02040503050406030204" pitchFamily="18" charset="0"/>
                          </a:rPr>
                        </m:ctrlPr>
                      </m:fPr>
                      <m:num>
                        <m:r>
                          <a:rPr lang="fr-FR" sz="2100" b="0" i="1" smtClean="0">
                            <a:solidFill>
                              <a:srgbClr val="0070C0"/>
                            </a:solidFill>
                            <a:latin typeface="Cambria Math" panose="02040503050406030204" pitchFamily="18" charset="0"/>
                          </a:rPr>
                          <m:t>27 .  </m:t>
                        </m:r>
                        <m:r>
                          <a:rPr lang="fr-FR" sz="2100" i="1">
                            <a:solidFill>
                              <a:srgbClr val="0070C0"/>
                            </a:solidFill>
                            <a:latin typeface="Cambria Math" panose="02040503050406030204" pitchFamily="18" charset="0"/>
                          </a:rPr>
                          <m:t>3</m:t>
                        </m:r>
                      </m:num>
                      <m:den>
                        <m:r>
                          <a:rPr lang="fr-FR" sz="2100" b="0" i="1" smtClean="0">
                            <a:solidFill>
                              <a:srgbClr val="0070C0"/>
                            </a:solidFill>
                            <a:latin typeface="Cambria Math" panose="02040503050406030204" pitchFamily="18" charset="0"/>
                          </a:rPr>
                          <m:t>16</m:t>
                        </m:r>
                      </m:den>
                    </m:f>
                  </m:oMath>
                </a14:m>
                <a:r>
                  <a:rPr lang="fr-FR" sz="2600" dirty="0">
                    <a:solidFill>
                      <a:srgbClr val="0070C0"/>
                    </a:solidFill>
                  </a:rPr>
                  <a:t> = </a:t>
                </a:r>
                <a:r>
                  <a:rPr lang="fr-FR" dirty="0">
                    <a:solidFill>
                      <a:srgbClr val="0070C0"/>
                    </a:solidFill>
                  </a:rPr>
                  <a:t>2.34	</a:t>
                </a:r>
                <a:r>
                  <a:rPr lang="fr-FR" dirty="0" err="1">
                    <a:solidFill>
                      <a:srgbClr val="0070C0"/>
                    </a:solidFill>
                  </a:rPr>
                  <a:t>NpMI</a:t>
                </a:r>
                <a:r>
                  <a:rPr lang="fr-FR" baseline="-25000" dirty="0" err="1">
                    <a:solidFill>
                      <a:srgbClr val="0070C0"/>
                    </a:solidFill>
                  </a:rPr>
                  <a:t>gilet</a:t>
                </a:r>
                <a:r>
                  <a:rPr lang="fr-FR" baseline="-25000" dirty="0">
                    <a:solidFill>
                      <a:srgbClr val="0070C0"/>
                    </a:solidFill>
                  </a:rPr>
                  <a:t>, jaune </a:t>
                </a:r>
                <a:r>
                  <a:rPr lang="fr-FR" dirty="0">
                    <a:solidFill>
                      <a:srgbClr val="0070C0"/>
                    </a:solidFill>
                  </a:rPr>
                  <a:t>= </a:t>
                </a:r>
                <a14:m>
                  <m:oMath xmlns:m="http://schemas.openxmlformats.org/officeDocument/2006/math">
                    <m:f>
                      <m:fPr>
                        <m:type m:val="skw"/>
                        <m:ctrlPr>
                          <a:rPr lang="fr-FR"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2.34</m:t>
                        </m:r>
                      </m:num>
                      <m:den>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𝑙𝑜𝑔</m:t>
                            </m:r>
                          </m:e>
                          <m:sub>
                            <m:r>
                              <a:rPr lang="fr-FR" b="0" i="1" smtClean="0">
                                <a:solidFill>
                                  <a:srgbClr val="0070C0"/>
                                </a:solidFill>
                                <a:latin typeface="Cambria Math" panose="02040503050406030204" pitchFamily="18" charset="0"/>
                              </a:rPr>
                              <m:t>2 </m:t>
                            </m:r>
                          </m:sub>
                        </m:sSub>
                        <m:f>
                          <m:fPr>
                            <m:type m:val="skw"/>
                            <m:ctrlPr>
                              <a:rPr lang="fr-FR" b="0" i="1" smtClean="0">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3</m:t>
                            </m:r>
                          </m:num>
                          <m:den>
                            <m:r>
                              <a:rPr lang="fr-FR" b="0" i="1" smtClean="0">
                                <a:solidFill>
                                  <a:srgbClr val="0070C0"/>
                                </a:solidFill>
                                <a:latin typeface="Cambria Math" panose="02040503050406030204" pitchFamily="18" charset="0"/>
                              </a:rPr>
                              <m:t>27</m:t>
                            </m:r>
                          </m:den>
                        </m:f>
                      </m:den>
                    </m:f>
                  </m:oMath>
                </a14:m>
                <a:r>
                  <a:rPr lang="fr-FR" sz="2600" dirty="0">
                    <a:solidFill>
                      <a:srgbClr val="0070C0"/>
                    </a:solidFill>
                  </a:rPr>
                  <a:t> = 0.74</a:t>
                </a:r>
              </a:p>
              <a:p>
                <a:pPr marL="457200" lvl="1" indent="0">
                  <a:buNone/>
                </a:pPr>
                <a:r>
                  <a:rPr lang="fr-FR" sz="2800" dirty="0" err="1">
                    <a:solidFill>
                      <a:srgbClr val="0070C0"/>
                    </a:solidFill>
                    <a:latin typeface="Cambria Math" panose="02040503050406030204" pitchFamily="18" charset="0"/>
                    <a:ea typeface="Cambria Math" panose="02040503050406030204" pitchFamily="18" charset="0"/>
                  </a:rPr>
                  <a:t>pMI</a:t>
                </a:r>
                <a:r>
                  <a:rPr lang="fr-FR" sz="2600" baseline="-25000" dirty="0" err="1">
                    <a:solidFill>
                      <a:srgbClr val="0070C0"/>
                    </a:solidFill>
                    <a:latin typeface="Cambria Math" panose="02040503050406030204" pitchFamily="18" charset="0"/>
                    <a:ea typeface="Cambria Math" panose="02040503050406030204" pitchFamily="18" charset="0"/>
                  </a:rPr>
                  <a:t>mouvement</a:t>
                </a:r>
                <a:r>
                  <a:rPr lang="fr-FR" sz="2600" baseline="-25000" dirty="0">
                    <a:solidFill>
                      <a:srgbClr val="0070C0"/>
                    </a:solidFill>
                    <a:latin typeface="Cambria Math" panose="02040503050406030204" pitchFamily="18" charset="0"/>
                    <a:ea typeface="Cambria Math" panose="02040503050406030204" pitchFamily="18" charset="0"/>
                  </a:rPr>
                  <a:t>, gilet</a:t>
                </a:r>
                <a:r>
                  <a:rPr lang="fr-FR" sz="2600" dirty="0">
                    <a:solidFill>
                      <a:srgbClr val="0070C0"/>
                    </a:solidFill>
                    <a:latin typeface="Cambria Math" panose="02040503050406030204" pitchFamily="18" charset="0"/>
                    <a:ea typeface="Cambria Math" panose="02040503050406030204" pitchFamily="18" charset="0"/>
                  </a:rPr>
                  <a:t> </a:t>
                </a:r>
                <a:r>
                  <a:rPr lang="fr-FR" sz="2800" dirty="0">
                    <a:solidFill>
                      <a:srgbClr val="0070C0"/>
                    </a:solidFill>
                  </a:rPr>
                  <a:t>= </a:t>
                </a:r>
                <a14:m>
                  <m:oMath xmlns:m="http://schemas.openxmlformats.org/officeDocument/2006/math">
                    <m:sSub>
                      <m:sSubPr>
                        <m:ctrlPr>
                          <a:rPr lang="fr-FR" sz="2000" i="1">
                            <a:solidFill>
                              <a:srgbClr val="0070C0"/>
                            </a:solidFill>
                            <a:latin typeface="Cambria Math" panose="02040503050406030204" pitchFamily="18" charset="0"/>
                          </a:rPr>
                        </m:ctrlPr>
                      </m:sSubPr>
                      <m:e>
                        <m:r>
                          <a:rPr lang="fr-FR" sz="2000" i="1">
                            <a:solidFill>
                              <a:srgbClr val="0070C0"/>
                            </a:solidFill>
                            <a:latin typeface="Cambria Math" panose="02040503050406030204" pitchFamily="18" charset="0"/>
                          </a:rPr>
                          <m:t>𝑙𝑜𝑔</m:t>
                        </m:r>
                      </m:e>
                      <m:sub>
                        <m:r>
                          <a:rPr lang="fr-FR" sz="2000" i="1">
                            <a:solidFill>
                              <a:srgbClr val="0070C0"/>
                            </a:solidFill>
                            <a:latin typeface="Cambria Math" panose="02040503050406030204" pitchFamily="18" charset="0"/>
                          </a:rPr>
                          <m:t>2</m:t>
                        </m:r>
                      </m:sub>
                    </m:sSub>
                    <m:f>
                      <m:fPr>
                        <m:ctrlPr>
                          <a:rPr lang="fr-FR" sz="2000" i="1">
                            <a:solidFill>
                              <a:srgbClr val="0070C0"/>
                            </a:solidFill>
                            <a:latin typeface="Cambria Math" panose="02040503050406030204" pitchFamily="18" charset="0"/>
                          </a:rPr>
                        </m:ctrlPr>
                      </m:fPr>
                      <m:num>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m:t>
                            </m:r>
                          </m:num>
                          <m:den>
                            <m:r>
                              <a:rPr lang="fr-FR" sz="2000" b="0" i="1" smtClean="0">
                                <a:solidFill>
                                  <a:srgbClr val="0070C0"/>
                                </a:solidFill>
                                <a:latin typeface="Cambria Math" panose="02040503050406030204" pitchFamily="18" charset="0"/>
                              </a:rPr>
                              <m:t>27</m:t>
                            </m:r>
                          </m:den>
                        </m:f>
                      </m:num>
                      <m:den>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3</m:t>
                            </m:r>
                          </m:num>
                          <m:den>
                            <m:r>
                              <a:rPr lang="fr-FR" sz="2000" b="0" i="1" smtClean="0">
                                <a:solidFill>
                                  <a:srgbClr val="0070C0"/>
                                </a:solidFill>
                                <a:latin typeface="Cambria Math" panose="02040503050406030204" pitchFamily="18" charset="0"/>
                              </a:rPr>
                              <m:t>27</m:t>
                            </m:r>
                          </m:den>
                        </m:f>
                        <m:r>
                          <a:rPr lang="fr-FR" sz="2000" i="1">
                            <a:solidFill>
                              <a:srgbClr val="0070C0"/>
                            </a:solidFill>
                            <a:latin typeface="Cambria Math" panose="02040503050406030204" pitchFamily="18" charset="0"/>
                          </a:rPr>
                          <m:t> . </m:t>
                        </m:r>
                        <m:f>
                          <m:fPr>
                            <m:type m:val="skw"/>
                            <m:ctrlPr>
                              <a:rPr lang="fr-FR" sz="2000" i="1">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4</m:t>
                            </m:r>
                          </m:num>
                          <m:den>
                            <m:r>
                              <a:rPr lang="fr-FR" sz="2000" b="0" i="1" smtClean="0">
                                <a:solidFill>
                                  <a:srgbClr val="0070C0"/>
                                </a:solidFill>
                                <a:latin typeface="Cambria Math" panose="02040503050406030204" pitchFamily="18" charset="0"/>
                              </a:rPr>
                              <m:t>27</m:t>
                            </m:r>
                          </m:den>
                        </m:f>
                      </m:den>
                    </m:f>
                  </m:oMath>
                </a14:m>
                <a:r>
                  <a:rPr lang="fr-FR" sz="2800" dirty="0">
                    <a:solidFill>
                      <a:srgbClr val="0070C0"/>
                    </a:solidFill>
                  </a:rPr>
                  <a:t>  </a:t>
                </a:r>
                <a:r>
                  <a:rPr lang="fr-FR" dirty="0">
                    <a:solidFill>
                      <a:srgbClr val="0070C0"/>
                    </a:solidFill>
                  </a:rPr>
                  <a:t>= </a:t>
                </a:r>
                <a14:m>
                  <m:oMath xmlns:m="http://schemas.openxmlformats.org/officeDocument/2006/math">
                    <m:sSub>
                      <m:sSubPr>
                        <m:ctrlPr>
                          <a:rPr lang="fr-FR" sz="2000" i="1" smtClean="0">
                            <a:solidFill>
                              <a:srgbClr val="0070C0"/>
                            </a:solidFill>
                            <a:latin typeface="Cambria Math" panose="02040503050406030204" pitchFamily="18" charset="0"/>
                          </a:rPr>
                        </m:ctrlPr>
                      </m:sSubPr>
                      <m:e>
                        <m:r>
                          <a:rPr lang="fr-FR" sz="2000" b="0" i="1" smtClean="0">
                            <a:solidFill>
                              <a:srgbClr val="0070C0"/>
                            </a:solidFill>
                            <a:latin typeface="Cambria Math" panose="02040503050406030204" pitchFamily="18" charset="0"/>
                          </a:rPr>
                          <m:t>𝑙𝑜𝑔</m:t>
                        </m:r>
                      </m:e>
                      <m:sub>
                        <m:r>
                          <a:rPr lang="fr-FR" sz="2000" b="0" i="1" smtClean="0">
                            <a:solidFill>
                              <a:srgbClr val="0070C0"/>
                            </a:solidFill>
                            <a:latin typeface="Cambria Math" panose="02040503050406030204" pitchFamily="18" charset="0"/>
                          </a:rPr>
                          <m:t>2</m:t>
                        </m:r>
                      </m:sub>
                    </m:sSub>
                    <m:r>
                      <a:rPr lang="fr-FR" sz="2000" b="0" i="1" smtClean="0">
                        <a:solidFill>
                          <a:srgbClr val="0070C0"/>
                        </a:solidFill>
                        <a:latin typeface="Cambria Math" panose="02040503050406030204" pitchFamily="18" charset="0"/>
                      </a:rPr>
                      <m:t> </m:t>
                    </m:r>
                    <m:f>
                      <m:fPr>
                        <m:ctrlPr>
                          <a:rPr lang="fr-FR" sz="2000" b="0" i="1" smtClean="0">
                            <a:solidFill>
                              <a:srgbClr val="0070C0"/>
                            </a:solidFill>
                            <a:latin typeface="Cambria Math" panose="02040503050406030204" pitchFamily="18" charset="0"/>
                          </a:rPr>
                        </m:ctrlPr>
                      </m:fPr>
                      <m:num>
                        <m:r>
                          <a:rPr lang="fr-FR" sz="2000" b="0" i="1" smtClean="0">
                            <a:solidFill>
                              <a:srgbClr val="0070C0"/>
                            </a:solidFill>
                            <a:latin typeface="Cambria Math" panose="02040503050406030204" pitchFamily="18" charset="0"/>
                          </a:rPr>
                          <m:t>27 . 2</m:t>
                        </m:r>
                      </m:num>
                      <m:den>
                        <m:r>
                          <a:rPr lang="fr-FR" sz="2000" b="0" i="1" smtClean="0">
                            <a:solidFill>
                              <a:srgbClr val="0070C0"/>
                            </a:solidFill>
                            <a:latin typeface="Cambria Math" panose="02040503050406030204" pitchFamily="18" charset="0"/>
                          </a:rPr>
                          <m:t>12</m:t>
                        </m:r>
                      </m:den>
                    </m:f>
                  </m:oMath>
                </a14:m>
                <a:r>
                  <a:rPr lang="fr-FR" dirty="0">
                    <a:solidFill>
                      <a:srgbClr val="0070C0"/>
                    </a:solidFill>
                  </a:rPr>
                  <a:t>  = 2.17	 </a:t>
                </a:r>
                <a:r>
                  <a:rPr lang="fr-FR" dirty="0" err="1">
                    <a:solidFill>
                      <a:srgbClr val="0070C0"/>
                    </a:solidFill>
                  </a:rPr>
                  <a:t>NpMI</a:t>
                </a:r>
                <a:r>
                  <a:rPr lang="fr-FR" baseline="-25000" dirty="0" err="1">
                    <a:solidFill>
                      <a:srgbClr val="0070C0"/>
                    </a:solidFill>
                  </a:rPr>
                  <a:t>mouvement</a:t>
                </a:r>
                <a:r>
                  <a:rPr lang="fr-FR" baseline="-25000" dirty="0">
                    <a:solidFill>
                      <a:srgbClr val="0070C0"/>
                    </a:solidFill>
                  </a:rPr>
                  <a:t>, gilet </a:t>
                </a:r>
                <a:r>
                  <a:rPr lang="fr-FR" dirty="0">
                    <a:solidFill>
                      <a:srgbClr val="0070C0"/>
                    </a:solidFill>
                  </a:rPr>
                  <a:t>= </a:t>
                </a:r>
                <a14:m>
                  <m:oMath xmlns:m="http://schemas.openxmlformats.org/officeDocument/2006/math">
                    <m:f>
                      <m:fPr>
                        <m:type m:val="skw"/>
                        <m:ctrlPr>
                          <a:rPr lang="fr-FR" i="1">
                            <a:solidFill>
                              <a:srgbClr val="0070C0"/>
                            </a:solidFill>
                            <a:latin typeface="Cambria Math" panose="02040503050406030204" pitchFamily="18" charset="0"/>
                          </a:rPr>
                        </m:ctrlPr>
                      </m:fPr>
                      <m:num>
                        <m:r>
                          <a:rPr lang="fr-FR" i="1">
                            <a:solidFill>
                              <a:srgbClr val="0070C0"/>
                            </a:solidFill>
                            <a:latin typeface="Cambria Math" panose="02040503050406030204" pitchFamily="18" charset="0"/>
                          </a:rPr>
                          <m:t>2.</m:t>
                        </m:r>
                        <m:r>
                          <a:rPr lang="fr-FR" b="0" i="1" smtClean="0">
                            <a:solidFill>
                              <a:srgbClr val="0070C0"/>
                            </a:solidFill>
                            <a:latin typeface="Cambria Math" panose="02040503050406030204" pitchFamily="18" charset="0"/>
                          </a:rPr>
                          <m:t>17</m:t>
                        </m:r>
                      </m:num>
                      <m:den>
                        <m:r>
                          <a:rPr lang="fr-FR" i="1">
                            <a:solidFill>
                              <a:srgbClr val="0070C0"/>
                            </a:solidFill>
                            <a:latin typeface="Cambria Math" panose="02040503050406030204" pitchFamily="18" charset="0"/>
                          </a:rPr>
                          <m:t>−</m:t>
                        </m:r>
                        <m:sSub>
                          <m:sSubPr>
                            <m:ctrlPr>
                              <a:rPr lang="fr-FR" i="1">
                                <a:solidFill>
                                  <a:srgbClr val="0070C0"/>
                                </a:solidFill>
                                <a:latin typeface="Cambria Math" panose="02040503050406030204" pitchFamily="18" charset="0"/>
                              </a:rPr>
                            </m:ctrlPr>
                          </m:sSubPr>
                          <m:e>
                            <m:r>
                              <a:rPr lang="fr-FR" i="1">
                                <a:solidFill>
                                  <a:srgbClr val="0070C0"/>
                                </a:solidFill>
                                <a:latin typeface="Cambria Math" panose="02040503050406030204" pitchFamily="18" charset="0"/>
                              </a:rPr>
                              <m:t>𝑙𝑜𝑔</m:t>
                            </m:r>
                          </m:e>
                          <m:sub>
                            <m:r>
                              <a:rPr lang="fr-FR" i="1">
                                <a:solidFill>
                                  <a:srgbClr val="0070C0"/>
                                </a:solidFill>
                                <a:latin typeface="Cambria Math" panose="02040503050406030204" pitchFamily="18" charset="0"/>
                              </a:rPr>
                              <m:t>2 </m:t>
                            </m:r>
                          </m:sub>
                        </m:sSub>
                        <m:f>
                          <m:fPr>
                            <m:type m:val="skw"/>
                            <m:ctrlPr>
                              <a:rPr lang="fr-FR" i="1">
                                <a:solidFill>
                                  <a:srgbClr val="0070C0"/>
                                </a:solidFill>
                                <a:latin typeface="Cambria Math" panose="02040503050406030204" pitchFamily="18" charset="0"/>
                              </a:rPr>
                            </m:ctrlPr>
                          </m:fPr>
                          <m:num>
                            <m:r>
                              <a:rPr lang="fr-FR" b="0" i="1" smtClean="0">
                                <a:solidFill>
                                  <a:srgbClr val="0070C0"/>
                                </a:solidFill>
                                <a:latin typeface="Cambria Math" panose="02040503050406030204" pitchFamily="18" charset="0"/>
                              </a:rPr>
                              <m:t>2</m:t>
                            </m:r>
                          </m:num>
                          <m:den>
                            <m:r>
                              <a:rPr lang="fr-FR" i="1">
                                <a:solidFill>
                                  <a:srgbClr val="0070C0"/>
                                </a:solidFill>
                                <a:latin typeface="Cambria Math" panose="02040503050406030204" pitchFamily="18" charset="0"/>
                              </a:rPr>
                              <m:t>27</m:t>
                            </m:r>
                          </m:den>
                        </m:f>
                      </m:den>
                    </m:f>
                  </m:oMath>
                </a14:m>
                <a:r>
                  <a:rPr lang="fr-FR" sz="3600" dirty="0">
                    <a:solidFill>
                      <a:srgbClr val="0070C0"/>
                    </a:solidFill>
                  </a:rPr>
                  <a:t> </a:t>
                </a:r>
                <a:r>
                  <a:rPr lang="fr-FR" sz="2600" dirty="0">
                    <a:solidFill>
                      <a:srgbClr val="0070C0"/>
                    </a:solidFill>
                  </a:rPr>
                  <a:t>= 0.58</a:t>
                </a:r>
                <a:endParaRPr lang="fr-FR" dirty="0">
                  <a:solidFill>
                    <a:srgbClr val="0070C0"/>
                  </a:solidFill>
                </a:endParaRPr>
              </a:p>
              <a:p>
                <a:pPr marL="457200" lvl="1" indent="0">
                  <a:buNone/>
                </a:pPr>
                <a:endParaRPr lang="fr-FR" sz="2000" dirty="0"/>
              </a:p>
              <a:p>
                <a:pPr marL="457200" lvl="1" indent="0">
                  <a:buNone/>
                </a:pPr>
                <a:r>
                  <a:rPr lang="fr-FR" sz="2000" dirty="0"/>
                  <a:t>Par contre </a:t>
                </a:r>
                <a:r>
                  <a:rPr lang="fr-FR" sz="2000" dirty="0" err="1"/>
                  <a:t>pMI</a:t>
                </a:r>
                <a:r>
                  <a:rPr lang="fr-FR" sz="2000" baseline="-25000" dirty="0" err="1"/>
                  <a:t>jaune</a:t>
                </a:r>
                <a:r>
                  <a:rPr lang="fr-FR" sz="2000" baseline="-25000" dirty="0"/>
                  <a:t>, gilet</a:t>
                </a:r>
                <a:r>
                  <a:rPr lang="fr-FR" sz="2000" dirty="0"/>
                  <a:t> vaut -∞ (ou 0 si on coupe les valeurs négatives). Dans ce cas de figure, le contexte est défini par le 1</a:t>
                </a:r>
                <a:r>
                  <a:rPr lang="fr-FR" sz="2000" baseline="30000" dirty="0"/>
                  <a:t>er</a:t>
                </a:r>
                <a:r>
                  <a:rPr lang="fr-FR" sz="2000" dirty="0"/>
                  <a:t> terme, les informations mutuelles des collocations ordonnées ne sont pas commutatives.</a:t>
                </a:r>
              </a:p>
              <a:p>
                <a:pPr marL="457200" lvl="1" indent="0">
                  <a:buNone/>
                </a:pPr>
                <a:endParaRPr lang="fr-FR" dirty="0">
                  <a:solidFill>
                    <a:srgbClr val="0070C0"/>
                  </a:solidFill>
                </a:endParaRPr>
              </a:p>
              <a:p>
                <a:pPr marL="457200" lvl="1" indent="0">
                  <a:buNone/>
                </a:pPr>
                <a:endParaRPr lang="fr-FR" sz="3200" dirty="0">
                  <a:solidFill>
                    <a:srgbClr val="0070C0"/>
                  </a:solidFill>
                </a:endParaRPr>
              </a:p>
              <a:p>
                <a:pPr marL="457200" lvl="1" indent="0">
                  <a:buNone/>
                </a:pPr>
                <a:endParaRPr lang="fr-FR" dirty="0"/>
              </a:p>
            </p:txBody>
          </p:sp>
        </mc:Choice>
        <mc:Fallback xmlns="">
          <p:sp>
            <p:nvSpPr>
              <p:cNvPr id="10" name="Content Placeholder 2">
                <a:extLst>
                  <a:ext uri="{FF2B5EF4-FFF2-40B4-BE49-F238E27FC236}">
                    <a16:creationId xmlns:a16="http://schemas.microsoft.com/office/drawing/2014/main" id="{41501372-6A8F-4000-A824-1B1ECAA927E8}"/>
                  </a:ext>
                </a:extLst>
              </p:cNvPr>
              <p:cNvSpPr txBox="1">
                <a:spLocks noRot="1" noChangeAspect="1" noMove="1" noResize="1" noEditPoints="1" noAdjustHandles="1" noChangeArrowheads="1" noChangeShapeType="1" noTextEdit="1"/>
              </p:cNvSpPr>
              <p:nvPr/>
            </p:nvSpPr>
            <p:spPr>
              <a:xfrm>
                <a:off x="291126" y="4509713"/>
                <a:ext cx="12126122" cy="2210781"/>
              </a:xfrm>
              <a:prstGeom prst="rect">
                <a:avLst/>
              </a:prstGeom>
              <a:blipFill>
                <a:blip r:embed="rId4"/>
                <a:stretch>
                  <a:fillRect t="-4144" b="-2762"/>
                </a:stretch>
              </a:blipFill>
            </p:spPr>
            <p:txBody>
              <a:bodyPr/>
              <a:lstStyle/>
              <a:p>
                <a:r>
                  <a:rPr lang="fr-FR">
                    <a:noFill/>
                  </a:rPr>
                  <a:t> </a:t>
                </a:r>
              </a:p>
            </p:txBody>
          </p:sp>
        </mc:Fallback>
      </mc:AlternateContent>
      <p:sp>
        <p:nvSpPr>
          <p:cNvPr id="11" name="Rectangle: Rounded Corners 10">
            <a:extLst>
              <a:ext uri="{FF2B5EF4-FFF2-40B4-BE49-F238E27FC236}">
                <a16:creationId xmlns:a16="http://schemas.microsoft.com/office/drawing/2014/main" id="{EDE3C838-0017-4BD5-964D-D9AF49BA0E62}"/>
              </a:ext>
            </a:extLst>
          </p:cNvPr>
          <p:cNvSpPr/>
          <p:nvPr/>
        </p:nvSpPr>
        <p:spPr>
          <a:xfrm>
            <a:off x="1384537" y="3696577"/>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52973B28-174C-4C87-B0B7-75413E9780EF}"/>
              </a:ext>
            </a:extLst>
          </p:cNvPr>
          <p:cNvSpPr/>
          <p:nvPr/>
        </p:nvSpPr>
        <p:spPr>
          <a:xfrm>
            <a:off x="4806588" y="394329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A4879DE2-0656-4679-9E5B-0BEC2176BC53}"/>
              </a:ext>
            </a:extLst>
          </p:cNvPr>
          <p:cNvSpPr/>
          <p:nvPr/>
        </p:nvSpPr>
        <p:spPr>
          <a:xfrm>
            <a:off x="8776040" y="3692484"/>
            <a:ext cx="950701" cy="1898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D8A20DE3-59EF-40FA-86F9-8A39A8835C14}"/>
              </a:ext>
            </a:extLst>
          </p:cNvPr>
          <p:cNvSpPr/>
          <p:nvPr/>
        </p:nvSpPr>
        <p:spPr>
          <a:xfrm>
            <a:off x="10080005" y="3692484"/>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Rounded Corners 14">
            <a:extLst>
              <a:ext uri="{FF2B5EF4-FFF2-40B4-BE49-F238E27FC236}">
                <a16:creationId xmlns:a16="http://schemas.microsoft.com/office/drawing/2014/main" id="{A70D4E95-F5BD-4B42-88EE-D67D6DF275E7}"/>
              </a:ext>
            </a:extLst>
          </p:cNvPr>
          <p:cNvSpPr/>
          <p:nvPr/>
        </p:nvSpPr>
        <p:spPr>
          <a:xfrm>
            <a:off x="8403605" y="3944770"/>
            <a:ext cx="473695" cy="15625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28338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Typologie des </a:t>
            </a:r>
            <a:r>
              <a:rPr lang="fr-FR" dirty="0" err="1"/>
              <a:t>word</a:t>
            </a:r>
            <a:r>
              <a:rPr lang="fr-FR" dirty="0"/>
              <a:t> </a:t>
            </a:r>
            <a:r>
              <a:rPr lang="fr-FR" dirty="0" err="1"/>
              <a:t>embeddings</a:t>
            </a:r>
            <a:r>
              <a:rPr lang="fr-FR" dirty="0"/>
              <a:t> (2/2)</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Selon leur construction</a:t>
            </a:r>
          </a:p>
          <a:p>
            <a:pPr lvl="1"/>
            <a:r>
              <a:rPr lang="fr-FR" dirty="0"/>
              <a:t>Architecture du dispositif : comptage et/ou modèle prédictif</a:t>
            </a:r>
          </a:p>
          <a:p>
            <a:pPr lvl="2"/>
            <a:r>
              <a:rPr lang="fr-FR" dirty="0"/>
              <a:t>Comptage : des termes sur les termes en contexte, pondérés selon PMI, réduits en dimensionnalité</a:t>
            </a:r>
          </a:p>
          <a:p>
            <a:pPr lvl="2"/>
            <a:r>
              <a:rPr lang="fr-FR" dirty="0"/>
              <a:t>Modèle prédictif : utilisation de différentes architectures neuronales (à propagation avant, RNN ((bi)LSTM), Transformer…). Concerne la grande majorité des </a:t>
            </a:r>
            <a:r>
              <a:rPr lang="fr-FR" dirty="0" err="1"/>
              <a:t>embeddings</a:t>
            </a:r>
            <a:r>
              <a:rPr lang="fr-FR" dirty="0"/>
              <a:t>.</a:t>
            </a:r>
          </a:p>
          <a:p>
            <a:pPr lvl="1"/>
            <a:r>
              <a:rPr lang="fr-FR" dirty="0"/>
              <a:t>Objectif : en mode supervisé ou non supervisé</a:t>
            </a:r>
          </a:p>
          <a:p>
            <a:pPr lvl="2"/>
            <a:r>
              <a:rPr lang="fr-FR" dirty="0"/>
              <a:t>Mode supervisé : prédire une donnée supplémentaire au texte utilisé pour la construction du modèle</a:t>
            </a:r>
          </a:p>
          <a:p>
            <a:pPr lvl="2"/>
            <a:r>
              <a:rPr lang="fr-FR" dirty="0"/>
              <a:t>Mode non supervisé : pour la grande majorité des </a:t>
            </a:r>
            <a:r>
              <a:rPr lang="fr-FR" dirty="0" err="1"/>
              <a:t>embeddings</a:t>
            </a:r>
            <a:r>
              <a:rPr lang="fr-FR" dirty="0"/>
              <a:t>, il faut construire un modèle de langue qui permette de prédire un terme dans son contexte textuel</a:t>
            </a:r>
          </a:p>
          <a:p>
            <a:pPr lvl="1"/>
            <a:r>
              <a:rPr lang="fr-FR" dirty="0"/>
              <a:t>Sources textuelles : </a:t>
            </a:r>
          </a:p>
          <a:p>
            <a:pPr lvl="2"/>
            <a:r>
              <a:rPr lang="fr-FR" dirty="0"/>
              <a:t>Texte généraliste : utilisé par la plupart des </a:t>
            </a:r>
            <a:r>
              <a:rPr lang="fr-FR" dirty="0" err="1"/>
              <a:t>embeddings</a:t>
            </a:r>
            <a:r>
              <a:rPr lang="fr-FR" dirty="0"/>
              <a:t>, typiquement </a:t>
            </a:r>
            <a:r>
              <a:rPr lang="fr-FR" dirty="0" err="1"/>
              <a:t>Wikipedia</a:t>
            </a:r>
            <a:endParaRPr lang="fr-FR" dirty="0"/>
          </a:p>
          <a:p>
            <a:pPr lvl="2"/>
            <a:r>
              <a:rPr lang="fr-FR" dirty="0"/>
              <a:t>Texte mono-langue ou multilingue : les </a:t>
            </a:r>
            <a:r>
              <a:rPr lang="fr-FR" dirty="0" err="1"/>
              <a:t>embeddings</a:t>
            </a:r>
            <a:r>
              <a:rPr lang="fr-FR" dirty="0"/>
              <a:t> peuvent être multilingues</a:t>
            </a:r>
          </a:p>
          <a:p>
            <a:r>
              <a:rPr lang="fr-FR" dirty="0" err="1"/>
              <a:t>Embeddings</a:t>
            </a:r>
            <a:r>
              <a:rPr lang="fr-FR" dirty="0"/>
              <a:t> (pré-)entraînés puis réglés finement (ou non)</a:t>
            </a:r>
          </a:p>
          <a:p>
            <a:pPr lvl="2"/>
            <a:r>
              <a:rPr lang="fr-FR" dirty="0"/>
              <a:t>Les </a:t>
            </a:r>
            <a:r>
              <a:rPr lang="fr-FR" dirty="0" err="1"/>
              <a:t>embeddings</a:t>
            </a:r>
            <a:r>
              <a:rPr lang="fr-FR" dirty="0"/>
              <a:t> sont construits à partir d’un modèle entraîné sur un texte donné. L’entraînement peut être réalisé par soi-même ou par un fournisseur (modèle pré-entraîné, ce qui est le cas pour tous les modèles contextuels modernes, à des coûts prohibitifs)</a:t>
            </a:r>
          </a:p>
          <a:p>
            <a:pPr lvl="2"/>
            <a:r>
              <a:rPr lang="fr-FR" dirty="0"/>
              <a:t>Ces modèles peuvent être ensuite réglés plus finement (fine-tuning) en complétant son apprentissage sur un corpus particulier et/ou sur une tâche spécifique  </a:t>
            </a:r>
          </a:p>
        </p:txBody>
      </p:sp>
    </p:spTree>
    <p:extLst>
      <p:ext uri="{BB962C8B-B14F-4D97-AF65-F5344CB8AC3E}">
        <p14:creationId xmlns:p14="http://schemas.microsoft.com/office/powerpoint/2010/main" val="4018693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a:xfrm>
            <a:off x="137787" y="136525"/>
            <a:ext cx="10651178" cy="657557"/>
          </a:xfrm>
        </p:spPr>
        <p:txBody>
          <a:bodyPr>
            <a:normAutofit fontScale="90000"/>
          </a:bodyPr>
          <a:lstStyle/>
          <a:p>
            <a:r>
              <a:rPr lang="fr-FR" dirty="0"/>
              <a:t>SUITE</a:t>
            </a:r>
          </a:p>
        </p:txBody>
      </p:sp>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68893" y="1014580"/>
            <a:ext cx="12123107" cy="5706895"/>
          </a:xfrm>
        </p:spPr>
        <p:txBody>
          <a:bodyPr>
            <a:normAutofit lnSpcReduction="10000"/>
          </a:bodyPr>
          <a:lstStyle/>
          <a:p>
            <a:r>
              <a:rPr lang="fr-FR" dirty="0"/>
              <a:t>Modèles de langue </a:t>
            </a:r>
          </a:p>
          <a:p>
            <a:pPr lvl="1"/>
            <a:r>
              <a:rPr lang="fr-FR" dirty="0"/>
              <a:t>Différentes prédictions sur différents contextes</a:t>
            </a:r>
          </a:p>
          <a:p>
            <a:pPr lvl="1"/>
            <a:r>
              <a:rPr lang="fr-FR" dirty="0"/>
              <a:t>Rôle de la taille de fenêtre du contexte</a:t>
            </a:r>
          </a:p>
          <a:p>
            <a:r>
              <a:rPr lang="fr-FR" dirty="0"/>
              <a:t>Panorama des </a:t>
            </a:r>
            <a:r>
              <a:rPr lang="fr-FR" dirty="0" err="1"/>
              <a:t>word</a:t>
            </a:r>
            <a:r>
              <a:rPr lang="fr-FR" dirty="0"/>
              <a:t> </a:t>
            </a:r>
            <a:r>
              <a:rPr lang="fr-FR" dirty="0" err="1"/>
              <a:t>embeddings</a:t>
            </a:r>
            <a:r>
              <a:rPr lang="fr-FR" dirty="0"/>
              <a:t> les plus connus</a:t>
            </a:r>
          </a:p>
          <a:p>
            <a:pPr lvl="1"/>
            <a:r>
              <a:rPr lang="fr-FR" dirty="0"/>
              <a:t>word2vec, </a:t>
            </a:r>
            <a:r>
              <a:rPr lang="fr-FR" dirty="0" err="1"/>
              <a:t>GloVe</a:t>
            </a:r>
            <a:r>
              <a:rPr lang="fr-FR" dirty="0"/>
              <a:t>, </a:t>
            </a:r>
            <a:r>
              <a:rPr lang="fr-FR" dirty="0" err="1"/>
              <a:t>FastTest</a:t>
            </a:r>
            <a:r>
              <a:rPr lang="fr-FR" dirty="0"/>
              <a:t> ; ELMO, BERT, </a:t>
            </a:r>
            <a:r>
              <a:rPr lang="fr-FR" dirty="0" err="1"/>
              <a:t>roberta</a:t>
            </a:r>
            <a:r>
              <a:rPr lang="fr-FR" dirty="0"/>
              <a:t>, </a:t>
            </a:r>
            <a:r>
              <a:rPr lang="fr-FR" dirty="0" err="1"/>
              <a:t>distilbert</a:t>
            </a:r>
            <a:r>
              <a:rPr lang="fr-FR" dirty="0"/>
              <a:t>, XL-Net, GPT</a:t>
            </a:r>
          </a:p>
          <a:p>
            <a:r>
              <a:rPr lang="fr-FR" dirty="0"/>
              <a:t>Relations entre </a:t>
            </a:r>
            <a:r>
              <a:rPr lang="fr-FR" dirty="0" err="1"/>
              <a:t>embeddings</a:t>
            </a:r>
            <a:r>
              <a:rPr lang="fr-FR" dirty="0"/>
              <a:t> de mots et de texte (de phrase)</a:t>
            </a:r>
          </a:p>
          <a:p>
            <a:pPr lvl="1"/>
            <a:r>
              <a:rPr lang="fr-FR" dirty="0" err="1"/>
              <a:t>Embeddings</a:t>
            </a:r>
            <a:r>
              <a:rPr lang="fr-FR" dirty="0"/>
              <a:t> de phrase créés directement ou à partir des </a:t>
            </a:r>
            <a:r>
              <a:rPr lang="fr-FR" dirty="0" err="1"/>
              <a:t>embeddings</a:t>
            </a:r>
            <a:r>
              <a:rPr lang="fr-FR" dirty="0"/>
              <a:t> des </a:t>
            </a:r>
            <a:r>
              <a:rPr lang="fr-FR" dirty="0" err="1"/>
              <a:t>tokens</a:t>
            </a:r>
            <a:r>
              <a:rPr lang="fr-FR" dirty="0"/>
              <a:t> de la phrase</a:t>
            </a:r>
          </a:p>
          <a:p>
            <a:pPr lvl="2"/>
            <a:r>
              <a:rPr lang="fr-FR" dirty="0"/>
              <a:t>Baseline en prenant la moyenne des </a:t>
            </a:r>
            <a:r>
              <a:rPr lang="fr-FR" dirty="0" err="1"/>
              <a:t>embeddings</a:t>
            </a:r>
            <a:r>
              <a:rPr lang="fr-FR" dirty="0"/>
              <a:t> des </a:t>
            </a:r>
            <a:r>
              <a:rPr lang="fr-FR" dirty="0" err="1"/>
              <a:t>tokens</a:t>
            </a:r>
            <a:r>
              <a:rPr lang="fr-FR" dirty="0"/>
              <a:t> de la phrase</a:t>
            </a:r>
          </a:p>
          <a:p>
            <a:pPr lvl="2"/>
            <a:r>
              <a:rPr lang="fr-FR"/>
              <a:t>SBert</a:t>
            </a:r>
            <a:endParaRPr lang="fr-FR" dirty="0"/>
          </a:p>
          <a:p>
            <a:r>
              <a:rPr lang="fr-FR" dirty="0"/>
              <a:t>Visualisation des </a:t>
            </a:r>
            <a:r>
              <a:rPr lang="fr-FR" dirty="0" err="1"/>
              <a:t>embeddings</a:t>
            </a:r>
            <a:endParaRPr lang="fr-FR" dirty="0"/>
          </a:p>
          <a:p>
            <a:r>
              <a:rPr lang="fr-FR" dirty="0"/>
              <a:t>Utilisation des </a:t>
            </a:r>
            <a:r>
              <a:rPr lang="fr-FR" dirty="0" err="1"/>
              <a:t>embeddings</a:t>
            </a:r>
            <a:endParaRPr lang="fr-FR" dirty="0"/>
          </a:p>
          <a:p>
            <a:pPr lvl="1"/>
            <a:r>
              <a:rPr lang="fr-FR" dirty="0"/>
              <a:t>Classification de texte</a:t>
            </a:r>
          </a:p>
          <a:p>
            <a:pPr lvl="1"/>
            <a:r>
              <a:rPr lang="fr-FR" dirty="0"/>
              <a:t>Topic Modeling (</a:t>
            </a:r>
            <a:r>
              <a:rPr lang="fr-FR" dirty="0" err="1"/>
              <a:t>cf</a:t>
            </a:r>
            <a:r>
              <a:rPr lang="fr-FR" dirty="0"/>
              <a:t> One-shot)</a:t>
            </a:r>
          </a:p>
        </p:txBody>
      </p:sp>
    </p:spTree>
    <p:extLst>
      <p:ext uri="{BB962C8B-B14F-4D97-AF65-F5344CB8AC3E}">
        <p14:creationId xmlns:p14="http://schemas.microsoft.com/office/powerpoint/2010/main" val="750086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Sommaire général</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solidFill>
                  <a:schemeClr val="bg1">
                    <a:lumMod val="50000"/>
                  </a:schemeClr>
                </a:solidFill>
              </a:rPr>
              <a:t>Introduction au Traitement Automatique du Langage Naturel</a:t>
            </a:r>
          </a:p>
          <a:p>
            <a:r>
              <a:rPr lang="fr-FR" sz="2400" dirty="0">
                <a:solidFill>
                  <a:schemeClr val="bg1">
                    <a:lumMod val="50000"/>
                  </a:schemeClr>
                </a:solidFill>
              </a:rPr>
              <a:t>Première exploration d’un corpus (lexicométrie)</a:t>
            </a:r>
          </a:p>
          <a:p>
            <a:r>
              <a:rPr lang="fr-FR" sz="2400">
                <a:solidFill>
                  <a:schemeClr val="bg1">
                    <a:lumMod val="50000"/>
                  </a:schemeClr>
                </a:solidFill>
              </a:rPr>
              <a:t>Bibliothèques NLP</a:t>
            </a:r>
            <a:endParaRPr lang="fr-FR" sz="2400" dirty="0">
              <a:solidFill>
                <a:schemeClr val="bg1">
                  <a:lumMod val="50000"/>
                </a:schemeClr>
              </a:solidFill>
            </a:endParaRPr>
          </a:p>
          <a:p>
            <a:r>
              <a:rPr lang="fr-FR" sz="2400" dirty="0">
                <a:solidFill>
                  <a:schemeClr val="bg1">
                    <a:lumMod val="50000"/>
                  </a:schemeClr>
                </a:solidFill>
              </a:rPr>
              <a:t>Représentation vectorielle (par comptage)</a:t>
            </a:r>
          </a:p>
          <a:p>
            <a:r>
              <a:rPr lang="fr-FR" sz="2400" dirty="0">
                <a:solidFill>
                  <a:schemeClr val="bg1">
                    <a:lumMod val="50000"/>
                  </a:schemeClr>
                </a:solidFill>
              </a:rPr>
              <a:t>Analyse thématique</a:t>
            </a:r>
          </a:p>
          <a:p>
            <a:r>
              <a:rPr lang="fr-FR" sz="2400" dirty="0">
                <a:solidFill>
                  <a:schemeClr val="bg1">
                    <a:lumMod val="50000"/>
                  </a:schemeClr>
                </a:solidFill>
              </a:rPr>
              <a:t>Obtentions de groupes de mots</a:t>
            </a:r>
          </a:p>
          <a:p>
            <a:r>
              <a:rPr lang="fr-FR" sz="2400" dirty="0">
                <a:solidFill>
                  <a:schemeClr val="bg1">
                    <a:lumMod val="50000"/>
                  </a:schemeClr>
                </a:solidFill>
              </a:rPr>
              <a:t>Groupements de textes et réduction de dimensionnalité</a:t>
            </a:r>
          </a:p>
          <a:p>
            <a:r>
              <a:rPr lang="fr-FR" sz="2400" dirty="0">
                <a:solidFill>
                  <a:schemeClr val="bg1">
                    <a:lumMod val="50000"/>
                  </a:schemeClr>
                </a:solidFill>
              </a:rPr>
              <a:t>Autres méthodes d’analyse de corpus</a:t>
            </a:r>
          </a:p>
          <a:p>
            <a:r>
              <a:rPr lang="fr-FR" sz="2400" dirty="0">
                <a:solidFill>
                  <a:schemeClr val="bg1">
                    <a:lumMod val="50000"/>
                  </a:schemeClr>
                </a:solidFill>
              </a:rPr>
              <a:t>Classifications de textes et annotations</a:t>
            </a:r>
          </a:p>
          <a:p>
            <a:r>
              <a:rPr lang="fr-FR" sz="2400" dirty="0">
                <a:solidFill>
                  <a:schemeClr val="bg1">
                    <a:lumMod val="50000"/>
                  </a:schemeClr>
                </a:solidFill>
              </a:rPr>
              <a:t>Plongements de mots</a:t>
            </a:r>
          </a:p>
          <a:p>
            <a:r>
              <a:rPr lang="fr-FR" sz="2400" b="1" dirty="0"/>
              <a:t>(récapitulatif)</a:t>
            </a:r>
          </a:p>
          <a:p>
            <a:endParaRPr lang="fr-FR" sz="2400" dirty="0"/>
          </a:p>
        </p:txBody>
      </p:sp>
    </p:spTree>
    <p:extLst>
      <p:ext uri="{BB962C8B-B14F-4D97-AF65-F5344CB8AC3E}">
        <p14:creationId xmlns:p14="http://schemas.microsoft.com/office/powerpoint/2010/main" val="38236307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163">
            <a:extLst>
              <a:ext uri="{FF2B5EF4-FFF2-40B4-BE49-F238E27FC236}">
                <a16:creationId xmlns:a16="http://schemas.microsoft.com/office/drawing/2014/main" id="{4C310A7F-3709-4A3C-8C55-A9B1BDA53D73}"/>
              </a:ext>
            </a:extLst>
          </p:cNvPr>
          <p:cNvSpPr/>
          <p:nvPr/>
        </p:nvSpPr>
        <p:spPr>
          <a:xfrm>
            <a:off x="717297" y="5652433"/>
            <a:ext cx="2102318"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Rectangle 135">
            <a:extLst>
              <a:ext uri="{FF2B5EF4-FFF2-40B4-BE49-F238E27FC236}">
                <a16:creationId xmlns:a16="http://schemas.microsoft.com/office/drawing/2014/main" id="{811B712C-6EDB-456B-B925-C3FC524023BF}"/>
              </a:ext>
            </a:extLst>
          </p:cNvPr>
          <p:cNvSpPr/>
          <p:nvPr/>
        </p:nvSpPr>
        <p:spPr>
          <a:xfrm>
            <a:off x="4226929" y="5639457"/>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C98C8A80-E1E4-4698-881B-81A08ADB3EAD}"/>
              </a:ext>
            </a:extLst>
          </p:cNvPr>
          <p:cNvSpPr/>
          <p:nvPr/>
        </p:nvSpPr>
        <p:spPr>
          <a:xfrm>
            <a:off x="10070571" y="2285627"/>
            <a:ext cx="1899866" cy="1257426"/>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99DC17C-C265-4C88-9761-C825F3A53421}"/>
              </a:ext>
            </a:extLst>
          </p:cNvPr>
          <p:cNvSpPr/>
          <p:nvPr/>
        </p:nvSpPr>
        <p:spPr>
          <a:xfrm>
            <a:off x="581748" y="1443137"/>
            <a:ext cx="816926" cy="907554"/>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4F8761CE-9D6E-40C5-8F4A-D8E784B7EE69}"/>
              </a:ext>
            </a:extLst>
          </p:cNvPr>
          <p:cNvSpPr>
            <a:spLocks noGrp="1"/>
          </p:cNvSpPr>
          <p:nvPr>
            <p:ph type="title"/>
          </p:nvPr>
        </p:nvSpPr>
        <p:spPr/>
        <p:txBody>
          <a:bodyPr>
            <a:normAutofit fontScale="90000"/>
          </a:bodyPr>
          <a:lstStyle/>
          <a:p>
            <a:r>
              <a:rPr lang="fr-FR" dirty="0"/>
              <a:t>Principales opérations de l’analyse textuelle</a:t>
            </a:r>
          </a:p>
        </p:txBody>
      </p:sp>
      <p:sp>
        <p:nvSpPr>
          <p:cNvPr id="3" name="Content Placeholder 2">
            <a:extLst>
              <a:ext uri="{FF2B5EF4-FFF2-40B4-BE49-F238E27FC236}">
                <a16:creationId xmlns:a16="http://schemas.microsoft.com/office/drawing/2014/main" id="{C31753CB-DFFC-4F01-A657-8BB59878D120}"/>
              </a:ext>
            </a:extLst>
          </p:cNvPr>
          <p:cNvSpPr>
            <a:spLocks noGrp="1"/>
          </p:cNvSpPr>
          <p:nvPr>
            <p:ph idx="1"/>
          </p:nvPr>
        </p:nvSpPr>
        <p:spPr>
          <a:xfrm flipH="1">
            <a:off x="623115" y="933671"/>
            <a:ext cx="45719" cy="253590"/>
          </a:xfrm>
        </p:spPr>
        <p:txBody>
          <a:bodyPr>
            <a:normAutofit fontScale="47500" lnSpcReduction="20000"/>
          </a:bodyPr>
          <a:lstStyle/>
          <a:p>
            <a:pPr marL="0" indent="0">
              <a:buNone/>
            </a:pPr>
            <a:r>
              <a:rPr lang="fr-FR" dirty="0"/>
              <a:t> </a:t>
            </a:r>
          </a:p>
        </p:txBody>
      </p:sp>
      <p:sp>
        <p:nvSpPr>
          <p:cNvPr id="7" name="Rectangle 6">
            <a:extLst>
              <a:ext uri="{FF2B5EF4-FFF2-40B4-BE49-F238E27FC236}">
                <a16:creationId xmlns:a16="http://schemas.microsoft.com/office/drawing/2014/main" id="{64E08336-846C-40D7-980A-819859E27012}"/>
              </a:ext>
            </a:extLst>
          </p:cNvPr>
          <p:cNvSpPr/>
          <p:nvPr/>
        </p:nvSpPr>
        <p:spPr>
          <a:xfrm>
            <a:off x="305021" y="12838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A961AB6-6A5A-48FC-B929-EEF9E7A7623B}"/>
              </a:ext>
            </a:extLst>
          </p:cNvPr>
          <p:cNvSpPr/>
          <p:nvPr/>
        </p:nvSpPr>
        <p:spPr>
          <a:xfrm>
            <a:off x="152621" y="113149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Straight Connector 9">
            <a:extLst>
              <a:ext uri="{FF2B5EF4-FFF2-40B4-BE49-F238E27FC236}">
                <a16:creationId xmlns:a16="http://schemas.microsoft.com/office/drawing/2014/main" id="{0E5FC484-7BC1-4772-A6A5-ABBC79FBFEFE}"/>
              </a:ext>
            </a:extLst>
          </p:cNvPr>
          <p:cNvCxnSpPr>
            <a:cxnSpLocks/>
          </p:cNvCxnSpPr>
          <p:nvPr/>
        </p:nvCxnSpPr>
        <p:spPr>
          <a:xfrm>
            <a:off x="342412" y="12838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5C1135-1CEA-4661-AE7B-ED6390642588}"/>
              </a:ext>
            </a:extLst>
          </p:cNvPr>
          <p:cNvCxnSpPr>
            <a:cxnSpLocks/>
          </p:cNvCxnSpPr>
          <p:nvPr/>
        </p:nvCxnSpPr>
        <p:spPr>
          <a:xfrm>
            <a:off x="221562" y="144313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411EEC-A70F-4772-A41F-4886293EE5AD}"/>
              </a:ext>
            </a:extLst>
          </p:cNvPr>
          <p:cNvCxnSpPr>
            <a:cxnSpLocks/>
          </p:cNvCxnSpPr>
          <p:nvPr/>
        </p:nvCxnSpPr>
        <p:spPr>
          <a:xfrm>
            <a:off x="225192" y="158869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F89234-5DAB-411B-A12D-0D78328BD99B}"/>
              </a:ext>
            </a:extLst>
          </p:cNvPr>
          <p:cNvCxnSpPr>
            <a:cxnSpLocks/>
          </p:cNvCxnSpPr>
          <p:nvPr/>
        </p:nvCxnSpPr>
        <p:spPr>
          <a:xfrm>
            <a:off x="215757" y="17410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6D20CDF-2DEE-401C-B8E8-B59060E3E774}"/>
              </a:ext>
            </a:extLst>
          </p:cNvPr>
          <p:cNvCxnSpPr>
            <a:cxnSpLocks/>
          </p:cNvCxnSpPr>
          <p:nvPr/>
        </p:nvCxnSpPr>
        <p:spPr>
          <a:xfrm>
            <a:off x="228416" y="189691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9B2902F-D1E8-4BE7-A3D9-2932C92D2B3A}"/>
              </a:ext>
            </a:extLst>
          </p:cNvPr>
          <p:cNvSpPr txBox="1"/>
          <p:nvPr/>
        </p:nvSpPr>
        <p:spPr>
          <a:xfrm>
            <a:off x="215757" y="2406685"/>
            <a:ext cx="896399" cy="646331"/>
          </a:xfrm>
          <a:prstGeom prst="rect">
            <a:avLst/>
          </a:prstGeom>
          <a:noFill/>
        </p:spPr>
        <p:txBody>
          <a:bodyPr wrap="square" rtlCol="0">
            <a:spAutoFit/>
          </a:bodyPr>
          <a:lstStyle/>
          <a:p>
            <a:r>
              <a:rPr lang="fr-FR" b="1" dirty="0"/>
              <a:t>Corpus </a:t>
            </a:r>
          </a:p>
          <a:p>
            <a:r>
              <a:rPr lang="fr-FR" b="1" dirty="0"/>
              <a:t>textuel</a:t>
            </a:r>
          </a:p>
        </p:txBody>
      </p:sp>
      <p:sp>
        <p:nvSpPr>
          <p:cNvPr id="18" name="Cube 17">
            <a:extLst>
              <a:ext uri="{FF2B5EF4-FFF2-40B4-BE49-F238E27FC236}">
                <a16:creationId xmlns:a16="http://schemas.microsoft.com/office/drawing/2014/main" id="{00A0CB5C-9E81-4E4E-8033-680D47D983D9}"/>
              </a:ext>
            </a:extLst>
          </p:cNvPr>
          <p:cNvSpPr/>
          <p:nvPr/>
        </p:nvSpPr>
        <p:spPr>
          <a:xfrm>
            <a:off x="3927733" y="1549231"/>
            <a:ext cx="1216152" cy="1349624"/>
          </a:xfrm>
          <a:prstGeom prst="cube">
            <a:avLst>
              <a:gd name="adj" fmla="val 154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Box 18">
            <a:extLst>
              <a:ext uri="{FF2B5EF4-FFF2-40B4-BE49-F238E27FC236}">
                <a16:creationId xmlns:a16="http://schemas.microsoft.com/office/drawing/2014/main" id="{95DBBC97-C7D7-4517-84F7-6E35C3DCBF57}"/>
              </a:ext>
            </a:extLst>
          </p:cNvPr>
          <p:cNvSpPr txBox="1"/>
          <p:nvPr/>
        </p:nvSpPr>
        <p:spPr>
          <a:xfrm>
            <a:off x="3943716" y="2931655"/>
            <a:ext cx="896399" cy="646331"/>
          </a:xfrm>
          <a:prstGeom prst="rect">
            <a:avLst/>
          </a:prstGeom>
          <a:noFill/>
        </p:spPr>
        <p:txBody>
          <a:bodyPr wrap="none" rtlCol="0">
            <a:spAutoFit/>
          </a:bodyPr>
          <a:lstStyle/>
          <a:p>
            <a:r>
              <a:rPr lang="fr-FR" b="1" dirty="0"/>
              <a:t>Corpus </a:t>
            </a:r>
          </a:p>
          <a:p>
            <a:r>
              <a:rPr lang="fr-FR" b="1" dirty="0"/>
              <a:t>annoté</a:t>
            </a:r>
          </a:p>
        </p:txBody>
      </p:sp>
      <p:cxnSp>
        <p:nvCxnSpPr>
          <p:cNvPr id="21" name="Straight Arrow Connector 20">
            <a:extLst>
              <a:ext uri="{FF2B5EF4-FFF2-40B4-BE49-F238E27FC236}">
                <a16:creationId xmlns:a16="http://schemas.microsoft.com/office/drawing/2014/main" id="{D5060531-5836-4A8D-8F74-999EE118EF32}"/>
              </a:ext>
            </a:extLst>
          </p:cNvPr>
          <p:cNvCxnSpPr>
            <a:cxnSpLocks/>
          </p:cNvCxnSpPr>
          <p:nvPr/>
        </p:nvCxnSpPr>
        <p:spPr>
          <a:xfrm>
            <a:off x="1654072" y="2093783"/>
            <a:ext cx="2029925" cy="418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6B1EA3-797D-4B32-A38B-CF306C035202}"/>
              </a:ext>
            </a:extLst>
          </p:cNvPr>
          <p:cNvSpPr txBox="1"/>
          <p:nvPr/>
        </p:nvSpPr>
        <p:spPr>
          <a:xfrm>
            <a:off x="1496148" y="987534"/>
            <a:ext cx="1649491" cy="1077218"/>
          </a:xfrm>
          <a:prstGeom prst="rect">
            <a:avLst/>
          </a:prstGeom>
          <a:noFill/>
        </p:spPr>
        <p:txBody>
          <a:bodyPr wrap="none" rtlCol="0">
            <a:spAutoFit/>
          </a:bodyPr>
          <a:lstStyle/>
          <a:p>
            <a:r>
              <a:rPr lang="fr-FR" sz="1600" b="1" dirty="0">
                <a:solidFill>
                  <a:srgbClr val="0070C0"/>
                </a:solidFill>
              </a:rPr>
              <a:t>Préparation</a:t>
            </a:r>
          </a:p>
          <a:p>
            <a:pPr marL="285750" indent="-285750">
              <a:buFontTx/>
              <a:buChar char="-"/>
            </a:pPr>
            <a:r>
              <a:rPr lang="fr-FR" sz="1600" dirty="0">
                <a:solidFill>
                  <a:srgbClr val="0070C0"/>
                </a:solidFill>
              </a:rPr>
              <a:t>Normalisation</a:t>
            </a:r>
          </a:p>
          <a:p>
            <a:pPr marL="285750" indent="-285750">
              <a:buFontTx/>
              <a:buChar char="-"/>
            </a:pPr>
            <a:r>
              <a:rPr lang="fr-FR" sz="1600" dirty="0">
                <a:solidFill>
                  <a:srgbClr val="0070C0"/>
                </a:solidFill>
              </a:rPr>
              <a:t>Tokenisation</a:t>
            </a:r>
          </a:p>
          <a:p>
            <a:pPr marL="285750" indent="-285750">
              <a:buFontTx/>
              <a:buChar char="-"/>
            </a:pPr>
            <a:r>
              <a:rPr lang="fr-FR" sz="1600" dirty="0">
                <a:solidFill>
                  <a:srgbClr val="0070C0"/>
                </a:solidFill>
              </a:rPr>
              <a:t>Orthographe</a:t>
            </a:r>
            <a:endParaRPr lang="fr-FR" dirty="0">
              <a:solidFill>
                <a:srgbClr val="0070C0"/>
              </a:solidFill>
            </a:endParaRPr>
          </a:p>
        </p:txBody>
      </p:sp>
      <p:sp>
        <p:nvSpPr>
          <p:cNvPr id="24" name="TextBox 23">
            <a:extLst>
              <a:ext uri="{FF2B5EF4-FFF2-40B4-BE49-F238E27FC236}">
                <a16:creationId xmlns:a16="http://schemas.microsoft.com/office/drawing/2014/main" id="{A4636CEC-27D0-4075-97E3-BFB779A13B81}"/>
              </a:ext>
            </a:extLst>
          </p:cNvPr>
          <p:cNvSpPr txBox="1"/>
          <p:nvPr/>
        </p:nvSpPr>
        <p:spPr>
          <a:xfrm>
            <a:off x="1678283" y="2543750"/>
            <a:ext cx="2548646" cy="1323439"/>
          </a:xfrm>
          <a:prstGeom prst="rect">
            <a:avLst/>
          </a:prstGeom>
          <a:noFill/>
        </p:spPr>
        <p:txBody>
          <a:bodyPr wrap="none" rtlCol="0">
            <a:spAutoFit/>
          </a:bodyPr>
          <a:lstStyle/>
          <a:p>
            <a:r>
              <a:rPr lang="fr-FR" sz="1600" b="1" dirty="0">
                <a:solidFill>
                  <a:srgbClr val="0070C0"/>
                </a:solidFill>
              </a:rPr>
              <a:t>Traitements NLP</a:t>
            </a:r>
          </a:p>
          <a:p>
            <a:pPr marL="285750" indent="-285750">
              <a:buFontTx/>
              <a:buChar char="-"/>
            </a:pPr>
            <a:r>
              <a:rPr lang="fr-FR" sz="1600" dirty="0">
                <a:solidFill>
                  <a:srgbClr val="0070C0"/>
                </a:solidFill>
              </a:rPr>
              <a:t>Lemmatisation</a:t>
            </a:r>
          </a:p>
          <a:p>
            <a:pPr marL="285750" indent="-285750">
              <a:buFontTx/>
              <a:buChar char="-"/>
            </a:pPr>
            <a:r>
              <a:rPr lang="fr-FR" sz="1600" dirty="0">
                <a:solidFill>
                  <a:srgbClr val="0070C0"/>
                </a:solidFill>
              </a:rPr>
              <a:t>Morphosyntaxe</a:t>
            </a:r>
          </a:p>
          <a:p>
            <a:pPr marL="285750" indent="-285750">
              <a:buFontTx/>
              <a:buChar char="-"/>
            </a:pPr>
            <a:r>
              <a:rPr lang="fr-FR" sz="1600" dirty="0">
                <a:solidFill>
                  <a:srgbClr val="0070C0"/>
                </a:solidFill>
              </a:rPr>
              <a:t>Extraction information</a:t>
            </a:r>
          </a:p>
          <a:p>
            <a:r>
              <a:rPr lang="fr-FR" sz="1600" dirty="0">
                <a:solidFill>
                  <a:srgbClr val="0070C0"/>
                </a:solidFill>
              </a:rPr>
              <a:t>      (NER, rôles sémantiques)</a:t>
            </a:r>
            <a:endParaRPr lang="fr-FR" dirty="0">
              <a:solidFill>
                <a:srgbClr val="0070C0"/>
              </a:solidFill>
            </a:endParaRPr>
          </a:p>
        </p:txBody>
      </p:sp>
      <p:cxnSp>
        <p:nvCxnSpPr>
          <p:cNvPr id="27" name="Straight Connector 26">
            <a:extLst>
              <a:ext uri="{FF2B5EF4-FFF2-40B4-BE49-F238E27FC236}">
                <a16:creationId xmlns:a16="http://schemas.microsoft.com/office/drawing/2014/main" id="{D743770C-164B-4B22-A974-EA51C914C03D}"/>
              </a:ext>
            </a:extLst>
          </p:cNvPr>
          <p:cNvCxnSpPr>
            <a:cxnSpLocks/>
          </p:cNvCxnSpPr>
          <p:nvPr/>
        </p:nvCxnSpPr>
        <p:spPr>
          <a:xfrm>
            <a:off x="4123404" y="184124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93E5E4-2BCB-44D6-9656-2BB6874FAFA7}"/>
              </a:ext>
            </a:extLst>
          </p:cNvPr>
          <p:cNvCxnSpPr>
            <a:cxnSpLocks/>
          </p:cNvCxnSpPr>
          <p:nvPr/>
        </p:nvCxnSpPr>
        <p:spPr>
          <a:xfrm>
            <a:off x="4009407" y="20900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FBD155-9B16-48F1-83D0-55BABE7EDB6B}"/>
              </a:ext>
            </a:extLst>
          </p:cNvPr>
          <p:cNvCxnSpPr>
            <a:cxnSpLocks/>
          </p:cNvCxnSpPr>
          <p:nvPr/>
        </p:nvCxnSpPr>
        <p:spPr>
          <a:xfrm>
            <a:off x="4009408" y="22856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EC8F26-0DCB-41F9-B2AA-5CBAA7E3F698}"/>
              </a:ext>
            </a:extLst>
          </p:cNvPr>
          <p:cNvCxnSpPr>
            <a:cxnSpLocks/>
          </p:cNvCxnSpPr>
          <p:nvPr/>
        </p:nvCxnSpPr>
        <p:spPr>
          <a:xfrm>
            <a:off x="4009410" y="2742826"/>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7F1F1F-39C5-49FE-A18D-7A7B84A25E48}"/>
              </a:ext>
            </a:extLst>
          </p:cNvPr>
          <p:cNvCxnSpPr>
            <a:cxnSpLocks/>
          </p:cNvCxnSpPr>
          <p:nvPr/>
        </p:nvCxnSpPr>
        <p:spPr>
          <a:xfrm>
            <a:off x="373962" y="189349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BF4719-BCB0-4326-A1BF-2B98B7437C16}"/>
              </a:ext>
            </a:extLst>
          </p:cNvPr>
          <p:cNvCxnSpPr/>
          <p:nvPr/>
        </p:nvCxnSpPr>
        <p:spPr>
          <a:xfrm>
            <a:off x="4009410" y="2516914"/>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0FB25E62-D11E-4376-AD3D-4CCFFB236E6C}"/>
              </a:ext>
            </a:extLst>
          </p:cNvPr>
          <p:cNvSpPr/>
          <p:nvPr/>
        </p:nvSpPr>
        <p:spPr>
          <a:xfrm>
            <a:off x="4068587" y="2017583"/>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Oval 33">
            <a:extLst>
              <a:ext uri="{FF2B5EF4-FFF2-40B4-BE49-F238E27FC236}">
                <a16:creationId xmlns:a16="http://schemas.microsoft.com/office/drawing/2014/main" id="{BC8FC7E2-401D-4B79-94BF-9398FAF39097}"/>
              </a:ext>
            </a:extLst>
          </p:cNvPr>
          <p:cNvSpPr/>
          <p:nvPr/>
        </p:nvSpPr>
        <p:spPr>
          <a:xfrm>
            <a:off x="4487261" y="1748539"/>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Oval 34">
            <a:extLst>
              <a:ext uri="{FF2B5EF4-FFF2-40B4-BE49-F238E27FC236}">
                <a16:creationId xmlns:a16="http://schemas.microsoft.com/office/drawing/2014/main" id="{C00B71A1-CFB9-4D1D-B19B-282FEA198A93}"/>
              </a:ext>
            </a:extLst>
          </p:cNvPr>
          <p:cNvSpPr/>
          <p:nvPr/>
        </p:nvSpPr>
        <p:spPr>
          <a:xfrm>
            <a:off x="4264808" y="239589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Rounded Corners 35">
            <a:extLst>
              <a:ext uri="{FF2B5EF4-FFF2-40B4-BE49-F238E27FC236}">
                <a16:creationId xmlns:a16="http://schemas.microsoft.com/office/drawing/2014/main" id="{24C2F1DD-B6DD-4E79-BB2F-99625BDFEE0B}"/>
              </a:ext>
            </a:extLst>
          </p:cNvPr>
          <p:cNvSpPr/>
          <p:nvPr/>
        </p:nvSpPr>
        <p:spPr>
          <a:xfrm>
            <a:off x="4068587" y="2663937"/>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Isosceles Triangle 36">
            <a:extLst>
              <a:ext uri="{FF2B5EF4-FFF2-40B4-BE49-F238E27FC236}">
                <a16:creationId xmlns:a16="http://schemas.microsoft.com/office/drawing/2014/main" id="{2B2ACD3E-5D83-4A96-B133-F8FA60A1DC12}"/>
              </a:ext>
            </a:extLst>
          </p:cNvPr>
          <p:cNvSpPr/>
          <p:nvPr/>
        </p:nvSpPr>
        <p:spPr>
          <a:xfrm>
            <a:off x="4575598" y="2612669"/>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Straight Arrow Connector 37">
            <a:extLst>
              <a:ext uri="{FF2B5EF4-FFF2-40B4-BE49-F238E27FC236}">
                <a16:creationId xmlns:a16="http://schemas.microsoft.com/office/drawing/2014/main" id="{A2FE37C6-B830-41C8-9B6C-4E50265606BE}"/>
              </a:ext>
            </a:extLst>
          </p:cNvPr>
          <p:cNvCxnSpPr>
            <a:cxnSpLocks/>
          </p:cNvCxnSpPr>
          <p:nvPr/>
        </p:nvCxnSpPr>
        <p:spPr>
          <a:xfrm>
            <a:off x="5428342" y="2535878"/>
            <a:ext cx="290412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D37463E-9EA4-4896-9EA8-004A546FA3B7}"/>
              </a:ext>
            </a:extLst>
          </p:cNvPr>
          <p:cNvSpPr txBox="1"/>
          <p:nvPr/>
        </p:nvSpPr>
        <p:spPr>
          <a:xfrm>
            <a:off x="5246822" y="1374871"/>
            <a:ext cx="3451750" cy="1107996"/>
          </a:xfrm>
          <a:prstGeom prst="rect">
            <a:avLst/>
          </a:prstGeom>
          <a:noFill/>
        </p:spPr>
        <p:txBody>
          <a:bodyPr wrap="square" rtlCol="0">
            <a:spAutoFit/>
          </a:bodyPr>
          <a:lstStyle/>
          <a:p>
            <a:r>
              <a:rPr lang="fr-FR" sz="1600" b="1" dirty="0">
                <a:solidFill>
                  <a:srgbClr val="0070C0"/>
                </a:solidFill>
              </a:rPr>
              <a:t>Analyse de corpus, lexicométrie</a:t>
            </a:r>
          </a:p>
          <a:p>
            <a:pPr marL="285750" indent="-285750">
              <a:buFontTx/>
              <a:buChar char="-"/>
            </a:pPr>
            <a:r>
              <a:rPr lang="fr-FR" sz="1600" dirty="0">
                <a:solidFill>
                  <a:srgbClr val="0070C0"/>
                </a:solidFill>
              </a:rPr>
              <a:t>Fréquences, Gf-</a:t>
            </a:r>
            <a:r>
              <a:rPr lang="fr-FR" sz="1600" dirty="0" err="1">
                <a:solidFill>
                  <a:srgbClr val="0070C0"/>
                </a:solidFill>
              </a:rPr>
              <a:t>idf</a:t>
            </a:r>
            <a:endParaRPr lang="fr-FR" sz="1600" dirty="0">
              <a:solidFill>
                <a:srgbClr val="0070C0"/>
              </a:solidFill>
            </a:endParaRPr>
          </a:p>
          <a:p>
            <a:pPr marL="285750" indent="-285750">
              <a:buFontTx/>
              <a:buChar char="-"/>
            </a:pPr>
            <a:r>
              <a:rPr lang="fr-FR" sz="1600" dirty="0">
                <a:solidFill>
                  <a:srgbClr val="0070C0"/>
                </a:solidFill>
              </a:rPr>
              <a:t>Information mutuelle entre termes</a:t>
            </a:r>
          </a:p>
          <a:p>
            <a:pPr marL="285750" indent="-285750">
              <a:buFontTx/>
              <a:buChar char="-"/>
            </a:pPr>
            <a:r>
              <a:rPr lang="fr-FR" sz="1600" dirty="0">
                <a:solidFill>
                  <a:srgbClr val="0070C0"/>
                </a:solidFill>
              </a:rPr>
              <a:t>Spécificité</a:t>
            </a:r>
            <a:endParaRPr lang="fr-FR" dirty="0">
              <a:solidFill>
                <a:srgbClr val="0070C0"/>
              </a:solidFill>
            </a:endParaRPr>
          </a:p>
        </p:txBody>
      </p:sp>
      <p:cxnSp>
        <p:nvCxnSpPr>
          <p:cNvPr id="41" name="Straight Arrow Connector 40">
            <a:extLst>
              <a:ext uri="{FF2B5EF4-FFF2-40B4-BE49-F238E27FC236}">
                <a16:creationId xmlns:a16="http://schemas.microsoft.com/office/drawing/2014/main" id="{11CB7424-DCD3-4CA3-933A-EF3889364AE9}"/>
              </a:ext>
            </a:extLst>
          </p:cNvPr>
          <p:cNvCxnSpPr>
            <a:cxnSpLocks/>
          </p:cNvCxnSpPr>
          <p:nvPr/>
        </p:nvCxnSpPr>
        <p:spPr>
          <a:xfrm>
            <a:off x="5269404" y="2898855"/>
            <a:ext cx="2598059" cy="70989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95305AC-7C03-410F-96DB-488A28AE194D}"/>
              </a:ext>
            </a:extLst>
          </p:cNvPr>
          <p:cNvSpPr txBox="1"/>
          <p:nvPr/>
        </p:nvSpPr>
        <p:spPr>
          <a:xfrm>
            <a:off x="4793056" y="3287449"/>
            <a:ext cx="3451750" cy="1600438"/>
          </a:xfrm>
          <a:prstGeom prst="rect">
            <a:avLst/>
          </a:prstGeom>
          <a:noFill/>
        </p:spPr>
        <p:txBody>
          <a:bodyPr wrap="square" rtlCol="0">
            <a:spAutoFit/>
          </a:bodyPr>
          <a:lstStyle/>
          <a:p>
            <a:r>
              <a:rPr lang="fr-FR" sz="1600" b="1" dirty="0">
                <a:solidFill>
                  <a:srgbClr val="0070C0"/>
                </a:solidFill>
              </a:rPr>
              <a:t>Vectorisation</a:t>
            </a:r>
          </a:p>
          <a:p>
            <a:pPr marL="285750" indent="-285750">
              <a:buFontTx/>
              <a:buChar char="-"/>
            </a:pPr>
            <a:r>
              <a:rPr lang="fr-FR" sz="1600" dirty="0">
                <a:solidFill>
                  <a:srgbClr val="0070C0"/>
                </a:solidFill>
              </a:rPr>
              <a:t>Matrices termes-documents</a:t>
            </a:r>
          </a:p>
          <a:p>
            <a:r>
              <a:rPr lang="fr-FR" sz="1600" dirty="0">
                <a:solidFill>
                  <a:srgbClr val="0070C0"/>
                </a:solidFill>
              </a:rPr>
              <a:t>       (1/0, fréquence, </a:t>
            </a:r>
            <a:r>
              <a:rPr lang="fr-FR" sz="1600" dirty="0" err="1">
                <a:solidFill>
                  <a:srgbClr val="0070C0"/>
                </a:solidFill>
              </a:rPr>
              <a:t>tf-idf</a:t>
            </a:r>
            <a:r>
              <a:rPr lang="fr-FR" sz="1600" dirty="0">
                <a:solidFill>
                  <a:srgbClr val="0070C0"/>
                </a:solidFill>
              </a:rPr>
              <a:t>)</a:t>
            </a:r>
          </a:p>
          <a:p>
            <a:pPr marL="285750" indent="-285750">
              <a:buFontTx/>
              <a:buChar char="-"/>
            </a:pPr>
            <a:r>
              <a:rPr lang="fr-FR" sz="1600" dirty="0">
                <a:solidFill>
                  <a:srgbClr val="0070C0"/>
                </a:solidFill>
              </a:rPr>
              <a:t>Réduction de dimensionnalité</a:t>
            </a:r>
          </a:p>
          <a:p>
            <a:r>
              <a:rPr lang="fr-FR" sz="1600" dirty="0">
                <a:solidFill>
                  <a:srgbClr val="0070C0"/>
                </a:solidFill>
              </a:rPr>
              <a:t>      (ACP, LSA, t-SNE, UMAP)</a:t>
            </a:r>
          </a:p>
          <a:p>
            <a:r>
              <a:rPr lang="fr-FR" sz="1600" dirty="0">
                <a:solidFill>
                  <a:srgbClr val="FF0000"/>
                </a:solidFill>
              </a:rPr>
              <a:t>-     </a:t>
            </a:r>
            <a:r>
              <a:rPr lang="fr-FR" sz="1600" i="1" dirty="0">
                <a:solidFill>
                  <a:srgbClr val="FF0000"/>
                </a:solidFill>
              </a:rPr>
              <a:t>DL (word2vect, </a:t>
            </a:r>
            <a:r>
              <a:rPr lang="fr-FR" sz="1600" i="1" dirty="0" err="1">
                <a:solidFill>
                  <a:srgbClr val="FF0000"/>
                </a:solidFill>
              </a:rPr>
              <a:t>Glove</a:t>
            </a:r>
            <a:r>
              <a:rPr lang="fr-FR" sz="1600" i="1" dirty="0">
                <a:solidFill>
                  <a:srgbClr val="FF0000"/>
                </a:solidFill>
              </a:rPr>
              <a:t>, BERT…)</a:t>
            </a:r>
            <a:endParaRPr lang="fr-FR" i="1" dirty="0">
              <a:solidFill>
                <a:srgbClr val="FF0000"/>
              </a:solidFill>
            </a:endParaRPr>
          </a:p>
        </p:txBody>
      </p:sp>
      <p:sp>
        <p:nvSpPr>
          <p:cNvPr id="43" name="Left Bracket 42">
            <a:extLst>
              <a:ext uri="{FF2B5EF4-FFF2-40B4-BE49-F238E27FC236}">
                <a16:creationId xmlns:a16="http://schemas.microsoft.com/office/drawing/2014/main" id="{6BA34EB8-62B0-4F14-B965-CC856A5362B6}"/>
              </a:ext>
            </a:extLst>
          </p:cNvPr>
          <p:cNvSpPr/>
          <p:nvPr/>
        </p:nvSpPr>
        <p:spPr>
          <a:xfrm>
            <a:off x="8040706" y="3334587"/>
            <a:ext cx="73152" cy="914400"/>
          </a:xfrm>
          <a:prstGeom prst="lef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Right Bracket 43">
            <a:extLst>
              <a:ext uri="{FF2B5EF4-FFF2-40B4-BE49-F238E27FC236}">
                <a16:creationId xmlns:a16="http://schemas.microsoft.com/office/drawing/2014/main" id="{544AC38F-DA6C-469F-B7A0-C8C0CAE2DD7B}"/>
              </a:ext>
            </a:extLst>
          </p:cNvPr>
          <p:cNvSpPr/>
          <p:nvPr/>
        </p:nvSpPr>
        <p:spPr>
          <a:xfrm>
            <a:off x="9015787" y="3334587"/>
            <a:ext cx="73152" cy="91440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5" name="TextBox 44">
            <a:extLst>
              <a:ext uri="{FF2B5EF4-FFF2-40B4-BE49-F238E27FC236}">
                <a16:creationId xmlns:a16="http://schemas.microsoft.com/office/drawing/2014/main" id="{9F348AE9-37EE-4B57-BA85-D14C69EB6261}"/>
              </a:ext>
            </a:extLst>
          </p:cNvPr>
          <p:cNvSpPr txBox="1"/>
          <p:nvPr/>
        </p:nvSpPr>
        <p:spPr>
          <a:xfrm>
            <a:off x="8040706" y="3325657"/>
            <a:ext cx="981359" cy="923330"/>
          </a:xfrm>
          <a:prstGeom prst="rect">
            <a:avLst/>
          </a:prstGeom>
          <a:noFill/>
        </p:spPr>
        <p:txBody>
          <a:bodyPr wrap="none" rtlCol="0">
            <a:spAutoFit/>
          </a:bodyPr>
          <a:lstStyle/>
          <a:p>
            <a:r>
              <a:rPr lang="fr-FR" dirty="0"/>
              <a:t>1 0 1 3 4</a:t>
            </a:r>
          </a:p>
          <a:p>
            <a:r>
              <a:rPr lang="fr-FR" dirty="0"/>
              <a:t>2 1 0 0 1</a:t>
            </a:r>
          </a:p>
          <a:p>
            <a:r>
              <a:rPr lang="fr-FR" dirty="0"/>
              <a:t>0 1 2 0 0</a:t>
            </a:r>
          </a:p>
        </p:txBody>
      </p:sp>
      <p:cxnSp>
        <p:nvCxnSpPr>
          <p:cNvPr id="56" name="Straight Arrow Connector 55">
            <a:extLst>
              <a:ext uri="{FF2B5EF4-FFF2-40B4-BE49-F238E27FC236}">
                <a16:creationId xmlns:a16="http://schemas.microsoft.com/office/drawing/2014/main" id="{3E10E03F-1A11-4195-AB6E-2C2CF7758A4E}"/>
              </a:ext>
            </a:extLst>
          </p:cNvPr>
          <p:cNvCxnSpPr>
            <a:cxnSpLocks/>
          </p:cNvCxnSpPr>
          <p:nvPr/>
        </p:nvCxnSpPr>
        <p:spPr>
          <a:xfrm>
            <a:off x="2044486" y="4907845"/>
            <a:ext cx="0" cy="67318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B0B8DFC-8E5B-4D33-B8DF-E9E520786173}"/>
              </a:ext>
            </a:extLst>
          </p:cNvPr>
          <p:cNvCxnSpPr>
            <a:cxnSpLocks/>
          </p:cNvCxnSpPr>
          <p:nvPr/>
        </p:nvCxnSpPr>
        <p:spPr>
          <a:xfrm flipH="1" flipV="1">
            <a:off x="2044486" y="4913506"/>
            <a:ext cx="6069373" cy="4195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A1FBB6-EC7E-4529-B33C-60BB72976602}"/>
              </a:ext>
            </a:extLst>
          </p:cNvPr>
          <p:cNvCxnSpPr>
            <a:cxnSpLocks/>
          </p:cNvCxnSpPr>
          <p:nvPr/>
        </p:nvCxnSpPr>
        <p:spPr>
          <a:xfrm>
            <a:off x="8080972" y="4428422"/>
            <a:ext cx="0" cy="527034"/>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AF2A1-89AD-4D71-A9FA-A63B07D2005D}"/>
              </a:ext>
            </a:extLst>
          </p:cNvPr>
          <p:cNvSpPr txBox="1"/>
          <p:nvPr/>
        </p:nvSpPr>
        <p:spPr>
          <a:xfrm>
            <a:off x="59038" y="4985707"/>
            <a:ext cx="1891865" cy="584775"/>
          </a:xfrm>
          <a:prstGeom prst="rect">
            <a:avLst/>
          </a:prstGeom>
          <a:noFill/>
        </p:spPr>
        <p:txBody>
          <a:bodyPr wrap="none" rtlCol="0">
            <a:spAutoFit/>
          </a:bodyPr>
          <a:lstStyle/>
          <a:p>
            <a:r>
              <a:rPr lang="fr-FR" sz="1600" b="1" dirty="0">
                <a:solidFill>
                  <a:srgbClr val="0070C0"/>
                </a:solidFill>
              </a:rPr>
              <a:t>Analyse thématique</a:t>
            </a:r>
          </a:p>
          <a:p>
            <a:r>
              <a:rPr lang="fr-FR" sz="1600" dirty="0">
                <a:solidFill>
                  <a:srgbClr val="0070C0"/>
                </a:solidFill>
              </a:rPr>
              <a:t>LDA, LSA, NMF</a:t>
            </a:r>
          </a:p>
        </p:txBody>
      </p:sp>
      <p:cxnSp>
        <p:nvCxnSpPr>
          <p:cNvPr id="65" name="Straight Arrow Connector 64">
            <a:extLst>
              <a:ext uri="{FF2B5EF4-FFF2-40B4-BE49-F238E27FC236}">
                <a16:creationId xmlns:a16="http://schemas.microsoft.com/office/drawing/2014/main" id="{B422FB50-21EE-4DB0-8148-13BBFE1A0533}"/>
              </a:ext>
            </a:extLst>
          </p:cNvPr>
          <p:cNvCxnSpPr>
            <a:cxnSpLocks/>
          </p:cNvCxnSpPr>
          <p:nvPr/>
        </p:nvCxnSpPr>
        <p:spPr>
          <a:xfrm flipH="1">
            <a:off x="8531385" y="4437217"/>
            <a:ext cx="3772" cy="781756"/>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FD97689-C18E-4B5B-B335-0B03F424FCFA}"/>
              </a:ext>
            </a:extLst>
          </p:cNvPr>
          <p:cNvCxnSpPr>
            <a:cxnSpLocks/>
          </p:cNvCxnSpPr>
          <p:nvPr/>
        </p:nvCxnSpPr>
        <p:spPr>
          <a:xfrm flipH="1">
            <a:off x="5299908" y="5218973"/>
            <a:ext cx="3231478" cy="0"/>
          </a:xfrm>
          <a:prstGeom prst="straightConnector1">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8400714-01FE-4EB0-8C4F-67E8D4E46081}"/>
              </a:ext>
            </a:extLst>
          </p:cNvPr>
          <p:cNvCxnSpPr>
            <a:cxnSpLocks/>
          </p:cNvCxnSpPr>
          <p:nvPr/>
        </p:nvCxnSpPr>
        <p:spPr>
          <a:xfrm>
            <a:off x="5331130" y="5218973"/>
            <a:ext cx="0" cy="31902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DA94974-87FE-4023-834A-10E793144666}"/>
              </a:ext>
            </a:extLst>
          </p:cNvPr>
          <p:cNvSpPr txBox="1"/>
          <p:nvPr/>
        </p:nvSpPr>
        <p:spPr>
          <a:xfrm>
            <a:off x="3749184" y="5036885"/>
            <a:ext cx="1465145" cy="584775"/>
          </a:xfrm>
          <a:prstGeom prst="rect">
            <a:avLst/>
          </a:prstGeom>
          <a:noFill/>
        </p:spPr>
        <p:txBody>
          <a:bodyPr wrap="none" rtlCol="0">
            <a:spAutoFit/>
          </a:bodyPr>
          <a:lstStyle/>
          <a:p>
            <a:r>
              <a:rPr lang="fr-FR" sz="1600" b="1" dirty="0">
                <a:solidFill>
                  <a:srgbClr val="0070C0"/>
                </a:solidFill>
              </a:rPr>
              <a:t>Groupement</a:t>
            </a:r>
          </a:p>
          <a:p>
            <a:r>
              <a:rPr lang="fr-FR" sz="1600" dirty="0">
                <a:solidFill>
                  <a:srgbClr val="0070C0"/>
                </a:solidFill>
              </a:rPr>
              <a:t>K-</a:t>
            </a:r>
            <a:r>
              <a:rPr lang="fr-FR" sz="1600" dirty="0" err="1">
                <a:solidFill>
                  <a:srgbClr val="0070C0"/>
                </a:solidFill>
              </a:rPr>
              <a:t>Means</a:t>
            </a:r>
            <a:r>
              <a:rPr lang="fr-FR" sz="1600" dirty="0">
                <a:solidFill>
                  <a:srgbClr val="0070C0"/>
                </a:solidFill>
              </a:rPr>
              <a:t>, Ward</a:t>
            </a:r>
          </a:p>
        </p:txBody>
      </p:sp>
      <p:cxnSp>
        <p:nvCxnSpPr>
          <p:cNvPr id="74" name="Straight Arrow Connector 73">
            <a:extLst>
              <a:ext uri="{FF2B5EF4-FFF2-40B4-BE49-F238E27FC236}">
                <a16:creationId xmlns:a16="http://schemas.microsoft.com/office/drawing/2014/main" id="{764AA6A6-D2F9-4A0E-A8AD-CDC1B9B001B8}"/>
              </a:ext>
            </a:extLst>
          </p:cNvPr>
          <p:cNvCxnSpPr>
            <a:cxnSpLocks/>
          </p:cNvCxnSpPr>
          <p:nvPr/>
        </p:nvCxnSpPr>
        <p:spPr>
          <a:xfrm flipH="1">
            <a:off x="9015787" y="4443826"/>
            <a:ext cx="14641" cy="10941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DECF9CE-8341-4838-8054-94CE16D03DE7}"/>
              </a:ext>
            </a:extLst>
          </p:cNvPr>
          <p:cNvSpPr txBox="1"/>
          <p:nvPr/>
        </p:nvSpPr>
        <p:spPr>
          <a:xfrm>
            <a:off x="9194021" y="4996253"/>
            <a:ext cx="2214773" cy="584775"/>
          </a:xfrm>
          <a:prstGeom prst="rect">
            <a:avLst/>
          </a:prstGeom>
          <a:noFill/>
        </p:spPr>
        <p:txBody>
          <a:bodyPr wrap="none" rtlCol="0">
            <a:spAutoFit/>
          </a:bodyPr>
          <a:lstStyle/>
          <a:p>
            <a:r>
              <a:rPr lang="fr-FR" sz="1600" b="1" dirty="0">
                <a:solidFill>
                  <a:srgbClr val="0070C0"/>
                </a:solidFill>
              </a:rPr>
              <a:t>Classification</a:t>
            </a:r>
          </a:p>
          <a:p>
            <a:r>
              <a:rPr lang="fr-FR" sz="1600" dirty="0">
                <a:solidFill>
                  <a:srgbClr val="0070C0"/>
                </a:solidFill>
              </a:rPr>
              <a:t>Nombreux algorithmes !</a:t>
            </a:r>
          </a:p>
        </p:txBody>
      </p:sp>
      <p:cxnSp>
        <p:nvCxnSpPr>
          <p:cNvPr id="79" name="Straight Arrow Connector 78">
            <a:extLst>
              <a:ext uri="{FF2B5EF4-FFF2-40B4-BE49-F238E27FC236}">
                <a16:creationId xmlns:a16="http://schemas.microsoft.com/office/drawing/2014/main" id="{0158E313-D97F-40A0-8977-8DBD9095F603}"/>
              </a:ext>
            </a:extLst>
          </p:cNvPr>
          <p:cNvCxnSpPr>
            <a:cxnSpLocks/>
          </p:cNvCxnSpPr>
          <p:nvPr/>
        </p:nvCxnSpPr>
        <p:spPr>
          <a:xfrm flipV="1">
            <a:off x="8751658" y="1549231"/>
            <a:ext cx="1190628" cy="39664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7364678-CE21-43CB-B7D6-D12E5F20286E}"/>
              </a:ext>
            </a:extLst>
          </p:cNvPr>
          <p:cNvSpPr txBox="1"/>
          <p:nvPr/>
        </p:nvSpPr>
        <p:spPr>
          <a:xfrm>
            <a:off x="8516770" y="1084636"/>
            <a:ext cx="1271182" cy="584775"/>
          </a:xfrm>
          <a:prstGeom prst="rect">
            <a:avLst/>
          </a:prstGeom>
          <a:noFill/>
        </p:spPr>
        <p:txBody>
          <a:bodyPr wrap="none" rtlCol="0">
            <a:spAutoFit/>
          </a:bodyPr>
          <a:lstStyle/>
          <a:p>
            <a:pPr algn="ctr"/>
            <a:r>
              <a:rPr lang="fr-FR" sz="1600" b="1" i="1" dirty="0">
                <a:solidFill>
                  <a:srgbClr val="FF0000"/>
                </a:solidFill>
              </a:rPr>
              <a:t>Réseaux </a:t>
            </a:r>
          </a:p>
          <a:p>
            <a:pPr algn="ctr"/>
            <a:r>
              <a:rPr lang="fr-FR" sz="1600" b="1" i="1" dirty="0">
                <a:solidFill>
                  <a:srgbClr val="FF0000"/>
                </a:solidFill>
              </a:rPr>
              <a:t>sémantiques</a:t>
            </a:r>
          </a:p>
        </p:txBody>
      </p:sp>
      <p:cxnSp>
        <p:nvCxnSpPr>
          <p:cNvPr id="84" name="Straight Arrow Connector 83">
            <a:extLst>
              <a:ext uri="{FF2B5EF4-FFF2-40B4-BE49-F238E27FC236}">
                <a16:creationId xmlns:a16="http://schemas.microsoft.com/office/drawing/2014/main" id="{3F20A9F0-068F-400F-8489-50748D87DC95}"/>
              </a:ext>
            </a:extLst>
          </p:cNvPr>
          <p:cNvCxnSpPr>
            <a:cxnSpLocks/>
          </p:cNvCxnSpPr>
          <p:nvPr/>
        </p:nvCxnSpPr>
        <p:spPr>
          <a:xfrm>
            <a:off x="8762502" y="2290292"/>
            <a:ext cx="1179784" cy="39646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DFCF4BE-7EF1-443B-9671-F75F1B471564}"/>
              </a:ext>
            </a:extLst>
          </p:cNvPr>
          <p:cNvSpPr txBox="1"/>
          <p:nvPr/>
        </p:nvSpPr>
        <p:spPr>
          <a:xfrm>
            <a:off x="8659565" y="2515849"/>
            <a:ext cx="1128387" cy="584775"/>
          </a:xfrm>
          <a:prstGeom prst="rect">
            <a:avLst/>
          </a:prstGeom>
          <a:noFill/>
        </p:spPr>
        <p:txBody>
          <a:bodyPr wrap="none" rtlCol="0">
            <a:spAutoFit/>
          </a:bodyPr>
          <a:lstStyle/>
          <a:p>
            <a:pPr algn="ctr"/>
            <a:r>
              <a:rPr lang="fr-FR" sz="1600" b="1" i="1" dirty="0">
                <a:solidFill>
                  <a:srgbClr val="FF0000"/>
                </a:solidFill>
              </a:rPr>
              <a:t>Analyse</a:t>
            </a:r>
          </a:p>
          <a:p>
            <a:pPr algn="ctr"/>
            <a:r>
              <a:rPr lang="fr-FR" sz="1600" b="1" i="1" dirty="0">
                <a:solidFill>
                  <a:srgbClr val="FF0000"/>
                </a:solidFill>
              </a:rPr>
              <a:t>contrastive</a:t>
            </a:r>
          </a:p>
        </p:txBody>
      </p:sp>
      <p:sp>
        <p:nvSpPr>
          <p:cNvPr id="50" name="Rectangle 49">
            <a:extLst>
              <a:ext uri="{FF2B5EF4-FFF2-40B4-BE49-F238E27FC236}">
                <a16:creationId xmlns:a16="http://schemas.microsoft.com/office/drawing/2014/main" id="{D395F788-B360-4D07-9A17-4E1A0D1A5E2E}"/>
              </a:ext>
            </a:extLst>
          </p:cNvPr>
          <p:cNvSpPr/>
          <p:nvPr/>
        </p:nvSpPr>
        <p:spPr>
          <a:xfrm>
            <a:off x="10070571" y="1034693"/>
            <a:ext cx="1899866" cy="1107995"/>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Oval 50">
            <a:extLst>
              <a:ext uri="{FF2B5EF4-FFF2-40B4-BE49-F238E27FC236}">
                <a16:creationId xmlns:a16="http://schemas.microsoft.com/office/drawing/2014/main" id="{B45F3181-2C2B-4863-A884-8880D3375DC3}"/>
              </a:ext>
            </a:extLst>
          </p:cNvPr>
          <p:cNvSpPr/>
          <p:nvPr/>
        </p:nvSpPr>
        <p:spPr>
          <a:xfrm>
            <a:off x="10712685" y="1321876"/>
            <a:ext cx="300671" cy="29838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Oval 51">
            <a:extLst>
              <a:ext uri="{FF2B5EF4-FFF2-40B4-BE49-F238E27FC236}">
                <a16:creationId xmlns:a16="http://schemas.microsoft.com/office/drawing/2014/main" id="{978FDFCF-D8D7-4673-8747-54224DEF8199}"/>
              </a:ext>
            </a:extLst>
          </p:cNvPr>
          <p:cNvSpPr/>
          <p:nvPr/>
        </p:nvSpPr>
        <p:spPr>
          <a:xfrm>
            <a:off x="11189511" y="1101580"/>
            <a:ext cx="300671" cy="29454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Oval 52">
            <a:extLst>
              <a:ext uri="{FF2B5EF4-FFF2-40B4-BE49-F238E27FC236}">
                <a16:creationId xmlns:a16="http://schemas.microsoft.com/office/drawing/2014/main" id="{3E29CBE1-9194-4FF5-9FE5-AE99AF6D4E72}"/>
              </a:ext>
            </a:extLst>
          </p:cNvPr>
          <p:cNvSpPr/>
          <p:nvPr/>
        </p:nvSpPr>
        <p:spPr>
          <a:xfrm>
            <a:off x="10359591" y="1663873"/>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Oval 53">
            <a:extLst>
              <a:ext uri="{FF2B5EF4-FFF2-40B4-BE49-F238E27FC236}">
                <a16:creationId xmlns:a16="http://schemas.microsoft.com/office/drawing/2014/main" id="{0536F5F6-14C6-4F1C-913F-8E4DEE50AD69}"/>
              </a:ext>
            </a:extLst>
          </p:cNvPr>
          <p:cNvSpPr/>
          <p:nvPr/>
        </p:nvSpPr>
        <p:spPr>
          <a:xfrm>
            <a:off x="10891121" y="1804142"/>
            <a:ext cx="241741" cy="22227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Oval 54">
            <a:extLst>
              <a:ext uri="{FF2B5EF4-FFF2-40B4-BE49-F238E27FC236}">
                <a16:creationId xmlns:a16="http://schemas.microsoft.com/office/drawing/2014/main" id="{EB8DE40D-89B2-4414-828B-7D97FC611105}"/>
              </a:ext>
            </a:extLst>
          </p:cNvPr>
          <p:cNvSpPr/>
          <p:nvPr/>
        </p:nvSpPr>
        <p:spPr>
          <a:xfrm>
            <a:off x="11378223" y="1768257"/>
            <a:ext cx="300671" cy="29454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val 56">
            <a:extLst>
              <a:ext uri="{FF2B5EF4-FFF2-40B4-BE49-F238E27FC236}">
                <a16:creationId xmlns:a16="http://schemas.microsoft.com/office/drawing/2014/main" id="{D738D15C-CA80-4B89-82E5-C1C4B7D8BA08}"/>
              </a:ext>
            </a:extLst>
          </p:cNvPr>
          <p:cNvSpPr/>
          <p:nvPr/>
        </p:nvSpPr>
        <p:spPr>
          <a:xfrm>
            <a:off x="10596035" y="1883899"/>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 name="Straight Connector 4">
            <a:extLst>
              <a:ext uri="{FF2B5EF4-FFF2-40B4-BE49-F238E27FC236}">
                <a16:creationId xmlns:a16="http://schemas.microsoft.com/office/drawing/2014/main" id="{B67BB181-ED84-4CD6-BC55-B0392494A17B}"/>
              </a:ext>
            </a:extLst>
          </p:cNvPr>
          <p:cNvCxnSpPr>
            <a:cxnSpLocks/>
            <a:endCxn id="52" idx="3"/>
          </p:cNvCxnSpPr>
          <p:nvPr/>
        </p:nvCxnSpPr>
        <p:spPr>
          <a:xfrm flipV="1">
            <a:off x="10972388" y="1352986"/>
            <a:ext cx="261155" cy="4829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A2BEB86-CAF6-4EAD-A65A-51CD1B769BD7}"/>
              </a:ext>
            </a:extLst>
          </p:cNvPr>
          <p:cNvCxnSpPr>
            <a:cxnSpLocks/>
            <a:endCxn id="55" idx="1"/>
          </p:cNvCxnSpPr>
          <p:nvPr/>
        </p:nvCxnSpPr>
        <p:spPr>
          <a:xfrm>
            <a:off x="10983199" y="1560506"/>
            <a:ext cx="439056" cy="25088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571397-9853-4151-B298-C4C3FD441516}"/>
              </a:ext>
            </a:extLst>
          </p:cNvPr>
          <p:cNvCxnSpPr>
            <a:cxnSpLocks/>
            <a:endCxn id="54" idx="0"/>
          </p:cNvCxnSpPr>
          <p:nvPr/>
        </p:nvCxnSpPr>
        <p:spPr>
          <a:xfrm>
            <a:off x="10906761" y="1625389"/>
            <a:ext cx="105231" cy="17875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E6B141C-8659-4827-85AB-A530EC7B3D56}"/>
              </a:ext>
            </a:extLst>
          </p:cNvPr>
          <p:cNvCxnSpPr>
            <a:cxnSpLocks/>
            <a:endCxn id="53" idx="7"/>
          </p:cNvCxnSpPr>
          <p:nvPr/>
        </p:nvCxnSpPr>
        <p:spPr>
          <a:xfrm flipH="1">
            <a:off x="10457739" y="1514863"/>
            <a:ext cx="276592" cy="16689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0C690D-0A2C-4F06-8A54-D30C448E4F28}"/>
              </a:ext>
            </a:extLst>
          </p:cNvPr>
          <p:cNvCxnSpPr>
            <a:cxnSpLocks/>
            <a:endCxn id="57" idx="1"/>
          </p:cNvCxnSpPr>
          <p:nvPr/>
        </p:nvCxnSpPr>
        <p:spPr>
          <a:xfrm>
            <a:off x="10462295" y="1732638"/>
            <a:ext cx="150580" cy="16914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0C672B20-D9DF-4490-8F61-417FBF5CA4C1}"/>
              </a:ext>
            </a:extLst>
          </p:cNvPr>
          <p:cNvSpPr/>
          <p:nvPr/>
        </p:nvSpPr>
        <p:spPr>
          <a:xfrm>
            <a:off x="10452559" y="1190368"/>
            <a:ext cx="114988" cy="122122"/>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Connector 79">
            <a:extLst>
              <a:ext uri="{FF2B5EF4-FFF2-40B4-BE49-F238E27FC236}">
                <a16:creationId xmlns:a16="http://schemas.microsoft.com/office/drawing/2014/main" id="{C716B145-5E66-46DF-AAB1-65F329D44C3C}"/>
              </a:ext>
            </a:extLst>
          </p:cNvPr>
          <p:cNvCxnSpPr>
            <a:cxnSpLocks/>
            <a:endCxn id="51" idx="2"/>
          </p:cNvCxnSpPr>
          <p:nvPr/>
        </p:nvCxnSpPr>
        <p:spPr>
          <a:xfrm>
            <a:off x="10530218" y="1292316"/>
            <a:ext cx="182467" cy="178754"/>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5D96595-FF88-434A-AEEF-2A8E36275BF3}"/>
              </a:ext>
            </a:extLst>
          </p:cNvPr>
          <p:cNvCxnSpPr>
            <a:cxnSpLocks/>
            <a:endCxn id="55" idx="2"/>
          </p:cNvCxnSpPr>
          <p:nvPr/>
        </p:nvCxnSpPr>
        <p:spPr>
          <a:xfrm flipV="1">
            <a:off x="11127437" y="1915527"/>
            <a:ext cx="250786" cy="192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F8EFD6D-F3D2-46F2-AC8D-1DFA741D8D4F}"/>
              </a:ext>
            </a:extLst>
          </p:cNvPr>
          <p:cNvCxnSpPr>
            <a:cxnSpLocks/>
          </p:cNvCxnSpPr>
          <p:nvPr/>
        </p:nvCxnSpPr>
        <p:spPr>
          <a:xfrm>
            <a:off x="10299032"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7E6C1F-8AA8-47F7-B4C4-8EE0316B53F1}"/>
              </a:ext>
            </a:extLst>
          </p:cNvPr>
          <p:cNvCxnSpPr>
            <a:cxnSpLocks/>
          </p:cNvCxnSpPr>
          <p:nvPr/>
        </p:nvCxnSpPr>
        <p:spPr>
          <a:xfrm>
            <a:off x="10185035"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5BA1D40-BBED-4F0E-BF04-9F13878A5662}"/>
              </a:ext>
            </a:extLst>
          </p:cNvPr>
          <p:cNvCxnSpPr>
            <a:cxnSpLocks/>
          </p:cNvCxnSpPr>
          <p:nvPr/>
        </p:nvCxnSpPr>
        <p:spPr>
          <a:xfrm>
            <a:off x="10185036"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32CC048-B095-4C82-AB4F-FAC859B72DEA}"/>
              </a:ext>
            </a:extLst>
          </p:cNvPr>
          <p:cNvCxnSpPr>
            <a:cxnSpLocks/>
          </p:cNvCxnSpPr>
          <p:nvPr/>
        </p:nvCxnSpPr>
        <p:spPr>
          <a:xfrm>
            <a:off x="10185038"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426460-5B91-4705-8740-E27EC2FFDF8A}"/>
              </a:ext>
            </a:extLst>
          </p:cNvPr>
          <p:cNvCxnSpPr/>
          <p:nvPr/>
        </p:nvCxnSpPr>
        <p:spPr>
          <a:xfrm>
            <a:off x="10185038"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73A27622-7D4A-4C3A-A464-A269A6E1E406}"/>
              </a:ext>
            </a:extLst>
          </p:cNvPr>
          <p:cNvSpPr/>
          <p:nvPr/>
        </p:nvSpPr>
        <p:spPr>
          <a:xfrm>
            <a:off x="10244215" y="2629740"/>
            <a:ext cx="418674" cy="15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Oval 90">
            <a:extLst>
              <a:ext uri="{FF2B5EF4-FFF2-40B4-BE49-F238E27FC236}">
                <a16:creationId xmlns:a16="http://schemas.microsoft.com/office/drawing/2014/main" id="{C0858A8B-4F06-4B9D-AB84-19531A1A892D}"/>
              </a:ext>
            </a:extLst>
          </p:cNvPr>
          <p:cNvSpPr/>
          <p:nvPr/>
        </p:nvSpPr>
        <p:spPr>
          <a:xfrm>
            <a:off x="10662889" y="2360696"/>
            <a:ext cx="212179" cy="22591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2" name="Oval 91">
            <a:extLst>
              <a:ext uri="{FF2B5EF4-FFF2-40B4-BE49-F238E27FC236}">
                <a16:creationId xmlns:a16="http://schemas.microsoft.com/office/drawing/2014/main" id="{49EF21D8-7DD1-4BA0-953B-F4F7342C5EEC}"/>
              </a:ext>
            </a:extLst>
          </p:cNvPr>
          <p:cNvSpPr/>
          <p:nvPr/>
        </p:nvSpPr>
        <p:spPr>
          <a:xfrm>
            <a:off x="10440436" y="3008051"/>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Rectangle: Rounded Corners 92">
            <a:extLst>
              <a:ext uri="{FF2B5EF4-FFF2-40B4-BE49-F238E27FC236}">
                <a16:creationId xmlns:a16="http://schemas.microsoft.com/office/drawing/2014/main" id="{2BF20607-A48D-429F-AC83-366D369275FD}"/>
              </a:ext>
            </a:extLst>
          </p:cNvPr>
          <p:cNvSpPr/>
          <p:nvPr/>
        </p:nvSpPr>
        <p:spPr>
          <a:xfrm>
            <a:off x="10244215" y="3276094"/>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Isosceles Triangle 93">
            <a:extLst>
              <a:ext uri="{FF2B5EF4-FFF2-40B4-BE49-F238E27FC236}">
                <a16:creationId xmlns:a16="http://schemas.microsoft.com/office/drawing/2014/main" id="{F12B3115-D2DC-4D2E-B4D5-4978E79C5113}"/>
              </a:ext>
            </a:extLst>
          </p:cNvPr>
          <p:cNvSpPr/>
          <p:nvPr/>
        </p:nvSpPr>
        <p:spPr>
          <a:xfrm>
            <a:off x="10751226" y="3224826"/>
            <a:ext cx="319315" cy="1963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5" name="Straight Connector 94">
            <a:extLst>
              <a:ext uri="{FF2B5EF4-FFF2-40B4-BE49-F238E27FC236}">
                <a16:creationId xmlns:a16="http://schemas.microsoft.com/office/drawing/2014/main" id="{682D0FE1-1CDF-4BCD-81A0-52E85C574A9C}"/>
              </a:ext>
            </a:extLst>
          </p:cNvPr>
          <p:cNvCxnSpPr>
            <a:cxnSpLocks/>
          </p:cNvCxnSpPr>
          <p:nvPr/>
        </p:nvCxnSpPr>
        <p:spPr>
          <a:xfrm>
            <a:off x="11261945" y="245339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3D53AAD-72D2-4E46-AAC8-C944289761E0}"/>
              </a:ext>
            </a:extLst>
          </p:cNvPr>
          <p:cNvCxnSpPr>
            <a:cxnSpLocks/>
          </p:cNvCxnSpPr>
          <p:nvPr/>
        </p:nvCxnSpPr>
        <p:spPr>
          <a:xfrm>
            <a:off x="11147948" y="270225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642936-C050-498C-8A60-3B38B7596B4D}"/>
              </a:ext>
            </a:extLst>
          </p:cNvPr>
          <p:cNvCxnSpPr>
            <a:cxnSpLocks/>
          </p:cNvCxnSpPr>
          <p:nvPr/>
        </p:nvCxnSpPr>
        <p:spPr>
          <a:xfrm>
            <a:off x="11147949" y="28977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36C6AAC-23DA-4873-B99F-438D5FBBADE4}"/>
              </a:ext>
            </a:extLst>
          </p:cNvPr>
          <p:cNvCxnSpPr>
            <a:cxnSpLocks/>
          </p:cNvCxnSpPr>
          <p:nvPr/>
        </p:nvCxnSpPr>
        <p:spPr>
          <a:xfrm>
            <a:off x="11147951" y="3354983"/>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70CB066-04EF-4304-ACC7-DFE4BB104247}"/>
              </a:ext>
            </a:extLst>
          </p:cNvPr>
          <p:cNvCxnSpPr/>
          <p:nvPr/>
        </p:nvCxnSpPr>
        <p:spPr>
          <a:xfrm>
            <a:off x="11147951" y="31290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3C91BB52-A625-4AEE-8850-CDD6B616F8AD}"/>
              </a:ext>
            </a:extLst>
          </p:cNvPr>
          <p:cNvSpPr/>
          <p:nvPr/>
        </p:nvSpPr>
        <p:spPr>
          <a:xfrm>
            <a:off x="11408794" y="2355433"/>
            <a:ext cx="222453" cy="19760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3" name="Rectangle: Rounded Corners 102">
            <a:extLst>
              <a:ext uri="{FF2B5EF4-FFF2-40B4-BE49-F238E27FC236}">
                <a16:creationId xmlns:a16="http://schemas.microsoft.com/office/drawing/2014/main" id="{7F3D0C97-8272-48A9-9FD1-C7CD6E9CD453}"/>
              </a:ext>
            </a:extLst>
          </p:cNvPr>
          <p:cNvSpPr/>
          <p:nvPr/>
        </p:nvSpPr>
        <p:spPr>
          <a:xfrm>
            <a:off x="11217465" y="3064788"/>
            <a:ext cx="418674" cy="152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Isosceles Triangle 103">
            <a:extLst>
              <a:ext uri="{FF2B5EF4-FFF2-40B4-BE49-F238E27FC236}">
                <a16:creationId xmlns:a16="http://schemas.microsoft.com/office/drawing/2014/main" id="{83823DC9-A7B6-4A55-AD3D-F899B33B55D6}"/>
              </a:ext>
            </a:extLst>
          </p:cNvPr>
          <p:cNvSpPr/>
          <p:nvPr/>
        </p:nvSpPr>
        <p:spPr>
          <a:xfrm>
            <a:off x="11170867" y="2586720"/>
            <a:ext cx="319315" cy="196354"/>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5" name="Rectangle: Rounded Corners 104">
            <a:extLst>
              <a:ext uri="{FF2B5EF4-FFF2-40B4-BE49-F238E27FC236}">
                <a16:creationId xmlns:a16="http://schemas.microsoft.com/office/drawing/2014/main" id="{E19F224C-0A42-4B73-966C-AA74570B443E}"/>
              </a:ext>
            </a:extLst>
          </p:cNvPr>
          <p:cNvSpPr/>
          <p:nvPr/>
        </p:nvSpPr>
        <p:spPr>
          <a:xfrm>
            <a:off x="11230008" y="3289946"/>
            <a:ext cx="418674" cy="152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2" name="Straight Connector 71">
            <a:extLst>
              <a:ext uri="{FF2B5EF4-FFF2-40B4-BE49-F238E27FC236}">
                <a16:creationId xmlns:a16="http://schemas.microsoft.com/office/drawing/2014/main" id="{4FE9C25B-2AC0-46E6-A836-241E5178C531}"/>
              </a:ext>
            </a:extLst>
          </p:cNvPr>
          <p:cNvCxnSpPr>
            <a:cxnSpLocks/>
          </p:cNvCxnSpPr>
          <p:nvPr/>
        </p:nvCxnSpPr>
        <p:spPr>
          <a:xfrm flipV="1">
            <a:off x="11105682" y="2377440"/>
            <a:ext cx="7509" cy="1092815"/>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B5826423-7A9F-40AA-A6F5-2E3A89A4116F}"/>
              </a:ext>
            </a:extLst>
          </p:cNvPr>
          <p:cNvSpPr/>
          <p:nvPr/>
        </p:nvSpPr>
        <p:spPr>
          <a:xfrm>
            <a:off x="4292693" y="5808935"/>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Isosceles Triangle 111">
            <a:extLst>
              <a:ext uri="{FF2B5EF4-FFF2-40B4-BE49-F238E27FC236}">
                <a16:creationId xmlns:a16="http://schemas.microsoft.com/office/drawing/2014/main" id="{D6F3FFDC-125A-423A-8A3A-5BC6F2EABFAE}"/>
              </a:ext>
            </a:extLst>
          </p:cNvPr>
          <p:cNvSpPr/>
          <p:nvPr/>
        </p:nvSpPr>
        <p:spPr>
          <a:xfrm>
            <a:off x="4803222" y="5879112"/>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3" name="Isosceles Triangle 112">
            <a:extLst>
              <a:ext uri="{FF2B5EF4-FFF2-40B4-BE49-F238E27FC236}">
                <a16:creationId xmlns:a16="http://schemas.microsoft.com/office/drawing/2014/main" id="{F60B3767-D452-4342-AFBF-6B4C68425C14}"/>
              </a:ext>
            </a:extLst>
          </p:cNvPr>
          <p:cNvSpPr/>
          <p:nvPr/>
        </p:nvSpPr>
        <p:spPr>
          <a:xfrm>
            <a:off x="4803222" y="609740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Isosceles Triangle 113">
            <a:extLst>
              <a:ext uri="{FF2B5EF4-FFF2-40B4-BE49-F238E27FC236}">
                <a16:creationId xmlns:a16="http://schemas.microsoft.com/office/drawing/2014/main" id="{F163BC02-FBE7-4C31-A321-4265AE49B282}"/>
              </a:ext>
            </a:extLst>
          </p:cNvPr>
          <p:cNvSpPr/>
          <p:nvPr/>
        </p:nvSpPr>
        <p:spPr>
          <a:xfrm>
            <a:off x="4893632"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Isosceles Triangle 114">
            <a:extLst>
              <a:ext uri="{FF2B5EF4-FFF2-40B4-BE49-F238E27FC236}">
                <a16:creationId xmlns:a16="http://schemas.microsoft.com/office/drawing/2014/main" id="{43ABA813-29AA-47F0-B904-C2128F03CE03}"/>
              </a:ext>
            </a:extLst>
          </p:cNvPr>
          <p:cNvSpPr/>
          <p:nvPr/>
        </p:nvSpPr>
        <p:spPr>
          <a:xfrm>
            <a:off x="4406279" y="6266135"/>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6" name="Isosceles Triangle 115">
            <a:extLst>
              <a:ext uri="{FF2B5EF4-FFF2-40B4-BE49-F238E27FC236}">
                <a16:creationId xmlns:a16="http://schemas.microsoft.com/office/drawing/2014/main" id="{4E5F40FB-1375-4DC3-8D09-0397CA341597}"/>
              </a:ext>
            </a:extLst>
          </p:cNvPr>
          <p:cNvSpPr/>
          <p:nvPr/>
        </p:nvSpPr>
        <p:spPr>
          <a:xfrm>
            <a:off x="4668545" y="630122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Isosceles Triangle 116">
            <a:extLst>
              <a:ext uri="{FF2B5EF4-FFF2-40B4-BE49-F238E27FC236}">
                <a16:creationId xmlns:a16="http://schemas.microsoft.com/office/drawing/2014/main" id="{081268F8-C2F5-4A72-B1D4-2BDBFD030A85}"/>
              </a:ext>
            </a:extLst>
          </p:cNvPr>
          <p:cNvSpPr/>
          <p:nvPr/>
        </p:nvSpPr>
        <p:spPr>
          <a:xfrm>
            <a:off x="4508878" y="6002583"/>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8" name="Oval 117">
            <a:extLst>
              <a:ext uri="{FF2B5EF4-FFF2-40B4-BE49-F238E27FC236}">
                <a16:creationId xmlns:a16="http://schemas.microsoft.com/office/drawing/2014/main" id="{CAC360EE-DAD8-4D04-8B1F-6003E98E7748}"/>
              </a:ext>
            </a:extLst>
          </p:cNvPr>
          <p:cNvSpPr/>
          <p:nvPr/>
        </p:nvSpPr>
        <p:spPr>
          <a:xfrm>
            <a:off x="5136531" y="6162502"/>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Oval 118">
            <a:extLst>
              <a:ext uri="{FF2B5EF4-FFF2-40B4-BE49-F238E27FC236}">
                <a16:creationId xmlns:a16="http://schemas.microsoft.com/office/drawing/2014/main" id="{9BFBDE89-8A59-4DE8-BA33-B7A6DE61ABCE}"/>
              </a:ext>
            </a:extLst>
          </p:cNvPr>
          <p:cNvSpPr/>
          <p:nvPr/>
        </p:nvSpPr>
        <p:spPr>
          <a:xfrm>
            <a:off x="5287596" y="6466038"/>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Oval 119">
            <a:extLst>
              <a:ext uri="{FF2B5EF4-FFF2-40B4-BE49-F238E27FC236}">
                <a16:creationId xmlns:a16="http://schemas.microsoft.com/office/drawing/2014/main" id="{2E469B59-7A36-4044-AA23-1AB995153C5D}"/>
              </a:ext>
            </a:extLst>
          </p:cNvPr>
          <p:cNvSpPr/>
          <p:nvPr/>
        </p:nvSpPr>
        <p:spPr>
          <a:xfrm>
            <a:off x="5523851" y="6500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Oval 120">
            <a:extLst>
              <a:ext uri="{FF2B5EF4-FFF2-40B4-BE49-F238E27FC236}">
                <a16:creationId xmlns:a16="http://schemas.microsoft.com/office/drawing/2014/main" id="{A964B763-CB50-41DF-BECB-851D6E30FAAD}"/>
              </a:ext>
            </a:extLst>
          </p:cNvPr>
          <p:cNvSpPr/>
          <p:nvPr/>
        </p:nvSpPr>
        <p:spPr>
          <a:xfrm>
            <a:off x="5743017" y="656751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2" name="Oval 121">
            <a:extLst>
              <a:ext uri="{FF2B5EF4-FFF2-40B4-BE49-F238E27FC236}">
                <a16:creationId xmlns:a16="http://schemas.microsoft.com/office/drawing/2014/main" id="{A0A56790-1FCA-4913-8302-8AF0F9A87AC6}"/>
              </a:ext>
            </a:extLst>
          </p:cNvPr>
          <p:cNvSpPr/>
          <p:nvPr/>
        </p:nvSpPr>
        <p:spPr>
          <a:xfrm>
            <a:off x="5500247" y="6270194"/>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Oval 122">
            <a:extLst>
              <a:ext uri="{FF2B5EF4-FFF2-40B4-BE49-F238E27FC236}">
                <a16:creationId xmlns:a16="http://schemas.microsoft.com/office/drawing/2014/main" id="{5E0501CF-8616-4CF1-88F2-9A5C3FF1178A}"/>
              </a:ext>
            </a:extLst>
          </p:cNvPr>
          <p:cNvSpPr/>
          <p:nvPr/>
        </p:nvSpPr>
        <p:spPr>
          <a:xfrm>
            <a:off x="5729194" y="6374951"/>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Oval 123">
            <a:extLst>
              <a:ext uri="{FF2B5EF4-FFF2-40B4-BE49-F238E27FC236}">
                <a16:creationId xmlns:a16="http://schemas.microsoft.com/office/drawing/2014/main" id="{30ACAFB6-F0F7-40BD-90A6-1DAA8166BB61}"/>
              </a:ext>
            </a:extLst>
          </p:cNvPr>
          <p:cNvSpPr/>
          <p:nvPr/>
        </p:nvSpPr>
        <p:spPr>
          <a:xfrm>
            <a:off x="5136531" y="5660568"/>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Rectangle 124">
            <a:extLst>
              <a:ext uri="{FF2B5EF4-FFF2-40B4-BE49-F238E27FC236}">
                <a16:creationId xmlns:a16="http://schemas.microsoft.com/office/drawing/2014/main" id="{3700400A-C331-427D-9C01-CC52354D2B72}"/>
              </a:ext>
            </a:extLst>
          </p:cNvPr>
          <p:cNvSpPr/>
          <p:nvPr/>
        </p:nvSpPr>
        <p:spPr>
          <a:xfrm flipH="1">
            <a:off x="5372521" y="5923339"/>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125">
            <a:extLst>
              <a:ext uri="{FF2B5EF4-FFF2-40B4-BE49-F238E27FC236}">
                <a16:creationId xmlns:a16="http://schemas.microsoft.com/office/drawing/2014/main" id="{3AAC073C-7963-4C76-8FCC-C59C156C139B}"/>
              </a:ext>
            </a:extLst>
          </p:cNvPr>
          <p:cNvSpPr/>
          <p:nvPr/>
        </p:nvSpPr>
        <p:spPr>
          <a:xfrm flipH="1">
            <a:off x="5302837" y="5725884"/>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126">
            <a:extLst>
              <a:ext uri="{FF2B5EF4-FFF2-40B4-BE49-F238E27FC236}">
                <a16:creationId xmlns:a16="http://schemas.microsoft.com/office/drawing/2014/main" id="{B013B362-6D49-4360-AE89-D648CE293028}"/>
              </a:ext>
            </a:extLst>
          </p:cNvPr>
          <p:cNvSpPr/>
          <p:nvPr/>
        </p:nvSpPr>
        <p:spPr>
          <a:xfrm flipH="1">
            <a:off x="5565745" y="5873532"/>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Rectangle 137">
            <a:extLst>
              <a:ext uri="{FF2B5EF4-FFF2-40B4-BE49-F238E27FC236}">
                <a16:creationId xmlns:a16="http://schemas.microsoft.com/office/drawing/2014/main" id="{C2F6C1FD-2C10-4159-BD0F-2CF5CE4DF4A3}"/>
              </a:ext>
            </a:extLst>
          </p:cNvPr>
          <p:cNvSpPr/>
          <p:nvPr/>
        </p:nvSpPr>
        <p:spPr>
          <a:xfrm>
            <a:off x="805435" y="5756771"/>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9" name="Straight Connector 138">
            <a:extLst>
              <a:ext uri="{FF2B5EF4-FFF2-40B4-BE49-F238E27FC236}">
                <a16:creationId xmlns:a16="http://schemas.microsoft.com/office/drawing/2014/main" id="{3D04C4DD-8E76-4393-8CB7-6C8D46277F95}"/>
              </a:ext>
            </a:extLst>
          </p:cNvPr>
          <p:cNvCxnSpPr>
            <a:cxnSpLocks/>
          </p:cNvCxnSpPr>
          <p:nvPr/>
        </p:nvCxnSpPr>
        <p:spPr>
          <a:xfrm>
            <a:off x="995226" y="59091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B39598-2CAA-4AB0-B260-07B0C4C35E14}"/>
              </a:ext>
            </a:extLst>
          </p:cNvPr>
          <p:cNvCxnSpPr>
            <a:cxnSpLocks/>
          </p:cNvCxnSpPr>
          <p:nvPr/>
        </p:nvCxnSpPr>
        <p:spPr>
          <a:xfrm>
            <a:off x="874376" y="6068417"/>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8D1A80-0DDE-400D-BE29-411FF7D58A50}"/>
              </a:ext>
            </a:extLst>
          </p:cNvPr>
          <p:cNvCxnSpPr>
            <a:cxnSpLocks/>
          </p:cNvCxnSpPr>
          <p:nvPr/>
        </p:nvCxnSpPr>
        <p:spPr>
          <a:xfrm>
            <a:off x="878006" y="621397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E114BDA-DADB-4809-BC96-C0B3C652A6B4}"/>
              </a:ext>
            </a:extLst>
          </p:cNvPr>
          <p:cNvCxnSpPr>
            <a:cxnSpLocks/>
          </p:cNvCxnSpPr>
          <p:nvPr/>
        </p:nvCxnSpPr>
        <p:spPr>
          <a:xfrm>
            <a:off x="868571" y="6366371"/>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01A3989-C16E-4A54-B6C7-31E189B1CC64}"/>
              </a:ext>
            </a:extLst>
          </p:cNvPr>
          <p:cNvCxnSpPr>
            <a:cxnSpLocks/>
          </p:cNvCxnSpPr>
          <p:nvPr/>
        </p:nvCxnSpPr>
        <p:spPr>
          <a:xfrm>
            <a:off x="881230" y="652219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ED12CDB2-3C29-4FFD-A704-D7A3A20A24C6}"/>
              </a:ext>
            </a:extLst>
          </p:cNvPr>
          <p:cNvSpPr/>
          <p:nvPr/>
        </p:nvSpPr>
        <p:spPr>
          <a:xfrm>
            <a:off x="914110" y="5845915"/>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6" name="Oval 145">
            <a:extLst>
              <a:ext uri="{FF2B5EF4-FFF2-40B4-BE49-F238E27FC236}">
                <a16:creationId xmlns:a16="http://schemas.microsoft.com/office/drawing/2014/main" id="{28DDECF5-EEB2-47E5-9AB1-F6B5277CCA9F}"/>
              </a:ext>
            </a:extLst>
          </p:cNvPr>
          <p:cNvSpPr/>
          <p:nvPr/>
        </p:nvSpPr>
        <p:spPr>
          <a:xfrm>
            <a:off x="1096994" y="6135368"/>
            <a:ext cx="491490" cy="14705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Oval 146">
            <a:extLst>
              <a:ext uri="{FF2B5EF4-FFF2-40B4-BE49-F238E27FC236}">
                <a16:creationId xmlns:a16="http://schemas.microsoft.com/office/drawing/2014/main" id="{47A65958-09F2-4C21-81BD-736CA19FD400}"/>
              </a:ext>
            </a:extLst>
          </p:cNvPr>
          <p:cNvSpPr/>
          <p:nvPr/>
        </p:nvSpPr>
        <p:spPr>
          <a:xfrm>
            <a:off x="924768" y="6481713"/>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8" name="Oval 147">
            <a:extLst>
              <a:ext uri="{FF2B5EF4-FFF2-40B4-BE49-F238E27FC236}">
                <a16:creationId xmlns:a16="http://schemas.microsoft.com/office/drawing/2014/main" id="{DCF06F63-0457-498E-9281-5537E8AAA708}"/>
              </a:ext>
            </a:extLst>
          </p:cNvPr>
          <p:cNvSpPr/>
          <p:nvPr/>
        </p:nvSpPr>
        <p:spPr>
          <a:xfrm>
            <a:off x="856894" y="6001021"/>
            <a:ext cx="635747" cy="141095"/>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9" name="Oval 148">
            <a:extLst>
              <a:ext uri="{FF2B5EF4-FFF2-40B4-BE49-F238E27FC236}">
                <a16:creationId xmlns:a16="http://schemas.microsoft.com/office/drawing/2014/main" id="{73B3F87E-1416-42A6-8A7E-977758A27B38}"/>
              </a:ext>
            </a:extLst>
          </p:cNvPr>
          <p:cNvSpPr/>
          <p:nvPr/>
        </p:nvSpPr>
        <p:spPr>
          <a:xfrm>
            <a:off x="1204492" y="6462799"/>
            <a:ext cx="491490" cy="136517"/>
          </a:xfrm>
          <a:prstGeom prst="ellipse">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Oval 149">
            <a:extLst>
              <a:ext uri="{FF2B5EF4-FFF2-40B4-BE49-F238E27FC236}">
                <a16:creationId xmlns:a16="http://schemas.microsoft.com/office/drawing/2014/main" id="{4797BAF0-8224-4A01-84CE-455CAE4CB44C}"/>
              </a:ext>
            </a:extLst>
          </p:cNvPr>
          <p:cNvSpPr/>
          <p:nvPr/>
        </p:nvSpPr>
        <p:spPr>
          <a:xfrm>
            <a:off x="882163" y="6282419"/>
            <a:ext cx="322329" cy="157824"/>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1" name="Rectangle 150">
            <a:extLst>
              <a:ext uri="{FF2B5EF4-FFF2-40B4-BE49-F238E27FC236}">
                <a16:creationId xmlns:a16="http://schemas.microsoft.com/office/drawing/2014/main" id="{5F5E04EB-B99C-43E4-AC06-C26FC64B8935}"/>
              </a:ext>
            </a:extLst>
          </p:cNvPr>
          <p:cNvSpPr/>
          <p:nvPr/>
        </p:nvSpPr>
        <p:spPr>
          <a:xfrm>
            <a:off x="1817034" y="5772858"/>
            <a:ext cx="914400" cy="914400"/>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2" name="Straight Connector 151">
            <a:extLst>
              <a:ext uri="{FF2B5EF4-FFF2-40B4-BE49-F238E27FC236}">
                <a16:creationId xmlns:a16="http://schemas.microsoft.com/office/drawing/2014/main" id="{A89238CA-E6D6-4E2C-9C9A-A76E1A5E980A}"/>
              </a:ext>
            </a:extLst>
          </p:cNvPr>
          <p:cNvCxnSpPr>
            <a:cxnSpLocks/>
          </p:cNvCxnSpPr>
          <p:nvPr/>
        </p:nvCxnSpPr>
        <p:spPr>
          <a:xfrm>
            <a:off x="2006825" y="59252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152B4C7-2DFC-4CE6-A6B8-750420D53301}"/>
              </a:ext>
            </a:extLst>
          </p:cNvPr>
          <p:cNvCxnSpPr>
            <a:cxnSpLocks/>
          </p:cNvCxnSpPr>
          <p:nvPr/>
        </p:nvCxnSpPr>
        <p:spPr>
          <a:xfrm>
            <a:off x="1885975" y="6084504"/>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A010D30-8F63-4C1D-BDD4-BB1363AE3306}"/>
              </a:ext>
            </a:extLst>
          </p:cNvPr>
          <p:cNvCxnSpPr>
            <a:cxnSpLocks/>
          </p:cNvCxnSpPr>
          <p:nvPr/>
        </p:nvCxnSpPr>
        <p:spPr>
          <a:xfrm>
            <a:off x="1889605" y="6230058"/>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84245753-7C8C-42B9-9F28-7C63E7761557}"/>
              </a:ext>
            </a:extLst>
          </p:cNvPr>
          <p:cNvCxnSpPr>
            <a:cxnSpLocks/>
          </p:cNvCxnSpPr>
          <p:nvPr/>
        </p:nvCxnSpPr>
        <p:spPr>
          <a:xfrm>
            <a:off x="1880170" y="6382458"/>
            <a:ext cx="5370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5DB199D-CEEC-4BAD-BB4F-971D38353649}"/>
              </a:ext>
            </a:extLst>
          </p:cNvPr>
          <p:cNvCxnSpPr>
            <a:cxnSpLocks/>
          </p:cNvCxnSpPr>
          <p:nvPr/>
        </p:nvCxnSpPr>
        <p:spPr>
          <a:xfrm>
            <a:off x="1892829" y="6538281"/>
            <a:ext cx="7650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D127A0F5-55AC-4AC6-8281-3C4F48674489}"/>
              </a:ext>
            </a:extLst>
          </p:cNvPr>
          <p:cNvSpPr/>
          <p:nvPr/>
        </p:nvSpPr>
        <p:spPr>
          <a:xfrm>
            <a:off x="1925709" y="5862002"/>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Oval 157">
            <a:extLst>
              <a:ext uri="{FF2B5EF4-FFF2-40B4-BE49-F238E27FC236}">
                <a16:creationId xmlns:a16="http://schemas.microsoft.com/office/drawing/2014/main" id="{7E2A0594-EF9E-40DF-92A9-D5154A36FFEB}"/>
              </a:ext>
            </a:extLst>
          </p:cNvPr>
          <p:cNvSpPr/>
          <p:nvPr/>
        </p:nvSpPr>
        <p:spPr>
          <a:xfrm>
            <a:off x="2108593" y="6151455"/>
            <a:ext cx="491490" cy="147051"/>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Oval 158">
            <a:extLst>
              <a:ext uri="{FF2B5EF4-FFF2-40B4-BE49-F238E27FC236}">
                <a16:creationId xmlns:a16="http://schemas.microsoft.com/office/drawing/2014/main" id="{0D0D425D-8F73-4EA7-8278-630CA90DA9D5}"/>
              </a:ext>
            </a:extLst>
          </p:cNvPr>
          <p:cNvSpPr/>
          <p:nvPr/>
        </p:nvSpPr>
        <p:spPr>
          <a:xfrm>
            <a:off x="1936367" y="6497800"/>
            <a:ext cx="269792" cy="9229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Oval 159">
            <a:extLst>
              <a:ext uri="{FF2B5EF4-FFF2-40B4-BE49-F238E27FC236}">
                <a16:creationId xmlns:a16="http://schemas.microsoft.com/office/drawing/2014/main" id="{A07158F3-A2DA-4ED7-A164-AF4C5BD8FBCF}"/>
              </a:ext>
            </a:extLst>
          </p:cNvPr>
          <p:cNvSpPr/>
          <p:nvPr/>
        </p:nvSpPr>
        <p:spPr>
          <a:xfrm>
            <a:off x="1868493" y="6017108"/>
            <a:ext cx="635747" cy="141095"/>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Oval 160">
            <a:extLst>
              <a:ext uri="{FF2B5EF4-FFF2-40B4-BE49-F238E27FC236}">
                <a16:creationId xmlns:a16="http://schemas.microsoft.com/office/drawing/2014/main" id="{F25BAB67-7D2B-4A6F-9ECE-D77254BC89B4}"/>
              </a:ext>
            </a:extLst>
          </p:cNvPr>
          <p:cNvSpPr/>
          <p:nvPr/>
        </p:nvSpPr>
        <p:spPr>
          <a:xfrm>
            <a:off x="2216091" y="6478886"/>
            <a:ext cx="491490" cy="136517"/>
          </a:xfrm>
          <a:prstGeom prst="ellipse">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Oval 161">
            <a:extLst>
              <a:ext uri="{FF2B5EF4-FFF2-40B4-BE49-F238E27FC236}">
                <a16:creationId xmlns:a16="http://schemas.microsoft.com/office/drawing/2014/main" id="{F375449F-F5B8-4E1F-8891-179C4337ECB7}"/>
              </a:ext>
            </a:extLst>
          </p:cNvPr>
          <p:cNvSpPr/>
          <p:nvPr/>
        </p:nvSpPr>
        <p:spPr>
          <a:xfrm>
            <a:off x="1893762" y="6298506"/>
            <a:ext cx="322329" cy="157824"/>
          </a:xfrm>
          <a:prstGeom prst="ellipse">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6" name="Rectangle 165">
            <a:extLst>
              <a:ext uri="{FF2B5EF4-FFF2-40B4-BE49-F238E27FC236}">
                <a16:creationId xmlns:a16="http://schemas.microsoft.com/office/drawing/2014/main" id="{3E949A0D-24BF-4D50-9C82-A1CF09066664}"/>
              </a:ext>
            </a:extLst>
          </p:cNvPr>
          <p:cNvSpPr/>
          <p:nvPr/>
        </p:nvSpPr>
        <p:spPr>
          <a:xfrm>
            <a:off x="9297029" y="5635111"/>
            <a:ext cx="2002417" cy="1176592"/>
          </a:xfrm>
          <a:prstGeom prst="rect">
            <a:avLst/>
          </a:pr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7" name="Oval 166">
            <a:extLst>
              <a:ext uri="{FF2B5EF4-FFF2-40B4-BE49-F238E27FC236}">
                <a16:creationId xmlns:a16="http://schemas.microsoft.com/office/drawing/2014/main" id="{A63E56A4-5E83-41ED-BADB-4992B17A8659}"/>
              </a:ext>
            </a:extLst>
          </p:cNvPr>
          <p:cNvSpPr/>
          <p:nvPr/>
        </p:nvSpPr>
        <p:spPr>
          <a:xfrm>
            <a:off x="9362793" y="5804589"/>
            <a:ext cx="865316" cy="76590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Isosceles Triangle 167">
            <a:extLst>
              <a:ext uri="{FF2B5EF4-FFF2-40B4-BE49-F238E27FC236}">
                <a16:creationId xmlns:a16="http://schemas.microsoft.com/office/drawing/2014/main" id="{D7E61FB9-5AE6-4DEB-8117-F68B8C764911}"/>
              </a:ext>
            </a:extLst>
          </p:cNvPr>
          <p:cNvSpPr/>
          <p:nvPr/>
        </p:nvSpPr>
        <p:spPr>
          <a:xfrm>
            <a:off x="9873322" y="5874766"/>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9" name="Isosceles Triangle 168">
            <a:extLst>
              <a:ext uri="{FF2B5EF4-FFF2-40B4-BE49-F238E27FC236}">
                <a16:creationId xmlns:a16="http://schemas.microsoft.com/office/drawing/2014/main" id="{4C71D82D-8A93-46B9-A79E-5D45B4D293D5}"/>
              </a:ext>
            </a:extLst>
          </p:cNvPr>
          <p:cNvSpPr/>
          <p:nvPr/>
        </p:nvSpPr>
        <p:spPr>
          <a:xfrm>
            <a:off x="9873322" y="6093061"/>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Isosceles Triangle 169">
            <a:extLst>
              <a:ext uri="{FF2B5EF4-FFF2-40B4-BE49-F238E27FC236}">
                <a16:creationId xmlns:a16="http://schemas.microsoft.com/office/drawing/2014/main" id="{9492C512-B21D-44FC-9357-75A2DE1298D3}"/>
              </a:ext>
            </a:extLst>
          </p:cNvPr>
          <p:cNvSpPr/>
          <p:nvPr/>
        </p:nvSpPr>
        <p:spPr>
          <a:xfrm>
            <a:off x="10354085" y="6340168"/>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Isosceles Triangle 170">
            <a:extLst>
              <a:ext uri="{FF2B5EF4-FFF2-40B4-BE49-F238E27FC236}">
                <a16:creationId xmlns:a16="http://schemas.microsoft.com/office/drawing/2014/main" id="{26276E5C-89F5-4841-AE3E-FAC65E1F5EEB}"/>
              </a:ext>
            </a:extLst>
          </p:cNvPr>
          <p:cNvSpPr/>
          <p:nvPr/>
        </p:nvSpPr>
        <p:spPr>
          <a:xfrm>
            <a:off x="9476379" y="6261789"/>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Isosceles Triangle 171">
            <a:extLst>
              <a:ext uri="{FF2B5EF4-FFF2-40B4-BE49-F238E27FC236}">
                <a16:creationId xmlns:a16="http://schemas.microsoft.com/office/drawing/2014/main" id="{BCD1167E-2BC7-4B00-B9AA-0CE08240AD75}"/>
              </a:ext>
            </a:extLst>
          </p:cNvPr>
          <p:cNvSpPr/>
          <p:nvPr/>
        </p:nvSpPr>
        <p:spPr>
          <a:xfrm>
            <a:off x="9738645" y="629687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Isosceles Triangle 172">
            <a:extLst>
              <a:ext uri="{FF2B5EF4-FFF2-40B4-BE49-F238E27FC236}">
                <a16:creationId xmlns:a16="http://schemas.microsoft.com/office/drawing/2014/main" id="{FB815010-358F-46A4-A786-4E8FD467E082}"/>
              </a:ext>
            </a:extLst>
          </p:cNvPr>
          <p:cNvSpPr/>
          <p:nvPr/>
        </p:nvSpPr>
        <p:spPr>
          <a:xfrm>
            <a:off x="9578978" y="5998237"/>
            <a:ext cx="126000" cy="126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Oval 173">
            <a:extLst>
              <a:ext uri="{FF2B5EF4-FFF2-40B4-BE49-F238E27FC236}">
                <a16:creationId xmlns:a16="http://schemas.microsoft.com/office/drawing/2014/main" id="{35E05790-522A-4FC2-92D5-710A7F19F7F5}"/>
              </a:ext>
            </a:extLst>
          </p:cNvPr>
          <p:cNvSpPr/>
          <p:nvPr/>
        </p:nvSpPr>
        <p:spPr>
          <a:xfrm>
            <a:off x="10206631" y="6158156"/>
            <a:ext cx="959469" cy="60707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Oval 174">
            <a:extLst>
              <a:ext uri="{FF2B5EF4-FFF2-40B4-BE49-F238E27FC236}">
                <a16:creationId xmlns:a16="http://schemas.microsoft.com/office/drawing/2014/main" id="{F561BBFF-FF25-4454-A072-A24A4B353442}"/>
              </a:ext>
            </a:extLst>
          </p:cNvPr>
          <p:cNvSpPr/>
          <p:nvPr/>
        </p:nvSpPr>
        <p:spPr>
          <a:xfrm>
            <a:off x="9960477" y="6314243"/>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Oval 175">
            <a:extLst>
              <a:ext uri="{FF2B5EF4-FFF2-40B4-BE49-F238E27FC236}">
                <a16:creationId xmlns:a16="http://schemas.microsoft.com/office/drawing/2014/main" id="{93D551F8-9C53-4C87-ACBC-1AC618F55757}"/>
              </a:ext>
            </a:extLst>
          </p:cNvPr>
          <p:cNvSpPr/>
          <p:nvPr/>
        </p:nvSpPr>
        <p:spPr>
          <a:xfrm>
            <a:off x="10593951" y="6496605"/>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Oval 176">
            <a:extLst>
              <a:ext uri="{FF2B5EF4-FFF2-40B4-BE49-F238E27FC236}">
                <a16:creationId xmlns:a16="http://schemas.microsoft.com/office/drawing/2014/main" id="{457ACB61-DBA0-4785-A273-4D9D0BC10A72}"/>
              </a:ext>
            </a:extLst>
          </p:cNvPr>
          <p:cNvSpPr/>
          <p:nvPr/>
        </p:nvSpPr>
        <p:spPr>
          <a:xfrm>
            <a:off x="10804315" y="6359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Oval 177">
            <a:extLst>
              <a:ext uri="{FF2B5EF4-FFF2-40B4-BE49-F238E27FC236}">
                <a16:creationId xmlns:a16="http://schemas.microsoft.com/office/drawing/2014/main" id="{DA90310A-D9AD-4698-B044-7BF9A9ACE925}"/>
              </a:ext>
            </a:extLst>
          </p:cNvPr>
          <p:cNvSpPr/>
          <p:nvPr/>
        </p:nvSpPr>
        <p:spPr>
          <a:xfrm>
            <a:off x="10487644" y="5923406"/>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Oval 178">
            <a:extLst>
              <a:ext uri="{FF2B5EF4-FFF2-40B4-BE49-F238E27FC236}">
                <a16:creationId xmlns:a16="http://schemas.microsoft.com/office/drawing/2014/main" id="{7AFA8650-5CD5-4C0D-96A8-0B00AE93EEB0}"/>
              </a:ext>
            </a:extLst>
          </p:cNvPr>
          <p:cNvSpPr/>
          <p:nvPr/>
        </p:nvSpPr>
        <p:spPr>
          <a:xfrm>
            <a:off x="10549762" y="6233877"/>
            <a:ext cx="126000" cy="126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Oval 179">
            <a:extLst>
              <a:ext uri="{FF2B5EF4-FFF2-40B4-BE49-F238E27FC236}">
                <a16:creationId xmlns:a16="http://schemas.microsoft.com/office/drawing/2014/main" id="{3997665E-B71E-4151-A08C-CB2AF8627C13}"/>
              </a:ext>
            </a:extLst>
          </p:cNvPr>
          <p:cNvSpPr/>
          <p:nvPr/>
        </p:nvSpPr>
        <p:spPr>
          <a:xfrm>
            <a:off x="10206631" y="5656222"/>
            <a:ext cx="702953" cy="424164"/>
          </a:xfrm>
          <a:prstGeom prst="ellipse">
            <a:avLst/>
          </a:prstGeom>
          <a:no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1" name="Rectangle 180">
            <a:extLst>
              <a:ext uri="{FF2B5EF4-FFF2-40B4-BE49-F238E27FC236}">
                <a16:creationId xmlns:a16="http://schemas.microsoft.com/office/drawing/2014/main" id="{BB1AB179-FE35-4665-8478-5227E3ABFF6D}"/>
              </a:ext>
            </a:extLst>
          </p:cNvPr>
          <p:cNvSpPr/>
          <p:nvPr/>
        </p:nvSpPr>
        <p:spPr>
          <a:xfrm flipH="1">
            <a:off x="9991715" y="599888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2" name="Rectangle 181">
            <a:extLst>
              <a:ext uri="{FF2B5EF4-FFF2-40B4-BE49-F238E27FC236}">
                <a16:creationId xmlns:a16="http://schemas.microsoft.com/office/drawing/2014/main" id="{9BB785BC-0E33-4D1E-8174-58AA635E58C6}"/>
              </a:ext>
            </a:extLst>
          </p:cNvPr>
          <p:cNvSpPr/>
          <p:nvPr/>
        </p:nvSpPr>
        <p:spPr>
          <a:xfrm flipH="1">
            <a:off x="10372937" y="572153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a:extLst>
              <a:ext uri="{FF2B5EF4-FFF2-40B4-BE49-F238E27FC236}">
                <a16:creationId xmlns:a16="http://schemas.microsoft.com/office/drawing/2014/main" id="{16B71396-5513-4E68-B4C0-2101DDDBDDFE}"/>
              </a:ext>
            </a:extLst>
          </p:cNvPr>
          <p:cNvSpPr/>
          <p:nvPr/>
        </p:nvSpPr>
        <p:spPr>
          <a:xfrm flipH="1">
            <a:off x="10621762" y="5743708"/>
            <a:ext cx="108000" cy="108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Star: 5 Points 183">
            <a:extLst>
              <a:ext uri="{FF2B5EF4-FFF2-40B4-BE49-F238E27FC236}">
                <a16:creationId xmlns:a16="http://schemas.microsoft.com/office/drawing/2014/main" id="{C22C99C2-D482-45EF-B1DA-7B3724DC41D4}"/>
              </a:ext>
            </a:extLst>
          </p:cNvPr>
          <p:cNvSpPr/>
          <p:nvPr/>
        </p:nvSpPr>
        <p:spPr>
          <a:xfrm>
            <a:off x="11384333" y="5968488"/>
            <a:ext cx="262322" cy="264203"/>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5" name="TextBox 184">
            <a:extLst>
              <a:ext uri="{FF2B5EF4-FFF2-40B4-BE49-F238E27FC236}">
                <a16:creationId xmlns:a16="http://schemas.microsoft.com/office/drawing/2014/main" id="{1965B35D-94DF-4407-A9C4-CE0DFCB9E040}"/>
              </a:ext>
            </a:extLst>
          </p:cNvPr>
          <p:cNvSpPr txBox="1"/>
          <p:nvPr/>
        </p:nvSpPr>
        <p:spPr>
          <a:xfrm>
            <a:off x="11572576" y="5878741"/>
            <a:ext cx="327334" cy="461665"/>
          </a:xfrm>
          <a:prstGeom prst="rect">
            <a:avLst/>
          </a:prstGeom>
          <a:noFill/>
        </p:spPr>
        <p:txBody>
          <a:bodyPr wrap="square" rtlCol="0">
            <a:spAutoFit/>
          </a:bodyPr>
          <a:lstStyle/>
          <a:p>
            <a:r>
              <a:rPr lang="fr-FR" sz="2400" b="1" dirty="0"/>
              <a:t>?</a:t>
            </a:r>
          </a:p>
        </p:txBody>
      </p:sp>
      <p:sp>
        <p:nvSpPr>
          <p:cNvPr id="188" name="TextBox 187">
            <a:extLst>
              <a:ext uri="{FF2B5EF4-FFF2-40B4-BE49-F238E27FC236}">
                <a16:creationId xmlns:a16="http://schemas.microsoft.com/office/drawing/2014/main" id="{31B657B3-BD74-479B-A4F5-FF13ADA20693}"/>
              </a:ext>
            </a:extLst>
          </p:cNvPr>
          <p:cNvSpPr txBox="1"/>
          <p:nvPr/>
        </p:nvSpPr>
        <p:spPr>
          <a:xfrm>
            <a:off x="6291252" y="2676566"/>
            <a:ext cx="1093569" cy="338554"/>
          </a:xfrm>
          <a:prstGeom prst="rect">
            <a:avLst/>
          </a:prstGeom>
          <a:noFill/>
        </p:spPr>
        <p:txBody>
          <a:bodyPr wrap="none" rtlCol="0">
            <a:spAutoFit/>
          </a:bodyPr>
          <a:lstStyle/>
          <a:p>
            <a:r>
              <a:rPr lang="fr-FR" sz="1600" b="1" dirty="0">
                <a:solidFill>
                  <a:srgbClr val="0070C0"/>
                </a:solidFill>
              </a:rPr>
              <a:t>(Sélection)</a:t>
            </a:r>
          </a:p>
        </p:txBody>
      </p:sp>
    </p:spTree>
    <p:extLst>
      <p:ext uri="{BB962C8B-B14F-4D97-AF65-F5344CB8AC3E}">
        <p14:creationId xmlns:p14="http://schemas.microsoft.com/office/powerpoint/2010/main" val="36316919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Annexes</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a:bodyPr>
          <a:lstStyle/>
          <a:p>
            <a:r>
              <a:rPr lang="fr-FR" sz="2400" dirty="0"/>
              <a:t>Installation des bibliothèques Python</a:t>
            </a:r>
          </a:p>
          <a:p>
            <a:r>
              <a:rPr lang="fr-FR" sz="2400" dirty="0"/>
              <a:t>Fonctions Python utiles</a:t>
            </a:r>
          </a:p>
          <a:p>
            <a:r>
              <a:rPr lang="fr-FR" sz="2400" dirty="0"/>
              <a:t>Bibliographie</a:t>
            </a:r>
          </a:p>
          <a:p>
            <a:endParaRPr lang="fr-FR" sz="2400" dirty="0"/>
          </a:p>
        </p:txBody>
      </p:sp>
    </p:spTree>
    <p:extLst>
      <p:ext uri="{BB962C8B-B14F-4D97-AF65-F5344CB8AC3E}">
        <p14:creationId xmlns:p14="http://schemas.microsoft.com/office/powerpoint/2010/main" val="1397938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47934B-F8AB-EB4D-9BCF-08CE87452989}"/>
              </a:ext>
            </a:extLst>
          </p:cNvPr>
          <p:cNvSpPr>
            <a:spLocks noGrp="1"/>
          </p:cNvSpPr>
          <p:nvPr>
            <p:ph type="title"/>
          </p:nvPr>
        </p:nvSpPr>
        <p:spPr>
          <a:xfrm>
            <a:off x="381000" y="424092"/>
            <a:ext cx="10972800" cy="427171"/>
          </a:xfrm>
        </p:spPr>
        <p:txBody>
          <a:bodyPr>
            <a:noAutofit/>
          </a:bodyPr>
          <a:lstStyle/>
          <a:p>
            <a:pPr algn="ctr"/>
            <a:r>
              <a:rPr lang="fr-FR" sz="3200" b="1" dirty="0"/>
              <a:t>Installation des bibliothèques Python</a:t>
            </a:r>
          </a:p>
        </p:txBody>
      </p:sp>
      <p:sp>
        <p:nvSpPr>
          <p:cNvPr id="3" name="Espace réservé du contenu 2">
            <a:extLst>
              <a:ext uri="{FF2B5EF4-FFF2-40B4-BE49-F238E27FC236}">
                <a16:creationId xmlns:a16="http://schemas.microsoft.com/office/drawing/2014/main" id="{2A5F4DE4-1EED-EE40-8A8B-59FBD5E0B271}"/>
              </a:ext>
            </a:extLst>
          </p:cNvPr>
          <p:cNvSpPr>
            <a:spLocks noGrp="1"/>
          </p:cNvSpPr>
          <p:nvPr>
            <p:ph idx="1"/>
          </p:nvPr>
        </p:nvSpPr>
        <p:spPr/>
        <p:txBody>
          <a:bodyPr>
            <a:normAutofit fontScale="92500" lnSpcReduction="10000"/>
          </a:bodyPr>
          <a:lstStyle/>
          <a:p>
            <a:r>
              <a:rPr lang="fr-FR" sz="2400" b="1" dirty="0"/>
              <a:t>Annexe : installation de </a:t>
            </a:r>
            <a:r>
              <a:rPr lang="fr-FR" sz="2400" b="1" dirty="0" err="1"/>
              <a:t>spacy</a:t>
            </a:r>
            <a:endParaRPr lang="fr-FR" sz="2400" b="1" dirty="0"/>
          </a:p>
          <a:p>
            <a:pPr lvl="1"/>
            <a:r>
              <a:rPr lang="fr-FR" sz="2000" dirty="0"/>
              <a:t>Etape 1: installer </a:t>
            </a:r>
            <a:r>
              <a:rPr lang="fr-FR" sz="2000" dirty="0" err="1"/>
              <a:t>spacy</a:t>
            </a:r>
            <a:r>
              <a:rPr lang="fr-FR" sz="2000" dirty="0"/>
              <a:t> Exécuter Anaconda Prompt en tant qu'administrateur</a:t>
            </a:r>
          </a:p>
          <a:p>
            <a:pPr marL="457200" lvl="1" indent="0">
              <a:buNone/>
            </a:pPr>
            <a:r>
              <a:rPr lang="fr-FR" sz="2000" dirty="0"/>
              <a:t>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-c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-forge </a:t>
            </a:r>
            <a:r>
              <a:rPr lang="fr-FR" sz="2000" dirty="0" err="1">
                <a:latin typeface="Courier New" panose="02070309020205020404" pitchFamily="49" charset="0"/>
                <a:cs typeface="Courier New" panose="02070309020205020404" pitchFamily="49" charset="0"/>
              </a:rPr>
              <a:t>spacy</a:t>
            </a:r>
            <a:endParaRPr lang="fr-FR" sz="2000" dirty="0">
              <a:latin typeface="Courier New" panose="02070309020205020404" pitchFamily="49" charset="0"/>
              <a:cs typeface="Courier New" panose="02070309020205020404" pitchFamily="49" charset="0"/>
            </a:endParaRPr>
          </a:p>
          <a:p>
            <a:pPr lvl="1"/>
            <a:r>
              <a:rPr lang="fr-FR" sz="2000" dirty="0"/>
              <a:t>Etape 2: installer modèle de langue français Il y en a deux, un petit et un moyen, installer le moyen toujours au sein d'Anaconda Prompt</a:t>
            </a:r>
          </a:p>
          <a:p>
            <a:pPr marL="457200" lvl="1" indent="0">
              <a:buNone/>
            </a:pPr>
            <a:r>
              <a:rPr lang="fr-FR" sz="2000" dirty="0"/>
              <a:t>	 </a:t>
            </a:r>
            <a:r>
              <a:rPr lang="fr-FR" sz="2000" dirty="0">
                <a:latin typeface="Courier New" panose="02070309020205020404" pitchFamily="49" charset="0"/>
                <a:cs typeface="Courier New" panose="02070309020205020404" pitchFamily="49" charset="0"/>
              </a:rPr>
              <a:t>python -m </a:t>
            </a:r>
            <a:r>
              <a:rPr lang="fr-FR" sz="2000" dirty="0" err="1">
                <a:latin typeface="Courier New" panose="02070309020205020404" pitchFamily="49" charset="0"/>
                <a:cs typeface="Courier New" panose="02070309020205020404" pitchFamily="49" charset="0"/>
              </a:rPr>
              <a:t>spacy</a:t>
            </a:r>
            <a:r>
              <a:rPr lang="fr-FR" sz="2000" dirty="0">
                <a:latin typeface="Courier New" panose="02070309020205020404" pitchFamily="49" charset="0"/>
                <a:cs typeface="Courier New" panose="02070309020205020404" pitchFamily="49" charset="0"/>
              </a:rPr>
              <a:t> download </a:t>
            </a:r>
            <a:r>
              <a:rPr lang="fr-FR" sz="2000" dirty="0" err="1">
                <a:latin typeface="Courier New" panose="02070309020205020404" pitchFamily="49" charset="0"/>
                <a:cs typeface="Courier New" panose="02070309020205020404" pitchFamily="49" charset="0"/>
              </a:rPr>
              <a:t>fr_core_news_md</a:t>
            </a:r>
            <a:endParaRPr lang="fr-FR" sz="2000" dirty="0">
              <a:latin typeface="Courier New" panose="02070309020205020404" pitchFamily="49" charset="0"/>
              <a:cs typeface="Courier New" panose="02070309020205020404" pitchFamily="49" charset="0"/>
            </a:endParaRPr>
          </a:p>
          <a:p>
            <a:pPr lvl="1"/>
            <a:r>
              <a:rPr lang="fr-FR" sz="2000" dirty="0"/>
              <a:t>Complément : installer le détecteur de langue :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spacy-langdetect</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gensim</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-U </a:t>
            </a:r>
            <a:r>
              <a:rPr lang="fr-FR" sz="2000" dirty="0" err="1">
                <a:latin typeface="Courier New" panose="02070309020205020404" pitchFamily="49" charset="0"/>
                <a:cs typeface="Courier New" panose="02070309020205020404" pitchFamily="49" charset="0"/>
              </a:rPr>
              <a:t>gensim</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pyLDAvis</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pyldavis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Plotly</a:t>
            </a:r>
            <a:r>
              <a:rPr lang="fr-FR" sz="2400" b="1" dirty="0"/>
              <a:t> (express)</a:t>
            </a:r>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plotly_express</a:t>
            </a:r>
            <a:endParaRPr lang="fr-FR" sz="2000" dirty="0">
              <a:latin typeface="Courier New" panose="02070309020205020404" pitchFamily="49" charset="0"/>
              <a:cs typeface="Courier New" panose="02070309020205020404" pitchFamily="49" charset="0"/>
            </a:endParaRPr>
          </a:p>
          <a:p>
            <a:r>
              <a:rPr lang="fr-FR" sz="2400" b="1" dirty="0"/>
              <a:t>Annexe : installation de </a:t>
            </a:r>
            <a:r>
              <a:rPr lang="fr-FR" sz="2400" b="1" dirty="0" err="1"/>
              <a:t>WordCloud</a:t>
            </a:r>
            <a:endParaRPr lang="fr-FR" sz="2400" b="1" dirty="0"/>
          </a:p>
          <a:p>
            <a:pPr lvl="1"/>
            <a:r>
              <a:rPr lang="fr-FR" sz="2000" dirty="0"/>
              <a:t>Exécuter Anaconda Prompt en tant qu'administrateur </a:t>
            </a:r>
            <a:r>
              <a:rPr lang="fr-FR" sz="2000" dirty="0" err="1">
                <a:latin typeface="Courier New" panose="02070309020205020404" pitchFamily="49" charset="0"/>
                <a:cs typeface="Courier New" panose="02070309020205020404" pitchFamily="49" charset="0"/>
              </a:rPr>
              <a:t>pip</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ou </a:t>
            </a:r>
            <a:r>
              <a:rPr lang="fr-FR" sz="2000" dirty="0" err="1">
                <a:latin typeface="Courier New" panose="02070309020205020404" pitchFamily="49" charset="0"/>
                <a:cs typeface="Courier New" panose="02070309020205020404" pitchFamily="49" charset="0"/>
              </a:rPr>
              <a:t>conda</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install</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wordcloud</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endParaRPr lang="fr-FR" sz="2400" dirty="0"/>
          </a:p>
        </p:txBody>
      </p:sp>
    </p:spTree>
    <p:extLst>
      <p:ext uri="{BB962C8B-B14F-4D97-AF65-F5344CB8AC3E}">
        <p14:creationId xmlns:p14="http://schemas.microsoft.com/office/powerpoint/2010/main" val="902064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(1/2)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Listes : tableau à 1 dimension d’éléments ordonnés - un même élément peut s’y répéter</a:t>
            </a:r>
          </a:p>
          <a:p>
            <a:pPr marL="457200" lvl="1" indent="0">
              <a:buNone/>
            </a:pPr>
            <a:r>
              <a:rPr lang="fr-FR" dirty="0"/>
              <a:t>	</a:t>
            </a:r>
            <a:r>
              <a:rPr lang="fr-FR" sz="2000" dirty="0">
                <a:latin typeface="Courier New" panose="02070309020205020404" pitchFamily="49" charset="0"/>
                <a:cs typeface="Courier New" panose="02070309020205020404" pitchFamily="49" charset="0"/>
              </a:rPr>
              <a:t>[element_0, …, </a:t>
            </a:r>
            <a:r>
              <a:rPr lang="fr-FR" sz="2000" dirty="0" err="1">
                <a:latin typeface="Courier New" panose="02070309020205020404" pitchFamily="49" charset="0"/>
                <a:cs typeface="Courier New" panose="02070309020205020404" pitchFamily="49" charset="0"/>
              </a:rPr>
              <a:t>element_n</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a:t>
            </a:r>
          </a:p>
          <a:p>
            <a:pPr lvl="1"/>
            <a:r>
              <a:rPr lang="fr-FR" dirty="0"/>
              <a:t>Accès à un élément  ; Longueur d’une liste</a:t>
            </a:r>
          </a:p>
          <a:p>
            <a:pPr marL="457200" lvl="1" indent="0">
              <a:buNone/>
            </a:pPr>
            <a:r>
              <a:rPr lang="fr-FR" dirty="0"/>
              <a:t>	</a:t>
            </a:r>
            <a:r>
              <a:rPr lang="fr-FR" sz="2000" dirty="0">
                <a:latin typeface="Courier New" panose="02070309020205020404" pitchFamily="49" charset="0"/>
                <a:cs typeface="Courier New" panose="02070309020205020404" pitchFamily="49" charset="0"/>
              </a:rPr>
              <a:t>liste[indice]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(liste)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[0] =&gt; ‘abc’ ;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)-1] =&gt; 4</a:t>
            </a:r>
          </a:p>
          <a:p>
            <a:pPr lvl="1"/>
            <a:r>
              <a:rPr lang="fr-FR" dirty="0"/>
              <a:t>Rajouter un élément en bout de liste / une liste en bout de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liste.append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nv_element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liste.extend</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une_autre_liste</a:t>
            </a:r>
            <a:r>
              <a:rPr lang="fr-FR" sz="2000" dirty="0">
                <a:latin typeface="Courier New" panose="02070309020205020404" pitchFamily="49" charset="0"/>
                <a:cs typeface="Courier New" panose="02070309020205020404" pitchFamily="49" charset="0"/>
              </a:rPr>
              <a:t>)</a:t>
            </a:r>
          </a:p>
          <a:p>
            <a:pPr lvl="1"/>
            <a:r>
              <a:rPr lang="fr-FR" dirty="0"/>
              <a:t>Tester présence d’un élément dans une liste / boucler sur les éléments d’une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 ;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liste:</a:t>
            </a:r>
          </a:p>
          <a:p>
            <a:pPr marL="457200" lvl="1" indent="0">
              <a:buNone/>
            </a:pPr>
            <a:r>
              <a:rPr lang="fr-FR" sz="2000" dirty="0">
                <a:latin typeface="Courier New" panose="02070309020205020404" pitchFamily="49" charset="0"/>
                <a:cs typeface="Courier New" panose="02070309020205020404" pitchFamily="49" charset="0"/>
              </a:rPr>
              <a:t>	3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=&gt; </a:t>
            </a:r>
            <a:r>
              <a:rPr lang="fr-FR" sz="2000" dirty="0" err="1">
                <a:latin typeface="Courier New" panose="02070309020205020404" pitchFamily="49" charset="0"/>
                <a:cs typeface="Courier New" panose="02070309020205020404" pitchFamily="49" charset="0"/>
              </a:rPr>
              <a:t>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=&gt; ‘abc’,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3, 4,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for ix,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in </a:t>
            </a:r>
            <a:r>
              <a:rPr lang="fr-FR" sz="2000" dirty="0" err="1">
                <a:latin typeface="Courier New" panose="02070309020205020404" pitchFamily="49" charset="0"/>
                <a:cs typeface="Courier New" panose="02070309020205020404" pitchFamily="49" charset="0"/>
              </a:rPr>
              <a:t>enumerate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une_liste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(i, </a:t>
            </a:r>
            <a:r>
              <a:rPr lang="fr-FR" sz="2000" dirty="0" err="1">
                <a:latin typeface="Courier New" panose="02070309020205020404" pitchFamily="49" charset="0"/>
                <a:cs typeface="Courier New" panose="02070309020205020404" pitchFamily="49" charset="0"/>
              </a:rPr>
              <a:t>element</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0, ‘abc’,   1,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2, 3,   3, 4,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a:t>
            </a:r>
          </a:p>
          <a:p>
            <a:pPr lvl="1"/>
            <a:r>
              <a:rPr lang="fr-FR" dirty="0"/>
              <a:t>Trier une liste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liste.sort</a:t>
            </a:r>
            <a:r>
              <a:rPr lang="fr-FR" sz="2000" dirty="0">
                <a:latin typeface="Courier New" panose="02070309020205020404" pitchFamily="49" charset="0"/>
                <a:cs typeface="Courier New" panose="02070309020205020404" pitchFamily="49" charset="0"/>
              </a:rPr>
              <a:t>(key=</a:t>
            </a:r>
            <a:r>
              <a:rPr lang="fr-FR" sz="2000" dirty="0" err="1">
                <a:latin typeface="Courier New" panose="02070309020205020404" pitchFamily="49" charset="0"/>
                <a:cs typeface="Courier New" panose="02070309020205020404" pitchFamily="49" charset="0"/>
              </a:rPr>
              <a:t>une_fonction</a:t>
            </a:r>
            <a:r>
              <a:rPr lang="fr-FR" sz="2000" dirty="0">
                <a:latin typeface="Courier New" panose="02070309020205020404" pitchFamily="49" charset="0"/>
                <a:cs typeface="Courier New" panose="02070309020205020404" pitchFamily="49" charset="0"/>
              </a:rPr>
              <a:t>,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 False)</a:t>
            </a:r>
          </a:p>
          <a:p>
            <a:pPr marL="457200" lvl="1" indent="0">
              <a:buNone/>
            </a:pPr>
            <a:r>
              <a:rPr lang="fr-FR" sz="2000" dirty="0">
                <a:latin typeface="Courier New" panose="02070309020205020404" pitchFamily="49" charset="0"/>
                <a:cs typeface="Courier New" panose="02070309020205020404" pitchFamily="49" charset="0"/>
              </a:rPr>
              <a:t>	liste_2 = [3, 4, 2, 2]</a:t>
            </a:r>
          </a:p>
          <a:p>
            <a:pPr marL="457200" lvl="1" indent="0">
              <a:buNone/>
            </a:pPr>
            <a:r>
              <a:rPr lang="fr-FR" sz="2000" dirty="0">
                <a:latin typeface="Courier New" panose="02070309020205020404" pitchFamily="49" charset="0"/>
                <a:cs typeface="Courier New" panose="02070309020205020404" pitchFamily="49" charset="0"/>
              </a:rPr>
              <a:t>	liste_2.sort(key=lambda x: (x+2)%4, reverse=</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=&gt; [4, 3, 2, 2]</a:t>
            </a:r>
          </a:p>
        </p:txBody>
      </p:sp>
    </p:spTree>
    <p:extLst>
      <p:ext uri="{BB962C8B-B14F-4D97-AF65-F5344CB8AC3E}">
        <p14:creationId xmlns:p14="http://schemas.microsoft.com/office/powerpoint/2010/main" val="25917789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Autofit/>
          </a:bodyPr>
          <a:lstStyle/>
          <a:p>
            <a:r>
              <a:rPr lang="fr-FR" sz="3200" dirty="0"/>
              <a:t>Structures Python : listes, dictionnaires, t-</a:t>
            </a:r>
            <a:r>
              <a:rPr lang="fr-FR" sz="3200" dirty="0" err="1"/>
              <a:t>uplets</a:t>
            </a:r>
            <a:r>
              <a:rPr lang="fr-FR" sz="3200" dirty="0"/>
              <a:t>, ensembles (2/2)</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45143" y="1015604"/>
            <a:ext cx="12046857" cy="5943996"/>
          </a:xfrm>
        </p:spPr>
        <p:txBody>
          <a:bodyPr>
            <a:normAutofit fontScale="92500" lnSpcReduction="20000"/>
          </a:bodyPr>
          <a:lstStyle/>
          <a:p>
            <a:r>
              <a:rPr lang="fr-FR" dirty="0"/>
              <a:t>Dictionnaire : ensemble de couples (clé / valeur) non ordonnés ; une clé y est unique</a:t>
            </a:r>
          </a:p>
          <a:p>
            <a:pPr marL="457200" lvl="1" indent="0">
              <a:buNone/>
            </a:pPr>
            <a:r>
              <a:rPr lang="fr-FR" dirty="0"/>
              <a:t>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 </a:t>
            </a:r>
            <a:r>
              <a:rPr lang="fr-FR" sz="2000" dirty="0" err="1">
                <a:latin typeface="Courier New" panose="02070309020205020404" pitchFamily="49" charset="0"/>
                <a:cs typeface="Courier New" panose="02070309020205020404" pitchFamily="49" charset="0"/>
              </a:rPr>
              <a:t>autre_cle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autre_valeur</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 =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8}</a:t>
            </a:r>
          </a:p>
          <a:p>
            <a:pPr lvl="1"/>
            <a:r>
              <a:rPr lang="fr-FR" dirty="0"/>
              <a:t>Accès à un élément  ; Nombre d’éléments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len</a:t>
            </a:r>
            <a:r>
              <a:rPr lang="fr-FR" sz="2000" dirty="0">
                <a:latin typeface="Courier New" panose="02070309020205020404" pitchFamily="49" charset="0"/>
                <a:cs typeface="Courier New" panose="02070309020205020404" pitchFamily="49" charset="0"/>
              </a:rPr>
              <a:t>(dico)</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un_dico</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=&gt; 5 ;</a:t>
            </a:r>
          </a:p>
          <a:p>
            <a:pPr lvl="1"/>
            <a:r>
              <a:rPr lang="fr-FR" dirty="0"/>
              <a:t>Rajouter un élément en dico (doit ne pas déjà y exister)</a:t>
            </a:r>
          </a:p>
          <a:p>
            <a:pPr marL="457200" lvl="1" indent="0">
              <a:buNone/>
            </a:pPr>
            <a:r>
              <a:rPr lang="fr-FR" dirty="0"/>
              <a:t>	</a:t>
            </a:r>
            <a:r>
              <a:rPr lang="fr-FR" sz="2000" dirty="0">
                <a:latin typeface="Courier New" panose="02070309020205020404" pitchFamily="49" charset="0"/>
                <a:cs typeface="Courier New" panose="02070309020205020404" pitchFamily="49" charset="0"/>
              </a:rPr>
              <a:t>if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 valeur</a:t>
            </a:r>
          </a:p>
          <a:p>
            <a:pPr lvl="1"/>
            <a:r>
              <a:rPr lang="fr-FR" dirty="0"/>
              <a:t>Boucler sur les éléments d’un dictionnaire</a:t>
            </a:r>
          </a:p>
          <a:p>
            <a:pPr marL="457200" lvl="1" indent="0">
              <a:buNone/>
            </a:pPr>
            <a:r>
              <a:rPr lang="fr-FR" dirty="0"/>
              <a:t>	</a:t>
            </a:r>
            <a:r>
              <a:rPr lang="fr-FR" sz="2000" dirty="0">
                <a:latin typeface="Courier New" panose="02070309020205020404" pitchFamily="49" charset="0"/>
                <a:cs typeface="Courier New" panose="02070309020205020404" pitchFamily="49" charset="0"/>
              </a:rPr>
              <a:t>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in dico :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dico.items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print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dico[</a:t>
            </a:r>
            <a:r>
              <a:rPr lang="fr-FR" sz="2000" dirty="0" err="1">
                <a:latin typeface="Courier New" panose="02070309020205020404" pitchFamily="49" charset="0"/>
                <a:cs typeface="Courier New" panose="02070309020205020404" pitchFamily="49" charset="0"/>
              </a:rPr>
              <a:t>cle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=&gt; ‘abc’, 2   ‘</a:t>
            </a:r>
            <a:r>
              <a:rPr lang="fr-FR" sz="2000" dirty="0" err="1">
                <a:latin typeface="Courier New" panose="02070309020205020404" pitchFamily="49" charset="0"/>
                <a:cs typeface="Courier New" panose="02070309020205020404" pitchFamily="49" charset="0"/>
              </a:rPr>
              <a:t>def</a:t>
            </a:r>
            <a:r>
              <a:rPr lang="fr-FR" sz="2000" dirty="0">
                <a:latin typeface="Courier New" panose="02070309020205020404" pitchFamily="49" charset="0"/>
                <a:cs typeface="Courier New" panose="02070309020205020404" pitchFamily="49" charset="0"/>
              </a:rPr>
              <a:t>’, 5   ‘</a:t>
            </a:r>
            <a:r>
              <a:rPr lang="fr-FR" sz="2000" dirty="0" err="1">
                <a:latin typeface="Courier New" panose="02070309020205020404" pitchFamily="49" charset="0"/>
                <a:cs typeface="Courier New" panose="02070309020205020404" pitchFamily="49" charset="0"/>
              </a:rPr>
              <a:t>xyz</a:t>
            </a:r>
            <a:r>
              <a:rPr lang="fr-FR" sz="2000" dirty="0">
                <a:latin typeface="Courier New" panose="02070309020205020404" pitchFamily="49" charset="0"/>
                <a:cs typeface="Courier New" panose="02070309020205020404" pitchFamily="49" charset="0"/>
              </a:rPr>
              <a:t> ’, 8</a:t>
            </a:r>
          </a:p>
          <a:p>
            <a:r>
              <a:rPr lang="fr-FR" dirty="0" err="1"/>
              <a:t>Tuplets</a:t>
            </a:r>
            <a:r>
              <a:rPr lang="fr-FR" dirty="0"/>
              <a:t> : ensemble de n éléments ordonnés et définis une fois pour toutes</a:t>
            </a:r>
          </a:p>
          <a:p>
            <a:pPr marL="457200" lvl="1" indent="0">
              <a:buNone/>
            </a:pPr>
            <a:r>
              <a:rPr lang="fr-FR" dirty="0"/>
              <a:t>	</a:t>
            </a:r>
            <a:r>
              <a:rPr lang="fr-FR" sz="2100" dirty="0" err="1">
                <a:latin typeface="Courier New" panose="02070309020205020404" pitchFamily="49" charset="0"/>
                <a:cs typeface="Courier New" panose="02070309020205020404" pitchFamily="49" charset="0"/>
              </a:rPr>
              <a:t>un_tuplet</a:t>
            </a:r>
            <a:r>
              <a:rPr lang="fr-FR" sz="2100" dirty="0">
                <a:latin typeface="Courier New" panose="02070309020205020404" pitchFamily="49" charset="0"/>
                <a:cs typeface="Courier New" panose="02070309020205020404" pitchFamily="49" charset="0"/>
              </a:rPr>
              <a:t> = (1, 4, 6)</a:t>
            </a:r>
          </a:p>
          <a:p>
            <a:pPr lvl="1"/>
            <a:r>
              <a:rPr lang="fr-FR" dirty="0"/>
              <a:t>Accès à un élément : comme pour une liste, par indice</a:t>
            </a:r>
          </a:p>
          <a:p>
            <a:r>
              <a:rPr lang="fr-FR" dirty="0"/>
              <a:t>Ensembles : ensemble d’éléments sans ordre sur lesquels on peut effectuer des opérations ensemblistes (union, intersection…) ; un élément y est unique</a:t>
            </a:r>
          </a:p>
          <a:p>
            <a:pPr marL="457200" lvl="1" indent="0">
              <a:buNone/>
            </a:pPr>
            <a:r>
              <a:rPr lang="fr-FR" dirty="0"/>
              <a:t>	</a:t>
            </a:r>
            <a:r>
              <a:rPr lang="fr-FR" sz="2100" dirty="0">
                <a:latin typeface="Courier New" panose="02070309020205020404" pitchFamily="49" charset="0"/>
                <a:cs typeface="Courier New" panose="02070309020205020404" pitchFamily="49" charset="0"/>
              </a:rPr>
              <a:t>{‘a’, ‘</a:t>
            </a:r>
            <a:r>
              <a:rPr lang="fr-FR" sz="2100" dirty="0" err="1">
                <a:latin typeface="Courier New" panose="02070309020205020404" pitchFamily="49" charset="0"/>
                <a:cs typeface="Courier New" panose="02070309020205020404" pitchFamily="49" charset="0"/>
              </a:rPr>
              <a:t>bc</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ced</a:t>
            </a:r>
            <a:r>
              <a:rPr lang="fr-FR" sz="2100" dirty="0">
                <a:latin typeface="Courier New" panose="02070309020205020404" pitchFamily="49" charset="0"/>
                <a:cs typeface="Courier New" panose="02070309020205020404" pitchFamily="49" charset="0"/>
              </a:rPr>
              <a:t>’}</a:t>
            </a:r>
          </a:p>
          <a:p>
            <a:pPr marL="457200" lvl="1" indent="0">
              <a:buNone/>
            </a:pPr>
            <a:r>
              <a:rPr lang="fr-FR"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909315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chaînes de caractères (</a:t>
            </a:r>
            <a:r>
              <a:rPr lang="fr-FR" dirty="0" err="1"/>
              <a:t>str</a:t>
            </a:r>
            <a:r>
              <a:rPr lang="fr-FR" dirty="0"/>
              <a:t>)</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489054" y="1015604"/>
            <a:ext cx="11213892" cy="5943996"/>
          </a:xfrm>
        </p:spPr>
        <p:txBody>
          <a:bodyPr>
            <a:normAutofit fontScale="70000" lnSpcReduction="20000"/>
          </a:bodyPr>
          <a:lstStyle/>
          <a:p>
            <a:r>
              <a:rPr lang="fr-FR" dirty="0"/>
              <a:t>Concaténation de deux chaînes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str1 + str2</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'rapide' + 'ment’ =&gt; 'rapidement'</a:t>
            </a:r>
          </a:p>
          <a:p>
            <a:r>
              <a:rPr lang="fr-FR" dirty="0"/>
              <a:t>Concaténation de n chaînes avec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sep.join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(['les', 'gilets', 'jaunes’]) =&gt; 'les gilets jaunes'</a:t>
            </a:r>
          </a:p>
          <a:p>
            <a:r>
              <a:rPr lang="fr-FR" dirty="0"/>
              <a:t>Décomposition d’une chaîne selon son séparateur</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nv_str_lst</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str.split</a:t>
            </a:r>
            <a:r>
              <a:rPr lang="fr-FR" sz="2000" dirty="0">
                <a:latin typeface="Courier New" panose="02070309020205020404" pitchFamily="49" charset="0"/>
                <a:cs typeface="Courier New" panose="02070309020205020404" pitchFamily="49" charset="0"/>
              </a:rPr>
              <a:t>(sep)</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str_lst</a:t>
            </a:r>
            <a:r>
              <a:rPr lang="fr-FR" sz="2000" dirty="0">
                <a:latin typeface="Courier New" panose="02070309020205020404" pitchFamily="49" charset="0"/>
                <a:cs typeface="Courier New" panose="02070309020205020404" pitchFamily="49" charset="0"/>
              </a:rPr>
              <a:t> = 'les gilets </a:t>
            </a:r>
            <a:r>
              <a:rPr lang="fr-FR" sz="2000" dirty="0" err="1">
                <a:latin typeface="Courier New" panose="02070309020205020404" pitchFamily="49" charset="0"/>
                <a:cs typeface="Courier New" panose="02070309020205020404" pitchFamily="49" charset="0"/>
              </a:rPr>
              <a:t>jaunes'.split</a:t>
            </a:r>
            <a:r>
              <a:rPr lang="fr-FR" sz="2000" dirty="0">
                <a:latin typeface="Courier New" panose="02070309020205020404" pitchFamily="49" charset="0"/>
                <a:cs typeface="Courier New" panose="02070309020205020404" pitchFamily="49" charset="0"/>
              </a:rPr>
              <a:t>(' ‘) =&gt; ['les', 'gilets', 'jaunes’]</a:t>
            </a:r>
          </a:p>
          <a:p>
            <a:r>
              <a:rPr lang="fr-FR" dirty="0"/>
              <a:t>Formatage / composition d’une chaîne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arg_list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"acte %d du %02d-%02d à %s" % (9, 11, 1, 'Bourges’)</a:t>
            </a:r>
          </a:p>
          <a:p>
            <a:pPr marL="457200" lvl="1" indent="0">
              <a:buNone/>
            </a:pPr>
            <a:r>
              <a:rPr lang="fr-FR" sz="2000" dirty="0">
                <a:latin typeface="Courier New" panose="02070309020205020404" pitchFamily="49" charset="0"/>
                <a:cs typeface="Courier New" panose="02070309020205020404" pitchFamily="49" charset="0"/>
              </a:rPr>
              <a:t>	=&gt; "acte 9 du 11-01 à Bourges" </a:t>
            </a:r>
          </a:p>
          <a:p>
            <a:r>
              <a:rPr lang="fr-FR" dirty="0"/>
              <a:t>Modification d’une chaîne </a:t>
            </a:r>
          </a:p>
          <a:p>
            <a:pPr lvl="1"/>
            <a:r>
              <a:rPr lang="fr-FR" dirty="0"/>
              <a:t>remplacer une sous-chaîne par une autre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str.replace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ss_ch_remplacee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ss_ch_remplacante</a:t>
            </a:r>
            <a:r>
              <a:rPr lang="fr-FR" dirty="0">
                <a:latin typeface="Courier New" panose="02070309020205020404" pitchFamily="49" charset="0"/>
                <a:cs typeface="Courier New" panose="02070309020205020404" pitchFamily="49" charset="0"/>
              </a:rPr>
              <a:t>')</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'les gilets </a:t>
            </a:r>
            <a:r>
              <a:rPr lang="fr-FR" dirty="0" err="1">
                <a:latin typeface="Courier New" panose="02070309020205020404" pitchFamily="49" charset="0"/>
                <a:cs typeface="Courier New" panose="02070309020205020404" pitchFamily="49" charset="0"/>
              </a:rPr>
              <a:t>jaunes'.replace</a:t>
            </a:r>
            <a:r>
              <a:rPr lang="fr-FR" dirty="0">
                <a:latin typeface="Courier New" panose="02070309020205020404" pitchFamily="49" charset="0"/>
                <a:cs typeface="Courier New" panose="02070309020205020404" pitchFamily="49" charset="0"/>
              </a:rPr>
              <a:t>('jaune', 'bleu') =&gt; 'les gilets bleus’</a:t>
            </a:r>
          </a:p>
          <a:p>
            <a:pPr lvl="1"/>
            <a:r>
              <a:rPr lang="fr-FR" dirty="0"/>
              <a:t>mettre la chaîne en minuscule</a:t>
            </a:r>
          </a:p>
          <a:p>
            <a:pPr marL="914400" lvl="2" indent="0">
              <a:buNone/>
            </a:pPr>
            <a:r>
              <a:rPr lang="fr-FR" dirty="0" err="1">
                <a:latin typeface="Courier New" panose="02070309020205020404" pitchFamily="49" charset="0"/>
                <a:cs typeface="Courier New" panose="02070309020205020404" pitchFamily="49" charset="0"/>
              </a:rPr>
              <a:t>nv_str</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str.lower</a:t>
            </a:r>
            <a:r>
              <a:rPr lang="fr-FR" dirty="0">
                <a:latin typeface="Courier New" panose="02070309020205020404" pitchFamily="49" charset="0"/>
                <a:cs typeface="Courier New" panose="02070309020205020404" pitchFamily="49" charset="0"/>
              </a:rPr>
              <a:t>()</a:t>
            </a:r>
          </a:p>
          <a:p>
            <a:r>
              <a:rPr lang="fr-FR" dirty="0"/>
              <a:t>Obtenir une sous-chaîne par troncation</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str</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start:end</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sub_str</a:t>
            </a:r>
            <a:r>
              <a:rPr lang="fr-FR" sz="2000" dirty="0">
                <a:latin typeface="Courier New" panose="02070309020205020404" pitchFamily="49" charset="0"/>
                <a:cs typeface="Courier New" panose="02070309020205020404" pitchFamily="49" charset="0"/>
              </a:rPr>
              <a:t> = 'mouvement'[1:4] =&gt; '</a:t>
            </a:r>
            <a:r>
              <a:rPr lang="fr-FR" sz="2000" dirty="0" err="1">
                <a:latin typeface="Courier New" panose="02070309020205020404" pitchFamily="49" charset="0"/>
                <a:cs typeface="Courier New" panose="02070309020205020404" pitchFamily="49" charset="0"/>
              </a:rPr>
              <a:t>ouv</a:t>
            </a:r>
            <a:r>
              <a:rPr lang="fr-FR"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43483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Fonctions python : </a:t>
            </a:r>
            <a:r>
              <a:rPr lang="fr-FR" dirty="0" err="1"/>
              <a:t>datetime</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65101" y="1050529"/>
            <a:ext cx="11818120" cy="5545144"/>
          </a:xfrm>
        </p:spPr>
        <p:txBody>
          <a:bodyPr>
            <a:normAutofit/>
          </a:bodyPr>
          <a:lstStyle/>
          <a:p>
            <a:r>
              <a:rPr lang="fr-FR" dirty="0"/>
              <a:t>Convertir une chaîne de caractères en une date(time)</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str_date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str_format</a:t>
            </a:r>
            <a:r>
              <a:rPr lang="fr-FR" dirty="0">
                <a:latin typeface="Courier New" panose="02070309020205020404" pitchFamily="49" charset="0"/>
                <a:cs typeface="Courier New" panose="02070309020205020404" pitchFamily="49" charset="0"/>
              </a:rPr>
              <a:t>)</a:t>
            </a:r>
          </a:p>
          <a:p>
            <a:pPr marL="800100" lvl="2" indent="0">
              <a:buNone/>
            </a:pPr>
            <a:r>
              <a:rPr lang="fr-FR" dirty="0" err="1">
                <a:latin typeface="Courier New" panose="02070309020205020404" pitchFamily="49" charset="0"/>
                <a:cs typeface="Courier New" panose="02070309020205020404" pitchFamily="49" charset="0"/>
              </a:rPr>
              <a:t>nv_date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dt.datetime.strptime</a:t>
            </a:r>
            <a:r>
              <a:rPr lang="fr-FR" dirty="0">
                <a:latin typeface="Courier New" panose="02070309020205020404" pitchFamily="49" charset="0"/>
                <a:cs typeface="Courier New" panose="02070309020205020404" pitchFamily="49" charset="0"/>
              </a:rPr>
              <a:t>('2019-05-21', '%Y-%m-</a:t>
            </a:r>
            <a:r>
              <a:rPr lang="fr-FR">
                <a:latin typeface="Courier New" panose="02070309020205020404" pitchFamily="49" charset="0"/>
                <a:cs typeface="Courier New" panose="02070309020205020404" pitchFamily="49" charset="0"/>
              </a:rPr>
              <a:t>%d’).date() </a:t>
            </a:r>
            <a:r>
              <a:rPr lang="fr-FR" dirty="0">
                <a:latin typeface="Courier New" panose="02070309020205020404" pitchFamily="49" charset="0"/>
                <a:cs typeface="Courier New" panose="02070309020205020404" pitchFamily="49" charset="0"/>
              </a:rPr>
              <a:t>=&gt; </a:t>
            </a:r>
            <a:r>
              <a:rPr lang="fr-FR" dirty="0">
                <a:cs typeface="Courier New" panose="02070309020205020404" pitchFamily="49" charset="0"/>
              </a:rPr>
              <a:t>la date voulue</a:t>
            </a:r>
          </a:p>
          <a:p>
            <a:r>
              <a:rPr lang="fr-FR" dirty="0"/>
              <a:t>Convertir une date(time) en une chaîne de caractères</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nv_str</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(date, </a:t>
            </a:r>
            <a:r>
              <a:rPr lang="fr-FR" sz="2000" dirty="0" err="1">
                <a:latin typeface="Courier New" panose="02070309020205020404" pitchFamily="49" charset="0"/>
                <a:cs typeface="Courier New" panose="02070309020205020404" pitchFamily="49" charset="0"/>
              </a:rPr>
              <a:t>str_format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dt.datetime.strftime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nv_date</a:t>
            </a:r>
            <a:r>
              <a:rPr lang="fr-FR" sz="2000" dirty="0">
                <a:latin typeface="Courier New" panose="02070309020205020404" pitchFamily="49" charset="0"/>
                <a:cs typeface="Courier New" panose="02070309020205020404" pitchFamily="49" charset="0"/>
              </a:rPr>
              <a:t>, '%d/%m%/Y') =&gt; '21/05/2019’</a:t>
            </a:r>
          </a:p>
          <a:p>
            <a:pPr indent="-342900"/>
            <a:r>
              <a:rPr lang="fr-FR" dirty="0"/>
              <a:t>Obtenir année, mois, jour d’une date</a:t>
            </a:r>
          </a:p>
          <a:p>
            <a:pPr marL="914400" lvl="2" indent="0">
              <a:buNone/>
            </a:pPr>
            <a:r>
              <a:rPr lang="fr-FR" dirty="0">
                <a:latin typeface="Courier New" panose="02070309020205020404" pitchFamily="49" charset="0"/>
                <a:cs typeface="Courier New" panose="02070309020205020404" pitchFamily="49" charset="0"/>
              </a:rPr>
              <a:t>année = </a:t>
            </a:r>
            <a:r>
              <a:rPr lang="fr-FR" dirty="0" err="1">
                <a:latin typeface="Courier New" panose="02070309020205020404" pitchFamily="49" charset="0"/>
                <a:cs typeface="Courier New" panose="02070309020205020404" pitchFamily="49" charset="0"/>
              </a:rPr>
              <a:t>date.year</a:t>
            </a:r>
            <a:r>
              <a:rPr lang="fr-FR" dirty="0">
                <a:latin typeface="Courier New" panose="02070309020205020404" pitchFamily="49" charset="0"/>
                <a:cs typeface="Courier New" panose="02070309020205020404" pitchFamily="49" charset="0"/>
              </a:rPr>
              <a:t> ; mois = </a:t>
            </a:r>
            <a:r>
              <a:rPr lang="fr-FR" dirty="0" err="1">
                <a:latin typeface="Courier New" panose="02070309020205020404" pitchFamily="49" charset="0"/>
                <a:cs typeface="Courier New" panose="02070309020205020404" pitchFamily="49" charset="0"/>
              </a:rPr>
              <a:t>date.month</a:t>
            </a:r>
            <a:r>
              <a:rPr lang="fr-FR" dirty="0">
                <a:latin typeface="Courier New" panose="02070309020205020404" pitchFamily="49" charset="0"/>
                <a:cs typeface="Courier New" panose="02070309020205020404" pitchFamily="49" charset="0"/>
              </a:rPr>
              <a:t> ; jour = </a:t>
            </a:r>
            <a:r>
              <a:rPr lang="fr-FR" dirty="0" err="1">
                <a:latin typeface="Courier New" panose="02070309020205020404" pitchFamily="49" charset="0"/>
                <a:cs typeface="Courier New" panose="02070309020205020404" pitchFamily="49" charset="0"/>
              </a:rPr>
              <a:t>date.day</a:t>
            </a:r>
            <a:endParaRPr lang="fr-FR" dirty="0"/>
          </a:p>
          <a:p>
            <a:pPr indent="-342900"/>
            <a:r>
              <a:rPr lang="fr-FR" dirty="0">
                <a:cs typeface="Courier New" panose="02070309020205020404" pitchFamily="49" charset="0"/>
              </a:rPr>
              <a:t>Obtenir année, semaine, jour de la semaine d’une date</a:t>
            </a:r>
          </a:p>
          <a:p>
            <a:pPr marL="914400" lvl="2" indent="0">
              <a:buNone/>
            </a:pPr>
            <a:r>
              <a:rPr lang="fr-FR" dirty="0">
                <a:latin typeface="Courier New" panose="02070309020205020404" pitchFamily="49" charset="0"/>
                <a:cs typeface="Courier New" panose="02070309020205020404" pitchFamily="49" charset="0"/>
              </a:rPr>
              <a:t>(année, </a:t>
            </a:r>
            <a:r>
              <a:rPr lang="fr-FR" dirty="0" err="1">
                <a:latin typeface="Courier New" panose="02070309020205020404" pitchFamily="49" charset="0"/>
                <a:cs typeface="Courier New" panose="02070309020205020404" pitchFamily="49" charset="0"/>
              </a:rPr>
              <a:t>num_semaine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jour_semaine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date.isocalendar</a:t>
            </a:r>
            <a:r>
              <a:rPr lang="fr-FR" dirty="0">
                <a:latin typeface="Courier New" panose="02070309020205020404" pitchFamily="49" charset="0"/>
                <a:cs typeface="Courier New" panose="02070309020205020404" pitchFamily="49" charset="0"/>
              </a:rPr>
              <a:t>()</a:t>
            </a:r>
          </a:p>
          <a:p>
            <a:pPr indent="-342900"/>
            <a:endParaRPr lang="fr-FR" dirty="0">
              <a:cs typeface="Courier New" panose="02070309020205020404" pitchFamily="49" charset="0"/>
            </a:endParaRPr>
          </a:p>
          <a:p>
            <a:pPr indent="-342900"/>
            <a:endParaRPr lang="fr-FR" dirty="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73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1EA6-F022-48A0-9FA5-DBBC0DD13510}"/>
              </a:ext>
            </a:extLst>
          </p:cNvPr>
          <p:cNvSpPr>
            <a:spLocks noGrp="1"/>
          </p:cNvSpPr>
          <p:nvPr>
            <p:ph type="title"/>
          </p:nvPr>
        </p:nvSpPr>
        <p:spPr/>
        <p:txBody>
          <a:bodyPr>
            <a:noAutofit/>
          </a:bodyPr>
          <a:lstStyle/>
          <a:p>
            <a:r>
              <a:rPr lang="fr-FR" altLang="zh-CN" sz="3600" dirty="0"/>
              <a:t>Indice de </a:t>
            </a:r>
            <a:r>
              <a:rPr lang="fr-FR" altLang="zh-CN" sz="3600" dirty="0" err="1"/>
              <a:t>compositionnalité</a:t>
            </a:r>
            <a:r>
              <a:rPr lang="fr-FR" altLang="zh-CN" sz="3600" dirty="0"/>
              <a:t> </a:t>
            </a:r>
            <a:endParaRPr lang="fr-FR"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E4873C-98E9-4354-B008-A6A143AC69A4}"/>
                  </a:ext>
                </a:extLst>
              </p:cNvPr>
              <p:cNvSpPr>
                <a:spLocks noGrp="1"/>
              </p:cNvSpPr>
              <p:nvPr>
                <p:ph idx="1"/>
              </p:nvPr>
            </p:nvSpPr>
            <p:spPr>
              <a:xfrm>
                <a:off x="197370" y="954346"/>
                <a:ext cx="11994629" cy="5661112"/>
              </a:xfrm>
            </p:spPr>
            <p:txBody>
              <a:bodyPr>
                <a:normAutofit/>
              </a:bodyPr>
              <a:lstStyle/>
              <a:p>
                <a:r>
                  <a:rPr lang="fr-FR" dirty="0"/>
                  <a:t>Information mutuelle entre deux événements x</a:t>
                </a:r>
                <a:r>
                  <a:rPr lang="fr-FR" baseline="-25000" dirty="0"/>
                  <a:t>1</a:t>
                </a:r>
                <a:r>
                  <a:rPr lang="fr-FR" dirty="0"/>
                  <a:t> et x</a:t>
                </a:r>
                <a:r>
                  <a:rPr lang="fr-FR" baseline="-25000" dirty="0"/>
                  <a:t>2</a:t>
                </a:r>
                <a:r>
                  <a:rPr lang="fr-FR" dirty="0"/>
                  <a:t> </a:t>
                </a:r>
              </a:p>
              <a:p>
                <a:pPr lvl="1"/>
                <a:r>
                  <a:rPr lang="fr-FR" dirty="0"/>
                  <a:t>On utilise les fréquences (comptages) de cooccurrence des deux événements, en rapport avec celles des événements séparés </a:t>
                </a:r>
                <a:endParaRPr lang="fr-FR" sz="2200" dirty="0"/>
              </a:p>
              <a:p>
                <a:pPr lvl="1"/>
                <a:r>
                  <a:rPr lang="fr-FR" dirty="0"/>
                  <a:t>La formule est :  </a:t>
                </a:r>
                <a:r>
                  <a:rPr lang="fr-FR" sz="2800" dirty="0">
                    <a:solidFill>
                      <a:srgbClr val="0070C0"/>
                    </a:solidFill>
                    <a:latin typeface="Cambria Math" panose="02040503050406030204" pitchFamily="18" charset="0"/>
                    <a:ea typeface="Cambria Math" panose="02040503050406030204" pitchFamily="18" charset="0"/>
                  </a:rPr>
                  <a:t>Comp</a:t>
                </a:r>
                <a:r>
                  <a:rPr lang="fr-FR" sz="2800" baseline="-25000" dirty="0">
                    <a:solidFill>
                      <a:srgbClr val="0070C0"/>
                    </a:solidFill>
                    <a:latin typeface="Cambria Math" panose="02040503050406030204" pitchFamily="18" charset="0"/>
                    <a:ea typeface="Cambria Math" panose="02040503050406030204" pitchFamily="18" charset="0"/>
                  </a:rPr>
                  <a:t>t1, t2</a:t>
                </a:r>
                <a:r>
                  <a:rPr lang="fr-FR" sz="2800" dirty="0">
                    <a:solidFill>
                      <a:srgbClr val="0070C0"/>
                    </a:solidFill>
                    <a:latin typeface="Cambria Math" panose="02040503050406030204" pitchFamily="18" charset="0"/>
                    <a:ea typeface="Cambria Math" panose="02040503050406030204" pitchFamily="18" charset="0"/>
                  </a:rPr>
                  <a:t> </a:t>
                </a:r>
                <a:r>
                  <a:rPr lang="fr-FR" sz="3000" dirty="0">
                    <a:solidFill>
                      <a:srgbClr val="0070C0"/>
                    </a:solidFill>
                  </a:rPr>
                  <a:t>=  </a:t>
                </a:r>
                <a14:m>
                  <m:oMath xmlns:m="http://schemas.openxmlformats.org/officeDocument/2006/math">
                    <m:f>
                      <m:fPr>
                        <m:ctrlPr>
                          <a:rPr lang="fr-FR" b="0" i="1" smtClean="0">
                            <a:solidFill>
                              <a:srgbClr val="0070C0"/>
                            </a:solidFill>
                            <a:latin typeface="Cambria Math" panose="02040503050406030204" pitchFamily="18" charset="0"/>
                          </a:rPr>
                        </m:ctrlPr>
                      </m:fPr>
                      <m:num>
                        <m:d>
                          <m:dPr>
                            <m:ctrlPr>
                              <a:rPr lang="fr-FR" b="0" i="1" smtClean="0">
                                <a:solidFill>
                                  <a:srgbClr val="0070C0"/>
                                </a:solidFill>
                                <a:latin typeface="Cambria Math" panose="02040503050406030204" pitchFamily="18" charset="0"/>
                              </a:rPr>
                            </m:ctrlPr>
                          </m:dPr>
                          <m:e>
                            <m:r>
                              <a:rPr lang="fr-FR" b="0" i="1" smtClean="0">
                                <a:solidFill>
                                  <a:srgbClr val="0070C0"/>
                                </a:solidFill>
                                <a:latin typeface="Cambria Math" panose="02040503050406030204" pitchFamily="18" charset="0"/>
                              </a:rPr>
                              <m:t>𝑓</m:t>
                            </m:r>
                            <m:d>
                              <m:dPr>
                                <m:ctrlPr>
                                  <a:rPr lang="fr-FR" b="0" i="1" smtClean="0">
                                    <a:solidFill>
                                      <a:srgbClr val="0070C0"/>
                                    </a:solidFill>
                                    <a:latin typeface="Cambria Math" panose="02040503050406030204" pitchFamily="18" charset="0"/>
                                  </a:rPr>
                                </m:ctrlPr>
                              </m:dPr>
                              <m:e>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  </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e>
                            </m:d>
                            <m:r>
                              <a:rPr lang="fr-FR" b="0" i="1" smtClean="0">
                                <a:solidFill>
                                  <a:srgbClr val="0070C0"/>
                                </a:solidFill>
                                <a:latin typeface="Cambria Math" panose="02040503050406030204" pitchFamily="18" charset="0"/>
                              </a:rPr>
                              <m:t> −</m:t>
                            </m:r>
                            <m:r>
                              <a:rPr lang="fr-FR" b="0" i="1" smtClean="0">
                                <a:solidFill>
                                  <a:srgbClr val="0070C0"/>
                                </a:solidFill>
                                <a:latin typeface="Cambria Math" panose="02040503050406030204" pitchFamily="18" charset="0"/>
                              </a:rPr>
                              <m:t>𝑚𝑖𝑛𝑓</m:t>
                            </m:r>
                          </m:e>
                        </m:d>
                        <m:r>
                          <a:rPr lang="fr-FR" b="0" i="1" smtClean="0">
                            <a:solidFill>
                              <a:srgbClr val="0070C0"/>
                            </a:solidFill>
                            <a:latin typeface="Cambria Math" panose="02040503050406030204" pitchFamily="18" charset="0"/>
                          </a:rPr>
                          <m:t> ∗ </m:t>
                        </m:r>
                        <m:r>
                          <a:rPr lang="fr-FR" b="0" i="1" smtClean="0">
                            <a:solidFill>
                              <a:srgbClr val="0070C0"/>
                            </a:solidFill>
                            <a:latin typeface="Cambria Math" panose="02040503050406030204" pitchFamily="18" charset="0"/>
                          </a:rPr>
                          <m:t>𝑇</m:t>
                        </m:r>
                        <m:r>
                          <a:rPr lang="fr-FR" b="0" i="1" smtClean="0">
                            <a:solidFill>
                              <a:srgbClr val="0070C0"/>
                            </a:solidFill>
                            <a:latin typeface="Cambria Math" panose="02040503050406030204" pitchFamily="18" charset="0"/>
                          </a:rPr>
                          <m:t> </m:t>
                        </m:r>
                      </m:num>
                      <m:den>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1</m:t>
                            </m:r>
                          </m:sub>
                        </m:sSub>
                        <m:r>
                          <a:rPr lang="fr-FR" b="0" i="1" smtClean="0">
                            <a:solidFill>
                              <a:srgbClr val="0070C0"/>
                            </a:solidFill>
                            <a:latin typeface="Cambria Math" panose="02040503050406030204" pitchFamily="18" charset="0"/>
                          </a:rPr>
                          <m:t>).</m:t>
                        </m:r>
                        <m:r>
                          <a:rPr lang="fr-FR" b="0" i="1" smtClean="0">
                            <a:solidFill>
                              <a:srgbClr val="0070C0"/>
                            </a:solidFill>
                            <a:latin typeface="Cambria Math" panose="02040503050406030204" pitchFamily="18" charset="0"/>
                          </a:rPr>
                          <m:t>𝑓</m:t>
                        </m:r>
                        <m:r>
                          <a:rPr lang="fr-FR" b="0" i="1" smtClean="0">
                            <a:solidFill>
                              <a:srgbClr val="0070C0"/>
                            </a:solidFill>
                            <a:latin typeface="Cambria Math" panose="02040503050406030204" pitchFamily="18" charset="0"/>
                          </a:rPr>
                          <m:t>(</m:t>
                        </m:r>
                        <m:sSub>
                          <m:sSubPr>
                            <m:ctrlPr>
                              <a:rPr lang="fr-FR" b="0" i="1" smtClean="0">
                                <a:solidFill>
                                  <a:srgbClr val="0070C0"/>
                                </a:solidFill>
                                <a:latin typeface="Cambria Math" panose="02040503050406030204" pitchFamily="18" charset="0"/>
                              </a:rPr>
                            </m:ctrlPr>
                          </m:sSubPr>
                          <m:e>
                            <m:r>
                              <a:rPr lang="fr-FR" b="0" i="1" smtClean="0">
                                <a:solidFill>
                                  <a:srgbClr val="0070C0"/>
                                </a:solidFill>
                                <a:latin typeface="Cambria Math" panose="02040503050406030204" pitchFamily="18" charset="0"/>
                              </a:rPr>
                              <m:t>𝑥</m:t>
                            </m:r>
                          </m:e>
                          <m:sub>
                            <m:r>
                              <a:rPr lang="fr-FR" b="0" i="1" smtClean="0">
                                <a:solidFill>
                                  <a:srgbClr val="0070C0"/>
                                </a:solidFill>
                                <a:latin typeface="Cambria Math" panose="02040503050406030204" pitchFamily="18" charset="0"/>
                              </a:rPr>
                              <m:t>2</m:t>
                            </m:r>
                          </m:sub>
                        </m:sSub>
                        <m:r>
                          <a:rPr lang="fr-FR" b="0" i="1" smtClean="0">
                            <a:solidFill>
                              <a:srgbClr val="0070C0"/>
                            </a:solidFill>
                            <a:latin typeface="Cambria Math" panose="02040503050406030204" pitchFamily="18" charset="0"/>
                          </a:rPr>
                          <m:t>)</m:t>
                        </m:r>
                      </m:den>
                    </m:f>
                  </m:oMath>
                </a14:m>
                <a:endParaRPr lang="fr-FR" dirty="0"/>
              </a:p>
              <a:p>
                <a:pPr lvl="1"/>
                <a:r>
                  <a:rPr lang="fr-FR" dirty="0" err="1"/>
                  <a:t>minf</a:t>
                </a:r>
                <a:r>
                  <a:rPr lang="fr-FR" dirty="0"/>
                  <a:t> est une valeur seuil, fréquence en deçà de laquelle on ne considère pas les cooccurrences </a:t>
                </a:r>
              </a:p>
              <a:p>
                <a:pPr lvl="1"/>
                <a:r>
                  <a:rPr lang="fr-FR" dirty="0"/>
                  <a:t>C’est aussi une mesure de la </a:t>
                </a:r>
                <a:r>
                  <a:rPr lang="fr-FR" b="1" dirty="0"/>
                  <a:t>force de l’association</a:t>
                </a:r>
                <a:r>
                  <a:rPr lang="fr-FR" dirty="0"/>
                  <a:t>, élevée quand les termes occurrent rarement l’un sans l’autre dans le corpus</a:t>
                </a:r>
              </a:p>
              <a:p>
                <a:pPr lvl="2"/>
                <a:r>
                  <a:rPr lang="fr-FR" sz="2200" dirty="0" err="1"/>
                  <a:t>Comp</a:t>
                </a:r>
                <a:r>
                  <a:rPr lang="fr-FR" sz="2200" dirty="0"/>
                  <a:t> = 0 : association pas assez forte</a:t>
                </a:r>
              </a:p>
              <a:p>
                <a:pPr lvl="2"/>
                <a:r>
                  <a:rPr lang="fr-FR" sz="2200" dirty="0" err="1"/>
                  <a:t>Comp</a:t>
                </a:r>
                <a:r>
                  <a:rPr lang="fr-FR" sz="2200" dirty="0"/>
                  <a:t> n’a pas de borne supérieure : examiner la distribution des valeurs avant de définir un seuil de sélection</a:t>
                </a:r>
              </a:p>
              <a:p>
                <a:pPr lvl="1"/>
                <a:endParaRPr lang="fr-FR" dirty="0"/>
              </a:p>
            </p:txBody>
          </p:sp>
        </mc:Choice>
        <mc:Fallback xmlns="">
          <p:sp>
            <p:nvSpPr>
              <p:cNvPr id="3" name="Content Placeholder 2">
                <a:extLst>
                  <a:ext uri="{FF2B5EF4-FFF2-40B4-BE49-F238E27FC236}">
                    <a16:creationId xmlns:a16="http://schemas.microsoft.com/office/drawing/2014/main" id="{00E4873C-98E9-4354-B008-A6A143AC69A4}"/>
                  </a:ext>
                </a:extLst>
              </p:cNvPr>
              <p:cNvSpPr>
                <a:spLocks noGrp="1" noRot="1" noChangeAspect="1" noMove="1" noResize="1" noEditPoints="1" noAdjustHandles="1" noChangeArrowheads="1" noChangeShapeType="1" noTextEdit="1"/>
              </p:cNvSpPr>
              <p:nvPr>
                <p:ph idx="1"/>
              </p:nvPr>
            </p:nvSpPr>
            <p:spPr>
              <a:xfrm>
                <a:off x="197370" y="954346"/>
                <a:ext cx="11994629" cy="5661112"/>
              </a:xfrm>
              <a:blipFill>
                <a:blip r:embed="rId3"/>
                <a:stretch>
                  <a:fillRect l="-1372" t="-2909" r="-1016"/>
                </a:stretch>
              </a:blipFill>
            </p:spPr>
            <p:txBody>
              <a:bodyPr/>
              <a:lstStyle/>
              <a:p>
                <a:r>
                  <a:rPr lang="fr-FR">
                    <a:noFill/>
                  </a:rPr>
                  <a:t> </a:t>
                </a:r>
              </a:p>
            </p:txBody>
          </p:sp>
        </mc:Fallback>
      </mc:AlternateContent>
    </p:spTree>
    <p:extLst>
      <p:ext uri="{BB962C8B-B14F-4D97-AF65-F5344CB8AC3E}">
        <p14:creationId xmlns:p14="http://schemas.microsoft.com/office/powerpoint/2010/main" val="20058057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(1/7)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9"/>
            <a:ext cx="11213892" cy="5545144"/>
          </a:xfrm>
        </p:spPr>
        <p:txBody>
          <a:bodyPr>
            <a:normAutofit/>
          </a:bodyPr>
          <a:lstStyle/>
          <a:p>
            <a:r>
              <a:rPr lang="fr-FR" dirty="0"/>
              <a:t>Un </a:t>
            </a:r>
            <a:r>
              <a:rPr lang="fr-FR" dirty="0" err="1"/>
              <a:t>dataframe</a:t>
            </a:r>
            <a:r>
              <a:rPr lang="fr-FR" dirty="0"/>
              <a:t> est un tableau de données</a:t>
            </a:r>
          </a:p>
          <a:p>
            <a:pPr lvl="1"/>
            <a:r>
              <a:rPr lang="fr-FR" dirty="0"/>
              <a:t>Lignes et colonnes</a:t>
            </a:r>
          </a:p>
          <a:p>
            <a:pPr lvl="1"/>
            <a:r>
              <a:rPr lang="fr-FR" dirty="0"/>
              <a:t>Les colonnes sont nommées par un en-tête, et les lignes identifiées par un index</a:t>
            </a:r>
          </a:p>
          <a:p>
            <a:r>
              <a:rPr lang="fr-FR" dirty="0"/>
              <a:t>Chargement d’un fichier à partir d’un fichier csv</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pd.read_csv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a:t>
            </a:r>
          </a:p>
          <a:p>
            <a:r>
              <a:rPr lang="fr-FR" dirty="0"/>
              <a:t>Première prise de connaissance du contenu d’un data frame</a:t>
            </a:r>
          </a:p>
          <a:p>
            <a:pPr lvl="1"/>
            <a:r>
              <a:rPr lang="fr-FR" sz="2600" dirty="0"/>
              <a:t>Nombre de lignes et de colonnes</a:t>
            </a:r>
          </a:p>
          <a:p>
            <a:pPr marL="914400" lvl="2" indent="0">
              <a:buNone/>
            </a:pP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[0] </a:t>
            </a:r>
            <a:r>
              <a:rPr lang="fr-FR" dirty="0">
                <a:cs typeface="Courier New" panose="02070309020205020404" pitchFamily="49" charset="0"/>
              </a:rPr>
              <a:t>ou</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len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df.shape</a:t>
            </a:r>
            <a:r>
              <a:rPr lang="fr-FR" dirty="0">
                <a:latin typeface="Courier New" panose="02070309020205020404" pitchFamily="49" charset="0"/>
                <a:cs typeface="Courier New" panose="02070309020205020404" pitchFamily="49" charset="0"/>
              </a:rPr>
              <a:t>[1] </a:t>
            </a:r>
            <a:endParaRPr lang="fr-FR" dirty="0"/>
          </a:p>
          <a:p>
            <a:pPr lvl="1"/>
            <a:r>
              <a:rPr lang="fr-FR" sz="2600" dirty="0"/>
              <a:t>n premières lignes et n premières colonnes</a:t>
            </a:r>
          </a:p>
          <a:p>
            <a:pPr marL="914400" lvl="2" indent="0">
              <a:buNone/>
            </a:pPr>
            <a:r>
              <a:rPr lang="fr-FR" dirty="0" err="1">
                <a:latin typeface="Courier New" panose="02070309020205020404" pitchFamily="49" charset="0"/>
                <a:cs typeface="Courier New" panose="02070309020205020404" pitchFamily="49" charset="0"/>
              </a:rPr>
              <a:t>df.head</a:t>
            </a:r>
            <a:r>
              <a:rPr lang="fr-FR" dirty="0">
                <a:latin typeface="Courier New" panose="02070309020205020404" pitchFamily="49" charset="0"/>
                <a:cs typeface="Courier New" panose="02070309020205020404" pitchFamily="49" charset="0"/>
              </a:rPr>
              <a:t>(n)</a:t>
            </a:r>
          </a:p>
          <a:p>
            <a:pPr marL="914400" lvl="2" indent="0">
              <a:buNone/>
            </a:pPr>
            <a:r>
              <a:rPr lang="fr-FR" dirty="0" err="1">
                <a:latin typeface="Courier New" panose="02070309020205020404" pitchFamily="49" charset="0"/>
                <a:cs typeface="Courier New" panose="02070309020205020404" pitchFamily="49" charset="0"/>
              </a:rPr>
              <a:t>df.tail</a:t>
            </a:r>
            <a:r>
              <a:rPr lang="fr-FR" dirty="0">
                <a:latin typeface="Courier New" panose="02070309020205020404" pitchFamily="49" charset="0"/>
                <a:cs typeface="Courier New" panose="02070309020205020404" pitchFamily="49" charset="0"/>
              </a:rPr>
              <a:t>(n)</a:t>
            </a:r>
          </a:p>
          <a:p>
            <a:pPr lvl="1"/>
            <a:r>
              <a:rPr lang="fr-FR" sz="2600" dirty="0"/>
              <a:t>Liste des colonnes avec leurs types</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df.dtypes</a:t>
            </a:r>
            <a:endParaRPr lang="fr-F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66220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(2/7)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529158" y="1050528"/>
            <a:ext cx="11213892" cy="5670947"/>
          </a:xfrm>
        </p:spPr>
        <p:txBody>
          <a:bodyPr>
            <a:normAutofit/>
          </a:bodyPr>
          <a:lstStyle/>
          <a:p>
            <a:r>
              <a:rPr lang="fr-FR" dirty="0"/>
              <a:t>Renommage colonnes (et index)</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df.rename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columns</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ancien_nom1</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nouv_nom2</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inplace</a:t>
            </a:r>
            <a:r>
              <a:rPr lang="en-US" sz="2000" dirty="0">
                <a:latin typeface="Courier New" panose="02070309020205020404" pitchFamily="49" charset="0"/>
                <a:cs typeface="Courier New" panose="02070309020205020404" pitchFamily="49" charset="0"/>
              </a:rPr>
              <a:t> = True)</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df.index.name = </a:t>
            </a:r>
            <a:r>
              <a:rPr lang="fr-FR"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nouveau_nom_index</a:t>
            </a:r>
            <a:r>
              <a:rPr lang="fr-FR" sz="2000" dirty="0">
                <a:latin typeface="Courier New" panose="02070309020205020404" pitchFamily="49" charset="0"/>
                <a:cs typeface="Courier New" panose="02070309020205020404" pitchFamily="49" charset="0"/>
              </a:rPr>
              <a:t>’</a:t>
            </a:r>
          </a:p>
          <a:p>
            <a:r>
              <a:rPr lang="fr-FR" dirty="0"/>
              <a:t>Analyse rapide du contenu d’un data frame</a:t>
            </a:r>
          </a:p>
          <a:p>
            <a:pPr lvl="1"/>
            <a:r>
              <a:rPr lang="fr-FR" sz="2600" dirty="0"/>
              <a:t>Description des colonnes avec un résumé statistique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df.describe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include</a:t>
            </a:r>
            <a:r>
              <a:rPr lang="fr-FR" sz="2000" dirty="0">
                <a:latin typeface="Courier New" panose="02070309020205020404" pitchFamily="49" charset="0"/>
                <a:cs typeface="Courier New" panose="02070309020205020404" pitchFamily="49" charset="0"/>
              </a:rPr>
              <a:t>="all")</a:t>
            </a:r>
          </a:p>
          <a:p>
            <a:pPr lvl="1"/>
            <a:r>
              <a:rPr lang="fr-FR" sz="2600" dirty="0"/>
              <a:t>Liste des valeurs prises par une colonne, avec comptage</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value_counts</a:t>
            </a:r>
            <a:r>
              <a:rPr lang="fr-FR" sz="2000" dirty="0">
                <a:latin typeface="Courier New" panose="02070309020205020404" pitchFamily="49" charset="0"/>
                <a:cs typeface="Courier New" panose="02070309020205020404" pitchFamily="49" charset="0"/>
              </a:rPr>
              <a:t>()</a:t>
            </a:r>
          </a:p>
          <a:p>
            <a:pPr lvl="1">
              <a:buFontTx/>
              <a:buChar char="-"/>
            </a:pPr>
            <a:r>
              <a:rPr lang="fr-FR" sz="2600" dirty="0">
                <a:latin typeface="Calibri" panose="020F0502020204030204" pitchFamily="34" charset="0"/>
                <a:cs typeface="Calibri" panose="020F0502020204030204" pitchFamily="34" charset="0"/>
              </a:rPr>
              <a:t>Visualisations graphiques simples d’une colonne numérique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’].plot()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nom_colonne_num</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hist</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matplotlib</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inline</a:t>
            </a:r>
            <a:endParaRPr lang="fr-FR" sz="2000" dirty="0">
              <a:latin typeface="Courier New" panose="02070309020205020404" pitchFamily="49" charset="0"/>
              <a:cs typeface="Courier New" panose="02070309020205020404" pitchFamily="49" charset="0"/>
            </a:endParaRPr>
          </a:p>
          <a:p>
            <a:pPr marL="457200" lvl="1" indent="0">
              <a:buNone/>
            </a:pPr>
            <a:endParaRPr lang="fr-FR" sz="2000" dirty="0">
              <a:latin typeface="Courier New" panose="02070309020205020404" pitchFamily="49" charset="0"/>
              <a:cs typeface="Courier New" panose="02070309020205020404" pitchFamily="49" charset="0"/>
            </a:endParaRPr>
          </a:p>
          <a:p>
            <a:pPr lvl="1">
              <a:buFontTx/>
              <a:buChar char="-"/>
            </a:pPr>
            <a:endParaRPr lang="fr-FR"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00167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(3/7)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670947"/>
          </a:xfrm>
        </p:spPr>
        <p:txBody>
          <a:bodyPr>
            <a:normAutofit fontScale="92500" lnSpcReduction="20000"/>
          </a:bodyPr>
          <a:lstStyle/>
          <a:p>
            <a:r>
              <a:rPr lang="fr-FR" dirty="0"/>
              <a:t>Manipulations sur colonnes (et index)</a:t>
            </a:r>
          </a:p>
          <a:p>
            <a:pPr lvl="1"/>
            <a:r>
              <a:rPr lang="fr-FR" sz="2600" dirty="0" err="1"/>
              <a:t>Dataframes</a:t>
            </a:r>
            <a:r>
              <a:rPr lang="fr-FR" sz="2600" dirty="0"/>
              <a:t> et séries de données</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 </a:t>
            </a:r>
            <a:r>
              <a:rPr lang="fr-FR" sz="2000" dirty="0" err="1">
                <a:cs typeface="Courier New" panose="02070309020205020404" pitchFamily="49" charset="0"/>
              </a:rPr>
              <a:t>dataframe</a:t>
            </a:r>
            <a:r>
              <a:rPr lang="fr-FR" sz="2000" dirty="0">
                <a:cs typeface="Courier New" panose="02070309020205020404" pitchFamily="49" charset="0"/>
              </a:rPr>
              <a:t> réduit à une seule colonne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a:t>
            </a:r>
            <a:r>
              <a:rPr lang="fr-FR" sz="2000" dirty="0">
                <a:cs typeface="Courier New" panose="02070309020205020404" pitchFamily="49" charset="0"/>
              </a:rPr>
              <a:t>la série de valeurs de la colonne du </a:t>
            </a:r>
            <a:r>
              <a:rPr lang="fr-FR" sz="2000" dirty="0" err="1">
                <a:cs typeface="Courier New" panose="02070309020205020404" pitchFamily="49" charset="0"/>
              </a:rPr>
              <a:t>dataframe</a:t>
            </a:r>
            <a:endParaRPr lang="fr-FR" sz="2000" dirty="0">
              <a:cs typeface="Courier New" panose="02070309020205020404" pitchFamily="49" charset="0"/>
            </a:endParaRPr>
          </a:p>
          <a:p>
            <a:pPr lvl="1"/>
            <a:r>
              <a:rPr lang="fr-FR" sz="2600" dirty="0"/>
              <a:t>Sélection de colonnes / réordonner les colonnes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 ..., '</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nom_colonne_k</a:t>
            </a:r>
            <a:r>
              <a:rPr lang="fr-FR" sz="2100" dirty="0">
                <a:latin typeface="Courier New" panose="02070309020205020404" pitchFamily="49" charset="0"/>
                <a:cs typeface="Courier New" panose="02070309020205020404" pitchFamily="49" charset="0"/>
              </a:rPr>
              <a:t>', ...]]</a:t>
            </a:r>
          </a:p>
          <a:p>
            <a:pPr lvl="1"/>
            <a:r>
              <a:rPr lang="fr-FR" sz="2600" dirty="0"/>
              <a:t>Suppression de colonnes</a:t>
            </a:r>
          </a:p>
          <a:p>
            <a:pPr marL="914400" lvl="2" indent="0">
              <a:buNone/>
            </a:pPr>
            <a:r>
              <a:rPr lang="fr-FR" sz="2100" dirty="0" err="1">
                <a:latin typeface="Courier New" panose="02070309020205020404" pitchFamily="49" charset="0"/>
                <a:cs typeface="Courier New" panose="02070309020205020404" pitchFamily="49" charset="0"/>
              </a:rPr>
              <a:t>df.drop</a:t>
            </a:r>
            <a:r>
              <a:rPr lang="fr-FR" sz="2100" dirty="0">
                <a:latin typeface="Courier New" panose="02070309020205020404" pitchFamily="49" charset="0"/>
                <a:cs typeface="Courier New" panose="02070309020205020404" pitchFamily="49" charset="0"/>
              </a:rPr>
              <a:t>(['nom_colonne_1', ... , '</a:t>
            </a:r>
            <a:r>
              <a:rPr lang="fr-FR" sz="2100" dirty="0" err="1">
                <a:latin typeface="Courier New" panose="02070309020205020404" pitchFamily="49" charset="0"/>
                <a:cs typeface="Courier New" panose="02070309020205020404" pitchFamily="49" charset="0"/>
              </a:rPr>
              <a:t>nom_colonne_n</a:t>
            </a:r>
            <a:r>
              <a:rPr lang="fr-FR" sz="2100" dirty="0">
                <a:latin typeface="Courier New" panose="02070309020205020404" pitchFamily="49" charset="0"/>
                <a:cs typeface="Courier New" panose="02070309020205020404" pitchFamily="49" charset="0"/>
              </a:rPr>
              <a:t>'], axis =1, </a:t>
            </a:r>
            <a:r>
              <a:rPr lang="fr-FR" sz="2100" dirty="0" err="1">
                <a:latin typeface="Courier New" panose="02070309020205020404" pitchFamily="49" charset="0"/>
                <a:cs typeface="Courier New" panose="02070309020205020404" pitchFamily="49" charset="0"/>
              </a:rPr>
              <a:t>inplace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True</a:t>
            </a:r>
            <a:r>
              <a:rPr lang="fr-FR" sz="2100" dirty="0">
                <a:latin typeface="Courier New" panose="02070309020205020404" pitchFamily="49" charset="0"/>
                <a:cs typeface="Courier New" panose="02070309020205020404" pitchFamily="49" charset="0"/>
              </a:rPr>
              <a:t>)</a:t>
            </a:r>
          </a:p>
          <a:p>
            <a:pPr lvl="1"/>
            <a:r>
              <a:rPr lang="fr-FR" dirty="0"/>
              <a:t>Réinitialisation de l’index (en cas de sélection / suppression de ligne)</a:t>
            </a:r>
          </a:p>
          <a:p>
            <a:pPr marL="914400" lvl="2" indent="0">
              <a:buNone/>
            </a:pPr>
            <a:r>
              <a:rPr lang="fr-FR" dirty="0" err="1">
                <a:latin typeface="Courier New" panose="02070309020205020404" pitchFamily="49" charset="0"/>
                <a:cs typeface="Courier New" panose="02070309020205020404" pitchFamily="49" charset="0"/>
              </a:rPr>
              <a:t>df.reset_index</a:t>
            </a:r>
            <a:r>
              <a:rPr lang="fr-FR" dirty="0">
                <a:latin typeface="Courier New" panose="02070309020205020404" pitchFamily="49" charset="0"/>
                <a:cs typeface="Courier New" panose="02070309020205020404" pitchFamily="49" charset="0"/>
              </a:rPr>
              <a:t>(drop=</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inplace</a:t>
            </a:r>
            <a:r>
              <a:rPr lang="fr-FR" dirty="0">
                <a:latin typeface="Courier New" panose="02070309020205020404" pitchFamily="49" charset="0"/>
                <a:cs typeface="Courier New" panose="02070309020205020404" pitchFamily="49" charset="0"/>
              </a:rPr>
              <a:t>=</a:t>
            </a:r>
            <a:r>
              <a:rPr lang="fr-FR">
                <a:latin typeface="Courier New" panose="02070309020205020404" pitchFamily="49" charset="0"/>
                <a:cs typeface="Courier New" panose="02070309020205020404" pitchFamily="49" charset="0"/>
              </a:rPr>
              <a:t>True)</a:t>
            </a:r>
            <a:endParaRPr lang="fr-FR" dirty="0">
              <a:latin typeface="Courier New" panose="02070309020205020404" pitchFamily="49" charset="0"/>
              <a:cs typeface="Courier New" panose="02070309020205020404" pitchFamily="49" charset="0"/>
            </a:endParaRPr>
          </a:p>
          <a:p>
            <a:r>
              <a:rPr lang="fr-FR" dirty="0"/>
              <a:t>Assemblage de deux ou plusieurs </a:t>
            </a:r>
            <a:r>
              <a:rPr lang="fr-FR" dirty="0" err="1"/>
              <a:t>dataframes</a:t>
            </a:r>
            <a:endParaRPr lang="fr-FR" dirty="0"/>
          </a:p>
          <a:p>
            <a:pPr lvl="1"/>
            <a:r>
              <a:rPr lang="fr-FR" sz="2600" dirty="0"/>
              <a:t>Jointure sur clés (réunion entre colonnes) entre deux </a:t>
            </a:r>
            <a:r>
              <a:rPr lang="fr-FR" sz="2600" dirty="0" err="1"/>
              <a:t>dataframes</a:t>
            </a:r>
            <a:endParaRPr lang="fr-FR" sz="2600" dirty="0"/>
          </a:p>
          <a:p>
            <a:pPr marL="914400" lvl="2" indent="0">
              <a:buNone/>
            </a:pPr>
            <a:r>
              <a:rPr lang="en-US" dirty="0" err="1">
                <a:latin typeface="Courier New" panose="02070309020205020404" pitchFamily="49" charset="0"/>
                <a:cs typeface="Courier New" panose="02070309020205020404" pitchFamily="49" charset="0"/>
              </a:rPr>
              <a:t>nv_df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pd.merge</a:t>
            </a:r>
            <a:r>
              <a:rPr lang="en-US" dirty="0">
                <a:latin typeface="Courier New" panose="02070309020205020404" pitchFamily="49" charset="0"/>
                <a:cs typeface="Courier New" panose="02070309020205020404" pitchFamily="49" charset="0"/>
              </a:rPr>
              <a:t>(df_1, df_2,</a:t>
            </a:r>
          </a:p>
          <a:p>
            <a:pPr marL="9144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left_on</a:t>
            </a:r>
            <a:r>
              <a:rPr lang="en-US" dirty="0">
                <a:latin typeface="Courier New" panose="02070309020205020404" pitchFamily="49" charset="0"/>
                <a:cs typeface="Courier New" panose="02070309020205020404" pitchFamily="49" charset="0"/>
              </a:rPr>
              <a:t>='nom_cle_df_1', </a:t>
            </a:r>
            <a:r>
              <a:rPr lang="en-US" dirty="0" err="1">
                <a:latin typeface="Courier New" panose="02070309020205020404" pitchFamily="49" charset="0"/>
                <a:cs typeface="Courier New" panose="02070309020205020404" pitchFamily="49" charset="0"/>
              </a:rPr>
              <a:t>right_on</a:t>
            </a:r>
            <a:r>
              <a:rPr lang="en-US" dirty="0">
                <a:latin typeface="Courier New" panose="02070309020205020404" pitchFamily="49" charset="0"/>
                <a:cs typeface="Courier New" panose="02070309020205020404" pitchFamily="49" charset="0"/>
              </a:rPr>
              <a:t>='nom_cle_df_2</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		     how='left') </a:t>
            </a:r>
            <a:r>
              <a:rPr lang="fr-FR" dirty="0">
                <a:cs typeface="Courier New" panose="02070309020205020404" pitchFamily="49" charset="0"/>
              </a:rPr>
              <a:t>#  how : '</a:t>
            </a:r>
            <a:r>
              <a:rPr lang="fr-FR" dirty="0" err="1">
                <a:cs typeface="Courier New" panose="02070309020205020404" pitchFamily="49" charset="0"/>
              </a:rPr>
              <a:t>inner</a:t>
            </a:r>
            <a:r>
              <a:rPr lang="fr-FR" dirty="0">
                <a:cs typeface="Courier New" panose="02070309020205020404" pitchFamily="49" charset="0"/>
              </a:rPr>
              <a:t>', '</a:t>
            </a:r>
            <a:r>
              <a:rPr lang="fr-FR" dirty="0" err="1">
                <a:cs typeface="Courier New" panose="02070309020205020404" pitchFamily="49" charset="0"/>
              </a:rPr>
              <a:t>outer</a:t>
            </a:r>
            <a:r>
              <a:rPr lang="fr-FR" dirty="0">
                <a:cs typeface="Courier New" panose="02070309020205020404" pitchFamily="49" charset="0"/>
              </a:rPr>
              <a:t>', '</a:t>
            </a:r>
            <a:r>
              <a:rPr lang="fr-FR" dirty="0" err="1">
                <a:cs typeface="Courier New" panose="02070309020205020404" pitchFamily="49" charset="0"/>
              </a:rPr>
              <a:t>left</a:t>
            </a:r>
            <a:r>
              <a:rPr lang="fr-FR" dirty="0">
                <a:cs typeface="Courier New" panose="02070309020205020404" pitchFamily="49" charset="0"/>
              </a:rPr>
              <a:t>', 'right'</a:t>
            </a:r>
            <a:endParaRPr lang="fr-FR" dirty="0">
              <a:latin typeface="Courier New" panose="02070309020205020404" pitchFamily="49" charset="0"/>
              <a:cs typeface="Courier New" panose="02070309020205020404" pitchFamily="49" charset="0"/>
            </a:endParaRPr>
          </a:p>
          <a:p>
            <a:pPr lvl="1"/>
            <a:r>
              <a:rPr lang="fr-FR" sz="2600" dirty="0"/>
              <a:t>Union ou intersection (des lignes) de deux ou plusieurs </a:t>
            </a:r>
            <a:r>
              <a:rPr lang="fr-FR" sz="2600" dirty="0" err="1"/>
              <a:t>dataframes</a:t>
            </a:r>
            <a:endParaRPr lang="fr-FR" sz="2600" dirty="0"/>
          </a:p>
          <a:p>
            <a:pPr marL="457200" lvl="1" indent="0">
              <a:buNone/>
            </a:pPr>
            <a:r>
              <a:rPr lang="fr-FR" dirty="0"/>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union</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nv_df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pd.concat</a:t>
            </a:r>
            <a:r>
              <a:rPr lang="fr-FR" sz="2000" dirty="0">
                <a:latin typeface="Courier New" panose="02070309020205020404" pitchFamily="49" charset="0"/>
                <a:cs typeface="Courier New" panose="02070309020205020404" pitchFamily="49" charset="0"/>
              </a:rPr>
              <a:t>([df_1, ..., </a:t>
            </a:r>
            <a:r>
              <a:rPr lang="fr-FR" sz="2000" dirty="0" err="1">
                <a:latin typeface="Courier New" panose="02070309020205020404" pitchFamily="49" charset="0"/>
                <a:cs typeface="Courier New" panose="02070309020205020404" pitchFamily="49" charset="0"/>
              </a:rPr>
              <a:t>df_n</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join</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inner</a:t>
            </a:r>
            <a:r>
              <a:rPr lang="fr-FR" sz="2000" dirty="0">
                <a:latin typeface="Courier New" panose="02070309020205020404" pitchFamily="49" charset="0"/>
                <a:cs typeface="Courier New" panose="02070309020205020404" pitchFamily="49" charset="0"/>
              </a:rPr>
              <a:t>') </a:t>
            </a:r>
            <a:r>
              <a:rPr lang="fr-FR" sz="2000" dirty="0">
                <a:cs typeface="Courier New" panose="02070309020205020404" pitchFamily="49" charset="0"/>
              </a:rPr>
              <a:t># intersection</a:t>
            </a:r>
          </a:p>
        </p:txBody>
      </p:sp>
    </p:spTree>
    <p:extLst>
      <p:ext uri="{BB962C8B-B14F-4D97-AF65-F5344CB8AC3E}">
        <p14:creationId xmlns:p14="http://schemas.microsoft.com/office/powerpoint/2010/main" val="38342948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(4/7)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5985272"/>
          </a:xfrm>
        </p:spPr>
        <p:txBody>
          <a:bodyPr>
            <a:normAutofit fontScale="92500" lnSpcReduction="20000"/>
          </a:bodyPr>
          <a:lstStyle/>
          <a:p>
            <a:r>
              <a:rPr lang="fr-FR" dirty="0"/>
              <a:t>Itérations et sélections</a:t>
            </a:r>
          </a:p>
          <a:p>
            <a:pPr lvl="1"/>
            <a:r>
              <a:rPr lang="fr-FR" sz="2600" dirty="0"/>
              <a:t>itérations (boucles) sur les lignes d'un </a:t>
            </a:r>
            <a:r>
              <a:rPr lang="fr-FR" sz="2600" dirty="0" err="1"/>
              <a:t>dataframe</a:t>
            </a:r>
            <a:r>
              <a:rPr lang="fr-FR" sz="2600" dirty="0"/>
              <a:t> ou d'une colonne</a:t>
            </a:r>
          </a:p>
          <a:p>
            <a:pPr marL="457200" lvl="1" indent="0">
              <a:buNone/>
            </a:pPr>
            <a:r>
              <a:rPr lang="fr-FR"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no_ligne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ligne</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df.iterrows</a:t>
            </a:r>
            <a:r>
              <a:rPr lang="en-US"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for </a:t>
            </a:r>
            <a:r>
              <a:rPr lang="fr-FR" sz="2000" dirty="0" err="1">
                <a:latin typeface="Courier New" panose="02070309020205020404" pitchFamily="49" charset="0"/>
                <a:cs typeface="Courier New" panose="02070309020205020404" pitchFamily="49" charset="0"/>
              </a:rPr>
              <a:t>no_ligne</a:t>
            </a:r>
            <a:r>
              <a:rPr lang="fr-FR" sz="2000" dirty="0">
                <a:latin typeface="Courier New" panose="02070309020205020404" pitchFamily="49" charset="0"/>
                <a:cs typeface="Courier New" panose="02070309020205020404" pitchFamily="49" charset="0"/>
              </a:rPr>
              <a:t>, valeur in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iteritems</a:t>
            </a:r>
            <a:r>
              <a:rPr lang="fr-FR" sz="2000" dirty="0">
                <a:latin typeface="Courier New" panose="02070309020205020404" pitchFamily="49" charset="0"/>
                <a:cs typeface="Courier New" panose="02070309020205020404" pitchFamily="49" charset="0"/>
              </a:rPr>
              <a:t>():</a:t>
            </a:r>
            <a:endParaRPr lang="fr-FR" sz="2000" dirty="0">
              <a:cs typeface="Courier New" panose="02070309020205020404" pitchFamily="49" charset="0"/>
            </a:endParaRPr>
          </a:p>
          <a:p>
            <a:pPr lvl="1"/>
            <a:r>
              <a:rPr lang="fr-FR" sz="2600" dirty="0"/>
              <a:t>Obtention par sélection sur position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(s)_ligne(s), </a:t>
            </a:r>
            <a:r>
              <a:rPr lang="fr-FR" sz="2100" dirty="0" err="1">
                <a:latin typeface="Courier New" panose="02070309020205020404" pitchFamily="49" charset="0"/>
                <a:cs typeface="Courier New" panose="02070309020205020404" pitchFamily="49" charset="0"/>
              </a:rPr>
              <a:t>sélection_numéro</a:t>
            </a:r>
            <a:r>
              <a:rPr lang="fr-FR" sz="2100" dirty="0">
                <a:latin typeface="Courier New" panose="02070309020205020404" pitchFamily="49" charset="0"/>
                <a:cs typeface="Courier New" panose="02070309020205020404" pitchFamily="49" charset="0"/>
              </a:rPr>
              <a:t>(s)_colonne(s)]</a:t>
            </a:r>
          </a:p>
          <a:p>
            <a:pPr marL="914400" lvl="2" indent="0">
              <a:buNone/>
            </a:pPr>
            <a:r>
              <a:rPr lang="fr-FR" sz="2200" dirty="0">
                <a:cs typeface="Courier New" panose="02070309020205020404" pitchFamily="49" charset="0"/>
              </a:rPr>
              <a:t>Par exemple, pour obtenir une valeur de colonne</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nom_colonne</a:t>
            </a:r>
            <a:r>
              <a:rPr lang="fr-FR" sz="2100" dirty="0">
                <a:latin typeface="Courier New" panose="02070309020205020404" pitchFamily="49" charset="0"/>
                <a:cs typeface="Courier New" panose="02070309020205020404" pitchFamily="49" charset="0"/>
              </a:rPr>
              <a:t>']</a:t>
            </a:r>
          </a:p>
          <a:p>
            <a:pPr marL="914400" lvl="2" indent="0">
              <a:buNone/>
            </a:pPr>
            <a:r>
              <a:rPr lang="fr-FR" sz="2100" dirty="0" err="1">
                <a:latin typeface="Courier New" panose="02070309020205020404" pitchFamily="49" charset="0"/>
                <a:cs typeface="Courier New" panose="02070309020205020404" pitchFamily="49" charset="0"/>
              </a:rPr>
              <a:t>df.iloc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no_ligne</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no_colonne</a:t>
            </a:r>
            <a:r>
              <a:rPr lang="fr-FR" sz="2100" dirty="0">
                <a:latin typeface="Courier New" panose="02070309020205020404" pitchFamily="49" charset="0"/>
                <a:cs typeface="Courier New" panose="02070309020205020404" pitchFamily="49" charset="0"/>
              </a:rPr>
              <a:t>]</a:t>
            </a:r>
          </a:p>
          <a:p>
            <a:pPr lvl="1"/>
            <a:r>
              <a:rPr lang="fr-FR" sz="2600" dirty="0"/>
              <a:t>Obtention par condition sur valeur d'un extrait du </a:t>
            </a:r>
            <a:r>
              <a:rPr lang="fr-FR" sz="2600" dirty="0" err="1"/>
              <a:t>dataframe</a:t>
            </a:r>
            <a:endParaRPr lang="fr-FR" sz="2600" dirty="0"/>
          </a:p>
          <a:p>
            <a:pPr marL="914400" lvl="2" indent="0">
              <a:buNone/>
            </a:pP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sélection_lignes</a:t>
            </a: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sélections_colonnes</a:t>
            </a:r>
            <a:r>
              <a:rPr lang="fr-FR" sz="21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sélections lignes : sur valeurs ou sur condition sur valeurs ; sélections colonnes : sur noms de colonnes</a:t>
            </a:r>
          </a:p>
          <a:p>
            <a:pPr marL="914400" lvl="2" indent="0">
              <a:buNone/>
            </a:pPr>
            <a:r>
              <a:rPr lang="fr-FR" sz="2200" dirty="0">
                <a:cs typeface="Courier New" panose="02070309020205020404" pitchFamily="49" charset="0"/>
              </a:rPr>
              <a:t>Opérateurs booléens : </a:t>
            </a:r>
            <a:r>
              <a:rPr lang="fr-FR" sz="2200" dirty="0">
                <a:latin typeface="Courier New" panose="02070309020205020404" pitchFamily="49" charset="0"/>
                <a:cs typeface="Courier New" panose="02070309020205020404" pitchFamily="49" charset="0"/>
              </a:rPr>
              <a:t>(exp1) &amp; (exp2) </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(exp1) | (exp2)</a:t>
            </a:r>
            <a:r>
              <a:rPr lang="fr-FR" sz="2200" dirty="0">
                <a:cs typeface="Courier New" panose="02070309020205020404" pitchFamily="49" charset="0"/>
              </a:rPr>
              <a:t>, </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exp</a:t>
            </a:r>
            <a:r>
              <a:rPr lang="fr-FR" sz="22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 </a:t>
            </a:r>
            <a:r>
              <a:rPr lang="fr-FR" sz="2200" dirty="0" err="1">
                <a:latin typeface="Courier New" panose="02070309020205020404" pitchFamily="49" charset="0"/>
                <a:cs typeface="Courier New" panose="02070309020205020404" pitchFamily="49" charset="0"/>
              </a:rPr>
              <a:t>isin</a:t>
            </a:r>
            <a:r>
              <a:rPr lang="fr-FR" sz="2200" dirty="0">
                <a:latin typeface="Courier New" panose="02070309020205020404" pitchFamily="49" charset="0"/>
                <a:cs typeface="Courier New" panose="02070309020205020404" pitchFamily="49" charset="0"/>
              </a:rPr>
              <a:t>(</a:t>
            </a:r>
            <a:r>
              <a:rPr lang="fr-FR" sz="2200" dirty="0" err="1">
                <a:latin typeface="Courier New" panose="02070309020205020404" pitchFamily="49" charset="0"/>
                <a:cs typeface="Courier New" panose="02070309020205020404" pitchFamily="49" charset="0"/>
              </a:rPr>
              <a:t>liste_val</a:t>
            </a:r>
            <a:r>
              <a:rPr lang="fr-FR" sz="2200" dirty="0">
                <a:latin typeface="Courier New" panose="02070309020205020404" pitchFamily="49" charset="0"/>
                <a:cs typeface="Courier New" panose="02070309020205020404" pitchFamily="49" charset="0"/>
              </a:rPr>
              <a:t>)</a:t>
            </a:r>
          </a:p>
          <a:p>
            <a:pPr marL="914400" lvl="2" indent="0">
              <a:buNone/>
            </a:pPr>
            <a:r>
              <a:rPr lang="fr-FR" sz="2200" dirty="0">
                <a:cs typeface="Courier New" panose="02070309020205020404" pitchFamily="49" charset="0"/>
              </a:rPr>
              <a:t>par exemple, pour sélectionner un ensemble de lignes </a:t>
            </a:r>
            <a:endParaRPr lang="fr-FR" sz="2100" dirty="0">
              <a:latin typeface="Courier New" panose="02070309020205020404" pitchFamily="49" charset="0"/>
              <a:cs typeface="Courier New" panose="02070309020205020404" pitchFamily="49" charset="0"/>
            </a:endParaRP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['nom_colonne_1'].</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 |</a:t>
            </a:r>
          </a:p>
          <a:p>
            <a:pPr marL="914400" lvl="2" indent="0">
              <a:buNone/>
            </a:pPr>
            <a:r>
              <a:rPr lang="fr-FR" sz="2100" dirty="0">
                <a:latin typeface="Courier New" panose="02070309020205020404" pitchFamily="49" charset="0"/>
                <a:cs typeface="Courier New" panose="02070309020205020404" pitchFamily="49" charset="0"/>
              </a:rPr>
              <a:t>            (</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['nom_colonne_2'].</a:t>
            </a:r>
            <a:r>
              <a:rPr lang="fr-FR" sz="2100" dirty="0" err="1">
                <a:latin typeface="Courier New" panose="02070309020205020404" pitchFamily="49" charset="0"/>
                <a:cs typeface="Courier New" panose="02070309020205020404" pitchFamily="49" charset="0"/>
              </a:rPr>
              <a:t>isin</a:t>
            </a:r>
            <a:r>
              <a:rPr lang="fr-FR" sz="2100" dirty="0">
                <a:latin typeface="Courier New" panose="02070309020205020404" pitchFamily="49" charset="0"/>
                <a:cs typeface="Courier New" panose="02070309020205020404" pitchFamily="49" charset="0"/>
              </a:rPr>
              <a:t>([liste de valeurs]))]</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(2) = </a:t>
            </a:r>
            <a:r>
              <a:rPr lang="fr-FR" sz="2100" dirty="0" err="1">
                <a:latin typeface="Courier New" panose="02070309020205020404" pitchFamily="49" charset="0"/>
                <a:cs typeface="Courier New" panose="02070309020205020404" pitchFamily="49" charset="0"/>
              </a:rPr>
              <a:t>df.loc</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ensemble_d_index</a:t>
            </a:r>
            <a:r>
              <a:rPr lang="fr-FR" sz="2100" dirty="0">
                <a:latin typeface="Courier New" panose="02070309020205020404" pitchFamily="49" charset="0"/>
                <a:cs typeface="Courier New" panose="02070309020205020404" pitchFamily="49" charset="0"/>
              </a:rPr>
              <a:t>]</a:t>
            </a:r>
          </a:p>
          <a:p>
            <a:pPr lvl="1"/>
            <a:r>
              <a:rPr lang="fr-FR" dirty="0"/>
              <a:t>Sélection d'un échantillon</a:t>
            </a:r>
          </a:p>
          <a:p>
            <a:pPr marL="914400" lvl="2" indent="0">
              <a:buNone/>
            </a:pPr>
            <a:r>
              <a:rPr lang="en-US" dirty="0" err="1">
                <a:latin typeface="Courier New" panose="02070309020205020404" pitchFamily="49" charset="0"/>
                <a:cs typeface="Courier New" panose="02070309020205020404" pitchFamily="49" charset="0"/>
              </a:rPr>
              <a:t>df.sample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nb_lignes_final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random_state</a:t>
            </a:r>
            <a:r>
              <a:rPr lang="en-US" dirty="0">
                <a:latin typeface="Courier New" panose="02070309020205020404" pitchFamily="49" charset="0"/>
                <a:cs typeface="Courier New" panose="02070309020205020404" pitchFamily="49" charset="0"/>
              </a:rPr>
              <a:t>=1)</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5657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(5/7)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2204700" cy="5670947"/>
          </a:xfrm>
        </p:spPr>
        <p:txBody>
          <a:bodyPr>
            <a:normAutofit fontScale="92500" lnSpcReduction="20000"/>
          </a:bodyPr>
          <a:lstStyle/>
          <a:p>
            <a:r>
              <a:rPr lang="fr-FR" dirty="0"/>
              <a:t>Calculs</a:t>
            </a:r>
          </a:p>
          <a:p>
            <a:pPr lvl="1"/>
            <a:r>
              <a:rPr lang="fr-FR" sz="2600" dirty="0"/>
              <a:t>Remplacement d'une valeur par une autre</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nom_colonne</a:t>
            </a:r>
            <a:r>
              <a:rPr lang="fr-FR" sz="2000" dirty="0">
                <a:latin typeface="Courier New" panose="02070309020205020404" pitchFamily="49" charset="0"/>
                <a:cs typeface="Courier New" panose="02070309020205020404" pitchFamily="49" charset="0"/>
              </a:rPr>
              <a:t>'].replace(</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	</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df.replace</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ancienne_valeur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nouvelle_valeur</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inplace</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tout le d</a:t>
            </a:r>
            <a:r>
              <a:rPr lang="fr-FR" sz="2000" dirty="0" err="1">
                <a:cs typeface="Courier New" panose="02070309020205020404" pitchFamily="49" charset="0"/>
              </a:rPr>
              <a:t>ataframe</a:t>
            </a:r>
            <a:endParaRPr lang="fr-FR" sz="2000" dirty="0">
              <a:cs typeface="Courier New" panose="02070309020205020404" pitchFamily="49" charset="0"/>
            </a:endParaRPr>
          </a:p>
          <a:p>
            <a:pPr lvl="1"/>
            <a:r>
              <a:rPr lang="fr-FR" sz="2600" dirty="0"/>
              <a:t>Calculs simples (création / remplacement d'une colonne)</a:t>
            </a:r>
          </a:p>
          <a:p>
            <a:pPr marL="914400" lvl="2" indent="0">
              <a:buNone/>
            </a:pP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nouv_colonne</a:t>
            </a:r>
            <a:r>
              <a:rPr lang="fr-FR" sz="2100" dirty="0">
                <a:latin typeface="Courier New" panose="02070309020205020404" pitchFamily="49" charset="0"/>
                <a:cs typeface="Courier New" panose="02070309020205020404" pitchFamily="49" charset="0"/>
              </a:rPr>
              <a:t>'] = </a:t>
            </a:r>
            <a:r>
              <a:rPr lang="fr-FR" sz="2100" dirty="0" err="1">
                <a:latin typeface="Courier New" panose="02070309020205020404" pitchFamily="49" charset="0"/>
                <a:cs typeface="Courier New" panose="02070309020205020404" pitchFamily="49" charset="0"/>
              </a:rPr>
              <a:t>formule_calcul</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fr-FR" sz="2100" dirty="0" err="1">
                <a:latin typeface="Courier New" panose="02070309020205020404" pitchFamily="49" charset="0"/>
                <a:cs typeface="Courier New" panose="02070309020205020404" pitchFamily="49" charset="0"/>
              </a:rPr>
              <a:t>autre_colonne</a:t>
            </a:r>
            <a:r>
              <a:rPr lang="fr-FR" sz="2100" dirty="0">
                <a:latin typeface="Courier New" panose="02070309020205020404" pitchFamily="49" charset="0"/>
                <a:cs typeface="Courier New" panose="02070309020205020404" pitchFamily="49" charset="0"/>
              </a:rPr>
              <a:t>'])</a:t>
            </a:r>
          </a:p>
          <a:p>
            <a:pPr lvl="1"/>
            <a:r>
              <a:rPr lang="fr-FR" sz="2600" dirty="0"/>
              <a:t>Statistiques descriptives simples</a:t>
            </a:r>
          </a:p>
          <a:p>
            <a:pPr marL="914400" lvl="2" indent="0">
              <a:buNone/>
            </a:pPr>
            <a:r>
              <a:rPr lang="en-US" sz="2100" dirty="0">
                <a:latin typeface="Courier New" panose="02070309020205020404" pitchFamily="49" charset="0"/>
                <a:cs typeface="Courier New" panose="02070309020205020404" pitchFamily="49" charset="0"/>
              </a:rPr>
              <a:t>df[</a:t>
            </a:r>
            <a:r>
              <a:rPr lang="fr-FR"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nom_colonne</a:t>
            </a:r>
            <a:r>
              <a:rPr lang="en-US" sz="2100" dirty="0">
                <a:latin typeface="Courier New" panose="02070309020205020404" pitchFamily="49" charset="0"/>
                <a:cs typeface="Courier New" panose="02070309020205020404" pitchFamily="49" charset="0"/>
              </a:rPr>
              <a:t>'].mean(), min(), max(), std()...</a:t>
            </a:r>
            <a:endParaRPr lang="fr-FR" sz="2100" dirty="0">
              <a:latin typeface="Courier New" panose="02070309020205020404" pitchFamily="49" charset="0"/>
              <a:cs typeface="Courier New" panose="02070309020205020404" pitchFamily="49" charset="0"/>
            </a:endParaRPr>
          </a:p>
          <a:p>
            <a:pPr lvl="1"/>
            <a:r>
              <a:rPr lang="fr-FR" sz="2600" dirty="0" err="1"/>
              <a:t>Aggrégations</a:t>
            </a:r>
            <a:r>
              <a:rPr lang="fr-FR" sz="2600" dirty="0"/>
              <a:t> sur une ou plusieurs colonnes</a:t>
            </a:r>
          </a:p>
          <a:p>
            <a:pPr marL="914400" lvl="2" indent="0">
              <a:buNone/>
            </a:pPr>
            <a:r>
              <a:rPr lang="fr-FR" dirty="0">
                <a:latin typeface="Courier New" panose="02070309020205020404" pitchFamily="49" charset="0"/>
                <a:cs typeface="Courier New" panose="02070309020205020404" pitchFamily="49" charset="0"/>
              </a:rPr>
              <a:t>df2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nom_colonne_n</a:t>
            </a:r>
            <a:r>
              <a:rPr lang="fr-FR" dirty="0">
                <a:latin typeface="Courier New" panose="02070309020205020404" pitchFamily="49" charset="0"/>
                <a:cs typeface="Courier New" panose="02070309020205020404" pitchFamily="49" charset="0"/>
              </a:rPr>
              <a:t>’]]</a:t>
            </a:r>
          </a:p>
          <a:p>
            <a:pPr marL="914400" lvl="2" indent="0">
              <a:buNone/>
            </a:pPr>
            <a:r>
              <a:rPr lang="fr-FR" dirty="0">
                <a:latin typeface="Courier New" panose="02070309020205020404" pitchFamily="49" charset="0"/>
                <a:cs typeface="Courier New" panose="02070309020205020404" pitchFamily="49" charset="0"/>
              </a:rPr>
              <a:t>df3 = df2.groupby(['nom_colonne_1', </a:t>
            </a:r>
            <a:r>
              <a:rPr lang="fr-FR" dirty="0" err="1">
                <a:latin typeface="Courier New" panose="02070309020205020404" pitchFamily="49" charset="0"/>
                <a:cs typeface="Courier New" panose="02070309020205020404" pitchFamily="49" charset="0"/>
              </a:rPr>
              <a:t>nom_colonne_k</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as_index</a:t>
            </a:r>
            <a:r>
              <a:rPr lang="fr-FR" dirty="0">
                <a:latin typeface="Courier New" panose="02070309020205020404" pitchFamily="49" charset="0"/>
                <a:cs typeface="Courier New" panose="02070309020205020404" pitchFamily="49" charset="0"/>
              </a:rPr>
              <a:t>=False).</a:t>
            </a:r>
            <a:r>
              <a:rPr lang="fr-FR" dirty="0" err="1">
                <a:latin typeface="Courier New" panose="02070309020205020404" pitchFamily="49" charset="0"/>
                <a:cs typeface="Courier New" panose="02070309020205020404" pitchFamily="49" charset="0"/>
              </a:rPr>
              <a:t>mean</a:t>
            </a:r>
            <a:r>
              <a:rPr lang="fr-FR" dirty="0">
                <a:latin typeface="Courier New" panose="02070309020205020404" pitchFamily="49" charset="0"/>
                <a:cs typeface="Courier New" panose="02070309020205020404" pitchFamily="49" charset="0"/>
              </a:rPr>
              <a:t>(), 						</a:t>
            </a:r>
            <a:r>
              <a:rPr lang="fr-FR">
                <a:latin typeface="Courier New" panose="02070309020205020404" pitchFamily="49" charset="0"/>
                <a:cs typeface="Courier New" panose="02070309020205020404" pitchFamily="49" charset="0"/>
              </a:rPr>
              <a:t>	count(), min</a:t>
            </a:r>
            <a:r>
              <a:rPr lang="fr-FR" dirty="0">
                <a:latin typeface="Courier New" panose="02070309020205020404" pitchFamily="49" charset="0"/>
                <a:cs typeface="Courier New" panose="02070309020205020404" pitchFamily="49" charset="0"/>
              </a:rPr>
              <a:t>(), max(), std()...</a:t>
            </a:r>
          </a:p>
          <a:p>
            <a:r>
              <a:rPr lang="fr-FR" dirty="0"/>
              <a:t>Traitement des valeurs manquantes</a:t>
            </a:r>
          </a:p>
          <a:p>
            <a:pPr lvl="1"/>
            <a:r>
              <a:rPr lang="fr-FR" sz="2600" dirty="0"/>
              <a:t>Supprimer des lignes et / ou des colonnes contenant (trop) de valeurs manquantes</a:t>
            </a: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=['nom_colonne_1', … ], axis=0) </a:t>
            </a:r>
            <a:r>
              <a:rPr lang="fr-FR" dirty="0">
                <a:cs typeface="Courier New" panose="02070309020205020404" pitchFamily="49" charset="0"/>
              </a:rPr>
              <a:t>: suppression de </a:t>
            </a:r>
            <a:r>
              <a:rPr lang="fr-FR" u="sng" dirty="0">
                <a:cs typeface="Courier New" panose="02070309020205020404" pitchFamily="49" charset="0"/>
              </a:rPr>
              <a:t>lignes</a:t>
            </a:r>
            <a:endParaRPr lang="en-US" u="sng" dirty="0">
              <a:cs typeface="Courier New" panose="02070309020205020404" pitchFamily="49" charset="0"/>
            </a:endParaRPr>
          </a:p>
          <a:p>
            <a:pPr marL="914400" lvl="2" indent="0">
              <a:buNone/>
            </a:pPr>
            <a:r>
              <a:rPr lang="fr-FR" dirty="0" err="1">
                <a:latin typeface="Courier New" panose="02070309020205020404" pitchFamily="49" charset="0"/>
                <a:cs typeface="Courier New" panose="02070309020205020404" pitchFamily="49" charset="0"/>
              </a:rPr>
              <a:t>df.dropna</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subset</a:t>
            </a:r>
            <a:r>
              <a:rPr lang="fr-FR" dirty="0">
                <a:latin typeface="Courier New" panose="02070309020205020404" pitchFamily="49" charset="0"/>
                <a:cs typeface="Courier New" panose="02070309020205020404" pitchFamily="49" charset="0"/>
              </a:rPr>
              <a:t>=['index_ligne_1', … ], axis=1) </a:t>
            </a:r>
            <a:r>
              <a:rPr lang="fr-FR" dirty="0">
                <a:cs typeface="Courier New" panose="02070309020205020404" pitchFamily="49" charset="0"/>
              </a:rPr>
              <a:t>: suppression de </a:t>
            </a:r>
            <a:r>
              <a:rPr lang="fr-FR" u="sng" dirty="0">
                <a:cs typeface="Courier New" panose="02070309020205020404" pitchFamily="49" charset="0"/>
              </a:rPr>
              <a:t>colonnes</a:t>
            </a:r>
            <a:r>
              <a:rPr lang="fr-FR" dirty="0">
                <a:cs typeface="Courier New" panose="02070309020205020404" pitchFamily="49" charset="0"/>
              </a:rPr>
              <a:t> </a:t>
            </a:r>
          </a:p>
          <a:p>
            <a:pPr lvl="1"/>
            <a:r>
              <a:rPr lang="fr-FR" sz="2600" dirty="0"/>
              <a:t>remplir valeurs nulles avec 0 sur l'ensemble du </a:t>
            </a:r>
            <a:r>
              <a:rPr lang="fr-FR" sz="2600" dirty="0" err="1"/>
              <a:t>dataframe</a:t>
            </a:r>
            <a:r>
              <a:rPr lang="fr-FR" sz="2600" dirty="0"/>
              <a:t> </a:t>
            </a:r>
            <a:r>
              <a:rPr lang="fr-FR" sz="2200" dirty="0"/>
              <a:t>(voir aussi fonction </a:t>
            </a:r>
            <a:r>
              <a:rPr lang="fr-FR" sz="2200" dirty="0">
                <a:latin typeface="Courier New" panose="02070309020205020404" pitchFamily="49" charset="0"/>
                <a:cs typeface="Courier New" panose="02070309020205020404" pitchFamily="49" charset="0"/>
              </a:rPr>
              <a:t>replace</a:t>
            </a:r>
            <a:r>
              <a:rPr lang="fr-FR" sz="2200" dirty="0"/>
              <a:t>)</a:t>
            </a:r>
          </a:p>
          <a:p>
            <a:pPr marL="457200" lvl="1" indent="0">
              <a:buNone/>
            </a:pPr>
            <a:r>
              <a:rPr lang="fr-FR" dirty="0"/>
              <a:t>	</a:t>
            </a:r>
            <a:r>
              <a:rPr lang="fr-FR" sz="2000" dirty="0" err="1">
                <a:latin typeface="Courier New" panose="02070309020205020404" pitchFamily="49" charset="0"/>
                <a:cs typeface="Courier New" panose="02070309020205020404" pitchFamily="49" charset="0"/>
              </a:rPr>
              <a:t>df</a:t>
            </a:r>
            <a:r>
              <a:rPr lang="fr-FR" sz="2000" dirty="0">
                <a:latin typeface="Courier New" panose="02070309020205020404" pitchFamily="49" charset="0"/>
                <a:cs typeface="Courier New" panose="02070309020205020404" pitchFamily="49" charset="0"/>
              </a:rPr>
              <a:t> = </a:t>
            </a:r>
            <a:r>
              <a:rPr lang="fr-FR" sz="2000" dirty="0" err="1">
                <a:latin typeface="Courier New" panose="02070309020205020404" pitchFamily="49" charset="0"/>
                <a:cs typeface="Courier New" panose="02070309020205020404" pitchFamily="49" charset="0"/>
              </a:rPr>
              <a:t>df.fillna</a:t>
            </a:r>
            <a:r>
              <a:rPr lang="fr-FR" sz="2000" dirty="0">
                <a:latin typeface="Courier New" panose="02070309020205020404" pitchFamily="49" charset="0"/>
                <a:cs typeface="Courier New" panose="02070309020205020404" pitchFamily="49" charset="0"/>
              </a:rPr>
              <a:t>(0)</a:t>
            </a:r>
            <a:endParaRPr lang="fr-FR" sz="2000" dirty="0">
              <a:cs typeface="Courier New" panose="02070309020205020404" pitchFamily="49" charset="0"/>
            </a:endParaRPr>
          </a:p>
        </p:txBody>
      </p:sp>
    </p:spTree>
    <p:extLst>
      <p:ext uri="{BB962C8B-B14F-4D97-AF65-F5344CB8AC3E}">
        <p14:creationId xmlns:p14="http://schemas.microsoft.com/office/powerpoint/2010/main" val="27184917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(6/7)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0" y="999728"/>
            <a:ext cx="12192000" cy="5947172"/>
          </a:xfrm>
        </p:spPr>
        <p:txBody>
          <a:bodyPr>
            <a:normAutofit fontScale="85000" lnSpcReduction="10000"/>
          </a:bodyPr>
          <a:lstStyle/>
          <a:p>
            <a:r>
              <a:rPr lang="fr-FR" dirty="0"/>
              <a:t>Emploi de fonctions en vue de création / modification de colonne ou de sélection de lignes</a:t>
            </a:r>
          </a:p>
          <a:p>
            <a:pPr marL="457200" lvl="1" indent="0">
              <a:buNone/>
            </a:pPr>
            <a:r>
              <a:rPr lang="fr-FR" dirty="0" err="1">
                <a:latin typeface="Courier New" panose="02070309020205020404" pitchFamily="49" charset="0"/>
                <a:cs typeface="Courier New" panose="02070309020205020404" pitchFamily="49" charset="0"/>
              </a:rPr>
              <a:t>apply</a:t>
            </a:r>
            <a:r>
              <a:rPr lang="fr-FR" dirty="0"/>
              <a:t> : soit sur une colonne, soit sur le </a:t>
            </a:r>
            <a:r>
              <a:rPr lang="fr-FR" dirty="0" err="1"/>
              <a:t>dataframe</a:t>
            </a:r>
            <a:r>
              <a:rPr lang="fr-FR" dirty="0"/>
              <a:t> dans son ensemble (+ </a:t>
            </a:r>
            <a:r>
              <a:rPr lang="fr-FR" sz="2100" dirty="0" err="1">
                <a:latin typeface="Courier New" panose="02070309020205020404" pitchFamily="49" charset="0"/>
                <a:cs typeface="Courier New" panose="02070309020205020404" pitchFamily="49" charset="0"/>
              </a:rPr>
              <a:t>swifter</a:t>
            </a:r>
            <a:r>
              <a:rPr lang="fr-FR" dirty="0"/>
              <a:t> : règle d’avancement)</a:t>
            </a:r>
          </a:p>
          <a:p>
            <a:pPr lvl="1"/>
            <a:r>
              <a:rPr lang="fr-FR" sz="2600" dirty="0"/>
              <a:t>Création avec fonction sur la ligne de </a:t>
            </a:r>
            <a:r>
              <a:rPr lang="fr-FR" sz="2600" dirty="0" err="1"/>
              <a:t>dataframe</a:t>
            </a:r>
            <a:r>
              <a:rPr lang="fr-FR" sz="2600" dirty="0"/>
              <a:t> dans son ensemble</a:t>
            </a: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nouv_colonne</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 axis=1)</a:t>
            </a:r>
            <a:endParaRPr lang="fr-FR" sz="2000" dirty="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serie_bool</a:t>
            </a:r>
            <a:r>
              <a:rPr lang="fr-FR" sz="1900" dirty="0">
                <a:latin typeface="Courier New" panose="02070309020205020404" pitchFamily="49" charset="0"/>
                <a:cs typeface="Courier New" panose="02070309020205020404" pitchFamily="49" charset="0"/>
              </a:rPr>
              <a:t> = </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 if ligne['</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else</a:t>
            </a:r>
            <a:r>
              <a:rPr lang="fr-FR" sz="1900" dirty="0">
                <a:latin typeface="Courier New" panose="02070309020205020404" pitchFamily="49" charset="0"/>
                <a:cs typeface="Courier New" panose="02070309020205020404" pitchFamily="49" charset="0"/>
              </a:rPr>
              <a:t> False, axis=1)</a:t>
            </a:r>
            <a:endParaRPr lang="fr-FR" sz="2000" dirty="0">
              <a:latin typeface="Courier New" panose="02070309020205020404" pitchFamily="49" charset="0"/>
              <a:cs typeface="Courier New" panose="02070309020205020404" pitchFamily="49" charset="0"/>
            </a:endParaRPr>
          </a:p>
          <a:p>
            <a:pPr marL="457200" lvl="1" indent="0">
              <a:buNone/>
            </a:pPr>
            <a:r>
              <a:rPr lang="fr-FR" sz="2000" dirty="0">
                <a:latin typeface="Courier New" panose="02070309020205020404" pitchFamily="49" charset="0"/>
                <a:cs typeface="Courier New" panose="02070309020205020404" pitchFamily="49" charset="0"/>
              </a:rPr>
              <a:t>	</a:t>
            </a:r>
            <a:r>
              <a:rPr lang="fr-FR" sz="2200" dirty="0">
                <a:cs typeface="Courier New" panose="02070309020205020404" pitchFamily="49" charset="0"/>
              </a:rPr>
              <a:t>on peut aussi utiliser plusieurs colonnes, explicitement, ou dans la fonction appliquée</a:t>
            </a:r>
          </a:p>
          <a:p>
            <a:pPr lvl="1"/>
            <a:r>
              <a:rPr lang="fr-FR" sz="2600" dirty="0"/>
              <a:t>Remplacement </a:t>
            </a:r>
            <a:r>
              <a:rPr lang="fr-FR" sz="2100" dirty="0"/>
              <a:t>(</a:t>
            </a:r>
            <a:r>
              <a:rPr lang="fr-FR" sz="2100" dirty="0" err="1">
                <a:latin typeface="Courier New" panose="02070309020205020404" pitchFamily="49" charset="0"/>
                <a:cs typeface="Courier New" panose="02070309020205020404" pitchFamily="49" charset="0"/>
              </a:rPr>
              <a:t>map</a:t>
            </a:r>
            <a:r>
              <a:rPr lang="fr-FR" sz="2100" dirty="0"/>
              <a:t>)</a:t>
            </a:r>
            <a:r>
              <a:rPr lang="fr-FR" sz="2600" dirty="0"/>
              <a:t> / création </a:t>
            </a:r>
            <a:r>
              <a:rPr lang="fr-FR" sz="2100" dirty="0"/>
              <a:t>(</a:t>
            </a:r>
            <a:r>
              <a:rPr lang="fr-FR" sz="2100" dirty="0" err="1">
                <a:latin typeface="Courier New" panose="02070309020205020404" pitchFamily="49" charset="0"/>
                <a:cs typeface="Courier New" panose="02070309020205020404" pitchFamily="49" charset="0"/>
              </a:rPr>
              <a:t>apply</a:t>
            </a:r>
            <a:r>
              <a:rPr lang="fr-FR" sz="2100" dirty="0"/>
              <a:t>)</a:t>
            </a:r>
            <a:r>
              <a:rPr lang="fr-FR" dirty="0"/>
              <a:t> </a:t>
            </a:r>
            <a:r>
              <a:rPr lang="fr-FR" sz="2600" dirty="0"/>
              <a:t>avec fonction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a:t>
            </a:r>
            <a:r>
              <a:rPr lang="fr-FR" sz="1900" dirty="0" err="1">
                <a:latin typeface="Courier New" panose="02070309020205020404" pitchFamily="49" charset="0"/>
                <a:cs typeface="Courier New" panose="02070309020205020404" pitchFamily="49" charset="0"/>
              </a:rPr>
              <a:t>map</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2'] = </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['colonne 1’].</a:t>
            </a:r>
            <a:r>
              <a:rPr lang="fr-FR" sz="1900" dirty="0" err="1">
                <a:latin typeface="Courier New" panose="02070309020205020404" pitchFamily="49" charset="0"/>
                <a:cs typeface="Courier New" panose="02070309020205020404" pitchFamily="49" charset="0"/>
              </a:rPr>
              <a:t>swifter.apply</a:t>
            </a:r>
            <a:r>
              <a:rPr lang="fr-FR" sz="1900" dirty="0">
                <a:latin typeface="Courier New" panose="02070309020205020404" pitchFamily="49" charset="0"/>
                <a:cs typeface="Courier New" panose="02070309020205020404" pitchFamily="49" charset="0"/>
              </a:rPr>
              <a:t>(lambda x: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(x))</a:t>
            </a:r>
          </a:p>
          <a:p>
            <a:pPr lvl="1"/>
            <a:r>
              <a:rPr lang="fr-FR" sz="2600" dirty="0"/>
              <a:t>Sélection avec condition sur la ligne de </a:t>
            </a:r>
            <a:r>
              <a:rPr lang="fr-FR" sz="2600" dirty="0" err="1"/>
              <a:t>dataframe</a:t>
            </a:r>
            <a:r>
              <a:rPr lang="fr-FR" sz="2600" dirty="0"/>
              <a:t> dans son ensemble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df.swifter.apply</a:t>
            </a:r>
            <a:r>
              <a:rPr lang="fr-FR" sz="1900" dirty="0">
                <a:latin typeface="Courier New" panose="02070309020205020404" pitchFamily="49" charset="0"/>
                <a:cs typeface="Courier New" panose="02070309020205020404" pitchFamily="49" charset="0"/>
              </a:rPr>
              <a:t>(lambda ligne: fonction(ligne), axis=1) == </a:t>
            </a:r>
            <a:r>
              <a:rPr lang="fr-FR" sz="1900" dirty="0" err="1">
                <a:latin typeface="Courier New" panose="02070309020205020404" pitchFamily="49" charset="0"/>
                <a:cs typeface="Courier New" panose="02070309020205020404" pitchFamily="49" charset="0"/>
              </a:rPr>
              <a:t>True</a:t>
            </a:r>
            <a:r>
              <a:rPr lang="fr-FR" sz="1900" dirty="0">
                <a:latin typeface="Courier New" panose="02070309020205020404" pitchFamily="49" charset="0"/>
                <a:cs typeface="Courier New" panose="02070309020205020404" pitchFamily="49" charset="0"/>
              </a:rPr>
              <a:t>]</a:t>
            </a:r>
          </a:p>
          <a:p>
            <a:pPr lvl="1"/>
            <a:r>
              <a:rPr lang="fr-FR" sz="2600" dirty="0"/>
              <a:t>Sélection avec condition sur la valeur d'une colonne</a:t>
            </a:r>
          </a:p>
          <a:p>
            <a:pPr marL="914400" lvl="2" indent="0">
              <a:buNone/>
            </a:pP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(2) = </a:t>
            </a:r>
            <a:r>
              <a:rPr lang="fr-FR" sz="1900" dirty="0" err="1">
                <a:latin typeface="Courier New" panose="02070309020205020404" pitchFamily="49" charset="0"/>
                <a:cs typeface="Courier New" panose="02070309020205020404" pitchFamily="49" charset="0"/>
              </a:rPr>
              <a:t>df.loc</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df</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nom_colonne</a:t>
            </a:r>
            <a:r>
              <a:rPr lang="fr-FR" sz="1900" dirty="0">
                <a:latin typeface="Courier New" panose="02070309020205020404" pitchFamily="49" charset="0"/>
                <a:cs typeface="Courier New" panose="02070309020205020404" pitchFamily="49" charset="0"/>
              </a:rPr>
              <a:t>’].</a:t>
            </a:r>
            <a:r>
              <a:rPr lang="fr-FR" sz="1900" dirty="0" err="1">
                <a:latin typeface="Courier New" panose="02070309020205020404" pitchFamily="49" charset="0"/>
                <a:cs typeface="Courier New" panose="02070309020205020404" pitchFamily="49" charset="0"/>
              </a:rPr>
              <a:t>swifter.apply</a:t>
            </a:r>
            <a:r>
              <a:rPr lang="fr-FR" sz="1900" dirty="0">
                <a:latin typeface="Courier New" panose="02070309020205020404" pitchFamily="49" charset="0"/>
                <a:cs typeface="Courier New" panose="02070309020205020404" pitchFamily="49" charset="0"/>
              </a:rPr>
              <a:t>(lambda val: fonction(val)) </a:t>
            </a:r>
            <a:r>
              <a:rPr lang="fr-FR" sz="1900" dirty="0" err="1">
                <a:latin typeface="Courier New" panose="02070309020205020404" pitchFamily="49" charset="0"/>
                <a:cs typeface="Courier New" panose="02070309020205020404" pitchFamily="49" charset="0"/>
              </a:rPr>
              <a:t>op_compar</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val_ref</a:t>
            </a:r>
            <a:r>
              <a:rPr lang="fr-FR" sz="1900" dirty="0">
                <a:latin typeface="Courier New" panose="02070309020205020404" pitchFamily="49" charset="0"/>
                <a:cs typeface="Courier New" panose="02070309020205020404" pitchFamily="49" charset="0"/>
              </a:rPr>
              <a:t>]</a:t>
            </a:r>
          </a:p>
          <a:p>
            <a:pPr lvl="1"/>
            <a:r>
              <a:rPr lang="fr-FR" sz="2600" dirty="0"/>
              <a:t>Tester l</a:t>
            </a:r>
            <a:r>
              <a:rPr lang="fr-FR" sz="2800" dirty="0"/>
              <a:t>es valeurs non renseignées</a:t>
            </a:r>
            <a:endParaRPr lang="fr-FR" sz="2600" dirty="0"/>
          </a:p>
          <a:p>
            <a:pPr marL="914400" lvl="2" indent="0">
              <a:buNone/>
            </a:pPr>
            <a:r>
              <a:rPr lang="fr-FR" sz="1900" dirty="0" err="1">
                <a:latin typeface="Courier New" panose="02070309020205020404" pitchFamily="49" charset="0"/>
                <a:cs typeface="Courier New" panose="02070309020205020404" pitchFamily="49" charset="0"/>
              </a:rPr>
              <a:t>def</a:t>
            </a:r>
            <a:r>
              <a:rPr lang="fr-FR" sz="1900" dirty="0">
                <a:latin typeface="Courier New" panose="02070309020205020404" pitchFamily="49" charset="0"/>
                <a:cs typeface="Courier New" panose="02070309020205020404" pitchFamily="49" charset="0"/>
              </a:rPr>
              <a:t> </a:t>
            </a:r>
            <a:r>
              <a:rPr lang="fr-FR" sz="1900" dirty="0" err="1">
                <a:latin typeface="Courier New" panose="02070309020205020404" pitchFamily="49" charset="0"/>
                <a:cs typeface="Courier New" panose="02070309020205020404" pitchFamily="49" charset="0"/>
              </a:rPr>
              <a:t>fonction_appliquee_a</a:t>
            </a:r>
            <a:r>
              <a:rPr lang="fr-FR" sz="1900" dirty="0">
                <a:latin typeface="Courier New" panose="02070309020205020404" pitchFamily="49" charset="0"/>
                <a:cs typeface="Courier New" panose="02070309020205020404" pitchFamily="49" charset="0"/>
              </a:rPr>
              <a:t>(ligne):</a:t>
            </a:r>
          </a:p>
          <a:p>
            <a:pPr marL="914400" lvl="2" indent="0">
              <a:buNone/>
            </a:pPr>
            <a:r>
              <a:rPr lang="fr-FR" sz="1900" dirty="0">
                <a:latin typeface="Courier New" panose="02070309020205020404" pitchFamily="49" charset="0"/>
                <a:cs typeface="Courier New" panose="02070309020205020404" pitchFamily="49" charset="0"/>
              </a:rPr>
              <a:t>	valeur = ligne['colonne’] </a:t>
            </a:r>
            <a:r>
              <a:rPr lang="fr-FR" sz="1900" dirty="0">
                <a:cs typeface="Courier New" panose="02070309020205020404" pitchFamily="49" charset="0"/>
              </a:rPr>
              <a:t>#valeur : la valeur d’une colonne de la ligne couramment traitée</a:t>
            </a:r>
          </a:p>
          <a:p>
            <a:pPr marL="914400" lvl="2" indent="0">
              <a:buNone/>
            </a:pPr>
            <a:r>
              <a:rPr lang="fr-FR" sz="1900" dirty="0">
                <a:latin typeface="Courier New" panose="02070309020205020404" pitchFamily="49" charset="0"/>
                <a:cs typeface="Courier New" panose="02070309020205020404" pitchFamily="49" charset="0"/>
              </a:rPr>
              <a:t>	if </a:t>
            </a:r>
            <a:r>
              <a:rPr lang="fr-FR" sz="1900" dirty="0" err="1">
                <a:latin typeface="Courier New" panose="02070309020205020404" pitchFamily="49" charset="0"/>
                <a:cs typeface="Courier New" panose="02070309020205020404" pitchFamily="49" charset="0"/>
              </a:rPr>
              <a:t>pd.isna</a:t>
            </a:r>
            <a:r>
              <a:rPr lang="fr-FR" sz="1900" dirty="0">
                <a:latin typeface="Courier New" panose="02070309020205020404" pitchFamily="49" charset="0"/>
                <a:cs typeface="Courier New" panose="02070309020205020404" pitchFamily="49" charset="0"/>
              </a:rPr>
              <a:t>(valeur) == False:</a:t>
            </a:r>
          </a:p>
          <a:p>
            <a:pPr marL="914400" lvl="2" indent="0">
              <a:buNone/>
            </a:pPr>
            <a:r>
              <a:rPr lang="fr-FR" sz="1900"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9496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Manipulations </a:t>
            </a:r>
            <a:r>
              <a:rPr lang="fr-FR" dirty="0" err="1"/>
              <a:t>dataframes</a:t>
            </a:r>
            <a:r>
              <a:rPr lang="fr-FR" dirty="0"/>
              <a:t> pandas (7/7)</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88900" y="1050528"/>
            <a:ext cx="11976100" cy="3026171"/>
          </a:xfrm>
        </p:spPr>
        <p:txBody>
          <a:bodyPr>
            <a:normAutofit fontScale="92500" lnSpcReduction="20000"/>
          </a:bodyPr>
          <a:lstStyle/>
          <a:p>
            <a:r>
              <a:rPr lang="fr-FR" dirty="0"/>
              <a:t>Ecriture dans un fichier CSV</a:t>
            </a:r>
          </a:p>
          <a:p>
            <a:pPr marL="457200" lvl="1" indent="0">
              <a:buNone/>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df.to_csv</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nom_fichier</a:t>
            </a:r>
            <a:r>
              <a:rPr lang="fr-FR" sz="2000" dirty="0">
                <a:latin typeface="Courier New" panose="02070309020205020404" pitchFamily="49" charset="0"/>
                <a:cs typeface="Courier New" panose="02070309020205020404" pitchFamily="49" charset="0"/>
              </a:rPr>
              <a:t>, sep=',', </a:t>
            </a:r>
            <a:r>
              <a:rPr lang="fr-FR" sz="2000" dirty="0" err="1">
                <a:latin typeface="Courier New" panose="02070309020205020404" pitchFamily="49" charset="0"/>
                <a:cs typeface="Courier New" panose="02070309020205020404" pitchFamily="49" charset="0"/>
              </a:rPr>
              <a:t>encoding</a:t>
            </a:r>
            <a:r>
              <a:rPr lang="fr-FR" sz="2000" dirty="0">
                <a:latin typeface="Courier New" panose="02070309020205020404" pitchFamily="49" charset="0"/>
                <a:cs typeface="Courier New" panose="02070309020205020404" pitchFamily="49" charset="0"/>
              </a:rPr>
              <a:t>='utf-8', header=</a:t>
            </a:r>
            <a:r>
              <a:rPr lang="fr-FR" sz="2000" dirty="0" err="1">
                <a:latin typeface="Courier New" panose="02070309020205020404" pitchFamily="49" charset="0"/>
                <a:cs typeface="Courier New" panose="02070309020205020404" pitchFamily="49" charset="0"/>
              </a:rPr>
              <a:t>True</a:t>
            </a:r>
            <a:r>
              <a:rPr lang="fr-FR" sz="2000" dirty="0">
                <a:latin typeface="Courier New" panose="02070309020205020404" pitchFamily="49" charset="0"/>
                <a:cs typeface="Courier New" panose="02070309020205020404" pitchFamily="49" charset="0"/>
              </a:rPr>
              <a:t>,</a:t>
            </a:r>
          </a:p>
          <a:p>
            <a:pPr marL="457200" lvl="1" indent="0">
              <a:buNone/>
            </a:pPr>
            <a:r>
              <a:rPr lang="fr-FR" sz="2000" dirty="0">
                <a:latin typeface="Courier New" panose="02070309020205020404" pitchFamily="49" charset="0"/>
                <a:cs typeface="Courier New" panose="02070309020205020404" pitchFamily="49" charset="0"/>
              </a:rPr>
              <a:t>			index=False, </a:t>
            </a:r>
            <a:r>
              <a:rPr lang="fr-FR" sz="2000" dirty="0" err="1">
                <a:latin typeface="Courier New" panose="02070309020205020404" pitchFamily="49" charset="0"/>
                <a:cs typeface="Courier New" panose="02070309020205020404" pitchFamily="49" charset="0"/>
              </a:rPr>
              <a:t>quoting</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csv.QUOTE_ALL</a:t>
            </a:r>
            <a:r>
              <a:rPr lang="fr-FR" sz="2000" dirty="0">
                <a:latin typeface="Courier New" panose="02070309020205020404" pitchFamily="49" charset="0"/>
                <a:cs typeface="Courier New" panose="02070309020205020404" pitchFamily="49" charset="0"/>
              </a:rPr>
              <a:t>)</a:t>
            </a:r>
            <a:endParaRPr lang="fr-FR" dirty="0"/>
          </a:p>
          <a:p>
            <a:r>
              <a:rPr lang="fr-FR" dirty="0"/>
              <a:t>Création d'un </a:t>
            </a:r>
            <a:r>
              <a:rPr lang="fr-FR" dirty="0" err="1"/>
              <a:t>dataframe</a:t>
            </a:r>
            <a:r>
              <a:rPr lang="fr-FR" dirty="0"/>
              <a:t> à partir de listes de valeurs</a:t>
            </a:r>
          </a:p>
          <a:p>
            <a:pPr marL="914400" lvl="2" indent="0">
              <a:buNone/>
            </a:pPr>
            <a:r>
              <a:rPr lang="en-US" sz="1900" dirty="0" err="1">
                <a:latin typeface="Courier New" panose="02070309020205020404" pitchFamily="49" charset="0"/>
                <a:cs typeface="Courier New" panose="02070309020205020404" pitchFamily="49" charset="0"/>
              </a:rPr>
              <a:t>dico_df</a:t>
            </a:r>
            <a:r>
              <a:rPr lang="en-US" sz="1900" dirty="0">
                <a:latin typeface="Courier New" panose="02070309020205020404" pitchFamily="49" charset="0"/>
                <a:cs typeface="Courier New" panose="02070309020205020404" pitchFamily="49" charset="0"/>
              </a:rPr>
              <a:t> = {'nom_colonne_1': l_valeurs_1, ..., '</a:t>
            </a:r>
            <a:r>
              <a:rPr lang="en-US" sz="1900" dirty="0" err="1">
                <a:latin typeface="Courier New" panose="02070309020205020404" pitchFamily="49" charset="0"/>
                <a:cs typeface="Courier New" panose="02070309020205020404" pitchFamily="49" charset="0"/>
              </a:rPr>
              <a:t>nom_colonne_n</a:t>
            </a:r>
            <a:r>
              <a:rPr lang="fr-FR" sz="1800" dirty="0">
                <a:latin typeface="Courier New" panose="02070309020205020404" pitchFamily="49" charset="0"/>
                <a:cs typeface="Courier New" panose="02070309020205020404" pitchFamily="49" charset="0"/>
              </a:rPr>
              <a:t>'</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l_valeurs_n</a:t>
            </a:r>
            <a:r>
              <a:rPr lang="en-US" sz="1900"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df = </a:t>
            </a:r>
            <a:r>
              <a:rPr lang="en-US" dirty="0" err="1">
                <a:latin typeface="Courier New" panose="02070309020205020404" pitchFamily="49" charset="0"/>
                <a:cs typeface="Courier New" panose="02070309020205020404" pitchFamily="49" charset="0"/>
              </a:rPr>
              <a:t>pd.DataFrame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dico_pdf</a:t>
            </a:r>
            <a:r>
              <a:rPr lang="en-US" dirty="0">
                <a:latin typeface="Courier New" panose="02070309020205020404" pitchFamily="49" charset="0"/>
                <a:cs typeface="Courier New" panose="02070309020205020404" pitchFamily="49" charset="0"/>
              </a:rPr>
              <a:t>)</a:t>
            </a:r>
          </a:p>
          <a:p>
            <a:pPr marL="914400" lvl="2" indent="0">
              <a:buNone/>
            </a:pPr>
            <a:endParaRPr lang="en-US" sz="2000" dirty="0">
              <a:latin typeface="Courier New" panose="02070309020205020404" pitchFamily="49" charset="0"/>
              <a:cs typeface="Courier New" panose="02070309020205020404" pitchFamily="49" charset="0"/>
            </a:endParaRPr>
          </a:p>
          <a:p>
            <a:r>
              <a:rPr lang="fr-FR" dirty="0"/>
              <a:t>Création d’une liste à partir des valeurs d’une colonne</a:t>
            </a:r>
          </a:p>
          <a:p>
            <a:pPr marL="914400" lvl="2" indent="0">
              <a:buNone/>
            </a:pPr>
            <a:r>
              <a:rPr lang="fr-FR" dirty="0" err="1">
                <a:latin typeface="Courier New" panose="02070309020205020404" pitchFamily="49" charset="0"/>
                <a:cs typeface="Courier New" panose="02070309020205020404" pitchFamily="49" charset="0"/>
              </a:rPr>
              <a:t>liste_valeurs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df</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'nom_colonne_1</a:t>
            </a:r>
            <a:r>
              <a:rPr lang="fr-F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tolist</a:t>
            </a:r>
            <a:r>
              <a:rPr lang="en-US" dirty="0">
                <a:latin typeface="Courier New" panose="02070309020205020404" pitchFamily="49" charset="0"/>
                <a:cs typeface="Courier New" panose="02070309020205020404" pitchFamily="49" charset="0"/>
              </a:rPr>
              <a:t>()</a:t>
            </a:r>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40408062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plotly.express</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lnSpcReduction="10000"/>
          </a:bodyPr>
          <a:lstStyle/>
          <a:p>
            <a:r>
              <a:rPr lang="fr-FR" dirty="0"/>
              <a:t>Préparation dans un </a:t>
            </a:r>
            <a:r>
              <a:rPr lang="fr-FR" dirty="0" err="1"/>
              <a:t>dataframe</a:t>
            </a:r>
            <a:r>
              <a:rPr lang="fr-FR" dirty="0"/>
              <a:t> limité aux donnée à utiliser</a:t>
            </a:r>
          </a:p>
          <a:p>
            <a:pPr marL="914400" lvl="2" indent="0">
              <a:buNone/>
            </a:pPr>
            <a:r>
              <a:rPr lang="en-US" sz="1800" dirty="0" err="1">
                <a:latin typeface="Courier New" panose="02070309020205020404" pitchFamily="49" charset="0"/>
                <a:cs typeface="Courier New" panose="02070309020205020404" pitchFamily="49" charset="0"/>
              </a:rPr>
              <a:t>dico_df</a:t>
            </a:r>
            <a:r>
              <a:rPr lang="en-US" sz="1800" dirty="0">
                <a:latin typeface="Courier New" panose="02070309020205020404" pitchFamily="49" charset="0"/>
                <a:cs typeface="Courier New" panose="02070309020205020404" pitchFamily="49" charset="0"/>
              </a:rPr>
              <a:t> = {'nom_colonne_1': l_valeurs_1, ..., '</a:t>
            </a:r>
            <a:r>
              <a:rPr lang="en-US" sz="1800" dirty="0" err="1">
                <a:latin typeface="Courier New" panose="02070309020205020404" pitchFamily="49" charset="0"/>
                <a:cs typeface="Courier New" panose="02070309020205020404" pitchFamily="49" charset="0"/>
              </a:rPr>
              <a:t>nom_colonne_n</a:t>
            </a:r>
            <a:r>
              <a:rPr lang="fr-FR" sz="16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l_valeurs_n</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df = </a:t>
            </a:r>
            <a:r>
              <a:rPr lang="en-US" sz="1800" dirty="0" err="1">
                <a:latin typeface="Courier New" panose="02070309020205020404" pitchFamily="49" charset="0"/>
                <a:cs typeface="Courier New" panose="02070309020205020404" pitchFamily="49" charset="0"/>
              </a:rPr>
              <a:t>pd.DataFrame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dico_pdf</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px.histogram</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colonne_numerique</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px.bar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val_numerique</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px.scatter</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lvl="1"/>
            <a:r>
              <a:rPr lang="fr-FR" dirty="0"/>
              <a:t>Création de courbes</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px.line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'val_num1', </a:t>
            </a:r>
            <a:r>
              <a:rPr lang="fr-FR" sz="1800" dirty="0">
                <a:latin typeface="Courier New" panose="02070309020205020404" pitchFamily="49" charset="0"/>
                <a:cs typeface="Courier New" panose="02070309020205020404" pitchFamily="49" charset="0"/>
              </a:rPr>
              <a:t>y=</a:t>
            </a:r>
            <a:r>
              <a:rPr lang="en-US" sz="1800" dirty="0">
                <a:latin typeface="Courier New" panose="02070309020205020404" pitchFamily="49" charset="0"/>
                <a:cs typeface="Courier New" panose="02070309020205020404" pitchFamily="49" charset="0"/>
              </a:rPr>
              <a:t>'val_num2')</a:t>
            </a:r>
          </a:p>
          <a:p>
            <a:pPr marL="685800"/>
            <a:r>
              <a:rPr lang="fr-FR" dirty="0"/>
              <a:t>Données supplémentaires : </a:t>
            </a:r>
            <a:r>
              <a:rPr lang="fr-FR" sz="1800" dirty="0" err="1">
                <a:latin typeface="Courier New" panose="02070309020205020404" pitchFamily="49" charset="0"/>
                <a:cs typeface="Courier New" panose="02070309020205020404" pitchFamily="49" charset="0"/>
              </a:rPr>
              <a:t>color</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val_categorie</a:t>
            </a:r>
            <a:r>
              <a:rPr lang="en-US" sz="1800" dirty="0">
                <a:latin typeface="Courier New" panose="02070309020205020404" pitchFamily="49" charset="0"/>
                <a:cs typeface="Courier New" panose="02070309020205020404" pitchFamily="49" charset="0"/>
              </a:rPr>
              <a:t>'</a:t>
            </a:r>
            <a:endParaRPr lang="fr-FR" sz="1800" dirty="0">
              <a:latin typeface="Courier New" panose="02070309020205020404" pitchFamily="49" charset="0"/>
              <a:cs typeface="Courier New" panose="02070309020205020404" pitchFamily="49" charset="0"/>
            </a:endParaRP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15482020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a:t>
            </a:r>
            <a:r>
              <a:rPr lang="fr-FR" dirty="0" err="1"/>
              <a:t>plotly.go</a:t>
            </a:r>
            <a:endParaRPr lang="fr-FR" dirty="0"/>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1119374"/>
            <a:ext cx="12084050" cy="5947173"/>
          </a:xfrm>
        </p:spPr>
        <p:txBody>
          <a:bodyPr>
            <a:normAutofit fontScale="92500" lnSpcReduction="10000"/>
          </a:bodyPr>
          <a:lstStyle/>
          <a:p>
            <a:r>
              <a:rPr lang="fr-FR" dirty="0"/>
              <a:t>Création de l’objet </a:t>
            </a:r>
            <a:r>
              <a:rPr lang="fr-FR" sz="2400" dirty="0">
                <a:latin typeface="Courier New" panose="02070309020205020404" pitchFamily="49" charset="0"/>
                <a:cs typeface="Courier New" panose="02070309020205020404" pitchFamily="49" charset="0"/>
              </a:rPr>
              <a:t>Figure</a:t>
            </a:r>
            <a:endParaRPr lang="fr-FR" dirty="0">
              <a:latin typeface="Courier New" panose="02070309020205020404" pitchFamily="49" charset="0"/>
              <a:cs typeface="Courier New" panose="02070309020205020404" pitchFamily="49" charset="0"/>
            </a:endParaRPr>
          </a:p>
          <a:p>
            <a:pPr marL="914400" lvl="2" indent="0">
              <a:buNone/>
            </a:pPr>
            <a:r>
              <a:rPr lang="en-US" sz="1800" dirty="0">
                <a:latin typeface="Courier New" panose="02070309020205020404" pitchFamily="49" charset="0"/>
                <a:cs typeface="Courier New" panose="02070309020205020404" pitchFamily="49" charset="0"/>
              </a:rPr>
              <a:t>fig = </a:t>
            </a:r>
            <a:r>
              <a:rPr lang="en-US" sz="1800" dirty="0" err="1">
                <a:latin typeface="Courier New" panose="02070309020205020404" pitchFamily="49" charset="0"/>
                <a:cs typeface="Courier New" panose="02070309020205020404" pitchFamily="49" charset="0"/>
              </a:rPr>
              <a:t>go.Figure</a:t>
            </a:r>
            <a:r>
              <a:rPr lang="en-US" sz="1800" dirty="0">
                <a:latin typeface="Courier New" panose="02070309020205020404" pitchFamily="49" charset="0"/>
                <a:cs typeface="Courier New" panose="02070309020205020404" pitchFamily="49" charset="0"/>
              </a:rPr>
              <a:t>()</a:t>
            </a:r>
          </a:p>
          <a:p>
            <a:r>
              <a:rPr lang="fr-FR" dirty="0"/>
              <a:t>Création de diagrammes simples</a:t>
            </a:r>
          </a:p>
          <a:p>
            <a:pPr lvl="1"/>
            <a:r>
              <a:rPr lang="fr-FR" dirty="0"/>
              <a:t>Création d’un histogramme sur une variable numérique (ou </a:t>
            </a:r>
            <a:r>
              <a:rPr lang="fr-FR" dirty="0" err="1"/>
              <a:t>datetime</a:t>
            </a:r>
            <a:r>
              <a:rPr lang="fr-FR" dirty="0"/>
              <a:t>)</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go.Histogram</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a:t>
            </a:r>
            <a:endParaRPr lang="fr-FR" sz="1800" dirty="0"/>
          </a:p>
          <a:p>
            <a:pPr lvl="1"/>
            <a:r>
              <a:rPr lang="fr-FR" dirty="0"/>
              <a:t>Création d’un diagramme à barres - barres verticales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a:t>
            </a:r>
          </a:p>
          <a:p>
            <a:pPr lvl="1"/>
            <a:r>
              <a:rPr lang="fr-FR" dirty="0"/>
              <a:t>Création d’un diagramme à barres - barres horizontales</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go.Bar</a:t>
            </a:r>
            <a:r>
              <a:rPr lang="fr-FR" sz="1800" dirty="0">
                <a:latin typeface="Courier New" panose="02070309020205020404" pitchFamily="49" charset="0"/>
                <a:cs typeface="Courier New" panose="02070309020205020404" pitchFamily="49" charset="0"/>
              </a:rPr>
              <a:t>(x=</a:t>
            </a:r>
            <a:r>
              <a:rPr lang="fr-FR" sz="1800" dirty="0" err="1">
                <a:latin typeface="Courier New" panose="02070309020205020404" pitchFamily="49" charset="0"/>
                <a:cs typeface="Courier New" panose="02070309020205020404" pitchFamily="49" charset="0"/>
              </a:rPr>
              <a:t>liste_x</a:t>
            </a:r>
            <a:r>
              <a:rPr lang="fr-FR" sz="1800" dirty="0">
                <a:latin typeface="Courier New" panose="02070309020205020404" pitchFamily="49" charset="0"/>
                <a:cs typeface="Courier New" panose="02070309020205020404" pitchFamily="49" charset="0"/>
              </a:rPr>
              <a:t>, y=</a:t>
            </a:r>
            <a:r>
              <a:rPr lang="fr-FR"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orientation='h'))</a:t>
            </a:r>
          </a:p>
          <a:p>
            <a:pPr lvl="1"/>
            <a:r>
              <a:rPr lang="fr-FR" dirty="0"/>
              <a:t>Création d’un nuage de points (avec texte et figure)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en-US" sz="1800" dirty="0" err="1">
                <a:latin typeface="Courier New" panose="02070309020205020404" pitchFamily="49" charset="0"/>
                <a:cs typeface="Courier New" panose="02070309020205020404" pitchFamily="49" charset="0"/>
              </a:rPr>
              <a:t>liste_y</a:t>
            </a:r>
            <a:r>
              <a:rPr lang="en-US" sz="1800" dirty="0">
                <a:latin typeface="Courier New" panose="02070309020205020404" pitchFamily="49" charset="0"/>
                <a:cs typeface="Courier New" panose="02070309020205020404" pitchFamily="49" charset="0"/>
              </a:rPr>
              <a:t>, mode='</a:t>
            </a:r>
            <a:r>
              <a:rPr lang="en-US" sz="1800" dirty="0" err="1">
                <a:latin typeface="Courier New" panose="02070309020205020404" pitchFamily="49" charset="0"/>
                <a:cs typeface="Courier New" panose="02070309020205020404" pitchFamily="49" charset="0"/>
              </a:rPr>
              <a:t>markers+text</a:t>
            </a:r>
            <a:r>
              <a:rPr lang="en-US" sz="1800" dirty="0">
                <a:latin typeface="Courier New" panose="02070309020205020404" pitchFamily="49" charset="0"/>
                <a:cs typeface="Courier New" panose="02070309020205020404" pitchFamily="49" charset="0"/>
              </a:rPr>
              <a:t>', text=</a:t>
            </a:r>
            <a:r>
              <a:rPr lang="en-US" sz="1800" dirty="0" err="1">
                <a:latin typeface="Courier New" panose="02070309020205020404" pitchFamily="49" charset="0"/>
                <a:cs typeface="Courier New" panose="02070309020205020404" pitchFamily="49" charset="0"/>
              </a:rPr>
              <a:t>liste_txt</a:t>
            </a:r>
            <a:r>
              <a:rPr lang="en-US" sz="1800" dirty="0">
                <a:latin typeface="Courier New" panose="02070309020205020404" pitchFamily="49" charset="0"/>
                <a:cs typeface="Courier New" panose="02070309020205020404" pitchFamily="49" charset="0"/>
              </a:rPr>
              <a:t>))</a:t>
            </a:r>
          </a:p>
          <a:p>
            <a:pPr lvl="1"/>
            <a:r>
              <a:rPr lang="fr-FR" dirty="0"/>
              <a:t>Création de courbes (si plusieurs courbes, s’ajoutent les unes aux autre</a:t>
            </a:r>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go.Scatter</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mode=</a:t>
            </a:r>
            <a:r>
              <a:rPr lang="en-US"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lines</a:t>
            </a:r>
            <a:r>
              <a:rPr lang="en-US" sz="1800" dirty="0">
                <a:latin typeface="Courier New" panose="02070309020205020404" pitchFamily="49" charset="0"/>
                <a:cs typeface="Courier New" panose="02070309020205020404" pitchFamily="49" charset="0"/>
              </a:rPr>
              <a:t>', name=</a:t>
            </a:r>
            <a:r>
              <a:rPr lang="en-US" sz="1800" dirty="0" err="1">
                <a:latin typeface="Courier New" panose="02070309020205020404" pitchFamily="49" charset="0"/>
                <a:cs typeface="Courier New" panose="02070309020205020404" pitchFamily="49" charset="0"/>
              </a:rPr>
              <a:t>nom_courbe</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lvl="1"/>
            <a:r>
              <a:rPr lang="fr-FR" dirty="0"/>
              <a:t>Création d’un </a:t>
            </a:r>
            <a:r>
              <a:rPr lang="fr-FR" dirty="0" err="1"/>
              <a:t>heatmap</a:t>
            </a:r>
            <a:endParaRPr lang="fr-FR" dirty="0"/>
          </a:p>
          <a:p>
            <a:pPr marL="914400" lvl="2" indent="0">
              <a:buNone/>
            </a:pPr>
            <a:r>
              <a:rPr lang="fr-FR" sz="1800" dirty="0" err="1">
                <a:latin typeface="Courier New" panose="02070309020205020404" pitchFamily="49" charset="0"/>
                <a:cs typeface="Courier New" panose="02070309020205020404" pitchFamily="49" charset="0"/>
              </a:rPr>
              <a:t>fig.add_trace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go.Heatmap</a:t>
            </a:r>
            <a:r>
              <a:rPr lang="fr-FR" sz="1800" dirty="0">
                <a:latin typeface="Courier New" panose="02070309020205020404" pitchFamily="49" charset="0"/>
                <a:cs typeface="Courier New" panose="02070309020205020404" pitchFamily="49" charset="0"/>
              </a:rPr>
              <a:t>(x=</a:t>
            </a:r>
            <a:r>
              <a:rPr lang="en-US" sz="1800" dirty="0" err="1">
                <a:latin typeface="Courier New" panose="02070309020205020404" pitchFamily="49" charset="0"/>
                <a:cs typeface="Courier New" panose="02070309020205020404" pitchFamily="49" charset="0"/>
              </a:rPr>
              <a:t>liste_x</a:t>
            </a:r>
            <a:r>
              <a:rPr lang="en-US" sz="1800" dirty="0">
                <a:latin typeface="Courier New" panose="02070309020205020404" pitchFamily="49" charset="0"/>
                <a:cs typeface="Courier New" panose="02070309020205020404" pitchFamily="49" charset="0"/>
              </a:rPr>
              <a:t>, </a:t>
            </a:r>
            <a:r>
              <a:rPr lang="fr-FR" sz="1800" dirty="0">
                <a:latin typeface="Courier New" panose="02070309020205020404" pitchFamily="49" charset="0"/>
                <a:cs typeface="Courier New" panose="02070309020205020404" pitchFamily="49" charset="0"/>
              </a:rPr>
              <a:t>y=</a:t>
            </a:r>
            <a:r>
              <a:rPr lang="fr-FR" sz="1800" dirty="0" err="1">
                <a:latin typeface="Courier New" panose="02070309020205020404" pitchFamily="49" charset="0"/>
                <a:cs typeface="Courier New" panose="02070309020205020404" pitchFamily="49" charset="0"/>
              </a:rPr>
              <a:t>liste_y</a:t>
            </a:r>
            <a:r>
              <a:rPr lang="fr-FR" sz="1800" dirty="0">
                <a:latin typeface="Courier New" panose="02070309020205020404" pitchFamily="49" charset="0"/>
                <a:cs typeface="Courier New" panose="02070309020205020404" pitchFamily="49" charset="0"/>
              </a:rPr>
              <a:t>, z=</a:t>
            </a:r>
            <a:r>
              <a:rPr lang="fr-FR" sz="1800" dirty="0" err="1">
                <a:latin typeface="Courier New" panose="02070309020205020404" pitchFamily="49" charset="0"/>
                <a:cs typeface="Courier New" panose="02070309020205020404" pitchFamily="49" charset="0"/>
              </a:rPr>
              <a:t>matrix_yx</a:t>
            </a:r>
            <a:r>
              <a:rPr lang="fr-FR" sz="1800"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p>
          <a:p>
            <a:pPr marL="685800"/>
            <a:r>
              <a:rPr lang="fr-FR" dirty="0"/>
              <a:t>Montrer le diagramme</a:t>
            </a:r>
          </a:p>
          <a:p>
            <a:pPr marL="1028700" lvl="2" indent="0">
              <a:buNone/>
            </a:pP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2928333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CE0-4A24-4433-99F1-8D2F8F0250C0}"/>
              </a:ext>
            </a:extLst>
          </p:cNvPr>
          <p:cNvSpPr>
            <a:spLocks noGrp="1"/>
          </p:cNvSpPr>
          <p:nvPr>
            <p:ph type="title"/>
          </p:nvPr>
        </p:nvSpPr>
        <p:spPr/>
        <p:txBody>
          <a:bodyPr>
            <a:normAutofit fontScale="90000"/>
          </a:bodyPr>
          <a:lstStyle/>
          <a:p>
            <a:r>
              <a:rPr lang="fr-FR" dirty="0"/>
              <a:t>Création de graphes avec </a:t>
            </a:r>
            <a:r>
              <a:rPr lang="fr-FR" dirty="0" err="1"/>
              <a:t>plotly</a:t>
            </a:r>
            <a:r>
              <a:rPr lang="fr-FR" dirty="0"/>
              <a:t> : style</a:t>
            </a:r>
          </a:p>
        </p:txBody>
      </p:sp>
      <p:sp>
        <p:nvSpPr>
          <p:cNvPr id="3" name="Content Placeholder 2">
            <a:extLst>
              <a:ext uri="{FF2B5EF4-FFF2-40B4-BE49-F238E27FC236}">
                <a16:creationId xmlns:a16="http://schemas.microsoft.com/office/drawing/2014/main" id="{B4ABCB9A-74D7-4CE4-A5FE-C8B714B39CCC}"/>
              </a:ext>
            </a:extLst>
          </p:cNvPr>
          <p:cNvSpPr>
            <a:spLocks noGrp="1"/>
          </p:cNvSpPr>
          <p:nvPr>
            <p:ph idx="1"/>
          </p:nvPr>
        </p:nvSpPr>
        <p:spPr>
          <a:xfrm>
            <a:off x="107950" y="910827"/>
            <a:ext cx="11976100" cy="5947173"/>
          </a:xfrm>
        </p:spPr>
        <p:txBody>
          <a:bodyPr>
            <a:normAutofit/>
          </a:bodyPr>
          <a:lstStyle/>
          <a:p>
            <a:endParaRPr lang="fr-FR" dirty="0"/>
          </a:p>
          <a:p>
            <a:r>
              <a:rPr lang="fr-FR" dirty="0"/>
              <a:t>Avant l’instruction </a:t>
            </a:r>
            <a:r>
              <a:rPr lang="fr-FR" sz="1800" dirty="0" err="1">
                <a:latin typeface="Courier New" panose="02070309020205020404" pitchFamily="49" charset="0"/>
                <a:cs typeface="Courier New" panose="02070309020205020404" pitchFamily="49" charset="0"/>
              </a:rPr>
              <a:t>fig.show</a:t>
            </a:r>
            <a:r>
              <a:rPr lang="fr-FR" sz="1800"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a:p>
            <a:r>
              <a:rPr lang="fr-FR" dirty="0" err="1"/>
              <a:t>plotly.express</a:t>
            </a:r>
            <a:r>
              <a:rPr lang="fr-FR" dirty="0"/>
              <a:t> : au sein de l’instruction principale</a:t>
            </a:r>
          </a:p>
          <a:p>
            <a:pPr marL="914400" lvl="2" indent="0">
              <a:buNone/>
            </a:pPr>
            <a:r>
              <a:rPr lang="fr-FR" sz="1800" dirty="0" err="1">
                <a:latin typeface="Courier New" panose="02070309020205020404" pitchFamily="49" charset="0"/>
                <a:cs typeface="Courier New" panose="02070309020205020404" pitchFamily="49" charset="0"/>
              </a:rPr>
              <a:t>fig</a:t>
            </a: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px.</a:t>
            </a:r>
            <a:r>
              <a:rPr lang="fr-FR" sz="1800" i="1" dirty="0" err="1">
                <a:latin typeface="Courier New" panose="02070309020205020404" pitchFamily="49" charset="0"/>
                <a:cs typeface="Courier New" panose="02070309020205020404" pitchFamily="49" charset="0"/>
              </a:rPr>
              <a:t>nom_figure</a:t>
            </a:r>
            <a:r>
              <a:rPr lang="fr-FR" sz="1800" dirty="0">
                <a:latin typeface="Courier New" panose="02070309020205020404" pitchFamily="49" charset="0"/>
                <a:cs typeface="Courier New" panose="02070309020205020404" pitchFamily="49" charset="0"/>
              </a:rPr>
              <a:t>(</a:t>
            </a:r>
            <a:r>
              <a:rPr lang="fr-FR" sz="1800" dirty="0" err="1">
                <a:latin typeface="Courier New" panose="02070309020205020404" pitchFamily="49" charset="0"/>
                <a:cs typeface="Courier New" panose="02070309020205020404" pitchFamily="49" charset="0"/>
              </a:rPr>
              <a:t>df</a:t>
            </a:r>
            <a:r>
              <a:rPr lang="fr-FR" sz="1800" dirty="0">
                <a:latin typeface="Courier New" panose="02070309020205020404" pitchFamily="49" charset="0"/>
                <a:cs typeface="Courier New" panose="02070309020205020404" pitchFamily="49" charset="0"/>
              </a:rPr>
              <a:t>, 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nom_colonne</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title=title,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 )</a:t>
            </a:r>
          </a:p>
          <a:p>
            <a:r>
              <a:rPr lang="fr-FR" dirty="0" err="1"/>
              <a:t>plotly.go</a:t>
            </a:r>
            <a:r>
              <a:rPr lang="fr-FR" dirty="0"/>
              <a:t>  : instruction supplémentaire</a:t>
            </a:r>
          </a:p>
          <a:p>
            <a:pPr marL="914400" lvl="2" indent="0">
              <a:buNone/>
            </a:pP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(title=title,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xaxis_title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titre_axe_x</a:t>
            </a:r>
            <a:r>
              <a:rPr lang="en-US" sz="1800" dirty="0">
                <a:latin typeface="Courier New" panose="02070309020205020404" pitchFamily="49" charset="0"/>
                <a:cs typeface="Courier New" panose="02070309020205020404" pitchFamily="49" charset="0"/>
              </a:rPr>
              <a:t>, </a:t>
            </a:r>
          </a:p>
          <a:p>
            <a:pPr marL="9144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autosize</a:t>
            </a:r>
            <a:r>
              <a:rPr lang="en-US" sz="1800" dirty="0">
                <a:latin typeface="Courier New" panose="02070309020205020404" pitchFamily="49" charset="0"/>
                <a:cs typeface="Courier New" panose="02070309020205020404" pitchFamily="49" charset="0"/>
              </a:rPr>
              <a:t>=False, width=</a:t>
            </a:r>
            <a:r>
              <a:rPr lang="en-US" sz="1800" dirty="0" err="1">
                <a:latin typeface="Courier New" panose="02070309020205020404" pitchFamily="49" charset="0"/>
                <a:cs typeface="Courier New" panose="02070309020205020404" pitchFamily="49" charset="0"/>
              </a:rPr>
              <a:t>largeur_px</a:t>
            </a:r>
            <a:r>
              <a:rPr lang="en-US" sz="1800" dirty="0">
                <a:latin typeface="Courier New" panose="02070309020205020404" pitchFamily="49" charset="0"/>
                <a:cs typeface="Courier New" panose="02070309020205020404" pitchFamily="49" charset="0"/>
              </a:rPr>
              <a:t>, height=</a:t>
            </a:r>
            <a:r>
              <a:rPr lang="en-US" sz="1800" dirty="0" err="1">
                <a:latin typeface="Courier New" panose="02070309020205020404" pitchFamily="49" charset="0"/>
                <a:cs typeface="Courier New" panose="02070309020205020404" pitchFamily="49" charset="0"/>
              </a:rPr>
              <a:t>hauteur_px</a:t>
            </a:r>
            <a:r>
              <a:rPr lang="en-US" sz="1800" dirty="0">
                <a:latin typeface="Courier New" panose="02070309020205020404" pitchFamily="49" charset="0"/>
                <a:cs typeface="Courier New" panose="02070309020205020404" pitchFamily="49" charset="0"/>
              </a:rPr>
              <a:t>,</a:t>
            </a:r>
          </a:p>
          <a:p>
            <a:pPr marL="914400" lvl="2" indent="0">
              <a:buNone/>
            </a:pPr>
            <a:r>
              <a:rPr lang="en-US" sz="1800" dirty="0">
                <a:latin typeface="Courier New" panose="02070309020205020404" pitchFamily="49" charset="0"/>
                <a:cs typeface="Courier New" panose="02070309020205020404" pitchFamily="49" charset="0"/>
              </a:rPr>
              <a:t>                  font=</a:t>
            </a:r>
            <a:r>
              <a:rPr lang="en-US" sz="1800" dirty="0" err="1">
                <a:latin typeface="Courier New" panose="02070309020205020404" pitchFamily="49" charset="0"/>
                <a:cs typeface="Courier New" panose="02070309020205020404" pitchFamily="49" charset="0"/>
              </a:rPr>
              <a:t>dict</a:t>
            </a:r>
            <a:r>
              <a:rPr lang="en-US" sz="1800" dirty="0">
                <a:latin typeface="Courier New" panose="02070309020205020404" pitchFamily="49" charset="0"/>
                <a:cs typeface="Courier New" panose="02070309020205020404" pitchFamily="49" charset="0"/>
              </a:rPr>
              <a:t>(size=</a:t>
            </a:r>
            <a:r>
              <a:rPr lang="en-US" sz="1800" dirty="0" err="1">
                <a:latin typeface="Courier New" panose="02070309020205020404" pitchFamily="49" charset="0"/>
                <a:cs typeface="Courier New" panose="02070309020205020404" pitchFamily="49" charset="0"/>
              </a:rPr>
              <a:t>taille_police</a:t>
            </a:r>
            <a:r>
              <a:rPr lang="en-US" sz="1800" dirty="0">
                <a:latin typeface="Courier New" panose="02070309020205020404" pitchFamily="49" charset="0"/>
                <a:cs typeface="Courier New" panose="02070309020205020404" pitchFamily="49" charset="0"/>
              </a:rPr>
              <a:t>))</a:t>
            </a:r>
          </a:p>
          <a:p>
            <a:pPr marL="685800"/>
            <a:r>
              <a:rPr lang="fr-FR" dirty="0"/>
              <a:t>Pour empiler sur un histogramme ou  des barres avec </a:t>
            </a:r>
            <a:r>
              <a:rPr lang="fr-FR" dirty="0" err="1"/>
              <a:t>plotly.go</a:t>
            </a:r>
            <a:endParaRPr lang="fr-FR" dirty="0"/>
          </a:p>
          <a:p>
            <a:pPr marL="1028700" lvl="1"/>
            <a:r>
              <a:rPr lang="fr-FR" dirty="0"/>
              <a:t>Créer autant de </a:t>
            </a:r>
            <a:r>
              <a:rPr lang="fr-FR" dirty="0" err="1"/>
              <a:t>add_trace</a:t>
            </a:r>
            <a:r>
              <a:rPr lang="fr-FR" dirty="0"/>
              <a:t> (et de listes) que de catégories à empiler, puis :</a:t>
            </a:r>
          </a:p>
          <a:p>
            <a:pPr marL="6858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fig.update_layout</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barmode</a:t>
            </a:r>
            <a:r>
              <a:rPr lang="en-US" sz="1800" dirty="0">
                <a:latin typeface="Courier New" panose="02070309020205020404" pitchFamily="49" charset="0"/>
                <a:cs typeface="Courier New" panose="02070309020205020404" pitchFamily="49" charset="0"/>
              </a:rPr>
              <a:t>='stack') </a:t>
            </a:r>
          </a:p>
          <a:p>
            <a:pPr marL="1028700" lvl="1"/>
            <a:endParaRPr lang="fr-FR" dirty="0"/>
          </a:p>
          <a:p>
            <a:pPr marL="685800"/>
            <a:endParaRPr lang="fr-FR" dirty="0"/>
          </a:p>
          <a:p>
            <a:pPr marL="914400" lvl="2" indent="0">
              <a:buNone/>
            </a:pPr>
            <a:endParaRPr lang="fr-FR" sz="2000" dirty="0">
              <a:cs typeface="Courier New" panose="02070309020205020404" pitchFamily="49" charset="0"/>
            </a:endParaRPr>
          </a:p>
        </p:txBody>
      </p:sp>
    </p:spTree>
    <p:extLst>
      <p:ext uri="{BB962C8B-B14F-4D97-AF65-F5344CB8AC3E}">
        <p14:creationId xmlns:p14="http://schemas.microsoft.com/office/powerpoint/2010/main" val="68485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35A1-32DE-41DC-81DB-48F769554F27}"/>
              </a:ext>
            </a:extLst>
          </p:cNvPr>
          <p:cNvSpPr>
            <a:spLocks noGrp="1"/>
          </p:cNvSpPr>
          <p:nvPr>
            <p:ph type="title"/>
          </p:nvPr>
        </p:nvSpPr>
        <p:spPr/>
        <p:txBody>
          <a:bodyPr>
            <a:normAutofit fontScale="90000"/>
          </a:bodyPr>
          <a:lstStyle/>
          <a:p>
            <a:r>
              <a:rPr lang="fr-FR" dirty="0"/>
              <a:t>Calculs de cooccurrences dans les librairies Python</a:t>
            </a:r>
          </a:p>
        </p:txBody>
      </p:sp>
      <p:sp>
        <p:nvSpPr>
          <p:cNvPr id="3" name="Content Placeholder 2">
            <a:extLst>
              <a:ext uri="{FF2B5EF4-FFF2-40B4-BE49-F238E27FC236}">
                <a16:creationId xmlns:a16="http://schemas.microsoft.com/office/drawing/2014/main" id="{310CE6DF-6D4B-43C4-9D65-980CFF2B7773}"/>
              </a:ext>
            </a:extLst>
          </p:cNvPr>
          <p:cNvSpPr>
            <a:spLocks noGrp="1"/>
          </p:cNvSpPr>
          <p:nvPr>
            <p:ph idx="1"/>
          </p:nvPr>
        </p:nvSpPr>
        <p:spPr>
          <a:xfrm>
            <a:off x="0" y="953694"/>
            <a:ext cx="12192000" cy="5879522"/>
          </a:xfrm>
        </p:spPr>
        <p:txBody>
          <a:bodyPr>
            <a:normAutofit lnSpcReduction="10000"/>
          </a:bodyPr>
          <a:lstStyle/>
          <a:p>
            <a:r>
              <a:rPr lang="fr-FR" dirty="0" err="1"/>
              <a:t>gensim</a:t>
            </a:r>
            <a:endParaRPr lang="fr-FR" dirty="0"/>
          </a:p>
          <a:p>
            <a:pPr lvl="1"/>
            <a:r>
              <a:rPr lang="fr-FR" dirty="0"/>
              <a:t>À partir de la liste des documents mis eux-mêmes sous forme de liste de </a:t>
            </a:r>
            <a:r>
              <a:rPr lang="fr-FR" dirty="0" err="1"/>
              <a:t>tokens</a:t>
            </a:r>
            <a:r>
              <a:rPr lang="fr-FR" dirty="0"/>
              <a:t>, créer le </a:t>
            </a:r>
            <a:r>
              <a:rPr lang="fr-FR" b="1" dirty="0"/>
              <a:t>modèle de syntagme</a:t>
            </a:r>
            <a:r>
              <a:rPr lang="fr-FR" dirty="0"/>
              <a:t>. Remarque : la fonction s’appelle Phrases (qui veut dire syntagme, groupe de mots et non phrase). Les principaux paramètres sont : </a:t>
            </a:r>
            <a:r>
              <a:rPr lang="fr-FR" sz="2000" dirty="0" err="1">
                <a:latin typeface="Courier New" panose="02070309020205020404" pitchFamily="49" charset="0"/>
                <a:cs typeface="Courier New" panose="02070309020205020404" pitchFamily="49" charset="0"/>
              </a:rPr>
              <a:t>scoring</a:t>
            </a:r>
            <a:r>
              <a:rPr lang="fr-FR" dirty="0"/>
              <a:t>, méthode utilisée (</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npmi</a:t>
            </a:r>
            <a:r>
              <a:rPr lang="fr-FR" sz="2000" dirty="0">
                <a:latin typeface="Courier New" panose="02070309020205020404" pitchFamily="49" charset="0"/>
                <a:cs typeface="Courier New" panose="02070309020205020404" pitchFamily="49" charset="0"/>
              </a:rPr>
              <a:t>'</a:t>
            </a:r>
            <a:r>
              <a:rPr lang="fr-FR" dirty="0"/>
              <a:t> ou </a:t>
            </a:r>
            <a:r>
              <a:rPr lang="fr-FR" sz="2000" dirty="0">
                <a:latin typeface="Courier New" panose="02070309020205020404" pitchFamily="49" charset="0"/>
                <a:cs typeface="Courier New" panose="02070309020205020404" pitchFamily="49" charset="0"/>
              </a:rPr>
              <a:t>'default'</a:t>
            </a:r>
            <a:r>
              <a:rPr lang="fr-FR" dirty="0"/>
              <a:t>, </a:t>
            </a:r>
            <a:r>
              <a:rPr lang="fr-FR" dirty="0" err="1"/>
              <a:t>compositionnalité</a:t>
            </a:r>
            <a:r>
              <a:rPr lang="fr-FR" dirty="0"/>
              <a:t>), </a:t>
            </a:r>
            <a:r>
              <a:rPr lang="fr-FR" sz="2000" dirty="0" err="1">
                <a:latin typeface="Courier New" panose="02070309020205020404" pitchFamily="49" charset="0"/>
                <a:cs typeface="Courier New" panose="02070309020205020404" pitchFamily="49" charset="0"/>
              </a:rPr>
              <a:t>threshold</a:t>
            </a:r>
            <a:r>
              <a:rPr lang="fr-FR" dirty="0"/>
              <a:t>, seuil au-dessus duquel on retient les syntagmes (pour NPMI entre 0 et 1, vers 0.75, pour le défaut, procéder à un premier examen) et </a:t>
            </a:r>
            <a:r>
              <a:rPr lang="fr-FR" sz="2000" dirty="0" err="1">
                <a:latin typeface="Courier New" panose="02070309020205020404" pitchFamily="49" charset="0"/>
                <a:cs typeface="Courier New" panose="02070309020205020404" pitchFamily="49" charset="0"/>
              </a:rPr>
              <a:t>min_count</a:t>
            </a:r>
            <a:r>
              <a:rPr lang="fr-FR" dirty="0"/>
              <a:t> (limite en deçà de laquelle les cooccurrences ne sont pas prises en compte, ne fonctionne pas pour NPMI…)</a:t>
            </a:r>
          </a:p>
          <a:p>
            <a:pPr marL="457200" lvl="1" indent="0">
              <a:buNone/>
            </a:pPr>
            <a:r>
              <a:rPr lang="fr-FR" sz="18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from</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gensim</a:t>
            </a:r>
            <a:r>
              <a:rPr lang="fr-FR" sz="2000" dirty="0">
                <a:latin typeface="Courier New" panose="02070309020205020404" pitchFamily="49" charset="0"/>
                <a:cs typeface="Courier New" panose="02070309020205020404" pitchFamily="49" charset="0"/>
              </a:rPr>
              <a:t> import Phrases, Phraser</a:t>
            </a:r>
            <a:r>
              <a:rPr lang="fr-FR" sz="2000" dirty="0"/>
              <a:t>	</a:t>
            </a:r>
          </a:p>
          <a:p>
            <a:pPr marL="457200" lvl="1" indent="0">
              <a:buNone/>
            </a:pPr>
            <a:r>
              <a:rPr lang="da-DK" sz="2000" dirty="0">
                <a:latin typeface="Courier New" panose="02070309020205020404" pitchFamily="49" charset="0"/>
                <a:cs typeface="Courier New" panose="02070309020205020404" pitchFamily="49" charset="0"/>
              </a:rPr>
              <a:t>	modele_syntagme = Phrases(</a:t>
            </a:r>
            <a:r>
              <a:rPr lang="fr-FR" sz="2000" dirty="0" err="1">
                <a:latin typeface="Courier New" panose="02070309020205020404" pitchFamily="49" charset="0"/>
                <a:cs typeface="Courier New" panose="02070309020205020404" pitchFamily="49" charset="0"/>
              </a:rPr>
              <a:t>l_docs_termes</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scoring</a:t>
            </a:r>
            <a:r>
              <a:rPr lang="fr-FR" sz="2000" dirty="0">
                <a:latin typeface="Courier New" panose="02070309020205020404" pitchFamily="49" charset="0"/>
                <a:cs typeface="Courier New" panose="02070309020205020404" pitchFamily="49" charset="0"/>
              </a:rPr>
              <a:t>='default'  						        </a:t>
            </a:r>
            <a:r>
              <a:rPr lang="fr-FR" sz="2000" dirty="0" err="1">
                <a:latin typeface="Courier New" panose="02070309020205020404" pitchFamily="49" charset="0"/>
                <a:cs typeface="Courier New" panose="02070309020205020404" pitchFamily="49" charset="0"/>
              </a:rPr>
              <a:t>min_count</a:t>
            </a:r>
            <a:r>
              <a:rPr lang="fr-FR" sz="2000" dirty="0">
                <a:latin typeface="Courier New" panose="02070309020205020404" pitchFamily="49" charset="0"/>
                <a:cs typeface="Courier New" panose="02070309020205020404" pitchFamily="49" charset="0"/>
              </a:rPr>
              <a:t>=5, </a:t>
            </a:r>
            <a:r>
              <a:rPr lang="fr-FR" sz="2000" dirty="0" err="1">
                <a:latin typeface="Courier New" panose="02070309020205020404" pitchFamily="49" charset="0"/>
                <a:cs typeface="Courier New" panose="02070309020205020404" pitchFamily="49" charset="0"/>
              </a:rPr>
              <a:t>threshold</a:t>
            </a:r>
            <a:r>
              <a:rPr lang="fr-FR" sz="2000" dirty="0">
                <a:latin typeface="Courier New" panose="02070309020205020404" pitchFamily="49" charset="0"/>
                <a:cs typeface="Courier New" panose="02070309020205020404" pitchFamily="49" charset="0"/>
              </a:rPr>
              <a:t>=1000)</a:t>
            </a:r>
          </a:p>
          <a:p>
            <a:pPr lvl="1">
              <a:buFontTx/>
              <a:buChar char="-"/>
            </a:pPr>
            <a:r>
              <a:rPr lang="fr-FR" dirty="0">
                <a:latin typeface="Calibri" panose="020F0502020204030204" pitchFamily="34" charset="0"/>
                <a:cs typeface="Calibri" panose="020F0502020204030204" pitchFamily="34" charset="0"/>
              </a:rPr>
              <a:t>A partir du modèle, obtenir la liste des syntagmes et leurs scores (note, la liste renvoyée contient pour chaque syntagme autant d’items que d’occurrences que dans le corpus, et est à retravailler)</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modele_syntagma.export_phrases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l_docs_termes</a:t>
            </a:r>
            <a:r>
              <a:rPr lang="en-US" sz="2000" dirty="0">
                <a:latin typeface="Courier New" panose="02070309020205020404" pitchFamily="49" charset="0"/>
                <a:cs typeface="Courier New" panose="02070309020205020404" pitchFamily="49" charset="0"/>
              </a:rPr>
              <a:t>)</a:t>
            </a:r>
            <a:endParaRPr lang="fr-FR" sz="2000" dirty="0">
              <a:latin typeface="Courier New" panose="02070309020205020404" pitchFamily="49" charset="0"/>
              <a:cs typeface="Courier New" panose="02070309020205020404" pitchFamily="49" charset="0"/>
            </a:endParaRPr>
          </a:p>
          <a:p>
            <a:pPr lvl="1">
              <a:buFontTx/>
              <a:buChar char="-"/>
            </a:pPr>
            <a:r>
              <a:rPr lang="fr-FR" dirty="0">
                <a:latin typeface="Calibri" panose="020F0502020204030204" pitchFamily="34" charset="0"/>
                <a:cs typeface="Calibri" panose="020F0502020204030204" pitchFamily="34" charset="0"/>
              </a:rPr>
              <a:t>Obtenir la liste des </a:t>
            </a:r>
            <a:r>
              <a:rPr lang="fr-FR" dirty="0" err="1">
                <a:latin typeface="Calibri" panose="020F0502020204030204" pitchFamily="34" charset="0"/>
                <a:cs typeface="Calibri" panose="020F0502020204030204" pitchFamily="34" charset="0"/>
              </a:rPr>
              <a:t>tokens</a:t>
            </a:r>
            <a:r>
              <a:rPr lang="fr-FR" dirty="0">
                <a:latin typeface="Calibri" panose="020F0502020204030204" pitchFamily="34" charset="0"/>
                <a:cs typeface="Calibri" panose="020F0502020204030204" pitchFamily="34" charset="0"/>
              </a:rPr>
              <a:t> d’un document avec les syntagmes trouvés fusionnés  </a:t>
            </a:r>
          </a:p>
          <a:p>
            <a:pPr marL="457200" lvl="1" indent="0">
              <a:buNone/>
            </a:pPr>
            <a:r>
              <a:rPr lang="en-US"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l_tokens_avec_syntagmes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modele_syntagme</a:t>
            </a:r>
            <a:r>
              <a:rPr lang="en-US" sz="2000" dirty="0">
                <a:latin typeface="Courier New" panose="02070309020205020404" pitchFamily="49" charset="0"/>
                <a:cs typeface="Courier New" panose="02070309020205020404" pitchFamily="49" charset="0"/>
              </a:rPr>
              <a:t>[l</a:t>
            </a:r>
            <a:r>
              <a:rPr lang="fr-FR" sz="2000" dirty="0">
                <a:latin typeface="Courier New" panose="02070309020205020404" pitchFamily="49" charset="0"/>
                <a:cs typeface="Courier New" panose="02070309020205020404" pitchFamily="49" charset="0"/>
              </a:rPr>
              <a:t>_</a:t>
            </a:r>
            <a:r>
              <a:rPr lang="fr-FR" sz="2000" dirty="0" err="1">
                <a:latin typeface="Courier New" panose="02070309020205020404" pitchFamily="49" charset="0"/>
                <a:cs typeface="Courier New" panose="02070309020205020404" pitchFamily="49" charset="0"/>
              </a:rPr>
              <a:t>tokens</a:t>
            </a:r>
            <a:r>
              <a:rPr lang="en-US" sz="2000" dirty="0">
                <a:latin typeface="Courier New" panose="02070309020205020404" pitchFamily="49" charset="0"/>
                <a:cs typeface="Courier New" panose="02070309020205020404" pitchFamily="49" charset="0"/>
              </a:rPr>
              <a:t>]</a:t>
            </a:r>
          </a:p>
          <a:p>
            <a:pPr marL="457200" lvl="1" indent="0">
              <a:buNone/>
            </a:pPr>
            <a:endParaRPr lang="fr-FR" sz="2000" dirty="0">
              <a:solidFill>
                <a:srgbClr val="FF0000"/>
              </a:solidFill>
              <a:latin typeface="Courier New" panose="02070309020205020404" pitchFamily="49" charset="0"/>
              <a:cs typeface="Courier New" panose="02070309020205020404" pitchFamily="49" charset="0"/>
            </a:endParaRPr>
          </a:p>
          <a:p>
            <a:pPr marL="457200" lvl="1" indent="0">
              <a:buNone/>
            </a:pPr>
            <a:endParaRPr lang="fr-FR" sz="2000" dirty="0"/>
          </a:p>
        </p:txBody>
      </p:sp>
    </p:spTree>
    <p:extLst>
      <p:ext uri="{BB962C8B-B14F-4D97-AF65-F5344CB8AC3E}">
        <p14:creationId xmlns:p14="http://schemas.microsoft.com/office/powerpoint/2010/main" val="11846641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6BEC-9F1B-4175-992D-1130D91685EE}"/>
              </a:ext>
            </a:extLst>
          </p:cNvPr>
          <p:cNvSpPr>
            <a:spLocks noGrp="1"/>
          </p:cNvSpPr>
          <p:nvPr>
            <p:ph type="title"/>
          </p:nvPr>
        </p:nvSpPr>
        <p:spPr/>
        <p:txBody>
          <a:bodyPr>
            <a:normAutofit fontScale="90000"/>
          </a:bodyPr>
          <a:lstStyle/>
          <a:p>
            <a:r>
              <a:rPr lang="fr-FR" dirty="0"/>
              <a:t>Bibliographie</a:t>
            </a:r>
          </a:p>
        </p:txBody>
      </p:sp>
      <p:sp>
        <p:nvSpPr>
          <p:cNvPr id="3" name="Content Placeholder 2">
            <a:extLst>
              <a:ext uri="{FF2B5EF4-FFF2-40B4-BE49-F238E27FC236}">
                <a16:creationId xmlns:a16="http://schemas.microsoft.com/office/drawing/2014/main" id="{1BB96097-AFDB-4279-A89A-917AE182C5E0}"/>
              </a:ext>
            </a:extLst>
          </p:cNvPr>
          <p:cNvSpPr>
            <a:spLocks noGrp="1"/>
          </p:cNvSpPr>
          <p:nvPr>
            <p:ph idx="1"/>
          </p:nvPr>
        </p:nvSpPr>
        <p:spPr>
          <a:xfrm>
            <a:off x="101600" y="1047663"/>
            <a:ext cx="11761536" cy="5162839"/>
          </a:xfrm>
        </p:spPr>
        <p:txBody>
          <a:bodyPr>
            <a:normAutofit/>
          </a:bodyPr>
          <a:lstStyle/>
          <a:p>
            <a:pPr lvl="1"/>
            <a:r>
              <a:rPr lang="en-US" dirty="0"/>
              <a:t>Bengfort, B., </a:t>
            </a:r>
            <a:r>
              <a:rPr lang="en-US" dirty="0" err="1"/>
              <a:t>Bilbro</a:t>
            </a:r>
            <a:r>
              <a:rPr lang="en-US" dirty="0"/>
              <a:t>, R. &amp; Ojeda, T., 2018, </a:t>
            </a:r>
            <a:r>
              <a:rPr lang="en-US" i="1" dirty="0"/>
              <a:t>Applied Text Analysis with Python</a:t>
            </a:r>
            <a:r>
              <a:rPr lang="en-US" dirty="0"/>
              <a:t>, O’Reilly. </a:t>
            </a:r>
            <a:endParaRPr lang="fr-FR" dirty="0"/>
          </a:p>
          <a:p>
            <a:pPr lvl="1"/>
            <a:r>
              <a:rPr lang="fr-FR" dirty="0" err="1"/>
              <a:t>Cointet</a:t>
            </a:r>
            <a:r>
              <a:rPr lang="fr-FR" dirty="0"/>
              <a:t>, J-Ph., 2017</a:t>
            </a:r>
            <a:r>
              <a:rPr lang="fr-FR" i="1" dirty="0"/>
              <a:t>, La cartographie des traces textuelles comme méthodologie d’enquête en sciences sociales, Mémoire, </a:t>
            </a:r>
            <a:r>
              <a:rPr lang="fr-FR" dirty="0"/>
              <a:t>ENS / PSL.</a:t>
            </a:r>
          </a:p>
          <a:p>
            <a:pPr lvl="1"/>
            <a:r>
              <a:rPr lang="en-US" dirty="0"/>
              <a:t>Deng, L. &amp; Liu, Y., 2019, </a:t>
            </a:r>
            <a:r>
              <a:rPr lang="en-US" i="1" dirty="0"/>
              <a:t>Deep Learning in Natural Language Processing</a:t>
            </a:r>
            <a:r>
              <a:rPr lang="en-US" dirty="0"/>
              <a:t>, Springer.</a:t>
            </a:r>
            <a:endParaRPr lang="fr-FR" dirty="0"/>
          </a:p>
          <a:p>
            <a:pPr lvl="1"/>
            <a:r>
              <a:rPr lang="en-US" dirty="0"/>
              <a:t>Eisenstein, J., 2019, </a:t>
            </a:r>
            <a:r>
              <a:rPr lang="en-US" i="1" dirty="0"/>
              <a:t>Introduction to Natural Language Processing</a:t>
            </a:r>
            <a:r>
              <a:rPr lang="en-US" dirty="0"/>
              <a:t>, the MIT Press</a:t>
            </a:r>
            <a:endParaRPr lang="fr-FR" dirty="0"/>
          </a:p>
          <a:p>
            <a:pPr lvl="1"/>
            <a:r>
              <a:rPr lang="en-US" dirty="0" err="1"/>
              <a:t>Jurafsky</a:t>
            </a:r>
            <a:r>
              <a:rPr lang="en-US" dirty="0"/>
              <a:t>, D. &amp; Martin, J.H., 2019, </a:t>
            </a:r>
            <a:r>
              <a:rPr lang="en-US" i="1" dirty="0"/>
              <a:t>Speech and Language Processing</a:t>
            </a:r>
            <a:r>
              <a:rPr lang="en-US" dirty="0"/>
              <a:t>, 3</a:t>
            </a:r>
            <a:r>
              <a:rPr lang="en-US" baseline="30000" dirty="0"/>
              <a:t>rd</a:t>
            </a:r>
            <a:r>
              <a:rPr lang="en-US" dirty="0"/>
              <a:t> Edition draft, at </a:t>
            </a:r>
            <a:r>
              <a:rPr lang="en-US" u="sng" dirty="0">
                <a:hlinkClick r:id="rId2"/>
              </a:rPr>
              <a:t>https://web.stanford.edu/~jurafsky/slp3/</a:t>
            </a:r>
            <a:r>
              <a:rPr lang="en-US" dirty="0"/>
              <a:t>.</a:t>
            </a:r>
            <a:endParaRPr lang="fr-FR" dirty="0"/>
          </a:p>
          <a:p>
            <a:pPr lvl="1"/>
            <a:r>
              <a:rPr lang="fr-FR" dirty="0" err="1"/>
              <a:t>Kurdi</a:t>
            </a:r>
            <a:r>
              <a:rPr lang="fr-FR" dirty="0"/>
              <a:t>, M. Z., 2017, </a:t>
            </a:r>
            <a:r>
              <a:rPr lang="fr-FR" i="1" dirty="0"/>
              <a:t>Natural </a:t>
            </a:r>
            <a:r>
              <a:rPr lang="fr-FR" i="1" dirty="0" err="1"/>
              <a:t>Language</a:t>
            </a:r>
            <a:r>
              <a:rPr lang="fr-FR" i="1" dirty="0"/>
              <a:t> </a:t>
            </a:r>
            <a:r>
              <a:rPr lang="fr-FR" i="1" dirty="0" err="1"/>
              <a:t>Processing</a:t>
            </a:r>
            <a:r>
              <a:rPr lang="fr-FR" i="1" dirty="0"/>
              <a:t> and </a:t>
            </a:r>
            <a:r>
              <a:rPr lang="fr-FR" i="1" dirty="0" err="1"/>
              <a:t>Computational</a:t>
            </a:r>
            <a:r>
              <a:rPr lang="fr-FR" i="1" dirty="0"/>
              <a:t> </a:t>
            </a:r>
            <a:r>
              <a:rPr lang="fr-FR" i="1" dirty="0" err="1"/>
              <a:t>Linguistics</a:t>
            </a:r>
            <a:r>
              <a:rPr lang="fr-FR" i="1" dirty="0"/>
              <a:t> 2: </a:t>
            </a:r>
            <a:r>
              <a:rPr lang="fr-FR" i="1" dirty="0" err="1"/>
              <a:t>Semantics</a:t>
            </a:r>
            <a:r>
              <a:rPr lang="fr-FR" i="1" dirty="0"/>
              <a:t>, </a:t>
            </a:r>
            <a:r>
              <a:rPr lang="fr-FR" i="1" dirty="0" err="1"/>
              <a:t>Discourse</a:t>
            </a:r>
            <a:r>
              <a:rPr lang="fr-FR" i="1" dirty="0"/>
              <a:t> and Applications</a:t>
            </a:r>
            <a:r>
              <a:rPr lang="fr-FR" dirty="0"/>
              <a:t>, </a:t>
            </a:r>
            <a:r>
              <a:rPr lang="fr-FR" dirty="0" err="1"/>
              <a:t>Wiley</a:t>
            </a:r>
            <a:endParaRPr lang="en-US" dirty="0"/>
          </a:p>
          <a:p>
            <a:pPr lvl="1"/>
            <a:r>
              <a:rPr lang="en-US" dirty="0" err="1"/>
              <a:t>Riddel</a:t>
            </a:r>
            <a:r>
              <a:rPr lang="en-US" dirty="0"/>
              <a:t>, A., 2014, </a:t>
            </a:r>
            <a:r>
              <a:rPr lang="en-US" i="1" dirty="0"/>
              <a:t>Text Analysis with Topic Models for the Humanities and Social Sciences</a:t>
            </a:r>
            <a:r>
              <a:rPr lang="en-US" dirty="0"/>
              <a:t>, at </a:t>
            </a:r>
            <a:r>
              <a:rPr lang="en-US" u="sng" dirty="0">
                <a:hlinkClick r:id="rId3"/>
              </a:rPr>
              <a:t>https://liferay.de.dariah.eu/tatom/</a:t>
            </a:r>
            <a:r>
              <a:rPr lang="en-US" dirty="0"/>
              <a:t>.</a:t>
            </a:r>
            <a:endParaRPr lang="fr-FR" dirty="0"/>
          </a:p>
          <a:p>
            <a:endParaRPr lang="fr-FR" dirty="0"/>
          </a:p>
        </p:txBody>
      </p:sp>
    </p:spTree>
    <p:extLst>
      <p:ext uri="{BB962C8B-B14F-4D97-AF65-F5344CB8AC3E}">
        <p14:creationId xmlns:p14="http://schemas.microsoft.com/office/powerpoint/2010/main" val="971346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37714</TotalTime>
  <Words>17927</Words>
  <Application>Microsoft Office PowerPoint</Application>
  <PresentationFormat>Widescreen</PresentationFormat>
  <Paragraphs>1739</Paragraphs>
  <Slides>90</Slides>
  <Notes>78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Helvetica Light</vt:lpstr>
      <vt:lpstr>Arial</vt:lpstr>
      <vt:lpstr>Calibri</vt:lpstr>
      <vt:lpstr>Cambria Math</vt:lpstr>
      <vt:lpstr>Courier New</vt:lpstr>
      <vt:lpstr>Office Theme</vt:lpstr>
      <vt:lpstr>NLP et Analyse Textuelle </vt:lpstr>
      <vt:lpstr>Sommaire général</vt:lpstr>
      <vt:lpstr>Rappel : groupe de mots (mots composés)</vt:lpstr>
      <vt:lpstr>Dépendances morpho-syntaxiques : groupes nominaux</vt:lpstr>
      <vt:lpstr>Détermination des mots composés par cooccurrences statistiques</vt:lpstr>
      <vt:lpstr>Information mutuelle de cooccurrence </vt:lpstr>
      <vt:lpstr>Information mutuelle de cooccurrence : exemple de calcul</vt:lpstr>
      <vt:lpstr>Indice de compositionnalité </vt:lpstr>
      <vt:lpstr>Calculs de cooccurrences dans les librairies Python</vt:lpstr>
      <vt:lpstr>Sommaire général</vt:lpstr>
      <vt:lpstr>PowerPoint Presentation</vt:lpstr>
      <vt:lpstr>Groupement (clustering)</vt:lpstr>
      <vt:lpstr>Vectorisation et distance</vt:lpstr>
      <vt:lpstr>Réduction de dimensionnalité</vt:lpstr>
      <vt:lpstr>Analyse en Composantes Principales (ACP) (1/2)</vt:lpstr>
      <vt:lpstr>Analyse en Composantes Principales (ACP) (2/2)</vt:lpstr>
      <vt:lpstr>Réduction de dimensionnalité : ACP et LSA</vt:lpstr>
      <vt:lpstr>ACP et LSA dans les librairies Python (1/2)</vt:lpstr>
      <vt:lpstr>ACP et LSA dans les librairies Python (2/2)</vt:lpstr>
      <vt:lpstr>Décomposition t-SNE (1/2)</vt:lpstr>
      <vt:lpstr>Décomposition t-SNE (2/2)</vt:lpstr>
      <vt:lpstr>Décomposition UMAP (1/2)</vt:lpstr>
      <vt:lpstr>Décomposition UMAP (2/2)</vt:lpstr>
      <vt:lpstr>Comparaison t-SNE / UMAP</vt:lpstr>
      <vt:lpstr>t-SNE et UMAP dans les librairies Python (1/2)</vt:lpstr>
      <vt:lpstr>t-SNE et UMAP dans les librairies Python (2/2)</vt:lpstr>
      <vt:lpstr>Algorithmes de groupement (clustering)</vt:lpstr>
      <vt:lpstr>K-Means (regroupement des K-moyennes) (1/2)</vt:lpstr>
      <vt:lpstr>K-Means (regroupement des K-moyennes) (2/2)</vt:lpstr>
      <vt:lpstr>K-Means dans les librairies Python (1/2)</vt:lpstr>
      <vt:lpstr>K-Means dans les librairies Python (2/2)</vt:lpstr>
      <vt:lpstr>Clustering agglomératif</vt:lpstr>
      <vt:lpstr>Clustering agglomératif dans les librairies Python</vt:lpstr>
      <vt:lpstr>Sommaire général</vt:lpstr>
      <vt:lpstr>Analyse de corpus : métriques d’analyse stylistique</vt:lpstr>
      <vt:lpstr>Métriques d’emploi du lexique</vt:lpstr>
      <vt:lpstr>Métriques d’emploi des formes syntaxiques</vt:lpstr>
      <vt:lpstr>Mesures de Yngve et Frazier</vt:lpstr>
      <vt:lpstr>Analyse de corpus : retour sur les distributions des termes</vt:lpstr>
      <vt:lpstr>Analyse de corpus : mesure des expressions significatives dans les corpus et sous-corpus (1/2)</vt:lpstr>
      <vt:lpstr>Analyse de corpus : mesure des expressions significatives dans les corpus et sous-corpus (2/2)</vt:lpstr>
      <vt:lpstr>Analyse de corpus : information mutuelle (1/4)</vt:lpstr>
      <vt:lpstr>Analyse de corpus : information mutuelle (2/4)</vt:lpstr>
      <vt:lpstr>Analyse de corpus : information mutuelle (3/4)</vt:lpstr>
      <vt:lpstr>Analyse de corpus : information mutuelle (4/4)</vt:lpstr>
      <vt:lpstr>Analyse de corpus : tests sur cooccurrences</vt:lpstr>
      <vt:lpstr>Analyse de corpus : test du χ2 (khi-2) </vt:lpstr>
      <vt:lpstr>Analyse de corpus : test t </vt:lpstr>
      <vt:lpstr>Analyse de corpus : log des ratios de vraisemblance </vt:lpstr>
      <vt:lpstr>Création et exploitation d’un réseau sémantique à partir des associations entre termes</vt:lpstr>
      <vt:lpstr>Spécificité d’un terme sur un corpus par rapport à un autre</vt:lpstr>
      <vt:lpstr>Analyse de corpus : log des vraisemblances </vt:lpstr>
      <vt:lpstr>Analyse de corpus : spécificité </vt:lpstr>
      <vt:lpstr>Sommaire général</vt:lpstr>
      <vt:lpstr>PowerPoint Presentation</vt:lpstr>
      <vt:lpstr>PowerPoint Presentation</vt:lpstr>
      <vt:lpstr>Classification</vt:lpstr>
      <vt:lpstr>PowerPoint Presentation</vt:lpstr>
      <vt:lpstr>PowerPoint Presentation</vt:lpstr>
      <vt:lpstr>PowerPoint Presentation</vt:lpstr>
      <vt:lpstr>PowerPoint Presentation</vt:lpstr>
      <vt:lpstr>PowerPoint Presentation</vt:lpstr>
      <vt:lpstr>PowerPoint Presentation</vt:lpstr>
      <vt:lpstr>Sommaire général</vt:lpstr>
      <vt:lpstr>Représentations creuses (sparse) et pleines (dense) (1/2)</vt:lpstr>
      <vt:lpstr>Représentations creuses (sparse) et pleines (dense) (2/2)</vt:lpstr>
      <vt:lpstr>Plongements de mots (word embeddings)</vt:lpstr>
      <vt:lpstr>Composantes sémantiques et relations entre vecteurs  </vt:lpstr>
      <vt:lpstr>Typologie des word embeddings (1/2)</vt:lpstr>
      <vt:lpstr>Typologie des word embeddings (2/2)</vt:lpstr>
      <vt:lpstr>SUITE</vt:lpstr>
      <vt:lpstr>Sommaire général</vt:lpstr>
      <vt:lpstr>Principales opérations de l’analyse textuelle</vt:lpstr>
      <vt:lpstr>Annexes</vt:lpstr>
      <vt:lpstr>Installation des bibliothèques Python</vt:lpstr>
      <vt:lpstr>Structures Python : listes, dictionnaires, t-uplets, ensembles (1/2)</vt:lpstr>
      <vt:lpstr>Structures Python : listes, dictionnaires, t-uplets, ensembles (2/2)</vt:lpstr>
      <vt:lpstr>Fonctions Python : chaînes de caractères (str)</vt:lpstr>
      <vt:lpstr>Fonctions python : datetime</vt:lpstr>
      <vt:lpstr>Manipulations dataframes pandas (1/7)</vt:lpstr>
      <vt:lpstr>Manipulations dataframes pandas (2/7)</vt:lpstr>
      <vt:lpstr>Manipulations dataframes pandas (3/7)</vt:lpstr>
      <vt:lpstr>Manipulations dataframes pandas (4/7)</vt:lpstr>
      <vt:lpstr>Manipulations dataframes pandas (5/7)</vt:lpstr>
      <vt:lpstr>Manipulations dataframes pandas (6/7)</vt:lpstr>
      <vt:lpstr>Manipulations dataframes pandas (7/7)</vt:lpstr>
      <vt:lpstr>Création de graphes avec plotly : plotly.express</vt:lpstr>
      <vt:lpstr>Création de graphes avec plotly : plotly.go</vt:lpstr>
      <vt:lpstr>Création de graphes avec plotly : style</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Ethique en IA et DS Offre IBM</dc:title>
  <dc:creator>HERVE Guerin</dc:creator>
  <cp:lastModifiedBy>Herve Guerin</cp:lastModifiedBy>
  <cp:revision>1026</cp:revision>
  <cp:lastPrinted>2019-10-07T15:19:12Z</cp:lastPrinted>
  <dcterms:created xsi:type="dcterms:W3CDTF">2019-03-15T15:22:44Z</dcterms:created>
  <dcterms:modified xsi:type="dcterms:W3CDTF">2020-11-28T20:53:25Z</dcterms:modified>
</cp:coreProperties>
</file>