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58"/>
  </p:notesMasterIdLst>
  <p:sldIdLst>
    <p:sldId id="256" r:id="rId2"/>
    <p:sldId id="496" r:id="rId3"/>
    <p:sldId id="347" r:id="rId4"/>
    <p:sldId id="353" r:id="rId5"/>
    <p:sldId id="526" r:id="rId6"/>
    <p:sldId id="466" r:id="rId7"/>
    <p:sldId id="432" r:id="rId8"/>
    <p:sldId id="444" r:id="rId9"/>
    <p:sldId id="499" r:id="rId10"/>
    <p:sldId id="397" r:id="rId11"/>
    <p:sldId id="415" r:id="rId12"/>
    <p:sldId id="451" r:id="rId13"/>
    <p:sldId id="409" r:id="rId14"/>
    <p:sldId id="452" r:id="rId15"/>
    <p:sldId id="453" r:id="rId16"/>
    <p:sldId id="454" r:id="rId17"/>
    <p:sldId id="455" r:id="rId18"/>
    <p:sldId id="480" r:id="rId19"/>
    <p:sldId id="482" r:id="rId20"/>
    <p:sldId id="483" r:id="rId21"/>
    <p:sldId id="456" r:id="rId22"/>
    <p:sldId id="457" r:id="rId23"/>
    <p:sldId id="487" r:id="rId24"/>
    <p:sldId id="490" r:id="rId25"/>
    <p:sldId id="491" r:id="rId26"/>
    <p:sldId id="488" r:id="rId27"/>
    <p:sldId id="486" r:id="rId28"/>
    <p:sldId id="458" r:id="rId29"/>
    <p:sldId id="459" r:id="rId30"/>
    <p:sldId id="460" r:id="rId31"/>
    <p:sldId id="476" r:id="rId32"/>
    <p:sldId id="477" r:id="rId33"/>
    <p:sldId id="524" r:id="rId34"/>
    <p:sldId id="525" r:id="rId35"/>
    <p:sldId id="461" r:id="rId36"/>
    <p:sldId id="478" r:id="rId37"/>
    <p:sldId id="417" r:id="rId38"/>
    <p:sldId id="462" r:id="rId39"/>
    <p:sldId id="463" r:id="rId40"/>
    <p:sldId id="464" r:id="rId41"/>
    <p:sldId id="465" r:id="rId42"/>
    <p:sldId id="431" r:id="rId43"/>
    <p:sldId id="495" r:id="rId44"/>
    <p:sldId id="484" r:id="rId45"/>
    <p:sldId id="498" r:id="rId46"/>
    <p:sldId id="443" r:id="rId47"/>
    <p:sldId id="497" r:id="rId48"/>
    <p:sldId id="445" r:id="rId49"/>
    <p:sldId id="438" r:id="rId50"/>
    <p:sldId id="446" r:id="rId51"/>
    <p:sldId id="447" r:id="rId52"/>
    <p:sldId id="448" r:id="rId53"/>
    <p:sldId id="437" r:id="rId54"/>
    <p:sldId id="485" r:id="rId55"/>
    <p:sldId id="467" r:id="rId56"/>
    <p:sldId id="473" r:id="rId57"/>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7" autoAdjust="0"/>
    <p:restoredTop sz="74471" autoAdjust="0"/>
  </p:normalViewPr>
  <p:slideViewPr>
    <p:cSldViewPr snapToGrid="0">
      <p:cViewPr varScale="1">
        <p:scale>
          <a:sx n="47" d="100"/>
          <a:sy n="47" d="100"/>
        </p:scale>
        <p:origin x="12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24/01/2022</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11</a:t>
            </a:fld>
            <a:endParaRPr lang="en-US"/>
          </a:p>
        </p:txBody>
      </p:sp>
    </p:spTree>
    <p:extLst>
      <p:ext uri="{BB962C8B-B14F-4D97-AF65-F5344CB8AC3E}">
        <p14:creationId xmlns:p14="http://schemas.microsoft.com/office/powerpoint/2010/main" val="215490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On peut regrouper documents ou termes. De façon générale, le regroupement est plutôt celui des documents que des termes (ou des sens de termes), ce dernier pour des analyses lexicographiques. Par la suite, on se mettra surtout dans le cas du clustering de documents.</a:t>
            </a:r>
          </a:p>
          <a:p>
            <a:endParaRPr lang="fr-FR" noProof="0" dirty="0"/>
          </a:p>
          <a:p>
            <a:r>
              <a:rPr lang="fr-FR" noProof="0" dirty="0"/>
              <a:t>Remarques complémentaires sur le choix de K :</a:t>
            </a:r>
          </a:p>
          <a:p>
            <a:pPr marL="171450" indent="-171450">
              <a:buFontTx/>
              <a:buChar char="-"/>
            </a:pPr>
            <a:r>
              <a:rPr lang="fr-FR" noProof="0" dirty="0"/>
              <a:t>Il peut être </a:t>
            </a:r>
            <a:r>
              <a:rPr lang="fr-FR" noProof="0" dirty="0" err="1"/>
              <a:t>pré-déterminé</a:t>
            </a:r>
            <a:r>
              <a:rPr lang="fr-FR" noProof="0" dirty="0"/>
              <a:t> par des considérations pratiques  (avoir 3 ou 4 groupes ou plutôt une vingtaine de groupes).</a:t>
            </a:r>
          </a:p>
          <a:p>
            <a:pPr marL="0" indent="0">
              <a:buFontTx/>
              <a:buNone/>
            </a:pPr>
            <a:r>
              <a:rPr lang="fr-FR" noProof="0" dirty="0"/>
              <a:t>Cela pour éventuellement être mis en parallèle avec des classes déjà existantes</a:t>
            </a:r>
          </a:p>
          <a:p>
            <a:pPr marL="171450" indent="-171450">
              <a:buFontTx/>
              <a:buChar char="-"/>
            </a:pPr>
            <a:r>
              <a:rPr lang="fr-FR" noProof="0" dirty="0"/>
              <a:t>Ou on optimise une métrique de qualité de cluster, qui doit :</a:t>
            </a:r>
          </a:p>
          <a:p>
            <a:pPr marL="0" indent="0">
              <a:buFontTx/>
              <a:buNone/>
            </a:pPr>
            <a:r>
              <a:rPr lang="fr-FR" noProof="0" dirty="0"/>
              <a:t>Minimiser les distances intra-groupes. Mais comme plus on crée de groupes, plus ces distances sont minimales. Il faut donc compenser par une pénalité sur le nombre de groupes créés (par exemple en utilisant une pénalité comme le critère d’information de </a:t>
            </a:r>
            <a:r>
              <a:rPr lang="fr-FR" noProof="0" dirty="0" err="1"/>
              <a:t>Akaike</a:t>
            </a:r>
            <a:r>
              <a:rPr lang="fr-FR" noProof="0"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12</a:t>
            </a:fld>
            <a:endParaRPr lang="fr-FR"/>
          </a:p>
        </p:txBody>
      </p:sp>
    </p:spTree>
    <p:extLst>
      <p:ext uri="{BB962C8B-B14F-4D97-AF65-F5344CB8AC3E}">
        <p14:creationId xmlns:p14="http://schemas.microsoft.com/office/powerpoint/2010/main" val="318782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13</a:t>
            </a:fld>
            <a:endParaRPr lang="fr-FR"/>
          </a:p>
        </p:txBody>
      </p:sp>
    </p:spTree>
    <p:extLst>
      <p:ext uri="{BB962C8B-B14F-4D97-AF65-F5344CB8AC3E}">
        <p14:creationId xmlns:p14="http://schemas.microsoft.com/office/powerpoint/2010/main" val="1933848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15</a:t>
            </a:fld>
            <a:endParaRPr lang="fr-FR"/>
          </a:p>
        </p:txBody>
      </p:sp>
    </p:spTree>
    <p:extLst>
      <p:ext uri="{BB962C8B-B14F-4D97-AF65-F5344CB8AC3E}">
        <p14:creationId xmlns:p14="http://schemas.microsoft.com/office/powerpoint/2010/main" val="2241892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Note : on ne réduit pas (on ne divise pas par la variance de chaque terme) la matrice, on suppose qu’aucun terme n’est indûment privilégié par rapport aux autres (grâce à la métrique </a:t>
            </a:r>
            <a:r>
              <a:rPr lang="fr-FR" dirty="0" err="1"/>
              <a:t>tf-idf</a:t>
            </a:r>
            <a:r>
              <a:rPr lang="fr-FR" dirty="0"/>
              <a:t>), et qu’aucun terme n’est réellement un bruit (peut être assuré en éliminant les termes trop rares)</a:t>
            </a:r>
          </a:p>
          <a:p>
            <a:endParaRPr lang="fr-FR" dirty="0"/>
          </a:p>
          <a:p>
            <a:r>
              <a:rPr lang="fr-FR" dirty="0"/>
              <a:t>Plutôt que de passer par la matrice de covariance, les calculs peuvent aussi se faire directement en utilisant la décomposition de M en valeurs singulières :</a:t>
            </a:r>
          </a:p>
          <a:p>
            <a:r>
              <a:rPr lang="fr-FR" dirty="0"/>
              <a:t>M = U’ </a:t>
            </a:r>
            <a:r>
              <a:rPr lang="el-GR" dirty="0"/>
              <a:t>Σ</a:t>
            </a:r>
            <a:r>
              <a:rPr lang="fr-FR" dirty="0"/>
              <a:t>’ V’</a:t>
            </a:r>
            <a:r>
              <a:rPr lang="fr-FR" baseline="30000" dirty="0"/>
              <a:t>T </a:t>
            </a:r>
            <a:r>
              <a:rPr lang="fr-FR" baseline="0" dirty="0"/>
              <a:t>(à comparer avec la décomposition pour LSA, X = </a:t>
            </a:r>
            <a:r>
              <a:rPr lang="fr-FR" dirty="0"/>
              <a:t>U </a:t>
            </a:r>
            <a:r>
              <a:rPr lang="el-GR" dirty="0"/>
              <a:t>Σ</a:t>
            </a:r>
            <a:r>
              <a:rPr lang="fr-FR" dirty="0"/>
              <a:t> V</a:t>
            </a:r>
            <a:r>
              <a:rPr lang="fr-FR" baseline="30000" dirty="0"/>
              <a:t>T  </a:t>
            </a:r>
            <a:r>
              <a:rPr lang="fr-FR" baseline="0" dirty="0"/>
              <a:t>)</a:t>
            </a:r>
          </a:p>
          <a:p>
            <a:r>
              <a:rPr lang="fr-FR" dirty="0"/>
              <a:t>On constate qu’alors aussi M</a:t>
            </a:r>
            <a:r>
              <a:rPr lang="fr-FR" baseline="30000" dirty="0"/>
              <a:t>T</a:t>
            </a:r>
            <a:r>
              <a:rPr lang="fr-FR" dirty="0"/>
              <a:t> M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2</a:t>
            </a:r>
            <a:r>
              <a:rPr lang="fr-FR" dirty="0"/>
              <a:t> V’</a:t>
            </a:r>
            <a:r>
              <a:rPr lang="fr-FR" baseline="30000" dirty="0"/>
              <a:t>T</a:t>
            </a:r>
            <a:r>
              <a:rPr lang="fr-FR" dirty="0"/>
              <a:t> (= W </a:t>
            </a:r>
            <a:r>
              <a:rPr lang="el-GR" sz="1200" dirty="0"/>
              <a:t>Λ</a:t>
            </a:r>
            <a:r>
              <a:rPr lang="fr-FR" sz="1200" dirty="0"/>
              <a:t> W</a:t>
            </a:r>
            <a:r>
              <a:rPr lang="fr-FR" sz="1200" baseline="30000" dirty="0"/>
              <a:t>T</a:t>
            </a:r>
            <a:r>
              <a:rPr lang="fr-FR" sz="1200" baseline="0" dirty="0"/>
              <a:t>)</a:t>
            </a:r>
            <a:endParaRPr lang="fr-FR" baseline="0" dirty="0"/>
          </a:p>
          <a:p>
            <a:r>
              <a:rPr lang="fr-FR" dirty="0"/>
              <a:t>Les valeurs propres sont les carrés des valeurs de la matrice diagonale de la décomposition en valeurs singulières</a:t>
            </a:r>
          </a:p>
          <a:p>
            <a:r>
              <a:rPr lang="fr-FR" dirty="0"/>
              <a:t>Réduction : R</a:t>
            </a:r>
            <a:r>
              <a:rPr lang="fr-FR" baseline="-25000" dirty="0"/>
              <a:t>D</a:t>
            </a:r>
            <a:r>
              <a:rPr lang="fr-FR" dirty="0"/>
              <a:t> = M W</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V’</a:t>
            </a:r>
            <a:r>
              <a:rPr lang="fr-FR" baseline="30000" dirty="0"/>
              <a:t>T</a:t>
            </a:r>
            <a:r>
              <a:rPr lang="fr-FR" baseline="-25000" dirty="0"/>
              <a:t>D</a:t>
            </a:r>
            <a:r>
              <a:rPr lang="fr-FR" baseline="30000" dirty="0"/>
              <a:t> </a:t>
            </a:r>
            <a:r>
              <a:rPr lang="fr-FR" dirty="0"/>
              <a:t>V’</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a:t>
            </a:r>
            <a:endParaRPr lang="fr-FR" baseline="-25000" dirty="0"/>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17</a:t>
            </a:fld>
            <a:endParaRPr lang="fr-FR"/>
          </a:p>
        </p:txBody>
      </p:sp>
    </p:spTree>
    <p:extLst>
      <p:ext uri="{BB962C8B-B14F-4D97-AF65-F5344CB8AC3E}">
        <p14:creationId xmlns:p14="http://schemas.microsoft.com/office/powerpoint/2010/main" val="358575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pca</a:t>
            </a:r>
            <a:r>
              <a:rPr lang="fr-FR" dirty="0"/>
              <a:t> (en plus du nombre de composantes conservées) :</a:t>
            </a:r>
          </a:p>
          <a:p>
            <a:r>
              <a:rPr lang="fr-FR" dirty="0" err="1"/>
              <a:t>svd_solver</a:t>
            </a:r>
            <a:r>
              <a:rPr lang="fr-FR" dirty="0"/>
              <a:t> : algorithme utilisé pour la décomposition SVD : défaut : ‘auto’</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2026579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lsa</a:t>
            </a:r>
            <a:r>
              <a:rPr lang="fr-FR" dirty="0"/>
              <a:t> (en plus du nombre de composantes conservées) :</a:t>
            </a:r>
          </a:p>
          <a:p>
            <a:r>
              <a:rPr lang="fr-FR" dirty="0" err="1"/>
              <a:t>algorithm</a:t>
            </a:r>
            <a:r>
              <a:rPr lang="fr-FR" dirty="0"/>
              <a:t> : algorithme utilisé pour la décomposition SVD : défaut : ‘</a:t>
            </a:r>
            <a:r>
              <a:rPr lang="fr-FR" dirty="0" err="1"/>
              <a:t>randomized</a:t>
            </a:r>
            <a:r>
              <a:rPr lang="fr-FR" dirty="0"/>
              <a:t>’</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4138351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L’algorithme commence par calculer la probabilité des similarités de points dans l’espace de haute dimension ainsi que la probabilité des similarités de points dans l’espace d’arrivée de basse dimension. Ces similarités de points sont calculées comme étant les probabilités conditionnelles qu’un point A choisirait un point B comme voisin si les voisins étaient tirés en proportion de leur densité de probabilité suivant une loi normale (gaussienne) centrée en A.</a:t>
            </a:r>
          </a:p>
          <a:p>
            <a:endParaRPr lang="fr-FR" dirty="0"/>
          </a:p>
          <a:p>
            <a:r>
              <a:rPr lang="fr-FR" dirty="0"/>
              <a:t>Il essaye ensuite de minimiser la différence entre ces probabilités conditionnelles (similarités) dans les espaces de haute dimensionnalité et de basse dimensionnalité pour une représentation optimale des données dans l’espace de basse dimension, en y supposant une t-distribution (d’où le nom t-SNE).</a:t>
            </a:r>
          </a:p>
          <a:p>
            <a:endParaRPr lang="fr-FR" dirty="0"/>
          </a:p>
          <a:p>
            <a:r>
              <a:rPr lang="fr-FR" dirty="0"/>
              <a:t>Ceci permet une grande sensibilité aux structures locales (manifolds), et ce à différentes échelles.</a:t>
            </a:r>
          </a:p>
          <a:p>
            <a:endParaRPr lang="fr-FR" dirty="0"/>
          </a:p>
          <a:p>
            <a:r>
              <a:rPr lang="fr-FR" dirty="0"/>
              <a:t>Pour mesurer la minimisation de la somme des différences des probabilités conditionnelles, t-SNE minimise la somme des divergences de </a:t>
            </a:r>
            <a:r>
              <a:rPr lang="fr-FR" dirty="0" err="1"/>
              <a:t>Kullback-Leibler</a:t>
            </a:r>
            <a:r>
              <a:rPr lang="fr-FR" dirty="0"/>
              <a:t> sur l’ensemble des données en utilisant une méthode de descente de gradient.</a:t>
            </a:r>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187561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116458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350482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UMAP  : Uniform Manifold Approximation and Projection</a:t>
            </a:r>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23010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https://pair-code.github.io/understanding-umap/</a:t>
            </a:r>
          </a:p>
          <a:p>
            <a:endParaRPr lang="fr-FR" dirty="0"/>
          </a:p>
          <a:p>
            <a:r>
              <a:rPr lang="fr-FR" dirty="0"/>
              <a:t>Influence des principaux paramètres, nombre de voisins pris en compte (sur cet exemple, il vaut mieux considérer un plus grand nombre de voisins que la valeur par défaut), et distance minimale de prise en compte des voisins (le défaut à 0.1 donne ici une vision trop comprimée, trop de regroupement, il vaut mieux étaler, mais pas trop).</a:t>
            </a:r>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248441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 meilleur des résultats : le point intéressant est le temps d’exécution</a:t>
            </a:r>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1733959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t-SNE (en plus du nombre de composantes conservées) :</a:t>
            </a:r>
          </a:p>
          <a:p>
            <a:r>
              <a:rPr lang="fr-FR" dirty="0" err="1"/>
              <a:t>perplexity</a:t>
            </a:r>
            <a:r>
              <a:rPr lang="fr-FR" dirty="0"/>
              <a:t> : nombre relié au voisinage (points voisins = documents voisins considérés) pour le calcul des distances des points de voisinage autour de chaque point. Plus le nombre de points (documents) est important, plus la perplexité doit être élevée. En général entre 5 et 50 (30 par défaut). Il importe d’essayer une grille de valeurs (ce qui peut prendre du temps, d’où encore la nécessaire réduction linéaire de dimensionnalité en préalable).</a:t>
            </a:r>
          </a:p>
          <a:p>
            <a:r>
              <a:rPr lang="fr-FR" dirty="0" err="1"/>
              <a:t>learning_rate</a:t>
            </a:r>
            <a:r>
              <a:rPr lang="fr-FR" dirty="0"/>
              <a:t> : taux d’apprentissage, en général entre 10 et 1000 (défaut 200). Si trop rapide, tous les points auront tendance à être éclatés de façon homogène dans une sphère, et si trop bas, ils seront trop concentrés.</a:t>
            </a:r>
          </a:p>
          <a:p>
            <a:r>
              <a:rPr lang="fr-FR" dirty="0"/>
              <a:t>Principaux attributs disponibles :</a:t>
            </a:r>
          </a:p>
          <a:p>
            <a:r>
              <a:rPr lang="fr-FR" dirty="0" err="1"/>
              <a:t>embedding</a:t>
            </a:r>
            <a:r>
              <a:rPr lang="fr-FR" dirty="0"/>
              <a:t>_ : résultat de t-SNE, sous la forme N (nombre de documents) x nombre de composantes (la même matrice que le résultat de </a:t>
            </a:r>
            <a:r>
              <a:rPr lang="fr-FR" dirty="0" err="1"/>
              <a:t>fit_transform</a:t>
            </a:r>
            <a:r>
              <a:rPr lang="fr-FR" dirty="0"/>
              <a:t>)</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88596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UMAP (en plus du nombre de composantes conservées) :</a:t>
            </a:r>
          </a:p>
          <a:p>
            <a:r>
              <a:rPr lang="fr-FR" dirty="0" err="1"/>
              <a:t>n_neighbors</a:t>
            </a:r>
            <a:r>
              <a:rPr lang="fr-FR" dirty="0"/>
              <a:t> : ce paramètre (valeur par défaut 15) contrôle l’équilibre entre préservation des structures locales et globales, en jouant sur le nombre de points voisins considérés lors de la réduction de dimensions. Si ce nombre est petit, on se concentre sur la structure locale, et s’il est grand, on privilégie la structure globale (big </a:t>
            </a:r>
            <a:r>
              <a:rPr lang="fr-FR" dirty="0" err="1"/>
              <a:t>picture</a:t>
            </a:r>
            <a:r>
              <a:rPr lang="fr-FR" dirty="0"/>
              <a:t>)</a:t>
            </a:r>
          </a:p>
          <a:p>
            <a:r>
              <a:rPr lang="fr-FR" dirty="0" err="1"/>
              <a:t>min_dist</a:t>
            </a:r>
            <a:r>
              <a:rPr lang="fr-FR" dirty="0"/>
              <a:t> : ce paramètre (valeur par défaut 0.1) contrôle la façon dont l’algorithme confond entre eux les points voisins. Si ce nombre est petit, il y aura tendance à grouper ensemble beaucoup de points voisins (ce qui peut favoriser le clustering), alors que s’il est grand, il n’y aura qu’un faible regroupement des points voisins, et on tendra à conserver la structure globale.</a:t>
            </a:r>
          </a:p>
          <a:p>
            <a:r>
              <a:rPr lang="fr-FR" dirty="0" err="1"/>
              <a:t>metric</a:t>
            </a:r>
            <a:r>
              <a:rPr lang="fr-FR" dirty="0"/>
              <a:t> : on peut aussi choisir la mesure de dimension à considérer. La mesure par défaut est </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euclidean</a:t>
            </a:r>
            <a:r>
              <a:rPr lang="fr-FR" sz="1200" b="0" i="0" kern="1200" dirty="0">
                <a:solidFill>
                  <a:schemeClr val="tx1"/>
                </a:solidFill>
                <a:effectLst/>
                <a:latin typeface="+mn-lt"/>
                <a:ea typeface="+mn-ea"/>
                <a:cs typeface="+mn-cs"/>
              </a:rPr>
              <a:t>'</a:t>
            </a:r>
            <a:r>
              <a:rPr lang="fr-FR" dirty="0"/>
              <a:t>, mais de nombreuses autres mesures sont disponibles, à commencer par '</a:t>
            </a:r>
            <a:r>
              <a:rPr lang="fr-FR" dirty="0" err="1"/>
              <a:t>cosine</a:t>
            </a:r>
            <a:r>
              <a:rPr lang="fr-FR"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2489366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1879092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K-</a:t>
            </a:r>
            <a:r>
              <a:rPr lang="fr-FR" noProof="0" dirty="0" err="1"/>
              <a:t>Means</a:t>
            </a:r>
            <a:r>
              <a:rPr lang="fr-FR" noProof="0" dirty="0"/>
              <a:t> est l’algorithme standard de clustering, date de 1967, utilisé comme base de départ, avant d’en essayer d’autres.</a:t>
            </a:r>
          </a:p>
          <a:p>
            <a:endParaRPr lang="fr-FR" noProof="0" dirty="0"/>
          </a:p>
          <a:p>
            <a:r>
              <a:rPr lang="fr-FR" noProof="0" dirty="0"/>
              <a:t>Attention : pour utiliser d’autres distances que la distance euclidienne, il faut utiliser une autre implémentation que celle utilisée en général, à savoir celle de </a:t>
            </a:r>
            <a:r>
              <a:rPr lang="fr-FR" noProof="0" dirty="0" err="1"/>
              <a:t>scikit-learn</a:t>
            </a:r>
            <a:r>
              <a:rPr lang="fr-FR" noProof="0" dirty="0"/>
              <a:t>. NLTK propose ses propres versions des algorithmes de clustering.</a:t>
            </a:r>
          </a:p>
          <a:p>
            <a:endParaRPr lang="fr-FR" noProof="0" dirty="0"/>
          </a:p>
          <a:p>
            <a:r>
              <a:rPr lang="fr-FR" noProof="0" dirty="0"/>
              <a:t>Quant aux algorithmes alternatifs, on peut envisager :</a:t>
            </a:r>
          </a:p>
          <a:p>
            <a:r>
              <a:rPr lang="fr-FR" noProof="0" dirty="0"/>
              <a:t>Clustering spectral (</a:t>
            </a:r>
            <a:r>
              <a:rPr lang="fr-FR" noProof="0" dirty="0" err="1"/>
              <a:t>SpectralClustering</a:t>
            </a:r>
            <a:r>
              <a:rPr lang="fr-FR" noProof="0" dirty="0"/>
              <a:t>), mixture de gaussiennes, DBSCAN, etc.</a:t>
            </a:r>
          </a:p>
          <a:p>
            <a:r>
              <a:rPr lang="fr-FR" noProof="0" dirty="0"/>
              <a:t>Ces algorithmes permettent de traiter de géométries plus complexes (manifolds) ; pour ce on s’intéresse aussi aux distances entre voisins (affinités, densités environnantes)</a:t>
            </a:r>
          </a:p>
          <a:p>
            <a:r>
              <a:rPr lang="fr-FR" noProof="0" dirty="0"/>
              <a:t>Pour le clustering spectral (disponible sous </a:t>
            </a:r>
            <a:r>
              <a:rPr lang="fr-FR" noProof="0" dirty="0" err="1"/>
              <a:t>scikit-learn</a:t>
            </a:r>
            <a:r>
              <a:rPr lang="fr-FR" noProof="0" dirty="0"/>
              <a:t>), il faut plutôt rechercher un petit nombre de clusters.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266181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Kmeans</a:t>
            </a:r>
            <a:r>
              <a:rPr lang="fr-FR" dirty="0"/>
              <a:t> de </a:t>
            </a:r>
            <a:r>
              <a:rPr lang="fr-FR" dirty="0" err="1"/>
              <a:t>scikit-learns</a:t>
            </a:r>
            <a:r>
              <a:rPr lang="fr-FR" dirty="0"/>
              <a:t>:</a:t>
            </a:r>
          </a:p>
          <a:p>
            <a:pPr marL="171450" indent="-171450">
              <a:buFontTx/>
              <a:buChar char="-"/>
            </a:pPr>
            <a:r>
              <a:rPr lang="fr-FR" dirty="0" err="1"/>
              <a:t>n_clusters</a:t>
            </a:r>
            <a:r>
              <a:rPr lang="fr-FR" dirty="0"/>
              <a:t> : le nombre de clusters à trouver, le plus important des paramètres</a:t>
            </a:r>
          </a:p>
          <a:p>
            <a:pPr marL="171450" indent="-171450">
              <a:buFontTx/>
              <a:buChar char="-"/>
            </a:pPr>
            <a:r>
              <a:rPr lang="fr-FR" dirty="0"/>
              <a:t>init : </a:t>
            </a:r>
            <a:r>
              <a:rPr lang="en-US" dirty="0"/>
              <a:t>{‘k-means++’, ‘random’ </a:t>
            </a:r>
            <a:r>
              <a:rPr lang="en-US" dirty="0" err="1"/>
              <a:t>ou</a:t>
            </a:r>
            <a:r>
              <a:rPr lang="en-US" dirty="0"/>
              <a:t> un tableau de </a:t>
            </a:r>
            <a:r>
              <a:rPr lang="en-US" dirty="0" err="1"/>
              <a:t>valeurs</a:t>
            </a:r>
            <a:r>
              <a:rPr lang="en-US" dirty="0"/>
              <a:t> </a:t>
            </a:r>
            <a:r>
              <a:rPr lang="en-US" dirty="0" err="1"/>
              <a:t>prédéfinis</a:t>
            </a:r>
            <a:r>
              <a:rPr lang="en-US" dirty="0"/>
              <a:t>}. Le </a:t>
            </a:r>
            <a:r>
              <a:rPr lang="en-US" dirty="0" err="1"/>
              <a:t>défaur</a:t>
            </a:r>
            <a:r>
              <a:rPr lang="en-US" dirty="0"/>
              <a:t> ‘k-means++’ </a:t>
            </a:r>
            <a:r>
              <a:rPr lang="en-US" dirty="0" err="1"/>
              <a:t>permet</a:t>
            </a:r>
            <a:r>
              <a:rPr lang="en-US" dirty="0"/>
              <a:t> </a:t>
            </a:r>
            <a:r>
              <a:rPr lang="en-US" dirty="0" err="1"/>
              <a:t>d’accélerer</a:t>
            </a:r>
            <a:r>
              <a:rPr lang="en-US" dirty="0"/>
              <a:t> la convergence</a:t>
            </a:r>
          </a:p>
          <a:p>
            <a:pPr marL="171450" indent="-171450">
              <a:buFontTx/>
              <a:buChar char="-"/>
            </a:pPr>
            <a:r>
              <a:rPr lang="en-US" dirty="0" err="1"/>
              <a:t>n_init</a:t>
            </a:r>
            <a:r>
              <a:rPr lang="en-US" dirty="0"/>
              <a:t> : </a:t>
            </a:r>
            <a:r>
              <a:rPr lang="en-US" dirty="0" err="1"/>
              <a:t>l’algorithme</a:t>
            </a:r>
            <a:r>
              <a:rPr lang="en-US" dirty="0"/>
              <a:t> </a:t>
            </a:r>
            <a:r>
              <a:rPr lang="en-US" dirty="0" err="1"/>
              <a:t>tourne</a:t>
            </a:r>
            <a:r>
              <a:rPr lang="en-US" dirty="0"/>
              <a:t> </a:t>
            </a:r>
            <a:r>
              <a:rPr lang="en-US" dirty="0" err="1"/>
              <a:t>n_init</a:t>
            </a:r>
            <a:r>
              <a:rPr lang="en-US" dirty="0"/>
              <a:t> </a:t>
            </a:r>
            <a:r>
              <a:rPr lang="en-US" dirty="0" err="1"/>
              <a:t>fois</a:t>
            </a:r>
            <a:r>
              <a:rPr lang="en-US" dirty="0"/>
              <a:t> avec des </a:t>
            </a:r>
            <a:r>
              <a:rPr lang="en-US" dirty="0" err="1"/>
              <a:t>initialisations</a:t>
            </a:r>
            <a:r>
              <a:rPr lang="en-US" dirty="0"/>
              <a:t> </a:t>
            </a:r>
            <a:r>
              <a:rPr lang="en-US" dirty="0" err="1"/>
              <a:t>différentes</a:t>
            </a:r>
            <a:r>
              <a:rPr lang="en-US" dirty="0"/>
              <a:t> à </a:t>
            </a:r>
            <a:r>
              <a:rPr lang="en-US" dirty="0" err="1"/>
              <a:t>chaque</a:t>
            </a:r>
            <a:r>
              <a:rPr lang="en-US" dirty="0"/>
              <a:t> </a:t>
            </a:r>
            <a:r>
              <a:rPr lang="en-US" dirty="0" err="1"/>
              <a:t>fois</a:t>
            </a:r>
            <a:r>
              <a:rPr lang="en-US" dirty="0"/>
              <a:t>. </a:t>
            </a:r>
            <a:r>
              <a:rPr lang="en-US" dirty="0" err="1"/>
              <a:t>Valeur</a:t>
            </a:r>
            <a:r>
              <a:rPr lang="en-US" dirty="0"/>
              <a:t> par </a:t>
            </a:r>
            <a:r>
              <a:rPr lang="en-US" dirty="0" err="1"/>
              <a:t>défaut</a:t>
            </a:r>
            <a:r>
              <a:rPr lang="en-US" dirty="0"/>
              <a:t> : 10 </a:t>
            </a:r>
            <a:r>
              <a:rPr lang="en-US" dirty="0" err="1"/>
              <a:t>tentatives</a:t>
            </a:r>
            <a:endParaRPr lang="en-US" dirty="0"/>
          </a:p>
          <a:p>
            <a:pPr marL="171450" indent="-171450">
              <a:buFontTx/>
              <a:buChar char="-"/>
            </a:pPr>
            <a:r>
              <a:rPr lang="en-US" dirty="0" err="1"/>
              <a:t>max_iter</a:t>
            </a:r>
            <a:r>
              <a:rPr lang="en-US" dirty="0"/>
              <a:t> : </a:t>
            </a:r>
            <a:r>
              <a:rPr lang="en-US" dirty="0" err="1"/>
              <a:t>nombre</a:t>
            </a:r>
            <a:r>
              <a:rPr lang="en-US" dirty="0"/>
              <a:t> maximum </a:t>
            </a:r>
            <a:r>
              <a:rPr lang="en-US" dirty="0" err="1"/>
              <a:t>d’iterations</a:t>
            </a:r>
            <a:r>
              <a:rPr lang="en-US" dirty="0"/>
              <a:t> pour </a:t>
            </a:r>
            <a:r>
              <a:rPr lang="en-US" dirty="0" err="1"/>
              <a:t>une</a:t>
            </a:r>
            <a:r>
              <a:rPr lang="en-US" dirty="0"/>
              <a:t> tentative</a:t>
            </a:r>
          </a:p>
          <a:p>
            <a:pPr marL="171450" indent="-171450">
              <a:buFontTx/>
              <a:buChar char="-"/>
            </a:pPr>
            <a:r>
              <a:rPr lang="en-US" dirty="0" err="1"/>
              <a:t>random_state</a:t>
            </a:r>
            <a:r>
              <a:rPr lang="en-US" dirty="0"/>
              <a:t> : </a:t>
            </a:r>
            <a:r>
              <a:rPr lang="en-US" dirty="0" err="1"/>
              <a:t>si</a:t>
            </a:r>
            <a:r>
              <a:rPr lang="en-US" dirty="0"/>
              <a:t> </a:t>
            </a:r>
            <a:r>
              <a:rPr lang="en-US" dirty="0" err="1"/>
              <a:t>renseigné</a:t>
            </a:r>
            <a:r>
              <a:rPr lang="en-US" dirty="0"/>
              <a:t>, </a:t>
            </a:r>
            <a:r>
              <a:rPr lang="en-US" dirty="0" err="1"/>
              <a:t>permet</a:t>
            </a:r>
            <a:r>
              <a:rPr lang="en-US" dirty="0"/>
              <a:t> de </a:t>
            </a:r>
            <a:r>
              <a:rPr lang="en-US" dirty="0" err="1"/>
              <a:t>garantir</a:t>
            </a:r>
            <a:r>
              <a:rPr lang="en-US" dirty="0"/>
              <a:t> la </a:t>
            </a:r>
            <a:r>
              <a:rPr lang="en-US" dirty="0" err="1"/>
              <a:t>reproductibilité</a:t>
            </a:r>
            <a:r>
              <a:rPr lang="en-US" dirty="0"/>
              <a:t> des </a:t>
            </a:r>
            <a:r>
              <a:rPr lang="en-US" dirty="0" err="1"/>
              <a:t>résultats</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2134313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Associations aux clusters </a:t>
            </a:r>
            <a:r>
              <a:rPr lang="en-US" dirty="0" err="1"/>
              <a:t>d’appartenance</a:t>
            </a:r>
            <a:r>
              <a:rPr lang="en-US" dirty="0"/>
              <a:t> de documents (de </a:t>
            </a:r>
            <a:r>
              <a:rPr lang="en-US" dirty="0" err="1"/>
              <a:t>départ</a:t>
            </a:r>
            <a:r>
              <a:rPr lang="en-US" dirty="0"/>
              <a:t> </a:t>
            </a:r>
            <a:r>
              <a:rPr lang="en-US" dirty="0" err="1"/>
              <a:t>ou</a:t>
            </a:r>
            <a:r>
              <a:rPr lang="en-US" dirty="0"/>
              <a:t> nouveaux), </a:t>
            </a:r>
            <a:r>
              <a:rPr lang="en-US" dirty="0" err="1"/>
              <a:t>liste</a:t>
            </a:r>
            <a:r>
              <a:rPr lang="en-US" dirty="0"/>
              <a:t> </a:t>
            </a:r>
            <a:r>
              <a:rPr lang="en-US" dirty="0" err="1"/>
              <a:t>d’indices</a:t>
            </a:r>
            <a:r>
              <a:rPr lang="en-US" dirty="0"/>
              <a:t> de clusters, un </a:t>
            </a:r>
            <a:r>
              <a:rPr lang="en-US" dirty="0" err="1"/>
              <a:t>indice</a:t>
            </a:r>
            <a:r>
              <a:rPr lang="en-US" dirty="0"/>
              <a:t> par document</a:t>
            </a:r>
            <a:r>
              <a:rPr lang="fr-FR" dirty="0"/>
              <a:t>.</a:t>
            </a:r>
          </a:p>
          <a:p>
            <a:pPr marL="0" indent="0">
              <a:buFontTx/>
              <a:buNone/>
            </a:pPr>
            <a:r>
              <a:rPr lang="fr-FR" dirty="0"/>
              <a:t>On peut exécuter </a:t>
            </a:r>
            <a:r>
              <a:rPr lang="fr-FR" dirty="0" err="1"/>
              <a:t>fit_predict</a:t>
            </a:r>
            <a:r>
              <a:rPr lang="fr-FR" dirty="0"/>
              <a:t>, ou lire directement labels_ après fit</a:t>
            </a:r>
          </a:p>
          <a:p>
            <a:pPr marL="0" indent="0">
              <a:buFontTx/>
              <a:buNone/>
            </a:pPr>
            <a:r>
              <a:rPr lang="fr-FR" dirty="0"/>
              <a:t>Transformer les résultats de tableau d’entiers en </a:t>
            </a:r>
            <a:r>
              <a:rPr lang="fr-FR" dirty="0" err="1"/>
              <a:t>list</a:t>
            </a:r>
            <a:r>
              <a:rPr lang="fr-FR" dirty="0"/>
              <a:t> en utilisant la méthode </a:t>
            </a:r>
            <a:r>
              <a:rPr lang="fr-FR" dirty="0" err="1"/>
              <a:t>tolist</a:t>
            </a:r>
            <a:r>
              <a:rPr lang="fr-FR" dirty="0"/>
              <a:t>()</a:t>
            </a:r>
            <a:endParaRPr lang="en-US" dirty="0"/>
          </a:p>
          <a:p>
            <a:endParaRPr lang="fr-FR" dirty="0"/>
          </a:p>
          <a:p>
            <a:r>
              <a:rPr lang="fr-FR" dirty="0"/>
              <a:t>La mesure de silhouette est la moyenne des coefficients de silhouette pour chacun des points (documents).</a:t>
            </a:r>
          </a:p>
          <a:p>
            <a:r>
              <a:rPr lang="fr-FR" dirty="0"/>
              <a:t>Pour un document d, on calcule a, moyenne des distances de d avec tous les documents de son propre cluster, et b, distance entre d et le centre du cluster le plus proche parmi ceux auxquels d n’appartient pas, la silhouette valant alors : (b – a) / max(a, b).</a:t>
            </a:r>
          </a:p>
          <a:p>
            <a:r>
              <a:rPr lang="fr-FR" dirty="0"/>
              <a:t>1 est la meilleure valeur, -1 la pire, 0 indiquant déjà que des clusters se recoupent.</a:t>
            </a:r>
          </a:p>
          <a:p>
            <a:r>
              <a:rPr lang="fr-FR" dirty="0" err="1"/>
              <a:t>sample_size</a:t>
            </a:r>
            <a:r>
              <a:rPr lang="fr-FR" dirty="0"/>
              <a:t> : si on ne veut pas faire les calculs pour tous les documents.</a:t>
            </a:r>
          </a:p>
          <a:p>
            <a:endParaRPr lang="fr-FR" dirty="0"/>
          </a:p>
          <a:p>
            <a:r>
              <a:rPr lang="fr-FR" dirty="0"/>
              <a:t>Si on a une référence avec une classification connue a priori, et qu’on veut comparer le résultat du clustering avec la classification de référence :</a:t>
            </a:r>
          </a:p>
          <a:p>
            <a:r>
              <a:rPr lang="fr-FR" dirty="0"/>
              <a:t>Homogénéité : </a:t>
            </a:r>
            <a:r>
              <a:rPr lang="fr-FR" dirty="0" err="1"/>
              <a:t>metrics.homogeneity_score</a:t>
            </a:r>
            <a:r>
              <a:rPr lang="fr-FR" dirty="0"/>
              <a:t>(</a:t>
            </a:r>
            <a:r>
              <a:rPr lang="fr-FR" dirty="0" err="1"/>
              <a:t>groupes_reference</a:t>
            </a:r>
            <a:r>
              <a:rPr lang="fr-FR" dirty="0"/>
              <a:t>, </a:t>
            </a:r>
            <a:r>
              <a:rPr lang="fr-FR" dirty="0" err="1"/>
              <a:t>km.labels</a:t>
            </a:r>
            <a:r>
              <a:rPr lang="fr-FR" dirty="0"/>
              <a:t>_)</a:t>
            </a:r>
          </a:p>
          <a:p>
            <a:r>
              <a:rPr lang="fr-FR" dirty="0"/>
              <a:t>Complétude : </a:t>
            </a:r>
            <a:r>
              <a:rPr lang="fr-FR" dirty="0" err="1"/>
              <a:t>metrics.completeness_score</a:t>
            </a:r>
            <a:r>
              <a:rPr lang="fr-FR" dirty="0"/>
              <a:t>(</a:t>
            </a:r>
            <a:r>
              <a:rPr lang="fr-FR" dirty="0" err="1"/>
              <a:t>groupes_reference</a:t>
            </a:r>
            <a:r>
              <a:rPr lang="fr-FR" dirty="0"/>
              <a:t>, </a:t>
            </a:r>
            <a:r>
              <a:rPr lang="fr-FR" dirty="0" err="1"/>
              <a:t>km.labels</a:t>
            </a:r>
            <a:r>
              <a:rPr lang="fr-FR" dirty="0"/>
              <a:t>_)</a:t>
            </a:r>
          </a:p>
          <a:p>
            <a:r>
              <a:rPr lang="fr-FR" dirty="0"/>
              <a:t>V-mesure : </a:t>
            </a:r>
            <a:r>
              <a:rPr lang="fr-FR" dirty="0" err="1"/>
              <a:t>metrics.v_measure_score</a:t>
            </a:r>
            <a:r>
              <a:rPr lang="fr-FR" dirty="0"/>
              <a:t>(</a:t>
            </a:r>
            <a:r>
              <a:rPr lang="fr-FR" dirty="0" err="1"/>
              <a:t>groupes_reference</a:t>
            </a:r>
            <a:r>
              <a:rPr lang="fr-FR" dirty="0"/>
              <a:t>, </a:t>
            </a:r>
            <a:r>
              <a:rPr lang="fr-FR" dirty="0" err="1"/>
              <a:t>km.labels</a:t>
            </a:r>
            <a:r>
              <a:rPr lang="fr-FR" dirty="0"/>
              <a:t>_)</a:t>
            </a:r>
          </a:p>
          <a:p>
            <a:r>
              <a:rPr lang="fr-FR" dirty="0"/>
              <a:t>Index Rand Ajusté : </a:t>
            </a:r>
            <a:r>
              <a:rPr lang="fr-FR" dirty="0" err="1"/>
              <a:t>metrics.adjusted_rand_score</a:t>
            </a:r>
            <a:r>
              <a:rPr lang="fr-FR" dirty="0"/>
              <a:t>(</a:t>
            </a:r>
            <a:r>
              <a:rPr lang="fr-FR" dirty="0" err="1"/>
              <a:t>groupes_reference</a:t>
            </a:r>
            <a:r>
              <a:rPr lang="fr-FR" dirty="0"/>
              <a:t>, </a:t>
            </a:r>
            <a:r>
              <a:rPr lang="fr-FR" dirty="0" err="1"/>
              <a:t>km.labels</a:t>
            </a:r>
            <a:r>
              <a:rPr lang="fr-FR" dirty="0"/>
              <a:t>_)</a:t>
            </a:r>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92687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962638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HDBSCAN de </a:t>
            </a:r>
            <a:r>
              <a:rPr lang="fr-FR" dirty="0" err="1"/>
              <a:t>hdbscan</a:t>
            </a:r>
            <a:r>
              <a:rPr lang="fr-FR" dirty="0"/>
              <a:t> :</a:t>
            </a:r>
          </a:p>
          <a:p>
            <a:pPr marL="171450" indent="-171450">
              <a:buFontTx/>
              <a:buChar char="-"/>
            </a:pPr>
            <a:r>
              <a:rPr lang="fr-FR" dirty="0" err="1"/>
              <a:t>min_cluster_size</a:t>
            </a:r>
            <a:r>
              <a:rPr lang="fr-FR" dirty="0"/>
              <a:t> : taille minimum que doit avoir un cluster pour pouvoir exister. Ce terme joue sur les décisions de séparation de clusters. le défaut est de 5</a:t>
            </a:r>
          </a:p>
          <a:p>
            <a:pPr marL="171450" indent="-171450">
              <a:buFontTx/>
              <a:buChar char="-"/>
            </a:pPr>
            <a:r>
              <a:rPr lang="fr-FR" dirty="0" err="1"/>
              <a:t>metric</a:t>
            </a:r>
            <a:r>
              <a:rPr lang="fr-FR" dirty="0"/>
              <a:t> : '</a:t>
            </a:r>
            <a:r>
              <a:rPr lang="fr-FR" dirty="0" err="1"/>
              <a:t>euclidean</a:t>
            </a:r>
            <a:r>
              <a:rPr lang="fr-FR" dirty="0"/>
              <a:t>' est la métrique par défaut. Pas de cosinus, car ne fait pas sens pour un algorithme de regroupement.</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3226016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315BA4E-0740-440E-AA5A-EDBF08AA64A9}"/>
              </a:ext>
            </a:extLst>
          </p:cNvPr>
          <p:cNvSpPr>
            <a:spLocks noGrp="1"/>
          </p:cNvSpPr>
          <p:nvPr>
            <p:ph type="body" idx="1"/>
          </p:nvPr>
        </p:nvSpPr>
        <p:spPr/>
        <p:txBody>
          <a:bodyPr/>
          <a:lstStyle/>
          <a:p>
            <a:r>
              <a:rPr lang="fr-FR" dirty="0"/>
              <a:t>De plus : on peut créer plus facilement un grand nombre de clusters qu’avec l’algorithme de K-</a:t>
            </a:r>
            <a:r>
              <a:rPr lang="fr-FR" dirty="0" err="1"/>
              <a:t>Means</a:t>
            </a:r>
            <a:r>
              <a:rPr lang="fr-FR" dirty="0"/>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noProof="0" dirty="0"/>
              <a:t>Paramètres de </a:t>
            </a:r>
            <a:r>
              <a:rPr lang="fr-FR" noProof="0" dirty="0" err="1"/>
              <a:t>AgglomerativeClustering</a:t>
            </a:r>
            <a:r>
              <a:rPr lang="fr-FR" noProof="0" dirty="0"/>
              <a:t> :</a:t>
            </a:r>
          </a:p>
          <a:p>
            <a:pPr marL="0" indent="0">
              <a:buFontTx/>
              <a:buNone/>
            </a:pPr>
            <a:r>
              <a:rPr lang="fr-FR" noProof="0" dirty="0" err="1"/>
              <a:t>n_clusters</a:t>
            </a:r>
            <a:r>
              <a:rPr lang="fr-FR" noProof="0" dirty="0"/>
              <a:t> : nombre de clusters ; le paramètre le plus important ; on peut le déterminer sur un </a:t>
            </a:r>
            <a:r>
              <a:rPr lang="fr-FR" noProof="0" dirty="0" err="1"/>
              <a:t>dendogramme</a:t>
            </a:r>
            <a:r>
              <a:rPr lang="fr-FR" noProof="0" dirty="0"/>
              <a:t> et à partir d’un nombre plus grand de clusters</a:t>
            </a:r>
          </a:p>
          <a:p>
            <a:pPr marL="0" indent="0">
              <a:buFontTx/>
              <a:buNone/>
            </a:pPr>
            <a:r>
              <a:rPr lang="fr-FR" noProof="0" dirty="0"/>
              <a:t>Sinon, pour calculer l’arbre complet, utiliser : </a:t>
            </a:r>
            <a:r>
              <a:rPr lang="fr-FR" noProof="0" dirty="0" err="1"/>
              <a:t>distance_thershold</a:t>
            </a:r>
            <a:r>
              <a:rPr lang="fr-FR" noProof="0" dirty="0"/>
              <a:t>=0, </a:t>
            </a:r>
            <a:r>
              <a:rPr lang="fr-FR" noProof="0" dirty="0" err="1"/>
              <a:t>n_clusters</a:t>
            </a:r>
            <a:r>
              <a:rPr lang="fr-FR" noProof="0" dirty="0"/>
              <a:t>=None</a:t>
            </a:r>
          </a:p>
          <a:p>
            <a:pPr marL="0" indent="0">
              <a:buFontTx/>
              <a:buNone/>
            </a:pPr>
            <a:r>
              <a:rPr lang="fr-FR" noProof="0" dirty="0"/>
              <a:t>linkage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complete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average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a:t>single</a:t>
            </a:r>
            <a:r>
              <a:rPr lang="fr-FR" sz="1200" noProof="0" dirty="0">
                <a:latin typeface="Courier New" panose="02070309020205020404" pitchFamily="49" charset="0"/>
                <a:cs typeface="Courier New" panose="02070309020205020404" pitchFamily="49" charset="0"/>
              </a:rPr>
              <a:t>'</a:t>
            </a:r>
            <a:r>
              <a:rPr lang="fr-FR" noProof="0" dirty="0"/>
              <a:t>} ; par défaut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p>
          <a:p>
            <a:pPr marL="0" indent="0">
              <a:buFontTx/>
              <a:buNone/>
            </a:pPr>
            <a:r>
              <a:rPr lang="fr-FR" sz="1200" noProof="0" dirty="0">
                <a:latin typeface="Courier New" panose="02070309020205020404" pitchFamily="49" charset="0"/>
                <a:cs typeface="Courier New" panose="02070309020205020404" pitchFamily="49" charset="0"/>
              </a:rPr>
              <a:t>Plus :</a:t>
            </a:r>
          </a:p>
          <a:p>
            <a:pPr marL="0" indent="0">
              <a:buFontTx/>
              <a:buNone/>
            </a:pPr>
            <a:r>
              <a:rPr lang="fr-FR" sz="1200" noProof="0" dirty="0" err="1">
                <a:latin typeface="Courier New" panose="02070309020205020404" pitchFamily="49" charset="0"/>
                <a:cs typeface="Courier New" panose="02070309020205020404" pitchFamily="49" charset="0"/>
              </a:rPr>
              <a:t>affinity</a:t>
            </a:r>
            <a:r>
              <a:rPr lang="fr-FR" sz="1200" noProof="0" dirty="0">
                <a:latin typeface="Courier New" panose="02070309020205020404" pitchFamily="49" charset="0"/>
                <a:cs typeface="Courier New" panose="02070309020205020404" pitchFamily="49" charset="0"/>
              </a:rPr>
              <a:t> : {‘</a:t>
            </a:r>
            <a:r>
              <a:rPr lang="en-US" sz="1200" b="0" i="0" kern="1200" dirty="0" err="1">
                <a:solidFill>
                  <a:schemeClr val="tx1"/>
                </a:solidFill>
                <a:effectLst/>
                <a:latin typeface="+mn-lt"/>
                <a:ea typeface="+mn-ea"/>
                <a:cs typeface="+mn-cs"/>
              </a:rPr>
              <a:t>euclidean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l1</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'l2</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err="1">
                <a:solidFill>
                  <a:schemeClr val="tx1"/>
                </a:solidFill>
                <a:effectLst/>
                <a:latin typeface="+mn-lt"/>
                <a:ea typeface="+mn-ea"/>
                <a:cs typeface="+mn-cs"/>
              </a:rPr>
              <a:t>manhattan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cosine</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precomputed</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 </a:t>
            </a:r>
            <a:r>
              <a:rPr lang="fr-FR" sz="1200" b="0" i="0" kern="1200" dirty="0">
                <a:solidFill>
                  <a:schemeClr val="tx1"/>
                </a:solidFill>
                <a:effectLst/>
                <a:latin typeface="+mn-lt"/>
                <a:ea typeface="+mn-ea"/>
                <a:cs typeface="+mn-cs"/>
              </a:rPr>
              <a:t>pour </a:t>
            </a:r>
            <a:r>
              <a:rPr lang="fr-FR" sz="1200" b="0" i="0" kern="1200" dirty="0" err="1">
                <a:solidFill>
                  <a:schemeClr val="tx1"/>
                </a:solidFill>
                <a:effectLst/>
                <a:latin typeface="+mn-lt"/>
                <a:ea typeface="+mn-ea"/>
                <a:cs typeface="+mn-cs"/>
              </a:rPr>
              <a:t>ward</a:t>
            </a:r>
            <a:r>
              <a:rPr lang="fr-FR" sz="1200" b="0" i="0" kern="1200" dirty="0">
                <a:solidFill>
                  <a:schemeClr val="tx1"/>
                </a:solidFill>
                <a:effectLst/>
                <a:latin typeface="+mn-lt"/>
                <a:ea typeface="+mn-ea"/>
                <a:cs typeface="+mn-cs"/>
              </a:rPr>
              <a:t>, on ne peut prendre que la distance euclidienne (sous </a:t>
            </a:r>
            <a:r>
              <a:rPr lang="fr-FR" sz="1200" b="0" i="0" kern="1200" dirty="0" err="1">
                <a:solidFill>
                  <a:schemeClr val="tx1"/>
                </a:solidFill>
                <a:effectLst/>
                <a:latin typeface="+mn-lt"/>
                <a:ea typeface="+mn-ea"/>
                <a:cs typeface="+mn-cs"/>
              </a:rPr>
              <a:t>scikit-learn</a:t>
            </a:r>
            <a:r>
              <a:rPr lang="fr-FR" sz="1200" b="0" i="0" kern="1200" dirty="0">
                <a:solidFill>
                  <a:schemeClr val="tx1"/>
                </a:solidFill>
                <a:effectLst/>
                <a:latin typeface="+mn-lt"/>
                <a:ea typeface="+mn-ea"/>
                <a:cs typeface="+mn-cs"/>
              </a:rPr>
              <a:t>)</a:t>
            </a:r>
          </a:p>
          <a:p>
            <a:pPr marL="0" indent="0">
              <a:buFontTx/>
              <a:buNone/>
            </a:pPr>
            <a:r>
              <a:rPr lang="fr-FR" sz="1200" b="0" i="0" kern="1200" noProof="0" dirty="0" err="1">
                <a:solidFill>
                  <a:schemeClr val="tx1"/>
                </a:solidFill>
                <a:effectLst/>
                <a:latin typeface="+mn-lt"/>
                <a:ea typeface="+mn-ea"/>
                <a:cs typeface="+mn-cs"/>
              </a:rPr>
              <a:t>connectivity</a:t>
            </a:r>
            <a:r>
              <a:rPr lang="fr-FR" sz="1200" b="0" i="0" kern="1200" noProof="0" dirty="0">
                <a:solidFill>
                  <a:schemeClr val="tx1"/>
                </a:solidFill>
                <a:effectLst/>
                <a:latin typeface="+mn-lt"/>
                <a:ea typeface="+mn-ea"/>
                <a:cs typeface="+mn-cs"/>
              </a:rPr>
              <a:t> : on peut faire partir l’algorithme à partir de voisins connus à priori, qui permet une meilleure qualité du résultat final.</a:t>
            </a:r>
          </a:p>
          <a:p>
            <a:pPr marL="0" indent="0">
              <a:buFontTx/>
              <a:buNone/>
            </a:pPr>
            <a:r>
              <a:rPr lang="fr-FR" sz="1200" b="0" i="0" kern="1200" noProof="0" dirty="0">
                <a:solidFill>
                  <a:schemeClr val="tx1"/>
                </a:solidFill>
                <a:effectLst/>
                <a:latin typeface="+mn-lt"/>
                <a:ea typeface="+mn-ea"/>
                <a:cs typeface="+mn-cs"/>
              </a:rPr>
              <a:t>Pour ces voisins, on peut utiliser l’algorithme des K-voisins :</a:t>
            </a:r>
          </a:p>
          <a:p>
            <a:pPr marL="0" indent="0">
              <a:buFontTx/>
              <a:buNone/>
            </a:pPr>
            <a:r>
              <a:rPr lang="en-US" sz="1200" b="0" i="0" kern="1200" noProof="0" dirty="0">
                <a:solidFill>
                  <a:schemeClr val="tx1"/>
                </a:solidFill>
                <a:effectLst/>
                <a:latin typeface="+mn-lt"/>
                <a:ea typeface="+mn-ea"/>
                <a:cs typeface="+mn-cs"/>
              </a:rPr>
              <a:t>from </a:t>
            </a:r>
            <a:r>
              <a:rPr lang="en-US" sz="1200" b="0" i="0" kern="1200" noProof="0" dirty="0" err="1">
                <a:solidFill>
                  <a:schemeClr val="tx1"/>
                </a:solidFill>
                <a:effectLst/>
                <a:latin typeface="+mn-lt"/>
                <a:ea typeface="+mn-ea"/>
                <a:cs typeface="+mn-cs"/>
              </a:rPr>
              <a:t>sklearn.neighbors</a:t>
            </a:r>
            <a:r>
              <a:rPr lang="en-US" sz="1200" b="0" i="0" kern="1200" noProof="0" dirty="0">
                <a:solidFill>
                  <a:schemeClr val="tx1"/>
                </a:solidFill>
                <a:effectLst/>
                <a:latin typeface="+mn-lt"/>
                <a:ea typeface="+mn-ea"/>
                <a:cs typeface="+mn-cs"/>
              </a:rPr>
              <a:t> import </a:t>
            </a:r>
            <a:r>
              <a:rPr lang="en-US" sz="1200" b="0" i="0" kern="1200" noProof="0" dirty="0" err="1">
                <a:solidFill>
                  <a:schemeClr val="tx1"/>
                </a:solidFill>
                <a:effectLst/>
                <a:latin typeface="+mn-lt"/>
                <a:ea typeface="+mn-ea"/>
                <a:cs typeface="+mn-cs"/>
              </a:rPr>
              <a:t>kneighbors_graph</a:t>
            </a:r>
            <a:endParaRPr lang="en-US" sz="1200" b="0" i="0" kern="1200" noProof="0" dirty="0">
              <a:solidFill>
                <a:schemeClr val="tx1"/>
              </a:solidFill>
              <a:effectLst/>
              <a:latin typeface="+mn-lt"/>
              <a:ea typeface="+mn-ea"/>
              <a:cs typeface="+mn-cs"/>
            </a:endParaRPr>
          </a:p>
          <a:p>
            <a:pPr marL="0" indent="0">
              <a:buFontTx/>
              <a:buNone/>
            </a:pP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 = </a:t>
            </a:r>
            <a:r>
              <a:rPr lang="en-US" sz="1200" b="0" i="0" kern="1200" noProof="0" dirty="0" err="1">
                <a:solidFill>
                  <a:schemeClr val="tx1"/>
                </a:solidFill>
                <a:effectLst/>
                <a:latin typeface="+mn-lt"/>
                <a:ea typeface="+mn-ea"/>
                <a:cs typeface="+mn-cs"/>
              </a:rPr>
              <a:t>kneighbors_graph</a:t>
            </a:r>
            <a:r>
              <a:rPr lang="en-US" sz="1200" b="0" i="0" kern="1200" noProof="0" dirty="0">
                <a:solidFill>
                  <a:schemeClr val="tx1"/>
                </a:solidFill>
                <a:effectLst/>
                <a:latin typeface="+mn-lt"/>
                <a:ea typeface="+mn-ea"/>
                <a:cs typeface="+mn-cs"/>
              </a:rPr>
              <a:t>(</a:t>
            </a:r>
            <a:r>
              <a:rPr lang="fr-FR" sz="1200" dirty="0" err="1">
                <a:latin typeface="Courier New" panose="02070309020205020404" pitchFamily="49" charset="0"/>
                <a:cs typeface="Courier New" panose="02070309020205020404" pitchFamily="49" charset="0"/>
              </a:rPr>
              <a:t>mat_freq_docs_termes</a:t>
            </a:r>
            <a:r>
              <a:rPr lang="en-US" sz="1200" b="0" i="0" kern="1200" noProof="0" dirty="0">
                <a:solidFill>
                  <a:schemeClr val="tx1"/>
                </a:solidFill>
                <a:effectLst/>
                <a:latin typeface="+mn-lt"/>
                <a:ea typeface="+mn-ea"/>
                <a:cs typeface="+mn-cs"/>
              </a:rPr>
              <a:t>, </a:t>
            </a:r>
            <a:r>
              <a:rPr lang="en-US" sz="1200" b="0" i="0" kern="1200" noProof="0" dirty="0" err="1">
                <a:solidFill>
                  <a:schemeClr val="tx1"/>
                </a:solidFill>
                <a:effectLst/>
                <a:latin typeface="+mn-lt"/>
                <a:ea typeface="+mn-ea"/>
                <a:cs typeface="+mn-cs"/>
              </a:rPr>
              <a:t>n_neighbors</a:t>
            </a:r>
            <a:r>
              <a:rPr lang="en-US" sz="1200" b="0" i="0" kern="1200" noProof="0" dirty="0">
                <a:solidFill>
                  <a:schemeClr val="tx1"/>
                </a:solidFill>
                <a:effectLst/>
                <a:latin typeface="+mn-lt"/>
                <a:ea typeface="+mn-ea"/>
                <a:cs typeface="+mn-cs"/>
              </a:rPr>
              <a:t>=10, </a:t>
            </a:r>
            <a:r>
              <a:rPr lang="en-US" sz="1200" b="0" i="0" kern="1200" noProof="0" dirty="0" err="1">
                <a:solidFill>
                  <a:schemeClr val="tx1"/>
                </a:solidFill>
                <a:effectLst/>
                <a:latin typeface="+mn-lt"/>
                <a:ea typeface="+mn-ea"/>
                <a:cs typeface="+mn-cs"/>
              </a:rPr>
              <a:t>include_self</a:t>
            </a:r>
            <a:r>
              <a:rPr lang="en-US" sz="1200" b="0" i="0" kern="1200" noProof="0" dirty="0">
                <a:solidFill>
                  <a:schemeClr val="tx1"/>
                </a:solidFill>
                <a:effectLst/>
                <a:latin typeface="+mn-lt"/>
                <a:ea typeface="+mn-ea"/>
                <a:cs typeface="+mn-cs"/>
              </a:rPr>
              <a:t>=False)</a:t>
            </a:r>
          </a:p>
          <a:p>
            <a:pPr marL="0" indent="0">
              <a:buFontTx/>
              <a:buNone/>
            </a:pPr>
            <a:r>
              <a:rPr lang="en-US" sz="1200" b="0" i="0" kern="1200" noProof="0" dirty="0">
                <a:solidFill>
                  <a:schemeClr val="tx1"/>
                </a:solidFill>
                <a:effectLst/>
                <a:latin typeface="+mn-lt"/>
                <a:ea typeface="+mn-ea"/>
                <a:cs typeface="+mn-cs"/>
              </a:rPr>
              <a:t>ward = </a:t>
            </a:r>
            <a:r>
              <a:rPr lang="en-US" sz="1200" b="0" i="0" kern="1200" noProof="0" dirty="0" err="1">
                <a:solidFill>
                  <a:schemeClr val="tx1"/>
                </a:solidFill>
                <a:effectLst/>
                <a:latin typeface="+mn-lt"/>
                <a:ea typeface="+mn-ea"/>
                <a:cs typeface="+mn-cs"/>
              </a:rPr>
              <a:t>AgglomerativeClustering</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 linkage='ward’, connectivity=</a:t>
            </a: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sz="1200" b="0" i="0" kern="1200" noProof="0" dirty="0">
                <a:solidFill>
                  <a:schemeClr val="tx1"/>
                </a:solidFill>
                <a:effectLst/>
                <a:latin typeface="+mn-lt"/>
                <a:ea typeface="+mn-ea"/>
                <a:cs typeface="+mn-cs"/>
              </a:rPr>
              <a:t>Construction de la matrice de liens à partir du modèle (nommé ici </a:t>
            </a:r>
            <a:r>
              <a:rPr lang="fr-FR" sz="1200" b="0" i="0" kern="1200" noProof="0" dirty="0" err="1">
                <a:solidFill>
                  <a:schemeClr val="tx1"/>
                </a:solidFill>
                <a:effectLst/>
                <a:latin typeface="+mn-lt"/>
                <a:ea typeface="+mn-ea"/>
                <a:cs typeface="+mn-cs"/>
              </a:rPr>
              <a:t>ward</a:t>
            </a:r>
            <a:r>
              <a:rPr lang="fr-FR"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dirty="0"/>
              <a:t># créer le comptage de documents sous chaque </a:t>
            </a:r>
            <a:r>
              <a:rPr lang="fr-FR" dirty="0" err="1"/>
              <a:t>noeud</a:t>
            </a:r>
            <a:r>
              <a:rPr lang="fr-FR" dirty="0"/>
              <a:t> </a:t>
            </a:r>
          </a:p>
          <a:p>
            <a:pPr marL="0" indent="0">
              <a:buFontTx/>
              <a:buNone/>
            </a:pPr>
            <a:r>
              <a:rPr lang="fr-FR" dirty="0" err="1"/>
              <a:t>counts</a:t>
            </a:r>
            <a:r>
              <a:rPr lang="fr-FR" dirty="0"/>
              <a:t> = </a:t>
            </a:r>
            <a:r>
              <a:rPr lang="fr-FR" dirty="0" err="1"/>
              <a:t>np.zeros</a:t>
            </a:r>
            <a:r>
              <a:rPr lang="fr-FR" dirty="0"/>
              <a:t>(ward.</a:t>
            </a:r>
            <a:r>
              <a:rPr lang="fr-FR" dirty="0" err="1"/>
              <a:t>children</a:t>
            </a:r>
            <a:r>
              <a:rPr lang="fr-FR" dirty="0"/>
              <a:t>_.</a:t>
            </a:r>
            <a:r>
              <a:rPr lang="fr-FR" dirty="0" err="1"/>
              <a:t>shape</a:t>
            </a:r>
            <a:r>
              <a:rPr lang="fr-FR" dirty="0"/>
              <a:t>[0]) </a:t>
            </a:r>
          </a:p>
          <a:p>
            <a:pPr marL="0" indent="0">
              <a:buFontTx/>
              <a:buNone/>
            </a:pPr>
            <a:r>
              <a:rPr lang="fr-FR" dirty="0" err="1"/>
              <a:t>n_samples</a:t>
            </a:r>
            <a:r>
              <a:rPr lang="fr-FR" dirty="0"/>
              <a:t> = </a:t>
            </a:r>
            <a:r>
              <a:rPr lang="fr-FR" dirty="0" err="1"/>
              <a:t>len</a:t>
            </a:r>
            <a:r>
              <a:rPr lang="fr-FR" dirty="0"/>
              <a:t>(</a:t>
            </a:r>
            <a:r>
              <a:rPr lang="fr-FR" dirty="0" err="1"/>
              <a:t>ward.labels</a:t>
            </a:r>
            <a:r>
              <a:rPr lang="fr-FR" dirty="0"/>
              <a:t>_) </a:t>
            </a:r>
          </a:p>
          <a:p>
            <a:pPr marL="0" indent="0">
              <a:buFontTx/>
              <a:buNone/>
            </a:pPr>
            <a:r>
              <a:rPr lang="fr-FR" dirty="0"/>
              <a:t>for i, merge in </a:t>
            </a:r>
            <a:r>
              <a:rPr lang="fr-FR" dirty="0" err="1"/>
              <a:t>enumerate</a:t>
            </a:r>
            <a:r>
              <a:rPr lang="fr-FR" dirty="0"/>
              <a:t>(</a:t>
            </a:r>
            <a:r>
              <a:rPr lang="fr-FR" dirty="0" err="1"/>
              <a:t>ward.children</a:t>
            </a:r>
            <a:r>
              <a:rPr lang="fr-FR" dirty="0"/>
              <a:t>_): </a:t>
            </a:r>
          </a:p>
          <a:p>
            <a:pPr marL="0" indent="0">
              <a:buFontTx/>
              <a:buNone/>
            </a:pPr>
            <a:r>
              <a:rPr lang="fr-FR" dirty="0"/>
              <a:t>	</a:t>
            </a:r>
            <a:r>
              <a:rPr lang="fr-FR" dirty="0" err="1"/>
              <a:t>current_count</a:t>
            </a:r>
            <a:r>
              <a:rPr lang="fr-FR" dirty="0"/>
              <a:t> = 0 </a:t>
            </a:r>
          </a:p>
          <a:p>
            <a:pPr marL="0" indent="0">
              <a:buFontTx/>
              <a:buNone/>
            </a:pPr>
            <a:r>
              <a:rPr lang="fr-FR" dirty="0"/>
              <a:t>	for </a:t>
            </a:r>
            <a:r>
              <a:rPr lang="fr-FR" dirty="0" err="1"/>
              <a:t>child_idx</a:t>
            </a:r>
            <a:r>
              <a:rPr lang="fr-FR" dirty="0"/>
              <a:t> in merge: </a:t>
            </a:r>
          </a:p>
          <a:p>
            <a:pPr marL="0" indent="0">
              <a:buFontTx/>
              <a:buNone/>
            </a:pPr>
            <a:r>
              <a:rPr lang="fr-FR" dirty="0"/>
              <a:t>		if </a:t>
            </a:r>
            <a:r>
              <a:rPr lang="fr-FR" dirty="0" err="1"/>
              <a:t>child_idx</a:t>
            </a:r>
            <a:r>
              <a:rPr lang="fr-FR" dirty="0"/>
              <a:t> &lt; </a:t>
            </a:r>
            <a:r>
              <a:rPr lang="fr-FR" dirty="0" err="1"/>
              <a:t>n_samples</a:t>
            </a:r>
            <a:r>
              <a:rPr lang="fr-FR" dirty="0"/>
              <a:t>: </a:t>
            </a:r>
            <a:r>
              <a:rPr lang="fr-FR" dirty="0" err="1"/>
              <a:t>current</a:t>
            </a:r>
            <a:r>
              <a:rPr lang="fr-FR" dirty="0"/>
              <a:t>_</a:t>
            </a:r>
          </a:p>
          <a:p>
            <a:pPr marL="0" indent="0">
              <a:buFontTx/>
              <a:buNone/>
            </a:pPr>
            <a:r>
              <a:rPr lang="fr-FR" dirty="0"/>
              <a:t>			count += 1 # nœud feuille</a:t>
            </a:r>
          </a:p>
          <a:p>
            <a:pPr marL="0" indent="0">
              <a:buFontTx/>
              <a:buNone/>
            </a:pPr>
            <a:r>
              <a:rPr lang="fr-FR" dirty="0"/>
              <a:t>		</a:t>
            </a:r>
            <a:r>
              <a:rPr lang="fr-FR" dirty="0" err="1"/>
              <a:t>else</a:t>
            </a:r>
            <a:r>
              <a:rPr lang="fr-FR" dirty="0"/>
              <a:t>: </a:t>
            </a:r>
          </a:p>
          <a:p>
            <a:pPr marL="0" indent="0">
              <a:buFontTx/>
              <a:buNone/>
            </a:pPr>
            <a:r>
              <a:rPr lang="fr-FR" dirty="0"/>
              <a:t>			</a:t>
            </a:r>
            <a:r>
              <a:rPr lang="fr-FR" dirty="0" err="1"/>
              <a:t>current_count</a:t>
            </a:r>
            <a:r>
              <a:rPr lang="fr-FR" dirty="0"/>
              <a:t> += </a:t>
            </a:r>
            <a:r>
              <a:rPr lang="fr-FR" dirty="0" err="1"/>
              <a:t>counts</a:t>
            </a:r>
            <a:r>
              <a:rPr lang="fr-FR" dirty="0"/>
              <a:t>[</a:t>
            </a:r>
            <a:r>
              <a:rPr lang="fr-FR" dirty="0" err="1"/>
              <a:t>child_idx</a:t>
            </a:r>
            <a:r>
              <a:rPr lang="fr-FR" dirty="0"/>
              <a:t> - </a:t>
            </a:r>
            <a:r>
              <a:rPr lang="fr-FR" dirty="0" err="1"/>
              <a:t>n_samples</a:t>
            </a:r>
            <a:r>
              <a:rPr lang="fr-FR" dirty="0"/>
              <a:t>] </a:t>
            </a:r>
          </a:p>
          <a:p>
            <a:pPr marL="0" indent="0">
              <a:buFontTx/>
              <a:buNone/>
            </a:pPr>
            <a:r>
              <a:rPr lang="fr-FR" dirty="0"/>
              <a:t>	</a:t>
            </a:r>
            <a:r>
              <a:rPr lang="fr-FR" dirty="0" err="1"/>
              <a:t>counts</a:t>
            </a:r>
            <a:r>
              <a:rPr lang="fr-FR" dirty="0"/>
              <a:t>[i] = </a:t>
            </a:r>
            <a:r>
              <a:rPr lang="fr-FR" dirty="0" err="1"/>
              <a:t>current_count</a:t>
            </a:r>
            <a:endParaRPr lang="fr-FR" dirty="0"/>
          </a:p>
          <a:p>
            <a:pPr marL="0" indent="0">
              <a:buFontTx/>
              <a:buNone/>
            </a:pPr>
            <a:r>
              <a:rPr lang="fr-FR" dirty="0"/>
              <a:t> </a:t>
            </a:r>
            <a:r>
              <a:rPr lang="fr-FR" dirty="0" err="1"/>
              <a:t>matrice_liens</a:t>
            </a:r>
            <a:r>
              <a:rPr lang="fr-FR" dirty="0"/>
              <a:t> = </a:t>
            </a:r>
            <a:r>
              <a:rPr lang="fr-FR" dirty="0" err="1"/>
              <a:t>np.column_stack</a:t>
            </a:r>
            <a:r>
              <a:rPr lang="fr-FR" dirty="0"/>
              <a:t>([</a:t>
            </a:r>
            <a:r>
              <a:rPr lang="fr-FR" dirty="0" err="1"/>
              <a:t>ward.children</a:t>
            </a:r>
            <a:r>
              <a:rPr lang="fr-FR" dirty="0"/>
              <a:t>_, </a:t>
            </a:r>
            <a:r>
              <a:rPr lang="fr-FR" dirty="0" err="1"/>
              <a:t>ward.distances</a:t>
            </a:r>
            <a:r>
              <a:rPr lang="fr-FR" dirty="0"/>
              <a:t>_, </a:t>
            </a:r>
            <a:r>
              <a:rPr lang="fr-FR" dirty="0" err="1"/>
              <a:t>counts</a:t>
            </a:r>
            <a:r>
              <a:rPr lang="fr-FR" dirty="0"/>
              <a:t>]).</a:t>
            </a:r>
            <a:r>
              <a:rPr lang="fr-FR" dirty="0" err="1"/>
              <a:t>astype</a:t>
            </a:r>
            <a:r>
              <a:rPr lang="fr-FR" dirty="0"/>
              <a:t>(</a:t>
            </a:r>
            <a:r>
              <a:rPr lang="fr-FR" dirty="0" err="1"/>
              <a:t>float</a:t>
            </a:r>
            <a:r>
              <a:rPr lang="fr-FR" dirty="0"/>
              <a:t>) </a:t>
            </a: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fr-FR" sz="1200" noProof="0" dirty="0">
              <a:latin typeface="Courier New" panose="02070309020205020404" pitchFamily="49" charset="0"/>
              <a:cs typeface="Courier New" panose="02070309020205020404" pitchFamily="49" charset="0"/>
            </a:endParaRPr>
          </a:p>
          <a:p>
            <a:pPr marL="0" indent="0">
              <a:buFontTx/>
              <a:buNone/>
            </a:pPr>
            <a:r>
              <a:rPr lang="fr-FR" sz="1200" noProof="0" dirty="0">
                <a:latin typeface="Courier New" panose="02070309020205020404" pitchFamily="49" charset="0"/>
                <a:cs typeface="Courier New" panose="02070309020205020404" pitchFamily="49" charset="0"/>
              </a:rPr>
              <a:t> </a:t>
            </a:r>
            <a:endParaRPr lang="fr-FR" noProof="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4123023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37</a:t>
            </a:fld>
            <a:endParaRPr lang="en-US"/>
          </a:p>
        </p:txBody>
      </p:sp>
    </p:spTree>
    <p:extLst>
      <p:ext uri="{BB962C8B-B14F-4D97-AF65-F5344CB8AC3E}">
        <p14:creationId xmlns:p14="http://schemas.microsoft.com/office/powerpoint/2010/main" val="3990676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3143068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90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vert : notations Universal </a:t>
            </a:r>
            <a:r>
              <a:rPr lang="fr-FR" dirty="0" err="1"/>
              <a:t>Dependencies</a:t>
            </a:r>
            <a:r>
              <a:rPr lang="fr-FR" dirty="0"/>
              <a:t>, utilisées par </a:t>
            </a:r>
            <a:r>
              <a:rPr lang="fr-FR" dirty="0" err="1"/>
              <a:t>spaCy</a:t>
            </a:r>
            <a:endParaRPr lang="fr-FR" dirty="0"/>
          </a:p>
          <a:p>
            <a:endParaRPr lang="fr-FR" dirty="0"/>
          </a:p>
          <a:p>
            <a:r>
              <a:rPr lang="fr-FR" dirty="0"/>
              <a:t>A remarquer que la ‘des’, mot fusion de a préposition ‘de’ et de l’article ‘les’ devrait être éclaté entre ses deux composantes (mais ne l’est pas dans l’analyse syntaxique de </a:t>
            </a:r>
            <a:r>
              <a:rPr lang="fr-FR" dirty="0" err="1"/>
              <a:t>spaCY</a:t>
            </a:r>
            <a:r>
              <a:rPr lang="fr-FR" dirty="0"/>
              <a:t> qui retient des comme une seule préposition)</a:t>
            </a:r>
          </a:p>
        </p:txBody>
      </p:sp>
      <p:sp>
        <p:nvSpPr>
          <p:cNvPr id="4" name="Slide Number Placeholder 3"/>
          <p:cNvSpPr>
            <a:spLocks noGrp="1"/>
          </p:cNvSpPr>
          <p:nvPr>
            <p:ph type="sldNum" sz="quarter" idx="5"/>
          </p:nvPr>
        </p:nvSpPr>
        <p:spPr/>
        <p:txBody>
          <a:bodyPr/>
          <a:lstStyle/>
          <a:p>
            <a:fld id="{0C1CCA76-C343-4080-84BC-9836FF2967C8}" type="slidenum">
              <a:rPr lang="fr-FR" smtClean="0"/>
              <a:t>4</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876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Mais on peut aussi imaginer d’autres cooccurrences : l’utilisation d’un terme t1 dans une construction grammaticale g2 par exemple</a:t>
            </a:r>
          </a:p>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r>
              <a:rPr lang="fr-FR" sz="1200" dirty="0"/>
              <a:t>Cette formule surestime les forces d’association pour les termes rares (peu fréquents), une façon de corriger ce biais est d’appliquer un exposant </a:t>
            </a:r>
            <a:r>
              <a:rPr lang="el-GR" sz="1200" dirty="0"/>
              <a:t>α</a:t>
            </a:r>
            <a:r>
              <a:rPr lang="fr-FR" sz="1200" dirty="0"/>
              <a:t> à la fréquence associée au deuxième terme P(x</a:t>
            </a:r>
            <a:r>
              <a:rPr lang="fr-FR" sz="1200" baseline="-25000" dirty="0"/>
              <a:t>2</a:t>
            </a:r>
            <a:r>
              <a:rPr lang="fr-FR" sz="1200" dirty="0"/>
              <a:t>)</a:t>
            </a:r>
            <a:r>
              <a:rPr lang="el-GR" sz="1200" baseline="30000" dirty="0"/>
              <a:t>α</a:t>
            </a:r>
            <a:r>
              <a:rPr lang="fr-FR" sz="1200" dirty="0"/>
              <a:t> (pour les cas de calculs de fréquence sur des contextes fixés par le premier terme comme pour les collocations).</a:t>
            </a:r>
          </a:p>
          <a:p>
            <a:r>
              <a:rPr lang="fr-FR" sz="1200" dirty="0"/>
              <a:t>Empiriquement, une valeur de  = 0.75 donne de bons résultats.</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2330938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Documents présentés sous forme de lemmes de mots pleins :</a:t>
            </a:r>
          </a:p>
          <a:p>
            <a:r>
              <a:rPr lang="fr-FR" sz="1200" dirty="0"/>
              <a:t>- Suffit pour analyser des thématiques particulières</a:t>
            </a:r>
          </a:p>
          <a:p>
            <a:r>
              <a:rPr lang="fr-FR" sz="1200" dirty="0"/>
              <a:t>- Permet aussi pour notre exemple des comptages plus visibles</a:t>
            </a:r>
          </a:p>
          <a:p>
            <a:endParaRPr lang="fr-FR" sz="1200" dirty="0"/>
          </a:p>
          <a:p>
            <a:r>
              <a:rPr lang="fr-FR" sz="1200" dirty="0"/>
              <a:t>t</a:t>
            </a:r>
            <a:r>
              <a:rPr lang="fr-FR" sz="1200" baseline="-25000" dirty="0"/>
              <a:t>1</a:t>
            </a:r>
            <a:r>
              <a:rPr lang="fr-FR" sz="1200" dirty="0"/>
              <a:t> et t</a:t>
            </a:r>
            <a:r>
              <a:rPr lang="fr-FR" sz="1200" baseline="-25000" dirty="0"/>
              <a:t>2</a:t>
            </a:r>
            <a:r>
              <a:rPr lang="fr-FR" sz="1200" dirty="0"/>
              <a:t> dans le même document : </a:t>
            </a:r>
          </a:p>
          <a:p>
            <a:r>
              <a:rPr lang="fr-FR" sz="1200" dirty="0"/>
              <a:t>	n</a:t>
            </a:r>
            <a:r>
              <a:rPr lang="fr-FR" sz="1200" baseline="-25000" dirty="0"/>
              <a:t>1 &amp; 2  </a:t>
            </a:r>
            <a:r>
              <a:rPr lang="fr-FR" dirty="0"/>
              <a:t>: nombre de documents contenant à la fois le terme 1 et le terme 2</a:t>
            </a:r>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323225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32009644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récurrences sémantiques, on peut aussi chercher au niveau de la phrase (avec des calculs alors analogues à ceux effectués au niveau des documents)</a:t>
            </a:r>
          </a:p>
          <a:p>
            <a:endParaRPr lang="fr-FR" dirty="0"/>
          </a:p>
          <a:p>
            <a:r>
              <a:rPr lang="fr-FR" dirty="0"/>
              <a:t>On peut créer une matrice des comptes de cooccurrences terme centre de la fenêtre X terme dans le contexte (la fenêtre) en faisant glisser la fenêtre sur l’ensemble ; P(x1, x2) est le compte des cooccurrences, P(x1) la somme des occurrences sur la ligne pour x1, et P(x2) la somme des occurrences sur la colonne pour x2.</a:t>
            </a:r>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829788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472718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unités analysées (les termes ici) doivent être indépendantes. Dans le cas de l’analyse textuelle, supposer cette indépendance est limite! En effet, l'unité analysée doit être celle qui a été échantillonnée indépendamment. Or l'unité analysée est le terme alors que l'unité échantillonnée est le document.</a:t>
                </a:r>
              </a:p>
              <a:p>
                <a:pPr marL="0" indent="0">
                  <a:buFontTx/>
                  <a:buNone/>
                </a:pPr>
                <a:r>
                  <a:rPr lang="fr-FR" dirty="0"/>
                  <a:t>Le test est très souvent utilisé, malgré ce défaut</a:t>
                </a:r>
              </a:p>
              <a:p>
                <a:pPr marL="0" indent="0">
                  <a:buFontTx/>
                  <a:buNone/>
                </a:pPr>
                <a:r>
                  <a:rPr lang="fr-FR" dirty="0"/>
                  <a:t>Certains tests dérivés du test du khi-2 répondent à la première limitation, mais pas à la seconde.</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14:m>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𝑖</m:t>
                        </m:r>
                        <m:r>
                          <a:rPr lang="fr-FR" b="0" i="1" smtClean="0">
                            <a:latin typeface="Cambria Math" panose="02040503050406030204" pitchFamily="18" charset="0"/>
                          </a:rPr>
                          <m:t>𝑗</m:t>
                        </m:r>
                      </m:sub>
                      <m:sup/>
                      <m:e>
                        <m:f>
                          <m:fPr>
                            <m:ctrlPr>
                              <a:rPr lang="fr-FR" i="1" smtClean="0">
                                <a:latin typeface="Cambria Math" panose="02040503050406030204" pitchFamily="18" charset="0"/>
                              </a:rPr>
                            </m:ctrlPr>
                          </m:fPr>
                          <m:num>
                            <m:sSup>
                              <m:sSupPr>
                                <m:ctrlPr>
                                  <a:rPr lang="fr-FR" i="1" smtClean="0">
                                    <a:latin typeface="Cambria Math" panose="02040503050406030204" pitchFamily="18" charset="0"/>
                                  </a:rPr>
                                </m:ctrlPr>
                              </m:sSupPr>
                              <m:e>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𝑂</m:t>
                                        </m:r>
                                      </m:e>
                                      <m:sub>
                                        <m:r>
                                          <a:rPr lang="fr-FR" b="0" i="1" smtClean="0">
                                            <a:latin typeface="Cambria Math" panose="02040503050406030204" pitchFamily="18" charset="0"/>
                                          </a:rPr>
                                          <m:t>𝑖𝑗</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r>
                                      <a:rPr lang="fr-FR" b="0" i="1" smtClean="0">
                                        <a:latin typeface="Cambria Math" panose="02040503050406030204" pitchFamily="18" charset="0"/>
                                      </a:rPr>
                                      <m:t>| − 0.5</m:t>
                                    </m:r>
                                  </m:e>
                                </m:d>
                              </m:e>
                              <m:sup>
                                <m:r>
                                  <a:rPr lang="fr-FR" b="0" i="1" smtClean="0">
                                    <a:latin typeface="Cambria Math" panose="02040503050406030204" pitchFamily="18" charset="0"/>
                                  </a:rPr>
                                  <m:t>2</m:t>
                                </m:r>
                              </m:sup>
                            </m:sSup>
                          </m:num>
                          <m:den>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den>
                        </m:f>
                      </m:e>
                    </m:nary>
                  </m:oMath>
                </a14:m>
                <a:r>
                  <a:rPr lang="fr-FR" dirty="0"/>
                  <a:t> </a:t>
                </a:r>
              </a:p>
              <a:p>
                <a:pPr marL="0" indent="0">
                  <a:buFontTx/>
                  <a:buNone/>
                </a:pPr>
                <a:r>
                  <a:rPr lang="fr-FR" dirty="0"/>
                  <a:t>Réduit la possibilité de faux positif en cas de tableaux avec des trous.</a:t>
                </a:r>
              </a:p>
              <a:p>
                <a:pPr marL="0" indent="0">
                  <a:buFontTx/>
                  <a:buNone/>
                </a:pPr>
                <a:endParaRPr lang="fr-FR" dirty="0"/>
              </a:p>
              <a:p>
                <a:pPr marL="0" indent="0">
                  <a:buFontTx/>
                  <a:buNone/>
                </a:pPr>
                <a:r>
                  <a:rPr lang="fr-FR" dirty="0"/>
                  <a:t>Pour réduire la seconde limitation, on peut éliminer les termes qui ne sont pas assez dispersés sur l’ensemble du corpus.</a:t>
                </a:r>
              </a:p>
            </p:txBody>
          </p:sp>
        </mc:Choice>
        <mc:Fallback xmlns="">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échantillons (les </a:t>
                </a:r>
                <a:r>
                  <a:rPr lang="fr-FR" dirty="0" err="1"/>
                  <a:t>cooccurences</a:t>
                </a:r>
                <a:r>
                  <a:rPr lang="fr-FR" dirty="0"/>
                  <a:t>) doivent être indépendantes. Dans le cas de l’analyse textuelle, supposer cette indépendance est limite !</a:t>
                </a:r>
              </a:p>
              <a:p>
                <a:pPr marL="0" indent="0">
                  <a:buFontTx/>
                  <a:buNone/>
                </a:pPr>
                <a:r>
                  <a:rPr lang="fr-FR" dirty="0"/>
                  <a:t>Certains tests dérivés du test du khi-2 répondent à ces limitations :</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r>
                  <a:rPr lang="fr-FR" i="0">
                    <a:latin typeface="Cambria Math" panose="02040503050406030204" pitchFamily="18" charset="0"/>
                  </a:rPr>
                  <a:t>∑</a:t>
                </a:r>
                <a:r>
                  <a:rPr lang="fr-FR" b="0" i="0">
                    <a:latin typeface="Cambria Math" panose="02040503050406030204" pitchFamily="18" charset="0"/>
                  </a:rPr>
                  <a:t>_𝑖𝑗▒(〖|𝑂〗_𝑖𝑗  − 𝐴_𝑖𝑗 | − 0.5)^2/𝐴_𝑖𝑗 </a:t>
                </a:r>
                <a:r>
                  <a:rPr lang="fr-FR" dirty="0"/>
                  <a:t> </a:t>
                </a:r>
              </a:p>
              <a:p>
                <a:pPr marL="0" indent="0">
                  <a:buFontTx/>
                  <a:buNone/>
                </a:pPr>
                <a:r>
                  <a:rPr lang="fr-FR" dirty="0"/>
                  <a:t>Réduit la possibilité de faux positif en cas de tableaux avec des trous</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609934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ATTENTION:</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cela revient au même)</a:t>
                </a:r>
              </a:p>
              <a:p>
                <a:pPr marL="0" indent="0">
                  <a:buFontTx/>
                  <a:buNone/>
                </a:pP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18403744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Remarque : il y a deux façons d’utiliser le calcul des logs de vraisemblance (les objets ne sont pas exactement les mêmes)</a:t>
                </a:r>
              </a:p>
              <a:p>
                <a:pPr marL="0" indent="0">
                  <a:buFontTx/>
                  <a:buNone/>
                </a:pPr>
                <a:r>
                  <a:rPr lang="fr-FR" dirty="0"/>
                  <a:t>- La méthode de </a:t>
                </a:r>
                <a:r>
                  <a:rPr lang="fr-FR" dirty="0" err="1"/>
                  <a:t>Dunning</a:t>
                </a:r>
                <a:r>
                  <a:rPr lang="fr-FR" dirty="0"/>
                  <a:t>, ici utilisée</a:t>
                </a:r>
              </a:p>
              <a:p>
                <a:pPr marL="0" indent="0">
                  <a:buFontTx/>
                  <a:buNone/>
                </a:pPr>
                <a:r>
                  <a:rPr lang="fr-FR" dirty="0"/>
                  <a:t>- La méthode de Read et </a:t>
                </a:r>
                <a:r>
                  <a:rPr lang="fr-FR" dirty="0" err="1"/>
                  <a:t>Cressie</a:t>
                </a:r>
                <a:r>
                  <a:rPr lang="fr-FR" dirty="0"/>
                  <a:t>, qu’on présentera pour la comparaison des termes entre corpus</a:t>
                </a:r>
              </a:p>
              <a:p>
                <a:r>
                  <a:rPr lang="fr-FR" dirty="0"/>
                  <a:t>Références : </a:t>
                </a:r>
              </a:p>
              <a:p>
                <a:r>
                  <a:rPr lang="fr-FR" dirty="0"/>
                  <a:t>http://ucrel.lancs.ac.uk/llwizard.html</a:t>
                </a:r>
              </a:p>
              <a:p>
                <a:r>
                  <a:rPr lang="fr-FR" sz="1200" b="0" i="0" u="none" strike="noStrike" kern="1200" baseline="0" dirty="0">
                    <a:solidFill>
                      <a:schemeClr val="tx1"/>
                    </a:solidFill>
                    <a:latin typeface="+mn-lt"/>
                    <a:ea typeface="+mn-ea"/>
                    <a:cs typeface="+mn-cs"/>
                  </a:rPr>
                  <a:t>Manning, Christopher D., </a:t>
                </a:r>
                <a:r>
                  <a:rPr lang="fr-FR" sz="1200" b="0" i="0" u="none" strike="noStrike" kern="1200" baseline="0" dirty="0" err="1">
                    <a:solidFill>
                      <a:schemeClr val="tx1"/>
                    </a:solidFill>
                    <a:latin typeface="+mn-lt"/>
                    <a:ea typeface="+mn-ea"/>
                    <a:cs typeface="+mn-cs"/>
                  </a:rPr>
                  <a:t>Schütze</a:t>
                </a:r>
                <a:r>
                  <a:rPr lang="fr-FR" sz="1200" b="0" i="0" u="none" strike="noStrike" kern="1200" baseline="0" dirty="0">
                    <a:solidFill>
                      <a:schemeClr val="tx1"/>
                    </a:solidFill>
                    <a:latin typeface="+mn-lt"/>
                    <a:ea typeface="+mn-ea"/>
                    <a:cs typeface="+mn-cs"/>
                  </a:rPr>
                  <a:t>, Heinrich - </a:t>
                </a:r>
                <a:r>
                  <a:rPr lang="fr-FR" sz="1200" b="0" i="0" u="none" strike="noStrike" kern="1200" baseline="0" dirty="0" err="1">
                    <a:solidFill>
                      <a:schemeClr val="tx1"/>
                    </a:solidFill>
                    <a:latin typeface="+mn-lt"/>
                    <a:ea typeface="+mn-ea"/>
                    <a:cs typeface="+mn-cs"/>
                  </a:rPr>
                  <a:t>Foundations</a:t>
                </a:r>
                <a:r>
                  <a:rPr lang="fr-FR" sz="1200" b="0" i="0" u="none" strike="noStrike" kern="1200" baseline="0" dirty="0">
                    <a:solidFill>
                      <a:schemeClr val="tx1"/>
                    </a:solidFill>
                    <a:latin typeface="+mn-lt"/>
                    <a:ea typeface="+mn-ea"/>
                    <a:cs typeface="+mn-cs"/>
                  </a:rPr>
                  <a:t> of </a:t>
                </a:r>
                <a:r>
                  <a:rPr lang="fr-FR" sz="1200" b="0" i="0" u="none" strike="noStrike" kern="1200" baseline="0" dirty="0" err="1">
                    <a:solidFill>
                      <a:schemeClr val="tx1"/>
                    </a:solidFill>
                    <a:latin typeface="+mn-lt"/>
                    <a:ea typeface="+mn-ea"/>
                    <a:cs typeface="+mn-cs"/>
                  </a:rPr>
                  <a:t>Statistical</a:t>
                </a:r>
                <a:r>
                  <a:rPr lang="fr-FR" sz="1200" b="0" i="0" u="none" strike="noStrike" kern="1200" baseline="0" dirty="0">
                    <a:solidFill>
                      <a:schemeClr val="tx1"/>
                    </a:solidFill>
                    <a:latin typeface="+mn-lt"/>
                    <a:ea typeface="+mn-ea"/>
                    <a:cs typeface="+mn-cs"/>
                  </a:rPr>
                  <a:t> Natural </a:t>
                </a:r>
                <a:r>
                  <a:rPr lang="fr-FR" sz="1200" b="0" i="0" u="none" strike="noStrike" kern="1200" baseline="0" dirty="0" err="1">
                    <a:solidFill>
                      <a:schemeClr val="tx1"/>
                    </a:solidFill>
                    <a:latin typeface="+mn-lt"/>
                    <a:ea typeface="+mn-ea"/>
                    <a:cs typeface="+mn-cs"/>
                  </a:rPr>
                  <a:t>Language</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Processing</a:t>
                </a:r>
                <a:r>
                  <a:rPr lang="fr-FR" sz="1200" b="0" i="0" u="none" strike="noStrike" kern="1200" baseline="0" dirty="0">
                    <a:solidFill>
                      <a:schemeClr val="tx1"/>
                    </a:solidFill>
                    <a:latin typeface="+mn-lt"/>
                    <a:ea typeface="+mn-ea"/>
                    <a:cs typeface="+mn-cs"/>
                  </a:rPr>
                  <a:t>, 1999, the MIT </a:t>
                </a:r>
                <a:r>
                  <a:rPr lang="fr-FR" sz="1200" b="0" i="0" u="none" strike="noStrike" kern="1200" baseline="0" dirty="0" err="1">
                    <a:solidFill>
                      <a:schemeClr val="tx1"/>
                    </a:solidFill>
                    <a:latin typeface="+mn-lt"/>
                    <a:ea typeface="+mn-ea"/>
                    <a:cs typeface="+mn-cs"/>
                  </a:rPr>
                  <a:t>Press</a:t>
                </a:r>
                <a:endParaRPr lang="fr-FR" dirty="0"/>
              </a:p>
              <a:p>
                <a:endParaRPr lang="fr-FR" dirty="0"/>
              </a:p>
              <a:p>
                <a:r>
                  <a:rPr lang="fr-FR" dirty="0"/>
                  <a:t>Avantage de ce test :</a:t>
                </a:r>
              </a:p>
              <a:p>
                <a:pPr marL="171450" indent="-171450">
                  <a:buFontTx/>
                  <a:buChar char="-"/>
                </a:pPr>
                <a:r>
                  <a:rPr lang="fr-FR" dirty="0"/>
                  <a:t>Interprétabilité directe du ratio des logs</a:t>
                </a:r>
              </a:p>
              <a:p>
                <a:pPr marL="171450" indent="-171450">
                  <a:buFontTx/>
                  <a:buChar char="-"/>
                </a:pPr>
                <a:r>
                  <a:rPr lang="fr-FR" dirty="0"/>
                  <a:t>Ce test marche bien aussi pour des cooccurrences relativement rares</a:t>
                </a:r>
              </a:p>
              <a:p>
                <a:pPr marL="171450" indent="-171450">
                  <a:buFontTx/>
                  <a:buChar char="-"/>
                </a:pPr>
                <a:r>
                  <a:rPr lang="fr-FR" dirty="0"/>
                  <a:t>Ce test marche mieux que le khi-2 dans le cas présent de matrices ténues (</a:t>
                </a:r>
                <a:r>
                  <a:rPr lang="fr-FR" dirty="0" err="1"/>
                  <a:t>sparse</a:t>
                </a:r>
                <a:r>
                  <a:rPr lang="fr-FR" dirty="0"/>
                  <a:t>)</a:t>
                </a:r>
              </a:p>
              <a:p>
                <a:pPr marL="0" indent="0">
                  <a:buFontTx/>
                  <a:buNone/>
                </a:pPr>
                <a:r>
                  <a:rPr lang="fr-FR" dirty="0"/>
                  <a:t>Mais sujet aux mêmes limites d’indépendance des tirages que le test du khi-2</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1112145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a:t>
            </a:r>
            <a:r>
              <a:rPr lang="fr-FR" dirty="0" err="1"/>
              <a:t>Cointet</a:t>
            </a:r>
            <a:r>
              <a:rPr lang="fr-FR"/>
              <a:t>, J-Ph., 2017</a:t>
            </a:r>
            <a:endParaRPr lang="fr-FR" dirty="0"/>
          </a:p>
          <a:p>
            <a:endParaRPr lang="fr-FR" dirty="0"/>
          </a:p>
          <a:p>
            <a:r>
              <a:rPr lang="fr-FR" dirty="0"/>
              <a:t>Les algorithmes de clustering recherchent les agrégats cohésifs au sein des réseaux de similarité (i.e. les sous-graphes du réseau à l’intérieur desquels la densité de liens est plus importante)</a:t>
            </a:r>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218908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est préférable pour REL_OP de se limiter à &gt;, le terme de LEFT_ID est </a:t>
            </a:r>
            <a:r>
              <a:rPr lang="fr-FR" dirty="0" err="1"/>
              <a:t>head</a:t>
            </a:r>
            <a:r>
              <a:rPr lang="fr-FR" dirty="0"/>
              <a:t> de celui de RIGHT_ID. Attention LEFT et RIGHT sont en référence à l’opérateur &gt;, pas à la position relative dans la phrase. Exemple où les deux sont en sens opposé :</a:t>
            </a:r>
          </a:p>
          <a:p>
            <a:r>
              <a:rPr lang="fr-FR" dirty="0"/>
              <a:t>« voilà une grande personne ! » : =&gt; [3, 2] # 3 (personne), tête de 2 </a:t>
            </a:r>
            <a:r>
              <a:rPr lang="fr-FR"/>
              <a:t>(grande)</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a:t>
            </a:fld>
            <a:endParaRPr lang="fr-FR"/>
          </a:p>
        </p:txBody>
      </p:sp>
    </p:spTree>
    <p:extLst>
      <p:ext uri="{BB962C8B-B14F-4D97-AF65-F5344CB8AC3E}">
        <p14:creationId xmlns:p14="http://schemas.microsoft.com/office/powerpoint/2010/main" val="345714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55</a:t>
            </a:fld>
            <a:endParaRPr lang="fr-FR"/>
          </a:p>
        </p:txBody>
      </p:sp>
    </p:spTree>
    <p:extLst>
      <p:ext uri="{BB962C8B-B14F-4D97-AF65-F5344CB8AC3E}">
        <p14:creationId xmlns:p14="http://schemas.microsoft.com/office/powerpoint/2010/main" val="1728271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14:m>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𝑛</m:t>
                        </m:r>
                        <m:r>
                          <a:rPr lang="fr-FR" sz="1800" b="0" i="1" smtClean="0">
                            <a:latin typeface="Cambria Math" panose="02040503050406030204" pitchFamily="18" charset="0"/>
                          </a:rPr>
                          <m:t> !</m:t>
                        </m:r>
                      </m:num>
                      <m:den>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𝑛</m:t>
                            </m:r>
                            <m:r>
                              <a:rPr lang="fr-FR" sz="1800" b="0" i="1" smtClean="0">
                                <a:latin typeface="Cambria Math" panose="02040503050406030204" pitchFamily="18" charset="0"/>
                              </a:rPr>
                              <m:t> −</m:t>
                            </m:r>
                            <m:r>
                              <a:rPr lang="fr-FR" sz="1800" b="0" i="1" smtClean="0">
                                <a:latin typeface="Cambria Math" panose="02040503050406030204" pitchFamily="18" charset="0"/>
                              </a:rPr>
                              <m:t>𝑘</m:t>
                            </m:r>
                          </m:e>
                        </m:d>
                        <m:r>
                          <a:rPr lang="fr-FR" sz="1800" b="0" i="1" smtClean="0">
                            <a:latin typeface="Cambria Math" panose="02040503050406030204" pitchFamily="18" charset="0"/>
                          </a:rPr>
                          <m:t>!</m:t>
                        </m:r>
                      </m:den>
                    </m:f>
                  </m:oMath>
                </a14:m>
                <a:endParaRPr lang="fr-FR" dirty="0"/>
              </a:p>
              <a:p>
                <a:endParaRPr lang="fr-FR" dirty="0"/>
              </a:p>
              <a:p>
                <a:r>
                  <a:rPr lang="fr-FR" dirty="0"/>
                  <a:t>Alors la probabilité P(x) vaut : </a:t>
                </a:r>
                <a14:m>
                  <m:oMath xmlns:m="http://schemas.openxmlformats.org/officeDocument/2006/math">
                    <m:d>
                      <m:dPr>
                        <m:ctrlPr>
                          <a:rPr lang="fr-FR" sz="1600" i="1" smtClean="0">
                            <a:latin typeface="Cambria Math" panose="02040503050406030204" pitchFamily="18" charset="0"/>
                          </a:rPr>
                        </m:ctrlPr>
                      </m:dPr>
                      <m:e>
                        <m:m>
                          <m:mPr>
                            <m:mcs>
                              <m:mc>
                                <m:mcPr>
                                  <m:count m:val="1"/>
                                  <m:mcJc m:val="center"/>
                                </m:mcPr>
                              </m:mc>
                            </m:mcs>
                            <m:ctrlPr>
                              <a:rPr lang="fr-FR" sz="1600" i="1" smtClean="0">
                                <a:latin typeface="Cambria Math" panose="02040503050406030204" pitchFamily="18" charset="0"/>
                              </a:rPr>
                            </m:ctrlPr>
                          </m:mPr>
                          <m:mr>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e>
                          </m:mr>
                          <m:mr>
                            <m:e>
                              <m:r>
                                <a:rPr lang="fr-FR" sz="1600" b="0" i="1" smtClean="0">
                                  <a:latin typeface="Cambria Math" panose="02040503050406030204" pitchFamily="18" charset="0"/>
                                </a:rPr>
                                <m:t>𝐾</m:t>
                              </m:r>
                            </m:e>
                          </m:mr>
                        </m:m>
                      </m:e>
                    </m:d>
                    <m:r>
                      <a:rPr lang="fr-FR" sz="1600" b="0" i="1" smtClean="0">
                        <a:latin typeface="Cambria Math" panose="02040503050406030204" pitchFamily="18" charset="0"/>
                      </a:rPr>
                      <m:t>. </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r>
                              <a:rPr lang="fr-FR" sz="1600" b="0" i="1" smtClean="0">
                                <a:latin typeface="Cambria Math" panose="02040503050406030204" pitchFamily="18" charset="0"/>
                              </a:rPr>
                              <m:t>𝑥</m:t>
                            </m:r>
                          </m:sub>
                        </m:sSub>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 −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r>
                              <a:rPr lang="fr-FR" sz="1600" b="0" i="1" smtClean="0">
                                <a:latin typeface="Cambria Math" panose="02040503050406030204" pitchFamily="18" charset="0"/>
                              </a:rPr>
                              <m:t>−</m:t>
                            </m:r>
                            <m:r>
                              <a:rPr lang="fr-FR" sz="1600" b="0" i="1" smtClean="0">
                                <a:latin typeface="Cambria Math" panose="02040503050406030204" pitchFamily="18" charset="0"/>
                              </a:rPr>
                              <m:t>𝑥</m:t>
                            </m:r>
                          </m:sub>
                        </m:sSub>
                      </m:num>
                      <m:den>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sub>
                        </m:sSub>
                      </m:den>
                    </m:f>
                  </m:oMath>
                </a14:m>
                <a:endParaRPr lang="fr-FR" dirty="0"/>
              </a:p>
              <a:p>
                <a:endParaRPr lang="fr-FR" dirty="0"/>
              </a:p>
              <a:p>
                <a:r>
                  <a:rPr lang="fr-FR" dirty="0"/>
                  <a:t>L’espérance de la loi hypergéométrique,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dirty="0"/>
                  <a:t>, vaut ici : </a:t>
                </a:r>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rPr>
                          <m:t>𝑆</m:t>
                        </m:r>
                      </m:sub>
                    </m:sSub>
                    <m:r>
                      <a:rPr lang="fr-FR" sz="1800" b="0" i="1" smtClean="0">
                        <a:latin typeface="Cambria Math" panose="02040503050406030204" pitchFamily="18" charset="0"/>
                      </a:rPr>
                      <m:t> . </m:t>
                    </m:r>
                    <m:f>
                      <m:fPr>
                        <m:ctrlPr>
                          <a:rPr lang="fr-FR" sz="1800" b="0" i="1" smtClean="0">
                            <a:latin typeface="Cambria Math" panose="02040503050406030204" pitchFamily="18" charset="0"/>
                          </a:rPr>
                        </m:ctrlPr>
                      </m:fPr>
                      <m:num>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𝑓</m:t>
                            </m:r>
                          </m:e>
                          <m:sub>
                            <m:r>
                              <a:rPr lang="fr-FR" sz="1800" b="0" i="1" smtClean="0">
                                <a:latin typeface="Cambria Math" panose="02040503050406030204" pitchFamily="18" charset="0"/>
                              </a:rPr>
                              <m:t>𝑡</m:t>
                            </m:r>
                          </m:sub>
                        </m:sSub>
                      </m:num>
                      <m:den>
                        <m:r>
                          <a:rPr lang="fr-FR" sz="1800" b="0" i="1" smtClean="0">
                            <a:latin typeface="Cambria Math" panose="02040503050406030204" pitchFamily="18" charset="0"/>
                          </a:rPr>
                          <m:t>𝑀</m:t>
                        </m:r>
                      </m:den>
                    </m:f>
                  </m:oMath>
                </a14:m>
                <a:r>
                  <a:rPr lang="fr-FR" dirty="0"/>
                  <a:t> et</a:t>
                </a:r>
                <a:r>
                  <a:rPr lang="fr-FR" baseline="0" dirty="0"/>
                  <a:t> est comprise entre </a:t>
                </a:r>
                <a14:m>
                  <m:oMath xmlns:m="http://schemas.openxmlformats.org/officeDocument/2006/math">
                    <m:sSub>
                      <m:sSubPr>
                        <m:ctrlPr>
                          <a:rPr lang="fr-FR" sz="1000" i="1" smtClean="0">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e>
                      <m:sub>
                        <m:r>
                          <a:rPr lang="fr-FR" sz="1000" i="1">
                            <a:solidFill>
                              <a:srgbClr val="0070C0"/>
                            </a:solidFill>
                            <a:latin typeface="Cambria Math" panose="02040503050406030204" pitchFamily="18" charset="0"/>
                          </a:rPr>
                          <m:t>𝑆</m:t>
                        </m:r>
                      </m:sub>
                    </m:sSub>
                    <m:r>
                      <a:rPr lang="fr-FR" sz="1000" b="0" i="1" smtClean="0">
                        <a:solidFill>
                          <a:srgbClr val="0070C0"/>
                        </a:solidFill>
                        <a:latin typeface="Cambria Math" panose="02040503050406030204" pitchFamily="18" charset="0"/>
                      </a:rPr>
                      <m:t>+1)</m:t>
                    </m:r>
                    <m:r>
                      <a:rPr lang="fr-FR" sz="1000" i="1">
                        <a:solidFill>
                          <a:srgbClr val="0070C0"/>
                        </a:solidFill>
                        <a:latin typeface="Cambria Math" panose="02040503050406030204" pitchFamily="18" charset="0"/>
                      </a:rPr>
                      <m:t> . </m:t>
                    </m:r>
                    <m:f>
                      <m:fPr>
                        <m:ctrlPr>
                          <a:rPr lang="fr-FR" sz="1000" i="1">
                            <a:solidFill>
                              <a:srgbClr val="0070C0"/>
                            </a:solidFill>
                            <a:latin typeface="Cambria Math" panose="02040503050406030204" pitchFamily="18" charset="0"/>
                          </a:rPr>
                        </m:ctrlPr>
                      </m:fPr>
                      <m:num>
                        <m:sSub>
                          <m:sSubPr>
                            <m:ctrlPr>
                              <a:rPr lang="fr-FR" sz="1000" i="1">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𝑓</m:t>
                            </m:r>
                          </m:e>
                          <m:sub>
                            <m:r>
                              <a:rPr lang="fr-FR" sz="1000" i="1">
                                <a:solidFill>
                                  <a:srgbClr val="0070C0"/>
                                </a:solidFill>
                                <a:latin typeface="Cambria Math" panose="02040503050406030204" pitchFamily="18" charset="0"/>
                              </a:rPr>
                              <m:t>𝑡</m:t>
                            </m:r>
                          </m:sub>
                        </m:sSub>
                        <m:r>
                          <a:rPr lang="fr-FR" sz="1000" b="0" i="1" smtClean="0">
                            <a:solidFill>
                              <a:srgbClr val="0070C0"/>
                            </a:solidFill>
                            <a:latin typeface="Cambria Math" panose="02040503050406030204" pitchFamily="18" charset="0"/>
                          </a:rPr>
                          <m:t>+1)</m:t>
                        </m:r>
                      </m:num>
                      <m:den>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r>
                          <a:rPr lang="fr-FR" sz="1000" b="0" i="1" smtClean="0">
                            <a:solidFill>
                              <a:srgbClr val="0070C0"/>
                            </a:solidFill>
                            <a:latin typeface="Cambria Math" panose="02040503050406030204" pitchFamily="18" charset="0"/>
                          </a:rPr>
                          <m:t>+2)</m:t>
                        </m:r>
                      </m:den>
                    </m:f>
                  </m:oMath>
                </a14:m>
                <a:r>
                  <a:rPr lang="fr-FR" baseline="0" dirty="0"/>
                  <a:t>  - 1 et </a:t>
                </a:r>
                <a14:m>
                  <m:oMath xmlns:m="http://schemas.openxmlformats.org/officeDocument/2006/math">
                    <m:sSub>
                      <m:sSubPr>
                        <m:ctrlPr>
                          <a:rPr lang="fr-FR" sz="1200" i="1" smtClean="0">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e>
                      <m:sub>
                        <m:r>
                          <a:rPr lang="fr-FR" sz="1200" i="1">
                            <a:solidFill>
                              <a:srgbClr val="0070C0"/>
                            </a:solidFill>
                            <a:latin typeface="Cambria Math" panose="02040503050406030204" pitchFamily="18" charset="0"/>
                          </a:rPr>
                          <m:t>𝑆</m:t>
                        </m:r>
                      </m:sub>
                    </m:sSub>
                    <m:r>
                      <a:rPr lang="fr-FR" sz="1200" b="0" i="1" smtClean="0">
                        <a:solidFill>
                          <a:srgbClr val="0070C0"/>
                        </a:solidFill>
                        <a:latin typeface="Cambria Math" panose="02040503050406030204" pitchFamily="18" charset="0"/>
                      </a:rPr>
                      <m:t>+1)</m:t>
                    </m:r>
                    <m:r>
                      <a:rPr lang="fr-FR" sz="1200" i="1">
                        <a:solidFill>
                          <a:srgbClr val="0070C0"/>
                        </a:solidFill>
                        <a:latin typeface="Cambria Math" panose="02040503050406030204" pitchFamily="18" charset="0"/>
                      </a:rPr>
                      <m:t> . </m:t>
                    </m:r>
                    <m:f>
                      <m:fPr>
                        <m:ctrlPr>
                          <a:rPr lang="fr-FR" sz="1200" i="1">
                            <a:solidFill>
                              <a:srgbClr val="0070C0"/>
                            </a:solidFill>
                            <a:latin typeface="Cambria Math" panose="02040503050406030204" pitchFamily="18" charset="0"/>
                          </a:rPr>
                        </m:ctrlPr>
                      </m:fPr>
                      <m:num>
                        <m:sSub>
                          <m:sSubPr>
                            <m:ctrlPr>
                              <a:rPr lang="fr-FR" sz="1200" i="1">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𝑓</m:t>
                            </m:r>
                          </m:e>
                          <m:sub>
                            <m:r>
                              <a:rPr lang="fr-FR" sz="1200" i="1">
                                <a:solidFill>
                                  <a:srgbClr val="0070C0"/>
                                </a:solidFill>
                                <a:latin typeface="Cambria Math" panose="02040503050406030204" pitchFamily="18" charset="0"/>
                              </a:rPr>
                              <m:t>𝑡</m:t>
                            </m:r>
                          </m:sub>
                        </m:sSub>
                        <m:r>
                          <a:rPr lang="fr-FR" sz="1200" b="0" i="1" smtClean="0">
                            <a:solidFill>
                              <a:srgbClr val="0070C0"/>
                            </a:solidFill>
                            <a:latin typeface="Cambria Math" panose="02040503050406030204" pitchFamily="18" charset="0"/>
                          </a:rPr>
                          <m:t>+1)</m:t>
                        </m:r>
                      </m:num>
                      <m:den>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r>
                          <a:rPr lang="fr-FR" sz="1200" b="0" i="1" smtClean="0">
                            <a:solidFill>
                              <a:srgbClr val="0070C0"/>
                            </a:solidFill>
                            <a:latin typeface="Cambria Math" panose="02040503050406030204" pitchFamily="18" charset="0"/>
                          </a:rPr>
                          <m:t>+2)</m:t>
                        </m:r>
                      </m:den>
                    </m:f>
                  </m:oMath>
                </a14:m>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et d’aller (si </a:t>
                </a:r>
                <a:r>
                  <a:rPr lang="fr-FR" baseline="0" dirty="0" err="1"/>
                  <a:t>f</a:t>
                </a:r>
                <a:r>
                  <a:rPr lang="fr-FR" baseline="-25000" dirty="0" err="1"/>
                  <a:t>st</a:t>
                </a:r>
                <a:r>
                  <a:rPr lang="fr-FR" baseline="0" dirty="0"/>
                  <a:t> &gt;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Choice>
        <mc:Fallback xmlns="">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r>
                  <a:rPr lang="fr-FR" sz="1800" i="0">
                    <a:latin typeface="Cambria Math" panose="02040503050406030204" pitchFamily="18" charset="0"/>
                  </a:rPr>
                  <a:t>(</a:t>
                </a:r>
                <a:r>
                  <a:rPr lang="fr-FR" sz="1800" b="0" i="0">
                    <a:latin typeface="Cambria Math" panose="02040503050406030204" pitchFamily="18" charset="0"/>
                  </a:rPr>
                  <a:t>𝑛 !)/(𝑛 −𝑘)!</a:t>
                </a:r>
                <a:endParaRPr lang="fr-FR" dirty="0"/>
              </a:p>
              <a:p>
                <a:endParaRPr lang="fr-FR" dirty="0"/>
              </a:p>
              <a:p>
                <a:r>
                  <a:rPr lang="fr-FR" dirty="0"/>
                  <a:t>Alors la probabilité P(x) vaut : </a:t>
                </a:r>
                <a:r>
                  <a:rPr lang="fr-FR" sz="1600" i="0">
                    <a:latin typeface="Cambria Math" panose="02040503050406030204" pitchFamily="18" charset="0"/>
                  </a:rPr>
                  <a:t>(■8(</a:t>
                </a:r>
                <a:r>
                  <a:rPr lang="fr-FR" sz="1600" b="0" i="0">
                    <a:latin typeface="Cambria Math" panose="02040503050406030204" pitchFamily="18" charset="0"/>
                  </a:rPr>
                  <a:t>𝑀_𝑆@𝐾)).  (〖(𝑓_𝑡)〗_𝑥  〖(𝑀 − 𝑓_𝑡)〗_(𝑀_𝑆−𝑥))/〖(𝑀)〗_(𝑀_𝑆 ) </a:t>
                </a:r>
                <a:endParaRPr lang="fr-FR" dirty="0"/>
              </a:p>
              <a:p>
                <a:endParaRPr lang="fr-FR" dirty="0"/>
              </a:p>
              <a:p>
                <a:r>
                  <a:rPr lang="fr-FR" dirty="0"/>
                  <a:t>L’espérance de la loi hypergéométrique, </a:t>
                </a:r>
                <a:r>
                  <a:rPr lang="fr-FR" i="0">
                    <a:latin typeface="Cambria Math" panose="02040503050406030204" pitchFamily="18" charset="0"/>
                  </a:rPr>
                  <a:t>(</a:t>
                </a:r>
                <a:r>
                  <a:rPr lang="fr-FR" b="0" i="0">
                    <a:latin typeface="Cambria Math" panose="02040503050406030204" pitchFamily="18" charset="0"/>
                  </a:rPr>
                  <a:t>𝑓_𝑠𝑡 ) ̂</a:t>
                </a:r>
                <a:r>
                  <a:rPr lang="fr-FR" dirty="0"/>
                  <a:t>, vaut ici : </a:t>
                </a:r>
                <a:r>
                  <a:rPr lang="fr-FR" sz="1800" b="0" i="0">
                    <a:latin typeface="Cambria Math" panose="02040503050406030204" pitchFamily="18" charset="0"/>
                  </a:rPr>
                  <a:t>𝑀_𝑆  .  𝑓_𝑡/𝑀</a:t>
                </a:r>
                <a:r>
                  <a:rPr lang="fr-FR" dirty="0"/>
                  <a:t> et</a:t>
                </a:r>
                <a:r>
                  <a:rPr lang="fr-FR" baseline="0" dirty="0"/>
                  <a:t> est comprise entre </a:t>
                </a:r>
                <a:r>
                  <a:rPr lang="fr-FR" sz="1000" i="0">
                    <a:solidFill>
                      <a:srgbClr val="0070C0"/>
                    </a:solidFill>
                    <a:latin typeface="Cambria Math" panose="02040503050406030204" pitchFamily="18" charset="0"/>
                  </a:rPr>
                  <a:t>〖</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𝑀〗_𝑆</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 .  (〖</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𝑓〗_𝑡</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𝑀</a:t>
                </a:r>
                <a:r>
                  <a:rPr lang="fr-FR" sz="1000" b="0" i="0">
                    <a:solidFill>
                      <a:srgbClr val="0070C0"/>
                    </a:solidFill>
                    <a:latin typeface="Cambria Math" panose="02040503050406030204" pitchFamily="18" charset="0"/>
                  </a:rPr>
                  <a:t>+2))</a:t>
                </a:r>
                <a:r>
                  <a:rPr lang="fr-FR" baseline="0" dirty="0"/>
                  <a:t>  - 1 et </a:t>
                </a:r>
                <a:r>
                  <a:rPr lang="fr-FR" sz="1200" i="0">
                    <a:solidFill>
                      <a:srgbClr val="0070C0"/>
                    </a:solidFill>
                    <a:latin typeface="Cambria Math" panose="02040503050406030204" pitchFamily="18" charset="0"/>
                  </a:rPr>
                  <a:t>〖</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𝑀〗_𝑆</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 .  (〖</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𝑓〗_𝑡</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𝑀</a:t>
                </a:r>
                <a:r>
                  <a:rPr lang="fr-FR" sz="1200" b="0" i="0">
                    <a:solidFill>
                      <a:srgbClr val="0070C0"/>
                    </a:solidFill>
                    <a:latin typeface="Cambria Math" panose="02040503050406030204" pitchFamily="18" charset="0"/>
                  </a:rPr>
                  <a:t>+2))</a:t>
                </a:r>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et d’aller (si </a:t>
                </a:r>
                <a:r>
                  <a:rPr lang="fr-FR" baseline="0" dirty="0" err="1"/>
                  <a:t>f</a:t>
                </a:r>
                <a:r>
                  <a:rPr lang="fr-FR" baseline="-25000" dirty="0" err="1"/>
                  <a:t>st</a:t>
                </a:r>
                <a:r>
                  <a:rPr lang="fr-FR" baseline="0" dirty="0"/>
                  <a:t> &gt;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134266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1426B7A-56AB-4D19-8AFA-E1CE78F6FA7B}"/>
              </a:ext>
            </a:extLst>
          </p:cNvPr>
          <p:cNvSpPr>
            <a:spLocks noGrp="1"/>
          </p:cNvSpPr>
          <p:nvPr>
            <p:ph type="body" idx="1"/>
          </p:nvPr>
        </p:nvSpPr>
        <p:spPr/>
        <p:txBody>
          <a:bodyPr/>
          <a:lstStyle/>
          <a:p>
            <a:r>
              <a:rPr lang="en-US" dirty="0" err="1"/>
              <a:t>pMI</a:t>
            </a:r>
            <a:r>
              <a:rPr lang="en-US" dirty="0"/>
              <a:t> : point-wise Mutual Information</a:t>
            </a:r>
          </a:p>
          <a:p>
            <a:r>
              <a:rPr lang="en-US" dirty="0" err="1"/>
              <a:t>Mikolov</a:t>
            </a:r>
            <a:r>
              <a:rPr lang="en-US" dirty="0"/>
              <a:t>, et. al: (2013) “Distributed Representations of Words and Phrases and their Compositionality”.</a:t>
            </a:r>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7</a:t>
            </a:fld>
            <a:endParaRPr lang="fr-FR"/>
          </a:p>
        </p:txBody>
      </p:sp>
    </p:spTree>
    <p:extLst>
      <p:ext uri="{BB962C8B-B14F-4D97-AF65-F5344CB8AC3E}">
        <p14:creationId xmlns:p14="http://schemas.microsoft.com/office/powerpoint/2010/main" val="9798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(N = nombre de documents) car il n’y a de la place que pour m</a:t>
                </a:r>
                <a:r>
                  <a:rPr lang="fr-FR" baseline="-25000" dirty="0"/>
                  <a:t>c</a:t>
                </a:r>
                <a:r>
                  <a:rPr lang="fr-FR" dirty="0"/>
                  <a:t>-1 </a:t>
                </a:r>
                <a:r>
                  <a:rPr lang="fr-FR" dirty="0" err="1"/>
                  <a:t>bigrammes</a:t>
                </a:r>
                <a:r>
                  <a:rPr lang="fr-FR" dirty="0"/>
                  <a:t> par document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8</a:t>
            </a:fld>
            <a:endParaRPr lang="fr-FR"/>
          </a:p>
        </p:txBody>
      </p:sp>
    </p:spTree>
    <p:extLst>
      <p:ext uri="{BB962C8B-B14F-4D97-AF65-F5344CB8AC3E}">
        <p14:creationId xmlns:p14="http://schemas.microsoft.com/office/powerpoint/2010/main" val="176923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9</a:t>
            </a:fld>
            <a:endParaRPr lang="fr-FR"/>
          </a:p>
        </p:txBody>
      </p:sp>
    </p:spTree>
    <p:extLst>
      <p:ext uri="{BB962C8B-B14F-4D97-AF65-F5344CB8AC3E}">
        <p14:creationId xmlns:p14="http://schemas.microsoft.com/office/powerpoint/2010/main" val="6521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24/01/2022</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24/01/2022</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edutechwiki.unige.ch/fr/Fichier:K_Means_Example_Step_1.png" TargetMode="External"/><Relationship Id="rId7" Type="http://schemas.openxmlformats.org/officeDocument/2006/relationships/hyperlink" Target="http://edutechwiki.unige.ch/fr/Fichier:K_Means_Example_Step_3.p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edutechwiki.unige.ch/fr/Fichier:K_Means_Example_Step_2.png" TargetMode="Externa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hyperlink" Target="http://edutechwiki.unige.ch/fr/Fichier:K_Means_Example_Step_4.png"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24.png"/><Relationship Id="rId4" Type="http://schemas.openxmlformats.org/officeDocument/2006/relationships/image" Target="../media/image44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Université Gustave Eiffel - </a:t>
            </a:r>
            <a:r>
              <a:rPr lang="fr-FR">
                <a:latin typeface="Helvetica Light"/>
              </a:rPr>
              <a:t>M2 D2SN</a:t>
            </a:r>
            <a:endParaRPr lang="fr-FR" dirty="0">
              <a:latin typeface="Helvetica Light"/>
            </a:endParaRPr>
          </a:p>
          <a:p>
            <a:r>
              <a:rPr lang="fr-FR" dirty="0">
                <a:latin typeface="Helvetica Light"/>
              </a:rPr>
              <a:t>1</a:t>
            </a:r>
            <a:r>
              <a:rPr lang="fr-FR" baseline="30000" dirty="0">
                <a:latin typeface="Helvetica Light"/>
              </a:rPr>
              <a:t>er</a:t>
            </a:r>
            <a:r>
              <a:rPr lang="fr-FR" dirty="0">
                <a:latin typeface="Helvetica Light"/>
              </a:rPr>
              <a:t> semestre 2021-2022</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Calculs de cooccurrences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liste des documents mis eux-mêmes sous forme de liste de </a:t>
            </a:r>
            <a:r>
              <a:rPr lang="fr-FR" dirty="0" err="1"/>
              <a:t>tokens</a:t>
            </a:r>
            <a:r>
              <a:rPr lang="fr-FR" dirty="0"/>
              <a:t>, créer le </a:t>
            </a:r>
            <a:r>
              <a:rPr lang="fr-FR" b="1" dirty="0"/>
              <a:t>modèle de syntagme</a:t>
            </a:r>
            <a:r>
              <a:rPr lang="fr-FR" dirty="0"/>
              <a:t>. Remarque : la fonction s’appelle Phrases (qui veut dire syntagme, groupe de mots et non phrase). Les principaux paramètres sont : </a:t>
            </a:r>
            <a:r>
              <a:rPr lang="fr-FR" sz="2000" dirty="0" err="1">
                <a:latin typeface="Courier New" panose="02070309020205020404" pitchFamily="49" charset="0"/>
                <a:cs typeface="Courier New" panose="02070309020205020404" pitchFamily="49" charset="0"/>
              </a:rPr>
              <a:t>scoring</a:t>
            </a:r>
            <a:r>
              <a:rPr lang="fr-FR" dirty="0"/>
              <a:t>, méthode utilisée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npmi</a:t>
            </a:r>
            <a:r>
              <a:rPr lang="fr-FR" sz="2000" dirty="0">
                <a:latin typeface="Courier New" panose="02070309020205020404" pitchFamily="49" charset="0"/>
                <a:cs typeface="Courier New" panose="02070309020205020404" pitchFamily="49" charset="0"/>
              </a:rPr>
              <a:t>'</a:t>
            </a:r>
            <a:r>
              <a:rPr lang="fr-FR" dirty="0"/>
              <a:t> ou </a:t>
            </a:r>
            <a:r>
              <a:rPr lang="fr-FR" sz="2000" dirty="0">
                <a:latin typeface="Courier New" panose="02070309020205020404" pitchFamily="49" charset="0"/>
                <a:cs typeface="Courier New" panose="02070309020205020404" pitchFamily="49" charset="0"/>
              </a:rPr>
              <a:t>'default' = </a:t>
            </a:r>
            <a:r>
              <a:rPr lang="fr-FR" dirty="0" err="1"/>
              <a:t>compositionnalité</a:t>
            </a:r>
            <a:r>
              <a:rPr lang="fr-FR" dirty="0"/>
              <a:t>), </a:t>
            </a:r>
            <a:r>
              <a:rPr lang="fr-FR" sz="2000" dirty="0" err="1">
                <a:latin typeface="Courier New" panose="02070309020205020404" pitchFamily="49" charset="0"/>
                <a:cs typeface="Courier New" panose="02070309020205020404" pitchFamily="49" charset="0"/>
              </a:rPr>
              <a:t>threshold</a:t>
            </a:r>
            <a:r>
              <a:rPr lang="fr-FR" dirty="0"/>
              <a:t>, seuil au-dessus duquel on retient les syntagmes (pour NPMI entre 0 et 1, vers 0.75, pour le défaut, procéder à un premier examen) et </a:t>
            </a:r>
            <a:r>
              <a:rPr lang="fr-FR" sz="2000" dirty="0" err="1">
                <a:latin typeface="Courier New" panose="02070309020205020404" pitchFamily="49" charset="0"/>
                <a:cs typeface="Courier New" panose="02070309020205020404" pitchFamily="49" charset="0"/>
              </a:rPr>
              <a:t>min_count</a:t>
            </a:r>
            <a:r>
              <a:rPr lang="fr-FR" dirty="0"/>
              <a:t> (limite en deçà de laquelle les cooccurrences ne sont pas prises en compte, ne fonctionne pas pour NPMI…)</a:t>
            </a:r>
          </a:p>
          <a:p>
            <a:pPr marL="457200" lvl="1" indent="0">
              <a:buNone/>
            </a:pPr>
            <a:r>
              <a:rPr lang="fr-FR" sz="18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sz="2000" dirty="0"/>
              <a:t>	</a:t>
            </a:r>
          </a:p>
          <a:p>
            <a:pPr marL="457200" lvl="1" indent="0">
              <a:buNone/>
            </a:pPr>
            <a:r>
              <a:rPr lang="da-DK" sz="2000" dirty="0">
                <a:latin typeface="Courier New" panose="02070309020205020404" pitchFamily="49" charset="0"/>
                <a:cs typeface="Courier New" panose="02070309020205020404" pitchFamily="49" charset="0"/>
              </a:rPr>
              <a:t>	modele_syntagme = Phrases(</a:t>
            </a:r>
            <a:r>
              <a:rPr lang="fr-FR" sz="2000" dirty="0" err="1">
                <a:latin typeface="Courier New" panose="02070309020205020404" pitchFamily="49" charset="0"/>
                <a:cs typeface="Courier New" panose="02070309020205020404" pitchFamily="49" charset="0"/>
              </a:rPr>
              <a:t>l_docs_termes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scoring</a:t>
            </a:r>
            <a:r>
              <a:rPr lang="fr-FR" sz="2000" dirty="0">
                <a:latin typeface="Courier New" panose="02070309020205020404" pitchFamily="49" charset="0"/>
                <a:cs typeface="Courier New" panose="02070309020205020404" pitchFamily="49" charset="0"/>
              </a:rPr>
              <a:t>='default'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threshold</a:t>
            </a:r>
            <a:r>
              <a:rPr lang="fr-FR" sz="2000" dirty="0">
                <a:latin typeface="Courier New" panose="02070309020205020404" pitchFamily="49" charset="0"/>
                <a:cs typeface="Courier New" panose="02070309020205020404" pitchFamily="49" charset="0"/>
              </a:rPr>
              <a:t>=1000)</a:t>
            </a:r>
          </a:p>
          <a:p>
            <a:pPr lvl="1">
              <a:buFontTx/>
              <a:buChar char="-"/>
            </a:pPr>
            <a:r>
              <a:rPr lang="fr-FR" dirty="0">
                <a:latin typeface="Calibri" panose="020F0502020204030204" pitchFamily="34" charset="0"/>
                <a:cs typeface="Calibri" panose="020F0502020204030204" pitchFamily="34" charset="0"/>
              </a:rPr>
              <a:t>A partir du modèle, obtenir la liste des syntagmes et leurs scores (note, la liste renvoyée contient pour chaque syntagme autant d’items que d’occurrences que dans le corpus, et est à retravailler)</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modele_syntagma.export_phrases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Obtenir la liste des </a:t>
            </a:r>
            <a:r>
              <a:rPr lang="fr-FR" dirty="0" err="1">
                <a:latin typeface="Calibri" panose="020F0502020204030204" pitchFamily="34" charset="0"/>
                <a:cs typeface="Calibri" panose="020F0502020204030204" pitchFamily="34" charset="0"/>
              </a:rPr>
              <a:t>tokens</a:t>
            </a:r>
            <a:r>
              <a:rPr lang="fr-FR" dirty="0">
                <a:latin typeface="Calibri" panose="020F0502020204030204" pitchFamily="34" charset="0"/>
                <a:cs typeface="Calibri" panose="020F0502020204030204" pitchFamily="34" charset="0"/>
              </a:rPr>
              <a:t> d’un document avec les syntagmes trouvés fusionnés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l_tokens_avec_syntagmes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modele_syntagme</a:t>
            </a:r>
            <a:r>
              <a:rPr lang="en-US" sz="2000" dirty="0">
                <a:latin typeface="Courier New" panose="02070309020205020404" pitchFamily="49" charset="0"/>
                <a:cs typeface="Courier New" panose="02070309020205020404" pitchFamily="49" charset="0"/>
              </a:rPr>
              <a:t>[l</a:t>
            </a:r>
            <a:r>
              <a:rPr lang="fr-FR" sz="2000" dirty="0">
                <a:latin typeface="Courier New" panose="02070309020205020404" pitchFamily="49" charset="0"/>
                <a:cs typeface="Courier New" panose="02070309020205020404" pitchFamily="49" charset="0"/>
              </a:rPr>
              <a:t>_</a:t>
            </a:r>
            <a:r>
              <a:rPr lang="fr-FR" sz="2000" dirty="0" err="1">
                <a:latin typeface="Courier New" panose="02070309020205020404" pitchFamily="49" charset="0"/>
                <a:cs typeface="Courier New" panose="02070309020205020404" pitchFamily="49" charset="0"/>
              </a:rPr>
              <a:t>tokens</a:t>
            </a:r>
            <a:r>
              <a:rPr lang="en-US" sz="2000" dirty="0">
                <a:latin typeface="Courier New" panose="02070309020205020404" pitchFamily="49" charset="0"/>
                <a:cs typeface="Courier New" panose="02070309020205020404" pitchFamily="49" charset="0"/>
              </a:rPr>
              <a:t>]</a:t>
            </a:r>
          </a:p>
          <a:p>
            <a:pPr marL="457200" lvl="1" indent="0">
              <a:buNone/>
            </a:pPr>
            <a:endParaRPr lang="fr-FR" sz="2000" dirty="0">
              <a:solidFill>
                <a:srgbClr val="FF0000"/>
              </a:solidFill>
              <a:latin typeface="Courier New" panose="02070309020205020404" pitchFamily="49" charset="0"/>
              <a:cs typeface="Courier New" panose="02070309020205020404" pitchFamily="49" charset="0"/>
            </a:endParaRP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b="1" dirty="0"/>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69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4" y="1005114"/>
            <a:ext cx="11917375" cy="1392551"/>
          </a:xfrm>
        </p:spPr>
        <p:txBody>
          <a:bodyPr>
            <a:normAutofit/>
          </a:bodyPr>
          <a:lstStyle/>
          <a:p>
            <a:r>
              <a:rPr lang="fr-FR" b="1" dirty="0"/>
              <a:t>Regrouper</a:t>
            </a:r>
            <a:r>
              <a:rPr lang="fr-FR" dirty="0"/>
              <a:t> des objets (documents, termes) en </a:t>
            </a:r>
            <a:r>
              <a:rPr lang="fr-FR" b="1" dirty="0"/>
              <a:t>groupes</a:t>
            </a:r>
            <a:r>
              <a:rPr lang="fr-FR" dirty="0"/>
              <a:t> (clusters) qui soient :</a:t>
            </a:r>
          </a:p>
          <a:p>
            <a:pPr lvl="1"/>
            <a:r>
              <a:rPr lang="fr-FR" dirty="0"/>
              <a:t>Homogènes, au sein d’un groupe, les objets sont le plus possible similaires entre eux</a:t>
            </a:r>
          </a:p>
          <a:p>
            <a:pPr lvl="1"/>
            <a:r>
              <a:rPr lang="fr-FR" dirty="0"/>
              <a:t>Différenciés, les groupes sont le plus possible dissimilaires entre 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a:t>Groupement (clustering)</a:t>
            </a:r>
            <a:endParaRPr lang="fr-FR" dirty="0"/>
          </a:p>
        </p:txBody>
      </p:sp>
      <p:cxnSp>
        <p:nvCxnSpPr>
          <p:cNvPr id="6" name="Straight Connector 5">
            <a:extLst>
              <a:ext uri="{FF2B5EF4-FFF2-40B4-BE49-F238E27FC236}">
                <a16:creationId xmlns:a16="http://schemas.microsoft.com/office/drawing/2014/main" id="{E971E687-D0AB-4A6F-A372-F32239FAF289}"/>
              </a:ext>
            </a:extLst>
          </p:cNvPr>
          <p:cNvCxnSpPr>
            <a:cxnSpLocks/>
          </p:cNvCxnSpPr>
          <p:nvPr/>
        </p:nvCxnSpPr>
        <p:spPr>
          <a:xfrm>
            <a:off x="4455885" y="2397665"/>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5C60B9-3D5E-4FD6-B15C-C90DE7E0A585}"/>
              </a:ext>
            </a:extLst>
          </p:cNvPr>
          <p:cNvCxnSpPr>
            <a:cxnSpLocks/>
          </p:cNvCxnSpPr>
          <p:nvPr/>
        </p:nvCxnSpPr>
        <p:spPr>
          <a:xfrm flipH="1" flipV="1">
            <a:off x="4455887" y="3495135"/>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1A21DB-ED5D-44B3-9DA0-71E3663A17C3}"/>
              </a:ext>
            </a:extLst>
          </p:cNvPr>
          <p:cNvCxnSpPr>
            <a:cxnSpLocks/>
          </p:cNvCxnSpPr>
          <p:nvPr/>
        </p:nvCxnSpPr>
        <p:spPr>
          <a:xfrm flipH="1">
            <a:off x="3846285" y="3495134"/>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67DED09-5739-43B3-9682-BCEB5C8F5E58}"/>
              </a:ext>
            </a:extLst>
          </p:cNvPr>
          <p:cNvSpPr/>
          <p:nvPr/>
        </p:nvSpPr>
        <p:spPr>
          <a:xfrm>
            <a:off x="2917370" y="2888343"/>
            <a:ext cx="1233703" cy="9144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Isosceles Triangle 22">
            <a:extLst>
              <a:ext uri="{FF2B5EF4-FFF2-40B4-BE49-F238E27FC236}">
                <a16:creationId xmlns:a16="http://schemas.microsoft.com/office/drawing/2014/main" id="{AD8832D9-9239-4BF4-827F-083C9089F57A}"/>
              </a:ext>
            </a:extLst>
          </p:cNvPr>
          <p:cNvSpPr/>
          <p:nvPr/>
        </p:nvSpPr>
        <p:spPr>
          <a:xfrm>
            <a:off x="3427900" y="295852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Isosceles Triangle 23">
            <a:extLst>
              <a:ext uri="{FF2B5EF4-FFF2-40B4-BE49-F238E27FC236}">
                <a16:creationId xmlns:a16="http://schemas.microsoft.com/office/drawing/2014/main" id="{EB2FFAF4-5CC7-4769-80E3-D583EE237761}"/>
              </a:ext>
            </a:extLst>
          </p:cNvPr>
          <p:cNvSpPr/>
          <p:nvPr/>
        </p:nvSpPr>
        <p:spPr>
          <a:xfrm>
            <a:off x="3690166" y="3064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Isosceles Triangle 24">
            <a:extLst>
              <a:ext uri="{FF2B5EF4-FFF2-40B4-BE49-F238E27FC236}">
                <a16:creationId xmlns:a16="http://schemas.microsoft.com/office/drawing/2014/main" id="{37860D71-5F23-4F3B-B09A-4C03B475237A}"/>
              </a:ext>
            </a:extLst>
          </p:cNvPr>
          <p:cNvSpPr/>
          <p:nvPr/>
        </p:nvSpPr>
        <p:spPr>
          <a:xfrm>
            <a:off x="3587558" y="346000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Isosceles Triangle 25">
            <a:extLst>
              <a:ext uri="{FF2B5EF4-FFF2-40B4-BE49-F238E27FC236}">
                <a16:creationId xmlns:a16="http://schemas.microsoft.com/office/drawing/2014/main" id="{9F9FD76E-D8E0-4D88-B475-816D39008DE7}"/>
              </a:ext>
            </a:extLst>
          </p:cNvPr>
          <p:cNvSpPr/>
          <p:nvPr/>
        </p:nvSpPr>
        <p:spPr>
          <a:xfrm>
            <a:off x="3030957" y="3345543"/>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Isosceles Triangle 26">
            <a:extLst>
              <a:ext uri="{FF2B5EF4-FFF2-40B4-BE49-F238E27FC236}">
                <a16:creationId xmlns:a16="http://schemas.microsoft.com/office/drawing/2014/main" id="{9EFD6120-B399-4401-A8F5-FAF756A00105}"/>
              </a:ext>
            </a:extLst>
          </p:cNvPr>
          <p:cNvSpPr/>
          <p:nvPr/>
        </p:nvSpPr>
        <p:spPr>
          <a:xfrm>
            <a:off x="3293223" y="338063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Isosceles Triangle 27">
            <a:extLst>
              <a:ext uri="{FF2B5EF4-FFF2-40B4-BE49-F238E27FC236}">
                <a16:creationId xmlns:a16="http://schemas.microsoft.com/office/drawing/2014/main" id="{54961CCE-CE77-46AE-AE8E-04AE3D5F7BF9}"/>
              </a:ext>
            </a:extLst>
          </p:cNvPr>
          <p:cNvSpPr/>
          <p:nvPr/>
        </p:nvSpPr>
        <p:spPr>
          <a:xfrm>
            <a:off x="3133556" y="308199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919BDF29-0479-4338-961D-25255AA040E7}"/>
              </a:ext>
            </a:extLst>
          </p:cNvPr>
          <p:cNvSpPr/>
          <p:nvPr/>
        </p:nvSpPr>
        <p:spPr>
          <a:xfrm>
            <a:off x="5232404" y="3307476"/>
            <a:ext cx="1233703" cy="66287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D2274E50-9525-40E3-B2AC-67F5A6957A65}"/>
              </a:ext>
            </a:extLst>
          </p:cNvPr>
          <p:cNvSpPr/>
          <p:nvPr/>
        </p:nvSpPr>
        <p:spPr>
          <a:xfrm>
            <a:off x="5356447" y="3597718"/>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978601F2-C195-4B79-8300-BC870707B436}"/>
              </a:ext>
            </a:extLst>
          </p:cNvPr>
          <p:cNvSpPr/>
          <p:nvPr/>
        </p:nvSpPr>
        <p:spPr>
          <a:xfrm>
            <a:off x="5672045" y="370746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a:extLst>
              <a:ext uri="{FF2B5EF4-FFF2-40B4-BE49-F238E27FC236}">
                <a16:creationId xmlns:a16="http://schemas.microsoft.com/office/drawing/2014/main" id="{001ADFEC-EB1B-441D-BD60-7FF69E29CB27}"/>
              </a:ext>
            </a:extLst>
          </p:cNvPr>
          <p:cNvSpPr/>
          <p:nvPr/>
        </p:nvSpPr>
        <p:spPr>
          <a:xfrm>
            <a:off x="6094655" y="3562327"/>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a:extLst>
              <a:ext uri="{FF2B5EF4-FFF2-40B4-BE49-F238E27FC236}">
                <a16:creationId xmlns:a16="http://schemas.microsoft.com/office/drawing/2014/main" id="{719B81AD-628C-49B4-86E7-BF999AA0F59C}"/>
              </a:ext>
            </a:extLst>
          </p:cNvPr>
          <p:cNvSpPr/>
          <p:nvPr/>
        </p:nvSpPr>
        <p:spPr>
          <a:xfrm>
            <a:off x="5569098" y="3401874"/>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2FF55B20-141D-4337-A280-BAC784DCDB44}"/>
              </a:ext>
            </a:extLst>
          </p:cNvPr>
          <p:cNvSpPr/>
          <p:nvPr/>
        </p:nvSpPr>
        <p:spPr>
          <a:xfrm>
            <a:off x="5888074" y="333497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a:extLst>
              <a:ext uri="{FF2B5EF4-FFF2-40B4-BE49-F238E27FC236}">
                <a16:creationId xmlns:a16="http://schemas.microsoft.com/office/drawing/2014/main" id="{F8EA0F7F-8D72-4D78-824C-146F223A59EE}"/>
              </a:ext>
            </a:extLst>
          </p:cNvPr>
          <p:cNvSpPr/>
          <p:nvPr/>
        </p:nvSpPr>
        <p:spPr>
          <a:xfrm>
            <a:off x="4455885" y="2438705"/>
            <a:ext cx="900562" cy="850537"/>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9A8CA2C-48F0-4263-BC74-3ADC8C102C37}"/>
              </a:ext>
            </a:extLst>
          </p:cNvPr>
          <p:cNvSpPr/>
          <p:nvPr/>
        </p:nvSpPr>
        <p:spPr>
          <a:xfrm flipH="1">
            <a:off x="4645460" y="2884152"/>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0B7D768-A74A-4898-99A2-9910E35FCFDC}"/>
              </a:ext>
            </a:extLst>
          </p:cNvPr>
          <p:cNvSpPr/>
          <p:nvPr/>
        </p:nvSpPr>
        <p:spPr>
          <a:xfrm flipH="1">
            <a:off x="4588963" y="2629468"/>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EFBD67B-3E8D-499E-A6AC-16A3AF3B55DC}"/>
              </a:ext>
            </a:extLst>
          </p:cNvPr>
          <p:cNvSpPr/>
          <p:nvPr/>
        </p:nvSpPr>
        <p:spPr>
          <a:xfrm flipH="1">
            <a:off x="4972705" y="2557689"/>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68360988-1FC4-43DF-B8EF-23C8A87C0321}"/>
              </a:ext>
            </a:extLst>
          </p:cNvPr>
          <p:cNvSpPr/>
          <p:nvPr/>
        </p:nvSpPr>
        <p:spPr>
          <a:xfrm flipH="1">
            <a:off x="5000953" y="3022435"/>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35B5640D-8ADD-4CA0-98AC-387718345710}"/>
              </a:ext>
            </a:extLst>
          </p:cNvPr>
          <p:cNvSpPr txBox="1"/>
          <p:nvPr/>
        </p:nvSpPr>
        <p:spPr>
          <a:xfrm>
            <a:off x="1521490" y="2518731"/>
            <a:ext cx="1288923" cy="861774"/>
          </a:xfrm>
          <a:prstGeom prst="rect">
            <a:avLst/>
          </a:prstGeom>
          <a:noFill/>
        </p:spPr>
        <p:txBody>
          <a:bodyPr wrap="square" rtlCol="0">
            <a:spAutoFit/>
          </a:bodyPr>
          <a:lstStyle/>
          <a:p>
            <a:r>
              <a:rPr lang="fr-FR" sz="1600" dirty="0"/>
              <a:t>Distances intra-groupe</a:t>
            </a:r>
          </a:p>
          <a:p>
            <a:r>
              <a:rPr lang="fr-FR" sz="1600" dirty="0"/>
              <a:t>minimisées</a:t>
            </a:r>
          </a:p>
        </p:txBody>
      </p:sp>
      <p:cxnSp>
        <p:nvCxnSpPr>
          <p:cNvPr id="43" name="Straight Arrow Connector 42">
            <a:extLst>
              <a:ext uri="{FF2B5EF4-FFF2-40B4-BE49-F238E27FC236}">
                <a16:creationId xmlns:a16="http://schemas.microsoft.com/office/drawing/2014/main" id="{26E88FD2-C26F-4E2D-9BA9-FC8B114F11C4}"/>
              </a:ext>
            </a:extLst>
          </p:cNvPr>
          <p:cNvCxnSpPr>
            <a:cxnSpLocks/>
          </p:cNvCxnSpPr>
          <p:nvPr/>
        </p:nvCxnSpPr>
        <p:spPr>
          <a:xfrm>
            <a:off x="3486384" y="3171170"/>
            <a:ext cx="144684" cy="371168"/>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B86D5F-7E70-4F0D-979B-7760FA62150F}"/>
              </a:ext>
            </a:extLst>
          </p:cNvPr>
          <p:cNvCxnSpPr>
            <a:cxnSpLocks/>
          </p:cNvCxnSpPr>
          <p:nvPr/>
        </p:nvCxnSpPr>
        <p:spPr>
          <a:xfrm>
            <a:off x="1521490" y="3397645"/>
            <a:ext cx="495319" cy="1"/>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403F5B-85C1-4E9D-9CBF-C9DED9C20707}"/>
              </a:ext>
            </a:extLst>
          </p:cNvPr>
          <p:cNvCxnSpPr>
            <a:cxnSpLocks/>
          </p:cNvCxnSpPr>
          <p:nvPr/>
        </p:nvCxnSpPr>
        <p:spPr>
          <a:xfrm>
            <a:off x="1673890" y="3550045"/>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A2AF3-CA0B-4189-A297-5B0D2011A873}"/>
              </a:ext>
            </a:extLst>
          </p:cNvPr>
          <p:cNvCxnSpPr>
            <a:cxnSpLocks/>
          </p:cNvCxnSpPr>
          <p:nvPr/>
        </p:nvCxnSpPr>
        <p:spPr>
          <a:xfrm>
            <a:off x="1826290" y="3702445"/>
            <a:ext cx="495319" cy="1"/>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379F7-6ED3-4976-8974-6968C193EEF4}"/>
              </a:ext>
            </a:extLst>
          </p:cNvPr>
          <p:cNvCxnSpPr>
            <a:cxnSpLocks/>
            <a:endCxn id="40" idx="0"/>
          </p:cNvCxnSpPr>
          <p:nvPr/>
        </p:nvCxnSpPr>
        <p:spPr>
          <a:xfrm>
            <a:off x="4792552" y="2768712"/>
            <a:ext cx="293461" cy="253723"/>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1F3883-5BA7-4095-9794-DAE8E10D38CD}"/>
              </a:ext>
            </a:extLst>
          </p:cNvPr>
          <p:cNvCxnSpPr>
            <a:cxnSpLocks/>
          </p:cNvCxnSpPr>
          <p:nvPr/>
        </p:nvCxnSpPr>
        <p:spPr>
          <a:xfrm>
            <a:off x="5591735" y="3661733"/>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8A5DC8-01AA-431F-A138-EFB3AB7DBD64}"/>
              </a:ext>
            </a:extLst>
          </p:cNvPr>
          <p:cNvSpPr txBox="1"/>
          <p:nvPr/>
        </p:nvSpPr>
        <p:spPr>
          <a:xfrm>
            <a:off x="5672045" y="2202807"/>
            <a:ext cx="1288923" cy="861774"/>
          </a:xfrm>
          <a:prstGeom prst="rect">
            <a:avLst/>
          </a:prstGeom>
          <a:noFill/>
        </p:spPr>
        <p:txBody>
          <a:bodyPr wrap="square" rtlCol="0">
            <a:spAutoFit/>
          </a:bodyPr>
          <a:lstStyle/>
          <a:p>
            <a:r>
              <a:rPr lang="fr-FR" sz="1600" dirty="0"/>
              <a:t>Distances inter-groupe</a:t>
            </a:r>
          </a:p>
          <a:p>
            <a:r>
              <a:rPr lang="fr-FR" sz="1600" dirty="0"/>
              <a:t>maximisées</a:t>
            </a:r>
          </a:p>
        </p:txBody>
      </p:sp>
      <p:cxnSp>
        <p:nvCxnSpPr>
          <p:cNvPr id="56" name="Straight Arrow Connector 55">
            <a:extLst>
              <a:ext uri="{FF2B5EF4-FFF2-40B4-BE49-F238E27FC236}">
                <a16:creationId xmlns:a16="http://schemas.microsoft.com/office/drawing/2014/main" id="{FECA6206-7E59-4334-80F2-D1B05E34F85C}"/>
              </a:ext>
            </a:extLst>
          </p:cNvPr>
          <p:cNvCxnSpPr>
            <a:cxnSpLocks/>
          </p:cNvCxnSpPr>
          <p:nvPr/>
        </p:nvCxnSpPr>
        <p:spPr>
          <a:xfrm>
            <a:off x="6218447" y="3091666"/>
            <a:ext cx="495319" cy="1"/>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A61E453-4897-46BB-AC58-940D46059394}"/>
              </a:ext>
            </a:extLst>
          </p:cNvPr>
          <p:cNvCxnSpPr>
            <a:cxnSpLocks/>
            <a:endCxn id="29" idx="1"/>
          </p:cNvCxnSpPr>
          <p:nvPr/>
        </p:nvCxnSpPr>
        <p:spPr>
          <a:xfrm>
            <a:off x="5171074" y="3213645"/>
            <a:ext cx="242002" cy="190907"/>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F5CBB4-868D-4E1C-9350-37E2616DF2A9}"/>
              </a:ext>
            </a:extLst>
          </p:cNvPr>
          <p:cNvCxnSpPr>
            <a:cxnSpLocks/>
            <a:endCxn id="29" idx="2"/>
          </p:cNvCxnSpPr>
          <p:nvPr/>
        </p:nvCxnSpPr>
        <p:spPr>
          <a:xfrm>
            <a:off x="4110936" y="3470872"/>
            <a:ext cx="1121468" cy="168044"/>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2E4214-A4D9-409A-B854-96D45C041BEC}"/>
              </a:ext>
            </a:extLst>
          </p:cNvPr>
          <p:cNvCxnSpPr>
            <a:cxnSpLocks/>
            <a:endCxn id="36" idx="2"/>
          </p:cNvCxnSpPr>
          <p:nvPr/>
        </p:nvCxnSpPr>
        <p:spPr>
          <a:xfrm flipV="1">
            <a:off x="4061386" y="2863974"/>
            <a:ext cx="394499" cy="22761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50847" y="4103206"/>
            <a:ext cx="12087615" cy="26363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classification</a:t>
            </a:r>
          </a:p>
          <a:p>
            <a:pPr lvl="1"/>
            <a:r>
              <a:rPr lang="fr-FR" dirty="0"/>
              <a:t>Contrairement à l’analyse thématique, </a:t>
            </a:r>
            <a:r>
              <a:rPr lang="fr-FR" b="1" dirty="0"/>
              <a:t>les objets appartiennent à 1 et 1 seul groupe</a:t>
            </a:r>
          </a:p>
          <a:p>
            <a:pPr lvl="2"/>
            <a:r>
              <a:rPr lang="fr-FR" dirty="0"/>
              <a:t>Mais les groupes comme les thèmes sont à découvrir (y compris leur </a:t>
            </a:r>
            <a:r>
              <a:rPr lang="fr-FR" b="1" dirty="0"/>
              <a:t>nombre optimal</a:t>
            </a:r>
            <a:r>
              <a:rPr lang="fr-FR" dirty="0"/>
              <a:t>)</a:t>
            </a:r>
          </a:p>
          <a:p>
            <a:pPr lvl="2"/>
            <a:r>
              <a:rPr lang="fr-FR" dirty="0"/>
              <a:t>Certains algorithmes permettent cependant l’appartenance à plusieurs groupes</a:t>
            </a:r>
          </a:p>
          <a:p>
            <a:pPr lvl="1"/>
            <a:r>
              <a:rPr lang="fr-FR" dirty="0"/>
              <a:t>Contrairement aux classes pour une classification, </a:t>
            </a:r>
            <a:r>
              <a:rPr lang="fr-FR" b="1" dirty="0"/>
              <a:t>les groupes ne sont pas prédéfinis</a:t>
            </a:r>
          </a:p>
          <a:p>
            <a:pPr lvl="2"/>
            <a:r>
              <a:rPr lang="fr-FR" dirty="0"/>
              <a:t>Mais un document (ou terme) appartient à la fin à 1 seul groupe, comme il est classifié dans 1 seule classe</a:t>
            </a:r>
          </a:p>
        </p:txBody>
      </p:sp>
    </p:spTree>
    <p:extLst>
      <p:ext uri="{BB962C8B-B14F-4D97-AF65-F5344CB8AC3E}">
        <p14:creationId xmlns:p14="http://schemas.microsoft.com/office/powerpoint/2010/main" val="6276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E390D150-AEC0-46C1-86FE-0BFE14B25A46}"/>
              </a:ext>
            </a:extLst>
          </p:cNvPr>
          <p:cNvSpPr/>
          <p:nvPr/>
        </p:nvSpPr>
        <p:spPr>
          <a:xfrm>
            <a:off x="155961" y="3256125"/>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Groupement (clustering) de documents</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308361" y="33958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60761" y="35355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28333" y="2860926"/>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Groupement</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2469587" cy="923330"/>
          </a:xfrm>
          <a:prstGeom prst="rect">
            <a:avLst/>
          </a:prstGeom>
          <a:noFill/>
        </p:spPr>
        <p:txBody>
          <a:bodyPr wrap="none" rtlCol="0">
            <a:spAutoFit/>
          </a:bodyPr>
          <a:lstStyle/>
          <a:p>
            <a:r>
              <a:rPr lang="fr-FR" dirty="0"/>
              <a:t>Mesure de Distance</a:t>
            </a:r>
          </a:p>
          <a:p>
            <a:r>
              <a:rPr lang="fr-FR" dirty="0"/>
              <a:t>Choix </a:t>
            </a:r>
            <a:r>
              <a:rPr lang="fr-FR" dirty="0" err="1"/>
              <a:t>Hyper-paramètres</a:t>
            </a:r>
            <a:endParaRPr lang="fr-FR" dirty="0"/>
          </a:p>
          <a:p>
            <a:r>
              <a:rPr lang="fr-FR" dirty="0"/>
              <a:t>(Nombre de Groupes K)</a:t>
            </a:r>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411769" y="3791100"/>
            <a:ext cx="1143003" cy="236955"/>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720446" y="3789088"/>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699362" y="3858744"/>
            <a:ext cx="1599237" cy="369332"/>
          </a:xfrm>
          <a:prstGeom prst="rect">
            <a:avLst/>
          </a:prstGeom>
          <a:noFill/>
        </p:spPr>
        <p:txBody>
          <a:bodyPr wrap="square" rtlCol="0">
            <a:spAutoFit/>
          </a:bodyPr>
          <a:lstStyle/>
          <a:p>
            <a:pPr algn="ctr"/>
            <a:r>
              <a:rPr lang="fr-FR" b="1" dirty="0"/>
              <a:t>Apprentissage</a:t>
            </a:r>
            <a:endParaRPr lang="fr-FR" sz="2000" b="1" dirty="0"/>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479500" y="3472792"/>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544872" y="4368959"/>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645755" y="5576925"/>
            <a:ext cx="1330401" cy="52469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20377" y="6235873"/>
            <a:ext cx="1588512" cy="461665"/>
          </a:xfrm>
          <a:prstGeom prst="rect">
            <a:avLst/>
          </a:prstGeom>
          <a:noFill/>
        </p:spPr>
        <p:txBody>
          <a:bodyPr wrap="none" rtlCol="0">
            <a:spAutoFit/>
          </a:bodyPr>
          <a:lstStyle/>
          <a:p>
            <a:r>
              <a:rPr lang="fr-FR" sz="2400" b="1" i="1" dirty="0"/>
              <a:t>Attribution</a:t>
            </a:r>
          </a:p>
        </p:txBody>
      </p:sp>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75046" y="5745469"/>
            <a:ext cx="757649" cy="45319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462502" y="6244744"/>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du</a:t>
            </a:r>
          </a:p>
          <a:p>
            <a:pPr algn="ctr"/>
            <a:r>
              <a:rPr lang="fr-FR" b="1" dirty="0">
                <a:solidFill>
                  <a:srgbClr val="FF0000"/>
                </a:solidFill>
              </a:rPr>
              <a:t>Document</a:t>
            </a:r>
          </a:p>
        </p:txBody>
      </p:sp>
      <p:sp>
        <p:nvSpPr>
          <p:cNvPr id="34" name="Rectangle: Rounded Corners 33">
            <a:extLst>
              <a:ext uri="{FF2B5EF4-FFF2-40B4-BE49-F238E27FC236}">
                <a16:creationId xmlns:a16="http://schemas.microsoft.com/office/drawing/2014/main" id="{4268217D-901F-4FF4-839F-615B7D490CA8}"/>
              </a:ext>
            </a:extLst>
          </p:cNvPr>
          <p:cNvSpPr/>
          <p:nvPr/>
        </p:nvSpPr>
        <p:spPr>
          <a:xfrm>
            <a:off x="7823755" y="480294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42" name="Rectangle: Rounded Corners 41">
            <a:extLst>
              <a:ext uri="{FF2B5EF4-FFF2-40B4-BE49-F238E27FC236}">
                <a16:creationId xmlns:a16="http://schemas.microsoft.com/office/drawing/2014/main" id="{97AA385B-4DFB-4C30-84FC-58AF5F98A74C}"/>
              </a:ext>
            </a:extLst>
          </p:cNvPr>
          <p:cNvSpPr/>
          <p:nvPr/>
        </p:nvSpPr>
        <p:spPr>
          <a:xfrm>
            <a:off x="7981744" y="492011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37" name="Rectangle: Rounded Corners 36">
            <a:extLst>
              <a:ext uri="{FF2B5EF4-FFF2-40B4-BE49-F238E27FC236}">
                <a16:creationId xmlns:a16="http://schemas.microsoft.com/office/drawing/2014/main" id="{399DB2EB-8EBD-4419-844D-F8220562C70A}"/>
              </a:ext>
            </a:extLst>
          </p:cNvPr>
          <p:cNvSpPr/>
          <p:nvPr/>
        </p:nvSpPr>
        <p:spPr>
          <a:xfrm>
            <a:off x="8139733" y="5037838"/>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K</a:t>
            </a:r>
          </a:p>
        </p:txBody>
      </p:sp>
      <p:cxnSp>
        <p:nvCxnSpPr>
          <p:cNvPr id="43" name="Straight Connector 42">
            <a:extLst>
              <a:ext uri="{FF2B5EF4-FFF2-40B4-BE49-F238E27FC236}">
                <a16:creationId xmlns:a16="http://schemas.microsoft.com/office/drawing/2014/main" id="{90403788-37FD-4525-B978-44759D8CA0D3}"/>
              </a:ext>
            </a:extLst>
          </p:cNvPr>
          <p:cNvCxnSpPr>
            <a:cxnSpLocks/>
          </p:cNvCxnSpPr>
          <p:nvPr/>
        </p:nvCxnSpPr>
        <p:spPr>
          <a:xfrm flipH="1" flipV="1">
            <a:off x="2145945" y="4196363"/>
            <a:ext cx="5677810" cy="69907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D65CAE-D2F1-4F5C-8109-ADD8074EE96C}"/>
              </a:ext>
            </a:extLst>
          </p:cNvPr>
          <p:cNvCxnSpPr>
            <a:cxnSpLocks/>
          </p:cNvCxnSpPr>
          <p:nvPr/>
        </p:nvCxnSpPr>
        <p:spPr>
          <a:xfrm flipH="1" flipV="1">
            <a:off x="1804288" y="4291674"/>
            <a:ext cx="6171868" cy="75616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66E0919-B18C-4BC4-8052-53ED76F21A2F}"/>
                  </a:ext>
                </a:extLst>
              </p:cNvPr>
              <p:cNvSpPr txBox="1"/>
              <p:nvPr/>
            </p:nvSpPr>
            <p:spPr>
              <a:xfrm>
                <a:off x="10608615" y="499331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FF000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48" name="TextBox 47">
                <a:extLst>
                  <a:ext uri="{FF2B5EF4-FFF2-40B4-BE49-F238E27FC236}">
                    <a16:creationId xmlns:a16="http://schemas.microsoft.com/office/drawing/2014/main" id="{A66E0919-B18C-4BC4-8052-53ED76F21A2F}"/>
                  </a:ext>
                </a:extLst>
              </p:cNvPr>
              <p:cNvSpPr txBox="1">
                <a:spLocks noRot="1" noChangeAspect="1" noMove="1" noResize="1" noEditPoints="1" noAdjustHandles="1" noChangeArrowheads="1" noChangeShapeType="1" noTextEdit="1"/>
              </p:cNvSpPr>
              <p:nvPr/>
            </p:nvSpPr>
            <p:spPr>
              <a:xfrm>
                <a:off x="10608615" y="4993310"/>
                <a:ext cx="944233" cy="276999"/>
              </a:xfrm>
              <a:prstGeom prst="rect">
                <a:avLst/>
              </a:prstGeom>
              <a:blipFill>
                <a:blip r:embed="rId5"/>
                <a:stretch>
                  <a:fillRect l="-5806" t="-2174" r="-8387" b="-3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1FC83E-8DF0-4D4C-B237-9D268670DBDB}"/>
                  </a:ext>
                </a:extLst>
              </p:cNvPr>
              <p:cNvSpPr txBox="1"/>
              <p:nvPr/>
            </p:nvSpPr>
            <p:spPr>
              <a:xfrm>
                <a:off x="9852971" y="4162638"/>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i="1">
                                    <a:solidFill>
                                      <a:srgbClr val="FF0000"/>
                                    </a:solidFill>
                                    <a:latin typeface="Cambria Math" panose="02040503050406030204" pitchFamily="18" charset="0"/>
                                  </a:rPr>
                                  <m:t>1</m:t>
                                </m:r>
                              </m:sub>
                            </m:sSub>
                          </m:e>
                        </m:mr>
                        <m:mr>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m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𝑛</m:t>
                                </m:r>
                              </m:sub>
                            </m:sSub>
                          </m:e>
                        </m:mr>
                      </m:m>
                    </m:oMath>
                  </m:oMathPara>
                </a14:m>
                <a:endParaRPr lang="fr-FR" dirty="0">
                  <a:solidFill>
                    <a:srgbClr val="FF0000"/>
                  </a:solidFill>
                </a:endParaRPr>
              </a:p>
            </p:txBody>
          </p:sp>
        </mc:Choice>
        <mc:Fallback xmlns="">
          <p:sp>
            <p:nvSpPr>
              <p:cNvPr id="52" name="TextBox 51">
                <a:extLst>
                  <a:ext uri="{FF2B5EF4-FFF2-40B4-BE49-F238E27FC236}">
                    <a16:creationId xmlns:a16="http://schemas.microsoft.com/office/drawing/2014/main" id="{F31FC83E-8DF0-4D4C-B237-9D268670DBDB}"/>
                  </a:ext>
                </a:extLst>
              </p:cNvPr>
              <p:cNvSpPr txBox="1">
                <a:spLocks noRot="1" noChangeAspect="1" noMove="1" noResize="1" noEditPoints="1" noAdjustHandles="1" noChangeArrowheads="1" noChangeShapeType="1" noTextEdit="1"/>
              </p:cNvSpPr>
              <p:nvPr/>
            </p:nvSpPr>
            <p:spPr>
              <a:xfrm>
                <a:off x="9852971" y="4162638"/>
                <a:ext cx="468590" cy="1096775"/>
              </a:xfrm>
              <a:prstGeom prst="rect">
                <a:avLst/>
              </a:prstGeom>
              <a:blipFill>
                <a:blip r:embed="rId6"/>
                <a:stretch>
                  <a:fillRect/>
                </a:stretch>
              </a:blipFill>
            </p:spPr>
            <p:txBody>
              <a:bodyPr/>
              <a:lstStyle/>
              <a:p>
                <a:r>
                  <a:rPr lang="fr-FR">
                    <a:noFill/>
                  </a:rPr>
                  <a:t> </a:t>
                </a:r>
              </a:p>
            </p:txBody>
          </p:sp>
        </mc:Fallback>
      </mc:AlternateContent>
      <p:sp>
        <p:nvSpPr>
          <p:cNvPr id="53" name="Left Bracket 52">
            <a:extLst>
              <a:ext uri="{FF2B5EF4-FFF2-40B4-BE49-F238E27FC236}">
                <a16:creationId xmlns:a16="http://schemas.microsoft.com/office/drawing/2014/main" id="{FC09F589-BD90-4108-A088-574DDCF7031A}"/>
              </a:ext>
            </a:extLst>
          </p:cNvPr>
          <p:cNvSpPr/>
          <p:nvPr/>
        </p:nvSpPr>
        <p:spPr>
          <a:xfrm>
            <a:off x="9790096" y="4126315"/>
            <a:ext cx="174502" cy="1133098"/>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54" name="Left Bracket 53">
            <a:extLst>
              <a:ext uri="{FF2B5EF4-FFF2-40B4-BE49-F238E27FC236}">
                <a16:creationId xmlns:a16="http://schemas.microsoft.com/office/drawing/2014/main" id="{18C88471-7872-4C57-ADA5-DC30B2CEF9F7}"/>
              </a:ext>
            </a:extLst>
          </p:cNvPr>
          <p:cNvSpPr/>
          <p:nvPr/>
        </p:nvSpPr>
        <p:spPr>
          <a:xfrm rot="10800000">
            <a:off x="10140025" y="4115928"/>
            <a:ext cx="181536" cy="1153873"/>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A90B2C3-C984-4DAD-8ABE-793BAF50618D}"/>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𝑑</m:t>
                                </m:r>
                              </m:sub>
                            </m:sSub>
                          </m:e>
                        </m:mr>
                      </m:m>
                    </m:oMath>
                  </m:oMathPara>
                </a14:m>
                <a:endParaRPr lang="fr-FR" dirty="0">
                  <a:solidFill>
                    <a:srgbClr val="FF0000"/>
                  </a:solidFill>
                </a:endParaRPr>
              </a:p>
            </p:txBody>
          </p:sp>
        </mc:Choice>
        <mc:Fallback xmlns="">
          <p:sp>
            <p:nvSpPr>
              <p:cNvPr id="60" name="TextBox 59">
                <a:extLst>
                  <a:ext uri="{FF2B5EF4-FFF2-40B4-BE49-F238E27FC236}">
                    <a16:creationId xmlns:a16="http://schemas.microsoft.com/office/drawing/2014/main" id="{DA90B2C3-C984-4DAD-8ABE-793BAF50618D}"/>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62" name="Left Bracket 61">
            <a:extLst>
              <a:ext uri="{FF2B5EF4-FFF2-40B4-BE49-F238E27FC236}">
                <a16:creationId xmlns:a16="http://schemas.microsoft.com/office/drawing/2014/main" id="{87135856-9C9C-4C67-9BC6-ECAEC31F18EB}"/>
              </a:ext>
            </a:extLst>
          </p:cNvPr>
          <p:cNvSpPr/>
          <p:nvPr/>
        </p:nvSpPr>
        <p:spPr>
          <a:xfrm>
            <a:off x="10799021" y="5544354"/>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63" name="Left Bracket 62">
            <a:extLst>
              <a:ext uri="{FF2B5EF4-FFF2-40B4-BE49-F238E27FC236}">
                <a16:creationId xmlns:a16="http://schemas.microsoft.com/office/drawing/2014/main" id="{A9511822-7D95-4823-88EB-A0B4355A4514}"/>
              </a:ext>
            </a:extLst>
          </p:cNvPr>
          <p:cNvSpPr/>
          <p:nvPr/>
        </p:nvSpPr>
        <p:spPr>
          <a:xfrm rot="10800000">
            <a:off x="11155984" y="5533967"/>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21" name="TextBox 20">
            <a:extLst>
              <a:ext uri="{FF2B5EF4-FFF2-40B4-BE49-F238E27FC236}">
                <a16:creationId xmlns:a16="http://schemas.microsoft.com/office/drawing/2014/main" id="{AB08879C-8F60-4FDB-93B5-883C1A86EA52}"/>
              </a:ext>
            </a:extLst>
          </p:cNvPr>
          <p:cNvSpPr txBox="1"/>
          <p:nvPr/>
        </p:nvSpPr>
        <p:spPr>
          <a:xfrm>
            <a:off x="3055178" y="5168274"/>
            <a:ext cx="2905604" cy="400110"/>
          </a:xfrm>
          <a:prstGeom prst="rect">
            <a:avLst/>
          </a:prstGeom>
          <a:solidFill>
            <a:schemeClr val="bg1"/>
          </a:solidFill>
        </p:spPr>
        <p:txBody>
          <a:bodyPr wrap="none" rtlCol="0">
            <a:spAutoFit/>
          </a:bodyPr>
          <a:lstStyle/>
          <a:p>
            <a:r>
              <a:rPr lang="fr-FR" sz="2000" b="1" i="1" dirty="0">
                <a:solidFill>
                  <a:schemeClr val="accent4">
                    <a:lumMod val="75000"/>
                  </a:schemeClr>
                </a:solidFill>
              </a:rPr>
              <a:t>Pour certains algorithmes</a:t>
            </a:r>
          </a:p>
        </p:txBody>
      </p:sp>
    </p:spTree>
    <p:extLst>
      <p:ext uri="{BB962C8B-B14F-4D97-AF65-F5344CB8AC3E}">
        <p14:creationId xmlns:p14="http://schemas.microsoft.com/office/powerpoint/2010/main" val="260869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Vectorisation et distance</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838200" y="1060363"/>
            <a:ext cx="11024936" cy="5162839"/>
          </a:xfrm>
        </p:spPr>
        <p:txBody>
          <a:bodyPr>
            <a:normAutofit lnSpcReduction="10000"/>
          </a:bodyPr>
          <a:lstStyle/>
          <a:p>
            <a:r>
              <a:rPr lang="fr-FR" dirty="0"/>
              <a:t>Termes et contextes retenus</a:t>
            </a:r>
          </a:p>
          <a:p>
            <a:pPr lvl="1"/>
            <a:r>
              <a:rPr lang="fr-FR" dirty="0"/>
              <a:t>En général lemmes </a:t>
            </a:r>
            <a:r>
              <a:rPr lang="fr-FR" sz="2000" dirty="0"/>
              <a:t>(plus éventuellement mots composés)</a:t>
            </a:r>
            <a:r>
              <a:rPr lang="fr-FR" dirty="0"/>
              <a:t> dans documents</a:t>
            </a:r>
          </a:p>
          <a:p>
            <a:r>
              <a:rPr lang="fr-FR" dirty="0"/>
              <a:t>Choix de la représentation utilisée dans la matrice termes-documents</a:t>
            </a:r>
          </a:p>
          <a:p>
            <a:pPr lvl="1"/>
            <a:r>
              <a:rPr lang="fr-FR" dirty="0"/>
              <a:t>Matrice creuse (</a:t>
            </a:r>
            <a:r>
              <a:rPr lang="fr-FR" i="1" dirty="0" err="1"/>
              <a:t>sparse</a:t>
            </a:r>
            <a:r>
              <a:rPr lang="fr-FR" dirty="0"/>
              <a:t>) : métrique </a:t>
            </a:r>
            <a:r>
              <a:rPr lang="fr-FR" dirty="0" err="1"/>
              <a:t>tf-idf</a:t>
            </a:r>
            <a:r>
              <a:rPr lang="fr-FR" dirty="0"/>
              <a:t> (ou une de ses variantes)</a:t>
            </a:r>
          </a:p>
          <a:p>
            <a:pPr lvl="1"/>
            <a:r>
              <a:rPr lang="fr-FR" dirty="0"/>
              <a:t>Matrice dense : </a:t>
            </a:r>
          </a:p>
          <a:p>
            <a:pPr lvl="2"/>
            <a:r>
              <a:rPr lang="fr-FR" dirty="0"/>
              <a:t>Obtenue par réduction de dimensionnalité d’une matrice creuse </a:t>
            </a:r>
          </a:p>
          <a:p>
            <a:pPr lvl="2"/>
            <a:r>
              <a:rPr lang="fr-FR" dirty="0"/>
              <a:t>Ou créée directement : Doc </a:t>
            </a:r>
            <a:r>
              <a:rPr lang="fr-FR" dirty="0" err="1"/>
              <a:t>embeddings</a:t>
            </a:r>
            <a:r>
              <a:rPr lang="fr-FR" dirty="0"/>
              <a:t> (doc2vec, dérivée de BERT, etc.)</a:t>
            </a:r>
          </a:p>
          <a:p>
            <a:r>
              <a:rPr lang="fr-FR" dirty="0"/>
              <a:t>Choix de la distance</a:t>
            </a:r>
          </a:p>
          <a:p>
            <a:pPr lvl="1"/>
            <a:r>
              <a:rPr lang="fr-FR" dirty="0"/>
              <a:t>1</a:t>
            </a:r>
            <a:r>
              <a:rPr lang="fr-FR" baseline="30000" dirty="0"/>
              <a:t>er</a:t>
            </a:r>
            <a:r>
              <a:rPr lang="fr-FR" dirty="0"/>
              <a:t> choix pour clustering : distance Euclidienne</a:t>
            </a:r>
          </a:p>
          <a:p>
            <a:pPr lvl="1"/>
            <a:r>
              <a:rPr lang="fr-FR" dirty="0"/>
              <a:t>Autres distances possibles :</a:t>
            </a:r>
          </a:p>
          <a:p>
            <a:pPr lvl="2"/>
            <a:r>
              <a:rPr lang="fr-FR" sz="2200" dirty="0"/>
              <a:t>Distance de Jaccard</a:t>
            </a:r>
          </a:p>
          <a:p>
            <a:pPr lvl="2"/>
            <a:r>
              <a:rPr lang="fr-FR" sz="2200" dirty="0"/>
              <a:t>Distance de corrélation</a:t>
            </a:r>
          </a:p>
          <a:p>
            <a:pPr lvl="2"/>
            <a:r>
              <a:rPr lang="fr-FR" sz="2200" dirty="0"/>
              <a:t>Distance de Jansen-Shannon</a:t>
            </a:r>
          </a:p>
          <a:p>
            <a:pPr lvl="2"/>
            <a:endParaRPr lang="fr-FR" dirty="0"/>
          </a:p>
        </p:txBody>
      </p:sp>
    </p:spTree>
    <p:extLst>
      <p:ext uri="{BB962C8B-B14F-4D97-AF65-F5344CB8AC3E}">
        <p14:creationId xmlns:p14="http://schemas.microsoft.com/office/powerpoint/2010/main" val="97499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Réduction de dimensionnalité</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58750" y="1034294"/>
            <a:ext cx="11874500" cy="5944021"/>
          </a:xfrm>
        </p:spPr>
        <p:txBody>
          <a:bodyPr>
            <a:normAutofit fontScale="92500" lnSpcReduction="10000"/>
          </a:bodyPr>
          <a:lstStyle/>
          <a:p>
            <a:r>
              <a:rPr lang="fr-FR" dirty="0"/>
              <a:t>Cas des matrices creuses : la malédiction de la (haute) dimensionnalité</a:t>
            </a:r>
          </a:p>
          <a:p>
            <a:pPr lvl="1"/>
            <a:r>
              <a:rPr lang="fr-FR" dirty="0"/>
              <a:t>La distance entre deux documents se calcule dans un espace à t dimensions, où t est le nombre de termes, avec t très grand, typiquement de l’ordre de 10000</a:t>
            </a:r>
          </a:p>
          <a:p>
            <a:pPr lvl="1"/>
            <a:r>
              <a:rPr lang="fr-FR" dirty="0"/>
              <a:t>La plupart des composantes d’un vecteur document valent 0, ce qui écrase les mesures de distance vers leur maximum =&gt; il n’y a plus de séparation fine entre documents</a:t>
            </a:r>
          </a:p>
          <a:p>
            <a:pPr lvl="1"/>
            <a:r>
              <a:rPr lang="fr-FR" dirty="0"/>
              <a:t>Certains termes peuvent être corrélés à d’autres =&gt; calculs instables (colinéarité)</a:t>
            </a:r>
          </a:p>
          <a:p>
            <a:pPr lvl="1"/>
            <a:r>
              <a:rPr lang="fr-FR" dirty="0"/>
              <a:t>Il faut de plus en plus de documents pour avoir des résultats significatifs (en N</a:t>
            </a:r>
            <a:r>
              <a:rPr lang="fr-FR" baseline="30000" dirty="0"/>
              <a:t>t</a:t>
            </a:r>
            <a:r>
              <a:rPr lang="fr-FR" dirty="0"/>
              <a:t> !)</a:t>
            </a:r>
          </a:p>
          <a:p>
            <a:pPr>
              <a:buFont typeface="Symbol" panose="05050102010706020507" pitchFamily="18" charset="2"/>
              <a:buChar char="Þ"/>
            </a:pPr>
            <a:r>
              <a:rPr lang="fr-FR" sz="2600" dirty="0"/>
              <a:t>Il faut travailler dans un espace de plus petite dimension, avec des vecteurs denses</a:t>
            </a:r>
          </a:p>
          <a:p>
            <a:pPr marL="0" indent="0">
              <a:buNone/>
            </a:pPr>
            <a:r>
              <a:rPr lang="fr-FR" sz="2600" dirty="0"/>
              <a:t>	Pour les matrices déjà denses, on peut aussi réduire le nombre de dimensions</a:t>
            </a:r>
          </a:p>
          <a:p>
            <a:r>
              <a:rPr lang="fr-FR" dirty="0"/>
              <a:t>Méthodes de réduction de la dimension</a:t>
            </a:r>
          </a:p>
          <a:p>
            <a:pPr lvl="1"/>
            <a:r>
              <a:rPr lang="fr-FR" dirty="0"/>
              <a:t>Méthodes linéaires (matricielles)</a:t>
            </a:r>
          </a:p>
          <a:p>
            <a:pPr lvl="2"/>
            <a:r>
              <a:rPr lang="fr-FR" sz="2200" dirty="0"/>
              <a:t>1</a:t>
            </a:r>
            <a:r>
              <a:rPr lang="fr-FR" sz="2200" baseline="30000" dirty="0"/>
              <a:t>er</a:t>
            </a:r>
            <a:r>
              <a:rPr lang="fr-FR" sz="2200" dirty="0"/>
              <a:t> choix : </a:t>
            </a:r>
            <a:r>
              <a:rPr lang="fr-FR" sz="2200" b="1" dirty="0"/>
              <a:t>ACP</a:t>
            </a:r>
            <a:r>
              <a:rPr lang="fr-FR" sz="2200" dirty="0"/>
              <a:t> (Analyse en Composantes Principales, PCA)</a:t>
            </a:r>
          </a:p>
          <a:p>
            <a:pPr lvl="2"/>
            <a:r>
              <a:rPr lang="fr-FR" sz="2200" dirty="0"/>
              <a:t>2</a:t>
            </a:r>
            <a:r>
              <a:rPr lang="fr-FR" sz="2200" baseline="30000" dirty="0"/>
              <a:t>ème</a:t>
            </a:r>
            <a:r>
              <a:rPr lang="fr-FR" sz="2200" dirty="0"/>
              <a:t> choix : LSA (Latent </a:t>
            </a:r>
            <a:r>
              <a:rPr lang="fr-FR" sz="2200" dirty="0" err="1"/>
              <a:t>Semantic</a:t>
            </a:r>
            <a:r>
              <a:rPr lang="fr-FR" sz="2200" dirty="0"/>
              <a:t> </a:t>
            </a:r>
            <a:r>
              <a:rPr lang="fr-FR" sz="2200" dirty="0" err="1"/>
              <a:t>Analysis</a:t>
            </a:r>
            <a:r>
              <a:rPr lang="fr-FR" sz="2200" dirty="0"/>
              <a:t>, utilisée aussi pour l’analyse thématique)</a:t>
            </a:r>
          </a:p>
          <a:p>
            <a:pPr lvl="2"/>
            <a:r>
              <a:rPr lang="fr-FR" sz="2200" dirty="0"/>
              <a:t>Autres possibilités : analyse de correspondance</a:t>
            </a:r>
          </a:p>
          <a:p>
            <a:pPr lvl="1"/>
            <a:r>
              <a:rPr lang="fr-FR" dirty="0"/>
              <a:t>Méthodes non-linéaires</a:t>
            </a:r>
          </a:p>
          <a:p>
            <a:pPr lvl="2"/>
            <a:r>
              <a:rPr lang="fr-FR" sz="2200" dirty="0"/>
              <a:t>1</a:t>
            </a:r>
            <a:r>
              <a:rPr lang="fr-FR" sz="2200" baseline="30000" dirty="0"/>
              <a:t>er</a:t>
            </a:r>
            <a:r>
              <a:rPr lang="fr-FR" sz="2200" dirty="0"/>
              <a:t> choix : </a:t>
            </a:r>
            <a:r>
              <a:rPr lang="fr-FR" sz="2200" b="1" dirty="0"/>
              <a:t>t-SNE</a:t>
            </a:r>
            <a:r>
              <a:rPr lang="fr-FR" sz="2200" dirty="0"/>
              <a:t>, </a:t>
            </a:r>
            <a:r>
              <a:rPr lang="fr-FR" sz="2200" b="1" dirty="0"/>
              <a:t>UMAP</a:t>
            </a:r>
          </a:p>
          <a:p>
            <a:pPr lvl="2"/>
            <a:r>
              <a:rPr lang="fr-FR" sz="2200" dirty="0"/>
              <a:t>Autre possibilité : ISOMAP</a:t>
            </a:r>
          </a:p>
          <a:p>
            <a:pPr lvl="2"/>
            <a:endParaRPr lang="fr-FR" dirty="0"/>
          </a:p>
        </p:txBody>
      </p:sp>
    </p:spTree>
    <p:extLst>
      <p:ext uri="{BB962C8B-B14F-4D97-AF65-F5344CB8AC3E}">
        <p14:creationId xmlns:p14="http://schemas.microsoft.com/office/powerpoint/2010/main" val="178359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a:bodyPr>
          <a:lstStyle/>
          <a:p>
            <a:r>
              <a:rPr lang="fr-FR" dirty="0"/>
              <a:t>Réduire la dimensionnalité tout en conservant le maximum d’information</a:t>
            </a:r>
          </a:p>
          <a:p>
            <a:pPr lvl="1"/>
            <a:r>
              <a:rPr lang="fr-FR" dirty="0"/>
              <a:t>L’ACP projette les données d’un espace de forte dimensionnalité sur un plus petit espace</a:t>
            </a:r>
          </a:p>
          <a:p>
            <a:pPr lvl="2"/>
            <a:r>
              <a:rPr lang="fr-FR" sz="2200" dirty="0"/>
              <a:t>Les </a:t>
            </a:r>
            <a:r>
              <a:rPr lang="fr-FR" sz="2200" b="1" dirty="0"/>
              <a:t>N</a:t>
            </a:r>
            <a:r>
              <a:rPr lang="fr-FR" sz="2200" dirty="0"/>
              <a:t> vecteurs documents (lignes de la matrice) sur les </a:t>
            </a:r>
            <a:r>
              <a:rPr lang="fr-FR" sz="2200" b="1" dirty="0"/>
              <a:t>T</a:t>
            </a:r>
            <a:r>
              <a:rPr lang="fr-FR" sz="2200" dirty="0"/>
              <a:t> dimensions (nb de termes) vers un espace sur </a:t>
            </a:r>
            <a:r>
              <a:rPr lang="fr-FR" sz="2200" b="1" dirty="0"/>
              <a:t>D</a:t>
            </a:r>
            <a:r>
              <a:rPr lang="fr-FR" sz="2200" dirty="0"/>
              <a:t> dimensions (D &lt;= N &lt;&lt; T)</a:t>
            </a:r>
          </a:p>
          <a:p>
            <a:pPr lvl="1"/>
            <a:r>
              <a:rPr lang="fr-FR" dirty="0"/>
              <a:t>Elle décompose l’espace d’origine sur de nouveaux axes : les </a:t>
            </a:r>
            <a:r>
              <a:rPr lang="fr-FR" b="1" dirty="0"/>
              <a:t>composantes principales</a:t>
            </a:r>
          </a:p>
          <a:p>
            <a:pPr lvl="2"/>
            <a:r>
              <a:rPr lang="fr-FR" sz="2200" dirty="0"/>
              <a:t>Ce sont des </a:t>
            </a:r>
            <a:r>
              <a:rPr lang="fr-FR" sz="2200" b="1" dirty="0"/>
              <a:t>combinaisons linéaires</a:t>
            </a:r>
            <a:r>
              <a:rPr lang="fr-FR" sz="2200" dirty="0"/>
              <a:t> des axes de départ, orthogonales entre elles</a:t>
            </a:r>
          </a:p>
          <a:p>
            <a:pPr lvl="2"/>
            <a:r>
              <a:rPr lang="fr-FR" sz="2200" dirty="0"/>
              <a:t>La première composante principale s’aligne de façon à prendre sur elle la plus grande variation des données (</a:t>
            </a:r>
            <a:r>
              <a:rPr lang="fr-FR" sz="2200" b="1" dirty="0"/>
              <a:t>variance</a:t>
            </a:r>
            <a:r>
              <a:rPr lang="fr-FR" sz="2200" dirty="0"/>
              <a:t>), la seconde de façon à prendre la plus grande variation résiduelle, etc.</a:t>
            </a:r>
          </a:p>
          <a:p>
            <a:pPr lvl="2"/>
            <a:r>
              <a:rPr lang="fr-FR" sz="2200" dirty="0"/>
              <a:t>A chacune des N composantes principales est associée une </a:t>
            </a:r>
            <a:r>
              <a:rPr lang="fr-FR" sz="2200" b="1" dirty="0"/>
              <a:t>valeur propre </a:t>
            </a:r>
            <a:r>
              <a:rPr lang="fr-FR" sz="2200" dirty="0"/>
              <a:t>mesurant sa variance</a:t>
            </a:r>
          </a:p>
          <a:p>
            <a:r>
              <a:rPr lang="fr-FR" dirty="0"/>
              <a:t>On conserve les </a:t>
            </a:r>
            <a:r>
              <a:rPr lang="fr-FR" b="1" dirty="0"/>
              <a:t>D premières composantes principales </a:t>
            </a:r>
            <a:r>
              <a:rPr lang="fr-FR" dirty="0"/>
              <a:t>qui ensemble portent l’essentiel de la variation d’origine</a:t>
            </a:r>
          </a:p>
          <a:p>
            <a:pPr lvl="1"/>
            <a:r>
              <a:rPr lang="fr-FR" dirty="0"/>
              <a:t>On utilise en entrée des algorithmes de clustering une nouvelle matrice (N x D) constituée pour chacune des N lignes documents des projections des coordonnées d’origine sur l’espace des termes sur le nouveau sous-espace des D premières composantes</a:t>
            </a:r>
          </a:p>
        </p:txBody>
      </p:sp>
    </p:spTree>
    <p:extLst>
      <p:ext uri="{BB962C8B-B14F-4D97-AF65-F5344CB8AC3E}">
        <p14:creationId xmlns:p14="http://schemas.microsoft.com/office/powerpoint/2010/main" val="218298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647364" y="1034963"/>
            <a:ext cx="6149806" cy="5724612"/>
          </a:xfrm>
        </p:spPr>
        <p:txBody>
          <a:bodyPr>
            <a:normAutofit/>
          </a:bodyPr>
          <a:lstStyle/>
          <a:p>
            <a:pPr marL="0" indent="0">
              <a:buNone/>
            </a:pPr>
            <a:r>
              <a:rPr lang="fr-FR" dirty="0"/>
              <a:t>	Réalisation d’une ACP</a:t>
            </a:r>
          </a:p>
          <a:p>
            <a:pPr lvl="2"/>
            <a:r>
              <a:rPr lang="fr-FR" sz="2200" dirty="0"/>
              <a:t>Centrage terme par terme (colonne par colonne) des documents (des lignes) de la matrice d’origine autour de la valeur moyenne du terme (de la colonne), d’où une matrice M</a:t>
            </a:r>
          </a:p>
          <a:p>
            <a:pPr lvl="2"/>
            <a:r>
              <a:rPr lang="fr-FR" sz="2200" dirty="0"/>
              <a:t>Calcul de la matrice de covariance Q = 1/N M M</a:t>
            </a:r>
            <a:r>
              <a:rPr lang="fr-FR" sz="2200" baseline="30000" dirty="0"/>
              <a:t>T</a:t>
            </a:r>
          </a:p>
          <a:p>
            <a:pPr lvl="2"/>
            <a:r>
              <a:rPr lang="fr-FR" sz="2200" dirty="0"/>
              <a:t>Diagonalisation de la matrice de covariance : Q = W </a:t>
            </a:r>
            <a:r>
              <a:rPr lang="el-GR" sz="2200" dirty="0"/>
              <a:t>Λ</a:t>
            </a:r>
            <a:r>
              <a:rPr lang="fr-FR" sz="2200" dirty="0"/>
              <a:t> W</a:t>
            </a:r>
            <a:r>
              <a:rPr lang="fr-FR" sz="2200" baseline="30000" dirty="0"/>
              <a:t>T</a:t>
            </a:r>
            <a:r>
              <a:rPr lang="fr-FR" sz="2200" dirty="0"/>
              <a:t>, </a:t>
            </a:r>
            <a:r>
              <a:rPr lang="el-GR" sz="2200" dirty="0"/>
              <a:t>Λ </a:t>
            </a:r>
            <a:r>
              <a:rPr lang="fr-FR" sz="2200" dirty="0"/>
              <a:t>est une matrice diagonale contenant les valeurs propres</a:t>
            </a:r>
          </a:p>
          <a:p>
            <a:pPr lvl="2"/>
            <a:r>
              <a:rPr lang="fr-FR" sz="2200" dirty="0"/>
              <a:t>Choix des D composantes avec les plus grandes valeurs propres associées</a:t>
            </a:r>
          </a:p>
          <a:p>
            <a:pPr lvl="2"/>
            <a:r>
              <a:rPr lang="fr-FR" sz="2200" dirty="0"/>
              <a:t>Calcul de la matrice de taille (N x D) réduite aux D premières composantes R</a:t>
            </a:r>
            <a:r>
              <a:rPr lang="fr-FR" sz="2200" baseline="-25000" dirty="0"/>
              <a:t>D</a:t>
            </a:r>
            <a:r>
              <a:rPr lang="fr-FR" sz="2200" dirty="0"/>
              <a:t> = M W</a:t>
            </a:r>
            <a:r>
              <a:rPr lang="fr-FR" sz="2200" baseline="-25000" dirty="0"/>
              <a:t>D</a:t>
            </a:r>
            <a:r>
              <a:rPr lang="fr-FR" sz="2200" dirty="0"/>
              <a:t> (les D premières colonnes de W)</a:t>
            </a:r>
          </a:p>
        </p:txBody>
      </p:sp>
      <p:sp>
        <p:nvSpPr>
          <p:cNvPr id="6" name="Content Placeholder 2">
            <a:extLst>
              <a:ext uri="{FF2B5EF4-FFF2-40B4-BE49-F238E27FC236}">
                <a16:creationId xmlns:a16="http://schemas.microsoft.com/office/drawing/2014/main" id="{5AF4F7EF-4692-48B0-843F-BBF83A46F4C7}"/>
              </a:ext>
            </a:extLst>
          </p:cNvPr>
          <p:cNvSpPr txBox="1">
            <a:spLocks/>
          </p:cNvSpPr>
          <p:nvPr/>
        </p:nvSpPr>
        <p:spPr>
          <a:xfrm>
            <a:off x="5649161" y="5137734"/>
            <a:ext cx="6542839" cy="167198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Exemple de passage d’un espace de dimension 2 vers un espace de dimension 1</a:t>
            </a:r>
          </a:p>
          <a:p>
            <a:pPr marL="0" indent="0">
              <a:buNone/>
            </a:pPr>
            <a:r>
              <a:rPr lang="fr-FR" sz="2000" dirty="0"/>
              <a:t>Nuage de « documents » sur 2 termes, on les réduit à la 1</a:t>
            </a:r>
            <a:r>
              <a:rPr lang="fr-FR" sz="2000" baseline="30000" dirty="0"/>
              <a:t>ère</a:t>
            </a:r>
            <a:r>
              <a:rPr lang="fr-FR" sz="2000" dirty="0"/>
              <a:t> composante principale, en projetant les points sur cet axe</a:t>
            </a:r>
            <a:endParaRPr lang="fr-FR" sz="2000" b="1" dirty="0"/>
          </a:p>
        </p:txBody>
      </p:sp>
      <p:pic>
        <p:nvPicPr>
          <p:cNvPr id="8" name="Picture 7">
            <a:extLst>
              <a:ext uri="{FF2B5EF4-FFF2-40B4-BE49-F238E27FC236}">
                <a16:creationId xmlns:a16="http://schemas.microsoft.com/office/drawing/2014/main" id="{B46FDEC0-C922-4428-ABFB-45AE54E4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136" y="1034963"/>
            <a:ext cx="4445000" cy="3956137"/>
          </a:xfrm>
          <a:prstGeom prst="rect">
            <a:avLst/>
          </a:prstGeom>
        </p:spPr>
      </p:pic>
    </p:spTree>
    <p:extLst>
      <p:ext uri="{BB962C8B-B14F-4D97-AF65-F5344CB8AC3E}">
        <p14:creationId xmlns:p14="http://schemas.microsoft.com/office/powerpoint/2010/main" val="248164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B780-ABCC-49A0-93D0-3F35B3B759A7}"/>
              </a:ext>
            </a:extLst>
          </p:cNvPr>
          <p:cNvSpPr>
            <a:spLocks noGrp="1"/>
          </p:cNvSpPr>
          <p:nvPr>
            <p:ph type="title"/>
          </p:nvPr>
        </p:nvSpPr>
        <p:spPr/>
        <p:txBody>
          <a:bodyPr>
            <a:normAutofit fontScale="90000"/>
          </a:bodyPr>
          <a:lstStyle/>
          <a:p>
            <a:r>
              <a:rPr lang="fr-FR" dirty="0"/>
              <a:t>Réduction de dimensionnalité : ACP et LSA</a:t>
            </a:r>
          </a:p>
        </p:txBody>
      </p:sp>
      <p:sp>
        <p:nvSpPr>
          <p:cNvPr id="3" name="Content Placeholder 2">
            <a:extLst>
              <a:ext uri="{FF2B5EF4-FFF2-40B4-BE49-F238E27FC236}">
                <a16:creationId xmlns:a16="http://schemas.microsoft.com/office/drawing/2014/main" id="{6D898C7F-8EEF-421B-91F7-35D96052EB69}"/>
              </a:ext>
            </a:extLst>
          </p:cNvPr>
          <p:cNvSpPr>
            <a:spLocks noGrp="1"/>
          </p:cNvSpPr>
          <p:nvPr>
            <p:ph idx="1"/>
          </p:nvPr>
        </p:nvSpPr>
        <p:spPr>
          <a:xfrm>
            <a:off x="192505" y="1060363"/>
            <a:ext cx="11871158" cy="5162839"/>
          </a:xfrm>
        </p:spPr>
        <p:txBody>
          <a:bodyPr>
            <a:normAutofit/>
          </a:bodyPr>
          <a:lstStyle/>
          <a:p>
            <a:r>
              <a:rPr lang="fr-FR" dirty="0"/>
              <a:t>Tant PCA que LSA peuvent servir pour une réduction de dimensionnalité préalable à un groupement (ou à une classification)</a:t>
            </a:r>
          </a:p>
          <a:p>
            <a:r>
              <a:rPr lang="fr-FR" dirty="0"/>
              <a:t>Les deux méthodes procèdent à une décomposition en valeurs singulières</a:t>
            </a:r>
          </a:p>
          <a:p>
            <a:pPr lvl="1"/>
            <a:r>
              <a:rPr lang="fr-FR" dirty="0"/>
              <a:t>LSA décompose la matrice brute termes-documents M</a:t>
            </a:r>
          </a:p>
          <a:p>
            <a:pPr lvl="1"/>
            <a:r>
              <a:rPr lang="fr-FR" dirty="0"/>
              <a:t>ACP décompose la matrice de covariance 1/N M M</a:t>
            </a:r>
            <a:r>
              <a:rPr lang="fr-FR" baseline="30000" dirty="0"/>
              <a:t>T</a:t>
            </a:r>
            <a:r>
              <a:rPr lang="fr-FR" dirty="0"/>
              <a:t>, normalisée et éventuellement réduite par rapport aux termes</a:t>
            </a:r>
          </a:p>
          <a:p>
            <a:r>
              <a:rPr lang="fr-FR" dirty="0"/>
              <a:t>Comparaison des deux méthodes</a:t>
            </a:r>
          </a:p>
          <a:p>
            <a:pPr lvl="1"/>
            <a:r>
              <a:rPr lang="fr-FR" dirty="0"/>
              <a:t>Empiriquement, pour un même niveau de performance, il y a besoin de garder moins de composantes pour ACP que pour LSA (par exemple 80 contre 200)</a:t>
            </a:r>
          </a:p>
          <a:p>
            <a:pPr lvl="1"/>
            <a:r>
              <a:rPr lang="fr-FR" dirty="0"/>
              <a:t>Mais ACP nécessite une plus grande puissance de calcul (la matrice de départ est large et dense) que LSA</a:t>
            </a:r>
          </a:p>
          <a:p>
            <a:pPr lvl="1"/>
            <a:r>
              <a:rPr lang="fr-FR" dirty="0"/>
              <a:t>Mais ACP est moins interprétable que LSA – dimensions réduites plus abstraites que les thèmes de LSA</a:t>
            </a:r>
          </a:p>
          <a:p>
            <a:endParaRPr lang="fr-FR" dirty="0"/>
          </a:p>
        </p:txBody>
      </p:sp>
    </p:spTree>
    <p:extLst>
      <p:ext uri="{BB962C8B-B14F-4D97-AF65-F5344CB8AC3E}">
        <p14:creationId xmlns:p14="http://schemas.microsoft.com/office/powerpoint/2010/main" val="255659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lnSpcReduction="10000"/>
          </a:bodyPr>
          <a:lstStyle/>
          <a:p>
            <a:r>
              <a:rPr lang="fr-FR" dirty="0"/>
              <a:t>Préparation préliminaire </a:t>
            </a:r>
            <a:r>
              <a:rPr lang="fr-FR" sz="2000" dirty="0"/>
              <a:t>(cf. aussi factorisation NMF)</a:t>
            </a:r>
            <a:endParaRPr lang="fr-FR" sz="2400" dirty="0"/>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endParaRPr lang="fr-FR" sz="2000" dirty="0"/>
          </a:p>
          <a:p>
            <a:r>
              <a:rPr lang="fr-FR" dirty="0" err="1"/>
              <a:t>scikit-learn</a:t>
            </a:r>
            <a:r>
              <a:rPr lang="fr-FR" dirty="0"/>
              <a:t> – ACP</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PCA</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pca = PCA(n_components=nb_composantes)</a:t>
            </a:r>
            <a:endParaRPr lang="fr-FR" dirty="0"/>
          </a:p>
          <a:p>
            <a:pPr lvl="1"/>
            <a:r>
              <a:rPr lang="fr-FR" dirty="0"/>
              <a:t>Réduction de dimensionnalité</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pca.fit_transform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100" dirty="0"/>
              <a:t>	La matrice réduite est une matrice N x </a:t>
            </a:r>
            <a:r>
              <a:rPr lang="fr-FR" sz="2100" dirty="0" err="1"/>
              <a:t>nb_composantes</a:t>
            </a:r>
            <a:r>
              <a:rPr lang="fr-FR" sz="2100" dirty="0"/>
              <a:t>, une ligne par document, autant de colonnes 	que de composantes principales conservées.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68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b="1" dirty="0"/>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47375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a:bodyPr>
          <a:lstStyle/>
          <a:p>
            <a:r>
              <a:rPr lang="fr-FR" dirty="0" err="1"/>
              <a:t>scikit-learn</a:t>
            </a:r>
            <a:r>
              <a:rPr lang="fr-FR" dirty="0"/>
              <a:t> – LSA</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TruncatedSVD</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lsa = TruncatedSVD(n_components=nb_composantes)</a:t>
            </a:r>
          </a:p>
          <a:p>
            <a:pPr marL="457200" lvl="1" indent="0">
              <a:buNone/>
            </a:pPr>
            <a:r>
              <a:rPr lang="da-DK"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sklearn.preprocessing</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Normalizer</a:t>
            </a:r>
            <a:endParaRPr lang="da-DK" sz="2000" dirty="0">
              <a:latin typeface="Courier New" panose="02070309020205020404" pitchFamily="49" charset="0"/>
              <a:cs typeface="Courier New" panose="02070309020205020404" pitchFamily="49" charset="0"/>
            </a:endParaRPr>
          </a:p>
          <a:p>
            <a:pPr marL="457200" lvl="1" indent="0">
              <a:buNone/>
            </a:pPr>
            <a:r>
              <a:rPr lang="da-DK" sz="2000" dirty="0">
                <a:latin typeface="Courier New" panose="02070309020205020404" pitchFamily="49" charset="0"/>
                <a:cs typeface="Courier New" panose="02070309020205020404" pitchFamily="49" charset="0"/>
              </a:rPr>
              <a:t>	normalisateur = Normalizer(copy=False)</a:t>
            </a:r>
            <a:endParaRPr lang="fr-FR" dirty="0"/>
          </a:p>
          <a:p>
            <a:pPr lvl="1"/>
            <a:r>
              <a:rPr lang="fr-FR" dirty="0"/>
              <a:t>Réduction de dimensionnalité</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lsa.fit_transform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normalisateur.transform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LSA (</a:t>
            </a:r>
            <a:r>
              <a:rPr lang="fr-FR" sz="2000" dirty="0"/>
              <a:t>N x </a:t>
            </a:r>
            <a:r>
              <a:rPr lang="fr-FR" sz="2000" dirty="0" err="1"/>
              <a:t>nb_composantes</a:t>
            </a:r>
            <a:r>
              <a:rPr lang="fr-FR" sz="2000" dirty="0">
                <a:cs typeface="Courier New" panose="02070309020205020404" pitchFamily="49" charset="0"/>
              </a:rPr>
              <a:t>) doit être normalisée si doit être utilisée pour opérer un 	groupement utilisant l’algorithme K-</a:t>
            </a:r>
            <a:r>
              <a:rPr lang="fr-FR" sz="2000" dirty="0" err="1">
                <a:cs typeface="Courier New" panose="02070309020205020404" pitchFamily="49" charset="0"/>
              </a:rPr>
              <a:t>Means</a:t>
            </a:r>
            <a:r>
              <a:rPr lang="fr-FR" sz="2000" dirty="0">
                <a:cs typeface="Courier New" panose="02070309020205020404" pitchFamily="49" charset="0"/>
              </a:rPr>
              <a:t>, afin de ne privilégier aucune des composantes</a:t>
            </a:r>
          </a:p>
          <a:p>
            <a:pPr marL="457200" lvl="1" indent="0">
              <a:buNone/>
            </a:pPr>
            <a:r>
              <a:rPr lang="fr-FR" sz="2000" dirty="0">
                <a:cs typeface="Courier New" panose="02070309020205020404" pitchFamily="49" charset="0"/>
              </a:rPr>
              <a:t>	Remarque : pas ce besoin pour la matrice issue de PCA (elle est déjà normalisée)</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821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fontScale="92500" lnSpcReduction="10000"/>
          </a:bodyPr>
          <a:lstStyle/>
          <a:p>
            <a:r>
              <a:rPr lang="fr-FR" dirty="0"/>
              <a:t>Là aussi, réduire la dimensionnalité tout en conservant le maximum d’information</a:t>
            </a:r>
          </a:p>
          <a:p>
            <a:r>
              <a:rPr lang="fr-FR" dirty="0"/>
              <a:t>t-SNE t-</a:t>
            </a:r>
            <a:r>
              <a:rPr lang="fr-FR" dirty="0" err="1"/>
              <a:t>distributed</a:t>
            </a:r>
            <a:r>
              <a:rPr lang="fr-FR" dirty="0"/>
              <a:t> </a:t>
            </a:r>
            <a:r>
              <a:rPr lang="fr-FR" dirty="0" err="1"/>
              <a:t>Stochastic</a:t>
            </a:r>
            <a:r>
              <a:rPr lang="fr-FR" dirty="0"/>
              <a:t> </a:t>
            </a:r>
            <a:r>
              <a:rPr lang="fr-FR" dirty="0" err="1"/>
              <a:t>Neighbor</a:t>
            </a:r>
            <a:r>
              <a:rPr lang="fr-FR" dirty="0"/>
              <a:t> </a:t>
            </a:r>
            <a:r>
              <a:rPr lang="fr-FR" dirty="0" err="1"/>
              <a:t>Embedding</a:t>
            </a:r>
            <a:r>
              <a:rPr lang="fr-FR" dirty="0"/>
              <a:t> </a:t>
            </a:r>
            <a:r>
              <a:rPr lang="fr-FR" b="1" dirty="0"/>
              <a:t>minimise la divergence entre deux distributions</a:t>
            </a:r>
            <a:r>
              <a:rPr lang="fr-FR" dirty="0"/>
              <a:t> :</a:t>
            </a:r>
          </a:p>
          <a:p>
            <a:pPr lvl="1"/>
            <a:r>
              <a:rPr lang="fr-FR" dirty="0"/>
              <a:t>La distribution d’origine mesure les similarités entre chaque couple d’objets (de documents) dans l’espace de départ (décrit dans la matrice terme-document) de haute dimension (</a:t>
            </a:r>
            <a:r>
              <a:rPr lang="fr-FR" b="1" dirty="0"/>
              <a:t>T</a:t>
            </a:r>
            <a:r>
              <a:rPr lang="fr-FR" dirty="0"/>
              <a:t> termes)</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N’étant pas linéaire, cet algorithme épouse plus fidèlement les caractéristiques des données (dépendances entre termes)</a:t>
            </a:r>
          </a:p>
          <a:p>
            <a:pPr lvl="1"/>
            <a:r>
              <a:rPr lang="fr-FR" dirty="0"/>
              <a:t>t-SNE étant très consommateur de ressources, le premier espace (de haute dimension) doit en fait être relativement de basse dimension =&gt; </a:t>
            </a:r>
            <a:r>
              <a:rPr lang="fr-FR" b="1" dirty="0"/>
              <a:t>effectuer une première réduction de dimension</a:t>
            </a:r>
            <a:r>
              <a:rPr lang="fr-FR" dirty="0"/>
              <a:t>, par exemple via PCA ou LSA, pour passer de 10000 à 50 dimensions, et ensuite réduire via t-SNE</a:t>
            </a:r>
          </a:p>
          <a:p>
            <a:pPr lvl="1"/>
            <a:r>
              <a:rPr lang="fr-FR" dirty="0"/>
              <a:t>Une fois le passage effectué vers l’espace de basse dimension, le détail des informations d’entrée est définitivement perdu</a:t>
            </a:r>
          </a:p>
          <a:p>
            <a:pPr lvl="1"/>
            <a:r>
              <a:rPr lang="fr-FR" dirty="0"/>
              <a:t>Utilisation aussi (et surtout) à fins d’</a:t>
            </a:r>
            <a:r>
              <a:rPr lang="fr-FR" b="1" dirty="0"/>
              <a:t>exploration / de visualisation</a:t>
            </a:r>
          </a:p>
        </p:txBody>
      </p:sp>
    </p:spTree>
    <p:extLst>
      <p:ext uri="{BB962C8B-B14F-4D97-AF65-F5344CB8AC3E}">
        <p14:creationId xmlns:p14="http://schemas.microsoft.com/office/powerpoint/2010/main" val="66372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(2/2)</a:t>
            </a:r>
          </a:p>
        </p:txBody>
      </p:sp>
      <p:sp>
        <p:nvSpPr>
          <p:cNvPr id="5" name="Content Placeholder 4">
            <a:extLst>
              <a:ext uri="{FF2B5EF4-FFF2-40B4-BE49-F238E27FC236}">
                <a16:creationId xmlns:a16="http://schemas.microsoft.com/office/drawing/2014/main" id="{4F62ABFB-B0B1-4A2B-A2F0-C811FEFC7B7A}"/>
              </a:ext>
            </a:extLst>
          </p:cNvPr>
          <p:cNvSpPr>
            <a:spLocks noGrp="1"/>
          </p:cNvSpPr>
          <p:nvPr>
            <p:ph idx="1"/>
          </p:nvPr>
        </p:nvSpPr>
        <p:spPr>
          <a:xfrm>
            <a:off x="838200" y="1060363"/>
            <a:ext cx="10515600" cy="222337"/>
          </a:xfrm>
        </p:spPr>
        <p:txBody>
          <a:bodyPr>
            <a:normAutofit fontScale="40000" lnSpcReduction="20000"/>
          </a:bodyPr>
          <a:lstStyle/>
          <a:p>
            <a:pPr marL="0" indent="0">
              <a:buNone/>
            </a:pPr>
            <a:r>
              <a:rPr lang="fr-FR" dirty="0"/>
              <a:t>  </a:t>
            </a:r>
          </a:p>
        </p:txBody>
      </p:sp>
      <p:pic>
        <p:nvPicPr>
          <p:cNvPr id="7" name="Picture 6">
            <a:extLst>
              <a:ext uri="{FF2B5EF4-FFF2-40B4-BE49-F238E27FC236}">
                <a16:creationId xmlns:a16="http://schemas.microsoft.com/office/drawing/2014/main" id="{93F40AFD-E36D-45AA-AF4E-E50205963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95" y="1171531"/>
            <a:ext cx="6128744" cy="4213512"/>
          </a:xfrm>
          <a:prstGeom prst="rect">
            <a:avLst/>
          </a:prstGeom>
        </p:spPr>
      </p:pic>
      <p:pic>
        <p:nvPicPr>
          <p:cNvPr id="9" name="Picture 8">
            <a:extLst>
              <a:ext uri="{FF2B5EF4-FFF2-40B4-BE49-F238E27FC236}">
                <a16:creationId xmlns:a16="http://schemas.microsoft.com/office/drawing/2014/main" id="{734C2219-AF6F-4860-9122-9BDC1ED27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104" y="1282699"/>
            <a:ext cx="5967044" cy="4102343"/>
          </a:xfrm>
          <a:prstGeom prst="rect">
            <a:avLst/>
          </a:prstGeom>
        </p:spPr>
      </p:pic>
    </p:spTree>
    <p:extLst>
      <p:ext uri="{BB962C8B-B14F-4D97-AF65-F5344CB8AC3E}">
        <p14:creationId xmlns:p14="http://schemas.microsoft.com/office/powerpoint/2010/main" val="148620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UMAP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724612"/>
          </a:xfrm>
        </p:spPr>
        <p:txBody>
          <a:bodyPr>
            <a:normAutofit fontScale="92500"/>
          </a:bodyPr>
          <a:lstStyle/>
          <a:p>
            <a:r>
              <a:rPr lang="fr-FR" dirty="0"/>
              <a:t>Là aussi, réduire la dimensionnalité tout en conservant le maximum d’information</a:t>
            </a:r>
          </a:p>
          <a:p>
            <a:r>
              <a:rPr lang="fr-FR" dirty="0"/>
              <a:t>UMAP (</a:t>
            </a:r>
            <a:r>
              <a:rPr lang="fr-FR" dirty="0" err="1"/>
              <a:t>you</a:t>
            </a:r>
            <a:r>
              <a:rPr lang="fr-FR" dirty="0"/>
              <a:t> </a:t>
            </a:r>
            <a:r>
              <a:rPr lang="fr-FR" dirty="0" err="1"/>
              <a:t>map</a:t>
            </a:r>
            <a:r>
              <a:rPr lang="fr-FR" dirty="0"/>
              <a:t>) </a:t>
            </a:r>
            <a:r>
              <a:rPr lang="fr-FR" b="1" dirty="0"/>
              <a:t>minimise la divergence entre deux distributions</a:t>
            </a:r>
            <a:r>
              <a:rPr lang="fr-FR" dirty="0"/>
              <a:t> :</a:t>
            </a:r>
          </a:p>
          <a:p>
            <a:pPr lvl="1"/>
            <a:r>
              <a:rPr lang="fr-FR" dirty="0"/>
              <a:t>Dans l’espace d’origine (</a:t>
            </a:r>
            <a:r>
              <a:rPr lang="fr-FR" b="1" dirty="0"/>
              <a:t>T</a:t>
            </a:r>
            <a:r>
              <a:rPr lang="fr-FR" dirty="0"/>
              <a:t> termes), la distribution d’origine se fonde sur un graphe de points dont les arêtes sont pondérées par une force d’association entre les points ; pour mesurer cette force, on considère pour chaque point un rayon englobant les K voisins les plus proches, en étendant ensuite ce rayon vers les points suivants, et en diminuant la force.</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UMAP est très similaire à t-SNE, mais :</a:t>
            </a:r>
          </a:p>
          <a:p>
            <a:pPr lvl="1"/>
            <a:r>
              <a:rPr lang="fr-FR" dirty="0"/>
              <a:t>UMAP est beaucoup </a:t>
            </a:r>
            <a:r>
              <a:rPr lang="fr-FR" b="1" dirty="0">
                <a:solidFill>
                  <a:srgbClr val="00B050"/>
                </a:solidFill>
              </a:rPr>
              <a:t>plus performant </a:t>
            </a:r>
            <a:r>
              <a:rPr lang="fr-FR" dirty="0"/>
              <a:t>(consomme moins de ressources) que t-SNE</a:t>
            </a:r>
          </a:p>
          <a:p>
            <a:pPr lvl="2"/>
            <a:r>
              <a:rPr lang="fr-FR" dirty="0"/>
              <a:t>On peut se passer du préalable d’une réduction de dimension (ou en conserver davantage)</a:t>
            </a:r>
          </a:p>
          <a:p>
            <a:pPr lvl="2"/>
            <a:r>
              <a:rPr lang="fr-FR" dirty="0"/>
              <a:t>On peut passer plus de temps au réglage fin des paramètres</a:t>
            </a:r>
          </a:p>
          <a:p>
            <a:pPr lvl="1"/>
            <a:r>
              <a:rPr lang="fr-FR" dirty="0"/>
              <a:t>UMAP </a:t>
            </a:r>
            <a:r>
              <a:rPr lang="fr-FR" b="1" dirty="0">
                <a:solidFill>
                  <a:srgbClr val="00B050"/>
                </a:solidFill>
              </a:rPr>
              <a:t>préserve mieux la structure globale </a:t>
            </a:r>
            <a:r>
              <a:rPr lang="fr-FR" dirty="0"/>
              <a:t>que t-SNE</a:t>
            </a:r>
          </a:p>
          <a:p>
            <a:pPr lvl="2"/>
            <a:r>
              <a:rPr lang="fr-FR" dirty="0"/>
              <a:t>Les relations inter-cluster sont mieux préservées</a:t>
            </a:r>
          </a:p>
        </p:txBody>
      </p:sp>
    </p:spTree>
    <p:extLst>
      <p:ext uri="{BB962C8B-B14F-4D97-AF65-F5344CB8AC3E}">
        <p14:creationId xmlns:p14="http://schemas.microsoft.com/office/powerpoint/2010/main" val="62759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E9B2-8332-438A-B256-87BBB3B15E12}"/>
              </a:ext>
            </a:extLst>
          </p:cNvPr>
          <p:cNvSpPr>
            <a:spLocks noGrp="1"/>
          </p:cNvSpPr>
          <p:nvPr>
            <p:ph type="title"/>
          </p:nvPr>
        </p:nvSpPr>
        <p:spPr/>
        <p:txBody>
          <a:bodyPr>
            <a:normAutofit fontScale="90000"/>
          </a:bodyPr>
          <a:lstStyle/>
          <a:p>
            <a:r>
              <a:rPr lang="fr-FR" dirty="0"/>
              <a:t>Décomposition UMAP (2/2)</a:t>
            </a:r>
          </a:p>
        </p:txBody>
      </p:sp>
      <p:sp>
        <p:nvSpPr>
          <p:cNvPr id="3" name="Content Placeholder 2">
            <a:extLst>
              <a:ext uri="{FF2B5EF4-FFF2-40B4-BE49-F238E27FC236}">
                <a16:creationId xmlns:a16="http://schemas.microsoft.com/office/drawing/2014/main" id="{07F93B14-86E7-4F76-912A-5C2690E0A193}"/>
              </a:ext>
            </a:extLst>
          </p:cNvPr>
          <p:cNvSpPr>
            <a:spLocks noGrp="1"/>
          </p:cNvSpPr>
          <p:nvPr>
            <p:ph idx="1"/>
          </p:nvPr>
        </p:nvSpPr>
        <p:spPr>
          <a:xfrm>
            <a:off x="838200" y="1060364"/>
            <a:ext cx="656771" cy="1029694"/>
          </a:xfrm>
        </p:spPr>
        <p:txBody>
          <a:bodyPr/>
          <a:lstStyle/>
          <a:p>
            <a:pPr marL="0" indent="0">
              <a:buNone/>
            </a:pPr>
            <a:r>
              <a:rPr lang="fr-FR" dirty="0"/>
              <a:t> </a:t>
            </a:r>
          </a:p>
        </p:txBody>
      </p:sp>
      <p:pic>
        <p:nvPicPr>
          <p:cNvPr id="4" name="Picture 3">
            <a:extLst>
              <a:ext uri="{FF2B5EF4-FFF2-40B4-BE49-F238E27FC236}">
                <a16:creationId xmlns:a16="http://schemas.microsoft.com/office/drawing/2014/main" id="{2922D35D-ABFE-443B-883F-694167E53299}"/>
              </a:ext>
            </a:extLst>
          </p:cNvPr>
          <p:cNvPicPr>
            <a:picLocks noChangeAspect="1"/>
          </p:cNvPicPr>
          <p:nvPr/>
        </p:nvPicPr>
        <p:blipFill>
          <a:blip r:embed="rId3"/>
          <a:stretch>
            <a:fillRect/>
          </a:stretch>
        </p:blipFill>
        <p:spPr>
          <a:xfrm>
            <a:off x="409073" y="952893"/>
            <a:ext cx="3066143" cy="2452914"/>
          </a:xfrm>
          <a:prstGeom prst="rect">
            <a:avLst/>
          </a:prstGeom>
        </p:spPr>
      </p:pic>
      <p:pic>
        <p:nvPicPr>
          <p:cNvPr id="5" name="Picture 4">
            <a:extLst>
              <a:ext uri="{FF2B5EF4-FFF2-40B4-BE49-F238E27FC236}">
                <a16:creationId xmlns:a16="http://schemas.microsoft.com/office/drawing/2014/main" id="{5951B3FD-1BCD-46F1-90B2-FA4262ECF314}"/>
              </a:ext>
            </a:extLst>
          </p:cNvPr>
          <p:cNvPicPr>
            <a:picLocks noChangeAspect="1"/>
          </p:cNvPicPr>
          <p:nvPr/>
        </p:nvPicPr>
        <p:blipFill>
          <a:blip r:embed="rId4"/>
          <a:stretch>
            <a:fillRect/>
          </a:stretch>
        </p:blipFill>
        <p:spPr>
          <a:xfrm>
            <a:off x="6876333" y="929433"/>
            <a:ext cx="2815771" cy="2714775"/>
          </a:xfrm>
          <a:prstGeom prst="rect">
            <a:avLst/>
          </a:prstGeom>
        </p:spPr>
      </p:pic>
      <p:sp>
        <p:nvSpPr>
          <p:cNvPr id="6" name="TextBox 5">
            <a:extLst>
              <a:ext uri="{FF2B5EF4-FFF2-40B4-BE49-F238E27FC236}">
                <a16:creationId xmlns:a16="http://schemas.microsoft.com/office/drawing/2014/main" id="{DFBB90BB-F8C7-4E37-833A-630547018442}"/>
              </a:ext>
            </a:extLst>
          </p:cNvPr>
          <p:cNvSpPr txBox="1"/>
          <p:nvPr/>
        </p:nvSpPr>
        <p:spPr>
          <a:xfrm>
            <a:off x="2607331" y="2486396"/>
            <a:ext cx="1519968" cy="369332"/>
          </a:xfrm>
          <a:prstGeom prst="rect">
            <a:avLst/>
          </a:prstGeom>
          <a:noFill/>
        </p:spPr>
        <p:txBody>
          <a:bodyPr wrap="none" rtlCol="0">
            <a:spAutoFit/>
          </a:bodyPr>
          <a:lstStyle/>
          <a:p>
            <a:r>
              <a:rPr lang="fr-FR" dirty="0"/>
              <a:t>Original en 3D</a:t>
            </a:r>
          </a:p>
        </p:txBody>
      </p:sp>
      <p:sp>
        <p:nvSpPr>
          <p:cNvPr id="7" name="TextBox 6">
            <a:extLst>
              <a:ext uri="{FF2B5EF4-FFF2-40B4-BE49-F238E27FC236}">
                <a16:creationId xmlns:a16="http://schemas.microsoft.com/office/drawing/2014/main" id="{45CE1203-0E7F-4200-A5C5-063DF5603795}"/>
              </a:ext>
            </a:extLst>
          </p:cNvPr>
          <p:cNvSpPr txBox="1"/>
          <p:nvPr/>
        </p:nvSpPr>
        <p:spPr>
          <a:xfrm>
            <a:off x="10022518" y="1937448"/>
            <a:ext cx="1924758" cy="923330"/>
          </a:xfrm>
          <a:prstGeom prst="rect">
            <a:avLst/>
          </a:prstGeom>
          <a:noFill/>
        </p:spPr>
        <p:txBody>
          <a:bodyPr wrap="none" rtlCol="0">
            <a:spAutoFit/>
          </a:bodyPr>
          <a:lstStyle/>
          <a:p>
            <a:r>
              <a:rPr lang="fr-FR" dirty="0"/>
              <a:t>UMAP en 2D</a:t>
            </a:r>
          </a:p>
          <a:p>
            <a:r>
              <a:rPr lang="fr-FR" dirty="0" err="1"/>
              <a:t>n_neighbors</a:t>
            </a:r>
            <a:r>
              <a:rPr lang="fr-FR" dirty="0"/>
              <a:t> = 100</a:t>
            </a:r>
          </a:p>
          <a:p>
            <a:r>
              <a:rPr lang="fr-FR" dirty="0" err="1"/>
              <a:t>min_dist</a:t>
            </a:r>
            <a:r>
              <a:rPr lang="fr-FR" dirty="0"/>
              <a:t> = 0.5</a:t>
            </a:r>
          </a:p>
        </p:txBody>
      </p:sp>
      <p:pic>
        <p:nvPicPr>
          <p:cNvPr id="8" name="Picture 7">
            <a:extLst>
              <a:ext uri="{FF2B5EF4-FFF2-40B4-BE49-F238E27FC236}">
                <a16:creationId xmlns:a16="http://schemas.microsoft.com/office/drawing/2014/main" id="{CA3C92F0-76C4-4ADF-8B24-B114D7646B37}"/>
              </a:ext>
            </a:extLst>
          </p:cNvPr>
          <p:cNvPicPr>
            <a:picLocks noChangeAspect="1"/>
          </p:cNvPicPr>
          <p:nvPr/>
        </p:nvPicPr>
        <p:blipFill>
          <a:blip r:embed="rId5"/>
          <a:stretch>
            <a:fillRect/>
          </a:stretch>
        </p:blipFill>
        <p:spPr>
          <a:xfrm>
            <a:off x="6993782" y="4213097"/>
            <a:ext cx="2698322" cy="2714775"/>
          </a:xfrm>
          <a:prstGeom prst="rect">
            <a:avLst/>
          </a:prstGeom>
        </p:spPr>
      </p:pic>
      <p:sp>
        <p:nvSpPr>
          <p:cNvPr id="9" name="TextBox 8">
            <a:extLst>
              <a:ext uri="{FF2B5EF4-FFF2-40B4-BE49-F238E27FC236}">
                <a16:creationId xmlns:a16="http://schemas.microsoft.com/office/drawing/2014/main" id="{022F8A0A-2637-4D1A-BC40-A242B4D4F8C3}"/>
              </a:ext>
            </a:extLst>
          </p:cNvPr>
          <p:cNvSpPr txBox="1"/>
          <p:nvPr/>
        </p:nvSpPr>
        <p:spPr>
          <a:xfrm>
            <a:off x="9938378" y="5108820"/>
            <a:ext cx="1924758" cy="923330"/>
          </a:xfrm>
          <a:prstGeom prst="rect">
            <a:avLst/>
          </a:prstGeom>
          <a:noFill/>
        </p:spPr>
        <p:txBody>
          <a:bodyPr wrap="none" rtlCol="0">
            <a:spAutoFit/>
          </a:bodyPr>
          <a:lstStyle/>
          <a:p>
            <a:r>
              <a:rPr lang="fr-FR" dirty="0"/>
              <a:t>UMAP en 2D</a:t>
            </a:r>
          </a:p>
          <a:p>
            <a:r>
              <a:rPr lang="fr-FR" dirty="0" err="1"/>
              <a:t>n_neighbors</a:t>
            </a:r>
            <a:r>
              <a:rPr lang="fr-FR" dirty="0"/>
              <a:t> = 100</a:t>
            </a:r>
          </a:p>
          <a:p>
            <a:r>
              <a:rPr lang="fr-FR" dirty="0" err="1"/>
              <a:t>min_dist</a:t>
            </a:r>
            <a:r>
              <a:rPr lang="fr-FR" dirty="0"/>
              <a:t> = 0.1</a:t>
            </a:r>
          </a:p>
        </p:txBody>
      </p:sp>
      <p:pic>
        <p:nvPicPr>
          <p:cNvPr id="10" name="Picture 9">
            <a:extLst>
              <a:ext uri="{FF2B5EF4-FFF2-40B4-BE49-F238E27FC236}">
                <a16:creationId xmlns:a16="http://schemas.microsoft.com/office/drawing/2014/main" id="{6AE296C9-1E84-4EE6-B3ED-C795832D40BB}"/>
              </a:ext>
            </a:extLst>
          </p:cNvPr>
          <p:cNvPicPr>
            <a:picLocks noChangeAspect="1"/>
          </p:cNvPicPr>
          <p:nvPr/>
        </p:nvPicPr>
        <p:blipFill>
          <a:blip r:embed="rId6"/>
          <a:stretch>
            <a:fillRect/>
          </a:stretch>
        </p:blipFill>
        <p:spPr>
          <a:xfrm>
            <a:off x="345775" y="3823790"/>
            <a:ext cx="3066144" cy="3020517"/>
          </a:xfrm>
          <a:prstGeom prst="rect">
            <a:avLst/>
          </a:prstGeom>
        </p:spPr>
      </p:pic>
      <p:sp>
        <p:nvSpPr>
          <p:cNvPr id="11" name="TextBox 10">
            <a:extLst>
              <a:ext uri="{FF2B5EF4-FFF2-40B4-BE49-F238E27FC236}">
                <a16:creationId xmlns:a16="http://schemas.microsoft.com/office/drawing/2014/main" id="{0B07BCF3-DBE1-442B-9202-026D8C9FBE98}"/>
              </a:ext>
            </a:extLst>
          </p:cNvPr>
          <p:cNvSpPr txBox="1"/>
          <p:nvPr/>
        </p:nvSpPr>
        <p:spPr>
          <a:xfrm>
            <a:off x="3475216" y="5334048"/>
            <a:ext cx="1807739" cy="1200329"/>
          </a:xfrm>
          <a:prstGeom prst="rect">
            <a:avLst/>
          </a:prstGeom>
          <a:noFill/>
        </p:spPr>
        <p:txBody>
          <a:bodyPr wrap="none" rtlCol="0">
            <a:spAutoFit/>
          </a:bodyPr>
          <a:lstStyle/>
          <a:p>
            <a:r>
              <a:rPr lang="fr-FR" dirty="0"/>
              <a:t>UMAP en 2D</a:t>
            </a:r>
          </a:p>
          <a:p>
            <a:r>
              <a:rPr lang="fr-FR" dirty="0"/>
              <a:t>Défaut :</a:t>
            </a:r>
          </a:p>
          <a:p>
            <a:r>
              <a:rPr lang="fr-FR" dirty="0" err="1"/>
              <a:t>n_neighbors</a:t>
            </a:r>
            <a:r>
              <a:rPr lang="fr-FR" dirty="0"/>
              <a:t> = 15</a:t>
            </a:r>
          </a:p>
          <a:p>
            <a:r>
              <a:rPr lang="fr-FR" dirty="0" err="1"/>
              <a:t>min_dist</a:t>
            </a:r>
            <a:r>
              <a:rPr lang="fr-FR" dirty="0"/>
              <a:t> = 0.1</a:t>
            </a:r>
          </a:p>
        </p:txBody>
      </p:sp>
    </p:spTree>
    <p:extLst>
      <p:ext uri="{BB962C8B-B14F-4D97-AF65-F5344CB8AC3E}">
        <p14:creationId xmlns:p14="http://schemas.microsoft.com/office/powerpoint/2010/main" val="322731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57A-FA62-432D-9118-E9A41364E731}"/>
              </a:ext>
            </a:extLst>
          </p:cNvPr>
          <p:cNvSpPr>
            <a:spLocks noGrp="1"/>
          </p:cNvSpPr>
          <p:nvPr>
            <p:ph type="title"/>
          </p:nvPr>
        </p:nvSpPr>
        <p:spPr/>
        <p:txBody>
          <a:bodyPr>
            <a:normAutofit fontScale="90000"/>
          </a:bodyPr>
          <a:lstStyle/>
          <a:p>
            <a:r>
              <a:rPr lang="fr-FR" dirty="0"/>
              <a:t>Comparaison t-SNE / UMAP</a:t>
            </a:r>
          </a:p>
        </p:txBody>
      </p:sp>
      <p:sp>
        <p:nvSpPr>
          <p:cNvPr id="3" name="Content Placeholder 2">
            <a:extLst>
              <a:ext uri="{FF2B5EF4-FFF2-40B4-BE49-F238E27FC236}">
                <a16:creationId xmlns:a16="http://schemas.microsoft.com/office/drawing/2014/main" id="{160E451C-C390-41B5-979F-591F2F7DD56D}"/>
              </a:ext>
            </a:extLst>
          </p:cNvPr>
          <p:cNvSpPr>
            <a:spLocks noGrp="1"/>
          </p:cNvSpPr>
          <p:nvPr>
            <p:ph idx="1"/>
          </p:nvPr>
        </p:nvSpPr>
        <p:spPr>
          <a:xfrm>
            <a:off x="838200" y="1060363"/>
            <a:ext cx="221343" cy="274951"/>
          </a:xfrm>
        </p:spPr>
        <p:txBody>
          <a:bodyPr>
            <a:normAutofit fontScale="55000" lnSpcReduction="20000"/>
          </a:bodyPr>
          <a:lstStyle/>
          <a:p>
            <a:pPr marL="0" indent="0">
              <a:buNone/>
            </a:pPr>
            <a:r>
              <a:rPr lang="fr-FR" dirty="0"/>
              <a:t> </a:t>
            </a:r>
          </a:p>
        </p:txBody>
      </p:sp>
      <p:pic>
        <p:nvPicPr>
          <p:cNvPr id="4" name="Picture 3">
            <a:extLst>
              <a:ext uri="{FF2B5EF4-FFF2-40B4-BE49-F238E27FC236}">
                <a16:creationId xmlns:a16="http://schemas.microsoft.com/office/drawing/2014/main" id="{3AD09AB3-E6E4-4F6C-B38D-849E6F4D026C}"/>
              </a:ext>
            </a:extLst>
          </p:cNvPr>
          <p:cNvPicPr>
            <a:picLocks noChangeAspect="1"/>
          </p:cNvPicPr>
          <p:nvPr/>
        </p:nvPicPr>
        <p:blipFill>
          <a:blip r:embed="rId3"/>
          <a:stretch>
            <a:fillRect/>
          </a:stretch>
        </p:blipFill>
        <p:spPr>
          <a:xfrm>
            <a:off x="1654628" y="1112510"/>
            <a:ext cx="8911772" cy="5302820"/>
          </a:xfrm>
          <a:prstGeom prst="rect">
            <a:avLst/>
          </a:prstGeom>
        </p:spPr>
      </p:pic>
    </p:spTree>
    <p:extLst>
      <p:ext uri="{BB962C8B-B14F-4D97-AF65-F5344CB8AC3E}">
        <p14:creationId xmlns:p14="http://schemas.microsoft.com/office/powerpoint/2010/main" val="307775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scikit-learn</a:t>
            </a:r>
            <a:r>
              <a:rPr lang="fr-FR" dirty="0"/>
              <a:t> – t-SNE</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sklearn.manifold</a:t>
            </a:r>
            <a:r>
              <a:rPr lang="fr-FR" sz="2000" dirty="0">
                <a:latin typeface="Courier New" panose="02070309020205020404" pitchFamily="49" charset="0"/>
                <a:cs typeface="Courier New" panose="02070309020205020404" pitchFamily="49" charset="0"/>
              </a:rPr>
              <a:t> import TSNE</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tsne = TSNE(n_components=nb_composantes, perplexity=30)</a:t>
            </a:r>
          </a:p>
          <a:p>
            <a:pPr lvl="1"/>
            <a:r>
              <a:rPr lang="fr-FR" dirty="0"/>
              <a:t>Réduction de dimensionnalité</a:t>
            </a:r>
          </a:p>
          <a:p>
            <a:pPr marL="914400" lvl="2" indent="0">
              <a:buNone/>
            </a:pPr>
            <a:r>
              <a:rPr lang="fr-FR" dirty="0"/>
              <a:t>On suppose ici qu’on a opéré précédemment une première réduction de dimensionnalité, ici via LSA avec création d’une matrice réduite par LSA, essentiellement pour des raisons de performance</a:t>
            </a:r>
          </a:p>
          <a:p>
            <a:pPr marL="914400" lvl="2" indent="0">
              <a:buNone/>
            </a:pPr>
            <a:r>
              <a:rPr lang="fr-FR" dirty="0"/>
              <a:t>Le format est dans tous les cas de figure une matrice </a:t>
            </a:r>
            <a:r>
              <a:rPr lang="fr-FR" dirty="0" err="1"/>
              <a:t>numpy</a:t>
            </a:r>
            <a:r>
              <a:rPr lang="fr-FR" dirty="0"/>
              <a:t> (N lignes X </a:t>
            </a:r>
            <a:r>
              <a:rPr lang="fr-FR" dirty="0" err="1"/>
              <a:t>nb_dim</a:t>
            </a:r>
            <a:r>
              <a:rPr lang="fr-FR" dirty="0"/>
              <a:t> de départ)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mat_reduite_tsne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tsne.fit_transform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mat_reduite_lsa</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TSNE est de la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699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umap</a:t>
            </a:r>
            <a:r>
              <a:rPr lang="fr-FR" dirty="0"/>
              <a:t> – UMAP</a:t>
            </a:r>
          </a:p>
          <a:p>
            <a:pPr lvl="1"/>
            <a:r>
              <a:rPr lang="fr-FR" dirty="0"/>
              <a:t>Création du modèle</a:t>
            </a:r>
          </a:p>
          <a:p>
            <a:pPr marL="457200" lvl="1" indent="0">
              <a:buNone/>
            </a:pPr>
            <a:r>
              <a:rPr lang="fr-FR" dirty="0"/>
              <a:t>	</a:t>
            </a:r>
            <a:r>
              <a:rPr lang="fr-FR" sz="2000" dirty="0">
                <a:latin typeface="Courier New" panose="02070309020205020404" pitchFamily="49" charset="0"/>
                <a:cs typeface="Courier New" panose="02070309020205020404" pitchFamily="49" charset="0"/>
              </a:rPr>
              <a:t>import </a:t>
            </a:r>
            <a:r>
              <a:rPr lang="fr-FR" sz="2000" dirty="0" err="1">
                <a:latin typeface="Courier New" panose="02070309020205020404" pitchFamily="49" charset="0"/>
                <a:cs typeface="Courier New" panose="02070309020205020404" pitchFamily="49" charset="0"/>
              </a:rPr>
              <a:t>umap</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a:latin typeface="Calibri" panose="020F0502020204030204" pitchFamily="34" charset="0"/>
                <a:cs typeface="Calibri" panose="020F0502020204030204" pitchFamily="34" charset="0"/>
              </a:rPr>
              <a:t>ou (selon installation </a:t>
            </a:r>
            <a:r>
              <a:rPr lang="fr-FR" sz="1600" dirty="0" err="1">
                <a:latin typeface="Courier New" panose="02070309020205020404" pitchFamily="49" charset="0"/>
                <a:cs typeface="Courier New" panose="02070309020205020404" pitchFamily="49" charset="0"/>
              </a:rPr>
              <a:t>pip</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install</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umap</a:t>
            </a:r>
            <a:r>
              <a:rPr lang="fr-FR" sz="2000" dirty="0">
                <a:latin typeface="Calibri" panose="020F0502020204030204" pitchFamily="34" charset="0"/>
                <a:cs typeface="Calibri" panose="020F0502020204030204" pitchFamily="34" charset="0"/>
              </a:rPr>
              <a:t> ou </a:t>
            </a:r>
            <a:r>
              <a:rPr lang="fr-FR" sz="1600" dirty="0" err="1">
                <a:latin typeface="Courier New" panose="02070309020205020404" pitchFamily="49" charset="0"/>
                <a:cs typeface="Courier New" panose="02070309020205020404" pitchFamily="49" charset="0"/>
              </a:rPr>
              <a:t>pip</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install</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umap-learn</a:t>
            </a:r>
            <a:r>
              <a:rPr lang="fr-FR" sz="2000" dirty="0">
                <a:latin typeface="Calibri" panose="020F0502020204030204" pitchFamily="34" charset="0"/>
                <a:cs typeface="Calibri" panose="020F0502020204030204" pitchFamily="34" charset="0"/>
              </a:rPr>
              <a:t>)</a:t>
            </a:r>
          </a:p>
          <a:p>
            <a:pPr marL="457200" lvl="1" indent="0">
              <a:buNone/>
            </a:pPr>
            <a:r>
              <a:rPr lang="fr-FR" sz="2000" dirty="0">
                <a:latin typeface="Courier New" panose="02070309020205020404" pitchFamily="49" charset="0"/>
                <a:cs typeface="Courier New" panose="02070309020205020404" pitchFamily="49" charset="0"/>
              </a:rPr>
              <a:t>	import </a:t>
            </a:r>
            <a:r>
              <a:rPr lang="pt-BR" sz="2000" b="0" dirty="0">
                <a:solidFill>
                  <a:srgbClr val="000000"/>
                </a:solidFill>
                <a:effectLst/>
                <a:latin typeface="Courier New" panose="02070309020205020404" pitchFamily="49" charset="0"/>
              </a:rPr>
              <a:t>umap.umap_ as umap</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umap_reducteur</a:t>
            </a:r>
            <a:r>
              <a:rPr lang="da-DK" sz="2000" dirty="0">
                <a:latin typeface="Courier New" panose="02070309020205020404" pitchFamily="49" charset="0"/>
                <a:cs typeface="Courier New" panose="02070309020205020404" pitchFamily="49" charset="0"/>
              </a:rPr>
              <a:t> = umap.UMAP(n_components=nb_composantes, n_neighbors=15, 	min_dist=0.1)</a:t>
            </a:r>
          </a:p>
          <a:p>
            <a:pPr lvl="1"/>
            <a:r>
              <a:rPr lang="da-DK" dirty="0">
                <a:latin typeface="Calibri" panose="020F0502020204030204" pitchFamily="34" charset="0"/>
                <a:cs typeface="Calibri" panose="020F0502020204030204" pitchFamily="34" charset="0"/>
              </a:rPr>
              <a:t>Réduction de dimensionnalité</a:t>
            </a:r>
          </a:p>
          <a:p>
            <a:pPr marL="457200" lvl="1" indent="0">
              <a:buNone/>
            </a:pPr>
            <a:r>
              <a:rPr lang="fr-FR" dirty="0"/>
              <a:t>	</a:t>
            </a:r>
            <a:r>
              <a:rPr lang="fr-FR" sz="2000" dirty="0"/>
              <a:t>Le format est dans tous les cas de figure une matrice </a:t>
            </a:r>
            <a:r>
              <a:rPr lang="fr-FR" sz="2000" dirty="0" err="1"/>
              <a:t>numpy</a:t>
            </a:r>
            <a:r>
              <a:rPr lang="fr-FR" sz="2000" dirty="0"/>
              <a:t> (N lignes X </a:t>
            </a:r>
            <a:r>
              <a:rPr lang="fr-FR" sz="2000" dirty="0" err="1"/>
              <a:t>nb_dim</a:t>
            </a:r>
            <a:r>
              <a:rPr lang="fr-FR" sz="2000" dirty="0"/>
              <a:t> de départ)</a:t>
            </a:r>
            <a:endParaRPr lang="da-DK" dirty="0">
              <a:latin typeface="Calibri" panose="020F0502020204030204" pitchFamily="34" charset="0"/>
              <a:cs typeface="Calibri" panose="020F0502020204030204" pitchFamily="34" charset="0"/>
            </a:endParaRPr>
          </a:p>
          <a:p>
            <a:pPr marL="457200" lvl="1" indent="0">
              <a:buNone/>
            </a:pPr>
            <a:r>
              <a:rPr lang="en-US" sz="24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mat_reduite_ymap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umap_reducteur.fit_transform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UMAP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114300"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70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a:xfrm>
            <a:off x="409073" y="136525"/>
            <a:ext cx="11454063" cy="657557"/>
          </a:xfrm>
        </p:spPr>
        <p:txBody>
          <a:bodyPr>
            <a:normAutofit fontScale="90000"/>
          </a:bodyPr>
          <a:lstStyle/>
          <a:p>
            <a:r>
              <a:rPr lang="fr-FR" dirty="0"/>
              <a:t>Algorithmes de groupement (clustering)</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70481" y="1022263"/>
            <a:ext cx="8084978" cy="5699212"/>
          </a:xfrm>
        </p:spPr>
        <p:txBody>
          <a:bodyPr>
            <a:normAutofit/>
          </a:bodyPr>
          <a:lstStyle/>
          <a:p>
            <a:r>
              <a:rPr lang="fr-FR" dirty="0"/>
              <a:t>Clustering hiérarchique</a:t>
            </a:r>
          </a:p>
          <a:p>
            <a:pPr lvl="1"/>
            <a:r>
              <a:rPr lang="fr-FR" dirty="0"/>
              <a:t>Recherche récursive de clusters imbriqués les uns dans les autres</a:t>
            </a:r>
          </a:p>
          <a:p>
            <a:pPr lvl="2"/>
            <a:r>
              <a:rPr lang="fr-FR" sz="2200" dirty="0"/>
              <a:t>Clustering agglomératif : on part des objets (documents) pris isolément et on les regroupe ensemble étape après étape</a:t>
            </a:r>
          </a:p>
          <a:p>
            <a:pPr lvl="2"/>
            <a:r>
              <a:rPr lang="fr-FR" sz="2200" dirty="0"/>
              <a:t>Clustering divisif : on part de l’ensemble des objets (documents) et on les divise étape après étape</a:t>
            </a:r>
          </a:p>
          <a:p>
            <a:pPr marL="0" indent="0">
              <a:buNone/>
            </a:pPr>
            <a:endParaRPr lang="fr-FR" dirty="0"/>
          </a:p>
          <a:p>
            <a:r>
              <a:rPr lang="fr-FR" dirty="0"/>
              <a:t>Clustering partitif (ou partitionnement)</a:t>
            </a:r>
          </a:p>
          <a:p>
            <a:pPr lvl="1"/>
            <a:r>
              <a:rPr lang="fr-FR" dirty="0"/>
              <a:t>On trouve tous les clusters simultanément, et il n’y a pas de structure hiérarchique entre eux</a:t>
            </a:r>
          </a:p>
          <a:p>
            <a:pPr lvl="2"/>
            <a:r>
              <a:rPr lang="fr-FR" sz="2200" dirty="0"/>
              <a:t>Clustering par centroïdes : K-</a:t>
            </a:r>
            <a:r>
              <a:rPr lang="fr-FR" sz="2200" dirty="0" err="1"/>
              <a:t>Means</a:t>
            </a:r>
            <a:endParaRPr lang="fr-FR" sz="2200" dirty="0"/>
          </a:p>
          <a:p>
            <a:pPr lvl="2"/>
            <a:r>
              <a:rPr lang="fr-FR" sz="2200" dirty="0"/>
              <a:t>Clustering par densité environnante : clustering spectral, (H)</a:t>
            </a:r>
            <a:r>
              <a:rPr lang="fr-FR" sz="2200" dirty="0" err="1"/>
              <a:t>DBScan</a:t>
            </a:r>
            <a:r>
              <a:rPr lang="fr-FR" sz="2200" dirty="0"/>
              <a:t>, …</a:t>
            </a:r>
          </a:p>
        </p:txBody>
      </p:sp>
      <p:pic>
        <p:nvPicPr>
          <p:cNvPr id="12" name="Picture 11" descr="Hierarchical clustering creates a dendrogram representing the cluster structures.">
            <a:extLst>
              <a:ext uri="{FF2B5EF4-FFF2-40B4-BE49-F238E27FC236}">
                <a16:creationId xmlns:a16="http://schemas.microsoft.com/office/drawing/2014/main" id="{736B7418-F92F-454C-8544-547FC7312D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2019" y="1022262"/>
            <a:ext cx="3109608" cy="2635337"/>
          </a:xfrm>
          <a:prstGeom prst="rect">
            <a:avLst/>
          </a:prstGeom>
          <a:noFill/>
          <a:ln>
            <a:noFill/>
          </a:ln>
        </p:spPr>
      </p:pic>
      <p:pic>
        <p:nvPicPr>
          <p:cNvPr id="13" name="Picture 12" descr="http://edutechwiki.unige.ch/fmediawiki/images/thumb/9/9b/KMeans-Gaussian-data.png/350px-KMeans-Gaussian-data.png">
            <a:extLst>
              <a:ext uri="{FF2B5EF4-FFF2-40B4-BE49-F238E27FC236}">
                <a16:creationId xmlns:a16="http://schemas.microsoft.com/office/drawing/2014/main" id="{E44CD1BE-51B8-4F7A-8F14-D1A49E39E2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2019" y="3848735"/>
            <a:ext cx="3361117" cy="3190892"/>
          </a:xfrm>
          <a:prstGeom prst="rect">
            <a:avLst/>
          </a:prstGeom>
          <a:noFill/>
          <a:ln>
            <a:noFill/>
          </a:ln>
        </p:spPr>
      </p:pic>
    </p:spTree>
    <p:extLst>
      <p:ext uri="{BB962C8B-B14F-4D97-AF65-F5344CB8AC3E}">
        <p14:creationId xmlns:p14="http://schemas.microsoft.com/office/powerpoint/2010/main" val="89135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 y="991645"/>
            <a:ext cx="6776581" cy="2549754"/>
          </a:xfrm>
        </p:spPr>
        <p:txBody>
          <a:bodyPr>
            <a:normAutofit lnSpcReduction="10000"/>
          </a:bodyPr>
          <a:lstStyle/>
          <a:p>
            <a:r>
              <a:rPr lang="fr-FR" sz="2400" dirty="0"/>
              <a:t>Le principal algorithme de groupement est un algorithme de partitionnement</a:t>
            </a:r>
          </a:p>
          <a:p>
            <a:r>
              <a:rPr lang="fr-FR" sz="2400" dirty="0"/>
              <a:t>Le regroupement des documents se fait autour de </a:t>
            </a:r>
            <a:r>
              <a:rPr lang="fr-FR" sz="2400" b="1" dirty="0"/>
              <a:t>K centroïdes</a:t>
            </a:r>
            <a:r>
              <a:rPr lang="fr-FR" sz="2400" dirty="0"/>
              <a:t>, qui sont des points fictifs (des documents fictifs) au milieu des </a:t>
            </a:r>
            <a:r>
              <a:rPr lang="fr-FR" sz="2400" b="1" dirty="0"/>
              <a:t>K groupes</a:t>
            </a:r>
          </a:p>
          <a:p>
            <a:r>
              <a:rPr lang="fr-FR" sz="2400" dirty="0"/>
              <a:t>Les centroïdes sont calculés de façon à </a:t>
            </a:r>
            <a:r>
              <a:rPr lang="fr-FR" sz="2400" b="1" dirty="0"/>
              <a:t>minimiser la somme de ses distances avec les documents </a:t>
            </a:r>
          </a:p>
        </p:txBody>
      </p:sp>
      <p:pic>
        <p:nvPicPr>
          <p:cNvPr id="5" name="Picture 4">
            <a:extLst>
              <a:ext uri="{FF2B5EF4-FFF2-40B4-BE49-F238E27FC236}">
                <a16:creationId xmlns:a16="http://schemas.microsoft.com/office/drawing/2014/main" id="{AF569F82-9DC8-4290-9FB9-77D2173B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551" y="996864"/>
            <a:ext cx="3397087" cy="2544536"/>
          </a:xfrm>
          <a:prstGeom prst="rect">
            <a:avLst/>
          </a:prstGeom>
        </p:spPr>
      </p:pic>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488407"/>
            <a:ext cx="12062564" cy="3369593"/>
          </a:xfrm>
          <a:prstGeom prst="rect">
            <a:avLst/>
          </a:prstGeom>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Suppositions sur les données :</a:t>
            </a:r>
          </a:p>
          <a:p>
            <a:pPr lvl="1"/>
            <a:r>
              <a:rPr lang="fr-FR" sz="2600" dirty="0"/>
              <a:t>La distribution des documents se fait selon des patates relativement </a:t>
            </a:r>
            <a:r>
              <a:rPr lang="fr-FR" sz="2600" b="1" dirty="0">
                <a:solidFill>
                  <a:srgbClr val="FF0000"/>
                </a:solidFill>
              </a:rPr>
              <a:t>sphériques</a:t>
            </a:r>
            <a:r>
              <a:rPr lang="fr-FR" sz="2600" dirty="0"/>
              <a:t> et </a:t>
            </a:r>
            <a:r>
              <a:rPr lang="fr-FR" sz="2600" b="1" dirty="0">
                <a:solidFill>
                  <a:srgbClr val="FF0000"/>
                </a:solidFill>
              </a:rPr>
              <a:t>isotropes</a:t>
            </a:r>
            <a:r>
              <a:rPr lang="fr-FR" sz="2600" dirty="0"/>
              <a:t>, et présentant une cohérence interne relativement uniforme d’un groupe à l’autre</a:t>
            </a:r>
          </a:p>
          <a:p>
            <a:pPr lvl="1"/>
            <a:r>
              <a:rPr lang="fr-FR" sz="2600" dirty="0"/>
              <a:t>Ces suppositions ne sont pas forcément vérifiées =&gt; utiliser d’autres distances, voire d’autres algorithmes</a:t>
            </a:r>
          </a:p>
          <a:p>
            <a:r>
              <a:rPr lang="fr-FR" dirty="0"/>
              <a:t>Caractéristiques de l’algorithme</a:t>
            </a:r>
          </a:p>
          <a:p>
            <a:pPr lvl="1"/>
            <a:r>
              <a:rPr lang="fr-FR" sz="2600" dirty="0"/>
              <a:t>Conceptuellement </a:t>
            </a:r>
            <a:r>
              <a:rPr lang="fr-FR" sz="2600" b="1" dirty="0">
                <a:solidFill>
                  <a:srgbClr val="00B050"/>
                </a:solidFill>
              </a:rPr>
              <a:t>simple</a:t>
            </a:r>
            <a:r>
              <a:rPr lang="fr-FR" sz="2600" dirty="0"/>
              <a:t> et facilement interprétable</a:t>
            </a:r>
          </a:p>
          <a:p>
            <a:pPr lvl="1"/>
            <a:r>
              <a:rPr lang="fr-FR" sz="2600" dirty="0"/>
              <a:t>Peut être </a:t>
            </a:r>
            <a:r>
              <a:rPr lang="fr-FR" sz="2600" b="1" dirty="0">
                <a:solidFill>
                  <a:srgbClr val="FF0000"/>
                </a:solidFill>
              </a:rPr>
              <a:t>lent</a:t>
            </a:r>
            <a:r>
              <a:rPr lang="fr-FR" sz="2600" dirty="0"/>
              <a:t> dans un espace de haute dimension (mais </a:t>
            </a:r>
            <a:r>
              <a:rPr lang="fr-FR" sz="2600" b="1" dirty="0">
                <a:solidFill>
                  <a:srgbClr val="00B050"/>
                </a:solidFill>
              </a:rPr>
              <a:t>rapide</a:t>
            </a:r>
            <a:r>
              <a:rPr lang="fr-FR" sz="2600" dirty="0"/>
              <a:t> vis-à-vis du nombre de points)</a:t>
            </a:r>
          </a:p>
          <a:p>
            <a:pPr lvl="1"/>
            <a:r>
              <a:rPr lang="fr-FR" sz="2600" dirty="0"/>
              <a:t>Les regroupements résultats dépendent fortement de </a:t>
            </a:r>
            <a:r>
              <a:rPr lang="fr-FR" sz="2600" dirty="0">
                <a:solidFill>
                  <a:srgbClr val="FF0000"/>
                </a:solidFill>
              </a:rPr>
              <a:t>l’</a:t>
            </a:r>
            <a:r>
              <a:rPr lang="fr-FR" sz="2600" b="1" dirty="0">
                <a:solidFill>
                  <a:srgbClr val="FF0000"/>
                </a:solidFill>
              </a:rPr>
              <a:t>initialisation des centroïdes </a:t>
            </a:r>
            <a:r>
              <a:rPr lang="fr-FR" sz="2600" dirty="0"/>
              <a:t>(qui évoluent ensuite, voir mécanisme)</a:t>
            </a:r>
          </a:p>
          <a:p>
            <a:pPr lvl="1"/>
            <a:r>
              <a:rPr lang="fr-FR" sz="2600" dirty="0"/>
              <a:t>Les groupes une fois définis, on peut assigner un groupe à tout </a:t>
            </a:r>
            <a:r>
              <a:rPr lang="fr-FR" sz="2600" b="1" dirty="0">
                <a:solidFill>
                  <a:srgbClr val="00B050"/>
                </a:solidFill>
              </a:rPr>
              <a:t>nouveau document</a:t>
            </a:r>
          </a:p>
        </p:txBody>
      </p:sp>
    </p:spTree>
    <p:extLst>
      <p:ext uri="{BB962C8B-B14F-4D97-AF65-F5344CB8AC3E}">
        <p14:creationId xmlns:p14="http://schemas.microsoft.com/office/powerpoint/2010/main" val="216844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349623" y="172384"/>
            <a:ext cx="11492753" cy="652369"/>
          </a:xfrm>
        </p:spPr>
        <p:txBody>
          <a:bodyPr>
            <a:noAutofit/>
          </a:bodyPr>
          <a:lstStyle/>
          <a:p>
            <a:r>
              <a:rPr lang="fr-FR" sz="3600" dirty="0"/>
              <a:t>Rappel : groupe de mots (mots composés)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49623" y="1085203"/>
            <a:ext cx="11492753" cy="5772797"/>
          </a:xfrm>
        </p:spPr>
        <p:txBody>
          <a:bodyPr>
            <a:normAutofit/>
          </a:bodyPr>
          <a:lstStyle/>
          <a:p>
            <a:r>
              <a:rPr lang="fr-FR" dirty="0"/>
              <a:t>Les mots composés sont des groupes de mots (syntagmes) dont le sens n’est pas réductible à la composition des sens des mots individuels</a:t>
            </a:r>
          </a:p>
          <a:p>
            <a:pPr lvl="2"/>
            <a:r>
              <a:rPr lang="fr-FR" sz="2200" dirty="0">
                <a:solidFill>
                  <a:srgbClr val="0070C0"/>
                </a:solidFill>
              </a:rPr>
              <a:t>réseau de neurones &lt; pomme de terre &lt; prise de tête</a:t>
            </a:r>
          </a:p>
          <a:p>
            <a:r>
              <a:rPr lang="fr-FR" dirty="0"/>
              <a:t>Dans le cadre d’une analyse fondée sur les termes individuels, il est donc judicieux de considérer les groupes de mots comme un seul terme et non de garder les deux termes séparés</a:t>
            </a:r>
          </a:p>
          <a:p>
            <a:pPr lvl="2"/>
            <a:r>
              <a:rPr lang="fr-FR" sz="2200" dirty="0">
                <a:solidFill>
                  <a:srgbClr val="0070C0"/>
                </a:solidFill>
              </a:rPr>
              <a:t>‘pomme de terre’ et non ‘pomme’ et ‘terre’ séparément, surtout s’ils apparaissent ailleurs en tant que tel</a:t>
            </a:r>
          </a:p>
          <a:p>
            <a:r>
              <a:rPr lang="fr-FR" dirty="0"/>
              <a:t>Deux approches complémentaires</a:t>
            </a:r>
          </a:p>
          <a:p>
            <a:pPr lvl="1"/>
            <a:r>
              <a:rPr lang="fr-FR" dirty="0"/>
              <a:t>Dépendances morpho-syntaxiques (« </a:t>
            </a:r>
            <a:r>
              <a:rPr lang="fr-FR" dirty="0" err="1"/>
              <a:t>chunking</a:t>
            </a:r>
            <a:r>
              <a:rPr lang="fr-FR" dirty="0"/>
              <a:t> »)</a:t>
            </a:r>
          </a:p>
          <a:p>
            <a:pPr lvl="1"/>
            <a:r>
              <a:rPr lang="fr-FR" dirty="0"/>
              <a:t>Co-occurrences statistiques</a:t>
            </a:r>
          </a:p>
          <a:p>
            <a:r>
              <a:rPr lang="fr-FR" dirty="0"/>
              <a:t>Qu’on peut combiner</a:t>
            </a:r>
          </a:p>
          <a:p>
            <a:pPr lvl="1"/>
            <a:r>
              <a:rPr lang="fr-FR" dirty="0"/>
              <a:t>Récurrence des co-occurrences statistiques (</a:t>
            </a:r>
            <a:r>
              <a:rPr lang="fr-FR" dirty="0" err="1"/>
              <a:t>bigrammes</a:t>
            </a:r>
            <a:r>
              <a:rPr lang="fr-FR" dirty="0"/>
              <a:t> -&gt; tri / quadrigrammes)</a:t>
            </a:r>
          </a:p>
          <a:p>
            <a:pPr lvl="1"/>
            <a:r>
              <a:rPr lang="fr-FR" dirty="0"/>
              <a:t>Combiner les meilleures occurrences morpho-syntaxiques et statistiques</a:t>
            </a:r>
          </a:p>
        </p:txBody>
      </p:sp>
    </p:spTree>
    <p:extLst>
      <p:ext uri="{BB962C8B-B14F-4D97-AF65-F5344CB8AC3E}">
        <p14:creationId xmlns:p14="http://schemas.microsoft.com/office/powerpoint/2010/main" val="8607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225467" y="1026091"/>
            <a:ext cx="5574082" cy="5695384"/>
          </a:xfrm>
        </p:spPr>
        <p:txBody>
          <a:bodyPr>
            <a:normAutofit fontScale="85000" lnSpcReduction="20000"/>
          </a:bodyPr>
          <a:lstStyle/>
          <a:p>
            <a:r>
              <a:rPr lang="fr-FR" sz="2200" dirty="0"/>
              <a:t>Initialisation : les centroïdes sont mis sur K points aléatoires (« graines »)</a:t>
            </a:r>
          </a:p>
          <a:p>
            <a:endParaRPr lang="fr-FR" sz="2200" dirty="0"/>
          </a:p>
          <a:p>
            <a:pPr marL="0" indent="0">
              <a:buNone/>
            </a:pPr>
            <a:endParaRPr lang="fr-FR" sz="2200" dirty="0"/>
          </a:p>
          <a:p>
            <a:pPr marL="0" indent="0">
              <a:buNone/>
            </a:pPr>
            <a:endParaRPr lang="fr-FR" sz="2200" dirty="0"/>
          </a:p>
          <a:p>
            <a:r>
              <a:rPr lang="fr-FR" sz="2200" dirty="0"/>
              <a:t>Regroupement : Les K clusters sont construits autour des centroïdes (chaque document est rattaché au centroïde le plus proche) </a:t>
            </a:r>
          </a:p>
          <a:p>
            <a:endParaRPr lang="fr-FR" sz="2200" dirty="0"/>
          </a:p>
          <a:p>
            <a:endParaRPr lang="fr-FR" sz="2200" dirty="0"/>
          </a:p>
          <a:p>
            <a:endParaRPr lang="fr-FR" sz="2200" dirty="0"/>
          </a:p>
          <a:p>
            <a:r>
              <a:rPr lang="fr-FR" sz="2200" dirty="0"/>
              <a:t>Recentrage : On recalcule les centroïdes de façon à les mettre au centre des documents qui lui sont rattachés</a:t>
            </a:r>
          </a:p>
          <a:p>
            <a:endParaRPr lang="fr-FR" sz="2200" dirty="0"/>
          </a:p>
          <a:p>
            <a:endParaRPr lang="fr-FR" sz="2200" dirty="0"/>
          </a:p>
          <a:p>
            <a:r>
              <a:rPr lang="fr-FR" sz="2200" dirty="0"/>
              <a:t>On poursuit (itère) les cycles regroupement / recentrage jusqu’à ce qu’un critère de convergence soit atteint (les centroïdes ne bougent plus trop) </a:t>
            </a:r>
          </a:p>
        </p:txBody>
      </p:sp>
      <p:pic>
        <p:nvPicPr>
          <p:cNvPr id="7" name="Picture 6" descr="http://edutechwiki.unige.ch/fmediawiki/images/thumb/2/28/K_Means_Example_Step_1.png/124px-K_Means_Example_Step_1.png">
            <a:hlinkClick r:id="rId3"/>
            <a:extLst>
              <a:ext uri="{FF2B5EF4-FFF2-40B4-BE49-F238E27FC236}">
                <a16:creationId xmlns:a16="http://schemas.microsoft.com/office/drawing/2014/main" id="{BDC4CEC3-FC64-4C90-8980-8C06678BCD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0829" y="999997"/>
            <a:ext cx="2072799" cy="1867421"/>
          </a:xfrm>
          <a:prstGeom prst="rect">
            <a:avLst/>
          </a:prstGeom>
          <a:noFill/>
          <a:ln>
            <a:noFill/>
          </a:ln>
        </p:spPr>
      </p:pic>
      <p:pic>
        <p:nvPicPr>
          <p:cNvPr id="8" name="Picture 7" descr="http://edutechwiki.unige.ch/fmediawiki/images/thumb/c/c6/K_Means_Example_Step_2.png/139px-K_Means_Example_Step_2.png">
            <a:hlinkClick r:id="rId5"/>
            <a:extLst>
              <a:ext uri="{FF2B5EF4-FFF2-40B4-BE49-F238E27FC236}">
                <a16:creationId xmlns:a16="http://schemas.microsoft.com/office/drawing/2014/main" id="{67695392-F20B-4852-8536-7AFE1AB5D2A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77081" y="2406563"/>
            <a:ext cx="1895301" cy="1714500"/>
          </a:xfrm>
          <a:prstGeom prst="rect">
            <a:avLst/>
          </a:prstGeom>
          <a:noFill/>
          <a:ln>
            <a:noFill/>
          </a:ln>
        </p:spPr>
      </p:pic>
      <p:pic>
        <p:nvPicPr>
          <p:cNvPr id="9" name="Picture 8" descr="http://edutechwiki.unige.ch/fmediawiki/images/thumb/5/50/K_Means_Example_Step_3.png/139px-K_Means_Example_Step_3.png">
            <a:hlinkClick r:id="rId7"/>
            <a:extLst>
              <a:ext uri="{FF2B5EF4-FFF2-40B4-BE49-F238E27FC236}">
                <a16:creationId xmlns:a16="http://schemas.microsoft.com/office/drawing/2014/main" id="{94462AB6-B6DA-4922-B053-5E95146526A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392453" y="3634113"/>
            <a:ext cx="2170874" cy="1867421"/>
          </a:xfrm>
          <a:prstGeom prst="rect">
            <a:avLst/>
          </a:prstGeom>
          <a:noFill/>
          <a:ln>
            <a:noFill/>
          </a:ln>
        </p:spPr>
      </p:pic>
      <p:pic>
        <p:nvPicPr>
          <p:cNvPr id="10" name="Picture 9" descr="http://edutechwiki.unige.ch/fmediawiki/images/thumb/9/9c/K_Means_Example_Step_4.png/139px-K_Means_Example_Step_4.png">
            <a:hlinkClick r:id="rId9"/>
            <a:extLst>
              <a:ext uri="{FF2B5EF4-FFF2-40B4-BE49-F238E27FC236}">
                <a16:creationId xmlns:a16="http://schemas.microsoft.com/office/drawing/2014/main" id="{B4A4EE3D-C36E-4FAB-8E07-ED49CD5E6B9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8877081" y="4761457"/>
            <a:ext cx="1895300" cy="1867420"/>
          </a:xfrm>
          <a:prstGeom prst="rect">
            <a:avLst/>
          </a:prstGeom>
          <a:noFill/>
          <a:ln>
            <a:noFill/>
          </a:ln>
        </p:spPr>
      </p:pic>
    </p:spTree>
    <p:extLst>
      <p:ext uri="{BB962C8B-B14F-4D97-AF65-F5344CB8AC3E}">
        <p14:creationId xmlns:p14="http://schemas.microsoft.com/office/powerpoint/2010/main" val="3679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A partir de vectorisations comptage, et </a:t>
            </a:r>
            <a:r>
              <a:rPr lang="fr-FR" dirty="0" err="1"/>
              <a:t>tfidf</a:t>
            </a:r>
            <a:r>
              <a:rPr lang="fr-FR" dirty="0"/>
              <a:t> </a:t>
            </a:r>
            <a:r>
              <a:rPr lang="fr-FR" sz="2000" dirty="0"/>
              <a:t>(voir aussi préalables au modèle NMF)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marL="457200" lvl="1" indent="0">
              <a:buNone/>
            </a:pPr>
            <a:r>
              <a:rPr lang="fr-FR" dirty="0"/>
              <a:t>	</a:t>
            </a:r>
          </a:p>
          <a:p>
            <a:pPr marL="457200" lvl="1" indent="0">
              <a:buNone/>
            </a:pPr>
            <a:r>
              <a:rPr lang="fr-FR" dirty="0"/>
              <a:t>	Remarque : dans les exemples qui suivent, on utilise en entrée directement la matrice </a:t>
            </a:r>
            <a:r>
              <a:rPr lang="fr-FR" dirty="0" err="1"/>
              <a:t>tf</a:t>
            </a:r>
            <a:r>
              <a:rPr lang="fr-FR" dirty="0"/>
              <a:t>-	</a:t>
            </a:r>
            <a:r>
              <a:rPr lang="fr-FR" dirty="0" err="1"/>
              <a:t>idf</a:t>
            </a:r>
            <a:r>
              <a:rPr lang="fr-FR" dirty="0"/>
              <a:t> documents-termes ; on peut utiliser toute autre matrice, par exemple issue de 	doc2vec</a:t>
            </a:r>
          </a:p>
          <a:p>
            <a:pPr marL="457200" lvl="1" indent="0">
              <a:buNone/>
            </a:pPr>
            <a:endParaRPr lang="fr-FR" dirty="0"/>
          </a:p>
          <a:p>
            <a:pPr lvl="1"/>
            <a:r>
              <a:rPr lang="fr-FR" dirty="0"/>
              <a:t>Création du modèle K-</a:t>
            </a:r>
            <a:r>
              <a:rPr lang="fr-FR" dirty="0" err="1"/>
              <a:t>Means</a:t>
            </a:r>
            <a:endParaRPr lang="fr-FR" dirty="0"/>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Kmeans</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km = </a:t>
            </a:r>
            <a:r>
              <a:rPr lang="en-US" sz="2000" dirty="0" err="1">
                <a:latin typeface="Courier New" panose="02070309020205020404" pitchFamily="49" charset="0"/>
                <a:cs typeface="Courier New" panose="02070309020205020404" pitchFamily="49" charset="0"/>
              </a:rPr>
              <a:t>KMeans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init</a:t>
            </a:r>
            <a:r>
              <a:rPr lang="en-US" sz="2000" dirty="0">
                <a:latin typeface="Courier New" panose="02070309020205020404" pitchFamily="49" charset="0"/>
                <a:cs typeface="Courier New" panose="02070309020205020404" pitchFamily="49" charset="0"/>
              </a:rPr>
              <a:t>='k-means++', </a:t>
            </a:r>
            <a:r>
              <a:rPr lang="en-US" sz="2000" dirty="0" err="1">
                <a:latin typeface="Courier New" panose="02070309020205020404" pitchFamily="49" charset="0"/>
                <a:cs typeface="Courier New" panose="02070309020205020404" pitchFamily="49" charset="0"/>
              </a:rPr>
              <a:t>max_iter</a:t>
            </a:r>
            <a:r>
              <a:rPr lang="en-US" sz="2000" dirty="0">
                <a:latin typeface="Courier New" panose="02070309020205020404" pitchFamily="49" charset="0"/>
                <a:cs typeface="Courier New" panose="02070309020205020404" pitchFamily="49" charset="0"/>
              </a:rPr>
              <a:t>=100, 	</a:t>
            </a:r>
            <a:r>
              <a:rPr lang="en-US" sz="2000" dirty="0" err="1">
                <a:latin typeface="Courier New" panose="02070309020205020404" pitchFamily="49" charset="0"/>
                <a:cs typeface="Courier New" panose="02070309020205020404" pitchFamily="49" charset="0"/>
              </a:rPr>
              <a:t>n_init</a:t>
            </a:r>
            <a:r>
              <a:rPr lang="en-US" sz="2000" dirty="0">
                <a:latin typeface="Courier New" panose="02070309020205020404" pitchFamily="49" charset="0"/>
                <a:cs typeface="Courier New" panose="02070309020205020404" pitchFamily="49" charset="0"/>
              </a:rPr>
              <a:t>=10, </a:t>
            </a:r>
            <a:r>
              <a:rPr lang="en-US" sz="2000" dirty="0" err="1">
                <a:latin typeface="Courier New" panose="02070309020205020404" pitchFamily="49" charset="0"/>
                <a:cs typeface="Courier New" panose="02070309020205020404" pitchFamily="49" charset="0"/>
              </a:rPr>
              <a:t>random_state</a:t>
            </a:r>
            <a:r>
              <a:rPr lang="en-US" sz="2000" dirty="0">
                <a:latin typeface="Courier New" panose="02070309020205020404" pitchFamily="49" charset="0"/>
                <a:cs typeface="Courier New" panose="02070309020205020404" pitchFamily="49" charset="0"/>
              </a:rPr>
              <a:t>=0)</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108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1086215"/>
            <a:ext cx="12192000" cy="5879522"/>
          </a:xfrm>
        </p:spPr>
        <p:txBody>
          <a:bodyPr>
            <a:normAutofit/>
          </a:bodyPr>
          <a:lstStyle/>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km.fit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km.fit_predict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lvl="1"/>
            <a:r>
              <a:rPr lang="fr-FR" dirty="0"/>
              <a:t>Association aux clusters d’appartenance de nouveaux documents </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l_clusters_nouveaux_docs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mat_tfidf_nouveaux_docs_termes</a:t>
            </a:r>
            <a:r>
              <a:rPr lang="fr-FR" sz="2000" dirty="0">
                <a:latin typeface="Courier New" panose="02070309020205020404" pitchFamily="49" charset="0"/>
                <a:cs typeface="Courier New" panose="02070309020205020404" pitchFamily="49" charset="0"/>
              </a:rPr>
              <a:t>)</a:t>
            </a:r>
            <a:r>
              <a:rPr lang="fr-FR" dirty="0"/>
              <a:t>	</a:t>
            </a:r>
          </a:p>
          <a:p>
            <a:pPr lvl="1"/>
            <a:endParaRPr lang="fr-FR" dirty="0"/>
          </a:p>
          <a:p>
            <a:pPr lvl="1"/>
            <a:r>
              <a:rPr lang="fr-FR" dirty="0"/>
              <a:t>Obtention des coordonnées des centres des clusters</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l_centres_clusters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km.cluster_centers</a:t>
            </a:r>
            <a:r>
              <a:rPr lang="fr-FR" sz="2000" dirty="0">
                <a:latin typeface="Courier New" panose="02070309020205020404" pitchFamily="49" charset="0"/>
                <a:cs typeface="Courier New" panose="02070309020205020404" pitchFamily="49" charset="0"/>
              </a:rPr>
              <a:t>_</a:t>
            </a:r>
          </a:p>
          <a:p>
            <a:pPr lvl="1"/>
            <a:r>
              <a:rPr lang="fr-FR" dirty="0"/>
              <a:t>Mesure de qualité : coefficient de silhouette</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metrics</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silhouette = </a:t>
            </a:r>
            <a:r>
              <a:rPr lang="en-US" sz="2000" dirty="0" err="1">
                <a:latin typeface="Courier New" panose="02070309020205020404" pitchFamily="49" charset="0"/>
                <a:cs typeface="Courier New" panose="02070309020205020404" pitchFamily="49" charset="0"/>
              </a:rPr>
              <a:t>metrics.silhouette_score</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km.labels</a:t>
            </a:r>
            <a:r>
              <a:rPr lang="en-US" sz="2000" dirty="0">
                <a:latin typeface="Courier New" panose="02070309020205020404" pitchFamily="49" charset="0"/>
                <a:cs typeface="Courier New" panose="02070309020205020404" pitchFamily="49" charset="0"/>
              </a:rPr>
              <a:t>_, 	</a:t>
            </a:r>
            <a:r>
              <a:rPr lang="en-US" sz="2000" dirty="0" err="1">
                <a:latin typeface="Courier New" panose="02070309020205020404" pitchFamily="49" charset="0"/>
                <a:cs typeface="Courier New" panose="02070309020205020404" pitchFamily="49" charset="0"/>
              </a:rPr>
              <a:t>sample_size</a:t>
            </a:r>
            <a:r>
              <a:rPr lang="en-US" sz="2000" dirty="0">
                <a:latin typeface="Courier New" panose="02070309020205020404" pitchFamily="49" charset="0"/>
                <a:cs typeface="Courier New" panose="02070309020205020404" pitchFamily="49" charset="0"/>
              </a:rPr>
              <a:t>=1000)</a:t>
            </a:r>
            <a:endParaRPr lang="fr-FR" sz="2000" dirty="0">
              <a:latin typeface="Courier New" panose="02070309020205020404" pitchFamily="49" charset="0"/>
              <a:cs typeface="Courier New" panose="02070309020205020404" pitchFamily="49" charset="0"/>
            </a:endParaRP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8762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HDBSCAN</a:t>
            </a:r>
          </a:p>
        </p:txBody>
      </p:sp>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708673"/>
            <a:ext cx="12062564" cy="3102164"/>
          </a:xfrm>
          <a:prstGeom prst="rect">
            <a:avLst/>
          </a:prstGeom>
        </p:spPr>
        <p:txBody>
          <a:bodyPr vert="horz" lIns="91440" tIns="45720" rIns="91440" bIns="45720" rtlCol="0">
            <a:normAutofit fontScale="925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véritable algorithme de regroupement </a:t>
            </a:r>
          </a:p>
          <a:p>
            <a:pPr lvl="1"/>
            <a:r>
              <a:rPr lang="fr-FR" sz="2600" dirty="0"/>
              <a:t>Les points sont </a:t>
            </a:r>
            <a:r>
              <a:rPr lang="fr-FR" sz="2600" b="1" dirty="0"/>
              <a:t>regroupés selon les autres points à leur voisinage</a:t>
            </a:r>
            <a:r>
              <a:rPr lang="fr-FR" sz="2600" dirty="0"/>
              <a:t>, et si ils sont trop isolés, ils ne sont pas du tout regroupés</a:t>
            </a:r>
          </a:p>
          <a:p>
            <a:pPr lvl="1"/>
            <a:r>
              <a:rPr lang="fr-FR" sz="2600" dirty="0"/>
              <a:t>On leur associe une qualité (</a:t>
            </a:r>
            <a:r>
              <a:rPr lang="fr-FR" sz="2600" b="1" dirty="0"/>
              <a:t>probabilité</a:t>
            </a:r>
            <a:r>
              <a:rPr lang="fr-FR" sz="2600" dirty="0"/>
              <a:t> entre 0 et 1) </a:t>
            </a:r>
            <a:r>
              <a:rPr lang="fr-FR" sz="2600" b="1" dirty="0"/>
              <a:t>d’appartenance</a:t>
            </a:r>
          </a:p>
          <a:p>
            <a:r>
              <a:rPr lang="fr-FR" dirty="0"/>
              <a:t>Caractéristiques de l’algorithme</a:t>
            </a:r>
          </a:p>
          <a:p>
            <a:pPr lvl="1"/>
            <a:r>
              <a:rPr lang="fr-FR" sz="2600" dirty="0"/>
              <a:t>Le paramétrage est </a:t>
            </a:r>
            <a:r>
              <a:rPr lang="fr-FR" sz="2600" b="1" dirty="0">
                <a:solidFill>
                  <a:srgbClr val="00B050"/>
                </a:solidFill>
              </a:rPr>
              <a:t>simple</a:t>
            </a:r>
            <a:r>
              <a:rPr lang="fr-FR" sz="2600" dirty="0"/>
              <a:t> et facilement interprétable</a:t>
            </a:r>
          </a:p>
          <a:p>
            <a:pPr lvl="1"/>
            <a:r>
              <a:rPr lang="fr-FR" sz="2600" dirty="0"/>
              <a:t>L’implémentation actuelle de l’algorithme est suffisamment </a:t>
            </a:r>
            <a:r>
              <a:rPr lang="fr-FR" sz="2600" b="1" dirty="0">
                <a:solidFill>
                  <a:srgbClr val="00B050"/>
                </a:solidFill>
              </a:rPr>
              <a:t>rapide</a:t>
            </a:r>
            <a:endParaRPr lang="fr-FR" sz="2600" dirty="0">
              <a:solidFill>
                <a:srgbClr val="00B050"/>
              </a:solidFill>
            </a:endParaRPr>
          </a:p>
          <a:p>
            <a:pPr lvl="1"/>
            <a:r>
              <a:rPr lang="fr-FR" sz="2600" dirty="0"/>
              <a:t>Les regroupements résultats sont </a:t>
            </a:r>
            <a:r>
              <a:rPr lang="fr-FR" sz="2600" b="1" dirty="0">
                <a:solidFill>
                  <a:srgbClr val="00B050"/>
                </a:solidFill>
              </a:rPr>
              <a:t>stables</a:t>
            </a:r>
            <a:r>
              <a:rPr lang="fr-FR" sz="2600" dirty="0"/>
              <a:t> d’une exécution à l’autre</a:t>
            </a:r>
          </a:p>
          <a:p>
            <a:pPr lvl="1"/>
            <a:r>
              <a:rPr lang="fr-FR" sz="2600" dirty="0"/>
              <a:t>Fonctionne bien jusqu’à dimensionnalités de l’ordre de </a:t>
            </a:r>
            <a:r>
              <a:rPr lang="fr-FR" sz="2600" b="1" dirty="0">
                <a:solidFill>
                  <a:srgbClr val="00B050"/>
                </a:solidFill>
              </a:rPr>
              <a:t>50 à 100</a:t>
            </a:r>
            <a:r>
              <a:rPr lang="fr-FR" sz="2600" dirty="0"/>
              <a:t> (en général)</a:t>
            </a:r>
          </a:p>
        </p:txBody>
      </p:sp>
      <p:pic>
        <p:nvPicPr>
          <p:cNvPr id="4" name="Picture 3">
            <a:extLst>
              <a:ext uri="{FF2B5EF4-FFF2-40B4-BE49-F238E27FC236}">
                <a16:creationId xmlns:a16="http://schemas.microsoft.com/office/drawing/2014/main" id="{8C858938-3999-43E0-AFE1-3BDBCBE1DB0D}"/>
              </a:ext>
            </a:extLst>
          </p:cNvPr>
          <p:cNvPicPr>
            <a:picLocks noChangeAspect="1"/>
          </p:cNvPicPr>
          <p:nvPr/>
        </p:nvPicPr>
        <p:blipFill>
          <a:blip r:embed="rId3"/>
          <a:stretch>
            <a:fillRect/>
          </a:stretch>
        </p:blipFill>
        <p:spPr>
          <a:xfrm>
            <a:off x="1866796" y="957081"/>
            <a:ext cx="8464560" cy="2751592"/>
          </a:xfrm>
          <a:prstGeom prst="rect">
            <a:avLst/>
          </a:prstGeom>
        </p:spPr>
      </p:pic>
      <p:sp>
        <p:nvSpPr>
          <p:cNvPr id="8" name="Content Placeholder 7">
            <a:extLst>
              <a:ext uri="{FF2B5EF4-FFF2-40B4-BE49-F238E27FC236}">
                <a16:creationId xmlns:a16="http://schemas.microsoft.com/office/drawing/2014/main" id="{64F21D2F-3151-403B-B036-F317F45682D8}"/>
              </a:ext>
            </a:extLst>
          </p:cNvPr>
          <p:cNvSpPr>
            <a:spLocks noGrp="1"/>
          </p:cNvSpPr>
          <p:nvPr>
            <p:ph idx="1"/>
          </p:nvPr>
        </p:nvSpPr>
        <p:spPr>
          <a:xfrm flipH="1" flipV="1">
            <a:off x="1080655" y="1288473"/>
            <a:ext cx="2673927" cy="1620982"/>
          </a:xfrm>
        </p:spPr>
        <p:txBody>
          <a:bodyPr>
            <a:normAutofit/>
          </a:bodyPr>
          <a:lstStyle/>
          <a:p>
            <a:pPr marL="0" indent="0">
              <a:buNone/>
            </a:pPr>
            <a:r>
              <a:rPr lang="fr-FR" dirty="0"/>
              <a:t> </a:t>
            </a:r>
          </a:p>
        </p:txBody>
      </p:sp>
    </p:spTree>
    <p:extLst>
      <p:ext uri="{BB962C8B-B14F-4D97-AF65-F5344CB8AC3E}">
        <p14:creationId xmlns:p14="http://schemas.microsoft.com/office/powerpoint/2010/main" val="806616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HDBSCAN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hdbscan</a:t>
            </a:r>
            <a:endParaRPr lang="fr-FR" dirty="0"/>
          </a:p>
          <a:p>
            <a:pPr lvl="1"/>
            <a:r>
              <a:rPr lang="fr-FR" dirty="0"/>
              <a:t>A partir d’un tableau </a:t>
            </a:r>
            <a:r>
              <a:rPr lang="fr-FR" dirty="0" err="1"/>
              <a:t>numpy</a:t>
            </a:r>
            <a:r>
              <a:rPr lang="fr-FR" dirty="0"/>
              <a:t>, avec en ligne les points (les documents) et en colonne les colonnes (coefficients </a:t>
            </a:r>
            <a:r>
              <a:rPr lang="fr-FR" dirty="0" err="1"/>
              <a:t>tfidf</a:t>
            </a:r>
            <a:r>
              <a:rPr lang="fr-FR" dirty="0"/>
              <a:t>, ou mieux vecteurs doc2vec, ou vecteurs préalablement réduits)	</a:t>
            </a:r>
          </a:p>
          <a:p>
            <a:pPr lvl="1"/>
            <a:r>
              <a:rPr lang="fr-FR" dirty="0"/>
              <a:t>Création du modèle HDBSCAN</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hdbscan</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regroupeur</a:t>
            </a:r>
            <a:r>
              <a:rPr lang="en-US"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hdbscan.HDBSCAN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min_cluster_size</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metric</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euclidean</a:t>
            </a:r>
            <a:r>
              <a:rPr lang="fr-FR" sz="2000" dirty="0">
                <a:latin typeface="Courier New" panose="02070309020205020404" pitchFamily="49" charset="0"/>
                <a:cs typeface="Courier New" panose="02070309020205020404" pitchFamily="49" charset="0"/>
              </a:rPr>
              <a:t>')</a:t>
            </a:r>
          </a:p>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regroupeur.fit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mat_docs_vecs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regroupeur.labels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l_clusters_probas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regroupeur.probabilities</a:t>
            </a:r>
            <a:r>
              <a:rPr lang="fr-FR" sz="2000" dirty="0">
                <a:latin typeface="Courier New" panose="02070309020205020404" pitchFamily="49" charset="0"/>
                <a:cs typeface="Courier New" panose="02070309020205020404" pitchFamily="49" charset="0"/>
              </a:rPr>
              <a:t>_</a:t>
            </a:r>
            <a:endParaRPr lang="fr-FR" dirty="0">
              <a:cs typeface="Courier New" panose="02070309020205020404" pitchFamily="49" charset="0"/>
            </a:endParaRPr>
          </a:p>
          <a:p>
            <a:pPr marL="571500" lvl="1" indent="0">
              <a:buNone/>
            </a:pPr>
            <a:r>
              <a:rPr lang="fr-FR" sz="2000" dirty="0">
                <a:cs typeface="Courier New" panose="02070309020205020404" pitchFamily="49" charset="0"/>
              </a:rPr>
              <a:t>	</a:t>
            </a:r>
            <a:r>
              <a:rPr lang="fr-FR" sz="2200" dirty="0">
                <a:cs typeface="Courier New" panose="02070309020205020404" pitchFamily="49" charset="0"/>
              </a:rPr>
              <a:t>Les « labels » sont des entiers, numéros de groupe entre 0 et </a:t>
            </a:r>
            <a:r>
              <a:rPr lang="fr-FR" sz="2200" dirty="0" err="1">
                <a:cs typeface="Courier New" panose="02070309020205020404" pitchFamily="49" charset="0"/>
              </a:rPr>
              <a:t>nb_groupes</a:t>
            </a:r>
            <a:r>
              <a:rPr lang="fr-FR" sz="2200" dirty="0">
                <a:cs typeface="Courier New" panose="02070309020205020404" pitchFamily="49" charset="0"/>
              </a:rPr>
              <a:t> – 1. Les docs qui n’ont 	pas été regroupées ont un label égal à -1</a:t>
            </a:r>
          </a:p>
          <a:p>
            <a:pPr marL="571500" lvl="1" indent="0">
              <a:buNone/>
            </a:pPr>
            <a:r>
              <a:rPr lang="fr-FR" sz="2200" dirty="0">
                <a:cs typeface="Courier New" panose="02070309020205020404" pitchFamily="49" charset="0"/>
              </a:rPr>
              <a:t>	Les probabilités sont comprises entre 0 et 1 </a:t>
            </a:r>
          </a:p>
        </p:txBody>
      </p:sp>
    </p:spTree>
    <p:extLst>
      <p:ext uri="{BB962C8B-B14F-4D97-AF65-F5344CB8AC3E}">
        <p14:creationId xmlns:p14="http://schemas.microsoft.com/office/powerpoint/2010/main" val="98412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Clustering agglomératif</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86503" y="970763"/>
            <a:ext cx="8220914" cy="5822740"/>
          </a:xfrm>
        </p:spPr>
        <p:txBody>
          <a:bodyPr>
            <a:normAutofit fontScale="92500" lnSpcReduction="20000"/>
          </a:bodyPr>
          <a:lstStyle/>
          <a:p>
            <a:r>
              <a:rPr lang="fr-FR" sz="2400" dirty="0"/>
              <a:t>Les résultats sont présentés sous forme de </a:t>
            </a:r>
            <a:r>
              <a:rPr lang="fr-FR" sz="2400" b="1" dirty="0" err="1"/>
              <a:t>dendogramme</a:t>
            </a:r>
            <a:endParaRPr lang="fr-FR" sz="2400" b="1" dirty="0"/>
          </a:p>
          <a:p>
            <a:pPr lvl="1"/>
            <a:r>
              <a:rPr lang="fr-FR" sz="2000" dirty="0"/>
              <a:t>Chaque document puis groupe est présenté sur une ligne horizontale</a:t>
            </a:r>
          </a:p>
          <a:p>
            <a:pPr lvl="1"/>
            <a:r>
              <a:rPr lang="fr-FR" sz="2000" dirty="0"/>
              <a:t>Les regroupements de 2 lignes correspondent à la fusion de deux groupes en un seul</a:t>
            </a:r>
          </a:p>
          <a:p>
            <a:pPr lvl="1"/>
            <a:r>
              <a:rPr lang="fr-FR" sz="2000" dirty="0"/>
              <a:t>On décide du nombre de groupes en coupant au niveau de similarité voulu (ici en abscisse, 7 groupes)</a:t>
            </a:r>
          </a:p>
          <a:p>
            <a:r>
              <a:rPr lang="fr-FR" sz="2400" dirty="0"/>
              <a:t>En plus de la distance entre documents, il faut choisir la </a:t>
            </a:r>
            <a:r>
              <a:rPr lang="fr-FR" sz="2400" b="1" dirty="0"/>
              <a:t>procédure de rattachement </a:t>
            </a:r>
            <a:r>
              <a:rPr lang="fr-FR" sz="2400" dirty="0"/>
              <a:t>entre deux groupes</a:t>
            </a:r>
          </a:p>
          <a:p>
            <a:pPr lvl="1"/>
            <a:r>
              <a:rPr lang="fr-FR" sz="2000" b="1" dirty="0"/>
              <a:t>Ward</a:t>
            </a:r>
            <a:r>
              <a:rPr lang="fr-FR" sz="2000" dirty="0"/>
              <a:t> : à chaque agrégation on trouve la paire de groupes dont la fusion augmente le moins possible la </a:t>
            </a:r>
            <a:r>
              <a:rPr lang="fr-FR" sz="2000" b="1" dirty="0"/>
              <a:t>variance des groupes </a:t>
            </a:r>
            <a:r>
              <a:rPr lang="fr-FR" sz="2000" dirty="0"/>
              <a:t>après fusion. La distance doit être euclidienne plutôt que de cosinus. Procédure par défaut. </a:t>
            </a:r>
          </a:p>
          <a:p>
            <a:pPr lvl="1"/>
            <a:r>
              <a:rPr lang="fr-FR" sz="2000" b="1" dirty="0"/>
              <a:t>Moyenne</a:t>
            </a:r>
            <a:r>
              <a:rPr lang="fr-FR" sz="2000" dirty="0"/>
              <a:t> : on utilise les moyennes des distances entre chaque document des deux groupes à fusionner, la plus petite permet la fusion.</a:t>
            </a:r>
          </a:p>
          <a:p>
            <a:pPr lvl="1"/>
            <a:r>
              <a:rPr lang="fr-FR" sz="2000" dirty="0"/>
              <a:t>Complète (ou </a:t>
            </a:r>
            <a:r>
              <a:rPr lang="fr-FR" sz="2000" b="1" dirty="0"/>
              <a:t>maximum</a:t>
            </a:r>
            <a:r>
              <a:rPr lang="fr-FR" sz="2000" dirty="0"/>
              <a:t>) : on utilise les distances maximales entre chaque document des deux groupes, la plus petite permet la fusion.</a:t>
            </a:r>
          </a:p>
          <a:p>
            <a:pPr lvl="1"/>
            <a:r>
              <a:rPr lang="fr-FR" sz="2000" dirty="0"/>
              <a:t>Simple (ou </a:t>
            </a:r>
            <a:r>
              <a:rPr lang="fr-FR" sz="2000" b="1" dirty="0"/>
              <a:t>minimum</a:t>
            </a:r>
            <a:r>
              <a:rPr lang="fr-FR" sz="2000" dirty="0"/>
              <a:t>) : on utilise les distances minimales entre chaque document des deux groupes, la plus petite permet la fusion. Ceci peut entrainer un chainage des différents groupes entre eux qui nuit à leur différenciation.</a:t>
            </a:r>
          </a:p>
          <a:p>
            <a:r>
              <a:rPr lang="fr-FR" sz="2400" dirty="0"/>
              <a:t>Les groupes une fois définis, il n’est plus possible d’assigner un groupe à un </a:t>
            </a:r>
            <a:r>
              <a:rPr lang="fr-FR" sz="2400" b="1" dirty="0">
                <a:solidFill>
                  <a:srgbClr val="FF0000"/>
                </a:solidFill>
              </a:rPr>
              <a:t>nouveau document</a:t>
            </a:r>
          </a:p>
          <a:p>
            <a:r>
              <a:rPr lang="fr-FR" sz="2400" dirty="0"/>
              <a:t>On peut créer facilement un </a:t>
            </a:r>
            <a:r>
              <a:rPr lang="fr-FR" sz="2400" b="1" dirty="0">
                <a:solidFill>
                  <a:srgbClr val="00B050"/>
                </a:solidFill>
              </a:rPr>
              <a:t>grand nombre de groupes</a:t>
            </a:r>
          </a:p>
        </p:txBody>
      </p:sp>
      <p:pic>
        <p:nvPicPr>
          <p:cNvPr id="5" name="Picture 4">
            <a:extLst>
              <a:ext uri="{FF2B5EF4-FFF2-40B4-BE49-F238E27FC236}">
                <a16:creationId xmlns:a16="http://schemas.microsoft.com/office/drawing/2014/main" id="{F2E66F1D-9702-4A16-B304-38631588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20" y="1042792"/>
            <a:ext cx="3971080" cy="5678683"/>
          </a:xfrm>
          <a:prstGeom prst="rect">
            <a:avLst/>
          </a:prstGeom>
        </p:spPr>
      </p:pic>
      <p:cxnSp>
        <p:nvCxnSpPr>
          <p:cNvPr id="7" name="Straight Connector 6">
            <a:extLst>
              <a:ext uri="{FF2B5EF4-FFF2-40B4-BE49-F238E27FC236}">
                <a16:creationId xmlns:a16="http://schemas.microsoft.com/office/drawing/2014/main" id="{FE19E307-F74E-4FD5-B327-3C2C840E9A23}"/>
              </a:ext>
            </a:extLst>
          </p:cNvPr>
          <p:cNvCxnSpPr>
            <a:cxnSpLocks/>
          </p:cNvCxnSpPr>
          <p:nvPr/>
        </p:nvCxnSpPr>
        <p:spPr>
          <a:xfrm>
            <a:off x="9055986" y="1042792"/>
            <a:ext cx="0" cy="567868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4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Clustering agglomératif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Création du modèle agglomératif</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AgglomerativeClustering</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ward = </a:t>
            </a:r>
            <a:r>
              <a:rPr lang="en-US" sz="2000" dirty="0" err="1">
                <a:latin typeface="Courier New" panose="02070309020205020404" pitchFamily="49" charset="0"/>
                <a:cs typeface="Courier New" panose="02070309020205020404" pitchFamily="49" charset="0"/>
              </a:rPr>
              <a:t>AgglomerativeClustering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linkage='ward’)</a:t>
            </a:r>
          </a:p>
          <a:p>
            <a:pPr lvl="1"/>
            <a:r>
              <a:rPr lang="fr-FR" dirty="0"/>
              <a:t>Exécution du modèle sur les données de départ (détermination des clusters)</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ward.fit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ward.labels</a:t>
            </a:r>
            <a:r>
              <a:rPr lang="fr-FR" sz="2000" dirty="0">
                <a:latin typeface="Courier New" panose="02070309020205020404" pitchFamily="49" charset="0"/>
                <a:cs typeface="Courier New" panose="02070309020205020404" pitchFamily="49" charset="0"/>
              </a:rPr>
              <a:t>_</a:t>
            </a:r>
          </a:p>
          <a:p>
            <a:pPr marL="571500" lvl="1" indent="0">
              <a:buNone/>
            </a:pPr>
            <a:r>
              <a:rPr lang="fr-FR" sz="2000" dirty="0">
                <a:latin typeface="Courier New" panose="02070309020205020404" pitchFamily="49" charset="0"/>
                <a:cs typeface="Courier New" panose="02070309020205020404" pitchFamily="49" charset="0"/>
              </a:rPr>
              <a:t>	</a:t>
            </a:r>
          </a:p>
          <a:p>
            <a:pPr marL="914400" lvl="1"/>
            <a:r>
              <a:rPr lang="fr-FR" dirty="0"/>
              <a:t>Représentation graphique sous forme de </a:t>
            </a:r>
            <a:r>
              <a:rPr lang="fr-FR" dirty="0" err="1"/>
              <a:t>dendogramme</a:t>
            </a:r>
            <a:endParaRPr lang="fr-FR" dirty="0"/>
          </a:p>
          <a:p>
            <a:pPr marL="1028700" lvl="2" indent="0">
              <a:buNone/>
            </a:pPr>
            <a:r>
              <a:rPr lang="fr-FR" altLang="fr-FR" dirty="0" err="1">
                <a:latin typeface="Courier New" panose="02070309020205020404" pitchFamily="49" charset="0"/>
                <a:cs typeface="Courier New" panose="02070309020205020404" pitchFamily="49" charset="0"/>
              </a:rPr>
              <a:t>from</a:t>
            </a:r>
            <a:r>
              <a:rPr lang="fr-FR" altLang="fr-FR" dirty="0">
                <a:latin typeface="Courier New" panose="02070309020205020404" pitchFamily="49" charset="0"/>
                <a:cs typeface="Courier New" panose="02070309020205020404" pitchFamily="49" charset="0"/>
              </a:rPr>
              <a:t> </a:t>
            </a:r>
            <a:r>
              <a:rPr lang="fr-FR" altLang="fr-FR" dirty="0" err="1">
                <a:latin typeface="Courier New" panose="02070309020205020404" pitchFamily="49" charset="0"/>
                <a:cs typeface="Courier New" panose="02070309020205020404" pitchFamily="49" charset="0"/>
              </a:rPr>
              <a:t>scipy.cluster.hierarchy</a:t>
            </a:r>
            <a:r>
              <a:rPr lang="fr-FR" altLang="fr-FR" dirty="0">
                <a:latin typeface="Courier New" panose="02070309020205020404" pitchFamily="49" charset="0"/>
                <a:cs typeface="Courier New" panose="02070309020205020404" pitchFamily="49" charset="0"/>
              </a:rPr>
              <a:t> import </a:t>
            </a:r>
            <a:r>
              <a:rPr lang="fr-FR" altLang="fr-FR" dirty="0" err="1">
                <a:latin typeface="Courier New" panose="02070309020205020404" pitchFamily="49" charset="0"/>
                <a:cs typeface="Courier New" panose="02070309020205020404" pitchFamily="49" charset="0"/>
              </a:rPr>
              <a:t>dendogram</a:t>
            </a:r>
            <a:r>
              <a:rPr lang="fr-FR" altLang="fr-FR"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marL="1028700" lvl="2" indent="0">
              <a:buNone/>
            </a:pPr>
            <a:r>
              <a:rPr lang="fr-FR" dirty="0" err="1">
                <a:latin typeface="Courier New" panose="02070309020205020404" pitchFamily="49" charset="0"/>
                <a:cs typeface="Courier New" panose="02070309020205020404" pitchFamily="49" charset="0"/>
              </a:rPr>
              <a:t>dendogram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matrice_liens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truncate_mode</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p=</a:t>
            </a:r>
            <a:r>
              <a:rPr lang="fr-FR" dirty="0" err="1">
                <a:latin typeface="Courier New" panose="02070309020205020404" pitchFamily="49" charset="0"/>
                <a:cs typeface="Courier New" panose="02070309020205020404" pitchFamily="49" charset="0"/>
              </a:rPr>
              <a:t>nb_niveaux</a:t>
            </a:r>
            <a:r>
              <a:rPr lang="fr-FR" dirty="0">
                <a:latin typeface="Courier New" panose="02070309020205020404" pitchFamily="49" charset="0"/>
                <a:cs typeface="Courier New" panose="02070309020205020404" pitchFamily="49" charset="0"/>
              </a:rPr>
              <a:t>) </a:t>
            </a:r>
          </a:p>
          <a:p>
            <a:pPr marL="1028700" lvl="2" indent="0">
              <a:buNone/>
            </a:pPr>
            <a:r>
              <a:rPr lang="fr-FR" sz="2200" dirty="0">
                <a:cs typeface="Courier New" panose="02070309020205020404" pitchFamily="49" charset="0"/>
              </a:rPr>
              <a:t>La matrice de liens étant créée à partir du modèle (voir notes)</a:t>
            </a:r>
          </a:p>
          <a:p>
            <a:pPr marL="5715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370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Représentations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b="1" dirty="0"/>
              <a:t>Autres méthodes d’analyse </a:t>
            </a:r>
            <a:r>
              <a:rPr lang="fr-FR" sz="2400" b="1"/>
              <a:t>de corpus</a:t>
            </a:r>
            <a:endParaRPr lang="fr-FR" sz="2400" dirty="0">
              <a:solidFill>
                <a:schemeClr val="bg1">
                  <a:lumMod val="50000"/>
                </a:schemeClr>
              </a:solidFill>
            </a:endParaRP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603052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métriques d’analyse stylistique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Caractérisation des textes sur leur forme et non leur fond sémantique</a:t>
            </a:r>
          </a:p>
          <a:p>
            <a:pPr lvl="1"/>
            <a:r>
              <a:rPr lang="fr-FR" dirty="0"/>
              <a:t>Permet de caractériser les auteurs (ou groupes d’auteurs) sur leurs modes d’expression selon le contexte, les canaux d’expression</a:t>
            </a:r>
          </a:p>
          <a:p>
            <a:pPr lvl="1"/>
            <a:r>
              <a:rPr lang="fr-FR" dirty="0"/>
              <a:t>C’est une approche complémentaire à l’approche sémantique lexicale</a:t>
            </a:r>
          </a:p>
          <a:p>
            <a:pPr lvl="1"/>
            <a:r>
              <a:rPr lang="fr-FR" dirty="0"/>
              <a:t>Permet en particulier de suivre au cours du temps l’évolution des pratiques langagières des auteurs et de les mettre en parallèle avec l’évolution des thèmes traités. </a:t>
            </a:r>
          </a:p>
          <a:p>
            <a:r>
              <a:rPr lang="fr-FR" dirty="0"/>
              <a:t>Types de métriques d’analyse stylistique</a:t>
            </a:r>
          </a:p>
          <a:p>
            <a:pPr lvl="1"/>
            <a:r>
              <a:rPr lang="fr-FR" dirty="0"/>
              <a:t>Métriques d’emploi du lexique</a:t>
            </a:r>
          </a:p>
          <a:p>
            <a:pPr lvl="1"/>
            <a:r>
              <a:rPr lang="fr-FR" dirty="0"/>
              <a:t>Métriques d’emploi des formes syntaxiques</a:t>
            </a:r>
          </a:p>
        </p:txBody>
      </p:sp>
    </p:spTree>
    <p:extLst>
      <p:ext uri="{BB962C8B-B14F-4D97-AF65-F5344CB8AC3E}">
        <p14:creationId xmlns:p14="http://schemas.microsoft.com/office/powerpoint/2010/main" val="2713572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du lexique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fontScale="85000" lnSpcReduction="20000"/>
              </a:bodyPr>
              <a:lstStyle/>
              <a:p>
                <a:r>
                  <a:rPr lang="fr-FR" dirty="0"/>
                  <a:t>Quelques notations</a:t>
                </a:r>
              </a:p>
              <a:p>
                <a:pPr lvl="1"/>
                <a:r>
                  <a:rPr lang="fr-FR" sz="2800" dirty="0">
                    <a:solidFill>
                      <a:srgbClr val="0070C0"/>
                    </a:solidFill>
                  </a:rPr>
                  <a:t>M </a:t>
                </a:r>
                <a:r>
                  <a:rPr lang="fr-FR" dirty="0"/>
                  <a:t>: nombre total de </a:t>
                </a:r>
                <a:r>
                  <a:rPr lang="fr-FR" dirty="0" err="1"/>
                  <a:t>tokens</a:t>
                </a:r>
                <a:r>
                  <a:rPr lang="fr-FR" dirty="0"/>
                  <a:t> (</a:t>
                </a:r>
                <a:r>
                  <a:rPr lang="fr-FR" sz="2800" dirty="0" err="1">
                    <a:solidFill>
                      <a:srgbClr val="0070C0"/>
                    </a:solidFill>
                  </a:rPr>
                  <a:t>M</a:t>
                </a:r>
                <a:r>
                  <a:rPr lang="fr-FR" sz="2800" baseline="-25000" dirty="0" err="1">
                    <a:solidFill>
                      <a:srgbClr val="0070C0"/>
                    </a:solidFill>
                  </a:rPr>
                  <a:t>lex</a:t>
                </a:r>
                <a:r>
                  <a:rPr lang="fr-FR" sz="2800" baseline="-25000" dirty="0">
                    <a:solidFill>
                      <a:srgbClr val="0070C0"/>
                    </a:solidFill>
                  </a:rPr>
                  <a:t> </a:t>
                </a:r>
                <a:r>
                  <a:rPr lang="fr-FR" dirty="0"/>
                  <a:t>, </a:t>
                </a:r>
                <a:r>
                  <a:rPr lang="fr-FR" dirty="0" err="1"/>
                  <a:t>tokens</a:t>
                </a:r>
                <a:r>
                  <a:rPr lang="fr-FR" dirty="0"/>
                  <a:t> de catégories lexicales (pleines), </a:t>
                </a:r>
                <a:r>
                  <a:rPr lang="fr-FR" sz="2800" dirty="0" err="1">
                    <a:solidFill>
                      <a:srgbClr val="0070C0"/>
                    </a:solidFill>
                  </a:rPr>
                  <a:t>M</a:t>
                </a:r>
                <a:r>
                  <a:rPr lang="fr-FR" sz="2800" baseline="-25000" dirty="0" err="1">
                    <a:solidFill>
                      <a:srgbClr val="0070C0"/>
                    </a:solidFill>
                  </a:rPr>
                  <a:t>gramm</a:t>
                </a:r>
                <a:r>
                  <a:rPr lang="fr-FR" sz="2800" baseline="-25000" dirty="0">
                    <a:solidFill>
                      <a:srgbClr val="0070C0"/>
                    </a:solidFill>
                  </a:rPr>
                  <a:t> </a:t>
                </a:r>
                <a:r>
                  <a:rPr lang="fr-FR" dirty="0"/>
                  <a:t>, grammaticales (vides))</a:t>
                </a:r>
              </a:p>
              <a:p>
                <a:pPr lvl="1"/>
                <a:r>
                  <a:rPr lang="fr-FR" sz="2800" dirty="0">
                    <a:solidFill>
                      <a:srgbClr val="0070C0"/>
                    </a:solidFill>
                  </a:rPr>
                  <a:t>T</a:t>
                </a:r>
                <a:r>
                  <a:rPr lang="fr-FR" dirty="0"/>
                  <a:t> : nombre total de termes distincts (taille du dictionnaire) (</a:t>
                </a:r>
                <a:r>
                  <a:rPr lang="fr-FR" sz="2800" dirty="0" err="1">
                    <a:solidFill>
                      <a:srgbClr val="0070C0"/>
                    </a:solidFill>
                  </a:rPr>
                  <a:t>T</a:t>
                </a:r>
                <a:r>
                  <a:rPr lang="fr-FR" sz="2800" baseline="-25000" dirty="0" err="1">
                    <a:solidFill>
                      <a:srgbClr val="0070C0"/>
                    </a:solidFill>
                  </a:rPr>
                  <a:t>lex</a:t>
                </a:r>
                <a:r>
                  <a:rPr lang="fr-FR" dirty="0"/>
                  <a:t>, termes de catégories lexicales)</a:t>
                </a:r>
              </a:p>
              <a:p>
                <a:r>
                  <a:rPr lang="fr-FR" dirty="0"/>
                  <a:t>Ratio termes / </a:t>
                </a:r>
                <a:r>
                  <a:rPr lang="fr-FR" dirty="0" err="1"/>
                  <a:t>tokens</a:t>
                </a:r>
                <a:r>
                  <a:rPr lang="fr-FR" dirty="0"/>
                  <a:t> </a:t>
                </a:r>
                <a:r>
                  <a:rPr lang="fr-FR" sz="2400" dirty="0"/>
                  <a:t>: </a:t>
                </a:r>
                <a:r>
                  <a:rPr lang="fr-FR" sz="2400" dirty="0">
                    <a:solidFill>
                      <a:srgbClr val="0070C0"/>
                    </a:solidFill>
                  </a:rPr>
                  <a:t>RTT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r>
                          <a:rPr lang="fr-FR" sz="2400" i="1">
                            <a:solidFill>
                              <a:srgbClr val="0070C0"/>
                            </a:solidFill>
                            <a:latin typeface="Cambria Math" panose="02040503050406030204" pitchFamily="18" charset="0"/>
                          </a:rPr>
                          <m:t>𝑇</m:t>
                        </m:r>
                      </m:num>
                      <m:den>
                        <m:r>
                          <a:rPr lang="fr-FR" sz="2400" i="1">
                            <a:solidFill>
                              <a:srgbClr val="0070C0"/>
                            </a:solidFill>
                            <a:latin typeface="Cambria Math" panose="02040503050406030204" pitchFamily="18" charset="0"/>
                          </a:rPr>
                          <m:t>𝑀</m:t>
                        </m:r>
                      </m:den>
                    </m:f>
                  </m:oMath>
                </a14:m>
                <a:r>
                  <a:rPr lang="fr-FR" dirty="0">
                    <a:solidFill>
                      <a:srgbClr val="0070C0"/>
                    </a:solidFill>
                  </a:rPr>
                  <a:t>	</a:t>
                </a:r>
                <a:endParaRPr lang="fr-FR" dirty="0"/>
              </a:p>
              <a:p>
                <a:pPr lvl="1"/>
                <a:r>
                  <a:rPr lang="fr-FR" dirty="0"/>
                  <a:t>élevé : riche en information, bas : plus conversationnel. Peut se décliner en comptant spécifiquement les lemmes plutôt que les formes brutes des mots.</a:t>
                </a:r>
              </a:p>
              <a:p>
                <a:r>
                  <a:rPr lang="fr-FR" dirty="0"/>
                  <a:t>Densité lexicale : </a:t>
                </a:r>
                <a:r>
                  <a:rPr lang="fr-FR" sz="2400" dirty="0">
                    <a:solidFill>
                      <a:srgbClr val="0070C0"/>
                    </a:solidFill>
                  </a:rPr>
                  <a:t>DL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r>
                          <a:rPr lang="fr-FR" sz="2400" i="1">
                            <a:solidFill>
                              <a:srgbClr val="0070C0"/>
                            </a:solidFill>
                            <a:latin typeface="Cambria Math" panose="02040503050406030204" pitchFamily="18" charset="0"/>
                          </a:rPr>
                          <m:t>𝑀</m:t>
                        </m:r>
                      </m:den>
                    </m:f>
                  </m:oMath>
                </a14:m>
                <a:r>
                  <a:rPr lang="fr-FR" dirty="0"/>
                  <a:t>  /  Densité de contenu : </a:t>
                </a:r>
                <a:r>
                  <a:rPr lang="fr-FR" sz="2400" dirty="0">
                    <a:solidFill>
                      <a:srgbClr val="0070C0"/>
                    </a:solidFill>
                  </a:rPr>
                  <a:t>DC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sSub>
                          <m:sSubPr>
                            <m:ctrlPr>
                              <a:rPr lang="fr-FR" sz="240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𝑔𝑟𝑎𝑚𝑚</m:t>
                            </m:r>
                          </m:sub>
                        </m:sSub>
                      </m:den>
                    </m:f>
                  </m:oMath>
                </a14:m>
                <a:endParaRPr lang="fr-FR" dirty="0"/>
              </a:p>
              <a:p>
                <a:pPr lvl="1"/>
                <a:r>
                  <a:rPr lang="fr-FR" dirty="0"/>
                  <a:t>mesurent la lisibilité (la non-verbosité) d’un texte.</a:t>
                </a:r>
              </a:p>
              <a:p>
                <a:r>
                  <a:rPr lang="fr-FR" dirty="0"/>
                  <a:t>Densité de proposition : </a:t>
                </a:r>
                <a:r>
                  <a:rPr lang="fr-FR" sz="2400" dirty="0">
                    <a:solidFill>
                      <a:srgbClr val="0070C0"/>
                    </a:solidFill>
                  </a:rPr>
                  <a:t>DP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𝑝𝑟𝑜𝑝</m:t>
                            </m:r>
                          </m:sub>
                        </m:sSub>
                      </m:num>
                      <m:den>
                        <m:r>
                          <a:rPr lang="fr-FR" sz="2400" b="0" i="1" smtClean="0">
                            <a:solidFill>
                              <a:srgbClr val="0070C0"/>
                            </a:solidFill>
                            <a:latin typeface="Cambria Math" panose="02040503050406030204" pitchFamily="18" charset="0"/>
                          </a:rPr>
                          <m:t>𝑀</m:t>
                        </m:r>
                      </m:den>
                    </m:f>
                  </m:oMath>
                </a14:m>
                <a:endParaRPr lang="fr-FR" dirty="0"/>
              </a:p>
              <a:p>
                <a:pPr lvl="1"/>
                <a:r>
                  <a:rPr lang="fr-FR" dirty="0"/>
                  <a:t>ou densité idéelle. Mesure la densité des affirmations. Les propositions sont centrées autour de verbes, d’adjectifs, voire de prépositions et de conjonctions, mais pas du tout les noms.</a:t>
                </a:r>
              </a:p>
              <a:p>
                <a:r>
                  <a:rPr lang="fr-FR" dirty="0"/>
                  <a:t>Originalité lexicale : </a:t>
                </a:r>
                <a:r>
                  <a:rPr lang="fr-FR" sz="2600" dirty="0">
                    <a:solidFill>
                      <a:srgbClr val="0070C0"/>
                    </a:solidFill>
                  </a:rPr>
                  <a:t>OL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𝑢𝑛𝑖𝑞𝑢𝑒</m:t>
                            </m:r>
                          </m:sub>
                        </m:sSub>
                      </m:num>
                      <m:den>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𝑙𝑒𝑥</m:t>
                            </m:r>
                          </m:sub>
                        </m:sSub>
                      </m:den>
                    </m:f>
                    <m:r>
                      <a:rPr lang="fr-FR" sz="2400" b="0" i="1" smtClean="0">
                        <a:latin typeface="Cambria Math" panose="02040503050406030204" pitchFamily="18" charset="0"/>
                      </a:rPr>
                      <m:t> </m:t>
                    </m:r>
                  </m:oMath>
                </a14:m>
                <a:endParaRPr lang="fr-FR" sz="2400" dirty="0"/>
              </a:p>
              <a:p>
                <a:pPr lvl="1"/>
                <a:r>
                  <a:rPr lang="fr-FR" dirty="0"/>
                  <a:t>Termes uniques, spécifiques à l’auteur, à définir en référence à un corpus ou un sous-corpus.</a:t>
                </a:r>
              </a:p>
              <a:p>
                <a:r>
                  <a:rPr lang="fr-FR" dirty="0"/>
                  <a:t>Sophistication lexicale </a:t>
                </a:r>
                <a:r>
                  <a:rPr lang="fr-FR" dirty="0">
                    <a:solidFill>
                      <a:srgbClr val="0070C0"/>
                    </a:solidFill>
                  </a:rPr>
                  <a:t>: SL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𝑠𝑜𝑝h𝑖𝑠𝑡𝑖𝑞𝑢</m:t>
                            </m:r>
                            <m:r>
                              <a:rPr lang="fr-FR" sz="2400" b="0" i="1" smtClean="0">
                                <a:solidFill>
                                  <a:srgbClr val="0070C0"/>
                                </a:solidFill>
                                <a:latin typeface="Cambria Math" panose="02040503050406030204" pitchFamily="18" charset="0"/>
                              </a:rPr>
                              <m:t>é</m:t>
                            </m:r>
                          </m:sub>
                        </m:sSub>
                      </m:num>
                      <m:den>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den>
                    </m:f>
                    <m:r>
                      <a:rPr lang="fr-FR" sz="2400" i="1">
                        <a:latin typeface="Cambria Math" panose="02040503050406030204" pitchFamily="18" charset="0"/>
                      </a:rPr>
                      <m:t> </m:t>
                    </m:r>
                  </m:oMath>
                </a14:m>
                <a:endParaRPr lang="fr-FR" sz="2400" dirty="0"/>
              </a:p>
              <a:p>
                <a:pPr lvl="1"/>
                <a:r>
                  <a:rPr lang="fr-FR" dirty="0"/>
                  <a:t>Le vocabulaire sophistiqué peut être défini par exemple en fonction du rang </a:t>
                </a:r>
                <a:r>
                  <a:rPr lang="fr-FR" dirty="0" err="1">
                    <a:solidFill>
                      <a:srgbClr val="0070C0"/>
                    </a:solidFill>
                  </a:rPr>
                  <a:t>r</a:t>
                </a:r>
                <a:r>
                  <a:rPr lang="fr-FR" baseline="-25000" dirty="0" err="1">
                    <a:solidFill>
                      <a:srgbClr val="0070C0"/>
                    </a:solidFill>
                  </a:rPr>
                  <a:t>t</a:t>
                </a:r>
                <a:r>
                  <a:rPr lang="fr-FR" dirty="0"/>
                  <a:t> du terme dans un corpus de référence.</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5"/>
                <a:ext cx="11994629" cy="5767130"/>
              </a:xfrm>
              <a:blipFill>
                <a:blip r:embed="rId7"/>
                <a:stretch>
                  <a:fillRect l="-1067" t="-3277" r="-508"/>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89183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a:xfrm>
            <a:off x="204536" y="244248"/>
            <a:ext cx="11782927" cy="584776"/>
          </a:xfrm>
        </p:spPr>
        <p:txBody>
          <a:bodyPr>
            <a:normAutofit fontScale="90000"/>
          </a:bodyPr>
          <a:lstStyle/>
          <a:p>
            <a:r>
              <a:rPr lang="fr-FR" dirty="0"/>
              <a:t>Dépendances morpho-syntaxiques : groupes nominaux</a:t>
            </a:r>
          </a:p>
        </p:txBody>
      </p:sp>
      <p:sp>
        <p:nvSpPr>
          <p:cNvPr id="12" name="TextBox 11">
            <a:extLst>
              <a:ext uri="{FF2B5EF4-FFF2-40B4-BE49-F238E27FC236}">
                <a16:creationId xmlns:a16="http://schemas.microsoft.com/office/drawing/2014/main" id="{FDEA8BC2-9AF2-4A41-A30D-AFCF99C8990B}"/>
              </a:ext>
            </a:extLst>
          </p:cNvPr>
          <p:cNvSpPr txBox="1"/>
          <p:nvPr/>
        </p:nvSpPr>
        <p:spPr>
          <a:xfrm>
            <a:off x="217198" y="2644681"/>
            <a:ext cx="663789" cy="461665"/>
          </a:xfrm>
          <a:prstGeom prst="rect">
            <a:avLst/>
          </a:prstGeom>
          <a:noFill/>
        </p:spPr>
        <p:txBody>
          <a:bodyPr wrap="square" rtlCol="0">
            <a:spAutoFit/>
          </a:bodyPr>
          <a:lstStyle/>
          <a:p>
            <a:r>
              <a:rPr lang="fr-FR" sz="2400" dirty="0">
                <a:solidFill>
                  <a:srgbClr val="0070C0"/>
                </a:solidFill>
              </a:rPr>
              <a:t>le</a:t>
            </a:r>
          </a:p>
        </p:txBody>
      </p:sp>
      <p:sp>
        <p:nvSpPr>
          <p:cNvPr id="22" name="TextBox 21">
            <a:extLst>
              <a:ext uri="{FF2B5EF4-FFF2-40B4-BE49-F238E27FC236}">
                <a16:creationId xmlns:a16="http://schemas.microsoft.com/office/drawing/2014/main" id="{BA697450-D0C3-44EF-B9C5-FDCD742D6D97}"/>
              </a:ext>
            </a:extLst>
          </p:cNvPr>
          <p:cNvSpPr txBox="1"/>
          <p:nvPr/>
        </p:nvSpPr>
        <p:spPr>
          <a:xfrm>
            <a:off x="798838" y="2651748"/>
            <a:ext cx="1717167" cy="461665"/>
          </a:xfrm>
          <a:prstGeom prst="rect">
            <a:avLst/>
          </a:prstGeom>
          <a:noFill/>
        </p:spPr>
        <p:txBody>
          <a:bodyPr wrap="square" rtlCol="0">
            <a:spAutoFit/>
          </a:bodyPr>
          <a:lstStyle/>
          <a:p>
            <a:r>
              <a:rPr lang="fr-FR" sz="2400" dirty="0">
                <a:solidFill>
                  <a:srgbClr val="0070C0"/>
                </a:solidFill>
              </a:rPr>
              <a:t>mouvement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2431860" y="2644681"/>
            <a:ext cx="1946080" cy="461665"/>
          </a:xfrm>
          <a:prstGeom prst="rect">
            <a:avLst/>
          </a:prstGeom>
          <a:noFill/>
        </p:spPr>
        <p:txBody>
          <a:bodyPr wrap="square" rtlCol="0">
            <a:spAutoFit/>
          </a:bodyPr>
          <a:lstStyle/>
          <a:p>
            <a:r>
              <a:rPr lang="fr-FR" sz="2400" dirty="0">
                <a:solidFill>
                  <a:srgbClr val="0070C0"/>
                </a:solidFill>
              </a:rPr>
              <a:t>des = de + les</a:t>
            </a:r>
          </a:p>
        </p:txBody>
      </p:sp>
      <p:sp>
        <p:nvSpPr>
          <p:cNvPr id="25" name="TextBox 24">
            <a:extLst>
              <a:ext uri="{FF2B5EF4-FFF2-40B4-BE49-F238E27FC236}">
                <a16:creationId xmlns:a16="http://schemas.microsoft.com/office/drawing/2014/main" id="{C0271490-41D2-48DB-A328-2D82C86CA9D0}"/>
              </a:ext>
            </a:extLst>
          </p:cNvPr>
          <p:cNvSpPr txBox="1"/>
          <p:nvPr/>
        </p:nvSpPr>
        <p:spPr>
          <a:xfrm>
            <a:off x="4436933" y="2625922"/>
            <a:ext cx="865493" cy="461665"/>
          </a:xfrm>
          <a:prstGeom prst="rect">
            <a:avLst/>
          </a:prstGeom>
          <a:noFill/>
        </p:spPr>
        <p:txBody>
          <a:bodyPr wrap="square" rtlCol="0">
            <a:spAutoFit/>
          </a:bodyPr>
          <a:lstStyle/>
          <a:p>
            <a:r>
              <a:rPr lang="fr-FR" sz="2400" dirty="0">
                <a:solidFill>
                  <a:srgbClr val="0070C0"/>
                </a:solidFill>
              </a:rPr>
              <a:t>gilets</a:t>
            </a:r>
          </a:p>
        </p:txBody>
      </p:sp>
      <p:sp>
        <p:nvSpPr>
          <p:cNvPr id="27" name="TextBox 26">
            <a:extLst>
              <a:ext uri="{FF2B5EF4-FFF2-40B4-BE49-F238E27FC236}">
                <a16:creationId xmlns:a16="http://schemas.microsoft.com/office/drawing/2014/main" id="{09ADD270-66D4-4DA9-B520-F5B8C246BB45}"/>
              </a:ext>
            </a:extLst>
          </p:cNvPr>
          <p:cNvSpPr txBox="1"/>
          <p:nvPr/>
        </p:nvSpPr>
        <p:spPr>
          <a:xfrm>
            <a:off x="5351095" y="2625922"/>
            <a:ext cx="1088134" cy="461665"/>
          </a:xfrm>
          <a:prstGeom prst="rect">
            <a:avLst/>
          </a:prstGeom>
          <a:noFill/>
        </p:spPr>
        <p:txBody>
          <a:bodyPr wrap="square" rtlCol="0">
            <a:spAutoFit/>
          </a:bodyPr>
          <a:lstStyle/>
          <a:p>
            <a:r>
              <a:rPr lang="fr-FR" sz="2400" dirty="0">
                <a:solidFill>
                  <a:srgbClr val="0070C0"/>
                </a:solidFill>
              </a:rPr>
              <a:t>jaunes</a:t>
            </a:r>
          </a:p>
        </p:txBody>
      </p:sp>
      <p:sp>
        <p:nvSpPr>
          <p:cNvPr id="17" name="Arc 16">
            <a:extLst>
              <a:ext uri="{FF2B5EF4-FFF2-40B4-BE49-F238E27FC236}">
                <a16:creationId xmlns:a16="http://schemas.microsoft.com/office/drawing/2014/main" id="{CEA9581A-E5A9-4EC2-B54C-3C26D8EA9192}"/>
              </a:ext>
            </a:extLst>
          </p:cNvPr>
          <p:cNvSpPr/>
          <p:nvPr/>
        </p:nvSpPr>
        <p:spPr>
          <a:xfrm>
            <a:off x="490929" y="2035125"/>
            <a:ext cx="1135426" cy="1234788"/>
          </a:xfrm>
          <a:prstGeom prst="arc">
            <a:avLst>
              <a:gd name="adj1" fmla="val 10705939"/>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1780859" y="1410667"/>
            <a:ext cx="3136391" cy="2415391"/>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4004540" y="2364470"/>
            <a:ext cx="727400" cy="723118"/>
          </a:xfrm>
          <a:prstGeom prst="arc">
            <a:avLst>
              <a:gd name="adj1" fmla="val 10737481"/>
              <a:gd name="adj2" fmla="val 0"/>
            </a:avLst>
          </a:prstGeom>
          <a:ln w="31750">
            <a:solidFill>
              <a:schemeClr val="bg1">
                <a:lumMod val="65000"/>
              </a:schemeClr>
            </a:solidFill>
            <a:prstDash val="sysDash"/>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5034303" y="2056046"/>
            <a:ext cx="875189" cy="1233076"/>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3395059" y="2035125"/>
            <a:ext cx="1419064" cy="13991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6" name="TextBox 65">
            <a:extLst>
              <a:ext uri="{FF2B5EF4-FFF2-40B4-BE49-F238E27FC236}">
                <a16:creationId xmlns:a16="http://schemas.microsoft.com/office/drawing/2014/main" id="{F305BD68-1D00-4A7F-BF95-36D16464C02B}"/>
              </a:ext>
            </a:extLst>
          </p:cNvPr>
          <p:cNvSpPr txBox="1"/>
          <p:nvPr/>
        </p:nvSpPr>
        <p:spPr>
          <a:xfrm>
            <a:off x="4716186" y="1678101"/>
            <a:ext cx="1854097" cy="400110"/>
          </a:xfrm>
          <a:prstGeom prst="rect">
            <a:avLst/>
          </a:prstGeom>
          <a:noFill/>
        </p:spPr>
        <p:txBody>
          <a:bodyPr wrap="none" rtlCol="0">
            <a:spAutoFit/>
          </a:bodyPr>
          <a:lstStyle/>
          <a:p>
            <a:r>
              <a:rPr lang="fr-FR" sz="2000" i="1" dirty="0" err="1">
                <a:solidFill>
                  <a:srgbClr val="00B050"/>
                </a:solidFill>
              </a:rPr>
              <a:t>amod</a:t>
            </a:r>
            <a:r>
              <a:rPr lang="fr-FR" sz="2000" i="1" dirty="0"/>
              <a:t> (épithète)</a:t>
            </a:r>
          </a:p>
        </p:txBody>
      </p:sp>
      <p:sp>
        <p:nvSpPr>
          <p:cNvPr id="68" name="TextBox 67">
            <a:extLst>
              <a:ext uri="{FF2B5EF4-FFF2-40B4-BE49-F238E27FC236}">
                <a16:creationId xmlns:a16="http://schemas.microsoft.com/office/drawing/2014/main" id="{F870405F-BC14-44B3-96E9-50C01201336F}"/>
              </a:ext>
            </a:extLst>
          </p:cNvPr>
          <p:cNvSpPr txBox="1"/>
          <p:nvPr/>
        </p:nvSpPr>
        <p:spPr>
          <a:xfrm>
            <a:off x="-1" y="2987931"/>
            <a:ext cx="1235731" cy="707886"/>
          </a:xfrm>
          <a:prstGeom prst="rect">
            <a:avLst/>
          </a:prstGeom>
          <a:noFill/>
        </p:spPr>
        <p:txBody>
          <a:bodyPr wrap="square" rtlCol="0">
            <a:spAutoFit/>
          </a:bodyPr>
          <a:lstStyle/>
          <a:p>
            <a:pPr algn="ctr"/>
            <a:r>
              <a:rPr lang="fr-FR" sz="2000" b="1" dirty="0">
                <a:solidFill>
                  <a:srgbClr val="00B050"/>
                </a:solidFill>
              </a:rPr>
              <a:t>DET</a:t>
            </a:r>
            <a:endParaRPr lang="fr-FR" sz="2000" b="1" dirty="0">
              <a:solidFill>
                <a:srgbClr val="FF0000"/>
              </a:solidFill>
            </a:endParaRPr>
          </a:p>
          <a:p>
            <a:pPr algn="ctr"/>
            <a:r>
              <a:rPr lang="fr-FR" sz="2000" dirty="0"/>
              <a:t>(</a:t>
            </a:r>
            <a:r>
              <a:rPr lang="fr-FR" sz="2000" dirty="0" err="1"/>
              <a:t>dét</a:t>
            </a:r>
            <a:r>
              <a:rPr lang="fr-FR" sz="2000" dirty="0"/>
              <a:t>)</a:t>
            </a:r>
          </a:p>
        </p:txBody>
      </p:sp>
      <p:sp>
        <p:nvSpPr>
          <p:cNvPr id="72" name="TextBox 71">
            <a:extLst>
              <a:ext uri="{FF2B5EF4-FFF2-40B4-BE49-F238E27FC236}">
                <a16:creationId xmlns:a16="http://schemas.microsoft.com/office/drawing/2014/main" id="{C5BF598E-11B2-48B3-BE9F-4ABD082ACD1B}"/>
              </a:ext>
            </a:extLst>
          </p:cNvPr>
          <p:cNvSpPr txBox="1"/>
          <p:nvPr/>
        </p:nvSpPr>
        <p:spPr>
          <a:xfrm>
            <a:off x="2462450" y="2957573"/>
            <a:ext cx="1599415" cy="707886"/>
          </a:xfrm>
          <a:prstGeom prst="rect">
            <a:avLst/>
          </a:prstGeom>
          <a:noFill/>
        </p:spPr>
        <p:txBody>
          <a:bodyPr wrap="square" rtlCol="0">
            <a:spAutoFit/>
          </a:bodyPr>
          <a:lstStyle/>
          <a:p>
            <a:pPr algn="ctr"/>
            <a:r>
              <a:rPr lang="fr-FR" sz="2000" b="1" dirty="0">
                <a:solidFill>
                  <a:srgbClr val="00B050"/>
                </a:solidFill>
              </a:rPr>
              <a:t>ADP</a:t>
            </a:r>
            <a:r>
              <a:rPr lang="fr-FR" sz="2000" b="1" dirty="0">
                <a:solidFill>
                  <a:srgbClr val="FF0000"/>
                </a:solidFill>
              </a:rPr>
              <a:t> </a:t>
            </a:r>
          </a:p>
          <a:p>
            <a:pPr algn="ctr"/>
            <a:r>
              <a:rPr lang="fr-FR" sz="2000" dirty="0"/>
              <a:t>(</a:t>
            </a:r>
            <a:r>
              <a:rPr lang="fr-FR" sz="2000" dirty="0" err="1"/>
              <a:t>prép</a:t>
            </a:r>
            <a:r>
              <a:rPr lang="fr-FR" sz="2000" dirty="0"/>
              <a:t> + </a:t>
            </a:r>
            <a:r>
              <a:rPr lang="fr-FR" sz="2000" dirty="0" err="1"/>
              <a:t>dét</a:t>
            </a:r>
            <a:r>
              <a:rPr lang="fr-FR" sz="2000" dirty="0"/>
              <a:t>)</a:t>
            </a:r>
          </a:p>
        </p:txBody>
      </p:sp>
      <p:sp>
        <p:nvSpPr>
          <p:cNvPr id="73" name="TextBox 72">
            <a:extLst>
              <a:ext uri="{FF2B5EF4-FFF2-40B4-BE49-F238E27FC236}">
                <a16:creationId xmlns:a16="http://schemas.microsoft.com/office/drawing/2014/main" id="{BA9DF569-3405-4C60-B982-5062C6179E07}"/>
              </a:ext>
            </a:extLst>
          </p:cNvPr>
          <p:cNvSpPr txBox="1"/>
          <p:nvPr/>
        </p:nvSpPr>
        <p:spPr>
          <a:xfrm>
            <a:off x="5419479" y="2957573"/>
            <a:ext cx="793557" cy="707886"/>
          </a:xfrm>
          <a:prstGeom prst="rect">
            <a:avLst/>
          </a:prstGeom>
          <a:noFill/>
        </p:spPr>
        <p:txBody>
          <a:bodyPr wrap="square" rtlCol="0">
            <a:spAutoFit/>
          </a:bodyPr>
          <a:lstStyle/>
          <a:p>
            <a:pPr algn="ctr"/>
            <a:r>
              <a:rPr lang="fr-FR" sz="2000" b="1" dirty="0">
                <a:solidFill>
                  <a:srgbClr val="00B050"/>
                </a:solidFill>
              </a:rPr>
              <a:t>ADJ</a:t>
            </a:r>
          </a:p>
          <a:p>
            <a:pPr algn="ctr"/>
            <a:r>
              <a:rPr lang="fr-FR" sz="2000" dirty="0"/>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1175364" y="2987170"/>
            <a:ext cx="974870" cy="707886"/>
          </a:xfrm>
          <a:prstGeom prst="rect">
            <a:avLst/>
          </a:prstGeom>
          <a:noFill/>
        </p:spPr>
        <p:txBody>
          <a:bodyPr wrap="square" rtlCol="0">
            <a:spAutoFit/>
          </a:bodyPr>
          <a:lstStyle/>
          <a:p>
            <a:pPr algn="ctr"/>
            <a:r>
              <a:rPr lang="fr-FR" sz="2000" b="1" dirty="0">
                <a:solidFill>
                  <a:srgbClr val="00B050"/>
                </a:solidFill>
              </a:rPr>
              <a:t>NOUN</a:t>
            </a:r>
            <a:endParaRPr lang="fr-FR" sz="2000" b="1" dirty="0">
              <a:solidFill>
                <a:srgbClr val="FF0000"/>
              </a:solidFill>
            </a:endParaRPr>
          </a:p>
          <a:p>
            <a:pPr algn="ctr"/>
            <a:r>
              <a:rPr lang="fr-FR" sz="2000" dirty="0"/>
              <a:t>(nom)</a:t>
            </a:r>
          </a:p>
        </p:txBody>
      </p:sp>
      <p:sp>
        <p:nvSpPr>
          <p:cNvPr id="82" name="TextBox 81">
            <a:extLst>
              <a:ext uri="{FF2B5EF4-FFF2-40B4-BE49-F238E27FC236}">
                <a16:creationId xmlns:a16="http://schemas.microsoft.com/office/drawing/2014/main" id="{BAD3CB99-0F45-4B0D-9A07-0A3913E7FF58}"/>
              </a:ext>
            </a:extLst>
          </p:cNvPr>
          <p:cNvSpPr txBox="1"/>
          <p:nvPr/>
        </p:nvSpPr>
        <p:spPr>
          <a:xfrm>
            <a:off x="4310839" y="2959777"/>
            <a:ext cx="1063992" cy="707886"/>
          </a:xfrm>
          <a:prstGeom prst="rect">
            <a:avLst/>
          </a:prstGeom>
          <a:noFill/>
        </p:spPr>
        <p:txBody>
          <a:bodyPr wrap="square" rtlCol="0">
            <a:spAutoFit/>
          </a:bodyPr>
          <a:lstStyle/>
          <a:p>
            <a:pPr algn="ctr"/>
            <a:r>
              <a:rPr lang="fr-FR" sz="2000" b="1" dirty="0">
                <a:solidFill>
                  <a:srgbClr val="00B050"/>
                </a:solidFill>
              </a:rPr>
              <a:t>NOUN</a:t>
            </a:r>
          </a:p>
          <a:p>
            <a:pPr algn="ctr"/>
            <a:r>
              <a:rPr lang="fr-FR" sz="2000" dirty="0"/>
              <a:t>(nom)</a:t>
            </a:r>
          </a:p>
        </p:txBody>
      </p:sp>
      <p:sp>
        <p:nvSpPr>
          <p:cNvPr id="29" name="Oval 28">
            <a:extLst>
              <a:ext uri="{FF2B5EF4-FFF2-40B4-BE49-F238E27FC236}">
                <a16:creationId xmlns:a16="http://schemas.microsoft.com/office/drawing/2014/main" id="{2B35A0C0-004E-40C6-9165-408C55C5E1B0}"/>
              </a:ext>
            </a:extLst>
          </p:cNvPr>
          <p:cNvSpPr/>
          <p:nvPr/>
        </p:nvSpPr>
        <p:spPr>
          <a:xfrm>
            <a:off x="1563332" y="2452502"/>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B975ABC1-6C21-4BC5-8CAF-3A8354AED4CF}"/>
              </a:ext>
            </a:extLst>
          </p:cNvPr>
          <p:cNvSpPr txBox="1"/>
          <p:nvPr/>
        </p:nvSpPr>
        <p:spPr>
          <a:xfrm>
            <a:off x="784239" y="1553230"/>
            <a:ext cx="523157" cy="400110"/>
          </a:xfrm>
          <a:prstGeom prst="rect">
            <a:avLst/>
          </a:prstGeom>
          <a:noFill/>
        </p:spPr>
        <p:txBody>
          <a:bodyPr wrap="none" rtlCol="0">
            <a:spAutoFit/>
          </a:bodyPr>
          <a:lstStyle/>
          <a:p>
            <a:r>
              <a:rPr lang="fr-FR" sz="2000" i="1" dirty="0" err="1">
                <a:solidFill>
                  <a:srgbClr val="00B050"/>
                </a:solidFill>
              </a:rPr>
              <a:t>det</a:t>
            </a:r>
            <a:endParaRPr lang="fr-FR" sz="2000" i="1" dirty="0">
              <a:solidFill>
                <a:srgbClr val="00B050"/>
              </a:solidFill>
            </a:endParaRPr>
          </a:p>
        </p:txBody>
      </p:sp>
      <p:sp>
        <p:nvSpPr>
          <p:cNvPr id="34" name="TextBox 33">
            <a:extLst>
              <a:ext uri="{FF2B5EF4-FFF2-40B4-BE49-F238E27FC236}">
                <a16:creationId xmlns:a16="http://schemas.microsoft.com/office/drawing/2014/main" id="{482D0036-E3B5-4712-8BBC-D487E0A09674}"/>
              </a:ext>
            </a:extLst>
          </p:cNvPr>
          <p:cNvSpPr txBox="1"/>
          <p:nvPr/>
        </p:nvSpPr>
        <p:spPr>
          <a:xfrm>
            <a:off x="4096749" y="2352788"/>
            <a:ext cx="548805" cy="400110"/>
          </a:xfrm>
          <a:prstGeom prst="rect">
            <a:avLst/>
          </a:prstGeom>
          <a:noFill/>
        </p:spPr>
        <p:txBody>
          <a:bodyPr wrap="square" rtlCol="0">
            <a:spAutoFit/>
          </a:bodyPr>
          <a:lstStyle/>
          <a:p>
            <a:r>
              <a:rPr lang="fr-FR" sz="2000" i="1" dirty="0" err="1">
                <a:solidFill>
                  <a:schemeClr val="bg1">
                    <a:lumMod val="65000"/>
                  </a:schemeClr>
                </a:solidFill>
              </a:rPr>
              <a:t>det</a:t>
            </a:r>
            <a:endParaRPr lang="fr-FR" sz="2000" i="1" dirty="0">
              <a:solidFill>
                <a:schemeClr val="bg1">
                  <a:lumMod val="65000"/>
                </a:schemeClr>
              </a:solidFill>
            </a:endParaRPr>
          </a:p>
        </p:txBody>
      </p:sp>
      <p:sp>
        <p:nvSpPr>
          <p:cNvPr id="35" name="TextBox 34">
            <a:extLst>
              <a:ext uri="{FF2B5EF4-FFF2-40B4-BE49-F238E27FC236}">
                <a16:creationId xmlns:a16="http://schemas.microsoft.com/office/drawing/2014/main" id="{11E14EF6-F50F-4082-8F29-F9713A3A7192}"/>
              </a:ext>
            </a:extLst>
          </p:cNvPr>
          <p:cNvSpPr txBox="1"/>
          <p:nvPr/>
        </p:nvSpPr>
        <p:spPr>
          <a:xfrm>
            <a:off x="2937478" y="1654622"/>
            <a:ext cx="1530291" cy="400110"/>
          </a:xfrm>
          <a:prstGeom prst="rect">
            <a:avLst/>
          </a:prstGeom>
          <a:noFill/>
        </p:spPr>
        <p:txBody>
          <a:bodyPr wrap="none" rtlCol="0">
            <a:spAutoFit/>
          </a:bodyPr>
          <a:lstStyle/>
          <a:p>
            <a:r>
              <a:rPr lang="fr-FR" sz="2000" i="1" dirty="0">
                <a:solidFill>
                  <a:srgbClr val="00B050"/>
                </a:solidFill>
              </a:rPr>
              <a:t>case</a:t>
            </a:r>
            <a:r>
              <a:rPr lang="fr-FR" sz="2000" i="1" dirty="0"/>
              <a:t> (génitif)</a:t>
            </a:r>
          </a:p>
        </p:txBody>
      </p:sp>
      <p:sp>
        <p:nvSpPr>
          <p:cNvPr id="36" name="TextBox 35">
            <a:extLst>
              <a:ext uri="{FF2B5EF4-FFF2-40B4-BE49-F238E27FC236}">
                <a16:creationId xmlns:a16="http://schemas.microsoft.com/office/drawing/2014/main" id="{511E39D1-5A75-4323-88F5-7153EBC005A1}"/>
              </a:ext>
            </a:extLst>
          </p:cNvPr>
          <p:cNvSpPr txBox="1"/>
          <p:nvPr/>
        </p:nvSpPr>
        <p:spPr>
          <a:xfrm>
            <a:off x="2164229" y="903116"/>
            <a:ext cx="2009615" cy="405547"/>
          </a:xfrm>
          <a:prstGeom prst="rect">
            <a:avLst/>
          </a:prstGeom>
          <a:noFill/>
        </p:spPr>
        <p:txBody>
          <a:bodyPr wrap="square" rtlCol="0">
            <a:spAutoFit/>
          </a:bodyPr>
          <a:lstStyle/>
          <a:p>
            <a:r>
              <a:rPr lang="fr-FR" sz="2000" i="1" dirty="0" err="1">
                <a:solidFill>
                  <a:srgbClr val="00B050"/>
                </a:solidFill>
              </a:rPr>
              <a:t>nmod</a:t>
            </a:r>
            <a:r>
              <a:rPr lang="fr-FR" sz="2000" i="1" dirty="0"/>
              <a:t> (cpt nom)</a:t>
            </a:r>
          </a:p>
        </p:txBody>
      </p:sp>
      <p:sp>
        <p:nvSpPr>
          <p:cNvPr id="37" name="Content Placeholder 2">
            <a:extLst>
              <a:ext uri="{FF2B5EF4-FFF2-40B4-BE49-F238E27FC236}">
                <a16:creationId xmlns:a16="http://schemas.microsoft.com/office/drawing/2014/main" id="{FBBC0831-8AEF-4F5C-AC37-E661F39871EE}"/>
              </a:ext>
            </a:extLst>
          </p:cNvPr>
          <p:cNvSpPr>
            <a:spLocks noGrp="1"/>
          </p:cNvSpPr>
          <p:nvPr>
            <p:ph idx="1"/>
          </p:nvPr>
        </p:nvSpPr>
        <p:spPr>
          <a:xfrm>
            <a:off x="204535" y="4004033"/>
            <a:ext cx="11782927" cy="2787694"/>
          </a:xfrm>
        </p:spPr>
        <p:txBody>
          <a:bodyPr>
            <a:normAutofit/>
          </a:bodyPr>
          <a:lstStyle/>
          <a:p>
            <a:r>
              <a:rPr lang="fr-FR" dirty="0"/>
              <a:t>Méthodes de détection</a:t>
            </a:r>
          </a:p>
          <a:p>
            <a:pPr lvl="1"/>
            <a:r>
              <a:rPr lang="fr-FR" dirty="0"/>
              <a:t>Considérer les têtes syntaxiques nominales et elles-mêmes non dépendantes (ici ‘mouvement’) et aller jusqu’à 2 degrés de dépendance (et récupérer ‘gilets’ et ‘jaunes’)</a:t>
            </a:r>
          </a:p>
          <a:p>
            <a:pPr lvl="1"/>
            <a:r>
              <a:rPr lang="fr-FR" dirty="0"/>
              <a:t>On peut utiliser un moteur de détection de pattern (par exemple </a:t>
            </a:r>
            <a:r>
              <a:rPr lang="fr-FR" sz="2000" dirty="0" err="1">
                <a:latin typeface="Courier New" panose="02070309020205020404" pitchFamily="49" charset="0"/>
                <a:cs typeface="Courier New" panose="02070309020205020404" pitchFamily="49" charset="0"/>
              </a:rPr>
              <a:t>DependencyMatcher</a:t>
            </a:r>
            <a:r>
              <a:rPr lang="fr-FR" dirty="0"/>
              <a:t> de </a:t>
            </a:r>
            <a:r>
              <a:rPr lang="fr-FR" dirty="0" err="1"/>
              <a:t>spaCy</a:t>
            </a:r>
            <a:r>
              <a:rPr lang="fr-FR" dirty="0"/>
              <a:t>, qui utilise les </a:t>
            </a:r>
            <a:r>
              <a:rPr lang="fr-FR" dirty="0" err="1"/>
              <a:t>tokens</a:t>
            </a:r>
            <a:r>
              <a:rPr lang="fr-FR" dirty="0"/>
              <a:t> de la sortie doc de </a:t>
            </a:r>
            <a:r>
              <a:rPr lang="fr-FR" dirty="0" err="1"/>
              <a:t>nlp</a:t>
            </a:r>
            <a:r>
              <a:rPr lang="fr-FR" dirty="0"/>
              <a:t>), ou éventuellement détecter le pattern à la main</a:t>
            </a:r>
          </a:p>
          <a:p>
            <a:r>
              <a:rPr lang="fr-FR" dirty="0"/>
              <a:t>Ne conserver que les groupes les plus fréquents dans le corpus</a:t>
            </a:r>
          </a:p>
        </p:txBody>
      </p:sp>
      <p:sp>
        <p:nvSpPr>
          <p:cNvPr id="38" name="Oval 37">
            <a:extLst>
              <a:ext uri="{FF2B5EF4-FFF2-40B4-BE49-F238E27FC236}">
                <a16:creationId xmlns:a16="http://schemas.microsoft.com/office/drawing/2014/main" id="{71C43D8A-EC13-4A96-9A69-EF467ED401B1}"/>
              </a:ext>
            </a:extLst>
          </p:cNvPr>
          <p:cNvSpPr/>
          <p:nvPr/>
        </p:nvSpPr>
        <p:spPr>
          <a:xfrm>
            <a:off x="4814123" y="2502812"/>
            <a:ext cx="231758" cy="2383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Content Placeholder 2">
            <a:extLst>
              <a:ext uri="{FF2B5EF4-FFF2-40B4-BE49-F238E27FC236}">
                <a16:creationId xmlns:a16="http://schemas.microsoft.com/office/drawing/2014/main" id="{B9412E98-316E-4E28-B623-5BE092B38FF8}"/>
              </a:ext>
            </a:extLst>
          </p:cNvPr>
          <p:cNvSpPr txBox="1">
            <a:spLocks/>
          </p:cNvSpPr>
          <p:nvPr/>
        </p:nvSpPr>
        <p:spPr>
          <a:xfrm>
            <a:off x="6688203" y="1180346"/>
            <a:ext cx="5374153" cy="208956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Les groupes nominaux sont les principaux syntagmes porteur de sens</a:t>
            </a:r>
          </a:p>
          <a:p>
            <a:r>
              <a:rPr lang="fr-FR" sz="2400" dirty="0"/>
              <a:t>Les locutions verbales peuvent aussi être recherchées, mais difficultés :</a:t>
            </a:r>
          </a:p>
          <a:p>
            <a:pPr lvl="1"/>
            <a:r>
              <a:rPr lang="fr-FR" sz="2000" dirty="0">
                <a:solidFill>
                  <a:srgbClr val="0070C0"/>
                </a:solidFill>
              </a:rPr>
              <a:t>faire barrage à / faire un barrage</a:t>
            </a:r>
          </a:p>
        </p:txBody>
      </p:sp>
    </p:spTree>
    <p:extLst>
      <p:ext uri="{BB962C8B-B14F-4D97-AF65-F5344CB8AC3E}">
        <p14:creationId xmlns:p14="http://schemas.microsoft.com/office/powerpoint/2010/main" val="157946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des formes syntaxiques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a:bodyPr>
          <a:lstStyle/>
          <a:p>
            <a:r>
              <a:rPr lang="fr-FR" dirty="0"/>
              <a:t>Longueur moyenne des énonciations </a:t>
            </a:r>
            <a:r>
              <a:rPr lang="fr-FR" sz="2600" dirty="0"/>
              <a:t>(MLU : </a:t>
            </a:r>
            <a:r>
              <a:rPr lang="fr-FR" sz="2600" dirty="0" err="1"/>
              <a:t>mean</a:t>
            </a:r>
            <a:r>
              <a:rPr lang="fr-FR" sz="2600" dirty="0"/>
              <a:t> </a:t>
            </a:r>
            <a:r>
              <a:rPr lang="fr-FR" sz="2600" dirty="0" err="1"/>
              <a:t>length</a:t>
            </a:r>
            <a:r>
              <a:rPr lang="fr-FR" sz="2600" dirty="0"/>
              <a:t> of </a:t>
            </a:r>
            <a:r>
              <a:rPr lang="fr-FR" sz="2600" dirty="0" err="1"/>
              <a:t>utterances</a:t>
            </a:r>
            <a:r>
              <a:rPr lang="fr-FR" sz="2600" dirty="0"/>
              <a:t>) </a:t>
            </a:r>
            <a:r>
              <a:rPr lang="fr-FR" sz="2400" dirty="0"/>
              <a:t>: </a:t>
            </a:r>
            <a:r>
              <a:rPr lang="fr-FR" dirty="0">
                <a:solidFill>
                  <a:srgbClr val="0070C0"/>
                </a:solidFill>
              </a:rPr>
              <a:t>	</a:t>
            </a:r>
            <a:endParaRPr lang="fr-FR" dirty="0"/>
          </a:p>
          <a:p>
            <a:pPr lvl="1"/>
            <a:r>
              <a:rPr lang="fr-FR" dirty="0"/>
              <a:t>Les énonciations considérées peuvent être des phrases, ou des tours de parole.</a:t>
            </a:r>
          </a:p>
          <a:p>
            <a:pPr lvl="1"/>
            <a:r>
              <a:rPr lang="fr-FR" dirty="0"/>
              <a:t>Idéalement comptées en morphèmes, et non en mots (=&gt; analyseur de morphologie dérivationnelle)</a:t>
            </a:r>
          </a:p>
          <a:p>
            <a:r>
              <a:rPr lang="fr-FR" dirty="0"/>
              <a:t>Métriques de profondeur syntaxique</a:t>
            </a:r>
          </a:p>
          <a:p>
            <a:pPr lvl="1"/>
            <a:r>
              <a:rPr lang="fr-FR" dirty="0"/>
              <a:t>mesurent la complexité d’une phrase (d’une construction syntaxique)</a:t>
            </a:r>
          </a:p>
          <a:p>
            <a:pPr lvl="1"/>
            <a:r>
              <a:rPr lang="fr-FR" dirty="0"/>
              <a:t>à chaque mot de la phrase on associe sa profondeur dans l’arbre syntaxique telle qu’induite par le processus de compréhension / génération de la phrase</a:t>
            </a:r>
          </a:p>
          <a:p>
            <a:pPr lvl="1"/>
            <a:r>
              <a:rPr lang="fr-FR" dirty="0"/>
              <a:t>On peut utiliser la profondeur maximale sur les mots de la phrase, ou la moyenne des profondeurs. Et ensuite éventuellement moyenner ces valeurs sur le texte</a:t>
            </a:r>
          </a:p>
          <a:p>
            <a:pPr lvl="1"/>
            <a:r>
              <a:rPr lang="fr-FR" dirty="0"/>
              <a:t>Deux métriques :</a:t>
            </a:r>
          </a:p>
          <a:p>
            <a:pPr lvl="2"/>
            <a:r>
              <a:rPr lang="fr-FR" sz="2200" dirty="0"/>
              <a:t>Profondeur de </a:t>
            </a:r>
            <a:r>
              <a:rPr lang="fr-FR" sz="2200" dirty="0" err="1"/>
              <a:t>Yngve</a:t>
            </a:r>
            <a:r>
              <a:rPr lang="fr-FR" sz="2200" dirty="0"/>
              <a:t> : elle mesure la charge cognitive associée à la génération d’une phrase</a:t>
            </a:r>
          </a:p>
          <a:p>
            <a:pPr lvl="2"/>
            <a:r>
              <a:rPr lang="fr-FR" sz="2200" dirty="0"/>
              <a:t>Profondeur de Frazier : elle mesure la charge cognitive associée à la compréhension d’une phrase</a:t>
            </a:r>
          </a:p>
        </p:txBody>
      </p:sp>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63131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0878-D14E-4EDC-B5D3-D188253B97EC}"/>
              </a:ext>
            </a:extLst>
          </p:cNvPr>
          <p:cNvSpPr>
            <a:spLocks noGrp="1"/>
          </p:cNvSpPr>
          <p:nvPr>
            <p:ph type="title"/>
          </p:nvPr>
        </p:nvSpPr>
        <p:spPr/>
        <p:txBody>
          <a:bodyPr>
            <a:normAutofit fontScale="90000"/>
          </a:bodyPr>
          <a:lstStyle/>
          <a:p>
            <a:r>
              <a:rPr lang="fr-FR" dirty="0"/>
              <a:t>Mesures de </a:t>
            </a:r>
            <a:r>
              <a:rPr lang="fr-FR" dirty="0" err="1">
                <a:solidFill>
                  <a:srgbClr val="FF0000"/>
                </a:solidFill>
              </a:rPr>
              <a:t>Yngve</a:t>
            </a:r>
            <a:r>
              <a:rPr lang="fr-FR" dirty="0"/>
              <a:t> et </a:t>
            </a:r>
            <a:r>
              <a:rPr lang="fr-FR" dirty="0">
                <a:solidFill>
                  <a:srgbClr val="0070C0"/>
                </a:solidFill>
              </a:rPr>
              <a:t>Frazier</a:t>
            </a:r>
          </a:p>
        </p:txBody>
      </p:sp>
      <p:sp>
        <p:nvSpPr>
          <p:cNvPr id="3" name="Content Placeholder 2">
            <a:extLst>
              <a:ext uri="{FF2B5EF4-FFF2-40B4-BE49-F238E27FC236}">
                <a16:creationId xmlns:a16="http://schemas.microsoft.com/office/drawing/2014/main" id="{16BA222E-57AF-4776-9FD9-E2D39B3B8FD1}"/>
              </a:ext>
            </a:extLst>
          </p:cNvPr>
          <p:cNvSpPr>
            <a:spLocks noGrp="1"/>
          </p:cNvSpPr>
          <p:nvPr>
            <p:ph idx="1"/>
          </p:nvPr>
        </p:nvSpPr>
        <p:spPr>
          <a:xfrm>
            <a:off x="2727568" y="6313931"/>
            <a:ext cx="9135568" cy="343653"/>
          </a:xfrm>
        </p:spPr>
        <p:txBody>
          <a:bodyPr>
            <a:normAutofit/>
          </a:bodyPr>
          <a:lstStyle/>
          <a:p>
            <a:pPr marL="0" indent="0">
              <a:buNone/>
            </a:pPr>
            <a:r>
              <a:rPr lang="fr-FR" sz="1800" dirty="0"/>
              <a:t>A noter l’utilisation d’une analyse classique ou le groupe verbal englobe l’ensemble du prédicat</a:t>
            </a:r>
          </a:p>
        </p:txBody>
      </p:sp>
      <p:pic>
        <p:nvPicPr>
          <p:cNvPr id="179" name="Picture 178">
            <a:extLst>
              <a:ext uri="{FF2B5EF4-FFF2-40B4-BE49-F238E27FC236}">
                <a16:creationId xmlns:a16="http://schemas.microsoft.com/office/drawing/2014/main" id="{358A9733-F34A-48C8-8086-7AB3950EE4EB}"/>
              </a:ext>
            </a:extLst>
          </p:cNvPr>
          <p:cNvPicPr>
            <a:picLocks noChangeAspect="1"/>
          </p:cNvPicPr>
          <p:nvPr/>
        </p:nvPicPr>
        <p:blipFill>
          <a:blip r:embed="rId2"/>
          <a:stretch>
            <a:fillRect/>
          </a:stretch>
        </p:blipFill>
        <p:spPr>
          <a:xfrm>
            <a:off x="4983407" y="1748834"/>
            <a:ext cx="7103365" cy="4439024"/>
          </a:xfrm>
          <a:prstGeom prst="rect">
            <a:avLst/>
          </a:prstGeom>
        </p:spPr>
      </p:pic>
      <p:sp>
        <p:nvSpPr>
          <p:cNvPr id="180" name="TextBox 179">
            <a:extLst>
              <a:ext uri="{FF2B5EF4-FFF2-40B4-BE49-F238E27FC236}">
                <a16:creationId xmlns:a16="http://schemas.microsoft.com/office/drawing/2014/main" id="{88981953-FEB2-49AB-98F2-492681764F4B}"/>
              </a:ext>
            </a:extLst>
          </p:cNvPr>
          <p:cNvSpPr txBox="1"/>
          <p:nvPr/>
        </p:nvSpPr>
        <p:spPr>
          <a:xfrm>
            <a:off x="4296428" y="5448822"/>
            <a:ext cx="816314" cy="646331"/>
          </a:xfrm>
          <a:prstGeom prst="rect">
            <a:avLst/>
          </a:prstGeom>
          <a:noFill/>
        </p:spPr>
        <p:txBody>
          <a:bodyPr wrap="none" rtlCol="0">
            <a:spAutoFit/>
          </a:bodyPr>
          <a:lstStyle/>
          <a:p>
            <a:r>
              <a:rPr lang="fr-FR" dirty="0" err="1">
                <a:solidFill>
                  <a:srgbClr val="FF0000"/>
                </a:solidFill>
              </a:rPr>
              <a:t>Yngve</a:t>
            </a:r>
            <a:endParaRPr lang="fr-FR" dirty="0">
              <a:solidFill>
                <a:srgbClr val="FF0000"/>
              </a:solidFill>
            </a:endParaRPr>
          </a:p>
          <a:p>
            <a:r>
              <a:rPr lang="fr-FR" dirty="0">
                <a:solidFill>
                  <a:srgbClr val="0070C0"/>
                </a:solidFill>
              </a:rPr>
              <a:t>Frazier</a:t>
            </a:r>
          </a:p>
        </p:txBody>
      </p:sp>
      <p:sp>
        <p:nvSpPr>
          <p:cNvPr id="181" name="Content Placeholder 2">
            <a:extLst>
              <a:ext uri="{FF2B5EF4-FFF2-40B4-BE49-F238E27FC236}">
                <a16:creationId xmlns:a16="http://schemas.microsoft.com/office/drawing/2014/main" id="{E5D26C24-ECBE-4443-8F8F-B1B6B48820DF}"/>
              </a:ext>
            </a:extLst>
          </p:cNvPr>
          <p:cNvSpPr txBox="1">
            <a:spLocks/>
          </p:cNvSpPr>
          <p:nvPr/>
        </p:nvSpPr>
        <p:spPr>
          <a:xfrm>
            <a:off x="297578" y="1338337"/>
            <a:ext cx="3760855" cy="418132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err="1"/>
              <a:t>Yngve</a:t>
            </a:r>
            <a:endParaRPr lang="fr-FR" sz="2400" dirty="0"/>
          </a:p>
          <a:p>
            <a:pPr lvl="1"/>
            <a:r>
              <a:rPr lang="fr-FR" sz="2000" dirty="0"/>
              <a:t>Branches pondérées de 0 à n en partant de la droite (plus le poids est élevé plus on doit mémoriser à l’avance) </a:t>
            </a:r>
          </a:p>
          <a:p>
            <a:r>
              <a:rPr lang="fr-FR" sz="2400" dirty="0"/>
              <a:t>Frazier</a:t>
            </a:r>
          </a:p>
          <a:p>
            <a:pPr lvl="1"/>
            <a:r>
              <a:rPr lang="fr-FR" sz="2000" dirty="0"/>
              <a:t>Branches les plus à  gauche pondérées à 1 (1.5 pour les propositions) (plus le poids est élevé plus on doit mémoriser ce qui vient d’être dit)</a:t>
            </a:r>
          </a:p>
        </p:txBody>
      </p:sp>
    </p:spTree>
    <p:extLst>
      <p:ext uri="{BB962C8B-B14F-4D97-AF65-F5344CB8AC3E}">
        <p14:creationId xmlns:p14="http://schemas.microsoft.com/office/powerpoint/2010/main" val="128581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retour sur les distributions des termes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3858954"/>
          </a:xfrm>
        </p:spPr>
        <p:txBody>
          <a:bodyPr>
            <a:normAutofit fontScale="92500" lnSpcReduction="10000"/>
          </a:bodyPr>
          <a:lstStyle/>
          <a:p>
            <a:r>
              <a:rPr lang="fr-FR" dirty="0"/>
              <a:t>Rappel de quelques notations</a:t>
            </a:r>
          </a:p>
          <a:p>
            <a:pPr lvl="1"/>
            <a:r>
              <a:rPr lang="fr-FR" sz="2800" dirty="0">
                <a:solidFill>
                  <a:srgbClr val="0070C0"/>
                </a:solidFill>
              </a:rPr>
              <a:t>c</a:t>
            </a:r>
            <a:r>
              <a:rPr lang="fr-FR" dirty="0"/>
              <a:t> : </a:t>
            </a:r>
            <a:r>
              <a:rPr lang="fr-FR" dirty="0" err="1"/>
              <a:t>c</a:t>
            </a:r>
            <a:r>
              <a:rPr lang="fr-FR" baseline="30000" dirty="0" err="1"/>
              <a:t>ème</a:t>
            </a:r>
            <a:r>
              <a:rPr lang="fr-FR" dirty="0"/>
              <a:t> contexte (document), </a:t>
            </a:r>
            <a:r>
              <a:rPr lang="fr-FR" sz="2800"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sz="2800" dirty="0">
                <a:solidFill>
                  <a:srgbClr val="0070C0"/>
                </a:solidFill>
              </a:rPr>
              <a:t>f</a:t>
            </a:r>
            <a:r>
              <a:rPr lang="fr-FR" sz="2800" baseline="-25000" dirty="0">
                <a:solidFill>
                  <a:srgbClr val="0070C0"/>
                </a:solidFill>
              </a:rPr>
              <a:t>ct</a:t>
            </a:r>
            <a:r>
              <a:rPr lang="fr-FR" dirty="0"/>
              <a:t> : fréquence (nombre de fois où) le terme t apparait dans le contexte d</a:t>
            </a:r>
          </a:p>
          <a:p>
            <a:pPr lvl="1"/>
            <a:r>
              <a:rPr lang="fr-FR" sz="2800" dirty="0">
                <a:solidFill>
                  <a:srgbClr val="0070C0"/>
                </a:solidFill>
              </a:rPr>
              <a:t>n</a:t>
            </a:r>
            <a:r>
              <a:rPr lang="fr-FR" sz="2800" baseline="-25000" dirty="0">
                <a:solidFill>
                  <a:srgbClr val="0070C0"/>
                </a:solidFill>
              </a:rPr>
              <a:t>t</a:t>
            </a:r>
            <a:r>
              <a:rPr lang="fr-FR" dirty="0"/>
              <a:t> : nombre de contextes / documents contenant le terme t</a:t>
            </a:r>
          </a:p>
          <a:p>
            <a:pPr lvl="1"/>
            <a:r>
              <a:rPr lang="fr-FR" sz="2800" dirty="0">
                <a:solidFill>
                  <a:srgbClr val="0070C0"/>
                </a:solidFill>
              </a:rPr>
              <a:t>N</a:t>
            </a:r>
            <a:r>
              <a:rPr lang="fr-FR" dirty="0"/>
              <a:t> : nombre total de contextes / documents</a:t>
            </a:r>
          </a:p>
          <a:p>
            <a:r>
              <a:rPr lang="fr-FR" dirty="0"/>
              <a:t>Gf-</a:t>
            </a:r>
            <a:r>
              <a:rPr lang="fr-FR" dirty="0" err="1"/>
              <a:t>Idf</a:t>
            </a:r>
            <a:r>
              <a:rPr lang="fr-FR" dirty="0"/>
              <a:t> : Global (</a:t>
            </a:r>
            <a:r>
              <a:rPr lang="fr-FR" dirty="0" err="1"/>
              <a:t>term</a:t>
            </a:r>
            <a:r>
              <a:rPr lang="fr-FR" dirty="0"/>
              <a:t>) Frequency . Inverse Document Frequency</a:t>
            </a:r>
          </a:p>
          <a:p>
            <a:pPr marL="457200" lvl="1" indent="0">
              <a:buNone/>
            </a:pPr>
            <a:r>
              <a:rPr lang="fr-FR" dirty="0"/>
              <a:t>	</a:t>
            </a:r>
            <a:r>
              <a:rPr lang="fr-FR" sz="3000" dirty="0">
                <a:solidFill>
                  <a:srgbClr val="0070C0"/>
                </a:solidFill>
              </a:rPr>
              <a:t>Gf-</a:t>
            </a:r>
            <a:r>
              <a:rPr lang="fr-FR" sz="3000" dirty="0" err="1">
                <a:solidFill>
                  <a:srgbClr val="0070C0"/>
                </a:solidFill>
              </a:rPr>
              <a:t>Idf</a:t>
            </a:r>
            <a:r>
              <a:rPr lang="fr-FR" sz="3000" baseline="-25000" dirty="0" err="1">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endParaRPr lang="fr-FR" sz="2200" dirty="0"/>
          </a:p>
          <a:p>
            <a:pPr lvl="1"/>
            <a:r>
              <a:rPr lang="fr-FR" dirty="0"/>
              <a:t>Même type de formule que le Tf-</a:t>
            </a:r>
            <a:r>
              <a:rPr lang="fr-FR" dirty="0" err="1"/>
              <a:t>Idf</a:t>
            </a:r>
            <a:r>
              <a:rPr lang="fr-FR" dirty="0"/>
              <a:t>, la différence étant que la fréquence du terme dans le document </a:t>
            </a:r>
            <a:r>
              <a:rPr lang="fr-FR" sz="2800" dirty="0" err="1"/>
              <a:t>f</a:t>
            </a:r>
            <a:r>
              <a:rPr lang="fr-FR" sz="2800" baseline="-25000" dirty="0" err="1"/>
              <a:t>dt</a:t>
            </a:r>
            <a:r>
              <a:rPr lang="fr-FR" dirty="0"/>
              <a:t> est remplacée par la fréquence du terme dans le corpus. </a:t>
            </a:r>
          </a:p>
          <a:p>
            <a:pPr lvl="1"/>
            <a:r>
              <a:rPr lang="fr-FR" dirty="0"/>
              <a:t>C’est donc une mesure de la spécificité des termes dans le corpus</a:t>
            </a:r>
          </a:p>
        </p:txBody>
      </p:sp>
      <p:sp>
        <p:nvSpPr>
          <p:cNvPr id="4" name="TextBox 3">
            <a:extLst>
              <a:ext uri="{FF2B5EF4-FFF2-40B4-BE49-F238E27FC236}">
                <a16:creationId xmlns:a16="http://schemas.microsoft.com/office/drawing/2014/main" id="{055A352E-5507-45E3-8BD7-2603FD43E7F0}"/>
              </a:ext>
            </a:extLst>
          </p:cNvPr>
          <p:cNvSpPr txBox="1"/>
          <p:nvPr/>
        </p:nvSpPr>
        <p:spPr>
          <a:xfrm rot="10800000">
            <a:off x="963714" y="5051883"/>
            <a:ext cx="430887" cy="1106329"/>
          </a:xfrm>
          <a:prstGeom prst="rect">
            <a:avLst/>
          </a:prstGeom>
          <a:noFill/>
        </p:spPr>
        <p:txBody>
          <a:bodyPr vert="eaVert" wrap="none" rtlCol="0">
            <a:spAutoFit/>
          </a:bodyPr>
          <a:lstStyle/>
          <a:p>
            <a:r>
              <a:rPr lang="fr-FR" sz="1600" dirty="0"/>
              <a:t>mouvement</a:t>
            </a:r>
          </a:p>
        </p:txBody>
      </p:sp>
      <p:sp>
        <p:nvSpPr>
          <p:cNvPr id="5" name="TextBox 4">
            <a:extLst>
              <a:ext uri="{FF2B5EF4-FFF2-40B4-BE49-F238E27FC236}">
                <a16:creationId xmlns:a16="http://schemas.microsoft.com/office/drawing/2014/main" id="{579A8EA1-CFF9-4F82-8437-C20D319E745F}"/>
              </a:ext>
            </a:extLst>
          </p:cNvPr>
          <p:cNvSpPr txBox="1"/>
          <p:nvPr/>
        </p:nvSpPr>
        <p:spPr>
          <a:xfrm rot="10800000">
            <a:off x="1408184" y="5706293"/>
            <a:ext cx="430887" cy="451919"/>
          </a:xfrm>
          <a:prstGeom prst="rect">
            <a:avLst/>
          </a:prstGeom>
          <a:noFill/>
        </p:spPr>
        <p:txBody>
          <a:bodyPr vert="eaVert" wrap="none" rtlCol="0">
            <a:spAutoFit/>
          </a:bodyPr>
          <a:lstStyle/>
          <a:p>
            <a:r>
              <a:rPr lang="fr-FR" sz="1600" dirty="0"/>
              <a:t>gilet</a:t>
            </a:r>
          </a:p>
        </p:txBody>
      </p:sp>
      <p:sp>
        <p:nvSpPr>
          <p:cNvPr id="6" name="TextBox 5">
            <a:extLst>
              <a:ext uri="{FF2B5EF4-FFF2-40B4-BE49-F238E27FC236}">
                <a16:creationId xmlns:a16="http://schemas.microsoft.com/office/drawing/2014/main" id="{27E71331-3CC2-49AD-B6F9-FF1DC56F74C3}"/>
              </a:ext>
            </a:extLst>
          </p:cNvPr>
          <p:cNvSpPr txBox="1"/>
          <p:nvPr/>
        </p:nvSpPr>
        <p:spPr>
          <a:xfrm rot="10800000">
            <a:off x="1891273" y="5601007"/>
            <a:ext cx="430887" cy="557204"/>
          </a:xfrm>
          <a:prstGeom prst="rect">
            <a:avLst/>
          </a:prstGeom>
          <a:noFill/>
        </p:spPr>
        <p:txBody>
          <a:bodyPr vert="eaVert" wrap="none" rtlCol="0">
            <a:spAutoFit/>
          </a:bodyPr>
          <a:lstStyle/>
          <a:p>
            <a:r>
              <a:rPr lang="fr-FR" sz="1600" dirty="0"/>
              <a:t>jaune</a:t>
            </a:r>
          </a:p>
        </p:txBody>
      </p:sp>
      <p:sp>
        <p:nvSpPr>
          <p:cNvPr id="7" name="TextBox 6">
            <a:extLst>
              <a:ext uri="{FF2B5EF4-FFF2-40B4-BE49-F238E27FC236}">
                <a16:creationId xmlns:a16="http://schemas.microsoft.com/office/drawing/2014/main" id="{7ECA95D0-58DF-4E23-96D4-3584A7409572}"/>
              </a:ext>
            </a:extLst>
          </p:cNvPr>
          <p:cNvSpPr txBox="1"/>
          <p:nvPr/>
        </p:nvSpPr>
        <p:spPr>
          <a:xfrm rot="10800000">
            <a:off x="2391551" y="5459943"/>
            <a:ext cx="430887" cy="698268"/>
          </a:xfrm>
          <a:prstGeom prst="rect">
            <a:avLst/>
          </a:prstGeom>
          <a:noFill/>
        </p:spPr>
        <p:txBody>
          <a:bodyPr vert="eaVert" wrap="none" rtlCol="0">
            <a:spAutoFit/>
          </a:bodyPr>
          <a:lstStyle/>
          <a:p>
            <a:r>
              <a:rPr lang="fr-FR" sz="1600" dirty="0"/>
              <a:t>donner</a:t>
            </a:r>
          </a:p>
        </p:txBody>
      </p:sp>
      <p:sp>
        <p:nvSpPr>
          <p:cNvPr id="8" name="TextBox 7">
            <a:extLst>
              <a:ext uri="{FF2B5EF4-FFF2-40B4-BE49-F238E27FC236}">
                <a16:creationId xmlns:a16="http://schemas.microsoft.com/office/drawing/2014/main" id="{8B23CA71-B32A-491E-8FCC-13D7E50A0307}"/>
              </a:ext>
            </a:extLst>
          </p:cNvPr>
          <p:cNvSpPr txBox="1"/>
          <p:nvPr/>
        </p:nvSpPr>
        <p:spPr>
          <a:xfrm rot="10800000">
            <a:off x="3345980" y="5210964"/>
            <a:ext cx="430887" cy="947247"/>
          </a:xfrm>
          <a:prstGeom prst="rect">
            <a:avLst/>
          </a:prstGeom>
          <a:noFill/>
        </p:spPr>
        <p:txBody>
          <a:bodyPr vert="eaVert" wrap="square" rtlCol="0">
            <a:spAutoFit/>
          </a:bodyPr>
          <a:lstStyle/>
          <a:p>
            <a:r>
              <a:rPr lang="fr-FR" sz="1600" dirty="0"/>
              <a:t>nombreux</a:t>
            </a:r>
          </a:p>
        </p:txBody>
      </p:sp>
      <p:sp>
        <p:nvSpPr>
          <p:cNvPr id="9" name="TextBox 8">
            <a:extLst>
              <a:ext uri="{FF2B5EF4-FFF2-40B4-BE49-F238E27FC236}">
                <a16:creationId xmlns:a16="http://schemas.microsoft.com/office/drawing/2014/main" id="{51567DE0-E142-4D37-9523-57B5BF6D0921}"/>
              </a:ext>
            </a:extLst>
          </p:cNvPr>
          <p:cNvSpPr txBox="1"/>
          <p:nvPr/>
        </p:nvSpPr>
        <p:spPr>
          <a:xfrm rot="10800000">
            <a:off x="2886246" y="5762910"/>
            <a:ext cx="430887" cy="395301"/>
          </a:xfrm>
          <a:prstGeom prst="rect">
            <a:avLst/>
          </a:prstGeom>
          <a:noFill/>
        </p:spPr>
        <p:txBody>
          <a:bodyPr vert="eaVert" wrap="none" rtlCol="0">
            <a:spAutoFit/>
          </a:bodyPr>
          <a:lstStyle/>
          <a:p>
            <a:r>
              <a:rPr lang="fr-FR" sz="1600" dirty="0"/>
              <a:t>lieu</a:t>
            </a:r>
          </a:p>
        </p:txBody>
      </p:sp>
      <p:sp>
        <p:nvSpPr>
          <p:cNvPr id="10" name="TextBox 9">
            <a:extLst>
              <a:ext uri="{FF2B5EF4-FFF2-40B4-BE49-F238E27FC236}">
                <a16:creationId xmlns:a16="http://schemas.microsoft.com/office/drawing/2014/main" id="{3EEA3181-AC44-4523-AF06-A1C7A658D06E}"/>
              </a:ext>
            </a:extLst>
          </p:cNvPr>
          <p:cNvSpPr txBox="1"/>
          <p:nvPr/>
        </p:nvSpPr>
        <p:spPr>
          <a:xfrm rot="10800000">
            <a:off x="3878010" y="5039379"/>
            <a:ext cx="430887" cy="1118832"/>
          </a:xfrm>
          <a:prstGeom prst="rect">
            <a:avLst/>
          </a:prstGeom>
          <a:noFill/>
        </p:spPr>
        <p:txBody>
          <a:bodyPr vert="eaVert" wrap="none" rtlCol="0">
            <a:spAutoFit/>
          </a:bodyPr>
          <a:lstStyle/>
          <a:p>
            <a:r>
              <a:rPr lang="fr-FR" sz="1600" dirty="0"/>
              <a:t>protestation</a:t>
            </a:r>
          </a:p>
        </p:txBody>
      </p:sp>
      <p:sp>
        <p:nvSpPr>
          <p:cNvPr id="11" name="TextBox 10">
            <a:extLst>
              <a:ext uri="{FF2B5EF4-FFF2-40B4-BE49-F238E27FC236}">
                <a16:creationId xmlns:a16="http://schemas.microsoft.com/office/drawing/2014/main" id="{2EA6C630-95C0-4963-8D98-C9076FAFFC60}"/>
              </a:ext>
            </a:extLst>
          </p:cNvPr>
          <p:cNvSpPr txBox="1"/>
          <p:nvPr/>
        </p:nvSpPr>
        <p:spPr>
          <a:xfrm rot="10800000">
            <a:off x="4416289" y="5649097"/>
            <a:ext cx="430887" cy="509114"/>
          </a:xfrm>
          <a:prstGeom prst="rect">
            <a:avLst/>
          </a:prstGeom>
          <a:noFill/>
        </p:spPr>
        <p:txBody>
          <a:bodyPr vert="eaVert" wrap="none" rtlCol="0">
            <a:spAutoFit/>
          </a:bodyPr>
          <a:lstStyle/>
          <a:p>
            <a:r>
              <a:rPr lang="fr-FR" sz="1600" dirty="0"/>
              <a:t>2018</a:t>
            </a:r>
          </a:p>
        </p:txBody>
      </p:sp>
      <p:sp>
        <p:nvSpPr>
          <p:cNvPr id="12" name="TextBox 11">
            <a:extLst>
              <a:ext uri="{FF2B5EF4-FFF2-40B4-BE49-F238E27FC236}">
                <a16:creationId xmlns:a16="http://schemas.microsoft.com/office/drawing/2014/main" id="{246B2B40-BFDC-43B1-BE90-A20716F7EBDE}"/>
              </a:ext>
            </a:extLst>
          </p:cNvPr>
          <p:cNvSpPr txBox="1"/>
          <p:nvPr/>
        </p:nvSpPr>
        <p:spPr>
          <a:xfrm rot="10800000">
            <a:off x="4920217" y="5649097"/>
            <a:ext cx="430887" cy="509114"/>
          </a:xfrm>
          <a:prstGeom prst="rect">
            <a:avLst/>
          </a:prstGeom>
          <a:noFill/>
        </p:spPr>
        <p:txBody>
          <a:bodyPr vert="eaVert" wrap="none" rtlCol="0">
            <a:spAutoFit/>
          </a:bodyPr>
          <a:lstStyle/>
          <a:p>
            <a:r>
              <a:rPr lang="fr-FR" sz="1600" dirty="0"/>
              <a:t>2019</a:t>
            </a:r>
          </a:p>
        </p:txBody>
      </p:sp>
      <p:sp>
        <p:nvSpPr>
          <p:cNvPr id="13" name="TextBox 12">
            <a:extLst>
              <a:ext uri="{FF2B5EF4-FFF2-40B4-BE49-F238E27FC236}">
                <a16:creationId xmlns:a16="http://schemas.microsoft.com/office/drawing/2014/main" id="{E54C05DA-15E4-4481-8571-5FDF2EB6EDBD}"/>
              </a:ext>
            </a:extLst>
          </p:cNvPr>
          <p:cNvSpPr txBox="1"/>
          <p:nvPr/>
        </p:nvSpPr>
        <p:spPr>
          <a:xfrm rot="10800000">
            <a:off x="5858352" y="4918770"/>
            <a:ext cx="430887" cy="1239442"/>
          </a:xfrm>
          <a:prstGeom prst="rect">
            <a:avLst/>
          </a:prstGeom>
          <a:noFill/>
        </p:spPr>
        <p:txBody>
          <a:bodyPr vert="eaVert" wrap="none" rtlCol="0">
            <a:spAutoFit/>
          </a:bodyPr>
          <a:lstStyle/>
          <a:p>
            <a:r>
              <a:rPr lang="fr-FR" sz="1600" dirty="0"/>
              <a:t>manifestation</a:t>
            </a:r>
          </a:p>
        </p:txBody>
      </p:sp>
      <p:sp>
        <p:nvSpPr>
          <p:cNvPr id="14" name="TextBox 13">
            <a:extLst>
              <a:ext uri="{FF2B5EF4-FFF2-40B4-BE49-F238E27FC236}">
                <a16:creationId xmlns:a16="http://schemas.microsoft.com/office/drawing/2014/main" id="{DE2DEB52-ABF5-474D-956D-EF8AEE7EA6D4}"/>
              </a:ext>
            </a:extLst>
          </p:cNvPr>
          <p:cNvSpPr txBox="1"/>
          <p:nvPr/>
        </p:nvSpPr>
        <p:spPr>
          <a:xfrm rot="10800000">
            <a:off x="6397498" y="5036495"/>
            <a:ext cx="430887" cy="1121717"/>
          </a:xfrm>
          <a:prstGeom prst="rect">
            <a:avLst/>
          </a:prstGeom>
          <a:noFill/>
        </p:spPr>
        <p:txBody>
          <a:bodyPr vert="eaVert" wrap="none" rtlCol="0">
            <a:spAutoFit/>
          </a:bodyPr>
          <a:lstStyle/>
          <a:p>
            <a:r>
              <a:rPr lang="fr-FR" sz="1600" dirty="0"/>
              <a:t>consultation</a:t>
            </a:r>
          </a:p>
        </p:txBody>
      </p:sp>
      <p:sp>
        <p:nvSpPr>
          <p:cNvPr id="15" name="TextBox 14">
            <a:extLst>
              <a:ext uri="{FF2B5EF4-FFF2-40B4-BE49-F238E27FC236}">
                <a16:creationId xmlns:a16="http://schemas.microsoft.com/office/drawing/2014/main" id="{4E66EE57-0540-4BD0-A565-D3E68E0F0805}"/>
              </a:ext>
            </a:extLst>
          </p:cNvPr>
          <p:cNvSpPr txBox="1"/>
          <p:nvPr/>
        </p:nvSpPr>
        <p:spPr>
          <a:xfrm rot="10800000">
            <a:off x="6890343" y="5288615"/>
            <a:ext cx="430887" cy="869597"/>
          </a:xfrm>
          <a:prstGeom prst="rect">
            <a:avLst/>
          </a:prstGeom>
          <a:noFill/>
        </p:spPr>
        <p:txBody>
          <a:bodyPr vert="eaVert" wrap="none" rtlCol="0">
            <a:spAutoFit/>
          </a:bodyPr>
          <a:lstStyle/>
          <a:p>
            <a:r>
              <a:rPr lang="fr-FR" sz="1600" dirty="0"/>
              <a:t>organiser</a:t>
            </a:r>
          </a:p>
        </p:txBody>
      </p:sp>
      <p:sp>
        <p:nvSpPr>
          <p:cNvPr id="16" name="TextBox 15">
            <a:extLst>
              <a:ext uri="{FF2B5EF4-FFF2-40B4-BE49-F238E27FC236}">
                <a16:creationId xmlns:a16="http://schemas.microsoft.com/office/drawing/2014/main" id="{3FFDF170-6D11-439C-8B31-C893D5B81309}"/>
              </a:ext>
            </a:extLst>
          </p:cNvPr>
          <p:cNvSpPr txBox="1"/>
          <p:nvPr/>
        </p:nvSpPr>
        <p:spPr>
          <a:xfrm rot="10800000">
            <a:off x="7398351" y="5509060"/>
            <a:ext cx="430887" cy="649152"/>
          </a:xfrm>
          <a:prstGeom prst="rect">
            <a:avLst/>
          </a:prstGeom>
          <a:noFill/>
        </p:spPr>
        <p:txBody>
          <a:bodyPr vert="eaVert" wrap="none" rtlCol="0">
            <a:spAutoFit/>
          </a:bodyPr>
          <a:lstStyle/>
          <a:p>
            <a:r>
              <a:rPr lang="fr-FR" sz="1600" dirty="0"/>
              <a:t>France</a:t>
            </a:r>
          </a:p>
        </p:txBody>
      </p:sp>
      <p:sp>
        <p:nvSpPr>
          <p:cNvPr id="17" name="TextBox 16">
            <a:extLst>
              <a:ext uri="{FF2B5EF4-FFF2-40B4-BE49-F238E27FC236}">
                <a16:creationId xmlns:a16="http://schemas.microsoft.com/office/drawing/2014/main" id="{2F48B9C7-073F-459A-A75A-8E7A1C8AF739}"/>
              </a:ext>
            </a:extLst>
          </p:cNvPr>
          <p:cNvSpPr txBox="1"/>
          <p:nvPr/>
        </p:nvSpPr>
        <p:spPr>
          <a:xfrm rot="10800000">
            <a:off x="7919343" y="5685967"/>
            <a:ext cx="430887" cy="472245"/>
          </a:xfrm>
          <a:prstGeom prst="rect">
            <a:avLst/>
          </a:prstGeom>
          <a:noFill/>
        </p:spPr>
        <p:txBody>
          <a:bodyPr vert="eaVert" wrap="none" rtlCol="0">
            <a:spAutoFit/>
          </a:bodyPr>
          <a:lstStyle/>
          <a:p>
            <a:r>
              <a:rPr lang="fr-FR" sz="1600" dirty="0"/>
              <a:t>nom</a:t>
            </a:r>
          </a:p>
        </p:txBody>
      </p:sp>
      <p:sp>
        <p:nvSpPr>
          <p:cNvPr id="18" name="TextBox 17">
            <a:extLst>
              <a:ext uri="{FF2B5EF4-FFF2-40B4-BE49-F238E27FC236}">
                <a16:creationId xmlns:a16="http://schemas.microsoft.com/office/drawing/2014/main" id="{9BB21B8A-1DBD-47DA-8D94-2BA4EC7B08F6}"/>
              </a:ext>
            </a:extLst>
          </p:cNvPr>
          <p:cNvSpPr txBox="1"/>
          <p:nvPr/>
        </p:nvSpPr>
        <p:spPr>
          <a:xfrm rot="10800000">
            <a:off x="8403926" y="5684364"/>
            <a:ext cx="430887" cy="473848"/>
          </a:xfrm>
          <a:prstGeom prst="rect">
            <a:avLst/>
          </a:prstGeom>
          <a:noFill/>
        </p:spPr>
        <p:txBody>
          <a:bodyPr vert="eaVert" wrap="none" rtlCol="0">
            <a:spAutoFit/>
          </a:bodyPr>
          <a:lstStyle/>
          <a:p>
            <a:r>
              <a:rPr lang="fr-FR" sz="1600" dirty="0"/>
              <a:t>haut</a:t>
            </a:r>
          </a:p>
        </p:txBody>
      </p:sp>
      <p:sp>
        <p:nvSpPr>
          <p:cNvPr id="19" name="TextBox 18">
            <a:extLst>
              <a:ext uri="{FF2B5EF4-FFF2-40B4-BE49-F238E27FC236}">
                <a16:creationId xmlns:a16="http://schemas.microsoft.com/office/drawing/2014/main" id="{20AB9B4D-8086-4035-AD83-3FAD2064C797}"/>
              </a:ext>
            </a:extLst>
          </p:cNvPr>
          <p:cNvSpPr txBox="1"/>
          <p:nvPr/>
        </p:nvSpPr>
        <p:spPr>
          <a:xfrm rot="10800000">
            <a:off x="8893367" y="5383576"/>
            <a:ext cx="430887" cy="774636"/>
          </a:xfrm>
          <a:prstGeom prst="rect">
            <a:avLst/>
          </a:prstGeom>
          <a:noFill/>
        </p:spPr>
        <p:txBody>
          <a:bodyPr vert="eaVert" wrap="none" rtlCol="0">
            <a:spAutoFit/>
          </a:bodyPr>
          <a:lstStyle/>
          <a:p>
            <a:r>
              <a:rPr lang="fr-FR" sz="1600" dirty="0"/>
              <a:t>visibilité</a:t>
            </a:r>
          </a:p>
        </p:txBody>
      </p:sp>
      <p:sp>
        <p:nvSpPr>
          <p:cNvPr id="20" name="TextBox 19">
            <a:extLst>
              <a:ext uri="{FF2B5EF4-FFF2-40B4-BE49-F238E27FC236}">
                <a16:creationId xmlns:a16="http://schemas.microsoft.com/office/drawing/2014/main" id="{2490B228-A0CD-4AD8-87C7-7DC5E884B4B6}"/>
              </a:ext>
            </a:extLst>
          </p:cNvPr>
          <p:cNvSpPr txBox="1"/>
          <p:nvPr/>
        </p:nvSpPr>
        <p:spPr>
          <a:xfrm rot="10800000">
            <a:off x="10443217" y="5077341"/>
            <a:ext cx="430887" cy="1083951"/>
          </a:xfrm>
          <a:prstGeom prst="rect">
            <a:avLst/>
          </a:prstGeom>
          <a:noFill/>
        </p:spPr>
        <p:txBody>
          <a:bodyPr vert="eaVert" wrap="none" rtlCol="0">
            <a:spAutoFit/>
          </a:bodyPr>
          <a:lstStyle/>
          <a:p>
            <a:r>
              <a:rPr lang="fr-FR" sz="1600" dirty="0"/>
              <a:t>manifestant</a:t>
            </a:r>
          </a:p>
        </p:txBody>
      </p:sp>
      <p:sp>
        <p:nvSpPr>
          <p:cNvPr id="21" name="TextBox 20">
            <a:extLst>
              <a:ext uri="{FF2B5EF4-FFF2-40B4-BE49-F238E27FC236}">
                <a16:creationId xmlns:a16="http://schemas.microsoft.com/office/drawing/2014/main" id="{74A30E82-72D6-4B89-89FC-1E12B2F72228}"/>
              </a:ext>
            </a:extLst>
          </p:cNvPr>
          <p:cNvSpPr txBox="1"/>
          <p:nvPr/>
        </p:nvSpPr>
        <p:spPr>
          <a:xfrm rot="10800000">
            <a:off x="10932658" y="5234642"/>
            <a:ext cx="430887" cy="925703"/>
          </a:xfrm>
          <a:prstGeom prst="rect">
            <a:avLst/>
          </a:prstGeom>
          <a:noFill/>
        </p:spPr>
        <p:txBody>
          <a:bodyPr vert="eaVert" wrap="none" rtlCol="0">
            <a:spAutoFit/>
          </a:bodyPr>
          <a:lstStyle/>
          <a:p>
            <a:r>
              <a:rPr lang="fr-FR" sz="1600" dirty="0"/>
              <a:t>structurer</a:t>
            </a:r>
          </a:p>
        </p:txBody>
      </p:sp>
      <p:sp>
        <p:nvSpPr>
          <p:cNvPr id="22" name="TextBox 21">
            <a:extLst>
              <a:ext uri="{FF2B5EF4-FFF2-40B4-BE49-F238E27FC236}">
                <a16:creationId xmlns:a16="http://schemas.microsoft.com/office/drawing/2014/main" id="{6DB83589-6EF4-4527-8442-5CB92DA1D74E}"/>
              </a:ext>
            </a:extLst>
          </p:cNvPr>
          <p:cNvSpPr txBox="1"/>
          <p:nvPr/>
        </p:nvSpPr>
        <p:spPr>
          <a:xfrm rot="10800000">
            <a:off x="11426970" y="5409306"/>
            <a:ext cx="430887" cy="751039"/>
          </a:xfrm>
          <a:prstGeom prst="rect">
            <a:avLst/>
          </a:prstGeom>
          <a:noFill/>
        </p:spPr>
        <p:txBody>
          <a:bodyPr vert="eaVert" wrap="none" rtlCol="0">
            <a:spAutoFit/>
          </a:bodyPr>
          <a:lstStyle/>
          <a:p>
            <a:r>
              <a:rPr lang="fr-FR" sz="1600" dirty="0"/>
              <a:t>secouer</a:t>
            </a:r>
          </a:p>
        </p:txBody>
      </p:sp>
      <p:sp>
        <p:nvSpPr>
          <p:cNvPr id="23" name="TextBox 22">
            <a:extLst>
              <a:ext uri="{FF2B5EF4-FFF2-40B4-BE49-F238E27FC236}">
                <a16:creationId xmlns:a16="http://schemas.microsoft.com/office/drawing/2014/main" id="{1F45EA37-9C5A-42D8-B597-3DB8B896D624}"/>
              </a:ext>
            </a:extLst>
          </p:cNvPr>
          <p:cNvSpPr txBox="1"/>
          <p:nvPr/>
        </p:nvSpPr>
        <p:spPr>
          <a:xfrm rot="10800000">
            <a:off x="5352355" y="5350361"/>
            <a:ext cx="430887" cy="807850"/>
          </a:xfrm>
          <a:prstGeom prst="rect">
            <a:avLst/>
          </a:prstGeom>
          <a:noFill/>
        </p:spPr>
        <p:txBody>
          <a:bodyPr vert="eaVert" wrap="none" rtlCol="0">
            <a:spAutoFit/>
          </a:bodyPr>
          <a:lstStyle/>
          <a:p>
            <a:r>
              <a:rPr lang="fr-FR" sz="1600" dirty="0"/>
              <a:t>parallèle</a:t>
            </a:r>
          </a:p>
        </p:txBody>
      </p:sp>
      <p:sp>
        <p:nvSpPr>
          <p:cNvPr id="24" name="TextBox 23">
            <a:extLst>
              <a:ext uri="{FF2B5EF4-FFF2-40B4-BE49-F238E27FC236}">
                <a16:creationId xmlns:a16="http://schemas.microsoft.com/office/drawing/2014/main" id="{4CA2C6E2-B301-460A-ADB8-C7AB7C034E1C}"/>
              </a:ext>
            </a:extLst>
          </p:cNvPr>
          <p:cNvSpPr txBox="1"/>
          <p:nvPr/>
        </p:nvSpPr>
        <p:spPr>
          <a:xfrm rot="10800000">
            <a:off x="9446170" y="5436027"/>
            <a:ext cx="430887" cy="722185"/>
          </a:xfrm>
          <a:prstGeom prst="rect">
            <a:avLst/>
          </a:prstGeom>
          <a:noFill/>
        </p:spPr>
        <p:txBody>
          <a:bodyPr vert="eaVert" wrap="none" rtlCol="0">
            <a:spAutoFit/>
          </a:bodyPr>
          <a:lstStyle/>
          <a:p>
            <a:r>
              <a:rPr lang="fr-FR" sz="1600" dirty="0"/>
              <a:t>couleur</a:t>
            </a:r>
          </a:p>
        </p:txBody>
      </p:sp>
      <p:sp>
        <p:nvSpPr>
          <p:cNvPr id="25" name="TextBox 24">
            <a:extLst>
              <a:ext uri="{FF2B5EF4-FFF2-40B4-BE49-F238E27FC236}">
                <a16:creationId xmlns:a16="http://schemas.microsoft.com/office/drawing/2014/main" id="{A4B915AB-F042-4389-82C0-15B5BC0F6437}"/>
              </a:ext>
            </a:extLst>
          </p:cNvPr>
          <p:cNvSpPr txBox="1"/>
          <p:nvPr/>
        </p:nvSpPr>
        <p:spPr>
          <a:xfrm rot="10800000">
            <a:off x="9908901" y="5535862"/>
            <a:ext cx="430887" cy="622350"/>
          </a:xfrm>
          <a:prstGeom prst="rect">
            <a:avLst/>
          </a:prstGeom>
          <a:noFill/>
        </p:spPr>
        <p:txBody>
          <a:bodyPr vert="eaVert" wrap="none" rtlCol="0">
            <a:spAutoFit/>
          </a:bodyPr>
          <a:lstStyle/>
          <a:p>
            <a:r>
              <a:rPr lang="fr-FR" sz="1600" dirty="0"/>
              <a:t>porter</a:t>
            </a:r>
          </a:p>
        </p:txBody>
      </p:sp>
      <p:sp>
        <p:nvSpPr>
          <p:cNvPr id="26" name="Rectangle 25">
            <a:extLst>
              <a:ext uri="{FF2B5EF4-FFF2-40B4-BE49-F238E27FC236}">
                <a16:creationId xmlns:a16="http://schemas.microsoft.com/office/drawing/2014/main" id="{2CF6AFCD-1143-471E-A5ED-9469705A228B}"/>
              </a:ext>
            </a:extLst>
          </p:cNvPr>
          <p:cNvSpPr/>
          <p:nvPr/>
        </p:nvSpPr>
        <p:spPr>
          <a:xfrm>
            <a:off x="979643" y="6352502"/>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a:p>
            <a:pPr algn="ctr"/>
            <a:r>
              <a:rPr lang="fr-FR" sz="1200" dirty="0">
                <a:solidFill>
                  <a:schemeClr val="bg1"/>
                </a:solidFill>
              </a:rPr>
              <a:t>75</a:t>
            </a:r>
            <a:endParaRPr lang="fr-FR" sz="2000" dirty="0">
              <a:solidFill>
                <a:schemeClr val="bg1"/>
              </a:solidFill>
            </a:endParaRPr>
          </a:p>
        </p:txBody>
      </p:sp>
      <p:sp>
        <p:nvSpPr>
          <p:cNvPr id="41" name="Rectangle 40">
            <a:extLst>
              <a:ext uri="{FF2B5EF4-FFF2-40B4-BE49-F238E27FC236}">
                <a16:creationId xmlns:a16="http://schemas.microsoft.com/office/drawing/2014/main" id="{789581E3-DC58-4F59-A13F-7A5EF6C542E5}"/>
              </a:ext>
            </a:extLst>
          </p:cNvPr>
          <p:cNvSpPr/>
          <p:nvPr/>
        </p:nvSpPr>
        <p:spPr>
          <a:xfrm>
            <a:off x="1463964"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2" name="Rectangle 41">
            <a:extLst>
              <a:ext uri="{FF2B5EF4-FFF2-40B4-BE49-F238E27FC236}">
                <a16:creationId xmlns:a16="http://schemas.microsoft.com/office/drawing/2014/main" id="{C41C241A-11ED-4080-BF10-EABBE5F357C1}"/>
              </a:ext>
            </a:extLst>
          </p:cNvPr>
          <p:cNvSpPr/>
          <p:nvPr/>
        </p:nvSpPr>
        <p:spPr>
          <a:xfrm>
            <a:off x="1932563"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DCF66B6A-A03B-4E28-A7DB-E836C1AE9643}"/>
              </a:ext>
            </a:extLst>
          </p:cNvPr>
          <p:cNvSpPr/>
          <p:nvPr/>
        </p:nvSpPr>
        <p:spPr>
          <a:xfrm>
            <a:off x="2434783"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4" name="Rectangle 43">
            <a:extLst>
              <a:ext uri="{FF2B5EF4-FFF2-40B4-BE49-F238E27FC236}">
                <a16:creationId xmlns:a16="http://schemas.microsoft.com/office/drawing/2014/main" id="{AFC079E1-94C6-4FF0-8081-0509657C560A}"/>
              </a:ext>
            </a:extLst>
          </p:cNvPr>
          <p:cNvSpPr/>
          <p:nvPr/>
        </p:nvSpPr>
        <p:spPr>
          <a:xfrm>
            <a:off x="293402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5" name="Rectangle 44">
            <a:extLst>
              <a:ext uri="{FF2B5EF4-FFF2-40B4-BE49-F238E27FC236}">
                <a16:creationId xmlns:a16="http://schemas.microsoft.com/office/drawing/2014/main" id="{5A894D7E-5105-4F32-B38E-FB06BDF91660}"/>
              </a:ext>
            </a:extLst>
          </p:cNvPr>
          <p:cNvSpPr/>
          <p:nvPr/>
        </p:nvSpPr>
        <p:spPr>
          <a:xfrm>
            <a:off x="344956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6" name="Rectangle 45">
            <a:extLst>
              <a:ext uri="{FF2B5EF4-FFF2-40B4-BE49-F238E27FC236}">
                <a16:creationId xmlns:a16="http://schemas.microsoft.com/office/drawing/2014/main" id="{73CE9E11-E47B-4299-9B0A-4E6D4CB64460}"/>
              </a:ext>
            </a:extLst>
          </p:cNvPr>
          <p:cNvSpPr/>
          <p:nvPr/>
        </p:nvSpPr>
        <p:spPr>
          <a:xfrm>
            <a:off x="4441641"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7" name="Rectangle 46">
            <a:extLst>
              <a:ext uri="{FF2B5EF4-FFF2-40B4-BE49-F238E27FC236}">
                <a16:creationId xmlns:a16="http://schemas.microsoft.com/office/drawing/2014/main" id="{12BD05A9-4C91-47DF-9E83-FD71C41F2FFB}"/>
              </a:ext>
            </a:extLst>
          </p:cNvPr>
          <p:cNvSpPr/>
          <p:nvPr/>
        </p:nvSpPr>
        <p:spPr>
          <a:xfrm>
            <a:off x="4949573"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8" name="Rectangle 47">
            <a:extLst>
              <a:ext uri="{FF2B5EF4-FFF2-40B4-BE49-F238E27FC236}">
                <a16:creationId xmlns:a16="http://schemas.microsoft.com/office/drawing/2014/main" id="{541BFE23-EF01-41E7-A7C9-7FD13ED639FD}"/>
              </a:ext>
            </a:extLst>
          </p:cNvPr>
          <p:cNvSpPr/>
          <p:nvPr/>
        </p:nvSpPr>
        <p:spPr>
          <a:xfrm>
            <a:off x="3948897"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9" name="Rectangle 48">
            <a:extLst>
              <a:ext uri="{FF2B5EF4-FFF2-40B4-BE49-F238E27FC236}">
                <a16:creationId xmlns:a16="http://schemas.microsoft.com/office/drawing/2014/main" id="{D3BA5996-88C7-4FDC-B74C-A56961AEA05D}"/>
              </a:ext>
            </a:extLst>
          </p:cNvPr>
          <p:cNvSpPr/>
          <p:nvPr/>
        </p:nvSpPr>
        <p:spPr>
          <a:xfrm>
            <a:off x="546644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0" name="Rectangle 49">
            <a:extLst>
              <a:ext uri="{FF2B5EF4-FFF2-40B4-BE49-F238E27FC236}">
                <a16:creationId xmlns:a16="http://schemas.microsoft.com/office/drawing/2014/main" id="{54B44FCC-8649-4F3E-88C9-55D18A06F98F}"/>
              </a:ext>
            </a:extLst>
          </p:cNvPr>
          <p:cNvSpPr/>
          <p:nvPr/>
        </p:nvSpPr>
        <p:spPr>
          <a:xfrm>
            <a:off x="5939516" y="63556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1" name="Rectangle 50">
            <a:extLst>
              <a:ext uri="{FF2B5EF4-FFF2-40B4-BE49-F238E27FC236}">
                <a16:creationId xmlns:a16="http://schemas.microsoft.com/office/drawing/2014/main" id="{24C25D41-E603-486D-BD8B-B438474F84F9}"/>
              </a:ext>
            </a:extLst>
          </p:cNvPr>
          <p:cNvSpPr/>
          <p:nvPr/>
        </p:nvSpPr>
        <p:spPr>
          <a:xfrm>
            <a:off x="642318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2" name="Rectangle 51">
            <a:extLst>
              <a:ext uri="{FF2B5EF4-FFF2-40B4-BE49-F238E27FC236}">
                <a16:creationId xmlns:a16="http://schemas.microsoft.com/office/drawing/2014/main" id="{9279D4B1-8AA1-4046-AEE2-5F913FDA5468}"/>
              </a:ext>
            </a:extLst>
          </p:cNvPr>
          <p:cNvSpPr/>
          <p:nvPr/>
        </p:nvSpPr>
        <p:spPr>
          <a:xfrm>
            <a:off x="6940577"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3" name="Rectangle 52">
            <a:extLst>
              <a:ext uri="{FF2B5EF4-FFF2-40B4-BE49-F238E27FC236}">
                <a16:creationId xmlns:a16="http://schemas.microsoft.com/office/drawing/2014/main" id="{9A592FE1-A44E-4B46-8F37-FF23525901AD}"/>
              </a:ext>
            </a:extLst>
          </p:cNvPr>
          <p:cNvSpPr/>
          <p:nvPr/>
        </p:nvSpPr>
        <p:spPr>
          <a:xfrm>
            <a:off x="7452459"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54" name="Rectangle 53">
            <a:extLst>
              <a:ext uri="{FF2B5EF4-FFF2-40B4-BE49-F238E27FC236}">
                <a16:creationId xmlns:a16="http://schemas.microsoft.com/office/drawing/2014/main" id="{81E4B616-7A74-4BBD-B6E9-D5339E599A57}"/>
              </a:ext>
            </a:extLst>
          </p:cNvPr>
          <p:cNvSpPr/>
          <p:nvPr/>
        </p:nvSpPr>
        <p:spPr>
          <a:xfrm>
            <a:off x="799926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5" name="Rectangle 54">
            <a:extLst>
              <a:ext uri="{FF2B5EF4-FFF2-40B4-BE49-F238E27FC236}">
                <a16:creationId xmlns:a16="http://schemas.microsoft.com/office/drawing/2014/main" id="{0E22BF5C-A334-488F-AC3C-B2468A5608DB}"/>
              </a:ext>
            </a:extLst>
          </p:cNvPr>
          <p:cNvSpPr/>
          <p:nvPr/>
        </p:nvSpPr>
        <p:spPr>
          <a:xfrm>
            <a:off x="8472338" y="633709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6" name="Rectangle 55">
            <a:extLst>
              <a:ext uri="{FF2B5EF4-FFF2-40B4-BE49-F238E27FC236}">
                <a16:creationId xmlns:a16="http://schemas.microsoft.com/office/drawing/2014/main" id="{FC3EB8E0-1285-4496-8F1B-239202FC64B1}"/>
              </a:ext>
            </a:extLst>
          </p:cNvPr>
          <p:cNvSpPr/>
          <p:nvPr/>
        </p:nvSpPr>
        <p:spPr>
          <a:xfrm>
            <a:off x="895600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7" name="Rectangle 56">
            <a:extLst>
              <a:ext uri="{FF2B5EF4-FFF2-40B4-BE49-F238E27FC236}">
                <a16:creationId xmlns:a16="http://schemas.microsoft.com/office/drawing/2014/main" id="{4924533A-A786-43FD-BFB0-1AE32F2A7218}"/>
              </a:ext>
            </a:extLst>
          </p:cNvPr>
          <p:cNvSpPr/>
          <p:nvPr/>
        </p:nvSpPr>
        <p:spPr>
          <a:xfrm>
            <a:off x="9473399"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8" name="Rectangle 57">
            <a:extLst>
              <a:ext uri="{FF2B5EF4-FFF2-40B4-BE49-F238E27FC236}">
                <a16:creationId xmlns:a16="http://schemas.microsoft.com/office/drawing/2014/main" id="{131365CB-2515-43B2-B6B3-F0E1595C4F76}"/>
              </a:ext>
            </a:extLst>
          </p:cNvPr>
          <p:cNvSpPr/>
          <p:nvPr/>
        </p:nvSpPr>
        <p:spPr>
          <a:xfrm>
            <a:off x="1004987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9" name="Rectangle 58">
            <a:extLst>
              <a:ext uri="{FF2B5EF4-FFF2-40B4-BE49-F238E27FC236}">
                <a16:creationId xmlns:a16="http://schemas.microsoft.com/office/drawing/2014/main" id="{FE7D8EE3-A54B-4387-B60E-07746AE9954D}"/>
              </a:ext>
            </a:extLst>
          </p:cNvPr>
          <p:cNvSpPr/>
          <p:nvPr/>
        </p:nvSpPr>
        <p:spPr>
          <a:xfrm>
            <a:off x="10522947" y="632749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0" name="Rectangle 59">
            <a:extLst>
              <a:ext uri="{FF2B5EF4-FFF2-40B4-BE49-F238E27FC236}">
                <a16:creationId xmlns:a16="http://schemas.microsoft.com/office/drawing/2014/main" id="{47AA17A5-033A-4615-9825-2D0717A8508B}"/>
              </a:ext>
            </a:extLst>
          </p:cNvPr>
          <p:cNvSpPr/>
          <p:nvPr/>
        </p:nvSpPr>
        <p:spPr>
          <a:xfrm>
            <a:off x="1100661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1" name="Rectangle 60">
            <a:extLst>
              <a:ext uri="{FF2B5EF4-FFF2-40B4-BE49-F238E27FC236}">
                <a16:creationId xmlns:a16="http://schemas.microsoft.com/office/drawing/2014/main" id="{5DAA72F2-6E62-42C2-820B-FA44A7378C9E}"/>
              </a:ext>
            </a:extLst>
          </p:cNvPr>
          <p:cNvSpPr/>
          <p:nvPr/>
        </p:nvSpPr>
        <p:spPr>
          <a:xfrm>
            <a:off x="11524008"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1653007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termes simples dans un unique corpus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Dispersion d’un terme sur les sous-parties d’un corpus (Déviation normalisée des proportions </a:t>
            </a:r>
            <a:r>
              <a:rPr lang="fr-FR" dirty="0" err="1">
                <a:solidFill>
                  <a:srgbClr val="0070C0"/>
                </a:solidFill>
              </a:rPr>
              <a:t>DP</a:t>
            </a:r>
            <a:r>
              <a:rPr lang="fr-FR" baseline="-25000" dirty="0" err="1">
                <a:solidFill>
                  <a:srgbClr val="0070C0"/>
                </a:solidFill>
              </a:rPr>
              <a:t>t</a:t>
            </a:r>
            <a:r>
              <a:rPr lang="fr-FR" dirty="0"/>
              <a:t>)</a:t>
            </a:r>
          </a:p>
          <a:p>
            <a:pPr lvl="1"/>
            <a:r>
              <a:rPr lang="fr-FR" dirty="0"/>
              <a:t>Fréquence absolue </a:t>
            </a:r>
            <a:r>
              <a:rPr lang="fr-FR" dirty="0">
                <a:solidFill>
                  <a:srgbClr val="0070C0"/>
                </a:solidFill>
              </a:rPr>
              <a:t>f</a:t>
            </a:r>
            <a:r>
              <a:rPr lang="fr-FR" baseline="-25000" dirty="0">
                <a:solidFill>
                  <a:srgbClr val="0070C0"/>
                </a:solidFill>
              </a:rPr>
              <a:t>ct</a:t>
            </a:r>
            <a:r>
              <a:rPr lang="fr-FR" dirty="0"/>
              <a:t> d’un terme t dans un document (contexte c), éventuellement pondérées par sa rareté dans l’ensemble des documents </a:t>
            </a:r>
            <a:r>
              <a:rPr lang="fr-FR" dirty="0">
                <a:solidFill>
                  <a:srgbClr val="0070C0"/>
                </a:solidFill>
              </a:rPr>
              <a:t>Tf-</a:t>
            </a:r>
            <a:r>
              <a:rPr lang="fr-FR" dirty="0" err="1">
                <a:solidFill>
                  <a:srgbClr val="0070C0"/>
                </a:solidFill>
              </a:rPr>
              <a:t>Idf</a:t>
            </a:r>
            <a:r>
              <a:rPr lang="fr-FR" baseline="-25000" dirty="0" err="1">
                <a:solidFill>
                  <a:srgbClr val="0070C0"/>
                </a:solidFill>
              </a:rPr>
              <a:t>ct</a:t>
            </a:r>
            <a:endParaRPr lang="fr-FR" baseline="-25000" dirty="0">
              <a:solidFill>
                <a:srgbClr val="0070C0"/>
              </a:solidFill>
            </a:endParaRPr>
          </a:p>
          <a:p>
            <a:pPr lvl="1"/>
            <a:r>
              <a:rPr lang="fr-FR" dirty="0"/>
              <a:t>Plus la fréquence absolue </a:t>
            </a:r>
            <a:r>
              <a:rPr lang="fr-FR" dirty="0">
                <a:solidFill>
                  <a:srgbClr val="0070C0"/>
                </a:solidFill>
              </a:rPr>
              <a:t>Gf-</a:t>
            </a:r>
            <a:r>
              <a:rPr lang="fr-FR" dirty="0" err="1">
                <a:solidFill>
                  <a:srgbClr val="0070C0"/>
                </a:solidFill>
              </a:rPr>
              <a:t>Idf</a:t>
            </a:r>
            <a:r>
              <a:rPr lang="fr-FR" baseline="-25000" dirty="0" err="1">
                <a:solidFill>
                  <a:srgbClr val="0070C0"/>
                </a:solidFill>
              </a:rPr>
              <a:t>t</a:t>
            </a:r>
            <a:r>
              <a:rPr lang="fr-FR" dirty="0"/>
              <a:t> d’un terme t dans le corpus, avec la même pondération</a:t>
            </a:r>
          </a:p>
          <a:p>
            <a:r>
              <a:rPr lang="fr-FR" dirty="0"/>
              <a:t>Mesure sur les cooccurrences de deux termes</a:t>
            </a:r>
          </a:p>
          <a:p>
            <a:pPr lvl="1"/>
            <a:r>
              <a:rPr lang="fr-FR" dirty="0"/>
              <a:t>Force de l’association entre deux termes : information mutuelle </a:t>
            </a:r>
            <a:r>
              <a:rPr lang="fr-FR" dirty="0">
                <a:solidFill>
                  <a:srgbClr val="0070C0"/>
                </a:solidFill>
              </a:rPr>
              <a:t>pMI</a:t>
            </a:r>
            <a:r>
              <a:rPr lang="fr-FR" baseline="-25000" dirty="0">
                <a:solidFill>
                  <a:srgbClr val="0070C0"/>
                </a:solidFill>
              </a:rPr>
              <a:t>t1,t2</a:t>
            </a:r>
          </a:p>
          <a:p>
            <a:pPr lvl="2"/>
            <a:r>
              <a:rPr lang="fr-FR" sz="2200" dirty="0"/>
              <a:t>dans les mêmes documents pour mesurer les proximités sémantiques</a:t>
            </a:r>
          </a:p>
          <a:p>
            <a:pPr lvl="2"/>
            <a:r>
              <a:rPr lang="fr-FR" sz="2200" dirty="0"/>
              <a:t>collocations de deux termes se suivant, pour mesurer les associations syntagmatiques</a:t>
            </a:r>
          </a:p>
          <a:p>
            <a:pPr lvl="2"/>
            <a:r>
              <a:rPr lang="fr-FR" sz="2200" dirty="0"/>
              <a:t>présence d’un terme dans une autre fenêtre, pour mesurer les associations paradigmatiques</a:t>
            </a:r>
          </a:p>
          <a:p>
            <a:pPr lvl="1"/>
            <a:r>
              <a:rPr lang="fr-FR" sz="2600" dirty="0"/>
              <a:t>Et dont la significativité est mesurée par des tests statistiques</a:t>
            </a:r>
          </a:p>
          <a:p>
            <a:pPr lvl="1"/>
            <a:r>
              <a:rPr lang="fr-FR" dirty="0"/>
              <a:t>Les réseaux sémantiques sont fondés sur ces forces d’association entre termes</a:t>
            </a:r>
          </a:p>
        </p:txBody>
      </p:sp>
    </p:spTree>
    <p:extLst>
      <p:ext uri="{BB962C8B-B14F-4D97-AF65-F5344CB8AC3E}">
        <p14:creationId xmlns:p14="http://schemas.microsoft.com/office/powerpoint/2010/main" val="2294625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de spécificité d’un terme sur un corpus par rapport à un autre corpus</a:t>
            </a:r>
          </a:p>
          <a:p>
            <a:pPr lvl="1"/>
            <a:r>
              <a:rPr lang="fr-FR" dirty="0"/>
              <a:t>Pour spécifier les termes caractéristiques : </a:t>
            </a:r>
          </a:p>
          <a:p>
            <a:pPr lvl="2"/>
            <a:r>
              <a:rPr lang="fr-FR" sz="2200" dirty="0"/>
              <a:t>d’un sous-corpus par rapport à l’ensemble du corpus</a:t>
            </a:r>
          </a:p>
          <a:p>
            <a:pPr lvl="2"/>
            <a:r>
              <a:rPr lang="fr-FR" sz="2200" dirty="0"/>
              <a:t>d’un corpus par rapport à un corpus de référence</a:t>
            </a:r>
          </a:p>
          <a:p>
            <a:pPr lvl="2"/>
            <a:r>
              <a:rPr lang="fr-FR" sz="2200" dirty="0"/>
              <a:t>de l’évolution des emplois d’un terme au cours du temps </a:t>
            </a:r>
          </a:p>
          <a:p>
            <a:pPr lvl="2"/>
            <a:endParaRPr lang="fr-FR" dirty="0"/>
          </a:p>
        </p:txBody>
      </p:sp>
    </p:spTree>
    <p:extLst>
      <p:ext uri="{BB962C8B-B14F-4D97-AF65-F5344CB8AC3E}">
        <p14:creationId xmlns:p14="http://schemas.microsoft.com/office/powerpoint/2010/main" val="1123984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a:t>
            </a:r>
            <a:r>
              <a:rPr lang="fr-FR" altLang="zh-CN" sz="3600" dirty="0"/>
              <a:t>information</a:t>
            </a:r>
            <a:r>
              <a:rPr lang="zh-CN" altLang="fr-FR" sz="3600" dirty="0"/>
              <a:t> </a:t>
            </a:r>
            <a:r>
              <a:rPr lang="fr-FR" altLang="zh-CN" sz="3600" dirty="0"/>
              <a:t>mutuelle</a:t>
            </a:r>
            <a:r>
              <a:rPr lang="zh-CN" altLang="fr-FR" sz="3600" dirty="0"/>
              <a:t> </a:t>
            </a:r>
            <a:r>
              <a:rPr lang="fr-FR" sz="3600" dirty="0"/>
              <a:t>(1/4)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avec le produit des probabilités des deux événements séparés, le rapport valant 1 en cas d’indépendance</a:t>
                </a:r>
              </a:p>
              <a:p>
                <a:pPr lvl="1"/>
                <a:r>
                  <a:rPr lang="fr-FR" dirty="0"/>
                  <a:t>Les cooccurrences sont typiquement les présences simultanées de deux termes au sein d’un même contexte. Par exemple :</a:t>
                </a:r>
              </a:p>
              <a:p>
                <a:pPr lvl="2"/>
                <a:r>
                  <a:rPr lang="fr-FR" sz="2200" dirty="0"/>
                  <a:t>Présence simultanée de deux termes t</a:t>
                </a:r>
                <a:r>
                  <a:rPr lang="fr-FR" sz="2200" baseline="-25000" dirty="0"/>
                  <a:t>1</a:t>
                </a:r>
                <a:r>
                  <a:rPr lang="fr-FR" sz="2200" dirty="0"/>
                  <a:t> et t</a:t>
                </a:r>
                <a:r>
                  <a:rPr lang="fr-FR" sz="2200" baseline="-25000" dirty="0"/>
                  <a:t>2</a:t>
                </a:r>
                <a:r>
                  <a:rPr lang="fr-FR" sz="2200" dirty="0"/>
                  <a:t> dans un même document dans un corpus</a:t>
                </a:r>
              </a:p>
              <a:p>
                <a:pPr lvl="2"/>
                <a:r>
                  <a:rPr lang="fr-FR" sz="2200" dirty="0"/>
                  <a:t>Collocation de deux termes, le terme t</a:t>
                </a:r>
                <a:r>
                  <a:rPr lang="fr-FR" sz="2200" baseline="-25000" dirty="0"/>
                  <a:t>1</a:t>
                </a:r>
                <a:r>
                  <a:rPr lang="fr-FR" sz="2200" dirty="0"/>
                  <a:t> suivi de t</a:t>
                </a:r>
                <a:r>
                  <a:rPr lang="fr-FR" sz="2200" baseline="-25000" dirty="0"/>
                  <a:t>2</a:t>
                </a:r>
                <a:r>
                  <a:rPr lang="fr-FR" sz="2200" dirty="0"/>
                  <a:t> dans un corpus</a:t>
                </a:r>
              </a:p>
              <a:p>
                <a:pPr lvl="2"/>
                <a:r>
                  <a:rPr lang="fr-FR" sz="2200" dirty="0"/>
                  <a:t>Présence du terme t</a:t>
                </a:r>
                <a:r>
                  <a:rPr lang="fr-FR" sz="2200" baseline="-25000" dirty="0"/>
                  <a:t>2</a:t>
                </a:r>
                <a:r>
                  <a:rPr lang="fr-FR" sz="2200" dirty="0"/>
                  <a:t> dans une fenêtre de n mots autour de t</a:t>
                </a:r>
                <a:r>
                  <a:rPr lang="fr-FR" sz="2200" baseline="-25000" dirty="0"/>
                  <a:t>1</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marL="457200" lvl="1" indent="0">
                  <a:buNone/>
                </a:pPr>
                <a:r>
                  <a:rPr lang="fr-FR" dirty="0"/>
                  <a:t>	</a:t>
                </a:r>
                <a:r>
                  <a:rPr lang="fr-FR" sz="1800" dirty="0" err="1"/>
                  <a:t>pMI</a:t>
                </a:r>
                <a:r>
                  <a:rPr lang="fr-FR" sz="1800" dirty="0"/>
                  <a:t> : </a:t>
                </a:r>
                <a:r>
                  <a:rPr lang="fr-FR" sz="1800" dirty="0" err="1"/>
                  <a:t>pointwise</a:t>
                </a:r>
                <a:r>
                  <a:rPr lang="fr-FR" sz="1800" dirty="0"/>
                  <a:t> </a:t>
                </a:r>
                <a:r>
                  <a:rPr lang="fr-FR" sz="1800" dirty="0" err="1"/>
                  <a:t>Mutual</a:t>
                </a:r>
                <a:r>
                  <a:rPr lang="fr-FR" sz="1800" dirty="0"/>
                  <a:t> Information. </a:t>
                </a:r>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a:stretch>
              </a:blipFill>
            </p:spPr>
            <p:txBody>
              <a:bodyPr/>
              <a:lstStyle/>
              <a:p>
                <a:r>
                  <a:rPr lang="fr-FR">
                    <a:noFill/>
                  </a:rPr>
                  <a:t> </a:t>
                </a:r>
              </a:p>
            </p:txBody>
          </p:sp>
        </mc:Fallback>
      </mc:AlternateContent>
    </p:spTree>
    <p:extLst>
      <p:ext uri="{BB962C8B-B14F-4D97-AF65-F5344CB8AC3E}">
        <p14:creationId xmlns:p14="http://schemas.microsoft.com/office/powerpoint/2010/main" val="2819291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Présence simultanée de deux termes dans un même document </a:t>
                </a:r>
              </a:p>
              <a:p>
                <a:pPr lvl="1"/>
                <a:r>
                  <a:rPr lang="fr-FR" dirty="0"/>
                  <a:t>Permet de mesurer les proximités thématiques</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n</a:t>
                </a:r>
                <a:r>
                  <a:rPr lang="fr-FR" sz="2200" baseline="-25000" dirty="0"/>
                  <a:t>1 &amp; 2 </a:t>
                </a:r>
                <a:r>
                  <a:rPr lang="fr-FR" sz="2200" dirty="0"/>
                  <a:t> / N ; P(x</a:t>
                </a:r>
                <a:r>
                  <a:rPr lang="fr-FR" sz="2200" baseline="-25000" dirty="0"/>
                  <a:t>1</a:t>
                </a:r>
                <a:r>
                  <a:rPr lang="fr-FR" sz="2200" dirty="0"/>
                  <a:t>)  = n</a:t>
                </a:r>
                <a:r>
                  <a:rPr lang="fr-FR" sz="2200" baseline="-25000" dirty="0"/>
                  <a:t>1</a:t>
                </a:r>
                <a:r>
                  <a:rPr lang="fr-FR" sz="2200" dirty="0"/>
                  <a:t> / N ; P(x</a:t>
                </a:r>
                <a:r>
                  <a:rPr lang="fr-FR" sz="2200" baseline="-25000" dirty="0"/>
                  <a:t>2</a:t>
                </a:r>
                <a:r>
                  <a:rPr lang="fr-FR" sz="2200" dirty="0"/>
                  <a:t>) = n</a:t>
                </a:r>
                <a:r>
                  <a:rPr lang="fr-FR" sz="2200" baseline="-25000" dirty="0"/>
                  <a:t>2</a:t>
                </a:r>
                <a:r>
                  <a:rPr lang="fr-FR" sz="2200" dirty="0"/>
                  <a:t> / N</a:t>
                </a:r>
              </a:p>
              <a:p>
                <a:pPr marL="457200" lvl="1" indent="0">
                  <a:buNone/>
                </a:pPr>
                <a:r>
                  <a:rPr lang="fr-FR" sz="2000" dirty="0"/>
                  <a:t>avec  : n</a:t>
                </a:r>
                <a:r>
                  <a:rPr lang="fr-FR" sz="2000" baseline="-25000" dirty="0"/>
                  <a:t>1 &amp; 2</a:t>
                </a:r>
                <a:r>
                  <a:rPr lang="fr-FR" sz="2000" dirty="0"/>
                  <a:t> : nb docs où t</a:t>
                </a:r>
                <a:r>
                  <a:rPr lang="fr-FR" sz="2000" baseline="-25000" dirty="0"/>
                  <a:t>1</a:t>
                </a:r>
                <a:r>
                  <a:rPr lang="fr-FR" sz="2000" dirty="0"/>
                  <a:t> et t</a:t>
                </a:r>
                <a:r>
                  <a:rPr lang="fr-FR" sz="2000" baseline="-25000" dirty="0"/>
                  <a:t>2</a:t>
                </a:r>
                <a:r>
                  <a:rPr lang="fr-FR" sz="2000" dirty="0"/>
                  <a:t> présents ensemble, n</a:t>
                </a:r>
                <a:r>
                  <a:rPr lang="fr-FR" sz="2000" baseline="-25000" dirty="0"/>
                  <a:t>i</a:t>
                </a:r>
                <a:r>
                  <a:rPr lang="fr-FR" sz="2000" dirty="0"/>
                  <a:t> : nb de docs où t</a:t>
                </a:r>
                <a:r>
                  <a:rPr lang="fr-FR" sz="2000" baseline="-25000" dirty="0"/>
                  <a:t>i</a:t>
                </a:r>
                <a:r>
                  <a:rPr lang="fr-FR" sz="2000" dirty="0"/>
                  <a:t> présent, N : nb total de docs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2833"/>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41587" y="3696632"/>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91126" y="3688722"/>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82629" y="3688722"/>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403922" y="3279651"/>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205739" y="3285953"/>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15617" y="3279652"/>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r>
                  <a:rPr lang="fr-FR" dirty="0">
                    <a:solidFill>
                      <a:srgbClr val="0070C0"/>
                    </a:solidFill>
                  </a:rPr>
                  <a:t>0</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800" baseline="-25000" dirty="0" err="1">
                    <a:solidFill>
                      <a:srgbClr val="0070C0"/>
                    </a:solidFill>
                    <a:latin typeface="Cambria Math" panose="02040503050406030204" pitchFamily="18" charset="0"/>
                    <a:ea typeface="Cambria Math" panose="02040503050406030204" pitchFamily="18" charset="0"/>
                  </a:rPr>
                  <a:t>manifestation</a:t>
                </a:r>
                <a:r>
                  <a:rPr lang="fr-FR" sz="2800" baseline="-25000" dirty="0">
                    <a:solidFill>
                      <a:srgbClr val="0070C0"/>
                    </a:solidFill>
                    <a:latin typeface="Cambria Math" panose="02040503050406030204" pitchFamily="18" charset="0"/>
                    <a:ea typeface="Cambria Math" panose="02040503050406030204" pitchFamily="18" charset="0"/>
                  </a:rPr>
                  <a:t>, </a:t>
                </a:r>
                <a:r>
                  <a:rPr lang="fr-FR" sz="2800" baseline="-25000" dirty="0" err="1">
                    <a:solidFill>
                      <a:srgbClr val="0070C0"/>
                    </a:solidFill>
                    <a:latin typeface="Cambria Math" panose="02040503050406030204" pitchFamily="18" charset="0"/>
                    <a:ea typeface="Cambria Math" panose="02040503050406030204" pitchFamily="18" charset="0"/>
                  </a:rPr>
                  <a:t>france</a:t>
                </a:r>
                <a:r>
                  <a:rPr lang="fr-FR" sz="28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i="1">
                                <a:solidFill>
                                  <a:srgbClr val="0070C0"/>
                                </a:solidFill>
                                <a:latin typeface="Cambria Math" panose="02040503050406030204" pitchFamily="18" charset="0"/>
                              </a:rPr>
                              <m:t>3</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m:t>
                        </m:r>
                      </m:den>
                    </m:f>
                  </m:oMath>
                </a14:m>
                <a:r>
                  <a:rPr lang="fr-FR" dirty="0">
                    <a:solidFill>
                      <a:srgbClr val="0070C0"/>
                    </a:solidFill>
                  </a:rPr>
                  <a:t>  = 0.58</a:t>
                </a:r>
              </a:p>
              <a:p>
                <a:pPr marL="457200" lvl="1" indent="0">
                  <a:buNone/>
                </a:pPr>
                <a:endParaRPr lang="fr-FR" sz="2000" dirty="0"/>
              </a:p>
              <a:p>
                <a:pPr marL="457200" lvl="1" indent="0">
                  <a:buNone/>
                </a:pPr>
                <a:r>
                  <a:rPr lang="fr-FR" sz="2000" dirty="0"/>
                  <a:t>Dans ce micro-corpus, ‘gilet’ et ‘jaune’ sont trop courants et sont donc partout, leur association n’est pas significative. La cooccurrence ‘manifestation’ et ‘France’ est (ici) plus pertinente.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3591"/>
                </a:stretch>
              </a:blipFill>
            </p:spPr>
            <p:txBody>
              <a:bodyPr/>
              <a:lstStyle/>
              <a:p>
                <a:r>
                  <a:rPr lang="fr-FR">
                    <a:noFill/>
                  </a:rPr>
                  <a:t> </a:t>
                </a:r>
              </a:p>
            </p:txBody>
          </p:sp>
        </mc:Fallback>
      </mc:AlternateContent>
    </p:spTree>
    <p:extLst>
      <p:ext uri="{BB962C8B-B14F-4D97-AF65-F5344CB8AC3E}">
        <p14:creationId xmlns:p14="http://schemas.microsoft.com/office/powerpoint/2010/main" val="1724335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a:t>
                </a: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210"/>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4425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(4/4)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96964"/>
                <a:ext cx="12192000" cy="2409636"/>
              </a:xfrm>
            </p:spPr>
            <p:txBody>
              <a:bodyPr>
                <a:normAutofit fontScale="92500" lnSpcReduction="10000"/>
              </a:bodyPr>
              <a:lstStyle/>
              <a:p>
                <a:r>
                  <a:rPr lang="fr-FR" dirty="0"/>
                  <a:t>Présence du terme t</a:t>
                </a:r>
                <a:r>
                  <a:rPr lang="fr-FR" baseline="-25000" dirty="0"/>
                  <a:t>2 </a:t>
                </a:r>
                <a:r>
                  <a:rPr lang="fr-FR" dirty="0"/>
                  <a:t>dans une fenêtre autour de t</a:t>
                </a:r>
                <a:r>
                  <a:rPr lang="fr-FR" baseline="-25000" dirty="0"/>
                  <a:t>1</a:t>
                </a:r>
                <a:r>
                  <a:rPr lang="fr-FR" dirty="0"/>
                  <a:t> </a:t>
                </a:r>
              </a:p>
              <a:p>
                <a:pPr lvl="1"/>
                <a:r>
                  <a:rPr lang="fr-FR" dirty="0"/>
                  <a:t>Permet de mesurer les associations liées à des récurrences sémantiques</a:t>
                </a:r>
                <a:endParaRPr lang="fr-FR" sz="2200" dirty="0">
                  <a:solidFill>
                    <a:srgbClr val="0070C0"/>
                  </a:solidFill>
                  <a:latin typeface="Cambria Math" panose="02040503050406030204" pitchFamily="18" charset="0"/>
                  <a:ea typeface="Cambria Math" panose="02040503050406030204" pitchFamily="18" charset="0"/>
                </a:endParaRPr>
              </a:p>
              <a:p>
                <a:pPr marL="457200" lvl="1" indent="0">
                  <a:buNone/>
                </a:pPr>
                <a:r>
                  <a:rPr lang="fr-FR" sz="17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r>
                  <a:rPr lang="fr-FR" sz="2200" dirty="0" err="1"/>
                  <a:t>lf.M</a:t>
                </a:r>
                <a:r>
                  <a:rPr lang="fr-FR" sz="2200" dirty="0"/>
                  <a:t> ; P(x</a:t>
                </a:r>
                <a:r>
                  <a:rPr lang="fr-FR" sz="2200" baseline="-25000" dirty="0"/>
                  <a:t>1</a:t>
                </a:r>
                <a:r>
                  <a:rPr lang="fr-FR" sz="2200" dirty="0"/>
                  <a:t>) ≈ f</a:t>
                </a:r>
                <a:r>
                  <a:rPr lang="fr-FR" sz="2200" baseline="-25000" dirty="0"/>
                  <a:t>1</a:t>
                </a:r>
                <a:r>
                  <a:rPr lang="fr-FR" sz="2200" dirty="0"/>
                  <a:t> / </a:t>
                </a:r>
                <a:r>
                  <a:rPr lang="fr-FR" sz="2200" dirty="0" err="1"/>
                  <a:t>lf.M</a:t>
                </a:r>
                <a:r>
                  <a:rPr lang="fr-FR" sz="2200" dirty="0"/>
                  <a:t> ; P(x</a:t>
                </a:r>
                <a:r>
                  <a:rPr lang="fr-FR" sz="2200" baseline="-25000" dirty="0"/>
                  <a:t>2</a:t>
                </a:r>
                <a:r>
                  <a:rPr lang="fr-FR" sz="2200" dirty="0"/>
                  <a:t>) ≈ f</a:t>
                </a:r>
                <a:r>
                  <a:rPr lang="fr-FR" sz="2200" baseline="-25000" dirty="0"/>
                  <a:t>2</a:t>
                </a:r>
                <a:r>
                  <a:rPr lang="fr-FR" sz="2200" dirty="0"/>
                  <a:t> / </a:t>
                </a:r>
                <a:r>
                  <a:rPr lang="fr-FR" sz="2200" dirty="0" err="1"/>
                  <a:t>lf.M</a:t>
                </a:r>
                <a:endParaRPr lang="fr-FR" sz="2200" dirty="0"/>
              </a:p>
              <a:p>
                <a:pPr marL="457200" lvl="1" indent="0">
                  <a:buNone/>
                </a:pPr>
                <a:r>
                  <a:rPr lang="fr-FR" sz="2000" dirty="0"/>
                  <a:t>avec  </a:t>
                </a:r>
                <a:r>
                  <a:rPr lang="fr-FR" sz="2000"/>
                  <a:t>: f</a:t>
                </a:r>
                <a:r>
                  <a:rPr lang="fr-FR" sz="2000" baseline="-25000"/>
                  <a:t>1-2 </a:t>
                </a:r>
                <a:r>
                  <a:rPr lang="fr-FR" sz="2000"/>
                  <a:t> </a:t>
                </a:r>
                <a:r>
                  <a:rPr lang="fr-FR" sz="2000" dirty="0"/>
                  <a:t>: nb de fenêtres contenant f</a:t>
                </a:r>
                <a:r>
                  <a:rPr lang="fr-FR" sz="2000" baseline="-25000" dirty="0"/>
                  <a:t>1</a:t>
                </a:r>
                <a:r>
                  <a:rPr lang="fr-FR" sz="2000" dirty="0"/>
                  <a:t> et f</a:t>
                </a:r>
                <a:r>
                  <a:rPr lang="fr-FR" sz="2000" baseline="-25000" dirty="0"/>
                  <a:t>2</a:t>
                </a:r>
                <a:r>
                  <a:rPr lang="fr-FR" sz="2000" dirty="0"/>
                  <a:t> , f</a:t>
                </a:r>
                <a:r>
                  <a:rPr lang="fr-FR" sz="2000" baseline="-25000" dirty="0"/>
                  <a:t>1</a:t>
                </a:r>
                <a:r>
                  <a:rPr lang="fr-FR" sz="2000" dirty="0"/>
                  <a:t>, f</a:t>
                </a:r>
                <a:r>
                  <a:rPr lang="fr-FR" sz="2000" baseline="-25000" dirty="0"/>
                  <a:t>2</a:t>
                </a:r>
                <a:r>
                  <a:rPr lang="fr-FR" sz="2000" dirty="0"/>
                  <a:t>  : fréquences de t</a:t>
                </a:r>
                <a:r>
                  <a:rPr lang="fr-FR" sz="2000" baseline="-25000" dirty="0"/>
                  <a:t>1</a:t>
                </a:r>
                <a:r>
                  <a:rPr lang="fr-FR" sz="2000" dirty="0"/>
                  <a:t>, t</a:t>
                </a:r>
                <a:r>
                  <a:rPr lang="fr-FR" sz="2000" baseline="-25000" dirty="0"/>
                  <a:t>2</a:t>
                </a:r>
                <a:r>
                  <a:rPr lang="fr-FR" sz="2000" dirty="0"/>
                  <a:t> isolément, </a:t>
                </a:r>
                <a:r>
                  <a:rPr lang="fr-FR" sz="2000" dirty="0" err="1"/>
                  <a:t>lf</a:t>
                </a:r>
                <a:r>
                  <a:rPr lang="fr-FR" sz="2000" dirty="0"/>
                  <a:t> : largeur de la fenêtre,      M nombre de fenêtres (à peu près le nb de </a:t>
                </a:r>
                <a:r>
                  <a:rPr lang="fr-FR" sz="2000" dirty="0" err="1"/>
                  <a:t>tokens</a:t>
                </a:r>
                <a:r>
                  <a:rPr lang="fr-FR" sz="2000" dirty="0"/>
                  <a:t>) </a:t>
                </a:r>
                <a:r>
                  <a:rPr lang="fr-FR" dirty="0"/>
                  <a: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96964"/>
                <a:ext cx="12192000" cy="2409636"/>
              </a:xfrm>
              <a:blipFill>
                <a:blip r:embed="rId3"/>
                <a:stretch>
                  <a:fillRect l="-1200" t="-7848" b="-1772"/>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882413" y="3866921"/>
            <a:ext cx="3387778" cy="584775"/>
          </a:xfrm>
          <a:prstGeom prst="rect">
            <a:avLst/>
          </a:prstGeom>
          <a:noFill/>
        </p:spPr>
        <p:txBody>
          <a:bodyPr wrap="square" rtlCol="0">
            <a:spAutoFit/>
          </a:bodyPr>
          <a:lstStyle/>
          <a:p>
            <a:r>
              <a:rPr lang="fr-FR" sz="1600" dirty="0"/>
              <a:t>parallèle manifestation consultation organiser </a:t>
            </a:r>
            <a:r>
              <a:rPr lang="fr-FR" sz="1600" b="1" dirty="0"/>
              <a:t>gilet</a:t>
            </a:r>
            <a:r>
              <a:rPr lang="fr-FR" sz="1600" dirty="0"/>
              <a: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31952" y="3859011"/>
            <a:ext cx="3162925" cy="584775"/>
          </a:xfrm>
          <a:prstGeom prst="rect">
            <a:avLst/>
          </a:prstGeom>
          <a:noFill/>
        </p:spPr>
        <p:txBody>
          <a:bodyPr wrap="square" rtlCol="0">
            <a:spAutoFit/>
          </a:bodyPr>
          <a:lstStyle/>
          <a:p>
            <a:r>
              <a:rPr lang="fr-FR" sz="1600" dirty="0"/>
              <a:t>mouvement </a:t>
            </a:r>
            <a:r>
              <a:rPr lang="fr-FR" sz="1600" b="1" dirty="0"/>
              <a:t>gilet</a:t>
            </a:r>
            <a:r>
              <a:rPr lang="fr-FR" sz="1600" dirty="0"/>
              <a: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23455" y="3859011"/>
            <a:ext cx="4420471" cy="830997"/>
          </a:xfrm>
          <a:prstGeom prst="rect">
            <a:avLst/>
          </a:prstGeom>
          <a:noFill/>
        </p:spPr>
        <p:txBody>
          <a:bodyPr wrap="square" rtlCol="0">
            <a:spAutoFit/>
          </a:bodyPr>
          <a:lstStyle/>
          <a:p>
            <a:r>
              <a:rPr lang="fr-FR" sz="1600" dirty="0"/>
              <a:t>mouvement </a:t>
            </a:r>
            <a:r>
              <a:rPr lang="fr-FR" sz="1600" b="1" dirty="0"/>
              <a:t>gilet</a:t>
            </a:r>
            <a:r>
              <a:rPr lang="fr-FR" sz="1600" dirty="0"/>
              <a:t> jaune nom </a:t>
            </a:r>
            <a:r>
              <a:rPr lang="fr-FR" sz="1600" b="1" dirty="0"/>
              <a:t>gilet</a:t>
            </a:r>
            <a:r>
              <a:rPr lang="fr-FR" sz="1600" dirty="0"/>
              <a: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44748" y="3449940"/>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46565" y="3456242"/>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556443" y="3449941"/>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166074" y="4690008"/>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ea typeface="Cambria Math" panose="02040503050406030204" pitchFamily="18" charset="0"/>
                    <a:cs typeface="Calibri" panose="020F0502020204030204" pitchFamily="34" charset="0"/>
                  </a:rPr>
                  <a:t>l</a:t>
                </a:r>
                <a:r>
                  <a:rPr lang="fr-FR" sz="2600" dirty="0" err="1">
                    <a:solidFill>
                      <a:srgbClr val="0070C0"/>
                    </a:solidFill>
                    <a:ea typeface="Cambria Math" panose="02040503050406030204" pitchFamily="18" charset="0"/>
                    <a:cs typeface="Calibri" panose="020F0502020204030204" pitchFamily="34" charset="0"/>
                  </a:rPr>
                  <a:t>f</a:t>
                </a:r>
                <a:r>
                  <a:rPr lang="fr-FR" sz="2600" dirty="0">
                    <a:solidFill>
                      <a:srgbClr val="0070C0"/>
                    </a:solidFill>
                    <a:ea typeface="Cambria Math" panose="02040503050406030204" pitchFamily="18" charset="0"/>
                    <a:cs typeface="Calibri" panose="020F0502020204030204" pitchFamily="34" charset="0"/>
                  </a:rPr>
                  <a:t> = 2 </a:t>
                </a:r>
                <a:r>
                  <a:rPr lang="fr-FR" sz="2200" dirty="0">
                    <a:solidFill>
                      <a:srgbClr val="0070C0"/>
                    </a:solidFill>
                    <a:ea typeface="Cambria Math" panose="02040503050406030204" pitchFamily="18" charset="0"/>
                    <a:cs typeface="Calibri" panose="020F0502020204030204" pitchFamily="34" charset="0"/>
                  </a:rPr>
                  <a:t>; nb de fenêtres = 24 (A : 5 + B : 5 + C : 14)</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48 .  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3.17</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mouvement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48</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48 . 2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3.00</a:t>
                </a:r>
              </a:p>
              <a:p>
                <a:pPr marL="457200" lvl="1" indent="0">
                  <a:buNone/>
                </a:pPr>
                <a:endParaRPr lang="fr-FR" sz="2000" dirty="0"/>
              </a:p>
              <a:p>
                <a:pPr marL="457200" lvl="1" indent="0">
                  <a:buNone/>
                </a:pPr>
                <a:r>
                  <a:rPr lang="fr-FR" sz="2000" dirty="0"/>
                  <a:t>A noter que selon ce calcul </a:t>
                </a:r>
                <a:r>
                  <a:rPr lang="fr-FR" sz="2000" dirty="0" err="1"/>
                  <a:t>pMI</a:t>
                </a:r>
                <a:r>
                  <a:rPr lang="fr-FR" sz="2000" baseline="-25000" dirty="0" err="1"/>
                  <a:t>mouvement</a:t>
                </a:r>
                <a:r>
                  <a:rPr lang="fr-FR" sz="2000" baseline="-25000" dirty="0"/>
                  <a:t>, gilet</a:t>
                </a:r>
                <a:r>
                  <a:rPr lang="fr-FR" sz="2000" dirty="0"/>
                  <a:t> vaut -∞ (ou 0 si on coupe les valeurs négatives), car il n’y a pas de fenêtre centrée sur mouvement (juste la partie droite).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166074" y="4690008"/>
                <a:ext cx="12126122" cy="2210781"/>
              </a:xfrm>
              <a:prstGeom prst="rect">
                <a:avLst/>
              </a:prstGeom>
              <a:blipFill>
                <a:blip r:embed="rId4"/>
                <a:stretch>
                  <a:fillRect t="-5234" r="-654" b="-551"/>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306808" y="3959562"/>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3930743" y="4202363"/>
            <a:ext cx="823383"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9122468" y="3950077"/>
            <a:ext cx="557799"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3F018E64-C59D-410A-9B34-E0CC4C77D390}"/>
              </a:ext>
            </a:extLst>
          </p:cNvPr>
          <p:cNvSpPr/>
          <p:nvPr/>
        </p:nvSpPr>
        <p:spPr>
          <a:xfrm>
            <a:off x="1758718" y="3958774"/>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576A88B3-8BF5-4BE6-90BC-54928FDE10D8}"/>
              </a:ext>
            </a:extLst>
          </p:cNvPr>
          <p:cNvSpPr/>
          <p:nvPr/>
        </p:nvSpPr>
        <p:spPr>
          <a:xfrm>
            <a:off x="5146565" y="4226298"/>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Rounded Corners 17">
            <a:extLst>
              <a:ext uri="{FF2B5EF4-FFF2-40B4-BE49-F238E27FC236}">
                <a16:creationId xmlns:a16="http://schemas.microsoft.com/office/drawing/2014/main" id="{48921D58-CE91-42AF-9356-72F61C741BFD}"/>
              </a:ext>
            </a:extLst>
          </p:cNvPr>
          <p:cNvSpPr/>
          <p:nvPr/>
        </p:nvSpPr>
        <p:spPr>
          <a:xfrm>
            <a:off x="7679561" y="3975251"/>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Rounded Corners 18">
            <a:extLst>
              <a:ext uri="{FF2B5EF4-FFF2-40B4-BE49-F238E27FC236}">
                <a16:creationId xmlns:a16="http://schemas.microsoft.com/office/drawing/2014/main" id="{B4694E9B-0EA0-4FA7-B59F-D7409EF52160}"/>
              </a:ext>
            </a:extLst>
          </p:cNvPr>
          <p:cNvSpPr/>
          <p:nvPr/>
        </p:nvSpPr>
        <p:spPr>
          <a:xfrm>
            <a:off x="10463215" y="3950077"/>
            <a:ext cx="557799"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Rounded Corners 19">
            <a:extLst>
              <a:ext uri="{FF2B5EF4-FFF2-40B4-BE49-F238E27FC236}">
                <a16:creationId xmlns:a16="http://schemas.microsoft.com/office/drawing/2014/main" id="{EDBAEBE5-1C08-4C2A-8B15-A69C23EC2E54}"/>
              </a:ext>
            </a:extLst>
          </p:cNvPr>
          <p:cNvSpPr/>
          <p:nvPr/>
        </p:nvSpPr>
        <p:spPr>
          <a:xfrm>
            <a:off x="9680267" y="3950077"/>
            <a:ext cx="425571"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473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tests sur cooccurrences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1047663"/>
            <a:ext cx="11861800" cy="5530937"/>
          </a:xfrm>
        </p:spPr>
        <p:txBody>
          <a:bodyPr/>
          <a:lstStyle/>
          <a:p>
            <a:r>
              <a:rPr lang="fr-FR" dirty="0"/>
              <a:t>L’information mutuelle peut être complétée par un test statistique pour établir la confiance en la pertinence de cette association</a:t>
            </a:r>
          </a:p>
          <a:p>
            <a:pPr lvl="1"/>
            <a:r>
              <a:rPr lang="fr-FR" dirty="0"/>
              <a:t>Test du </a:t>
            </a:r>
            <a:r>
              <a:rPr lang="el-GR" dirty="0"/>
              <a:t>χ</a:t>
            </a:r>
            <a:r>
              <a:rPr lang="el-GR" baseline="30000" dirty="0"/>
              <a:t>2</a:t>
            </a:r>
            <a:r>
              <a:rPr lang="fr-FR" dirty="0"/>
              <a:t> (khi-2) </a:t>
            </a:r>
            <a:r>
              <a:rPr lang="fr-FR" sz="2000" dirty="0"/>
              <a:t>(et apparentés)</a:t>
            </a:r>
            <a:endParaRPr lang="fr-FR" dirty="0"/>
          </a:p>
          <a:p>
            <a:pPr lvl="1"/>
            <a:r>
              <a:rPr lang="fr-FR" dirty="0"/>
              <a:t>Test t</a:t>
            </a:r>
          </a:p>
          <a:p>
            <a:pPr lvl="1"/>
            <a:r>
              <a:rPr lang="fr-FR" dirty="0"/>
              <a:t>Log des ratios de vraisemblance</a:t>
            </a:r>
          </a:p>
          <a:p>
            <a:pPr lvl="1"/>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100609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a:xfrm>
            <a:off x="204536" y="244248"/>
            <a:ext cx="11782927" cy="584776"/>
          </a:xfrm>
        </p:spPr>
        <p:txBody>
          <a:bodyPr>
            <a:normAutofit fontScale="90000"/>
          </a:bodyPr>
          <a:lstStyle/>
          <a:p>
            <a:r>
              <a:rPr lang="fr-FR" dirty="0"/>
              <a:t>Pattern de dépendance morphosyntaxique (</a:t>
            </a:r>
            <a:r>
              <a:rPr lang="fr-FR" dirty="0" err="1"/>
              <a:t>spaCy</a:t>
            </a:r>
            <a:r>
              <a:rPr lang="fr-FR" dirty="0"/>
              <a:t>)</a:t>
            </a:r>
          </a:p>
        </p:txBody>
      </p:sp>
      <p:sp>
        <p:nvSpPr>
          <p:cNvPr id="37" name="Content Placeholder 2">
            <a:extLst>
              <a:ext uri="{FF2B5EF4-FFF2-40B4-BE49-F238E27FC236}">
                <a16:creationId xmlns:a16="http://schemas.microsoft.com/office/drawing/2014/main" id="{FBBC0831-8AEF-4F5C-AC37-E661F39871EE}"/>
              </a:ext>
            </a:extLst>
          </p:cNvPr>
          <p:cNvSpPr>
            <a:spLocks noGrp="1"/>
          </p:cNvSpPr>
          <p:nvPr>
            <p:ph idx="1"/>
          </p:nvPr>
        </p:nvSpPr>
        <p:spPr>
          <a:xfrm>
            <a:off x="102268" y="985652"/>
            <a:ext cx="11987464" cy="5771408"/>
          </a:xfrm>
        </p:spPr>
        <p:txBody>
          <a:bodyPr>
            <a:normAutofit lnSpcReduction="10000"/>
          </a:bodyPr>
          <a:lstStyle/>
          <a:p>
            <a:r>
              <a:rPr lang="fr-FR" dirty="0"/>
              <a:t>Groupe nominal simple</a:t>
            </a:r>
          </a:p>
          <a:p>
            <a:pPr lvl="1"/>
            <a:r>
              <a:rPr lang="fr-FR" dirty="0"/>
              <a:t>Utilisation d’un pattern faisant appel deux fois de suite aux dépendances </a:t>
            </a:r>
            <a:r>
              <a:rPr lang="fr-FR" dirty="0" err="1"/>
              <a:t>nmod</a:t>
            </a:r>
            <a:r>
              <a:rPr lang="fr-FR" dirty="0"/>
              <a:t> et </a:t>
            </a:r>
            <a:r>
              <a:rPr lang="fr-FR" dirty="0" err="1"/>
              <a:t>amod</a:t>
            </a:r>
            <a:endParaRPr lang="fr-FR" dirty="0"/>
          </a:p>
          <a:p>
            <a:pPr marL="457200" lvl="1" indent="0">
              <a:buNone/>
            </a:pPr>
            <a:r>
              <a:rPr lang="fr-FR" sz="20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from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spacy.matcher</a:t>
            </a:r>
            <a:r>
              <a:rPr lang="fr-FR" sz="1400" dirty="0">
                <a:latin typeface="Courier New" panose="02070309020205020404" pitchFamily="49" charset="0"/>
                <a:cs typeface="Courier New" panose="02070309020205020404" pitchFamily="49" charset="0"/>
              </a:rPr>
              <a:t> import </a:t>
            </a:r>
            <a:r>
              <a:rPr lang="fr-FR" sz="1400" dirty="0" err="1">
                <a:latin typeface="Courier New" panose="02070309020205020404" pitchFamily="49" charset="0"/>
                <a:cs typeface="Courier New" panose="02070309020205020404" pitchFamily="49" charset="0"/>
              </a:rPr>
              <a:t>DependencyMatcher</a:t>
            </a:r>
            <a:r>
              <a:rPr lang="fr-FR" sz="1400" dirty="0"/>
              <a:t>	</a:t>
            </a:r>
          </a:p>
          <a:p>
            <a:pPr marL="457200" lvl="1" indent="0">
              <a:buNone/>
            </a:pPr>
            <a:r>
              <a:rPr lang="da-DK"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matcher = </a:t>
            </a:r>
            <a:r>
              <a:rPr lang="en-US" sz="1400" dirty="0" err="1">
                <a:latin typeface="Courier New" panose="02070309020205020404" pitchFamily="49" charset="0"/>
                <a:cs typeface="Courier New" panose="02070309020205020404" pitchFamily="49" charset="0"/>
              </a:rPr>
              <a:t>DependencyMatcher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nlp.vocab</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pattern_GN</a:t>
            </a:r>
            <a:r>
              <a:rPr lang="en-US" sz="1400" dirty="0">
                <a:latin typeface="Courier New" panose="02070309020205020404" pitchFamily="49" charset="0"/>
                <a:cs typeface="Courier New" panose="02070309020205020404" pitchFamily="49" charset="0"/>
              </a:rPr>
              <a:t> = [</a:t>
            </a:r>
          </a:p>
          <a:p>
            <a:pPr marL="457200" lvl="1" indent="0">
              <a:buNone/>
            </a:pPr>
            <a:r>
              <a:rPr lang="en-US" sz="1400" dirty="0">
                <a:latin typeface="Courier New" panose="02070309020205020404" pitchFamily="49" charset="0"/>
                <a:cs typeface="Courier New" panose="02070309020205020404" pitchFamily="49" charset="0"/>
              </a:rPr>
              <a:t>  	{ "RIGHT_ID": "</a:t>
            </a:r>
            <a:r>
              <a:rPr lang="en-US" sz="1400" dirty="0" err="1">
                <a:latin typeface="Courier New" panose="02070309020205020404" pitchFamily="49" charset="0"/>
                <a:cs typeface="Courier New" panose="02070309020205020404" pitchFamily="49" charset="0"/>
              </a:rPr>
              <a:t>nom_tête</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"RIGHT_ATTRS": {"POS": "NOUN"} },</a:t>
            </a:r>
          </a:p>
          <a:p>
            <a:pPr marL="457200" lvl="1" indent="0">
              <a:buNone/>
            </a:pPr>
            <a:r>
              <a:rPr lang="en-US" sz="1400" dirty="0">
                <a:latin typeface="Courier New" panose="02070309020205020404" pitchFamily="49" charset="0"/>
                <a:cs typeface="Courier New" panose="02070309020205020404" pitchFamily="49" charset="0"/>
              </a:rPr>
              <a:t>  	{ "LEFT_ID": "</a:t>
            </a:r>
            <a:r>
              <a:rPr lang="en-US" sz="1400" dirty="0" err="1">
                <a:latin typeface="Courier New" panose="02070309020205020404" pitchFamily="49" charset="0"/>
                <a:cs typeface="Courier New" panose="02070309020205020404" pitchFamily="49" charset="0"/>
              </a:rPr>
              <a:t>nom_tête</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"REL_OP": "&gt;",        </a:t>
            </a:r>
          </a:p>
          <a:p>
            <a:pPr marL="457200" lvl="1" indent="0">
              <a:buNone/>
            </a:pPr>
            <a:r>
              <a:rPr lang="en-US" sz="1400" dirty="0">
                <a:latin typeface="Courier New" panose="02070309020205020404" pitchFamily="49" charset="0"/>
                <a:cs typeface="Courier New" panose="02070309020205020404" pitchFamily="49" charset="0"/>
              </a:rPr>
              <a:t>      "RIGHT_ID": "dépendance_1",</a:t>
            </a:r>
          </a:p>
          <a:p>
            <a:pPr marL="457200" lvl="1" indent="0">
              <a:buNone/>
            </a:pPr>
            <a:r>
              <a:rPr lang="en-US" sz="1400" dirty="0">
                <a:latin typeface="Courier New" panose="02070309020205020404" pitchFamily="49" charset="0"/>
                <a:cs typeface="Courier New" panose="02070309020205020404" pitchFamily="49" charset="0"/>
              </a:rPr>
              <a:t>      "RIGHT_ATTRS": {"DEP": {"IN": ["</a:t>
            </a:r>
            <a:r>
              <a:rPr lang="en-US" sz="1400" dirty="0" err="1">
                <a:latin typeface="Courier New" panose="02070309020205020404" pitchFamily="49" charset="0"/>
                <a:cs typeface="Courier New" panose="02070309020205020404" pitchFamily="49" charset="0"/>
              </a:rPr>
              <a:t>amod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nmod</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 "LEFT_ID": "dépendance_1",</a:t>
            </a:r>
          </a:p>
          <a:p>
            <a:pPr marL="457200" lvl="1" indent="0">
              <a:buNone/>
            </a:pPr>
            <a:r>
              <a:rPr lang="en-US" sz="1400" dirty="0">
                <a:latin typeface="Courier New" panose="02070309020205020404" pitchFamily="49" charset="0"/>
                <a:cs typeface="Courier New" panose="02070309020205020404" pitchFamily="49" charset="0"/>
              </a:rPr>
              <a:t>      "REL_OP": "&gt;",        </a:t>
            </a:r>
          </a:p>
          <a:p>
            <a:pPr marL="457200" lvl="1" indent="0">
              <a:buNone/>
            </a:pPr>
            <a:r>
              <a:rPr lang="en-US" sz="1400" dirty="0">
                <a:latin typeface="Courier New" panose="02070309020205020404" pitchFamily="49" charset="0"/>
                <a:cs typeface="Courier New" panose="02070309020205020404" pitchFamily="49" charset="0"/>
              </a:rPr>
              <a:t>      "RIGHT_ID": "dépendance_2",</a:t>
            </a:r>
          </a:p>
          <a:p>
            <a:pPr marL="457200" lvl="1" indent="0">
              <a:buNone/>
            </a:pPr>
            <a:r>
              <a:rPr lang="en-US" sz="1400" dirty="0">
                <a:latin typeface="Courier New" panose="02070309020205020404" pitchFamily="49" charset="0"/>
                <a:cs typeface="Courier New" panose="02070309020205020404" pitchFamily="49" charset="0"/>
              </a:rPr>
              <a:t>      "RIGHT_ATTRS": {"DEP": {"IN": ["</a:t>
            </a:r>
            <a:r>
              <a:rPr lang="en-US" sz="1400" dirty="0" err="1">
                <a:latin typeface="Courier New" panose="02070309020205020404" pitchFamily="49" charset="0"/>
                <a:cs typeface="Courier New" panose="02070309020205020404" pitchFamily="49" charset="0"/>
              </a:rPr>
              <a:t>amod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nmod</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a:t>
            </a:r>
          </a:p>
          <a:p>
            <a:pPr marL="457200" lvl="1" indent="0">
              <a:buNone/>
            </a:pPr>
            <a:r>
              <a:rPr lang="fr-FR" sz="1400" dirty="0">
                <a:latin typeface="Courier New" panose="02070309020205020404" pitchFamily="49" charset="0"/>
                <a:cs typeface="Courier New" panose="02070309020205020404" pitchFamily="49" charset="0"/>
              </a:rPr>
              <a:t>	phrase_1 = "Le mouvement des gilets jaunes est né le 17 novembre 2018."</a:t>
            </a:r>
          </a:p>
          <a:p>
            <a:pPr marL="457200" lvl="1" indent="0">
              <a:buNone/>
            </a:pPr>
            <a:r>
              <a:rPr lang="fr-FR" sz="1400" dirty="0">
                <a:latin typeface="Courier New" panose="02070309020205020404" pitchFamily="49" charset="0"/>
                <a:cs typeface="Courier New" panose="02070309020205020404" pitchFamily="49" charset="0"/>
              </a:rPr>
              <a:t>	doc = </a:t>
            </a:r>
            <a:r>
              <a:rPr lang="fr-FR" sz="1400" dirty="0" err="1">
                <a:latin typeface="Courier New" panose="02070309020205020404" pitchFamily="49" charset="0"/>
                <a:cs typeface="Courier New" panose="02070309020205020404" pitchFamily="49" charset="0"/>
              </a:rPr>
              <a:t>nlp</a:t>
            </a:r>
            <a:r>
              <a:rPr lang="fr-FR" sz="1400" dirty="0">
                <a:latin typeface="Courier New" panose="02070309020205020404" pitchFamily="49" charset="0"/>
                <a:cs typeface="Courier New" panose="02070309020205020404" pitchFamily="49" charset="0"/>
              </a:rPr>
              <a:t>(phrase_1)</a:t>
            </a:r>
          </a:p>
          <a:p>
            <a:pPr marL="457200" lvl="1"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matcher.add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pattern_GP</a:t>
            </a:r>
            <a:r>
              <a:rPr lang="fr-FR" sz="1400" dirty="0">
                <a:latin typeface="Courier New" panose="02070309020205020404" pitchFamily="49" charset="0"/>
                <a:cs typeface="Courier New" panose="02070309020205020404" pitchFamily="49" charset="0"/>
              </a:rPr>
              <a:t>)</a:t>
            </a:r>
          </a:p>
          <a:p>
            <a:pPr marL="457200" lvl="1" indent="0">
              <a:buNone/>
            </a:pPr>
            <a:r>
              <a:rPr lang="fr-FR" sz="1400" dirty="0">
                <a:latin typeface="Courier New" panose="02070309020205020404" pitchFamily="49" charset="0"/>
                <a:cs typeface="Courier New" panose="02070309020205020404" pitchFamily="49" charset="0"/>
              </a:rPr>
              <a:t>	matches = matcher(doc)</a:t>
            </a:r>
          </a:p>
          <a:p>
            <a:pPr marL="457200" lvl="1" indent="0">
              <a:buNone/>
            </a:pPr>
            <a:r>
              <a:rPr lang="fr-FR" sz="1400" dirty="0">
                <a:latin typeface="Courier New" panose="02070309020205020404" pitchFamily="49" charset="0"/>
                <a:cs typeface="Courier New" panose="02070309020205020404" pitchFamily="49" charset="0"/>
              </a:rPr>
              <a:t>	=&gt; [(5559410948245927475, [1, 3, 4])] # 1 (mouvement), tête de 3 (gilets), lui-même tête de 4 (jaunes)</a:t>
            </a:r>
          </a:p>
          <a:p>
            <a:pPr marL="457200" lvl="1" indent="0">
              <a:buNone/>
            </a:pPr>
            <a:r>
              <a:rPr lang="fr-FR" sz="1400" dirty="0">
                <a:latin typeface="Courier New" panose="02070309020205020404" pitchFamily="49" charset="0"/>
                <a:cs typeface="Courier New" panose="02070309020205020404" pitchFamily="49" charset="0"/>
              </a:rPr>
              <a:t>	</a:t>
            </a:r>
          </a:p>
          <a:p>
            <a:endParaRPr lang="fr-FR" dirty="0"/>
          </a:p>
        </p:txBody>
      </p:sp>
    </p:spTree>
    <p:extLst>
      <p:ext uri="{BB962C8B-B14F-4D97-AF65-F5344CB8AC3E}">
        <p14:creationId xmlns:p14="http://schemas.microsoft.com/office/powerpoint/2010/main" val="767923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du </a:t>
            </a:r>
            <a:r>
              <a:rPr lang="el-GR" dirty="0"/>
              <a:t>χ</a:t>
            </a:r>
            <a:r>
              <a:rPr lang="el-GR" baseline="30000" dirty="0"/>
              <a:t>2</a:t>
            </a:r>
            <a:r>
              <a:rPr lang="fr-FR" dirty="0"/>
              <a:t> (khi-2)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907963"/>
                <a:ext cx="11861800" cy="4614160"/>
              </a:xfrm>
            </p:spPr>
            <p:txBody>
              <a:bodyPr/>
              <a:lstStyle/>
              <a:p>
                <a:r>
                  <a:rPr lang="fr-FR" dirty="0"/>
                  <a:t>Comparaison entre les fréquences effectivement observées et les fréquences attendues si il y avait effectivement indépendance.</a:t>
                </a:r>
              </a:p>
              <a:p>
                <a:r>
                  <a:rPr lang="fr-FR" dirty="0"/>
                  <a:t>Pour les cooccurrences, on examine les occurrences croisées entre les termes t</a:t>
                </a:r>
                <a:r>
                  <a:rPr lang="fr-FR" baseline="-25000" dirty="0"/>
                  <a:t>1</a:t>
                </a:r>
                <a:r>
                  <a:rPr lang="fr-FR" dirty="0"/>
                  <a:t> et t</a:t>
                </a:r>
                <a:r>
                  <a:rPr lang="fr-FR" baseline="-25000" dirty="0"/>
                  <a:t>2</a:t>
                </a:r>
              </a:p>
              <a:p>
                <a:endParaRPr lang="fr-FR" dirty="0"/>
              </a:p>
              <a:p>
                <a:endParaRPr lang="fr-FR" dirty="0"/>
              </a:p>
              <a:p>
                <a:pPr lvl="1"/>
                <a:r>
                  <a:rPr lang="fr-FR" dirty="0"/>
                  <a:t>La statistique </a:t>
                </a:r>
                <a:r>
                  <a:rPr lang="fr-FR" dirty="0">
                    <a:solidFill>
                      <a:srgbClr val="0070C0"/>
                    </a:solidFill>
                  </a:rPr>
                  <a:t>X</a:t>
                </a:r>
                <a:r>
                  <a:rPr lang="fr-FR" baseline="30000" dirty="0">
                    <a:solidFill>
                      <a:srgbClr val="0070C0"/>
                    </a:solidFill>
                  </a:rPr>
                  <a:t>2</a:t>
                </a:r>
                <a:r>
                  <a:rPr lang="fr-FR" dirty="0">
                    <a:solidFill>
                      <a:srgbClr val="0070C0"/>
                    </a:solidFill>
                  </a:rPr>
                  <a:t> =  </a:t>
                </a:r>
                <a14:m>
                  <m:oMath xmlns:m="http://schemas.openxmlformats.org/officeDocument/2006/math">
                    <m:nary>
                      <m:naryPr>
                        <m:chr m:val="∑"/>
                        <m:supHide m:val="on"/>
                        <m:ctrlPr>
                          <a:rPr lang="fr-FR" i="1" smtClean="0">
                            <a:solidFill>
                              <a:srgbClr val="0070C0"/>
                            </a:solidFill>
                            <a:latin typeface="Cambria Math" panose="02040503050406030204" pitchFamily="18" charset="0"/>
                          </a:rPr>
                        </m:ctrlPr>
                      </m:naryPr>
                      <m:sub>
                        <m:r>
                          <m:rPr>
                            <m:brk m:alnAt="7"/>
                          </m:rPr>
                          <a:rPr lang="fr-FR" b="0" i="1" smtClean="0">
                            <a:solidFill>
                              <a:srgbClr val="0070C0"/>
                            </a:solidFill>
                            <a:latin typeface="Cambria Math" panose="02040503050406030204" pitchFamily="18" charset="0"/>
                          </a:rPr>
                          <m:t>𝑖</m:t>
                        </m:r>
                        <m:r>
                          <a:rPr lang="fr-FR" b="0" i="1" smtClean="0">
                            <a:solidFill>
                              <a:srgbClr val="0070C0"/>
                            </a:solidFill>
                            <a:latin typeface="Cambria Math" panose="02040503050406030204" pitchFamily="18" charset="0"/>
                          </a:rPr>
                          <m:t>𝑗</m:t>
                        </m:r>
                      </m:sub>
                      <m:sup/>
                      <m:e>
                        <m:f>
                          <m:fPr>
                            <m:ctrlPr>
                              <a:rPr lang="fr-FR" i="1" smtClean="0">
                                <a:solidFill>
                                  <a:srgbClr val="0070C0"/>
                                </a:solidFill>
                                <a:latin typeface="Cambria Math" panose="02040503050406030204" pitchFamily="18" charset="0"/>
                              </a:rPr>
                            </m:ctrlPr>
                          </m:fPr>
                          <m:num>
                            <m:sSup>
                              <m:sSupPr>
                                <m:ctrlPr>
                                  <a:rPr lang="fr-FR" i="1" smtClean="0">
                                    <a:solidFill>
                                      <a:srgbClr val="0070C0"/>
                                    </a:solidFill>
                                    <a:latin typeface="Cambria Math" panose="02040503050406030204" pitchFamily="18" charset="0"/>
                                  </a:rPr>
                                </m:ctrlPr>
                              </m:sSupPr>
                              <m:e>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𝑂</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 −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m:t>
                                </m:r>
                              </m:e>
                              <m:sup>
                                <m:r>
                                  <a:rPr lang="fr-FR" b="0" i="1" smtClean="0">
                                    <a:solidFill>
                                      <a:srgbClr val="0070C0"/>
                                    </a:solidFill>
                                    <a:latin typeface="Cambria Math" panose="02040503050406030204" pitchFamily="18" charset="0"/>
                                  </a:rPr>
                                  <m:t>2</m:t>
                                </m:r>
                              </m:sup>
                            </m:sSup>
                          </m:num>
                          <m:den>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den>
                        </m:f>
                      </m:e>
                    </m:nary>
                  </m:oMath>
                </a14:m>
                <a:r>
                  <a:rPr lang="fr-FR" dirty="0"/>
                  <a:t>  suit une loi du </a:t>
                </a:r>
                <a:r>
                  <a:rPr lang="el-GR" dirty="0"/>
                  <a:t>χ</a:t>
                </a:r>
                <a:r>
                  <a:rPr lang="el-GR" baseline="30000" dirty="0"/>
                  <a:t>2</a:t>
                </a:r>
                <a:r>
                  <a:rPr lang="fr-FR" dirty="0"/>
                  <a:t> à 1 degré de liberté</a:t>
                </a:r>
              </a:p>
              <a:p>
                <a:pPr lvl="1"/>
                <a:r>
                  <a:rPr lang="fr-FR" dirty="0"/>
                  <a:t>Si X</a:t>
                </a:r>
                <a:r>
                  <a:rPr lang="fr-FR" baseline="30000" dirty="0"/>
                  <a:t>2</a:t>
                </a:r>
                <a:r>
                  <a:rPr lang="fr-FR" dirty="0"/>
                  <a:t> est supérieur à une valeur dépendant de l’intervalle de confiance (3.84 pour une confiance pour rejeter l’indépendance à 95 %), alors la cooccurrence est pertinente</a:t>
                </a:r>
              </a:p>
              <a:p>
                <a:pPr lvl="1"/>
                <a:r>
                  <a:rPr lang="fr-FR" dirty="0"/>
                  <a:t>Exemple des collocations :</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205204" y="907963"/>
                <a:ext cx="11861800" cy="4614160"/>
              </a:xfrm>
              <a:blipFill>
                <a:blip r:embed="rId3"/>
                <a:stretch>
                  <a:fillRect l="-1388" t="-3567" r="-1131" b="-4888"/>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83156E60-306B-4F90-BA31-A2CF27F1D7AE}"/>
              </a:ext>
            </a:extLst>
          </p:cNvPr>
          <p:cNvGraphicFramePr>
            <a:graphicFrameLocks noGrp="1"/>
          </p:cNvGraphicFramePr>
          <p:nvPr>
            <p:extLst>
              <p:ext uri="{D42A27DB-BD31-4B8C-83A1-F6EECF244321}">
                <p14:modId xmlns:p14="http://schemas.microsoft.com/office/powerpoint/2010/main" val="795470524"/>
              </p:ext>
            </p:extLst>
          </p:nvPr>
        </p:nvGraphicFramePr>
        <p:xfrm>
          <a:off x="2136457" y="2266413"/>
          <a:ext cx="3553143" cy="1310477"/>
        </p:xfrm>
        <a:graphic>
          <a:graphicData uri="http://schemas.openxmlformats.org/drawingml/2006/table">
            <a:tbl>
              <a:tblPr firstRow="1" firstCol="1" bandRow="1">
                <a:tableStyleId>{5C22544A-7EE6-4342-B048-85BDC9FD1C3A}</a:tableStyleId>
              </a:tblPr>
              <a:tblGrid>
                <a:gridCol w="1280841">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5" name="Table 4">
            <a:extLst>
              <a:ext uri="{FF2B5EF4-FFF2-40B4-BE49-F238E27FC236}">
                <a16:creationId xmlns:a16="http://schemas.microsoft.com/office/drawing/2014/main" id="{CFFC09C3-B480-4455-B32E-A55FF8831361}"/>
              </a:ext>
            </a:extLst>
          </p:cNvPr>
          <p:cNvGraphicFramePr>
            <a:graphicFrameLocks noGrp="1"/>
          </p:cNvGraphicFramePr>
          <p:nvPr>
            <p:extLst>
              <p:ext uri="{D42A27DB-BD31-4B8C-83A1-F6EECF244321}">
                <p14:modId xmlns:p14="http://schemas.microsoft.com/office/powerpoint/2010/main" val="3608682833"/>
              </p:ext>
            </p:extLst>
          </p:nvPr>
        </p:nvGraphicFramePr>
        <p:xfrm>
          <a:off x="6007100" y="2266413"/>
          <a:ext cx="4724399" cy="1347216"/>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616576">
                  <a:extLst>
                    <a:ext uri="{9D8B030D-6E8A-4147-A177-3AD203B41FA5}">
                      <a16:colId xmlns:a16="http://schemas.microsoft.com/office/drawing/2014/main" val="3731891981"/>
                    </a:ext>
                  </a:extLst>
                </a:gridCol>
                <a:gridCol w="1616576">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 </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graphicFrame>
        <p:nvGraphicFramePr>
          <p:cNvPr id="6" name="Table 5">
            <a:extLst>
              <a:ext uri="{FF2B5EF4-FFF2-40B4-BE49-F238E27FC236}">
                <a16:creationId xmlns:a16="http://schemas.microsoft.com/office/drawing/2014/main" id="{2276D323-8A94-452E-8083-A90FEF993538}"/>
              </a:ext>
            </a:extLst>
          </p:cNvPr>
          <p:cNvGraphicFramePr>
            <a:graphicFrameLocks noGrp="1"/>
          </p:cNvGraphicFramePr>
          <p:nvPr>
            <p:extLst>
              <p:ext uri="{D42A27DB-BD31-4B8C-83A1-F6EECF244321}">
                <p14:modId xmlns:p14="http://schemas.microsoft.com/office/powerpoint/2010/main" val="297161368"/>
              </p:ext>
            </p:extLst>
          </p:nvPr>
        </p:nvGraphicFramePr>
        <p:xfrm>
          <a:off x="205204" y="5522123"/>
          <a:ext cx="2829427" cy="1082195"/>
        </p:xfrm>
        <a:graphic>
          <a:graphicData uri="http://schemas.openxmlformats.org/drawingml/2006/table">
            <a:tbl>
              <a:tblPr firstRow="1" firstCol="1" bandRow="1">
                <a:tableStyleId>{5C22544A-7EE6-4342-B048-85BDC9FD1C3A}</a:tableStyleId>
              </a:tblPr>
              <a:tblGrid>
                <a:gridCol w="962343">
                  <a:extLst>
                    <a:ext uri="{9D8B030D-6E8A-4147-A177-3AD203B41FA5}">
                      <a16:colId xmlns:a16="http://schemas.microsoft.com/office/drawing/2014/main" val="910052252"/>
                    </a:ext>
                  </a:extLst>
                </a:gridCol>
                <a:gridCol w="850900">
                  <a:extLst>
                    <a:ext uri="{9D8B030D-6E8A-4147-A177-3AD203B41FA5}">
                      <a16:colId xmlns:a16="http://schemas.microsoft.com/office/drawing/2014/main" val="503541618"/>
                    </a:ext>
                  </a:extLst>
                </a:gridCol>
                <a:gridCol w="1016184">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gn="ct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3</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7" name="Table 6">
            <a:extLst>
              <a:ext uri="{FF2B5EF4-FFF2-40B4-BE49-F238E27FC236}">
                <a16:creationId xmlns:a16="http://schemas.microsoft.com/office/drawing/2014/main" id="{0136E5EB-90DD-4BE6-923A-8366AD2EB5F7}"/>
              </a:ext>
            </a:extLst>
          </p:cNvPr>
          <p:cNvGraphicFramePr>
            <a:graphicFrameLocks noGrp="1"/>
          </p:cNvGraphicFramePr>
          <p:nvPr>
            <p:extLst>
              <p:ext uri="{D42A27DB-BD31-4B8C-83A1-F6EECF244321}">
                <p14:modId xmlns:p14="http://schemas.microsoft.com/office/powerpoint/2010/main" val="4062874778"/>
              </p:ext>
            </p:extLst>
          </p:nvPr>
        </p:nvGraphicFramePr>
        <p:xfrm>
          <a:off x="3162969" y="5522123"/>
          <a:ext cx="3695031" cy="1069785"/>
        </p:xfrm>
        <a:graphic>
          <a:graphicData uri="http://schemas.openxmlformats.org/drawingml/2006/table">
            <a:tbl>
              <a:tblPr firstRow="1" firstCol="1" bandRow="1">
                <a:tableStyleId>{5C22544A-7EE6-4342-B048-85BDC9FD1C3A}</a:tableStyleId>
              </a:tblPr>
              <a:tblGrid>
                <a:gridCol w="901031">
                  <a:extLst>
                    <a:ext uri="{9D8B030D-6E8A-4147-A177-3AD203B41FA5}">
                      <a16:colId xmlns:a16="http://schemas.microsoft.com/office/drawing/2014/main" val="2582963746"/>
                    </a:ext>
                  </a:extLst>
                </a:gridCol>
                <a:gridCol w="1333500">
                  <a:extLst>
                    <a:ext uri="{9D8B030D-6E8A-4147-A177-3AD203B41FA5}">
                      <a16:colId xmlns:a16="http://schemas.microsoft.com/office/drawing/2014/main" val="3731891981"/>
                    </a:ext>
                  </a:extLst>
                </a:gridCol>
                <a:gridCol w="1460500">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sp>
        <p:nvSpPr>
          <p:cNvPr id="8" name="TextBox 7">
            <a:extLst>
              <a:ext uri="{FF2B5EF4-FFF2-40B4-BE49-F238E27FC236}">
                <a16:creationId xmlns:a16="http://schemas.microsoft.com/office/drawing/2014/main" id="{EF697CC6-D73A-4059-ACEB-280F16459848}"/>
              </a:ext>
            </a:extLst>
          </p:cNvPr>
          <p:cNvSpPr txBox="1"/>
          <p:nvPr/>
        </p:nvSpPr>
        <p:spPr>
          <a:xfrm>
            <a:off x="7024103" y="5456851"/>
            <a:ext cx="4876798" cy="1200329"/>
          </a:xfrm>
          <a:prstGeom prst="rect">
            <a:avLst/>
          </a:prstGeom>
          <a:noFill/>
        </p:spPr>
        <p:txBody>
          <a:bodyPr wrap="square" rtlCol="0">
            <a:spAutoFit/>
          </a:bodyPr>
          <a:lstStyle/>
          <a:p>
            <a:r>
              <a:rPr lang="fr-FR" dirty="0"/>
              <a:t>X</a:t>
            </a:r>
            <a:r>
              <a:rPr lang="fr-FR" baseline="30000" dirty="0"/>
              <a:t>2</a:t>
            </a:r>
            <a:r>
              <a:rPr lang="fr-FR" dirty="0"/>
              <a:t> = (3 - 0.59)</a:t>
            </a:r>
            <a:r>
              <a:rPr lang="fr-FR" baseline="30000" dirty="0"/>
              <a:t>2</a:t>
            </a:r>
            <a:r>
              <a:rPr lang="fr-FR" dirty="0"/>
              <a:t> / 0.59 + (1 – 3.41)</a:t>
            </a:r>
            <a:r>
              <a:rPr lang="fr-FR" baseline="30000" dirty="0"/>
              <a:t>2</a:t>
            </a:r>
            <a:r>
              <a:rPr lang="fr-FR" dirty="0"/>
              <a:t> / 3.41</a:t>
            </a:r>
          </a:p>
          <a:p>
            <a:r>
              <a:rPr lang="fr-FR" dirty="0"/>
              <a:t>      + (1 – 3.41)</a:t>
            </a:r>
            <a:r>
              <a:rPr lang="fr-FR" baseline="30000" dirty="0"/>
              <a:t>2</a:t>
            </a:r>
            <a:r>
              <a:rPr lang="fr-FR" dirty="0"/>
              <a:t> / 3.41 + (22 – 19.59)</a:t>
            </a:r>
            <a:r>
              <a:rPr lang="fr-FR" baseline="30000" dirty="0"/>
              <a:t>2</a:t>
            </a:r>
            <a:r>
              <a:rPr lang="fr-FR" dirty="0"/>
              <a:t> / 19.59</a:t>
            </a:r>
          </a:p>
          <a:p>
            <a:r>
              <a:rPr lang="fr-FR" dirty="0"/>
              <a:t>      = 13.48</a:t>
            </a:r>
          </a:p>
          <a:p>
            <a:r>
              <a:rPr lang="fr-FR" dirty="0"/>
              <a:t>       &gt;&gt; 3.84 =&gt; association pertinente</a:t>
            </a:r>
          </a:p>
        </p:txBody>
      </p:sp>
    </p:spTree>
    <p:extLst>
      <p:ext uri="{BB962C8B-B14F-4D97-AF65-F5344CB8AC3E}">
        <p14:creationId xmlns:p14="http://schemas.microsoft.com/office/powerpoint/2010/main" val="386158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0" y="1016504"/>
                <a:ext cx="12067004" cy="6273982"/>
              </a:xfrm>
            </p:spPr>
            <p:txBody>
              <a:bodyPr>
                <a:normAutofit fontScale="92500" lnSpcReduction="20000"/>
              </a:bodyPr>
              <a:lstStyle/>
              <a:p>
                <a:r>
                  <a:rPr lang="fr-FR" dirty="0"/>
                  <a:t>Comparaison entre les fréquences relatives effectivement observées et les fréquences relatives attendues si il y avait effectivement indépendance.</a:t>
                </a:r>
              </a:p>
              <a:p>
                <a:r>
                  <a:rPr lang="fr-FR" dirty="0"/>
                  <a:t>Une cooccurrence survient avec une probabilité P(x</a:t>
                </a:r>
                <a:r>
                  <a:rPr lang="fr-FR" baseline="-25000" dirty="0"/>
                  <a:t>1</a:t>
                </a:r>
                <a:r>
                  <a:rPr lang="fr-FR" dirty="0"/>
                  <a:t>,x</a:t>
                </a:r>
                <a:r>
                  <a:rPr lang="fr-FR" baseline="-25000" dirty="0"/>
                  <a:t>2</a:t>
                </a:r>
                <a:r>
                  <a:rPr lang="fr-FR" dirty="0"/>
                  <a:t>), qu’on compare avec le produit des probabilités P(x</a:t>
                </a:r>
                <a:r>
                  <a:rPr lang="fr-FR" baseline="-25000" dirty="0"/>
                  <a:t>1</a:t>
                </a:r>
                <a:r>
                  <a:rPr lang="fr-FR" dirty="0"/>
                  <a:t>).P(x</a:t>
                </a:r>
                <a:r>
                  <a:rPr lang="fr-FR" baseline="-25000" dirty="0"/>
                  <a:t>2</a:t>
                </a:r>
                <a:r>
                  <a:rPr lang="fr-FR" dirty="0"/>
                  <a:t>)</a:t>
                </a:r>
              </a:p>
              <a:p>
                <a:pPr lvl="1"/>
                <a:r>
                  <a:rPr lang="fr-FR" dirty="0"/>
                  <a:t>P suit une loi de Bernoulli, tirage simple dont l’espérance (la moyenne) vaut p et la variance      p.(1-p) ≈ p si p est petit</a:t>
                </a:r>
              </a:p>
              <a:p>
                <a:pPr lvl="1"/>
                <a:r>
                  <a:rPr lang="fr-FR" dirty="0"/>
                  <a:t>p est estimé par les fréquences relatives pour les cooccurrences étudiées (voir calculs de </a:t>
                </a:r>
                <a:r>
                  <a:rPr lang="fr-FR" dirty="0" err="1"/>
                  <a:t>pMI</a:t>
                </a:r>
                <a:r>
                  <a:rPr lang="fr-FR" dirty="0"/>
                  <a:t>)</a:t>
                </a:r>
              </a:p>
              <a:p>
                <a:pPr lvl="1"/>
                <a:r>
                  <a:rPr lang="fr-FR" dirty="0"/>
                  <a:t>La force du test dépend du nombre total N de possibilités (voir dénominateurs pour la </a:t>
                </a:r>
                <a:r>
                  <a:rPr lang="fr-FR" dirty="0" err="1"/>
                  <a:t>pMI</a:t>
                </a:r>
                <a:r>
                  <a:rPr lang="fr-FR" dirty="0"/>
                  <a:t>)</a:t>
                </a:r>
              </a:p>
              <a:p>
                <a:pPr lvl="1"/>
                <a:endParaRPr lang="fr-FR" dirty="0"/>
              </a:p>
              <a:p>
                <a:pPr lvl="1"/>
                <a:r>
                  <a:rPr lang="fr-FR" dirty="0"/>
                  <a:t>La statistique </a:t>
                </a: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e>
                        </m:d>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r>
                  <a:rPr lang="fr-FR" dirty="0"/>
                  <a:t>   suit une loi de </a:t>
                </a:r>
                <a:r>
                  <a:rPr lang="fr-FR" dirty="0" err="1"/>
                  <a:t>Student</a:t>
                </a:r>
                <a:r>
                  <a:rPr lang="fr-FR" dirty="0"/>
                  <a:t> (t) à N-1 degrés de liberté</a:t>
                </a:r>
              </a:p>
              <a:p>
                <a:pPr lvl="1"/>
                <a:r>
                  <a:rPr lang="fr-FR" dirty="0"/>
                  <a:t>Si t est supérieur à une valeur dépendant de l’intervalle de confiance (si N &gt; 100, 1.96 pour une confiance pour rejeter l’indépendance à 95 %), alors la cooccurrence est pertinente</a:t>
                </a:r>
              </a:p>
              <a:p>
                <a:pPr lvl="1"/>
                <a:r>
                  <a:rPr lang="fr-FR" dirty="0"/>
                  <a:t>Exemple des collocations :</a:t>
                </a:r>
              </a:p>
              <a:p>
                <a:pPr lvl="2"/>
                <a:r>
                  <a:rPr lang="fr-FR" sz="2300" dirty="0"/>
                  <a:t>p(gilet, jaune) = 3/27, p(gilet) = 4/27, p(jaune) = 4/27, N = 27</a:t>
                </a:r>
              </a:p>
              <a:p>
                <a:pPr marL="914400" lvl="2" indent="0">
                  <a:buNone/>
                </a:pPr>
                <a:endParaRPr lang="fr-FR" sz="2300" dirty="0"/>
              </a:p>
              <a:p>
                <a:pPr lvl="2"/>
                <a:r>
                  <a:rPr lang="fr-FR" sz="2300" dirty="0"/>
                  <a:t>t = </a:t>
                </a:r>
                <a14:m>
                  <m:oMath xmlns:m="http://schemas.openxmlformats.org/officeDocument/2006/math">
                    <m:f>
                      <m:fPr>
                        <m:ctrlPr>
                          <a:rPr lang="fr-FR" sz="2300" i="1" smtClean="0">
                            <a:latin typeface="Cambria Math" panose="02040503050406030204" pitchFamily="18" charset="0"/>
                          </a:rPr>
                        </m:ctrlPr>
                      </m:fPr>
                      <m:num>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num>
                      <m:den>
                        <m:rad>
                          <m:radPr>
                            <m:degHide m:val="on"/>
                            <m:ctrlPr>
                              <a:rPr lang="fr-FR" sz="2300" i="1" smtClean="0">
                                <a:latin typeface="Cambria Math" panose="02040503050406030204" pitchFamily="18" charset="0"/>
                              </a:rPr>
                            </m:ctrlPr>
                          </m:radPr>
                          <m:deg/>
                          <m:e>
                            <m:f>
                              <m:fPr>
                                <m:ctrlPr>
                                  <a:rPr lang="fr-FR" sz="2300" i="1" smtClean="0">
                                    <a:latin typeface="Cambria Math" panose="02040503050406030204" pitchFamily="18" charset="0"/>
                                  </a:rPr>
                                </m:ctrlPr>
                              </m:fPr>
                              <m:num>
                                <m:f>
                                  <m:fPr>
                                    <m:ctrlPr>
                                      <a:rPr lang="fr-FR" sz="230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num>
                              <m:den>
                                <m:r>
                                  <a:rPr lang="fr-FR" sz="2300" b="0" i="1" smtClean="0">
                                    <a:latin typeface="Cambria Math" panose="02040503050406030204" pitchFamily="18" charset="0"/>
                                  </a:rPr>
                                  <m:t>27</m:t>
                                </m:r>
                              </m:den>
                            </m:f>
                          </m:e>
                        </m:rad>
                      </m:den>
                    </m:f>
                  </m:oMath>
                </a14:m>
                <a:r>
                  <a:rPr lang="fr-FR" sz="2300" dirty="0"/>
                  <a:t> = 1.39 &lt; 2.0 ; l ’association n’est pas significative (alors qu’elle l’était selon le test du </a:t>
                </a:r>
                <a:r>
                  <a:rPr lang="el-GR" sz="2400" dirty="0"/>
                  <a:t>χ</a:t>
                </a:r>
                <a:r>
                  <a:rPr lang="el-GR" sz="2400" baseline="30000" dirty="0"/>
                  <a:t>2</a:t>
                </a:r>
                <a:r>
                  <a:rPr lang="fr-FR" sz="2300" dirty="0"/>
                  <a:t>)</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0" y="1016504"/>
                <a:ext cx="12067004" cy="6273982"/>
              </a:xfrm>
              <a:blipFill>
                <a:blip r:embed="rId3"/>
                <a:stretch>
                  <a:fillRect l="-1213" t="-3401"/>
                </a:stretch>
              </a:blipFill>
            </p:spPr>
            <p:txBody>
              <a:bodyPr/>
              <a:lstStyle/>
              <a:p>
                <a:r>
                  <a:rPr lang="fr-FR">
                    <a:noFill/>
                  </a:rPr>
                  <a:t> </a:t>
                </a:r>
              </a:p>
            </p:txBody>
          </p:sp>
        </mc:Fallback>
      </mc:AlternateContent>
    </p:spTree>
    <p:extLst>
      <p:ext uri="{BB962C8B-B14F-4D97-AF65-F5344CB8AC3E}">
        <p14:creationId xmlns:p14="http://schemas.microsoft.com/office/powerpoint/2010/main" val="2840450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log des ratios de vraisemblance </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62498" y="937685"/>
            <a:ext cx="12067004" cy="1235383"/>
          </a:xfrm>
        </p:spPr>
        <p:txBody>
          <a:bodyPr>
            <a:normAutofit lnSpcReduction="10000"/>
          </a:bodyPr>
          <a:lstStyle/>
          <a:p>
            <a:r>
              <a:rPr lang="fr-FR" dirty="0"/>
              <a:t>Comparaison entre les fréquences conditionnelles du terme t</a:t>
            </a:r>
            <a:r>
              <a:rPr lang="fr-FR" baseline="-25000" dirty="0"/>
              <a:t>2</a:t>
            </a:r>
            <a:r>
              <a:rPr lang="fr-FR" dirty="0"/>
              <a:t> relativement à t</a:t>
            </a:r>
            <a:r>
              <a:rPr lang="fr-FR" baseline="-25000" dirty="0"/>
              <a:t>1</a:t>
            </a:r>
            <a:r>
              <a:rPr lang="fr-FR" dirty="0"/>
              <a:t> en supposant qu’il y ait interdépendance ou non entre les 2 termes</a:t>
            </a:r>
          </a:p>
          <a:p>
            <a:pPr lvl="1"/>
            <a:r>
              <a:rPr lang="fr-FR" dirty="0"/>
              <a:t>On considère les fréquences de t</a:t>
            </a:r>
            <a:r>
              <a:rPr lang="fr-FR" baseline="-25000" dirty="0"/>
              <a:t>2</a:t>
            </a:r>
            <a:r>
              <a:rPr lang="fr-FR" dirty="0"/>
              <a:t> dans et en dehors des cooccurrences avec t</a:t>
            </a:r>
            <a:r>
              <a:rPr lang="fr-FR" baseline="-25000" dirty="0"/>
              <a:t>1</a:t>
            </a:r>
          </a:p>
        </p:txBody>
      </p:sp>
      <p:pic>
        <p:nvPicPr>
          <p:cNvPr id="9" name="Picture 8">
            <a:extLst>
              <a:ext uri="{FF2B5EF4-FFF2-40B4-BE49-F238E27FC236}">
                <a16:creationId xmlns:a16="http://schemas.microsoft.com/office/drawing/2014/main" id="{E1350256-2FA3-4012-AF72-BDE08DB832AC}"/>
              </a:ext>
            </a:extLst>
          </p:cNvPr>
          <p:cNvPicPr>
            <a:picLocks noChangeAspect="1"/>
          </p:cNvPicPr>
          <p:nvPr/>
        </p:nvPicPr>
        <p:blipFill>
          <a:blip r:embed="rId3"/>
          <a:stretch>
            <a:fillRect/>
          </a:stretch>
        </p:blipFill>
        <p:spPr>
          <a:xfrm>
            <a:off x="61487" y="2159574"/>
            <a:ext cx="2028825" cy="1133475"/>
          </a:xfrm>
          <a:prstGeom prst="rect">
            <a:avLst/>
          </a:prstGeom>
        </p:spPr>
      </p:pic>
      <p:pic>
        <p:nvPicPr>
          <p:cNvPr id="10" name="Picture 9">
            <a:extLst>
              <a:ext uri="{FF2B5EF4-FFF2-40B4-BE49-F238E27FC236}">
                <a16:creationId xmlns:a16="http://schemas.microsoft.com/office/drawing/2014/main" id="{81E0B54C-2B37-42E3-91F9-3E4AA0F7075E}"/>
              </a:ext>
            </a:extLst>
          </p:cNvPr>
          <p:cNvPicPr>
            <a:picLocks noChangeAspect="1"/>
          </p:cNvPicPr>
          <p:nvPr/>
        </p:nvPicPr>
        <p:blipFill>
          <a:blip r:embed="rId4"/>
          <a:stretch>
            <a:fillRect/>
          </a:stretch>
        </p:blipFill>
        <p:spPr>
          <a:xfrm>
            <a:off x="2183975" y="2173068"/>
            <a:ext cx="2000250" cy="1152525"/>
          </a:xfrm>
          <a:prstGeom prst="rect">
            <a:avLst/>
          </a:prstGeom>
        </p:spPr>
      </p:pic>
      <p:sp>
        <p:nvSpPr>
          <p:cNvPr id="11" name="Rectangle 10">
            <a:extLst>
              <a:ext uri="{FF2B5EF4-FFF2-40B4-BE49-F238E27FC236}">
                <a16:creationId xmlns:a16="http://schemas.microsoft.com/office/drawing/2014/main" id="{BC61EEC9-BF30-4982-B93F-A6DBFED1CB32}"/>
              </a:ext>
            </a:extLst>
          </p:cNvPr>
          <p:cNvSpPr/>
          <p:nvPr/>
        </p:nvSpPr>
        <p:spPr>
          <a:xfrm>
            <a:off x="5627102" y="2556971"/>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2E7F458-C70A-4D66-BE71-0875E70AA00A}"/>
              </a:ext>
            </a:extLst>
          </p:cNvPr>
          <p:cNvSpPr/>
          <p:nvPr/>
        </p:nvSpPr>
        <p:spPr>
          <a:xfrm>
            <a:off x="5638800" y="3433120"/>
            <a:ext cx="571500" cy="165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BE50846-F3A6-4158-9BE3-9903D23E95A4}"/>
              </a:ext>
            </a:extLst>
          </p:cNvPr>
          <p:cNvSpPr/>
          <p:nvPr/>
        </p:nvSpPr>
        <p:spPr>
          <a:xfrm>
            <a:off x="4546600" y="2217762"/>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B4453937-D163-4EB0-82CB-59C8CA7694EE}"/>
              </a:ext>
            </a:extLst>
          </p:cNvPr>
          <p:cNvSpPr txBox="1"/>
          <p:nvPr/>
        </p:nvSpPr>
        <p:spPr>
          <a:xfrm>
            <a:off x="5600700" y="2007543"/>
            <a:ext cx="444500" cy="523220"/>
          </a:xfrm>
          <a:prstGeom prst="rect">
            <a:avLst/>
          </a:prstGeom>
          <a:noFill/>
        </p:spPr>
        <p:txBody>
          <a:bodyPr wrap="square" rtlCol="0">
            <a:spAutoFit/>
          </a:bodyPr>
          <a:lstStyle/>
          <a:p>
            <a:r>
              <a:rPr lang="fr-FR" sz="2800" dirty="0"/>
              <a:t>+</a:t>
            </a:r>
          </a:p>
        </p:txBody>
      </p:sp>
      <p:sp>
        <p:nvSpPr>
          <p:cNvPr id="17" name="TextBox 16">
            <a:extLst>
              <a:ext uri="{FF2B5EF4-FFF2-40B4-BE49-F238E27FC236}">
                <a16:creationId xmlns:a16="http://schemas.microsoft.com/office/drawing/2014/main" id="{0CC85DE7-CBA9-40FD-B0EF-53180C39C728}"/>
              </a:ext>
            </a:extLst>
          </p:cNvPr>
          <p:cNvSpPr txBox="1"/>
          <p:nvPr/>
        </p:nvSpPr>
        <p:spPr>
          <a:xfrm>
            <a:off x="5194300" y="2358135"/>
            <a:ext cx="444500" cy="523220"/>
          </a:xfrm>
          <a:prstGeom prst="rect">
            <a:avLst/>
          </a:prstGeom>
          <a:noFill/>
        </p:spPr>
        <p:txBody>
          <a:bodyPr wrap="square" rtlCol="0">
            <a:spAutoFit/>
          </a:bodyPr>
          <a:lstStyle/>
          <a:p>
            <a:r>
              <a:rPr lang="fr-FR" sz="2800" dirty="0"/>
              <a:t>+</a:t>
            </a:r>
          </a:p>
        </p:txBody>
      </p:sp>
      <p:sp>
        <p:nvSpPr>
          <p:cNvPr id="18" name="Rectangle 17">
            <a:extLst>
              <a:ext uri="{FF2B5EF4-FFF2-40B4-BE49-F238E27FC236}">
                <a16:creationId xmlns:a16="http://schemas.microsoft.com/office/drawing/2014/main" id="{C59F7A90-EF8D-4D26-9A97-C86ADDEA8DB0}"/>
              </a:ext>
            </a:extLst>
          </p:cNvPr>
          <p:cNvSpPr/>
          <p:nvPr/>
        </p:nvSpPr>
        <p:spPr>
          <a:xfrm>
            <a:off x="5622685" y="2222582"/>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FFDDBF40-4AED-4C6B-BA5A-C4C1B102A230}"/>
              </a:ext>
            </a:extLst>
          </p:cNvPr>
          <p:cNvSpPr txBox="1"/>
          <p:nvPr/>
        </p:nvSpPr>
        <p:spPr>
          <a:xfrm>
            <a:off x="6493263" y="2083829"/>
            <a:ext cx="383438" cy="461665"/>
          </a:xfrm>
          <a:prstGeom prst="rect">
            <a:avLst/>
          </a:prstGeom>
          <a:noFill/>
        </p:spPr>
        <p:txBody>
          <a:bodyPr wrap="none" rtlCol="0">
            <a:spAutoFit/>
          </a:bodyPr>
          <a:lstStyle/>
          <a:p>
            <a:r>
              <a:rPr lang="fr-FR" sz="2400" dirty="0"/>
              <a:t>f</a:t>
            </a:r>
            <a:r>
              <a:rPr lang="fr-FR" sz="2400" baseline="-25000" dirty="0"/>
              <a:t>1</a:t>
            </a:r>
          </a:p>
        </p:txBody>
      </p:sp>
      <p:sp>
        <p:nvSpPr>
          <p:cNvPr id="20" name="Rectangle 19">
            <a:extLst>
              <a:ext uri="{FF2B5EF4-FFF2-40B4-BE49-F238E27FC236}">
                <a16:creationId xmlns:a16="http://schemas.microsoft.com/office/drawing/2014/main" id="{FDF6AB05-E8A3-4BD5-B76C-521AC1D807CA}"/>
              </a:ext>
            </a:extLst>
          </p:cNvPr>
          <p:cNvSpPr/>
          <p:nvPr/>
        </p:nvSpPr>
        <p:spPr>
          <a:xfrm>
            <a:off x="4546600" y="2550379"/>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F837D43-7664-455B-A26F-D3AD0E630DD7}"/>
              </a:ext>
            </a:extLst>
          </p:cNvPr>
          <p:cNvSpPr txBox="1"/>
          <p:nvPr/>
        </p:nvSpPr>
        <p:spPr>
          <a:xfrm>
            <a:off x="6493263" y="2427989"/>
            <a:ext cx="383438" cy="461665"/>
          </a:xfrm>
          <a:prstGeom prst="rect">
            <a:avLst/>
          </a:prstGeom>
          <a:noFill/>
        </p:spPr>
        <p:txBody>
          <a:bodyPr wrap="none" rtlCol="0">
            <a:spAutoFit/>
          </a:bodyPr>
          <a:lstStyle/>
          <a:p>
            <a:r>
              <a:rPr lang="fr-FR" sz="2400" dirty="0"/>
              <a:t>f</a:t>
            </a:r>
            <a:r>
              <a:rPr lang="fr-FR" sz="2400" baseline="-25000" dirty="0"/>
              <a:t>2</a:t>
            </a:r>
          </a:p>
        </p:txBody>
      </p:sp>
      <p:sp>
        <p:nvSpPr>
          <p:cNvPr id="22" name="Rectangle 21">
            <a:extLst>
              <a:ext uri="{FF2B5EF4-FFF2-40B4-BE49-F238E27FC236}">
                <a16:creationId xmlns:a16="http://schemas.microsoft.com/office/drawing/2014/main" id="{895DCE86-238E-4D46-86BB-F7CBAC0EEDE0}"/>
              </a:ext>
            </a:extLst>
          </p:cNvPr>
          <p:cNvSpPr/>
          <p:nvPr/>
        </p:nvSpPr>
        <p:spPr>
          <a:xfrm>
            <a:off x="4546600" y="289477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A3DC1FD-D964-442C-ACE1-44B5C30419D9}"/>
              </a:ext>
            </a:extLst>
          </p:cNvPr>
          <p:cNvSpPr txBox="1"/>
          <p:nvPr/>
        </p:nvSpPr>
        <p:spPr>
          <a:xfrm>
            <a:off x="6514751" y="2765792"/>
            <a:ext cx="538930" cy="461665"/>
          </a:xfrm>
          <a:prstGeom prst="rect">
            <a:avLst/>
          </a:prstGeom>
          <a:noFill/>
        </p:spPr>
        <p:txBody>
          <a:bodyPr wrap="none" rtlCol="0">
            <a:spAutoFit/>
          </a:bodyPr>
          <a:lstStyle/>
          <a:p>
            <a:r>
              <a:rPr lang="fr-FR" sz="2400" dirty="0"/>
              <a:t>f</a:t>
            </a:r>
            <a:r>
              <a:rPr lang="fr-FR" sz="2400" baseline="-25000" dirty="0"/>
              <a:t>1,2</a:t>
            </a:r>
          </a:p>
        </p:txBody>
      </p:sp>
      <p:sp>
        <p:nvSpPr>
          <p:cNvPr id="25" name="TextBox 24">
            <a:extLst>
              <a:ext uri="{FF2B5EF4-FFF2-40B4-BE49-F238E27FC236}">
                <a16:creationId xmlns:a16="http://schemas.microsoft.com/office/drawing/2014/main" id="{9AE45474-1586-4EFF-B13F-D79C82B3528B}"/>
              </a:ext>
            </a:extLst>
          </p:cNvPr>
          <p:cNvSpPr txBox="1"/>
          <p:nvPr/>
        </p:nvSpPr>
        <p:spPr>
          <a:xfrm>
            <a:off x="5220919" y="3007523"/>
            <a:ext cx="444500" cy="523220"/>
          </a:xfrm>
          <a:prstGeom prst="rect">
            <a:avLst/>
          </a:prstGeom>
          <a:noFill/>
        </p:spPr>
        <p:txBody>
          <a:bodyPr wrap="square" rtlCol="0">
            <a:spAutoFit/>
          </a:bodyPr>
          <a:lstStyle/>
          <a:p>
            <a:r>
              <a:rPr lang="fr-FR" sz="2800" dirty="0"/>
              <a:t>+</a:t>
            </a:r>
          </a:p>
        </p:txBody>
      </p:sp>
      <p:sp>
        <p:nvSpPr>
          <p:cNvPr id="26" name="Rectangle 25">
            <a:extLst>
              <a:ext uri="{FF2B5EF4-FFF2-40B4-BE49-F238E27FC236}">
                <a16:creationId xmlns:a16="http://schemas.microsoft.com/office/drawing/2014/main" id="{FE1A29AE-DD0C-47AB-836C-08CA009E3B2B}"/>
              </a:ext>
            </a:extLst>
          </p:cNvPr>
          <p:cNvSpPr/>
          <p:nvPr/>
        </p:nvSpPr>
        <p:spPr>
          <a:xfrm>
            <a:off x="4549510" y="319930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E70474F3-E31B-4120-BAC3-A1DF1B76D7C0}"/>
              </a:ext>
            </a:extLst>
          </p:cNvPr>
          <p:cNvSpPr/>
          <p:nvPr/>
        </p:nvSpPr>
        <p:spPr>
          <a:xfrm>
            <a:off x="5638800" y="3179527"/>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D826716-9E47-4857-B64D-1DE11EE58AAD}"/>
              </a:ext>
            </a:extLst>
          </p:cNvPr>
          <p:cNvSpPr txBox="1"/>
          <p:nvPr/>
        </p:nvSpPr>
        <p:spPr>
          <a:xfrm>
            <a:off x="4114017" y="3235933"/>
            <a:ext cx="444500" cy="523220"/>
          </a:xfrm>
          <a:prstGeom prst="rect">
            <a:avLst/>
          </a:prstGeom>
          <a:noFill/>
        </p:spPr>
        <p:txBody>
          <a:bodyPr wrap="square" rtlCol="0">
            <a:spAutoFit/>
          </a:bodyPr>
          <a:lstStyle/>
          <a:p>
            <a:r>
              <a:rPr lang="fr-FR" sz="2800" dirty="0"/>
              <a:t>+</a:t>
            </a:r>
          </a:p>
        </p:txBody>
      </p:sp>
      <p:sp>
        <p:nvSpPr>
          <p:cNvPr id="29" name="Rectangle 28">
            <a:extLst>
              <a:ext uri="{FF2B5EF4-FFF2-40B4-BE49-F238E27FC236}">
                <a16:creationId xmlns:a16="http://schemas.microsoft.com/office/drawing/2014/main" id="{CCBD74ED-B2DB-423C-A85F-23DF30E4B3B8}"/>
              </a:ext>
            </a:extLst>
          </p:cNvPr>
          <p:cNvSpPr/>
          <p:nvPr/>
        </p:nvSpPr>
        <p:spPr>
          <a:xfrm>
            <a:off x="4549510" y="3433120"/>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067CE4D3-FBCA-4F3F-B675-257911F6FB25}"/>
              </a:ext>
            </a:extLst>
          </p:cNvPr>
          <p:cNvSpPr txBox="1"/>
          <p:nvPr/>
        </p:nvSpPr>
        <p:spPr>
          <a:xfrm>
            <a:off x="5223829" y="3248708"/>
            <a:ext cx="444500" cy="523220"/>
          </a:xfrm>
          <a:prstGeom prst="rect">
            <a:avLst/>
          </a:prstGeom>
          <a:noFill/>
        </p:spPr>
        <p:txBody>
          <a:bodyPr wrap="square" rtlCol="0">
            <a:spAutoFit/>
          </a:bodyPr>
          <a:lstStyle/>
          <a:p>
            <a:r>
              <a:rPr lang="fr-FR" sz="2800" dirty="0"/>
              <a:t>+</a:t>
            </a:r>
          </a:p>
        </p:txBody>
      </p:sp>
      <p:sp>
        <p:nvSpPr>
          <p:cNvPr id="32" name="TextBox 31">
            <a:extLst>
              <a:ext uri="{FF2B5EF4-FFF2-40B4-BE49-F238E27FC236}">
                <a16:creationId xmlns:a16="http://schemas.microsoft.com/office/drawing/2014/main" id="{8B2680AA-B58A-4E4D-9C6A-AC5F4D4A6D10}"/>
              </a:ext>
            </a:extLst>
          </p:cNvPr>
          <p:cNvSpPr txBox="1"/>
          <p:nvPr/>
        </p:nvSpPr>
        <p:spPr>
          <a:xfrm>
            <a:off x="6517661" y="3183661"/>
            <a:ext cx="383438" cy="461665"/>
          </a:xfrm>
          <a:prstGeom prst="rect">
            <a:avLst/>
          </a:prstGeom>
          <a:noFill/>
        </p:spPr>
        <p:txBody>
          <a:bodyPr wrap="none" rtlCol="0">
            <a:spAutoFit/>
          </a:bodyPr>
          <a:lstStyle/>
          <a:p>
            <a:r>
              <a:rPr lang="fr-FR" sz="2400" dirty="0"/>
              <a:t>N</a:t>
            </a:r>
            <a:endParaRPr lang="fr-FR" sz="2400" baseline="-25000" dirty="0"/>
          </a:p>
        </p:txBody>
      </p:sp>
      <p:sp>
        <p:nvSpPr>
          <p:cNvPr id="35" name="Content Placeholder 2">
            <a:extLst>
              <a:ext uri="{FF2B5EF4-FFF2-40B4-BE49-F238E27FC236}">
                <a16:creationId xmlns:a16="http://schemas.microsoft.com/office/drawing/2014/main" id="{873EAFDF-E315-42D6-83A4-15832E316D86}"/>
              </a:ext>
            </a:extLst>
          </p:cNvPr>
          <p:cNvSpPr txBox="1">
            <a:spLocks/>
          </p:cNvSpPr>
          <p:nvPr/>
        </p:nvSpPr>
        <p:spPr>
          <a:xfrm>
            <a:off x="7080995" y="2149574"/>
            <a:ext cx="4559300" cy="814793"/>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2400" dirty="0"/>
              <a:t>Hypothèse H</a:t>
            </a:r>
            <a:r>
              <a:rPr lang="fr-FR" sz="2400" baseline="-25000" dirty="0"/>
              <a:t>0</a:t>
            </a:r>
            <a:r>
              <a:rPr lang="fr-FR" sz="2400" dirty="0"/>
              <a:t> : la probabilité de trouver t</a:t>
            </a:r>
            <a:r>
              <a:rPr lang="fr-FR" sz="2400" baseline="-25000" dirty="0"/>
              <a:t>2</a:t>
            </a:r>
            <a:r>
              <a:rPr lang="fr-FR" sz="2400" dirty="0"/>
              <a:t> est la même dans et en dehors du contexte t</a:t>
            </a:r>
            <a:r>
              <a:rPr lang="fr-FR" sz="2400" baseline="-25000" dirty="0"/>
              <a:t>1</a:t>
            </a:r>
          </a:p>
          <a:p>
            <a:pPr marL="114300" indent="0">
              <a:buNone/>
            </a:pPr>
            <a:r>
              <a:rPr lang="fr-FR" sz="2400" dirty="0"/>
              <a:t>Hypothèse H</a:t>
            </a:r>
            <a:r>
              <a:rPr lang="fr-FR" sz="2400" baseline="-25000" dirty="0"/>
              <a:t>1</a:t>
            </a:r>
            <a:r>
              <a:rPr lang="fr-FR" sz="2400" dirty="0"/>
              <a:t> : elle n’est pas la même.</a:t>
            </a:r>
          </a:p>
        </p:txBody>
      </p:sp>
      <p:sp>
        <p:nvSpPr>
          <p:cNvPr id="36" name="Content Placeholder 2">
            <a:extLst>
              <a:ext uri="{FF2B5EF4-FFF2-40B4-BE49-F238E27FC236}">
                <a16:creationId xmlns:a16="http://schemas.microsoft.com/office/drawing/2014/main" id="{5AE7F617-323B-4B02-8175-AB829B5007A3}"/>
              </a:ext>
            </a:extLst>
          </p:cNvPr>
          <p:cNvSpPr txBox="1">
            <a:spLocks/>
          </p:cNvSpPr>
          <p:nvPr/>
        </p:nvSpPr>
        <p:spPr>
          <a:xfrm>
            <a:off x="7102483" y="2966991"/>
            <a:ext cx="5162811" cy="9118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1800" dirty="0"/>
              <a:t>H</a:t>
            </a:r>
            <a:r>
              <a:rPr lang="fr-FR" sz="1800" baseline="-25000" dirty="0"/>
              <a:t>0</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 = f</a:t>
            </a:r>
            <a:r>
              <a:rPr lang="fr-FR" sz="1800" baseline="-25000" dirty="0"/>
              <a:t>2</a:t>
            </a:r>
            <a:r>
              <a:rPr lang="fr-FR" sz="1800" dirty="0"/>
              <a:t> / N</a:t>
            </a:r>
          </a:p>
          <a:p>
            <a:pPr marL="114300" indent="0">
              <a:buNone/>
            </a:pPr>
            <a:r>
              <a:rPr lang="fr-FR" sz="1800" dirty="0"/>
              <a:t>H</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1,2</a:t>
            </a:r>
            <a:r>
              <a:rPr lang="fr-FR" sz="1800" dirty="0"/>
              <a:t> / f</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2</a:t>
            </a:r>
            <a:r>
              <a:rPr lang="fr-FR" sz="1800" dirty="0"/>
              <a:t> – f</a:t>
            </a:r>
            <a:r>
              <a:rPr lang="fr-FR" sz="1800" baseline="-25000" dirty="0"/>
              <a:t>1,2</a:t>
            </a:r>
            <a:r>
              <a:rPr lang="fr-FR" sz="1800" dirty="0"/>
              <a:t>) / (N – f</a:t>
            </a:r>
            <a:r>
              <a:rPr lang="fr-FR" sz="1800" baseline="-25000" dirty="0"/>
              <a:t>1</a:t>
            </a:r>
            <a:r>
              <a:rPr lang="fr-FR" sz="1800" dirty="0"/>
              <a:t>)</a:t>
            </a:r>
          </a:p>
          <a:p>
            <a:pPr marL="114300" indent="0">
              <a:buNone/>
            </a:pPr>
            <a:endParaRPr lang="fr-FR" sz="2400" dirty="0"/>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4793BDD-EFC3-46A2-830F-122A28170970}"/>
                  </a:ext>
                </a:extLst>
              </p:cNvPr>
              <p:cNvSpPr txBox="1">
                <a:spLocks/>
              </p:cNvSpPr>
              <p:nvPr/>
            </p:nvSpPr>
            <p:spPr>
              <a:xfrm>
                <a:off x="-51807" y="3795782"/>
                <a:ext cx="12295613" cy="29256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000" dirty="0"/>
                  <a:t>On compare les vraisemblances des deux hypothèses, calculées à partir des tirages du terme t2 au sein et en dehors du contexte t1 avec les probabilités conditionnelles différentes selon les deux hypothèses. </a:t>
                </a:r>
              </a:p>
              <a:p>
                <a:pPr marL="457200" lvl="1" indent="0">
                  <a:buNone/>
                </a:pPr>
                <a:r>
                  <a:rPr lang="fr-FR" sz="2000" dirty="0"/>
                  <a:t>En notant b(k ; n, p) la loi binomiale donnant la probabilité d’obtenir k fois l’événement de probabilité p en     n tirages </a:t>
                </a:r>
                <a:r>
                  <a:rPr lang="fr-FR" sz="2000" dirty="0">
                    <a:solidFill>
                      <a:srgbClr val="0070C0"/>
                    </a:solidFill>
                    <a:latin typeface="Cambria Math" panose="02040503050406030204" pitchFamily="18" charset="0"/>
                    <a:ea typeface="Cambria Math" panose="02040503050406030204" pitchFamily="18" charset="0"/>
                  </a:rPr>
                  <a:t>b(k ; n, p) =</a:t>
                </a:r>
                <a:r>
                  <a:rPr lang="fr-FR" sz="2000" dirty="0">
                    <a:solidFill>
                      <a:srgbClr val="0070C0"/>
                    </a:solidFill>
                  </a:rPr>
                  <a:t> </a:t>
                </a:r>
                <a14:m>
                  <m:oMath xmlns:m="http://schemas.openxmlformats.org/officeDocument/2006/math">
                    <m:d>
                      <m:dPr>
                        <m:ctrlPr>
                          <a:rPr lang="fr-FR" sz="2000" i="1" smtClean="0">
                            <a:solidFill>
                              <a:srgbClr val="0070C0"/>
                            </a:solidFill>
                            <a:latin typeface="Cambria Math" panose="02040503050406030204" pitchFamily="18" charset="0"/>
                          </a:rPr>
                        </m:ctrlPr>
                      </m:dPr>
                      <m:e>
                        <m:m>
                          <m:mPr>
                            <m:mcs>
                              <m:mc>
                                <m:mcPr>
                                  <m:count m:val="1"/>
                                  <m:mcJc m:val="center"/>
                                </m:mcPr>
                              </m:mc>
                            </m:mcs>
                            <m:ctrlPr>
                              <a:rPr lang="fr-FR" sz="2000" i="1" smtClean="0">
                                <a:solidFill>
                                  <a:srgbClr val="0070C0"/>
                                </a:solidFill>
                                <a:latin typeface="Cambria Math" panose="02040503050406030204" pitchFamily="18" charset="0"/>
                              </a:rPr>
                            </m:ctrlPr>
                          </m:mPr>
                          <m:mr>
                            <m:e>
                              <m:r>
                                <m:rPr>
                                  <m:brk m:alnAt="7"/>
                                </m:rPr>
                                <a:rPr lang="fr-FR" sz="2000" b="0" i="1" smtClean="0">
                                  <a:solidFill>
                                    <a:srgbClr val="0070C0"/>
                                  </a:solidFill>
                                  <a:latin typeface="Cambria Math" panose="02040503050406030204" pitchFamily="18" charset="0"/>
                                </a:rPr>
                                <m:t>𝑛</m:t>
                              </m:r>
                            </m:e>
                          </m:mr>
                          <m:mr>
                            <m:e>
                              <m:r>
                                <a:rPr lang="fr-FR" sz="2000" b="0" i="1" smtClean="0">
                                  <a:solidFill>
                                    <a:srgbClr val="0070C0"/>
                                  </a:solidFill>
                                  <a:latin typeface="Cambria Math" panose="02040503050406030204" pitchFamily="18" charset="0"/>
                                </a:rPr>
                                <m:t>𝑘</m:t>
                              </m:r>
                            </m:e>
                          </m:mr>
                        </m:m>
                      </m:e>
                    </m:d>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𝑙</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oMath>
                </a14:m>
                <a:r>
                  <a:rPr lang="fr-FR" sz="2000" dirty="0">
                    <a:solidFill>
                      <a:srgbClr val="0070C0"/>
                    </a:solidFill>
                  </a:rPr>
                  <a:t> avec </a:t>
                </a:r>
                <a:r>
                  <a:rPr lang="fr-FR" sz="2000" dirty="0">
                    <a:solidFill>
                      <a:srgbClr val="0070C0"/>
                    </a:solidFill>
                    <a:latin typeface="Cambria Math" panose="02040503050406030204" pitchFamily="18" charset="0"/>
                    <a:ea typeface="Cambria Math" panose="02040503050406030204" pitchFamily="18" charset="0"/>
                  </a:rPr>
                  <a:t>L</a:t>
                </a:r>
                <a14:m>
                  <m:oMath xmlns:m="http://schemas.openxmlformats.org/officeDocument/2006/math">
                    <m:d>
                      <m:dPr>
                        <m:ctrlPr>
                          <a:rPr lang="fr-FR" sz="2000" b="0" i="1" smtClean="0">
                            <a:solidFill>
                              <a:srgbClr val="0070C0"/>
                            </a:solidFill>
                            <a:latin typeface="Cambria Math" panose="02040503050406030204" pitchFamily="18" charset="0"/>
                          </a:rPr>
                        </m:ctrlPr>
                      </m:dPr>
                      <m:e>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e>
                    </m:d>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𝑝</m:t>
                        </m:r>
                      </m:e>
                      <m:sup>
                        <m:r>
                          <a:rPr lang="fr-FR" sz="2000" b="0" i="1" smtClean="0">
                            <a:solidFill>
                              <a:srgbClr val="0070C0"/>
                            </a:solidFill>
                            <a:latin typeface="Cambria Math" panose="02040503050406030204" pitchFamily="18" charset="0"/>
                          </a:rPr>
                          <m:t>𝑘</m:t>
                        </m:r>
                      </m:sup>
                    </m:sSup>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(1−</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e>
                      <m:sup>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sup>
                    </m:sSup>
                  </m:oMath>
                </a14:m>
                <a:endParaRPr lang="fr-FR" sz="2000" dirty="0"/>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marL="457200" lvl="1" indent="0">
                  <a:buNone/>
                </a:pPr>
                <a:r>
                  <a:rPr lang="fr-FR" sz="2000" dirty="0"/>
                  <a:t>La quantité : </a:t>
                </a:r>
                <a:r>
                  <a:rPr lang="fr-FR" sz="2000" dirty="0">
                    <a:solidFill>
                      <a:srgbClr val="0070C0"/>
                    </a:solidFill>
                    <a:latin typeface="Cambria Math" panose="02040503050406030204" pitchFamily="18" charset="0"/>
                    <a:ea typeface="Cambria Math" panose="02040503050406030204" pitchFamily="18" charset="0"/>
                  </a:rPr>
                  <a:t>-2 log (V(H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000" dirty="0"/>
                  <a:t>tend vers une loi du </a:t>
                </a:r>
                <a:r>
                  <a:rPr lang="el-GR" sz="2000" dirty="0"/>
                  <a:t>χ</a:t>
                </a:r>
                <a:r>
                  <a:rPr lang="el-GR" sz="2000" baseline="30000" dirty="0"/>
                  <a:t>2</a:t>
                </a:r>
                <a:r>
                  <a:rPr lang="fr-FR" sz="2000" dirty="0"/>
                  <a:t> à 1 degré de liberté, avec le même test disponible</a:t>
                </a:r>
              </a:p>
              <a:p>
                <a:pPr marL="457200" lvl="1" indent="0">
                  <a:buNone/>
                </a:pPr>
                <a:r>
                  <a:rPr lang="fr-FR" sz="2000" dirty="0"/>
                  <a:t>Et vaut : </a:t>
                </a:r>
                <a:r>
                  <a:rPr lang="fr-FR" sz="2000" dirty="0">
                    <a:solidFill>
                      <a:srgbClr val="0070C0"/>
                    </a:solidFill>
                    <a:latin typeface="Cambria Math" panose="02040503050406030204" pitchFamily="18" charset="0"/>
                    <a:ea typeface="Cambria Math" panose="02040503050406030204" pitchFamily="18" charset="0"/>
                  </a:rPr>
                  <a:t>-2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a:t>
                </a:r>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lvl="1"/>
                <a:endParaRPr lang="fr-FR" sz="2000" dirty="0"/>
              </a:p>
              <a:p>
                <a:pPr lvl="1"/>
                <a:endParaRPr lang="fr-FR" sz="2000" dirty="0"/>
              </a:p>
            </p:txBody>
          </p:sp>
        </mc:Choice>
        <mc:Fallback xmlns="">
          <p:sp>
            <p:nvSpPr>
              <p:cNvPr id="37" name="Content Placeholder 2">
                <a:extLst>
                  <a:ext uri="{FF2B5EF4-FFF2-40B4-BE49-F238E27FC236}">
                    <a16:creationId xmlns:a16="http://schemas.microsoft.com/office/drawing/2014/main" id="{04793BDD-EFC3-46A2-830F-122A28170970}"/>
                  </a:ext>
                </a:extLst>
              </p:cNvPr>
              <p:cNvSpPr txBox="1">
                <a:spLocks noRot="1" noChangeAspect="1" noMove="1" noResize="1" noEditPoints="1" noAdjustHandles="1" noChangeArrowheads="1" noChangeShapeType="1" noTextEdit="1"/>
              </p:cNvSpPr>
              <p:nvPr/>
            </p:nvSpPr>
            <p:spPr>
              <a:xfrm>
                <a:off x="-51807" y="3795782"/>
                <a:ext cx="12295613" cy="2925693"/>
              </a:xfrm>
              <a:prstGeom prst="rect">
                <a:avLst/>
              </a:prstGeom>
              <a:blipFill>
                <a:blip r:embed="rId5"/>
                <a:stretch>
                  <a:fillRect t="-2292"/>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A0157C35-0CE6-47BC-8E12-F0A48FF4B5EC}"/>
              </a:ext>
            </a:extLst>
          </p:cNvPr>
          <p:cNvSpPr txBox="1"/>
          <p:nvPr/>
        </p:nvSpPr>
        <p:spPr>
          <a:xfrm>
            <a:off x="5178185" y="2038919"/>
            <a:ext cx="444500" cy="523220"/>
          </a:xfrm>
          <a:prstGeom prst="rect">
            <a:avLst/>
          </a:prstGeom>
          <a:noFill/>
        </p:spPr>
        <p:txBody>
          <a:bodyPr wrap="square" rtlCol="0">
            <a:spAutoFit/>
          </a:bodyPr>
          <a:lstStyle/>
          <a:p>
            <a:r>
              <a:rPr lang="fr-FR" sz="2800" dirty="0"/>
              <a:t>+</a:t>
            </a:r>
          </a:p>
        </p:txBody>
      </p:sp>
      <p:sp>
        <p:nvSpPr>
          <p:cNvPr id="33" name="TextBox 32">
            <a:extLst>
              <a:ext uri="{FF2B5EF4-FFF2-40B4-BE49-F238E27FC236}">
                <a16:creationId xmlns:a16="http://schemas.microsoft.com/office/drawing/2014/main" id="{B4742803-8B26-4079-9F30-50F8E9D913A4}"/>
              </a:ext>
            </a:extLst>
          </p:cNvPr>
          <p:cNvSpPr txBox="1"/>
          <p:nvPr/>
        </p:nvSpPr>
        <p:spPr>
          <a:xfrm>
            <a:off x="6216033" y="2046969"/>
            <a:ext cx="444500" cy="523220"/>
          </a:xfrm>
          <a:prstGeom prst="rect">
            <a:avLst/>
          </a:prstGeom>
          <a:noFill/>
        </p:spPr>
        <p:txBody>
          <a:bodyPr wrap="square" rtlCol="0">
            <a:spAutoFit/>
          </a:bodyPr>
          <a:lstStyle/>
          <a:p>
            <a:r>
              <a:rPr lang="fr-FR" sz="2800" dirty="0"/>
              <a:t>=</a:t>
            </a:r>
          </a:p>
        </p:txBody>
      </p:sp>
      <p:sp>
        <p:nvSpPr>
          <p:cNvPr id="34" name="TextBox 33">
            <a:extLst>
              <a:ext uri="{FF2B5EF4-FFF2-40B4-BE49-F238E27FC236}">
                <a16:creationId xmlns:a16="http://schemas.microsoft.com/office/drawing/2014/main" id="{F1F66712-4AA2-416C-92E5-2054903E22D1}"/>
              </a:ext>
            </a:extLst>
          </p:cNvPr>
          <p:cNvSpPr txBox="1"/>
          <p:nvPr/>
        </p:nvSpPr>
        <p:spPr>
          <a:xfrm>
            <a:off x="6230503" y="2366434"/>
            <a:ext cx="444500" cy="523220"/>
          </a:xfrm>
          <a:prstGeom prst="rect">
            <a:avLst/>
          </a:prstGeom>
          <a:noFill/>
        </p:spPr>
        <p:txBody>
          <a:bodyPr wrap="square" rtlCol="0">
            <a:spAutoFit/>
          </a:bodyPr>
          <a:lstStyle/>
          <a:p>
            <a:r>
              <a:rPr lang="fr-FR" sz="2800" dirty="0"/>
              <a:t>=</a:t>
            </a:r>
          </a:p>
        </p:txBody>
      </p:sp>
      <p:sp>
        <p:nvSpPr>
          <p:cNvPr id="38" name="TextBox 37">
            <a:extLst>
              <a:ext uri="{FF2B5EF4-FFF2-40B4-BE49-F238E27FC236}">
                <a16:creationId xmlns:a16="http://schemas.microsoft.com/office/drawing/2014/main" id="{4C3C8A3A-F03F-4C50-8FBE-6949300C61DA}"/>
              </a:ext>
            </a:extLst>
          </p:cNvPr>
          <p:cNvSpPr txBox="1"/>
          <p:nvPr/>
        </p:nvSpPr>
        <p:spPr>
          <a:xfrm>
            <a:off x="6241317" y="3127683"/>
            <a:ext cx="444500" cy="523220"/>
          </a:xfrm>
          <a:prstGeom prst="rect">
            <a:avLst/>
          </a:prstGeom>
          <a:noFill/>
        </p:spPr>
        <p:txBody>
          <a:bodyPr wrap="square" rtlCol="0">
            <a:spAutoFit/>
          </a:bodyPr>
          <a:lstStyle/>
          <a:p>
            <a:r>
              <a:rPr lang="fr-FR" sz="2800" dirty="0"/>
              <a:t>=</a:t>
            </a:r>
          </a:p>
        </p:txBody>
      </p:sp>
      <p:cxnSp>
        <p:nvCxnSpPr>
          <p:cNvPr id="5" name="Straight Connector 4">
            <a:extLst>
              <a:ext uri="{FF2B5EF4-FFF2-40B4-BE49-F238E27FC236}">
                <a16:creationId xmlns:a16="http://schemas.microsoft.com/office/drawing/2014/main" id="{8F9308EC-0F9D-4FF4-8BDE-D5E6FC138766}"/>
              </a:ext>
            </a:extLst>
          </p:cNvPr>
          <p:cNvCxnSpPr>
            <a:cxnSpLocks/>
          </p:cNvCxnSpPr>
          <p:nvPr/>
        </p:nvCxnSpPr>
        <p:spPr>
          <a:xfrm>
            <a:off x="7043145" y="2116153"/>
            <a:ext cx="29809" cy="151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6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Création et exploitation d’un réseau sémantique à partir des associations entre termes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76200" y="958763"/>
            <a:ext cx="12039600" cy="5899237"/>
          </a:xfrm>
        </p:spPr>
        <p:txBody>
          <a:bodyPr/>
          <a:lstStyle/>
          <a:p>
            <a:r>
              <a:rPr lang="fr-FR" dirty="0"/>
              <a:t>Choix de la nature de relation étudiée</a:t>
            </a:r>
          </a:p>
          <a:p>
            <a:pPr lvl="1"/>
            <a:r>
              <a:rPr lang="fr-FR" dirty="0"/>
              <a:t>proximité sémantique, associations paradigmatiques, syntagmatiques</a:t>
            </a:r>
          </a:p>
          <a:p>
            <a:r>
              <a:rPr lang="fr-FR" dirty="0"/>
              <a:t>Création du réseau sémantique</a:t>
            </a:r>
          </a:p>
          <a:p>
            <a:pPr lvl="1"/>
            <a:r>
              <a:rPr lang="fr-FR" b="1" dirty="0"/>
              <a:t>Elimination</a:t>
            </a:r>
            <a:r>
              <a:rPr lang="fr-FR" dirty="0"/>
              <a:t> des associations ne satisfaisant pas au </a:t>
            </a:r>
            <a:r>
              <a:rPr lang="fr-FR" b="1" dirty="0"/>
              <a:t>test statistique</a:t>
            </a:r>
            <a:r>
              <a:rPr lang="fr-FR" dirty="0"/>
              <a:t> choisi (</a:t>
            </a:r>
            <a:r>
              <a:rPr lang="el-GR" dirty="0"/>
              <a:t>χ</a:t>
            </a:r>
            <a:r>
              <a:rPr lang="el-GR" baseline="30000" dirty="0"/>
              <a:t>2</a:t>
            </a:r>
            <a:r>
              <a:rPr lang="fr-FR" dirty="0"/>
              <a:t>, t, </a:t>
            </a:r>
            <a:r>
              <a:rPr lang="fr-FR" dirty="0" err="1"/>
              <a:t>likelihood</a:t>
            </a:r>
            <a:r>
              <a:rPr lang="fr-FR" dirty="0"/>
              <a:t>)</a:t>
            </a:r>
          </a:p>
          <a:p>
            <a:pPr lvl="1"/>
            <a:r>
              <a:rPr lang="fr-FR" b="1" dirty="0"/>
              <a:t>Sélection</a:t>
            </a:r>
            <a:r>
              <a:rPr lang="fr-FR" dirty="0"/>
              <a:t> des associations dont l’</a:t>
            </a:r>
            <a:r>
              <a:rPr lang="fr-FR" b="1" dirty="0"/>
              <a:t>information mutuelle</a:t>
            </a:r>
            <a:r>
              <a:rPr lang="fr-FR" dirty="0"/>
              <a:t> est supérieure à un certain seuil</a:t>
            </a:r>
          </a:p>
          <a:p>
            <a:pPr lvl="2"/>
            <a:r>
              <a:rPr lang="fr-FR" sz="2200" dirty="0"/>
              <a:t>Seuil choisi de façon à obtenir au sein du réseau des clusters tels que les connexions entre ces clusters soient maintenues (le seuil ne doit pas être trop élevé), mais aussi tels que les frontières entre ces clusters soient assez marquées (le seuil ne doit pas être trop bas)</a:t>
            </a:r>
          </a:p>
          <a:p>
            <a:r>
              <a:rPr lang="fr-FR" dirty="0"/>
              <a:t>Exploitation du réseau</a:t>
            </a:r>
          </a:p>
          <a:p>
            <a:pPr lvl="1"/>
            <a:r>
              <a:rPr lang="fr-FR" dirty="0"/>
              <a:t>Métriques associées au réseau, </a:t>
            </a:r>
          </a:p>
          <a:p>
            <a:pPr lvl="1"/>
            <a:r>
              <a:rPr lang="fr-FR" dirty="0"/>
              <a:t>Clustering de réseau / détection de communautés :</a:t>
            </a:r>
          </a:p>
          <a:p>
            <a:pPr lvl="2"/>
            <a:r>
              <a:rPr lang="fr-FR" sz="2200" dirty="0"/>
              <a:t>Librairie Python : </a:t>
            </a:r>
            <a:r>
              <a:rPr lang="fr-FR" sz="2200" dirty="0" err="1"/>
              <a:t>NetworkX</a:t>
            </a:r>
            <a:endParaRPr lang="fr-FR" sz="2200" dirty="0"/>
          </a:p>
          <a:p>
            <a:pPr lvl="1"/>
            <a:r>
              <a:rPr lang="fr-FR" dirty="0"/>
              <a:t>Représentation graphique :</a:t>
            </a:r>
          </a:p>
          <a:p>
            <a:pPr lvl="2"/>
            <a:r>
              <a:rPr lang="fr-FR" sz="2200" dirty="0" err="1"/>
              <a:t>Plotly</a:t>
            </a:r>
            <a:r>
              <a:rPr lang="fr-FR" sz="2200" dirty="0"/>
              <a:t>, </a:t>
            </a:r>
            <a:r>
              <a:rPr lang="fr-FR" sz="2200" dirty="0" err="1"/>
              <a:t>pyvis</a:t>
            </a:r>
            <a:r>
              <a:rPr lang="fr-FR" sz="2200" dirty="0"/>
              <a:t> ou exporter de </a:t>
            </a:r>
            <a:r>
              <a:rPr lang="fr-FR" sz="2200" dirty="0" err="1"/>
              <a:t>NetworkX</a:t>
            </a:r>
            <a:r>
              <a:rPr lang="fr-FR" sz="2200" dirty="0"/>
              <a:t> vers </a:t>
            </a:r>
            <a:r>
              <a:rPr lang="fr-FR" sz="2200" dirty="0" err="1"/>
              <a:t>Gephi</a:t>
            </a:r>
            <a:endParaRPr lang="fr-FR" sz="2200" dirty="0"/>
          </a:p>
          <a:p>
            <a:pPr marL="0" indent="0">
              <a:buNone/>
            </a:pPr>
            <a:endParaRPr lang="fr-FR" dirty="0"/>
          </a:p>
        </p:txBody>
      </p:sp>
    </p:spTree>
    <p:extLst>
      <p:ext uri="{BB962C8B-B14F-4D97-AF65-F5344CB8AC3E}">
        <p14:creationId xmlns:p14="http://schemas.microsoft.com/office/powerpoint/2010/main" val="1071014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Spécificité d’un terme sur un corpus par rapport à un autre</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409073" y="1060363"/>
            <a:ext cx="11454063" cy="5162839"/>
          </a:xfrm>
        </p:spPr>
        <p:txBody>
          <a:bodyPr/>
          <a:lstStyle/>
          <a:p>
            <a:r>
              <a:rPr lang="fr-FR" dirty="0"/>
              <a:t>Spécificité d’un terme sur un corpus par rapport à un corpus de référence</a:t>
            </a:r>
          </a:p>
          <a:p>
            <a:pPr lvl="1"/>
            <a:r>
              <a:rPr lang="fr-FR" dirty="0"/>
              <a:t>Ou sur un sous-corpus par rapport au corpus d’ensemble</a:t>
            </a:r>
          </a:p>
          <a:p>
            <a:r>
              <a:rPr lang="fr-FR" dirty="0"/>
              <a:t>Plusieurs tests disponibles</a:t>
            </a:r>
          </a:p>
          <a:p>
            <a:pPr lvl="1"/>
            <a:r>
              <a:rPr lang="fr-FR" dirty="0"/>
              <a:t>Log de vraisemblances</a:t>
            </a:r>
          </a:p>
          <a:p>
            <a:pPr lvl="1"/>
            <a:r>
              <a:rPr lang="fr-FR" dirty="0"/>
              <a:t>Spécificité</a:t>
            </a:r>
          </a:p>
          <a:p>
            <a:pPr marL="0" indent="0">
              <a:buNone/>
            </a:pPr>
            <a:endParaRPr lang="fr-FR" dirty="0"/>
          </a:p>
        </p:txBody>
      </p:sp>
    </p:spTree>
    <p:extLst>
      <p:ext uri="{BB962C8B-B14F-4D97-AF65-F5344CB8AC3E}">
        <p14:creationId xmlns:p14="http://schemas.microsoft.com/office/powerpoint/2010/main" val="1912827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log des vraisemblances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205204" y="1027706"/>
                <a:ext cx="11861800" cy="4186551"/>
              </a:xfrm>
            </p:spPr>
            <p:txBody>
              <a:bodyPr>
                <a:normAutofit fontScale="77500" lnSpcReduction="20000"/>
              </a:bodyPr>
              <a:lstStyle/>
              <a:p>
                <a:r>
                  <a:rPr lang="fr-FR" dirty="0"/>
                  <a:t>Comparaison entre les fréquences effectivement observées et les fréquences attendues si il y avait effectivement indépendance.</a:t>
                </a:r>
              </a:p>
              <a:p>
                <a:r>
                  <a:rPr lang="fr-FR" dirty="0"/>
                  <a:t>On examine les fréquences du terme t entre les deux corpus, testé et de référence, et en comparaison avec la totalité des termes des corpus</a:t>
                </a:r>
                <a:endParaRPr lang="fr-FR" baseline="-25000" dirty="0"/>
              </a:p>
              <a:p>
                <a:endParaRPr lang="fr-FR" dirty="0"/>
              </a:p>
              <a:p>
                <a:endParaRPr lang="fr-FR" dirty="0"/>
              </a:p>
              <a:p>
                <a:pPr lvl="1"/>
                <a:endParaRPr lang="fr-FR" dirty="0"/>
              </a:p>
              <a:p>
                <a:pPr marL="457200" lvl="1" indent="0">
                  <a:buNone/>
                </a:pPr>
                <a:endParaRPr lang="fr-FR" dirty="0"/>
              </a:p>
              <a:p>
                <a:pPr marL="457200" lvl="1" indent="0">
                  <a:buNone/>
                </a:pPr>
                <a:endParaRPr lang="fr-FR" dirty="0"/>
              </a:p>
              <a:p>
                <a:pPr lvl="1"/>
                <a:r>
                  <a:rPr lang="fr-FR" dirty="0"/>
                  <a:t>Le log des vraisemblances LV est défini par la valeur  </a:t>
                </a:r>
                <a:r>
                  <a:rPr lang="fr-FR" dirty="0">
                    <a:solidFill>
                      <a:srgbClr val="0070C0"/>
                    </a:solidFill>
                  </a:rPr>
                  <a:t>-2 ln </a:t>
                </a:r>
                <a:r>
                  <a:rPr lang="el-GR" dirty="0">
                    <a:solidFill>
                      <a:srgbClr val="0070C0"/>
                    </a:solidFill>
                  </a:rPr>
                  <a:t>λ</a:t>
                </a:r>
                <a:r>
                  <a:rPr lang="fr-FR" dirty="0">
                    <a:solidFill>
                      <a:srgbClr val="0070C0"/>
                    </a:solidFill>
                  </a:rPr>
                  <a:t> =  </a:t>
                </a:r>
                <a14:m>
                  <m:oMath xmlns:m="http://schemas.openxmlformats.org/officeDocument/2006/math">
                    <m:r>
                      <a:rPr lang="fr-FR" sz="2600" b="0" i="0" smtClean="0">
                        <a:solidFill>
                          <a:srgbClr val="0070C0"/>
                        </a:solidFill>
                        <a:latin typeface="Cambria Math" panose="02040503050406030204" pitchFamily="18" charset="0"/>
                      </a:rPr>
                      <m:t>2</m:t>
                    </m:r>
                    <m:nary>
                      <m:naryPr>
                        <m:chr m:val="∑"/>
                        <m:supHide m:val="on"/>
                        <m:ctrlPr>
                          <a:rPr lang="fr-FR" sz="2600" i="1" smtClean="0">
                            <a:solidFill>
                              <a:srgbClr val="0070C0"/>
                            </a:solidFill>
                            <a:latin typeface="Cambria Math" panose="02040503050406030204" pitchFamily="18" charset="0"/>
                          </a:rPr>
                        </m:ctrlPr>
                      </m:naryPr>
                      <m:sub>
                        <m:r>
                          <m:rPr>
                            <m:brk m:alnAt="7"/>
                          </m:rPr>
                          <a:rPr lang="fr-FR" sz="2600" b="0" i="1" smtClean="0">
                            <a:solidFill>
                              <a:srgbClr val="0070C0"/>
                            </a:solidFill>
                            <a:latin typeface="Cambria Math" panose="02040503050406030204" pitchFamily="18" charset="0"/>
                          </a:rPr>
                          <m:t>𝑖</m:t>
                        </m:r>
                      </m:sub>
                      <m:sup/>
                      <m:e>
                        <m:sSub>
                          <m:sSubPr>
                            <m:ctrlPr>
                              <a:rPr lang="fr-FR" sz="2600" i="1">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i="1">
                                <a:solidFill>
                                  <a:srgbClr val="0070C0"/>
                                </a:solidFill>
                                <a:latin typeface="Cambria Math" panose="02040503050406030204" pitchFamily="18" charset="0"/>
                              </a:rPr>
                              <m:t>𝑖</m:t>
                            </m:r>
                          </m:sub>
                        </m:sSub>
                        <m:r>
                          <a:rPr lang="fr-FR" sz="2600" b="0" i="1" smtClean="0">
                            <a:solidFill>
                              <a:srgbClr val="0070C0"/>
                            </a:solidFill>
                            <a:latin typeface="Cambria Math" panose="02040503050406030204" pitchFamily="18" charset="0"/>
                          </a:rPr>
                          <m:t> </m:t>
                        </m:r>
                        <m:r>
                          <a:rPr lang="fr-FR" sz="2600" b="0" i="1" smtClean="0">
                            <a:solidFill>
                              <a:srgbClr val="0070C0"/>
                            </a:solidFill>
                            <a:latin typeface="Cambria Math" panose="02040503050406030204" pitchFamily="18" charset="0"/>
                          </a:rPr>
                          <m:t>𝑙𝑛</m:t>
                        </m:r>
                        <m:f>
                          <m:fPr>
                            <m:ctrlPr>
                              <a:rPr lang="fr-FR" sz="2600" i="1" smtClean="0">
                                <a:solidFill>
                                  <a:srgbClr val="0070C0"/>
                                </a:solidFill>
                                <a:latin typeface="Cambria Math" panose="02040503050406030204" pitchFamily="18" charset="0"/>
                              </a:rPr>
                            </m:ctrlPr>
                          </m:fPr>
                          <m:num>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b="0" i="1" smtClean="0">
                                    <a:solidFill>
                                      <a:srgbClr val="0070C0"/>
                                    </a:solidFill>
                                    <a:latin typeface="Cambria Math" panose="02040503050406030204" pitchFamily="18" charset="0"/>
                                  </a:rPr>
                                  <m:t>𝑖</m:t>
                                </m:r>
                              </m:sub>
                            </m:sSub>
                          </m:num>
                          <m:den>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𝐴</m:t>
                                </m:r>
                              </m:e>
                              <m:sub>
                                <m:r>
                                  <a:rPr lang="fr-FR" sz="2600" b="0" i="1" smtClean="0">
                                    <a:solidFill>
                                      <a:srgbClr val="0070C0"/>
                                    </a:solidFill>
                                    <a:latin typeface="Cambria Math" panose="02040503050406030204" pitchFamily="18" charset="0"/>
                                  </a:rPr>
                                  <m:t>𝑖</m:t>
                                </m:r>
                              </m:sub>
                            </m:sSub>
                          </m:den>
                        </m:f>
                      </m:e>
                    </m:nary>
                  </m:oMath>
                </a14:m>
                <a:r>
                  <a:rPr lang="fr-FR" dirty="0"/>
                  <a:t>  et suit une loi du </a:t>
                </a:r>
                <a:r>
                  <a:rPr lang="el-GR" dirty="0"/>
                  <a:t>χ</a:t>
                </a:r>
                <a:r>
                  <a:rPr lang="el-GR" baseline="30000" dirty="0"/>
                  <a:t>2</a:t>
                </a:r>
                <a:r>
                  <a:rPr lang="fr-FR" dirty="0"/>
                  <a:t> à 1 degré de liberté</a:t>
                </a:r>
              </a:p>
              <a:p>
                <a:pPr lvl="1"/>
                <a:r>
                  <a:rPr lang="fr-FR" dirty="0"/>
                  <a:t>Si LV est supérieur à une valeur dépendant de l’intervalle de confiance (3.84 pour une confiance pour rejeter l’indépendance à 95 %), alors la cooccurrence est pertinente</a:t>
                </a:r>
              </a:p>
              <a:p>
                <a:pPr lvl="1"/>
                <a:r>
                  <a:rPr lang="fr-FR" dirty="0"/>
                  <a:t>Exemple de deux sous-corpus, 2019 testé en référence avec la période 2018 :</a:t>
                </a:r>
              </a:p>
            </p:txBody>
          </p:sp>
        </mc:Choice>
        <mc:Fallback xmlns="">
          <p:sp>
            <p:nvSpPr>
              <p:cNvPr id="4" name="Content Placeholder 2">
                <a:extLst>
                  <a:ext uri="{FF2B5EF4-FFF2-40B4-BE49-F238E27FC236}">
                    <a16:creationId xmlns:a16="http://schemas.microsoft.com/office/drawing/2014/main" id="{8D29730D-84F9-41D8-9DDF-222E1BA87BC6}"/>
                  </a:ext>
                </a:extLst>
              </p:cNvPr>
              <p:cNvSpPr>
                <a:spLocks noGrp="1" noRot="1" noChangeAspect="1" noMove="1" noResize="1" noEditPoints="1" noAdjustHandles="1" noChangeArrowheads="1" noChangeShapeType="1" noTextEdit="1"/>
              </p:cNvSpPr>
              <p:nvPr>
                <p:ph idx="1"/>
              </p:nvPr>
            </p:nvSpPr>
            <p:spPr>
              <a:xfrm>
                <a:off x="205204" y="1027706"/>
                <a:ext cx="11861800" cy="4186551"/>
              </a:xfrm>
              <a:blipFill>
                <a:blip r:embed="rId3"/>
                <a:stretch>
                  <a:fillRect l="-925" t="-3936" r="-617" b="-1312"/>
                </a:stretch>
              </a:blipFill>
            </p:spPr>
            <p:txBody>
              <a:bodyPr/>
              <a:lstStyle/>
              <a:p>
                <a:r>
                  <a:rPr lang="fr-FR">
                    <a:noFill/>
                  </a:rPr>
                  <a:t> </a:t>
                </a:r>
              </a:p>
            </p:txBody>
          </p:sp>
        </mc:Fallback>
      </mc:AlternateContent>
      <p:graphicFrame>
        <p:nvGraphicFramePr>
          <p:cNvPr id="5" name="Table 4">
            <a:extLst>
              <a:ext uri="{FF2B5EF4-FFF2-40B4-BE49-F238E27FC236}">
                <a16:creationId xmlns:a16="http://schemas.microsoft.com/office/drawing/2014/main" id="{4E9B796C-9B7E-47F7-BA90-8235503D2516}"/>
              </a:ext>
            </a:extLst>
          </p:cNvPr>
          <p:cNvGraphicFramePr>
            <a:graphicFrameLocks noGrp="1"/>
          </p:cNvGraphicFramePr>
          <p:nvPr>
            <p:extLst>
              <p:ext uri="{D42A27DB-BD31-4B8C-83A1-F6EECF244321}">
                <p14:modId xmlns:p14="http://schemas.microsoft.com/office/powerpoint/2010/main" val="2344383843"/>
              </p:ext>
            </p:extLst>
          </p:nvPr>
        </p:nvGraphicFramePr>
        <p:xfrm>
          <a:off x="2008415" y="2233755"/>
          <a:ext cx="3746500" cy="1310477"/>
        </p:xfrm>
        <a:graphic>
          <a:graphicData uri="http://schemas.openxmlformats.org/drawingml/2006/table">
            <a:tbl>
              <a:tblPr firstRow="1" firstCol="1" bandRow="1">
                <a:tableStyleId>{5C22544A-7EE6-4342-B048-85BDC9FD1C3A}</a:tableStyleId>
              </a:tblPr>
              <a:tblGrid>
                <a:gridCol w="1474198">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Corpus testé</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922196228"/>
                  </a:ext>
                </a:extLst>
              </a:tr>
              <a:tr h="64036">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Nb termes</a:t>
                      </a: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167388">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bl>
              </a:graphicData>
            </a:graphic>
          </p:graphicFrame>
        </mc:Choice>
        <mc:Fallback xmlns="">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607060">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endParaRPr lang="fr-FR"/>
                        </a:p>
                      </a:txBody>
                      <a:tcPr marL="68580" marR="68580" marT="0" marB="0">
                        <a:blipFill>
                          <a:blip r:embed="rId8"/>
                          <a:stretch>
                            <a:fillRect l="-81728" t="-131000" r="-91030" b="-2000"/>
                          </a:stretch>
                        </a:blipFill>
                      </a:tcPr>
                    </a:tc>
                    <a:tc>
                      <a:txBody>
                        <a:bodyPr/>
                        <a:lstStyle/>
                        <a:p>
                          <a:endParaRPr lang="fr-FR"/>
                        </a:p>
                      </a:txBody>
                      <a:tcPr marL="68580" marR="68580" marT="0" marB="0">
                        <a:blipFill>
                          <a:blip r:embed="rId8"/>
                          <a:stretch>
                            <a:fillRect l="-202593" t="-131000" r="-1481" b="-2000"/>
                          </a:stretch>
                        </a:blipFill>
                      </a:tcPr>
                    </a:tc>
                    <a:extLst>
                      <a:ext uri="{0D108BD9-81ED-4DB2-BD59-A6C34878D82A}">
                        <a16:rowId xmlns:a16="http://schemas.microsoft.com/office/drawing/2014/main" val="2614502787"/>
                      </a:ext>
                    </a:extLst>
                  </a:tr>
                </a:tbl>
              </a:graphicData>
            </a:graphic>
          </p:graphicFrame>
        </mc:Fallback>
      </mc:AlternateContent>
      <p:graphicFrame>
        <p:nvGraphicFramePr>
          <p:cNvPr id="7" name="Table 6">
            <a:extLst>
              <a:ext uri="{FF2B5EF4-FFF2-40B4-BE49-F238E27FC236}">
                <a16:creationId xmlns:a16="http://schemas.microsoft.com/office/drawing/2014/main" id="{4379EC16-F9CE-429A-BD41-C088BE7D3338}"/>
              </a:ext>
            </a:extLst>
          </p:cNvPr>
          <p:cNvGraphicFramePr>
            <a:graphicFrameLocks noGrp="1"/>
          </p:cNvGraphicFramePr>
          <p:nvPr>
            <p:extLst>
              <p:ext uri="{D42A27DB-BD31-4B8C-83A1-F6EECF244321}">
                <p14:modId xmlns:p14="http://schemas.microsoft.com/office/powerpoint/2010/main" val="542075007"/>
              </p:ext>
            </p:extLst>
          </p:nvPr>
        </p:nvGraphicFramePr>
        <p:xfrm>
          <a:off x="124997" y="5120612"/>
          <a:ext cx="2852972" cy="1082195"/>
        </p:xfrm>
        <a:graphic>
          <a:graphicData uri="http://schemas.openxmlformats.org/drawingml/2006/table">
            <a:tbl>
              <a:tblPr firstRow="1" firstCol="1" bandRow="1">
                <a:tableStyleId>{5C22544A-7EE6-4342-B048-85BDC9FD1C3A}</a:tableStyleId>
              </a:tblPr>
              <a:tblGrid>
                <a:gridCol w="1072432">
                  <a:extLst>
                    <a:ext uri="{9D8B030D-6E8A-4147-A177-3AD203B41FA5}">
                      <a16:colId xmlns:a16="http://schemas.microsoft.com/office/drawing/2014/main" val="910052252"/>
                    </a:ext>
                  </a:extLst>
                </a:gridCol>
                <a:gridCol w="881742">
                  <a:extLst>
                    <a:ext uri="{9D8B030D-6E8A-4147-A177-3AD203B41FA5}">
                      <a16:colId xmlns:a16="http://schemas.microsoft.com/office/drawing/2014/main" val="503541618"/>
                    </a:ext>
                  </a:extLst>
                </a:gridCol>
                <a:gridCol w="898798">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10</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310</a:t>
                      </a: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total</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10000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22000</a:t>
                      </a:r>
                    </a:p>
                  </a:txBody>
                  <a:tcPr marL="68580" marR="68580" marT="0" marB="0"/>
                </a:tc>
                <a:extLst>
                  <a:ext uri="{0D108BD9-81ED-4DB2-BD59-A6C34878D82A}">
                    <a16:rowId xmlns:a16="http://schemas.microsoft.com/office/drawing/2014/main" val="4110588869"/>
                  </a:ext>
                </a:extLst>
              </a:tr>
            </a:tbl>
          </a:graphicData>
        </a:graphic>
      </p:graphicFrame>
      <p:graphicFrame>
        <p:nvGraphicFramePr>
          <p:cNvPr id="8" name="Table 7">
            <a:extLst>
              <a:ext uri="{FF2B5EF4-FFF2-40B4-BE49-F238E27FC236}">
                <a16:creationId xmlns:a16="http://schemas.microsoft.com/office/drawing/2014/main" id="{8909BEC4-AAE6-459D-A232-3517BE0CEA48}"/>
              </a:ext>
            </a:extLst>
          </p:cNvPr>
          <p:cNvGraphicFramePr>
            <a:graphicFrameLocks noGrp="1"/>
          </p:cNvGraphicFramePr>
          <p:nvPr>
            <p:extLst>
              <p:ext uri="{D42A27DB-BD31-4B8C-83A1-F6EECF244321}">
                <p14:modId xmlns:p14="http://schemas.microsoft.com/office/powerpoint/2010/main" val="2764026370"/>
              </p:ext>
            </p:extLst>
          </p:nvPr>
        </p:nvGraphicFramePr>
        <p:xfrm>
          <a:off x="3058176" y="5142524"/>
          <a:ext cx="3790376" cy="956692"/>
        </p:xfrm>
        <a:graphic>
          <a:graphicData uri="http://schemas.openxmlformats.org/drawingml/2006/table">
            <a:tbl>
              <a:tblPr firstRow="1" firstCol="1" bandRow="1">
                <a:tableStyleId>{5C22544A-7EE6-4342-B048-85BDC9FD1C3A}</a:tableStyleId>
              </a:tblPr>
              <a:tblGrid>
                <a:gridCol w="1067510">
                  <a:extLst>
                    <a:ext uri="{9D8B030D-6E8A-4147-A177-3AD203B41FA5}">
                      <a16:colId xmlns:a16="http://schemas.microsoft.com/office/drawing/2014/main" val="2582963746"/>
                    </a:ext>
                  </a:extLst>
                </a:gridCol>
                <a:gridCol w="1329183">
                  <a:extLst>
                    <a:ext uri="{9D8B030D-6E8A-4147-A177-3AD203B41FA5}">
                      <a16:colId xmlns:a16="http://schemas.microsoft.com/office/drawing/2014/main" val="3731891981"/>
                    </a:ext>
                  </a:extLst>
                </a:gridCol>
                <a:gridCol w="1393683">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nSpc>
                          <a:spcPct val="107000"/>
                        </a:lnSpc>
                        <a:spcAft>
                          <a:spcPts val="0"/>
                        </a:spcAft>
                      </a:pPr>
                      <a:r>
                        <a:rPr lang="fr-FR" sz="1600" dirty="0">
                          <a:effectLst/>
                        </a:rPr>
                        <a:t>10000 . 320 / 32000 = 100</a:t>
                      </a:r>
                      <a:endParaRPr lang="fr-FR"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22000 . 320</a:t>
                      </a:r>
                    </a:p>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 / 32000 = 220</a:t>
                      </a:r>
                    </a:p>
                  </a:txBody>
                  <a:tcPr marL="68580" marR="68580" marT="0" marB="0"/>
                </a:tc>
                <a:extLst>
                  <a:ext uri="{0D108BD9-81ED-4DB2-BD59-A6C34878D82A}">
                    <a16:rowId xmlns:a16="http://schemas.microsoft.com/office/drawing/2014/main" val="2614502787"/>
                  </a:ext>
                </a:extLst>
              </a:tr>
            </a:tbl>
          </a:graphicData>
        </a:graphic>
      </p:graphicFrame>
      <p:sp>
        <p:nvSpPr>
          <p:cNvPr id="9" name="TextBox 8">
            <a:extLst>
              <a:ext uri="{FF2B5EF4-FFF2-40B4-BE49-F238E27FC236}">
                <a16:creationId xmlns:a16="http://schemas.microsoft.com/office/drawing/2014/main" id="{FD84BAA2-5D29-4CB3-88F7-5A70A7CA96C6}"/>
              </a:ext>
            </a:extLst>
          </p:cNvPr>
          <p:cNvSpPr txBox="1"/>
          <p:nvPr/>
        </p:nvSpPr>
        <p:spPr>
          <a:xfrm>
            <a:off x="7024103" y="5456851"/>
            <a:ext cx="4876798" cy="923330"/>
          </a:xfrm>
          <a:prstGeom prst="rect">
            <a:avLst/>
          </a:prstGeom>
          <a:noFill/>
        </p:spPr>
        <p:txBody>
          <a:bodyPr wrap="square" rtlCol="0">
            <a:spAutoFit/>
          </a:bodyPr>
          <a:lstStyle/>
          <a:p>
            <a:r>
              <a:rPr lang="fr-FR" dirty="0"/>
              <a:t>LV = 2 . [10 . ln (10 / 100) + 310 . ln (310 / 220)]</a:t>
            </a:r>
          </a:p>
          <a:p>
            <a:r>
              <a:rPr lang="fr-FR" dirty="0"/>
              <a:t>      = 166.57</a:t>
            </a:r>
          </a:p>
          <a:p>
            <a:r>
              <a:rPr lang="fr-FR" dirty="0"/>
              <a:t>       &gt;&gt; 3.84 =&gt; spécificité du corpus</a:t>
            </a:r>
          </a:p>
        </p:txBody>
      </p:sp>
    </p:spTree>
    <p:extLst>
      <p:ext uri="{BB962C8B-B14F-4D97-AF65-F5344CB8AC3E}">
        <p14:creationId xmlns:p14="http://schemas.microsoft.com/office/powerpoint/2010/main" val="2738333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spécificité </a:t>
            </a:r>
          </a:p>
        </p:txBody>
      </p:sp>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165100" y="1027708"/>
            <a:ext cx="11861800" cy="1296304"/>
          </a:xfrm>
        </p:spPr>
        <p:txBody>
          <a:bodyPr>
            <a:normAutofit fontScale="92500" lnSpcReduction="20000"/>
          </a:bodyPr>
          <a:lstStyle/>
          <a:p>
            <a:r>
              <a:rPr lang="fr-FR" sz="2400" dirty="0"/>
              <a:t>Spécificité du terme t pour un sous-corpus S : comparaison entre les fréquences effectivement observées et les fréquences attendues pour le terme t, si il y avait effectivement indépendance dans le cadre d’un tirage des </a:t>
            </a:r>
            <a:r>
              <a:rPr lang="fr-FR" sz="2400" dirty="0" err="1"/>
              <a:t>tokens</a:t>
            </a:r>
            <a:r>
              <a:rPr lang="fr-FR" sz="2400" dirty="0"/>
              <a:t> du sous-corpus S.</a:t>
            </a:r>
          </a:p>
          <a:p>
            <a:r>
              <a:rPr lang="fr-FR" sz="2400" dirty="0"/>
              <a:t>On suppose les </a:t>
            </a:r>
            <a:r>
              <a:rPr lang="fr-FR" sz="2400" dirty="0" err="1"/>
              <a:t>tokens</a:t>
            </a:r>
            <a:r>
              <a:rPr lang="fr-FR" sz="2400" dirty="0"/>
              <a:t> tirés sans remise : loi hypergéométrique</a:t>
            </a:r>
          </a:p>
        </p:txBody>
      </p:sp>
      <p:sp>
        <p:nvSpPr>
          <p:cNvPr id="3" name="Rectangle 2">
            <a:extLst>
              <a:ext uri="{FF2B5EF4-FFF2-40B4-BE49-F238E27FC236}">
                <a16:creationId xmlns:a16="http://schemas.microsoft.com/office/drawing/2014/main" id="{6ED9432A-3863-4CEA-A03E-5D24577F598B}"/>
              </a:ext>
            </a:extLst>
          </p:cNvPr>
          <p:cNvSpPr/>
          <p:nvPr/>
        </p:nvSpPr>
        <p:spPr>
          <a:xfrm>
            <a:off x="1931297" y="3081365"/>
            <a:ext cx="1494503" cy="225135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CC1702A-BD50-492A-8D7B-B8A32F3B7098}"/>
              </a:ext>
            </a:extLst>
          </p:cNvPr>
          <p:cNvSpPr/>
          <p:nvPr/>
        </p:nvSpPr>
        <p:spPr>
          <a:xfrm>
            <a:off x="1328328" y="3081365"/>
            <a:ext cx="602969" cy="225135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owchart: Delay 8">
            <a:extLst>
              <a:ext uri="{FF2B5EF4-FFF2-40B4-BE49-F238E27FC236}">
                <a16:creationId xmlns:a16="http://schemas.microsoft.com/office/drawing/2014/main" id="{0A13074D-B98F-4B95-924D-918039412CB8}"/>
              </a:ext>
            </a:extLst>
          </p:cNvPr>
          <p:cNvSpPr/>
          <p:nvPr/>
        </p:nvSpPr>
        <p:spPr>
          <a:xfrm>
            <a:off x="1931297" y="3853157"/>
            <a:ext cx="903768" cy="612648"/>
          </a:xfrm>
          <a:prstGeom prst="flowChartDelay">
            <a:avLst/>
          </a:prstGeom>
          <a:solidFill>
            <a:schemeClr val="accent5">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Delay 9">
            <a:extLst>
              <a:ext uri="{FF2B5EF4-FFF2-40B4-BE49-F238E27FC236}">
                <a16:creationId xmlns:a16="http://schemas.microsoft.com/office/drawing/2014/main" id="{C138A9A0-781A-4E6F-92DC-7011C7D0B6BE}"/>
              </a:ext>
            </a:extLst>
          </p:cNvPr>
          <p:cNvSpPr/>
          <p:nvPr/>
        </p:nvSpPr>
        <p:spPr>
          <a:xfrm rot="10800000">
            <a:off x="1527717" y="3853157"/>
            <a:ext cx="392624" cy="612648"/>
          </a:xfrm>
          <a:prstGeom prst="flowChartDelay">
            <a:avLst/>
          </a:prstGeom>
          <a:solidFill>
            <a:schemeClr val="accent2">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 name="Straight Connector 11">
            <a:extLst>
              <a:ext uri="{FF2B5EF4-FFF2-40B4-BE49-F238E27FC236}">
                <a16:creationId xmlns:a16="http://schemas.microsoft.com/office/drawing/2014/main" id="{0E1D522A-60CA-4F4C-BC45-F47C16F8CDFE}"/>
              </a:ext>
            </a:extLst>
          </p:cNvPr>
          <p:cNvCxnSpPr>
            <a:cxnSpLocks/>
          </p:cNvCxnSpPr>
          <p:nvPr/>
        </p:nvCxnSpPr>
        <p:spPr>
          <a:xfrm>
            <a:off x="1941930" y="3853157"/>
            <a:ext cx="0" cy="6126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FC1B1A-756E-4299-BE06-F413714307E0}"/>
              </a:ext>
            </a:extLst>
          </p:cNvPr>
          <p:cNvSpPr txBox="1"/>
          <p:nvPr/>
        </p:nvSpPr>
        <p:spPr>
          <a:xfrm>
            <a:off x="674381" y="2478905"/>
            <a:ext cx="2921569" cy="400110"/>
          </a:xfrm>
          <a:prstGeom prst="rect">
            <a:avLst/>
          </a:prstGeom>
          <a:noFill/>
          <a:ln w="12700">
            <a:solidFill>
              <a:srgbClr val="00B050"/>
            </a:solidFill>
          </a:ln>
        </p:spPr>
        <p:txBody>
          <a:bodyPr wrap="none" rtlCol="0">
            <a:spAutoFit/>
          </a:bodyPr>
          <a:lstStyle/>
          <a:p>
            <a:r>
              <a:rPr lang="fr-FR" dirty="0" err="1">
                <a:solidFill>
                  <a:srgbClr val="00B050"/>
                </a:solidFill>
              </a:rPr>
              <a:t>Tokens</a:t>
            </a:r>
            <a:r>
              <a:rPr lang="fr-FR" dirty="0">
                <a:solidFill>
                  <a:srgbClr val="00B050"/>
                </a:solidFill>
              </a:rPr>
              <a:t> du sous-corpus S : </a:t>
            </a:r>
            <a:r>
              <a:rPr lang="fr-FR" sz="2000" b="1" dirty="0">
                <a:solidFill>
                  <a:srgbClr val="00B050"/>
                </a:solidFill>
              </a:rPr>
              <a:t>M</a:t>
            </a:r>
            <a:r>
              <a:rPr lang="fr-FR" sz="2000" b="1" baseline="-25000" dirty="0">
                <a:solidFill>
                  <a:srgbClr val="00B050"/>
                </a:solidFill>
              </a:rPr>
              <a:t>S</a:t>
            </a:r>
            <a:endParaRPr lang="fr-FR" b="1" baseline="-25000" dirty="0">
              <a:solidFill>
                <a:srgbClr val="00B050"/>
              </a:solidFill>
            </a:endParaRPr>
          </a:p>
        </p:txBody>
      </p:sp>
      <p:cxnSp>
        <p:nvCxnSpPr>
          <p:cNvPr id="17" name="Straight Arrow Connector 16">
            <a:extLst>
              <a:ext uri="{FF2B5EF4-FFF2-40B4-BE49-F238E27FC236}">
                <a16:creationId xmlns:a16="http://schemas.microsoft.com/office/drawing/2014/main" id="{3D94EA44-524B-4A82-8EF3-13567F08D4A3}"/>
              </a:ext>
            </a:extLst>
          </p:cNvPr>
          <p:cNvCxnSpPr>
            <a:cxnSpLocks/>
          </p:cNvCxnSpPr>
          <p:nvPr/>
        </p:nvCxnSpPr>
        <p:spPr>
          <a:xfrm>
            <a:off x="1920341" y="2848237"/>
            <a:ext cx="301007"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4EEBDF-5DEB-46D6-9F66-B7B45C0BBF50}"/>
              </a:ext>
            </a:extLst>
          </p:cNvPr>
          <p:cNvCxnSpPr>
            <a:cxnSpLocks/>
            <a:endCxn id="10" idx="2"/>
          </p:cNvCxnSpPr>
          <p:nvPr/>
        </p:nvCxnSpPr>
        <p:spPr>
          <a:xfrm flipH="1">
            <a:off x="1724029" y="2848237"/>
            <a:ext cx="177900"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2C24740-CBAF-45A0-A49C-C08425C18B70}"/>
              </a:ext>
            </a:extLst>
          </p:cNvPr>
          <p:cNvSpPr txBox="1"/>
          <p:nvPr/>
        </p:nvSpPr>
        <p:spPr>
          <a:xfrm>
            <a:off x="585431" y="5889742"/>
            <a:ext cx="2812565" cy="400110"/>
          </a:xfrm>
          <a:prstGeom prst="rect">
            <a:avLst/>
          </a:prstGeom>
          <a:noFill/>
          <a:ln w="12700">
            <a:solidFill>
              <a:schemeClr val="tx1"/>
            </a:solidFill>
          </a:ln>
        </p:spPr>
        <p:txBody>
          <a:bodyPr wrap="none" rtlCol="0">
            <a:spAutoFit/>
          </a:bodyPr>
          <a:lstStyle/>
          <a:p>
            <a:r>
              <a:rPr lang="fr-FR" dirty="0" err="1"/>
              <a:t>Tokens</a:t>
            </a:r>
            <a:r>
              <a:rPr lang="fr-FR" dirty="0"/>
              <a:t> du corpus global : </a:t>
            </a:r>
            <a:r>
              <a:rPr lang="fr-FR" sz="2000" b="1" dirty="0"/>
              <a:t>M</a:t>
            </a:r>
            <a:endParaRPr lang="fr-FR" b="1" dirty="0"/>
          </a:p>
        </p:txBody>
      </p:sp>
      <p:cxnSp>
        <p:nvCxnSpPr>
          <p:cNvPr id="24" name="Straight Arrow Connector 23">
            <a:extLst>
              <a:ext uri="{FF2B5EF4-FFF2-40B4-BE49-F238E27FC236}">
                <a16:creationId xmlns:a16="http://schemas.microsoft.com/office/drawing/2014/main" id="{D7A11669-FF9C-4508-B905-E6ED4799205E}"/>
              </a:ext>
            </a:extLst>
          </p:cNvPr>
          <p:cNvCxnSpPr>
            <a:cxnSpLocks/>
          </p:cNvCxnSpPr>
          <p:nvPr/>
        </p:nvCxnSpPr>
        <p:spPr>
          <a:xfrm flipV="1">
            <a:off x="1901929" y="5332715"/>
            <a:ext cx="319419" cy="5509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B97F37-A2DB-4E31-9433-DA97CADB3B02}"/>
              </a:ext>
            </a:extLst>
          </p:cNvPr>
          <p:cNvCxnSpPr>
            <a:cxnSpLocks/>
            <a:endCxn id="5" idx="2"/>
          </p:cNvCxnSpPr>
          <p:nvPr/>
        </p:nvCxnSpPr>
        <p:spPr>
          <a:xfrm flipH="1" flipV="1">
            <a:off x="1629813" y="5332715"/>
            <a:ext cx="245918" cy="5449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94274A-8815-49CF-887F-EEF78758681B}"/>
              </a:ext>
            </a:extLst>
          </p:cNvPr>
          <p:cNvSpPr txBox="1"/>
          <p:nvPr/>
        </p:nvSpPr>
        <p:spPr>
          <a:xfrm>
            <a:off x="165100" y="4385788"/>
            <a:ext cx="999697" cy="954107"/>
          </a:xfrm>
          <a:prstGeom prst="rect">
            <a:avLst/>
          </a:prstGeom>
          <a:noFill/>
          <a:ln w="12700">
            <a:solidFill>
              <a:srgbClr val="FF0000"/>
            </a:solidFill>
          </a:ln>
        </p:spPr>
        <p:txBody>
          <a:bodyPr wrap="none" rtlCol="0">
            <a:spAutoFit/>
          </a:bodyPr>
          <a:lstStyle/>
          <a:p>
            <a:pPr algn="ctr"/>
            <a:r>
              <a:rPr lang="fr-FR" dirty="0" err="1">
                <a:solidFill>
                  <a:srgbClr val="FF0000"/>
                </a:solidFill>
              </a:rPr>
              <a:t>Tokens</a:t>
            </a:r>
            <a:endParaRPr lang="fr-FR" dirty="0">
              <a:solidFill>
                <a:srgbClr val="FF0000"/>
              </a:solidFill>
            </a:endParaRPr>
          </a:p>
          <a:p>
            <a:pPr algn="ctr"/>
            <a:r>
              <a:rPr lang="fr-FR" dirty="0">
                <a:solidFill>
                  <a:srgbClr val="FF0000"/>
                </a:solidFill>
              </a:rPr>
              <a:t>terme t :</a:t>
            </a:r>
          </a:p>
          <a:p>
            <a:pPr algn="ctr"/>
            <a:r>
              <a:rPr lang="fr-FR" sz="2000" b="1" dirty="0" err="1">
                <a:solidFill>
                  <a:srgbClr val="FF0000"/>
                </a:solidFill>
              </a:rPr>
              <a:t>f</a:t>
            </a:r>
            <a:r>
              <a:rPr lang="fr-FR" sz="2000" b="1" baseline="-25000" dirty="0" err="1">
                <a:solidFill>
                  <a:srgbClr val="FF0000"/>
                </a:solidFill>
              </a:rPr>
              <a:t>t</a:t>
            </a:r>
            <a:endParaRPr lang="fr-FR" sz="2000" b="1" baseline="-25000" dirty="0">
              <a:solidFill>
                <a:srgbClr val="FF0000"/>
              </a:solidFill>
            </a:endParaRPr>
          </a:p>
        </p:txBody>
      </p:sp>
      <p:sp>
        <p:nvSpPr>
          <p:cNvPr id="31" name="TextBox 30">
            <a:extLst>
              <a:ext uri="{FF2B5EF4-FFF2-40B4-BE49-F238E27FC236}">
                <a16:creationId xmlns:a16="http://schemas.microsoft.com/office/drawing/2014/main" id="{738F0C6C-F9BB-4A7E-B152-071D102DC206}"/>
              </a:ext>
            </a:extLst>
          </p:cNvPr>
          <p:cNvSpPr txBox="1"/>
          <p:nvPr/>
        </p:nvSpPr>
        <p:spPr>
          <a:xfrm>
            <a:off x="3548958" y="4101609"/>
            <a:ext cx="959622" cy="1231106"/>
          </a:xfrm>
          <a:prstGeom prst="rect">
            <a:avLst/>
          </a:prstGeom>
          <a:noFill/>
          <a:ln w="12700">
            <a:solidFill>
              <a:srgbClr val="0070C0"/>
            </a:solidFill>
          </a:ln>
        </p:spPr>
        <p:txBody>
          <a:bodyPr wrap="none" rtlCol="0">
            <a:spAutoFit/>
          </a:bodyPr>
          <a:lstStyle/>
          <a:p>
            <a:pPr algn="ctr"/>
            <a:r>
              <a:rPr lang="fr-FR" dirty="0" err="1">
                <a:solidFill>
                  <a:srgbClr val="0070C0"/>
                </a:solidFill>
              </a:rPr>
              <a:t>Tokens</a:t>
            </a:r>
            <a:endParaRPr lang="fr-FR" dirty="0">
              <a:solidFill>
                <a:srgbClr val="0070C0"/>
              </a:solidFill>
            </a:endParaRPr>
          </a:p>
          <a:p>
            <a:pPr algn="ctr"/>
            <a:r>
              <a:rPr lang="fr-FR" dirty="0">
                <a:solidFill>
                  <a:srgbClr val="0070C0"/>
                </a:solidFill>
              </a:rPr>
              <a:t>autres </a:t>
            </a:r>
          </a:p>
          <a:p>
            <a:pPr algn="ctr"/>
            <a:r>
              <a:rPr lang="fr-FR" dirty="0">
                <a:solidFill>
                  <a:srgbClr val="0070C0"/>
                </a:solidFill>
              </a:rPr>
              <a:t>termes :</a:t>
            </a:r>
          </a:p>
          <a:p>
            <a:pPr algn="ctr"/>
            <a:r>
              <a:rPr lang="fr-FR" sz="2000" b="1" dirty="0">
                <a:solidFill>
                  <a:srgbClr val="0070C0"/>
                </a:solidFill>
              </a:rPr>
              <a:t>M - </a:t>
            </a:r>
            <a:r>
              <a:rPr lang="fr-FR" sz="2000" b="1" dirty="0" err="1">
                <a:solidFill>
                  <a:srgbClr val="0070C0"/>
                </a:solidFill>
              </a:rPr>
              <a:t>f</a:t>
            </a:r>
            <a:r>
              <a:rPr lang="fr-FR" sz="2000" b="1" baseline="-25000" dirty="0" err="1">
                <a:solidFill>
                  <a:srgbClr val="0070C0"/>
                </a:solidFill>
              </a:rPr>
              <a:t>t</a:t>
            </a:r>
            <a:endParaRPr lang="fr-FR" sz="2000" b="1" baseline="-25000" dirty="0">
              <a:solidFill>
                <a:srgbClr val="0070C0"/>
              </a:solidFill>
            </a:endParaRPr>
          </a:p>
        </p:txBody>
      </p:sp>
      <p:cxnSp>
        <p:nvCxnSpPr>
          <p:cNvPr id="32" name="Straight Arrow Connector 31">
            <a:extLst>
              <a:ext uri="{FF2B5EF4-FFF2-40B4-BE49-F238E27FC236}">
                <a16:creationId xmlns:a16="http://schemas.microsoft.com/office/drawing/2014/main" id="{92007822-7A7A-45BA-B1A3-FE70C5067FAE}"/>
              </a:ext>
            </a:extLst>
          </p:cNvPr>
          <p:cNvCxnSpPr>
            <a:cxnSpLocks/>
          </p:cNvCxnSpPr>
          <p:nvPr/>
        </p:nvCxnSpPr>
        <p:spPr>
          <a:xfrm flipH="1">
            <a:off x="3119765" y="4717162"/>
            <a:ext cx="429193"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122BAA-3754-4AE4-8FB1-3972C094F048}"/>
              </a:ext>
            </a:extLst>
          </p:cNvPr>
          <p:cNvCxnSpPr>
            <a:cxnSpLocks/>
          </p:cNvCxnSpPr>
          <p:nvPr/>
        </p:nvCxnSpPr>
        <p:spPr>
          <a:xfrm>
            <a:off x="1164797" y="4862841"/>
            <a:ext cx="47924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C17CD27-9CFB-440B-8043-D60CB340D46A}"/>
              </a:ext>
            </a:extLst>
          </p:cNvPr>
          <p:cNvSpPr txBox="1"/>
          <p:nvPr/>
        </p:nvSpPr>
        <p:spPr>
          <a:xfrm>
            <a:off x="187093" y="3081365"/>
            <a:ext cx="977704" cy="1231106"/>
          </a:xfrm>
          <a:prstGeom prst="rect">
            <a:avLst/>
          </a:prstGeom>
          <a:noFill/>
          <a:ln w="12700">
            <a:solidFill>
              <a:srgbClr val="C00000"/>
            </a:solidFill>
          </a:ln>
        </p:spPr>
        <p:txBody>
          <a:bodyPr wrap="square" rtlCol="0">
            <a:spAutoFit/>
          </a:bodyPr>
          <a:lstStyle/>
          <a:p>
            <a:pPr algn="ctr"/>
            <a:r>
              <a:rPr lang="fr-FR" dirty="0" err="1">
                <a:solidFill>
                  <a:srgbClr val="C00000"/>
                </a:solidFill>
              </a:rPr>
              <a:t>Tokens</a:t>
            </a:r>
            <a:endParaRPr lang="fr-FR" dirty="0">
              <a:solidFill>
                <a:srgbClr val="C00000"/>
              </a:solidFill>
            </a:endParaRPr>
          </a:p>
          <a:p>
            <a:pPr algn="ctr"/>
            <a:r>
              <a:rPr lang="fr-FR" dirty="0">
                <a:solidFill>
                  <a:srgbClr val="C00000"/>
                </a:solidFill>
              </a:rPr>
              <a:t>terme t </a:t>
            </a:r>
          </a:p>
          <a:p>
            <a:pPr algn="ctr"/>
            <a:r>
              <a:rPr lang="fr-FR" dirty="0">
                <a:solidFill>
                  <a:srgbClr val="C00000"/>
                </a:solidFill>
              </a:rPr>
              <a:t>dans S : </a:t>
            </a:r>
          </a:p>
          <a:p>
            <a:pPr algn="ctr"/>
            <a:r>
              <a:rPr lang="fr-FR" sz="2000" b="1" dirty="0" err="1">
                <a:solidFill>
                  <a:srgbClr val="C00000"/>
                </a:solidFill>
              </a:rPr>
              <a:t>f</a:t>
            </a:r>
            <a:r>
              <a:rPr lang="fr-FR" sz="2000" b="1" baseline="-25000" dirty="0" err="1">
                <a:solidFill>
                  <a:srgbClr val="C00000"/>
                </a:solidFill>
              </a:rPr>
              <a:t>st</a:t>
            </a:r>
            <a:endParaRPr lang="fr-FR" sz="2000" b="1" baseline="-25000" dirty="0">
              <a:solidFill>
                <a:srgbClr val="C00000"/>
              </a:solidFill>
            </a:endParaRPr>
          </a:p>
        </p:txBody>
      </p:sp>
      <p:cxnSp>
        <p:nvCxnSpPr>
          <p:cNvPr id="38" name="Straight Arrow Connector 37">
            <a:extLst>
              <a:ext uri="{FF2B5EF4-FFF2-40B4-BE49-F238E27FC236}">
                <a16:creationId xmlns:a16="http://schemas.microsoft.com/office/drawing/2014/main" id="{F52C1E8A-D6FC-498F-86C8-ABC980C00ADE}"/>
              </a:ext>
            </a:extLst>
          </p:cNvPr>
          <p:cNvCxnSpPr>
            <a:cxnSpLocks/>
            <a:stCxn id="37" idx="3"/>
          </p:cNvCxnSpPr>
          <p:nvPr/>
        </p:nvCxnSpPr>
        <p:spPr>
          <a:xfrm>
            <a:off x="1164797" y="3696918"/>
            <a:ext cx="559232" cy="46256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24632D4D-0752-4ADB-AC08-5B28BE41FDD0}"/>
                  </a:ext>
                </a:extLst>
              </p:cNvPr>
              <p:cNvSpPr txBox="1">
                <a:spLocks/>
              </p:cNvSpPr>
              <p:nvPr/>
            </p:nvSpPr>
            <p:spPr>
              <a:xfrm>
                <a:off x="3670618" y="2324012"/>
                <a:ext cx="8385650" cy="1479141"/>
              </a:xfrm>
              <a:prstGeom prst="rect">
                <a:avLst/>
              </a:prstGeom>
            </p:spPr>
            <p:txBody>
              <a:bodyPr vert="horz" lIns="91440" tIns="45720" rIns="91440" bIns="45720" rtlCol="0">
                <a:normAutofit fontScale="2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8000" dirty="0"/>
                  <a:t>La probabilité qu’on ait une fréquence x du terme t dans le sous-corpus S est :</a:t>
                </a:r>
              </a:p>
              <a:p>
                <a:pPr marL="0" indent="0">
                  <a:buNone/>
                </a:pPr>
                <a:endParaRPr lang="fr-FR" sz="4200" dirty="0"/>
              </a:p>
              <a:p>
                <a:pPr marL="0" indent="0">
                  <a:buNone/>
                </a:pPr>
                <a:r>
                  <a:rPr lang="fr-FR" dirty="0"/>
                  <a:t>   </a:t>
                </a:r>
                <a:r>
                  <a:rPr lang="fr-FR" sz="8000" dirty="0">
                    <a:solidFill>
                      <a:srgbClr val="0070C0"/>
                    </a:solidFill>
                    <a:latin typeface="Cambria Math" panose="02040503050406030204" pitchFamily="18" charset="0"/>
                    <a:ea typeface="Cambria Math" panose="02040503050406030204" pitchFamily="18" charset="0"/>
                  </a:rPr>
                  <a:t>P(x) = </a:t>
                </a:r>
                <a14:m>
                  <m:oMath xmlns:m="http://schemas.openxmlformats.org/officeDocument/2006/math">
                    <m:f>
                      <m:fPr>
                        <m:ctrlPr>
                          <a:rPr lang="fr-FR" sz="9600" i="1" smtClean="0">
                            <a:solidFill>
                              <a:srgbClr val="0070C0"/>
                            </a:solidFill>
                            <a:latin typeface="Cambria Math" panose="02040503050406030204" pitchFamily="18" charset="0"/>
                          </a:rPr>
                        </m:ctrlPr>
                      </m:fPr>
                      <m:num>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r>
                                    <a:rPr lang="fr-FR" sz="9600" b="0" i="1" smtClean="0">
                                      <a:solidFill>
                                        <a:srgbClr val="0070C0"/>
                                      </a:solidFill>
                                      <a:latin typeface="Cambria Math" panose="02040503050406030204" pitchFamily="18" charset="0"/>
                                    </a:rPr>
                                    <m:t>𝑥</m:t>
                                  </m:r>
                                </m:e>
                              </m:mr>
                            </m:m>
                          </m:e>
                        </m:d>
                        <m:r>
                          <a:rPr lang="fr-FR" sz="9600" b="0" i="1" smtClean="0">
                            <a:solidFill>
                              <a:srgbClr val="0070C0"/>
                            </a:solidFill>
                            <a:latin typeface="Cambria Math" panose="02040503050406030204" pitchFamily="18" charset="0"/>
                          </a:rPr>
                          <m:t>.</m:t>
                        </m:r>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r>
                                    <a:rPr lang="fr-FR" sz="9600" b="0" i="1" smtClean="0">
                                      <a:solidFill>
                                        <a:srgbClr val="0070C0"/>
                                      </a:solidFill>
                                      <a:latin typeface="Cambria Math" panose="02040503050406030204" pitchFamily="18" charset="0"/>
                                    </a:rPr>
                                    <m:t> − </m:t>
                                  </m:r>
                                  <m:sSub>
                                    <m:sSubPr>
                                      <m:ctrlPr>
                                        <a:rPr lang="fr-FR" sz="9600" b="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r>
                                    <a:rPr lang="fr-FR" sz="9600" b="0" i="1" smtClean="0">
                                      <a:solidFill>
                                        <a:srgbClr val="0070C0"/>
                                      </a:solidFill>
                                      <a:latin typeface="Cambria Math" panose="02040503050406030204" pitchFamily="18" charset="0"/>
                                    </a:rPr>
                                    <m:t> −</m:t>
                                  </m:r>
                                  <m:r>
                                    <a:rPr lang="fr-FR" sz="9600" b="0" i="1" smtClean="0">
                                      <a:solidFill>
                                        <a:srgbClr val="0070C0"/>
                                      </a:solidFill>
                                      <a:latin typeface="Cambria Math" panose="02040503050406030204" pitchFamily="18" charset="0"/>
                                    </a:rPr>
                                    <m:t>𝑥</m:t>
                                  </m:r>
                                </m:e>
                              </m:mr>
                            </m:m>
                          </m:e>
                        </m:d>
                      </m:num>
                      <m:den>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e>
                              </m:mr>
                            </m:m>
                          </m:e>
                        </m:d>
                      </m:den>
                    </m:f>
                  </m:oMath>
                </a14:m>
                <a:r>
                  <a:rPr lang="fr-FR" dirty="0"/>
                  <a:t>   </a:t>
                </a:r>
                <a:r>
                  <a:rPr lang="fr-FR" sz="7200" dirty="0"/>
                  <a:t>avec </a:t>
                </a:r>
                <a14:m>
                  <m:oMath xmlns:m="http://schemas.openxmlformats.org/officeDocument/2006/math">
                    <m:d>
                      <m:dPr>
                        <m:ctrlPr>
                          <a:rPr lang="fr-FR" sz="7200" i="1" smtClean="0">
                            <a:latin typeface="Cambria Math" panose="02040503050406030204" pitchFamily="18" charset="0"/>
                          </a:rPr>
                        </m:ctrlPr>
                      </m:dPr>
                      <m:e>
                        <m:m>
                          <m:mPr>
                            <m:mcs>
                              <m:mc>
                                <m:mcPr>
                                  <m:count m:val="1"/>
                                  <m:mcJc m:val="center"/>
                                </m:mcPr>
                              </m:mc>
                            </m:mcs>
                            <m:ctrlPr>
                              <a:rPr lang="fr-FR" sz="7200" i="1" smtClean="0">
                                <a:latin typeface="Cambria Math" panose="02040503050406030204" pitchFamily="18" charset="0"/>
                              </a:rPr>
                            </m:ctrlPr>
                          </m:mPr>
                          <m:mr>
                            <m:e>
                              <m:r>
                                <m:rPr>
                                  <m:brk m:alnAt="7"/>
                                </m:rPr>
                                <a:rPr lang="fr-FR" sz="7200" b="0" i="1" smtClean="0">
                                  <a:latin typeface="Cambria Math" panose="02040503050406030204" pitchFamily="18" charset="0"/>
                                </a:rPr>
                                <m:t>𝑛</m:t>
                              </m:r>
                            </m:e>
                          </m:mr>
                          <m:mr>
                            <m:e>
                              <m:r>
                                <a:rPr lang="fr-FR" sz="7200" b="0" i="1" smtClean="0">
                                  <a:latin typeface="Cambria Math" panose="02040503050406030204" pitchFamily="18" charset="0"/>
                                </a:rPr>
                                <m:t>𝑝</m:t>
                              </m:r>
                            </m:e>
                          </m:mr>
                        </m:m>
                      </m:e>
                    </m:d>
                    <m:r>
                      <a:rPr lang="fr-FR" sz="7200" b="0" i="1" smtClean="0">
                        <a:latin typeface="Cambria Math" panose="02040503050406030204" pitchFamily="18" charset="0"/>
                      </a:rPr>
                      <m:t>= </m:t>
                    </m:r>
                    <m:sSubSup>
                      <m:sSubSupPr>
                        <m:ctrlPr>
                          <a:rPr lang="fr-FR" sz="7200" b="0" i="1" smtClean="0">
                            <a:latin typeface="Cambria Math" panose="02040503050406030204" pitchFamily="18" charset="0"/>
                          </a:rPr>
                        </m:ctrlPr>
                      </m:sSubSupPr>
                      <m:e>
                        <m:r>
                          <a:rPr lang="fr-FR" sz="7200" b="0" i="1" smtClean="0">
                            <a:latin typeface="Cambria Math" panose="02040503050406030204" pitchFamily="18" charset="0"/>
                          </a:rPr>
                          <m:t>𝐶</m:t>
                        </m:r>
                      </m:e>
                      <m:sub>
                        <m:r>
                          <a:rPr lang="fr-FR" sz="7200" b="0" i="1" smtClean="0">
                            <a:latin typeface="Cambria Math" panose="02040503050406030204" pitchFamily="18" charset="0"/>
                          </a:rPr>
                          <m:t>𝑛</m:t>
                        </m:r>
                      </m:sub>
                      <m:sup>
                        <m:r>
                          <a:rPr lang="fr-FR" sz="7200" b="0" i="1" smtClean="0">
                            <a:latin typeface="Cambria Math" panose="02040503050406030204" pitchFamily="18" charset="0"/>
                          </a:rPr>
                          <m:t>𝑝</m:t>
                        </m:r>
                      </m:sup>
                    </m:sSubSup>
                    <m:r>
                      <a:rPr lang="fr-FR" sz="7200" b="0" i="1" smtClean="0">
                        <a:latin typeface="Cambria Math" panose="02040503050406030204" pitchFamily="18" charset="0"/>
                      </a:rPr>
                      <m:t>= </m:t>
                    </m:r>
                    <m:f>
                      <m:fPr>
                        <m:ctrlPr>
                          <a:rPr lang="fr-FR" sz="7200" b="0" i="1" smtClean="0">
                            <a:latin typeface="Cambria Math" panose="02040503050406030204" pitchFamily="18" charset="0"/>
                          </a:rPr>
                        </m:ctrlPr>
                      </m:fPr>
                      <m:num>
                        <m:r>
                          <a:rPr lang="fr-FR" sz="7200" b="0" i="1" smtClean="0">
                            <a:latin typeface="Cambria Math" panose="02040503050406030204" pitchFamily="18" charset="0"/>
                          </a:rPr>
                          <m:t>𝑛</m:t>
                        </m:r>
                        <m:r>
                          <a:rPr lang="fr-FR" sz="7200" b="0" i="1" smtClean="0">
                            <a:latin typeface="Cambria Math" panose="02040503050406030204" pitchFamily="18" charset="0"/>
                          </a:rPr>
                          <m:t>!</m:t>
                        </m:r>
                      </m:num>
                      <m:den>
                        <m:r>
                          <a:rPr lang="fr-FR" sz="7200" b="0" i="1" smtClean="0">
                            <a:latin typeface="Cambria Math" panose="02040503050406030204" pitchFamily="18" charset="0"/>
                          </a:rPr>
                          <m:t>𝑝</m:t>
                        </m:r>
                        <m:r>
                          <a:rPr lang="fr-FR" sz="7200" b="0" i="1" smtClean="0">
                            <a:latin typeface="Cambria Math" panose="02040503050406030204" pitchFamily="18" charset="0"/>
                          </a:rPr>
                          <m:t>! </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𝑝</m:t>
                            </m:r>
                          </m:e>
                        </m:d>
                        <m:r>
                          <a:rPr lang="fr-FR" sz="7200" b="0" i="1" smtClean="0">
                            <a:latin typeface="Cambria Math" panose="02040503050406030204" pitchFamily="18" charset="0"/>
                          </a:rPr>
                          <m:t>!</m:t>
                        </m:r>
                      </m:den>
                    </m:f>
                  </m:oMath>
                </a14:m>
                <a:r>
                  <a:rPr lang="fr-FR" sz="7200" dirty="0"/>
                  <a:t> , nb de combinaisons (sans ordre)</a:t>
                </a:r>
                <a:endParaRPr lang="fr-FR" dirty="0"/>
              </a:p>
            </p:txBody>
          </p:sp>
        </mc:Choice>
        <mc:Fallback xmlns="">
          <p:sp>
            <p:nvSpPr>
              <p:cNvPr id="41" name="Content Placeholder 2">
                <a:extLst>
                  <a:ext uri="{FF2B5EF4-FFF2-40B4-BE49-F238E27FC236}">
                    <a16:creationId xmlns:a16="http://schemas.microsoft.com/office/drawing/2014/main" id="{24632D4D-0752-4ADB-AC08-5B28BE41FDD0}"/>
                  </a:ext>
                </a:extLst>
              </p:cNvPr>
              <p:cNvSpPr txBox="1">
                <a:spLocks noRot="1" noChangeAspect="1" noMove="1" noResize="1" noEditPoints="1" noAdjustHandles="1" noChangeArrowheads="1" noChangeShapeType="1" noTextEdit="1"/>
              </p:cNvSpPr>
              <p:nvPr/>
            </p:nvSpPr>
            <p:spPr>
              <a:xfrm>
                <a:off x="3670618" y="2324012"/>
                <a:ext cx="8385650" cy="1479141"/>
              </a:xfrm>
              <a:prstGeom prst="rect">
                <a:avLst/>
              </a:prstGeom>
              <a:blipFill>
                <a:blip r:embed="rId3"/>
                <a:stretch>
                  <a:fillRect l="-727" t="-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1C4AEACF-63F8-44A1-9714-5CABAEA18962}"/>
                  </a:ext>
                </a:extLst>
              </p:cNvPr>
              <p:cNvSpPr txBox="1">
                <a:spLocks/>
              </p:cNvSpPr>
              <p:nvPr/>
            </p:nvSpPr>
            <p:spPr>
              <a:xfrm>
                <a:off x="4508580" y="3734401"/>
                <a:ext cx="7683420" cy="113285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Dont l’espérance </a:t>
                </a:r>
                <a14:m>
                  <m:oMath xmlns:m="http://schemas.openxmlformats.org/officeDocument/2006/math">
                    <m:acc>
                      <m:accPr>
                        <m:chr m:val="̂"/>
                        <m:ctrlPr>
                          <a:rPr lang="fr-FR" sz="2400" i="1" smtClean="0">
                            <a:solidFill>
                              <a:srgbClr val="0070C0"/>
                            </a:solidFill>
                            <a:latin typeface="Cambria Math" panose="02040503050406030204" pitchFamily="18" charset="0"/>
                          </a:rPr>
                        </m:ctrlPr>
                      </m:accPr>
                      <m:e>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𝑠𝑡</m:t>
                            </m:r>
                          </m:sub>
                        </m:sSub>
                      </m:e>
                    </m:acc>
                  </m:oMath>
                </a14:m>
                <a:r>
                  <a:rPr lang="fr-FR" sz="3200" dirty="0">
                    <a:solidFill>
                      <a:srgbClr val="0070C0"/>
                    </a:solidFill>
                  </a:rPr>
                  <a:t> </a:t>
                </a:r>
                <a:r>
                  <a:rPr lang="fr-FR" sz="2400" dirty="0">
                    <a:solidFill>
                      <a:srgbClr val="0070C0"/>
                    </a:solidFill>
                  </a:rPr>
                  <a:t>=</a:t>
                </a:r>
                <a:r>
                  <a:rPr lang="fr-FR" sz="3200" dirty="0">
                    <a:solidFill>
                      <a:srgbClr val="0070C0"/>
                    </a:solidFill>
                  </a:rPr>
                  <a:t> </a:t>
                </a:r>
                <a14:m>
                  <m:oMath xmlns:m="http://schemas.openxmlformats.org/officeDocument/2006/math">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𝑆</m:t>
                        </m:r>
                      </m:sub>
                    </m:sSub>
                    <m:r>
                      <a:rPr lang="fr-FR" sz="2400" i="1">
                        <a:solidFill>
                          <a:srgbClr val="0070C0"/>
                        </a:solidFill>
                        <a:latin typeface="Cambria Math" panose="02040503050406030204" pitchFamily="18" charset="0"/>
                      </a:rPr>
                      <m:t>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𝑡</m:t>
                            </m:r>
                          </m:sub>
                        </m:sSub>
                      </m:num>
                      <m:den>
                        <m:r>
                          <a:rPr lang="fr-FR" sz="2400" i="1">
                            <a:solidFill>
                              <a:srgbClr val="0070C0"/>
                            </a:solidFill>
                            <a:latin typeface="Cambria Math" panose="02040503050406030204" pitchFamily="18" charset="0"/>
                          </a:rPr>
                          <m:t>𝑀</m:t>
                        </m:r>
                      </m:den>
                    </m:f>
                  </m:oMath>
                </a14:m>
                <a:r>
                  <a:rPr lang="fr-FR" sz="2400" dirty="0">
                    <a:solidFill>
                      <a:srgbClr val="0070C0"/>
                    </a:solidFill>
                  </a:rPr>
                  <a:t> </a:t>
                </a:r>
                <a:r>
                  <a:rPr lang="fr-FR" sz="2000" dirty="0"/>
                  <a:t>est à comparer avec </a:t>
                </a:r>
                <a:r>
                  <a:rPr lang="fr-FR" dirty="0" err="1">
                    <a:solidFill>
                      <a:srgbClr val="0070C0"/>
                    </a:solidFill>
                  </a:rPr>
                  <a:t>f</a:t>
                </a:r>
                <a:r>
                  <a:rPr lang="fr-FR" baseline="-25000" dirty="0" err="1">
                    <a:solidFill>
                      <a:srgbClr val="0070C0"/>
                    </a:solidFill>
                  </a:rPr>
                  <a:t>st</a:t>
                </a:r>
                <a:r>
                  <a:rPr lang="fr-FR" sz="2000" dirty="0"/>
                  <a:t> constatée :</a:t>
                </a:r>
              </a:p>
              <a:p>
                <a:pPr marL="0" indent="0">
                  <a:buNone/>
                </a:pPr>
                <a:r>
                  <a:rPr lang="fr-FR" sz="2000" dirty="0"/>
                  <a:t>Si</a:t>
                </a:r>
                <a:r>
                  <a:rPr lang="fr-FR" dirty="0"/>
                  <a:t> </a:t>
                </a:r>
                <a:r>
                  <a:rPr lang="fr-FR" sz="2400" i="1" dirty="0" err="1">
                    <a:solidFill>
                      <a:srgbClr val="FF0000"/>
                    </a:solidFill>
                    <a:latin typeface="Cambria Math" panose="02040503050406030204" pitchFamily="18" charset="0"/>
                    <a:ea typeface="Cambria Math" panose="02040503050406030204" pitchFamily="18" charset="0"/>
                  </a:rPr>
                  <a:t>f</a:t>
                </a:r>
                <a:r>
                  <a:rPr lang="fr-FR" sz="2400" i="1" baseline="-25000" dirty="0" err="1">
                    <a:solidFill>
                      <a:srgbClr val="FF0000"/>
                    </a:solidFill>
                    <a:latin typeface="Cambria Math" panose="02040503050406030204" pitchFamily="18" charset="0"/>
                    <a:ea typeface="Cambria Math" panose="02040503050406030204" pitchFamily="18" charset="0"/>
                  </a:rPr>
                  <a:t>st</a:t>
                </a:r>
                <a:r>
                  <a:rPr lang="fr-FR" sz="2400" baseline="-25000" dirty="0">
                    <a:solidFill>
                      <a:srgbClr val="FF0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&gt;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0000"/>
                    </a:solidFill>
                    <a:latin typeface="Cambria Math" panose="02040503050406030204" pitchFamily="18" charset="0"/>
                    <a:ea typeface="Cambria Math" panose="02040503050406030204" pitchFamily="18" charset="0"/>
                  </a:rPr>
                  <a:t>X &gt;= </a:t>
                </a:r>
                <a:r>
                  <a:rPr lang="fr-FR" sz="2000" i="1" dirty="0" err="1">
                    <a:solidFill>
                      <a:srgbClr val="FF0000"/>
                    </a:solidFill>
                    <a:latin typeface="Cambria Math" panose="02040503050406030204" pitchFamily="18" charset="0"/>
                    <a:ea typeface="Cambria Math" panose="02040503050406030204" pitchFamily="18" charset="0"/>
                  </a:rPr>
                  <a:t>f</a:t>
                </a:r>
                <a:r>
                  <a:rPr lang="fr-FR" sz="2000" i="1" baseline="-25000" dirty="0" err="1">
                    <a:solidFill>
                      <a:srgbClr val="FF0000"/>
                    </a:solidFill>
                    <a:latin typeface="Cambria Math" panose="02040503050406030204" pitchFamily="18" charset="0"/>
                    <a:ea typeface="Cambria Math" panose="02040503050406030204" pitchFamily="18" charset="0"/>
                  </a:rPr>
                  <a:t>st</a:t>
                </a:r>
                <a:r>
                  <a:rPr lang="fr-FR" sz="2000" i="1" baseline="-25000" dirty="0">
                    <a:solidFill>
                      <a:srgbClr val="FF0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400" dirty="0">
                    <a:latin typeface="Cambria Math" panose="02040503050406030204" pitchFamily="18" charset="0"/>
                    <a:ea typeface="Cambria Math" panose="02040503050406030204" pitchFamily="18" charset="0"/>
                  </a:rPr>
                  <a:t>; </a:t>
                </a:r>
                <a:r>
                  <a:rPr lang="fr-FR" sz="2000" dirty="0"/>
                  <a:t>Si </a:t>
                </a:r>
                <a:r>
                  <a:rPr lang="fr-FR" sz="2400" i="1" dirty="0" err="1">
                    <a:solidFill>
                      <a:srgbClr val="FFC000"/>
                    </a:solidFill>
                    <a:latin typeface="Cambria Math" panose="02040503050406030204" pitchFamily="18" charset="0"/>
                    <a:ea typeface="Cambria Math" panose="02040503050406030204" pitchFamily="18" charset="0"/>
                  </a:rPr>
                  <a:t>f</a:t>
                </a:r>
                <a:r>
                  <a:rPr lang="fr-FR" sz="2400" i="1" baseline="-25000" dirty="0" err="1">
                    <a:solidFill>
                      <a:srgbClr val="FFC000"/>
                    </a:solidFill>
                    <a:latin typeface="Cambria Math" panose="02040503050406030204" pitchFamily="18" charset="0"/>
                    <a:ea typeface="Cambria Math" panose="02040503050406030204" pitchFamily="18" charset="0"/>
                  </a:rPr>
                  <a:t>st</a:t>
                </a:r>
                <a:r>
                  <a:rPr lang="fr-FR" sz="2400" baseline="-25000" dirty="0">
                    <a:solidFill>
                      <a:srgbClr val="FFC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&lt;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C000"/>
                    </a:solidFill>
                    <a:latin typeface="Cambria Math" panose="02040503050406030204" pitchFamily="18" charset="0"/>
                    <a:ea typeface="Cambria Math" panose="02040503050406030204" pitchFamily="18" charset="0"/>
                  </a:rPr>
                  <a:t>X &lt;= </a:t>
                </a:r>
                <a:r>
                  <a:rPr lang="fr-FR" sz="2000" i="1" dirty="0" err="1">
                    <a:solidFill>
                      <a:srgbClr val="FFC000"/>
                    </a:solidFill>
                    <a:latin typeface="Cambria Math" panose="02040503050406030204" pitchFamily="18" charset="0"/>
                    <a:ea typeface="Cambria Math" panose="02040503050406030204" pitchFamily="18" charset="0"/>
                  </a:rPr>
                  <a:t>f</a:t>
                </a:r>
                <a:r>
                  <a:rPr lang="fr-FR" sz="2000" i="1" baseline="-25000" dirty="0" err="1">
                    <a:solidFill>
                      <a:srgbClr val="FFC000"/>
                    </a:solidFill>
                    <a:latin typeface="Cambria Math" panose="02040503050406030204" pitchFamily="18" charset="0"/>
                    <a:ea typeface="Cambria Math" panose="02040503050406030204" pitchFamily="18" charset="0"/>
                  </a:rPr>
                  <a:t>st</a:t>
                </a:r>
                <a:r>
                  <a:rPr lang="fr-FR" sz="2000" i="1" baseline="-25000" dirty="0">
                    <a:solidFill>
                      <a:srgbClr val="FFC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endParaRPr lang="fr-FR" dirty="0"/>
              </a:p>
            </p:txBody>
          </p:sp>
        </mc:Choice>
        <mc:Fallback xmlns="">
          <p:sp>
            <p:nvSpPr>
              <p:cNvPr id="42" name="Content Placeholder 2">
                <a:extLst>
                  <a:ext uri="{FF2B5EF4-FFF2-40B4-BE49-F238E27FC236}">
                    <a16:creationId xmlns:a16="http://schemas.microsoft.com/office/drawing/2014/main" id="{1C4AEACF-63F8-44A1-9714-5CABAEA18962}"/>
                  </a:ext>
                </a:extLst>
              </p:cNvPr>
              <p:cNvSpPr txBox="1">
                <a:spLocks noRot="1" noChangeAspect="1" noMove="1" noResize="1" noEditPoints="1" noAdjustHandles="1" noChangeArrowheads="1" noChangeShapeType="1" noTextEdit="1"/>
              </p:cNvSpPr>
              <p:nvPr/>
            </p:nvSpPr>
            <p:spPr>
              <a:xfrm>
                <a:off x="4508580" y="3734401"/>
                <a:ext cx="7683420" cy="1132854"/>
              </a:xfrm>
              <a:prstGeom prst="rect">
                <a:avLst/>
              </a:prstGeom>
              <a:blipFill>
                <a:blip r:embed="rId4"/>
                <a:stretch>
                  <a:fillRect l="-873" t="-5405" b="-6486"/>
                </a:stretch>
              </a:blipFill>
            </p:spPr>
            <p:txBody>
              <a:bodyPr/>
              <a:lstStyle/>
              <a:p>
                <a:r>
                  <a:rPr lang="fr-FR">
                    <a:noFill/>
                  </a:rPr>
                  <a:t> </a:t>
                </a:r>
              </a:p>
            </p:txBody>
          </p:sp>
        </mc:Fallback>
      </mc:AlternateContent>
      <p:pic>
        <p:nvPicPr>
          <p:cNvPr id="43" name="Picture 42">
            <a:extLst>
              <a:ext uri="{FF2B5EF4-FFF2-40B4-BE49-F238E27FC236}">
                <a16:creationId xmlns:a16="http://schemas.microsoft.com/office/drawing/2014/main" id="{A3A4E092-7792-4C94-8A67-51E07BDDAEFA}"/>
              </a:ext>
            </a:extLst>
          </p:cNvPr>
          <p:cNvPicPr>
            <a:picLocks noChangeAspect="1"/>
          </p:cNvPicPr>
          <p:nvPr/>
        </p:nvPicPr>
        <p:blipFill>
          <a:blip r:embed="rId5"/>
          <a:stretch>
            <a:fillRect/>
          </a:stretch>
        </p:blipFill>
        <p:spPr>
          <a:xfrm>
            <a:off x="4633729" y="5213542"/>
            <a:ext cx="2802728" cy="1644458"/>
          </a:xfrm>
          <a:prstGeom prst="rect">
            <a:avLst/>
          </a:prstGeom>
        </p:spPr>
      </p:pic>
      <p:pic>
        <p:nvPicPr>
          <p:cNvPr id="44" name="Picture 43">
            <a:extLst>
              <a:ext uri="{FF2B5EF4-FFF2-40B4-BE49-F238E27FC236}">
                <a16:creationId xmlns:a16="http://schemas.microsoft.com/office/drawing/2014/main" id="{5858DFD0-C570-4177-BB1E-99FE451F7755}"/>
              </a:ext>
            </a:extLst>
          </p:cNvPr>
          <p:cNvPicPr>
            <a:picLocks noChangeAspect="1"/>
          </p:cNvPicPr>
          <p:nvPr/>
        </p:nvPicPr>
        <p:blipFill>
          <a:blip r:embed="rId5"/>
          <a:stretch>
            <a:fillRect/>
          </a:stretch>
        </p:blipFill>
        <p:spPr>
          <a:xfrm>
            <a:off x="8888707" y="5213542"/>
            <a:ext cx="2802728" cy="1644458"/>
          </a:xfrm>
          <a:prstGeom prst="rect">
            <a:avLst/>
          </a:prstGeom>
        </p:spPr>
      </p:pic>
      <p:cxnSp>
        <p:nvCxnSpPr>
          <p:cNvPr id="46" name="Straight Connector 45">
            <a:extLst>
              <a:ext uri="{FF2B5EF4-FFF2-40B4-BE49-F238E27FC236}">
                <a16:creationId xmlns:a16="http://schemas.microsoft.com/office/drawing/2014/main" id="{24FE1CB4-9EFA-4271-9421-2F1C1721C3F8}"/>
              </a:ext>
            </a:extLst>
          </p:cNvPr>
          <p:cNvCxnSpPr>
            <a:cxnSpLocks/>
          </p:cNvCxnSpPr>
          <p:nvPr/>
        </p:nvCxnSpPr>
        <p:spPr>
          <a:xfrm>
            <a:off x="6296297" y="4954281"/>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0BBF89-CDF0-4F10-AD5A-3711EDF6973E}"/>
              </a:ext>
            </a:extLst>
          </p:cNvPr>
          <p:cNvCxnSpPr>
            <a:cxnSpLocks/>
          </p:cNvCxnSpPr>
          <p:nvPr/>
        </p:nvCxnSpPr>
        <p:spPr>
          <a:xfrm>
            <a:off x="10554524" y="4954280"/>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7046324-4D57-461F-AC42-250F640C2630}"/>
              </a:ext>
            </a:extLst>
          </p:cNvPr>
          <p:cNvCxnSpPr>
            <a:cxnSpLocks/>
          </p:cNvCxnSpPr>
          <p:nvPr/>
        </p:nvCxnSpPr>
        <p:spPr>
          <a:xfrm>
            <a:off x="6691308" y="6089797"/>
            <a:ext cx="0" cy="4528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654E78-1BE4-4E9E-AE58-261032254DAA}"/>
              </a:ext>
            </a:extLst>
          </p:cNvPr>
          <p:cNvCxnSpPr>
            <a:cxnSpLocks/>
          </p:cNvCxnSpPr>
          <p:nvPr/>
        </p:nvCxnSpPr>
        <p:spPr>
          <a:xfrm>
            <a:off x="6791456" y="6211614"/>
            <a:ext cx="0" cy="3310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CE29AE-3892-4EAD-A137-6E3097121DD9}"/>
              </a:ext>
            </a:extLst>
          </p:cNvPr>
          <p:cNvCxnSpPr>
            <a:cxnSpLocks/>
          </p:cNvCxnSpPr>
          <p:nvPr/>
        </p:nvCxnSpPr>
        <p:spPr>
          <a:xfrm>
            <a:off x="6896560" y="6366641"/>
            <a:ext cx="0" cy="1760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F4F39B-3F3E-4237-905F-024DA674E808}"/>
              </a:ext>
            </a:extLst>
          </p:cNvPr>
          <p:cNvCxnSpPr>
            <a:cxnSpLocks/>
          </p:cNvCxnSpPr>
          <p:nvPr/>
        </p:nvCxnSpPr>
        <p:spPr>
          <a:xfrm>
            <a:off x="6993781" y="6423134"/>
            <a:ext cx="0" cy="867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72030DD-22F7-4414-A75B-5D0D9D3358BA}"/>
              </a:ext>
            </a:extLst>
          </p:cNvPr>
          <p:cNvCxnSpPr>
            <a:cxnSpLocks/>
          </p:cNvCxnSpPr>
          <p:nvPr/>
        </p:nvCxnSpPr>
        <p:spPr>
          <a:xfrm>
            <a:off x="7096563" y="6488166"/>
            <a:ext cx="0" cy="43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350C0DA-8193-4DEB-8A9A-7CF541982F15}"/>
              </a:ext>
            </a:extLst>
          </p:cNvPr>
          <p:cNvCxnSpPr>
            <a:cxnSpLocks/>
          </p:cNvCxnSpPr>
          <p:nvPr/>
        </p:nvCxnSpPr>
        <p:spPr>
          <a:xfrm flipV="1">
            <a:off x="7194700" y="6494014"/>
            <a:ext cx="0" cy="315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762C95B-11F3-4D3E-B23D-CF63A4BBC226}"/>
                  </a:ext>
                </a:extLst>
              </p:cNvPr>
              <p:cNvSpPr txBox="1"/>
              <p:nvPr/>
            </p:nvSpPr>
            <p:spPr>
              <a:xfrm>
                <a:off x="5921654" y="4985552"/>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0" name="TextBox 79">
                <a:extLst>
                  <a:ext uri="{FF2B5EF4-FFF2-40B4-BE49-F238E27FC236}">
                    <a16:creationId xmlns:a16="http://schemas.microsoft.com/office/drawing/2014/main" id="{1762C95B-11F3-4D3E-B23D-CF63A4BBC226}"/>
                  </a:ext>
                </a:extLst>
              </p:cNvPr>
              <p:cNvSpPr txBox="1">
                <a:spLocks noRot="1" noChangeAspect="1" noMove="1" noResize="1" noEditPoints="1" noAdjustHandles="1" noChangeArrowheads="1" noChangeShapeType="1" noTextEdit="1"/>
              </p:cNvSpPr>
              <p:nvPr/>
            </p:nvSpPr>
            <p:spPr>
              <a:xfrm>
                <a:off x="5921654" y="4985552"/>
                <a:ext cx="428899" cy="319639"/>
              </a:xfrm>
              <a:prstGeom prst="rect">
                <a:avLst/>
              </a:prstGeom>
              <a:blipFill>
                <a:blip r:embed="rId6"/>
                <a:stretch>
                  <a:fillRect t="-3846" r="-2817"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5A13D8E-F618-4D82-8330-A3D14224B125}"/>
                  </a:ext>
                </a:extLst>
              </p:cNvPr>
              <p:cNvSpPr txBox="1"/>
              <p:nvPr/>
            </p:nvSpPr>
            <p:spPr>
              <a:xfrm>
                <a:off x="10190473" y="4985551"/>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1" name="TextBox 80">
                <a:extLst>
                  <a:ext uri="{FF2B5EF4-FFF2-40B4-BE49-F238E27FC236}">
                    <a16:creationId xmlns:a16="http://schemas.microsoft.com/office/drawing/2014/main" id="{D5A13D8E-F618-4D82-8330-A3D14224B125}"/>
                  </a:ext>
                </a:extLst>
              </p:cNvPr>
              <p:cNvSpPr txBox="1">
                <a:spLocks noRot="1" noChangeAspect="1" noMove="1" noResize="1" noEditPoints="1" noAdjustHandles="1" noChangeArrowheads="1" noChangeShapeType="1" noTextEdit="1"/>
              </p:cNvSpPr>
              <p:nvPr/>
            </p:nvSpPr>
            <p:spPr>
              <a:xfrm>
                <a:off x="10190473" y="4985551"/>
                <a:ext cx="428899" cy="319639"/>
              </a:xfrm>
              <a:prstGeom prst="rect">
                <a:avLst/>
              </a:prstGeom>
              <a:blipFill>
                <a:blip r:embed="rId7"/>
                <a:stretch>
                  <a:fillRect t="-3846" r="-2857" b="-7692"/>
                </a:stretch>
              </a:blipFill>
            </p:spPr>
            <p:txBody>
              <a:bodyPr/>
              <a:lstStyle/>
              <a:p>
                <a:r>
                  <a:rPr lang="fr-FR">
                    <a:noFill/>
                  </a:rPr>
                  <a:t> </a:t>
                </a:r>
              </a:p>
            </p:txBody>
          </p:sp>
        </mc:Fallback>
      </mc:AlternateContent>
      <p:sp>
        <p:nvSpPr>
          <p:cNvPr id="82" name="TextBox 81">
            <a:extLst>
              <a:ext uri="{FF2B5EF4-FFF2-40B4-BE49-F238E27FC236}">
                <a16:creationId xmlns:a16="http://schemas.microsoft.com/office/drawing/2014/main" id="{B6B8A091-5403-4DD0-9D72-1DC17A53EB3A}"/>
              </a:ext>
            </a:extLst>
          </p:cNvPr>
          <p:cNvSpPr txBox="1"/>
          <p:nvPr/>
        </p:nvSpPr>
        <p:spPr>
          <a:xfrm>
            <a:off x="6536188" y="5782020"/>
            <a:ext cx="329193" cy="307777"/>
          </a:xfrm>
          <a:prstGeom prst="rect">
            <a:avLst/>
          </a:prstGeom>
          <a:noFill/>
        </p:spPr>
        <p:txBody>
          <a:bodyPr wrap="none" rtlCol="0">
            <a:spAutoFit/>
          </a:bodyPr>
          <a:lstStyle/>
          <a:p>
            <a:r>
              <a:rPr lang="fr-FR" sz="1400" i="1" dirty="0" err="1">
                <a:solidFill>
                  <a:srgbClr val="FF0000"/>
                </a:solidFill>
                <a:latin typeface="Cambria Math" panose="02040503050406030204" pitchFamily="18" charset="0"/>
                <a:ea typeface="Cambria Math" panose="02040503050406030204" pitchFamily="18" charset="0"/>
              </a:rPr>
              <a:t>f</a:t>
            </a:r>
            <a:r>
              <a:rPr lang="fr-FR" sz="1400" i="1" baseline="-25000" dirty="0" err="1">
                <a:solidFill>
                  <a:srgbClr val="FF0000"/>
                </a:solidFill>
                <a:latin typeface="Cambria Math" panose="02040503050406030204" pitchFamily="18" charset="0"/>
                <a:ea typeface="Cambria Math" panose="02040503050406030204" pitchFamily="18" charset="0"/>
              </a:rPr>
              <a:t>st</a:t>
            </a:r>
            <a:endParaRPr lang="fr-FR" sz="1400" dirty="0">
              <a:solidFill>
                <a:srgbClr val="FF0000"/>
              </a:solidFill>
            </a:endParaRPr>
          </a:p>
        </p:txBody>
      </p:sp>
      <p:cxnSp>
        <p:nvCxnSpPr>
          <p:cNvPr id="83" name="Straight Connector 82">
            <a:extLst>
              <a:ext uri="{FF2B5EF4-FFF2-40B4-BE49-F238E27FC236}">
                <a16:creationId xmlns:a16="http://schemas.microsoft.com/office/drawing/2014/main" id="{E6572CDC-62CF-4B0D-AA36-9DAFF5432639}"/>
              </a:ext>
            </a:extLst>
          </p:cNvPr>
          <p:cNvCxnSpPr>
            <a:cxnSpLocks/>
          </p:cNvCxnSpPr>
          <p:nvPr/>
        </p:nvCxnSpPr>
        <p:spPr>
          <a:xfrm>
            <a:off x="10151372" y="6082708"/>
            <a:ext cx="0" cy="45289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BDE2B9-2F3E-4E07-A42F-C6E6109A805A}"/>
              </a:ext>
            </a:extLst>
          </p:cNvPr>
          <p:cNvCxnSpPr>
            <a:cxnSpLocks/>
          </p:cNvCxnSpPr>
          <p:nvPr/>
        </p:nvCxnSpPr>
        <p:spPr>
          <a:xfrm>
            <a:off x="10048563" y="6257596"/>
            <a:ext cx="0" cy="26795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5ADC1CB-A5EB-4CCF-8595-A88211E79129}"/>
              </a:ext>
            </a:extLst>
          </p:cNvPr>
          <p:cNvCxnSpPr>
            <a:cxnSpLocks/>
          </p:cNvCxnSpPr>
          <p:nvPr/>
        </p:nvCxnSpPr>
        <p:spPr>
          <a:xfrm>
            <a:off x="9945781" y="6373729"/>
            <a:ext cx="0" cy="1589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D1EB9C1-A0B1-4111-9CA9-DBEEA9922B22}"/>
              </a:ext>
            </a:extLst>
          </p:cNvPr>
          <p:cNvCxnSpPr>
            <a:cxnSpLocks/>
          </p:cNvCxnSpPr>
          <p:nvPr/>
        </p:nvCxnSpPr>
        <p:spPr>
          <a:xfrm>
            <a:off x="9853930" y="6447950"/>
            <a:ext cx="0" cy="8671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386124-7CCD-4C26-BCFA-E7C610CAACD5}"/>
              </a:ext>
            </a:extLst>
          </p:cNvPr>
          <p:cNvSpPr txBox="1"/>
          <p:nvPr/>
        </p:nvSpPr>
        <p:spPr>
          <a:xfrm>
            <a:off x="9945781" y="5760283"/>
            <a:ext cx="329193" cy="307777"/>
          </a:xfrm>
          <a:prstGeom prst="rect">
            <a:avLst/>
          </a:prstGeom>
          <a:noFill/>
        </p:spPr>
        <p:txBody>
          <a:bodyPr wrap="none" rtlCol="0">
            <a:spAutoFit/>
          </a:bodyPr>
          <a:lstStyle/>
          <a:p>
            <a:r>
              <a:rPr lang="fr-FR" sz="1400" i="1" dirty="0" err="1">
                <a:solidFill>
                  <a:srgbClr val="FFC000"/>
                </a:solidFill>
                <a:latin typeface="Cambria Math" panose="02040503050406030204" pitchFamily="18" charset="0"/>
                <a:ea typeface="Cambria Math" panose="02040503050406030204" pitchFamily="18" charset="0"/>
              </a:rPr>
              <a:t>f</a:t>
            </a:r>
            <a:r>
              <a:rPr lang="fr-FR" sz="1400" i="1" baseline="-25000" dirty="0" err="1">
                <a:solidFill>
                  <a:srgbClr val="FFC000"/>
                </a:solidFill>
                <a:latin typeface="Cambria Math" panose="02040503050406030204" pitchFamily="18" charset="0"/>
                <a:ea typeface="Cambria Math" panose="02040503050406030204" pitchFamily="18" charset="0"/>
              </a:rPr>
              <a:t>st</a:t>
            </a:r>
            <a:endParaRPr lang="fr-FR" sz="1400" dirty="0">
              <a:solidFill>
                <a:srgbClr val="FFC000"/>
              </a:solidFill>
            </a:endParaRPr>
          </a:p>
        </p:txBody>
      </p:sp>
    </p:spTree>
    <p:extLst>
      <p:ext uri="{BB962C8B-B14F-4D97-AF65-F5344CB8AC3E}">
        <p14:creationId xmlns:p14="http://schemas.microsoft.com/office/powerpoint/2010/main" val="194089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Détermination des mots composés par cooccurrences statistiques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cooccurrences de deux termes</a:t>
            </a:r>
          </a:p>
          <a:p>
            <a:pPr lvl="1"/>
            <a:r>
              <a:rPr lang="fr-FR" dirty="0"/>
              <a:t>Information mutuelle </a:t>
            </a:r>
            <a:r>
              <a:rPr lang="fr-FR" dirty="0">
                <a:solidFill>
                  <a:srgbClr val="0070C0"/>
                </a:solidFill>
              </a:rPr>
              <a:t>pMI</a:t>
            </a:r>
            <a:r>
              <a:rPr lang="fr-FR" baseline="-25000" dirty="0">
                <a:solidFill>
                  <a:srgbClr val="0070C0"/>
                </a:solidFill>
              </a:rPr>
              <a:t>t1-t2 </a:t>
            </a:r>
            <a:r>
              <a:rPr lang="fr-FR" sz="2200" dirty="0"/>
              <a:t> </a:t>
            </a:r>
            <a:r>
              <a:rPr lang="fr-FR" dirty="0"/>
              <a:t>(ou sa valeur normalisée </a:t>
            </a:r>
            <a:r>
              <a:rPr lang="fr-FR" sz="2400" dirty="0">
                <a:solidFill>
                  <a:srgbClr val="0070C0"/>
                </a:solidFill>
              </a:rPr>
              <a:t>NpMI</a:t>
            </a:r>
            <a:r>
              <a:rPr lang="fr-FR" sz="2400" baseline="-25000" dirty="0">
                <a:solidFill>
                  <a:srgbClr val="0070C0"/>
                </a:solidFill>
              </a:rPr>
              <a:t>t1-t2</a:t>
            </a:r>
            <a:r>
              <a:rPr lang="fr-FR" dirty="0"/>
              <a:t>)</a:t>
            </a:r>
            <a:endParaRPr lang="fr-FR" sz="2400" baseline="-25000" dirty="0">
              <a:solidFill>
                <a:srgbClr val="0070C0"/>
              </a:solidFill>
            </a:endParaRPr>
          </a:p>
          <a:p>
            <a:pPr lvl="1"/>
            <a:r>
              <a:rPr lang="fr-FR" dirty="0"/>
              <a:t>Indice de </a:t>
            </a:r>
            <a:r>
              <a:rPr lang="fr-FR" dirty="0" err="1"/>
              <a:t>compositionnalité</a:t>
            </a:r>
            <a:r>
              <a:rPr lang="fr-FR" dirty="0"/>
              <a:t> défini dans </a:t>
            </a:r>
            <a:r>
              <a:rPr lang="fr-FR" dirty="0" err="1"/>
              <a:t>Mikolov</a:t>
            </a:r>
            <a:r>
              <a:rPr lang="fr-FR" dirty="0"/>
              <a:t> (2013) entre deux termes </a:t>
            </a:r>
            <a:r>
              <a:rPr lang="fr-FR" dirty="0">
                <a:solidFill>
                  <a:srgbClr val="0070C0"/>
                </a:solidFill>
              </a:rPr>
              <a:t>Comp</a:t>
            </a:r>
            <a:r>
              <a:rPr lang="fr-FR" baseline="-25000" dirty="0">
                <a:solidFill>
                  <a:srgbClr val="0070C0"/>
                </a:solidFill>
              </a:rPr>
              <a:t>t1-t2</a:t>
            </a:r>
          </a:p>
          <a:p>
            <a:r>
              <a:rPr lang="fr-FR" dirty="0"/>
              <a:t>Termes à retenir</a:t>
            </a:r>
          </a:p>
          <a:p>
            <a:pPr lvl="1"/>
            <a:r>
              <a:rPr lang="fr-FR" dirty="0"/>
              <a:t>Dans une langue comme le français, les cooccurrences intéressantes (au niveau d’un </a:t>
            </a:r>
            <a:r>
              <a:rPr lang="fr-FR" dirty="0" err="1"/>
              <a:t>bigramme</a:t>
            </a:r>
            <a:r>
              <a:rPr lang="fr-FR" dirty="0"/>
              <a:t> ou même d’un trigramme) ont lieu entre « mots pleins » (noms, verbes, adjectifs) à l’exclusion des « mots outils »</a:t>
            </a:r>
          </a:p>
          <a:p>
            <a:pPr lvl="1"/>
            <a:r>
              <a:rPr lang="fr-FR" dirty="0"/>
              <a:t>=&gt; ne conserver que ces termes dans le calcul des cooccurrences, quitte à réintégrer les mots outils dans la présentation du mot composé</a:t>
            </a:r>
          </a:p>
          <a:p>
            <a:r>
              <a:rPr lang="fr-FR" dirty="0"/>
              <a:t>Notations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Fréquences absolue </a:t>
            </a:r>
            <a:r>
              <a:rPr lang="fr-FR" dirty="0">
                <a:solidFill>
                  <a:srgbClr val="0070C0"/>
                </a:solidFill>
              </a:rPr>
              <a:t>f</a:t>
            </a:r>
            <a:r>
              <a:rPr lang="fr-FR" baseline="-25000" dirty="0">
                <a:solidFill>
                  <a:srgbClr val="0070C0"/>
                </a:solidFill>
              </a:rPr>
              <a:t>t1-t2</a:t>
            </a:r>
            <a:r>
              <a:rPr lang="fr-FR" dirty="0"/>
              <a:t> et relative </a:t>
            </a:r>
            <a:r>
              <a:rPr lang="fr-FR" dirty="0">
                <a:solidFill>
                  <a:srgbClr val="0070C0"/>
                </a:solidFill>
              </a:rPr>
              <a:t>p</a:t>
            </a:r>
            <a:r>
              <a:rPr lang="fr-FR" baseline="-25000" dirty="0">
                <a:solidFill>
                  <a:srgbClr val="0070C0"/>
                </a:solidFill>
              </a:rPr>
              <a:t>t1-t2</a:t>
            </a:r>
            <a:r>
              <a:rPr lang="fr-FR" dirty="0"/>
              <a:t> d’un </a:t>
            </a:r>
            <a:r>
              <a:rPr lang="fr-FR" dirty="0" err="1"/>
              <a:t>bigramme</a:t>
            </a:r>
            <a:r>
              <a:rPr lang="fr-FR" dirty="0"/>
              <a:t> constitué de t1 suivi de t2</a:t>
            </a:r>
          </a:p>
          <a:p>
            <a:pPr lvl="1"/>
            <a:r>
              <a:rPr lang="fr-FR" dirty="0"/>
              <a:t>Nombre total </a:t>
            </a:r>
            <a:r>
              <a:rPr lang="fr-FR" dirty="0">
                <a:solidFill>
                  <a:srgbClr val="0070C0"/>
                </a:solidFill>
              </a:rPr>
              <a:t>M</a:t>
            </a:r>
            <a:r>
              <a:rPr lang="fr-FR" dirty="0"/>
              <a:t> de </a:t>
            </a:r>
            <a:r>
              <a:rPr lang="fr-FR" dirty="0" err="1"/>
              <a:t>tokens</a:t>
            </a:r>
            <a:endParaRPr lang="fr-FR" dirty="0"/>
          </a:p>
          <a:p>
            <a:pPr lvl="1"/>
            <a:r>
              <a:rPr lang="fr-FR" dirty="0"/>
              <a:t>Nombre total </a:t>
            </a:r>
            <a:r>
              <a:rPr lang="fr-FR" dirty="0">
                <a:solidFill>
                  <a:srgbClr val="0070C0"/>
                </a:solidFill>
              </a:rPr>
              <a:t>V</a:t>
            </a:r>
            <a:r>
              <a:rPr lang="fr-FR" dirty="0"/>
              <a:t> de termes (taille du vocabulaire / dictionnaire)</a:t>
            </a:r>
            <a:endParaRPr lang="fr-FR" dirty="0">
              <a:solidFill>
                <a:srgbClr val="0070C0"/>
              </a:solidFill>
            </a:endParaRPr>
          </a:p>
          <a:p>
            <a:endParaRPr lang="fr-FR" dirty="0"/>
          </a:p>
          <a:p>
            <a:pPr lvl="1"/>
            <a:endParaRPr lang="fr-FR" dirty="0"/>
          </a:p>
        </p:txBody>
      </p:sp>
    </p:spTree>
    <p:extLst>
      <p:ext uri="{BB962C8B-B14F-4D97-AF65-F5344CB8AC3E}">
        <p14:creationId xmlns:p14="http://schemas.microsoft.com/office/powerpoint/2010/main" val="7379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Information</a:t>
            </a:r>
            <a:r>
              <a:rPr lang="zh-CN" altLang="fr-FR" sz="3600" dirty="0"/>
              <a:t> </a:t>
            </a:r>
            <a:r>
              <a:rPr lang="fr-FR" altLang="zh-CN" sz="3600" dirty="0"/>
              <a:t>mutuelle de cooccurrence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fontScale="92500" lnSpcReduction="10000"/>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(x</a:t>
                </a:r>
                <a:r>
                  <a:rPr lang="fr-FR" baseline="-25000" dirty="0"/>
                  <a:t>1</a:t>
                </a:r>
                <a:r>
                  <a:rPr lang="fr-FR" dirty="0"/>
                  <a:t>, x</a:t>
                </a:r>
                <a:r>
                  <a:rPr lang="fr-FR" baseline="-25000" dirty="0"/>
                  <a:t>2</a:t>
                </a:r>
                <a:r>
                  <a:rPr lang="fr-FR" dirty="0"/>
                  <a:t>), ici le terme 2 suivant immédiatement le terme 1, avec le produit des probabilités des deux événements séparés, x</a:t>
                </a:r>
                <a:r>
                  <a:rPr lang="fr-FR" baseline="-25000" dirty="0"/>
                  <a:t>1</a:t>
                </a:r>
                <a:r>
                  <a:rPr lang="fr-FR" dirty="0"/>
                  <a:t> apparitions du terme 1, x</a:t>
                </a:r>
                <a:r>
                  <a:rPr lang="fr-FR" baseline="-25000" dirty="0"/>
                  <a:t>2</a:t>
                </a:r>
                <a:r>
                  <a:rPr lang="fr-FR" dirty="0"/>
                  <a:t> apparition du terme 2, le rapport valant 1 en cas d’indépendance</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a:p>
                <a:r>
                  <a:rPr lang="fr-FR" dirty="0"/>
                  <a:t>Information mutuelle normalisée </a:t>
                </a:r>
              </a:p>
              <a:p>
                <a:pPr lvl="1"/>
                <a:r>
                  <a:rPr lang="fr-FR" dirty="0"/>
                  <a:t>La formule est :  </a:t>
                </a:r>
                <a:r>
                  <a:rPr lang="fr-FR" dirty="0">
                    <a:solidFill>
                      <a:srgbClr val="0070C0"/>
                    </a:solidFill>
                    <a:latin typeface="Cambria Math" panose="02040503050406030204" pitchFamily="18" charset="0"/>
                    <a:ea typeface="Cambria Math" panose="02040503050406030204" pitchFamily="18" charset="0"/>
                  </a:rPr>
                  <a:t>NpMI</a:t>
                </a:r>
                <a:r>
                  <a:rPr lang="fr-FR" baseline="-25000" dirty="0">
                    <a:solidFill>
                      <a:srgbClr val="0070C0"/>
                    </a:solidFill>
                    <a:latin typeface="Cambria Math" panose="02040503050406030204" pitchFamily="18" charset="0"/>
                    <a:ea typeface="Cambria Math" panose="02040503050406030204" pitchFamily="18" charset="0"/>
                  </a:rPr>
                  <a:t>t1, t2</a:t>
                </a:r>
                <a:r>
                  <a:rPr lang="fr-FR"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r>
                          <m:rPr>
                            <m:sty m:val="p"/>
                          </m:rPr>
                          <a:rPr lang="fr-FR" i="0">
                            <a:solidFill>
                              <a:srgbClr val="0070C0"/>
                            </a:solidFill>
                            <a:latin typeface="Cambria Math" panose="02040503050406030204" pitchFamily="18" charset="0"/>
                          </a:rPr>
                          <m:t>pMI</m:t>
                        </m:r>
                        <m:r>
                          <a:rPr lang="fr-FR" i="1">
                            <a:solidFill>
                              <a:srgbClr val="0070C0"/>
                            </a:solidFill>
                            <a:latin typeface="Cambria Math" panose="02040503050406030204" pitchFamily="18" charset="0"/>
                          </a:rPr>
                          <m:t>𝑡</m:t>
                        </m:r>
                        <m:r>
                          <a:rPr lang="fr-FR" i="1">
                            <a:solidFill>
                              <a:srgbClr val="0070C0"/>
                            </a:solidFill>
                            <a:latin typeface="Cambria Math" panose="02040503050406030204" pitchFamily="18" charset="0"/>
                          </a:rPr>
                          <m:t>1,</m:t>
                        </m:r>
                        <m:r>
                          <a:rPr lang="fr-FR" b="0" i="1" smtClean="0">
                            <a:solidFill>
                              <a:srgbClr val="0070C0"/>
                            </a:solidFill>
                            <a:latin typeface="Cambria Math" panose="02040503050406030204" pitchFamily="18" charset="0"/>
                          </a:rPr>
                          <m:t>𝑡</m:t>
                        </m:r>
                        <m:r>
                          <a:rPr lang="fr-FR" b="0" i="1" smtClean="0">
                            <a:solidFill>
                              <a:srgbClr val="0070C0"/>
                            </a:solidFill>
                            <a:latin typeface="Cambria Math" panose="02040503050406030204" pitchFamily="18" charset="0"/>
                          </a:rPr>
                          <m:t>2</m:t>
                        </m:r>
                      </m:num>
                      <m:den>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𝑙𝑜𝑔</m:t>
                        </m:r>
                        <m:r>
                          <a:rPr lang="fr-FR" b="0" i="1" baseline="-25000" smtClean="0">
                            <a:solidFill>
                              <a:srgbClr val="0070C0"/>
                            </a:solidFill>
                            <a:latin typeface="Cambria Math" panose="02040503050406030204" pitchFamily="18" charset="0"/>
                          </a:rPr>
                          <m:t>2</m:t>
                        </m:r>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1,  </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2)</m:t>
                        </m:r>
                      </m:den>
                    </m:f>
                  </m:oMath>
                </a14:m>
                <a:endParaRPr lang="fr-FR" dirty="0"/>
              </a:p>
              <a:p>
                <a:pPr lvl="1"/>
                <a:r>
                  <a:rPr lang="fr-FR" dirty="0"/>
                  <a:t>La valeur varie entre – 1 et + 1</a:t>
                </a:r>
              </a:p>
              <a:p>
                <a:pPr lvl="2"/>
                <a:r>
                  <a:rPr lang="fr-FR" sz="2200" dirty="0" err="1"/>
                  <a:t>NpMI</a:t>
                </a:r>
                <a:r>
                  <a:rPr lang="fr-FR" sz="2200" dirty="0"/>
                  <a:t> = 0 : indépendance entre t1 et t2</a:t>
                </a:r>
              </a:p>
              <a:p>
                <a:pPr lvl="2"/>
                <a:r>
                  <a:rPr lang="fr-FR" sz="2200" dirty="0" err="1"/>
                  <a:t>NpMI</a:t>
                </a:r>
                <a:r>
                  <a:rPr lang="fr-FR" sz="2200" dirty="0"/>
                  <a:t> = 1 : cooccurrence totale (l’un ne va pas sans l’autre)</a:t>
                </a:r>
              </a:p>
              <a:p>
                <a:pPr lvl="2"/>
                <a:r>
                  <a:rPr lang="fr-FR" sz="2200" dirty="0" err="1"/>
                  <a:t>NpMi</a:t>
                </a:r>
                <a:r>
                  <a:rPr lang="fr-FR" sz="2200" dirty="0"/>
                  <a:t> = -1 : les deux termes ne se suivent jamais</a:t>
                </a:r>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220" t="-3341"/>
                </a:stretch>
              </a:blipFill>
            </p:spPr>
            <p:txBody>
              <a:bodyPr/>
              <a:lstStyle/>
              <a:p>
                <a:r>
                  <a:rPr lang="fr-FR">
                    <a:noFill/>
                  </a:rPr>
                  <a:t> </a:t>
                </a:r>
              </a:p>
            </p:txBody>
          </p:sp>
        </mc:Fallback>
      </mc:AlternateContent>
    </p:spTree>
    <p:extLst>
      <p:ext uri="{BB962C8B-B14F-4D97-AF65-F5344CB8AC3E}">
        <p14:creationId xmlns:p14="http://schemas.microsoft.com/office/powerpoint/2010/main" val="18571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Information mutuelle de cooccurrence : exemple de calcul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 = M-N)</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	</a:t>
                </a:r>
                <a:r>
                  <a:rPr lang="fr-FR" dirty="0" err="1">
                    <a:solidFill>
                      <a:srgbClr val="0070C0"/>
                    </a:solidFill>
                  </a:rPr>
                  <a:t>NpMI</a:t>
                </a:r>
                <a:r>
                  <a:rPr lang="fr-FR" baseline="-25000" dirty="0" err="1">
                    <a:solidFill>
                      <a:srgbClr val="0070C0"/>
                    </a:solidFill>
                  </a:rPr>
                  <a:t>gilet</a:t>
                </a:r>
                <a:r>
                  <a:rPr lang="fr-FR" baseline="-25000" dirty="0">
                    <a:solidFill>
                      <a:srgbClr val="0070C0"/>
                    </a:solidFill>
                  </a:rPr>
                  <a:t>, jaune </a:t>
                </a:r>
                <a:r>
                  <a:rPr lang="fr-FR" dirty="0">
                    <a:solidFill>
                      <a:srgbClr val="0070C0"/>
                    </a:solidFill>
                  </a:rPr>
                  <a:t>= </a:t>
                </a:r>
                <a14:m>
                  <m:oMath xmlns:m="http://schemas.openxmlformats.org/officeDocument/2006/math">
                    <m:f>
                      <m:fPr>
                        <m:type m:val="skw"/>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2.34</m:t>
                        </m:r>
                      </m:num>
                      <m:den>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2 </m:t>
                            </m:r>
                          </m:sub>
                        </m:sSub>
                        <m:f>
                          <m:fPr>
                            <m:type m:val="skw"/>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3</m:t>
                            </m:r>
                          </m:num>
                          <m:den>
                            <m:r>
                              <a:rPr lang="fr-FR" b="0" i="1" smtClean="0">
                                <a:solidFill>
                                  <a:srgbClr val="0070C0"/>
                                </a:solidFill>
                                <a:latin typeface="Cambria Math" panose="02040503050406030204" pitchFamily="18" charset="0"/>
                              </a:rPr>
                              <m:t>27</m:t>
                            </m:r>
                          </m:den>
                        </m:f>
                      </m:den>
                    </m:f>
                  </m:oMath>
                </a14:m>
                <a:r>
                  <a:rPr lang="fr-FR" sz="2600" dirty="0">
                    <a:solidFill>
                      <a:srgbClr val="0070C0"/>
                    </a:solidFill>
                  </a:rPr>
                  <a:t> = 0.74</a:t>
                </a: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	 </a:t>
                </a:r>
                <a:r>
                  <a:rPr lang="fr-FR" dirty="0" err="1">
                    <a:solidFill>
                      <a:srgbClr val="0070C0"/>
                    </a:solidFill>
                  </a:rPr>
                  <a:t>NpMI</a:t>
                </a:r>
                <a:r>
                  <a:rPr lang="fr-FR" baseline="-25000" dirty="0" err="1">
                    <a:solidFill>
                      <a:srgbClr val="0070C0"/>
                    </a:solidFill>
                  </a:rPr>
                  <a:t>mouvement</a:t>
                </a:r>
                <a:r>
                  <a:rPr lang="fr-FR" baseline="-25000" dirty="0">
                    <a:solidFill>
                      <a:srgbClr val="0070C0"/>
                    </a:solidFill>
                  </a:rPr>
                  <a:t>, gilet </a:t>
                </a:r>
                <a:r>
                  <a:rPr lang="fr-FR" dirty="0">
                    <a:solidFill>
                      <a:srgbClr val="0070C0"/>
                    </a:solidFill>
                  </a:rPr>
                  <a:t>= </a:t>
                </a:r>
                <a14:m>
                  <m:oMath xmlns:m="http://schemas.openxmlformats.org/officeDocument/2006/math">
                    <m:f>
                      <m:fPr>
                        <m:type m:val="skw"/>
                        <m:ctrlPr>
                          <a:rPr lang="fr-FR" i="1">
                            <a:solidFill>
                              <a:srgbClr val="0070C0"/>
                            </a:solidFill>
                            <a:latin typeface="Cambria Math" panose="02040503050406030204" pitchFamily="18" charset="0"/>
                          </a:rPr>
                        </m:ctrlPr>
                      </m:fPr>
                      <m:num>
                        <m:r>
                          <a:rPr lang="fr-FR" i="1">
                            <a:solidFill>
                              <a:srgbClr val="0070C0"/>
                            </a:solidFill>
                            <a:latin typeface="Cambria Math" panose="02040503050406030204" pitchFamily="18" charset="0"/>
                          </a:rPr>
                          <m:t>2.</m:t>
                        </m:r>
                        <m:r>
                          <a:rPr lang="fr-FR" b="0" i="1" smtClean="0">
                            <a:solidFill>
                              <a:srgbClr val="0070C0"/>
                            </a:solidFill>
                            <a:latin typeface="Cambria Math" panose="02040503050406030204" pitchFamily="18" charset="0"/>
                          </a:rPr>
                          <m:t>17</m:t>
                        </m:r>
                      </m:num>
                      <m:den>
                        <m:r>
                          <a:rPr lang="fr-FR" i="1">
                            <a:solidFill>
                              <a:srgbClr val="0070C0"/>
                            </a:solidFill>
                            <a:latin typeface="Cambria Math" panose="02040503050406030204" pitchFamily="18" charset="0"/>
                          </a:rPr>
                          <m:t>−</m:t>
                        </m:r>
                        <m:sSub>
                          <m:sSubPr>
                            <m:ctrlPr>
                              <a:rPr lang="fr-FR" i="1">
                                <a:solidFill>
                                  <a:srgbClr val="0070C0"/>
                                </a:solidFill>
                                <a:latin typeface="Cambria Math" panose="02040503050406030204" pitchFamily="18" charset="0"/>
                              </a:rPr>
                            </m:ctrlPr>
                          </m:sSubPr>
                          <m:e>
                            <m:r>
                              <a:rPr lang="fr-FR" i="1">
                                <a:solidFill>
                                  <a:srgbClr val="0070C0"/>
                                </a:solidFill>
                                <a:latin typeface="Cambria Math" panose="02040503050406030204" pitchFamily="18" charset="0"/>
                              </a:rPr>
                              <m:t>𝑙𝑜𝑔</m:t>
                            </m:r>
                          </m:e>
                          <m:sub>
                            <m:r>
                              <a:rPr lang="fr-FR" i="1">
                                <a:solidFill>
                                  <a:srgbClr val="0070C0"/>
                                </a:solidFill>
                                <a:latin typeface="Cambria Math" panose="02040503050406030204" pitchFamily="18" charset="0"/>
                              </a:rPr>
                              <m:t>2 </m:t>
                            </m:r>
                          </m:sub>
                        </m:sSub>
                        <m:f>
                          <m:fPr>
                            <m:type m:val="skw"/>
                            <m:ctrlPr>
                              <a:rPr lang="fr-FR" i="1">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m:t>
                            </m:r>
                          </m:num>
                          <m:den>
                            <m:r>
                              <a:rPr lang="fr-FR" i="1">
                                <a:solidFill>
                                  <a:srgbClr val="0070C0"/>
                                </a:solidFill>
                                <a:latin typeface="Cambria Math" panose="02040503050406030204" pitchFamily="18" charset="0"/>
                              </a:rPr>
                              <m:t>27</m:t>
                            </m:r>
                          </m:den>
                        </m:f>
                      </m:den>
                    </m:f>
                  </m:oMath>
                </a14:m>
                <a:r>
                  <a:rPr lang="fr-FR" sz="3600" dirty="0">
                    <a:solidFill>
                      <a:srgbClr val="0070C0"/>
                    </a:solidFill>
                  </a:rPr>
                  <a:t> </a:t>
                </a:r>
                <a:r>
                  <a:rPr lang="fr-FR" sz="2600" dirty="0">
                    <a:solidFill>
                      <a:srgbClr val="0070C0"/>
                    </a:solidFill>
                  </a:rPr>
                  <a:t>= 0.58</a:t>
                </a:r>
                <a:endParaRPr lang="fr-FR" dirty="0">
                  <a:solidFill>
                    <a:srgbClr val="0070C0"/>
                  </a:solidFill>
                </a:endParaRP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762"/>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2833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Indice de </a:t>
            </a:r>
            <a:r>
              <a:rPr lang="fr-FR" altLang="zh-CN" sz="3600" dirty="0" err="1"/>
              <a:t>compositionnalité</a:t>
            </a:r>
            <a:r>
              <a:rPr lang="fr-FR" altLang="zh-CN" sz="3600" dirty="0"/>
              <a:t>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err="1"/>
                  <a:t>Compositionnalité</a:t>
                </a:r>
                <a:r>
                  <a:rPr lang="fr-FR" dirty="0"/>
                  <a:t> entre deux événements x</a:t>
                </a:r>
                <a:r>
                  <a:rPr lang="fr-FR" baseline="-25000" dirty="0"/>
                  <a:t>1</a:t>
                </a:r>
                <a:r>
                  <a:rPr lang="fr-FR" dirty="0"/>
                  <a:t> et x</a:t>
                </a:r>
                <a:r>
                  <a:rPr lang="fr-FR" baseline="-25000" dirty="0"/>
                  <a:t>2</a:t>
                </a:r>
                <a:r>
                  <a:rPr lang="fr-FR" dirty="0"/>
                  <a:t> </a:t>
                </a:r>
              </a:p>
              <a:p>
                <a:pPr lvl="1"/>
                <a:r>
                  <a:rPr lang="fr-FR" dirty="0"/>
                  <a:t>On utilise les fréquences (comptages) de cooccurrence des deux événements, en rapport avec celles des événements séparés </a:t>
                </a:r>
                <a:endParaRPr lang="fr-FR" sz="2200" dirty="0"/>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Comp</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d>
                          <m:dPr>
                            <m:ctrlPr>
                              <a:rPr lang="fr-FR" b="0" i="1" smtClean="0">
                                <a:solidFill>
                                  <a:srgbClr val="0070C0"/>
                                </a:solidFill>
                                <a:latin typeface="Cambria Math" panose="02040503050406030204" pitchFamily="18" charset="0"/>
                              </a:rPr>
                            </m:ctrlPr>
                          </m:dPr>
                          <m:e>
                            <m:r>
                              <a:rPr lang="fr-FR" b="0" i="1" smtClean="0">
                                <a:solidFill>
                                  <a:srgbClr val="0070C0"/>
                                </a:solidFill>
                                <a:latin typeface="Cambria Math" panose="02040503050406030204" pitchFamily="18" charset="0"/>
                              </a:rPr>
                              <m:t>𝑓</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𝑚𝑖𝑛𝑓</m:t>
                            </m:r>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𝑉</m:t>
                        </m:r>
                        <m:r>
                          <a:rPr lang="fr-FR" b="0" i="1" smtClean="0">
                            <a:solidFill>
                              <a:srgbClr val="0070C0"/>
                            </a:solidFill>
                            <a:latin typeface="Cambria Math" panose="02040503050406030204" pitchFamily="18" charset="0"/>
                          </a:rPr>
                          <m:t> </m:t>
                        </m:r>
                      </m:num>
                      <m:den>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endParaRPr lang="fr-FR" dirty="0"/>
              </a:p>
              <a:p>
                <a:pPr lvl="1"/>
                <a:r>
                  <a:rPr lang="fr-FR" dirty="0" err="1"/>
                  <a:t>minf</a:t>
                </a:r>
                <a:r>
                  <a:rPr lang="fr-FR" dirty="0"/>
                  <a:t> est une valeur seuil, fréquence en deçà de laquelle on ne considère pas les cooccurrences </a:t>
                </a:r>
              </a:p>
              <a:p>
                <a:pPr lvl="1"/>
                <a:r>
                  <a:rPr lang="fr-FR" dirty="0"/>
                  <a:t>Cet indice est aussi une mesure de la </a:t>
                </a:r>
                <a:r>
                  <a:rPr lang="fr-FR" b="1" dirty="0"/>
                  <a:t>force de l’association</a:t>
                </a:r>
                <a:r>
                  <a:rPr lang="fr-FR" dirty="0"/>
                  <a:t>, élevée quand les termes occurrent rarement l’un sans l’autre dans le corpus</a:t>
                </a:r>
              </a:p>
              <a:p>
                <a:pPr lvl="2"/>
                <a:r>
                  <a:rPr lang="fr-FR" sz="2200" dirty="0" err="1"/>
                  <a:t>Comp</a:t>
                </a:r>
                <a:r>
                  <a:rPr lang="fr-FR" sz="2200" dirty="0"/>
                  <a:t> = 0 : association pas assez forte</a:t>
                </a:r>
              </a:p>
              <a:p>
                <a:pPr lvl="2"/>
                <a:r>
                  <a:rPr lang="fr-FR" sz="2200" dirty="0" err="1"/>
                  <a:t>Comp</a:t>
                </a:r>
                <a:r>
                  <a:rPr lang="fr-FR" sz="2200" dirty="0"/>
                  <a:t> n’a pas de borne supérieure : examiner la distribution des valeurs avant de définir un seuil de sélection</a:t>
                </a:r>
              </a:p>
              <a:p>
                <a:r>
                  <a:rPr lang="fr-FR" dirty="0"/>
                  <a:t>En pratique, ce calcul donne de </a:t>
                </a:r>
                <a:r>
                  <a:rPr lang="fr-FR" b="1" dirty="0"/>
                  <a:t>meilleurs résultats que la (N)</a:t>
                </a:r>
                <a:r>
                  <a:rPr lang="fr-FR" b="1" dirty="0" err="1"/>
                  <a:t>pMI</a:t>
                </a:r>
                <a:endParaRPr lang="fr-FR" b="1" dirty="0"/>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r="-1016"/>
                </a:stretch>
              </a:blipFill>
            </p:spPr>
            <p:txBody>
              <a:bodyPr/>
              <a:lstStyle/>
              <a:p>
                <a:r>
                  <a:rPr lang="fr-FR">
                    <a:noFill/>
                  </a:rPr>
                  <a:t> </a:t>
                </a:r>
              </a:p>
            </p:txBody>
          </p:sp>
        </mc:Fallback>
      </mc:AlternateContent>
    </p:spTree>
    <p:extLst>
      <p:ext uri="{BB962C8B-B14F-4D97-AF65-F5344CB8AC3E}">
        <p14:creationId xmlns:p14="http://schemas.microsoft.com/office/powerpoint/2010/main" val="2005805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48923</TotalTime>
  <Words>11823</Words>
  <Application>Microsoft Office PowerPoint</Application>
  <PresentationFormat>Widescreen</PresentationFormat>
  <Paragraphs>1111</Paragraphs>
  <Slides>56</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Helvetica Light</vt:lpstr>
      <vt:lpstr>Arial</vt:lpstr>
      <vt:lpstr>Calibri</vt:lpstr>
      <vt:lpstr>Cambria Math</vt:lpstr>
      <vt:lpstr>Courier New</vt:lpstr>
      <vt:lpstr>Symbol</vt:lpstr>
      <vt:lpstr>Office Theme</vt:lpstr>
      <vt:lpstr>NLP et Analyse Textuelle </vt:lpstr>
      <vt:lpstr>Sommaire général</vt:lpstr>
      <vt:lpstr>Rappel : groupe de mots (mots composés)</vt:lpstr>
      <vt:lpstr>Dépendances morpho-syntaxiques : groupes nominaux</vt:lpstr>
      <vt:lpstr>Pattern de dépendance morphosyntaxique (spaCy)</vt:lpstr>
      <vt:lpstr>Détermination des mots composés par cooccurrences statistiques</vt:lpstr>
      <vt:lpstr>Information mutuelle de cooccurrence </vt:lpstr>
      <vt:lpstr>Information mutuelle de cooccurrence : exemple de calcul</vt:lpstr>
      <vt:lpstr>Indice de compositionnalité </vt:lpstr>
      <vt:lpstr>Calculs de cooccurrences dans les librairies Python</vt:lpstr>
      <vt:lpstr>Sommaire général</vt:lpstr>
      <vt:lpstr>PowerPoint Presentation</vt:lpstr>
      <vt:lpstr>Groupement (clustering) de documents</vt:lpstr>
      <vt:lpstr>Vectorisation et distance</vt:lpstr>
      <vt:lpstr>Réduction de dimensionnalité</vt:lpstr>
      <vt:lpstr>Analyse en Composantes Principales (ACP) (1/2)</vt:lpstr>
      <vt:lpstr>Analyse en Composantes Principales (ACP) (2/2)</vt:lpstr>
      <vt:lpstr>Réduction de dimensionnalité : ACP et LSA</vt:lpstr>
      <vt:lpstr>ACP et LSA dans les librairies Python (1/2)</vt:lpstr>
      <vt:lpstr>ACP et LSA dans les librairies Python (2/2)</vt:lpstr>
      <vt:lpstr>Décomposition t-SNE (1/2)</vt:lpstr>
      <vt:lpstr>Décomposition t-SNE (2/2)</vt:lpstr>
      <vt:lpstr>Décomposition UMAP (1/2)</vt:lpstr>
      <vt:lpstr>Décomposition UMAP (2/2)</vt:lpstr>
      <vt:lpstr>Comparaison t-SNE / UMAP</vt:lpstr>
      <vt:lpstr>t-SNE et UMAP dans les librairies Python (1/2)</vt:lpstr>
      <vt:lpstr>t-SNE et UMAP dans les librairies Python (2/2)</vt:lpstr>
      <vt:lpstr>Algorithmes de groupement (clustering)</vt:lpstr>
      <vt:lpstr>K-Means (regroupement des K-moyennes) (1/2)</vt:lpstr>
      <vt:lpstr>K-Means (regroupement des K-moyennes) (2/2)</vt:lpstr>
      <vt:lpstr>K-Means dans les librairies Python (1/2)</vt:lpstr>
      <vt:lpstr>K-Means dans les librairies Python (2/2)</vt:lpstr>
      <vt:lpstr>HDBSCAN</vt:lpstr>
      <vt:lpstr>HDBSCAN dans les librairies Python</vt:lpstr>
      <vt:lpstr>Clustering agglomératif</vt:lpstr>
      <vt:lpstr>Clustering agglomératif dans les librairies Python</vt:lpstr>
      <vt:lpstr>Sommaire général</vt:lpstr>
      <vt:lpstr>Analyse de corpus : métriques d’analyse stylistique</vt:lpstr>
      <vt:lpstr>Métriques d’emploi du lexique</vt:lpstr>
      <vt:lpstr>Métriques d’emploi des formes syntaxiques</vt:lpstr>
      <vt:lpstr>Mesures de Yngve et Frazier</vt:lpstr>
      <vt:lpstr>Analyse de corpus : retour sur les distributions des termes</vt:lpstr>
      <vt:lpstr>Analyse de corpus : mesure des expressions significatives dans les corpus et sous-corpus (1/2)</vt:lpstr>
      <vt:lpstr>Analyse de corpus : mesure des expressions significatives dans les corpus et sous-corpus (2/2)</vt:lpstr>
      <vt:lpstr>Analyse de corpus : information mutuelle (1/4)</vt:lpstr>
      <vt:lpstr>Analyse de corpus : information mutuelle (2/4)</vt:lpstr>
      <vt:lpstr>Analyse de corpus : information mutuelle (3/4)</vt:lpstr>
      <vt:lpstr>Analyse de corpus : information mutuelle (4/4)</vt:lpstr>
      <vt:lpstr>Analyse de corpus : tests sur cooccurrences</vt:lpstr>
      <vt:lpstr>Analyse de corpus : test du χ2 (khi-2) </vt:lpstr>
      <vt:lpstr>Analyse de corpus : test t </vt:lpstr>
      <vt:lpstr>Analyse de corpus : log des ratios de vraisemblance </vt:lpstr>
      <vt:lpstr>Création et exploitation d’un réseau sémantique à partir des associations entre termes</vt:lpstr>
      <vt:lpstr>Spécificité d’un terme sur un corpus par rapport à un autre</vt:lpstr>
      <vt:lpstr>Analyse de corpus : log des vraisemblances </vt:lpstr>
      <vt:lpstr>Analyse de corpus : spécificité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1214</cp:revision>
  <cp:lastPrinted>2019-10-07T15:19:12Z</cp:lastPrinted>
  <dcterms:created xsi:type="dcterms:W3CDTF">2019-03-15T15:22:44Z</dcterms:created>
  <dcterms:modified xsi:type="dcterms:W3CDTF">2022-01-24T14:11:49Z</dcterms:modified>
</cp:coreProperties>
</file>