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61"/>
  </p:notesMasterIdLst>
  <p:sldIdLst>
    <p:sldId id="256" r:id="rId2"/>
    <p:sldId id="492" r:id="rId3"/>
    <p:sldId id="379" r:id="rId4"/>
    <p:sldId id="502" r:id="rId5"/>
    <p:sldId id="453" r:id="rId6"/>
    <p:sldId id="503" r:id="rId7"/>
    <p:sldId id="504" r:id="rId8"/>
    <p:sldId id="505" r:id="rId9"/>
    <p:sldId id="506" r:id="rId10"/>
    <p:sldId id="510" r:id="rId11"/>
    <p:sldId id="513" r:id="rId12"/>
    <p:sldId id="393" r:id="rId13"/>
    <p:sldId id="514" r:id="rId14"/>
    <p:sldId id="512" r:id="rId15"/>
    <p:sldId id="515" r:id="rId16"/>
    <p:sldId id="522" r:id="rId17"/>
    <p:sldId id="523" r:id="rId18"/>
    <p:sldId id="517" r:id="rId19"/>
    <p:sldId id="529" r:id="rId20"/>
    <p:sldId id="530" r:id="rId21"/>
    <p:sldId id="518" r:id="rId22"/>
    <p:sldId id="519" r:id="rId23"/>
    <p:sldId id="520" r:id="rId24"/>
    <p:sldId id="521" r:id="rId25"/>
    <p:sldId id="416" r:id="rId26"/>
    <p:sldId id="468" r:id="rId27"/>
    <p:sldId id="472" r:id="rId28"/>
    <p:sldId id="524" r:id="rId29"/>
    <p:sldId id="525" r:id="rId30"/>
    <p:sldId id="471" r:id="rId31"/>
    <p:sldId id="474" r:id="rId32"/>
    <p:sldId id="446" r:id="rId33"/>
    <p:sldId id="470" r:id="rId34"/>
    <p:sldId id="481" r:id="rId35"/>
    <p:sldId id="469" r:id="rId36"/>
    <p:sldId id="531" r:id="rId37"/>
    <p:sldId id="475" r:id="rId38"/>
    <p:sldId id="526" r:id="rId39"/>
    <p:sldId id="509" r:id="rId40"/>
    <p:sldId id="528" r:id="rId41"/>
    <p:sldId id="494" r:id="rId42"/>
    <p:sldId id="493" r:id="rId43"/>
    <p:sldId id="419" r:id="rId44"/>
    <p:sldId id="423" r:id="rId45"/>
    <p:sldId id="449" r:id="rId46"/>
    <p:sldId id="450" r:id="rId47"/>
    <p:sldId id="420" r:id="rId48"/>
    <p:sldId id="433" r:id="rId49"/>
    <p:sldId id="421" r:id="rId50"/>
    <p:sldId id="422" r:id="rId51"/>
    <p:sldId id="425" r:id="rId52"/>
    <p:sldId id="426" r:id="rId53"/>
    <p:sldId id="435" r:id="rId54"/>
    <p:sldId id="427" r:id="rId55"/>
    <p:sldId id="428" r:id="rId56"/>
    <p:sldId id="434" r:id="rId57"/>
    <p:sldId id="500" r:id="rId58"/>
    <p:sldId id="501" r:id="rId59"/>
    <p:sldId id="424" r:id="rId60"/>
  </p:sldIdLst>
  <p:sldSz cx="12192000" cy="6858000"/>
  <p:notesSz cx="6794500" cy="99314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rve Guerin" initials="HG" lastIdx="0" clrIdx="0">
    <p:extLst>
      <p:ext uri="{19B8F6BF-5375-455C-9EA6-DF929625EA0E}">
        <p15:presenceInfo xmlns:p15="http://schemas.microsoft.com/office/powerpoint/2012/main" userId="S::herve_guerin@fr.ibm.com::939ab6b0-5f1b-4d0b-9635-0637623e2f5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87" autoAdjust="0"/>
    <p:restoredTop sz="73061" autoAdjust="0"/>
  </p:normalViewPr>
  <p:slideViewPr>
    <p:cSldViewPr snapToGrid="0">
      <p:cViewPr varScale="1">
        <p:scale>
          <a:sx n="46" d="100"/>
          <a:sy n="46" d="100"/>
        </p:scale>
        <p:origin x="12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8295"/>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48645" y="0"/>
            <a:ext cx="2944283" cy="498295"/>
          </a:xfrm>
          <a:prstGeom prst="rect">
            <a:avLst/>
          </a:prstGeom>
        </p:spPr>
        <p:txBody>
          <a:bodyPr vert="horz" lIns="91440" tIns="45720" rIns="91440" bIns="45720" rtlCol="0"/>
          <a:lstStyle>
            <a:lvl1pPr algn="r">
              <a:defRPr sz="1200"/>
            </a:lvl1pPr>
          </a:lstStyle>
          <a:p>
            <a:fld id="{F0FB2173-136F-4F3E-9E96-8DE7703BE1F5}" type="datetimeFigureOut">
              <a:rPr lang="fr-FR" smtClean="0"/>
              <a:t>31/01/2022</a:t>
            </a:fld>
            <a:endParaRPr lang="fr-FR"/>
          </a:p>
        </p:txBody>
      </p:sp>
      <p:sp>
        <p:nvSpPr>
          <p:cNvPr id="4" name="Slide Image Placeholder 3"/>
          <p:cNvSpPr>
            <a:spLocks noGrp="1" noRot="1" noChangeAspect="1"/>
          </p:cNvSpPr>
          <p:nvPr>
            <p:ph type="sldImg" idx="2"/>
          </p:nvPr>
        </p:nvSpPr>
        <p:spPr>
          <a:xfrm>
            <a:off x="419100" y="1241425"/>
            <a:ext cx="5956300" cy="3351213"/>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79450" y="4779486"/>
            <a:ext cx="5435600" cy="391048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9433107"/>
            <a:ext cx="2944283" cy="498294"/>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48645" y="9433107"/>
            <a:ext cx="2944283" cy="498294"/>
          </a:xfrm>
          <a:prstGeom prst="rect">
            <a:avLst/>
          </a:prstGeom>
        </p:spPr>
        <p:txBody>
          <a:bodyPr vert="horz" lIns="91440" tIns="45720" rIns="91440" bIns="45720" rtlCol="0" anchor="b"/>
          <a:lstStyle>
            <a:lvl1pPr algn="r">
              <a:defRPr sz="1200"/>
            </a:lvl1pPr>
          </a:lstStyle>
          <a:p>
            <a:fld id="{0C1CCA76-C343-4080-84BC-9836FF2967C8}" type="slidenum">
              <a:rPr lang="fr-FR" smtClean="0"/>
              <a:t>‹#›</a:t>
            </a:fld>
            <a:endParaRPr lang="fr-FR"/>
          </a:p>
        </p:txBody>
      </p:sp>
    </p:spTree>
    <p:extLst>
      <p:ext uri="{BB962C8B-B14F-4D97-AF65-F5344CB8AC3E}">
        <p14:creationId xmlns:p14="http://schemas.microsoft.com/office/powerpoint/2010/main" val="1509476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B629-83D8-41C0-AA94-896B9CE2ED52}" type="slidenum">
              <a:rPr lang="en-US" smtClean="0"/>
              <a:pPr/>
              <a:t>1</a:t>
            </a:fld>
            <a:endParaRPr lang="en-US" dirty="0"/>
          </a:p>
        </p:txBody>
      </p:sp>
    </p:spTree>
    <p:extLst>
      <p:ext uri="{BB962C8B-B14F-4D97-AF65-F5344CB8AC3E}">
        <p14:creationId xmlns:p14="http://schemas.microsoft.com/office/powerpoint/2010/main" val="4179331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13</a:t>
            </a:fld>
            <a:endParaRPr lang="fr-FR"/>
          </a:p>
        </p:txBody>
      </p:sp>
    </p:spTree>
    <p:extLst>
      <p:ext uri="{BB962C8B-B14F-4D97-AF65-F5344CB8AC3E}">
        <p14:creationId xmlns:p14="http://schemas.microsoft.com/office/powerpoint/2010/main" val="2676806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PV-DM : </a:t>
            </a:r>
            <a:r>
              <a:rPr lang="fr-FR" dirty="0" err="1"/>
              <a:t>Paragraph</a:t>
            </a:r>
            <a:r>
              <a:rPr lang="fr-FR" dirty="0"/>
              <a:t> </a:t>
            </a:r>
            <a:r>
              <a:rPr lang="fr-FR" dirty="0" err="1"/>
              <a:t>Vector</a:t>
            </a:r>
            <a:r>
              <a:rPr lang="fr-FR" dirty="0"/>
              <a:t> – Distributed Memory (l’équivalent de CBOW pour word2vec)</a:t>
            </a:r>
          </a:p>
          <a:p>
            <a:r>
              <a:rPr lang="fr-FR" dirty="0"/>
              <a:t>PV-DBOW : </a:t>
            </a:r>
            <a:r>
              <a:rPr lang="fr-FR" dirty="0" err="1"/>
              <a:t>Paragraph</a:t>
            </a:r>
            <a:r>
              <a:rPr lang="fr-FR" dirty="0"/>
              <a:t> </a:t>
            </a:r>
            <a:r>
              <a:rPr lang="fr-FR" dirty="0" err="1"/>
              <a:t>Vector</a:t>
            </a:r>
            <a:r>
              <a:rPr lang="fr-FR" dirty="0"/>
              <a:t> – Distributed Bag of </a:t>
            </a:r>
            <a:r>
              <a:rPr lang="fr-FR" dirty="0" err="1"/>
              <a:t>Words</a:t>
            </a:r>
            <a:r>
              <a:rPr lang="fr-FR" dirty="0"/>
              <a:t> (l’équivalent de Skip-gram pour word2vec)</a:t>
            </a:r>
          </a:p>
        </p:txBody>
      </p:sp>
      <p:sp>
        <p:nvSpPr>
          <p:cNvPr id="4" name="Slide Number Placeholder 3"/>
          <p:cNvSpPr>
            <a:spLocks noGrp="1"/>
          </p:cNvSpPr>
          <p:nvPr>
            <p:ph type="sldNum" sz="quarter" idx="5"/>
          </p:nvPr>
        </p:nvSpPr>
        <p:spPr/>
        <p:txBody>
          <a:bodyPr/>
          <a:lstStyle/>
          <a:p>
            <a:fld id="{0C1CCA76-C343-4080-84BC-9836FF2967C8}" type="slidenum">
              <a:rPr lang="fr-FR" smtClean="0"/>
              <a:t>14</a:t>
            </a:fld>
            <a:endParaRPr lang="fr-FR"/>
          </a:p>
        </p:txBody>
      </p:sp>
    </p:spTree>
    <p:extLst>
      <p:ext uri="{BB962C8B-B14F-4D97-AF65-F5344CB8AC3E}">
        <p14:creationId xmlns:p14="http://schemas.microsoft.com/office/powerpoint/2010/main" val="1932918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Paramètres :</a:t>
            </a:r>
          </a:p>
          <a:p>
            <a:r>
              <a:rPr lang="fr-FR" dirty="0" err="1"/>
              <a:t>l_textes_l_tokens</a:t>
            </a:r>
            <a:r>
              <a:rPr lang="fr-FR" dirty="0"/>
              <a:t> : liste des textes (docs) sous forme de listes de </a:t>
            </a:r>
            <a:r>
              <a:rPr lang="fr-FR" dirty="0" err="1"/>
              <a:t>tokens</a:t>
            </a:r>
            <a:endParaRPr lang="fr-FR" dirty="0"/>
          </a:p>
          <a:p>
            <a:r>
              <a:rPr lang="fr-FR" dirty="0"/>
              <a:t>size : nombre de dimensions de l’</a:t>
            </a:r>
            <a:r>
              <a:rPr lang="fr-FR" dirty="0" err="1"/>
              <a:t>embedding</a:t>
            </a:r>
            <a:r>
              <a:rPr lang="fr-FR" dirty="0"/>
              <a:t> (100 par défaut). 300 est la taille des </a:t>
            </a:r>
            <a:r>
              <a:rPr lang="fr-FR" dirty="0" err="1"/>
              <a:t>embeddings</a:t>
            </a:r>
            <a:r>
              <a:rPr lang="fr-FR" dirty="0"/>
              <a:t> pré-entraînés classique. Pour des petits corpus homogènes, le nombre de dimensions peut être (légèrement) inférieur</a:t>
            </a:r>
          </a:p>
          <a:p>
            <a:r>
              <a:rPr lang="fr-FR" dirty="0" err="1"/>
              <a:t>window</a:t>
            </a:r>
            <a:r>
              <a:rPr lang="fr-FR" dirty="0"/>
              <a:t> : taille de la demi-fenêtre de contexte (distance maximum entre </a:t>
            </a:r>
            <a:r>
              <a:rPr lang="fr-FR" dirty="0" err="1"/>
              <a:t>token</a:t>
            </a:r>
            <a:r>
              <a:rPr lang="fr-FR" dirty="0"/>
              <a:t> du contexte et </a:t>
            </a:r>
            <a:r>
              <a:rPr lang="fr-FR" dirty="0" err="1"/>
              <a:t>token</a:t>
            </a:r>
            <a:r>
              <a:rPr lang="fr-FR" dirty="0"/>
              <a:t> courant). 5 est le défaut. Dans le cas où tous les </a:t>
            </a:r>
            <a:r>
              <a:rPr lang="fr-FR" dirty="0" err="1"/>
              <a:t>tokens</a:t>
            </a:r>
            <a:r>
              <a:rPr lang="fr-FR" dirty="0"/>
              <a:t> sont retenus, une plus petite valeur insiste sur les relations syntaxiques et sémantiques fortes, une plus grande valeur a tendance à mettre l’accent sur les relations sémantiques les plus larges</a:t>
            </a:r>
          </a:p>
          <a:p>
            <a:r>
              <a:rPr lang="fr-FR" dirty="0"/>
              <a:t>dm : 0 si modèle DBOW (le défaut), 1 si DM (</a:t>
            </a:r>
            <a:r>
              <a:rPr lang="fr-FR" dirty="0" err="1"/>
              <a:t>distributed</a:t>
            </a:r>
            <a:r>
              <a:rPr lang="fr-FR" dirty="0"/>
              <a:t> memory, le défaut)</a:t>
            </a:r>
          </a:p>
          <a:p>
            <a:r>
              <a:rPr lang="fr-FR" sz="1200" b="0" i="0" kern="1200" dirty="0" err="1">
                <a:solidFill>
                  <a:schemeClr val="tx1"/>
                </a:solidFill>
                <a:effectLst/>
                <a:latin typeface="+mn-lt"/>
                <a:ea typeface="+mn-ea"/>
                <a:cs typeface="+mn-cs"/>
              </a:rPr>
              <a:t>min_count</a:t>
            </a:r>
            <a:r>
              <a:rPr lang="fr-FR" sz="1200" b="0" i="0" kern="1200" dirty="0">
                <a:solidFill>
                  <a:schemeClr val="tx1"/>
                </a:solidFill>
                <a:effectLst/>
                <a:latin typeface="+mn-lt"/>
                <a:ea typeface="+mn-ea"/>
                <a:cs typeface="+mn-cs"/>
              </a:rPr>
              <a:t> : fréquence absolue minimum dans le corpus pour qu'un terme soit retenu. Défaut = 5. </a:t>
            </a:r>
          </a:p>
          <a:p>
            <a:r>
              <a:rPr lang="fr-FR" sz="1200" b="0" i="0" kern="1200" dirty="0" err="1">
                <a:solidFill>
                  <a:schemeClr val="tx1"/>
                </a:solidFill>
                <a:effectLst/>
                <a:latin typeface="+mn-lt"/>
                <a:ea typeface="+mn-ea"/>
                <a:cs typeface="+mn-cs"/>
              </a:rPr>
              <a:t>workers</a:t>
            </a:r>
            <a:r>
              <a:rPr lang="fr-FR" sz="1200" b="0" i="0" kern="1200" dirty="0">
                <a:solidFill>
                  <a:schemeClr val="tx1"/>
                </a:solidFill>
                <a:effectLst/>
                <a:latin typeface="+mn-lt"/>
                <a:ea typeface="+mn-ea"/>
                <a:cs typeface="+mn-cs"/>
              </a:rPr>
              <a:t> : nb d'unités participant au </a:t>
            </a:r>
            <a:r>
              <a:rPr lang="fr-FR" sz="1200" b="0" i="0" kern="1200" dirty="0" err="1">
                <a:solidFill>
                  <a:schemeClr val="tx1"/>
                </a:solidFill>
                <a:effectLst/>
                <a:latin typeface="+mn-lt"/>
                <a:ea typeface="+mn-ea"/>
                <a:cs typeface="+mn-cs"/>
              </a:rPr>
              <a:t>processing</a:t>
            </a:r>
            <a:r>
              <a:rPr lang="fr-FR" sz="1200" b="0" i="0" kern="1200" dirty="0">
                <a:solidFill>
                  <a:schemeClr val="tx1"/>
                </a:solidFill>
                <a:effectLst/>
                <a:latin typeface="+mn-lt"/>
                <a:ea typeface="+mn-ea"/>
                <a:cs typeface="+mn-cs"/>
              </a:rPr>
              <a:t> (quand la machine le permet), défaut = 3</a:t>
            </a:r>
          </a:p>
          <a:p>
            <a:r>
              <a:rPr lang="fr-FR" sz="1200" b="0" i="0" kern="1200">
                <a:solidFill>
                  <a:schemeClr val="tx1"/>
                </a:solidFill>
                <a:effectLst/>
                <a:latin typeface="+mn-lt"/>
                <a:ea typeface="+mn-ea"/>
                <a:cs typeface="+mn-cs"/>
              </a:rPr>
              <a:t>epochs</a:t>
            </a:r>
            <a:r>
              <a:rPr lang="fr-FR" sz="1200" b="0" i="0" kern="1200" dirty="0">
                <a:solidFill>
                  <a:schemeClr val="tx1"/>
                </a:solidFill>
                <a:effectLst/>
                <a:latin typeface="+mn-lt"/>
                <a:ea typeface="+mn-ea"/>
                <a:cs typeface="+mn-cs"/>
              </a:rPr>
              <a:t> : nb d’époques (itérations </a:t>
            </a:r>
            <a:r>
              <a:rPr lang="fr-FR" sz="1200" b="0" i="0" kern="1200" dirty="0" err="1">
                <a:solidFill>
                  <a:schemeClr val="tx1"/>
                </a:solidFill>
                <a:effectLst/>
                <a:latin typeface="+mn-lt"/>
                <a:ea typeface="+mn-ea"/>
                <a:cs typeface="+mn-cs"/>
              </a:rPr>
              <a:t>forward</a:t>
            </a:r>
            <a:r>
              <a:rPr lang="fr-FR" sz="1200" b="0" i="0" kern="1200" dirty="0">
                <a:solidFill>
                  <a:schemeClr val="tx1"/>
                </a:solidFill>
                <a:effectLst/>
                <a:latin typeface="+mn-lt"/>
                <a:ea typeface="+mn-ea"/>
                <a:cs typeface="+mn-cs"/>
              </a:rPr>
              <a:t>/</a:t>
            </a:r>
            <a:r>
              <a:rPr lang="fr-FR" sz="1200" b="0" i="0" kern="1200" dirty="0" err="1">
                <a:solidFill>
                  <a:schemeClr val="tx1"/>
                </a:solidFill>
                <a:effectLst/>
                <a:latin typeface="+mn-lt"/>
                <a:ea typeface="+mn-ea"/>
                <a:cs typeface="+mn-cs"/>
              </a:rPr>
              <a:t>backward</a:t>
            </a:r>
            <a:r>
              <a:rPr lang="fr-FR" sz="1200" b="0" i="0" kern="1200" dirty="0">
                <a:solidFill>
                  <a:schemeClr val="tx1"/>
                </a:solidFill>
                <a:effectLst/>
                <a:latin typeface="+mn-lt"/>
                <a:ea typeface="+mn-ea"/>
                <a:cs typeface="+mn-cs"/>
              </a:rPr>
              <a:t>) pour l’entraînement </a:t>
            </a:r>
          </a:p>
          <a:p>
            <a:endParaRPr lang="fr-FR" sz="1200" b="0" i="0" kern="1200" dirty="0">
              <a:solidFill>
                <a:schemeClr val="tx1"/>
              </a:solidFill>
              <a:effectLst/>
              <a:latin typeface="+mn-lt"/>
              <a:ea typeface="+mn-ea"/>
              <a:cs typeface="+mn-cs"/>
            </a:endParaRPr>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15</a:t>
            </a:fld>
            <a:endParaRPr lang="fr-FR"/>
          </a:p>
        </p:txBody>
      </p:sp>
    </p:spTree>
    <p:extLst>
      <p:ext uri="{BB962C8B-B14F-4D97-AF65-F5344CB8AC3E}">
        <p14:creationId xmlns:p14="http://schemas.microsoft.com/office/powerpoint/2010/main" val="4178328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16</a:t>
            </a:fld>
            <a:endParaRPr lang="fr-FR"/>
          </a:p>
        </p:txBody>
      </p:sp>
    </p:spTree>
    <p:extLst>
      <p:ext uri="{BB962C8B-B14F-4D97-AF65-F5344CB8AC3E}">
        <p14:creationId xmlns:p14="http://schemas.microsoft.com/office/powerpoint/2010/main" val="4176368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17</a:t>
            </a:fld>
            <a:endParaRPr lang="fr-FR"/>
          </a:p>
        </p:txBody>
      </p:sp>
    </p:spTree>
    <p:extLst>
      <p:ext uri="{BB962C8B-B14F-4D97-AF65-F5344CB8AC3E}">
        <p14:creationId xmlns:p14="http://schemas.microsoft.com/office/powerpoint/2010/main" val="9033077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Référence du graphique (« la montagne BERT ») : </a:t>
            </a:r>
            <a:r>
              <a:rPr lang="fr-FR" sz="1200" b="0" i="0" kern="1200" dirty="0" err="1">
                <a:solidFill>
                  <a:schemeClr val="tx1"/>
                </a:solidFill>
                <a:effectLst/>
                <a:latin typeface="+mn-lt"/>
                <a:ea typeface="+mn-ea"/>
                <a:cs typeface="+mn-cs"/>
              </a:rPr>
              <a:t>ChrisMcCormickAI</a:t>
            </a:r>
            <a:r>
              <a:rPr lang="fr-FR" sz="1200" b="0" i="0" kern="1200" dirty="0">
                <a:solidFill>
                  <a:schemeClr val="tx1"/>
                </a:solidFill>
                <a:effectLst/>
                <a:latin typeface="+mn-lt"/>
                <a:ea typeface="+mn-ea"/>
                <a:cs typeface="+mn-cs"/>
              </a:rPr>
              <a:t>, sur YouTube :</a:t>
            </a:r>
          </a:p>
          <a:p>
            <a:r>
              <a:rPr lang="fr-FR" dirty="0"/>
              <a:t>https://www.youtube.com/channel/UCoRX98PLOsaN8PtekB9kWrw/videos</a:t>
            </a:r>
          </a:p>
          <a:p>
            <a:r>
              <a:rPr lang="fr-FR" dirty="0"/>
              <a:t>Excellentes vidéos</a:t>
            </a:r>
          </a:p>
          <a:p>
            <a:endParaRPr lang="fr-FR" dirty="0"/>
          </a:p>
          <a:p>
            <a:r>
              <a:rPr lang="fr-FR" dirty="0"/>
              <a:t>Un site (avec du code) qui explique les </a:t>
            </a:r>
            <a:r>
              <a:rPr lang="fr-FR" dirty="0" err="1"/>
              <a:t>transformers</a:t>
            </a:r>
            <a:r>
              <a:rPr lang="fr-FR" dirty="0"/>
              <a:t> (demande du temps et de l’attention) :</a:t>
            </a:r>
          </a:p>
          <a:p>
            <a:r>
              <a:rPr lang="fr-FR" dirty="0"/>
              <a:t>https://nlp.seas.harvard.edu/2018/04/03/attention.html</a:t>
            </a:r>
          </a:p>
          <a:p>
            <a:endParaRPr lang="fr-FR" dirty="0"/>
          </a:p>
          <a:p>
            <a:r>
              <a:rPr lang="fr-FR" dirty="0"/>
              <a:t>Une explication (sans code) de BERT :</a:t>
            </a:r>
          </a:p>
          <a:p>
            <a:r>
              <a:rPr lang="fr-FR" dirty="0"/>
              <a:t>http://jalammar.github.io/illustrated-bert/</a:t>
            </a:r>
          </a:p>
          <a:p>
            <a:endParaRPr lang="fr-FR" dirty="0"/>
          </a:p>
          <a:p>
            <a:endParaRPr lang="fr-FR" dirty="0"/>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18</a:t>
            </a:fld>
            <a:endParaRPr lang="fr-FR"/>
          </a:p>
        </p:txBody>
      </p:sp>
    </p:spTree>
    <p:extLst>
      <p:ext uri="{BB962C8B-B14F-4D97-AF65-F5344CB8AC3E}">
        <p14:creationId xmlns:p14="http://schemas.microsoft.com/office/powerpoint/2010/main" val="1494217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Référence des graphiques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Natural Language Processing With Transformers: Building Language Applications With Hugging Face</a:t>
            </a:r>
          </a:p>
          <a:p>
            <a:r>
              <a:rPr lang="fr-FR" dirty="0"/>
              <a:t>Par </a:t>
            </a:r>
            <a:r>
              <a:rPr lang="de-DE" dirty="0"/>
              <a:t>Lewis Tunstall, Leandro von Werra, Thomas Wolf - </a:t>
            </a:r>
            <a:r>
              <a:rPr lang="fr-FR" dirty="0"/>
              <a:t>Éditions </a:t>
            </a:r>
            <a:r>
              <a:rPr lang="fr-FR" dirty="0" err="1"/>
              <a:t>O’Reilly</a:t>
            </a:r>
            <a:endParaRPr lang="fr-FR" dirty="0"/>
          </a:p>
          <a:p>
            <a:endParaRPr lang="fr-FR" dirty="0"/>
          </a:p>
          <a:p>
            <a:r>
              <a:rPr lang="fr-FR" dirty="0"/>
              <a:t>FFNN : </a:t>
            </a:r>
            <a:r>
              <a:rPr lang="fr-FR" dirty="0" err="1"/>
              <a:t>Feed-Forward</a:t>
            </a:r>
            <a:r>
              <a:rPr lang="fr-FR" dirty="0"/>
              <a:t> Neural Network</a:t>
            </a:r>
          </a:p>
          <a:p>
            <a:endParaRPr lang="fr-FR" dirty="0"/>
          </a:p>
          <a:p>
            <a:r>
              <a:rPr lang="fr-FR" dirty="0"/>
              <a:t>RNN : réseau neuronal dans lequel la sortie d’une cellule (neurone) est une entrée d’elle-même (avec d’autres nouvelles entrées). Cela permet de garder trace d’un état (« état caché ») reflétant les entrées précédentes (par exemple les mots/</a:t>
            </a:r>
            <a:r>
              <a:rPr lang="fr-FR" dirty="0" err="1"/>
              <a:t>tokens</a:t>
            </a:r>
            <a:r>
              <a:rPr lang="fr-FR" dirty="0"/>
              <a:t> précédents) qui se combine avec les nouvelles entrées (les mots/</a:t>
            </a:r>
            <a:r>
              <a:rPr lang="fr-FR" dirty="0" err="1"/>
              <a:t>tokens</a:t>
            </a:r>
            <a:r>
              <a:rPr lang="fr-FR" dirty="0"/>
              <a:t> suivants)</a:t>
            </a:r>
          </a:p>
          <a:p>
            <a:endParaRPr lang="fr-FR" dirty="0"/>
          </a:p>
          <a:p>
            <a:r>
              <a:rPr lang="fr-FR" dirty="0"/>
              <a:t>LSTM : mémoire à court et long terme / longue mémoire à court terme. Dans un RNN constitué de cellules élémentaires (une fonction d’activation non-linéaire sur une combinaison linéaire des entrées), la mémorisation des états des passés plus lointains se fait difficilement (problème des gradients s’amenuissant le long de la </a:t>
            </a:r>
            <a:r>
              <a:rPr lang="fr-FR" dirty="0" err="1"/>
              <a:t>rétro-propagation</a:t>
            </a:r>
            <a:r>
              <a:rPr lang="fr-FR" dirty="0"/>
              <a:t>). Une solution à ce problème est l’utilisation de cellules plus complexes, les LSTM, qui dans ses entrées-sorties, en plus de l’état caché, utilise un état de mémorisation. Des contrôles à l’entrée et à la sortie de la cellule sont également institués. Les GRU (unité récurrente à porte) en sont une variante allégée, mais gardant un bon niveau de performance.</a:t>
            </a:r>
          </a:p>
          <a:p>
            <a:endParaRPr lang="fr-FR" dirty="0"/>
          </a:p>
          <a:p>
            <a:r>
              <a:rPr lang="fr-FR" dirty="0"/>
              <a:t>LSTM </a:t>
            </a:r>
            <a:r>
              <a:rPr lang="fr-FR" dirty="0" err="1"/>
              <a:t>bi-directionnel</a:t>
            </a:r>
            <a:r>
              <a:rPr lang="fr-FR" dirty="0"/>
              <a:t> : deux LSTM concourent à la production de la sortie, un prenant les entrées et conservant en mémoire la partie gauche des entrées (par exemple les mots/</a:t>
            </a:r>
            <a:r>
              <a:rPr lang="fr-FR" dirty="0" err="1"/>
              <a:t>tokens</a:t>
            </a:r>
            <a:r>
              <a:rPr lang="fr-FR" dirty="0"/>
              <a:t> à partir du début de la phrase), l’autre prenant celles de droite</a:t>
            </a:r>
          </a:p>
          <a:p>
            <a:endParaRPr lang="fr-FR" dirty="0"/>
          </a:p>
          <a:p>
            <a:r>
              <a:rPr lang="fr-FR" dirty="0"/>
              <a:t>Encodeur-Décodeur : une architecture où un encodeur transforme une représentation en entrée en une représentation intermédiaire (cachée), et où un décodeur transforme cette représentation intermédiaire en une représentation en sortie. Ces entrées et sorties peuvent être des séquences, on parle alors de modèles seq2seq. Les encodeurs et décodeurs sont alors souvent des RNN à base de LSTM. L’utilisation iconique en est la traduction automatique, séquence (phrase) d’une langue vers une autre langue.</a:t>
            </a:r>
          </a:p>
          <a:p>
            <a:endParaRPr lang="fr-FR" dirty="0"/>
          </a:p>
          <a:p>
            <a:r>
              <a:rPr lang="fr-FR" dirty="0"/>
              <a:t>Attention : la prise en compte différenciée des inputs passant par l’encodeur n’est pas suffisamment effectuée par la sortie (état final). Avec un mécanisme d’attention, le décodeur au lieu de simplement se contenter de prendre en entrée cet état final, tient aussi compte des états intermédiaires de l’encodeur (avec des pondérations différentes). Le décodeur peut de plus faire attention à ses propres états. Un module d’attention combine ces différentes entrées en un vecteur supplémentaire en entrée du décodeur.</a:t>
            </a:r>
          </a:p>
          <a:p>
            <a:endParaRPr lang="fr-FR" dirty="0"/>
          </a:p>
          <a:p>
            <a:r>
              <a:rPr lang="fr-FR" dirty="0"/>
              <a:t>Transformer : un réseau neuronal encodeur-décodeur faisant un usage intensif des mécanismes d’attention (en interne dans l’encodeur, en interne dans le décodeur, plus le mécanisme d’attention du décodeur sur l’encodeur), tel que les mots/</a:t>
            </a:r>
            <a:r>
              <a:rPr lang="fr-FR" dirty="0" err="1"/>
              <a:t>tokens</a:t>
            </a:r>
            <a:r>
              <a:rPr lang="fr-FR" dirty="0"/>
              <a:t> n’ont plus à être traités séquentiellement comme dans un RNN, ce qui permet une parallélisation des traitements., d’où de meilleures performances et donc un volume de données plus important traité en entrée, ainsi qu’une prise en compte pour chaque </a:t>
            </a:r>
            <a:r>
              <a:rPr lang="fr-FR" dirty="0" err="1"/>
              <a:t>token</a:t>
            </a:r>
            <a:r>
              <a:rPr lang="fr-FR" dirty="0"/>
              <a:t> des </a:t>
            </a:r>
            <a:r>
              <a:rPr lang="fr-FR" dirty="0" err="1"/>
              <a:t>tokens</a:t>
            </a:r>
            <a:r>
              <a:rPr lang="fr-FR" dirty="0"/>
              <a:t> environnants</a:t>
            </a:r>
          </a:p>
          <a:p>
            <a:endParaRPr lang="fr-FR" dirty="0"/>
          </a:p>
          <a:p>
            <a:endParaRPr lang="fr-FR" dirty="0"/>
          </a:p>
          <a:p>
            <a:endParaRPr lang="fr-FR" dirty="0"/>
          </a:p>
          <a:p>
            <a:endParaRPr lang="fr-FR" dirty="0"/>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19</a:t>
            </a:fld>
            <a:endParaRPr lang="fr-FR"/>
          </a:p>
        </p:txBody>
      </p:sp>
    </p:spTree>
    <p:extLst>
      <p:ext uri="{BB962C8B-B14F-4D97-AF65-F5344CB8AC3E}">
        <p14:creationId xmlns:p14="http://schemas.microsoft.com/office/powerpoint/2010/main" val="3451409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Référence du graphique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Natural Language Processing With Transformers: Building Language Applications With Hugging Face</a:t>
            </a:r>
          </a:p>
          <a:p>
            <a:r>
              <a:rPr lang="fr-FR" dirty="0"/>
              <a:t>Par </a:t>
            </a:r>
            <a:r>
              <a:rPr lang="de-DE" dirty="0"/>
              <a:t>Lewis Tunstall, Leandro von Werra, Thomas Wolf - </a:t>
            </a:r>
            <a:r>
              <a:rPr lang="fr-FR" dirty="0"/>
              <a:t>Éditions </a:t>
            </a:r>
            <a:r>
              <a:rPr lang="fr-FR" dirty="0" err="1"/>
              <a:t>O’Reilly</a:t>
            </a:r>
            <a:endParaRPr lang="fr-FR" dirty="0"/>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20</a:t>
            </a:fld>
            <a:endParaRPr lang="fr-FR"/>
          </a:p>
        </p:txBody>
      </p:sp>
    </p:spTree>
    <p:extLst>
      <p:ext uri="{BB962C8B-B14F-4D97-AF65-F5344CB8AC3E}">
        <p14:creationId xmlns:p14="http://schemas.microsoft.com/office/powerpoint/2010/main" val="29621955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Les morceaux de mots sont créés par l’algorithme </a:t>
            </a:r>
            <a:r>
              <a:rPr lang="fr-FR" dirty="0" err="1"/>
              <a:t>WordPiece</a:t>
            </a:r>
            <a:r>
              <a:rPr lang="fr-FR" dirty="0"/>
              <a:t> (ou </a:t>
            </a:r>
            <a:r>
              <a:rPr lang="fr-FR" dirty="0" err="1"/>
              <a:t>SentencePiece</a:t>
            </a:r>
            <a:r>
              <a:rPr lang="fr-FR" dirty="0"/>
              <a:t>), variétés d’algorithme BPE (« byte-pair </a:t>
            </a:r>
            <a:r>
              <a:rPr lang="fr-FR" dirty="0" err="1"/>
              <a:t>encoding</a:t>
            </a:r>
            <a:r>
              <a:rPr lang="fr-FR" dirty="0"/>
              <a:t> »), qui regroupe ensemble les paires d’octets les plus fréquentes, le processus pouvant être répété récursivement. C’est un algorithme purement statistique, et indépendant de la langue.</a:t>
            </a:r>
          </a:p>
          <a:p>
            <a:endParaRPr lang="fr-FR" dirty="0"/>
          </a:p>
          <a:p>
            <a:r>
              <a:rPr lang="fr-FR" dirty="0"/>
              <a:t>Les </a:t>
            </a:r>
            <a:r>
              <a:rPr lang="fr-FR" dirty="0" err="1"/>
              <a:t>embeddings</a:t>
            </a:r>
            <a:r>
              <a:rPr lang="fr-FR" dirty="0"/>
              <a:t> en entrée sont calculés avec le reste des couches de </a:t>
            </a:r>
            <a:r>
              <a:rPr lang="fr-FR" dirty="0" err="1"/>
              <a:t>transformers</a:t>
            </a:r>
            <a:r>
              <a:rPr lang="fr-FR" dirty="0"/>
              <a:t>, et non copiés de par exemple word2vec.</a:t>
            </a:r>
          </a:p>
        </p:txBody>
      </p:sp>
      <p:sp>
        <p:nvSpPr>
          <p:cNvPr id="4" name="Slide Number Placeholder 3"/>
          <p:cNvSpPr>
            <a:spLocks noGrp="1"/>
          </p:cNvSpPr>
          <p:nvPr>
            <p:ph type="sldNum" sz="quarter" idx="5"/>
          </p:nvPr>
        </p:nvSpPr>
        <p:spPr/>
        <p:txBody>
          <a:bodyPr/>
          <a:lstStyle/>
          <a:p>
            <a:fld id="{0C1CCA76-C343-4080-84BC-9836FF2967C8}" type="slidenum">
              <a:rPr lang="fr-FR" smtClean="0"/>
              <a:t>21</a:t>
            </a:fld>
            <a:endParaRPr lang="fr-FR"/>
          </a:p>
        </p:txBody>
      </p:sp>
    </p:spTree>
    <p:extLst>
      <p:ext uri="{BB962C8B-B14F-4D97-AF65-F5344CB8AC3E}">
        <p14:creationId xmlns:p14="http://schemas.microsoft.com/office/powerpoint/2010/main" val="2147905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Attention : on ne peut pas traiter directement des longs documents (plus de 512 </a:t>
            </a:r>
            <a:r>
              <a:rPr lang="fr-FR" dirty="0" err="1"/>
              <a:t>tokens</a:t>
            </a:r>
            <a:r>
              <a:rPr lang="fr-FR" dirty="0"/>
              <a:t>, y compris les sous-parties de mot) dans une architecture Transformer.</a:t>
            </a:r>
          </a:p>
          <a:p>
            <a:r>
              <a:rPr lang="fr-FR" dirty="0"/>
              <a:t>Pour de longs documents, on doit préalablement les segmenter, traiter les segments indépendamment les uns des autres, et ensuite les réunir (par exemple en moyennant les sorties des divers segments)</a:t>
            </a:r>
          </a:p>
          <a:p>
            <a:endParaRPr lang="fr-FR" dirty="0"/>
          </a:p>
          <a:p>
            <a:r>
              <a:rPr lang="fr-FR" dirty="0"/>
              <a:t>L’interprétation de la signification de telle ou telle couche (tel ou tel état caché en sortie de tel ou tel des X couches d’encodeurs du transformer) est l’objet d’une (pseudo-?)science, la </a:t>
            </a:r>
            <a:r>
              <a:rPr lang="fr-FR" dirty="0" err="1"/>
              <a:t>BERTologie</a:t>
            </a:r>
            <a:r>
              <a:rPr lang="fr-FR" dirty="0"/>
              <a:t>, qui vise à introduire un peu plus d’explicabilité dans les différents modèles BERT.</a:t>
            </a:r>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22</a:t>
            </a:fld>
            <a:endParaRPr lang="fr-FR"/>
          </a:p>
        </p:txBody>
      </p:sp>
    </p:spTree>
    <p:extLst>
      <p:ext uri="{BB962C8B-B14F-4D97-AF65-F5344CB8AC3E}">
        <p14:creationId xmlns:p14="http://schemas.microsoft.com/office/powerpoint/2010/main" val="2202932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2</a:t>
            </a:fld>
            <a:endParaRPr lang="en-US"/>
          </a:p>
        </p:txBody>
      </p:sp>
    </p:spTree>
    <p:extLst>
      <p:ext uri="{BB962C8B-B14F-4D97-AF65-F5344CB8AC3E}">
        <p14:creationId xmlns:p14="http://schemas.microsoft.com/office/powerpoint/2010/main" val="26209016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La version la plus lourde de BERT en anglais, entraînée sur 16 Go de données, a demandé 4 jours de travail sur 64 GPU !</a:t>
            </a:r>
          </a:p>
          <a:p>
            <a:endParaRPr lang="fr-FR" dirty="0"/>
          </a:p>
          <a:p>
            <a:r>
              <a:rPr lang="fr-FR" dirty="0"/>
              <a:t>Pour une adaptation de domaine, on prend un modèle existant et on continue son entraînement (objectif de prédiction de mots masqués), mais sur un nouveau corpus plus spécialisé sur le domaine.</a:t>
            </a:r>
          </a:p>
          <a:p>
            <a:endParaRPr lang="fr-FR" dirty="0"/>
          </a:p>
          <a:p>
            <a:r>
              <a:rPr lang="fr-FR" dirty="0"/>
              <a:t>Pour une adaptation à la tâche (par exemple classification de textes), on rajoute une « tête » en sortie de BERT, réseau neuronal adapté à la tâche, qu’on entraîne en combinaison avec BERT </a:t>
            </a:r>
          </a:p>
        </p:txBody>
      </p:sp>
      <p:sp>
        <p:nvSpPr>
          <p:cNvPr id="4" name="Slide Number Placeholder 3"/>
          <p:cNvSpPr>
            <a:spLocks noGrp="1"/>
          </p:cNvSpPr>
          <p:nvPr>
            <p:ph type="sldNum" sz="quarter" idx="5"/>
          </p:nvPr>
        </p:nvSpPr>
        <p:spPr/>
        <p:txBody>
          <a:bodyPr/>
          <a:lstStyle/>
          <a:p>
            <a:fld id="{0C1CCA76-C343-4080-84BC-9836FF2967C8}" type="slidenum">
              <a:rPr lang="fr-FR" smtClean="0"/>
              <a:t>23</a:t>
            </a:fld>
            <a:endParaRPr lang="fr-FR"/>
          </a:p>
        </p:txBody>
      </p:sp>
    </p:spTree>
    <p:extLst>
      <p:ext uri="{BB962C8B-B14F-4D97-AF65-F5344CB8AC3E}">
        <p14:creationId xmlns:p14="http://schemas.microsoft.com/office/powerpoint/2010/main" val="2287142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CamemBERT</a:t>
            </a:r>
            <a:r>
              <a:rPr lang="fr-FR" dirty="0"/>
              <a:t> et </a:t>
            </a:r>
            <a:r>
              <a:rPr lang="fr-FR" dirty="0" err="1"/>
              <a:t>FlauBERT</a:t>
            </a:r>
            <a:r>
              <a:rPr lang="fr-FR" dirty="0"/>
              <a:t> sont dérivés de l’architecture spécifique </a:t>
            </a:r>
            <a:r>
              <a:rPr lang="fr-FR" dirty="0" err="1"/>
              <a:t>RoBERTa</a:t>
            </a:r>
            <a:r>
              <a:rPr lang="fr-FR" dirty="0"/>
              <a:t>.</a:t>
            </a:r>
          </a:p>
          <a:p>
            <a:endParaRPr lang="fr-FR" dirty="0"/>
          </a:p>
          <a:p>
            <a:r>
              <a:rPr lang="fr-FR" dirty="0"/>
              <a:t>Pour rester dans le domaine français, il existe aussi un modèle dérivé de BART (</a:t>
            </a:r>
            <a:r>
              <a:rPr lang="fr-FR" dirty="0" err="1"/>
              <a:t>sequence</a:t>
            </a:r>
            <a:r>
              <a:rPr lang="fr-FR" dirty="0"/>
              <a:t> to </a:t>
            </a:r>
            <a:r>
              <a:rPr lang="fr-FR" dirty="0" err="1"/>
              <a:t>sequence</a:t>
            </a:r>
            <a:r>
              <a:rPr lang="fr-FR" dirty="0"/>
              <a:t>), nommé </a:t>
            </a:r>
            <a:r>
              <a:rPr lang="fr-FR" dirty="0" err="1"/>
              <a:t>BARThez</a:t>
            </a:r>
            <a:r>
              <a:rPr lang="fr-FR" dirty="0"/>
              <a:t>, avec une version multilingue, </a:t>
            </a:r>
            <a:r>
              <a:rPr lang="fr-FR" dirty="0" err="1"/>
              <a:t>mBARThez</a:t>
            </a:r>
            <a:r>
              <a:rPr lang="fr-FR" dirty="0"/>
              <a:t>. Pour résumés de texte, par exemple.</a:t>
            </a:r>
          </a:p>
        </p:txBody>
      </p:sp>
      <p:sp>
        <p:nvSpPr>
          <p:cNvPr id="4" name="Slide Number Placeholder 3"/>
          <p:cNvSpPr>
            <a:spLocks noGrp="1"/>
          </p:cNvSpPr>
          <p:nvPr>
            <p:ph type="sldNum" sz="quarter" idx="5"/>
          </p:nvPr>
        </p:nvSpPr>
        <p:spPr/>
        <p:txBody>
          <a:bodyPr/>
          <a:lstStyle/>
          <a:p>
            <a:fld id="{0C1CCA76-C343-4080-84BC-9836FF2967C8}" type="slidenum">
              <a:rPr lang="fr-FR" smtClean="0"/>
              <a:t>24</a:t>
            </a:fld>
            <a:endParaRPr lang="fr-FR"/>
          </a:p>
        </p:txBody>
      </p:sp>
    </p:spTree>
    <p:extLst>
      <p:ext uri="{BB962C8B-B14F-4D97-AF65-F5344CB8AC3E}">
        <p14:creationId xmlns:p14="http://schemas.microsoft.com/office/powerpoint/2010/main" val="40026364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25</a:t>
            </a:fld>
            <a:endParaRPr lang="en-US"/>
          </a:p>
        </p:txBody>
      </p:sp>
    </p:spTree>
    <p:extLst>
      <p:ext uri="{BB962C8B-B14F-4D97-AF65-F5344CB8AC3E}">
        <p14:creationId xmlns:p14="http://schemas.microsoft.com/office/powerpoint/2010/main" val="32408161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Complément sur les analyses de sentiments :</a:t>
            </a:r>
          </a:p>
          <a:p>
            <a:pPr marL="0" indent="0">
              <a:buFontTx/>
              <a:buNone/>
            </a:pPr>
            <a:r>
              <a:rPr lang="fr-FR" dirty="0"/>
              <a:t>Analyses apparentées : </a:t>
            </a:r>
          </a:p>
          <a:p>
            <a:pPr marL="171450" indent="-171450">
              <a:buFontTx/>
              <a:buChar char="-"/>
            </a:pPr>
            <a:r>
              <a:rPr lang="fr-FR" dirty="0"/>
              <a:t>détection de structures au sein d’un document (un roman) en y suivant les sentiments / opinions</a:t>
            </a:r>
          </a:p>
          <a:p>
            <a:pPr marL="171450" indent="-171450">
              <a:buFontTx/>
              <a:buChar char="-"/>
            </a:pPr>
            <a:r>
              <a:rPr lang="fr-FR" dirty="0"/>
              <a:t>détection de niveaux de subjectivités</a:t>
            </a:r>
          </a:p>
          <a:p>
            <a:pPr marL="171450" indent="-171450">
              <a:buFontTx/>
              <a:buChar char="-"/>
            </a:pPr>
            <a:r>
              <a:rPr lang="fr-FR" dirty="0"/>
              <a:t>détection de positions, attitudes sur un sujet déterminé</a:t>
            </a:r>
          </a:p>
          <a:p>
            <a:pPr marL="171450" indent="-171450">
              <a:buFontTx/>
              <a:buChar char="-"/>
            </a:pPr>
            <a:r>
              <a:rPr lang="fr-FR" dirty="0"/>
              <a:t>analyses de sentiment sur les facettes ou aspects de l’objet / situation prise une à une </a:t>
            </a:r>
          </a:p>
          <a:p>
            <a:pPr marL="0" indent="0">
              <a:buFontTx/>
              <a:buNone/>
            </a:pPr>
            <a:endParaRPr lang="fr-FR" dirty="0"/>
          </a:p>
          <a:p>
            <a:pPr marL="0" indent="0">
              <a:buFontTx/>
              <a:buNone/>
            </a:pPr>
            <a:r>
              <a:rPr lang="fr-FR" dirty="0"/>
              <a:t>Considérations pratiques</a:t>
            </a:r>
          </a:p>
          <a:p>
            <a:pPr marL="171450" indent="-171450">
              <a:buFontTx/>
              <a:buChar char="-"/>
            </a:pPr>
            <a:r>
              <a:rPr lang="fr-FR" dirty="0"/>
              <a:t>Pour les longs documents / unités d’analyse, des statistiques basées sur l’utilisation de lexique positif ou négatif suffisent</a:t>
            </a:r>
          </a:p>
          <a:p>
            <a:pPr marL="0" indent="0">
              <a:buFontTx/>
              <a:buNone/>
            </a:pPr>
            <a:r>
              <a:rPr lang="fr-FR" dirty="0"/>
              <a:t>Ces lexiques sont moins longs à créer qu’étiqueter les documents base de l’apprentissage, et on peut les étendre selon des considérations de proximité (fenêtres contextuelles)</a:t>
            </a:r>
          </a:p>
          <a:p>
            <a:pPr marL="171450" indent="-171450">
              <a:buFontTx/>
              <a:buChar char="-"/>
            </a:pPr>
            <a:r>
              <a:rPr lang="fr-FR" dirty="0"/>
              <a:t>Pour les documents courts (tweets, réseaux sociaux), il faut tenir compte des négations et des modes </a:t>
            </a:r>
            <a:r>
              <a:rPr lang="fr-FR" dirty="0" err="1"/>
              <a:t>irrealis</a:t>
            </a:r>
            <a:r>
              <a:rPr lang="fr-FR" dirty="0"/>
              <a:t> (hypothétique, souhaits… - conditionnel, subjonctif par opposition à l’indicatif). Les </a:t>
            </a:r>
            <a:r>
              <a:rPr lang="fr-FR" dirty="0" err="1"/>
              <a:t>bigrammes</a:t>
            </a:r>
            <a:r>
              <a:rPr lang="fr-FR" dirty="0"/>
              <a:t> peuvent apporter un mieux, mais ne suffisent pas. Il faut utiliser les informations </a:t>
            </a:r>
            <a:r>
              <a:rPr lang="fr-FR" dirty="0" err="1"/>
              <a:t>morpho-syntaxiques</a:t>
            </a:r>
            <a:r>
              <a:rPr lang="fr-FR" dirty="0"/>
              <a:t>, dont les dépendances. Ou alors passer par des réseaux neuronaux (hiérarchiques ou CNN)</a:t>
            </a:r>
          </a:p>
        </p:txBody>
      </p:sp>
      <p:sp>
        <p:nvSpPr>
          <p:cNvPr id="4" name="Slide Number Placeholder 3"/>
          <p:cNvSpPr>
            <a:spLocks noGrp="1"/>
          </p:cNvSpPr>
          <p:nvPr>
            <p:ph type="sldNum" sz="quarter" idx="5"/>
          </p:nvPr>
        </p:nvSpPr>
        <p:spPr/>
        <p:txBody>
          <a:bodyPr/>
          <a:lstStyle/>
          <a:p>
            <a:fld id="{0C1CCA76-C343-4080-84BC-9836FF2967C8}" type="slidenum">
              <a:rPr lang="fr-FR" smtClean="0"/>
              <a:t>27</a:t>
            </a:fld>
            <a:endParaRPr lang="fr-FR"/>
          </a:p>
        </p:txBody>
      </p:sp>
    </p:spTree>
    <p:extLst>
      <p:ext uri="{BB962C8B-B14F-4D97-AF65-F5344CB8AC3E}">
        <p14:creationId xmlns:p14="http://schemas.microsoft.com/office/powerpoint/2010/main" val="18911919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Les </a:t>
            </a:r>
            <a:r>
              <a:rPr lang="fr-FR" dirty="0" err="1"/>
              <a:t>transformers</a:t>
            </a:r>
            <a:r>
              <a:rPr lang="fr-FR" dirty="0"/>
              <a:t> incluent en leur sein la création d’</a:t>
            </a:r>
            <a:r>
              <a:rPr lang="fr-FR" dirty="0" err="1"/>
              <a:t>embeddings</a:t>
            </a:r>
            <a:r>
              <a:rPr lang="fr-FR" dirty="0"/>
              <a:t>, statiques en entrée, puis dynamiques en sortie</a:t>
            </a:r>
          </a:p>
        </p:txBody>
      </p:sp>
      <p:sp>
        <p:nvSpPr>
          <p:cNvPr id="4" name="Slide Number Placeholder 3"/>
          <p:cNvSpPr>
            <a:spLocks noGrp="1"/>
          </p:cNvSpPr>
          <p:nvPr>
            <p:ph type="sldNum" sz="quarter" idx="5"/>
          </p:nvPr>
        </p:nvSpPr>
        <p:spPr/>
        <p:txBody>
          <a:bodyPr/>
          <a:lstStyle/>
          <a:p>
            <a:fld id="{0C1CCA76-C343-4080-84BC-9836FF2967C8}" type="slidenum">
              <a:rPr lang="fr-FR" smtClean="0"/>
              <a:t>28</a:t>
            </a:fld>
            <a:endParaRPr lang="fr-FR"/>
          </a:p>
        </p:txBody>
      </p:sp>
    </p:spTree>
    <p:extLst>
      <p:ext uri="{BB962C8B-B14F-4D97-AF65-F5344CB8AC3E}">
        <p14:creationId xmlns:p14="http://schemas.microsoft.com/office/powerpoint/2010/main" val="17729783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En bleu : composant nécessitant un entraînement supervisé</a:t>
            </a:r>
          </a:p>
          <a:p>
            <a:endParaRPr lang="fr-FR" dirty="0"/>
          </a:p>
          <a:p>
            <a:r>
              <a:rPr lang="fr-FR" dirty="0"/>
              <a:t>V : dimension du vocabulaire</a:t>
            </a:r>
          </a:p>
          <a:p>
            <a:r>
              <a:rPr lang="fr-FR" dirty="0"/>
              <a:t>l1 : nb de </a:t>
            </a:r>
            <a:r>
              <a:rPr lang="fr-FR" dirty="0" err="1"/>
              <a:t>tokens</a:t>
            </a:r>
            <a:r>
              <a:rPr lang="fr-FR" dirty="0"/>
              <a:t> dans le document</a:t>
            </a:r>
          </a:p>
          <a:p>
            <a:r>
              <a:rPr lang="fr-FR" dirty="0"/>
              <a:t>l2: nb de termes retenus dans le document</a:t>
            </a:r>
          </a:p>
          <a:p>
            <a:r>
              <a:rPr lang="fr-FR" dirty="0"/>
              <a:t>D : nombre de dimensions (si réduction de la dimensionnalité)</a:t>
            </a:r>
          </a:p>
          <a:p>
            <a:r>
              <a:rPr lang="fr-FR" dirty="0"/>
              <a:t>k : nombre de classes</a:t>
            </a:r>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29</a:t>
            </a:fld>
            <a:endParaRPr lang="fr-FR"/>
          </a:p>
        </p:txBody>
      </p:sp>
    </p:spTree>
    <p:extLst>
      <p:ext uri="{BB962C8B-B14F-4D97-AF65-F5344CB8AC3E}">
        <p14:creationId xmlns:p14="http://schemas.microsoft.com/office/powerpoint/2010/main" val="16114708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fr-FR" dirty="0"/>
                  <a:t>F1 implique de considérer de façon égale précision et rappel. On peut utiliser d’autres pondérations pour faire peser l’évaluation dans le sens le plus pertinent vis-à-vis des erreurs acceptables pour la tâche de classification considérée.</a:t>
                </a:r>
              </a:p>
              <a:p>
                <a:endParaRPr lang="fr-FR" dirty="0"/>
              </a:p>
              <a:p>
                <a:r>
                  <a:rPr lang="fr-FR" dirty="0"/>
                  <a:t>On peut aussi moyenner les Micro-F1 sur toutes les classes pour avoir un  score global.</a:t>
                </a:r>
              </a:p>
              <a:p>
                <a:r>
                  <a:rPr lang="fr-FR" dirty="0"/>
                  <a:t>Les scores Macro-F1 et Micro-F1 existent aussi dans une version pondérée, pour le</a:t>
                </a:r>
                <a:r>
                  <a:rPr lang="fr-FR" baseline="0" dirty="0"/>
                  <a:t> score </a:t>
                </a:r>
                <a:r>
                  <a:rPr lang="fr-FR" dirty="0"/>
                  <a:t> Macro-F1 :</a:t>
                </a:r>
              </a:p>
              <a:p>
                <a:r>
                  <a:rPr lang="fr-FR" dirty="0"/>
                  <a:t> pM-F1 = </a:t>
                </a:r>
                <a14:m>
                  <m:oMath xmlns:m="http://schemas.openxmlformats.org/officeDocument/2006/math">
                    <m:f>
                      <m:fPr>
                        <m:ctrlPr>
                          <a:rPr lang="fr-FR" i="1" smtClean="0">
                            <a:latin typeface="Cambria Math" panose="02040503050406030204" pitchFamily="18" charset="0"/>
                          </a:rPr>
                        </m:ctrlPr>
                      </m:fPr>
                      <m:num>
                        <m:r>
                          <a:rPr lang="fr-FR" b="0" i="1" smtClean="0">
                            <a:latin typeface="Cambria Math" panose="02040503050406030204" pitchFamily="18" charset="0"/>
                          </a:rPr>
                          <m:t>1</m:t>
                        </m:r>
                      </m:num>
                      <m:den>
                        <m:r>
                          <a:rPr lang="fr-FR" b="0" i="1" smtClean="0">
                            <a:latin typeface="Cambria Math" panose="02040503050406030204" pitchFamily="18" charset="0"/>
                          </a:rPr>
                          <m:t>𝑘</m:t>
                        </m:r>
                      </m:den>
                    </m:f>
                    <m:r>
                      <a:rPr lang="fr-FR" b="0" i="1" smtClean="0">
                        <a:latin typeface="Cambria Math" panose="02040503050406030204" pitchFamily="18" charset="0"/>
                      </a:rPr>
                      <m:t>∗ </m:t>
                    </m:r>
                    <m:nary>
                      <m:naryPr>
                        <m:chr m:val="∑"/>
                        <m:supHide m:val="on"/>
                        <m:ctrlPr>
                          <a:rPr lang="fr-FR" b="0" i="1" smtClean="0">
                            <a:latin typeface="Cambria Math" panose="02040503050406030204" pitchFamily="18" charset="0"/>
                          </a:rPr>
                        </m:ctrlPr>
                      </m:naryPr>
                      <m:sub>
                        <m:r>
                          <m:rPr>
                            <m:brk m:alnAt="7"/>
                          </m:rPr>
                          <a:rPr lang="fr-FR" b="0" i="1" smtClean="0">
                            <a:latin typeface="Cambria Math" panose="02040503050406030204" pitchFamily="18" charset="0"/>
                          </a:rPr>
                          <m:t>𝑗</m:t>
                        </m:r>
                      </m:sub>
                      <m:sup/>
                      <m:e>
                        <m:sSub>
                          <m:sSubPr>
                            <m:ctrlPr>
                              <a:rPr lang="fr-FR" b="0" i="1" smtClean="0">
                                <a:latin typeface="Cambria Math" panose="02040503050406030204" pitchFamily="18" charset="0"/>
                              </a:rPr>
                            </m:ctrlPr>
                          </m:sSubPr>
                          <m:e>
                            <m:r>
                              <a:rPr lang="fr-FR" b="0" i="1" smtClean="0">
                                <a:latin typeface="Cambria Math" panose="02040503050406030204" pitchFamily="18" charset="0"/>
                              </a:rPr>
                              <m:t>𝑁</m:t>
                            </m:r>
                          </m:e>
                          <m:sub>
                            <m:r>
                              <a:rPr lang="fr-FR" b="0" i="1" smtClean="0">
                                <a:latin typeface="Cambria Math" panose="02040503050406030204" pitchFamily="18" charset="0"/>
                              </a:rPr>
                              <m:t>𝑗</m:t>
                            </m:r>
                          </m:sub>
                        </m:sSub>
                        <m:r>
                          <a:rPr lang="fr-FR" b="0" i="1" smtClean="0">
                            <a:latin typeface="Cambria Math" panose="02040503050406030204" pitchFamily="18" charset="0"/>
                          </a:rPr>
                          <m:t> </m:t>
                        </m:r>
                        <m:f>
                          <m:fPr>
                            <m:type m:val="skw"/>
                            <m:ctrlPr>
                              <a:rPr lang="fr-FR" b="0" i="1" smtClean="0">
                                <a:latin typeface="Cambria Math" panose="02040503050406030204" pitchFamily="18" charset="0"/>
                              </a:rPr>
                            </m:ctrlPr>
                          </m:fPr>
                          <m:num>
                            <m:sSub>
                              <m:sSubPr>
                                <m:ctrlPr>
                                  <a:rPr lang="fr-FR" b="0" i="1" smtClean="0">
                                    <a:latin typeface="Cambria Math" panose="02040503050406030204" pitchFamily="18" charset="0"/>
                                  </a:rPr>
                                </m:ctrlPr>
                              </m:sSubPr>
                              <m:e>
                                <m:r>
                                  <a:rPr lang="fr-FR" b="0" i="1" smtClean="0">
                                    <a:latin typeface="Cambria Math" panose="02040503050406030204" pitchFamily="18" charset="0"/>
                                  </a:rPr>
                                  <m:t>2 ∗ </m:t>
                                </m:r>
                                <m:r>
                                  <a:rPr lang="fr-FR" b="0" i="1" smtClean="0">
                                    <a:latin typeface="Cambria Math" panose="02040503050406030204" pitchFamily="18" charset="0"/>
                                  </a:rPr>
                                  <m:t>𝑃</m:t>
                                </m:r>
                              </m:e>
                              <m:sub>
                                <m:r>
                                  <a:rPr lang="fr-FR" b="0" i="1" smtClean="0">
                                    <a:latin typeface="Cambria Math" panose="02040503050406030204" pitchFamily="18" charset="0"/>
                                  </a:rPr>
                                  <m:t>𝑗</m:t>
                                </m:r>
                              </m:sub>
                            </m:sSub>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𝑅</m:t>
                                </m:r>
                              </m:e>
                              <m:sub>
                                <m:r>
                                  <a:rPr lang="fr-FR" b="0" i="1" smtClean="0">
                                    <a:latin typeface="Cambria Math" panose="02040503050406030204" pitchFamily="18" charset="0"/>
                                  </a:rPr>
                                  <m:t>𝑗</m:t>
                                </m:r>
                              </m:sub>
                            </m:sSub>
                          </m:num>
                          <m:den>
                            <m:sSub>
                              <m:sSubPr>
                                <m:ctrlPr>
                                  <a:rPr lang="fr-FR" b="0" i="1" smtClean="0">
                                    <a:latin typeface="Cambria Math" panose="02040503050406030204" pitchFamily="18" charset="0"/>
                                  </a:rPr>
                                </m:ctrlPr>
                              </m:sSubPr>
                              <m:e>
                                <m:r>
                                  <a:rPr lang="fr-FR" b="0" i="1" smtClean="0">
                                    <a:latin typeface="Cambria Math" panose="02040503050406030204" pitchFamily="18" charset="0"/>
                                  </a:rPr>
                                  <m:t>(</m:t>
                                </m:r>
                                <m:r>
                                  <a:rPr lang="fr-FR" b="0" i="1" smtClean="0">
                                    <a:latin typeface="Cambria Math" panose="02040503050406030204" pitchFamily="18" charset="0"/>
                                  </a:rPr>
                                  <m:t>𝑃</m:t>
                                </m:r>
                              </m:e>
                              <m:sub>
                                <m:r>
                                  <a:rPr lang="fr-FR" b="0" i="1" smtClean="0">
                                    <a:latin typeface="Cambria Math" panose="02040503050406030204" pitchFamily="18" charset="0"/>
                                  </a:rPr>
                                  <m:t>𝑗</m:t>
                                </m:r>
                              </m:sub>
                            </m:sSub>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𝑅</m:t>
                                </m:r>
                              </m:e>
                              <m:sub>
                                <m:r>
                                  <a:rPr lang="fr-FR" b="0" i="1" smtClean="0">
                                    <a:latin typeface="Cambria Math" panose="02040503050406030204" pitchFamily="18" charset="0"/>
                                  </a:rPr>
                                  <m:t>𝑗</m:t>
                                </m:r>
                              </m:sub>
                            </m:sSub>
                            <m:r>
                              <a:rPr lang="fr-FR" b="0" i="1" smtClean="0">
                                <a:latin typeface="Cambria Math" panose="02040503050406030204" pitchFamily="18" charset="0"/>
                              </a:rPr>
                              <m:t>)</m:t>
                            </m:r>
                          </m:den>
                        </m:f>
                      </m:e>
                    </m:nary>
                  </m:oMath>
                </a14:m>
                <a:endParaRPr lang="fr-FR" dirty="0"/>
              </a:p>
            </p:txBody>
          </p:sp>
        </mc:Choice>
        <mc:Fallback xmlns="">
          <p:sp>
            <p:nvSpPr>
              <p:cNvPr id="3" name="Notes Placeholder 2"/>
              <p:cNvSpPr>
                <a:spLocks noGrp="1"/>
              </p:cNvSpPr>
              <p:nvPr>
                <p:ph type="body" idx="1"/>
              </p:nvPr>
            </p:nvSpPr>
            <p:spPr/>
            <p:txBody>
              <a:bodyPr/>
              <a:lstStyle/>
              <a:p>
                <a:r>
                  <a:rPr lang="fr-FR" dirty="0"/>
                  <a:t>1 degré de liberté : pour m * n catégories : (m-1) * (n-1) degrés de liberté, ici m = n = 2</a:t>
                </a:r>
              </a:p>
              <a:p>
                <a:r>
                  <a:rPr lang="fr-FR" dirty="0"/>
                  <a:t>Exemple :</a:t>
                </a:r>
              </a:p>
              <a:p>
                <a:r>
                  <a:rPr lang="fr-FR" dirty="0"/>
                  <a:t>27 = 3 + 1 + 1 + 22</a:t>
                </a:r>
              </a:p>
              <a:p>
                <a:r>
                  <a:rPr lang="fr-FR" dirty="0"/>
                  <a:t>16/27 = 0.59 ; 92/27 = 3.41 ; 23.23/27 = 19.59</a:t>
                </a:r>
              </a:p>
              <a:p>
                <a:r>
                  <a:rPr lang="fr-FR" dirty="0"/>
                  <a:t>ATTENTION :</a:t>
                </a:r>
              </a:p>
              <a:p>
                <a:r>
                  <a:rPr lang="fr-FR" dirty="0"/>
                  <a:t>Les </a:t>
                </a:r>
                <a:r>
                  <a:rPr lang="fr-FR" dirty="0" err="1"/>
                  <a:t>pré-requis</a:t>
                </a:r>
                <a:r>
                  <a:rPr lang="fr-FR" dirty="0"/>
                  <a:t> suivant doivent être vérifiés :</a:t>
                </a:r>
              </a:p>
              <a:p>
                <a:pPr marL="171450" indent="-171450">
                  <a:buFontTx/>
                  <a:buChar char="-"/>
                </a:pPr>
                <a:r>
                  <a:rPr lang="fr-FR" dirty="0"/>
                  <a:t>Pas plus de 20 % des valeurs attendues inférieures à 5 (ce n’est pas le cas dans notre micro-exemple !!!)</a:t>
                </a:r>
              </a:p>
              <a:p>
                <a:pPr marL="171450" indent="-171450">
                  <a:buFontTx/>
                  <a:buChar char="-"/>
                </a:pPr>
                <a:r>
                  <a:rPr lang="fr-FR" dirty="0"/>
                  <a:t>Les échantillons (les </a:t>
                </a:r>
                <a:r>
                  <a:rPr lang="fr-FR" dirty="0" err="1"/>
                  <a:t>cooccurences</a:t>
                </a:r>
                <a:r>
                  <a:rPr lang="fr-FR" dirty="0"/>
                  <a:t>) doivent être indépendantes. Dans le cas de l’analyse textuelle, supposer cette indépendance est limite !</a:t>
                </a:r>
              </a:p>
              <a:p>
                <a:pPr marL="0" indent="0">
                  <a:buFontTx/>
                  <a:buNone/>
                </a:pPr>
                <a:r>
                  <a:rPr lang="fr-FR" dirty="0"/>
                  <a:t>Certains tests dérivés du test du khi-2 répondent à ces limitations :</a:t>
                </a:r>
              </a:p>
              <a:p>
                <a:pPr marL="0" indent="0">
                  <a:buFontTx/>
                  <a:buNone/>
                </a:pPr>
                <a:r>
                  <a:rPr lang="fr-FR" dirty="0"/>
                  <a:t>Test exact de Fisher : permet d’aller au-delà des suppositions de non-</a:t>
                </a:r>
                <a:r>
                  <a:rPr lang="fr-FR" dirty="0" err="1"/>
                  <a:t>sparsité</a:t>
                </a:r>
                <a:r>
                  <a:rPr lang="fr-FR" dirty="0"/>
                  <a:t> </a:t>
                </a:r>
                <a:r>
                  <a:rPr lang="fr-FR" dirty="0" err="1"/>
                  <a:t>nécéssaires</a:t>
                </a:r>
                <a:r>
                  <a:rPr lang="fr-FR" dirty="0"/>
                  <a:t> au test du khi-2</a:t>
                </a:r>
              </a:p>
              <a:p>
                <a:pPr marL="0" indent="0">
                  <a:buFontTx/>
                  <a:buNone/>
                </a:pPr>
                <a:r>
                  <a:rPr lang="fr-FR" dirty="0"/>
                  <a:t>Correction de Yates : retirer 0.5 à chaque différence entre observé et attendu : X</a:t>
                </a:r>
                <a:r>
                  <a:rPr lang="fr-FR" baseline="30000" dirty="0"/>
                  <a:t>2</a:t>
                </a:r>
                <a:r>
                  <a:rPr lang="fr-FR" dirty="0"/>
                  <a:t> =  </a:t>
                </a:r>
                <a:r>
                  <a:rPr lang="fr-FR" i="0">
                    <a:latin typeface="Cambria Math" panose="02040503050406030204" pitchFamily="18" charset="0"/>
                  </a:rPr>
                  <a:t>∑</a:t>
                </a:r>
                <a:r>
                  <a:rPr lang="fr-FR" b="0" i="0">
                    <a:latin typeface="Cambria Math" panose="02040503050406030204" pitchFamily="18" charset="0"/>
                  </a:rPr>
                  <a:t>_𝑖𝑗▒(〖|𝑂〗_𝑖𝑗  − 𝐴_𝑖𝑗 | − 0.5)^2/𝐴_𝑖𝑗 </a:t>
                </a:r>
                <a:r>
                  <a:rPr lang="fr-FR" dirty="0"/>
                  <a:t> </a:t>
                </a:r>
              </a:p>
              <a:p>
                <a:pPr marL="0" indent="0">
                  <a:buFontTx/>
                  <a:buNone/>
                </a:pPr>
                <a:r>
                  <a:rPr lang="fr-FR" dirty="0"/>
                  <a:t>Réduit la possibilité de faux positif en cas de tableaux avec des trous</a:t>
                </a:r>
              </a:p>
            </p:txBody>
          </p:sp>
        </mc:Fallback>
      </mc:AlternateContent>
      <p:sp>
        <p:nvSpPr>
          <p:cNvPr id="4" name="Slide Number Placeholder 3"/>
          <p:cNvSpPr>
            <a:spLocks noGrp="1"/>
          </p:cNvSpPr>
          <p:nvPr>
            <p:ph type="sldNum" sz="quarter" idx="5"/>
          </p:nvPr>
        </p:nvSpPr>
        <p:spPr/>
        <p:txBody>
          <a:bodyPr/>
          <a:lstStyle/>
          <a:p>
            <a:fld id="{0C1CCA76-C343-4080-84BC-9836FF2967C8}" type="slidenum">
              <a:rPr lang="fr-FR" smtClean="0"/>
              <a:t>32</a:t>
            </a:fld>
            <a:endParaRPr lang="fr-FR"/>
          </a:p>
        </p:txBody>
      </p:sp>
    </p:spTree>
    <p:extLst>
      <p:ext uri="{BB962C8B-B14F-4D97-AF65-F5344CB8AC3E}">
        <p14:creationId xmlns:p14="http://schemas.microsoft.com/office/powerpoint/2010/main" val="16099342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Autres exemples de métadonnées : profils des utilisateurs de réseaux sociaux, fuseaux horaires, affiliations à partis politiques, etc.</a:t>
            </a:r>
          </a:p>
          <a:p>
            <a:r>
              <a:rPr lang="fr-FR" dirty="0"/>
              <a:t>Mais repose sur la supposition que les documents sans métadonnées vont se comporter dans l’ensemble comme ceux avec les métadonnées, et sur lesquels on aura entraîné le modèle. Celui-ci risque d’être approximatif.</a:t>
            </a:r>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33</a:t>
            </a:fld>
            <a:endParaRPr lang="fr-FR"/>
          </a:p>
        </p:txBody>
      </p:sp>
    </p:spTree>
    <p:extLst>
      <p:ext uri="{BB962C8B-B14F-4D97-AF65-F5344CB8AC3E}">
        <p14:creationId xmlns:p14="http://schemas.microsoft.com/office/powerpoint/2010/main" val="3862412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Référence : </a:t>
            </a:r>
            <a:r>
              <a:rPr lang="fr-FR" dirty="0" err="1"/>
              <a:t>Hovy</a:t>
            </a:r>
            <a:r>
              <a:rPr lang="fr-FR" dirty="0"/>
              <a:t> et </a:t>
            </a:r>
            <a:r>
              <a:rPr lang="fr-FR" dirty="0" err="1"/>
              <a:t>Lavid</a:t>
            </a:r>
            <a:r>
              <a:rPr lang="fr-FR" dirty="0"/>
              <a:t> (2010)</a:t>
            </a:r>
          </a:p>
        </p:txBody>
      </p:sp>
      <p:sp>
        <p:nvSpPr>
          <p:cNvPr id="4" name="Slide Number Placeholder 3"/>
          <p:cNvSpPr>
            <a:spLocks noGrp="1"/>
          </p:cNvSpPr>
          <p:nvPr>
            <p:ph type="sldNum" sz="quarter" idx="5"/>
          </p:nvPr>
        </p:nvSpPr>
        <p:spPr/>
        <p:txBody>
          <a:bodyPr/>
          <a:lstStyle/>
          <a:p>
            <a:fld id="{0C1CCA76-C343-4080-84BC-9836FF2967C8}" type="slidenum">
              <a:rPr lang="fr-FR" smtClean="0"/>
              <a:t>34</a:t>
            </a:fld>
            <a:endParaRPr lang="fr-FR"/>
          </a:p>
        </p:txBody>
      </p:sp>
    </p:spTree>
    <p:extLst>
      <p:ext uri="{BB962C8B-B14F-4D97-AF65-F5344CB8AC3E}">
        <p14:creationId xmlns:p14="http://schemas.microsoft.com/office/powerpoint/2010/main" val="6821831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fr-FR" dirty="0"/>
                  <a:t>Test kappa de Cohen : </a:t>
                </a:r>
                <a:r>
                  <a:rPr lang="fr-FR" baseline="0" dirty="0"/>
                  <a:t> </a:t>
                </a:r>
                <a14:m>
                  <m:oMath xmlns:m="http://schemas.openxmlformats.org/officeDocument/2006/math">
                    <m:r>
                      <a:rPr lang="fr-FR" i="1" smtClean="0">
                        <a:latin typeface="Cambria Math" panose="02040503050406030204" pitchFamily="18" charset="0"/>
                        <a:ea typeface="Cambria Math" panose="02040503050406030204" pitchFamily="18" charset="0"/>
                      </a:rPr>
                      <m:t>𝜅</m:t>
                    </m:r>
                    <m:r>
                      <a:rPr lang="fr-FR" b="0" i="1" smtClean="0">
                        <a:latin typeface="Cambria Math" panose="02040503050406030204" pitchFamily="18" charset="0"/>
                        <a:ea typeface="Cambria Math" panose="02040503050406030204" pitchFamily="18" charset="0"/>
                      </a:rPr>
                      <m:t>= </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𝑃</m:t>
                        </m:r>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𝑎</m:t>
                            </m:r>
                          </m:e>
                        </m:d>
                        <m:r>
                          <a:rPr lang="fr-FR" b="0" i="1" smtClean="0">
                            <a:latin typeface="Cambria Math" panose="02040503050406030204" pitchFamily="18" charset="0"/>
                            <a:ea typeface="Cambria Math" panose="02040503050406030204" pitchFamily="18" charset="0"/>
                          </a:rPr>
                          <m:t>− </m:t>
                        </m:r>
                        <m:acc>
                          <m:accPr>
                            <m:chr m:val="̂"/>
                            <m:ctrlPr>
                              <a:rPr lang="fr-FR" b="0" i="1" smtClean="0">
                                <a:latin typeface="Cambria Math" panose="02040503050406030204" pitchFamily="18" charset="0"/>
                                <a:ea typeface="Cambria Math" panose="02040503050406030204" pitchFamily="18" charset="0"/>
                              </a:rPr>
                            </m:ctrlPr>
                          </m:accPr>
                          <m:e>
                            <m:r>
                              <a:rPr lang="fr-FR" b="0" i="1" smtClean="0">
                                <a:latin typeface="Cambria Math" panose="02040503050406030204" pitchFamily="18" charset="0"/>
                                <a:ea typeface="Cambria Math" panose="02040503050406030204" pitchFamily="18" charset="0"/>
                              </a:rPr>
                              <m:t>𝑃</m:t>
                            </m:r>
                          </m:e>
                        </m:acc>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𝑎</m:t>
                        </m:r>
                        <m:r>
                          <a:rPr lang="fr-FR" b="0" i="1" smtClean="0">
                            <a:latin typeface="Cambria Math" panose="02040503050406030204" pitchFamily="18" charset="0"/>
                            <a:ea typeface="Cambria Math" panose="02040503050406030204" pitchFamily="18" charset="0"/>
                          </a:rPr>
                          <m:t>)</m:t>
                        </m:r>
                      </m:num>
                      <m:den>
                        <m:r>
                          <a:rPr lang="fr-FR" b="0" i="1" smtClean="0">
                            <a:latin typeface="Cambria Math" panose="02040503050406030204" pitchFamily="18" charset="0"/>
                            <a:ea typeface="Cambria Math" panose="02040503050406030204" pitchFamily="18" charset="0"/>
                          </a:rPr>
                          <m:t>1 − </m:t>
                        </m:r>
                        <m:acc>
                          <m:accPr>
                            <m:chr m:val="̂"/>
                            <m:ctrlPr>
                              <a:rPr lang="fr-FR" b="0" i="1" smtClean="0">
                                <a:latin typeface="Cambria Math" panose="02040503050406030204" pitchFamily="18" charset="0"/>
                                <a:ea typeface="Cambria Math" panose="02040503050406030204" pitchFamily="18" charset="0"/>
                              </a:rPr>
                            </m:ctrlPr>
                          </m:accPr>
                          <m:e>
                            <m:r>
                              <a:rPr lang="fr-FR" b="0" i="1" smtClean="0">
                                <a:latin typeface="Cambria Math" panose="02040503050406030204" pitchFamily="18" charset="0"/>
                                <a:ea typeface="Cambria Math" panose="02040503050406030204" pitchFamily="18" charset="0"/>
                              </a:rPr>
                              <m:t>𝑃</m:t>
                            </m:r>
                          </m:e>
                        </m:acc>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𝑎</m:t>
                        </m:r>
                        <m:r>
                          <a:rPr lang="fr-FR" b="0" i="1" smtClean="0">
                            <a:latin typeface="Cambria Math" panose="02040503050406030204" pitchFamily="18" charset="0"/>
                            <a:ea typeface="Cambria Math" panose="02040503050406030204" pitchFamily="18" charset="0"/>
                          </a:rPr>
                          <m:t>)</m:t>
                        </m:r>
                      </m:den>
                    </m:f>
                  </m:oMath>
                </a14:m>
                <a:r>
                  <a:rPr lang="fr-FR" dirty="0"/>
                  <a:t> </a:t>
                </a:r>
              </a:p>
              <a:p>
                <a:r>
                  <a:rPr lang="fr-FR" dirty="0"/>
                  <a:t>Avec  : </a:t>
                </a:r>
              </a:p>
              <a:p>
                <a14:m>
                  <m:oMath xmlns:m="http://schemas.openxmlformats.org/officeDocument/2006/math">
                    <m:r>
                      <a:rPr lang="fr-FR" b="0" i="1" smtClean="0">
                        <a:latin typeface="Cambria Math" panose="02040503050406030204" pitchFamily="18" charset="0"/>
                        <a:ea typeface="Cambria Math" panose="02040503050406030204" pitchFamily="18" charset="0"/>
                      </a:rPr>
                      <m:t>𝑃</m:t>
                    </m:r>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𝑎</m:t>
                        </m:r>
                      </m:e>
                    </m:d>
                  </m:oMath>
                </a14:m>
                <a:r>
                  <a:rPr lang="fr-FR" dirty="0"/>
                  <a:t> : accord relatif effectivement constaté entre les deux annotateurs.</a:t>
                </a:r>
              </a:p>
              <a:p>
                <a:r>
                  <a:rPr lang="fr-FR" dirty="0"/>
                  <a:t>Si on représente les comptes d’annotations sur les K classes d’annotation possibles par une matrice K x K avec en ligne le nombre d’annotations pour l’annotateur 1, en colonne celles pour l’annotateur 2, l’accord se lit sur la diagonale de cette matrice, à mettre en rapport avec le nombre total d’annotations (la somme de tous les éléments de la matrice). Vaut 1 si les annotateurs sont partout d’accord.</a:t>
                </a:r>
              </a:p>
              <a:p>
                <a14:m>
                  <m:oMath xmlns:m="http://schemas.openxmlformats.org/officeDocument/2006/math">
                    <m:acc>
                      <m:accPr>
                        <m:chr m:val="̂"/>
                        <m:ctrlPr>
                          <a:rPr lang="fr-FR" b="0" i="1" smtClean="0">
                            <a:latin typeface="Cambria Math" panose="02040503050406030204" pitchFamily="18" charset="0"/>
                            <a:ea typeface="Cambria Math" panose="02040503050406030204" pitchFamily="18" charset="0"/>
                          </a:rPr>
                        </m:ctrlPr>
                      </m:accPr>
                      <m:e>
                        <m:r>
                          <a:rPr lang="fr-FR" b="0" i="1" smtClean="0">
                            <a:latin typeface="Cambria Math" panose="02040503050406030204" pitchFamily="18" charset="0"/>
                            <a:ea typeface="Cambria Math" panose="02040503050406030204" pitchFamily="18" charset="0"/>
                          </a:rPr>
                          <m:t>𝑃</m:t>
                        </m:r>
                      </m:e>
                    </m:acc>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𝑎</m:t>
                    </m:r>
                    <m:r>
                      <a:rPr lang="fr-FR" b="0" i="1" smtClean="0">
                        <a:latin typeface="Cambria Math" panose="02040503050406030204" pitchFamily="18" charset="0"/>
                        <a:ea typeface="Cambria Math" panose="02040503050406030204" pitchFamily="18" charset="0"/>
                      </a:rPr>
                      <m:t>)</m:t>
                    </m:r>
                  </m:oMath>
                </a14:m>
                <a:r>
                  <a:rPr lang="fr-FR" dirty="0"/>
                  <a:t> : accord théorique</a:t>
                </a:r>
                <a:r>
                  <a:rPr lang="fr-FR" baseline="0" dirty="0"/>
                  <a:t> entre les deux annotateurs.</a:t>
                </a:r>
              </a:p>
              <a:p>
                <a:r>
                  <a:rPr lang="fr-FR" baseline="0" dirty="0"/>
                  <a:t>On considère les éléments de la diagonale que l’on aurait si les annotations des deux annotateurs étaient totalement indépendantes l’une de l’autre. Pour une classe k, ce serait le produit pour les deux annotateurs de leur ratio de la classe k sur l’ensemble des classes. On effectue ensuite la somme de ces valeurs sur les K classes.</a:t>
                </a:r>
              </a:p>
              <a:p>
                <a:r>
                  <a:rPr lang="fr-FR" baseline="0" dirty="0"/>
                  <a:t>Plus formellement, si </a:t>
                </a:r>
                <a:r>
                  <a:rPr lang="fr-FR" baseline="0" dirty="0" err="1"/>
                  <a:t>f</a:t>
                </a:r>
                <a:r>
                  <a:rPr lang="fr-FR" baseline="-25000" dirty="0" err="1"/>
                  <a:t>ij</a:t>
                </a:r>
                <a:r>
                  <a:rPr lang="fr-FR" baseline="0" dirty="0"/>
                  <a:t> sont les comptes des annotations simultanément sur la classe i pour l’annotateur 1 et sur la classe j pour l’annotateur 2, on a : </a:t>
                </a:r>
                <a14:m>
                  <m:oMath xmlns:m="http://schemas.openxmlformats.org/officeDocument/2006/math">
                    <m:r>
                      <a:rPr lang="fr-FR" b="0" i="1" baseline="0" smtClean="0">
                        <a:latin typeface="Cambria Math" panose="02040503050406030204" pitchFamily="18" charset="0"/>
                      </a:rPr>
                      <m:t>𝑃</m:t>
                    </m:r>
                    <m:d>
                      <m:dPr>
                        <m:ctrlPr>
                          <a:rPr lang="fr-FR" b="0" i="1" baseline="0" smtClean="0">
                            <a:latin typeface="Cambria Math" panose="02040503050406030204" pitchFamily="18" charset="0"/>
                          </a:rPr>
                        </m:ctrlPr>
                      </m:dPr>
                      <m:e>
                        <m:r>
                          <a:rPr lang="fr-FR" b="0" i="1" baseline="0" smtClean="0">
                            <a:latin typeface="Cambria Math" panose="02040503050406030204" pitchFamily="18" charset="0"/>
                          </a:rPr>
                          <m:t>𝑎</m:t>
                        </m:r>
                      </m:e>
                    </m:d>
                    <m:r>
                      <a:rPr lang="fr-FR" i="1" baseline="0" smtClean="0">
                        <a:latin typeface="Cambria Math" panose="02040503050406030204" pitchFamily="18" charset="0"/>
                      </a:rPr>
                      <m:t>=</m:t>
                    </m:r>
                    <m:f>
                      <m:fPr>
                        <m:ctrlPr>
                          <a:rPr lang="fr-FR" i="1" baseline="0" smtClean="0">
                            <a:latin typeface="Cambria Math" panose="02040503050406030204" pitchFamily="18" charset="0"/>
                          </a:rPr>
                        </m:ctrlPr>
                      </m:fPr>
                      <m:num>
                        <m:nary>
                          <m:naryPr>
                            <m:chr m:val="∑"/>
                            <m:ctrlPr>
                              <a:rPr lang="fr-FR" i="1" baseline="0" smtClean="0">
                                <a:latin typeface="Cambria Math" panose="02040503050406030204" pitchFamily="18" charset="0"/>
                              </a:rPr>
                            </m:ctrlPr>
                          </m:naryPr>
                          <m:sub>
                            <m:r>
                              <m:rPr>
                                <m:brk m:alnAt="23"/>
                              </m:rPr>
                              <a:rPr lang="fr-FR" b="0" i="1" baseline="0" smtClean="0">
                                <a:latin typeface="Cambria Math" panose="02040503050406030204" pitchFamily="18" charset="0"/>
                              </a:rPr>
                              <m:t>𝑘</m:t>
                            </m:r>
                            <m:r>
                              <a:rPr lang="fr-FR" b="0" i="1" baseline="0" smtClean="0">
                                <a:latin typeface="Cambria Math" panose="02040503050406030204" pitchFamily="18" charset="0"/>
                              </a:rPr>
                              <m:t>=1</m:t>
                            </m:r>
                          </m:sub>
                          <m:sup>
                            <m:r>
                              <a:rPr lang="fr-FR" b="0" i="1" baseline="0" smtClean="0">
                                <a:latin typeface="Cambria Math" panose="02040503050406030204" pitchFamily="18" charset="0"/>
                              </a:rPr>
                              <m:t>𝐾</m:t>
                            </m:r>
                          </m:sup>
                          <m:e>
                            <m:sSub>
                              <m:sSubPr>
                                <m:ctrlPr>
                                  <a:rPr lang="fr-FR" i="1" baseline="0" smtClean="0">
                                    <a:latin typeface="Cambria Math" panose="02040503050406030204" pitchFamily="18" charset="0"/>
                                  </a:rPr>
                                </m:ctrlPr>
                              </m:sSubPr>
                              <m:e>
                                <m:r>
                                  <a:rPr lang="fr-FR" b="0" i="1" baseline="0" smtClean="0">
                                    <a:latin typeface="Cambria Math" panose="02040503050406030204" pitchFamily="18" charset="0"/>
                                  </a:rPr>
                                  <m:t>𝑓</m:t>
                                </m:r>
                              </m:e>
                              <m:sub>
                                <m:r>
                                  <a:rPr lang="fr-FR" b="0" i="1" baseline="0" smtClean="0">
                                    <a:latin typeface="Cambria Math" panose="02040503050406030204" pitchFamily="18" charset="0"/>
                                  </a:rPr>
                                  <m:t>𝑘𝑘</m:t>
                                </m:r>
                              </m:sub>
                            </m:sSub>
                          </m:e>
                        </m:nary>
                      </m:num>
                      <m:den>
                        <m:nary>
                          <m:naryPr>
                            <m:chr m:val="∑"/>
                            <m:ctrlPr>
                              <a:rPr lang="fr-FR" i="1" baseline="0" smtClean="0">
                                <a:latin typeface="Cambria Math" panose="02040503050406030204" pitchFamily="18" charset="0"/>
                              </a:rPr>
                            </m:ctrlPr>
                          </m:naryPr>
                          <m:sub>
                            <m:r>
                              <m:rPr>
                                <m:brk m:alnAt="23"/>
                              </m:rPr>
                              <a:rPr lang="fr-FR" b="0" i="1" baseline="0" smtClean="0">
                                <a:latin typeface="Cambria Math" panose="02040503050406030204" pitchFamily="18" charset="0"/>
                              </a:rPr>
                              <m:t>𝑖</m:t>
                            </m:r>
                            <m:r>
                              <a:rPr lang="fr-FR" b="0" i="1" baseline="0" smtClean="0">
                                <a:latin typeface="Cambria Math" panose="02040503050406030204" pitchFamily="18" charset="0"/>
                              </a:rPr>
                              <m:t>=1</m:t>
                            </m:r>
                          </m:sub>
                          <m:sup>
                            <m:r>
                              <a:rPr lang="fr-FR" b="0" i="1" baseline="0" smtClean="0">
                                <a:latin typeface="Cambria Math" panose="02040503050406030204" pitchFamily="18" charset="0"/>
                              </a:rPr>
                              <m:t>𝐾</m:t>
                            </m:r>
                          </m:sup>
                          <m:e>
                            <m:r>
                              <a:rPr lang="fr-FR" b="0" i="1" baseline="0" smtClean="0">
                                <a:latin typeface="Cambria Math" panose="02040503050406030204" pitchFamily="18" charset="0"/>
                              </a:rPr>
                              <m:t> </m:t>
                            </m:r>
                          </m:e>
                        </m:nary>
                        <m:r>
                          <a:rPr lang="fr-FR" b="0" i="1" baseline="0" smtClean="0">
                            <a:latin typeface="Cambria Math" panose="02040503050406030204" pitchFamily="18" charset="0"/>
                          </a:rPr>
                          <m:t> </m:t>
                        </m:r>
                        <m:nary>
                          <m:naryPr>
                            <m:chr m:val="∑"/>
                            <m:ctrlPr>
                              <a:rPr lang="fr-FR" b="0" i="1" baseline="0" smtClean="0">
                                <a:latin typeface="Cambria Math" panose="02040503050406030204" pitchFamily="18" charset="0"/>
                              </a:rPr>
                            </m:ctrlPr>
                          </m:naryPr>
                          <m:sub>
                            <m:r>
                              <m:rPr>
                                <m:brk m:alnAt="23"/>
                              </m:rPr>
                              <a:rPr lang="fr-FR" b="0" i="1" baseline="0" smtClean="0">
                                <a:latin typeface="Cambria Math" panose="02040503050406030204" pitchFamily="18" charset="0"/>
                              </a:rPr>
                              <m:t>𝑗</m:t>
                            </m:r>
                            <m:r>
                              <a:rPr lang="fr-FR" b="0" i="1" baseline="0" smtClean="0">
                                <a:latin typeface="Cambria Math" panose="02040503050406030204" pitchFamily="18" charset="0"/>
                              </a:rPr>
                              <m:t>=1</m:t>
                            </m:r>
                          </m:sub>
                          <m:sup>
                            <m:r>
                              <a:rPr lang="fr-FR" b="0" i="1" baseline="0" smtClean="0">
                                <a:latin typeface="Cambria Math" panose="02040503050406030204" pitchFamily="18" charset="0"/>
                              </a:rPr>
                              <m:t>𝐾</m:t>
                            </m:r>
                          </m:sup>
                          <m:e>
                            <m:sSub>
                              <m:sSubPr>
                                <m:ctrlPr>
                                  <a:rPr lang="fr-FR" b="0" i="1" baseline="0" smtClean="0">
                                    <a:latin typeface="Cambria Math" panose="02040503050406030204" pitchFamily="18" charset="0"/>
                                  </a:rPr>
                                </m:ctrlPr>
                              </m:sSubPr>
                              <m:e>
                                <m:r>
                                  <a:rPr lang="fr-FR" b="0" i="1" baseline="0" smtClean="0">
                                    <a:latin typeface="Cambria Math" panose="02040503050406030204" pitchFamily="18" charset="0"/>
                                  </a:rPr>
                                  <m:t>𝑓</m:t>
                                </m:r>
                              </m:e>
                              <m:sub>
                                <m:r>
                                  <a:rPr lang="fr-FR" b="0" i="1" baseline="0" smtClean="0">
                                    <a:latin typeface="Cambria Math" panose="02040503050406030204" pitchFamily="18" charset="0"/>
                                  </a:rPr>
                                  <m:t>𝑖𝑗</m:t>
                                </m:r>
                              </m:sub>
                            </m:sSub>
                          </m:e>
                        </m:nary>
                      </m:den>
                    </m:f>
                  </m:oMath>
                </a14:m>
                <a:endParaRPr lang="fr-FR" i="1" baseline="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acc>
                        <m:accPr>
                          <m:chr m:val="̂"/>
                          <m:ctrlPr>
                            <a:rPr lang="fr-FR" i="1" baseline="0" smtClean="0">
                              <a:latin typeface="Cambria Math" panose="02040503050406030204" pitchFamily="18" charset="0"/>
                            </a:rPr>
                          </m:ctrlPr>
                        </m:accPr>
                        <m:e>
                          <m:r>
                            <a:rPr lang="fr-FR" b="0" i="1" baseline="0" smtClean="0">
                              <a:latin typeface="Cambria Math" panose="02040503050406030204" pitchFamily="18" charset="0"/>
                            </a:rPr>
                            <m:t>𝑃</m:t>
                          </m:r>
                        </m:e>
                      </m:acc>
                      <m:d>
                        <m:dPr>
                          <m:ctrlPr>
                            <a:rPr lang="fr-FR" b="0" i="1" baseline="0" smtClean="0">
                              <a:latin typeface="Cambria Math" panose="02040503050406030204" pitchFamily="18" charset="0"/>
                            </a:rPr>
                          </m:ctrlPr>
                        </m:dPr>
                        <m:e>
                          <m:r>
                            <a:rPr lang="fr-FR" b="0" i="1" baseline="0" smtClean="0">
                              <a:latin typeface="Cambria Math" panose="02040503050406030204" pitchFamily="18" charset="0"/>
                            </a:rPr>
                            <m:t>𝑎</m:t>
                          </m:r>
                        </m:e>
                      </m:d>
                      <m:r>
                        <a:rPr lang="fr-FR" b="0" i="1" baseline="0" smtClean="0">
                          <a:latin typeface="Cambria Math" panose="02040503050406030204" pitchFamily="18" charset="0"/>
                        </a:rPr>
                        <m:t>= </m:t>
                      </m:r>
                      <m:nary>
                        <m:naryPr>
                          <m:chr m:val="∑"/>
                          <m:ctrlPr>
                            <a:rPr lang="fr-FR" b="0" i="1" baseline="0" smtClean="0">
                              <a:latin typeface="Cambria Math" panose="02040503050406030204" pitchFamily="18" charset="0"/>
                            </a:rPr>
                          </m:ctrlPr>
                        </m:naryPr>
                        <m:sub>
                          <m:r>
                            <m:rPr>
                              <m:brk m:alnAt="23"/>
                            </m:rPr>
                            <a:rPr lang="fr-FR" b="0" i="1" baseline="0" smtClean="0">
                              <a:latin typeface="Cambria Math" panose="02040503050406030204" pitchFamily="18" charset="0"/>
                            </a:rPr>
                            <m:t>𝑘</m:t>
                          </m:r>
                          <m:r>
                            <a:rPr lang="fr-FR" b="0" i="1" baseline="0" smtClean="0">
                              <a:latin typeface="Cambria Math" panose="02040503050406030204" pitchFamily="18" charset="0"/>
                            </a:rPr>
                            <m:t>=1</m:t>
                          </m:r>
                        </m:sub>
                        <m:sup>
                          <m:r>
                            <a:rPr lang="fr-FR" b="0" i="1" baseline="0" smtClean="0">
                              <a:latin typeface="Cambria Math" panose="02040503050406030204" pitchFamily="18" charset="0"/>
                            </a:rPr>
                            <m:t>𝐾</m:t>
                          </m:r>
                        </m:sup>
                        <m:e>
                          <m:f>
                            <m:fPr>
                              <m:ctrlPr>
                                <a:rPr lang="fr-FR" b="0" i="1" baseline="0" smtClean="0">
                                  <a:latin typeface="Cambria Math" panose="02040503050406030204" pitchFamily="18" charset="0"/>
                                </a:rPr>
                              </m:ctrlPr>
                            </m:fPr>
                            <m:num>
                              <m:nary>
                                <m:naryPr>
                                  <m:chr m:val="∑"/>
                                  <m:ctrlPr>
                                    <a:rPr lang="fr-FR" b="0" i="1" baseline="0" smtClean="0">
                                      <a:latin typeface="Cambria Math" panose="02040503050406030204" pitchFamily="18" charset="0"/>
                                    </a:rPr>
                                  </m:ctrlPr>
                                </m:naryPr>
                                <m:sub>
                                  <m:r>
                                    <m:rPr>
                                      <m:brk m:alnAt="23"/>
                                    </m:rPr>
                                    <a:rPr lang="fr-FR" b="0" i="1" baseline="0" smtClean="0">
                                      <a:latin typeface="Cambria Math" panose="02040503050406030204" pitchFamily="18" charset="0"/>
                                    </a:rPr>
                                    <m:t>𝑖</m:t>
                                  </m:r>
                                  <m:r>
                                    <a:rPr lang="fr-FR" b="0" i="1" baseline="0" smtClean="0">
                                      <a:latin typeface="Cambria Math" panose="02040503050406030204" pitchFamily="18" charset="0"/>
                                    </a:rPr>
                                    <m:t>=1</m:t>
                                  </m:r>
                                </m:sub>
                                <m:sup>
                                  <m:r>
                                    <a:rPr lang="fr-FR" b="0" i="1" baseline="0" smtClean="0">
                                      <a:latin typeface="Cambria Math" panose="02040503050406030204" pitchFamily="18" charset="0"/>
                                    </a:rPr>
                                    <m:t>𝐾</m:t>
                                  </m:r>
                                </m:sup>
                                <m:e>
                                  <m:sSub>
                                    <m:sSubPr>
                                      <m:ctrlPr>
                                        <a:rPr lang="fr-FR" b="0" i="1" baseline="0" smtClean="0">
                                          <a:latin typeface="Cambria Math" panose="02040503050406030204" pitchFamily="18" charset="0"/>
                                        </a:rPr>
                                      </m:ctrlPr>
                                    </m:sSubPr>
                                    <m:e>
                                      <m:r>
                                        <a:rPr lang="fr-FR" b="0" i="1" baseline="0" smtClean="0">
                                          <a:latin typeface="Cambria Math" panose="02040503050406030204" pitchFamily="18" charset="0"/>
                                        </a:rPr>
                                        <m:t>𝑓</m:t>
                                      </m:r>
                                    </m:e>
                                    <m:sub>
                                      <m:r>
                                        <a:rPr lang="fr-FR" b="0" i="1" baseline="0" smtClean="0">
                                          <a:latin typeface="Cambria Math" panose="02040503050406030204" pitchFamily="18" charset="0"/>
                                        </a:rPr>
                                        <m:t>𝑖𝑘</m:t>
                                      </m:r>
                                    </m:sub>
                                  </m:sSub>
                                  <m:r>
                                    <a:rPr lang="fr-FR" b="0" i="1" baseline="0" smtClean="0">
                                      <a:latin typeface="Cambria Math" panose="02040503050406030204" pitchFamily="18" charset="0"/>
                                    </a:rPr>
                                    <m:t> . </m:t>
                                  </m:r>
                                  <m:nary>
                                    <m:naryPr>
                                      <m:chr m:val="∑"/>
                                      <m:ctrlPr>
                                        <a:rPr lang="fr-FR" b="0" i="1" baseline="0" smtClean="0">
                                          <a:latin typeface="Cambria Math" panose="02040503050406030204" pitchFamily="18" charset="0"/>
                                        </a:rPr>
                                      </m:ctrlPr>
                                    </m:naryPr>
                                    <m:sub>
                                      <m:r>
                                        <m:rPr>
                                          <m:brk m:alnAt="23"/>
                                        </m:rPr>
                                        <a:rPr lang="fr-FR" b="0" i="1" baseline="0" smtClean="0">
                                          <a:latin typeface="Cambria Math" panose="02040503050406030204" pitchFamily="18" charset="0"/>
                                        </a:rPr>
                                        <m:t>𝑗</m:t>
                                      </m:r>
                                      <m:r>
                                        <a:rPr lang="fr-FR" b="0" i="1" baseline="0" smtClean="0">
                                          <a:latin typeface="Cambria Math" panose="02040503050406030204" pitchFamily="18" charset="0"/>
                                        </a:rPr>
                                        <m:t>=1</m:t>
                                      </m:r>
                                    </m:sub>
                                    <m:sup>
                                      <m:r>
                                        <a:rPr lang="fr-FR" b="0" i="1" baseline="0" smtClean="0">
                                          <a:latin typeface="Cambria Math" panose="02040503050406030204" pitchFamily="18" charset="0"/>
                                        </a:rPr>
                                        <m:t>𝐾</m:t>
                                      </m:r>
                                    </m:sup>
                                    <m:e>
                                      <m:sSub>
                                        <m:sSubPr>
                                          <m:ctrlPr>
                                            <a:rPr lang="fr-FR" b="0" i="1" baseline="0" smtClean="0">
                                              <a:latin typeface="Cambria Math" panose="02040503050406030204" pitchFamily="18" charset="0"/>
                                            </a:rPr>
                                          </m:ctrlPr>
                                        </m:sSubPr>
                                        <m:e>
                                          <m:r>
                                            <a:rPr lang="fr-FR" b="0" i="1" baseline="0" smtClean="0">
                                              <a:latin typeface="Cambria Math" panose="02040503050406030204" pitchFamily="18" charset="0"/>
                                            </a:rPr>
                                            <m:t>𝑓</m:t>
                                          </m:r>
                                        </m:e>
                                        <m:sub>
                                          <m:r>
                                            <a:rPr lang="fr-FR" b="0" i="1" baseline="0" smtClean="0">
                                              <a:latin typeface="Cambria Math" panose="02040503050406030204" pitchFamily="18" charset="0"/>
                                            </a:rPr>
                                            <m:t>𝑘𝑗</m:t>
                                          </m:r>
                                        </m:sub>
                                      </m:sSub>
                                    </m:e>
                                  </m:nary>
                                </m:e>
                              </m:nary>
                            </m:num>
                            <m:den>
                              <m:sSup>
                                <m:sSupPr>
                                  <m:ctrlPr>
                                    <a:rPr lang="fr-FR" b="0" i="1" baseline="0" smtClean="0">
                                      <a:latin typeface="Cambria Math" panose="02040503050406030204" pitchFamily="18" charset="0"/>
                                    </a:rPr>
                                  </m:ctrlPr>
                                </m:sSupPr>
                                <m:e>
                                  <m:r>
                                    <a:rPr lang="fr-FR" b="0" i="1" baseline="0" smtClean="0">
                                      <a:latin typeface="Cambria Math" panose="02040503050406030204" pitchFamily="18" charset="0"/>
                                    </a:rPr>
                                    <m:t>(</m:t>
                                  </m:r>
                                  <m:nary>
                                    <m:naryPr>
                                      <m:chr m:val="∑"/>
                                      <m:ctrlPr>
                                        <a:rPr lang="fr-FR" b="0" i="1" baseline="0" smtClean="0">
                                          <a:latin typeface="Cambria Math" panose="02040503050406030204" pitchFamily="18" charset="0"/>
                                        </a:rPr>
                                      </m:ctrlPr>
                                    </m:naryPr>
                                    <m:sub>
                                      <m:r>
                                        <m:rPr>
                                          <m:brk m:alnAt="23"/>
                                        </m:rPr>
                                        <a:rPr lang="fr-FR" b="0" i="1" baseline="0" smtClean="0">
                                          <a:latin typeface="Cambria Math" panose="02040503050406030204" pitchFamily="18" charset="0"/>
                                        </a:rPr>
                                        <m:t>𝑖</m:t>
                                      </m:r>
                                      <m:r>
                                        <a:rPr lang="fr-FR" b="0" i="1" baseline="0" smtClean="0">
                                          <a:latin typeface="Cambria Math" panose="02040503050406030204" pitchFamily="18" charset="0"/>
                                        </a:rPr>
                                        <m:t>=1</m:t>
                                      </m:r>
                                    </m:sub>
                                    <m:sup>
                                      <m:r>
                                        <a:rPr lang="fr-FR" b="0" i="1" baseline="0" smtClean="0">
                                          <a:latin typeface="Cambria Math" panose="02040503050406030204" pitchFamily="18" charset="0"/>
                                        </a:rPr>
                                        <m:t>𝐾</m:t>
                                      </m:r>
                                    </m:sup>
                                    <m:e>
                                      <m:r>
                                        <a:rPr lang="fr-FR" b="0" i="1" baseline="0" smtClean="0">
                                          <a:latin typeface="Cambria Math" panose="02040503050406030204" pitchFamily="18" charset="0"/>
                                        </a:rPr>
                                        <m:t> </m:t>
                                      </m:r>
                                      <m:nary>
                                        <m:naryPr>
                                          <m:chr m:val="∑"/>
                                          <m:ctrlPr>
                                            <a:rPr lang="fr-FR" b="0" i="1" baseline="0" smtClean="0">
                                              <a:latin typeface="Cambria Math" panose="02040503050406030204" pitchFamily="18" charset="0"/>
                                            </a:rPr>
                                          </m:ctrlPr>
                                        </m:naryPr>
                                        <m:sub>
                                          <m:r>
                                            <m:rPr>
                                              <m:brk m:alnAt="23"/>
                                            </m:rPr>
                                            <a:rPr lang="fr-FR" b="0" i="1" baseline="0" smtClean="0">
                                              <a:latin typeface="Cambria Math" panose="02040503050406030204" pitchFamily="18" charset="0"/>
                                            </a:rPr>
                                            <m:t>𝑗</m:t>
                                          </m:r>
                                          <m:r>
                                            <a:rPr lang="fr-FR" b="0" i="1" baseline="0" smtClean="0">
                                              <a:latin typeface="Cambria Math" panose="02040503050406030204" pitchFamily="18" charset="0"/>
                                            </a:rPr>
                                            <m:t>=1</m:t>
                                          </m:r>
                                        </m:sub>
                                        <m:sup>
                                          <m:r>
                                            <a:rPr lang="fr-FR" b="0" i="1" baseline="0" smtClean="0">
                                              <a:latin typeface="Cambria Math" panose="02040503050406030204" pitchFamily="18" charset="0"/>
                                            </a:rPr>
                                            <m:t>𝐾</m:t>
                                          </m:r>
                                        </m:sup>
                                        <m:e>
                                          <m:sSub>
                                            <m:sSubPr>
                                              <m:ctrlPr>
                                                <a:rPr lang="fr-FR" b="0" i="1" baseline="0" smtClean="0">
                                                  <a:latin typeface="Cambria Math" panose="02040503050406030204" pitchFamily="18" charset="0"/>
                                                </a:rPr>
                                              </m:ctrlPr>
                                            </m:sSubPr>
                                            <m:e>
                                              <m:r>
                                                <a:rPr lang="fr-FR" b="0" i="1" baseline="0" smtClean="0">
                                                  <a:latin typeface="Cambria Math" panose="02040503050406030204" pitchFamily="18" charset="0"/>
                                                </a:rPr>
                                                <m:t>𝑓</m:t>
                                              </m:r>
                                            </m:e>
                                            <m:sub>
                                              <m:r>
                                                <a:rPr lang="fr-FR" b="0" i="1" baseline="0" smtClean="0">
                                                  <a:latin typeface="Cambria Math" panose="02040503050406030204" pitchFamily="18" charset="0"/>
                                                </a:rPr>
                                                <m:t>𝑖𝑗</m:t>
                                              </m:r>
                                            </m:sub>
                                          </m:sSub>
                                        </m:e>
                                      </m:nary>
                                    </m:e>
                                  </m:nary>
                                  <m:r>
                                    <a:rPr lang="fr-FR" b="0" i="1" baseline="0" smtClean="0">
                                      <a:latin typeface="Cambria Math" panose="02040503050406030204" pitchFamily="18" charset="0"/>
                                    </a:rPr>
                                    <m:t>)</m:t>
                                  </m:r>
                                </m:e>
                                <m:sup>
                                  <m:r>
                                    <a:rPr lang="fr-FR" b="0" i="1" baseline="0" smtClean="0">
                                      <a:latin typeface="Cambria Math" panose="02040503050406030204" pitchFamily="18" charset="0"/>
                                    </a:rPr>
                                    <m:t>2</m:t>
                                  </m:r>
                                </m:sup>
                              </m:sSup>
                            </m:den>
                          </m:f>
                        </m:e>
                      </m:nary>
                    </m:oMath>
                  </m:oMathPara>
                </a14:m>
                <a:endParaRPr lang="fr-FR" baseline="0" dirty="0"/>
              </a:p>
              <a:p>
                <a:endParaRPr lang="fr-FR" baseline="0" dirty="0"/>
              </a:p>
              <a:p>
                <a:endParaRPr lang="fr-FR" baseline="0" dirty="0"/>
              </a:p>
              <a:p>
                <a:r>
                  <a:rPr lang="fr-FR" baseline="0" dirty="0"/>
                  <a:t>Les valeurs prises par </a:t>
                </a:r>
                <a14:m>
                  <m:oMath xmlns:m="http://schemas.openxmlformats.org/officeDocument/2006/math">
                    <m:r>
                      <a:rPr lang="fr-FR" i="1" smtClean="0">
                        <a:latin typeface="Cambria Math" panose="02040503050406030204" pitchFamily="18" charset="0"/>
                        <a:ea typeface="Cambria Math" panose="02040503050406030204" pitchFamily="18" charset="0"/>
                      </a:rPr>
                      <m:t>𝜅</m:t>
                    </m:r>
                  </m:oMath>
                </a14:m>
                <a:r>
                  <a:rPr lang="fr-FR" baseline="0" dirty="0"/>
                  <a:t> peuvent aller de 0 à 1.</a:t>
                </a:r>
              </a:p>
              <a:p>
                <a:r>
                  <a:rPr lang="fr-FR" baseline="0" dirty="0"/>
                  <a:t>Entre 0,4 et 0,6, l’accord est modéré, entre 0,6 et 0,8, fort, et entre 0,8 et 1, presque parfait.</a:t>
                </a:r>
                <a:endParaRPr lang="fr-FR" dirty="0"/>
              </a:p>
            </p:txBody>
          </p:sp>
        </mc:Choice>
        <mc:Fallback xmlns="">
          <p:sp>
            <p:nvSpPr>
              <p:cNvPr id="3" name="Notes Placeholder 2"/>
              <p:cNvSpPr>
                <a:spLocks noGrp="1"/>
              </p:cNvSpPr>
              <p:nvPr>
                <p:ph type="body" idx="1"/>
              </p:nvPr>
            </p:nvSpPr>
            <p:spPr/>
            <p:txBody>
              <a:bodyPr/>
              <a:lstStyle/>
              <a:p>
                <a:r>
                  <a:rPr lang="fr-FR" dirty="0"/>
                  <a:t>Test kappa de Cohen : </a:t>
                </a:r>
                <a:r>
                  <a:rPr lang="fr-FR" baseline="0" dirty="0"/>
                  <a:t> </a:t>
                </a:r>
                <a:r>
                  <a:rPr lang="fr-FR" i="0">
                    <a:latin typeface="Cambria Math" panose="02040503050406030204" pitchFamily="18" charset="0"/>
                    <a:ea typeface="Cambria Math" panose="02040503050406030204" pitchFamily="18" charset="0"/>
                  </a:rPr>
                  <a:t>𝜅</a:t>
                </a:r>
                <a:r>
                  <a:rPr lang="fr-FR" b="0" i="0">
                    <a:latin typeface="Cambria Math" panose="02040503050406030204" pitchFamily="18" charset="0"/>
                    <a:ea typeface="Cambria Math" panose="02040503050406030204" pitchFamily="18" charset="0"/>
                  </a:rPr>
                  <a:t>=  (𝑃(𝑎)− 𝑃 ̂(𝑎))/(1 − 𝑃 ̂(𝑎))</a:t>
                </a:r>
                <a:r>
                  <a:rPr lang="fr-FR" dirty="0"/>
                  <a:t> </a:t>
                </a:r>
              </a:p>
              <a:p>
                <a:r>
                  <a:rPr lang="fr-FR" dirty="0"/>
                  <a:t>Avec  : </a:t>
                </a:r>
              </a:p>
              <a:p>
                <a:r>
                  <a:rPr lang="fr-FR" b="0" i="0">
                    <a:latin typeface="Cambria Math" panose="02040503050406030204" pitchFamily="18" charset="0"/>
                    <a:ea typeface="Cambria Math" panose="02040503050406030204" pitchFamily="18" charset="0"/>
                  </a:rPr>
                  <a:t>𝑃(𝑎)</a:t>
                </a:r>
                <a:r>
                  <a:rPr lang="fr-FR" dirty="0"/>
                  <a:t> : accord relatif effectivement constaté entre les deux annotateurs.</a:t>
                </a:r>
              </a:p>
              <a:p>
                <a:r>
                  <a:rPr lang="fr-FR" dirty="0"/>
                  <a:t>Si on représente les comptes d’annotations sur les K classes d’annotation possibles par une matrice K x K avec en ligne le nombre d’annotations pour l’annotateur 1, en colonne celles pour l’annotateur 2, l’accord se lit sur la diagonale de cette matrice, à mettre en rapport avec le nombre total d’annotations (la somme de tous les éléments de la matrice). Vaut 1 si les annotateurs sont partout d’accord.</a:t>
                </a:r>
              </a:p>
              <a:p>
                <a:r>
                  <a:rPr lang="fr-FR" b="0" i="0">
                    <a:latin typeface="Cambria Math" panose="02040503050406030204" pitchFamily="18" charset="0"/>
                    <a:ea typeface="Cambria Math" panose="02040503050406030204" pitchFamily="18" charset="0"/>
                  </a:rPr>
                  <a:t>𝑃 ̂(𝑎)</a:t>
                </a:r>
                <a:r>
                  <a:rPr lang="fr-FR" dirty="0"/>
                  <a:t> : accord théorique</a:t>
                </a:r>
                <a:r>
                  <a:rPr lang="fr-FR" baseline="0" dirty="0"/>
                  <a:t> entre les deux annotateurs.</a:t>
                </a:r>
              </a:p>
              <a:p>
                <a:r>
                  <a:rPr lang="fr-FR" baseline="0" dirty="0"/>
                  <a:t>On considère les éléments de la diagonale que l’on aurait si les annotations des deux annotateurs étaient totalement indépendantes l’une de l’autre. Pour une classe k, ce serait le produit pour les deux annotateurs de leur ratio de la classe k sur l’ensemble des classes. On effectue ensuite la somme de ces valeurs sur les K classes.</a:t>
                </a:r>
              </a:p>
              <a:p>
                <a:r>
                  <a:rPr lang="fr-FR" baseline="0" dirty="0"/>
                  <a:t>Plus formellement, si </a:t>
                </a:r>
                <a:r>
                  <a:rPr lang="fr-FR" baseline="0" dirty="0" err="1"/>
                  <a:t>f</a:t>
                </a:r>
                <a:r>
                  <a:rPr lang="fr-FR" baseline="-25000" dirty="0" err="1"/>
                  <a:t>ij</a:t>
                </a:r>
                <a:r>
                  <a:rPr lang="fr-FR" baseline="0" dirty="0"/>
                  <a:t> sont les comptes des annotations simultanément sur la classe i pour l’annotateur 1 et sur la classe j pour l’annotateur 2, on a : </a:t>
                </a:r>
                <a:r>
                  <a:rPr lang="fr-FR" b="0" i="0" baseline="0">
                    <a:latin typeface="Cambria Math" panose="02040503050406030204" pitchFamily="18" charset="0"/>
                  </a:rPr>
                  <a:t>𝑃(𝑎)</a:t>
                </a:r>
                <a:r>
                  <a:rPr lang="fr-FR" i="0" baseline="0">
                    <a:latin typeface="Cambria Math" panose="02040503050406030204" pitchFamily="18" charset="0"/>
                  </a:rPr>
                  <a:t>=(∑24_(</a:t>
                </a:r>
                <a:r>
                  <a:rPr lang="fr-FR" b="0" i="0" baseline="0">
                    <a:latin typeface="Cambria Math" panose="02040503050406030204" pitchFamily="18" charset="0"/>
                  </a:rPr>
                  <a:t>𝑘=1)^𝐾▒𝑓_𝑘𝑘 )/(∑24_(𝑖=1)^𝐾▒   ∑24_(𝑗=1)^𝐾▒𝑓_𝑖𝑗 )</a:t>
                </a:r>
                <a:endParaRPr lang="fr-FR" i="1" baseline="0" dirty="0">
                  <a:latin typeface="Cambria Math" panose="02040503050406030204" pitchFamily="18" charset="0"/>
                </a:endParaRPr>
              </a:p>
              <a:p>
                <a:pPr/>
                <a:r>
                  <a:rPr lang="fr-FR" b="0" i="0" baseline="0">
                    <a:latin typeface="Cambria Math" panose="02040503050406030204" pitchFamily="18" charset="0"/>
                  </a:rPr>
                  <a:t>𝑃 ̂(𝑎)= ∑24_(𝑘=1)^𝐾▒(∑24_(𝑖=1)^𝐾▒〖𝑓_𝑖𝑘  . ∑24_(𝑗=1)^𝐾▒𝑓_𝑘𝑗 〗)/〖(∑24_(𝑖=1)^𝐾▒〖 ∑24_(𝑗=1)^𝐾▒𝑓_𝑖𝑗 〗)〗^2 </a:t>
                </a:r>
                <a:endParaRPr lang="fr-FR" baseline="0" dirty="0"/>
              </a:p>
              <a:p>
                <a:endParaRPr lang="fr-FR" baseline="0" dirty="0"/>
              </a:p>
              <a:p>
                <a:endParaRPr lang="fr-FR" baseline="0" dirty="0"/>
              </a:p>
              <a:p>
                <a:r>
                  <a:rPr lang="fr-FR" baseline="0" dirty="0"/>
                  <a:t>Les valeurs prises par </a:t>
                </a:r>
                <a:r>
                  <a:rPr lang="fr-FR" i="0">
                    <a:latin typeface="Cambria Math" panose="02040503050406030204" pitchFamily="18" charset="0"/>
                    <a:ea typeface="Cambria Math" panose="02040503050406030204" pitchFamily="18" charset="0"/>
                  </a:rPr>
                  <a:t>𝜅</a:t>
                </a:r>
                <a:r>
                  <a:rPr lang="fr-FR" baseline="0" dirty="0"/>
                  <a:t> peuvent aller de 0 à 1.</a:t>
                </a:r>
              </a:p>
              <a:p>
                <a:r>
                  <a:rPr lang="fr-FR" baseline="0" dirty="0"/>
                  <a:t>Entre 0,4 et 0,6, l’accord est modéré, entre 0,6 et 0,8, fort, et entre 0,8 et 1, presque parfait.</a:t>
                </a:r>
                <a:endParaRPr lang="fr-FR" dirty="0"/>
              </a:p>
            </p:txBody>
          </p:sp>
        </mc:Fallback>
      </mc:AlternateContent>
      <p:sp>
        <p:nvSpPr>
          <p:cNvPr id="4" name="Slide Number Placeholder 3"/>
          <p:cNvSpPr>
            <a:spLocks noGrp="1"/>
          </p:cNvSpPr>
          <p:nvPr>
            <p:ph type="sldNum" sz="quarter" idx="5"/>
          </p:nvPr>
        </p:nvSpPr>
        <p:spPr/>
        <p:txBody>
          <a:bodyPr/>
          <a:lstStyle/>
          <a:p>
            <a:fld id="{0C1CCA76-C343-4080-84BC-9836FF2967C8}" type="slidenum">
              <a:rPr lang="fr-FR" smtClean="0"/>
              <a:t>35</a:t>
            </a:fld>
            <a:endParaRPr lang="fr-FR"/>
          </a:p>
        </p:txBody>
      </p:sp>
    </p:spTree>
    <p:extLst>
      <p:ext uri="{BB962C8B-B14F-4D97-AF65-F5344CB8AC3E}">
        <p14:creationId xmlns:p14="http://schemas.microsoft.com/office/powerpoint/2010/main" val="2714456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Se reporter à la partie 2) pour plus de détails sur les réductions de dimension (détails donnés dans le contexte de leur utilisation pour la </a:t>
            </a:r>
            <a:r>
              <a:rPr lang="fr-FR" dirty="0" err="1"/>
              <a:t>clustérisation</a:t>
            </a:r>
            <a:r>
              <a:rPr lang="fr-FR" dirty="0"/>
              <a:t>)</a:t>
            </a:r>
          </a:p>
        </p:txBody>
      </p:sp>
      <p:sp>
        <p:nvSpPr>
          <p:cNvPr id="4" name="Slide Number Placeholder 3"/>
          <p:cNvSpPr>
            <a:spLocks noGrp="1"/>
          </p:cNvSpPr>
          <p:nvPr>
            <p:ph type="sldNum" sz="quarter" idx="5"/>
          </p:nvPr>
        </p:nvSpPr>
        <p:spPr/>
        <p:txBody>
          <a:bodyPr/>
          <a:lstStyle/>
          <a:p>
            <a:fld id="{0C1CCA76-C343-4080-84BC-9836FF2967C8}" type="slidenum">
              <a:rPr lang="fr-FR" smtClean="0"/>
              <a:t>5</a:t>
            </a:fld>
            <a:endParaRPr lang="fr-FR"/>
          </a:p>
        </p:txBody>
      </p:sp>
    </p:spTree>
    <p:extLst>
      <p:ext uri="{BB962C8B-B14F-4D97-AF65-F5344CB8AC3E}">
        <p14:creationId xmlns:p14="http://schemas.microsoft.com/office/powerpoint/2010/main" val="22418922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36</a:t>
            </a:fld>
            <a:endParaRPr lang="fr-FR"/>
          </a:p>
        </p:txBody>
      </p:sp>
    </p:spTree>
    <p:extLst>
      <p:ext uri="{BB962C8B-B14F-4D97-AF65-F5344CB8AC3E}">
        <p14:creationId xmlns:p14="http://schemas.microsoft.com/office/powerpoint/2010/main" val="29104550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37</a:t>
            </a:fld>
            <a:endParaRPr lang="fr-FR"/>
          </a:p>
        </p:txBody>
      </p:sp>
    </p:spTree>
    <p:extLst>
      <p:ext uri="{BB962C8B-B14F-4D97-AF65-F5344CB8AC3E}">
        <p14:creationId xmlns:p14="http://schemas.microsoft.com/office/powerpoint/2010/main" val="8541035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En bleu : composant nécessitant un entraînement supervisé</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En jaune : composant pré-entraîné (fine-</a:t>
            </a:r>
            <a:r>
              <a:rPr lang="fr-FR" dirty="0" err="1"/>
              <a:t>tuné</a:t>
            </a:r>
            <a:r>
              <a:rPr lang="fr-FR" dirty="0"/>
              <a:t> ou non pour le domaine)</a:t>
            </a:r>
          </a:p>
          <a:p>
            <a:endParaRPr lang="fr-FR" dirty="0"/>
          </a:p>
          <a:p>
            <a:r>
              <a:rPr lang="fr-FR" dirty="0"/>
              <a:t>D : dimension des </a:t>
            </a:r>
            <a:r>
              <a:rPr lang="fr-FR" dirty="0" err="1"/>
              <a:t>embeddings</a:t>
            </a:r>
            <a:endParaRPr lang="fr-FR" dirty="0"/>
          </a:p>
          <a:p>
            <a:r>
              <a:rPr lang="fr-FR" dirty="0"/>
              <a:t>l1 : nb de </a:t>
            </a:r>
            <a:r>
              <a:rPr lang="fr-FR" dirty="0" err="1"/>
              <a:t>tokens</a:t>
            </a:r>
            <a:r>
              <a:rPr lang="fr-FR" dirty="0"/>
              <a:t> dans le document</a:t>
            </a:r>
          </a:p>
          <a:p>
            <a:r>
              <a:rPr lang="fr-FR" dirty="0"/>
              <a:t>L2: nb de termes après analyse</a:t>
            </a:r>
          </a:p>
          <a:p>
            <a:r>
              <a:rPr lang="fr-FR" dirty="0"/>
              <a:t>h : taille du vecteur de sortie du réseau neuronal spécialisé</a:t>
            </a:r>
          </a:p>
          <a:p>
            <a:r>
              <a:rPr lang="fr-FR" dirty="0"/>
              <a:t>k : nombre de classes</a:t>
            </a:r>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38</a:t>
            </a:fld>
            <a:endParaRPr lang="fr-FR"/>
          </a:p>
        </p:txBody>
      </p:sp>
    </p:spTree>
    <p:extLst>
      <p:ext uri="{BB962C8B-B14F-4D97-AF65-F5344CB8AC3E}">
        <p14:creationId xmlns:p14="http://schemas.microsoft.com/office/powerpoint/2010/main" val="42162337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En bleu : composant nécessitant un entraînement supervisé</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En jaune : composant pré-entraîné (fine-</a:t>
            </a:r>
            <a:r>
              <a:rPr lang="fr-FR" dirty="0" err="1"/>
              <a:t>tuné</a:t>
            </a:r>
            <a:r>
              <a:rPr lang="fr-FR" dirty="0"/>
              <a:t> ou non pour le domaine)</a:t>
            </a:r>
          </a:p>
          <a:p>
            <a:endParaRPr lang="fr-FR" dirty="0"/>
          </a:p>
          <a:p>
            <a:r>
              <a:rPr lang="fr-FR" dirty="0"/>
              <a:t>D : dimension des </a:t>
            </a:r>
            <a:r>
              <a:rPr lang="fr-FR" dirty="0" err="1"/>
              <a:t>embeddings</a:t>
            </a:r>
            <a:endParaRPr lang="fr-FR" dirty="0"/>
          </a:p>
          <a:p>
            <a:r>
              <a:rPr lang="fr-FR" dirty="0"/>
              <a:t>l : nb de </a:t>
            </a:r>
            <a:r>
              <a:rPr lang="fr-FR" dirty="0" err="1"/>
              <a:t>tokens</a:t>
            </a:r>
            <a:r>
              <a:rPr lang="fr-FR" dirty="0"/>
              <a:t> dans le document</a:t>
            </a:r>
          </a:p>
          <a:p>
            <a:r>
              <a:rPr lang="fr-FR" dirty="0"/>
              <a:t>h : taille du vecteur utilisé en sortie du modèle BERT</a:t>
            </a:r>
          </a:p>
          <a:p>
            <a:r>
              <a:rPr lang="fr-FR" dirty="0"/>
              <a:t>k : nombre de classes</a:t>
            </a:r>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39</a:t>
            </a:fld>
            <a:endParaRPr lang="fr-FR"/>
          </a:p>
        </p:txBody>
      </p:sp>
    </p:spTree>
    <p:extLst>
      <p:ext uri="{BB962C8B-B14F-4D97-AF65-F5344CB8AC3E}">
        <p14:creationId xmlns:p14="http://schemas.microsoft.com/office/powerpoint/2010/main" val="21456003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En vert : composant nécessitant un entraînement supervisé (en fine-tuning)</a:t>
            </a:r>
          </a:p>
          <a:p>
            <a:endParaRPr lang="fr-FR" dirty="0"/>
          </a:p>
          <a:p>
            <a:r>
              <a:rPr lang="fr-FR" dirty="0"/>
              <a:t>D : dimension des </a:t>
            </a:r>
            <a:r>
              <a:rPr lang="fr-FR" dirty="0" err="1"/>
              <a:t>embeddings</a:t>
            </a:r>
            <a:endParaRPr lang="fr-FR" dirty="0"/>
          </a:p>
          <a:p>
            <a:r>
              <a:rPr lang="fr-FR" dirty="0"/>
              <a:t>l : nb de </a:t>
            </a:r>
            <a:r>
              <a:rPr lang="fr-FR" dirty="0" err="1"/>
              <a:t>tokens</a:t>
            </a:r>
            <a:r>
              <a:rPr lang="fr-FR" dirty="0"/>
              <a:t> dans le document</a:t>
            </a:r>
          </a:p>
          <a:p>
            <a:r>
              <a:rPr lang="fr-FR" dirty="0"/>
              <a:t>h : taille du vecteur utilisé en sortie du modèle BERT</a:t>
            </a:r>
          </a:p>
          <a:p>
            <a:r>
              <a:rPr lang="fr-FR" dirty="0"/>
              <a:t>k : nombre de classes</a:t>
            </a:r>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40</a:t>
            </a:fld>
            <a:endParaRPr lang="fr-FR"/>
          </a:p>
        </p:txBody>
      </p:sp>
    </p:spTree>
    <p:extLst>
      <p:ext uri="{BB962C8B-B14F-4D97-AF65-F5344CB8AC3E}">
        <p14:creationId xmlns:p14="http://schemas.microsoft.com/office/powerpoint/2010/main" val="41141678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41</a:t>
            </a:fld>
            <a:endParaRPr lang="en-US"/>
          </a:p>
        </p:txBody>
      </p:sp>
    </p:spTree>
    <p:extLst>
      <p:ext uri="{BB962C8B-B14F-4D97-AF65-F5344CB8AC3E}">
        <p14:creationId xmlns:p14="http://schemas.microsoft.com/office/powerpoint/2010/main" val="29317365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Adapté de </a:t>
            </a:r>
            <a:r>
              <a:rPr lang="fr-FR" dirty="0" err="1"/>
              <a:t>Cointet</a:t>
            </a:r>
            <a:r>
              <a:rPr lang="fr-FR" dirty="0"/>
              <a:t>, 2017</a:t>
            </a:r>
          </a:p>
          <a:p>
            <a:endParaRPr lang="fr-FR" dirty="0"/>
          </a:p>
          <a:p>
            <a:r>
              <a:rPr lang="fr-FR" dirty="0"/>
              <a:t>En rouge italique : ce qui n’est pas abordé (ou très peu) dans ce cours</a:t>
            </a:r>
          </a:p>
        </p:txBody>
      </p:sp>
      <p:sp>
        <p:nvSpPr>
          <p:cNvPr id="4" name="Slide Number Placeholder 3"/>
          <p:cNvSpPr>
            <a:spLocks noGrp="1"/>
          </p:cNvSpPr>
          <p:nvPr>
            <p:ph type="sldNum" sz="quarter" idx="5"/>
          </p:nvPr>
        </p:nvSpPr>
        <p:spPr/>
        <p:txBody>
          <a:bodyPr/>
          <a:lstStyle/>
          <a:p>
            <a:fld id="{0C1CCA76-C343-4080-84BC-9836FF2967C8}" type="slidenum">
              <a:rPr lang="fr-FR" smtClean="0"/>
              <a:t>42</a:t>
            </a:fld>
            <a:endParaRPr lang="fr-FR"/>
          </a:p>
        </p:txBody>
      </p:sp>
    </p:spTree>
    <p:extLst>
      <p:ext uri="{BB962C8B-B14F-4D97-AF65-F5344CB8AC3E}">
        <p14:creationId xmlns:p14="http://schemas.microsoft.com/office/powerpoint/2010/main" val="21300141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43</a:t>
            </a:fld>
            <a:endParaRPr lang="en-US"/>
          </a:p>
        </p:txBody>
      </p:sp>
    </p:spTree>
    <p:extLst>
      <p:ext uri="{BB962C8B-B14F-4D97-AF65-F5344CB8AC3E}">
        <p14:creationId xmlns:p14="http://schemas.microsoft.com/office/powerpoint/2010/main" val="2161309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peut aussi essayer à partir du notebook </a:t>
            </a:r>
            <a:r>
              <a:rPr lang="fr-FR" dirty="0" err="1"/>
              <a:t>Jupyter</a:t>
            </a:r>
            <a:r>
              <a:rPr lang="fr-FR" dirty="0"/>
              <a:t> (moins propre)</a:t>
            </a:r>
          </a:p>
          <a:p>
            <a:r>
              <a:rPr lang="fr-FR" dirty="0"/>
              <a:t>!</a:t>
            </a:r>
            <a:r>
              <a:rPr lang="fr-FR" dirty="0" err="1"/>
              <a:t>pip</a:t>
            </a:r>
            <a:r>
              <a:rPr lang="fr-FR" dirty="0"/>
              <a:t> </a:t>
            </a:r>
            <a:r>
              <a:rPr lang="fr-FR" dirty="0" err="1"/>
              <a:t>install</a:t>
            </a:r>
            <a:endParaRPr lang="fr-FR" dirty="0"/>
          </a:p>
          <a:p>
            <a:r>
              <a:rPr lang="fr-FR" dirty="0"/>
              <a:t>!</a:t>
            </a:r>
            <a:r>
              <a:rPr lang="fr-FR" dirty="0" err="1"/>
              <a:t>conda</a:t>
            </a:r>
            <a:r>
              <a:rPr lang="fr-FR" dirty="0"/>
              <a:t> </a:t>
            </a:r>
            <a:r>
              <a:rPr lang="fr-FR" dirty="0" err="1"/>
              <a:t>install</a:t>
            </a:r>
            <a:endParaRPr lang="fr-FR" dirty="0"/>
          </a:p>
          <a:p>
            <a:endParaRPr lang="fr-FR" dirty="0"/>
          </a:p>
          <a:p>
            <a:r>
              <a:rPr lang="fr-FR" dirty="0"/>
              <a:t>Si plusieurs environnement anaconda ont été installés,  choisir celui sur lequel on va effectuer l’installation qui sera aussi celui à partir duquel on lancera le notebook. Pour ce, passer par </a:t>
            </a:r>
            <a:r>
              <a:rPr lang="fr-FR"/>
              <a:t>Anaconda Navigator.</a:t>
            </a:r>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44</a:t>
            </a:fld>
            <a:endParaRPr lang="en-US"/>
          </a:p>
        </p:txBody>
      </p:sp>
    </p:spTree>
    <p:extLst>
      <p:ext uri="{BB962C8B-B14F-4D97-AF65-F5344CB8AC3E}">
        <p14:creationId xmlns:p14="http://schemas.microsoft.com/office/powerpoint/2010/main" val="606772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En plus :</a:t>
            </a:r>
          </a:p>
          <a:p>
            <a:r>
              <a:rPr lang="fr-FR" dirty="0"/>
              <a:t>Listes sont mutables. On peut rajouter des éléments, les remplacer, etc.</a:t>
            </a:r>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45</a:t>
            </a:fld>
            <a:endParaRPr lang="fr-FR"/>
          </a:p>
        </p:txBody>
      </p:sp>
    </p:spTree>
    <p:extLst>
      <p:ext uri="{BB962C8B-B14F-4D97-AF65-F5344CB8AC3E}">
        <p14:creationId xmlns:p14="http://schemas.microsoft.com/office/powerpoint/2010/main" val="1846326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Ce qui compte, c’est le positionnement relatif des vecteurs, pas les valeurs des coefficients dans l’absolu</a:t>
            </a:r>
          </a:p>
          <a:p>
            <a:r>
              <a:rPr lang="fr-FR" dirty="0"/>
              <a:t>La similarité en entrée d’un réseau neuronal est conservée grosso modo en sortie du réseau</a:t>
            </a:r>
          </a:p>
        </p:txBody>
      </p:sp>
      <p:sp>
        <p:nvSpPr>
          <p:cNvPr id="4" name="Slide Number Placeholder 3"/>
          <p:cNvSpPr>
            <a:spLocks noGrp="1"/>
          </p:cNvSpPr>
          <p:nvPr>
            <p:ph type="sldNum" sz="quarter" idx="5"/>
          </p:nvPr>
        </p:nvSpPr>
        <p:spPr/>
        <p:txBody>
          <a:bodyPr/>
          <a:lstStyle/>
          <a:p>
            <a:fld id="{0C1CCA76-C343-4080-84BC-9836FF2967C8}" type="slidenum">
              <a:rPr lang="fr-FR" smtClean="0"/>
              <a:t>7</a:t>
            </a:fld>
            <a:endParaRPr lang="fr-FR"/>
          </a:p>
        </p:txBody>
      </p:sp>
    </p:spTree>
    <p:extLst>
      <p:ext uri="{BB962C8B-B14F-4D97-AF65-F5344CB8AC3E}">
        <p14:creationId xmlns:p14="http://schemas.microsoft.com/office/powerpoint/2010/main" val="333892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46</a:t>
            </a:fld>
            <a:endParaRPr lang="fr-FR"/>
          </a:p>
        </p:txBody>
      </p:sp>
    </p:spTree>
    <p:extLst>
      <p:ext uri="{BB962C8B-B14F-4D97-AF65-F5344CB8AC3E}">
        <p14:creationId xmlns:p14="http://schemas.microsoft.com/office/powerpoint/2010/main" val="29545457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En plus :</a:t>
            </a:r>
          </a:p>
          <a:p>
            <a:r>
              <a:rPr lang="fr-FR" dirty="0"/>
              <a:t>Chaînes sont immuables. On ne peut pas modifier une chaîne in situ, on peut juste la remplacer par une autre</a:t>
            </a:r>
          </a:p>
          <a:p>
            <a:endParaRPr lang="fr-FR" dirty="0"/>
          </a:p>
          <a:p>
            <a:r>
              <a:rPr lang="fr-FR" dirty="0"/>
              <a:t>Et aussi :</a:t>
            </a:r>
          </a:p>
          <a:p>
            <a:r>
              <a:rPr lang="fr-FR" dirty="0" err="1"/>
              <a:t>str.strip</a:t>
            </a:r>
            <a:r>
              <a:rPr lang="fr-FR" dirty="0"/>
              <a:t>() : enlever les blancs à gauche et à droite</a:t>
            </a:r>
          </a:p>
          <a:p>
            <a:r>
              <a:rPr lang="fr-FR" dirty="0" err="1"/>
              <a:t>str.lower</a:t>
            </a:r>
            <a:r>
              <a:rPr lang="fr-FR" dirty="0"/>
              <a:t>(), </a:t>
            </a:r>
            <a:r>
              <a:rPr lang="fr-FR" dirty="0" err="1"/>
              <a:t>str.upper</a:t>
            </a:r>
            <a:r>
              <a:rPr lang="fr-FR" dirty="0"/>
              <a:t>() : mettre la chaîne en minuscule, ou en majuscule</a:t>
            </a:r>
          </a:p>
          <a:p>
            <a:endParaRPr lang="fr-FR" dirty="0"/>
          </a:p>
          <a:p>
            <a:r>
              <a:rPr lang="fr-FR" dirty="0"/>
              <a:t>Rechercher une sous-chaine dans une chaine : opérateur in</a:t>
            </a:r>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47</a:t>
            </a:fld>
            <a:endParaRPr lang="fr-FR"/>
          </a:p>
        </p:txBody>
      </p:sp>
    </p:spTree>
    <p:extLst>
      <p:ext uri="{BB962C8B-B14F-4D97-AF65-F5344CB8AC3E}">
        <p14:creationId xmlns:p14="http://schemas.microsoft.com/office/powerpoint/2010/main" val="26355906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48</a:t>
            </a:fld>
            <a:endParaRPr lang="fr-FR"/>
          </a:p>
        </p:txBody>
      </p:sp>
    </p:spTree>
    <p:extLst>
      <p:ext uri="{BB962C8B-B14F-4D97-AF65-F5344CB8AC3E}">
        <p14:creationId xmlns:p14="http://schemas.microsoft.com/office/powerpoint/2010/main" val="10300549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L’index peut-être considéré comme une colonne supplémentaire, et apparait sous cette forme quand on exporte le </a:t>
            </a:r>
            <a:r>
              <a:rPr lang="fr-FR" dirty="0" err="1"/>
              <a:t>dataframe</a:t>
            </a:r>
            <a:endParaRPr lang="fr-FR" dirty="0"/>
          </a:p>
          <a:p>
            <a:r>
              <a:rPr lang="fr-FR" dirty="0"/>
              <a:t>Chargement d’un fichier :</a:t>
            </a:r>
          </a:p>
          <a:p>
            <a:pPr marL="171450" indent="-171450">
              <a:buFontTx/>
              <a:buChar char="-"/>
            </a:pPr>
            <a:r>
              <a:rPr lang="fr-FR" dirty="0"/>
              <a:t>Autres paramètres : header = None si pas d’en-têtes, ils doivent être fournis alors par:</a:t>
            </a:r>
          </a:p>
          <a:p>
            <a:pPr marL="0" indent="0">
              <a:buFontTx/>
              <a:buNone/>
            </a:pPr>
            <a:r>
              <a:rPr lang="fr-FR" dirty="0"/>
              <a:t>	</a:t>
            </a:r>
            <a:r>
              <a:rPr lang="fr-FR" dirty="0" err="1"/>
              <a:t>df.columns</a:t>
            </a:r>
            <a:r>
              <a:rPr lang="fr-FR" dirty="0"/>
              <a:t> = [la liste des noms de colonne voulus]</a:t>
            </a:r>
          </a:p>
          <a:p>
            <a:pPr marL="0" indent="0">
              <a:buFontTx/>
              <a:buNone/>
            </a:pPr>
            <a:r>
              <a:rPr lang="fr-FR" dirty="0"/>
              <a:t>Prise de connaissance du contenu d’un data frame :</a:t>
            </a:r>
          </a:p>
          <a:p>
            <a:pPr marL="171450" indent="-171450">
              <a:buFontTx/>
              <a:buChar char="-"/>
            </a:pPr>
            <a:r>
              <a:rPr lang="fr-FR" dirty="0" err="1"/>
              <a:t>df</a:t>
            </a:r>
            <a:r>
              <a:rPr lang="fr-FR" dirty="0"/>
              <a:t> : montre la totalité du </a:t>
            </a:r>
            <a:r>
              <a:rPr lang="fr-FR" dirty="0" err="1"/>
              <a:t>dataframe</a:t>
            </a:r>
            <a:endParaRPr lang="fr-FR" dirty="0"/>
          </a:p>
          <a:p>
            <a:pPr marL="171450" indent="-171450">
              <a:buFontTx/>
              <a:buChar char="-"/>
            </a:pPr>
            <a:r>
              <a:rPr lang="fr-FR" dirty="0"/>
              <a:t>df.info = </a:t>
            </a:r>
            <a:r>
              <a:rPr lang="fr-FR" dirty="0" err="1"/>
              <a:t>df.head</a:t>
            </a:r>
            <a:r>
              <a:rPr lang="fr-FR" dirty="0"/>
              <a:t>(30) U </a:t>
            </a:r>
            <a:r>
              <a:rPr lang="fr-FR" dirty="0" err="1"/>
              <a:t>df.tail</a:t>
            </a:r>
            <a:r>
              <a:rPr lang="fr-FR" dirty="0"/>
              <a:t>(30)</a:t>
            </a:r>
          </a:p>
          <a:p>
            <a:pPr marL="171450" indent="-171450">
              <a:buFontTx/>
              <a:buChar char="-"/>
            </a:pPr>
            <a:r>
              <a:rPr lang="fr-FR" dirty="0" err="1"/>
              <a:t>df.dtypes</a:t>
            </a:r>
            <a:r>
              <a:rPr lang="fr-FR" dirty="0"/>
              <a:t> : les types possibles sont : </a:t>
            </a:r>
            <a:r>
              <a:rPr lang="fr-FR" dirty="0" err="1"/>
              <a:t>object</a:t>
            </a:r>
            <a:r>
              <a:rPr lang="fr-FR" dirty="0"/>
              <a:t> (pour </a:t>
            </a:r>
            <a:r>
              <a:rPr lang="fr-FR" dirty="0" err="1"/>
              <a:t>str</a:t>
            </a:r>
            <a:r>
              <a:rPr lang="fr-FR" dirty="0"/>
              <a:t>), int64, float64, datetime64, </a:t>
            </a:r>
            <a:r>
              <a:rPr lang="fr-FR" dirty="0" err="1"/>
              <a:t>timedelta</a:t>
            </a:r>
            <a:endParaRPr lang="fr-FR" dirty="0"/>
          </a:p>
          <a:p>
            <a:pPr marL="171450" indent="-171450">
              <a:buFontTx/>
              <a:buChar char="-"/>
            </a:pPr>
            <a:r>
              <a:rPr lang="fr-FR" dirty="0" err="1"/>
              <a:t>pd.set_option</a:t>
            </a:r>
            <a:r>
              <a:rPr lang="fr-FR" dirty="0"/>
              <a:t>('</a:t>
            </a:r>
            <a:r>
              <a:rPr lang="fr-FR" dirty="0" err="1"/>
              <a:t>display.max_rows</a:t>
            </a:r>
            <a:r>
              <a:rPr lang="fr-FR" dirty="0"/>
              <a:t>', 120) pour aller au-delà du défaut de présentation à 60 colonnes</a:t>
            </a:r>
          </a:p>
          <a:p>
            <a:pPr marL="171450" indent="-171450">
              <a:buFontTx/>
              <a:buChar char="-"/>
            </a:pPr>
            <a:r>
              <a:rPr lang="fr-FR" dirty="0"/>
              <a:t>Conversion de colonnes : </a:t>
            </a:r>
            <a:r>
              <a:rPr lang="fr-FR" dirty="0" err="1"/>
              <a:t>df</a:t>
            </a:r>
            <a:r>
              <a:rPr lang="fr-FR" dirty="0"/>
              <a:t>['nom colonne'].</a:t>
            </a:r>
            <a:r>
              <a:rPr lang="fr-FR" dirty="0" err="1"/>
              <a:t>astype</a:t>
            </a:r>
            <a:r>
              <a:rPr lang="fr-FR" dirty="0"/>
              <a:t>('nouveau type') ('</a:t>
            </a:r>
            <a:r>
              <a:rPr lang="fr-FR" dirty="0" err="1"/>
              <a:t>int</a:t>
            </a:r>
            <a:r>
              <a:rPr lang="fr-FR" dirty="0"/>
              <a:t>', '</a:t>
            </a:r>
            <a:r>
              <a:rPr lang="fr-FR" dirty="0" err="1"/>
              <a:t>float</a:t>
            </a:r>
            <a:r>
              <a:rPr lang="fr-FR" dirty="0"/>
              <a:t>', …)</a:t>
            </a:r>
          </a:p>
          <a:p>
            <a:pPr marL="171450" indent="-171450">
              <a:buFontTx/>
              <a:buChar char="-"/>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49</a:t>
            </a:fld>
            <a:endParaRPr lang="fr-FR"/>
          </a:p>
        </p:txBody>
      </p:sp>
    </p:spTree>
    <p:extLst>
      <p:ext uri="{BB962C8B-B14F-4D97-AF65-F5344CB8AC3E}">
        <p14:creationId xmlns:p14="http://schemas.microsoft.com/office/powerpoint/2010/main" val="12377738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fr-FR" dirty="0" err="1"/>
              <a:t>df.describe</a:t>
            </a:r>
            <a:r>
              <a:rPr lang="fr-FR" dirty="0"/>
              <a:t>() par défaut ne fait l’analyse statistique que pour les colonnes numériques</a:t>
            </a:r>
          </a:p>
          <a:p>
            <a:pPr marL="171450" indent="-171450">
              <a:buFontTx/>
              <a:buChar char="-"/>
            </a:pPr>
            <a:r>
              <a:rPr lang="fr-FR" dirty="0"/>
              <a:t>Le </a:t>
            </a:r>
            <a:r>
              <a:rPr lang="fr-FR" dirty="0" err="1"/>
              <a:t>describe</a:t>
            </a:r>
            <a:r>
              <a:rPr lang="fr-FR" dirty="0"/>
              <a:t> all n’affichant pas tout, on peut l’appliquer à un data frame constitué des seules colonnes d’intérêt</a:t>
            </a:r>
          </a:p>
          <a:p>
            <a:pPr marL="171450" indent="-171450">
              <a:buFontTx/>
              <a:buChar char="-"/>
            </a:pPr>
            <a:r>
              <a:rPr lang="fr-FR" dirty="0"/>
              <a:t>La valeur d’une colonne avec le plus de lignes : </a:t>
            </a:r>
            <a:r>
              <a:rPr lang="en-US" dirty="0"/>
              <a:t>df[‘nom </a:t>
            </a:r>
            <a:r>
              <a:rPr lang="en-US" dirty="0" err="1"/>
              <a:t>colonne</a:t>
            </a:r>
            <a:r>
              <a:rPr lang="en-US" dirty="0"/>
              <a:t>'].</a:t>
            </a:r>
            <a:r>
              <a:rPr lang="en-US" dirty="0" err="1"/>
              <a:t>value_counts</a:t>
            </a:r>
            <a:r>
              <a:rPr lang="en-US" dirty="0"/>
              <a:t>().</a:t>
            </a:r>
            <a:r>
              <a:rPr lang="en-US" dirty="0" err="1"/>
              <a:t>idxmax</a:t>
            </a:r>
            <a:r>
              <a:rPr lang="en-US" dirty="0"/>
              <a:t>()</a:t>
            </a:r>
          </a:p>
          <a:p>
            <a:pPr marL="171450" indent="-171450">
              <a:buFontTx/>
              <a:buChar char="-"/>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50</a:t>
            </a:fld>
            <a:endParaRPr lang="fr-FR"/>
          </a:p>
        </p:txBody>
      </p:sp>
    </p:spTree>
    <p:extLst>
      <p:ext uri="{BB962C8B-B14F-4D97-AF65-F5344CB8AC3E}">
        <p14:creationId xmlns:p14="http://schemas.microsoft.com/office/powerpoint/2010/main" val="2655751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fr-FR" dirty="0"/>
              <a:t>Notations :</a:t>
            </a:r>
          </a:p>
          <a:p>
            <a:pPr marL="171450" indent="-171450">
              <a:buFontTx/>
              <a:buChar char="-"/>
            </a:pPr>
            <a:r>
              <a:rPr lang="fr-FR" dirty="0" err="1"/>
              <a:t>df</a:t>
            </a:r>
            <a:r>
              <a:rPr lang="fr-FR" dirty="0"/>
              <a:t> : on modifie le </a:t>
            </a:r>
            <a:r>
              <a:rPr lang="fr-FR" dirty="0" err="1"/>
              <a:t>dataframe</a:t>
            </a:r>
            <a:r>
              <a:rPr lang="fr-FR" dirty="0"/>
              <a:t> courant, df2 : on crée un nouveau </a:t>
            </a:r>
            <a:r>
              <a:rPr lang="fr-FR" dirty="0" err="1"/>
              <a:t>dataframe</a:t>
            </a:r>
            <a:r>
              <a:rPr lang="fr-FR" dirty="0"/>
              <a:t>, </a:t>
            </a:r>
            <a:r>
              <a:rPr lang="fr-FR" dirty="0" err="1"/>
              <a:t>df</a:t>
            </a:r>
            <a:r>
              <a:rPr lang="fr-FR" dirty="0"/>
              <a:t>(2) : les deux sont possibles</a:t>
            </a:r>
          </a:p>
          <a:p>
            <a:pPr marL="171450" indent="-171450">
              <a:buFontTx/>
              <a:buChar char="-"/>
            </a:pPr>
            <a:r>
              <a:rPr lang="fr-FR" dirty="0"/>
              <a:t>df2 = </a:t>
            </a:r>
            <a:r>
              <a:rPr lang="fr-FR" dirty="0" err="1"/>
              <a:t>df.operation</a:t>
            </a:r>
            <a:r>
              <a:rPr lang="fr-FR" dirty="0"/>
              <a:t>(...) # on crée un nouveau </a:t>
            </a:r>
            <a:r>
              <a:rPr lang="fr-FR" dirty="0" err="1"/>
              <a:t>dataframe</a:t>
            </a:r>
            <a:r>
              <a:rPr lang="fr-FR" dirty="0"/>
              <a:t> df2 à partir du </a:t>
            </a:r>
            <a:r>
              <a:rPr lang="fr-FR" dirty="0" err="1"/>
              <a:t>dataframe</a:t>
            </a:r>
            <a:r>
              <a:rPr lang="fr-FR" dirty="0"/>
              <a:t> </a:t>
            </a:r>
            <a:r>
              <a:rPr lang="fr-FR" dirty="0" err="1"/>
              <a:t>df</a:t>
            </a:r>
            <a:endParaRPr lang="fr-FR" dirty="0"/>
          </a:p>
          <a:p>
            <a:pPr marL="171450" indent="-171450">
              <a:buFontTx/>
              <a:buChar char="-"/>
            </a:pPr>
            <a:r>
              <a:rPr lang="fr-FR" dirty="0" err="1"/>
              <a:t>df</a:t>
            </a:r>
            <a:r>
              <a:rPr lang="fr-FR" dirty="0"/>
              <a:t> = </a:t>
            </a:r>
            <a:r>
              <a:rPr lang="fr-FR" dirty="0" err="1"/>
              <a:t>df.operation</a:t>
            </a:r>
            <a:r>
              <a:rPr lang="fr-FR" dirty="0"/>
              <a:t>(...) # on modifie le </a:t>
            </a:r>
            <a:r>
              <a:rPr lang="fr-FR" dirty="0" err="1"/>
              <a:t>dataframe</a:t>
            </a:r>
            <a:r>
              <a:rPr lang="fr-FR" dirty="0"/>
              <a:t> </a:t>
            </a:r>
            <a:r>
              <a:rPr lang="fr-FR" dirty="0" err="1"/>
              <a:t>df</a:t>
            </a:r>
            <a:endParaRPr lang="fr-FR" dirty="0"/>
          </a:p>
          <a:p>
            <a:pPr marL="171450" indent="-171450">
              <a:buFontTx/>
              <a:buChar char="-"/>
            </a:pPr>
            <a:r>
              <a:rPr lang="fr-FR" dirty="0" err="1"/>
              <a:t>df.operation</a:t>
            </a:r>
            <a:r>
              <a:rPr lang="fr-FR" dirty="0"/>
              <a:t>(..., </a:t>
            </a:r>
            <a:r>
              <a:rPr lang="fr-FR" dirty="0" err="1"/>
              <a:t>inplace</a:t>
            </a:r>
            <a:r>
              <a:rPr lang="fr-FR" dirty="0"/>
              <a:t>=</a:t>
            </a:r>
            <a:r>
              <a:rPr lang="fr-FR" dirty="0" err="1"/>
              <a:t>True</a:t>
            </a:r>
            <a:r>
              <a:rPr lang="fr-FR" dirty="0"/>
              <a:t>) # on modifie le </a:t>
            </a:r>
            <a:r>
              <a:rPr lang="fr-FR" dirty="0" err="1"/>
              <a:t>dataframe</a:t>
            </a:r>
            <a:r>
              <a:rPr lang="fr-FR" dirty="0"/>
              <a:t> </a:t>
            </a:r>
            <a:r>
              <a:rPr lang="fr-FR" dirty="0" err="1"/>
              <a:t>df</a:t>
            </a:r>
            <a:r>
              <a:rPr lang="fr-FR" dirty="0"/>
              <a:t> in situ</a:t>
            </a:r>
          </a:p>
          <a:p>
            <a:pPr marL="0" indent="0">
              <a:buFontTx/>
              <a:buNone/>
            </a:pPr>
            <a:r>
              <a:rPr lang="fr-FR" dirty="0"/>
              <a:t>    dans certains exemples, on va utiliser </a:t>
            </a:r>
            <a:r>
              <a:rPr lang="fr-FR" dirty="0" err="1"/>
              <a:t>inplace</a:t>
            </a:r>
            <a:r>
              <a:rPr lang="fr-FR" dirty="0"/>
              <a:t>, dans d'autres non</a:t>
            </a:r>
          </a:p>
          <a:p>
            <a:pPr marL="0" indent="0">
              <a:buFontTx/>
              <a:buNone/>
            </a:pPr>
            <a:endParaRPr lang="fr-FR" dirty="0"/>
          </a:p>
          <a:p>
            <a:pPr marL="0" indent="0">
              <a:buFontTx/>
              <a:buNone/>
            </a:pPr>
            <a:endParaRPr lang="fr-FR" dirty="0"/>
          </a:p>
          <a:p>
            <a:pPr marL="171450" indent="-171450">
              <a:buFontTx/>
              <a:buChar char="-"/>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51</a:t>
            </a:fld>
            <a:endParaRPr lang="fr-FR"/>
          </a:p>
        </p:txBody>
      </p:sp>
    </p:spTree>
    <p:extLst>
      <p:ext uri="{BB962C8B-B14F-4D97-AF65-F5344CB8AC3E}">
        <p14:creationId xmlns:p14="http://schemas.microsoft.com/office/powerpoint/2010/main" val="27152103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fr-FR" dirty="0" err="1"/>
              <a:t>random_state</a:t>
            </a:r>
            <a:r>
              <a:rPr lang="fr-FR" dirty="0"/>
              <a:t>  : pour assurer reproductibilité</a:t>
            </a:r>
          </a:p>
        </p:txBody>
      </p:sp>
      <p:sp>
        <p:nvSpPr>
          <p:cNvPr id="4" name="Slide Number Placeholder 3"/>
          <p:cNvSpPr>
            <a:spLocks noGrp="1"/>
          </p:cNvSpPr>
          <p:nvPr>
            <p:ph type="sldNum" sz="quarter" idx="5"/>
          </p:nvPr>
        </p:nvSpPr>
        <p:spPr/>
        <p:txBody>
          <a:bodyPr/>
          <a:lstStyle/>
          <a:p>
            <a:fld id="{0C1CCA76-C343-4080-84BC-9836FF2967C8}" type="slidenum">
              <a:rPr lang="fr-FR" smtClean="0"/>
              <a:t>52</a:t>
            </a:fld>
            <a:endParaRPr lang="fr-FR"/>
          </a:p>
        </p:txBody>
      </p:sp>
    </p:spTree>
    <p:extLst>
      <p:ext uri="{BB962C8B-B14F-4D97-AF65-F5344CB8AC3E}">
        <p14:creationId xmlns:p14="http://schemas.microsoft.com/office/powerpoint/2010/main" val="24070125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fr-FR" dirty="0"/>
              <a:t>Remplacement dans tout le </a:t>
            </a:r>
            <a:r>
              <a:rPr lang="fr-FR" dirty="0" err="1"/>
              <a:t>dataframe</a:t>
            </a:r>
            <a:r>
              <a:rPr lang="fr-FR" dirty="0"/>
              <a:t>, en particulier pour les valeurs manquantes NaN</a:t>
            </a:r>
          </a:p>
          <a:p>
            <a:pPr marL="171450" indent="-171450">
              <a:buFontTx/>
              <a:buChar char="-"/>
            </a:pPr>
            <a:r>
              <a:rPr lang="fr-FR" dirty="0" err="1"/>
              <a:t>Aggrégations</a:t>
            </a:r>
            <a:r>
              <a:rPr lang="fr-FR" dirty="0"/>
              <a:t> : retenir les k colonnes sur lesquelles grouper, et les n-k colonnes numériques sur lesquelles calculer les </a:t>
            </a:r>
            <a:r>
              <a:rPr lang="fr-FR" dirty="0" err="1"/>
              <a:t>stratistiques</a:t>
            </a:r>
            <a:r>
              <a:rPr lang="fr-FR" dirty="0"/>
              <a:t> simples, puis grouper en créant un </a:t>
            </a:r>
            <a:r>
              <a:rPr lang="fr-FR" dirty="0" err="1"/>
              <a:t>dataframe</a:t>
            </a:r>
            <a:r>
              <a:rPr lang="fr-FR" dirty="0"/>
              <a:t> dérivé</a:t>
            </a:r>
          </a:p>
          <a:p>
            <a:pPr marL="171450" indent="-171450">
              <a:buFontTx/>
              <a:buChar char="-"/>
            </a:pPr>
            <a:endParaRPr lang="fr-FR" dirty="0"/>
          </a:p>
          <a:p>
            <a:pPr marL="171450" indent="-171450">
              <a:buFontTx/>
              <a:buChar char="-"/>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53</a:t>
            </a:fld>
            <a:endParaRPr lang="fr-FR"/>
          </a:p>
        </p:txBody>
      </p:sp>
    </p:spTree>
    <p:extLst>
      <p:ext uri="{BB962C8B-B14F-4D97-AF65-F5344CB8AC3E}">
        <p14:creationId xmlns:p14="http://schemas.microsoft.com/office/powerpoint/2010/main" val="30135800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54</a:t>
            </a:fld>
            <a:endParaRPr lang="fr-FR"/>
          </a:p>
        </p:txBody>
      </p:sp>
    </p:spTree>
    <p:extLst>
      <p:ext uri="{BB962C8B-B14F-4D97-AF65-F5344CB8AC3E}">
        <p14:creationId xmlns:p14="http://schemas.microsoft.com/office/powerpoint/2010/main" val="22264297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fr-FR" dirty="0"/>
              <a:t>Ecriture dans un fichier CSV :</a:t>
            </a:r>
          </a:p>
          <a:p>
            <a:pPr marL="0" indent="0">
              <a:buFontTx/>
              <a:buNone/>
            </a:pPr>
            <a:r>
              <a:rPr lang="fr-FR" dirty="0"/>
              <a:t>index=False : sinon, on écrit aussi la colonne des index</a:t>
            </a:r>
          </a:p>
          <a:p>
            <a:pPr marL="0" indent="0">
              <a:buFontTx/>
              <a:buNone/>
            </a:pPr>
            <a:r>
              <a:rPr lang="fr-FR" sz="1200" dirty="0" err="1">
                <a:latin typeface="Courier New" panose="02070309020205020404" pitchFamily="49" charset="0"/>
                <a:cs typeface="Courier New" panose="02070309020205020404" pitchFamily="49" charset="0"/>
              </a:rPr>
              <a:t>quoting</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csv.QUOTE_ALL</a:t>
            </a:r>
            <a:r>
              <a:rPr lang="fr-FR" sz="1200" dirty="0">
                <a:latin typeface="Courier New" panose="02070309020205020404" pitchFamily="49" charset="0"/>
                <a:cs typeface="Courier New" panose="02070309020205020404" pitchFamily="49" charset="0"/>
              </a:rPr>
              <a:t> : pour entourer les chaînes de caractères avec les guillemets appropriés</a:t>
            </a: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55</a:t>
            </a:fld>
            <a:endParaRPr lang="fr-FR"/>
          </a:p>
        </p:txBody>
      </p:sp>
    </p:spTree>
    <p:extLst>
      <p:ext uri="{BB962C8B-B14F-4D97-AF65-F5344CB8AC3E}">
        <p14:creationId xmlns:p14="http://schemas.microsoft.com/office/powerpoint/2010/main" val="747532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Le problème des homonymes graphiques est nettement plus conséquent en anglais qu’en français. Mais la problématique des sens différents (polysémie) d’un même terme reste entière en français.</a:t>
            </a:r>
          </a:p>
        </p:txBody>
      </p:sp>
      <p:sp>
        <p:nvSpPr>
          <p:cNvPr id="4" name="Slide Number Placeholder 3"/>
          <p:cNvSpPr>
            <a:spLocks noGrp="1"/>
          </p:cNvSpPr>
          <p:nvPr>
            <p:ph type="sldNum" sz="quarter" idx="5"/>
          </p:nvPr>
        </p:nvSpPr>
        <p:spPr/>
        <p:txBody>
          <a:bodyPr/>
          <a:lstStyle/>
          <a:p>
            <a:fld id="{0C1CCA76-C343-4080-84BC-9836FF2967C8}" type="slidenum">
              <a:rPr lang="fr-FR" smtClean="0"/>
              <a:t>8</a:t>
            </a:fld>
            <a:endParaRPr lang="fr-FR"/>
          </a:p>
        </p:txBody>
      </p:sp>
    </p:spTree>
    <p:extLst>
      <p:ext uri="{BB962C8B-B14F-4D97-AF65-F5344CB8AC3E}">
        <p14:creationId xmlns:p14="http://schemas.microsoft.com/office/powerpoint/2010/main" val="8149093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56</a:t>
            </a:fld>
            <a:endParaRPr lang="fr-FR"/>
          </a:p>
        </p:txBody>
      </p:sp>
    </p:spTree>
    <p:extLst>
      <p:ext uri="{BB962C8B-B14F-4D97-AF65-F5344CB8AC3E}">
        <p14:creationId xmlns:p14="http://schemas.microsoft.com/office/powerpoint/2010/main" val="13837680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57</a:t>
            </a:fld>
            <a:endParaRPr lang="fr-FR"/>
          </a:p>
        </p:txBody>
      </p:sp>
    </p:spTree>
    <p:extLst>
      <p:ext uri="{BB962C8B-B14F-4D97-AF65-F5344CB8AC3E}">
        <p14:creationId xmlns:p14="http://schemas.microsoft.com/office/powerpoint/2010/main" val="27107936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58</a:t>
            </a:fld>
            <a:endParaRPr lang="fr-FR"/>
          </a:p>
        </p:txBody>
      </p:sp>
    </p:spTree>
    <p:extLst>
      <p:ext uri="{BB962C8B-B14F-4D97-AF65-F5344CB8AC3E}">
        <p14:creationId xmlns:p14="http://schemas.microsoft.com/office/powerpoint/2010/main" val="3904198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9</a:t>
            </a:fld>
            <a:endParaRPr lang="fr-FR"/>
          </a:p>
        </p:txBody>
      </p:sp>
    </p:spTree>
    <p:extLst>
      <p:ext uri="{BB962C8B-B14F-4D97-AF65-F5344CB8AC3E}">
        <p14:creationId xmlns:p14="http://schemas.microsoft.com/office/powerpoint/2010/main" val="3769927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10</a:t>
            </a:fld>
            <a:endParaRPr lang="fr-FR"/>
          </a:p>
        </p:txBody>
      </p:sp>
    </p:spTree>
    <p:extLst>
      <p:ext uri="{BB962C8B-B14F-4D97-AF65-F5344CB8AC3E}">
        <p14:creationId xmlns:p14="http://schemas.microsoft.com/office/powerpoint/2010/main" val="3331826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fr-FR" dirty="0"/>
                  <a:t>Le </a:t>
                </a:r>
                <a:r>
                  <a:rPr lang="fr-FR" dirty="0" err="1"/>
                  <a:t>softmax</a:t>
                </a:r>
                <a:r>
                  <a:rPr lang="fr-FR" dirty="0"/>
                  <a:t> est une fonction qui permet d’assigner une probabilité aux événements « relève d’une classe i » pour un ensemble de classes en partant d’un vecteur de données (v</a:t>
                </a:r>
                <a:r>
                  <a:rPr lang="fr-FR" baseline="-25000" dirty="0"/>
                  <a:t>1</a:t>
                </a:r>
                <a:r>
                  <a:rPr lang="fr-FR" dirty="0"/>
                  <a:t>, …, v</a:t>
                </a:r>
                <a:r>
                  <a:rPr lang="fr-FR" baseline="-25000" dirty="0"/>
                  <a:t>i</a:t>
                </a:r>
                <a:r>
                  <a:rPr lang="fr-FR" dirty="0"/>
                  <a:t> , …, </a:t>
                </a:r>
                <a:r>
                  <a:rPr lang="fr-FR" dirty="0" err="1"/>
                  <a:t>v</a:t>
                </a:r>
                <a:r>
                  <a:rPr lang="fr-FR" baseline="-25000" dirty="0" err="1"/>
                  <a:t>K</a:t>
                </a:r>
                <a:r>
                  <a:rPr lang="fr-FR" dirty="0"/>
                  <a:t>) pour ces classes.</a:t>
                </a:r>
              </a:p>
              <a:p>
                <a:r>
                  <a:rPr lang="fr-FR" dirty="0"/>
                  <a:t>Pour chaque classe i, il vaut :  </a:t>
                </a:r>
                <a14:m>
                  <m:oMath xmlns:m="http://schemas.openxmlformats.org/officeDocument/2006/math">
                    <m:f>
                      <m:fPr>
                        <m:ctrlPr>
                          <a:rPr lang="fr-FR" i="1" smtClean="0">
                            <a:latin typeface="Cambria Math" panose="02040503050406030204" pitchFamily="18" charset="0"/>
                          </a:rPr>
                        </m:ctrlPr>
                      </m:fPr>
                      <m:num>
                        <m:r>
                          <m:rPr>
                            <m:sty m:val="p"/>
                          </m:rPr>
                          <a:rPr lang="fr-FR" b="0" i="0" smtClean="0">
                            <a:latin typeface="Cambria Math" panose="02040503050406030204" pitchFamily="18" charset="0"/>
                          </a:rPr>
                          <m:t>exp</m:t>
                        </m:r>
                        <m:r>
                          <a:rPr lang="fr-FR" b="0" i="1" smtClean="0">
                            <a:latin typeface="Cambria Math" panose="02040503050406030204" pitchFamily="18" charset="0"/>
                          </a:rPr>
                          <m:t>(</m:t>
                        </m:r>
                        <m:r>
                          <a:rPr lang="fr-FR" b="0" i="1" smtClean="0">
                            <a:latin typeface="Cambria Math" panose="02040503050406030204" pitchFamily="18" charset="0"/>
                          </a:rPr>
                          <m:t>𝑣𝑖</m:t>
                        </m:r>
                        <m:r>
                          <a:rPr lang="fr-FR" b="0" i="1" smtClean="0">
                            <a:latin typeface="Cambria Math" panose="02040503050406030204" pitchFamily="18" charset="0"/>
                          </a:rPr>
                          <m:t>)</m:t>
                        </m:r>
                      </m:num>
                      <m:den>
                        <m:nary>
                          <m:naryPr>
                            <m:chr m:val="∑"/>
                            <m:ctrlPr>
                              <a:rPr lang="fr-FR" i="1" smtClean="0">
                                <a:latin typeface="Cambria Math" panose="02040503050406030204" pitchFamily="18" charset="0"/>
                              </a:rPr>
                            </m:ctrlPr>
                          </m:naryPr>
                          <m:sub>
                            <m:r>
                              <m:rPr>
                                <m:brk m:alnAt="23"/>
                              </m:rPr>
                              <a:rPr lang="fr-FR" b="0" i="1" smtClean="0">
                                <a:latin typeface="Cambria Math" panose="02040503050406030204" pitchFamily="18" charset="0"/>
                              </a:rPr>
                              <m:t>𝑗</m:t>
                            </m:r>
                            <m:r>
                              <a:rPr lang="fr-FR" b="0" i="1" smtClean="0">
                                <a:latin typeface="Cambria Math" panose="02040503050406030204" pitchFamily="18" charset="0"/>
                              </a:rPr>
                              <m:t>=1</m:t>
                            </m:r>
                          </m:sub>
                          <m:sup>
                            <m:r>
                              <a:rPr lang="fr-FR" b="0" i="1" smtClean="0">
                                <a:latin typeface="Cambria Math" panose="02040503050406030204" pitchFamily="18" charset="0"/>
                              </a:rPr>
                              <m:t>𝐾</m:t>
                            </m:r>
                          </m:sup>
                          <m:e>
                            <m:r>
                              <m:rPr>
                                <m:sty m:val="p"/>
                              </m:rPr>
                              <a:rPr lang="fr-FR" b="0" i="0" smtClean="0">
                                <a:latin typeface="Cambria Math" panose="02040503050406030204" pitchFamily="18" charset="0"/>
                              </a:rPr>
                              <m:t>exp</m:t>
                            </m:r>
                            <m:r>
                              <a:rPr lang="fr-FR" b="0" i="1" smtClean="0">
                                <a:latin typeface="Cambria Math" panose="02040503050406030204" pitchFamily="18" charset="0"/>
                              </a:rPr>
                              <m:t>(</m:t>
                            </m:r>
                            <m:r>
                              <a:rPr lang="fr-FR" b="0" i="1" smtClean="0">
                                <a:latin typeface="Cambria Math" panose="02040503050406030204" pitchFamily="18" charset="0"/>
                              </a:rPr>
                              <m:t>𝑣𝑗</m:t>
                            </m:r>
                            <m:r>
                              <a:rPr lang="fr-FR" b="0" i="1" smtClean="0">
                                <a:latin typeface="Cambria Math" panose="02040503050406030204" pitchFamily="18" charset="0"/>
                              </a:rPr>
                              <m:t>)</m:t>
                            </m:r>
                          </m:e>
                        </m:nary>
                      </m:den>
                    </m:f>
                  </m:oMath>
                </a14:m>
                <a:endParaRPr lang="fr-FR" dirty="0"/>
              </a:p>
              <a:p>
                <a:endParaRPr lang="fr-FR" dirty="0"/>
              </a:p>
              <a:p>
                <a:r>
                  <a:rPr lang="fr-FR" dirty="0"/>
                  <a:t>Dans le cas présent, on recherche la probabilité du terme du milieu connaissant les termes du contexte qui l’entourent, pour prendre le terme dont la probabilité est la plus forte. </a:t>
                </a:r>
              </a:p>
              <a:p>
                <a:r>
                  <a:rPr lang="fr-FR" dirty="0"/>
                  <a:t>En indiçant par m le terme du milieu et par c les x termes du contexte, la probabilité pour que le terme m soit au milieu des termes de contexte c</a:t>
                </a:r>
                <a:r>
                  <a:rPr lang="fr-FR" baseline="-25000" dirty="0"/>
                  <a:t>1</a:t>
                </a:r>
                <a:r>
                  <a:rPr lang="fr-FR" dirty="0"/>
                  <a:t>, … c</a:t>
                </a:r>
                <a:r>
                  <a:rPr lang="fr-FR" baseline="-25000" dirty="0"/>
                  <a:t>2x</a:t>
                </a:r>
                <a:r>
                  <a:rPr lang="fr-FR" dirty="0"/>
                  <a:t>,  est le </a:t>
                </a:r>
                <a:r>
                  <a:rPr lang="fr-FR" dirty="0" err="1"/>
                  <a:t>softmax</a:t>
                </a:r>
                <a:r>
                  <a:rPr lang="fr-FR" dirty="0"/>
                  <a:t> appliqué au vecteur en sortie du décodeur (matrice W), en considérant donc la colonne m de cette matrice W, appliquée au vecteur moyenné des sorties de l’encodeur des 2x termes du contexte (2x lignes de la matrice U) , c’est-à-dire au produit scalaire des deux vecteurs : </a:t>
                </a:r>
              </a:p>
              <a:p>
                <a:r>
                  <a:rPr lang="fr-FR" dirty="0"/>
                  <a:t>1/2m * (u</a:t>
                </a:r>
                <a:r>
                  <a:rPr lang="fr-FR" baseline="-25000" dirty="0"/>
                  <a:t>c1</a:t>
                </a:r>
                <a:r>
                  <a:rPr lang="fr-FR" dirty="0"/>
                  <a:t> + … + u</a:t>
                </a:r>
                <a:r>
                  <a:rPr lang="fr-FR" baseline="-25000" dirty="0"/>
                  <a:t>c2x</a:t>
                </a:r>
                <a:r>
                  <a:rPr lang="fr-FR" dirty="0"/>
                  <a:t>) . </a:t>
                </a:r>
                <a:r>
                  <a:rPr lang="fr-FR" dirty="0" err="1"/>
                  <a:t>w</a:t>
                </a:r>
                <a:r>
                  <a:rPr lang="fr-FR" baseline="-25000" dirty="0" err="1"/>
                  <a:t>m</a:t>
                </a:r>
                <a:r>
                  <a:rPr lang="fr-FR" dirty="0"/>
                  <a:t>, qu’on peut noter </a:t>
                </a:r>
                <a:r>
                  <a:rPr lang="fr-FR" dirty="0" err="1"/>
                  <a:t>u</a:t>
                </a:r>
                <a:r>
                  <a:rPr lang="fr-FR" baseline="-25000" dirty="0" err="1"/>
                  <a:t>c</a:t>
                </a:r>
                <a:r>
                  <a:rPr lang="fr-FR" dirty="0"/>
                  <a:t> . </a:t>
                </a:r>
                <a:r>
                  <a:rPr lang="fr-FR" dirty="0" err="1"/>
                  <a:t>w</a:t>
                </a:r>
                <a:r>
                  <a:rPr lang="fr-FR" baseline="-25000" dirty="0" err="1"/>
                  <a:t>m</a:t>
                </a:r>
                <a:r>
                  <a:rPr lang="fr-FR" dirty="0"/>
                  <a:t> </a:t>
                </a:r>
              </a:p>
              <a:p>
                <a:endParaRPr lang="fr-FR" dirty="0"/>
              </a:p>
              <a:p>
                <a:r>
                  <a:rPr lang="fr-FR" dirty="0"/>
                  <a:t>La probabilité p(</a:t>
                </a:r>
                <a:r>
                  <a:rPr lang="fr-FR" dirty="0" err="1"/>
                  <a:t>m|c</a:t>
                </a:r>
                <a:r>
                  <a:rPr lang="fr-FR" dirty="0"/>
                  <a:t>) du terme m de se retrouver dans le contexte c étant, par application du </a:t>
                </a:r>
                <a:r>
                  <a:rPr lang="fr-FR" dirty="0" err="1"/>
                  <a:t>softmax</a:t>
                </a:r>
                <a:r>
                  <a:rPr lang="fr-FR" dirty="0"/>
                  <a:t>, et en considérant les V termes possibles pour figurer au milieu :</a:t>
                </a:r>
              </a:p>
              <a:p>
                <a:r>
                  <a:rPr lang="fr-FR" dirty="0"/>
                  <a:t> p(</a:t>
                </a:r>
                <a:r>
                  <a:rPr lang="fr-FR" dirty="0" err="1"/>
                  <a:t>m|c</a:t>
                </a:r>
                <a:r>
                  <a:rPr lang="fr-FR" dirty="0"/>
                  <a:t>) = </a:t>
                </a:r>
                <a14:m>
                  <m:oMath xmlns:m="http://schemas.openxmlformats.org/officeDocument/2006/math">
                    <m:f>
                      <m:fPr>
                        <m:ctrlPr>
                          <a:rPr lang="fr-FR" i="1" smtClean="0">
                            <a:latin typeface="Cambria Math" panose="02040503050406030204" pitchFamily="18" charset="0"/>
                          </a:rPr>
                        </m:ctrlPr>
                      </m:fPr>
                      <m:num>
                        <m:r>
                          <m:rPr>
                            <m:sty m:val="p"/>
                          </m:rPr>
                          <a:rPr lang="fr-FR" b="0" i="0" smtClean="0">
                            <a:latin typeface="Cambria Math" panose="02040503050406030204" pitchFamily="18" charset="0"/>
                          </a:rPr>
                          <m:t>exp</m:t>
                        </m:r>
                        <m:r>
                          <a:rPr lang="fr-FR" b="0" i="1" smtClean="0">
                            <a:latin typeface="Cambria Math" panose="02040503050406030204" pitchFamily="18" charset="0"/>
                          </a:rPr>
                          <m:t>(</m:t>
                        </m:r>
                        <m:r>
                          <a:rPr lang="fr-FR" b="0" i="1" smtClean="0">
                            <a:latin typeface="Cambria Math" panose="02040503050406030204" pitchFamily="18" charset="0"/>
                          </a:rPr>
                          <m:t>𝑢𝑐</m:t>
                        </m:r>
                        <m:r>
                          <a:rPr lang="fr-FR" b="0" i="1" smtClean="0">
                            <a:latin typeface="Cambria Math" panose="02040503050406030204" pitchFamily="18" charset="0"/>
                          </a:rPr>
                          <m:t>.</m:t>
                        </m:r>
                        <m:r>
                          <a:rPr lang="fr-FR" b="0" i="1" smtClean="0">
                            <a:latin typeface="Cambria Math" panose="02040503050406030204" pitchFamily="18" charset="0"/>
                          </a:rPr>
                          <m:t>𝑤𝑚</m:t>
                        </m:r>
                        <m:r>
                          <a:rPr lang="fr-FR" b="0" i="1" smtClean="0">
                            <a:latin typeface="Cambria Math" panose="02040503050406030204" pitchFamily="18" charset="0"/>
                          </a:rPr>
                          <m:t>)</m:t>
                        </m:r>
                      </m:num>
                      <m:den>
                        <m:nary>
                          <m:naryPr>
                            <m:chr m:val="∑"/>
                            <m:ctrlPr>
                              <a:rPr lang="fr-FR" i="1" smtClean="0">
                                <a:latin typeface="Cambria Math" panose="02040503050406030204" pitchFamily="18" charset="0"/>
                              </a:rPr>
                            </m:ctrlPr>
                          </m:naryPr>
                          <m:sub>
                            <m:r>
                              <m:rPr>
                                <m:brk m:alnAt="23"/>
                              </m:rPr>
                              <a:rPr lang="fr-FR" b="0" i="1" smtClean="0">
                                <a:latin typeface="Cambria Math" panose="02040503050406030204" pitchFamily="18" charset="0"/>
                              </a:rPr>
                              <m:t>𝑛</m:t>
                            </m:r>
                            <m:r>
                              <a:rPr lang="fr-FR" b="0" i="1" smtClean="0">
                                <a:latin typeface="Cambria Math" panose="02040503050406030204" pitchFamily="18" charset="0"/>
                              </a:rPr>
                              <m:t>=1</m:t>
                            </m:r>
                          </m:sub>
                          <m:sup>
                            <m:r>
                              <a:rPr lang="fr-FR" b="0" i="1" smtClean="0">
                                <a:latin typeface="Cambria Math" panose="02040503050406030204" pitchFamily="18" charset="0"/>
                              </a:rPr>
                              <m:t>𝑉</m:t>
                            </m:r>
                          </m:sup>
                          <m:e>
                            <m:r>
                              <m:rPr>
                                <m:sty m:val="p"/>
                              </m:rPr>
                              <a:rPr lang="fr-FR" b="0" i="0" smtClean="0">
                                <a:latin typeface="Cambria Math" panose="02040503050406030204" pitchFamily="18" charset="0"/>
                              </a:rPr>
                              <m:t>exp</m:t>
                            </m:r>
                            <m:r>
                              <a:rPr lang="fr-FR" b="0" i="1" smtClean="0">
                                <a:latin typeface="Cambria Math" panose="02040503050406030204" pitchFamily="18" charset="0"/>
                              </a:rPr>
                              <m:t>(</m:t>
                            </m:r>
                            <m:r>
                              <a:rPr lang="fr-FR" b="0" i="1" smtClean="0">
                                <a:latin typeface="Cambria Math" panose="02040503050406030204" pitchFamily="18" charset="0"/>
                              </a:rPr>
                              <m:t>𝑢𝑐</m:t>
                            </m:r>
                            <m:r>
                              <a:rPr lang="fr-FR" b="0" i="1" smtClean="0">
                                <a:latin typeface="Cambria Math" panose="02040503050406030204" pitchFamily="18" charset="0"/>
                              </a:rPr>
                              <m:t>.</m:t>
                            </m:r>
                            <m:r>
                              <a:rPr lang="fr-FR" b="0" i="1" smtClean="0">
                                <a:latin typeface="Cambria Math" panose="02040503050406030204" pitchFamily="18" charset="0"/>
                              </a:rPr>
                              <m:t>𝑤𝑛</m:t>
                            </m:r>
                            <m:r>
                              <a:rPr lang="fr-FR" b="0" i="1" smtClean="0">
                                <a:latin typeface="Cambria Math" panose="02040503050406030204" pitchFamily="18" charset="0"/>
                              </a:rPr>
                              <m:t>)</m:t>
                            </m:r>
                          </m:e>
                        </m:nary>
                      </m:den>
                    </m:f>
                  </m:oMath>
                </a14:m>
                <a:r>
                  <a:rPr lang="fr-FR" dirty="0"/>
                  <a:t> </a:t>
                </a:r>
              </a:p>
              <a:p>
                <a:endParaRPr lang="fr-FR" dirty="0"/>
              </a:p>
              <a:p>
                <a:r>
                  <a:rPr lang="fr-FR" dirty="0"/>
                  <a:t>On part de cette probabilité, ou plutôt de toutes les probabilités associées aux combinaisons possibles de termes de milieu et de contexte, pour trouver l’ensembles des coefficients de l’encodeur et du décodeur (l’ensemble des valeurs des deux matrices U et W, de cardinalité 2 * V * D, qu’on peut noter </a:t>
                </a:r>
                <a:r>
                  <a:rPr lang="el-GR" dirty="0"/>
                  <a:t>θ</a:t>
                </a:r>
                <a:r>
                  <a:rPr lang="fr-FR" dirty="0"/>
                  <a:t>)</a:t>
                </a:r>
              </a:p>
              <a:p>
                <a:r>
                  <a:rPr lang="fr-FR" dirty="0"/>
                  <a:t>Ceci se fait en se donnant comme objectif de maximiser la vraisemblance  (</a:t>
                </a:r>
                <a:r>
                  <a:rPr lang="fr-FR" dirty="0" err="1"/>
                  <a:t>likelihood</a:t>
                </a:r>
                <a:r>
                  <a:rPr lang="fr-FR" dirty="0"/>
                  <a:t>) L(</a:t>
                </a:r>
                <a:r>
                  <a:rPr lang="el-GR" dirty="0"/>
                  <a:t>θ</a:t>
                </a:r>
                <a:r>
                  <a:rPr lang="fr-FR" dirty="0"/>
                  <a:t>) sur l’ensemble du corpus T :</a:t>
                </a:r>
              </a:p>
              <a:p>
                <a:endParaRPr lang="fr-FR" dirty="0"/>
              </a:p>
              <a:p>
                <a:r>
                  <a:rPr lang="fr-FR" dirty="0"/>
                  <a:t>L(</a:t>
                </a:r>
                <a:r>
                  <a:rPr lang="el-GR" dirty="0"/>
                  <a:t>θ</a:t>
                </a:r>
                <a:r>
                  <a:rPr lang="fr-FR" dirty="0"/>
                  <a:t>) = </a:t>
                </a:r>
                <a14:m>
                  <m:oMath xmlns:m="http://schemas.openxmlformats.org/officeDocument/2006/math">
                    <m:nary>
                      <m:naryPr>
                        <m:chr m:val="∏"/>
                        <m:ctrlPr>
                          <a:rPr lang="fr-FR" i="1" smtClean="0">
                            <a:latin typeface="Cambria Math" panose="02040503050406030204" pitchFamily="18" charset="0"/>
                          </a:rPr>
                        </m:ctrlPr>
                      </m:naryPr>
                      <m:sub>
                        <m:r>
                          <m:rPr>
                            <m:brk m:alnAt="23"/>
                          </m:rPr>
                          <a:rPr lang="fr-FR" b="0" i="1" smtClean="0">
                            <a:latin typeface="Cambria Math" panose="02040503050406030204" pitchFamily="18" charset="0"/>
                          </a:rPr>
                          <m:t>𝑡</m:t>
                        </m:r>
                        <m:r>
                          <a:rPr lang="fr-FR" b="0" i="1" smtClean="0">
                            <a:latin typeface="Cambria Math" panose="02040503050406030204" pitchFamily="18" charset="0"/>
                          </a:rPr>
                          <m:t>=1</m:t>
                        </m:r>
                      </m:sub>
                      <m:sup>
                        <m:r>
                          <a:rPr lang="fr-FR" b="0" i="1" smtClean="0">
                            <a:latin typeface="Cambria Math" panose="02040503050406030204" pitchFamily="18" charset="0"/>
                          </a:rPr>
                          <m:t>𝑇</m:t>
                        </m:r>
                      </m:sup>
                      <m:e>
                        <m:r>
                          <a:rPr lang="fr-FR" b="0" i="1" smtClean="0">
                            <a:latin typeface="Cambria Math" panose="02040503050406030204" pitchFamily="18" charset="0"/>
                          </a:rPr>
                          <m:t>𝑝</m:t>
                        </m:r>
                        <m:r>
                          <a:rPr lang="fr-FR" b="0" i="1" smtClean="0">
                            <a:latin typeface="Cambria Math" panose="02040503050406030204" pitchFamily="18" charset="0"/>
                          </a:rPr>
                          <m:t>(</m:t>
                        </m:r>
                        <m:r>
                          <a:rPr lang="fr-FR" b="0" i="1" smtClean="0">
                            <a:latin typeface="Cambria Math" panose="02040503050406030204" pitchFamily="18" charset="0"/>
                          </a:rPr>
                          <m:t>𝑚𝑡</m:t>
                        </m:r>
                        <m:r>
                          <a:rPr lang="fr-FR" b="0" i="1" smtClean="0">
                            <a:latin typeface="Cambria Math" panose="02040503050406030204" pitchFamily="18" charset="0"/>
                          </a:rPr>
                          <m:t>|</m:t>
                        </m:r>
                        <m:r>
                          <a:rPr lang="fr-FR" b="0" i="1" smtClean="0">
                            <a:latin typeface="Cambria Math" panose="02040503050406030204" pitchFamily="18" charset="0"/>
                          </a:rPr>
                          <m:t>𝑐𝑡</m:t>
                        </m:r>
                        <m:r>
                          <a:rPr lang="fr-FR" b="0" i="1" smtClean="0">
                            <a:latin typeface="Cambria Math" panose="02040503050406030204" pitchFamily="18" charset="0"/>
                          </a:rPr>
                          <m:t>;</m:t>
                        </m:r>
                        <m:r>
                          <m:rPr>
                            <m:nor/>
                          </m:rPr>
                          <a:rPr lang="el-GR" dirty="0" smtClean="0"/>
                          <m:t>θ</m:t>
                        </m:r>
                        <m:r>
                          <a:rPr lang="fr-FR" b="0" i="1" smtClean="0">
                            <a:latin typeface="Cambria Math" panose="02040503050406030204" pitchFamily="18" charset="0"/>
                          </a:rPr>
                          <m:t>)</m:t>
                        </m:r>
                      </m:e>
                    </m:nary>
                  </m:oMath>
                </a14:m>
                <a:r>
                  <a:rPr lang="fr-FR" dirty="0"/>
                  <a:t> </a:t>
                </a:r>
              </a:p>
              <a:p>
                <a:endParaRPr lang="fr-FR" dirty="0"/>
              </a:p>
              <a:p>
                <a:r>
                  <a:rPr lang="fr-FR" dirty="0"/>
                  <a:t>Soit encore, pour des facilités de calcul, de minimiser la log-vraisemblance négative (</a:t>
                </a:r>
                <a:r>
                  <a:rPr lang="fr-FR" dirty="0" err="1"/>
                  <a:t>negative</a:t>
                </a:r>
                <a:r>
                  <a:rPr lang="fr-FR" dirty="0"/>
                  <a:t> log-</a:t>
                </a:r>
                <a:r>
                  <a:rPr lang="fr-FR" dirty="0" err="1"/>
                  <a:t>likelihood</a:t>
                </a:r>
                <a:r>
                  <a:rPr lang="fr-FR" dirty="0"/>
                  <a:t>) J(</a:t>
                </a:r>
                <a:r>
                  <a:rPr lang="el-GR" dirty="0"/>
                  <a:t>θ</a:t>
                </a:r>
                <a:r>
                  <a:rPr lang="fr-FR" dirty="0"/>
                  <a:t>) :</a:t>
                </a:r>
              </a:p>
              <a:p>
                <a:endParaRPr lang="fr-FR" dirty="0"/>
              </a:p>
              <a:p>
                <a:r>
                  <a:rPr lang="fr-FR" dirty="0"/>
                  <a:t>J(</a:t>
                </a:r>
                <a:r>
                  <a:rPr lang="el-GR" dirty="0"/>
                  <a:t>θ</a:t>
                </a:r>
                <a:r>
                  <a:rPr lang="fr-FR" dirty="0"/>
                  <a:t>) = - 1/T </a:t>
                </a:r>
                <a14:m>
                  <m:oMath xmlns:m="http://schemas.openxmlformats.org/officeDocument/2006/math">
                    <m:nary>
                      <m:naryPr>
                        <m:chr m:val="∑"/>
                        <m:ctrlPr>
                          <a:rPr lang="fr-FR" i="1" smtClean="0">
                            <a:latin typeface="Cambria Math" panose="02040503050406030204" pitchFamily="18" charset="0"/>
                          </a:rPr>
                        </m:ctrlPr>
                      </m:naryPr>
                      <m:sub>
                        <m:r>
                          <m:rPr>
                            <m:brk m:alnAt="23"/>
                          </m:rPr>
                          <a:rPr lang="fr-FR" b="0" i="1" smtClean="0">
                            <a:latin typeface="Cambria Math" panose="02040503050406030204" pitchFamily="18" charset="0"/>
                          </a:rPr>
                          <m:t>𝑡</m:t>
                        </m:r>
                        <m:r>
                          <a:rPr lang="fr-FR" b="0" i="1" smtClean="0">
                            <a:latin typeface="Cambria Math" panose="02040503050406030204" pitchFamily="18" charset="0"/>
                          </a:rPr>
                          <m:t>=1</m:t>
                        </m:r>
                      </m:sub>
                      <m:sup>
                        <m:r>
                          <a:rPr lang="fr-FR" b="0" i="1" smtClean="0">
                            <a:latin typeface="Cambria Math" panose="02040503050406030204" pitchFamily="18" charset="0"/>
                          </a:rPr>
                          <m:t>𝑇</m:t>
                        </m:r>
                      </m:sup>
                      <m:e>
                        <m:r>
                          <a:rPr lang="fr-FR" b="0" i="1" smtClean="0">
                            <a:latin typeface="Cambria Math" panose="02040503050406030204" pitchFamily="18" charset="0"/>
                          </a:rPr>
                          <m:t>𝑙𝑜𝑔</m:t>
                        </m:r>
                        <m:r>
                          <a:rPr lang="fr-FR" b="0" i="1" smtClean="0">
                            <a:latin typeface="Cambria Math" panose="02040503050406030204" pitchFamily="18" charset="0"/>
                          </a:rPr>
                          <m:t> </m:t>
                        </m:r>
                        <m:r>
                          <a:rPr lang="fr-FR" b="0" i="1" smtClean="0">
                            <a:latin typeface="Cambria Math" panose="02040503050406030204" pitchFamily="18" charset="0"/>
                          </a:rPr>
                          <m:t>𝑝</m:t>
                        </m:r>
                        <m:r>
                          <a:rPr lang="fr-FR" b="0" i="1" smtClean="0">
                            <a:latin typeface="Cambria Math" panose="02040503050406030204" pitchFamily="18" charset="0"/>
                          </a:rPr>
                          <m:t>(</m:t>
                        </m:r>
                        <m:r>
                          <a:rPr lang="fr-FR" b="0" i="1" smtClean="0">
                            <a:latin typeface="Cambria Math" panose="02040503050406030204" pitchFamily="18" charset="0"/>
                          </a:rPr>
                          <m:t>𝑚𝑡</m:t>
                        </m:r>
                        <m:r>
                          <a:rPr lang="fr-FR" b="0" i="1" smtClean="0">
                            <a:latin typeface="Cambria Math" panose="02040503050406030204" pitchFamily="18" charset="0"/>
                          </a:rPr>
                          <m:t>|</m:t>
                        </m:r>
                        <m:r>
                          <a:rPr lang="fr-FR" b="0" i="1" smtClean="0">
                            <a:latin typeface="Cambria Math" panose="02040503050406030204" pitchFamily="18" charset="0"/>
                          </a:rPr>
                          <m:t>𝑐𝑡</m:t>
                        </m:r>
                        <m:r>
                          <a:rPr lang="fr-FR" b="0" i="1" smtClean="0">
                            <a:latin typeface="Cambria Math" panose="02040503050406030204" pitchFamily="18" charset="0"/>
                          </a:rPr>
                          <m:t>;</m:t>
                        </m:r>
                        <m:r>
                          <m:rPr>
                            <m:nor/>
                          </m:rPr>
                          <a:rPr lang="el-GR" dirty="0" smtClean="0"/>
                          <m:t>θ</m:t>
                        </m:r>
                        <m:r>
                          <a:rPr lang="fr-FR" b="0" i="1" dirty="0" smtClean="0">
                            <a:latin typeface="Cambria Math" panose="02040503050406030204" pitchFamily="18" charset="0"/>
                          </a:rPr>
                          <m:t>)</m:t>
                        </m:r>
                      </m:e>
                    </m:nary>
                  </m:oMath>
                </a14:m>
                <a:r>
                  <a:rPr lang="fr-FR" dirty="0"/>
                  <a:t> = - 1/T </a:t>
                </a:r>
                <a14:m>
                  <m:oMath xmlns:m="http://schemas.openxmlformats.org/officeDocument/2006/math">
                    <m:nary>
                      <m:naryPr>
                        <m:chr m:val="∑"/>
                        <m:ctrlPr>
                          <a:rPr lang="fr-FR" i="1" smtClean="0">
                            <a:latin typeface="Cambria Math" panose="02040503050406030204" pitchFamily="18" charset="0"/>
                          </a:rPr>
                        </m:ctrlPr>
                      </m:naryPr>
                      <m:sub>
                        <m:r>
                          <m:rPr>
                            <m:brk m:alnAt="23"/>
                          </m:rPr>
                          <a:rPr lang="fr-FR" b="0" i="1" smtClean="0">
                            <a:latin typeface="Cambria Math" panose="02040503050406030204" pitchFamily="18" charset="0"/>
                          </a:rPr>
                          <m:t>𝑡</m:t>
                        </m:r>
                        <m:r>
                          <a:rPr lang="fr-FR" b="0" i="1" smtClean="0">
                            <a:latin typeface="Cambria Math" panose="02040503050406030204" pitchFamily="18" charset="0"/>
                          </a:rPr>
                          <m:t>=1</m:t>
                        </m:r>
                      </m:sub>
                      <m:sup>
                        <m:r>
                          <a:rPr lang="fr-FR" b="0" i="1" smtClean="0">
                            <a:latin typeface="Cambria Math" panose="02040503050406030204" pitchFamily="18" charset="0"/>
                          </a:rPr>
                          <m:t>𝑇</m:t>
                        </m:r>
                      </m:sup>
                      <m:e>
                        <m:r>
                          <m:rPr>
                            <m:sty m:val="p"/>
                          </m:rPr>
                          <a:rPr lang="fr-FR" b="0" i="0" smtClean="0">
                            <a:latin typeface="Cambria Math" panose="02040503050406030204" pitchFamily="18" charset="0"/>
                          </a:rPr>
                          <m:t>log</m:t>
                        </m:r>
                        <m:r>
                          <a:rPr lang="fr-FR" b="0" i="1" smtClean="0">
                            <a:latin typeface="Cambria Math" panose="02040503050406030204" pitchFamily="18" charset="0"/>
                          </a:rPr>
                          <m:t> (</m:t>
                        </m:r>
                        <m:f>
                          <m:fPr>
                            <m:ctrlPr>
                              <a:rPr lang="fr-FR" b="0" i="1" smtClean="0">
                                <a:latin typeface="Cambria Math" panose="02040503050406030204" pitchFamily="18" charset="0"/>
                              </a:rPr>
                            </m:ctrlPr>
                          </m:fPr>
                          <m:num>
                            <m:func>
                              <m:funcPr>
                                <m:ctrlPr>
                                  <a:rPr lang="fr-FR" b="0" i="1" smtClean="0">
                                    <a:latin typeface="Cambria Math" panose="02040503050406030204" pitchFamily="18" charset="0"/>
                                  </a:rPr>
                                </m:ctrlPr>
                              </m:funcPr>
                              <m:fName>
                                <m:r>
                                  <m:rPr>
                                    <m:sty m:val="p"/>
                                  </m:rPr>
                                  <a:rPr lang="fr-FR" b="0" i="0" smtClean="0">
                                    <a:latin typeface="Cambria Math" panose="02040503050406030204" pitchFamily="18" charset="0"/>
                                  </a:rPr>
                                  <m:t>exp</m:t>
                                </m:r>
                              </m:fName>
                              <m:e>
                                <m:d>
                                  <m:dPr>
                                    <m:ctrlPr>
                                      <a:rPr lang="fr-FR" b="0" i="1" smtClean="0">
                                        <a:latin typeface="Cambria Math" panose="02040503050406030204" pitchFamily="18" charset="0"/>
                                      </a:rPr>
                                    </m:ctrlPr>
                                  </m:dPr>
                                  <m:e>
                                    <m:r>
                                      <a:rPr lang="fr-FR" b="0" i="1" baseline="0" smtClean="0">
                                        <a:latin typeface="Cambria Math" panose="02040503050406030204" pitchFamily="18" charset="0"/>
                                      </a:rPr>
                                      <m:t>𝑢</m:t>
                                    </m:r>
                                    <m:r>
                                      <a:rPr lang="fr-FR" b="0" i="1" baseline="-25000" smtClean="0">
                                        <a:latin typeface="Cambria Math" panose="02040503050406030204" pitchFamily="18" charset="0"/>
                                      </a:rPr>
                                      <m:t>𝑡</m:t>
                                    </m:r>
                                    <m:r>
                                      <a:rPr lang="fr-FR" b="0" i="1" baseline="-25000" smtClean="0">
                                        <a:latin typeface="Cambria Math" panose="02040503050406030204" pitchFamily="18" charset="0"/>
                                      </a:rPr>
                                      <m:t>,</m:t>
                                    </m:r>
                                    <m:r>
                                      <a:rPr lang="fr-FR" b="0" i="1" baseline="-25000" smtClean="0">
                                        <a:latin typeface="Cambria Math" panose="02040503050406030204" pitchFamily="18" charset="0"/>
                                      </a:rPr>
                                      <m:t>𝑐</m:t>
                                    </m:r>
                                    <m:r>
                                      <a:rPr lang="fr-FR" b="0" i="1" smtClean="0">
                                        <a:latin typeface="Cambria Math" panose="02040503050406030204" pitchFamily="18" charset="0"/>
                                      </a:rPr>
                                      <m:t>.</m:t>
                                    </m:r>
                                    <m:r>
                                      <a:rPr lang="fr-FR" b="0" i="1" smtClean="0">
                                        <a:latin typeface="Cambria Math" panose="02040503050406030204" pitchFamily="18" charset="0"/>
                                      </a:rPr>
                                      <m:t>𝑤𝑡</m:t>
                                    </m:r>
                                    <m:r>
                                      <a:rPr lang="fr-FR" b="0" i="1" baseline="-25000" smtClean="0">
                                        <a:latin typeface="Cambria Math" panose="02040503050406030204" pitchFamily="18" charset="0"/>
                                      </a:rPr>
                                      <m:t>,</m:t>
                                    </m:r>
                                    <m:r>
                                      <a:rPr lang="fr-FR" b="0" i="1" baseline="-25000" smtClean="0">
                                        <a:latin typeface="Cambria Math" panose="02040503050406030204" pitchFamily="18" charset="0"/>
                                      </a:rPr>
                                      <m:t>𝑚</m:t>
                                    </m:r>
                                  </m:e>
                                </m:d>
                              </m:e>
                            </m:func>
                          </m:num>
                          <m:den>
                            <m:nary>
                              <m:naryPr>
                                <m:chr m:val="∑"/>
                                <m:ctrlPr>
                                  <a:rPr lang="fr-FR" b="0" i="1" smtClean="0">
                                    <a:latin typeface="Cambria Math" panose="02040503050406030204" pitchFamily="18" charset="0"/>
                                  </a:rPr>
                                </m:ctrlPr>
                              </m:naryPr>
                              <m:sub>
                                <m:r>
                                  <m:rPr>
                                    <m:brk m:alnAt="23"/>
                                  </m:rPr>
                                  <a:rPr lang="fr-FR" b="0" i="1" smtClean="0">
                                    <a:latin typeface="Cambria Math" panose="02040503050406030204" pitchFamily="18" charset="0"/>
                                  </a:rPr>
                                  <m:t>𝑛</m:t>
                                </m:r>
                                <m:r>
                                  <a:rPr lang="fr-FR" b="0" i="1" smtClean="0">
                                    <a:latin typeface="Cambria Math" panose="02040503050406030204" pitchFamily="18" charset="0"/>
                                  </a:rPr>
                                  <m:t>=1</m:t>
                                </m:r>
                              </m:sub>
                              <m:sup>
                                <m:r>
                                  <a:rPr lang="fr-FR" b="0" i="1" smtClean="0">
                                    <a:latin typeface="Cambria Math" panose="02040503050406030204" pitchFamily="18" charset="0"/>
                                  </a:rPr>
                                  <m:t>𝑉</m:t>
                                </m:r>
                              </m:sup>
                              <m:e>
                                <m:func>
                                  <m:funcPr>
                                    <m:ctrlPr>
                                      <a:rPr lang="fr-FR" b="0" i="1" smtClean="0">
                                        <a:latin typeface="Cambria Math" panose="02040503050406030204" pitchFamily="18" charset="0"/>
                                      </a:rPr>
                                    </m:ctrlPr>
                                  </m:funcPr>
                                  <m:fName>
                                    <m:r>
                                      <m:rPr>
                                        <m:sty m:val="p"/>
                                      </m:rPr>
                                      <a:rPr lang="fr-FR" b="0" i="0" smtClean="0">
                                        <a:latin typeface="Cambria Math" panose="02040503050406030204" pitchFamily="18" charset="0"/>
                                      </a:rPr>
                                      <m:t>exp</m:t>
                                    </m:r>
                                  </m:fName>
                                  <m:e>
                                    <m:d>
                                      <m:dPr>
                                        <m:ctrlPr>
                                          <a:rPr lang="fr-FR" b="0" i="1" smtClean="0">
                                            <a:latin typeface="Cambria Math" panose="02040503050406030204" pitchFamily="18" charset="0"/>
                                          </a:rPr>
                                        </m:ctrlPr>
                                      </m:dPr>
                                      <m:e>
                                        <m:r>
                                          <a:rPr lang="fr-FR" b="0" i="1" smtClean="0">
                                            <a:latin typeface="Cambria Math" panose="02040503050406030204" pitchFamily="18" charset="0"/>
                                          </a:rPr>
                                          <m:t>𝑢</m:t>
                                        </m:r>
                                        <m:r>
                                          <a:rPr lang="fr-FR" b="0" i="1" baseline="-25000" smtClean="0">
                                            <a:latin typeface="Cambria Math" panose="02040503050406030204" pitchFamily="18" charset="0"/>
                                          </a:rPr>
                                          <m:t>𝑡</m:t>
                                        </m:r>
                                        <m:r>
                                          <a:rPr lang="fr-FR" b="0" i="1" baseline="-25000" smtClean="0">
                                            <a:latin typeface="Cambria Math" panose="02040503050406030204" pitchFamily="18" charset="0"/>
                                          </a:rPr>
                                          <m:t>,</m:t>
                                        </m:r>
                                        <m:r>
                                          <a:rPr lang="fr-FR" b="0" i="1" baseline="-25000" smtClean="0">
                                            <a:latin typeface="Cambria Math" panose="02040503050406030204" pitchFamily="18" charset="0"/>
                                          </a:rPr>
                                          <m:t>𝑐</m:t>
                                        </m:r>
                                        <m:r>
                                          <a:rPr lang="fr-FR" b="0" i="1" smtClean="0">
                                            <a:latin typeface="Cambria Math" panose="02040503050406030204" pitchFamily="18" charset="0"/>
                                          </a:rPr>
                                          <m:t>.</m:t>
                                        </m:r>
                                        <m:r>
                                          <a:rPr lang="fr-FR" b="0" i="1" smtClean="0">
                                            <a:latin typeface="Cambria Math" panose="02040503050406030204" pitchFamily="18" charset="0"/>
                                          </a:rPr>
                                          <m:t>𝑤𝑡</m:t>
                                        </m:r>
                                        <m:r>
                                          <a:rPr lang="fr-FR" b="0" i="1" baseline="-25000" smtClean="0">
                                            <a:latin typeface="Cambria Math" panose="02040503050406030204" pitchFamily="18" charset="0"/>
                                          </a:rPr>
                                          <m:t>,</m:t>
                                        </m:r>
                                        <m:r>
                                          <a:rPr lang="fr-FR" b="0" i="1" baseline="-25000" smtClean="0">
                                            <a:latin typeface="Cambria Math" panose="02040503050406030204" pitchFamily="18" charset="0"/>
                                          </a:rPr>
                                          <m:t>𝑛</m:t>
                                        </m:r>
                                      </m:e>
                                    </m:d>
                                  </m:e>
                                </m:func>
                              </m:e>
                            </m:nary>
                          </m:den>
                        </m:f>
                        <m:r>
                          <a:rPr lang="fr-FR" b="0" i="1" smtClean="0">
                            <a:latin typeface="Cambria Math" panose="02040503050406030204" pitchFamily="18" charset="0"/>
                          </a:rPr>
                          <m:t>)</m:t>
                        </m:r>
                      </m:e>
                    </m:nary>
                  </m:oMath>
                </a14:m>
                <a:endParaRPr lang="fr-FR" dirty="0"/>
              </a:p>
              <a:p>
                <a:endParaRPr lang="fr-FR" dirty="0"/>
              </a:p>
              <a:p>
                <a:r>
                  <a:rPr lang="fr-FR" dirty="0"/>
                  <a:t>Ceci n’est pas possible à résoudre analytiquement, et se fait en en calculant le gradient et en ajustant les paramètres (coefficients des deux matrices) en plusieurs itérations.</a:t>
                </a:r>
              </a:p>
              <a:p>
                <a:endParaRPr lang="fr-FR" dirty="0"/>
              </a:p>
              <a:p>
                <a:r>
                  <a:rPr lang="fr-FR" dirty="0"/>
                  <a:t>En fait, le nombre de combinaisons (contexte, milieu) dans le corpus est trop important, et des optimisations doivent être faites pour améliorer la performance de l’entraînement.</a:t>
                </a:r>
              </a:p>
              <a:p>
                <a:r>
                  <a:rPr lang="fr-FR" dirty="0"/>
                  <a:t>Il s’agit de :</a:t>
                </a:r>
              </a:p>
              <a:p>
                <a:pPr marL="171450" indent="-171450">
                  <a:buFontTx/>
                  <a:buChar char="-"/>
                </a:pPr>
                <a:r>
                  <a:rPr lang="fr-FR" dirty="0"/>
                  <a:t>sous-échantillonner les termes trop fréquents pour diminuer le nombre de combinaisons à l’entraînement</a:t>
                </a:r>
              </a:p>
              <a:p>
                <a:pPr marL="171450" indent="-171450">
                  <a:buFontTx/>
                  <a:buChar char="-"/>
                </a:pPr>
                <a:r>
                  <a:rPr lang="fr-FR" dirty="0"/>
                  <a:t>modifier l’objectif de minimisation avec une technique dite d’échantillonnage négatif (</a:t>
                </a:r>
                <a:r>
                  <a:rPr lang="fr-FR" dirty="0" err="1"/>
                  <a:t>negative</a:t>
                </a:r>
                <a:r>
                  <a:rPr lang="fr-FR" dirty="0"/>
                  <a:t> sampling) qui fait que pour chaque combinaison rencontrée on n’ajuste les paramètres que pour un petit nombre d’entre eux ; sans cette technique, on compare le résultat prédit (pour le terme du milieu en fonction du contexte) en tant que valeur maximum du </a:t>
                </a:r>
                <a:r>
                  <a:rPr lang="fr-FR" dirty="0" err="1"/>
                  <a:t>softmax</a:t>
                </a:r>
                <a:r>
                  <a:rPr lang="fr-FR" dirty="0"/>
                  <a:t> avec la valeur effectivement constatée, ce qui implique la prise en compte des V termes du vocabulaire. En ne s’intéressant à chaque prédiction qu’à une petite partie du vocabulaire (le terme constatée plus quelques autres termes), on ne modifie que certains coefficients, dont les plus pertinents.  </a:t>
                </a:r>
              </a:p>
              <a:p>
                <a:endParaRPr lang="fr-FR" dirty="0"/>
              </a:p>
              <a:p>
                <a:endParaRPr lang="fr-FR" dirty="0"/>
              </a:p>
            </p:txBody>
          </p:sp>
        </mc:Choice>
        <mc:Fallback xmlns="">
          <p:sp>
            <p:nvSpPr>
              <p:cNvPr id="3" name="Notes Placeholder 2"/>
              <p:cNvSpPr>
                <a:spLocks noGrp="1"/>
              </p:cNvSpPr>
              <p:nvPr>
                <p:ph type="body" idx="1"/>
              </p:nvPr>
            </p:nvSpPr>
            <p:spPr/>
            <p:txBody>
              <a:bodyPr/>
              <a:lstStyle/>
              <a:p>
                <a:r>
                  <a:rPr lang="fr-FR" dirty="0"/>
                  <a:t>Le </a:t>
                </a:r>
                <a:r>
                  <a:rPr lang="fr-FR" dirty="0" err="1"/>
                  <a:t>softmax</a:t>
                </a:r>
                <a:r>
                  <a:rPr lang="fr-FR" dirty="0"/>
                  <a:t> est une fonction qui permet d’assigner une probabilité aux événements « relève d’une classe i » pour un ensemble de classes en partant d’un vecteur de données (v</a:t>
                </a:r>
                <a:r>
                  <a:rPr lang="fr-FR" baseline="-25000" dirty="0"/>
                  <a:t>1</a:t>
                </a:r>
                <a:r>
                  <a:rPr lang="fr-FR" dirty="0"/>
                  <a:t>, …, v</a:t>
                </a:r>
                <a:r>
                  <a:rPr lang="fr-FR" baseline="-25000" dirty="0"/>
                  <a:t>i</a:t>
                </a:r>
                <a:r>
                  <a:rPr lang="fr-FR" dirty="0"/>
                  <a:t> , …, </a:t>
                </a:r>
                <a:r>
                  <a:rPr lang="fr-FR" dirty="0" err="1"/>
                  <a:t>v</a:t>
                </a:r>
                <a:r>
                  <a:rPr lang="fr-FR" baseline="-25000" dirty="0" err="1"/>
                  <a:t>K</a:t>
                </a:r>
                <a:r>
                  <a:rPr lang="fr-FR" dirty="0"/>
                  <a:t>) pour ces classes.</a:t>
                </a:r>
              </a:p>
              <a:p>
                <a:r>
                  <a:rPr lang="fr-FR" dirty="0"/>
                  <a:t>Pour chaque classe i, il vaut :  </a:t>
                </a:r>
                <a:r>
                  <a:rPr lang="fr-FR" i="0">
                    <a:latin typeface="Cambria Math" panose="02040503050406030204" pitchFamily="18" charset="0"/>
                  </a:rPr>
                  <a:t>(</a:t>
                </a:r>
                <a:r>
                  <a:rPr lang="fr-FR" b="0" i="0">
                    <a:latin typeface="Cambria Math" panose="02040503050406030204" pitchFamily="18" charset="0"/>
                  </a:rPr>
                  <a:t>exp(𝑣</a:t>
                </a:r>
                <a:r>
                  <a:rPr lang="fr-FR" b="0" i="0" baseline="-25000">
                    <a:latin typeface="Cambria Math" panose="02040503050406030204" pitchFamily="18" charset="0"/>
                  </a:rPr>
                  <a:t>𝑖</a:t>
                </a:r>
                <a:r>
                  <a:rPr lang="fr-FR" b="0" i="0">
                    <a:latin typeface="Cambria Math" panose="02040503050406030204" pitchFamily="18" charset="0"/>
                  </a:rPr>
                  <a:t>))/(∑_(𝑗=1)^𝐾▒〖exp(𝑣</a:t>
                </a:r>
                <a:r>
                  <a:rPr lang="fr-FR" b="0" i="0" baseline="-25000">
                    <a:latin typeface="Cambria Math" panose="02040503050406030204" pitchFamily="18" charset="0"/>
                  </a:rPr>
                  <a:t>𝑗</a:t>
                </a:r>
                <a:r>
                  <a:rPr lang="fr-FR" b="0" i="0">
                    <a:latin typeface="Cambria Math" panose="02040503050406030204" pitchFamily="18" charset="0"/>
                  </a:rPr>
                  <a:t>)〗)</a:t>
                </a:r>
                <a:endParaRPr lang="fr-FR" dirty="0"/>
              </a:p>
              <a:p>
                <a:endParaRPr lang="fr-FR" dirty="0"/>
              </a:p>
              <a:p>
                <a:r>
                  <a:rPr lang="fr-FR" dirty="0"/>
                  <a:t>Dans le cas présent, on recherche la probabilité du terme du milieu connaissant les termes du contexte qui l’entourent, pour prendre le terme dont la probabilité est la plus forte. </a:t>
                </a:r>
              </a:p>
              <a:p>
                <a:r>
                  <a:rPr lang="fr-FR" dirty="0"/>
                  <a:t>En indiçant par m le terme du milieu et par c les x termes du contexte, la probabilité pour que le terme m soit au milieu des termes de contexte c</a:t>
                </a:r>
                <a:r>
                  <a:rPr lang="fr-FR" baseline="-25000" dirty="0"/>
                  <a:t>1</a:t>
                </a:r>
                <a:r>
                  <a:rPr lang="fr-FR" dirty="0"/>
                  <a:t>, … c</a:t>
                </a:r>
                <a:r>
                  <a:rPr lang="fr-FR" baseline="-25000" dirty="0"/>
                  <a:t>2x</a:t>
                </a:r>
                <a:r>
                  <a:rPr lang="fr-FR" dirty="0"/>
                  <a:t>,  est le </a:t>
                </a:r>
                <a:r>
                  <a:rPr lang="fr-FR" dirty="0" err="1"/>
                  <a:t>softmax</a:t>
                </a:r>
                <a:r>
                  <a:rPr lang="fr-FR" dirty="0"/>
                  <a:t> appliqué au vecteur en sortie du décodeur (matrice W), en considérant donc la colonne m de cette matrice W, appliquée au vecteur moyenné des sorties de l’encodeur des 2x termes du contexte (2x lignes de la matrice U) , c’est-à-dire au produit scalaire des deux vecteurs : </a:t>
                </a:r>
              </a:p>
              <a:p>
                <a:r>
                  <a:rPr lang="fr-FR" dirty="0"/>
                  <a:t>1/2m * (u</a:t>
                </a:r>
                <a:r>
                  <a:rPr lang="fr-FR" baseline="-25000" dirty="0"/>
                  <a:t>c1</a:t>
                </a:r>
                <a:r>
                  <a:rPr lang="fr-FR" dirty="0"/>
                  <a:t> + … + u</a:t>
                </a:r>
                <a:r>
                  <a:rPr lang="fr-FR" baseline="-25000" dirty="0"/>
                  <a:t>c2x</a:t>
                </a:r>
                <a:r>
                  <a:rPr lang="fr-FR" dirty="0"/>
                  <a:t>) . </a:t>
                </a:r>
                <a:r>
                  <a:rPr lang="fr-FR" dirty="0" err="1"/>
                  <a:t>w</a:t>
                </a:r>
                <a:r>
                  <a:rPr lang="fr-FR" baseline="-25000" dirty="0" err="1"/>
                  <a:t>m</a:t>
                </a:r>
                <a:r>
                  <a:rPr lang="fr-FR" dirty="0"/>
                  <a:t>, qu’on peut noter </a:t>
                </a:r>
                <a:r>
                  <a:rPr lang="fr-FR" dirty="0" err="1"/>
                  <a:t>u</a:t>
                </a:r>
                <a:r>
                  <a:rPr lang="fr-FR" baseline="-25000" dirty="0" err="1"/>
                  <a:t>c</a:t>
                </a:r>
                <a:r>
                  <a:rPr lang="fr-FR" dirty="0"/>
                  <a:t> . </a:t>
                </a:r>
                <a:r>
                  <a:rPr lang="fr-FR" dirty="0" err="1"/>
                  <a:t>w</a:t>
                </a:r>
                <a:r>
                  <a:rPr lang="fr-FR" baseline="-25000" dirty="0" err="1"/>
                  <a:t>m</a:t>
                </a:r>
                <a:r>
                  <a:rPr lang="fr-FR" dirty="0"/>
                  <a:t> </a:t>
                </a:r>
              </a:p>
              <a:p>
                <a:endParaRPr lang="fr-FR" dirty="0"/>
              </a:p>
              <a:p>
                <a:r>
                  <a:rPr lang="fr-FR" dirty="0"/>
                  <a:t>La probabilité p(</a:t>
                </a:r>
                <a:r>
                  <a:rPr lang="fr-FR" dirty="0" err="1"/>
                  <a:t>m|c</a:t>
                </a:r>
                <a:r>
                  <a:rPr lang="fr-FR" dirty="0"/>
                  <a:t>) du terme m de se retrouver dans le contexte c étant, par application du </a:t>
                </a:r>
                <a:r>
                  <a:rPr lang="fr-FR" dirty="0" err="1"/>
                  <a:t>softmax</a:t>
                </a:r>
                <a:r>
                  <a:rPr lang="fr-FR" dirty="0"/>
                  <a:t>, et en considérant les V termes possibles pour figurer au milieu :</a:t>
                </a:r>
              </a:p>
              <a:p>
                <a:r>
                  <a:rPr lang="fr-FR" dirty="0"/>
                  <a:t> p(</a:t>
                </a:r>
                <a:r>
                  <a:rPr lang="fr-FR" dirty="0" err="1"/>
                  <a:t>m|c</a:t>
                </a:r>
                <a:r>
                  <a:rPr lang="fr-FR" dirty="0"/>
                  <a:t>) = </a:t>
                </a:r>
                <a:r>
                  <a:rPr lang="fr-FR" i="0">
                    <a:latin typeface="Cambria Math" panose="02040503050406030204" pitchFamily="18" charset="0"/>
                  </a:rPr>
                  <a:t>(</a:t>
                </a:r>
                <a:r>
                  <a:rPr lang="fr-FR" b="0" i="0">
                    <a:latin typeface="Cambria Math" panose="02040503050406030204" pitchFamily="18" charset="0"/>
                  </a:rPr>
                  <a:t>exp(𝑢</a:t>
                </a:r>
                <a:r>
                  <a:rPr lang="fr-FR" b="0" i="0" baseline="-25000">
                    <a:latin typeface="Cambria Math" panose="02040503050406030204" pitchFamily="18" charset="0"/>
                  </a:rPr>
                  <a:t>𝑐</a:t>
                </a:r>
                <a:r>
                  <a:rPr lang="fr-FR" b="0" i="0">
                    <a:latin typeface="Cambria Math" panose="02040503050406030204" pitchFamily="18" charset="0"/>
                  </a:rPr>
                  <a:t>.𝑤</a:t>
                </a:r>
                <a:r>
                  <a:rPr lang="fr-FR" b="0" i="0" baseline="-25000">
                    <a:latin typeface="Cambria Math" panose="02040503050406030204" pitchFamily="18" charset="0"/>
                  </a:rPr>
                  <a:t>𝑚</a:t>
                </a:r>
                <a:r>
                  <a:rPr lang="fr-FR" b="0" i="0">
                    <a:latin typeface="Cambria Math" panose="02040503050406030204" pitchFamily="18" charset="0"/>
                  </a:rPr>
                  <a:t>))/(∑_(𝑛=1)^𝑉▒〖exp(𝑢</a:t>
                </a:r>
                <a:r>
                  <a:rPr lang="fr-FR" b="0" i="0" baseline="-25000">
                    <a:latin typeface="Cambria Math" panose="02040503050406030204" pitchFamily="18" charset="0"/>
                  </a:rPr>
                  <a:t>𝑐</a:t>
                </a:r>
                <a:r>
                  <a:rPr lang="fr-FR" b="0" i="0">
                    <a:latin typeface="Cambria Math" panose="02040503050406030204" pitchFamily="18" charset="0"/>
                  </a:rPr>
                  <a:t>.𝑤</a:t>
                </a:r>
                <a:r>
                  <a:rPr lang="fr-FR" b="0" i="0" baseline="-25000">
                    <a:latin typeface="Cambria Math" panose="02040503050406030204" pitchFamily="18" charset="0"/>
                  </a:rPr>
                  <a:t>𝑛</a:t>
                </a:r>
                <a:r>
                  <a:rPr lang="fr-FR" b="0" i="0">
                    <a:latin typeface="Cambria Math" panose="02040503050406030204" pitchFamily="18" charset="0"/>
                  </a:rPr>
                  <a:t>)〗)</a:t>
                </a:r>
                <a:r>
                  <a:rPr lang="fr-FR" dirty="0"/>
                  <a:t> </a:t>
                </a:r>
              </a:p>
              <a:p>
                <a:endParaRPr lang="fr-FR" dirty="0"/>
              </a:p>
              <a:p>
                <a:r>
                  <a:rPr lang="fr-FR" dirty="0"/>
                  <a:t>On part de cette probabilité, ou plutôt de toutes les probabilités associées aux combinaisons possibles de termes de milieu et de contexte, pour trouver l’ensembles des coefficients de l’encodeur et du décodeur (l’ensemble des valeurs des deux matrices U et W, de cardinalité 2 * V * D, qu’on peut noter </a:t>
                </a:r>
                <a:r>
                  <a:rPr lang="el-GR" dirty="0"/>
                  <a:t>θ</a:t>
                </a:r>
                <a:r>
                  <a:rPr lang="fr-FR" dirty="0"/>
                  <a:t>)</a:t>
                </a:r>
              </a:p>
              <a:p>
                <a:r>
                  <a:rPr lang="fr-FR" dirty="0"/>
                  <a:t>Ceci se fait en se donnant comme objectif de maximiser la vraisemblance  (</a:t>
                </a:r>
                <a:r>
                  <a:rPr lang="fr-FR" dirty="0" err="1"/>
                  <a:t>likelihood</a:t>
                </a:r>
                <a:r>
                  <a:rPr lang="fr-FR" dirty="0"/>
                  <a:t>) L(</a:t>
                </a:r>
                <a:r>
                  <a:rPr lang="el-GR" dirty="0"/>
                  <a:t>θ</a:t>
                </a:r>
                <a:r>
                  <a:rPr lang="fr-FR" dirty="0"/>
                  <a:t>) sur l’ensemble du corpus T :</a:t>
                </a:r>
              </a:p>
              <a:p>
                <a:endParaRPr lang="fr-FR" dirty="0"/>
              </a:p>
              <a:p>
                <a:r>
                  <a:rPr lang="fr-FR" dirty="0"/>
                  <a:t>L(</a:t>
                </a:r>
                <a:r>
                  <a:rPr lang="el-GR" dirty="0"/>
                  <a:t>θ</a:t>
                </a:r>
                <a:r>
                  <a:rPr lang="fr-FR" dirty="0"/>
                  <a:t>) = </a:t>
                </a:r>
                <a:r>
                  <a:rPr lang="fr-FR" i="0">
                    <a:latin typeface="Cambria Math" panose="02040503050406030204" pitchFamily="18" charset="0"/>
                  </a:rPr>
                  <a:t>∏24_(</a:t>
                </a:r>
                <a:r>
                  <a:rPr lang="fr-FR" b="0" i="0">
                    <a:latin typeface="Cambria Math" panose="02040503050406030204" pitchFamily="18" charset="0"/>
                  </a:rPr>
                  <a:t>𝑡=1)^𝑇▒〖𝑝(𝑚</a:t>
                </a:r>
                <a:r>
                  <a:rPr lang="fr-FR" b="0" i="0" baseline="-25000">
                    <a:latin typeface="Cambria Math" panose="02040503050406030204" pitchFamily="18" charset="0"/>
                  </a:rPr>
                  <a:t>𝑡</a:t>
                </a:r>
                <a:r>
                  <a:rPr lang="fr-FR" b="0" i="0">
                    <a:latin typeface="Cambria Math" panose="02040503050406030204" pitchFamily="18" charset="0"/>
                  </a:rPr>
                  <a:t>|𝑐</a:t>
                </a:r>
                <a:r>
                  <a:rPr lang="fr-FR" b="0" i="0" baseline="-25000">
                    <a:latin typeface="Cambria Math" panose="02040503050406030204" pitchFamily="18" charset="0"/>
                  </a:rPr>
                  <a:t>𝑡</a:t>
                </a:r>
                <a:r>
                  <a:rPr lang="fr-FR" b="0" i="0">
                    <a:latin typeface="Cambria Math" panose="02040503050406030204" pitchFamily="18" charset="0"/>
                  </a:rPr>
                  <a:t>;</a:t>
                </a:r>
                <a:r>
                  <a:rPr lang="el-GR" b="0" i="0" dirty="0">
                    <a:latin typeface="Cambria Math" panose="02040503050406030204" pitchFamily="18" charset="0"/>
                  </a:rPr>
                  <a:t>"</a:t>
                </a:r>
                <a:r>
                  <a:rPr lang="el-GR" i="0" dirty="0"/>
                  <a:t>θ</a:t>
                </a:r>
                <a:r>
                  <a:rPr lang="fr-FR" b="0" i="0">
                    <a:latin typeface="Cambria Math" panose="02040503050406030204" pitchFamily="18" charset="0"/>
                  </a:rPr>
                  <a:t>" )〗</a:t>
                </a:r>
                <a:r>
                  <a:rPr lang="fr-FR" dirty="0"/>
                  <a:t> </a:t>
                </a:r>
              </a:p>
              <a:p>
                <a:endParaRPr lang="fr-FR" dirty="0"/>
              </a:p>
              <a:p>
                <a:r>
                  <a:rPr lang="fr-FR" dirty="0"/>
                  <a:t>Soit encore, pour des facilités de calcul, de minimiser la log-vraisemblance négative (</a:t>
                </a:r>
                <a:r>
                  <a:rPr lang="fr-FR" dirty="0" err="1"/>
                  <a:t>negative</a:t>
                </a:r>
                <a:r>
                  <a:rPr lang="fr-FR" dirty="0"/>
                  <a:t> log-</a:t>
                </a:r>
                <a:r>
                  <a:rPr lang="fr-FR" dirty="0" err="1"/>
                  <a:t>likelihood</a:t>
                </a:r>
                <a:r>
                  <a:rPr lang="fr-FR" dirty="0"/>
                  <a:t>) J(</a:t>
                </a:r>
                <a:r>
                  <a:rPr lang="el-GR" dirty="0"/>
                  <a:t>θ</a:t>
                </a:r>
                <a:r>
                  <a:rPr lang="fr-FR" dirty="0"/>
                  <a:t>) :</a:t>
                </a:r>
              </a:p>
              <a:p>
                <a:endParaRPr lang="fr-FR" dirty="0"/>
              </a:p>
              <a:p>
                <a:r>
                  <a:rPr lang="fr-FR" dirty="0"/>
                  <a:t>J(</a:t>
                </a:r>
                <a:r>
                  <a:rPr lang="el-GR" dirty="0"/>
                  <a:t>θ</a:t>
                </a:r>
                <a:r>
                  <a:rPr lang="fr-FR" dirty="0"/>
                  <a:t>) = - 1/T </a:t>
                </a:r>
                <a:r>
                  <a:rPr lang="fr-FR" i="0">
                    <a:latin typeface="Cambria Math" panose="02040503050406030204" pitchFamily="18" charset="0"/>
                  </a:rPr>
                  <a:t>∑24_(</a:t>
                </a:r>
                <a:r>
                  <a:rPr lang="fr-FR" b="0" i="0">
                    <a:latin typeface="Cambria Math" panose="02040503050406030204" pitchFamily="18" charset="0"/>
                  </a:rPr>
                  <a:t>𝑡=1)^𝑇▒〖𝑙𝑜𝑔 𝑝(𝑚</a:t>
                </a:r>
                <a:r>
                  <a:rPr lang="fr-FR" b="0" i="0" baseline="-25000">
                    <a:latin typeface="Cambria Math" panose="02040503050406030204" pitchFamily="18" charset="0"/>
                  </a:rPr>
                  <a:t>𝑡</a:t>
                </a:r>
                <a:r>
                  <a:rPr lang="fr-FR" b="0" i="0">
                    <a:latin typeface="Cambria Math" panose="02040503050406030204" pitchFamily="18" charset="0"/>
                  </a:rPr>
                  <a:t>|𝑐</a:t>
                </a:r>
                <a:r>
                  <a:rPr lang="fr-FR" b="0" i="0" baseline="-25000">
                    <a:latin typeface="Cambria Math" panose="02040503050406030204" pitchFamily="18" charset="0"/>
                  </a:rPr>
                  <a:t>𝑡</a:t>
                </a:r>
                <a:r>
                  <a:rPr lang="fr-FR" b="0" i="0">
                    <a:latin typeface="Cambria Math" panose="02040503050406030204" pitchFamily="18" charset="0"/>
                  </a:rPr>
                  <a:t>;</a:t>
                </a:r>
                <a:r>
                  <a:rPr lang="el-GR" b="0" i="0" dirty="0">
                    <a:latin typeface="Cambria Math" panose="02040503050406030204" pitchFamily="18" charset="0"/>
                  </a:rPr>
                  <a:t>"</a:t>
                </a:r>
                <a:r>
                  <a:rPr lang="el-GR" i="0" dirty="0"/>
                  <a:t>θ</a:t>
                </a:r>
                <a:r>
                  <a:rPr lang="fr-FR" b="0" i="0" dirty="0">
                    <a:latin typeface="Cambria Math" panose="02040503050406030204" pitchFamily="18" charset="0"/>
                  </a:rPr>
                  <a:t>" )</a:t>
                </a:r>
                <a:r>
                  <a:rPr lang="fr-FR" b="0" i="0">
                    <a:latin typeface="Cambria Math" panose="02040503050406030204" pitchFamily="18" charset="0"/>
                  </a:rPr>
                  <a:t>〗</a:t>
                </a:r>
                <a:r>
                  <a:rPr lang="fr-FR" dirty="0"/>
                  <a:t> = - 1/T </a:t>
                </a:r>
                <a:r>
                  <a:rPr lang="fr-FR" i="0">
                    <a:latin typeface="Cambria Math" panose="02040503050406030204" pitchFamily="18" charset="0"/>
                  </a:rPr>
                  <a:t>∑</a:t>
                </a:r>
                <a:r>
                  <a:rPr lang="fr-FR" b="0" i="0">
                    <a:latin typeface="Cambria Math" panose="02040503050406030204" pitchFamily="18" charset="0"/>
                  </a:rPr>
                  <a:t>_(𝑡=1)^𝑇</a:t>
                </a:r>
                <a:r>
                  <a:rPr lang="fr-FR" b="0" i="0" dirty="0">
                    <a:latin typeface="Cambria Math" panose="02040503050406030204" pitchFamily="18" charset="0"/>
                  </a:rPr>
                  <a:t>▒</a:t>
                </a:r>
                <a:r>
                  <a:rPr lang="fr-FR" b="0" i="0">
                    <a:latin typeface="Cambria Math" panose="02040503050406030204" pitchFamily="18" charset="0"/>
                  </a:rPr>
                  <a:t>〖log (exp⁡(</a:t>
                </a:r>
                <a:r>
                  <a:rPr lang="fr-FR" b="0" i="0" baseline="0">
                    <a:latin typeface="Cambria Math" panose="02040503050406030204" pitchFamily="18" charset="0"/>
                  </a:rPr>
                  <a:t>𝑢</a:t>
                </a:r>
                <a:r>
                  <a:rPr lang="fr-FR" b="0" i="0" baseline="-25000">
                    <a:latin typeface="Cambria Math" panose="02040503050406030204" pitchFamily="18" charset="0"/>
                  </a:rPr>
                  <a:t>𝑡,𝑐</a:t>
                </a:r>
                <a:r>
                  <a:rPr lang="fr-FR" b="0" i="0">
                    <a:latin typeface="Cambria Math" panose="02040503050406030204" pitchFamily="18" charset="0"/>
                  </a:rPr>
                  <a:t>.𝑤</a:t>
                </a:r>
                <a:r>
                  <a:rPr lang="fr-FR" b="0" i="0" baseline="-25000">
                    <a:latin typeface="Cambria Math" panose="02040503050406030204" pitchFamily="18" charset="0"/>
                  </a:rPr>
                  <a:t>𝑡,𝑚)/(∑24_(</a:t>
                </a:r>
                <a:r>
                  <a:rPr lang="fr-FR" b="0" i="0">
                    <a:latin typeface="Cambria Math" panose="02040503050406030204" pitchFamily="18" charset="0"/>
                  </a:rPr>
                  <a:t>𝑛=1)^𝑉▒exp⁡(𝑢</a:t>
                </a:r>
                <a:r>
                  <a:rPr lang="fr-FR" b="0" i="0" baseline="-25000">
                    <a:latin typeface="Cambria Math" panose="02040503050406030204" pitchFamily="18" charset="0"/>
                  </a:rPr>
                  <a:t>𝑡,𝑐</a:t>
                </a:r>
                <a:r>
                  <a:rPr lang="fr-FR" b="0" i="0">
                    <a:latin typeface="Cambria Math" panose="02040503050406030204" pitchFamily="18" charset="0"/>
                  </a:rPr>
                  <a:t>.𝑤</a:t>
                </a:r>
                <a:r>
                  <a:rPr lang="fr-FR" b="0" i="0" baseline="-25000">
                    <a:latin typeface="Cambria Math" panose="02040503050406030204" pitchFamily="18" charset="0"/>
                  </a:rPr>
                  <a:t>𝑡,𝑛) )</a:t>
                </a:r>
                <a:r>
                  <a:rPr lang="fr-FR" b="0" i="0">
                    <a:latin typeface="Cambria Math" panose="02040503050406030204" pitchFamily="18" charset="0"/>
                  </a:rPr>
                  <a:t>)〗</a:t>
                </a:r>
                <a:endParaRPr lang="fr-FR" dirty="0"/>
              </a:p>
              <a:p>
                <a:endParaRPr lang="fr-FR" dirty="0"/>
              </a:p>
              <a:p>
                <a:r>
                  <a:rPr lang="fr-FR" dirty="0"/>
                  <a:t>Ceci n’est pas possible à résoudre analytiquement, et se fait en en calculant le gradient et en ajustant les paramètres (coefficients des deux matrices) en plusieurs itérations.</a:t>
                </a:r>
              </a:p>
              <a:p>
                <a:endParaRPr lang="fr-FR" dirty="0"/>
              </a:p>
              <a:p>
                <a:r>
                  <a:rPr lang="fr-FR" dirty="0"/>
                  <a:t>En fait, le nombre de combinaisons (contexte, milieu) dans le corpus est trop important, et des optimisations doivent être faites pour améliorer la performance de l’entraînement.</a:t>
                </a:r>
              </a:p>
              <a:p>
                <a:r>
                  <a:rPr lang="fr-FR" dirty="0"/>
                  <a:t>Il s’agit de :</a:t>
                </a:r>
              </a:p>
              <a:p>
                <a:pPr marL="171450" indent="-171450">
                  <a:buFontTx/>
                  <a:buChar char="-"/>
                </a:pPr>
                <a:r>
                  <a:rPr lang="fr-FR" dirty="0"/>
                  <a:t>sous-échantillonner les termes trop fréquents pour diminuer le nombre de combinaisons à l’entraînement</a:t>
                </a:r>
              </a:p>
              <a:p>
                <a:pPr marL="171450" indent="-171450">
                  <a:buFontTx/>
                  <a:buChar char="-"/>
                </a:pPr>
                <a:r>
                  <a:rPr lang="fr-FR" dirty="0"/>
                  <a:t>modifier l’objectif de minimisation avec une technique dite d’échantillonnage négatif (</a:t>
                </a:r>
                <a:r>
                  <a:rPr lang="fr-FR" dirty="0" err="1"/>
                  <a:t>negative</a:t>
                </a:r>
                <a:r>
                  <a:rPr lang="fr-FR" dirty="0"/>
                  <a:t> sampling) qui fait que pour chaque combinaison rencontrée on n’ajuste les paramètres que pour un petit nombre d’entre eux ; sans cette technique, on compare le résultat prédit (pour le terme du milieu en fonction du contexte) en tant que valeur maximum du </a:t>
                </a:r>
                <a:r>
                  <a:rPr lang="fr-FR" dirty="0" err="1"/>
                  <a:t>softmax</a:t>
                </a:r>
                <a:r>
                  <a:rPr lang="fr-FR" dirty="0"/>
                  <a:t> avec la valeur effectivement constatée, ce qui implique la prise en compte des V termes du vocabulaire. En ne s’intéressant à chaque prédiction qu’à une petite partie du vocabulaire (le terme constatée plus quelques autres termes), on ne modifie que certains coefficients, dont les plus pertinents.  </a:t>
                </a:r>
              </a:p>
              <a:p>
                <a:endParaRPr lang="fr-FR" dirty="0"/>
              </a:p>
              <a:p>
                <a:endParaRPr lang="fr-FR" dirty="0"/>
              </a:p>
            </p:txBody>
          </p:sp>
        </mc:Fallback>
      </mc:AlternateContent>
      <p:sp>
        <p:nvSpPr>
          <p:cNvPr id="4" name="Slide Number Placeholder 3"/>
          <p:cNvSpPr>
            <a:spLocks noGrp="1"/>
          </p:cNvSpPr>
          <p:nvPr>
            <p:ph type="sldNum" sz="quarter" idx="5"/>
          </p:nvPr>
        </p:nvSpPr>
        <p:spPr/>
        <p:txBody>
          <a:bodyPr/>
          <a:lstStyle/>
          <a:p>
            <a:fld id="{0C1CCA76-C343-4080-84BC-9836FF2967C8}" type="slidenum">
              <a:rPr lang="fr-FR" smtClean="0"/>
              <a:t>11</a:t>
            </a:fld>
            <a:endParaRPr lang="fr-FR"/>
          </a:p>
        </p:txBody>
      </p:sp>
    </p:spTree>
    <p:extLst>
      <p:ext uri="{BB962C8B-B14F-4D97-AF65-F5344CB8AC3E}">
        <p14:creationId xmlns:p14="http://schemas.microsoft.com/office/powerpoint/2010/main" val="2695282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Paramètres :</a:t>
            </a:r>
          </a:p>
          <a:p>
            <a:r>
              <a:rPr lang="fr-FR" dirty="0" err="1"/>
              <a:t>l_textes_l_tokens</a:t>
            </a:r>
            <a:r>
              <a:rPr lang="fr-FR" dirty="0"/>
              <a:t> : liste des textes (docs) sous forme de listes de </a:t>
            </a:r>
            <a:r>
              <a:rPr lang="fr-FR" dirty="0" err="1"/>
              <a:t>tokens</a:t>
            </a:r>
            <a:endParaRPr lang="fr-FR" dirty="0"/>
          </a:p>
          <a:p>
            <a:r>
              <a:rPr lang="fr-FR" dirty="0"/>
              <a:t>size : nombre de dimensions de l’</a:t>
            </a:r>
            <a:r>
              <a:rPr lang="fr-FR" dirty="0" err="1"/>
              <a:t>embedding</a:t>
            </a:r>
            <a:r>
              <a:rPr lang="fr-FR" dirty="0"/>
              <a:t> (100 par défaut). 300 est la taille des </a:t>
            </a:r>
            <a:r>
              <a:rPr lang="fr-FR" dirty="0" err="1"/>
              <a:t>embeddings</a:t>
            </a:r>
            <a:r>
              <a:rPr lang="fr-FR" dirty="0"/>
              <a:t> pré-entraînés classique. Pour des petits corpus homogènes, le nombre de dimensions peut être (légèrement) inférieur</a:t>
            </a:r>
          </a:p>
          <a:p>
            <a:r>
              <a:rPr lang="fr-FR" dirty="0" err="1"/>
              <a:t>window</a:t>
            </a:r>
            <a:r>
              <a:rPr lang="fr-FR" dirty="0"/>
              <a:t> : taille de la demi-fenêtre de contexte (distance maximum entre </a:t>
            </a:r>
            <a:r>
              <a:rPr lang="fr-FR" dirty="0" err="1"/>
              <a:t>token</a:t>
            </a:r>
            <a:r>
              <a:rPr lang="fr-FR" dirty="0"/>
              <a:t> du contexte et </a:t>
            </a:r>
            <a:r>
              <a:rPr lang="fr-FR" dirty="0" err="1"/>
              <a:t>token</a:t>
            </a:r>
            <a:r>
              <a:rPr lang="fr-FR" dirty="0"/>
              <a:t> courant). 5 est le défaut. Dans le cas où tous les </a:t>
            </a:r>
            <a:r>
              <a:rPr lang="fr-FR" dirty="0" err="1"/>
              <a:t>tokens</a:t>
            </a:r>
            <a:r>
              <a:rPr lang="fr-FR" dirty="0"/>
              <a:t> sont retenus, une plus petite valeur insiste sur les relations syntaxiques et sémantiques fortes, une plus grande valeur a tendance à mettre l’accent sur les relations sémantiques les plus larges</a:t>
            </a:r>
          </a:p>
          <a:p>
            <a:r>
              <a:rPr lang="fr-FR" dirty="0" err="1"/>
              <a:t>sg</a:t>
            </a:r>
            <a:r>
              <a:rPr lang="fr-FR" dirty="0"/>
              <a:t> : 0 si modèle CBOW (le défaut), 1 si </a:t>
            </a:r>
            <a:r>
              <a:rPr lang="fr-FR" dirty="0" err="1"/>
              <a:t>skig</a:t>
            </a:r>
            <a:r>
              <a:rPr lang="fr-FR" dirty="0"/>
              <a:t>-gram</a:t>
            </a:r>
          </a:p>
          <a:p>
            <a:r>
              <a:rPr lang="fr-FR" sz="1200" b="0" i="0" kern="1200" dirty="0" err="1">
                <a:solidFill>
                  <a:schemeClr val="tx1"/>
                </a:solidFill>
                <a:effectLst/>
                <a:latin typeface="+mn-lt"/>
                <a:ea typeface="+mn-ea"/>
                <a:cs typeface="+mn-cs"/>
              </a:rPr>
              <a:t>min_count</a:t>
            </a:r>
            <a:r>
              <a:rPr lang="fr-FR" sz="1200" b="0" i="0" kern="1200" dirty="0">
                <a:solidFill>
                  <a:schemeClr val="tx1"/>
                </a:solidFill>
                <a:effectLst/>
                <a:latin typeface="+mn-lt"/>
                <a:ea typeface="+mn-ea"/>
                <a:cs typeface="+mn-cs"/>
              </a:rPr>
              <a:t> : fréquence absolue minimum dans le corpus pour qu'un terme soit retenu. Défaut = 5. Avec un effet équivalent, on peut aussi utiliser le nb de termes retenus au final </a:t>
            </a:r>
            <a:r>
              <a:rPr lang="fr-FR" sz="1200" b="0" i="0" kern="1200" dirty="0" err="1">
                <a:solidFill>
                  <a:schemeClr val="tx1"/>
                </a:solidFill>
                <a:effectLst/>
                <a:latin typeface="+mn-lt"/>
                <a:ea typeface="+mn-ea"/>
                <a:cs typeface="+mn-cs"/>
              </a:rPr>
              <a:t>max_final_vocab</a:t>
            </a:r>
            <a:r>
              <a:rPr lang="fr-FR" sz="1200" b="0" i="0" kern="1200" dirty="0">
                <a:solidFill>
                  <a:schemeClr val="tx1"/>
                </a:solidFill>
                <a:effectLst/>
                <a:latin typeface="+mn-lt"/>
                <a:ea typeface="+mn-ea"/>
                <a:cs typeface="+mn-cs"/>
              </a:rPr>
              <a:t> (None par défaut)</a:t>
            </a:r>
          </a:p>
          <a:p>
            <a:r>
              <a:rPr lang="fr-FR" sz="1200" b="0" i="0" kern="1200" dirty="0" err="1">
                <a:solidFill>
                  <a:schemeClr val="tx1"/>
                </a:solidFill>
                <a:effectLst/>
                <a:latin typeface="+mn-lt"/>
                <a:ea typeface="+mn-ea"/>
                <a:cs typeface="+mn-cs"/>
              </a:rPr>
              <a:t>workers</a:t>
            </a:r>
            <a:r>
              <a:rPr lang="fr-FR" sz="1200" b="0" i="0" kern="1200" dirty="0">
                <a:solidFill>
                  <a:schemeClr val="tx1"/>
                </a:solidFill>
                <a:effectLst/>
                <a:latin typeface="+mn-lt"/>
                <a:ea typeface="+mn-ea"/>
                <a:cs typeface="+mn-cs"/>
              </a:rPr>
              <a:t> : nb d'unités participant au </a:t>
            </a:r>
            <a:r>
              <a:rPr lang="fr-FR" sz="1200" b="0" i="0" kern="1200" dirty="0" err="1">
                <a:solidFill>
                  <a:schemeClr val="tx1"/>
                </a:solidFill>
                <a:effectLst/>
                <a:latin typeface="+mn-lt"/>
                <a:ea typeface="+mn-ea"/>
                <a:cs typeface="+mn-cs"/>
              </a:rPr>
              <a:t>processing</a:t>
            </a:r>
            <a:r>
              <a:rPr lang="fr-FR" sz="1200" b="0" i="0" kern="1200" dirty="0">
                <a:solidFill>
                  <a:schemeClr val="tx1"/>
                </a:solidFill>
                <a:effectLst/>
                <a:latin typeface="+mn-lt"/>
                <a:ea typeface="+mn-ea"/>
                <a:cs typeface="+mn-cs"/>
              </a:rPr>
              <a:t> (quand la machine le permet), défaut = 3</a:t>
            </a:r>
          </a:p>
          <a:p>
            <a:r>
              <a:rPr lang="fr-FR" sz="1200" b="0" i="0" kern="1200" dirty="0" err="1">
                <a:solidFill>
                  <a:schemeClr val="tx1"/>
                </a:solidFill>
                <a:effectLst/>
                <a:latin typeface="+mn-lt"/>
                <a:ea typeface="+mn-ea"/>
                <a:cs typeface="+mn-cs"/>
              </a:rPr>
              <a:t>total_examples</a:t>
            </a:r>
            <a:r>
              <a:rPr lang="fr-FR" sz="1200" b="0" i="0" kern="1200" dirty="0">
                <a:solidFill>
                  <a:schemeClr val="tx1"/>
                </a:solidFill>
                <a:effectLst/>
                <a:latin typeface="+mn-lt"/>
                <a:ea typeface="+mn-ea"/>
                <a:cs typeface="+mn-cs"/>
              </a:rPr>
              <a:t> : nb d’exemples dans l’ensemble d’entraînement (on peut prendre l’ensemble des docs du corpus)</a:t>
            </a:r>
          </a:p>
          <a:p>
            <a:r>
              <a:rPr lang="fr-FR" sz="1200" b="0" i="0" kern="1200" dirty="0" err="1">
                <a:solidFill>
                  <a:schemeClr val="tx1"/>
                </a:solidFill>
                <a:effectLst/>
                <a:latin typeface="+mn-lt"/>
                <a:ea typeface="+mn-ea"/>
                <a:cs typeface="+mn-cs"/>
              </a:rPr>
              <a:t>epochs</a:t>
            </a:r>
            <a:r>
              <a:rPr lang="fr-FR" sz="1200" b="0" i="0" kern="1200" dirty="0">
                <a:solidFill>
                  <a:schemeClr val="tx1"/>
                </a:solidFill>
                <a:effectLst/>
                <a:latin typeface="+mn-lt"/>
                <a:ea typeface="+mn-ea"/>
                <a:cs typeface="+mn-cs"/>
              </a:rPr>
              <a:t> : nb d’époques (itérations </a:t>
            </a:r>
            <a:r>
              <a:rPr lang="fr-FR" sz="1200" b="0" i="0" kern="1200" dirty="0" err="1">
                <a:solidFill>
                  <a:schemeClr val="tx1"/>
                </a:solidFill>
                <a:effectLst/>
                <a:latin typeface="+mn-lt"/>
                <a:ea typeface="+mn-ea"/>
                <a:cs typeface="+mn-cs"/>
              </a:rPr>
              <a:t>forward</a:t>
            </a:r>
            <a:r>
              <a:rPr lang="fr-FR" sz="1200" b="0" i="0" kern="1200" dirty="0">
                <a:solidFill>
                  <a:schemeClr val="tx1"/>
                </a:solidFill>
                <a:effectLst/>
                <a:latin typeface="+mn-lt"/>
                <a:ea typeface="+mn-ea"/>
                <a:cs typeface="+mn-cs"/>
              </a:rPr>
              <a:t>/</a:t>
            </a:r>
            <a:r>
              <a:rPr lang="fr-FR" sz="1200" b="0" i="0" kern="1200" dirty="0" err="1">
                <a:solidFill>
                  <a:schemeClr val="tx1"/>
                </a:solidFill>
                <a:effectLst/>
                <a:latin typeface="+mn-lt"/>
                <a:ea typeface="+mn-ea"/>
                <a:cs typeface="+mn-cs"/>
              </a:rPr>
              <a:t>backward</a:t>
            </a:r>
            <a:r>
              <a:rPr lang="fr-FR" sz="1200" b="0" i="0" kern="1200" dirty="0">
                <a:solidFill>
                  <a:schemeClr val="tx1"/>
                </a:solidFill>
                <a:effectLst/>
                <a:latin typeface="+mn-lt"/>
                <a:ea typeface="+mn-ea"/>
                <a:cs typeface="+mn-cs"/>
              </a:rPr>
              <a:t>) pour l’entraînement </a:t>
            </a:r>
          </a:p>
          <a:p>
            <a:endParaRPr lang="fr-FR" sz="1200" b="0" i="0" kern="1200" dirty="0">
              <a:solidFill>
                <a:schemeClr val="tx1"/>
              </a:solidFill>
              <a:effectLst/>
              <a:latin typeface="+mn-lt"/>
              <a:ea typeface="+mn-ea"/>
              <a:cs typeface="+mn-cs"/>
            </a:endParaRPr>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12</a:t>
            </a:fld>
            <a:endParaRPr lang="fr-FR"/>
          </a:p>
        </p:txBody>
      </p:sp>
    </p:spTree>
    <p:extLst>
      <p:ext uri="{BB962C8B-B14F-4D97-AF65-F5344CB8AC3E}">
        <p14:creationId xmlns:p14="http://schemas.microsoft.com/office/powerpoint/2010/main" val="3094332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8D6A-FE49-4AE4-AE2E-E13468FB97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9D748987-0582-45AD-BC7C-CE31DDAEF5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8AF0EAA2-6418-4768-BBC2-54CFDB724712}"/>
              </a:ext>
            </a:extLst>
          </p:cNvPr>
          <p:cNvSpPr>
            <a:spLocks noGrp="1"/>
          </p:cNvSpPr>
          <p:nvPr>
            <p:ph type="dt" sz="half" idx="10"/>
          </p:nvPr>
        </p:nvSpPr>
        <p:spPr/>
        <p:txBody>
          <a:bodyPr/>
          <a:lstStyle/>
          <a:p>
            <a:fld id="{A4072693-5F27-4B15-AFD3-D1CE3157F5F7}" type="datetimeFigureOut">
              <a:rPr lang="fr-FR" smtClean="0"/>
              <a:t>31/01/2022</a:t>
            </a:fld>
            <a:endParaRPr lang="fr-FR"/>
          </a:p>
        </p:txBody>
      </p:sp>
      <p:sp>
        <p:nvSpPr>
          <p:cNvPr id="5" name="Footer Placeholder 4">
            <a:extLst>
              <a:ext uri="{FF2B5EF4-FFF2-40B4-BE49-F238E27FC236}">
                <a16:creationId xmlns:a16="http://schemas.microsoft.com/office/drawing/2014/main" id="{1C788802-5BF7-4846-AF63-F3A94798317E}"/>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75899136-C167-4939-860A-2BCA64018D3B}"/>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3483457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077B4-9E5C-4269-BB7F-B802B14000BA}"/>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D460815E-0A9E-4989-B94C-F7AB040810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11AB1F3F-D02B-47AE-AC80-F0F596FC34A4}"/>
              </a:ext>
            </a:extLst>
          </p:cNvPr>
          <p:cNvSpPr>
            <a:spLocks noGrp="1"/>
          </p:cNvSpPr>
          <p:nvPr>
            <p:ph type="dt" sz="half" idx="10"/>
          </p:nvPr>
        </p:nvSpPr>
        <p:spPr/>
        <p:txBody>
          <a:bodyPr/>
          <a:lstStyle/>
          <a:p>
            <a:fld id="{A4072693-5F27-4B15-AFD3-D1CE3157F5F7}" type="datetimeFigureOut">
              <a:rPr lang="fr-FR" smtClean="0"/>
              <a:t>31/01/2022</a:t>
            </a:fld>
            <a:endParaRPr lang="fr-FR"/>
          </a:p>
        </p:txBody>
      </p:sp>
      <p:sp>
        <p:nvSpPr>
          <p:cNvPr id="5" name="Footer Placeholder 4">
            <a:extLst>
              <a:ext uri="{FF2B5EF4-FFF2-40B4-BE49-F238E27FC236}">
                <a16:creationId xmlns:a16="http://schemas.microsoft.com/office/drawing/2014/main" id="{4399FE5B-AA25-4310-B440-27899E7E2159}"/>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E6F42515-3F4A-44C7-979D-C58883A60861}"/>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1206084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BD5386-7CAF-4D76-BD6A-E1FEBFC953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5C017DF0-C2A6-4BB8-9BA4-745E8BA146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134FED21-33FF-445E-924D-D0216E8C4791}"/>
              </a:ext>
            </a:extLst>
          </p:cNvPr>
          <p:cNvSpPr>
            <a:spLocks noGrp="1"/>
          </p:cNvSpPr>
          <p:nvPr>
            <p:ph type="dt" sz="half" idx="10"/>
          </p:nvPr>
        </p:nvSpPr>
        <p:spPr/>
        <p:txBody>
          <a:bodyPr/>
          <a:lstStyle/>
          <a:p>
            <a:fld id="{A4072693-5F27-4B15-AFD3-D1CE3157F5F7}" type="datetimeFigureOut">
              <a:rPr lang="fr-FR" smtClean="0"/>
              <a:t>31/01/2022</a:t>
            </a:fld>
            <a:endParaRPr lang="fr-FR"/>
          </a:p>
        </p:txBody>
      </p:sp>
      <p:sp>
        <p:nvSpPr>
          <p:cNvPr id="5" name="Footer Placeholder 4">
            <a:extLst>
              <a:ext uri="{FF2B5EF4-FFF2-40B4-BE49-F238E27FC236}">
                <a16:creationId xmlns:a16="http://schemas.microsoft.com/office/drawing/2014/main" id="{337ABA63-C548-403F-BC51-7E4B3136C090}"/>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128EE118-2260-4CC0-A4CE-DD1ED9C246AD}"/>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1119674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0752F-353B-4E27-87DD-57943F3B7330}"/>
              </a:ext>
            </a:extLst>
          </p:cNvPr>
          <p:cNvSpPr>
            <a:spLocks noGrp="1"/>
          </p:cNvSpPr>
          <p:nvPr>
            <p:ph type="title"/>
          </p:nvPr>
        </p:nvSpPr>
        <p:spPr>
          <a:xfrm>
            <a:off x="409073" y="136525"/>
            <a:ext cx="11454063" cy="657557"/>
          </a:xfrm>
          <a:ln>
            <a:noFill/>
          </a:ln>
        </p:spPr>
        <p:txBody>
          <a:bodyPr/>
          <a:lstStyle>
            <a:lvl1pPr>
              <a:defRPr>
                <a:solidFill>
                  <a:srgbClr val="002060"/>
                </a:solidFill>
              </a:defRPr>
            </a:lvl1pPr>
          </a:lstStyle>
          <a:p>
            <a:r>
              <a:rPr lang="en-US" dirty="0"/>
              <a:t>Click to edit Master title style</a:t>
            </a:r>
            <a:endParaRPr lang="fr-FR" dirty="0"/>
          </a:p>
        </p:txBody>
      </p:sp>
      <p:sp>
        <p:nvSpPr>
          <p:cNvPr id="3" name="Content Placeholder 2">
            <a:extLst>
              <a:ext uri="{FF2B5EF4-FFF2-40B4-BE49-F238E27FC236}">
                <a16:creationId xmlns:a16="http://schemas.microsoft.com/office/drawing/2014/main" id="{15E4C0FB-F118-4DCF-B06F-7F64C4FB026C}"/>
              </a:ext>
            </a:extLst>
          </p:cNvPr>
          <p:cNvSpPr>
            <a:spLocks noGrp="1"/>
          </p:cNvSpPr>
          <p:nvPr>
            <p:ph idx="1"/>
          </p:nvPr>
        </p:nvSpPr>
        <p:spPr>
          <a:xfrm>
            <a:off x="838200" y="1060363"/>
            <a:ext cx="10515600" cy="5162839"/>
          </a:xfrm>
        </p:spPr>
        <p:txBody>
          <a:bodyPr/>
          <a:lstStyle>
            <a:lvl1pPr marL="457200" indent="-457200">
              <a:buClr>
                <a:srgbClr val="002060"/>
              </a:buClr>
              <a:buSzPct val="125000"/>
              <a:buFont typeface="Courier New" panose="02070309020205020404" pitchFamily="49" charset="0"/>
              <a:buChar char="o"/>
              <a:defRPr/>
            </a:lvl1pPr>
            <a:lvl2pPr marL="800100" indent="-342900">
              <a:buClr>
                <a:srgbClr val="002060"/>
              </a:buClr>
              <a:buSzPct val="150000"/>
              <a:buFont typeface="Calibri" panose="020F0502020204030204" pitchFamily="34" charset="0"/>
              <a:buChar char="-"/>
              <a:defRPr/>
            </a:lvl2pPr>
            <a:lvl3pPr marL="1143000" indent="-228600">
              <a:buSzPct val="10000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Date Placeholder 3">
            <a:extLst>
              <a:ext uri="{FF2B5EF4-FFF2-40B4-BE49-F238E27FC236}">
                <a16:creationId xmlns:a16="http://schemas.microsoft.com/office/drawing/2014/main" id="{A0EF4677-2746-4F31-8B81-165598046BC2}"/>
              </a:ext>
            </a:extLst>
          </p:cNvPr>
          <p:cNvSpPr>
            <a:spLocks noGrp="1"/>
          </p:cNvSpPr>
          <p:nvPr>
            <p:ph type="dt" sz="half" idx="10"/>
          </p:nvPr>
        </p:nvSpPr>
        <p:spPr/>
        <p:txBody>
          <a:bodyPr/>
          <a:lstStyle/>
          <a:p>
            <a:fld id="{A4072693-5F27-4B15-AFD3-D1CE3157F5F7}" type="datetimeFigureOut">
              <a:rPr lang="fr-FR" smtClean="0"/>
              <a:t>31/01/2022</a:t>
            </a:fld>
            <a:endParaRPr lang="fr-FR"/>
          </a:p>
        </p:txBody>
      </p:sp>
      <p:sp>
        <p:nvSpPr>
          <p:cNvPr id="5" name="Footer Placeholder 4">
            <a:extLst>
              <a:ext uri="{FF2B5EF4-FFF2-40B4-BE49-F238E27FC236}">
                <a16:creationId xmlns:a16="http://schemas.microsoft.com/office/drawing/2014/main" id="{B2576B85-CF1A-495F-A44A-2EDF2F7D388D}"/>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CEE834A7-FEC3-4722-9D6E-C41DE610C89C}"/>
              </a:ext>
            </a:extLst>
          </p:cNvPr>
          <p:cNvSpPr>
            <a:spLocks noGrp="1"/>
          </p:cNvSpPr>
          <p:nvPr>
            <p:ph type="sldNum" sz="quarter" idx="12"/>
          </p:nvPr>
        </p:nvSpPr>
        <p:spPr/>
        <p:txBody>
          <a:bodyPr/>
          <a:lstStyle/>
          <a:p>
            <a:fld id="{A0456619-4A51-48C6-A3C2-A53A822707F7}" type="slidenum">
              <a:rPr lang="fr-FR" smtClean="0"/>
              <a:t>‹#›</a:t>
            </a:fld>
            <a:endParaRPr lang="fr-FR"/>
          </a:p>
        </p:txBody>
      </p:sp>
      <p:cxnSp>
        <p:nvCxnSpPr>
          <p:cNvPr id="8" name="Straight Connector 7">
            <a:extLst>
              <a:ext uri="{FF2B5EF4-FFF2-40B4-BE49-F238E27FC236}">
                <a16:creationId xmlns:a16="http://schemas.microsoft.com/office/drawing/2014/main" id="{C5428A14-5C55-48DD-BD21-B6AC253EAAE0}"/>
              </a:ext>
            </a:extLst>
          </p:cNvPr>
          <p:cNvCxnSpPr>
            <a:cxnSpLocks/>
          </p:cNvCxnSpPr>
          <p:nvPr userDrawn="1"/>
        </p:nvCxnSpPr>
        <p:spPr>
          <a:xfrm>
            <a:off x="54142" y="927222"/>
            <a:ext cx="12083716"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210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3EF23-D7A1-4E6D-AFCE-18FA3A02FC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80F775FA-F1DC-4EFE-8611-17740D11CE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188F59-CB9C-4256-9DB7-6366362A8698}"/>
              </a:ext>
            </a:extLst>
          </p:cNvPr>
          <p:cNvSpPr>
            <a:spLocks noGrp="1"/>
          </p:cNvSpPr>
          <p:nvPr>
            <p:ph type="dt" sz="half" idx="10"/>
          </p:nvPr>
        </p:nvSpPr>
        <p:spPr/>
        <p:txBody>
          <a:bodyPr/>
          <a:lstStyle/>
          <a:p>
            <a:fld id="{A4072693-5F27-4B15-AFD3-D1CE3157F5F7}" type="datetimeFigureOut">
              <a:rPr lang="fr-FR" smtClean="0"/>
              <a:t>31/01/2022</a:t>
            </a:fld>
            <a:endParaRPr lang="fr-FR"/>
          </a:p>
        </p:txBody>
      </p:sp>
      <p:sp>
        <p:nvSpPr>
          <p:cNvPr id="5" name="Footer Placeholder 4">
            <a:extLst>
              <a:ext uri="{FF2B5EF4-FFF2-40B4-BE49-F238E27FC236}">
                <a16:creationId xmlns:a16="http://schemas.microsoft.com/office/drawing/2014/main" id="{001D166D-50B6-4E17-A33D-E6DA1EE42C51}"/>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6C58F107-6676-486E-973E-0B9DCC15D836}"/>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353902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2E9AD-E9CD-4ECC-9F8A-5EACF9CA2455}"/>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B6D1E6AF-4DC4-43D3-BA94-04C5CF549F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4F86B75F-2FD8-4E49-BD3D-927C7D8B9E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45C5B507-CA8C-4E2D-8596-5949A1BF894D}"/>
              </a:ext>
            </a:extLst>
          </p:cNvPr>
          <p:cNvSpPr>
            <a:spLocks noGrp="1"/>
          </p:cNvSpPr>
          <p:nvPr>
            <p:ph type="dt" sz="half" idx="10"/>
          </p:nvPr>
        </p:nvSpPr>
        <p:spPr/>
        <p:txBody>
          <a:bodyPr/>
          <a:lstStyle/>
          <a:p>
            <a:fld id="{A4072693-5F27-4B15-AFD3-D1CE3157F5F7}" type="datetimeFigureOut">
              <a:rPr lang="fr-FR" smtClean="0"/>
              <a:t>31/01/2022</a:t>
            </a:fld>
            <a:endParaRPr lang="fr-FR"/>
          </a:p>
        </p:txBody>
      </p:sp>
      <p:sp>
        <p:nvSpPr>
          <p:cNvPr id="6" name="Footer Placeholder 5">
            <a:extLst>
              <a:ext uri="{FF2B5EF4-FFF2-40B4-BE49-F238E27FC236}">
                <a16:creationId xmlns:a16="http://schemas.microsoft.com/office/drawing/2014/main" id="{BC67B1F4-0CE7-4B4D-B693-22DC1EE5F3B7}"/>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4A85C28F-D237-4FC3-864B-B3D0702F328A}"/>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2853001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22940-F7A0-4FA6-8BD8-FD570A219B05}"/>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654380D1-7B94-47D2-B8F7-7BDBFAFC23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4C294A-14C6-41F8-9C83-8F4339F662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3BB943C4-09C5-4DF7-9489-4B61F5A804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4F57B6-06E8-48B3-80F7-8F2F9DD20D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9E306D8D-C746-484D-8C29-45C908AE7A47}"/>
              </a:ext>
            </a:extLst>
          </p:cNvPr>
          <p:cNvSpPr>
            <a:spLocks noGrp="1"/>
          </p:cNvSpPr>
          <p:nvPr>
            <p:ph type="dt" sz="half" idx="10"/>
          </p:nvPr>
        </p:nvSpPr>
        <p:spPr/>
        <p:txBody>
          <a:bodyPr/>
          <a:lstStyle/>
          <a:p>
            <a:fld id="{A4072693-5F27-4B15-AFD3-D1CE3157F5F7}" type="datetimeFigureOut">
              <a:rPr lang="fr-FR" smtClean="0"/>
              <a:t>31/01/2022</a:t>
            </a:fld>
            <a:endParaRPr lang="fr-FR"/>
          </a:p>
        </p:txBody>
      </p:sp>
      <p:sp>
        <p:nvSpPr>
          <p:cNvPr id="8" name="Footer Placeholder 7">
            <a:extLst>
              <a:ext uri="{FF2B5EF4-FFF2-40B4-BE49-F238E27FC236}">
                <a16:creationId xmlns:a16="http://schemas.microsoft.com/office/drawing/2014/main" id="{DF9A6E70-B62D-4514-B9B9-F582C5A0651A}"/>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FFECAA02-8651-45C3-A690-47E85F3895CB}"/>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1446907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8104F-113C-4DE1-B75D-9902134554E9}"/>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8B50A83A-93C5-4530-A9D5-531750D19FAA}"/>
              </a:ext>
            </a:extLst>
          </p:cNvPr>
          <p:cNvSpPr>
            <a:spLocks noGrp="1"/>
          </p:cNvSpPr>
          <p:nvPr>
            <p:ph type="dt" sz="half" idx="10"/>
          </p:nvPr>
        </p:nvSpPr>
        <p:spPr/>
        <p:txBody>
          <a:bodyPr/>
          <a:lstStyle/>
          <a:p>
            <a:fld id="{A4072693-5F27-4B15-AFD3-D1CE3157F5F7}" type="datetimeFigureOut">
              <a:rPr lang="fr-FR" smtClean="0"/>
              <a:t>31/01/2022</a:t>
            </a:fld>
            <a:endParaRPr lang="fr-FR"/>
          </a:p>
        </p:txBody>
      </p:sp>
      <p:sp>
        <p:nvSpPr>
          <p:cNvPr id="4" name="Footer Placeholder 3">
            <a:extLst>
              <a:ext uri="{FF2B5EF4-FFF2-40B4-BE49-F238E27FC236}">
                <a16:creationId xmlns:a16="http://schemas.microsoft.com/office/drawing/2014/main" id="{19BFF684-972C-43A0-931B-C2E17D2671D7}"/>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59776726-765C-42B4-813C-73D86EB70AE8}"/>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4035035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6C8A-34A8-4226-A35F-01FE1DC5F7CB}"/>
              </a:ext>
            </a:extLst>
          </p:cNvPr>
          <p:cNvSpPr>
            <a:spLocks noGrp="1"/>
          </p:cNvSpPr>
          <p:nvPr>
            <p:ph type="dt" sz="half" idx="10"/>
          </p:nvPr>
        </p:nvSpPr>
        <p:spPr/>
        <p:txBody>
          <a:bodyPr/>
          <a:lstStyle/>
          <a:p>
            <a:fld id="{A4072693-5F27-4B15-AFD3-D1CE3157F5F7}" type="datetimeFigureOut">
              <a:rPr lang="fr-FR" smtClean="0"/>
              <a:t>31/01/2022</a:t>
            </a:fld>
            <a:endParaRPr lang="fr-FR"/>
          </a:p>
        </p:txBody>
      </p:sp>
      <p:sp>
        <p:nvSpPr>
          <p:cNvPr id="3" name="Footer Placeholder 2">
            <a:extLst>
              <a:ext uri="{FF2B5EF4-FFF2-40B4-BE49-F238E27FC236}">
                <a16:creationId xmlns:a16="http://schemas.microsoft.com/office/drawing/2014/main" id="{E74B14C7-4FB9-4979-A8ED-F4F5CC03983E}"/>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C61C5A70-E700-4342-91E8-0CA0BE263A61}"/>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2907569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43575-9C84-4E17-9434-0CF30F7126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7F945DB1-E965-4399-A52F-C1D47F1886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7F8281D4-6FDF-4315-B4B7-0C5D5041F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E2DD96-1586-4132-BF66-D67D33119C19}"/>
              </a:ext>
            </a:extLst>
          </p:cNvPr>
          <p:cNvSpPr>
            <a:spLocks noGrp="1"/>
          </p:cNvSpPr>
          <p:nvPr>
            <p:ph type="dt" sz="half" idx="10"/>
          </p:nvPr>
        </p:nvSpPr>
        <p:spPr/>
        <p:txBody>
          <a:bodyPr/>
          <a:lstStyle/>
          <a:p>
            <a:fld id="{A4072693-5F27-4B15-AFD3-D1CE3157F5F7}" type="datetimeFigureOut">
              <a:rPr lang="fr-FR" smtClean="0"/>
              <a:t>31/01/2022</a:t>
            </a:fld>
            <a:endParaRPr lang="fr-FR"/>
          </a:p>
        </p:txBody>
      </p:sp>
      <p:sp>
        <p:nvSpPr>
          <p:cNvPr id="6" name="Footer Placeholder 5">
            <a:extLst>
              <a:ext uri="{FF2B5EF4-FFF2-40B4-BE49-F238E27FC236}">
                <a16:creationId xmlns:a16="http://schemas.microsoft.com/office/drawing/2014/main" id="{39E113DF-DE90-4EA9-9685-4F2AE5B457F3}"/>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85C442C5-D8D9-4EC1-AA04-CE0DBBC1E5C4}"/>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1702435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67453-1E38-4F25-92C2-B30607197B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E387E3AB-CEF1-4FA8-9275-82A9CAD9C1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F765862C-998F-4A96-8279-D76E887F5D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D18578-13D7-4457-98AD-62BB4DECFECB}"/>
              </a:ext>
            </a:extLst>
          </p:cNvPr>
          <p:cNvSpPr>
            <a:spLocks noGrp="1"/>
          </p:cNvSpPr>
          <p:nvPr>
            <p:ph type="dt" sz="half" idx="10"/>
          </p:nvPr>
        </p:nvSpPr>
        <p:spPr/>
        <p:txBody>
          <a:bodyPr/>
          <a:lstStyle/>
          <a:p>
            <a:fld id="{A4072693-5F27-4B15-AFD3-D1CE3157F5F7}" type="datetimeFigureOut">
              <a:rPr lang="fr-FR" smtClean="0"/>
              <a:t>31/01/2022</a:t>
            </a:fld>
            <a:endParaRPr lang="fr-FR"/>
          </a:p>
        </p:txBody>
      </p:sp>
      <p:sp>
        <p:nvSpPr>
          <p:cNvPr id="6" name="Footer Placeholder 5">
            <a:extLst>
              <a:ext uri="{FF2B5EF4-FFF2-40B4-BE49-F238E27FC236}">
                <a16:creationId xmlns:a16="http://schemas.microsoft.com/office/drawing/2014/main" id="{E3929615-1BBA-41AA-95FB-A2E37E83089D}"/>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F61117A6-52DF-4C8F-B4CC-209D1826CBC0}"/>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1667704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5193FC-8054-47D6-8C25-243F161A95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9CBF5747-300F-49CE-8A0D-7DC86EC3E0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4447F558-B783-43E4-8489-0733F1A5F0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072693-5F27-4B15-AFD3-D1CE3157F5F7}" type="datetimeFigureOut">
              <a:rPr lang="fr-FR" smtClean="0"/>
              <a:t>31/01/2022</a:t>
            </a:fld>
            <a:endParaRPr lang="fr-FR"/>
          </a:p>
        </p:txBody>
      </p:sp>
      <p:sp>
        <p:nvSpPr>
          <p:cNvPr id="5" name="Footer Placeholder 4">
            <a:extLst>
              <a:ext uri="{FF2B5EF4-FFF2-40B4-BE49-F238E27FC236}">
                <a16:creationId xmlns:a16="http://schemas.microsoft.com/office/drawing/2014/main" id="{61B3D547-5A03-4316-B925-1FA86927C4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EAFE6EDB-FC41-41EC-B45A-5155BF1EBD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456619-4A51-48C6-A3C2-A53A822707F7}" type="slidenum">
              <a:rPr lang="fr-FR" smtClean="0"/>
              <a:t>‹#›</a:t>
            </a:fld>
            <a:endParaRPr lang="fr-FR"/>
          </a:p>
        </p:txBody>
      </p:sp>
    </p:spTree>
    <p:extLst>
      <p:ext uri="{BB962C8B-B14F-4D97-AF65-F5344CB8AC3E}">
        <p14:creationId xmlns:p14="http://schemas.microsoft.com/office/powerpoint/2010/main" val="523759078"/>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projector.tensorflow.or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0.png"/><Relationship Id="rId7" Type="http://schemas.openxmlformats.org/officeDocument/2006/relationships/image" Target="../media/image29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80.png"/><Relationship Id="rId5" Type="http://schemas.openxmlformats.org/officeDocument/2006/relationships/image" Target="../media/image270.png"/><Relationship Id="rId4" Type="http://schemas.openxmlformats.org/officeDocument/2006/relationships/image" Target="../media/image25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4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5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liferay.de.dariah.eu/tatom/" TargetMode="External"/><Relationship Id="rId2" Type="http://schemas.openxmlformats.org/officeDocument/2006/relationships/hyperlink" Target="https://web.stanford.edu/~jurafsky/slp3/"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2530" y="586343"/>
            <a:ext cx="6705600" cy="1655763"/>
          </a:xfrm>
        </p:spPr>
        <p:txBody>
          <a:bodyPr>
            <a:normAutofit/>
          </a:bodyPr>
          <a:lstStyle/>
          <a:p>
            <a:r>
              <a:rPr lang="fr-FR" sz="4000" b="1" dirty="0">
                <a:latin typeface="Helvetica Light"/>
              </a:rPr>
              <a:t>NLP et Analyse Textuelle</a:t>
            </a:r>
            <a:br>
              <a:rPr lang="fr-FR" sz="4000" b="1" dirty="0">
                <a:latin typeface="Helvetica Light"/>
              </a:rPr>
            </a:br>
            <a:endParaRPr lang="fr-FR" sz="4800" b="1" dirty="0">
              <a:latin typeface="Helvetica Light"/>
            </a:endParaRPr>
          </a:p>
        </p:txBody>
      </p:sp>
      <p:sp>
        <p:nvSpPr>
          <p:cNvPr id="3" name="Subtitle 2"/>
          <p:cNvSpPr>
            <a:spLocks noGrp="1"/>
          </p:cNvSpPr>
          <p:nvPr>
            <p:ph type="subTitle" idx="1"/>
          </p:nvPr>
        </p:nvSpPr>
        <p:spPr>
          <a:xfrm>
            <a:off x="1524000" y="2428146"/>
            <a:ext cx="9144000" cy="1655762"/>
          </a:xfrm>
        </p:spPr>
        <p:txBody>
          <a:bodyPr>
            <a:normAutofit/>
          </a:bodyPr>
          <a:lstStyle/>
          <a:p>
            <a:endParaRPr lang="fr-FR" dirty="0">
              <a:latin typeface="Helvetica Light"/>
            </a:endParaRPr>
          </a:p>
          <a:p>
            <a:r>
              <a:rPr lang="fr-FR" dirty="0">
                <a:latin typeface="Helvetica Light"/>
              </a:rPr>
              <a:t>Université Gustave Eiffel - </a:t>
            </a:r>
            <a:r>
              <a:rPr lang="fr-FR">
                <a:latin typeface="Helvetica Light"/>
              </a:rPr>
              <a:t>M2 D2SN</a:t>
            </a:r>
            <a:endParaRPr lang="fr-FR" dirty="0">
              <a:latin typeface="Helvetica Light"/>
            </a:endParaRPr>
          </a:p>
          <a:p>
            <a:r>
              <a:rPr lang="fr-FR" dirty="0">
                <a:latin typeface="Helvetica Light"/>
              </a:rPr>
              <a:t>1</a:t>
            </a:r>
            <a:r>
              <a:rPr lang="fr-FR" baseline="30000" dirty="0">
                <a:latin typeface="Helvetica Light"/>
              </a:rPr>
              <a:t>er</a:t>
            </a:r>
            <a:r>
              <a:rPr lang="fr-FR" dirty="0">
                <a:latin typeface="Helvetica Light"/>
              </a:rPr>
              <a:t> semestre 2021-2022</a:t>
            </a:r>
          </a:p>
          <a:p>
            <a:endParaRPr lang="en-US" dirty="0"/>
          </a:p>
        </p:txBody>
      </p:sp>
      <p:sp>
        <p:nvSpPr>
          <p:cNvPr id="4" name="TextBox 3">
            <a:extLst>
              <a:ext uri="{FF2B5EF4-FFF2-40B4-BE49-F238E27FC236}">
                <a16:creationId xmlns:a16="http://schemas.microsoft.com/office/drawing/2014/main" id="{7D570598-9EA1-47F1-8FBB-A1DB78D1A417}"/>
              </a:ext>
            </a:extLst>
          </p:cNvPr>
          <p:cNvSpPr txBox="1"/>
          <p:nvPr/>
        </p:nvSpPr>
        <p:spPr>
          <a:xfrm>
            <a:off x="5276335" y="5733535"/>
            <a:ext cx="3390287" cy="923330"/>
          </a:xfrm>
          <a:prstGeom prst="rect">
            <a:avLst/>
          </a:prstGeom>
          <a:noFill/>
        </p:spPr>
        <p:txBody>
          <a:bodyPr wrap="none" rtlCol="0">
            <a:spAutoFit/>
          </a:bodyPr>
          <a:lstStyle/>
          <a:p>
            <a:r>
              <a:rPr lang="fr-FR" b="1" dirty="0"/>
              <a:t>Hervé Guérin</a:t>
            </a:r>
          </a:p>
          <a:p>
            <a:r>
              <a:rPr lang="fr-FR" dirty="0"/>
              <a:t>Data </a:t>
            </a:r>
            <a:r>
              <a:rPr lang="fr-FR" dirty="0" err="1"/>
              <a:t>Scientist</a:t>
            </a:r>
            <a:r>
              <a:rPr lang="fr-FR" dirty="0"/>
              <a:t>, Architecte données</a:t>
            </a:r>
          </a:p>
          <a:p>
            <a:r>
              <a:rPr lang="fr-FR" dirty="0"/>
              <a:t>IBM France</a:t>
            </a:r>
          </a:p>
        </p:txBody>
      </p:sp>
      <p:sp>
        <p:nvSpPr>
          <p:cNvPr id="6" name="TextBox 5">
            <a:extLst>
              <a:ext uri="{FF2B5EF4-FFF2-40B4-BE49-F238E27FC236}">
                <a16:creationId xmlns:a16="http://schemas.microsoft.com/office/drawing/2014/main" id="{87E30428-915A-4F12-A679-384E9E2E5B79}"/>
              </a:ext>
            </a:extLst>
          </p:cNvPr>
          <p:cNvSpPr txBox="1"/>
          <p:nvPr/>
        </p:nvSpPr>
        <p:spPr>
          <a:xfrm>
            <a:off x="9197546" y="5733534"/>
            <a:ext cx="2691121" cy="646331"/>
          </a:xfrm>
          <a:prstGeom prst="rect">
            <a:avLst/>
          </a:prstGeom>
          <a:noFill/>
        </p:spPr>
        <p:txBody>
          <a:bodyPr wrap="none" rtlCol="0">
            <a:spAutoFit/>
          </a:bodyPr>
          <a:lstStyle/>
          <a:p>
            <a:pPr algn="r"/>
            <a:r>
              <a:rPr lang="fr-FR" dirty="0"/>
              <a:t>herve_guerin@fr.ibm.com</a:t>
            </a:r>
          </a:p>
          <a:p>
            <a:pPr algn="r"/>
            <a:r>
              <a:rPr lang="fr-FR" dirty="0"/>
              <a:t>+(33) (0)6 88 82 71 21</a:t>
            </a:r>
          </a:p>
        </p:txBody>
      </p:sp>
    </p:spTree>
    <p:extLst>
      <p:ext uri="{BB962C8B-B14F-4D97-AF65-F5344CB8AC3E}">
        <p14:creationId xmlns:p14="http://schemas.microsoft.com/office/powerpoint/2010/main" val="3479658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137787" y="136525"/>
            <a:ext cx="10651178" cy="657557"/>
          </a:xfrm>
        </p:spPr>
        <p:txBody>
          <a:bodyPr>
            <a:normAutofit fontScale="90000"/>
          </a:bodyPr>
          <a:lstStyle/>
          <a:p>
            <a:r>
              <a:rPr lang="fr-FR" dirty="0"/>
              <a:t>Exemple de </a:t>
            </a:r>
            <a:r>
              <a:rPr lang="fr-FR" dirty="0" err="1"/>
              <a:t>word</a:t>
            </a:r>
            <a:r>
              <a:rPr lang="fr-FR" dirty="0"/>
              <a:t> </a:t>
            </a:r>
            <a:r>
              <a:rPr lang="fr-FR" dirty="0" err="1"/>
              <a:t>embedding</a:t>
            </a:r>
            <a:r>
              <a:rPr lang="fr-FR" dirty="0"/>
              <a:t> : word2vec</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0" y="1044542"/>
            <a:ext cx="7241536" cy="1253160"/>
          </a:xfrm>
        </p:spPr>
        <p:txBody>
          <a:bodyPr>
            <a:normAutofit/>
          </a:bodyPr>
          <a:lstStyle/>
          <a:p>
            <a:r>
              <a:rPr lang="fr-FR" sz="2400" dirty="0"/>
              <a:t>Modèle </a:t>
            </a:r>
            <a:r>
              <a:rPr lang="fr-FR" sz="2400" b="1" dirty="0"/>
              <a:t>statique</a:t>
            </a:r>
            <a:r>
              <a:rPr lang="fr-FR" sz="2400" dirty="0"/>
              <a:t>, </a:t>
            </a:r>
            <a:r>
              <a:rPr lang="fr-FR" sz="2400" b="1" dirty="0"/>
              <a:t>matrice V x D </a:t>
            </a:r>
            <a:r>
              <a:rPr lang="fr-FR" sz="2400" dirty="0"/>
              <a:t>donnant à chaque terme du vocabulaire connu (de taille V) une représentation vectorielle dense de taille D (D &lt;&lt; V) </a:t>
            </a:r>
          </a:p>
        </p:txBody>
      </p:sp>
      <p:grpSp>
        <p:nvGrpSpPr>
          <p:cNvPr id="16" name="Group 15">
            <a:extLst>
              <a:ext uri="{FF2B5EF4-FFF2-40B4-BE49-F238E27FC236}">
                <a16:creationId xmlns:a16="http://schemas.microsoft.com/office/drawing/2014/main" id="{DD20952C-4B00-40ED-8769-B0A3503FEB9E}"/>
              </a:ext>
            </a:extLst>
          </p:cNvPr>
          <p:cNvGrpSpPr/>
          <p:nvPr/>
        </p:nvGrpSpPr>
        <p:grpSpPr>
          <a:xfrm>
            <a:off x="8625840" y="1092002"/>
            <a:ext cx="198120" cy="822960"/>
            <a:chOff x="6248400" y="1341120"/>
            <a:chExt cx="198120" cy="822960"/>
          </a:xfrm>
        </p:grpSpPr>
        <p:sp>
          <p:nvSpPr>
            <p:cNvPr id="5" name="Rectangle 4">
              <a:extLst>
                <a:ext uri="{FF2B5EF4-FFF2-40B4-BE49-F238E27FC236}">
                  <a16:creationId xmlns:a16="http://schemas.microsoft.com/office/drawing/2014/main" id="{8F303FCF-AFB4-42FC-A6E6-1BD53A372C87}"/>
                </a:ext>
              </a:extLst>
            </p:cNvPr>
            <p:cNvSpPr/>
            <p:nvPr/>
          </p:nvSpPr>
          <p:spPr>
            <a:xfrm>
              <a:off x="6248400" y="1341120"/>
              <a:ext cx="198120"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 name="Straight Connector 6">
              <a:extLst>
                <a:ext uri="{FF2B5EF4-FFF2-40B4-BE49-F238E27FC236}">
                  <a16:creationId xmlns:a16="http://schemas.microsoft.com/office/drawing/2014/main" id="{BD835A35-4AD1-42B5-B4C7-B3B8D84BA5E8}"/>
                </a:ext>
              </a:extLst>
            </p:cNvPr>
            <p:cNvCxnSpPr>
              <a:cxnSpLocks/>
            </p:cNvCxnSpPr>
            <p:nvPr/>
          </p:nvCxnSpPr>
          <p:spPr>
            <a:xfrm>
              <a:off x="6248400" y="14935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DD12610-EEB4-43CA-A3EA-941C36F2459C}"/>
                </a:ext>
              </a:extLst>
            </p:cNvPr>
            <p:cNvCxnSpPr>
              <a:cxnSpLocks/>
            </p:cNvCxnSpPr>
            <p:nvPr/>
          </p:nvCxnSpPr>
          <p:spPr>
            <a:xfrm>
              <a:off x="6248400" y="16459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6D76C83-1585-45F6-8891-2ACF0B2C8CEE}"/>
                </a:ext>
              </a:extLst>
            </p:cNvPr>
            <p:cNvCxnSpPr>
              <a:cxnSpLocks/>
            </p:cNvCxnSpPr>
            <p:nvPr/>
          </p:nvCxnSpPr>
          <p:spPr>
            <a:xfrm>
              <a:off x="6248400" y="192024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30111E8-9F41-4EF6-9B54-391C056B88E5}"/>
                </a:ext>
              </a:extLst>
            </p:cNvPr>
            <p:cNvCxnSpPr>
              <a:cxnSpLocks/>
            </p:cNvCxnSpPr>
            <p:nvPr/>
          </p:nvCxnSpPr>
          <p:spPr>
            <a:xfrm>
              <a:off x="6248400" y="178308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A9396F3-A1E1-4DA0-9F93-19F4AF97B0DA}"/>
                </a:ext>
              </a:extLst>
            </p:cNvPr>
            <p:cNvCxnSpPr>
              <a:cxnSpLocks/>
            </p:cNvCxnSpPr>
            <p:nvPr/>
          </p:nvCxnSpPr>
          <p:spPr>
            <a:xfrm>
              <a:off x="6248400" y="204216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42A533CF-AABB-4514-AD7E-332A54D4ABC1}"/>
              </a:ext>
            </a:extLst>
          </p:cNvPr>
          <p:cNvSpPr/>
          <p:nvPr/>
        </p:nvSpPr>
        <p:spPr>
          <a:xfrm rot="5400000">
            <a:off x="8679180" y="1259644"/>
            <a:ext cx="91440" cy="121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Trapezoid 17">
            <a:extLst>
              <a:ext uri="{FF2B5EF4-FFF2-40B4-BE49-F238E27FC236}">
                <a16:creationId xmlns:a16="http://schemas.microsoft.com/office/drawing/2014/main" id="{C5C7D574-7323-4AD9-8E94-AAEAC374E9D2}"/>
              </a:ext>
            </a:extLst>
          </p:cNvPr>
          <p:cNvSpPr/>
          <p:nvPr/>
        </p:nvSpPr>
        <p:spPr>
          <a:xfrm rot="5400000">
            <a:off x="9403080" y="895406"/>
            <a:ext cx="914400" cy="1216152"/>
          </a:xfrm>
          <a:prstGeom prst="trapezoid">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Oval 18">
            <a:extLst>
              <a:ext uri="{FF2B5EF4-FFF2-40B4-BE49-F238E27FC236}">
                <a16:creationId xmlns:a16="http://schemas.microsoft.com/office/drawing/2014/main" id="{485B4D70-3510-418C-B1DD-E3871FC5502F}"/>
              </a:ext>
            </a:extLst>
          </p:cNvPr>
          <p:cNvSpPr/>
          <p:nvPr/>
        </p:nvSpPr>
        <p:spPr>
          <a:xfrm>
            <a:off x="10804398" y="1107242"/>
            <a:ext cx="228600" cy="213360"/>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Oval 19">
            <a:extLst>
              <a:ext uri="{FF2B5EF4-FFF2-40B4-BE49-F238E27FC236}">
                <a16:creationId xmlns:a16="http://schemas.microsoft.com/office/drawing/2014/main" id="{3C300F94-E504-4F63-A770-FA6ED7AD13C7}"/>
              </a:ext>
            </a:extLst>
          </p:cNvPr>
          <p:cNvSpPr/>
          <p:nvPr/>
        </p:nvSpPr>
        <p:spPr>
          <a:xfrm>
            <a:off x="10804398" y="1366322"/>
            <a:ext cx="228600" cy="2133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Oval 20">
            <a:extLst>
              <a:ext uri="{FF2B5EF4-FFF2-40B4-BE49-F238E27FC236}">
                <a16:creationId xmlns:a16="http://schemas.microsoft.com/office/drawing/2014/main" id="{B6439644-AA1E-4387-AF80-80805CB72F95}"/>
              </a:ext>
            </a:extLst>
          </p:cNvPr>
          <p:cNvSpPr/>
          <p:nvPr/>
        </p:nvSpPr>
        <p:spPr>
          <a:xfrm>
            <a:off x="10804398" y="1637392"/>
            <a:ext cx="228600" cy="213360"/>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TextBox 21">
            <a:extLst>
              <a:ext uri="{FF2B5EF4-FFF2-40B4-BE49-F238E27FC236}">
                <a16:creationId xmlns:a16="http://schemas.microsoft.com/office/drawing/2014/main" id="{55A802F4-C880-46EF-BB02-D3E5E2636075}"/>
              </a:ext>
            </a:extLst>
          </p:cNvPr>
          <p:cNvSpPr txBox="1"/>
          <p:nvPr/>
        </p:nvSpPr>
        <p:spPr>
          <a:xfrm>
            <a:off x="9375935" y="1282407"/>
            <a:ext cx="840295" cy="461665"/>
          </a:xfrm>
          <a:prstGeom prst="rect">
            <a:avLst/>
          </a:prstGeom>
          <a:noFill/>
        </p:spPr>
        <p:txBody>
          <a:bodyPr wrap="none" rtlCol="0">
            <a:spAutoFit/>
          </a:bodyPr>
          <a:lstStyle/>
          <a:p>
            <a:r>
              <a:rPr lang="fr-FR" sz="2400" b="1" dirty="0"/>
              <a:t>V x D</a:t>
            </a:r>
          </a:p>
        </p:txBody>
      </p:sp>
      <p:cxnSp>
        <p:nvCxnSpPr>
          <p:cNvPr id="23" name="Straight Arrow Connector 22">
            <a:extLst>
              <a:ext uri="{FF2B5EF4-FFF2-40B4-BE49-F238E27FC236}">
                <a16:creationId xmlns:a16="http://schemas.microsoft.com/office/drawing/2014/main" id="{E19E2F74-AA9D-4DB3-8823-077E07383C37}"/>
              </a:ext>
            </a:extLst>
          </p:cNvPr>
          <p:cNvCxnSpPr>
            <a:cxnSpLocks/>
          </p:cNvCxnSpPr>
          <p:nvPr/>
        </p:nvCxnSpPr>
        <p:spPr>
          <a:xfrm>
            <a:off x="8823960" y="1490581"/>
            <a:ext cx="322159" cy="0"/>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AC20CAF-F2AC-430C-A4BB-CAFDEAECD8F3}"/>
              </a:ext>
            </a:extLst>
          </p:cNvPr>
          <p:cNvCxnSpPr>
            <a:cxnSpLocks/>
          </p:cNvCxnSpPr>
          <p:nvPr/>
        </p:nvCxnSpPr>
        <p:spPr>
          <a:xfrm>
            <a:off x="10482239" y="1473002"/>
            <a:ext cx="322159" cy="0"/>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14FAEE8-12B5-404D-A0A4-0E40F48FB6C8}"/>
              </a:ext>
            </a:extLst>
          </p:cNvPr>
          <p:cNvSpPr txBox="1"/>
          <p:nvPr/>
        </p:nvSpPr>
        <p:spPr>
          <a:xfrm>
            <a:off x="8423794" y="1973446"/>
            <a:ext cx="590611" cy="369332"/>
          </a:xfrm>
          <a:prstGeom prst="rect">
            <a:avLst/>
          </a:prstGeom>
          <a:noFill/>
        </p:spPr>
        <p:txBody>
          <a:bodyPr wrap="none" rtlCol="0">
            <a:spAutoFit/>
          </a:bodyPr>
          <a:lstStyle/>
          <a:p>
            <a:r>
              <a:rPr lang="fr-FR" dirty="0"/>
              <a:t>gilet</a:t>
            </a:r>
          </a:p>
        </p:txBody>
      </p:sp>
      <p:sp>
        <p:nvSpPr>
          <p:cNvPr id="28" name="TextBox 27">
            <a:extLst>
              <a:ext uri="{FF2B5EF4-FFF2-40B4-BE49-F238E27FC236}">
                <a16:creationId xmlns:a16="http://schemas.microsoft.com/office/drawing/2014/main" id="{51095DCD-307A-4C23-964E-36AB878DDF1C}"/>
              </a:ext>
            </a:extLst>
          </p:cNvPr>
          <p:cNvSpPr txBox="1"/>
          <p:nvPr/>
        </p:nvSpPr>
        <p:spPr>
          <a:xfrm>
            <a:off x="8031904" y="2308173"/>
            <a:ext cx="1553630" cy="369332"/>
          </a:xfrm>
          <a:prstGeom prst="rect">
            <a:avLst/>
          </a:prstGeom>
          <a:noFill/>
        </p:spPr>
        <p:txBody>
          <a:bodyPr wrap="none" rtlCol="0">
            <a:spAutoFit/>
          </a:bodyPr>
          <a:lstStyle/>
          <a:p>
            <a:r>
              <a:rPr lang="fr-FR" dirty="0"/>
              <a:t>(0, 0, …, 1, …0)</a:t>
            </a:r>
          </a:p>
        </p:txBody>
      </p:sp>
      <p:sp>
        <p:nvSpPr>
          <p:cNvPr id="29" name="TextBox 28">
            <a:extLst>
              <a:ext uri="{FF2B5EF4-FFF2-40B4-BE49-F238E27FC236}">
                <a16:creationId xmlns:a16="http://schemas.microsoft.com/office/drawing/2014/main" id="{38E4C230-5BE8-4845-9C01-81C27D9C8542}"/>
              </a:ext>
            </a:extLst>
          </p:cNvPr>
          <p:cNvSpPr txBox="1"/>
          <p:nvPr/>
        </p:nvSpPr>
        <p:spPr>
          <a:xfrm>
            <a:off x="10239091" y="2304784"/>
            <a:ext cx="1686210" cy="369322"/>
          </a:xfrm>
          <a:prstGeom prst="rect">
            <a:avLst/>
          </a:prstGeom>
          <a:noFill/>
        </p:spPr>
        <p:txBody>
          <a:bodyPr wrap="square" rtlCol="0">
            <a:spAutoFit/>
          </a:bodyPr>
          <a:lstStyle/>
          <a:p>
            <a:r>
              <a:rPr lang="fr-FR" dirty="0"/>
              <a:t>(2.14, …, -4.48)</a:t>
            </a:r>
          </a:p>
        </p:txBody>
      </p:sp>
      <p:sp>
        <p:nvSpPr>
          <p:cNvPr id="34" name="Content Placeholder 2">
            <a:extLst>
              <a:ext uri="{FF2B5EF4-FFF2-40B4-BE49-F238E27FC236}">
                <a16:creationId xmlns:a16="http://schemas.microsoft.com/office/drawing/2014/main" id="{8626E7D7-E8B2-454F-B9C5-990812597AFC}"/>
              </a:ext>
            </a:extLst>
          </p:cNvPr>
          <p:cNvSpPr txBox="1">
            <a:spLocks/>
          </p:cNvSpPr>
          <p:nvPr/>
        </p:nvSpPr>
        <p:spPr>
          <a:xfrm>
            <a:off x="0" y="2792462"/>
            <a:ext cx="12123106" cy="4065537"/>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dirty="0"/>
              <a:t>Construction</a:t>
            </a:r>
          </a:p>
          <a:p>
            <a:pPr lvl="1"/>
            <a:r>
              <a:rPr lang="fr-FR" sz="2000" dirty="0"/>
              <a:t>Modèle </a:t>
            </a:r>
            <a:r>
              <a:rPr lang="fr-FR" sz="2000" b="1" dirty="0"/>
              <a:t>prédictif</a:t>
            </a:r>
            <a:r>
              <a:rPr lang="fr-FR" sz="2000" dirty="0"/>
              <a:t> en mode </a:t>
            </a:r>
            <a:r>
              <a:rPr lang="fr-FR" sz="2000" b="1" dirty="0"/>
              <a:t>non supervisé</a:t>
            </a:r>
            <a:r>
              <a:rPr lang="fr-FR" sz="2000" dirty="0"/>
              <a:t>: prédire les </a:t>
            </a:r>
            <a:r>
              <a:rPr lang="fr-FR" sz="2000" dirty="0" err="1"/>
              <a:t>tokens</a:t>
            </a:r>
            <a:r>
              <a:rPr lang="fr-FR" sz="2000" dirty="0"/>
              <a:t> du corpus selon les </a:t>
            </a:r>
            <a:r>
              <a:rPr lang="fr-FR" sz="2000" dirty="0" err="1"/>
              <a:t>tokens</a:t>
            </a:r>
            <a:r>
              <a:rPr lang="fr-FR" sz="2000" dirty="0"/>
              <a:t> environnants (</a:t>
            </a:r>
            <a:r>
              <a:rPr lang="fr-FR" sz="2000" b="1" dirty="0"/>
              <a:t>fenêtre contextuelle</a:t>
            </a:r>
            <a:r>
              <a:rPr lang="fr-FR" sz="2000" dirty="0"/>
              <a:t>), cette architecture est nommée CBOW (</a:t>
            </a:r>
            <a:r>
              <a:rPr lang="fr-FR" sz="2000" dirty="0" err="1"/>
              <a:t>Continuous</a:t>
            </a:r>
            <a:r>
              <a:rPr lang="fr-FR" sz="2000" dirty="0"/>
              <a:t> Bag Of </a:t>
            </a:r>
            <a:r>
              <a:rPr lang="fr-FR" sz="2000" dirty="0" err="1"/>
              <a:t>Words</a:t>
            </a:r>
            <a:r>
              <a:rPr lang="fr-FR" sz="2000" dirty="0"/>
              <a:t>)</a:t>
            </a:r>
          </a:p>
          <a:p>
            <a:pPr lvl="2"/>
            <a:r>
              <a:rPr lang="fr-FR" sz="1800" dirty="0"/>
              <a:t>Un autre modèle, aux résultats meilleurs sur les termes rares, consiste à prédire les termes environnants à partir du terme de départ (Skip-gram)</a:t>
            </a:r>
          </a:p>
          <a:p>
            <a:pPr lvl="1"/>
            <a:r>
              <a:rPr lang="fr-FR" sz="2000" dirty="0"/>
              <a:t>Données : pour les modèles pré-entrainés et publiquement disponibles, des corpus </a:t>
            </a:r>
            <a:r>
              <a:rPr lang="fr-FR" sz="2000" dirty="0" err="1"/>
              <a:t>Wikipedia</a:t>
            </a:r>
            <a:r>
              <a:rPr lang="fr-FR" sz="2000" dirty="0"/>
              <a:t> ou de News</a:t>
            </a:r>
          </a:p>
          <a:p>
            <a:pPr lvl="2"/>
            <a:r>
              <a:rPr lang="fr-FR" sz="1800" dirty="0"/>
              <a:t>Mais il est possible de </a:t>
            </a:r>
            <a:r>
              <a:rPr lang="fr-FR" sz="1800" b="1" dirty="0"/>
              <a:t>régler finement </a:t>
            </a:r>
            <a:r>
              <a:rPr lang="fr-FR" sz="1800" dirty="0"/>
              <a:t>ces modèles, ou même d’en créer de nouveaux à partir de son propre corpus</a:t>
            </a:r>
          </a:p>
          <a:p>
            <a:pPr lvl="1"/>
            <a:r>
              <a:rPr lang="fr-FR" sz="2200" dirty="0"/>
              <a:t>La pratique courante, surtout en vue de tâches de classification de texte (analyse de sentiments…) est de laisser tous les termes, y compris les stop-</a:t>
            </a:r>
            <a:r>
              <a:rPr lang="fr-FR" sz="2200" dirty="0" err="1"/>
              <a:t>words</a:t>
            </a:r>
            <a:r>
              <a:rPr lang="fr-FR" sz="2200" dirty="0"/>
              <a:t>, et sous leurs formes fléchies (pas de lemmatisation)</a:t>
            </a:r>
          </a:p>
          <a:p>
            <a:pPr lvl="2"/>
            <a:r>
              <a:rPr lang="fr-FR" sz="1800" dirty="0"/>
              <a:t>Le découpage par mot n’est pas forcément la meilleure pratique pour les langues à morphologie riche et agglutinante (Allemand, mais surtout des langues comme les langues turques ou finno-ougriennes).  </a:t>
            </a:r>
            <a:r>
              <a:rPr lang="fr-FR" sz="1800" dirty="0" err="1"/>
              <a:t>fastText</a:t>
            </a:r>
            <a:r>
              <a:rPr lang="fr-FR" sz="1800" dirty="0"/>
              <a:t>, qui découpe (statistiquement) par groupes de lettres est mieux adapté.</a:t>
            </a:r>
          </a:p>
        </p:txBody>
      </p:sp>
    </p:spTree>
    <p:extLst>
      <p:ext uri="{BB962C8B-B14F-4D97-AF65-F5344CB8AC3E}">
        <p14:creationId xmlns:p14="http://schemas.microsoft.com/office/powerpoint/2010/main" val="2959531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407667" y="136525"/>
            <a:ext cx="10381297" cy="657557"/>
          </a:xfrm>
        </p:spPr>
        <p:txBody>
          <a:bodyPr>
            <a:normAutofit fontScale="90000"/>
          </a:bodyPr>
          <a:lstStyle/>
          <a:p>
            <a:r>
              <a:rPr lang="fr-FR" dirty="0"/>
              <a:t>Construction d’un </a:t>
            </a:r>
            <a:r>
              <a:rPr lang="fr-FR" dirty="0" err="1"/>
              <a:t>embedding</a:t>
            </a:r>
            <a:r>
              <a:rPr lang="fr-FR" dirty="0"/>
              <a:t> word2vec (CBOW)</a:t>
            </a:r>
          </a:p>
        </p:txBody>
      </p:sp>
      <p:grpSp>
        <p:nvGrpSpPr>
          <p:cNvPr id="35" name="Group 34">
            <a:extLst>
              <a:ext uri="{FF2B5EF4-FFF2-40B4-BE49-F238E27FC236}">
                <a16:creationId xmlns:a16="http://schemas.microsoft.com/office/drawing/2014/main" id="{FD923A4C-B0BB-401B-8D70-D089CBA84357}"/>
              </a:ext>
            </a:extLst>
          </p:cNvPr>
          <p:cNvGrpSpPr/>
          <p:nvPr/>
        </p:nvGrpSpPr>
        <p:grpSpPr>
          <a:xfrm>
            <a:off x="532757" y="1044337"/>
            <a:ext cx="198120" cy="822960"/>
            <a:chOff x="6248400" y="1341120"/>
            <a:chExt cx="198120" cy="822960"/>
          </a:xfrm>
        </p:grpSpPr>
        <p:sp>
          <p:nvSpPr>
            <p:cNvPr id="36" name="Rectangle 35">
              <a:extLst>
                <a:ext uri="{FF2B5EF4-FFF2-40B4-BE49-F238E27FC236}">
                  <a16:creationId xmlns:a16="http://schemas.microsoft.com/office/drawing/2014/main" id="{46FF4B51-0C60-4B9B-AF21-1F85F2BB575E}"/>
                </a:ext>
              </a:extLst>
            </p:cNvPr>
            <p:cNvSpPr/>
            <p:nvPr/>
          </p:nvSpPr>
          <p:spPr>
            <a:xfrm>
              <a:off x="6248400" y="1341120"/>
              <a:ext cx="198120"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7" name="Straight Connector 36">
              <a:extLst>
                <a:ext uri="{FF2B5EF4-FFF2-40B4-BE49-F238E27FC236}">
                  <a16:creationId xmlns:a16="http://schemas.microsoft.com/office/drawing/2014/main" id="{F0D94624-E3DA-4052-8096-DF4ABFBE3C80}"/>
                </a:ext>
              </a:extLst>
            </p:cNvPr>
            <p:cNvCxnSpPr>
              <a:cxnSpLocks/>
            </p:cNvCxnSpPr>
            <p:nvPr/>
          </p:nvCxnSpPr>
          <p:spPr>
            <a:xfrm>
              <a:off x="6248400" y="14935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A6D1E1A-E661-455B-A11B-EE1AD935799F}"/>
                </a:ext>
              </a:extLst>
            </p:cNvPr>
            <p:cNvCxnSpPr>
              <a:cxnSpLocks/>
            </p:cNvCxnSpPr>
            <p:nvPr/>
          </p:nvCxnSpPr>
          <p:spPr>
            <a:xfrm>
              <a:off x="6248400" y="16459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7AF8609-C41E-4525-8BD5-8406BC678051}"/>
                </a:ext>
              </a:extLst>
            </p:cNvPr>
            <p:cNvCxnSpPr>
              <a:cxnSpLocks/>
            </p:cNvCxnSpPr>
            <p:nvPr/>
          </p:nvCxnSpPr>
          <p:spPr>
            <a:xfrm>
              <a:off x="6248400" y="192024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5D2F8E6-BC67-4751-8902-2F664F8B4FA2}"/>
                </a:ext>
              </a:extLst>
            </p:cNvPr>
            <p:cNvCxnSpPr>
              <a:cxnSpLocks/>
            </p:cNvCxnSpPr>
            <p:nvPr/>
          </p:nvCxnSpPr>
          <p:spPr>
            <a:xfrm>
              <a:off x="6248400" y="178308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EED299F-EC07-473E-B4C4-2075255C31F7}"/>
                </a:ext>
              </a:extLst>
            </p:cNvPr>
            <p:cNvCxnSpPr>
              <a:cxnSpLocks/>
            </p:cNvCxnSpPr>
            <p:nvPr/>
          </p:nvCxnSpPr>
          <p:spPr>
            <a:xfrm>
              <a:off x="6248400" y="204216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Oval 41">
            <a:extLst>
              <a:ext uri="{FF2B5EF4-FFF2-40B4-BE49-F238E27FC236}">
                <a16:creationId xmlns:a16="http://schemas.microsoft.com/office/drawing/2014/main" id="{BC851C90-455B-4566-9776-B88328715E8F}"/>
              </a:ext>
            </a:extLst>
          </p:cNvPr>
          <p:cNvSpPr/>
          <p:nvPr/>
        </p:nvSpPr>
        <p:spPr>
          <a:xfrm rot="5400000">
            <a:off x="586097" y="1730967"/>
            <a:ext cx="91440" cy="121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Trapezoid 42">
            <a:extLst>
              <a:ext uri="{FF2B5EF4-FFF2-40B4-BE49-F238E27FC236}">
                <a16:creationId xmlns:a16="http://schemas.microsoft.com/office/drawing/2014/main" id="{B1A4E584-5BBF-484D-BFD3-EC93B6A03F54}"/>
              </a:ext>
            </a:extLst>
          </p:cNvPr>
          <p:cNvSpPr/>
          <p:nvPr/>
        </p:nvSpPr>
        <p:spPr>
          <a:xfrm rot="5400000">
            <a:off x="1960773" y="2998758"/>
            <a:ext cx="914400" cy="1216152"/>
          </a:xfrm>
          <a:prstGeom prst="trapezoid">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Oval 43">
            <a:extLst>
              <a:ext uri="{FF2B5EF4-FFF2-40B4-BE49-F238E27FC236}">
                <a16:creationId xmlns:a16="http://schemas.microsoft.com/office/drawing/2014/main" id="{46B53778-1DE1-4466-8D35-A5AA523A19E4}"/>
              </a:ext>
            </a:extLst>
          </p:cNvPr>
          <p:cNvSpPr/>
          <p:nvPr/>
        </p:nvSpPr>
        <p:spPr>
          <a:xfrm>
            <a:off x="6557195" y="3273985"/>
            <a:ext cx="228600" cy="213360"/>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Oval 44">
            <a:extLst>
              <a:ext uri="{FF2B5EF4-FFF2-40B4-BE49-F238E27FC236}">
                <a16:creationId xmlns:a16="http://schemas.microsoft.com/office/drawing/2014/main" id="{A9357FFC-029C-416D-984A-38F6496351B7}"/>
              </a:ext>
            </a:extLst>
          </p:cNvPr>
          <p:cNvSpPr/>
          <p:nvPr/>
        </p:nvSpPr>
        <p:spPr>
          <a:xfrm>
            <a:off x="6557195" y="3533065"/>
            <a:ext cx="228600" cy="2133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Oval 45">
            <a:extLst>
              <a:ext uri="{FF2B5EF4-FFF2-40B4-BE49-F238E27FC236}">
                <a16:creationId xmlns:a16="http://schemas.microsoft.com/office/drawing/2014/main" id="{0160C23C-EEF0-4A2F-85FD-6272324196E8}"/>
              </a:ext>
            </a:extLst>
          </p:cNvPr>
          <p:cNvSpPr/>
          <p:nvPr/>
        </p:nvSpPr>
        <p:spPr>
          <a:xfrm>
            <a:off x="6557195" y="3804135"/>
            <a:ext cx="228600" cy="213360"/>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TextBox 46">
            <a:extLst>
              <a:ext uri="{FF2B5EF4-FFF2-40B4-BE49-F238E27FC236}">
                <a16:creationId xmlns:a16="http://schemas.microsoft.com/office/drawing/2014/main" id="{F7953470-0DA2-40B9-A81F-52FEEB9928DE}"/>
              </a:ext>
            </a:extLst>
          </p:cNvPr>
          <p:cNvSpPr txBox="1"/>
          <p:nvPr/>
        </p:nvSpPr>
        <p:spPr>
          <a:xfrm>
            <a:off x="1908853" y="3370912"/>
            <a:ext cx="840295" cy="461665"/>
          </a:xfrm>
          <a:prstGeom prst="rect">
            <a:avLst/>
          </a:prstGeom>
          <a:noFill/>
        </p:spPr>
        <p:txBody>
          <a:bodyPr wrap="none" rtlCol="0">
            <a:spAutoFit/>
          </a:bodyPr>
          <a:lstStyle/>
          <a:p>
            <a:r>
              <a:rPr lang="fr-FR" sz="2400" b="1" dirty="0"/>
              <a:t>V x D</a:t>
            </a:r>
          </a:p>
        </p:txBody>
      </p:sp>
      <p:cxnSp>
        <p:nvCxnSpPr>
          <p:cNvPr id="48" name="Straight Arrow Connector 47">
            <a:extLst>
              <a:ext uri="{FF2B5EF4-FFF2-40B4-BE49-F238E27FC236}">
                <a16:creationId xmlns:a16="http://schemas.microsoft.com/office/drawing/2014/main" id="{B495CD14-6222-4481-A7AA-B29AFD59C561}"/>
              </a:ext>
            </a:extLst>
          </p:cNvPr>
          <p:cNvCxnSpPr>
            <a:cxnSpLocks/>
            <a:stCxn id="36" idx="3"/>
          </p:cNvCxnSpPr>
          <p:nvPr/>
        </p:nvCxnSpPr>
        <p:spPr>
          <a:xfrm>
            <a:off x="730877" y="1455817"/>
            <a:ext cx="1096891" cy="1816286"/>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90772CDF-3197-4A3F-806C-A921E773DC06}"/>
              </a:ext>
            </a:extLst>
          </p:cNvPr>
          <p:cNvSpPr txBox="1"/>
          <p:nvPr/>
        </p:nvSpPr>
        <p:spPr>
          <a:xfrm>
            <a:off x="21545" y="1791762"/>
            <a:ext cx="1326453" cy="369332"/>
          </a:xfrm>
          <a:prstGeom prst="rect">
            <a:avLst/>
          </a:prstGeom>
          <a:noFill/>
        </p:spPr>
        <p:txBody>
          <a:bodyPr wrap="none" rtlCol="0">
            <a:spAutoFit/>
          </a:bodyPr>
          <a:lstStyle/>
          <a:p>
            <a:r>
              <a:rPr lang="fr-FR" dirty="0"/>
              <a:t>mouvement</a:t>
            </a:r>
          </a:p>
        </p:txBody>
      </p:sp>
      <p:sp>
        <p:nvSpPr>
          <p:cNvPr id="51" name="TextBox 50">
            <a:extLst>
              <a:ext uri="{FF2B5EF4-FFF2-40B4-BE49-F238E27FC236}">
                <a16:creationId xmlns:a16="http://schemas.microsoft.com/office/drawing/2014/main" id="{C584BE50-6649-45E7-9B40-F3A2771F9D6B}"/>
              </a:ext>
            </a:extLst>
          </p:cNvPr>
          <p:cNvSpPr txBox="1"/>
          <p:nvPr/>
        </p:nvSpPr>
        <p:spPr>
          <a:xfrm>
            <a:off x="-82096" y="2032461"/>
            <a:ext cx="1553630" cy="369332"/>
          </a:xfrm>
          <a:prstGeom prst="rect">
            <a:avLst/>
          </a:prstGeom>
          <a:noFill/>
        </p:spPr>
        <p:txBody>
          <a:bodyPr wrap="none" rtlCol="0">
            <a:spAutoFit/>
          </a:bodyPr>
          <a:lstStyle/>
          <a:p>
            <a:r>
              <a:rPr lang="fr-FR" dirty="0"/>
              <a:t>(0, 0, …, 0, …1)</a:t>
            </a:r>
          </a:p>
        </p:txBody>
      </p:sp>
      <p:sp>
        <p:nvSpPr>
          <p:cNvPr id="52" name="TextBox 51">
            <a:extLst>
              <a:ext uri="{FF2B5EF4-FFF2-40B4-BE49-F238E27FC236}">
                <a16:creationId xmlns:a16="http://schemas.microsoft.com/office/drawing/2014/main" id="{475164E4-BED7-48E0-BB2B-1F719E7B4065}"/>
              </a:ext>
            </a:extLst>
          </p:cNvPr>
          <p:cNvSpPr txBox="1"/>
          <p:nvPr/>
        </p:nvSpPr>
        <p:spPr>
          <a:xfrm>
            <a:off x="5885566" y="4125876"/>
            <a:ext cx="1686210" cy="369322"/>
          </a:xfrm>
          <a:prstGeom prst="rect">
            <a:avLst/>
          </a:prstGeom>
          <a:noFill/>
        </p:spPr>
        <p:txBody>
          <a:bodyPr wrap="square" rtlCol="0">
            <a:spAutoFit/>
          </a:bodyPr>
          <a:lstStyle/>
          <a:p>
            <a:r>
              <a:rPr lang="fr-FR" dirty="0"/>
              <a:t>(2.14, …, -4.48)</a:t>
            </a:r>
          </a:p>
        </p:txBody>
      </p:sp>
      <p:grpSp>
        <p:nvGrpSpPr>
          <p:cNvPr id="75" name="Group 74">
            <a:extLst>
              <a:ext uri="{FF2B5EF4-FFF2-40B4-BE49-F238E27FC236}">
                <a16:creationId xmlns:a16="http://schemas.microsoft.com/office/drawing/2014/main" id="{67A7FCFD-F34E-43C4-9872-64D770552582}"/>
              </a:ext>
            </a:extLst>
          </p:cNvPr>
          <p:cNvGrpSpPr/>
          <p:nvPr/>
        </p:nvGrpSpPr>
        <p:grpSpPr>
          <a:xfrm>
            <a:off x="532757" y="2433928"/>
            <a:ext cx="198120" cy="822960"/>
            <a:chOff x="6248400" y="1341120"/>
            <a:chExt cx="198120" cy="822960"/>
          </a:xfrm>
        </p:grpSpPr>
        <p:sp>
          <p:nvSpPr>
            <p:cNvPr id="76" name="Rectangle 75">
              <a:extLst>
                <a:ext uri="{FF2B5EF4-FFF2-40B4-BE49-F238E27FC236}">
                  <a16:creationId xmlns:a16="http://schemas.microsoft.com/office/drawing/2014/main" id="{E7EC9A6E-68DF-4313-A0B2-0D67AD8ABB89}"/>
                </a:ext>
              </a:extLst>
            </p:cNvPr>
            <p:cNvSpPr/>
            <p:nvPr/>
          </p:nvSpPr>
          <p:spPr>
            <a:xfrm>
              <a:off x="6248400" y="1341120"/>
              <a:ext cx="198120"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7" name="Straight Connector 76">
              <a:extLst>
                <a:ext uri="{FF2B5EF4-FFF2-40B4-BE49-F238E27FC236}">
                  <a16:creationId xmlns:a16="http://schemas.microsoft.com/office/drawing/2014/main" id="{18C60856-1832-41D8-A67D-90206E434AFE}"/>
                </a:ext>
              </a:extLst>
            </p:cNvPr>
            <p:cNvCxnSpPr>
              <a:cxnSpLocks/>
            </p:cNvCxnSpPr>
            <p:nvPr/>
          </p:nvCxnSpPr>
          <p:spPr>
            <a:xfrm>
              <a:off x="6248400" y="14935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60C0274-BA53-482C-973B-ECCE1392468A}"/>
                </a:ext>
              </a:extLst>
            </p:cNvPr>
            <p:cNvCxnSpPr>
              <a:cxnSpLocks/>
            </p:cNvCxnSpPr>
            <p:nvPr/>
          </p:nvCxnSpPr>
          <p:spPr>
            <a:xfrm>
              <a:off x="6248400" y="16459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3E903CB-1113-4909-835A-59B458617300}"/>
                </a:ext>
              </a:extLst>
            </p:cNvPr>
            <p:cNvCxnSpPr>
              <a:cxnSpLocks/>
            </p:cNvCxnSpPr>
            <p:nvPr/>
          </p:nvCxnSpPr>
          <p:spPr>
            <a:xfrm>
              <a:off x="6248400" y="192024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2E5C3B0-00A8-4432-97A6-E825DD64E664}"/>
                </a:ext>
              </a:extLst>
            </p:cNvPr>
            <p:cNvCxnSpPr>
              <a:cxnSpLocks/>
            </p:cNvCxnSpPr>
            <p:nvPr/>
          </p:nvCxnSpPr>
          <p:spPr>
            <a:xfrm>
              <a:off x="6248400" y="178308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64197C6-193A-4603-B8CC-1C19A0CC4BD2}"/>
                </a:ext>
              </a:extLst>
            </p:cNvPr>
            <p:cNvCxnSpPr>
              <a:cxnSpLocks/>
            </p:cNvCxnSpPr>
            <p:nvPr/>
          </p:nvCxnSpPr>
          <p:spPr>
            <a:xfrm>
              <a:off x="6248400" y="204216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Oval 81">
            <a:extLst>
              <a:ext uri="{FF2B5EF4-FFF2-40B4-BE49-F238E27FC236}">
                <a16:creationId xmlns:a16="http://schemas.microsoft.com/office/drawing/2014/main" id="{EA015C6F-6AD7-41C3-B6D7-22E9CED7B8E7}"/>
              </a:ext>
            </a:extLst>
          </p:cNvPr>
          <p:cNvSpPr/>
          <p:nvPr/>
        </p:nvSpPr>
        <p:spPr>
          <a:xfrm rot="5400000">
            <a:off x="578093" y="2433931"/>
            <a:ext cx="91440" cy="121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3" name="Straight Arrow Connector 82">
            <a:extLst>
              <a:ext uri="{FF2B5EF4-FFF2-40B4-BE49-F238E27FC236}">
                <a16:creationId xmlns:a16="http://schemas.microsoft.com/office/drawing/2014/main" id="{BE6D60D1-79B9-42C9-86FA-7718990AD657}"/>
              </a:ext>
            </a:extLst>
          </p:cNvPr>
          <p:cNvCxnSpPr>
            <a:cxnSpLocks/>
          </p:cNvCxnSpPr>
          <p:nvPr/>
        </p:nvCxnSpPr>
        <p:spPr>
          <a:xfrm>
            <a:off x="730877" y="2832507"/>
            <a:ext cx="1041514" cy="745060"/>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5F6EAE47-6643-4249-9541-ACCB9F2214DF}"/>
              </a:ext>
            </a:extLst>
          </p:cNvPr>
          <p:cNvSpPr txBox="1"/>
          <p:nvPr/>
        </p:nvSpPr>
        <p:spPr>
          <a:xfrm>
            <a:off x="380277" y="3246775"/>
            <a:ext cx="511679" cy="369332"/>
          </a:xfrm>
          <a:prstGeom prst="rect">
            <a:avLst/>
          </a:prstGeom>
          <a:noFill/>
        </p:spPr>
        <p:txBody>
          <a:bodyPr wrap="none" rtlCol="0">
            <a:spAutoFit/>
          </a:bodyPr>
          <a:lstStyle/>
          <a:p>
            <a:r>
              <a:rPr lang="fr-FR" dirty="0"/>
              <a:t>des</a:t>
            </a:r>
          </a:p>
        </p:txBody>
      </p:sp>
      <p:sp>
        <p:nvSpPr>
          <p:cNvPr id="85" name="TextBox 84">
            <a:extLst>
              <a:ext uri="{FF2B5EF4-FFF2-40B4-BE49-F238E27FC236}">
                <a16:creationId xmlns:a16="http://schemas.microsoft.com/office/drawing/2014/main" id="{961AC0F6-C973-45EF-A1E1-4ED84F9CE492}"/>
              </a:ext>
            </a:extLst>
          </p:cNvPr>
          <p:cNvSpPr txBox="1"/>
          <p:nvPr/>
        </p:nvSpPr>
        <p:spPr>
          <a:xfrm>
            <a:off x="-92043" y="3450795"/>
            <a:ext cx="1553630" cy="369332"/>
          </a:xfrm>
          <a:prstGeom prst="rect">
            <a:avLst/>
          </a:prstGeom>
          <a:noFill/>
        </p:spPr>
        <p:txBody>
          <a:bodyPr wrap="none" rtlCol="0">
            <a:spAutoFit/>
          </a:bodyPr>
          <a:lstStyle/>
          <a:p>
            <a:r>
              <a:rPr lang="fr-FR" dirty="0"/>
              <a:t>(1, 0, …, 0, …0)</a:t>
            </a:r>
          </a:p>
        </p:txBody>
      </p:sp>
      <p:grpSp>
        <p:nvGrpSpPr>
          <p:cNvPr id="86" name="Group 85">
            <a:extLst>
              <a:ext uri="{FF2B5EF4-FFF2-40B4-BE49-F238E27FC236}">
                <a16:creationId xmlns:a16="http://schemas.microsoft.com/office/drawing/2014/main" id="{6E48A0A8-A036-48F1-AE07-93002BE98268}"/>
              </a:ext>
            </a:extLst>
          </p:cNvPr>
          <p:cNvGrpSpPr/>
          <p:nvPr/>
        </p:nvGrpSpPr>
        <p:grpSpPr>
          <a:xfrm>
            <a:off x="570859" y="3933288"/>
            <a:ext cx="198120" cy="822960"/>
            <a:chOff x="6248400" y="1341120"/>
            <a:chExt cx="198120" cy="822960"/>
          </a:xfrm>
        </p:grpSpPr>
        <p:sp>
          <p:nvSpPr>
            <p:cNvPr id="87" name="Rectangle 86">
              <a:extLst>
                <a:ext uri="{FF2B5EF4-FFF2-40B4-BE49-F238E27FC236}">
                  <a16:creationId xmlns:a16="http://schemas.microsoft.com/office/drawing/2014/main" id="{C853D941-6CF1-4422-BC71-FC009D5B5013}"/>
                </a:ext>
              </a:extLst>
            </p:cNvPr>
            <p:cNvSpPr/>
            <p:nvPr/>
          </p:nvSpPr>
          <p:spPr>
            <a:xfrm>
              <a:off x="6248400" y="1341120"/>
              <a:ext cx="198120"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8" name="Straight Connector 87">
              <a:extLst>
                <a:ext uri="{FF2B5EF4-FFF2-40B4-BE49-F238E27FC236}">
                  <a16:creationId xmlns:a16="http://schemas.microsoft.com/office/drawing/2014/main" id="{28B9FDB3-F6A2-4B20-A911-97B52A248DD1}"/>
                </a:ext>
              </a:extLst>
            </p:cNvPr>
            <p:cNvCxnSpPr>
              <a:cxnSpLocks/>
            </p:cNvCxnSpPr>
            <p:nvPr/>
          </p:nvCxnSpPr>
          <p:spPr>
            <a:xfrm>
              <a:off x="6248400" y="14935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5C0DDA9-7845-4916-83D9-4BD49C799474}"/>
                </a:ext>
              </a:extLst>
            </p:cNvPr>
            <p:cNvCxnSpPr>
              <a:cxnSpLocks/>
            </p:cNvCxnSpPr>
            <p:nvPr/>
          </p:nvCxnSpPr>
          <p:spPr>
            <a:xfrm>
              <a:off x="6248400" y="16459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1673C7E-2014-43F5-9049-AB135640E6C1}"/>
                </a:ext>
              </a:extLst>
            </p:cNvPr>
            <p:cNvCxnSpPr>
              <a:cxnSpLocks/>
            </p:cNvCxnSpPr>
            <p:nvPr/>
          </p:nvCxnSpPr>
          <p:spPr>
            <a:xfrm>
              <a:off x="6248400" y="192024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9EB1109F-38DF-4C8A-ADBD-7FF88968D640}"/>
                </a:ext>
              </a:extLst>
            </p:cNvPr>
            <p:cNvCxnSpPr>
              <a:cxnSpLocks/>
            </p:cNvCxnSpPr>
            <p:nvPr/>
          </p:nvCxnSpPr>
          <p:spPr>
            <a:xfrm>
              <a:off x="6248400" y="178308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75A770F-05C5-43EC-8AB1-5E90A9A560EB}"/>
                </a:ext>
              </a:extLst>
            </p:cNvPr>
            <p:cNvCxnSpPr>
              <a:cxnSpLocks/>
            </p:cNvCxnSpPr>
            <p:nvPr/>
          </p:nvCxnSpPr>
          <p:spPr>
            <a:xfrm>
              <a:off x="6248400" y="204216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3" name="Oval 92">
            <a:extLst>
              <a:ext uri="{FF2B5EF4-FFF2-40B4-BE49-F238E27FC236}">
                <a16:creationId xmlns:a16="http://schemas.microsoft.com/office/drawing/2014/main" id="{E53B6517-D820-4292-8D60-A22411D68988}"/>
              </a:ext>
            </a:extLst>
          </p:cNvPr>
          <p:cNvSpPr/>
          <p:nvPr/>
        </p:nvSpPr>
        <p:spPr>
          <a:xfrm rot="5400000">
            <a:off x="609383" y="4360782"/>
            <a:ext cx="91440" cy="121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4" name="Straight Arrow Connector 93">
            <a:extLst>
              <a:ext uri="{FF2B5EF4-FFF2-40B4-BE49-F238E27FC236}">
                <a16:creationId xmlns:a16="http://schemas.microsoft.com/office/drawing/2014/main" id="{22757A89-A069-4257-AC0D-0F13142A52C6}"/>
              </a:ext>
            </a:extLst>
          </p:cNvPr>
          <p:cNvCxnSpPr>
            <a:cxnSpLocks/>
            <a:stCxn id="87" idx="3"/>
          </p:cNvCxnSpPr>
          <p:nvPr/>
        </p:nvCxnSpPr>
        <p:spPr>
          <a:xfrm flipV="1">
            <a:off x="768979" y="3664940"/>
            <a:ext cx="997974" cy="679828"/>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2AD8677E-3762-4D73-A964-4718BDB8E301}"/>
              </a:ext>
            </a:extLst>
          </p:cNvPr>
          <p:cNvSpPr txBox="1"/>
          <p:nvPr/>
        </p:nvSpPr>
        <p:spPr>
          <a:xfrm>
            <a:off x="315807" y="4727311"/>
            <a:ext cx="798617" cy="369332"/>
          </a:xfrm>
          <a:prstGeom prst="rect">
            <a:avLst/>
          </a:prstGeom>
          <a:noFill/>
        </p:spPr>
        <p:txBody>
          <a:bodyPr wrap="none" rtlCol="0">
            <a:spAutoFit/>
          </a:bodyPr>
          <a:lstStyle/>
          <a:p>
            <a:r>
              <a:rPr lang="fr-FR" dirty="0"/>
              <a:t>jaunes</a:t>
            </a:r>
          </a:p>
        </p:txBody>
      </p:sp>
      <p:sp>
        <p:nvSpPr>
          <p:cNvPr id="96" name="TextBox 95">
            <a:extLst>
              <a:ext uri="{FF2B5EF4-FFF2-40B4-BE49-F238E27FC236}">
                <a16:creationId xmlns:a16="http://schemas.microsoft.com/office/drawing/2014/main" id="{A85DD6EC-4424-4882-A60C-82471411741D}"/>
              </a:ext>
            </a:extLst>
          </p:cNvPr>
          <p:cNvSpPr txBox="1"/>
          <p:nvPr/>
        </p:nvSpPr>
        <p:spPr>
          <a:xfrm>
            <a:off x="-74797" y="4950714"/>
            <a:ext cx="1553630" cy="369332"/>
          </a:xfrm>
          <a:prstGeom prst="rect">
            <a:avLst/>
          </a:prstGeom>
          <a:noFill/>
        </p:spPr>
        <p:txBody>
          <a:bodyPr wrap="none" rtlCol="0">
            <a:spAutoFit/>
          </a:bodyPr>
          <a:lstStyle/>
          <a:p>
            <a:r>
              <a:rPr lang="fr-FR" dirty="0"/>
              <a:t>(0, 0, …, 1, …0)</a:t>
            </a:r>
          </a:p>
        </p:txBody>
      </p:sp>
      <p:grpSp>
        <p:nvGrpSpPr>
          <p:cNvPr id="97" name="Group 96">
            <a:extLst>
              <a:ext uri="{FF2B5EF4-FFF2-40B4-BE49-F238E27FC236}">
                <a16:creationId xmlns:a16="http://schemas.microsoft.com/office/drawing/2014/main" id="{5C742187-3269-40E9-88C9-79C115E17A6F}"/>
              </a:ext>
            </a:extLst>
          </p:cNvPr>
          <p:cNvGrpSpPr/>
          <p:nvPr/>
        </p:nvGrpSpPr>
        <p:grpSpPr>
          <a:xfrm>
            <a:off x="594145" y="5413824"/>
            <a:ext cx="198120" cy="822960"/>
            <a:chOff x="6248400" y="1341120"/>
            <a:chExt cx="198120" cy="822960"/>
          </a:xfrm>
        </p:grpSpPr>
        <p:sp>
          <p:nvSpPr>
            <p:cNvPr id="98" name="Rectangle 97">
              <a:extLst>
                <a:ext uri="{FF2B5EF4-FFF2-40B4-BE49-F238E27FC236}">
                  <a16:creationId xmlns:a16="http://schemas.microsoft.com/office/drawing/2014/main" id="{4439C0AE-34E8-401E-9BB0-80FDE0445686}"/>
                </a:ext>
              </a:extLst>
            </p:cNvPr>
            <p:cNvSpPr/>
            <p:nvPr/>
          </p:nvSpPr>
          <p:spPr>
            <a:xfrm>
              <a:off x="6248400" y="1341120"/>
              <a:ext cx="198120"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9" name="Straight Connector 98">
              <a:extLst>
                <a:ext uri="{FF2B5EF4-FFF2-40B4-BE49-F238E27FC236}">
                  <a16:creationId xmlns:a16="http://schemas.microsoft.com/office/drawing/2014/main" id="{6159806B-23A4-4917-BFAC-AE8907ADF97E}"/>
                </a:ext>
              </a:extLst>
            </p:cNvPr>
            <p:cNvCxnSpPr>
              <a:cxnSpLocks/>
            </p:cNvCxnSpPr>
            <p:nvPr/>
          </p:nvCxnSpPr>
          <p:spPr>
            <a:xfrm>
              <a:off x="6248400" y="14935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D922B305-5615-474A-B836-06BFFDAB6D3E}"/>
                </a:ext>
              </a:extLst>
            </p:cNvPr>
            <p:cNvCxnSpPr>
              <a:cxnSpLocks/>
            </p:cNvCxnSpPr>
            <p:nvPr/>
          </p:nvCxnSpPr>
          <p:spPr>
            <a:xfrm>
              <a:off x="6248400" y="16459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A717FF8-7591-475F-8EE2-7CAF4584BE3E}"/>
                </a:ext>
              </a:extLst>
            </p:cNvPr>
            <p:cNvCxnSpPr>
              <a:cxnSpLocks/>
            </p:cNvCxnSpPr>
            <p:nvPr/>
          </p:nvCxnSpPr>
          <p:spPr>
            <a:xfrm>
              <a:off x="6248400" y="192024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6B90868-72EF-42BB-B212-4793F2AF9161}"/>
                </a:ext>
              </a:extLst>
            </p:cNvPr>
            <p:cNvCxnSpPr>
              <a:cxnSpLocks/>
            </p:cNvCxnSpPr>
            <p:nvPr/>
          </p:nvCxnSpPr>
          <p:spPr>
            <a:xfrm>
              <a:off x="6248400" y="178308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3B5EDB9D-2983-4E54-8F46-5B4C0BCB2C1F}"/>
                </a:ext>
              </a:extLst>
            </p:cNvPr>
            <p:cNvCxnSpPr>
              <a:cxnSpLocks/>
            </p:cNvCxnSpPr>
            <p:nvPr/>
          </p:nvCxnSpPr>
          <p:spPr>
            <a:xfrm>
              <a:off x="6248400" y="204216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 name="Oval 103">
            <a:extLst>
              <a:ext uri="{FF2B5EF4-FFF2-40B4-BE49-F238E27FC236}">
                <a16:creationId xmlns:a16="http://schemas.microsoft.com/office/drawing/2014/main" id="{41CEA090-010E-42C9-AA86-B86C7ABC52E5}"/>
              </a:ext>
            </a:extLst>
          </p:cNvPr>
          <p:cNvSpPr/>
          <p:nvPr/>
        </p:nvSpPr>
        <p:spPr>
          <a:xfrm rot="5400000">
            <a:off x="647485" y="5581466"/>
            <a:ext cx="91440" cy="121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5" name="Straight Arrow Connector 104">
            <a:extLst>
              <a:ext uri="{FF2B5EF4-FFF2-40B4-BE49-F238E27FC236}">
                <a16:creationId xmlns:a16="http://schemas.microsoft.com/office/drawing/2014/main" id="{BB2B9944-876B-4408-91AB-36AC373AD82D}"/>
              </a:ext>
            </a:extLst>
          </p:cNvPr>
          <p:cNvCxnSpPr>
            <a:cxnSpLocks/>
          </p:cNvCxnSpPr>
          <p:nvPr/>
        </p:nvCxnSpPr>
        <p:spPr>
          <a:xfrm flipV="1">
            <a:off x="792265" y="3858231"/>
            <a:ext cx="991719" cy="1954172"/>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3BEFD0A0-D830-4381-9016-B48FA6B70781}"/>
              </a:ext>
            </a:extLst>
          </p:cNvPr>
          <p:cNvSpPr txBox="1"/>
          <p:nvPr/>
        </p:nvSpPr>
        <p:spPr>
          <a:xfrm>
            <a:off x="452656" y="6200129"/>
            <a:ext cx="464230" cy="369332"/>
          </a:xfrm>
          <a:prstGeom prst="rect">
            <a:avLst/>
          </a:prstGeom>
          <a:noFill/>
        </p:spPr>
        <p:txBody>
          <a:bodyPr wrap="none" rtlCol="0">
            <a:spAutoFit/>
          </a:bodyPr>
          <a:lstStyle/>
          <a:p>
            <a:r>
              <a:rPr lang="fr-FR" dirty="0"/>
              <a:t>est</a:t>
            </a:r>
          </a:p>
        </p:txBody>
      </p:sp>
      <p:sp>
        <p:nvSpPr>
          <p:cNvPr id="107" name="TextBox 106">
            <a:extLst>
              <a:ext uri="{FF2B5EF4-FFF2-40B4-BE49-F238E27FC236}">
                <a16:creationId xmlns:a16="http://schemas.microsoft.com/office/drawing/2014/main" id="{F8117A72-FB39-4BCD-9379-5DE54F463E8C}"/>
              </a:ext>
            </a:extLst>
          </p:cNvPr>
          <p:cNvSpPr txBox="1"/>
          <p:nvPr/>
        </p:nvSpPr>
        <p:spPr>
          <a:xfrm>
            <a:off x="-82096" y="6383561"/>
            <a:ext cx="1553630" cy="369332"/>
          </a:xfrm>
          <a:prstGeom prst="rect">
            <a:avLst/>
          </a:prstGeom>
          <a:noFill/>
        </p:spPr>
        <p:txBody>
          <a:bodyPr wrap="none" rtlCol="0">
            <a:spAutoFit/>
          </a:bodyPr>
          <a:lstStyle/>
          <a:p>
            <a:r>
              <a:rPr lang="fr-FR" dirty="0"/>
              <a:t>(0, 1, …, 0, …0)</a:t>
            </a:r>
          </a:p>
        </p:txBody>
      </p:sp>
      <p:sp>
        <p:nvSpPr>
          <p:cNvPr id="108" name="Rectangle 107">
            <a:extLst>
              <a:ext uri="{FF2B5EF4-FFF2-40B4-BE49-F238E27FC236}">
                <a16:creationId xmlns:a16="http://schemas.microsoft.com/office/drawing/2014/main" id="{0427CB52-3BA3-4FBD-8027-7352347953C7}"/>
              </a:ext>
            </a:extLst>
          </p:cNvPr>
          <p:cNvSpPr/>
          <p:nvPr/>
        </p:nvSpPr>
        <p:spPr>
          <a:xfrm>
            <a:off x="10008059" y="3299209"/>
            <a:ext cx="1316446" cy="535915"/>
          </a:xfrm>
          <a:prstGeom prst="rect">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109" name="TextBox 108">
            <a:extLst>
              <a:ext uri="{FF2B5EF4-FFF2-40B4-BE49-F238E27FC236}">
                <a16:creationId xmlns:a16="http://schemas.microsoft.com/office/drawing/2014/main" id="{33F4B51A-3055-427B-AAA1-23258BC5545F}"/>
              </a:ext>
            </a:extLst>
          </p:cNvPr>
          <p:cNvSpPr txBox="1"/>
          <p:nvPr/>
        </p:nvSpPr>
        <p:spPr>
          <a:xfrm>
            <a:off x="9946468" y="3367111"/>
            <a:ext cx="1378037" cy="400110"/>
          </a:xfrm>
          <a:prstGeom prst="rect">
            <a:avLst/>
          </a:prstGeom>
          <a:noFill/>
        </p:spPr>
        <p:txBody>
          <a:bodyPr wrap="square" rtlCol="0">
            <a:spAutoFit/>
          </a:bodyPr>
          <a:lstStyle/>
          <a:p>
            <a:pPr algn="ctr"/>
            <a:r>
              <a:rPr lang="fr-FR" sz="2000" b="1" dirty="0" err="1"/>
              <a:t>Softmax</a:t>
            </a:r>
            <a:endParaRPr lang="fr-FR" sz="2400" b="1" dirty="0"/>
          </a:p>
        </p:txBody>
      </p:sp>
      <p:sp>
        <p:nvSpPr>
          <p:cNvPr id="110" name="Rectangle 109">
            <a:extLst>
              <a:ext uri="{FF2B5EF4-FFF2-40B4-BE49-F238E27FC236}">
                <a16:creationId xmlns:a16="http://schemas.microsoft.com/office/drawing/2014/main" id="{C6888D42-9F57-4649-8D4D-EB7AF27E7615}"/>
              </a:ext>
            </a:extLst>
          </p:cNvPr>
          <p:cNvSpPr/>
          <p:nvPr/>
        </p:nvSpPr>
        <p:spPr>
          <a:xfrm>
            <a:off x="4496138" y="3336036"/>
            <a:ext cx="1378197" cy="550953"/>
          </a:xfrm>
          <a:prstGeom prst="rect">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111" name="TextBox 110">
            <a:extLst>
              <a:ext uri="{FF2B5EF4-FFF2-40B4-BE49-F238E27FC236}">
                <a16:creationId xmlns:a16="http://schemas.microsoft.com/office/drawing/2014/main" id="{88D9E662-5F37-49E6-A61E-C78E5C0EB0FB}"/>
              </a:ext>
            </a:extLst>
          </p:cNvPr>
          <p:cNvSpPr txBox="1"/>
          <p:nvPr/>
        </p:nvSpPr>
        <p:spPr>
          <a:xfrm>
            <a:off x="4443134" y="3405695"/>
            <a:ext cx="1484204" cy="400110"/>
          </a:xfrm>
          <a:prstGeom prst="rect">
            <a:avLst/>
          </a:prstGeom>
          <a:noFill/>
        </p:spPr>
        <p:txBody>
          <a:bodyPr wrap="square" rtlCol="0">
            <a:spAutoFit/>
          </a:bodyPr>
          <a:lstStyle/>
          <a:p>
            <a:pPr algn="ctr"/>
            <a:r>
              <a:rPr lang="fr-FR" sz="2000" b="1" dirty="0"/>
              <a:t>Moyenne</a:t>
            </a:r>
            <a:endParaRPr lang="fr-FR" sz="2400" b="1" dirty="0"/>
          </a:p>
        </p:txBody>
      </p:sp>
      <p:cxnSp>
        <p:nvCxnSpPr>
          <p:cNvPr id="133" name="Straight Arrow Connector 132">
            <a:extLst>
              <a:ext uri="{FF2B5EF4-FFF2-40B4-BE49-F238E27FC236}">
                <a16:creationId xmlns:a16="http://schemas.microsoft.com/office/drawing/2014/main" id="{7A674AF6-B7FA-4554-8EC5-C73D4506E2E4}"/>
              </a:ext>
            </a:extLst>
          </p:cNvPr>
          <p:cNvCxnSpPr>
            <a:cxnSpLocks/>
          </p:cNvCxnSpPr>
          <p:nvPr/>
        </p:nvCxnSpPr>
        <p:spPr>
          <a:xfrm flipV="1">
            <a:off x="5846928" y="3622956"/>
            <a:ext cx="606129" cy="501"/>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140" name="Trapezoid 139">
            <a:extLst>
              <a:ext uri="{FF2B5EF4-FFF2-40B4-BE49-F238E27FC236}">
                <a16:creationId xmlns:a16="http://schemas.microsoft.com/office/drawing/2014/main" id="{E3DA28A7-600D-401F-8C4D-53FAE2E79BD2}"/>
              </a:ext>
            </a:extLst>
          </p:cNvPr>
          <p:cNvSpPr/>
          <p:nvPr/>
        </p:nvSpPr>
        <p:spPr>
          <a:xfrm rot="16200000">
            <a:off x="7534724" y="3014880"/>
            <a:ext cx="914400" cy="1216152"/>
          </a:xfrm>
          <a:prstGeom prst="trapezoid">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1" name="TextBox 140">
            <a:extLst>
              <a:ext uri="{FF2B5EF4-FFF2-40B4-BE49-F238E27FC236}">
                <a16:creationId xmlns:a16="http://schemas.microsoft.com/office/drawing/2014/main" id="{E850617C-F26D-437C-83F2-8C5E8CABC054}"/>
              </a:ext>
            </a:extLst>
          </p:cNvPr>
          <p:cNvSpPr txBox="1"/>
          <p:nvPr/>
        </p:nvSpPr>
        <p:spPr>
          <a:xfrm>
            <a:off x="7571776" y="3372501"/>
            <a:ext cx="840295" cy="461665"/>
          </a:xfrm>
          <a:prstGeom prst="rect">
            <a:avLst/>
          </a:prstGeom>
          <a:noFill/>
        </p:spPr>
        <p:txBody>
          <a:bodyPr wrap="none" rtlCol="0">
            <a:spAutoFit/>
          </a:bodyPr>
          <a:lstStyle/>
          <a:p>
            <a:r>
              <a:rPr lang="fr-FR" sz="2400" b="1" dirty="0"/>
              <a:t>D x V</a:t>
            </a:r>
          </a:p>
        </p:txBody>
      </p:sp>
      <p:cxnSp>
        <p:nvCxnSpPr>
          <p:cNvPr id="144" name="Straight Arrow Connector 143">
            <a:extLst>
              <a:ext uri="{FF2B5EF4-FFF2-40B4-BE49-F238E27FC236}">
                <a16:creationId xmlns:a16="http://schemas.microsoft.com/office/drawing/2014/main" id="{0AF5F201-3484-4E0C-8BEE-EFE5CBC2CC89}"/>
              </a:ext>
            </a:extLst>
          </p:cNvPr>
          <p:cNvCxnSpPr>
            <a:cxnSpLocks/>
          </p:cNvCxnSpPr>
          <p:nvPr/>
        </p:nvCxnSpPr>
        <p:spPr>
          <a:xfrm flipV="1">
            <a:off x="6771838" y="3622956"/>
            <a:ext cx="589604" cy="22222"/>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BBF36DDD-B65C-4846-B622-78AD366601C6}"/>
              </a:ext>
            </a:extLst>
          </p:cNvPr>
          <p:cNvCxnSpPr>
            <a:cxnSpLocks/>
          </p:cNvCxnSpPr>
          <p:nvPr/>
        </p:nvCxnSpPr>
        <p:spPr>
          <a:xfrm flipV="1">
            <a:off x="8587587" y="3603834"/>
            <a:ext cx="589604" cy="22222"/>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4027A8CC-8100-4CA6-A621-54588DF7EF89}"/>
              </a:ext>
            </a:extLst>
          </p:cNvPr>
          <p:cNvCxnSpPr>
            <a:cxnSpLocks/>
          </p:cNvCxnSpPr>
          <p:nvPr/>
        </p:nvCxnSpPr>
        <p:spPr>
          <a:xfrm flipV="1">
            <a:off x="11342538" y="3548544"/>
            <a:ext cx="589604" cy="22222"/>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FA769A32-8F19-4CA0-AF3E-B2EC61F6728B}"/>
              </a:ext>
            </a:extLst>
          </p:cNvPr>
          <p:cNvGrpSpPr/>
          <p:nvPr/>
        </p:nvGrpSpPr>
        <p:grpSpPr>
          <a:xfrm>
            <a:off x="9197034" y="3182682"/>
            <a:ext cx="198120" cy="822960"/>
            <a:chOff x="6248400" y="1341120"/>
            <a:chExt cx="198120" cy="822960"/>
          </a:xfrm>
        </p:grpSpPr>
        <p:sp>
          <p:nvSpPr>
            <p:cNvPr id="168" name="Rectangle 167">
              <a:extLst>
                <a:ext uri="{FF2B5EF4-FFF2-40B4-BE49-F238E27FC236}">
                  <a16:creationId xmlns:a16="http://schemas.microsoft.com/office/drawing/2014/main" id="{1224F9BA-0B24-44CA-9EB0-E83F9895D91C}"/>
                </a:ext>
              </a:extLst>
            </p:cNvPr>
            <p:cNvSpPr/>
            <p:nvPr/>
          </p:nvSpPr>
          <p:spPr>
            <a:xfrm>
              <a:off x="6248400" y="1341120"/>
              <a:ext cx="198120"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9" name="Straight Connector 168">
              <a:extLst>
                <a:ext uri="{FF2B5EF4-FFF2-40B4-BE49-F238E27FC236}">
                  <a16:creationId xmlns:a16="http://schemas.microsoft.com/office/drawing/2014/main" id="{8C423B3A-C985-43C5-A307-FCBBA21DDD92}"/>
                </a:ext>
              </a:extLst>
            </p:cNvPr>
            <p:cNvCxnSpPr>
              <a:cxnSpLocks/>
            </p:cNvCxnSpPr>
            <p:nvPr/>
          </p:nvCxnSpPr>
          <p:spPr>
            <a:xfrm>
              <a:off x="6248400" y="14935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7370F620-FD6F-47E6-A2C2-2CB38D6553AD}"/>
                </a:ext>
              </a:extLst>
            </p:cNvPr>
            <p:cNvCxnSpPr>
              <a:cxnSpLocks/>
            </p:cNvCxnSpPr>
            <p:nvPr/>
          </p:nvCxnSpPr>
          <p:spPr>
            <a:xfrm>
              <a:off x="6248400" y="16459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811633AF-52DB-4746-AAA1-0E03B5246430}"/>
                </a:ext>
              </a:extLst>
            </p:cNvPr>
            <p:cNvCxnSpPr>
              <a:cxnSpLocks/>
            </p:cNvCxnSpPr>
            <p:nvPr/>
          </p:nvCxnSpPr>
          <p:spPr>
            <a:xfrm>
              <a:off x="6248400" y="192024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59B8A9F2-5CFB-4B08-851B-4B30E1B1E44C}"/>
                </a:ext>
              </a:extLst>
            </p:cNvPr>
            <p:cNvCxnSpPr>
              <a:cxnSpLocks/>
            </p:cNvCxnSpPr>
            <p:nvPr/>
          </p:nvCxnSpPr>
          <p:spPr>
            <a:xfrm>
              <a:off x="6248400" y="178308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5BA8C275-57F3-4AAB-930C-2E6D121B98D6}"/>
                </a:ext>
              </a:extLst>
            </p:cNvPr>
            <p:cNvCxnSpPr>
              <a:cxnSpLocks/>
            </p:cNvCxnSpPr>
            <p:nvPr/>
          </p:nvCxnSpPr>
          <p:spPr>
            <a:xfrm>
              <a:off x="6248400" y="204216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8" name="Rectangle 177">
            <a:extLst>
              <a:ext uri="{FF2B5EF4-FFF2-40B4-BE49-F238E27FC236}">
                <a16:creationId xmlns:a16="http://schemas.microsoft.com/office/drawing/2014/main" id="{40EF97C4-0628-46EB-AF4F-2F0CE9B14235}"/>
              </a:ext>
            </a:extLst>
          </p:cNvPr>
          <p:cNvSpPr/>
          <p:nvPr/>
        </p:nvSpPr>
        <p:spPr>
          <a:xfrm>
            <a:off x="9212274" y="3194566"/>
            <a:ext cx="167640" cy="1286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9" name="Rectangle 178">
            <a:extLst>
              <a:ext uri="{FF2B5EF4-FFF2-40B4-BE49-F238E27FC236}">
                <a16:creationId xmlns:a16="http://schemas.microsoft.com/office/drawing/2014/main" id="{B653C2F3-E740-44CD-B913-7D66789E670E}"/>
              </a:ext>
            </a:extLst>
          </p:cNvPr>
          <p:cNvSpPr/>
          <p:nvPr/>
        </p:nvSpPr>
        <p:spPr>
          <a:xfrm>
            <a:off x="9189414" y="3846564"/>
            <a:ext cx="167640" cy="12863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0" name="Rectangle 179">
            <a:extLst>
              <a:ext uri="{FF2B5EF4-FFF2-40B4-BE49-F238E27FC236}">
                <a16:creationId xmlns:a16="http://schemas.microsoft.com/office/drawing/2014/main" id="{2F351697-DBAE-439A-A27D-D7A606D2EDA0}"/>
              </a:ext>
            </a:extLst>
          </p:cNvPr>
          <p:cNvSpPr/>
          <p:nvPr/>
        </p:nvSpPr>
        <p:spPr>
          <a:xfrm>
            <a:off x="9204654" y="3723500"/>
            <a:ext cx="167640" cy="128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1" name="Rectangle 180">
            <a:extLst>
              <a:ext uri="{FF2B5EF4-FFF2-40B4-BE49-F238E27FC236}">
                <a16:creationId xmlns:a16="http://schemas.microsoft.com/office/drawing/2014/main" id="{EAD0BE23-5673-4805-B19B-00768A9EB878}"/>
              </a:ext>
            </a:extLst>
          </p:cNvPr>
          <p:cNvSpPr/>
          <p:nvPr/>
        </p:nvSpPr>
        <p:spPr>
          <a:xfrm>
            <a:off x="9212274" y="3322625"/>
            <a:ext cx="167640" cy="12863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2" name="Rectangle 181">
            <a:extLst>
              <a:ext uri="{FF2B5EF4-FFF2-40B4-BE49-F238E27FC236}">
                <a16:creationId xmlns:a16="http://schemas.microsoft.com/office/drawing/2014/main" id="{99859C82-739D-41E9-B1F2-6A83DA0EA310}"/>
              </a:ext>
            </a:extLst>
          </p:cNvPr>
          <p:cNvSpPr/>
          <p:nvPr/>
        </p:nvSpPr>
        <p:spPr>
          <a:xfrm>
            <a:off x="9208679" y="3464422"/>
            <a:ext cx="167640" cy="12863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3" name="Rectangle 182">
            <a:extLst>
              <a:ext uri="{FF2B5EF4-FFF2-40B4-BE49-F238E27FC236}">
                <a16:creationId xmlns:a16="http://schemas.microsoft.com/office/drawing/2014/main" id="{02A3CD13-03EA-40D5-A3FE-4C63C05C194F}"/>
              </a:ext>
            </a:extLst>
          </p:cNvPr>
          <p:cNvSpPr/>
          <p:nvPr/>
        </p:nvSpPr>
        <p:spPr>
          <a:xfrm>
            <a:off x="9197034" y="3601581"/>
            <a:ext cx="167640" cy="1286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84" name="Group 183">
            <a:extLst>
              <a:ext uri="{FF2B5EF4-FFF2-40B4-BE49-F238E27FC236}">
                <a16:creationId xmlns:a16="http://schemas.microsoft.com/office/drawing/2014/main" id="{5761AB38-ABC4-41A3-B2A4-EA03690ED3E1}"/>
              </a:ext>
            </a:extLst>
          </p:cNvPr>
          <p:cNvGrpSpPr/>
          <p:nvPr/>
        </p:nvGrpSpPr>
        <p:grpSpPr>
          <a:xfrm>
            <a:off x="11941281" y="3159265"/>
            <a:ext cx="198120" cy="822960"/>
            <a:chOff x="6248400" y="1341120"/>
            <a:chExt cx="198120" cy="822960"/>
          </a:xfrm>
        </p:grpSpPr>
        <p:sp>
          <p:nvSpPr>
            <p:cNvPr id="185" name="Rectangle 184">
              <a:extLst>
                <a:ext uri="{FF2B5EF4-FFF2-40B4-BE49-F238E27FC236}">
                  <a16:creationId xmlns:a16="http://schemas.microsoft.com/office/drawing/2014/main" id="{E82CB2F5-2ECC-43BA-B1D3-AE06B85A8DA8}"/>
                </a:ext>
              </a:extLst>
            </p:cNvPr>
            <p:cNvSpPr/>
            <p:nvPr/>
          </p:nvSpPr>
          <p:spPr>
            <a:xfrm>
              <a:off x="6248400" y="1341120"/>
              <a:ext cx="198120"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86" name="Straight Connector 185">
              <a:extLst>
                <a:ext uri="{FF2B5EF4-FFF2-40B4-BE49-F238E27FC236}">
                  <a16:creationId xmlns:a16="http://schemas.microsoft.com/office/drawing/2014/main" id="{A268F05C-2269-454E-8EB5-097A82CB3FCF}"/>
                </a:ext>
              </a:extLst>
            </p:cNvPr>
            <p:cNvCxnSpPr>
              <a:cxnSpLocks/>
            </p:cNvCxnSpPr>
            <p:nvPr/>
          </p:nvCxnSpPr>
          <p:spPr>
            <a:xfrm>
              <a:off x="6248400" y="14935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37950E85-AE09-4DC1-AB61-D92E9812391B}"/>
                </a:ext>
              </a:extLst>
            </p:cNvPr>
            <p:cNvCxnSpPr>
              <a:cxnSpLocks/>
            </p:cNvCxnSpPr>
            <p:nvPr/>
          </p:nvCxnSpPr>
          <p:spPr>
            <a:xfrm>
              <a:off x="6248400" y="16459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3EF135DA-F388-47E4-A2EA-A38BCE231688}"/>
                </a:ext>
              </a:extLst>
            </p:cNvPr>
            <p:cNvCxnSpPr>
              <a:cxnSpLocks/>
            </p:cNvCxnSpPr>
            <p:nvPr/>
          </p:nvCxnSpPr>
          <p:spPr>
            <a:xfrm>
              <a:off x="6248400" y="192024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5A1E4B44-75CF-46EF-BB54-7D4F93FE685F}"/>
                </a:ext>
              </a:extLst>
            </p:cNvPr>
            <p:cNvCxnSpPr>
              <a:cxnSpLocks/>
            </p:cNvCxnSpPr>
            <p:nvPr/>
          </p:nvCxnSpPr>
          <p:spPr>
            <a:xfrm>
              <a:off x="6248400" y="178308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05618A1A-2B66-45ED-BF7B-A8476C8AD08A}"/>
                </a:ext>
              </a:extLst>
            </p:cNvPr>
            <p:cNvCxnSpPr>
              <a:cxnSpLocks/>
            </p:cNvCxnSpPr>
            <p:nvPr/>
          </p:nvCxnSpPr>
          <p:spPr>
            <a:xfrm>
              <a:off x="6248400" y="204216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1" name="Rectangle 190">
            <a:extLst>
              <a:ext uri="{FF2B5EF4-FFF2-40B4-BE49-F238E27FC236}">
                <a16:creationId xmlns:a16="http://schemas.microsoft.com/office/drawing/2014/main" id="{A59F9F68-2DBF-455E-8176-58EB031C5F7B}"/>
              </a:ext>
            </a:extLst>
          </p:cNvPr>
          <p:cNvSpPr/>
          <p:nvPr/>
        </p:nvSpPr>
        <p:spPr>
          <a:xfrm>
            <a:off x="11956521" y="3171149"/>
            <a:ext cx="167640" cy="1286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2" name="Rectangle 191">
            <a:extLst>
              <a:ext uri="{FF2B5EF4-FFF2-40B4-BE49-F238E27FC236}">
                <a16:creationId xmlns:a16="http://schemas.microsoft.com/office/drawing/2014/main" id="{2FE50075-A3D1-4F8E-B0F8-45558CAC0D1E}"/>
              </a:ext>
            </a:extLst>
          </p:cNvPr>
          <p:cNvSpPr/>
          <p:nvPr/>
        </p:nvSpPr>
        <p:spPr>
          <a:xfrm>
            <a:off x="11933661" y="3823147"/>
            <a:ext cx="167640" cy="12863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3" name="Rectangle 192">
            <a:extLst>
              <a:ext uri="{FF2B5EF4-FFF2-40B4-BE49-F238E27FC236}">
                <a16:creationId xmlns:a16="http://schemas.microsoft.com/office/drawing/2014/main" id="{FC25EC7B-9EC6-4554-84A0-58E9F72119D5}"/>
              </a:ext>
            </a:extLst>
          </p:cNvPr>
          <p:cNvSpPr/>
          <p:nvPr/>
        </p:nvSpPr>
        <p:spPr>
          <a:xfrm>
            <a:off x="11948901" y="3700083"/>
            <a:ext cx="167640" cy="128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4" name="Rectangle 193">
            <a:extLst>
              <a:ext uri="{FF2B5EF4-FFF2-40B4-BE49-F238E27FC236}">
                <a16:creationId xmlns:a16="http://schemas.microsoft.com/office/drawing/2014/main" id="{96CEBA64-2367-4912-9CBD-3986D8A3A451}"/>
              </a:ext>
            </a:extLst>
          </p:cNvPr>
          <p:cNvSpPr/>
          <p:nvPr/>
        </p:nvSpPr>
        <p:spPr>
          <a:xfrm>
            <a:off x="11956521" y="3299208"/>
            <a:ext cx="167640" cy="12863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5" name="Rectangle 194">
            <a:extLst>
              <a:ext uri="{FF2B5EF4-FFF2-40B4-BE49-F238E27FC236}">
                <a16:creationId xmlns:a16="http://schemas.microsoft.com/office/drawing/2014/main" id="{114612C1-A9E5-42B6-BDF6-DD562081E23A}"/>
              </a:ext>
            </a:extLst>
          </p:cNvPr>
          <p:cNvSpPr/>
          <p:nvPr/>
        </p:nvSpPr>
        <p:spPr>
          <a:xfrm>
            <a:off x="11952926" y="3441005"/>
            <a:ext cx="167640" cy="12863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6" name="Rectangle 195">
            <a:extLst>
              <a:ext uri="{FF2B5EF4-FFF2-40B4-BE49-F238E27FC236}">
                <a16:creationId xmlns:a16="http://schemas.microsoft.com/office/drawing/2014/main" id="{6A22FCB5-712A-4FDD-BB58-E86C9BDB54B7}"/>
              </a:ext>
            </a:extLst>
          </p:cNvPr>
          <p:cNvSpPr/>
          <p:nvPr/>
        </p:nvSpPr>
        <p:spPr>
          <a:xfrm>
            <a:off x="11941281" y="3578164"/>
            <a:ext cx="167640" cy="1286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7" name="Straight Arrow Connector 196">
            <a:extLst>
              <a:ext uri="{FF2B5EF4-FFF2-40B4-BE49-F238E27FC236}">
                <a16:creationId xmlns:a16="http://schemas.microsoft.com/office/drawing/2014/main" id="{445FDFEC-27B0-41EA-9AD6-C0A8F76533F8}"/>
              </a:ext>
            </a:extLst>
          </p:cNvPr>
          <p:cNvCxnSpPr>
            <a:cxnSpLocks/>
          </p:cNvCxnSpPr>
          <p:nvPr/>
        </p:nvCxnSpPr>
        <p:spPr>
          <a:xfrm flipV="1">
            <a:off x="9395154" y="3587180"/>
            <a:ext cx="589604" cy="22222"/>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198" name="TextBox 197">
            <a:extLst>
              <a:ext uri="{FF2B5EF4-FFF2-40B4-BE49-F238E27FC236}">
                <a16:creationId xmlns:a16="http://schemas.microsoft.com/office/drawing/2014/main" id="{5820C0F2-6DD1-48AF-A378-03330CAB4ED4}"/>
              </a:ext>
            </a:extLst>
          </p:cNvPr>
          <p:cNvSpPr txBox="1"/>
          <p:nvPr/>
        </p:nvSpPr>
        <p:spPr>
          <a:xfrm>
            <a:off x="7274294" y="4445372"/>
            <a:ext cx="2791149" cy="369332"/>
          </a:xfrm>
          <a:prstGeom prst="rect">
            <a:avLst/>
          </a:prstGeom>
          <a:noFill/>
        </p:spPr>
        <p:txBody>
          <a:bodyPr wrap="none" rtlCol="0">
            <a:spAutoFit/>
          </a:bodyPr>
          <a:lstStyle/>
          <a:p>
            <a:r>
              <a:rPr lang="fr-FR" dirty="0"/>
              <a:t>(2.45, 9.65, …, -1.21, …0.01)</a:t>
            </a:r>
          </a:p>
        </p:txBody>
      </p:sp>
      <p:sp>
        <p:nvSpPr>
          <p:cNvPr id="199" name="TextBox 198">
            <a:extLst>
              <a:ext uri="{FF2B5EF4-FFF2-40B4-BE49-F238E27FC236}">
                <a16:creationId xmlns:a16="http://schemas.microsoft.com/office/drawing/2014/main" id="{0A2F8BB2-D4D6-4DD3-A45E-77BCD7998540}"/>
              </a:ext>
            </a:extLst>
          </p:cNvPr>
          <p:cNvSpPr txBox="1"/>
          <p:nvPr/>
        </p:nvSpPr>
        <p:spPr>
          <a:xfrm>
            <a:off x="9580853" y="4094036"/>
            <a:ext cx="2720617" cy="369332"/>
          </a:xfrm>
          <a:prstGeom prst="rect">
            <a:avLst/>
          </a:prstGeom>
          <a:noFill/>
        </p:spPr>
        <p:txBody>
          <a:bodyPr wrap="none" rtlCol="0">
            <a:spAutoFit/>
          </a:bodyPr>
          <a:lstStyle/>
          <a:p>
            <a:r>
              <a:rPr lang="fr-FR" dirty="0"/>
              <a:t>(0.12, 0.65, …, 0.01, …0.02)</a:t>
            </a:r>
          </a:p>
        </p:txBody>
      </p:sp>
      <p:sp>
        <p:nvSpPr>
          <p:cNvPr id="200" name="TextBox 199">
            <a:extLst>
              <a:ext uri="{FF2B5EF4-FFF2-40B4-BE49-F238E27FC236}">
                <a16:creationId xmlns:a16="http://schemas.microsoft.com/office/drawing/2014/main" id="{A2DF0B6E-05F3-4FB9-A159-57170B0C39A6}"/>
              </a:ext>
            </a:extLst>
          </p:cNvPr>
          <p:cNvSpPr txBox="1"/>
          <p:nvPr/>
        </p:nvSpPr>
        <p:spPr>
          <a:xfrm>
            <a:off x="10152193" y="4646365"/>
            <a:ext cx="717248" cy="369332"/>
          </a:xfrm>
          <a:prstGeom prst="rect">
            <a:avLst/>
          </a:prstGeom>
          <a:noFill/>
        </p:spPr>
        <p:txBody>
          <a:bodyPr wrap="none" rtlCol="0">
            <a:spAutoFit/>
          </a:bodyPr>
          <a:lstStyle/>
          <a:p>
            <a:r>
              <a:rPr lang="fr-FR" dirty="0"/>
              <a:t>Gilets</a:t>
            </a:r>
          </a:p>
        </p:txBody>
      </p:sp>
      <p:cxnSp>
        <p:nvCxnSpPr>
          <p:cNvPr id="202" name="Straight Arrow Connector 201">
            <a:extLst>
              <a:ext uri="{FF2B5EF4-FFF2-40B4-BE49-F238E27FC236}">
                <a16:creationId xmlns:a16="http://schemas.microsoft.com/office/drawing/2014/main" id="{EC207269-E5B2-4A4C-8CAA-D8F4886BA920}"/>
              </a:ext>
            </a:extLst>
          </p:cNvPr>
          <p:cNvCxnSpPr>
            <a:cxnSpLocks/>
          </p:cNvCxnSpPr>
          <p:nvPr/>
        </p:nvCxnSpPr>
        <p:spPr>
          <a:xfrm flipV="1">
            <a:off x="10485073" y="4451964"/>
            <a:ext cx="0" cy="3094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3" name="Oval 202">
            <a:extLst>
              <a:ext uri="{FF2B5EF4-FFF2-40B4-BE49-F238E27FC236}">
                <a16:creationId xmlns:a16="http://schemas.microsoft.com/office/drawing/2014/main" id="{F0A70230-BCE3-4E25-B3EE-6A2DBA56345F}"/>
              </a:ext>
            </a:extLst>
          </p:cNvPr>
          <p:cNvSpPr/>
          <p:nvPr/>
        </p:nvSpPr>
        <p:spPr>
          <a:xfrm>
            <a:off x="1582097" y="2537215"/>
            <a:ext cx="1612841" cy="2232531"/>
          </a:xfrm>
          <a:prstGeom prst="ellipse">
            <a:avLst/>
          </a:prstGeom>
          <a:no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4" name="TextBox 203">
            <a:extLst>
              <a:ext uri="{FF2B5EF4-FFF2-40B4-BE49-F238E27FC236}">
                <a16:creationId xmlns:a16="http://schemas.microsoft.com/office/drawing/2014/main" id="{FBFF2D99-CCD2-49F2-98CC-1B863A03E931}"/>
              </a:ext>
            </a:extLst>
          </p:cNvPr>
          <p:cNvSpPr txBox="1"/>
          <p:nvPr/>
        </p:nvSpPr>
        <p:spPr>
          <a:xfrm>
            <a:off x="1616466" y="4727311"/>
            <a:ext cx="1745991" cy="830997"/>
          </a:xfrm>
          <a:prstGeom prst="rect">
            <a:avLst/>
          </a:prstGeom>
          <a:noFill/>
        </p:spPr>
        <p:txBody>
          <a:bodyPr wrap="none" rtlCol="0">
            <a:spAutoFit/>
          </a:bodyPr>
          <a:lstStyle/>
          <a:p>
            <a:pPr algn="ctr"/>
            <a:r>
              <a:rPr lang="fr-FR" sz="2400" b="1" dirty="0">
                <a:solidFill>
                  <a:srgbClr val="00B050"/>
                </a:solidFill>
              </a:rPr>
              <a:t>Word</a:t>
            </a:r>
          </a:p>
          <a:p>
            <a:pPr algn="ctr"/>
            <a:r>
              <a:rPr lang="fr-FR" sz="2400" b="1" dirty="0" err="1">
                <a:solidFill>
                  <a:srgbClr val="00B050"/>
                </a:solidFill>
              </a:rPr>
              <a:t>Embeddings</a:t>
            </a:r>
            <a:endParaRPr lang="fr-FR" sz="2400" b="1" dirty="0">
              <a:solidFill>
                <a:srgbClr val="00B050"/>
              </a:solidFill>
            </a:endParaRPr>
          </a:p>
        </p:txBody>
      </p:sp>
      <p:sp>
        <p:nvSpPr>
          <p:cNvPr id="205" name="TextBox 204">
            <a:extLst>
              <a:ext uri="{FF2B5EF4-FFF2-40B4-BE49-F238E27FC236}">
                <a16:creationId xmlns:a16="http://schemas.microsoft.com/office/drawing/2014/main" id="{5936BC21-330B-440B-8F71-3A2F807A44C8}"/>
              </a:ext>
            </a:extLst>
          </p:cNvPr>
          <p:cNvSpPr txBox="1"/>
          <p:nvPr/>
        </p:nvSpPr>
        <p:spPr>
          <a:xfrm>
            <a:off x="1551042" y="1357608"/>
            <a:ext cx="1587166" cy="954107"/>
          </a:xfrm>
          <a:prstGeom prst="rect">
            <a:avLst/>
          </a:prstGeom>
          <a:noFill/>
        </p:spPr>
        <p:txBody>
          <a:bodyPr wrap="none" rtlCol="0">
            <a:spAutoFit/>
          </a:bodyPr>
          <a:lstStyle/>
          <a:p>
            <a:r>
              <a:rPr lang="fr-FR" sz="2800" b="1" dirty="0">
                <a:solidFill>
                  <a:srgbClr val="C00000"/>
                </a:solidFill>
              </a:rPr>
              <a:t>Encodeur</a:t>
            </a:r>
          </a:p>
          <a:p>
            <a:pPr algn="ctr"/>
            <a:r>
              <a:rPr lang="fr-FR" sz="2800" b="1" dirty="0">
                <a:solidFill>
                  <a:srgbClr val="C00000"/>
                </a:solidFill>
              </a:rPr>
              <a:t>U</a:t>
            </a:r>
          </a:p>
        </p:txBody>
      </p:sp>
      <p:sp>
        <p:nvSpPr>
          <p:cNvPr id="206" name="TextBox 205">
            <a:extLst>
              <a:ext uri="{FF2B5EF4-FFF2-40B4-BE49-F238E27FC236}">
                <a16:creationId xmlns:a16="http://schemas.microsoft.com/office/drawing/2014/main" id="{A111BCA3-7693-41A8-8B8D-CDB2E57384A8}"/>
              </a:ext>
            </a:extLst>
          </p:cNvPr>
          <p:cNvSpPr txBox="1"/>
          <p:nvPr/>
        </p:nvSpPr>
        <p:spPr>
          <a:xfrm>
            <a:off x="7066640" y="1358597"/>
            <a:ext cx="1627240" cy="954107"/>
          </a:xfrm>
          <a:prstGeom prst="rect">
            <a:avLst/>
          </a:prstGeom>
          <a:noFill/>
        </p:spPr>
        <p:txBody>
          <a:bodyPr wrap="none" rtlCol="0">
            <a:spAutoFit/>
          </a:bodyPr>
          <a:lstStyle/>
          <a:p>
            <a:pPr algn="ctr"/>
            <a:r>
              <a:rPr lang="fr-FR" sz="2800" b="1" dirty="0">
                <a:solidFill>
                  <a:srgbClr val="C00000"/>
                </a:solidFill>
              </a:rPr>
              <a:t>Décodeur</a:t>
            </a:r>
          </a:p>
          <a:p>
            <a:pPr algn="ctr"/>
            <a:r>
              <a:rPr lang="fr-FR" sz="2800" b="1" dirty="0">
                <a:solidFill>
                  <a:srgbClr val="C00000"/>
                </a:solidFill>
              </a:rPr>
              <a:t>W</a:t>
            </a:r>
          </a:p>
        </p:txBody>
      </p:sp>
      <p:sp>
        <p:nvSpPr>
          <p:cNvPr id="207" name="TextBox 206">
            <a:extLst>
              <a:ext uri="{FF2B5EF4-FFF2-40B4-BE49-F238E27FC236}">
                <a16:creationId xmlns:a16="http://schemas.microsoft.com/office/drawing/2014/main" id="{6E0ECA92-73F9-4C47-A79A-021756B4461A}"/>
              </a:ext>
            </a:extLst>
          </p:cNvPr>
          <p:cNvSpPr txBox="1"/>
          <p:nvPr/>
        </p:nvSpPr>
        <p:spPr>
          <a:xfrm>
            <a:off x="4652210" y="4956526"/>
            <a:ext cx="5332547" cy="923330"/>
          </a:xfrm>
          <a:prstGeom prst="rect">
            <a:avLst/>
          </a:prstGeom>
          <a:noFill/>
        </p:spPr>
        <p:txBody>
          <a:bodyPr wrap="square" rtlCol="0">
            <a:spAutoFit/>
          </a:bodyPr>
          <a:lstStyle/>
          <a:p>
            <a:r>
              <a:rPr lang="fr-FR" dirty="0"/>
              <a:t>La tâche auxiliaire est de prédire « Gilets » à partir du contexte (mouvement, des, ?, jaunes, est), et des milliers d’autres </a:t>
            </a:r>
            <a:r>
              <a:rPr lang="fr-FR" dirty="0" err="1"/>
              <a:t>tokens</a:t>
            </a:r>
            <a:r>
              <a:rPr lang="fr-FR" dirty="0"/>
              <a:t> à partir de leurs contextes</a:t>
            </a:r>
          </a:p>
        </p:txBody>
      </p:sp>
      <p:sp>
        <p:nvSpPr>
          <p:cNvPr id="209" name="TextBox 208">
            <a:extLst>
              <a:ext uri="{FF2B5EF4-FFF2-40B4-BE49-F238E27FC236}">
                <a16:creationId xmlns:a16="http://schemas.microsoft.com/office/drawing/2014/main" id="{AB85B125-0E56-4DBB-ABCC-E01BB4829ECD}"/>
              </a:ext>
            </a:extLst>
          </p:cNvPr>
          <p:cNvSpPr txBox="1"/>
          <p:nvPr/>
        </p:nvSpPr>
        <p:spPr>
          <a:xfrm>
            <a:off x="7488770" y="5895775"/>
            <a:ext cx="4651816" cy="923330"/>
          </a:xfrm>
          <a:prstGeom prst="rect">
            <a:avLst/>
          </a:prstGeom>
          <a:noFill/>
        </p:spPr>
        <p:txBody>
          <a:bodyPr wrap="square" rtlCol="0">
            <a:spAutoFit/>
          </a:bodyPr>
          <a:lstStyle/>
          <a:p>
            <a:r>
              <a:rPr lang="fr-FR" dirty="0"/>
              <a:t>Le calcul des matrices du décodeur et de l’encodeur se fait par rétropropagation via les calculs des gradients par descente stochastique</a:t>
            </a:r>
          </a:p>
        </p:txBody>
      </p:sp>
      <p:sp>
        <p:nvSpPr>
          <p:cNvPr id="210" name="TextBox 209">
            <a:extLst>
              <a:ext uri="{FF2B5EF4-FFF2-40B4-BE49-F238E27FC236}">
                <a16:creationId xmlns:a16="http://schemas.microsoft.com/office/drawing/2014/main" id="{58C8AF9F-82E8-43E3-BD44-8AFD0BCF2114}"/>
              </a:ext>
            </a:extLst>
          </p:cNvPr>
          <p:cNvSpPr txBox="1"/>
          <p:nvPr/>
        </p:nvSpPr>
        <p:spPr>
          <a:xfrm>
            <a:off x="9056585" y="1118678"/>
            <a:ext cx="3071675" cy="646331"/>
          </a:xfrm>
          <a:prstGeom prst="rect">
            <a:avLst/>
          </a:prstGeom>
          <a:noFill/>
        </p:spPr>
        <p:txBody>
          <a:bodyPr wrap="none" rtlCol="0">
            <a:spAutoFit/>
          </a:bodyPr>
          <a:lstStyle/>
          <a:p>
            <a:r>
              <a:rPr lang="fr-FR" dirty="0"/>
              <a:t>V: taille du vocabulaire</a:t>
            </a:r>
          </a:p>
          <a:p>
            <a:r>
              <a:rPr lang="fr-FR" dirty="0"/>
              <a:t>D: nb dimensions </a:t>
            </a:r>
            <a:r>
              <a:rPr lang="fr-FR" dirty="0" err="1"/>
              <a:t>embeddings</a:t>
            </a:r>
            <a:r>
              <a:rPr lang="fr-FR" dirty="0"/>
              <a:t> </a:t>
            </a:r>
          </a:p>
        </p:txBody>
      </p:sp>
      <p:sp>
        <p:nvSpPr>
          <p:cNvPr id="7" name="Content Placeholder 6">
            <a:extLst>
              <a:ext uri="{FF2B5EF4-FFF2-40B4-BE49-F238E27FC236}">
                <a16:creationId xmlns:a16="http://schemas.microsoft.com/office/drawing/2014/main" id="{9A70768E-86F8-4BD7-AF25-3735767D840C}"/>
              </a:ext>
            </a:extLst>
          </p:cNvPr>
          <p:cNvSpPr>
            <a:spLocks noGrp="1"/>
          </p:cNvSpPr>
          <p:nvPr>
            <p:ph idx="1"/>
          </p:nvPr>
        </p:nvSpPr>
        <p:spPr>
          <a:xfrm>
            <a:off x="5874336" y="1214692"/>
            <a:ext cx="578722" cy="278359"/>
          </a:xfrm>
        </p:spPr>
        <p:txBody>
          <a:bodyPr>
            <a:normAutofit fontScale="55000" lnSpcReduction="20000"/>
          </a:bodyPr>
          <a:lstStyle/>
          <a:p>
            <a:pPr marL="0" indent="0">
              <a:buNone/>
            </a:pPr>
            <a:r>
              <a:rPr lang="fr-FR" dirty="0"/>
              <a:t> </a:t>
            </a:r>
          </a:p>
        </p:txBody>
      </p:sp>
      <p:sp>
        <p:nvSpPr>
          <p:cNvPr id="120" name="Oval 119">
            <a:extLst>
              <a:ext uri="{FF2B5EF4-FFF2-40B4-BE49-F238E27FC236}">
                <a16:creationId xmlns:a16="http://schemas.microsoft.com/office/drawing/2014/main" id="{2992DEE3-93B6-45F1-AA82-4677FCDD7310}"/>
              </a:ext>
            </a:extLst>
          </p:cNvPr>
          <p:cNvSpPr/>
          <p:nvPr/>
        </p:nvSpPr>
        <p:spPr>
          <a:xfrm>
            <a:off x="3772621" y="1090057"/>
            <a:ext cx="228600" cy="213360"/>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1" name="Oval 120">
            <a:extLst>
              <a:ext uri="{FF2B5EF4-FFF2-40B4-BE49-F238E27FC236}">
                <a16:creationId xmlns:a16="http://schemas.microsoft.com/office/drawing/2014/main" id="{310DFBFE-0BA2-4E3A-99F5-93071F44DAF6}"/>
              </a:ext>
            </a:extLst>
          </p:cNvPr>
          <p:cNvSpPr/>
          <p:nvPr/>
        </p:nvSpPr>
        <p:spPr>
          <a:xfrm>
            <a:off x="3772621" y="1349137"/>
            <a:ext cx="228600" cy="2133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2" name="Oval 121">
            <a:extLst>
              <a:ext uri="{FF2B5EF4-FFF2-40B4-BE49-F238E27FC236}">
                <a16:creationId xmlns:a16="http://schemas.microsoft.com/office/drawing/2014/main" id="{FA4650E4-E4BE-4637-9747-1560E98E5645}"/>
              </a:ext>
            </a:extLst>
          </p:cNvPr>
          <p:cNvSpPr/>
          <p:nvPr/>
        </p:nvSpPr>
        <p:spPr>
          <a:xfrm>
            <a:off x="3772621" y="1620207"/>
            <a:ext cx="228600" cy="213360"/>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1" name="TextBox 130">
            <a:extLst>
              <a:ext uri="{FF2B5EF4-FFF2-40B4-BE49-F238E27FC236}">
                <a16:creationId xmlns:a16="http://schemas.microsoft.com/office/drawing/2014/main" id="{6C1F7A8C-A4E2-4AFE-9C6D-751D387D8090}"/>
              </a:ext>
            </a:extLst>
          </p:cNvPr>
          <p:cNvSpPr txBox="1"/>
          <p:nvPr/>
        </p:nvSpPr>
        <p:spPr>
          <a:xfrm>
            <a:off x="3128604" y="1836739"/>
            <a:ext cx="1686210" cy="369322"/>
          </a:xfrm>
          <a:prstGeom prst="rect">
            <a:avLst/>
          </a:prstGeom>
          <a:noFill/>
        </p:spPr>
        <p:txBody>
          <a:bodyPr wrap="square" rtlCol="0">
            <a:spAutoFit/>
          </a:bodyPr>
          <a:lstStyle/>
          <a:p>
            <a:r>
              <a:rPr lang="fr-FR" dirty="0"/>
              <a:t>(2.04, …, -4.40)</a:t>
            </a:r>
          </a:p>
        </p:txBody>
      </p:sp>
      <p:sp>
        <p:nvSpPr>
          <p:cNvPr id="154" name="Oval 153">
            <a:extLst>
              <a:ext uri="{FF2B5EF4-FFF2-40B4-BE49-F238E27FC236}">
                <a16:creationId xmlns:a16="http://schemas.microsoft.com/office/drawing/2014/main" id="{31E00093-B08F-471D-920F-CB8C7CB8D577}"/>
              </a:ext>
            </a:extLst>
          </p:cNvPr>
          <p:cNvSpPr/>
          <p:nvPr/>
        </p:nvSpPr>
        <p:spPr>
          <a:xfrm>
            <a:off x="3764350" y="2583723"/>
            <a:ext cx="228600" cy="213360"/>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5" name="Oval 154">
            <a:extLst>
              <a:ext uri="{FF2B5EF4-FFF2-40B4-BE49-F238E27FC236}">
                <a16:creationId xmlns:a16="http://schemas.microsoft.com/office/drawing/2014/main" id="{7C5737D5-9653-4B82-BEC5-56C3386DBB02}"/>
              </a:ext>
            </a:extLst>
          </p:cNvPr>
          <p:cNvSpPr/>
          <p:nvPr/>
        </p:nvSpPr>
        <p:spPr>
          <a:xfrm>
            <a:off x="3764350" y="2842803"/>
            <a:ext cx="228600" cy="213360"/>
          </a:xfrm>
          <a:prstGeom prst="ellipse">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6" name="Oval 155">
            <a:extLst>
              <a:ext uri="{FF2B5EF4-FFF2-40B4-BE49-F238E27FC236}">
                <a16:creationId xmlns:a16="http://schemas.microsoft.com/office/drawing/2014/main" id="{48A561E1-686F-4CCD-96FB-7E251DD28AC1}"/>
              </a:ext>
            </a:extLst>
          </p:cNvPr>
          <p:cNvSpPr/>
          <p:nvPr/>
        </p:nvSpPr>
        <p:spPr>
          <a:xfrm>
            <a:off x="3764350" y="3113873"/>
            <a:ext cx="228600" cy="213360"/>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7" name="Oval 156">
            <a:extLst>
              <a:ext uri="{FF2B5EF4-FFF2-40B4-BE49-F238E27FC236}">
                <a16:creationId xmlns:a16="http://schemas.microsoft.com/office/drawing/2014/main" id="{C6C5556E-188D-44AD-AD0C-D08D3AA6345F}"/>
              </a:ext>
            </a:extLst>
          </p:cNvPr>
          <p:cNvSpPr/>
          <p:nvPr/>
        </p:nvSpPr>
        <p:spPr>
          <a:xfrm>
            <a:off x="3799004" y="3879075"/>
            <a:ext cx="228600" cy="213360"/>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8" name="Oval 157">
            <a:extLst>
              <a:ext uri="{FF2B5EF4-FFF2-40B4-BE49-F238E27FC236}">
                <a16:creationId xmlns:a16="http://schemas.microsoft.com/office/drawing/2014/main" id="{F360FEAB-B531-4967-B9A9-C69A62D7A77D}"/>
              </a:ext>
            </a:extLst>
          </p:cNvPr>
          <p:cNvSpPr/>
          <p:nvPr/>
        </p:nvSpPr>
        <p:spPr>
          <a:xfrm>
            <a:off x="3799004" y="4138155"/>
            <a:ext cx="228600" cy="2133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9" name="Oval 158">
            <a:extLst>
              <a:ext uri="{FF2B5EF4-FFF2-40B4-BE49-F238E27FC236}">
                <a16:creationId xmlns:a16="http://schemas.microsoft.com/office/drawing/2014/main" id="{2EB8032B-4452-45DF-A906-B74F9A134CF8}"/>
              </a:ext>
            </a:extLst>
          </p:cNvPr>
          <p:cNvSpPr/>
          <p:nvPr/>
        </p:nvSpPr>
        <p:spPr>
          <a:xfrm>
            <a:off x="3799004" y="4409225"/>
            <a:ext cx="228600" cy="213360"/>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0" name="Oval 159">
            <a:extLst>
              <a:ext uri="{FF2B5EF4-FFF2-40B4-BE49-F238E27FC236}">
                <a16:creationId xmlns:a16="http://schemas.microsoft.com/office/drawing/2014/main" id="{ADF907F4-3F53-4E06-A63E-21FF765148D3}"/>
              </a:ext>
            </a:extLst>
          </p:cNvPr>
          <p:cNvSpPr/>
          <p:nvPr/>
        </p:nvSpPr>
        <p:spPr>
          <a:xfrm>
            <a:off x="3773561" y="5364664"/>
            <a:ext cx="228600" cy="213360"/>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1" name="Oval 160">
            <a:extLst>
              <a:ext uri="{FF2B5EF4-FFF2-40B4-BE49-F238E27FC236}">
                <a16:creationId xmlns:a16="http://schemas.microsoft.com/office/drawing/2014/main" id="{52480FB8-6BBE-438E-807C-3DE69FD4523B}"/>
              </a:ext>
            </a:extLst>
          </p:cNvPr>
          <p:cNvSpPr/>
          <p:nvPr/>
        </p:nvSpPr>
        <p:spPr>
          <a:xfrm>
            <a:off x="3773561" y="5623744"/>
            <a:ext cx="228600" cy="213360"/>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2" name="Oval 161">
            <a:extLst>
              <a:ext uri="{FF2B5EF4-FFF2-40B4-BE49-F238E27FC236}">
                <a16:creationId xmlns:a16="http://schemas.microsoft.com/office/drawing/2014/main" id="{393C4D19-5CB7-43AD-9530-18B4F24D8E1A}"/>
              </a:ext>
            </a:extLst>
          </p:cNvPr>
          <p:cNvSpPr/>
          <p:nvPr/>
        </p:nvSpPr>
        <p:spPr>
          <a:xfrm>
            <a:off x="3773561" y="5894814"/>
            <a:ext cx="228600" cy="2133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3" name="Straight Arrow Connector 162">
            <a:extLst>
              <a:ext uri="{FF2B5EF4-FFF2-40B4-BE49-F238E27FC236}">
                <a16:creationId xmlns:a16="http://schemas.microsoft.com/office/drawing/2014/main" id="{AFFC2313-FDEF-4094-AB1B-D59AB2295275}"/>
              </a:ext>
            </a:extLst>
          </p:cNvPr>
          <p:cNvCxnSpPr>
            <a:cxnSpLocks/>
          </p:cNvCxnSpPr>
          <p:nvPr/>
        </p:nvCxnSpPr>
        <p:spPr>
          <a:xfrm flipV="1">
            <a:off x="2863470" y="1494558"/>
            <a:ext cx="767571" cy="1839028"/>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982C1752-E13C-464D-95FB-2DC027B1D46D}"/>
              </a:ext>
            </a:extLst>
          </p:cNvPr>
          <p:cNvCxnSpPr>
            <a:cxnSpLocks/>
          </p:cNvCxnSpPr>
          <p:nvPr/>
        </p:nvCxnSpPr>
        <p:spPr>
          <a:xfrm flipV="1">
            <a:off x="3026049" y="3046080"/>
            <a:ext cx="588196" cy="518421"/>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9542CA8F-674B-4B0C-AFEF-8663E2024063}"/>
              </a:ext>
            </a:extLst>
          </p:cNvPr>
          <p:cNvCxnSpPr>
            <a:cxnSpLocks/>
            <a:stCxn id="43" idx="0"/>
          </p:cNvCxnSpPr>
          <p:nvPr/>
        </p:nvCxnSpPr>
        <p:spPr>
          <a:xfrm>
            <a:off x="3026049" y="3606834"/>
            <a:ext cx="551988" cy="595832"/>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F839516E-1D47-49E3-A67A-E02504AD1D92}"/>
              </a:ext>
            </a:extLst>
          </p:cNvPr>
          <p:cNvCxnSpPr>
            <a:cxnSpLocks/>
          </p:cNvCxnSpPr>
          <p:nvPr/>
        </p:nvCxnSpPr>
        <p:spPr>
          <a:xfrm>
            <a:off x="2875071" y="3877437"/>
            <a:ext cx="784134" cy="1890506"/>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87CE4348-6050-4AA5-A64B-2E6FC450E677}"/>
              </a:ext>
            </a:extLst>
          </p:cNvPr>
          <p:cNvCxnSpPr>
            <a:cxnSpLocks/>
          </p:cNvCxnSpPr>
          <p:nvPr/>
        </p:nvCxnSpPr>
        <p:spPr>
          <a:xfrm>
            <a:off x="4121775" y="3003291"/>
            <a:ext cx="387733" cy="303459"/>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FADA9F61-55AD-4480-92FF-1BF9A15A9B8C}"/>
              </a:ext>
            </a:extLst>
          </p:cNvPr>
          <p:cNvCxnSpPr>
            <a:cxnSpLocks/>
          </p:cNvCxnSpPr>
          <p:nvPr/>
        </p:nvCxnSpPr>
        <p:spPr>
          <a:xfrm flipV="1">
            <a:off x="4110260" y="3904750"/>
            <a:ext cx="414028" cy="343886"/>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1E1C1FB2-312E-4F9C-9333-3E9309D35F9D}"/>
              </a:ext>
            </a:extLst>
          </p:cNvPr>
          <p:cNvCxnSpPr>
            <a:cxnSpLocks/>
          </p:cNvCxnSpPr>
          <p:nvPr/>
        </p:nvCxnSpPr>
        <p:spPr>
          <a:xfrm>
            <a:off x="4142801" y="1562497"/>
            <a:ext cx="704545" cy="1764736"/>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7999214E-887B-46CA-91FE-7FA9098FA961}"/>
              </a:ext>
            </a:extLst>
          </p:cNvPr>
          <p:cNvCxnSpPr>
            <a:cxnSpLocks/>
          </p:cNvCxnSpPr>
          <p:nvPr/>
        </p:nvCxnSpPr>
        <p:spPr>
          <a:xfrm flipV="1">
            <a:off x="4112352" y="3885043"/>
            <a:ext cx="767571" cy="1839028"/>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201" name="TextBox 200">
            <a:extLst>
              <a:ext uri="{FF2B5EF4-FFF2-40B4-BE49-F238E27FC236}">
                <a16:creationId xmlns:a16="http://schemas.microsoft.com/office/drawing/2014/main" id="{730A90EC-90CE-41EE-80D2-C6A65A52A732}"/>
              </a:ext>
            </a:extLst>
          </p:cNvPr>
          <p:cNvSpPr txBox="1"/>
          <p:nvPr/>
        </p:nvSpPr>
        <p:spPr>
          <a:xfrm>
            <a:off x="3051294" y="3302205"/>
            <a:ext cx="1686210" cy="369322"/>
          </a:xfrm>
          <a:prstGeom prst="rect">
            <a:avLst/>
          </a:prstGeom>
          <a:noFill/>
        </p:spPr>
        <p:txBody>
          <a:bodyPr wrap="square" rtlCol="0">
            <a:spAutoFit/>
          </a:bodyPr>
          <a:lstStyle/>
          <a:p>
            <a:r>
              <a:rPr lang="fr-FR" dirty="0"/>
              <a:t>(3.02, …, -1.18)</a:t>
            </a:r>
          </a:p>
        </p:txBody>
      </p:sp>
      <p:sp>
        <p:nvSpPr>
          <p:cNvPr id="208" name="TextBox 207">
            <a:extLst>
              <a:ext uri="{FF2B5EF4-FFF2-40B4-BE49-F238E27FC236}">
                <a16:creationId xmlns:a16="http://schemas.microsoft.com/office/drawing/2014/main" id="{04AE640B-8C2F-4A23-A761-94CFC1B4DC7F}"/>
              </a:ext>
            </a:extLst>
          </p:cNvPr>
          <p:cNvSpPr txBox="1"/>
          <p:nvPr/>
        </p:nvSpPr>
        <p:spPr>
          <a:xfrm>
            <a:off x="3113640" y="4537893"/>
            <a:ext cx="1686210" cy="369322"/>
          </a:xfrm>
          <a:prstGeom prst="rect">
            <a:avLst/>
          </a:prstGeom>
          <a:noFill/>
        </p:spPr>
        <p:txBody>
          <a:bodyPr wrap="square" rtlCol="0">
            <a:spAutoFit/>
          </a:bodyPr>
          <a:lstStyle/>
          <a:p>
            <a:r>
              <a:rPr lang="fr-FR" dirty="0"/>
              <a:t>(1.88, …, -4.28)</a:t>
            </a:r>
          </a:p>
        </p:txBody>
      </p:sp>
      <p:sp>
        <p:nvSpPr>
          <p:cNvPr id="211" name="TextBox 210">
            <a:extLst>
              <a:ext uri="{FF2B5EF4-FFF2-40B4-BE49-F238E27FC236}">
                <a16:creationId xmlns:a16="http://schemas.microsoft.com/office/drawing/2014/main" id="{5F38AE23-A53C-4C88-96E6-D2387A23EC29}"/>
              </a:ext>
            </a:extLst>
          </p:cNvPr>
          <p:cNvSpPr txBox="1"/>
          <p:nvPr/>
        </p:nvSpPr>
        <p:spPr>
          <a:xfrm>
            <a:off x="3128604" y="6077081"/>
            <a:ext cx="1686210" cy="369322"/>
          </a:xfrm>
          <a:prstGeom prst="rect">
            <a:avLst/>
          </a:prstGeom>
          <a:noFill/>
        </p:spPr>
        <p:txBody>
          <a:bodyPr wrap="square" rtlCol="0">
            <a:spAutoFit/>
          </a:bodyPr>
          <a:lstStyle/>
          <a:p>
            <a:r>
              <a:rPr lang="fr-FR" dirty="0"/>
              <a:t>(1.62, …, -8.06)</a:t>
            </a:r>
          </a:p>
        </p:txBody>
      </p:sp>
    </p:spTree>
    <p:extLst>
      <p:ext uri="{BB962C8B-B14F-4D97-AF65-F5344CB8AC3E}">
        <p14:creationId xmlns:p14="http://schemas.microsoft.com/office/powerpoint/2010/main" val="1263349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word2vec dans la librairie </a:t>
            </a:r>
            <a:r>
              <a:rPr lang="fr-FR" dirty="0" err="1"/>
              <a:t>gensim</a:t>
            </a:r>
            <a:endParaRPr lang="fr-FR" dirty="0"/>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0" y="953694"/>
            <a:ext cx="12192000" cy="5879522"/>
          </a:xfrm>
        </p:spPr>
        <p:txBody>
          <a:bodyPr>
            <a:normAutofit lnSpcReduction="10000"/>
          </a:bodyPr>
          <a:lstStyle/>
          <a:p>
            <a:pPr lvl="1"/>
            <a:r>
              <a:rPr lang="fr-FR" dirty="0"/>
              <a:t>Création du modèle </a:t>
            </a:r>
          </a:p>
          <a:p>
            <a:pPr marL="457200" lvl="1" indent="0">
              <a:buNone/>
            </a:pPr>
            <a:r>
              <a:rPr lang="fr-FR" dirty="0"/>
              <a:t>	</a:t>
            </a:r>
            <a:r>
              <a:rPr lang="da-DK" sz="2000" dirty="0">
                <a:latin typeface="Courier New" panose="02070309020205020404" pitchFamily="49" charset="0"/>
                <a:cs typeface="Courier New" panose="02070309020205020404" pitchFamily="49" charset="0"/>
              </a:rPr>
              <a:t>modele_w2v = Word2Vec(</a:t>
            </a:r>
            <a:r>
              <a:rPr lang="fr-FR" sz="2000" dirty="0" err="1">
                <a:latin typeface="Courier New" panose="02070309020205020404" pitchFamily="49" charset="0"/>
                <a:cs typeface="Courier New" panose="02070309020205020404" pitchFamily="49" charset="0"/>
              </a:rPr>
              <a:t>l_textes_l_tokens</a:t>
            </a:r>
            <a:r>
              <a:rPr lang="fr-FR" sz="2000" dirty="0">
                <a:latin typeface="Courier New" panose="02070309020205020404" pitchFamily="49" charset="0"/>
                <a:cs typeface="Courier New" panose="02070309020205020404" pitchFamily="49" charset="0"/>
              </a:rPr>
              <a:t>, size=</a:t>
            </a:r>
            <a:r>
              <a:rPr lang="fr-FR" sz="2000" dirty="0" err="1">
                <a:latin typeface="Courier New" panose="02070309020205020404" pitchFamily="49" charset="0"/>
                <a:cs typeface="Courier New" panose="02070309020205020404" pitchFamily="49" charset="0"/>
              </a:rPr>
              <a:t>nb_dim</a:t>
            </a:r>
            <a:r>
              <a:rPr lang="fr-FR" sz="2000" dirty="0">
                <a:latin typeface="Courier New" panose="02070309020205020404" pitchFamily="49" charset="0"/>
                <a:cs typeface="Courier New" panose="02070309020205020404" pitchFamily="49" charset="0"/>
              </a:rPr>
              <a:t>, </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window</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taille_demi_fenetre</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sg</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skip_gram</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min_count</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freq_seuil</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workers</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nb_cpu</a:t>
            </a:r>
            <a:r>
              <a:rPr lang="fr-FR" sz="2000" dirty="0">
                <a:latin typeface="Courier New" panose="02070309020205020404" pitchFamily="49" charset="0"/>
                <a:cs typeface="Courier New" panose="02070309020205020404" pitchFamily="49" charset="0"/>
              </a:rPr>
              <a:t>)</a:t>
            </a:r>
          </a:p>
          <a:p>
            <a:pPr lvl="1">
              <a:buFontTx/>
              <a:buChar char="-"/>
            </a:pPr>
            <a:r>
              <a:rPr lang="fr-FR" dirty="0">
                <a:latin typeface="Calibri" panose="020F0502020204030204" pitchFamily="34" charset="0"/>
                <a:cs typeface="Calibri" panose="020F0502020204030204" pitchFamily="34" charset="0"/>
              </a:rPr>
              <a:t>Entrainement du modèle</a:t>
            </a:r>
          </a:p>
          <a:p>
            <a:pPr marL="457200" lvl="1" indent="0">
              <a:buNone/>
            </a:pPr>
            <a:r>
              <a:rPr lang="en-US" sz="2000" dirty="0">
                <a:latin typeface="Courier New" panose="02070309020205020404" pitchFamily="49" charset="0"/>
                <a:cs typeface="Courier New" panose="02070309020205020404" pitchFamily="49" charset="0"/>
              </a:rPr>
              <a:t>	modele_w2v.train(</a:t>
            </a:r>
            <a:r>
              <a:rPr lang="en-US" sz="2000" dirty="0" err="1">
                <a:latin typeface="Courier New" panose="02070309020205020404" pitchFamily="49" charset="0"/>
                <a:cs typeface="Courier New" panose="02070309020205020404" pitchFamily="49" charset="0"/>
              </a:rPr>
              <a:t>l_textes_l_tokens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total_examples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nb_exemples</a:t>
            </a:r>
            <a:r>
              <a:rPr lang="en-US" sz="2000" dirty="0">
                <a:latin typeface="Courier New" panose="02070309020205020404" pitchFamily="49" charset="0"/>
                <a:cs typeface="Courier New" panose="02070309020205020404" pitchFamily="49" charset="0"/>
              </a:rPr>
              <a:t>, epochs=</a:t>
            </a:r>
            <a:r>
              <a:rPr lang="en-US" sz="2000" dirty="0" err="1">
                <a:latin typeface="Courier New" panose="02070309020205020404" pitchFamily="49" charset="0"/>
                <a:cs typeface="Courier New" panose="02070309020205020404" pitchFamily="49" charset="0"/>
              </a:rPr>
              <a:t>nb_epoques</a:t>
            </a:r>
            <a:r>
              <a:rPr lang="en-US" sz="2000" dirty="0">
                <a:latin typeface="Courier New" panose="02070309020205020404" pitchFamily="49" charset="0"/>
                <a:cs typeface="Courier New" panose="02070309020205020404" pitchFamily="49" charset="0"/>
              </a:rPr>
              <a:t>)	     	</a:t>
            </a:r>
            <a:endParaRPr lang="fr-FR" sz="2000" dirty="0">
              <a:latin typeface="Courier New" panose="02070309020205020404" pitchFamily="49" charset="0"/>
              <a:cs typeface="Courier New" panose="02070309020205020404" pitchFamily="49" charset="0"/>
            </a:endParaRPr>
          </a:p>
          <a:p>
            <a:pPr lvl="1">
              <a:buFontTx/>
              <a:buChar char="-"/>
            </a:pPr>
            <a:r>
              <a:rPr lang="fr-FR" dirty="0">
                <a:latin typeface="Calibri" panose="020F0502020204030204" pitchFamily="34" charset="0"/>
                <a:cs typeface="Calibri" panose="020F0502020204030204" pitchFamily="34" charset="0"/>
              </a:rPr>
              <a:t>Sauver et charger</a:t>
            </a:r>
          </a:p>
          <a:p>
            <a:pPr marL="914400" lvl="2" indent="0">
              <a:buNone/>
            </a:pPr>
            <a:r>
              <a:rPr lang="fr-FR" dirty="0">
                <a:latin typeface="Courier New" panose="02070309020205020404" pitchFamily="49" charset="0"/>
                <a:cs typeface="Courier New" panose="02070309020205020404" pitchFamily="49" charset="0"/>
              </a:rPr>
              <a:t>modele_w2v.save(</a:t>
            </a:r>
            <a:r>
              <a:rPr lang="fr-FR" dirty="0" err="1">
                <a:latin typeface="Courier New" panose="02070309020205020404" pitchFamily="49" charset="0"/>
                <a:cs typeface="Courier New" panose="02070309020205020404" pitchFamily="49" charset="0"/>
              </a:rPr>
              <a:t>nom_fichier</a:t>
            </a:r>
            <a:r>
              <a:rPr lang="fr-FR" dirty="0">
                <a:latin typeface="Courier New" panose="02070309020205020404" pitchFamily="49" charset="0"/>
                <a:cs typeface="Courier New" panose="02070309020205020404" pitchFamily="49" charset="0"/>
              </a:rPr>
              <a:t>); modele_w2v = Word2Vec.load(</a:t>
            </a:r>
            <a:r>
              <a:rPr lang="fr-FR" dirty="0" err="1">
                <a:latin typeface="Courier New" panose="02070309020205020404" pitchFamily="49" charset="0"/>
                <a:cs typeface="Courier New" panose="02070309020205020404" pitchFamily="49" charset="0"/>
              </a:rPr>
              <a:t>nom_fichier</a:t>
            </a:r>
            <a:r>
              <a:rPr lang="fr-FR" dirty="0">
                <a:latin typeface="Courier New" panose="02070309020205020404" pitchFamily="49" charset="0"/>
                <a:cs typeface="Courier New" panose="02070309020205020404" pitchFamily="49" charset="0"/>
              </a:rPr>
              <a:t>)</a:t>
            </a:r>
          </a:p>
          <a:p>
            <a:pPr lvl="1">
              <a:buFontTx/>
              <a:buChar char="-"/>
            </a:pPr>
            <a:r>
              <a:rPr lang="fr-FR" dirty="0">
                <a:latin typeface="Calibri" panose="020F0502020204030204" pitchFamily="34" charset="0"/>
                <a:cs typeface="Calibri" panose="020F0502020204030204" pitchFamily="34" charset="0"/>
              </a:rPr>
              <a:t>Fonctions d’analyse disponible, au niveau de l’objet </a:t>
            </a:r>
            <a:r>
              <a:rPr lang="fr-FR" dirty="0" err="1">
                <a:latin typeface="Calibri" panose="020F0502020204030204" pitchFamily="34" charset="0"/>
                <a:cs typeface="Calibri" panose="020F0502020204030204" pitchFamily="34" charset="0"/>
              </a:rPr>
              <a:t>KeyedVectors</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wv</a:t>
            </a:r>
            <a:r>
              <a:rPr lang="fr-FR" dirty="0">
                <a:latin typeface="Calibri" panose="020F0502020204030204" pitchFamily="34" charset="0"/>
                <a:cs typeface="Calibri" panose="020F0502020204030204" pitchFamily="34" charset="0"/>
              </a:rPr>
              <a:t>) du modèle </a:t>
            </a:r>
          </a:p>
          <a:p>
            <a:pPr marL="457200" lvl="1" indent="0">
              <a:buNone/>
            </a:pPr>
            <a:r>
              <a:rPr lang="en-US"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l_similarités</a:t>
            </a:r>
            <a:r>
              <a:rPr lang="en-US" sz="2000" dirty="0">
                <a:latin typeface="Courier New" panose="02070309020205020404" pitchFamily="49" charset="0"/>
                <a:cs typeface="Courier New" panose="02070309020205020404" pitchFamily="49" charset="0"/>
              </a:rPr>
              <a:t> = modele_w2v.wv.most_similar(</a:t>
            </a:r>
            <a:r>
              <a:rPr lang="en-US" sz="2000" dirty="0" err="1">
                <a:latin typeface="Courier New" panose="02070309020205020404" pitchFamily="49" charset="0"/>
                <a:cs typeface="Courier New" panose="02070309020205020404" pitchFamily="49" charset="0"/>
              </a:rPr>
              <a:t>terme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topn</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nb_top_termes</a:t>
            </a:r>
            <a:r>
              <a:rPr lang="en-US" sz="2000" dirty="0">
                <a:latin typeface="Courier New" panose="02070309020205020404" pitchFamily="49" charset="0"/>
                <a:cs typeface="Courier New" panose="02070309020205020404" pitchFamily="49" charset="0"/>
              </a:rPr>
              <a:t>)</a:t>
            </a:r>
          </a:p>
          <a:p>
            <a:pPr marL="457200" lvl="1" indent="0">
              <a:buNone/>
            </a:pPr>
            <a:r>
              <a:rPr lang="fr-FR" sz="2000" dirty="0">
                <a:latin typeface="Calibri" panose="020F0502020204030204" pitchFamily="34" charset="0"/>
                <a:cs typeface="Calibri" panose="020F0502020204030204" pitchFamily="34" charset="0"/>
              </a:rPr>
              <a:t>	</a:t>
            </a:r>
            <a:r>
              <a:rPr lang="fr-FR" sz="2000" dirty="0" err="1">
                <a:latin typeface="Courier New" panose="02070309020205020404" pitchFamily="49" charset="0"/>
                <a:cs typeface="Courier New" panose="02070309020205020404" pitchFamily="49" charset="0"/>
              </a:rPr>
              <a:t>l_analogies</a:t>
            </a:r>
            <a:r>
              <a:rPr lang="fr-FR" sz="2000" dirty="0">
                <a:latin typeface="Courier New" panose="02070309020205020404" pitchFamily="49" charset="0"/>
                <a:cs typeface="Courier New" panose="02070309020205020404" pitchFamily="49" charset="0"/>
              </a:rPr>
              <a:t> = modele_w2v.wv.most_similar(positive=[tx1,tx2], [ty1])</a:t>
            </a:r>
          </a:p>
          <a:p>
            <a:pPr lvl="2"/>
            <a:r>
              <a:rPr lang="fr-FR" sz="2200" dirty="0">
                <a:latin typeface="Calibri" panose="020F0502020204030204" pitchFamily="34" charset="0"/>
                <a:cs typeface="Calibri" panose="020F0502020204030204" pitchFamily="34" charset="0"/>
              </a:rPr>
              <a:t>Repérer l’intrus dans une liste de termes</a:t>
            </a:r>
            <a:endParaRPr lang="fr-FR" sz="2200" dirty="0"/>
          </a:p>
          <a:p>
            <a:pPr marL="457200"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terme_intrus</a:t>
            </a:r>
            <a:r>
              <a:rPr lang="en-US" sz="2000" dirty="0">
                <a:latin typeface="Courier New" panose="02070309020205020404" pitchFamily="49" charset="0"/>
                <a:cs typeface="Courier New" panose="02070309020205020404" pitchFamily="49" charset="0"/>
              </a:rPr>
              <a:t> = modele_w2v.wv.doesnt_match(</a:t>
            </a:r>
            <a:r>
              <a:rPr lang="en-US" sz="2000" dirty="0" err="1">
                <a:latin typeface="Courier New" panose="02070309020205020404" pitchFamily="49" charset="0"/>
                <a:cs typeface="Courier New" panose="02070309020205020404" pitchFamily="49" charset="0"/>
              </a:rPr>
              <a:t>l_termes</a:t>
            </a:r>
            <a:r>
              <a:rPr lang="en-US" sz="2000" dirty="0">
                <a:latin typeface="Courier New" panose="02070309020205020404" pitchFamily="49" charset="0"/>
                <a:cs typeface="Courier New" panose="02070309020205020404" pitchFamily="49" charset="0"/>
              </a:rPr>
              <a:t>)</a:t>
            </a:r>
          </a:p>
          <a:p>
            <a:pPr lvl="2"/>
            <a:r>
              <a:rPr lang="fr-FR" sz="2200" dirty="0">
                <a:latin typeface="Calibri" panose="020F0502020204030204" pitchFamily="34" charset="0"/>
                <a:cs typeface="Calibri" panose="020F0502020204030204" pitchFamily="34" charset="0"/>
              </a:rPr>
              <a:t>Calculer la distance (</a:t>
            </a:r>
            <a:r>
              <a:rPr lang="fr-FR" sz="2200" dirty="0" err="1">
                <a:latin typeface="Calibri" panose="020F0502020204030204" pitchFamily="34" charset="0"/>
                <a:cs typeface="Calibri" panose="020F0502020204030204" pitchFamily="34" charset="0"/>
              </a:rPr>
              <a:t>word-mover</a:t>
            </a:r>
            <a:r>
              <a:rPr lang="fr-FR" sz="2200" dirty="0">
                <a:latin typeface="Calibri" panose="020F0502020204030204" pitchFamily="34" charset="0"/>
                <a:cs typeface="Calibri" panose="020F0502020204030204" pitchFamily="34" charset="0"/>
              </a:rPr>
              <a:t> distance) entre deux phrases (listes de </a:t>
            </a:r>
            <a:r>
              <a:rPr lang="fr-FR" sz="2200" dirty="0" err="1">
                <a:latin typeface="Calibri" panose="020F0502020204030204" pitchFamily="34" charset="0"/>
                <a:cs typeface="Calibri" panose="020F0502020204030204" pitchFamily="34" charset="0"/>
              </a:rPr>
              <a:t>tokens</a:t>
            </a:r>
            <a:r>
              <a:rPr lang="fr-FR" sz="2200" dirty="0">
                <a:latin typeface="Calibri" panose="020F0502020204030204" pitchFamily="34" charset="0"/>
                <a:cs typeface="Calibri" panose="020F0502020204030204" pitchFamily="34" charset="0"/>
              </a:rPr>
              <a:t>)</a:t>
            </a:r>
          </a:p>
          <a:p>
            <a:pPr marL="914400" lvl="2" indent="0">
              <a:buNone/>
            </a:pPr>
            <a:r>
              <a:rPr lang="en-US" dirty="0" err="1">
                <a:latin typeface="Courier New" panose="02070309020205020404" pitchFamily="49" charset="0"/>
                <a:cs typeface="Courier New" panose="02070309020205020404" pitchFamily="49" charset="0"/>
              </a:rPr>
              <a:t>distance_wmd</a:t>
            </a:r>
            <a:r>
              <a:rPr lang="en-US" dirty="0">
                <a:latin typeface="Courier New" panose="02070309020205020404" pitchFamily="49" charset="0"/>
                <a:cs typeface="Courier New" panose="02070309020205020404" pitchFamily="49" charset="0"/>
              </a:rPr>
              <a:t> = modele_w2v.wv.wmdistance(l_tokens_1, l_tokens_2)</a:t>
            </a:r>
            <a:endParaRPr lang="fr-FR" dirty="0">
              <a:latin typeface="Calibri" panose="020F0502020204030204" pitchFamily="34" charset="0"/>
              <a:cs typeface="Calibri" panose="020F0502020204030204" pitchFamily="34" charset="0"/>
            </a:endParaRPr>
          </a:p>
          <a:p>
            <a:pPr lvl="2"/>
            <a:r>
              <a:rPr lang="fr-FR" sz="2200" dirty="0">
                <a:latin typeface="Calibri" panose="020F0502020204030204" pitchFamily="34" charset="0"/>
                <a:cs typeface="Calibri" panose="020F0502020204030204" pitchFamily="34" charset="0"/>
              </a:rPr>
              <a:t>Obtenir le vecteur d’un terme</a:t>
            </a:r>
          </a:p>
          <a:p>
            <a:pPr marL="914400" lvl="2" indent="0">
              <a:buNone/>
            </a:pPr>
            <a:r>
              <a:rPr lang="en-US" dirty="0" err="1">
                <a:latin typeface="Courier New" panose="02070309020205020404" pitchFamily="49" charset="0"/>
                <a:cs typeface="Courier New" panose="02070309020205020404" pitchFamily="49" charset="0"/>
              </a:rPr>
              <a:t>v_terme</a:t>
            </a:r>
            <a:r>
              <a:rPr lang="en-US" dirty="0">
                <a:latin typeface="Courier New" panose="02070309020205020404" pitchFamily="49" charset="0"/>
                <a:cs typeface="Courier New" panose="02070309020205020404" pitchFamily="49" charset="0"/>
              </a:rPr>
              <a:t> = modele_w2v.wv.get_vector(</a:t>
            </a:r>
            <a:r>
              <a:rPr lang="en-US" dirty="0" err="1">
                <a:latin typeface="Courier New" panose="02070309020205020404" pitchFamily="49" charset="0"/>
                <a:cs typeface="Courier New" panose="02070309020205020404" pitchFamily="49" charset="0"/>
              </a:rPr>
              <a:t>terme</a:t>
            </a:r>
            <a:r>
              <a:rPr lang="en-US" dirty="0">
                <a:latin typeface="Courier New" panose="02070309020205020404" pitchFamily="49" charset="0"/>
                <a:cs typeface="Courier New" panose="02070309020205020404" pitchFamily="49" charset="0"/>
              </a:rPr>
              <a:t>)</a:t>
            </a:r>
            <a:endParaRPr lang="fr-FR" sz="2200" dirty="0"/>
          </a:p>
          <a:p>
            <a:pPr marL="457200" lvl="1" indent="0">
              <a:buNone/>
            </a:pPr>
            <a:endParaRPr lang="fr-FR" sz="2000" dirty="0"/>
          </a:p>
        </p:txBody>
      </p:sp>
    </p:spTree>
    <p:extLst>
      <p:ext uri="{BB962C8B-B14F-4D97-AF65-F5344CB8AC3E}">
        <p14:creationId xmlns:p14="http://schemas.microsoft.com/office/powerpoint/2010/main" val="1529884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137787" y="136525"/>
            <a:ext cx="10651178" cy="657557"/>
          </a:xfrm>
        </p:spPr>
        <p:txBody>
          <a:bodyPr>
            <a:normAutofit fontScale="90000"/>
          </a:bodyPr>
          <a:lstStyle/>
          <a:p>
            <a:r>
              <a:rPr lang="fr-FR" dirty="0"/>
              <a:t>Exemple d’</a:t>
            </a:r>
            <a:r>
              <a:rPr lang="fr-FR" dirty="0" err="1"/>
              <a:t>embedding</a:t>
            </a:r>
            <a:r>
              <a:rPr lang="fr-FR" dirty="0"/>
              <a:t> de texte : doc2vec</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0" y="1044542"/>
            <a:ext cx="7241536" cy="1253160"/>
          </a:xfrm>
        </p:spPr>
        <p:txBody>
          <a:bodyPr>
            <a:normAutofit/>
          </a:bodyPr>
          <a:lstStyle/>
          <a:p>
            <a:r>
              <a:rPr lang="fr-FR" sz="2400" dirty="0"/>
              <a:t>Modèle </a:t>
            </a:r>
            <a:r>
              <a:rPr lang="fr-FR" sz="2400" b="1" dirty="0"/>
              <a:t>statique</a:t>
            </a:r>
            <a:r>
              <a:rPr lang="fr-FR" sz="2400" dirty="0"/>
              <a:t>, </a:t>
            </a:r>
            <a:r>
              <a:rPr lang="fr-FR" sz="2400" b="1" dirty="0"/>
              <a:t>matrice N x D </a:t>
            </a:r>
            <a:r>
              <a:rPr lang="fr-FR" sz="2400" dirty="0"/>
              <a:t>donnant à chaque texte (document) du corpus (de taille N) une représentation vectorielle dense de taille D (D &lt;&lt; N) </a:t>
            </a:r>
          </a:p>
        </p:txBody>
      </p:sp>
      <p:grpSp>
        <p:nvGrpSpPr>
          <p:cNvPr id="16" name="Group 15">
            <a:extLst>
              <a:ext uri="{FF2B5EF4-FFF2-40B4-BE49-F238E27FC236}">
                <a16:creationId xmlns:a16="http://schemas.microsoft.com/office/drawing/2014/main" id="{DD20952C-4B00-40ED-8769-B0A3503FEB9E}"/>
              </a:ext>
            </a:extLst>
          </p:cNvPr>
          <p:cNvGrpSpPr/>
          <p:nvPr/>
        </p:nvGrpSpPr>
        <p:grpSpPr>
          <a:xfrm>
            <a:off x="8625840" y="1092002"/>
            <a:ext cx="198120" cy="822960"/>
            <a:chOff x="6248400" y="1341120"/>
            <a:chExt cx="198120" cy="822960"/>
          </a:xfrm>
        </p:grpSpPr>
        <p:sp>
          <p:nvSpPr>
            <p:cNvPr id="5" name="Rectangle 4">
              <a:extLst>
                <a:ext uri="{FF2B5EF4-FFF2-40B4-BE49-F238E27FC236}">
                  <a16:creationId xmlns:a16="http://schemas.microsoft.com/office/drawing/2014/main" id="{8F303FCF-AFB4-42FC-A6E6-1BD53A372C87}"/>
                </a:ext>
              </a:extLst>
            </p:cNvPr>
            <p:cNvSpPr/>
            <p:nvPr/>
          </p:nvSpPr>
          <p:spPr>
            <a:xfrm>
              <a:off x="6248400" y="1341120"/>
              <a:ext cx="198120"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 name="Straight Connector 6">
              <a:extLst>
                <a:ext uri="{FF2B5EF4-FFF2-40B4-BE49-F238E27FC236}">
                  <a16:creationId xmlns:a16="http://schemas.microsoft.com/office/drawing/2014/main" id="{BD835A35-4AD1-42B5-B4C7-B3B8D84BA5E8}"/>
                </a:ext>
              </a:extLst>
            </p:cNvPr>
            <p:cNvCxnSpPr>
              <a:cxnSpLocks/>
            </p:cNvCxnSpPr>
            <p:nvPr/>
          </p:nvCxnSpPr>
          <p:spPr>
            <a:xfrm>
              <a:off x="6248400" y="14935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DD12610-EEB4-43CA-A3EA-941C36F2459C}"/>
                </a:ext>
              </a:extLst>
            </p:cNvPr>
            <p:cNvCxnSpPr>
              <a:cxnSpLocks/>
            </p:cNvCxnSpPr>
            <p:nvPr/>
          </p:nvCxnSpPr>
          <p:spPr>
            <a:xfrm>
              <a:off x="6248400" y="16459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6D76C83-1585-45F6-8891-2ACF0B2C8CEE}"/>
                </a:ext>
              </a:extLst>
            </p:cNvPr>
            <p:cNvCxnSpPr>
              <a:cxnSpLocks/>
            </p:cNvCxnSpPr>
            <p:nvPr/>
          </p:nvCxnSpPr>
          <p:spPr>
            <a:xfrm>
              <a:off x="6248400" y="192024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30111E8-9F41-4EF6-9B54-391C056B88E5}"/>
                </a:ext>
              </a:extLst>
            </p:cNvPr>
            <p:cNvCxnSpPr>
              <a:cxnSpLocks/>
            </p:cNvCxnSpPr>
            <p:nvPr/>
          </p:nvCxnSpPr>
          <p:spPr>
            <a:xfrm>
              <a:off x="6248400" y="178308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A9396F3-A1E1-4DA0-9F93-19F4AF97B0DA}"/>
                </a:ext>
              </a:extLst>
            </p:cNvPr>
            <p:cNvCxnSpPr>
              <a:cxnSpLocks/>
            </p:cNvCxnSpPr>
            <p:nvPr/>
          </p:nvCxnSpPr>
          <p:spPr>
            <a:xfrm>
              <a:off x="6248400" y="204216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42A533CF-AABB-4514-AD7E-332A54D4ABC1}"/>
              </a:ext>
            </a:extLst>
          </p:cNvPr>
          <p:cNvSpPr/>
          <p:nvPr/>
        </p:nvSpPr>
        <p:spPr>
          <a:xfrm rot="5400000">
            <a:off x="8679180" y="1259644"/>
            <a:ext cx="91440" cy="12191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Trapezoid 17">
            <a:extLst>
              <a:ext uri="{FF2B5EF4-FFF2-40B4-BE49-F238E27FC236}">
                <a16:creationId xmlns:a16="http://schemas.microsoft.com/office/drawing/2014/main" id="{C5C7D574-7323-4AD9-8E94-AAEAC374E9D2}"/>
              </a:ext>
            </a:extLst>
          </p:cNvPr>
          <p:cNvSpPr/>
          <p:nvPr/>
        </p:nvSpPr>
        <p:spPr>
          <a:xfrm rot="5400000">
            <a:off x="9403080" y="895406"/>
            <a:ext cx="914400" cy="1216152"/>
          </a:xfrm>
          <a:prstGeom prst="trapezoid">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Oval 18">
            <a:extLst>
              <a:ext uri="{FF2B5EF4-FFF2-40B4-BE49-F238E27FC236}">
                <a16:creationId xmlns:a16="http://schemas.microsoft.com/office/drawing/2014/main" id="{485B4D70-3510-418C-B1DD-E3871FC5502F}"/>
              </a:ext>
            </a:extLst>
          </p:cNvPr>
          <p:cNvSpPr/>
          <p:nvPr/>
        </p:nvSpPr>
        <p:spPr>
          <a:xfrm>
            <a:off x="10804398" y="1107242"/>
            <a:ext cx="228600" cy="213360"/>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Oval 19">
            <a:extLst>
              <a:ext uri="{FF2B5EF4-FFF2-40B4-BE49-F238E27FC236}">
                <a16:creationId xmlns:a16="http://schemas.microsoft.com/office/drawing/2014/main" id="{3C300F94-E504-4F63-A770-FA6ED7AD13C7}"/>
              </a:ext>
            </a:extLst>
          </p:cNvPr>
          <p:cNvSpPr/>
          <p:nvPr/>
        </p:nvSpPr>
        <p:spPr>
          <a:xfrm>
            <a:off x="10804398" y="1366322"/>
            <a:ext cx="228600" cy="2133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Oval 20">
            <a:extLst>
              <a:ext uri="{FF2B5EF4-FFF2-40B4-BE49-F238E27FC236}">
                <a16:creationId xmlns:a16="http://schemas.microsoft.com/office/drawing/2014/main" id="{B6439644-AA1E-4387-AF80-80805CB72F95}"/>
              </a:ext>
            </a:extLst>
          </p:cNvPr>
          <p:cNvSpPr/>
          <p:nvPr/>
        </p:nvSpPr>
        <p:spPr>
          <a:xfrm>
            <a:off x="10804398" y="1637392"/>
            <a:ext cx="228600" cy="213360"/>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TextBox 21">
            <a:extLst>
              <a:ext uri="{FF2B5EF4-FFF2-40B4-BE49-F238E27FC236}">
                <a16:creationId xmlns:a16="http://schemas.microsoft.com/office/drawing/2014/main" id="{55A802F4-C880-46EF-BB02-D3E5E2636075}"/>
              </a:ext>
            </a:extLst>
          </p:cNvPr>
          <p:cNvSpPr txBox="1"/>
          <p:nvPr/>
        </p:nvSpPr>
        <p:spPr>
          <a:xfrm>
            <a:off x="9375935" y="1282407"/>
            <a:ext cx="859531" cy="461665"/>
          </a:xfrm>
          <a:prstGeom prst="rect">
            <a:avLst/>
          </a:prstGeom>
          <a:noFill/>
        </p:spPr>
        <p:txBody>
          <a:bodyPr wrap="none" rtlCol="0">
            <a:spAutoFit/>
          </a:bodyPr>
          <a:lstStyle/>
          <a:p>
            <a:r>
              <a:rPr lang="fr-FR" sz="2400" b="1" dirty="0"/>
              <a:t>N x D</a:t>
            </a:r>
          </a:p>
        </p:txBody>
      </p:sp>
      <p:cxnSp>
        <p:nvCxnSpPr>
          <p:cNvPr id="23" name="Straight Arrow Connector 22">
            <a:extLst>
              <a:ext uri="{FF2B5EF4-FFF2-40B4-BE49-F238E27FC236}">
                <a16:creationId xmlns:a16="http://schemas.microsoft.com/office/drawing/2014/main" id="{E19E2F74-AA9D-4DB3-8823-077E07383C37}"/>
              </a:ext>
            </a:extLst>
          </p:cNvPr>
          <p:cNvCxnSpPr>
            <a:cxnSpLocks/>
          </p:cNvCxnSpPr>
          <p:nvPr/>
        </p:nvCxnSpPr>
        <p:spPr>
          <a:xfrm>
            <a:off x="8823960" y="1490581"/>
            <a:ext cx="322159" cy="0"/>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AC20CAF-F2AC-430C-A4BB-CAFDEAECD8F3}"/>
              </a:ext>
            </a:extLst>
          </p:cNvPr>
          <p:cNvCxnSpPr>
            <a:cxnSpLocks/>
          </p:cNvCxnSpPr>
          <p:nvPr/>
        </p:nvCxnSpPr>
        <p:spPr>
          <a:xfrm>
            <a:off x="10482239" y="1473002"/>
            <a:ext cx="322159" cy="0"/>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14FAEE8-12B5-404D-A0A4-0E40F48FB6C8}"/>
              </a:ext>
            </a:extLst>
          </p:cNvPr>
          <p:cNvSpPr txBox="1"/>
          <p:nvPr/>
        </p:nvSpPr>
        <p:spPr>
          <a:xfrm>
            <a:off x="8300789" y="2003372"/>
            <a:ext cx="970137" cy="369332"/>
          </a:xfrm>
          <a:prstGeom prst="rect">
            <a:avLst/>
          </a:prstGeom>
          <a:noFill/>
        </p:spPr>
        <p:txBody>
          <a:bodyPr wrap="none" rtlCol="0">
            <a:spAutoFit/>
          </a:bodyPr>
          <a:lstStyle/>
          <a:p>
            <a:r>
              <a:rPr lang="fr-FR" dirty="0"/>
              <a:t>Doc n° 2</a:t>
            </a:r>
          </a:p>
        </p:txBody>
      </p:sp>
      <p:sp>
        <p:nvSpPr>
          <p:cNvPr id="28" name="TextBox 27">
            <a:extLst>
              <a:ext uri="{FF2B5EF4-FFF2-40B4-BE49-F238E27FC236}">
                <a16:creationId xmlns:a16="http://schemas.microsoft.com/office/drawing/2014/main" id="{51095DCD-307A-4C23-964E-36AB878DDF1C}"/>
              </a:ext>
            </a:extLst>
          </p:cNvPr>
          <p:cNvSpPr txBox="1"/>
          <p:nvPr/>
        </p:nvSpPr>
        <p:spPr>
          <a:xfrm>
            <a:off x="8031904" y="2308173"/>
            <a:ext cx="1553630" cy="369332"/>
          </a:xfrm>
          <a:prstGeom prst="rect">
            <a:avLst/>
          </a:prstGeom>
          <a:noFill/>
        </p:spPr>
        <p:txBody>
          <a:bodyPr wrap="none" rtlCol="0">
            <a:spAutoFit/>
          </a:bodyPr>
          <a:lstStyle/>
          <a:p>
            <a:r>
              <a:rPr lang="fr-FR" dirty="0"/>
              <a:t>(0, 1, …, 0, …0)</a:t>
            </a:r>
          </a:p>
        </p:txBody>
      </p:sp>
      <p:sp>
        <p:nvSpPr>
          <p:cNvPr id="29" name="TextBox 28">
            <a:extLst>
              <a:ext uri="{FF2B5EF4-FFF2-40B4-BE49-F238E27FC236}">
                <a16:creationId xmlns:a16="http://schemas.microsoft.com/office/drawing/2014/main" id="{38E4C230-5BE8-4845-9C01-81C27D9C8542}"/>
              </a:ext>
            </a:extLst>
          </p:cNvPr>
          <p:cNvSpPr txBox="1"/>
          <p:nvPr/>
        </p:nvSpPr>
        <p:spPr>
          <a:xfrm>
            <a:off x="10239091" y="2304784"/>
            <a:ext cx="1686210" cy="369322"/>
          </a:xfrm>
          <a:prstGeom prst="rect">
            <a:avLst/>
          </a:prstGeom>
          <a:noFill/>
        </p:spPr>
        <p:txBody>
          <a:bodyPr wrap="square" rtlCol="0">
            <a:spAutoFit/>
          </a:bodyPr>
          <a:lstStyle/>
          <a:p>
            <a:r>
              <a:rPr lang="fr-FR" dirty="0"/>
              <a:t>(1.48, …, -7.58)</a:t>
            </a:r>
          </a:p>
        </p:txBody>
      </p:sp>
      <p:sp>
        <p:nvSpPr>
          <p:cNvPr id="34" name="Content Placeholder 2">
            <a:extLst>
              <a:ext uri="{FF2B5EF4-FFF2-40B4-BE49-F238E27FC236}">
                <a16:creationId xmlns:a16="http://schemas.microsoft.com/office/drawing/2014/main" id="{8626E7D7-E8B2-454F-B9C5-990812597AFC}"/>
              </a:ext>
            </a:extLst>
          </p:cNvPr>
          <p:cNvSpPr txBox="1">
            <a:spLocks/>
          </p:cNvSpPr>
          <p:nvPr/>
        </p:nvSpPr>
        <p:spPr>
          <a:xfrm>
            <a:off x="0" y="2792463"/>
            <a:ext cx="12123106" cy="3806457"/>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dirty="0"/>
              <a:t>Construction</a:t>
            </a:r>
          </a:p>
          <a:p>
            <a:pPr lvl="1"/>
            <a:r>
              <a:rPr lang="fr-FR" sz="2000" dirty="0"/>
              <a:t>On pourrait imaginer obtenir l’</a:t>
            </a:r>
            <a:r>
              <a:rPr lang="fr-FR" sz="2000" dirty="0" err="1"/>
              <a:t>embedding</a:t>
            </a:r>
            <a:r>
              <a:rPr lang="fr-FR" sz="2000" dirty="0"/>
              <a:t> d’un texte en calculant la moyenne des </a:t>
            </a:r>
            <a:r>
              <a:rPr lang="fr-FR" sz="2000" dirty="0" err="1"/>
              <a:t>embeddings</a:t>
            </a:r>
            <a:r>
              <a:rPr lang="fr-FR" sz="2000" dirty="0"/>
              <a:t> (de mots) des </a:t>
            </a:r>
            <a:r>
              <a:rPr lang="fr-FR" sz="2000" dirty="0" err="1"/>
              <a:t>tokens</a:t>
            </a:r>
            <a:r>
              <a:rPr lang="fr-FR" sz="2000" dirty="0"/>
              <a:t> qui le constituent. Cela peut donner des résultats satisfaisants, mais on peut faire mieux. Par exemple, doc2vec n’est pas une simple moyenne calculée à partir des word2vec.</a:t>
            </a:r>
          </a:p>
          <a:p>
            <a:pPr lvl="1"/>
            <a:r>
              <a:rPr lang="fr-FR" sz="2000" dirty="0"/>
              <a:t>Modèle </a:t>
            </a:r>
            <a:r>
              <a:rPr lang="fr-FR" sz="2000" b="1" dirty="0"/>
              <a:t>prédictif</a:t>
            </a:r>
            <a:r>
              <a:rPr lang="fr-FR" sz="2000" dirty="0"/>
              <a:t> en mode </a:t>
            </a:r>
            <a:r>
              <a:rPr lang="fr-FR" sz="2000" b="1" dirty="0"/>
              <a:t>non supervisé</a:t>
            </a:r>
            <a:r>
              <a:rPr lang="fr-FR" sz="2000" dirty="0"/>
              <a:t>: prédire les termes du corpus selon les termes précédents (</a:t>
            </a:r>
            <a:r>
              <a:rPr lang="fr-FR" sz="2000" b="1" dirty="0"/>
              <a:t>fenêtre contextuelle</a:t>
            </a:r>
            <a:r>
              <a:rPr lang="fr-FR" sz="2000" dirty="0"/>
              <a:t>), cette architecture est nommée PV-DM (</a:t>
            </a:r>
            <a:r>
              <a:rPr lang="fr-FR" sz="2000" dirty="0" err="1"/>
              <a:t>Paragraph</a:t>
            </a:r>
            <a:r>
              <a:rPr lang="fr-FR" sz="2000" dirty="0"/>
              <a:t> </a:t>
            </a:r>
            <a:r>
              <a:rPr lang="fr-FR" sz="2000" dirty="0" err="1"/>
              <a:t>Vector</a:t>
            </a:r>
            <a:r>
              <a:rPr lang="fr-FR" sz="2000" dirty="0"/>
              <a:t> – Distributed Memory)</a:t>
            </a:r>
          </a:p>
          <a:p>
            <a:pPr lvl="2"/>
            <a:r>
              <a:rPr lang="fr-FR" sz="1800" dirty="0"/>
              <a:t>Un autre modèle, PV-DBOW (</a:t>
            </a:r>
            <a:r>
              <a:rPr lang="fr-FR" sz="1800" dirty="0" err="1"/>
              <a:t>Paragraph</a:t>
            </a:r>
            <a:r>
              <a:rPr lang="fr-FR" sz="1800" dirty="0"/>
              <a:t> </a:t>
            </a:r>
            <a:r>
              <a:rPr lang="fr-FR" sz="1800" dirty="0" err="1"/>
              <a:t>Vector</a:t>
            </a:r>
            <a:r>
              <a:rPr lang="fr-FR" sz="1800" dirty="0"/>
              <a:t> – Distributed Bag of </a:t>
            </a:r>
            <a:r>
              <a:rPr lang="fr-FR" sz="1800" dirty="0" err="1"/>
              <a:t>Words</a:t>
            </a:r>
            <a:r>
              <a:rPr lang="fr-FR" sz="1800" dirty="0"/>
              <a:t>) est analogue au modèle Skip-gram de word2vec</a:t>
            </a:r>
          </a:p>
          <a:p>
            <a:pPr lvl="1"/>
            <a:r>
              <a:rPr lang="fr-FR" sz="2000" dirty="0"/>
              <a:t>La préparation des données, choix du corpus, sélection des termes et des formes fléchies est la même que pour word2vec</a:t>
            </a:r>
          </a:p>
        </p:txBody>
      </p:sp>
    </p:spTree>
    <p:extLst>
      <p:ext uri="{BB962C8B-B14F-4D97-AF65-F5344CB8AC3E}">
        <p14:creationId xmlns:p14="http://schemas.microsoft.com/office/powerpoint/2010/main" val="1640430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407667" y="136525"/>
            <a:ext cx="10381297" cy="657557"/>
          </a:xfrm>
        </p:spPr>
        <p:txBody>
          <a:bodyPr>
            <a:normAutofit fontScale="90000"/>
          </a:bodyPr>
          <a:lstStyle/>
          <a:p>
            <a:r>
              <a:rPr lang="fr-FR" dirty="0"/>
              <a:t>Construction d’un </a:t>
            </a:r>
            <a:r>
              <a:rPr lang="fr-FR" dirty="0" err="1"/>
              <a:t>embedding</a:t>
            </a:r>
            <a:r>
              <a:rPr lang="fr-FR" dirty="0"/>
              <a:t> doc2vec (PV-DM)</a:t>
            </a:r>
          </a:p>
        </p:txBody>
      </p:sp>
      <p:sp>
        <p:nvSpPr>
          <p:cNvPr id="43" name="Trapezoid 42">
            <a:extLst>
              <a:ext uri="{FF2B5EF4-FFF2-40B4-BE49-F238E27FC236}">
                <a16:creationId xmlns:a16="http://schemas.microsoft.com/office/drawing/2014/main" id="{B1A4E584-5BBF-484D-BFD3-EC93B6A03F54}"/>
              </a:ext>
            </a:extLst>
          </p:cNvPr>
          <p:cNvSpPr/>
          <p:nvPr/>
        </p:nvSpPr>
        <p:spPr>
          <a:xfrm rot="5400000">
            <a:off x="1851303" y="2151200"/>
            <a:ext cx="914400" cy="1216152"/>
          </a:xfrm>
          <a:prstGeom prst="trapezoid">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Oval 43">
            <a:extLst>
              <a:ext uri="{FF2B5EF4-FFF2-40B4-BE49-F238E27FC236}">
                <a16:creationId xmlns:a16="http://schemas.microsoft.com/office/drawing/2014/main" id="{46B53778-1DE1-4466-8D35-A5AA523A19E4}"/>
              </a:ext>
            </a:extLst>
          </p:cNvPr>
          <p:cNvSpPr/>
          <p:nvPr/>
        </p:nvSpPr>
        <p:spPr>
          <a:xfrm>
            <a:off x="6447725" y="2426427"/>
            <a:ext cx="228600" cy="213360"/>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Oval 44">
            <a:extLst>
              <a:ext uri="{FF2B5EF4-FFF2-40B4-BE49-F238E27FC236}">
                <a16:creationId xmlns:a16="http://schemas.microsoft.com/office/drawing/2014/main" id="{A9357FFC-029C-416D-984A-38F6496351B7}"/>
              </a:ext>
            </a:extLst>
          </p:cNvPr>
          <p:cNvSpPr/>
          <p:nvPr/>
        </p:nvSpPr>
        <p:spPr>
          <a:xfrm>
            <a:off x="6447725" y="2685507"/>
            <a:ext cx="228600" cy="2133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Oval 45">
            <a:extLst>
              <a:ext uri="{FF2B5EF4-FFF2-40B4-BE49-F238E27FC236}">
                <a16:creationId xmlns:a16="http://schemas.microsoft.com/office/drawing/2014/main" id="{0160C23C-EEF0-4A2F-85FD-6272324196E8}"/>
              </a:ext>
            </a:extLst>
          </p:cNvPr>
          <p:cNvSpPr/>
          <p:nvPr/>
        </p:nvSpPr>
        <p:spPr>
          <a:xfrm>
            <a:off x="6447725" y="2956577"/>
            <a:ext cx="228600" cy="213360"/>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TextBox 46">
            <a:extLst>
              <a:ext uri="{FF2B5EF4-FFF2-40B4-BE49-F238E27FC236}">
                <a16:creationId xmlns:a16="http://schemas.microsoft.com/office/drawing/2014/main" id="{F7953470-0DA2-40B9-A81F-52FEEB9928DE}"/>
              </a:ext>
            </a:extLst>
          </p:cNvPr>
          <p:cNvSpPr txBox="1"/>
          <p:nvPr/>
        </p:nvSpPr>
        <p:spPr>
          <a:xfrm>
            <a:off x="1799383" y="2523354"/>
            <a:ext cx="840295" cy="461665"/>
          </a:xfrm>
          <a:prstGeom prst="rect">
            <a:avLst/>
          </a:prstGeom>
          <a:noFill/>
        </p:spPr>
        <p:txBody>
          <a:bodyPr wrap="none" rtlCol="0">
            <a:spAutoFit/>
          </a:bodyPr>
          <a:lstStyle/>
          <a:p>
            <a:r>
              <a:rPr lang="fr-FR" sz="2400" b="1" dirty="0"/>
              <a:t>V x D</a:t>
            </a:r>
          </a:p>
        </p:txBody>
      </p:sp>
      <p:sp>
        <p:nvSpPr>
          <p:cNvPr id="52" name="TextBox 51">
            <a:extLst>
              <a:ext uri="{FF2B5EF4-FFF2-40B4-BE49-F238E27FC236}">
                <a16:creationId xmlns:a16="http://schemas.microsoft.com/office/drawing/2014/main" id="{475164E4-BED7-48E0-BB2B-1F719E7B4065}"/>
              </a:ext>
            </a:extLst>
          </p:cNvPr>
          <p:cNvSpPr txBox="1"/>
          <p:nvPr/>
        </p:nvSpPr>
        <p:spPr>
          <a:xfrm>
            <a:off x="5776096" y="3278318"/>
            <a:ext cx="1686210" cy="369322"/>
          </a:xfrm>
          <a:prstGeom prst="rect">
            <a:avLst/>
          </a:prstGeom>
          <a:noFill/>
        </p:spPr>
        <p:txBody>
          <a:bodyPr wrap="square" rtlCol="0">
            <a:spAutoFit/>
          </a:bodyPr>
          <a:lstStyle/>
          <a:p>
            <a:r>
              <a:rPr lang="fr-FR" dirty="0"/>
              <a:t>(2.14, …, -4.48)</a:t>
            </a:r>
          </a:p>
        </p:txBody>
      </p:sp>
      <p:grpSp>
        <p:nvGrpSpPr>
          <p:cNvPr id="75" name="Group 74">
            <a:extLst>
              <a:ext uri="{FF2B5EF4-FFF2-40B4-BE49-F238E27FC236}">
                <a16:creationId xmlns:a16="http://schemas.microsoft.com/office/drawing/2014/main" id="{67A7FCFD-F34E-43C4-9872-64D770552582}"/>
              </a:ext>
            </a:extLst>
          </p:cNvPr>
          <p:cNvGrpSpPr/>
          <p:nvPr/>
        </p:nvGrpSpPr>
        <p:grpSpPr>
          <a:xfrm>
            <a:off x="423287" y="1586370"/>
            <a:ext cx="198120" cy="822960"/>
            <a:chOff x="6248400" y="1341120"/>
            <a:chExt cx="198120" cy="822960"/>
          </a:xfrm>
        </p:grpSpPr>
        <p:sp>
          <p:nvSpPr>
            <p:cNvPr id="76" name="Rectangle 75">
              <a:extLst>
                <a:ext uri="{FF2B5EF4-FFF2-40B4-BE49-F238E27FC236}">
                  <a16:creationId xmlns:a16="http://schemas.microsoft.com/office/drawing/2014/main" id="{E7EC9A6E-68DF-4313-A0B2-0D67AD8ABB89}"/>
                </a:ext>
              </a:extLst>
            </p:cNvPr>
            <p:cNvSpPr/>
            <p:nvPr/>
          </p:nvSpPr>
          <p:spPr>
            <a:xfrm>
              <a:off x="6248400" y="1341120"/>
              <a:ext cx="198120"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7" name="Straight Connector 76">
              <a:extLst>
                <a:ext uri="{FF2B5EF4-FFF2-40B4-BE49-F238E27FC236}">
                  <a16:creationId xmlns:a16="http://schemas.microsoft.com/office/drawing/2014/main" id="{18C60856-1832-41D8-A67D-90206E434AFE}"/>
                </a:ext>
              </a:extLst>
            </p:cNvPr>
            <p:cNvCxnSpPr>
              <a:cxnSpLocks/>
            </p:cNvCxnSpPr>
            <p:nvPr/>
          </p:nvCxnSpPr>
          <p:spPr>
            <a:xfrm>
              <a:off x="6248400" y="14935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60C0274-BA53-482C-973B-ECCE1392468A}"/>
                </a:ext>
              </a:extLst>
            </p:cNvPr>
            <p:cNvCxnSpPr>
              <a:cxnSpLocks/>
            </p:cNvCxnSpPr>
            <p:nvPr/>
          </p:nvCxnSpPr>
          <p:spPr>
            <a:xfrm>
              <a:off x="6248400" y="16459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3E903CB-1113-4909-835A-59B458617300}"/>
                </a:ext>
              </a:extLst>
            </p:cNvPr>
            <p:cNvCxnSpPr>
              <a:cxnSpLocks/>
            </p:cNvCxnSpPr>
            <p:nvPr/>
          </p:nvCxnSpPr>
          <p:spPr>
            <a:xfrm>
              <a:off x="6248400" y="192024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2E5C3B0-00A8-4432-97A6-E825DD64E664}"/>
                </a:ext>
              </a:extLst>
            </p:cNvPr>
            <p:cNvCxnSpPr>
              <a:cxnSpLocks/>
            </p:cNvCxnSpPr>
            <p:nvPr/>
          </p:nvCxnSpPr>
          <p:spPr>
            <a:xfrm>
              <a:off x="6248400" y="178308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64197C6-193A-4603-B8CC-1C19A0CC4BD2}"/>
                </a:ext>
              </a:extLst>
            </p:cNvPr>
            <p:cNvCxnSpPr>
              <a:cxnSpLocks/>
            </p:cNvCxnSpPr>
            <p:nvPr/>
          </p:nvCxnSpPr>
          <p:spPr>
            <a:xfrm>
              <a:off x="6248400" y="204216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Oval 81">
            <a:extLst>
              <a:ext uri="{FF2B5EF4-FFF2-40B4-BE49-F238E27FC236}">
                <a16:creationId xmlns:a16="http://schemas.microsoft.com/office/drawing/2014/main" id="{EA015C6F-6AD7-41C3-B6D7-22E9CED7B8E7}"/>
              </a:ext>
            </a:extLst>
          </p:cNvPr>
          <p:cNvSpPr/>
          <p:nvPr/>
        </p:nvSpPr>
        <p:spPr>
          <a:xfrm rot="5400000">
            <a:off x="470490" y="2287401"/>
            <a:ext cx="91440" cy="121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3" name="Straight Arrow Connector 82">
            <a:extLst>
              <a:ext uri="{FF2B5EF4-FFF2-40B4-BE49-F238E27FC236}">
                <a16:creationId xmlns:a16="http://schemas.microsoft.com/office/drawing/2014/main" id="{BE6D60D1-79B9-42C9-86FA-7718990AD657}"/>
              </a:ext>
            </a:extLst>
          </p:cNvPr>
          <p:cNvCxnSpPr>
            <a:cxnSpLocks/>
          </p:cNvCxnSpPr>
          <p:nvPr/>
        </p:nvCxnSpPr>
        <p:spPr>
          <a:xfrm>
            <a:off x="621407" y="1984949"/>
            <a:ext cx="1041514" cy="745060"/>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5F6EAE47-6643-4249-9541-ACCB9F2214DF}"/>
              </a:ext>
            </a:extLst>
          </p:cNvPr>
          <p:cNvSpPr txBox="1"/>
          <p:nvPr/>
        </p:nvSpPr>
        <p:spPr>
          <a:xfrm>
            <a:off x="42239" y="2399270"/>
            <a:ext cx="1326453" cy="369332"/>
          </a:xfrm>
          <a:prstGeom prst="rect">
            <a:avLst/>
          </a:prstGeom>
          <a:noFill/>
        </p:spPr>
        <p:txBody>
          <a:bodyPr wrap="none" rtlCol="0">
            <a:spAutoFit/>
          </a:bodyPr>
          <a:lstStyle/>
          <a:p>
            <a:r>
              <a:rPr lang="fr-FR" dirty="0"/>
              <a:t>mouvement</a:t>
            </a:r>
          </a:p>
        </p:txBody>
      </p:sp>
      <p:sp>
        <p:nvSpPr>
          <p:cNvPr id="85" name="TextBox 84">
            <a:extLst>
              <a:ext uri="{FF2B5EF4-FFF2-40B4-BE49-F238E27FC236}">
                <a16:creationId xmlns:a16="http://schemas.microsoft.com/office/drawing/2014/main" id="{961AC0F6-C973-45EF-A1E1-4ED84F9CE492}"/>
              </a:ext>
            </a:extLst>
          </p:cNvPr>
          <p:cNvSpPr txBox="1"/>
          <p:nvPr/>
        </p:nvSpPr>
        <p:spPr>
          <a:xfrm>
            <a:off x="-93625" y="2617460"/>
            <a:ext cx="1553630" cy="369332"/>
          </a:xfrm>
          <a:prstGeom prst="rect">
            <a:avLst/>
          </a:prstGeom>
          <a:noFill/>
        </p:spPr>
        <p:txBody>
          <a:bodyPr wrap="none" rtlCol="0">
            <a:spAutoFit/>
          </a:bodyPr>
          <a:lstStyle/>
          <a:p>
            <a:r>
              <a:rPr lang="fr-FR" dirty="0"/>
              <a:t>(0, 0, …, 0, …1)</a:t>
            </a:r>
          </a:p>
        </p:txBody>
      </p:sp>
      <p:grpSp>
        <p:nvGrpSpPr>
          <p:cNvPr id="86" name="Group 85">
            <a:extLst>
              <a:ext uri="{FF2B5EF4-FFF2-40B4-BE49-F238E27FC236}">
                <a16:creationId xmlns:a16="http://schemas.microsoft.com/office/drawing/2014/main" id="{6E48A0A8-A036-48F1-AE07-93002BE98268}"/>
              </a:ext>
            </a:extLst>
          </p:cNvPr>
          <p:cNvGrpSpPr/>
          <p:nvPr/>
        </p:nvGrpSpPr>
        <p:grpSpPr>
          <a:xfrm>
            <a:off x="461389" y="3085730"/>
            <a:ext cx="198120" cy="822960"/>
            <a:chOff x="6248400" y="1341120"/>
            <a:chExt cx="198120" cy="822960"/>
          </a:xfrm>
        </p:grpSpPr>
        <p:sp>
          <p:nvSpPr>
            <p:cNvPr id="87" name="Rectangle 86">
              <a:extLst>
                <a:ext uri="{FF2B5EF4-FFF2-40B4-BE49-F238E27FC236}">
                  <a16:creationId xmlns:a16="http://schemas.microsoft.com/office/drawing/2014/main" id="{C853D941-6CF1-4422-BC71-FC009D5B5013}"/>
                </a:ext>
              </a:extLst>
            </p:cNvPr>
            <p:cNvSpPr/>
            <p:nvPr/>
          </p:nvSpPr>
          <p:spPr>
            <a:xfrm>
              <a:off x="6248400" y="1341120"/>
              <a:ext cx="198120"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8" name="Straight Connector 87">
              <a:extLst>
                <a:ext uri="{FF2B5EF4-FFF2-40B4-BE49-F238E27FC236}">
                  <a16:creationId xmlns:a16="http://schemas.microsoft.com/office/drawing/2014/main" id="{28B9FDB3-F6A2-4B20-A911-97B52A248DD1}"/>
                </a:ext>
              </a:extLst>
            </p:cNvPr>
            <p:cNvCxnSpPr>
              <a:cxnSpLocks/>
            </p:cNvCxnSpPr>
            <p:nvPr/>
          </p:nvCxnSpPr>
          <p:spPr>
            <a:xfrm>
              <a:off x="6248400" y="14935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5C0DDA9-7845-4916-83D9-4BD49C799474}"/>
                </a:ext>
              </a:extLst>
            </p:cNvPr>
            <p:cNvCxnSpPr>
              <a:cxnSpLocks/>
            </p:cNvCxnSpPr>
            <p:nvPr/>
          </p:nvCxnSpPr>
          <p:spPr>
            <a:xfrm>
              <a:off x="6248400" y="16459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1673C7E-2014-43F5-9049-AB135640E6C1}"/>
                </a:ext>
              </a:extLst>
            </p:cNvPr>
            <p:cNvCxnSpPr>
              <a:cxnSpLocks/>
            </p:cNvCxnSpPr>
            <p:nvPr/>
          </p:nvCxnSpPr>
          <p:spPr>
            <a:xfrm>
              <a:off x="6248400" y="192024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9EB1109F-38DF-4C8A-ADBD-7FF88968D640}"/>
                </a:ext>
              </a:extLst>
            </p:cNvPr>
            <p:cNvCxnSpPr>
              <a:cxnSpLocks/>
            </p:cNvCxnSpPr>
            <p:nvPr/>
          </p:nvCxnSpPr>
          <p:spPr>
            <a:xfrm>
              <a:off x="6248400" y="178308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75A770F-05C5-43EC-8AB1-5E90A9A560EB}"/>
                </a:ext>
              </a:extLst>
            </p:cNvPr>
            <p:cNvCxnSpPr>
              <a:cxnSpLocks/>
            </p:cNvCxnSpPr>
            <p:nvPr/>
          </p:nvCxnSpPr>
          <p:spPr>
            <a:xfrm>
              <a:off x="6248400" y="204216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3" name="Oval 92">
            <a:extLst>
              <a:ext uri="{FF2B5EF4-FFF2-40B4-BE49-F238E27FC236}">
                <a16:creationId xmlns:a16="http://schemas.microsoft.com/office/drawing/2014/main" id="{E53B6517-D820-4292-8D60-A22411D68988}"/>
              </a:ext>
            </a:extLst>
          </p:cNvPr>
          <p:cNvSpPr/>
          <p:nvPr/>
        </p:nvSpPr>
        <p:spPr>
          <a:xfrm rot="5400000">
            <a:off x="503306" y="3070492"/>
            <a:ext cx="91440" cy="121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4" name="Straight Arrow Connector 93">
            <a:extLst>
              <a:ext uri="{FF2B5EF4-FFF2-40B4-BE49-F238E27FC236}">
                <a16:creationId xmlns:a16="http://schemas.microsoft.com/office/drawing/2014/main" id="{22757A89-A069-4257-AC0D-0F13142A52C6}"/>
              </a:ext>
            </a:extLst>
          </p:cNvPr>
          <p:cNvCxnSpPr>
            <a:cxnSpLocks/>
            <a:stCxn id="87" idx="3"/>
          </p:cNvCxnSpPr>
          <p:nvPr/>
        </p:nvCxnSpPr>
        <p:spPr>
          <a:xfrm flipV="1">
            <a:off x="659509" y="2817382"/>
            <a:ext cx="997974" cy="679828"/>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2AD8677E-3762-4D73-A964-4718BDB8E301}"/>
              </a:ext>
            </a:extLst>
          </p:cNvPr>
          <p:cNvSpPr txBox="1"/>
          <p:nvPr/>
        </p:nvSpPr>
        <p:spPr>
          <a:xfrm>
            <a:off x="283445" y="3877979"/>
            <a:ext cx="511679" cy="369332"/>
          </a:xfrm>
          <a:prstGeom prst="rect">
            <a:avLst/>
          </a:prstGeom>
          <a:noFill/>
        </p:spPr>
        <p:txBody>
          <a:bodyPr wrap="none" rtlCol="0">
            <a:spAutoFit/>
          </a:bodyPr>
          <a:lstStyle/>
          <a:p>
            <a:r>
              <a:rPr lang="fr-FR" dirty="0"/>
              <a:t>des</a:t>
            </a:r>
          </a:p>
        </p:txBody>
      </p:sp>
      <p:sp>
        <p:nvSpPr>
          <p:cNvPr id="96" name="TextBox 95">
            <a:extLst>
              <a:ext uri="{FF2B5EF4-FFF2-40B4-BE49-F238E27FC236}">
                <a16:creationId xmlns:a16="http://schemas.microsoft.com/office/drawing/2014/main" id="{A85DD6EC-4424-4882-A60C-82471411741D}"/>
              </a:ext>
            </a:extLst>
          </p:cNvPr>
          <p:cNvSpPr txBox="1"/>
          <p:nvPr/>
        </p:nvSpPr>
        <p:spPr>
          <a:xfrm>
            <a:off x="-90009" y="4106567"/>
            <a:ext cx="1553630" cy="369332"/>
          </a:xfrm>
          <a:prstGeom prst="rect">
            <a:avLst/>
          </a:prstGeom>
          <a:noFill/>
        </p:spPr>
        <p:txBody>
          <a:bodyPr wrap="none" rtlCol="0">
            <a:spAutoFit/>
          </a:bodyPr>
          <a:lstStyle/>
          <a:p>
            <a:r>
              <a:rPr lang="fr-FR" dirty="0"/>
              <a:t>(1, 0, …, 0, …0)</a:t>
            </a:r>
          </a:p>
        </p:txBody>
      </p:sp>
      <p:sp>
        <p:nvSpPr>
          <p:cNvPr id="108" name="Rectangle 107">
            <a:extLst>
              <a:ext uri="{FF2B5EF4-FFF2-40B4-BE49-F238E27FC236}">
                <a16:creationId xmlns:a16="http://schemas.microsoft.com/office/drawing/2014/main" id="{0427CB52-3BA3-4FBD-8027-7352347953C7}"/>
              </a:ext>
            </a:extLst>
          </p:cNvPr>
          <p:cNvSpPr/>
          <p:nvPr/>
        </p:nvSpPr>
        <p:spPr>
          <a:xfrm>
            <a:off x="9898589" y="2451651"/>
            <a:ext cx="1316446" cy="535915"/>
          </a:xfrm>
          <a:prstGeom prst="rect">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109" name="TextBox 108">
            <a:extLst>
              <a:ext uri="{FF2B5EF4-FFF2-40B4-BE49-F238E27FC236}">
                <a16:creationId xmlns:a16="http://schemas.microsoft.com/office/drawing/2014/main" id="{33F4B51A-3055-427B-AAA1-23258BC5545F}"/>
              </a:ext>
            </a:extLst>
          </p:cNvPr>
          <p:cNvSpPr txBox="1"/>
          <p:nvPr/>
        </p:nvSpPr>
        <p:spPr>
          <a:xfrm>
            <a:off x="9836998" y="2519553"/>
            <a:ext cx="1378037" cy="400110"/>
          </a:xfrm>
          <a:prstGeom prst="rect">
            <a:avLst/>
          </a:prstGeom>
          <a:noFill/>
        </p:spPr>
        <p:txBody>
          <a:bodyPr wrap="square" rtlCol="0">
            <a:spAutoFit/>
          </a:bodyPr>
          <a:lstStyle/>
          <a:p>
            <a:pPr algn="ctr"/>
            <a:r>
              <a:rPr lang="fr-FR" sz="2000" b="1" dirty="0" err="1"/>
              <a:t>Softmax</a:t>
            </a:r>
            <a:endParaRPr lang="fr-FR" sz="2400" b="1" dirty="0"/>
          </a:p>
        </p:txBody>
      </p:sp>
      <p:sp>
        <p:nvSpPr>
          <p:cNvPr id="110" name="Rectangle 109">
            <a:extLst>
              <a:ext uri="{FF2B5EF4-FFF2-40B4-BE49-F238E27FC236}">
                <a16:creationId xmlns:a16="http://schemas.microsoft.com/office/drawing/2014/main" id="{C6888D42-9F57-4649-8D4D-EB7AF27E7615}"/>
              </a:ext>
            </a:extLst>
          </p:cNvPr>
          <p:cNvSpPr/>
          <p:nvPr/>
        </p:nvSpPr>
        <p:spPr>
          <a:xfrm>
            <a:off x="4386668" y="2488478"/>
            <a:ext cx="1378197" cy="550953"/>
          </a:xfrm>
          <a:prstGeom prst="rect">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111" name="TextBox 110">
            <a:extLst>
              <a:ext uri="{FF2B5EF4-FFF2-40B4-BE49-F238E27FC236}">
                <a16:creationId xmlns:a16="http://schemas.microsoft.com/office/drawing/2014/main" id="{88D9E662-5F37-49E6-A61E-C78E5C0EB0FB}"/>
              </a:ext>
            </a:extLst>
          </p:cNvPr>
          <p:cNvSpPr txBox="1"/>
          <p:nvPr/>
        </p:nvSpPr>
        <p:spPr>
          <a:xfrm>
            <a:off x="4333664" y="2558137"/>
            <a:ext cx="1484204" cy="400110"/>
          </a:xfrm>
          <a:prstGeom prst="rect">
            <a:avLst/>
          </a:prstGeom>
          <a:noFill/>
        </p:spPr>
        <p:txBody>
          <a:bodyPr wrap="square" rtlCol="0">
            <a:spAutoFit/>
          </a:bodyPr>
          <a:lstStyle/>
          <a:p>
            <a:pPr algn="ctr"/>
            <a:r>
              <a:rPr lang="fr-FR" sz="2000" b="1" dirty="0"/>
              <a:t>Moyenne</a:t>
            </a:r>
            <a:endParaRPr lang="fr-FR" sz="2400" b="1" dirty="0"/>
          </a:p>
        </p:txBody>
      </p:sp>
      <p:cxnSp>
        <p:nvCxnSpPr>
          <p:cNvPr id="133" name="Straight Arrow Connector 132">
            <a:extLst>
              <a:ext uri="{FF2B5EF4-FFF2-40B4-BE49-F238E27FC236}">
                <a16:creationId xmlns:a16="http://schemas.microsoft.com/office/drawing/2014/main" id="{7A674AF6-B7FA-4554-8EC5-C73D4506E2E4}"/>
              </a:ext>
            </a:extLst>
          </p:cNvPr>
          <p:cNvCxnSpPr>
            <a:cxnSpLocks/>
          </p:cNvCxnSpPr>
          <p:nvPr/>
        </p:nvCxnSpPr>
        <p:spPr>
          <a:xfrm flipV="1">
            <a:off x="5737458" y="2775398"/>
            <a:ext cx="606129" cy="501"/>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140" name="Trapezoid 139">
            <a:extLst>
              <a:ext uri="{FF2B5EF4-FFF2-40B4-BE49-F238E27FC236}">
                <a16:creationId xmlns:a16="http://schemas.microsoft.com/office/drawing/2014/main" id="{E3DA28A7-600D-401F-8C4D-53FAE2E79BD2}"/>
              </a:ext>
            </a:extLst>
          </p:cNvPr>
          <p:cNvSpPr/>
          <p:nvPr/>
        </p:nvSpPr>
        <p:spPr>
          <a:xfrm rot="16200000">
            <a:off x="7425254" y="2167322"/>
            <a:ext cx="914400" cy="1216152"/>
          </a:xfrm>
          <a:prstGeom prst="trapezoid">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1" name="TextBox 140">
            <a:extLst>
              <a:ext uri="{FF2B5EF4-FFF2-40B4-BE49-F238E27FC236}">
                <a16:creationId xmlns:a16="http://schemas.microsoft.com/office/drawing/2014/main" id="{E850617C-F26D-437C-83F2-8C5E8CABC054}"/>
              </a:ext>
            </a:extLst>
          </p:cNvPr>
          <p:cNvSpPr txBox="1"/>
          <p:nvPr/>
        </p:nvSpPr>
        <p:spPr>
          <a:xfrm>
            <a:off x="7462306" y="2524943"/>
            <a:ext cx="840295" cy="461665"/>
          </a:xfrm>
          <a:prstGeom prst="rect">
            <a:avLst/>
          </a:prstGeom>
          <a:noFill/>
        </p:spPr>
        <p:txBody>
          <a:bodyPr wrap="none" rtlCol="0">
            <a:spAutoFit/>
          </a:bodyPr>
          <a:lstStyle/>
          <a:p>
            <a:r>
              <a:rPr lang="fr-FR" sz="2400" b="1" dirty="0"/>
              <a:t>D x V</a:t>
            </a:r>
          </a:p>
        </p:txBody>
      </p:sp>
      <p:cxnSp>
        <p:nvCxnSpPr>
          <p:cNvPr id="144" name="Straight Arrow Connector 143">
            <a:extLst>
              <a:ext uri="{FF2B5EF4-FFF2-40B4-BE49-F238E27FC236}">
                <a16:creationId xmlns:a16="http://schemas.microsoft.com/office/drawing/2014/main" id="{0AF5F201-3484-4E0C-8BEE-EFE5CBC2CC89}"/>
              </a:ext>
            </a:extLst>
          </p:cNvPr>
          <p:cNvCxnSpPr>
            <a:cxnSpLocks/>
          </p:cNvCxnSpPr>
          <p:nvPr/>
        </p:nvCxnSpPr>
        <p:spPr>
          <a:xfrm flipV="1">
            <a:off x="6662368" y="2775398"/>
            <a:ext cx="589604" cy="22222"/>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BBF36DDD-B65C-4846-B622-78AD366601C6}"/>
              </a:ext>
            </a:extLst>
          </p:cNvPr>
          <p:cNvCxnSpPr>
            <a:cxnSpLocks/>
          </p:cNvCxnSpPr>
          <p:nvPr/>
        </p:nvCxnSpPr>
        <p:spPr>
          <a:xfrm flipV="1">
            <a:off x="8478117" y="2756276"/>
            <a:ext cx="589604" cy="22222"/>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4027A8CC-8100-4CA6-A621-54588DF7EF89}"/>
              </a:ext>
            </a:extLst>
          </p:cNvPr>
          <p:cNvCxnSpPr>
            <a:cxnSpLocks/>
          </p:cNvCxnSpPr>
          <p:nvPr/>
        </p:nvCxnSpPr>
        <p:spPr>
          <a:xfrm flipV="1">
            <a:off x="11233068" y="2700986"/>
            <a:ext cx="589604" cy="22222"/>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FA769A32-8F19-4CA0-AF3E-B2EC61F6728B}"/>
              </a:ext>
            </a:extLst>
          </p:cNvPr>
          <p:cNvGrpSpPr/>
          <p:nvPr/>
        </p:nvGrpSpPr>
        <p:grpSpPr>
          <a:xfrm>
            <a:off x="9087564" y="2335124"/>
            <a:ext cx="198120" cy="822960"/>
            <a:chOff x="6248400" y="1341120"/>
            <a:chExt cx="198120" cy="822960"/>
          </a:xfrm>
        </p:grpSpPr>
        <p:sp>
          <p:nvSpPr>
            <p:cNvPr id="168" name="Rectangle 167">
              <a:extLst>
                <a:ext uri="{FF2B5EF4-FFF2-40B4-BE49-F238E27FC236}">
                  <a16:creationId xmlns:a16="http://schemas.microsoft.com/office/drawing/2014/main" id="{1224F9BA-0B24-44CA-9EB0-E83F9895D91C}"/>
                </a:ext>
              </a:extLst>
            </p:cNvPr>
            <p:cNvSpPr/>
            <p:nvPr/>
          </p:nvSpPr>
          <p:spPr>
            <a:xfrm>
              <a:off x="6248400" y="1341120"/>
              <a:ext cx="198120"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9" name="Straight Connector 168">
              <a:extLst>
                <a:ext uri="{FF2B5EF4-FFF2-40B4-BE49-F238E27FC236}">
                  <a16:creationId xmlns:a16="http://schemas.microsoft.com/office/drawing/2014/main" id="{8C423B3A-C985-43C5-A307-FCBBA21DDD92}"/>
                </a:ext>
              </a:extLst>
            </p:cNvPr>
            <p:cNvCxnSpPr>
              <a:cxnSpLocks/>
            </p:cNvCxnSpPr>
            <p:nvPr/>
          </p:nvCxnSpPr>
          <p:spPr>
            <a:xfrm>
              <a:off x="6248400" y="14935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7370F620-FD6F-47E6-A2C2-2CB38D6553AD}"/>
                </a:ext>
              </a:extLst>
            </p:cNvPr>
            <p:cNvCxnSpPr>
              <a:cxnSpLocks/>
            </p:cNvCxnSpPr>
            <p:nvPr/>
          </p:nvCxnSpPr>
          <p:spPr>
            <a:xfrm>
              <a:off x="6248400" y="16459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811633AF-52DB-4746-AAA1-0E03B5246430}"/>
                </a:ext>
              </a:extLst>
            </p:cNvPr>
            <p:cNvCxnSpPr>
              <a:cxnSpLocks/>
            </p:cNvCxnSpPr>
            <p:nvPr/>
          </p:nvCxnSpPr>
          <p:spPr>
            <a:xfrm>
              <a:off x="6248400" y="192024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59B8A9F2-5CFB-4B08-851B-4B30E1B1E44C}"/>
                </a:ext>
              </a:extLst>
            </p:cNvPr>
            <p:cNvCxnSpPr>
              <a:cxnSpLocks/>
            </p:cNvCxnSpPr>
            <p:nvPr/>
          </p:nvCxnSpPr>
          <p:spPr>
            <a:xfrm>
              <a:off x="6248400" y="178308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5BA8C275-57F3-4AAB-930C-2E6D121B98D6}"/>
                </a:ext>
              </a:extLst>
            </p:cNvPr>
            <p:cNvCxnSpPr>
              <a:cxnSpLocks/>
            </p:cNvCxnSpPr>
            <p:nvPr/>
          </p:nvCxnSpPr>
          <p:spPr>
            <a:xfrm>
              <a:off x="6248400" y="204216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8" name="Rectangle 177">
            <a:extLst>
              <a:ext uri="{FF2B5EF4-FFF2-40B4-BE49-F238E27FC236}">
                <a16:creationId xmlns:a16="http://schemas.microsoft.com/office/drawing/2014/main" id="{40EF97C4-0628-46EB-AF4F-2F0CE9B14235}"/>
              </a:ext>
            </a:extLst>
          </p:cNvPr>
          <p:cNvSpPr/>
          <p:nvPr/>
        </p:nvSpPr>
        <p:spPr>
          <a:xfrm>
            <a:off x="9102804" y="2347008"/>
            <a:ext cx="167640" cy="1286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9" name="Rectangle 178">
            <a:extLst>
              <a:ext uri="{FF2B5EF4-FFF2-40B4-BE49-F238E27FC236}">
                <a16:creationId xmlns:a16="http://schemas.microsoft.com/office/drawing/2014/main" id="{B653C2F3-E740-44CD-B913-7D66789E670E}"/>
              </a:ext>
            </a:extLst>
          </p:cNvPr>
          <p:cNvSpPr/>
          <p:nvPr/>
        </p:nvSpPr>
        <p:spPr>
          <a:xfrm>
            <a:off x="9079944" y="2999006"/>
            <a:ext cx="167640" cy="12863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0" name="Rectangle 179">
            <a:extLst>
              <a:ext uri="{FF2B5EF4-FFF2-40B4-BE49-F238E27FC236}">
                <a16:creationId xmlns:a16="http://schemas.microsoft.com/office/drawing/2014/main" id="{2F351697-DBAE-439A-A27D-D7A606D2EDA0}"/>
              </a:ext>
            </a:extLst>
          </p:cNvPr>
          <p:cNvSpPr/>
          <p:nvPr/>
        </p:nvSpPr>
        <p:spPr>
          <a:xfrm>
            <a:off x="9095184" y="2875942"/>
            <a:ext cx="167640" cy="128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1" name="Rectangle 180">
            <a:extLst>
              <a:ext uri="{FF2B5EF4-FFF2-40B4-BE49-F238E27FC236}">
                <a16:creationId xmlns:a16="http://schemas.microsoft.com/office/drawing/2014/main" id="{EAD0BE23-5673-4805-B19B-00768A9EB878}"/>
              </a:ext>
            </a:extLst>
          </p:cNvPr>
          <p:cNvSpPr/>
          <p:nvPr/>
        </p:nvSpPr>
        <p:spPr>
          <a:xfrm>
            <a:off x="9102804" y="2475067"/>
            <a:ext cx="167640" cy="12863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2" name="Rectangle 181">
            <a:extLst>
              <a:ext uri="{FF2B5EF4-FFF2-40B4-BE49-F238E27FC236}">
                <a16:creationId xmlns:a16="http://schemas.microsoft.com/office/drawing/2014/main" id="{99859C82-739D-41E9-B1F2-6A83DA0EA310}"/>
              </a:ext>
            </a:extLst>
          </p:cNvPr>
          <p:cNvSpPr/>
          <p:nvPr/>
        </p:nvSpPr>
        <p:spPr>
          <a:xfrm>
            <a:off x="9099209" y="2616864"/>
            <a:ext cx="167640" cy="12863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3" name="Rectangle 182">
            <a:extLst>
              <a:ext uri="{FF2B5EF4-FFF2-40B4-BE49-F238E27FC236}">
                <a16:creationId xmlns:a16="http://schemas.microsoft.com/office/drawing/2014/main" id="{02A3CD13-03EA-40D5-A3FE-4C63C05C194F}"/>
              </a:ext>
            </a:extLst>
          </p:cNvPr>
          <p:cNvSpPr/>
          <p:nvPr/>
        </p:nvSpPr>
        <p:spPr>
          <a:xfrm>
            <a:off x="9087564" y="2754023"/>
            <a:ext cx="167640" cy="1286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84" name="Group 183">
            <a:extLst>
              <a:ext uri="{FF2B5EF4-FFF2-40B4-BE49-F238E27FC236}">
                <a16:creationId xmlns:a16="http://schemas.microsoft.com/office/drawing/2014/main" id="{5761AB38-ABC4-41A3-B2A4-EA03690ED3E1}"/>
              </a:ext>
            </a:extLst>
          </p:cNvPr>
          <p:cNvGrpSpPr/>
          <p:nvPr/>
        </p:nvGrpSpPr>
        <p:grpSpPr>
          <a:xfrm>
            <a:off x="11831811" y="2311707"/>
            <a:ext cx="198120" cy="822960"/>
            <a:chOff x="6248400" y="1341120"/>
            <a:chExt cx="198120" cy="822960"/>
          </a:xfrm>
        </p:grpSpPr>
        <p:sp>
          <p:nvSpPr>
            <p:cNvPr id="185" name="Rectangle 184">
              <a:extLst>
                <a:ext uri="{FF2B5EF4-FFF2-40B4-BE49-F238E27FC236}">
                  <a16:creationId xmlns:a16="http://schemas.microsoft.com/office/drawing/2014/main" id="{E82CB2F5-2ECC-43BA-B1D3-AE06B85A8DA8}"/>
                </a:ext>
              </a:extLst>
            </p:cNvPr>
            <p:cNvSpPr/>
            <p:nvPr/>
          </p:nvSpPr>
          <p:spPr>
            <a:xfrm>
              <a:off x="6248400" y="1341120"/>
              <a:ext cx="198120"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86" name="Straight Connector 185">
              <a:extLst>
                <a:ext uri="{FF2B5EF4-FFF2-40B4-BE49-F238E27FC236}">
                  <a16:creationId xmlns:a16="http://schemas.microsoft.com/office/drawing/2014/main" id="{A268F05C-2269-454E-8EB5-097A82CB3FCF}"/>
                </a:ext>
              </a:extLst>
            </p:cNvPr>
            <p:cNvCxnSpPr>
              <a:cxnSpLocks/>
            </p:cNvCxnSpPr>
            <p:nvPr/>
          </p:nvCxnSpPr>
          <p:spPr>
            <a:xfrm>
              <a:off x="6248400" y="14935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37950E85-AE09-4DC1-AB61-D92E9812391B}"/>
                </a:ext>
              </a:extLst>
            </p:cNvPr>
            <p:cNvCxnSpPr>
              <a:cxnSpLocks/>
            </p:cNvCxnSpPr>
            <p:nvPr/>
          </p:nvCxnSpPr>
          <p:spPr>
            <a:xfrm>
              <a:off x="6248400" y="16459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3EF135DA-F388-47E4-A2EA-A38BCE231688}"/>
                </a:ext>
              </a:extLst>
            </p:cNvPr>
            <p:cNvCxnSpPr>
              <a:cxnSpLocks/>
            </p:cNvCxnSpPr>
            <p:nvPr/>
          </p:nvCxnSpPr>
          <p:spPr>
            <a:xfrm>
              <a:off x="6248400" y="192024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5A1E4B44-75CF-46EF-BB54-7D4F93FE685F}"/>
                </a:ext>
              </a:extLst>
            </p:cNvPr>
            <p:cNvCxnSpPr>
              <a:cxnSpLocks/>
            </p:cNvCxnSpPr>
            <p:nvPr/>
          </p:nvCxnSpPr>
          <p:spPr>
            <a:xfrm>
              <a:off x="6248400" y="178308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05618A1A-2B66-45ED-BF7B-A8476C8AD08A}"/>
                </a:ext>
              </a:extLst>
            </p:cNvPr>
            <p:cNvCxnSpPr>
              <a:cxnSpLocks/>
            </p:cNvCxnSpPr>
            <p:nvPr/>
          </p:nvCxnSpPr>
          <p:spPr>
            <a:xfrm>
              <a:off x="6248400" y="204216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1" name="Rectangle 190">
            <a:extLst>
              <a:ext uri="{FF2B5EF4-FFF2-40B4-BE49-F238E27FC236}">
                <a16:creationId xmlns:a16="http://schemas.microsoft.com/office/drawing/2014/main" id="{A59F9F68-2DBF-455E-8176-58EB031C5F7B}"/>
              </a:ext>
            </a:extLst>
          </p:cNvPr>
          <p:cNvSpPr/>
          <p:nvPr/>
        </p:nvSpPr>
        <p:spPr>
          <a:xfrm>
            <a:off x="11847051" y="2323591"/>
            <a:ext cx="167640" cy="1286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2" name="Rectangle 191">
            <a:extLst>
              <a:ext uri="{FF2B5EF4-FFF2-40B4-BE49-F238E27FC236}">
                <a16:creationId xmlns:a16="http://schemas.microsoft.com/office/drawing/2014/main" id="{2FE50075-A3D1-4F8E-B0F8-45558CAC0D1E}"/>
              </a:ext>
            </a:extLst>
          </p:cNvPr>
          <p:cNvSpPr/>
          <p:nvPr/>
        </p:nvSpPr>
        <p:spPr>
          <a:xfrm>
            <a:off x="11824191" y="2975589"/>
            <a:ext cx="167640" cy="12863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3" name="Rectangle 192">
            <a:extLst>
              <a:ext uri="{FF2B5EF4-FFF2-40B4-BE49-F238E27FC236}">
                <a16:creationId xmlns:a16="http://schemas.microsoft.com/office/drawing/2014/main" id="{FC25EC7B-9EC6-4554-84A0-58E9F72119D5}"/>
              </a:ext>
            </a:extLst>
          </p:cNvPr>
          <p:cNvSpPr/>
          <p:nvPr/>
        </p:nvSpPr>
        <p:spPr>
          <a:xfrm>
            <a:off x="11839431" y="2852525"/>
            <a:ext cx="167640" cy="128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4" name="Rectangle 193">
            <a:extLst>
              <a:ext uri="{FF2B5EF4-FFF2-40B4-BE49-F238E27FC236}">
                <a16:creationId xmlns:a16="http://schemas.microsoft.com/office/drawing/2014/main" id="{96CEBA64-2367-4912-9CBD-3986D8A3A451}"/>
              </a:ext>
            </a:extLst>
          </p:cNvPr>
          <p:cNvSpPr/>
          <p:nvPr/>
        </p:nvSpPr>
        <p:spPr>
          <a:xfrm>
            <a:off x="11847051" y="2451650"/>
            <a:ext cx="167640" cy="12863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5" name="Rectangle 194">
            <a:extLst>
              <a:ext uri="{FF2B5EF4-FFF2-40B4-BE49-F238E27FC236}">
                <a16:creationId xmlns:a16="http://schemas.microsoft.com/office/drawing/2014/main" id="{114612C1-A9E5-42B6-BDF6-DD562081E23A}"/>
              </a:ext>
            </a:extLst>
          </p:cNvPr>
          <p:cNvSpPr/>
          <p:nvPr/>
        </p:nvSpPr>
        <p:spPr>
          <a:xfrm>
            <a:off x="11843456" y="2593447"/>
            <a:ext cx="167640" cy="12863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6" name="Rectangle 195">
            <a:extLst>
              <a:ext uri="{FF2B5EF4-FFF2-40B4-BE49-F238E27FC236}">
                <a16:creationId xmlns:a16="http://schemas.microsoft.com/office/drawing/2014/main" id="{6A22FCB5-712A-4FDD-BB58-E86C9BDB54B7}"/>
              </a:ext>
            </a:extLst>
          </p:cNvPr>
          <p:cNvSpPr/>
          <p:nvPr/>
        </p:nvSpPr>
        <p:spPr>
          <a:xfrm>
            <a:off x="11831811" y="2730606"/>
            <a:ext cx="167640" cy="1286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7" name="Straight Arrow Connector 196">
            <a:extLst>
              <a:ext uri="{FF2B5EF4-FFF2-40B4-BE49-F238E27FC236}">
                <a16:creationId xmlns:a16="http://schemas.microsoft.com/office/drawing/2014/main" id="{445FDFEC-27B0-41EA-9AD6-C0A8F76533F8}"/>
              </a:ext>
            </a:extLst>
          </p:cNvPr>
          <p:cNvCxnSpPr>
            <a:cxnSpLocks/>
          </p:cNvCxnSpPr>
          <p:nvPr/>
        </p:nvCxnSpPr>
        <p:spPr>
          <a:xfrm flipV="1">
            <a:off x="9285684" y="2739622"/>
            <a:ext cx="589604" cy="22222"/>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198" name="TextBox 197">
            <a:extLst>
              <a:ext uri="{FF2B5EF4-FFF2-40B4-BE49-F238E27FC236}">
                <a16:creationId xmlns:a16="http://schemas.microsoft.com/office/drawing/2014/main" id="{5820C0F2-6DD1-48AF-A378-03330CAB4ED4}"/>
              </a:ext>
            </a:extLst>
          </p:cNvPr>
          <p:cNvSpPr txBox="1"/>
          <p:nvPr/>
        </p:nvSpPr>
        <p:spPr>
          <a:xfrm>
            <a:off x="7164824" y="3597814"/>
            <a:ext cx="2791149" cy="369332"/>
          </a:xfrm>
          <a:prstGeom prst="rect">
            <a:avLst/>
          </a:prstGeom>
          <a:noFill/>
        </p:spPr>
        <p:txBody>
          <a:bodyPr wrap="none" rtlCol="0">
            <a:spAutoFit/>
          </a:bodyPr>
          <a:lstStyle/>
          <a:p>
            <a:r>
              <a:rPr lang="fr-FR" dirty="0"/>
              <a:t>(2.45, 9.65, …, -1.21, …0.01)</a:t>
            </a:r>
          </a:p>
        </p:txBody>
      </p:sp>
      <p:sp>
        <p:nvSpPr>
          <p:cNvPr id="199" name="TextBox 198">
            <a:extLst>
              <a:ext uri="{FF2B5EF4-FFF2-40B4-BE49-F238E27FC236}">
                <a16:creationId xmlns:a16="http://schemas.microsoft.com/office/drawing/2014/main" id="{0A2F8BB2-D4D6-4DD3-A45E-77BCD7998540}"/>
              </a:ext>
            </a:extLst>
          </p:cNvPr>
          <p:cNvSpPr txBox="1"/>
          <p:nvPr/>
        </p:nvSpPr>
        <p:spPr>
          <a:xfrm>
            <a:off x="9471383" y="3246478"/>
            <a:ext cx="2720617" cy="369332"/>
          </a:xfrm>
          <a:prstGeom prst="rect">
            <a:avLst/>
          </a:prstGeom>
          <a:noFill/>
        </p:spPr>
        <p:txBody>
          <a:bodyPr wrap="none" rtlCol="0">
            <a:spAutoFit/>
          </a:bodyPr>
          <a:lstStyle/>
          <a:p>
            <a:r>
              <a:rPr lang="fr-FR" dirty="0"/>
              <a:t>(0.12, 0.65, …, 0.01, …0.02)</a:t>
            </a:r>
          </a:p>
        </p:txBody>
      </p:sp>
      <p:sp>
        <p:nvSpPr>
          <p:cNvPr id="200" name="TextBox 199">
            <a:extLst>
              <a:ext uri="{FF2B5EF4-FFF2-40B4-BE49-F238E27FC236}">
                <a16:creationId xmlns:a16="http://schemas.microsoft.com/office/drawing/2014/main" id="{A2DF0B6E-05F3-4FB9-A159-57170B0C39A6}"/>
              </a:ext>
            </a:extLst>
          </p:cNvPr>
          <p:cNvSpPr txBox="1"/>
          <p:nvPr/>
        </p:nvSpPr>
        <p:spPr>
          <a:xfrm>
            <a:off x="10042723" y="3798807"/>
            <a:ext cx="717248" cy="369332"/>
          </a:xfrm>
          <a:prstGeom prst="rect">
            <a:avLst/>
          </a:prstGeom>
          <a:noFill/>
        </p:spPr>
        <p:txBody>
          <a:bodyPr wrap="none" rtlCol="0">
            <a:spAutoFit/>
          </a:bodyPr>
          <a:lstStyle/>
          <a:p>
            <a:r>
              <a:rPr lang="fr-FR" dirty="0"/>
              <a:t>Gilets</a:t>
            </a:r>
          </a:p>
        </p:txBody>
      </p:sp>
      <p:cxnSp>
        <p:nvCxnSpPr>
          <p:cNvPr id="202" name="Straight Arrow Connector 201">
            <a:extLst>
              <a:ext uri="{FF2B5EF4-FFF2-40B4-BE49-F238E27FC236}">
                <a16:creationId xmlns:a16="http://schemas.microsoft.com/office/drawing/2014/main" id="{EC207269-E5B2-4A4C-8CAA-D8F4886BA920}"/>
              </a:ext>
            </a:extLst>
          </p:cNvPr>
          <p:cNvCxnSpPr>
            <a:cxnSpLocks/>
          </p:cNvCxnSpPr>
          <p:nvPr/>
        </p:nvCxnSpPr>
        <p:spPr>
          <a:xfrm flipV="1">
            <a:off x="10375603" y="3604406"/>
            <a:ext cx="0" cy="3094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3" name="Oval 202">
            <a:extLst>
              <a:ext uri="{FF2B5EF4-FFF2-40B4-BE49-F238E27FC236}">
                <a16:creationId xmlns:a16="http://schemas.microsoft.com/office/drawing/2014/main" id="{F0A70230-BCE3-4E25-B3EE-6A2DBA56345F}"/>
              </a:ext>
            </a:extLst>
          </p:cNvPr>
          <p:cNvSpPr/>
          <p:nvPr/>
        </p:nvSpPr>
        <p:spPr>
          <a:xfrm>
            <a:off x="1412410" y="4198999"/>
            <a:ext cx="1612841" cy="1730914"/>
          </a:xfrm>
          <a:prstGeom prst="ellipse">
            <a:avLst/>
          </a:prstGeom>
          <a:no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4" name="TextBox 203">
            <a:extLst>
              <a:ext uri="{FF2B5EF4-FFF2-40B4-BE49-F238E27FC236}">
                <a16:creationId xmlns:a16="http://schemas.microsoft.com/office/drawing/2014/main" id="{FBFF2D99-CCD2-49F2-98CC-1B863A03E931}"/>
              </a:ext>
            </a:extLst>
          </p:cNvPr>
          <p:cNvSpPr txBox="1"/>
          <p:nvPr/>
        </p:nvSpPr>
        <p:spPr>
          <a:xfrm>
            <a:off x="1345834" y="5941941"/>
            <a:ext cx="1745991" cy="830997"/>
          </a:xfrm>
          <a:prstGeom prst="rect">
            <a:avLst/>
          </a:prstGeom>
          <a:noFill/>
        </p:spPr>
        <p:txBody>
          <a:bodyPr wrap="none" rtlCol="0">
            <a:spAutoFit/>
          </a:bodyPr>
          <a:lstStyle/>
          <a:p>
            <a:pPr algn="ctr"/>
            <a:r>
              <a:rPr lang="fr-FR" sz="2400" b="1" dirty="0">
                <a:solidFill>
                  <a:srgbClr val="00B050"/>
                </a:solidFill>
              </a:rPr>
              <a:t>Doc</a:t>
            </a:r>
          </a:p>
          <a:p>
            <a:pPr algn="ctr"/>
            <a:r>
              <a:rPr lang="fr-FR" sz="2400" b="1" dirty="0" err="1">
                <a:solidFill>
                  <a:srgbClr val="00B050"/>
                </a:solidFill>
              </a:rPr>
              <a:t>Embeddings</a:t>
            </a:r>
            <a:endParaRPr lang="fr-FR" sz="2400" b="1" dirty="0">
              <a:solidFill>
                <a:srgbClr val="00B050"/>
              </a:solidFill>
            </a:endParaRPr>
          </a:p>
        </p:txBody>
      </p:sp>
      <p:sp>
        <p:nvSpPr>
          <p:cNvPr id="205" name="TextBox 204">
            <a:extLst>
              <a:ext uri="{FF2B5EF4-FFF2-40B4-BE49-F238E27FC236}">
                <a16:creationId xmlns:a16="http://schemas.microsoft.com/office/drawing/2014/main" id="{5936BC21-330B-440B-8F71-3A2F807A44C8}"/>
              </a:ext>
            </a:extLst>
          </p:cNvPr>
          <p:cNvSpPr txBox="1"/>
          <p:nvPr/>
        </p:nvSpPr>
        <p:spPr>
          <a:xfrm>
            <a:off x="1480647" y="1051252"/>
            <a:ext cx="1587166" cy="523220"/>
          </a:xfrm>
          <a:prstGeom prst="rect">
            <a:avLst/>
          </a:prstGeom>
          <a:noFill/>
        </p:spPr>
        <p:txBody>
          <a:bodyPr wrap="none" rtlCol="0">
            <a:spAutoFit/>
          </a:bodyPr>
          <a:lstStyle/>
          <a:p>
            <a:r>
              <a:rPr lang="fr-FR" sz="2800" b="1" dirty="0">
                <a:solidFill>
                  <a:srgbClr val="C00000"/>
                </a:solidFill>
              </a:rPr>
              <a:t>Encodeur</a:t>
            </a:r>
          </a:p>
        </p:txBody>
      </p:sp>
      <p:sp>
        <p:nvSpPr>
          <p:cNvPr id="206" name="TextBox 205">
            <a:extLst>
              <a:ext uri="{FF2B5EF4-FFF2-40B4-BE49-F238E27FC236}">
                <a16:creationId xmlns:a16="http://schemas.microsoft.com/office/drawing/2014/main" id="{A111BCA3-7693-41A8-8B8D-CDB2E57384A8}"/>
              </a:ext>
            </a:extLst>
          </p:cNvPr>
          <p:cNvSpPr txBox="1"/>
          <p:nvPr/>
        </p:nvSpPr>
        <p:spPr>
          <a:xfrm>
            <a:off x="7051424" y="1056946"/>
            <a:ext cx="1627240" cy="523220"/>
          </a:xfrm>
          <a:prstGeom prst="rect">
            <a:avLst/>
          </a:prstGeom>
          <a:noFill/>
        </p:spPr>
        <p:txBody>
          <a:bodyPr wrap="none" rtlCol="0">
            <a:spAutoFit/>
          </a:bodyPr>
          <a:lstStyle/>
          <a:p>
            <a:r>
              <a:rPr lang="fr-FR" sz="2800" b="1" dirty="0">
                <a:solidFill>
                  <a:srgbClr val="C00000"/>
                </a:solidFill>
              </a:rPr>
              <a:t>Décodeur</a:t>
            </a:r>
          </a:p>
        </p:txBody>
      </p:sp>
      <p:sp>
        <p:nvSpPr>
          <p:cNvPr id="207" name="TextBox 206">
            <a:extLst>
              <a:ext uri="{FF2B5EF4-FFF2-40B4-BE49-F238E27FC236}">
                <a16:creationId xmlns:a16="http://schemas.microsoft.com/office/drawing/2014/main" id="{6E0ECA92-73F9-4C47-A79A-021756B4461A}"/>
              </a:ext>
            </a:extLst>
          </p:cNvPr>
          <p:cNvSpPr txBox="1"/>
          <p:nvPr/>
        </p:nvSpPr>
        <p:spPr>
          <a:xfrm>
            <a:off x="5075766" y="4889837"/>
            <a:ext cx="5332547" cy="923330"/>
          </a:xfrm>
          <a:prstGeom prst="rect">
            <a:avLst/>
          </a:prstGeom>
          <a:noFill/>
        </p:spPr>
        <p:txBody>
          <a:bodyPr wrap="square" rtlCol="0">
            <a:spAutoFit/>
          </a:bodyPr>
          <a:lstStyle/>
          <a:p>
            <a:r>
              <a:rPr lang="fr-FR" dirty="0"/>
              <a:t>La tâche auxiliaire est de prédire « Gilets » à partir du contexte (mouvement, des, ?), et des milliers d’autres </a:t>
            </a:r>
            <a:r>
              <a:rPr lang="fr-FR" dirty="0" err="1"/>
              <a:t>tokens</a:t>
            </a:r>
            <a:r>
              <a:rPr lang="fr-FR" dirty="0"/>
              <a:t> à partir de leurs contextes (pris à gauche)</a:t>
            </a:r>
          </a:p>
        </p:txBody>
      </p:sp>
      <p:sp>
        <p:nvSpPr>
          <p:cNvPr id="209" name="TextBox 208">
            <a:extLst>
              <a:ext uri="{FF2B5EF4-FFF2-40B4-BE49-F238E27FC236}">
                <a16:creationId xmlns:a16="http://schemas.microsoft.com/office/drawing/2014/main" id="{AB85B125-0E56-4DBB-ABCC-E01BB4829ECD}"/>
              </a:ext>
            </a:extLst>
          </p:cNvPr>
          <p:cNvSpPr txBox="1"/>
          <p:nvPr/>
        </p:nvSpPr>
        <p:spPr>
          <a:xfrm>
            <a:off x="7488770" y="5895775"/>
            <a:ext cx="4651816" cy="923330"/>
          </a:xfrm>
          <a:prstGeom prst="rect">
            <a:avLst/>
          </a:prstGeom>
          <a:noFill/>
        </p:spPr>
        <p:txBody>
          <a:bodyPr wrap="square" rtlCol="0">
            <a:spAutoFit/>
          </a:bodyPr>
          <a:lstStyle/>
          <a:p>
            <a:r>
              <a:rPr lang="fr-FR" dirty="0"/>
              <a:t>Le calcul des matrices du décodeur et de l’encodeur se fait par rétropropagation via les calculs des gradients par descente stochastique</a:t>
            </a:r>
          </a:p>
        </p:txBody>
      </p:sp>
      <p:sp>
        <p:nvSpPr>
          <p:cNvPr id="210" name="TextBox 209">
            <a:extLst>
              <a:ext uri="{FF2B5EF4-FFF2-40B4-BE49-F238E27FC236}">
                <a16:creationId xmlns:a16="http://schemas.microsoft.com/office/drawing/2014/main" id="{58C8AF9F-82E8-43E3-BD44-8AFD0BCF2114}"/>
              </a:ext>
            </a:extLst>
          </p:cNvPr>
          <p:cNvSpPr txBox="1"/>
          <p:nvPr/>
        </p:nvSpPr>
        <p:spPr>
          <a:xfrm>
            <a:off x="9067721" y="1008888"/>
            <a:ext cx="3071675" cy="923330"/>
          </a:xfrm>
          <a:prstGeom prst="rect">
            <a:avLst/>
          </a:prstGeom>
          <a:noFill/>
        </p:spPr>
        <p:txBody>
          <a:bodyPr wrap="none" rtlCol="0">
            <a:spAutoFit/>
          </a:bodyPr>
          <a:lstStyle/>
          <a:p>
            <a:r>
              <a:rPr lang="fr-FR" dirty="0"/>
              <a:t>V: taille du vocabulaire</a:t>
            </a:r>
          </a:p>
          <a:p>
            <a:r>
              <a:rPr lang="fr-FR" dirty="0"/>
              <a:t>N: nb de documents</a:t>
            </a:r>
          </a:p>
          <a:p>
            <a:r>
              <a:rPr lang="fr-FR" dirty="0"/>
              <a:t>D: nb dimensions </a:t>
            </a:r>
            <a:r>
              <a:rPr lang="fr-FR" dirty="0" err="1"/>
              <a:t>embeddings</a:t>
            </a:r>
            <a:r>
              <a:rPr lang="fr-FR" dirty="0"/>
              <a:t> </a:t>
            </a:r>
          </a:p>
        </p:txBody>
      </p:sp>
      <p:sp>
        <p:nvSpPr>
          <p:cNvPr id="7" name="Content Placeholder 6">
            <a:extLst>
              <a:ext uri="{FF2B5EF4-FFF2-40B4-BE49-F238E27FC236}">
                <a16:creationId xmlns:a16="http://schemas.microsoft.com/office/drawing/2014/main" id="{9A70768E-86F8-4BD7-AF25-3735767D840C}"/>
              </a:ext>
            </a:extLst>
          </p:cNvPr>
          <p:cNvSpPr>
            <a:spLocks noGrp="1"/>
          </p:cNvSpPr>
          <p:nvPr>
            <p:ph idx="1"/>
          </p:nvPr>
        </p:nvSpPr>
        <p:spPr>
          <a:xfrm>
            <a:off x="5876592" y="1046727"/>
            <a:ext cx="785776" cy="293885"/>
          </a:xfrm>
        </p:spPr>
        <p:txBody>
          <a:bodyPr>
            <a:normAutofit fontScale="55000" lnSpcReduction="20000"/>
          </a:bodyPr>
          <a:lstStyle/>
          <a:p>
            <a:pPr marL="0" indent="0">
              <a:buNone/>
            </a:pPr>
            <a:r>
              <a:rPr lang="fr-FR" dirty="0"/>
              <a:t> </a:t>
            </a:r>
          </a:p>
        </p:txBody>
      </p:sp>
      <p:sp>
        <p:nvSpPr>
          <p:cNvPr id="154" name="Oval 153">
            <a:extLst>
              <a:ext uri="{FF2B5EF4-FFF2-40B4-BE49-F238E27FC236}">
                <a16:creationId xmlns:a16="http://schemas.microsoft.com/office/drawing/2014/main" id="{31E00093-B08F-471D-920F-CB8C7CB8D577}"/>
              </a:ext>
            </a:extLst>
          </p:cNvPr>
          <p:cNvSpPr/>
          <p:nvPr/>
        </p:nvSpPr>
        <p:spPr>
          <a:xfrm>
            <a:off x="3653321" y="2970480"/>
            <a:ext cx="228600" cy="213360"/>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5" name="Oval 154">
            <a:extLst>
              <a:ext uri="{FF2B5EF4-FFF2-40B4-BE49-F238E27FC236}">
                <a16:creationId xmlns:a16="http://schemas.microsoft.com/office/drawing/2014/main" id="{7C5737D5-9653-4B82-BEC5-56C3386DBB02}"/>
              </a:ext>
            </a:extLst>
          </p:cNvPr>
          <p:cNvSpPr/>
          <p:nvPr/>
        </p:nvSpPr>
        <p:spPr>
          <a:xfrm>
            <a:off x="3653321" y="3229560"/>
            <a:ext cx="228600" cy="213360"/>
          </a:xfrm>
          <a:prstGeom prst="ellipse">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6" name="Oval 155">
            <a:extLst>
              <a:ext uri="{FF2B5EF4-FFF2-40B4-BE49-F238E27FC236}">
                <a16:creationId xmlns:a16="http://schemas.microsoft.com/office/drawing/2014/main" id="{48A561E1-686F-4CCD-96FB-7E251DD28AC1}"/>
              </a:ext>
            </a:extLst>
          </p:cNvPr>
          <p:cNvSpPr/>
          <p:nvPr/>
        </p:nvSpPr>
        <p:spPr>
          <a:xfrm>
            <a:off x="3653321" y="3500630"/>
            <a:ext cx="228600" cy="213360"/>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7" name="Oval 156">
            <a:extLst>
              <a:ext uri="{FF2B5EF4-FFF2-40B4-BE49-F238E27FC236}">
                <a16:creationId xmlns:a16="http://schemas.microsoft.com/office/drawing/2014/main" id="{C6C5556E-188D-44AD-AD0C-D08D3AA6345F}"/>
              </a:ext>
            </a:extLst>
          </p:cNvPr>
          <p:cNvSpPr/>
          <p:nvPr/>
        </p:nvSpPr>
        <p:spPr>
          <a:xfrm>
            <a:off x="3649800" y="1703367"/>
            <a:ext cx="228600" cy="213360"/>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8" name="Oval 157">
            <a:extLst>
              <a:ext uri="{FF2B5EF4-FFF2-40B4-BE49-F238E27FC236}">
                <a16:creationId xmlns:a16="http://schemas.microsoft.com/office/drawing/2014/main" id="{F360FEAB-B531-4967-B9A9-C69A62D7A77D}"/>
              </a:ext>
            </a:extLst>
          </p:cNvPr>
          <p:cNvSpPr/>
          <p:nvPr/>
        </p:nvSpPr>
        <p:spPr>
          <a:xfrm>
            <a:off x="3649800" y="1962447"/>
            <a:ext cx="228600" cy="2133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9" name="Oval 158">
            <a:extLst>
              <a:ext uri="{FF2B5EF4-FFF2-40B4-BE49-F238E27FC236}">
                <a16:creationId xmlns:a16="http://schemas.microsoft.com/office/drawing/2014/main" id="{2EB8032B-4452-45DF-A906-B74F9A134CF8}"/>
              </a:ext>
            </a:extLst>
          </p:cNvPr>
          <p:cNvSpPr/>
          <p:nvPr/>
        </p:nvSpPr>
        <p:spPr>
          <a:xfrm>
            <a:off x="3649800" y="2233517"/>
            <a:ext cx="228600" cy="213360"/>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4" name="Straight Arrow Connector 163">
            <a:extLst>
              <a:ext uri="{FF2B5EF4-FFF2-40B4-BE49-F238E27FC236}">
                <a16:creationId xmlns:a16="http://schemas.microsoft.com/office/drawing/2014/main" id="{982C1752-E13C-464D-95FB-2DC027B1D46D}"/>
              </a:ext>
            </a:extLst>
          </p:cNvPr>
          <p:cNvCxnSpPr>
            <a:cxnSpLocks/>
          </p:cNvCxnSpPr>
          <p:nvPr/>
        </p:nvCxnSpPr>
        <p:spPr>
          <a:xfrm flipV="1">
            <a:off x="2916579" y="2198522"/>
            <a:ext cx="588196" cy="518421"/>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9542CA8F-674B-4B0C-AFEF-8663E2024063}"/>
              </a:ext>
            </a:extLst>
          </p:cNvPr>
          <p:cNvCxnSpPr>
            <a:cxnSpLocks/>
            <a:stCxn id="43" idx="0"/>
          </p:cNvCxnSpPr>
          <p:nvPr/>
        </p:nvCxnSpPr>
        <p:spPr>
          <a:xfrm>
            <a:off x="2916579" y="2759276"/>
            <a:ext cx="551988" cy="595832"/>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87CE4348-6050-4AA5-A64B-2E6FC450E677}"/>
              </a:ext>
            </a:extLst>
          </p:cNvPr>
          <p:cNvCxnSpPr>
            <a:cxnSpLocks/>
          </p:cNvCxnSpPr>
          <p:nvPr/>
        </p:nvCxnSpPr>
        <p:spPr>
          <a:xfrm>
            <a:off x="4012305" y="2155733"/>
            <a:ext cx="387733" cy="303459"/>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FADA9F61-55AD-4480-92FF-1BF9A15A9B8C}"/>
              </a:ext>
            </a:extLst>
          </p:cNvPr>
          <p:cNvCxnSpPr>
            <a:cxnSpLocks/>
          </p:cNvCxnSpPr>
          <p:nvPr/>
        </p:nvCxnSpPr>
        <p:spPr>
          <a:xfrm flipV="1">
            <a:off x="4000790" y="3057192"/>
            <a:ext cx="414028" cy="343886"/>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201" name="TextBox 200">
            <a:extLst>
              <a:ext uri="{FF2B5EF4-FFF2-40B4-BE49-F238E27FC236}">
                <a16:creationId xmlns:a16="http://schemas.microsoft.com/office/drawing/2014/main" id="{730A90EC-90CE-41EE-80D2-C6A65A52A732}"/>
              </a:ext>
            </a:extLst>
          </p:cNvPr>
          <p:cNvSpPr txBox="1"/>
          <p:nvPr/>
        </p:nvSpPr>
        <p:spPr>
          <a:xfrm>
            <a:off x="2941824" y="2454647"/>
            <a:ext cx="1686210" cy="369322"/>
          </a:xfrm>
          <a:prstGeom prst="rect">
            <a:avLst/>
          </a:prstGeom>
          <a:noFill/>
        </p:spPr>
        <p:txBody>
          <a:bodyPr wrap="square" rtlCol="0">
            <a:spAutoFit/>
          </a:bodyPr>
          <a:lstStyle/>
          <a:p>
            <a:r>
              <a:rPr lang="fr-FR" dirty="0"/>
              <a:t>(2.04, …, -4.40)</a:t>
            </a:r>
          </a:p>
        </p:txBody>
      </p:sp>
      <p:sp>
        <p:nvSpPr>
          <p:cNvPr id="208" name="TextBox 207">
            <a:extLst>
              <a:ext uri="{FF2B5EF4-FFF2-40B4-BE49-F238E27FC236}">
                <a16:creationId xmlns:a16="http://schemas.microsoft.com/office/drawing/2014/main" id="{04AE640B-8C2F-4A23-A761-94CFC1B4DC7F}"/>
              </a:ext>
            </a:extLst>
          </p:cNvPr>
          <p:cNvSpPr txBox="1"/>
          <p:nvPr/>
        </p:nvSpPr>
        <p:spPr>
          <a:xfrm>
            <a:off x="3004170" y="3690335"/>
            <a:ext cx="1686210" cy="369322"/>
          </a:xfrm>
          <a:prstGeom prst="rect">
            <a:avLst/>
          </a:prstGeom>
          <a:noFill/>
        </p:spPr>
        <p:txBody>
          <a:bodyPr wrap="square" rtlCol="0">
            <a:spAutoFit/>
          </a:bodyPr>
          <a:lstStyle/>
          <a:p>
            <a:r>
              <a:rPr lang="fr-FR" dirty="0"/>
              <a:t>(3.02, …, -1.18)</a:t>
            </a:r>
          </a:p>
        </p:txBody>
      </p:sp>
      <p:sp>
        <p:nvSpPr>
          <p:cNvPr id="212" name="Trapezoid 211">
            <a:extLst>
              <a:ext uri="{FF2B5EF4-FFF2-40B4-BE49-F238E27FC236}">
                <a16:creationId xmlns:a16="http://schemas.microsoft.com/office/drawing/2014/main" id="{EC648BDD-A5CF-4476-AA29-284AF418470E}"/>
              </a:ext>
            </a:extLst>
          </p:cNvPr>
          <p:cNvSpPr/>
          <p:nvPr/>
        </p:nvSpPr>
        <p:spPr>
          <a:xfrm rot="5400000">
            <a:off x="1823362" y="4537626"/>
            <a:ext cx="914400" cy="1216152"/>
          </a:xfrm>
          <a:prstGeom prst="trapezoid">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3" name="TextBox 212">
            <a:extLst>
              <a:ext uri="{FF2B5EF4-FFF2-40B4-BE49-F238E27FC236}">
                <a16:creationId xmlns:a16="http://schemas.microsoft.com/office/drawing/2014/main" id="{9EC8A5EB-1C75-4512-94B8-8F67B94DA99A}"/>
              </a:ext>
            </a:extLst>
          </p:cNvPr>
          <p:cNvSpPr txBox="1"/>
          <p:nvPr/>
        </p:nvSpPr>
        <p:spPr>
          <a:xfrm>
            <a:off x="1771442" y="4909780"/>
            <a:ext cx="859531" cy="461665"/>
          </a:xfrm>
          <a:prstGeom prst="rect">
            <a:avLst/>
          </a:prstGeom>
          <a:noFill/>
        </p:spPr>
        <p:txBody>
          <a:bodyPr wrap="none" rtlCol="0">
            <a:spAutoFit/>
          </a:bodyPr>
          <a:lstStyle/>
          <a:p>
            <a:r>
              <a:rPr lang="fr-FR" sz="2400" b="1" dirty="0"/>
              <a:t>N x D</a:t>
            </a:r>
          </a:p>
        </p:txBody>
      </p:sp>
      <p:grpSp>
        <p:nvGrpSpPr>
          <p:cNvPr id="214" name="Group 213">
            <a:extLst>
              <a:ext uri="{FF2B5EF4-FFF2-40B4-BE49-F238E27FC236}">
                <a16:creationId xmlns:a16="http://schemas.microsoft.com/office/drawing/2014/main" id="{891BCFA2-D750-422F-B07A-EC2F74F14E92}"/>
              </a:ext>
            </a:extLst>
          </p:cNvPr>
          <p:cNvGrpSpPr/>
          <p:nvPr/>
        </p:nvGrpSpPr>
        <p:grpSpPr>
          <a:xfrm>
            <a:off x="501329" y="4722349"/>
            <a:ext cx="198120" cy="822960"/>
            <a:chOff x="6248400" y="1341120"/>
            <a:chExt cx="198120" cy="822960"/>
          </a:xfrm>
        </p:grpSpPr>
        <p:sp>
          <p:nvSpPr>
            <p:cNvPr id="215" name="Rectangle 214">
              <a:extLst>
                <a:ext uri="{FF2B5EF4-FFF2-40B4-BE49-F238E27FC236}">
                  <a16:creationId xmlns:a16="http://schemas.microsoft.com/office/drawing/2014/main" id="{BA187D23-C248-4F32-A51D-7C731D011422}"/>
                </a:ext>
              </a:extLst>
            </p:cNvPr>
            <p:cNvSpPr/>
            <p:nvPr/>
          </p:nvSpPr>
          <p:spPr>
            <a:xfrm>
              <a:off x="6248400" y="1341120"/>
              <a:ext cx="198120"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16" name="Straight Connector 215">
              <a:extLst>
                <a:ext uri="{FF2B5EF4-FFF2-40B4-BE49-F238E27FC236}">
                  <a16:creationId xmlns:a16="http://schemas.microsoft.com/office/drawing/2014/main" id="{0C48C448-44FF-489C-B567-174103F5E459}"/>
                </a:ext>
              </a:extLst>
            </p:cNvPr>
            <p:cNvCxnSpPr>
              <a:cxnSpLocks/>
            </p:cNvCxnSpPr>
            <p:nvPr/>
          </p:nvCxnSpPr>
          <p:spPr>
            <a:xfrm>
              <a:off x="6248400" y="14935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F2BAA6BD-CB58-415E-8287-914C798071F2}"/>
                </a:ext>
              </a:extLst>
            </p:cNvPr>
            <p:cNvCxnSpPr>
              <a:cxnSpLocks/>
            </p:cNvCxnSpPr>
            <p:nvPr/>
          </p:nvCxnSpPr>
          <p:spPr>
            <a:xfrm>
              <a:off x="6248400" y="16459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ABDA6D00-2722-4DDD-96C0-F59D333A11E7}"/>
                </a:ext>
              </a:extLst>
            </p:cNvPr>
            <p:cNvCxnSpPr>
              <a:cxnSpLocks/>
            </p:cNvCxnSpPr>
            <p:nvPr/>
          </p:nvCxnSpPr>
          <p:spPr>
            <a:xfrm>
              <a:off x="6248400" y="192024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440182D9-815F-40FD-972C-8182FEB2974E}"/>
                </a:ext>
              </a:extLst>
            </p:cNvPr>
            <p:cNvCxnSpPr>
              <a:cxnSpLocks/>
            </p:cNvCxnSpPr>
            <p:nvPr/>
          </p:nvCxnSpPr>
          <p:spPr>
            <a:xfrm>
              <a:off x="6248400" y="178308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D589751D-77C5-4BDB-8034-5CA366BB5F85}"/>
                </a:ext>
              </a:extLst>
            </p:cNvPr>
            <p:cNvCxnSpPr>
              <a:cxnSpLocks/>
            </p:cNvCxnSpPr>
            <p:nvPr/>
          </p:nvCxnSpPr>
          <p:spPr>
            <a:xfrm>
              <a:off x="6248400" y="204216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1" name="Oval 220">
            <a:extLst>
              <a:ext uri="{FF2B5EF4-FFF2-40B4-BE49-F238E27FC236}">
                <a16:creationId xmlns:a16="http://schemas.microsoft.com/office/drawing/2014/main" id="{1CFD140E-8DC6-4AF4-823D-019485804F5D}"/>
              </a:ext>
            </a:extLst>
          </p:cNvPr>
          <p:cNvSpPr/>
          <p:nvPr/>
        </p:nvSpPr>
        <p:spPr>
          <a:xfrm rot="5400000">
            <a:off x="554523" y="4874599"/>
            <a:ext cx="91440" cy="12191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TextBox 23">
            <a:extLst>
              <a:ext uri="{FF2B5EF4-FFF2-40B4-BE49-F238E27FC236}">
                <a16:creationId xmlns:a16="http://schemas.microsoft.com/office/drawing/2014/main" id="{F5621D98-3A9D-49F1-8497-DC1D79EF445A}"/>
              </a:ext>
            </a:extLst>
          </p:cNvPr>
          <p:cNvSpPr txBox="1"/>
          <p:nvPr/>
        </p:nvSpPr>
        <p:spPr>
          <a:xfrm>
            <a:off x="170644" y="5560585"/>
            <a:ext cx="1055097" cy="369332"/>
          </a:xfrm>
          <a:prstGeom prst="rect">
            <a:avLst/>
          </a:prstGeom>
          <a:noFill/>
        </p:spPr>
        <p:txBody>
          <a:bodyPr wrap="none" rtlCol="0">
            <a:spAutoFit/>
          </a:bodyPr>
          <a:lstStyle/>
          <a:p>
            <a:r>
              <a:rPr lang="fr-FR" dirty="0"/>
              <a:t>Doc. N° 2</a:t>
            </a:r>
          </a:p>
        </p:txBody>
      </p:sp>
      <p:sp>
        <p:nvSpPr>
          <p:cNvPr id="222" name="TextBox 221">
            <a:extLst>
              <a:ext uri="{FF2B5EF4-FFF2-40B4-BE49-F238E27FC236}">
                <a16:creationId xmlns:a16="http://schemas.microsoft.com/office/drawing/2014/main" id="{4F30A043-9068-4D26-9A8F-6F571568B173}"/>
              </a:ext>
            </a:extLst>
          </p:cNvPr>
          <p:cNvSpPr txBox="1"/>
          <p:nvPr/>
        </p:nvSpPr>
        <p:spPr>
          <a:xfrm>
            <a:off x="102070" y="5819665"/>
            <a:ext cx="1109599" cy="369332"/>
          </a:xfrm>
          <a:prstGeom prst="rect">
            <a:avLst/>
          </a:prstGeom>
          <a:noFill/>
        </p:spPr>
        <p:txBody>
          <a:bodyPr wrap="none" rtlCol="0">
            <a:spAutoFit/>
          </a:bodyPr>
          <a:lstStyle/>
          <a:p>
            <a:r>
              <a:rPr lang="fr-FR" dirty="0"/>
              <a:t>(0, 1,  …0)</a:t>
            </a:r>
          </a:p>
        </p:txBody>
      </p:sp>
      <p:cxnSp>
        <p:nvCxnSpPr>
          <p:cNvPr id="223" name="Straight Arrow Connector 222">
            <a:extLst>
              <a:ext uri="{FF2B5EF4-FFF2-40B4-BE49-F238E27FC236}">
                <a16:creationId xmlns:a16="http://schemas.microsoft.com/office/drawing/2014/main" id="{9694DADF-7FA9-43A9-B0F3-B3051FCE3B89}"/>
              </a:ext>
            </a:extLst>
          </p:cNvPr>
          <p:cNvCxnSpPr>
            <a:cxnSpLocks/>
          </p:cNvCxnSpPr>
          <p:nvPr/>
        </p:nvCxnSpPr>
        <p:spPr>
          <a:xfrm>
            <a:off x="677779" y="5091158"/>
            <a:ext cx="994707" cy="11923"/>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224" name="Oval 223">
            <a:extLst>
              <a:ext uri="{FF2B5EF4-FFF2-40B4-BE49-F238E27FC236}">
                <a16:creationId xmlns:a16="http://schemas.microsoft.com/office/drawing/2014/main" id="{EA415297-D452-4E86-96E6-ABF30CD48B52}"/>
              </a:ext>
            </a:extLst>
          </p:cNvPr>
          <p:cNvSpPr/>
          <p:nvPr/>
        </p:nvSpPr>
        <p:spPr>
          <a:xfrm>
            <a:off x="3702159" y="4784081"/>
            <a:ext cx="228600" cy="213360"/>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5" name="Oval 224">
            <a:extLst>
              <a:ext uri="{FF2B5EF4-FFF2-40B4-BE49-F238E27FC236}">
                <a16:creationId xmlns:a16="http://schemas.microsoft.com/office/drawing/2014/main" id="{541741F5-2674-409A-910C-D52C273F8F3D}"/>
              </a:ext>
            </a:extLst>
          </p:cNvPr>
          <p:cNvSpPr/>
          <p:nvPr/>
        </p:nvSpPr>
        <p:spPr>
          <a:xfrm>
            <a:off x="3702159" y="5043161"/>
            <a:ext cx="228600" cy="213360"/>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6" name="Oval 225">
            <a:extLst>
              <a:ext uri="{FF2B5EF4-FFF2-40B4-BE49-F238E27FC236}">
                <a16:creationId xmlns:a16="http://schemas.microsoft.com/office/drawing/2014/main" id="{21EA5B1C-B227-437E-91E0-D0FE51A56383}"/>
              </a:ext>
            </a:extLst>
          </p:cNvPr>
          <p:cNvSpPr/>
          <p:nvPr/>
        </p:nvSpPr>
        <p:spPr>
          <a:xfrm>
            <a:off x="3702159" y="5314231"/>
            <a:ext cx="228600" cy="2133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27" name="Straight Arrow Connector 226">
            <a:extLst>
              <a:ext uri="{FF2B5EF4-FFF2-40B4-BE49-F238E27FC236}">
                <a16:creationId xmlns:a16="http://schemas.microsoft.com/office/drawing/2014/main" id="{B38D225A-D6CC-4F40-9285-5C199945A3F3}"/>
              </a:ext>
            </a:extLst>
          </p:cNvPr>
          <p:cNvCxnSpPr>
            <a:cxnSpLocks/>
          </p:cNvCxnSpPr>
          <p:nvPr/>
        </p:nvCxnSpPr>
        <p:spPr>
          <a:xfrm flipV="1">
            <a:off x="4054720" y="3064335"/>
            <a:ext cx="635660" cy="2099974"/>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BB7C5978-166C-440D-AD8B-4E985165506B}"/>
              </a:ext>
            </a:extLst>
          </p:cNvPr>
          <p:cNvCxnSpPr>
            <a:cxnSpLocks/>
          </p:cNvCxnSpPr>
          <p:nvPr/>
        </p:nvCxnSpPr>
        <p:spPr>
          <a:xfrm flipV="1">
            <a:off x="2916579" y="5142003"/>
            <a:ext cx="606129" cy="501"/>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229" name="TextBox 228">
            <a:extLst>
              <a:ext uri="{FF2B5EF4-FFF2-40B4-BE49-F238E27FC236}">
                <a16:creationId xmlns:a16="http://schemas.microsoft.com/office/drawing/2014/main" id="{6A53BF6D-312C-4CBA-AC53-9590750BD580}"/>
              </a:ext>
            </a:extLst>
          </p:cNvPr>
          <p:cNvSpPr txBox="1"/>
          <p:nvPr/>
        </p:nvSpPr>
        <p:spPr>
          <a:xfrm>
            <a:off x="3004170" y="5582774"/>
            <a:ext cx="1686210" cy="369322"/>
          </a:xfrm>
          <a:prstGeom prst="rect">
            <a:avLst/>
          </a:prstGeom>
          <a:noFill/>
        </p:spPr>
        <p:txBody>
          <a:bodyPr wrap="square" rtlCol="0">
            <a:spAutoFit/>
          </a:bodyPr>
          <a:lstStyle/>
          <a:p>
            <a:r>
              <a:rPr lang="fr-FR" dirty="0"/>
              <a:t>(1.48, …, -7.58)</a:t>
            </a:r>
          </a:p>
        </p:txBody>
      </p:sp>
    </p:spTree>
    <p:extLst>
      <p:ext uri="{BB962C8B-B14F-4D97-AF65-F5344CB8AC3E}">
        <p14:creationId xmlns:p14="http://schemas.microsoft.com/office/powerpoint/2010/main" val="3151232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doc2vec dans la librairie </a:t>
            </a:r>
            <a:r>
              <a:rPr lang="fr-FR" dirty="0" err="1"/>
              <a:t>gensim</a:t>
            </a:r>
            <a:endParaRPr lang="fr-FR" dirty="0"/>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0" y="953694"/>
            <a:ext cx="12192000" cy="5879522"/>
          </a:xfrm>
        </p:spPr>
        <p:txBody>
          <a:bodyPr>
            <a:normAutofit/>
          </a:bodyPr>
          <a:lstStyle/>
          <a:p>
            <a:pPr lvl="1"/>
            <a:r>
              <a:rPr lang="fr-FR" dirty="0"/>
              <a:t>Préparation des tags (noms internes) des documents</a:t>
            </a:r>
          </a:p>
          <a:p>
            <a:pPr marL="457200" lvl="1" indent="0">
              <a:buNone/>
            </a:pPr>
            <a:r>
              <a:rPr lang="fr-FR" dirty="0"/>
              <a:t>	</a:t>
            </a:r>
            <a:r>
              <a:rPr lang="da-DK" sz="2000" dirty="0">
                <a:latin typeface="Courier New" panose="02070309020205020404" pitchFamily="49" charset="0"/>
                <a:cs typeface="Courier New" panose="02070309020205020404" pitchFamily="49" charset="0"/>
              </a:rPr>
              <a:t>l_docs = [TaggedDocument(doc, [i]) for i, doc in 												enumerate(l_texts_l_tokens)] </a:t>
            </a:r>
            <a:endParaRPr lang="fr-FR" sz="2000" dirty="0">
              <a:latin typeface="Courier New" panose="02070309020205020404" pitchFamily="49" charset="0"/>
              <a:cs typeface="Courier New" panose="02070309020205020404" pitchFamily="49" charset="0"/>
            </a:endParaRPr>
          </a:p>
          <a:p>
            <a:pPr lvl="1">
              <a:buFontTx/>
              <a:buChar char="-"/>
            </a:pPr>
            <a:r>
              <a:rPr lang="fr-FR" dirty="0">
                <a:latin typeface="Calibri" panose="020F0502020204030204" pitchFamily="34" charset="0"/>
                <a:cs typeface="Calibri" panose="020F0502020204030204" pitchFamily="34" charset="0"/>
              </a:rPr>
              <a:t>Création et entrainement du modèle</a:t>
            </a:r>
          </a:p>
          <a:p>
            <a:pPr marL="457200" lvl="1" indent="0">
              <a:buNone/>
            </a:pPr>
            <a:r>
              <a:rPr lang="en-US" sz="2000" dirty="0">
                <a:latin typeface="Courier New" panose="02070309020205020404" pitchFamily="49" charset="0"/>
                <a:cs typeface="Courier New" panose="02070309020205020404" pitchFamily="49" charset="0"/>
              </a:rPr>
              <a:t>	modele_d2v = Doc2Vec(</a:t>
            </a:r>
            <a:r>
              <a:rPr lang="en-US" sz="2000" dirty="0" err="1">
                <a:latin typeface="Courier New" panose="02070309020205020404" pitchFamily="49" charset="0"/>
                <a:cs typeface="Courier New" panose="02070309020205020404" pitchFamily="49" charset="0"/>
              </a:rPr>
              <a:t>l_docs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vector_size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nb_dim</a:t>
            </a:r>
            <a:r>
              <a:rPr lang="en-US" sz="2000" dirty="0">
                <a:latin typeface="Courier New" panose="02070309020205020404" pitchFamily="49" charset="0"/>
                <a:cs typeface="Courier New" panose="02070309020205020404" pitchFamily="49" charset="0"/>
              </a:rPr>
              <a:t>, 		window=</a:t>
            </a:r>
            <a:r>
              <a:rPr lang="en-US" sz="2000" dirty="0" err="1">
                <a:latin typeface="Courier New" panose="02070309020205020404" pitchFamily="49" charset="0"/>
                <a:cs typeface="Courier New" panose="02070309020205020404" pitchFamily="49" charset="0"/>
              </a:rPr>
              <a:t>taille_demi_fenetre</a:t>
            </a:r>
            <a:r>
              <a:rPr lang="en-US" sz="2000" dirty="0">
                <a:latin typeface="Courier New" panose="02070309020205020404" pitchFamily="49" charset="0"/>
                <a:cs typeface="Courier New" panose="02070309020205020404" pitchFamily="49" charset="0"/>
              </a:rPr>
              <a:t>, dm=</a:t>
            </a:r>
            <a:r>
              <a:rPr lang="en-US" sz="2000" dirty="0" err="1">
                <a:latin typeface="Courier New" panose="02070309020205020404" pitchFamily="49" charset="0"/>
                <a:cs typeface="Courier New" panose="02070309020205020404" pitchFamily="49" charset="0"/>
              </a:rPr>
              <a:t>distributed_model</a:t>
            </a:r>
            <a:r>
              <a:rPr lang="en-US"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min_count</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freq_seuil</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workers</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nb_cpu</a:t>
            </a:r>
            <a:r>
              <a:rPr lang="en-US" sz="2000" dirty="0">
                <a:latin typeface="Courier New" panose="02070309020205020404" pitchFamily="49" charset="0"/>
                <a:cs typeface="Courier New" panose="02070309020205020404" pitchFamily="49" charset="0"/>
              </a:rPr>
              <a:t>)	     	</a:t>
            </a:r>
            <a:endParaRPr lang="fr-FR" sz="2000" dirty="0">
              <a:latin typeface="Courier New" panose="02070309020205020404" pitchFamily="49" charset="0"/>
              <a:cs typeface="Courier New" panose="02070309020205020404" pitchFamily="49" charset="0"/>
            </a:endParaRPr>
          </a:p>
          <a:p>
            <a:pPr lvl="1">
              <a:buFontTx/>
              <a:buChar char="-"/>
            </a:pPr>
            <a:r>
              <a:rPr lang="fr-FR" dirty="0">
                <a:latin typeface="Calibri" panose="020F0502020204030204" pitchFamily="34" charset="0"/>
                <a:cs typeface="Calibri" panose="020F0502020204030204" pitchFamily="34" charset="0"/>
              </a:rPr>
              <a:t>Sauver et charger</a:t>
            </a:r>
          </a:p>
          <a:p>
            <a:pPr marL="914400" lvl="2" indent="0">
              <a:buNone/>
            </a:pPr>
            <a:r>
              <a:rPr lang="fr-FR" dirty="0">
                <a:latin typeface="Courier New" panose="02070309020205020404" pitchFamily="49" charset="0"/>
                <a:cs typeface="Courier New" panose="02070309020205020404" pitchFamily="49" charset="0"/>
              </a:rPr>
              <a:t>modele_d2v.save(</a:t>
            </a:r>
            <a:r>
              <a:rPr lang="fr-FR" dirty="0" err="1">
                <a:latin typeface="Courier New" panose="02070309020205020404" pitchFamily="49" charset="0"/>
                <a:cs typeface="Courier New" panose="02070309020205020404" pitchFamily="49" charset="0"/>
              </a:rPr>
              <a:t>nom_fichier</a:t>
            </a:r>
            <a:r>
              <a:rPr lang="fr-FR" dirty="0">
                <a:latin typeface="Courier New" panose="02070309020205020404" pitchFamily="49" charset="0"/>
                <a:cs typeface="Courier New" panose="02070309020205020404" pitchFamily="49" charset="0"/>
              </a:rPr>
              <a:t>); modele_d2v = Doc2Vec.load(</a:t>
            </a:r>
            <a:r>
              <a:rPr lang="fr-FR" dirty="0" err="1">
                <a:latin typeface="Courier New" panose="02070309020205020404" pitchFamily="49" charset="0"/>
                <a:cs typeface="Courier New" panose="02070309020205020404" pitchFamily="49" charset="0"/>
              </a:rPr>
              <a:t>nom_fichier</a:t>
            </a:r>
            <a:r>
              <a:rPr lang="fr-FR" dirty="0">
                <a:latin typeface="Courier New" panose="02070309020205020404" pitchFamily="49" charset="0"/>
                <a:cs typeface="Courier New" panose="02070309020205020404" pitchFamily="49" charset="0"/>
              </a:rPr>
              <a:t>)</a:t>
            </a:r>
            <a:endParaRPr lang="fr-FR" dirty="0">
              <a:latin typeface="Calibri" panose="020F0502020204030204" pitchFamily="34" charset="0"/>
              <a:cs typeface="Calibri" panose="020F0502020204030204" pitchFamily="34" charset="0"/>
            </a:endParaRPr>
          </a:p>
          <a:p>
            <a:pPr lvl="1">
              <a:buFontTx/>
              <a:buChar char="-"/>
            </a:pPr>
            <a:r>
              <a:rPr lang="fr-FR" dirty="0">
                <a:latin typeface="Calibri" panose="020F0502020204030204" pitchFamily="34" charset="0"/>
                <a:cs typeface="Calibri" panose="020F0502020204030204" pitchFamily="34" charset="0"/>
              </a:rPr>
              <a:t>Création d’un vecteur pour un nouveau document, sous forme de liste de </a:t>
            </a:r>
            <a:r>
              <a:rPr lang="fr-FR" dirty="0" err="1">
                <a:latin typeface="Calibri" panose="020F0502020204030204" pitchFamily="34" charset="0"/>
                <a:cs typeface="Calibri" panose="020F0502020204030204" pitchFamily="34" charset="0"/>
              </a:rPr>
              <a:t>tokens</a:t>
            </a:r>
            <a:endParaRPr lang="fr-FR" dirty="0">
              <a:latin typeface="Calibri" panose="020F0502020204030204" pitchFamily="34" charset="0"/>
              <a:cs typeface="Calibri" panose="020F0502020204030204" pitchFamily="34" charset="0"/>
            </a:endParaRPr>
          </a:p>
          <a:p>
            <a:pPr marL="457200" lvl="1" indent="0">
              <a:buNone/>
            </a:pPr>
            <a:r>
              <a:rPr lang="fr-FR"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v_doc</a:t>
            </a:r>
            <a:r>
              <a:rPr lang="fr-FR" sz="2000" dirty="0">
                <a:latin typeface="Courier New" panose="02070309020205020404" pitchFamily="49" charset="0"/>
                <a:cs typeface="Courier New" panose="02070309020205020404" pitchFamily="49" charset="0"/>
              </a:rPr>
              <a:t> = modele_d2v.infer_vector(</a:t>
            </a:r>
            <a:r>
              <a:rPr lang="fr-FR" sz="2000" dirty="0" err="1">
                <a:latin typeface="Courier New" panose="02070309020205020404" pitchFamily="49" charset="0"/>
                <a:cs typeface="Courier New" panose="02070309020205020404" pitchFamily="49" charset="0"/>
              </a:rPr>
              <a:t>l_tokens</a:t>
            </a:r>
            <a:r>
              <a:rPr lang="fr-FR" sz="2000" dirty="0">
                <a:latin typeface="Courier New" panose="02070309020205020404" pitchFamily="49" charset="0"/>
                <a:cs typeface="Courier New" panose="02070309020205020404" pitchFamily="49" charset="0"/>
              </a:rPr>
              <a:t>)</a:t>
            </a:r>
            <a:endParaRPr lang="fr-FR" sz="2000" dirty="0">
              <a:latin typeface="Calibri" panose="020F0502020204030204" pitchFamily="34" charset="0"/>
              <a:cs typeface="Calibri" panose="020F0502020204030204" pitchFamily="34" charset="0"/>
            </a:endParaRPr>
          </a:p>
          <a:p>
            <a:pPr lvl="1">
              <a:buFontTx/>
              <a:buChar char="-"/>
            </a:pPr>
            <a:r>
              <a:rPr lang="fr-FR" dirty="0">
                <a:latin typeface="Calibri" panose="020F0502020204030204" pitchFamily="34" charset="0"/>
                <a:cs typeface="Calibri" panose="020F0502020204030204" pitchFamily="34" charset="0"/>
              </a:rPr>
              <a:t>Fonctions d’analyse disponibles, au niveau de l’objet </a:t>
            </a:r>
            <a:r>
              <a:rPr lang="fr-FR" dirty="0" err="1">
                <a:latin typeface="Calibri" panose="020F0502020204030204" pitchFamily="34" charset="0"/>
                <a:cs typeface="Calibri" panose="020F0502020204030204" pitchFamily="34" charset="0"/>
              </a:rPr>
              <a:t>KeyedVectors</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docvecs</a:t>
            </a:r>
            <a:r>
              <a:rPr lang="fr-FR" dirty="0">
                <a:latin typeface="Calibri" panose="020F0502020204030204" pitchFamily="34" charset="0"/>
                <a:cs typeface="Calibri" panose="020F0502020204030204" pitchFamily="34" charset="0"/>
              </a:rPr>
              <a:t>) du modèle </a:t>
            </a:r>
          </a:p>
          <a:p>
            <a:pPr marL="457200" lvl="1" indent="0">
              <a:buNone/>
            </a:pPr>
            <a:r>
              <a:rPr lang="en-US"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l_similarités</a:t>
            </a:r>
            <a:r>
              <a:rPr lang="en-US" sz="2000" dirty="0">
                <a:latin typeface="Courier New" panose="02070309020205020404" pitchFamily="49" charset="0"/>
                <a:cs typeface="Courier New" panose="02070309020205020404" pitchFamily="49" charset="0"/>
              </a:rPr>
              <a:t> = modele_d2v.docvecs.most_similar([</a:t>
            </a:r>
            <a:r>
              <a:rPr lang="en-US" sz="2000" dirty="0" err="1">
                <a:latin typeface="Courier New" panose="02070309020205020404" pitchFamily="49" charset="0"/>
                <a:cs typeface="Courier New" panose="02070309020205020404" pitchFamily="49" charset="0"/>
              </a:rPr>
              <a:t>v_doc</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topn</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nb_top_docs</a:t>
            </a:r>
            <a:r>
              <a:rPr lang="en-US" sz="2000" dirty="0">
                <a:latin typeface="Courier New" panose="02070309020205020404" pitchFamily="49" charset="0"/>
                <a:cs typeface="Courier New" panose="02070309020205020404" pitchFamily="49" charset="0"/>
              </a:rPr>
              <a:t>)</a:t>
            </a:r>
            <a:endParaRPr lang="fr-FR" sz="2000" dirty="0">
              <a:latin typeface="Courier New" panose="02070309020205020404" pitchFamily="49" charset="0"/>
              <a:cs typeface="Courier New" panose="02070309020205020404" pitchFamily="49" charset="0"/>
            </a:endParaRPr>
          </a:p>
          <a:p>
            <a:pPr lvl="2"/>
            <a:r>
              <a:rPr lang="fr-FR" sz="2200" dirty="0">
                <a:latin typeface="Calibri" panose="020F0502020204030204" pitchFamily="34" charset="0"/>
                <a:cs typeface="Calibri" panose="020F0502020204030204" pitchFamily="34" charset="0"/>
              </a:rPr>
              <a:t>Obtenir le vecteur existant d’un document</a:t>
            </a:r>
          </a:p>
          <a:p>
            <a:pPr marL="914400" lvl="2" indent="0">
              <a:buNone/>
            </a:pPr>
            <a:r>
              <a:rPr lang="en-US" dirty="0" err="1">
                <a:latin typeface="Courier New" panose="02070309020205020404" pitchFamily="49" charset="0"/>
                <a:cs typeface="Courier New" panose="02070309020205020404" pitchFamily="49" charset="0"/>
              </a:rPr>
              <a:t>v_doc</a:t>
            </a:r>
            <a:r>
              <a:rPr lang="en-US" dirty="0">
                <a:latin typeface="Courier New" panose="02070309020205020404" pitchFamily="49" charset="0"/>
                <a:cs typeface="Courier New" panose="02070309020205020404" pitchFamily="49" charset="0"/>
              </a:rPr>
              <a:t> = modele_w2v.docvecs[</a:t>
            </a:r>
            <a:r>
              <a:rPr lang="en-US" dirty="0" err="1">
                <a:latin typeface="Courier New" panose="02070309020205020404" pitchFamily="49" charset="0"/>
                <a:cs typeface="Courier New" panose="02070309020205020404" pitchFamily="49" charset="0"/>
              </a:rPr>
              <a:t>no_doc</a:t>
            </a:r>
            <a:r>
              <a:rPr lang="en-US" dirty="0">
                <a:latin typeface="Courier New" panose="02070309020205020404" pitchFamily="49" charset="0"/>
                <a:cs typeface="Courier New" panose="02070309020205020404" pitchFamily="49" charset="0"/>
              </a:rPr>
              <a:t>]</a:t>
            </a:r>
            <a:endParaRPr lang="fr-FR" dirty="0">
              <a:latin typeface="Calibri" panose="020F0502020204030204" pitchFamily="34" charset="0"/>
              <a:cs typeface="Calibri" panose="020F0502020204030204" pitchFamily="34" charset="0"/>
            </a:endParaRPr>
          </a:p>
          <a:p>
            <a:pPr lvl="2"/>
            <a:endParaRPr lang="fr-FR" sz="2200" dirty="0"/>
          </a:p>
          <a:p>
            <a:pPr marL="457200" lvl="1" indent="0">
              <a:buNone/>
            </a:pPr>
            <a:endParaRPr lang="fr-FR" sz="2000" dirty="0"/>
          </a:p>
        </p:txBody>
      </p:sp>
    </p:spTree>
    <p:extLst>
      <p:ext uri="{BB962C8B-B14F-4D97-AF65-F5344CB8AC3E}">
        <p14:creationId xmlns:p14="http://schemas.microsoft.com/office/powerpoint/2010/main" val="4271100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137787" y="136525"/>
            <a:ext cx="10651178" cy="657557"/>
          </a:xfrm>
        </p:spPr>
        <p:txBody>
          <a:bodyPr>
            <a:normAutofit fontScale="90000"/>
          </a:bodyPr>
          <a:lstStyle/>
          <a:p>
            <a:r>
              <a:rPr lang="fr-FR" dirty="0"/>
              <a:t>Evaluation des </a:t>
            </a:r>
            <a:r>
              <a:rPr lang="fr-FR" dirty="0" err="1"/>
              <a:t>word</a:t>
            </a:r>
            <a:r>
              <a:rPr lang="fr-FR" dirty="0"/>
              <a:t> (et doc) </a:t>
            </a:r>
            <a:r>
              <a:rPr lang="fr-FR" dirty="0" err="1"/>
              <a:t>embeddings</a:t>
            </a:r>
            <a:endParaRPr lang="fr-FR" dirty="0"/>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68893" y="968084"/>
            <a:ext cx="12123107" cy="5889915"/>
          </a:xfrm>
        </p:spPr>
        <p:txBody>
          <a:bodyPr>
            <a:normAutofit lnSpcReduction="10000"/>
          </a:bodyPr>
          <a:lstStyle/>
          <a:p>
            <a:r>
              <a:rPr lang="fr-FR" dirty="0"/>
              <a:t>Evaluations intrinsèques </a:t>
            </a:r>
            <a:r>
              <a:rPr lang="fr-FR" sz="2400" dirty="0"/>
              <a:t>(par examen direct)</a:t>
            </a:r>
            <a:endParaRPr lang="fr-FR" dirty="0"/>
          </a:p>
          <a:p>
            <a:pPr lvl="1"/>
            <a:r>
              <a:rPr lang="fr-FR" dirty="0"/>
              <a:t>Examen des </a:t>
            </a:r>
            <a:r>
              <a:rPr lang="fr-FR" b="1" dirty="0"/>
              <a:t>similitudes</a:t>
            </a:r>
          </a:p>
          <a:p>
            <a:pPr lvl="2"/>
            <a:r>
              <a:rPr lang="fr-FR" dirty="0"/>
              <a:t>Et comparaison avec des jugements humains</a:t>
            </a:r>
          </a:p>
          <a:p>
            <a:pPr lvl="1"/>
            <a:r>
              <a:rPr lang="fr-FR" dirty="0"/>
              <a:t>Examen des </a:t>
            </a:r>
            <a:r>
              <a:rPr lang="fr-FR" b="1" dirty="0"/>
              <a:t>analogies</a:t>
            </a:r>
            <a:r>
              <a:rPr lang="fr-FR" dirty="0"/>
              <a:t> (= similitudes entre différences de vecteurs)</a:t>
            </a:r>
          </a:p>
          <a:p>
            <a:pPr marL="914400" lvl="2" indent="0">
              <a:buNone/>
            </a:pPr>
            <a:r>
              <a:rPr lang="fr-FR" dirty="0"/>
              <a:t>Pour les mots :</a:t>
            </a:r>
          </a:p>
          <a:p>
            <a:pPr lvl="2"/>
            <a:r>
              <a:rPr lang="fr-FR" b="1" dirty="0"/>
              <a:t>Sémantiques</a:t>
            </a:r>
            <a:r>
              <a:rPr lang="fr-FR" dirty="0"/>
              <a:t> : par exemple sur le sexe, les relations pays-capitale, entreprise-PDG, etc. </a:t>
            </a:r>
          </a:p>
          <a:p>
            <a:pPr lvl="2"/>
            <a:r>
              <a:rPr lang="fr-FR" b="1" dirty="0"/>
              <a:t>Morpho-syntaxiques</a:t>
            </a:r>
            <a:r>
              <a:rPr lang="fr-FR" dirty="0"/>
              <a:t> : sur des formes présentant la même dérivation ou flexion (si non lemmatisé) de plusieurs termes de base.</a:t>
            </a:r>
          </a:p>
          <a:p>
            <a:r>
              <a:rPr lang="fr-FR" dirty="0"/>
              <a:t>Evaluations extrinsèques </a:t>
            </a:r>
            <a:r>
              <a:rPr lang="fr-FR" sz="2400" dirty="0"/>
              <a:t>(sur une tâche finale)</a:t>
            </a:r>
            <a:endParaRPr lang="fr-FR" dirty="0"/>
          </a:p>
          <a:p>
            <a:pPr lvl="2"/>
            <a:r>
              <a:rPr lang="fr-FR" dirty="0"/>
              <a:t>La </a:t>
            </a:r>
            <a:r>
              <a:rPr lang="fr-FR" b="1" dirty="0"/>
              <a:t>tâche finale</a:t>
            </a:r>
            <a:r>
              <a:rPr lang="fr-FR" dirty="0"/>
              <a:t> peut être une classification de textes, une reconnaissance d’entités nommées, etc.</a:t>
            </a:r>
          </a:p>
          <a:p>
            <a:pPr lvl="2"/>
            <a:r>
              <a:rPr lang="fr-FR" dirty="0"/>
              <a:t>Il n’est pas évident de distinguer entre effets des </a:t>
            </a:r>
            <a:r>
              <a:rPr lang="fr-FR" dirty="0" err="1"/>
              <a:t>embeddings</a:t>
            </a:r>
            <a:r>
              <a:rPr lang="fr-FR" dirty="0"/>
              <a:t> et effets des couches aval et interactions   </a:t>
            </a:r>
          </a:p>
          <a:p>
            <a:r>
              <a:rPr lang="fr-FR" dirty="0"/>
              <a:t>Eléments numériques</a:t>
            </a:r>
          </a:p>
          <a:p>
            <a:pPr lvl="2"/>
            <a:r>
              <a:rPr lang="fr-FR" dirty="0"/>
              <a:t>Le </a:t>
            </a:r>
            <a:r>
              <a:rPr lang="fr-FR" b="1" dirty="0"/>
              <a:t>nb de dimensions</a:t>
            </a:r>
            <a:r>
              <a:rPr lang="fr-FR" dirty="0"/>
              <a:t> idéal peut être déterminé en traçant l’évolution des différentes métriques d’analogie / similitude. Sur un large corpus et en gardant les formes fléchies, D ≈ 300. Peut être diminué pour un plus petit corpus, s’il est assez homogène.</a:t>
            </a:r>
          </a:p>
          <a:p>
            <a:pPr lvl="2"/>
            <a:r>
              <a:rPr lang="fr-FR" dirty="0"/>
              <a:t>La </a:t>
            </a:r>
            <a:r>
              <a:rPr lang="fr-FR" b="1" dirty="0"/>
              <a:t>taille de la fenêtre</a:t>
            </a:r>
            <a:r>
              <a:rPr lang="fr-FR" dirty="0"/>
              <a:t> de contexte influe sur la nature des similarités calculées, large (≈ 12) pour des relations de domaine sémantique, étroite (≈ 6) pour du </a:t>
            </a:r>
            <a:r>
              <a:rPr lang="fr-FR" dirty="0" err="1"/>
              <a:t>syntaxico</a:t>
            </a:r>
            <a:r>
              <a:rPr lang="fr-FR" dirty="0"/>
              <a:t>-sémantique. Nombres à diminuer de moitié si on enlève les stops-</a:t>
            </a:r>
            <a:r>
              <a:rPr lang="fr-FR" dirty="0" err="1"/>
              <a:t>words</a:t>
            </a:r>
            <a:endParaRPr lang="fr-FR" dirty="0"/>
          </a:p>
        </p:txBody>
      </p:sp>
    </p:spTree>
    <p:extLst>
      <p:ext uri="{BB962C8B-B14F-4D97-AF65-F5344CB8AC3E}">
        <p14:creationId xmlns:p14="http://schemas.microsoft.com/office/powerpoint/2010/main" val="530985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137787" y="136525"/>
            <a:ext cx="10651178" cy="657557"/>
          </a:xfrm>
        </p:spPr>
        <p:txBody>
          <a:bodyPr>
            <a:normAutofit fontScale="90000"/>
          </a:bodyPr>
          <a:lstStyle/>
          <a:p>
            <a:r>
              <a:rPr lang="fr-FR" dirty="0"/>
              <a:t>Visualisation et utilisation des </a:t>
            </a:r>
            <a:r>
              <a:rPr lang="fr-FR" dirty="0" err="1"/>
              <a:t>embeddings</a:t>
            </a:r>
            <a:endParaRPr lang="fr-FR" dirty="0"/>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68893" y="1014580"/>
            <a:ext cx="12123107" cy="5706895"/>
          </a:xfrm>
        </p:spPr>
        <p:txBody>
          <a:bodyPr>
            <a:normAutofit lnSpcReduction="10000"/>
          </a:bodyPr>
          <a:lstStyle/>
          <a:p>
            <a:r>
              <a:rPr lang="fr-FR" dirty="0"/>
              <a:t>Visualisation dans un espace 2D ou 3D =&gt;  Réduction de dimensionnalité</a:t>
            </a:r>
          </a:p>
          <a:p>
            <a:pPr lvl="2"/>
            <a:r>
              <a:rPr lang="fr-FR" b="1" dirty="0"/>
              <a:t>UMAP</a:t>
            </a:r>
            <a:r>
              <a:rPr lang="fr-FR" dirty="0"/>
              <a:t> : standard actuel, préserve les non-linéarités</a:t>
            </a:r>
          </a:p>
          <a:p>
            <a:pPr lvl="2"/>
            <a:r>
              <a:rPr lang="fr-FR" b="1" dirty="0"/>
              <a:t>t-SNE</a:t>
            </a:r>
            <a:r>
              <a:rPr lang="fr-FR" dirty="0"/>
              <a:t> : moins rapide qu’UMAP, relations inter-groupes moins bien préservées</a:t>
            </a:r>
          </a:p>
          <a:p>
            <a:pPr lvl="2"/>
            <a:r>
              <a:rPr lang="fr-FR" b="1" dirty="0"/>
              <a:t>PCA</a:t>
            </a:r>
            <a:r>
              <a:rPr lang="fr-FR" dirty="0"/>
              <a:t> : méthode linéaire, on peut calculer la variance retenue et rendue par la visualisation</a:t>
            </a:r>
          </a:p>
          <a:p>
            <a:r>
              <a:rPr lang="fr-FR" dirty="0"/>
              <a:t>Enrichissement à l’aide de catégories, qui peuvent être :</a:t>
            </a:r>
          </a:p>
          <a:p>
            <a:pPr lvl="2"/>
            <a:r>
              <a:rPr lang="fr-FR" b="1" dirty="0"/>
              <a:t>Topics</a:t>
            </a:r>
            <a:r>
              <a:rPr lang="fr-FR" dirty="0"/>
              <a:t> (principal du terme ou du doc), </a:t>
            </a:r>
          </a:p>
          <a:p>
            <a:pPr lvl="2"/>
            <a:r>
              <a:rPr lang="fr-FR" b="1" dirty="0"/>
              <a:t>Classes prédéfinies</a:t>
            </a:r>
            <a:r>
              <a:rPr lang="fr-FR" dirty="0"/>
              <a:t> (pour les termes, des classes </a:t>
            </a:r>
            <a:r>
              <a:rPr lang="fr-FR" dirty="0" err="1"/>
              <a:t>WordNet</a:t>
            </a:r>
            <a:r>
              <a:rPr lang="fr-FR" dirty="0"/>
              <a:t>, mais surtout pour les docs)</a:t>
            </a:r>
          </a:p>
          <a:p>
            <a:pPr lvl="2"/>
            <a:r>
              <a:rPr lang="fr-FR" dirty="0"/>
              <a:t>Regroupements (</a:t>
            </a:r>
            <a:r>
              <a:rPr lang="fr-FR" b="1" dirty="0"/>
              <a:t>clusters</a:t>
            </a:r>
            <a:r>
              <a:rPr lang="fr-FR" dirty="0"/>
              <a:t>)</a:t>
            </a:r>
          </a:p>
          <a:p>
            <a:pPr lvl="2"/>
            <a:r>
              <a:rPr lang="fr-FR" b="1" dirty="0"/>
              <a:t>Sélection</a:t>
            </a:r>
            <a:r>
              <a:rPr lang="fr-FR" dirty="0"/>
              <a:t> de certains termes (</a:t>
            </a:r>
            <a:r>
              <a:rPr lang="fr-FR" dirty="0" err="1"/>
              <a:t>p.ex</a:t>
            </a:r>
            <a:r>
              <a:rPr lang="fr-FR" dirty="0"/>
              <a:t> pour repérer les analogies) ou documents</a:t>
            </a:r>
          </a:p>
          <a:p>
            <a:r>
              <a:rPr lang="fr-FR" dirty="0"/>
              <a:t>Visualisations ad-hoc ou utilisation du site Google </a:t>
            </a:r>
            <a:r>
              <a:rPr lang="fr-FR" dirty="0" err="1"/>
              <a:t>Embedding</a:t>
            </a:r>
            <a:r>
              <a:rPr lang="fr-FR" dirty="0"/>
              <a:t> </a:t>
            </a:r>
            <a:r>
              <a:rPr lang="fr-FR" dirty="0" err="1"/>
              <a:t>Projector</a:t>
            </a:r>
            <a:endParaRPr lang="fr-FR" dirty="0"/>
          </a:p>
          <a:p>
            <a:pPr lvl="1"/>
            <a:r>
              <a:rPr lang="fr-FR" dirty="0">
                <a:hlinkClick r:id="rId3"/>
              </a:rPr>
              <a:t>https://projector.tensorflow.org/</a:t>
            </a:r>
            <a:endParaRPr lang="fr-FR" dirty="0"/>
          </a:p>
          <a:p>
            <a:r>
              <a:rPr lang="fr-FR" dirty="0"/>
              <a:t>Utilisations</a:t>
            </a:r>
          </a:p>
          <a:p>
            <a:pPr lvl="1"/>
            <a:r>
              <a:rPr lang="fr-FR" dirty="0" err="1"/>
              <a:t>Features</a:t>
            </a:r>
            <a:r>
              <a:rPr lang="fr-FR" dirty="0"/>
              <a:t> pour la classification de textes</a:t>
            </a:r>
          </a:p>
          <a:p>
            <a:pPr lvl="1"/>
            <a:r>
              <a:rPr lang="fr-FR" dirty="0"/>
              <a:t>Regroupement de documents (si docs assez homogènes, les groupes peuvent être vus comme des topics) ; on peut </a:t>
            </a:r>
            <a:r>
              <a:rPr lang="fr-FR"/>
              <a:t>aussi joindre </a:t>
            </a:r>
            <a:r>
              <a:rPr lang="fr-FR" dirty="0"/>
              <a:t>matrices des topics et des </a:t>
            </a:r>
            <a:r>
              <a:rPr lang="fr-FR" dirty="0" err="1"/>
              <a:t>embeddings</a:t>
            </a:r>
            <a:endParaRPr lang="fr-FR" dirty="0"/>
          </a:p>
          <a:p>
            <a:pPr marL="457200" lvl="1" indent="0">
              <a:buNone/>
            </a:pPr>
            <a:endParaRPr lang="fr-FR" dirty="0"/>
          </a:p>
        </p:txBody>
      </p:sp>
    </p:spTree>
    <p:extLst>
      <p:ext uri="{BB962C8B-B14F-4D97-AF65-F5344CB8AC3E}">
        <p14:creationId xmlns:p14="http://schemas.microsoft.com/office/powerpoint/2010/main" val="2138043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137787" y="136525"/>
            <a:ext cx="11913186" cy="657557"/>
          </a:xfrm>
        </p:spPr>
        <p:txBody>
          <a:bodyPr>
            <a:normAutofit fontScale="90000"/>
          </a:bodyPr>
          <a:lstStyle/>
          <a:p>
            <a:r>
              <a:rPr lang="fr-FR" dirty="0"/>
              <a:t>BERT : un exemple d’</a:t>
            </a:r>
            <a:r>
              <a:rPr lang="fr-FR" dirty="0" err="1"/>
              <a:t>embeddings</a:t>
            </a:r>
            <a:r>
              <a:rPr lang="fr-FR" dirty="0"/>
              <a:t> dynamiques</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68893" y="1014580"/>
            <a:ext cx="7060327" cy="5706895"/>
          </a:xfrm>
        </p:spPr>
        <p:txBody>
          <a:bodyPr>
            <a:normAutofit fontScale="92500" lnSpcReduction="10000"/>
          </a:bodyPr>
          <a:lstStyle/>
          <a:p>
            <a:r>
              <a:rPr lang="fr-FR" dirty="0"/>
              <a:t>BERT est l’architecture de référence qui a révolutionné (en 2018) le domaine du NLP</a:t>
            </a:r>
          </a:p>
          <a:p>
            <a:pPr lvl="1"/>
            <a:r>
              <a:rPr lang="fr-FR" dirty="0"/>
              <a:t>Mais il existe aussi d’autres modèles (ELMO, XL-Net, GPT, BART…)</a:t>
            </a:r>
          </a:p>
          <a:p>
            <a:r>
              <a:rPr lang="fr-FR" dirty="0" err="1"/>
              <a:t>Bidirectional</a:t>
            </a:r>
            <a:r>
              <a:rPr lang="fr-FR" dirty="0"/>
              <a:t> Encoder </a:t>
            </a:r>
            <a:r>
              <a:rPr lang="fr-FR" dirty="0" err="1"/>
              <a:t>Representations</a:t>
            </a:r>
            <a:r>
              <a:rPr lang="fr-FR" dirty="0"/>
              <a:t> </a:t>
            </a:r>
            <a:r>
              <a:rPr lang="fr-FR" dirty="0" err="1"/>
              <a:t>from</a:t>
            </a:r>
            <a:r>
              <a:rPr lang="fr-FR" dirty="0"/>
              <a:t> Transformers  </a:t>
            </a:r>
          </a:p>
          <a:p>
            <a:pPr marL="457200" lvl="1" indent="0">
              <a:buNone/>
            </a:pPr>
            <a:endParaRPr lang="fr-FR" dirty="0"/>
          </a:p>
          <a:p>
            <a:pPr marL="457200" lvl="1" indent="0">
              <a:buNone/>
            </a:pPr>
            <a:endParaRPr lang="fr-FR" dirty="0"/>
          </a:p>
          <a:p>
            <a:pPr lvl="1"/>
            <a:r>
              <a:rPr lang="fr-FR" dirty="0"/>
              <a:t>Compréhension du fonctionnement interne doit faire appel aux notions suivantes se construisant les unes sur les autres : </a:t>
            </a:r>
          </a:p>
          <a:p>
            <a:pPr lvl="2"/>
            <a:r>
              <a:rPr lang="fr-FR" sz="2200" dirty="0"/>
              <a:t>RNN Réseau Neuronal Récurrent dont LSTM (Long Short </a:t>
            </a:r>
            <a:r>
              <a:rPr lang="fr-FR" sz="2200" dirty="0" err="1"/>
              <a:t>Term</a:t>
            </a:r>
            <a:r>
              <a:rPr lang="fr-FR" sz="2200" dirty="0"/>
              <a:t> Memory)</a:t>
            </a:r>
          </a:p>
          <a:p>
            <a:pPr lvl="2"/>
            <a:r>
              <a:rPr lang="fr-FR" sz="2200" dirty="0"/>
              <a:t>Bi-LSTM (LSTM bidirectionnel) dans une architecture Encodeur-Décodeur</a:t>
            </a:r>
          </a:p>
          <a:p>
            <a:pPr lvl="2"/>
            <a:r>
              <a:rPr lang="fr-FR" sz="2200" dirty="0"/>
              <a:t>Mécanisme d’Attention</a:t>
            </a:r>
          </a:p>
          <a:p>
            <a:pPr lvl="2"/>
            <a:r>
              <a:rPr lang="fr-FR" sz="2200" dirty="0"/>
              <a:t>Transformer</a:t>
            </a:r>
          </a:p>
        </p:txBody>
      </p:sp>
      <p:pic>
        <p:nvPicPr>
          <p:cNvPr id="4" name="Picture 3">
            <a:extLst>
              <a:ext uri="{FF2B5EF4-FFF2-40B4-BE49-F238E27FC236}">
                <a16:creationId xmlns:a16="http://schemas.microsoft.com/office/drawing/2014/main" id="{8AFE2ADB-5C24-4A07-85A7-47C9A5286EAB}"/>
              </a:ext>
            </a:extLst>
          </p:cNvPr>
          <p:cNvPicPr>
            <a:picLocks noChangeAspect="1"/>
          </p:cNvPicPr>
          <p:nvPr/>
        </p:nvPicPr>
        <p:blipFill>
          <a:blip r:embed="rId3"/>
          <a:stretch>
            <a:fillRect/>
          </a:stretch>
        </p:blipFill>
        <p:spPr>
          <a:xfrm>
            <a:off x="7542663" y="2527304"/>
            <a:ext cx="4508310" cy="3586156"/>
          </a:xfrm>
          <a:prstGeom prst="rect">
            <a:avLst/>
          </a:prstGeom>
        </p:spPr>
      </p:pic>
      <p:cxnSp>
        <p:nvCxnSpPr>
          <p:cNvPr id="6" name="Straight Arrow Connector 5">
            <a:extLst>
              <a:ext uri="{FF2B5EF4-FFF2-40B4-BE49-F238E27FC236}">
                <a16:creationId xmlns:a16="http://schemas.microsoft.com/office/drawing/2014/main" id="{F50B5CDE-7C1B-4C44-BCCF-D6016DD87941}"/>
              </a:ext>
            </a:extLst>
          </p:cNvPr>
          <p:cNvCxnSpPr>
            <a:cxnSpLocks/>
          </p:cNvCxnSpPr>
          <p:nvPr/>
        </p:nvCxnSpPr>
        <p:spPr>
          <a:xfrm>
            <a:off x="2145505" y="2765044"/>
            <a:ext cx="8121112" cy="19876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CA21D22-3D3C-48E5-8ADB-939E0D34C253}"/>
              </a:ext>
            </a:extLst>
          </p:cNvPr>
          <p:cNvCxnSpPr>
            <a:cxnSpLocks/>
          </p:cNvCxnSpPr>
          <p:nvPr/>
        </p:nvCxnSpPr>
        <p:spPr>
          <a:xfrm>
            <a:off x="3196807" y="2765044"/>
            <a:ext cx="5442488" cy="19876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16F9732-1D78-4E89-9121-5C476B39553A}"/>
              </a:ext>
            </a:extLst>
          </p:cNvPr>
          <p:cNvCxnSpPr>
            <a:cxnSpLocks/>
          </p:cNvCxnSpPr>
          <p:nvPr/>
        </p:nvCxnSpPr>
        <p:spPr>
          <a:xfrm>
            <a:off x="2145505" y="3121505"/>
            <a:ext cx="7315200" cy="4029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1473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137787" y="136525"/>
            <a:ext cx="11913186" cy="657557"/>
          </a:xfrm>
        </p:spPr>
        <p:txBody>
          <a:bodyPr>
            <a:normAutofit fontScale="90000"/>
          </a:bodyPr>
          <a:lstStyle/>
          <a:p>
            <a:r>
              <a:rPr lang="fr-FR" dirty="0"/>
              <a:t>Evolution des architectures encodeur / décodeur</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68893" y="1014580"/>
            <a:ext cx="8387798" cy="5706895"/>
          </a:xfrm>
        </p:spPr>
        <p:txBody>
          <a:bodyPr>
            <a:normAutofit fontScale="92500" lnSpcReduction="20000"/>
          </a:bodyPr>
          <a:lstStyle/>
          <a:p>
            <a:r>
              <a:rPr lang="fr-FR" dirty="0"/>
              <a:t>RNN</a:t>
            </a:r>
          </a:p>
          <a:p>
            <a:pPr lvl="1"/>
            <a:r>
              <a:rPr lang="fr-FR" dirty="0"/>
              <a:t>Traitement séquentiel des entrées (ici </a:t>
            </a:r>
            <a:r>
              <a:rPr lang="fr-FR" dirty="0" err="1"/>
              <a:t>tokens</a:t>
            </a:r>
            <a:r>
              <a:rPr lang="fr-FR" dirty="0"/>
              <a:t>) et constitution d’un état caché s’enrichissant au fur et à mesure des entrées.</a:t>
            </a:r>
          </a:p>
          <a:p>
            <a:pPr lvl="1"/>
            <a:r>
              <a:rPr lang="fr-FR" dirty="0"/>
              <a:t>LSTM : variété plus complexe de RNN permettant de conserver (et d’oublier) l’état caché pour des séquences plus longues</a:t>
            </a:r>
          </a:p>
          <a:p>
            <a:r>
              <a:rPr lang="fr-FR" dirty="0"/>
              <a:t>Encodeur / Décodeur </a:t>
            </a:r>
          </a:p>
          <a:p>
            <a:pPr lvl="1"/>
            <a:r>
              <a:rPr lang="fr-FR" dirty="0"/>
              <a:t>Transformation d’une séquence en une autre (seq2seq), un premier RNN (encodeur) construit un état caché de la séquence, et un second RNN (décodeur) traduit cette séquence.  </a:t>
            </a:r>
          </a:p>
          <a:p>
            <a:r>
              <a:rPr lang="fr-FR" dirty="0"/>
              <a:t>Attention</a:t>
            </a:r>
          </a:p>
          <a:p>
            <a:pPr lvl="1"/>
            <a:r>
              <a:rPr lang="fr-FR" dirty="0"/>
              <a:t>Le décodeur utilise tous les états cachés intermédiaires issus de l’encodeur (plus les siens propres)</a:t>
            </a:r>
          </a:p>
          <a:p>
            <a:r>
              <a:rPr lang="fr-FR" dirty="0"/>
              <a:t>Self-Attention (Transformer)</a:t>
            </a:r>
          </a:p>
          <a:p>
            <a:pPr lvl="1"/>
            <a:r>
              <a:rPr lang="fr-FR" dirty="0"/>
              <a:t>Le mécanisme d’attention est étendu en interne à l’encodeur et au décodeur, les </a:t>
            </a:r>
            <a:r>
              <a:rPr lang="fr-FR" dirty="0" err="1"/>
              <a:t>tokens</a:t>
            </a:r>
            <a:r>
              <a:rPr lang="fr-FR" dirty="0"/>
              <a:t> sont traités en parallèle via la couche d’attention, et les RNN sont remplacés par des réseaux neuronaux denses simples (FFNN)</a:t>
            </a:r>
          </a:p>
          <a:p>
            <a:pPr lvl="1"/>
            <a:r>
              <a:rPr lang="fr-FR" dirty="0"/>
              <a:t>Parallélisme entraîne de meilleures performances, et la prise en compte pour chaque </a:t>
            </a:r>
            <a:r>
              <a:rPr lang="fr-FR" dirty="0" err="1"/>
              <a:t>token</a:t>
            </a:r>
            <a:r>
              <a:rPr lang="fr-FR" dirty="0"/>
              <a:t> de son contexte</a:t>
            </a:r>
          </a:p>
        </p:txBody>
      </p:sp>
      <p:pic>
        <p:nvPicPr>
          <p:cNvPr id="8" name="Picture 7" descr="enc-dec">
            <a:extLst>
              <a:ext uri="{FF2B5EF4-FFF2-40B4-BE49-F238E27FC236}">
                <a16:creationId xmlns:a16="http://schemas.microsoft.com/office/drawing/2014/main" id="{79FA49D3-20DC-42B1-B3CB-10252FAAFF8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2345" y="1813510"/>
            <a:ext cx="3475541" cy="1615489"/>
          </a:xfrm>
          <a:prstGeom prst="rect">
            <a:avLst/>
          </a:prstGeom>
          <a:noFill/>
          <a:ln>
            <a:noFill/>
          </a:ln>
        </p:spPr>
      </p:pic>
      <p:pic>
        <p:nvPicPr>
          <p:cNvPr id="10" name="Picture 9" descr="enc-dec-attn">
            <a:extLst>
              <a:ext uri="{FF2B5EF4-FFF2-40B4-BE49-F238E27FC236}">
                <a16:creationId xmlns:a16="http://schemas.microsoft.com/office/drawing/2014/main" id="{1EFDC088-BC84-4D54-A2BF-56E9D2E73DA5}"/>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56691" y="3449362"/>
            <a:ext cx="3594282" cy="1595128"/>
          </a:xfrm>
          <a:prstGeom prst="rect">
            <a:avLst/>
          </a:prstGeom>
          <a:noFill/>
          <a:ln>
            <a:noFill/>
          </a:ln>
        </p:spPr>
      </p:pic>
      <p:pic>
        <p:nvPicPr>
          <p:cNvPr id="11" name="Picture 10" descr="transformer-self-attn">
            <a:extLst>
              <a:ext uri="{FF2B5EF4-FFF2-40B4-BE49-F238E27FC236}">
                <a16:creationId xmlns:a16="http://schemas.microsoft.com/office/drawing/2014/main" id="{26CD6480-F01F-463B-985C-0E93371583C1}"/>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63234" y="5126347"/>
            <a:ext cx="3487739" cy="1595128"/>
          </a:xfrm>
          <a:prstGeom prst="rect">
            <a:avLst/>
          </a:prstGeom>
          <a:noFill/>
          <a:ln>
            <a:noFill/>
          </a:ln>
        </p:spPr>
      </p:pic>
      <p:pic>
        <p:nvPicPr>
          <p:cNvPr id="12" name="Picture 11" descr="rnn">
            <a:extLst>
              <a:ext uri="{FF2B5EF4-FFF2-40B4-BE49-F238E27FC236}">
                <a16:creationId xmlns:a16="http://schemas.microsoft.com/office/drawing/2014/main" id="{C3956E56-4B7F-42B9-AA9E-124F2B1D5116}"/>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63234" y="1004397"/>
            <a:ext cx="3073762" cy="798931"/>
          </a:xfrm>
          <a:prstGeom prst="rect">
            <a:avLst/>
          </a:prstGeom>
          <a:noFill/>
          <a:ln>
            <a:noFill/>
          </a:ln>
        </p:spPr>
      </p:pic>
    </p:spTree>
    <p:extLst>
      <p:ext uri="{BB962C8B-B14F-4D97-AF65-F5344CB8AC3E}">
        <p14:creationId xmlns:p14="http://schemas.microsoft.com/office/powerpoint/2010/main" val="245217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Sommaire général</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dirty="0">
                <a:solidFill>
                  <a:schemeClr val="bg1">
                    <a:lumMod val="50000"/>
                  </a:schemeClr>
                </a:solidFill>
              </a:rPr>
              <a:t>Introduction au Traitement Automatique du Langage Naturel</a:t>
            </a:r>
          </a:p>
          <a:p>
            <a:r>
              <a:rPr lang="fr-FR" sz="2400" dirty="0">
                <a:solidFill>
                  <a:schemeClr val="bg1">
                    <a:lumMod val="50000"/>
                  </a:schemeClr>
                </a:solidFill>
              </a:rPr>
              <a:t>Première exploration d’un corpus (lexicométrie)</a:t>
            </a:r>
          </a:p>
          <a:p>
            <a:r>
              <a:rPr lang="fr-FR" sz="2400" dirty="0">
                <a:solidFill>
                  <a:schemeClr val="bg1">
                    <a:lumMod val="50000"/>
                  </a:schemeClr>
                </a:solidFill>
              </a:rPr>
              <a:t>Bibliothèques NLP</a:t>
            </a:r>
          </a:p>
          <a:p>
            <a:r>
              <a:rPr lang="fr-FR" sz="2400" dirty="0">
                <a:solidFill>
                  <a:schemeClr val="bg1">
                    <a:lumMod val="50000"/>
                  </a:schemeClr>
                </a:solidFill>
              </a:rPr>
              <a:t>Représentation vectorielle (par comptage)</a:t>
            </a:r>
          </a:p>
          <a:p>
            <a:r>
              <a:rPr lang="fr-FR" sz="2400" dirty="0">
                <a:solidFill>
                  <a:schemeClr val="bg1">
                    <a:lumMod val="50000"/>
                  </a:schemeClr>
                </a:solidFill>
              </a:rPr>
              <a:t>Analyse thématique</a:t>
            </a:r>
          </a:p>
          <a:p>
            <a:r>
              <a:rPr lang="fr-FR" sz="2400" dirty="0">
                <a:solidFill>
                  <a:schemeClr val="bg1">
                    <a:lumMod val="50000"/>
                  </a:schemeClr>
                </a:solidFill>
              </a:rPr>
              <a:t>Obtentions de groupes de mots</a:t>
            </a:r>
          </a:p>
          <a:p>
            <a:r>
              <a:rPr lang="fr-FR" sz="2400" dirty="0">
                <a:solidFill>
                  <a:schemeClr val="bg1">
                    <a:lumMod val="50000"/>
                  </a:schemeClr>
                </a:solidFill>
              </a:rPr>
              <a:t>Groupements de textes et réduction de dimensionnalité</a:t>
            </a:r>
          </a:p>
          <a:p>
            <a:r>
              <a:rPr lang="fr-FR" sz="2400" dirty="0">
                <a:solidFill>
                  <a:schemeClr val="bg1">
                    <a:lumMod val="50000"/>
                  </a:schemeClr>
                </a:solidFill>
              </a:rPr>
              <a:t>Autres méthodes d’analyse de corpus</a:t>
            </a:r>
          </a:p>
          <a:p>
            <a:r>
              <a:rPr lang="fr-FR" sz="2400" b="1" dirty="0"/>
              <a:t>Plongements de mots et </a:t>
            </a:r>
            <a:r>
              <a:rPr lang="fr-FR" sz="2400" b="1" dirty="0" err="1"/>
              <a:t>Deep</a:t>
            </a:r>
            <a:r>
              <a:rPr lang="fr-FR" sz="2400" b="1" dirty="0"/>
              <a:t> Learning en NLP</a:t>
            </a:r>
          </a:p>
          <a:p>
            <a:r>
              <a:rPr lang="fr-FR" sz="2400" dirty="0">
                <a:solidFill>
                  <a:schemeClr val="bg1">
                    <a:lumMod val="50000"/>
                  </a:schemeClr>
                </a:solidFill>
              </a:rPr>
              <a:t>Classifications de textes et annotations</a:t>
            </a:r>
          </a:p>
          <a:p>
            <a:r>
              <a:rPr lang="fr-FR" sz="2400" dirty="0">
                <a:solidFill>
                  <a:schemeClr val="bg1">
                    <a:lumMod val="50000"/>
                  </a:schemeClr>
                </a:solidFill>
              </a:rPr>
              <a:t>(récapitulatif)</a:t>
            </a:r>
          </a:p>
          <a:p>
            <a:endParaRPr lang="fr-FR" sz="2400" dirty="0"/>
          </a:p>
        </p:txBody>
      </p:sp>
    </p:spTree>
    <p:extLst>
      <p:ext uri="{BB962C8B-B14F-4D97-AF65-F5344CB8AC3E}">
        <p14:creationId xmlns:p14="http://schemas.microsoft.com/office/powerpoint/2010/main" val="3075654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137787" y="136525"/>
            <a:ext cx="11913186" cy="657557"/>
          </a:xfrm>
        </p:spPr>
        <p:txBody>
          <a:bodyPr>
            <a:normAutofit fontScale="90000"/>
          </a:bodyPr>
          <a:lstStyle/>
          <a:p>
            <a:r>
              <a:rPr lang="fr-FR" dirty="0"/>
              <a:t>BERT comme utilisation de l’architecture Transformer</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4876370" y="1151189"/>
            <a:ext cx="7174604" cy="3623836"/>
          </a:xfrm>
        </p:spPr>
        <p:txBody>
          <a:bodyPr>
            <a:normAutofit fontScale="92500" lnSpcReduction="20000"/>
          </a:bodyPr>
          <a:lstStyle/>
          <a:p>
            <a:r>
              <a:rPr lang="fr-FR" dirty="0"/>
              <a:t>BERT conserve la partie Encodeur du Transformer</a:t>
            </a:r>
          </a:p>
          <a:p>
            <a:pPr lvl="1"/>
            <a:r>
              <a:rPr lang="fr-FR" dirty="0"/>
              <a:t>En entrée : texte </a:t>
            </a:r>
            <a:r>
              <a:rPr lang="fr-FR" dirty="0" err="1"/>
              <a:t>tokénisé</a:t>
            </a:r>
            <a:endParaRPr lang="fr-FR" dirty="0"/>
          </a:p>
          <a:p>
            <a:pPr lvl="1"/>
            <a:r>
              <a:rPr lang="fr-FR" dirty="0" err="1"/>
              <a:t>Tokens</a:t>
            </a:r>
            <a:r>
              <a:rPr lang="fr-FR" dirty="0"/>
              <a:t> transformés par </a:t>
            </a:r>
            <a:r>
              <a:rPr lang="fr-FR" dirty="0" err="1"/>
              <a:t>embeddings</a:t>
            </a:r>
            <a:endParaRPr lang="fr-FR" dirty="0"/>
          </a:p>
          <a:p>
            <a:pPr lvl="1"/>
            <a:r>
              <a:rPr lang="fr-FR" dirty="0"/>
              <a:t>Plus des </a:t>
            </a:r>
            <a:r>
              <a:rPr lang="fr-FR" dirty="0" err="1"/>
              <a:t>embeddings</a:t>
            </a:r>
            <a:r>
              <a:rPr lang="fr-FR" dirty="0"/>
              <a:t> pour marquer les positions relatives des </a:t>
            </a:r>
            <a:r>
              <a:rPr lang="fr-FR" dirty="0" err="1"/>
              <a:t>embeddings</a:t>
            </a:r>
            <a:r>
              <a:rPr lang="fr-FR" dirty="0"/>
              <a:t> de </a:t>
            </a:r>
            <a:r>
              <a:rPr lang="fr-FR" dirty="0" err="1"/>
              <a:t>tokens</a:t>
            </a:r>
            <a:r>
              <a:rPr lang="fr-FR" dirty="0"/>
              <a:t> (« syntaxe »)</a:t>
            </a:r>
          </a:p>
          <a:p>
            <a:pPr lvl="1"/>
            <a:r>
              <a:rPr lang="fr-FR" dirty="0"/>
              <a:t>Ces </a:t>
            </a:r>
            <a:r>
              <a:rPr lang="fr-FR" dirty="0" err="1"/>
              <a:t>embeddings</a:t>
            </a:r>
            <a:r>
              <a:rPr lang="fr-FR" dirty="0"/>
              <a:t> alimentent un ensemble de X couches d’</a:t>
            </a:r>
            <a:r>
              <a:rPr lang="fr-FR" dirty="0" err="1"/>
              <a:t>encoding</a:t>
            </a:r>
            <a:r>
              <a:rPr lang="fr-FR" dirty="0"/>
              <a:t> (couche d’attention + couche dense FFNN) avec transformation des </a:t>
            </a:r>
            <a:r>
              <a:rPr lang="fr-FR" dirty="0" err="1"/>
              <a:t>embeddings</a:t>
            </a:r>
            <a:r>
              <a:rPr lang="fr-FR" dirty="0"/>
              <a:t> transmise à la couche suivante</a:t>
            </a:r>
          </a:p>
          <a:p>
            <a:pPr lvl="1"/>
            <a:r>
              <a:rPr lang="fr-FR" dirty="0"/>
              <a:t>Ces </a:t>
            </a:r>
            <a:r>
              <a:rPr lang="fr-FR" dirty="0" err="1"/>
              <a:t>embeddings</a:t>
            </a:r>
            <a:r>
              <a:rPr lang="fr-FR" dirty="0"/>
              <a:t> (états cachés) en sortie de chacune des couches d’</a:t>
            </a:r>
            <a:r>
              <a:rPr lang="fr-FR" dirty="0" err="1"/>
              <a:t>encoding</a:t>
            </a:r>
            <a:r>
              <a:rPr lang="fr-FR" dirty="0"/>
              <a:t> sont exploitables pour analyse</a:t>
            </a:r>
          </a:p>
          <a:p>
            <a:pPr lvl="1"/>
            <a:endParaRPr lang="fr-FR" dirty="0"/>
          </a:p>
          <a:p>
            <a:pPr marL="457200" lvl="1" indent="0">
              <a:buNone/>
            </a:pPr>
            <a:endParaRPr lang="fr-FR" dirty="0"/>
          </a:p>
          <a:p>
            <a:pPr marL="457200" lvl="1" indent="0">
              <a:buNone/>
            </a:pPr>
            <a:endParaRPr lang="fr-FR" dirty="0"/>
          </a:p>
          <a:p>
            <a:pPr marL="457200" lvl="1" indent="0">
              <a:buNone/>
            </a:pPr>
            <a:endParaRPr lang="fr-FR" dirty="0"/>
          </a:p>
        </p:txBody>
      </p:sp>
      <p:pic>
        <p:nvPicPr>
          <p:cNvPr id="5" name="Picture 4">
            <a:extLst>
              <a:ext uri="{FF2B5EF4-FFF2-40B4-BE49-F238E27FC236}">
                <a16:creationId xmlns:a16="http://schemas.microsoft.com/office/drawing/2014/main" id="{20BD8A74-B0F8-4BBA-A320-90A951981B11}"/>
              </a:ext>
            </a:extLst>
          </p:cNvPr>
          <p:cNvPicPr>
            <a:picLocks noChangeAspect="1"/>
          </p:cNvPicPr>
          <p:nvPr/>
        </p:nvPicPr>
        <p:blipFill>
          <a:blip r:embed="rId3"/>
          <a:stretch>
            <a:fillRect/>
          </a:stretch>
        </p:blipFill>
        <p:spPr>
          <a:xfrm>
            <a:off x="0" y="1151189"/>
            <a:ext cx="4418411" cy="3336768"/>
          </a:xfrm>
          <a:prstGeom prst="rect">
            <a:avLst/>
          </a:prstGeom>
        </p:spPr>
      </p:pic>
      <p:sp>
        <p:nvSpPr>
          <p:cNvPr id="13" name="Content Placeholder 2">
            <a:extLst>
              <a:ext uri="{FF2B5EF4-FFF2-40B4-BE49-F238E27FC236}">
                <a16:creationId xmlns:a16="http://schemas.microsoft.com/office/drawing/2014/main" id="{62B9F635-515F-4DE1-A5C4-11B7D965EF0B}"/>
              </a:ext>
            </a:extLst>
          </p:cNvPr>
          <p:cNvSpPr txBox="1">
            <a:spLocks/>
          </p:cNvSpPr>
          <p:nvPr/>
        </p:nvSpPr>
        <p:spPr>
          <a:xfrm>
            <a:off x="278814" y="4917349"/>
            <a:ext cx="11913186" cy="1653484"/>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D’autres architectures utilisent :</a:t>
            </a:r>
          </a:p>
          <a:p>
            <a:pPr lvl="1"/>
            <a:r>
              <a:rPr lang="fr-FR" dirty="0"/>
              <a:t>Le décodeur seul : pour se focaliser sur la partie génération de texte : GPT-1, -2, -3</a:t>
            </a:r>
          </a:p>
          <a:p>
            <a:pPr lvl="1"/>
            <a:r>
              <a:rPr lang="fr-FR" dirty="0"/>
              <a:t>L’encodeur + le décodeur : pour faire des transformations de texte à texte (résumés, traductions, etc…) : BART</a:t>
            </a:r>
          </a:p>
        </p:txBody>
      </p:sp>
      <p:sp>
        <p:nvSpPr>
          <p:cNvPr id="6" name="Rectangle: Rounded Corners 5">
            <a:extLst>
              <a:ext uri="{FF2B5EF4-FFF2-40B4-BE49-F238E27FC236}">
                <a16:creationId xmlns:a16="http://schemas.microsoft.com/office/drawing/2014/main" id="{D5FD4B49-C773-48F1-BDE7-23481B7ED415}"/>
              </a:ext>
            </a:extLst>
          </p:cNvPr>
          <p:cNvSpPr/>
          <p:nvPr/>
        </p:nvSpPr>
        <p:spPr>
          <a:xfrm>
            <a:off x="457958" y="1032547"/>
            <a:ext cx="2864969" cy="1751301"/>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18841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137787" y="136525"/>
            <a:ext cx="10651178" cy="657557"/>
          </a:xfrm>
        </p:spPr>
        <p:txBody>
          <a:bodyPr>
            <a:normAutofit fontScale="90000"/>
          </a:bodyPr>
          <a:lstStyle/>
          <a:p>
            <a:r>
              <a:rPr lang="fr-FR" dirty="0"/>
              <a:t>BERT : principales caractéristiques</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68893" y="1014580"/>
            <a:ext cx="12123107" cy="5706895"/>
          </a:xfrm>
        </p:spPr>
        <p:txBody>
          <a:bodyPr>
            <a:normAutofit lnSpcReduction="10000"/>
          </a:bodyPr>
          <a:lstStyle/>
          <a:p>
            <a:r>
              <a:rPr lang="fr-FR" dirty="0"/>
              <a:t>Structure générale </a:t>
            </a:r>
          </a:p>
          <a:p>
            <a:pPr lvl="1"/>
            <a:r>
              <a:rPr lang="fr-FR" dirty="0"/>
              <a:t>1 couche de </a:t>
            </a:r>
            <a:r>
              <a:rPr lang="fr-FR" dirty="0" err="1"/>
              <a:t>word</a:t>
            </a:r>
            <a:r>
              <a:rPr lang="fr-FR" dirty="0"/>
              <a:t> </a:t>
            </a:r>
            <a:r>
              <a:rPr lang="fr-FR" dirty="0" err="1"/>
              <a:t>embeddings</a:t>
            </a:r>
            <a:r>
              <a:rPr lang="fr-FR" dirty="0"/>
              <a:t> + X </a:t>
            </a:r>
            <a:r>
              <a:rPr lang="fr-FR" dirty="0" err="1"/>
              <a:t>transformers</a:t>
            </a:r>
            <a:r>
              <a:rPr lang="fr-FR" dirty="0"/>
              <a:t> (X=12 ou 24) – H têtes d’attention</a:t>
            </a:r>
          </a:p>
          <a:p>
            <a:pPr lvl="1"/>
            <a:r>
              <a:rPr lang="fr-FR" dirty="0" err="1"/>
              <a:t>Embeddings</a:t>
            </a:r>
            <a:r>
              <a:rPr lang="fr-FR" dirty="0"/>
              <a:t> : D=512</a:t>
            </a:r>
          </a:p>
          <a:p>
            <a:pPr lvl="1"/>
            <a:r>
              <a:rPr lang="fr-FR" dirty="0"/>
              <a:t>Modèles de base : D=768, X=12, H=12 : ≈ 110 M paramètres, 0.4 Go</a:t>
            </a:r>
          </a:p>
          <a:p>
            <a:pPr lvl="1"/>
            <a:r>
              <a:rPr lang="fr-FR" dirty="0"/>
              <a:t>Modèles larges : D=1024, X=24, H=16 : ≈ 330 M paramètres, 1.3 Go</a:t>
            </a:r>
          </a:p>
          <a:p>
            <a:r>
              <a:rPr lang="fr-FR" dirty="0"/>
              <a:t>Vocabulaire des </a:t>
            </a:r>
            <a:r>
              <a:rPr lang="fr-FR" dirty="0" err="1"/>
              <a:t>embeddings</a:t>
            </a:r>
            <a:endParaRPr lang="fr-FR" dirty="0"/>
          </a:p>
          <a:p>
            <a:pPr lvl="1"/>
            <a:r>
              <a:rPr lang="fr-FR" dirty="0"/>
              <a:t>≈ 30000 termes : formes fléchies, noms propres, nombres, morceaux de mots (≈ 20 %)</a:t>
            </a:r>
          </a:p>
          <a:p>
            <a:pPr lvl="2"/>
            <a:r>
              <a:rPr lang="fr-FR" dirty="0"/>
              <a:t>Les </a:t>
            </a:r>
            <a:r>
              <a:rPr lang="fr-FR" b="1" dirty="0"/>
              <a:t>morceaux de mots</a:t>
            </a:r>
            <a:r>
              <a:rPr lang="fr-FR" dirty="0"/>
              <a:t> permettent de traiter les mots en dehors du vocabulaire recensé en les découpant, et en affectant à ces morceaux le même genre d’</a:t>
            </a:r>
            <a:r>
              <a:rPr lang="fr-FR" dirty="0" err="1"/>
              <a:t>embeddings</a:t>
            </a:r>
            <a:r>
              <a:rPr lang="fr-FR" dirty="0"/>
              <a:t> que pour les vrais mots ; ils sont repérés par le préfixe ## </a:t>
            </a:r>
          </a:p>
          <a:p>
            <a:r>
              <a:rPr lang="fr-FR" dirty="0"/>
              <a:t>Entraînement</a:t>
            </a:r>
          </a:p>
          <a:p>
            <a:pPr lvl="1"/>
            <a:r>
              <a:rPr lang="fr-FR" dirty="0"/>
              <a:t>1) prédiction de mots masqués </a:t>
            </a:r>
            <a:r>
              <a:rPr lang="fr-FR" sz="2000" dirty="0"/>
              <a:t>(15 % remplacés par [MASK] et parfois par un mot aléatoire) </a:t>
            </a:r>
            <a:endParaRPr lang="fr-FR" dirty="0"/>
          </a:p>
          <a:p>
            <a:pPr lvl="1"/>
            <a:r>
              <a:rPr lang="fr-FR" dirty="0"/>
              <a:t>2) prédiction de si la deuxième phrase d’un couple de phrase est la phrase suivante</a:t>
            </a:r>
          </a:p>
          <a:p>
            <a:pPr lvl="1"/>
            <a:r>
              <a:rPr lang="fr-FR" dirty="0"/>
              <a:t>Sur un corpus de livres + </a:t>
            </a:r>
            <a:r>
              <a:rPr lang="fr-FR" dirty="0" err="1"/>
              <a:t>Wikipedia</a:t>
            </a:r>
            <a:r>
              <a:rPr lang="fr-FR" dirty="0"/>
              <a:t> (pour le BERT standard en anglais)</a:t>
            </a:r>
          </a:p>
          <a:p>
            <a:pPr lvl="2"/>
            <a:r>
              <a:rPr lang="fr-FR" dirty="0"/>
              <a:t>Implique un vocabulaire normé et généraliste  </a:t>
            </a:r>
          </a:p>
          <a:p>
            <a:pPr lvl="2"/>
            <a:r>
              <a:rPr lang="fr-FR" dirty="0"/>
              <a:t>N’élimine pas nécessairement des biais (de genre, etc.) implicites dans les textes d’entraînement</a:t>
            </a:r>
          </a:p>
        </p:txBody>
      </p:sp>
    </p:spTree>
    <p:extLst>
      <p:ext uri="{BB962C8B-B14F-4D97-AF65-F5344CB8AC3E}">
        <p14:creationId xmlns:p14="http://schemas.microsoft.com/office/powerpoint/2010/main" val="2869820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137787" y="136525"/>
            <a:ext cx="10651178" cy="657557"/>
          </a:xfrm>
        </p:spPr>
        <p:txBody>
          <a:bodyPr>
            <a:normAutofit fontScale="90000"/>
          </a:bodyPr>
          <a:lstStyle/>
          <a:p>
            <a:r>
              <a:rPr lang="fr-FR" dirty="0"/>
              <a:t>BERT : usage et utilisation</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68893" y="1014580"/>
            <a:ext cx="12123107" cy="5706895"/>
          </a:xfrm>
        </p:spPr>
        <p:txBody>
          <a:bodyPr>
            <a:normAutofit fontScale="92500" lnSpcReduction="10000"/>
          </a:bodyPr>
          <a:lstStyle/>
          <a:p>
            <a:r>
              <a:rPr lang="fr-FR" dirty="0"/>
              <a:t>Tâches où BERT peut être utilisé </a:t>
            </a:r>
          </a:p>
          <a:p>
            <a:pPr lvl="1"/>
            <a:r>
              <a:rPr lang="fr-FR" dirty="0"/>
              <a:t>Classification de Texte (de paragraphe ou de phrase)</a:t>
            </a:r>
          </a:p>
          <a:p>
            <a:pPr lvl="1"/>
            <a:r>
              <a:rPr lang="fr-FR" dirty="0"/>
              <a:t>Reconnaissance d’Entités Nommées, de Parties du Discours</a:t>
            </a:r>
          </a:p>
          <a:p>
            <a:pPr lvl="1"/>
            <a:r>
              <a:rPr lang="fr-FR" dirty="0"/>
              <a:t>Extraction de Réponse à une Question sur un Texte</a:t>
            </a:r>
          </a:p>
          <a:p>
            <a:pPr lvl="1"/>
            <a:r>
              <a:rPr lang="fr-FR" b="1" dirty="0">
                <a:solidFill>
                  <a:srgbClr val="FF0000"/>
                </a:solidFill>
              </a:rPr>
              <a:t>Ne peut pas</a:t>
            </a:r>
            <a:r>
              <a:rPr lang="fr-FR" dirty="0">
                <a:solidFill>
                  <a:srgbClr val="FF0000"/>
                </a:solidFill>
              </a:rPr>
              <a:t> </a:t>
            </a:r>
            <a:r>
              <a:rPr lang="fr-FR" dirty="0"/>
              <a:t>générer des phrases (traduction, résumé de texte)</a:t>
            </a:r>
          </a:p>
          <a:p>
            <a:r>
              <a:rPr lang="fr-FR" dirty="0"/>
              <a:t>Obtention des </a:t>
            </a:r>
            <a:r>
              <a:rPr lang="fr-FR" dirty="0" err="1"/>
              <a:t>embeddings</a:t>
            </a:r>
            <a:r>
              <a:rPr lang="fr-FR" dirty="0"/>
              <a:t> </a:t>
            </a:r>
            <a:r>
              <a:rPr lang="fr-FR" sz="2400" dirty="0"/>
              <a:t>(extractions de caractéristiques / </a:t>
            </a:r>
            <a:r>
              <a:rPr lang="fr-FR" sz="2400" dirty="0" err="1"/>
              <a:t>features</a:t>
            </a:r>
            <a:r>
              <a:rPr lang="fr-FR" sz="2400" dirty="0"/>
              <a:t>)</a:t>
            </a:r>
            <a:endParaRPr lang="fr-FR" dirty="0"/>
          </a:p>
          <a:p>
            <a:pPr lvl="1"/>
            <a:r>
              <a:rPr lang="fr-FR" dirty="0" err="1"/>
              <a:t>Embeddings</a:t>
            </a:r>
            <a:r>
              <a:rPr lang="fr-FR" dirty="0"/>
              <a:t> de </a:t>
            </a:r>
            <a:r>
              <a:rPr lang="fr-FR" dirty="0" err="1"/>
              <a:t>token</a:t>
            </a:r>
            <a:r>
              <a:rPr lang="fr-FR" dirty="0"/>
              <a:t>/mot </a:t>
            </a:r>
          </a:p>
          <a:p>
            <a:pPr lvl="2"/>
            <a:r>
              <a:rPr lang="fr-FR" dirty="0"/>
              <a:t>prendre l’</a:t>
            </a:r>
            <a:r>
              <a:rPr lang="fr-FR" dirty="0" err="1"/>
              <a:t>embedding</a:t>
            </a:r>
            <a:r>
              <a:rPr lang="fr-FR" dirty="0"/>
              <a:t> en sortie du dernier des X </a:t>
            </a:r>
            <a:r>
              <a:rPr lang="fr-FR" dirty="0" err="1"/>
              <a:t>transformers</a:t>
            </a:r>
            <a:r>
              <a:rPr lang="fr-FR" dirty="0"/>
              <a:t>, mais pour de meilleurs résultats, on peut extraire les </a:t>
            </a:r>
            <a:r>
              <a:rPr lang="fr-FR" dirty="0" err="1"/>
              <a:t>embeddings</a:t>
            </a:r>
            <a:r>
              <a:rPr lang="fr-FR" dirty="0"/>
              <a:t> en sortie des x derniers (x=4) et en faire la moyenne ou la concaténation</a:t>
            </a:r>
          </a:p>
          <a:p>
            <a:pPr lvl="2"/>
            <a:r>
              <a:rPr lang="fr-FR" dirty="0"/>
              <a:t>Ces </a:t>
            </a:r>
            <a:r>
              <a:rPr lang="fr-FR" b="1" dirty="0" err="1"/>
              <a:t>embeddings</a:t>
            </a:r>
            <a:r>
              <a:rPr lang="fr-FR" b="1" dirty="0"/>
              <a:t> de mot </a:t>
            </a:r>
            <a:r>
              <a:rPr lang="fr-FR" dirty="0"/>
              <a:t>sont </a:t>
            </a:r>
            <a:r>
              <a:rPr lang="fr-FR" b="1" dirty="0"/>
              <a:t>contextuels</a:t>
            </a:r>
            <a:r>
              <a:rPr lang="fr-FR" dirty="0"/>
              <a:t>, dépendent du contexte (la phrase) dans lequel apparait le mot, il est difficile d’établir des métriques de similarités entre termes </a:t>
            </a:r>
          </a:p>
          <a:p>
            <a:pPr lvl="1"/>
            <a:r>
              <a:rPr lang="fr-FR" dirty="0" err="1"/>
              <a:t>Embeddings</a:t>
            </a:r>
            <a:r>
              <a:rPr lang="fr-FR" dirty="0"/>
              <a:t> de phrase (ou de documents courts, dans une limite de 512 </a:t>
            </a:r>
            <a:r>
              <a:rPr lang="fr-FR" dirty="0" err="1"/>
              <a:t>tokens</a:t>
            </a:r>
            <a:r>
              <a:rPr lang="fr-FR" dirty="0"/>
              <a:t> (et non mots !))</a:t>
            </a:r>
          </a:p>
          <a:p>
            <a:pPr lvl="2"/>
            <a:r>
              <a:rPr lang="fr-FR" dirty="0"/>
              <a:t>prendre la </a:t>
            </a:r>
            <a:r>
              <a:rPr lang="fr-FR" b="1" dirty="0"/>
              <a:t>moyenne des </a:t>
            </a:r>
            <a:r>
              <a:rPr lang="fr-FR" b="1" dirty="0" err="1"/>
              <a:t>embeddings</a:t>
            </a:r>
            <a:r>
              <a:rPr lang="fr-FR" b="1" dirty="0"/>
              <a:t> de </a:t>
            </a:r>
            <a:r>
              <a:rPr lang="fr-FR" b="1" dirty="0" err="1"/>
              <a:t>tokens</a:t>
            </a:r>
            <a:r>
              <a:rPr lang="fr-FR" b="1" dirty="0"/>
              <a:t> </a:t>
            </a:r>
            <a:r>
              <a:rPr lang="fr-FR" dirty="0"/>
              <a:t>des sorties des x derniers (x=2) </a:t>
            </a:r>
            <a:r>
              <a:rPr lang="fr-FR" dirty="0" err="1"/>
              <a:t>transformers</a:t>
            </a:r>
            <a:endParaRPr lang="fr-FR" dirty="0"/>
          </a:p>
          <a:p>
            <a:pPr lvl="2"/>
            <a:r>
              <a:rPr lang="fr-FR" dirty="0"/>
              <a:t>Pour les tâches de classification, en utilisant le </a:t>
            </a:r>
            <a:r>
              <a:rPr lang="fr-FR" dirty="0" err="1"/>
              <a:t>token</a:t>
            </a:r>
            <a:r>
              <a:rPr lang="fr-FR" dirty="0"/>
              <a:t> réservé [CLS], BERT crée un </a:t>
            </a:r>
            <a:r>
              <a:rPr lang="fr-FR" b="1" dirty="0" err="1"/>
              <a:t>embedding</a:t>
            </a:r>
            <a:r>
              <a:rPr lang="fr-FR" dirty="0"/>
              <a:t> de phrase directement utilisable pour la </a:t>
            </a:r>
            <a:r>
              <a:rPr lang="fr-FR" b="1" dirty="0"/>
              <a:t>classification</a:t>
            </a:r>
          </a:p>
          <a:p>
            <a:r>
              <a:rPr lang="fr-FR" dirty="0"/>
              <a:t>Précaution indispensable : le vocabulaire du modèle étant fixé, il faut </a:t>
            </a:r>
            <a:r>
              <a:rPr lang="fr-FR" u="sng" dirty="0"/>
              <a:t>toujours utiliser le </a:t>
            </a:r>
            <a:r>
              <a:rPr lang="fr-FR" u="sng" dirty="0" err="1"/>
              <a:t>tokéniseur</a:t>
            </a:r>
            <a:r>
              <a:rPr lang="fr-FR" u="sng" dirty="0"/>
              <a:t> correspondant</a:t>
            </a:r>
            <a:r>
              <a:rPr lang="fr-FR" dirty="0"/>
              <a:t> </a:t>
            </a:r>
          </a:p>
        </p:txBody>
      </p:sp>
    </p:spTree>
    <p:extLst>
      <p:ext uri="{BB962C8B-B14F-4D97-AF65-F5344CB8AC3E}">
        <p14:creationId xmlns:p14="http://schemas.microsoft.com/office/powerpoint/2010/main" val="3255465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137787" y="136525"/>
            <a:ext cx="11929522" cy="657557"/>
          </a:xfrm>
        </p:spPr>
        <p:txBody>
          <a:bodyPr>
            <a:normAutofit fontScale="90000"/>
          </a:bodyPr>
          <a:lstStyle/>
          <a:p>
            <a:r>
              <a:rPr lang="fr-FR" dirty="0"/>
              <a:t>BERT : réglage fin (</a:t>
            </a:r>
            <a:r>
              <a:rPr lang="fr-FR" i="1" dirty="0" err="1"/>
              <a:t>transfer</a:t>
            </a:r>
            <a:r>
              <a:rPr lang="fr-FR" i="1" dirty="0"/>
              <a:t> </a:t>
            </a:r>
            <a:r>
              <a:rPr lang="fr-FR" i="1" dirty="0" err="1"/>
              <a:t>learning</a:t>
            </a:r>
            <a:r>
              <a:rPr lang="fr-FR" dirty="0"/>
              <a:t> et </a:t>
            </a:r>
            <a:r>
              <a:rPr lang="fr-FR" i="1" dirty="0"/>
              <a:t>fine tuning</a:t>
            </a:r>
            <a:r>
              <a:rPr lang="fr-FR" dirty="0"/>
              <a:t>)</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68893" y="1014580"/>
            <a:ext cx="12123107" cy="5706895"/>
          </a:xfrm>
        </p:spPr>
        <p:txBody>
          <a:bodyPr>
            <a:normAutofit fontScale="92500" lnSpcReduction="10000"/>
          </a:bodyPr>
          <a:lstStyle/>
          <a:p>
            <a:r>
              <a:rPr lang="fr-FR" dirty="0"/>
              <a:t>Entraîner un modèle BERT de A à Z sur un nouveau corpus et à partir de zéro est extrêmement onéreux </a:t>
            </a:r>
            <a:r>
              <a:rPr lang="fr-FR" sz="2400" dirty="0"/>
              <a:t>(et </a:t>
            </a:r>
            <a:r>
              <a:rPr lang="fr-FR" sz="2400" b="1" dirty="0"/>
              <a:t>écologiquement irresponsable</a:t>
            </a:r>
            <a:r>
              <a:rPr lang="fr-FR" sz="2400" dirty="0"/>
              <a:t>) </a:t>
            </a:r>
            <a:endParaRPr lang="fr-FR" dirty="0"/>
          </a:p>
          <a:p>
            <a:r>
              <a:rPr lang="fr-FR" dirty="0"/>
              <a:t>Il faut modifier un modèle préexistant pour l’adapter à sa </a:t>
            </a:r>
            <a:r>
              <a:rPr lang="fr-FR" b="1" dirty="0">
                <a:solidFill>
                  <a:srgbClr val="FF0000"/>
                </a:solidFill>
              </a:rPr>
              <a:t>tâche</a:t>
            </a:r>
            <a:r>
              <a:rPr lang="fr-FR" dirty="0"/>
              <a:t> et/ou à son </a:t>
            </a:r>
            <a:r>
              <a:rPr lang="fr-FR" b="1" dirty="0">
                <a:solidFill>
                  <a:srgbClr val="FF0000"/>
                </a:solidFill>
              </a:rPr>
              <a:t>domaine</a:t>
            </a:r>
          </a:p>
          <a:p>
            <a:pPr lvl="1"/>
            <a:r>
              <a:rPr lang="fr-FR" b="1" dirty="0"/>
              <a:t>Transfert d’apprentissage (</a:t>
            </a:r>
            <a:r>
              <a:rPr lang="fr-FR" b="1" i="1" dirty="0" err="1"/>
              <a:t>transfer</a:t>
            </a:r>
            <a:r>
              <a:rPr lang="fr-FR" b="1" i="1" dirty="0"/>
              <a:t> </a:t>
            </a:r>
            <a:r>
              <a:rPr lang="fr-FR" b="1" i="1" dirty="0" err="1"/>
              <a:t>learning</a:t>
            </a:r>
            <a:r>
              <a:rPr lang="fr-FR" b="1" dirty="0"/>
              <a:t>)</a:t>
            </a:r>
            <a:r>
              <a:rPr lang="fr-FR" dirty="0"/>
              <a:t> : récupération du modèle de base et de la connaissance linguistique qui y est présente (sous forme des poids du réseaux de neurones) </a:t>
            </a:r>
          </a:p>
          <a:p>
            <a:pPr lvl="1"/>
            <a:r>
              <a:rPr lang="fr-FR" b="1" dirty="0"/>
              <a:t>Réglage fin (</a:t>
            </a:r>
            <a:r>
              <a:rPr lang="fr-FR" b="1" i="1" dirty="0"/>
              <a:t>fine tuning</a:t>
            </a:r>
            <a:r>
              <a:rPr lang="fr-FR" b="1" dirty="0"/>
              <a:t>) </a:t>
            </a:r>
            <a:r>
              <a:rPr lang="fr-FR" dirty="0"/>
              <a:t>: réentraînement partiel sur la nouvelle tâche / domaine</a:t>
            </a:r>
          </a:p>
          <a:p>
            <a:pPr lvl="2"/>
            <a:r>
              <a:rPr lang="fr-FR" sz="2200" dirty="0"/>
              <a:t>Beaucoup plus rapide (il suffit de 2-4 passes), même si assez lent dans l’absolu </a:t>
            </a:r>
          </a:p>
          <a:p>
            <a:pPr lvl="2"/>
            <a:r>
              <a:rPr lang="fr-FR" sz="2200" dirty="0"/>
              <a:t>Besoin de moins de données d’entraînement (le corpus d’intérêt, ou une partie de)</a:t>
            </a:r>
          </a:p>
          <a:p>
            <a:pPr lvl="2"/>
            <a:r>
              <a:rPr lang="fr-FR" sz="2200" dirty="0"/>
              <a:t>Pour des meilleurs résultats, puisque le modèle a été adapté à la tâche</a:t>
            </a:r>
          </a:p>
          <a:p>
            <a:r>
              <a:rPr lang="fr-FR" dirty="0"/>
              <a:t>Attention :</a:t>
            </a:r>
          </a:p>
          <a:p>
            <a:pPr lvl="1"/>
            <a:r>
              <a:rPr lang="fr-FR" dirty="0"/>
              <a:t>A l’exécution (inférence) le modèle risque d’être assez lent</a:t>
            </a:r>
          </a:p>
          <a:p>
            <a:pPr lvl="2"/>
            <a:r>
              <a:rPr lang="fr-FR" dirty="0"/>
              <a:t>Des solutions existent comme </a:t>
            </a:r>
            <a:r>
              <a:rPr lang="fr-FR" dirty="0" err="1"/>
              <a:t>DistilBERT</a:t>
            </a:r>
            <a:r>
              <a:rPr lang="fr-FR" dirty="0"/>
              <a:t>, qui allègent le modèle sans trop en pénaliser les performances</a:t>
            </a:r>
          </a:p>
          <a:p>
            <a:pPr lvl="1"/>
            <a:r>
              <a:rPr lang="fr-FR" dirty="0"/>
              <a:t>Le vocabulaire spécialisé n’est pas bien couvert, même après réglage fin</a:t>
            </a:r>
          </a:p>
          <a:p>
            <a:pPr lvl="2"/>
            <a:r>
              <a:rPr lang="fr-FR" dirty="0"/>
              <a:t>Seuls les termes des </a:t>
            </a:r>
            <a:r>
              <a:rPr lang="fr-FR" dirty="0" err="1"/>
              <a:t>embeddings</a:t>
            </a:r>
            <a:r>
              <a:rPr lang="fr-FR" dirty="0"/>
              <a:t> de l’entraînement initial sont disponibles (</a:t>
            </a:r>
            <a:r>
              <a:rPr lang="fr-FR" b="1" dirty="0"/>
              <a:t>vocabulaire fixe</a:t>
            </a:r>
            <a:r>
              <a:rPr lang="fr-FR" dirty="0"/>
              <a:t>)</a:t>
            </a:r>
          </a:p>
          <a:p>
            <a:pPr lvl="2"/>
            <a:r>
              <a:rPr lang="fr-FR" dirty="0"/>
              <a:t>Les découpages en morceaux de mots sont mieux que rien, mais sont loin d’être une panacée</a:t>
            </a:r>
          </a:p>
          <a:p>
            <a:pPr lvl="2"/>
            <a:r>
              <a:rPr lang="fr-FR" dirty="0"/>
              <a:t>Des solutions existent (</a:t>
            </a:r>
            <a:r>
              <a:rPr lang="fr-FR" dirty="0" err="1"/>
              <a:t>xBERT</a:t>
            </a:r>
            <a:r>
              <a:rPr lang="fr-FR" dirty="0"/>
              <a:t>), mais impliquent un travail supplémentaire</a:t>
            </a:r>
          </a:p>
        </p:txBody>
      </p:sp>
    </p:spTree>
    <p:extLst>
      <p:ext uri="{BB962C8B-B14F-4D97-AF65-F5344CB8AC3E}">
        <p14:creationId xmlns:p14="http://schemas.microsoft.com/office/powerpoint/2010/main" val="3423560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137787" y="136525"/>
            <a:ext cx="10651178" cy="657557"/>
          </a:xfrm>
        </p:spPr>
        <p:txBody>
          <a:bodyPr>
            <a:normAutofit fontScale="90000"/>
          </a:bodyPr>
          <a:lstStyle/>
          <a:p>
            <a:r>
              <a:rPr lang="fr-FR" dirty="0"/>
              <a:t>BERT : une famille de modèles</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68893" y="1014580"/>
            <a:ext cx="12123107" cy="5843420"/>
          </a:xfrm>
        </p:spPr>
        <p:txBody>
          <a:bodyPr>
            <a:normAutofit lnSpcReduction="10000"/>
          </a:bodyPr>
          <a:lstStyle/>
          <a:p>
            <a:r>
              <a:rPr lang="fr-FR" dirty="0"/>
              <a:t>Selon les caractéristiques du modèle</a:t>
            </a:r>
          </a:p>
          <a:p>
            <a:pPr lvl="1"/>
            <a:r>
              <a:rPr lang="fr-FR" b="1" dirty="0" err="1"/>
              <a:t>RoBERTa</a:t>
            </a:r>
            <a:r>
              <a:rPr lang="fr-FR" dirty="0"/>
              <a:t> : avec uniquement l’objectif de prédiction de mot masqué et un plus grand corpus, encore plus lourd (et plus précis)</a:t>
            </a:r>
          </a:p>
          <a:p>
            <a:pPr lvl="1"/>
            <a:r>
              <a:rPr lang="fr-FR" b="1" dirty="0" err="1"/>
              <a:t>DistilBERT</a:t>
            </a:r>
            <a:r>
              <a:rPr lang="fr-FR" dirty="0"/>
              <a:t> : approximation des résultats de BERT par un réseau 2 fois plus léger</a:t>
            </a:r>
          </a:p>
          <a:p>
            <a:r>
              <a:rPr lang="fr-FR" dirty="0"/>
              <a:t>Selon la langue </a:t>
            </a:r>
          </a:p>
          <a:p>
            <a:pPr lvl="1"/>
            <a:r>
              <a:rPr lang="fr-FR" dirty="0"/>
              <a:t>En français, </a:t>
            </a:r>
            <a:r>
              <a:rPr lang="fr-FR" b="1" dirty="0" err="1"/>
              <a:t>CamemBERT</a:t>
            </a:r>
            <a:r>
              <a:rPr lang="fr-FR" dirty="0"/>
              <a:t> et </a:t>
            </a:r>
            <a:r>
              <a:rPr lang="fr-FR" b="1" dirty="0" err="1"/>
              <a:t>FlauBERT</a:t>
            </a:r>
            <a:r>
              <a:rPr lang="fr-FR" dirty="0"/>
              <a:t>, performances comparables et complémentaires</a:t>
            </a:r>
          </a:p>
          <a:p>
            <a:pPr lvl="1"/>
            <a:r>
              <a:rPr lang="fr-FR" dirty="0"/>
              <a:t>De nombreux modèles multilingues (</a:t>
            </a:r>
            <a:r>
              <a:rPr lang="fr-FR" b="1" dirty="0" err="1"/>
              <a:t>mBERT</a:t>
            </a:r>
            <a:r>
              <a:rPr lang="fr-FR" b="1" dirty="0"/>
              <a:t>, XLM-R</a:t>
            </a:r>
            <a:r>
              <a:rPr lang="fr-FR" dirty="0"/>
              <a:t>), entraînés sur des corpus multilingues, et qui langue par langue sont moins performants que les modèles monolingues </a:t>
            </a:r>
            <a:r>
              <a:rPr lang="fr-FR" sz="2000" dirty="0"/>
              <a:t>(couverture de vocabulaire plus restreinte)  </a:t>
            </a:r>
            <a:endParaRPr lang="fr-FR" dirty="0"/>
          </a:p>
          <a:p>
            <a:r>
              <a:rPr lang="fr-FR" dirty="0"/>
              <a:t>Spécialisés selon un domaine métier</a:t>
            </a:r>
          </a:p>
          <a:p>
            <a:pPr lvl="1"/>
            <a:r>
              <a:rPr lang="fr-FR" dirty="0"/>
              <a:t>Les morceaux de mots ne suffisant pas…</a:t>
            </a:r>
          </a:p>
          <a:p>
            <a:pPr lvl="1"/>
            <a:r>
              <a:rPr lang="fr-FR" dirty="0"/>
              <a:t>Entraînés à partir de zéro sur des corpus spécialisés (en anglais…) </a:t>
            </a:r>
          </a:p>
          <a:p>
            <a:pPr lvl="2"/>
            <a:r>
              <a:rPr lang="fr-FR" b="1" dirty="0" err="1"/>
              <a:t>BioBERT</a:t>
            </a:r>
            <a:r>
              <a:rPr lang="fr-FR" dirty="0"/>
              <a:t> (biologie et médecine, en fait seulement fine-</a:t>
            </a:r>
            <a:r>
              <a:rPr lang="fr-FR" dirty="0" err="1"/>
              <a:t>tuné</a:t>
            </a:r>
            <a:r>
              <a:rPr lang="fr-FR" dirty="0"/>
              <a:t>)</a:t>
            </a:r>
          </a:p>
          <a:p>
            <a:pPr lvl="2"/>
            <a:r>
              <a:rPr lang="fr-FR" b="1" dirty="0" err="1"/>
              <a:t>SciBERT</a:t>
            </a:r>
            <a:r>
              <a:rPr lang="fr-FR" dirty="0"/>
              <a:t> (biologie et médecine, IT, sur un nouveau corpus)</a:t>
            </a:r>
          </a:p>
          <a:p>
            <a:pPr lvl="2"/>
            <a:r>
              <a:rPr lang="fr-FR" b="1" dirty="0" err="1"/>
              <a:t>FinBERT</a:t>
            </a:r>
            <a:r>
              <a:rPr lang="fr-FR" dirty="0"/>
              <a:t> (finance, fine-</a:t>
            </a:r>
            <a:r>
              <a:rPr lang="fr-FR" dirty="0" err="1"/>
              <a:t>tuné</a:t>
            </a:r>
            <a:r>
              <a:rPr lang="fr-FR" dirty="0"/>
              <a:t> sur une tâche de classification de sentiment, sur un corpus financier)</a:t>
            </a:r>
          </a:p>
          <a:p>
            <a:r>
              <a:rPr lang="fr-FR" dirty="0"/>
              <a:t>Modèles disponibles dans la librairie </a:t>
            </a:r>
            <a:r>
              <a:rPr lang="fr-FR" b="1" dirty="0" err="1"/>
              <a:t>transformers</a:t>
            </a:r>
            <a:r>
              <a:rPr lang="fr-FR" dirty="0"/>
              <a:t> de </a:t>
            </a:r>
            <a:r>
              <a:rPr lang="fr-FR" b="1" dirty="0" err="1"/>
              <a:t>Hugging</a:t>
            </a:r>
            <a:r>
              <a:rPr lang="fr-FR" b="1" dirty="0"/>
              <a:t> Face</a:t>
            </a:r>
          </a:p>
        </p:txBody>
      </p:sp>
    </p:spTree>
    <p:extLst>
      <p:ext uri="{BB962C8B-B14F-4D97-AF65-F5344CB8AC3E}">
        <p14:creationId xmlns:p14="http://schemas.microsoft.com/office/powerpoint/2010/main" val="406791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Sommaire général</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dirty="0">
                <a:solidFill>
                  <a:schemeClr val="bg1">
                    <a:lumMod val="50000"/>
                  </a:schemeClr>
                </a:solidFill>
              </a:rPr>
              <a:t>Introduction au Traitement Automatique du Langage Naturel</a:t>
            </a:r>
          </a:p>
          <a:p>
            <a:r>
              <a:rPr lang="fr-FR" sz="2400" dirty="0">
                <a:solidFill>
                  <a:schemeClr val="bg1">
                    <a:lumMod val="50000"/>
                  </a:schemeClr>
                </a:solidFill>
              </a:rPr>
              <a:t>Première exploration d’un corpus (lexicométrie)</a:t>
            </a:r>
          </a:p>
          <a:p>
            <a:r>
              <a:rPr lang="fr-FR" sz="2400" dirty="0">
                <a:solidFill>
                  <a:schemeClr val="bg1">
                    <a:lumMod val="50000"/>
                  </a:schemeClr>
                </a:solidFill>
              </a:rPr>
              <a:t>Bibliothèques NLP</a:t>
            </a:r>
          </a:p>
          <a:p>
            <a:r>
              <a:rPr lang="fr-FR" sz="2400" dirty="0">
                <a:solidFill>
                  <a:schemeClr val="bg1">
                    <a:lumMod val="50000"/>
                  </a:schemeClr>
                </a:solidFill>
              </a:rPr>
              <a:t>Représentation vectorielle (par comptage)</a:t>
            </a:r>
          </a:p>
          <a:p>
            <a:r>
              <a:rPr lang="fr-FR" sz="2400" dirty="0">
                <a:solidFill>
                  <a:schemeClr val="bg1">
                    <a:lumMod val="50000"/>
                  </a:schemeClr>
                </a:solidFill>
              </a:rPr>
              <a:t>Analyse thématique</a:t>
            </a:r>
          </a:p>
          <a:p>
            <a:r>
              <a:rPr lang="fr-FR" sz="2400" dirty="0">
                <a:solidFill>
                  <a:schemeClr val="bg1">
                    <a:lumMod val="50000"/>
                  </a:schemeClr>
                </a:solidFill>
              </a:rPr>
              <a:t>Obtentions de groupes de mots</a:t>
            </a:r>
          </a:p>
          <a:p>
            <a:r>
              <a:rPr lang="fr-FR" sz="2400" dirty="0">
                <a:solidFill>
                  <a:schemeClr val="bg1">
                    <a:lumMod val="50000"/>
                  </a:schemeClr>
                </a:solidFill>
              </a:rPr>
              <a:t>Groupements de textes et réduction de dimensionnalité</a:t>
            </a:r>
          </a:p>
          <a:p>
            <a:r>
              <a:rPr lang="fr-FR" sz="2400" dirty="0">
                <a:solidFill>
                  <a:schemeClr val="bg1">
                    <a:lumMod val="50000"/>
                  </a:schemeClr>
                </a:solidFill>
              </a:rPr>
              <a:t>Autres méthodes d’analyse de corpus</a:t>
            </a:r>
          </a:p>
          <a:p>
            <a:r>
              <a:rPr lang="fr-FR" sz="2400" dirty="0">
                <a:solidFill>
                  <a:schemeClr val="bg1">
                    <a:lumMod val="50000"/>
                  </a:schemeClr>
                </a:solidFill>
              </a:rPr>
              <a:t>Plongements de mots et </a:t>
            </a:r>
            <a:r>
              <a:rPr lang="fr-FR" sz="2400" dirty="0" err="1">
                <a:solidFill>
                  <a:schemeClr val="bg1">
                    <a:lumMod val="50000"/>
                  </a:schemeClr>
                </a:solidFill>
              </a:rPr>
              <a:t>Deep</a:t>
            </a:r>
            <a:r>
              <a:rPr lang="fr-FR" sz="2400" dirty="0">
                <a:solidFill>
                  <a:schemeClr val="bg1">
                    <a:lumMod val="50000"/>
                  </a:schemeClr>
                </a:solidFill>
              </a:rPr>
              <a:t> Learning en NLP</a:t>
            </a:r>
          </a:p>
          <a:p>
            <a:r>
              <a:rPr lang="fr-FR" sz="2400" b="1" dirty="0"/>
              <a:t>Classifications de textes et annotations</a:t>
            </a:r>
            <a:endParaRPr lang="fr-FR" sz="2400" dirty="0">
              <a:solidFill>
                <a:schemeClr val="bg1">
                  <a:lumMod val="50000"/>
                </a:schemeClr>
              </a:solidFill>
            </a:endParaRPr>
          </a:p>
          <a:p>
            <a:r>
              <a:rPr lang="fr-FR" sz="2400" dirty="0">
                <a:solidFill>
                  <a:schemeClr val="bg1">
                    <a:lumMod val="50000"/>
                  </a:schemeClr>
                </a:solidFill>
              </a:rPr>
              <a:t>(récapitulatif)</a:t>
            </a:r>
          </a:p>
          <a:p>
            <a:endParaRPr lang="fr-FR" sz="2400" dirty="0"/>
          </a:p>
        </p:txBody>
      </p:sp>
    </p:spTree>
    <p:extLst>
      <p:ext uri="{BB962C8B-B14F-4D97-AF65-F5344CB8AC3E}">
        <p14:creationId xmlns:p14="http://schemas.microsoft.com/office/powerpoint/2010/main" val="3341796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FE1BE-7AD7-4C2A-A1DA-F9FA32AECB3D}"/>
              </a:ext>
            </a:extLst>
          </p:cNvPr>
          <p:cNvSpPr>
            <a:spLocks noGrp="1"/>
          </p:cNvSpPr>
          <p:nvPr>
            <p:ph idx="1"/>
          </p:nvPr>
        </p:nvSpPr>
        <p:spPr>
          <a:xfrm>
            <a:off x="122225" y="1020392"/>
            <a:ext cx="11700806" cy="1938662"/>
          </a:xfrm>
        </p:spPr>
        <p:txBody>
          <a:bodyPr>
            <a:normAutofit/>
          </a:bodyPr>
          <a:lstStyle/>
          <a:p>
            <a:r>
              <a:rPr lang="fr-FR" b="1" dirty="0"/>
              <a:t>Assigner</a:t>
            </a:r>
            <a:r>
              <a:rPr lang="fr-FR" dirty="0"/>
              <a:t> des objets (documents) à des </a:t>
            </a:r>
            <a:r>
              <a:rPr lang="fr-FR" b="1" dirty="0"/>
              <a:t>classes</a:t>
            </a:r>
            <a:r>
              <a:rPr lang="fr-FR" dirty="0"/>
              <a:t> qui sont :</a:t>
            </a:r>
          </a:p>
          <a:p>
            <a:pPr lvl="1"/>
            <a:r>
              <a:rPr lang="fr-FR" dirty="0"/>
              <a:t>Prédéfinies à l’avance</a:t>
            </a:r>
          </a:p>
          <a:p>
            <a:pPr lvl="1"/>
            <a:r>
              <a:rPr lang="fr-FR" dirty="0"/>
              <a:t>Pour lesquelles on a soit des règles déterministes, soit un jeu d’objets (documents) préalablement classés. On est alors dans la catégorie des analyses dites prédictives pour lesquelles on utilise les algorithmes d’apprentissage machine (machine  </a:t>
            </a:r>
            <a:r>
              <a:rPr lang="fr-FR" dirty="0" err="1"/>
              <a:t>learning</a:t>
            </a:r>
            <a:r>
              <a:rPr lang="fr-FR" dirty="0"/>
              <a:t>)</a:t>
            </a:r>
          </a:p>
        </p:txBody>
      </p:sp>
      <p:sp>
        <p:nvSpPr>
          <p:cNvPr id="4" name="Title 1">
            <a:extLst>
              <a:ext uri="{FF2B5EF4-FFF2-40B4-BE49-F238E27FC236}">
                <a16:creationId xmlns:a16="http://schemas.microsoft.com/office/drawing/2014/main" id="{B98D6497-138A-4D20-B8C9-B11D4B59ABA9}"/>
              </a:ext>
            </a:extLst>
          </p:cNvPr>
          <p:cNvSpPr txBox="1">
            <a:spLocks/>
          </p:cNvSpPr>
          <p:nvPr/>
        </p:nvSpPr>
        <p:spPr>
          <a:xfrm>
            <a:off x="368968" y="137841"/>
            <a:ext cx="11454063" cy="657557"/>
          </a:xfrm>
          <a:prstGeom prst="rect">
            <a:avLst/>
          </a:prstGeom>
          <a:ln>
            <a:noFill/>
          </a:ln>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fr-FR" dirty="0"/>
              <a:t>Classification</a:t>
            </a:r>
          </a:p>
        </p:txBody>
      </p:sp>
      <p:sp>
        <p:nvSpPr>
          <p:cNvPr id="63" name="Content Placeholder 2">
            <a:extLst>
              <a:ext uri="{FF2B5EF4-FFF2-40B4-BE49-F238E27FC236}">
                <a16:creationId xmlns:a16="http://schemas.microsoft.com/office/drawing/2014/main" id="{43569F5B-3367-4293-B4BB-FA2D9F1B9A68}"/>
              </a:ext>
            </a:extLst>
          </p:cNvPr>
          <p:cNvSpPr txBox="1">
            <a:spLocks/>
          </p:cNvSpPr>
          <p:nvPr/>
        </p:nvSpPr>
        <p:spPr>
          <a:xfrm>
            <a:off x="122225" y="4883555"/>
            <a:ext cx="12087615" cy="1938662"/>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Différences avec analyse thématique et clustering</a:t>
            </a:r>
          </a:p>
          <a:p>
            <a:pPr lvl="1"/>
            <a:r>
              <a:rPr lang="fr-FR" dirty="0"/>
              <a:t>Contrairement aux thèmes de l’analyse thématique et aux groupes du clustering, </a:t>
            </a:r>
            <a:r>
              <a:rPr lang="fr-FR" b="1" dirty="0"/>
              <a:t>les classes de documents sont prédéfinies</a:t>
            </a:r>
          </a:p>
          <a:p>
            <a:pPr lvl="1"/>
            <a:r>
              <a:rPr lang="fr-FR" dirty="0"/>
              <a:t>Contrairement aux thèmes de l’analyse thématique et comme pour </a:t>
            </a:r>
            <a:r>
              <a:rPr lang="fr-FR" sz="2000" dirty="0"/>
              <a:t>(la plupart)</a:t>
            </a:r>
            <a:r>
              <a:rPr lang="fr-FR" dirty="0"/>
              <a:t> des groupes du clustering, </a:t>
            </a:r>
            <a:r>
              <a:rPr lang="fr-FR" b="1" dirty="0"/>
              <a:t>les documents appartiennent à une seule classe</a:t>
            </a:r>
          </a:p>
        </p:txBody>
      </p:sp>
      <p:cxnSp>
        <p:nvCxnSpPr>
          <p:cNvPr id="42" name="Straight Connector 41">
            <a:extLst>
              <a:ext uri="{FF2B5EF4-FFF2-40B4-BE49-F238E27FC236}">
                <a16:creationId xmlns:a16="http://schemas.microsoft.com/office/drawing/2014/main" id="{3014D1C7-D4F2-4C62-9CD7-0B8A5BB6CE76}"/>
              </a:ext>
            </a:extLst>
          </p:cNvPr>
          <p:cNvCxnSpPr>
            <a:cxnSpLocks/>
          </p:cNvCxnSpPr>
          <p:nvPr/>
        </p:nvCxnSpPr>
        <p:spPr>
          <a:xfrm>
            <a:off x="4235378" y="3192971"/>
            <a:ext cx="0" cy="1103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29C869C-016E-46A5-AF0C-7C07DB3AB186}"/>
              </a:ext>
            </a:extLst>
          </p:cNvPr>
          <p:cNvCxnSpPr>
            <a:cxnSpLocks/>
          </p:cNvCxnSpPr>
          <p:nvPr/>
        </p:nvCxnSpPr>
        <p:spPr>
          <a:xfrm flipH="1" flipV="1">
            <a:off x="4235380" y="4290441"/>
            <a:ext cx="2519071" cy="64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9D5410B-7387-4D6B-9F3E-0B0757C78624}"/>
              </a:ext>
            </a:extLst>
          </p:cNvPr>
          <p:cNvCxnSpPr>
            <a:cxnSpLocks/>
          </p:cNvCxnSpPr>
          <p:nvPr/>
        </p:nvCxnSpPr>
        <p:spPr>
          <a:xfrm flipH="1">
            <a:off x="3625778" y="4290440"/>
            <a:ext cx="609600" cy="4999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Isosceles Triangle 47">
            <a:extLst>
              <a:ext uri="{FF2B5EF4-FFF2-40B4-BE49-F238E27FC236}">
                <a16:creationId xmlns:a16="http://schemas.microsoft.com/office/drawing/2014/main" id="{84784572-0E3E-499C-8250-11241E513A90}"/>
              </a:ext>
            </a:extLst>
          </p:cNvPr>
          <p:cNvSpPr/>
          <p:nvPr/>
        </p:nvSpPr>
        <p:spPr>
          <a:xfrm>
            <a:off x="3207393" y="3753826"/>
            <a:ext cx="212642" cy="2126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Isosceles Triangle 51">
            <a:extLst>
              <a:ext uri="{FF2B5EF4-FFF2-40B4-BE49-F238E27FC236}">
                <a16:creationId xmlns:a16="http://schemas.microsoft.com/office/drawing/2014/main" id="{9B29084D-E135-49A8-A428-C4049AF1D408}"/>
              </a:ext>
            </a:extLst>
          </p:cNvPr>
          <p:cNvSpPr/>
          <p:nvPr/>
        </p:nvSpPr>
        <p:spPr>
          <a:xfrm>
            <a:off x="3756632" y="3943676"/>
            <a:ext cx="212642" cy="2126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Isosceles Triangle 52">
            <a:extLst>
              <a:ext uri="{FF2B5EF4-FFF2-40B4-BE49-F238E27FC236}">
                <a16:creationId xmlns:a16="http://schemas.microsoft.com/office/drawing/2014/main" id="{BCDBDADC-8A0F-43B9-AAEC-06714EF5764C}"/>
              </a:ext>
            </a:extLst>
          </p:cNvPr>
          <p:cNvSpPr/>
          <p:nvPr/>
        </p:nvSpPr>
        <p:spPr>
          <a:xfrm>
            <a:off x="3598273" y="4403377"/>
            <a:ext cx="212642" cy="2126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Isosceles Triangle 57">
            <a:extLst>
              <a:ext uri="{FF2B5EF4-FFF2-40B4-BE49-F238E27FC236}">
                <a16:creationId xmlns:a16="http://schemas.microsoft.com/office/drawing/2014/main" id="{72CDB5D7-3289-4914-AC7A-A74F9B823C40}"/>
              </a:ext>
            </a:extLst>
          </p:cNvPr>
          <p:cNvSpPr/>
          <p:nvPr/>
        </p:nvSpPr>
        <p:spPr>
          <a:xfrm>
            <a:off x="2618266" y="4159434"/>
            <a:ext cx="212642" cy="2126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Isosceles Triangle 59">
            <a:extLst>
              <a:ext uri="{FF2B5EF4-FFF2-40B4-BE49-F238E27FC236}">
                <a16:creationId xmlns:a16="http://schemas.microsoft.com/office/drawing/2014/main" id="{F7F046E0-A1F8-4A14-8E6E-78D6C1E29C5F}"/>
              </a:ext>
            </a:extLst>
          </p:cNvPr>
          <p:cNvSpPr/>
          <p:nvPr/>
        </p:nvSpPr>
        <p:spPr>
          <a:xfrm>
            <a:off x="3067206" y="4353500"/>
            <a:ext cx="212642" cy="2126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Isosceles Triangle 61">
            <a:extLst>
              <a:ext uri="{FF2B5EF4-FFF2-40B4-BE49-F238E27FC236}">
                <a16:creationId xmlns:a16="http://schemas.microsoft.com/office/drawing/2014/main" id="{E06E19D6-1CA4-46ED-825A-25CA361E3E80}"/>
              </a:ext>
            </a:extLst>
          </p:cNvPr>
          <p:cNvSpPr/>
          <p:nvPr/>
        </p:nvSpPr>
        <p:spPr>
          <a:xfrm>
            <a:off x="2679592" y="3556845"/>
            <a:ext cx="212642" cy="2126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Oval 64">
            <a:extLst>
              <a:ext uri="{FF2B5EF4-FFF2-40B4-BE49-F238E27FC236}">
                <a16:creationId xmlns:a16="http://schemas.microsoft.com/office/drawing/2014/main" id="{248EFCCF-C618-4017-9ADC-7F1240EFE243}"/>
              </a:ext>
            </a:extLst>
          </p:cNvPr>
          <p:cNvSpPr/>
          <p:nvPr/>
        </p:nvSpPr>
        <p:spPr>
          <a:xfrm>
            <a:off x="4445337" y="4275111"/>
            <a:ext cx="212651" cy="20026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Oval 65">
            <a:extLst>
              <a:ext uri="{FF2B5EF4-FFF2-40B4-BE49-F238E27FC236}">
                <a16:creationId xmlns:a16="http://schemas.microsoft.com/office/drawing/2014/main" id="{7883C42D-5B0E-4B61-9199-6901E34EA956}"/>
              </a:ext>
            </a:extLst>
          </p:cNvPr>
          <p:cNvSpPr/>
          <p:nvPr/>
        </p:nvSpPr>
        <p:spPr>
          <a:xfrm>
            <a:off x="5451538" y="4502769"/>
            <a:ext cx="212651" cy="20026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Oval 66">
            <a:extLst>
              <a:ext uri="{FF2B5EF4-FFF2-40B4-BE49-F238E27FC236}">
                <a16:creationId xmlns:a16="http://schemas.microsoft.com/office/drawing/2014/main" id="{E83834CB-0797-4A92-8B4B-D10664791104}"/>
              </a:ext>
            </a:extLst>
          </p:cNvPr>
          <p:cNvSpPr/>
          <p:nvPr/>
        </p:nvSpPr>
        <p:spPr>
          <a:xfrm>
            <a:off x="5874148" y="4357633"/>
            <a:ext cx="212651" cy="20026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8" name="Oval 67">
            <a:extLst>
              <a:ext uri="{FF2B5EF4-FFF2-40B4-BE49-F238E27FC236}">
                <a16:creationId xmlns:a16="http://schemas.microsoft.com/office/drawing/2014/main" id="{71C1D23F-2FED-4905-8379-2F06387EEE88}"/>
              </a:ext>
            </a:extLst>
          </p:cNvPr>
          <p:cNvSpPr/>
          <p:nvPr/>
        </p:nvSpPr>
        <p:spPr>
          <a:xfrm>
            <a:off x="5060772" y="4196743"/>
            <a:ext cx="212651" cy="20026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Oval 68">
            <a:extLst>
              <a:ext uri="{FF2B5EF4-FFF2-40B4-BE49-F238E27FC236}">
                <a16:creationId xmlns:a16="http://schemas.microsoft.com/office/drawing/2014/main" id="{3FF881A0-61F4-4DB4-AA33-0F8BBA29F4DA}"/>
              </a:ext>
            </a:extLst>
          </p:cNvPr>
          <p:cNvSpPr/>
          <p:nvPr/>
        </p:nvSpPr>
        <p:spPr>
          <a:xfrm>
            <a:off x="5856524" y="4034885"/>
            <a:ext cx="212651" cy="20026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Rectangle 70">
            <a:extLst>
              <a:ext uri="{FF2B5EF4-FFF2-40B4-BE49-F238E27FC236}">
                <a16:creationId xmlns:a16="http://schemas.microsoft.com/office/drawing/2014/main" id="{4A879925-8646-494B-A7E9-28FD92DAB155}"/>
              </a:ext>
            </a:extLst>
          </p:cNvPr>
          <p:cNvSpPr/>
          <p:nvPr/>
        </p:nvSpPr>
        <p:spPr>
          <a:xfrm flipH="1">
            <a:off x="4646014" y="3811604"/>
            <a:ext cx="170121" cy="14873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Rectangle 71">
            <a:extLst>
              <a:ext uri="{FF2B5EF4-FFF2-40B4-BE49-F238E27FC236}">
                <a16:creationId xmlns:a16="http://schemas.microsoft.com/office/drawing/2014/main" id="{3532DB2E-4D7E-4016-9736-50B6225723AB}"/>
              </a:ext>
            </a:extLst>
          </p:cNvPr>
          <p:cNvSpPr/>
          <p:nvPr/>
        </p:nvSpPr>
        <p:spPr>
          <a:xfrm flipH="1">
            <a:off x="4368456" y="3424774"/>
            <a:ext cx="170121" cy="14873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Rectangle 72">
            <a:extLst>
              <a:ext uri="{FF2B5EF4-FFF2-40B4-BE49-F238E27FC236}">
                <a16:creationId xmlns:a16="http://schemas.microsoft.com/office/drawing/2014/main" id="{63D55A1F-2E94-45FD-8992-B371EC9E783C}"/>
              </a:ext>
            </a:extLst>
          </p:cNvPr>
          <p:cNvSpPr/>
          <p:nvPr/>
        </p:nvSpPr>
        <p:spPr>
          <a:xfrm flipH="1">
            <a:off x="4808137" y="3192971"/>
            <a:ext cx="170121" cy="14873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Rectangle 73">
            <a:extLst>
              <a:ext uri="{FF2B5EF4-FFF2-40B4-BE49-F238E27FC236}">
                <a16:creationId xmlns:a16="http://schemas.microsoft.com/office/drawing/2014/main" id="{778E42F6-8EAA-41B2-8EC8-BF61A21522CE}"/>
              </a:ext>
            </a:extLst>
          </p:cNvPr>
          <p:cNvSpPr/>
          <p:nvPr/>
        </p:nvSpPr>
        <p:spPr>
          <a:xfrm flipH="1">
            <a:off x="5479050" y="3710701"/>
            <a:ext cx="170121" cy="14873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Arc 1">
            <a:extLst>
              <a:ext uri="{FF2B5EF4-FFF2-40B4-BE49-F238E27FC236}">
                <a16:creationId xmlns:a16="http://schemas.microsoft.com/office/drawing/2014/main" id="{CCC6DB7B-2803-4D7D-9CAC-0449298D0389}"/>
              </a:ext>
            </a:extLst>
          </p:cNvPr>
          <p:cNvSpPr/>
          <p:nvPr/>
        </p:nvSpPr>
        <p:spPr>
          <a:xfrm>
            <a:off x="1448302" y="3430373"/>
            <a:ext cx="2806577" cy="1783582"/>
          </a:xfrm>
          <a:prstGeom prst="arc">
            <a:avLst>
              <a:gd name="adj1" fmla="val 16200000"/>
              <a:gd name="adj2" fmla="val 1088963"/>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 name="Arc 4">
            <a:extLst>
              <a:ext uri="{FF2B5EF4-FFF2-40B4-BE49-F238E27FC236}">
                <a16:creationId xmlns:a16="http://schemas.microsoft.com/office/drawing/2014/main" id="{BB9BEF9E-6BB5-4751-AE18-8787C6093583}"/>
              </a:ext>
            </a:extLst>
          </p:cNvPr>
          <p:cNvSpPr/>
          <p:nvPr/>
        </p:nvSpPr>
        <p:spPr>
          <a:xfrm rot="8939940">
            <a:off x="3741499" y="1797347"/>
            <a:ext cx="3845380" cy="2033345"/>
          </a:xfrm>
          <a:prstGeom prst="arc">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113380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FE1BE-7AD7-4C2A-A1DA-F9FA32AECB3D}"/>
              </a:ext>
            </a:extLst>
          </p:cNvPr>
          <p:cNvSpPr>
            <a:spLocks noGrp="1"/>
          </p:cNvSpPr>
          <p:nvPr>
            <p:ph idx="1"/>
          </p:nvPr>
        </p:nvSpPr>
        <p:spPr>
          <a:xfrm>
            <a:off x="122225" y="984765"/>
            <a:ext cx="11954980" cy="5974175"/>
          </a:xfrm>
        </p:spPr>
        <p:txBody>
          <a:bodyPr>
            <a:normAutofit fontScale="77500" lnSpcReduction="20000"/>
          </a:bodyPr>
          <a:lstStyle/>
          <a:p>
            <a:r>
              <a:rPr lang="fr-FR" dirty="0"/>
              <a:t>Détermination du thème d’un document</a:t>
            </a:r>
          </a:p>
          <a:p>
            <a:pPr lvl="1"/>
            <a:r>
              <a:rPr lang="fr-FR" dirty="0"/>
              <a:t>Classification de petites annonces, d’articles de journal</a:t>
            </a:r>
          </a:p>
          <a:p>
            <a:pPr lvl="1"/>
            <a:r>
              <a:rPr lang="fr-FR" dirty="0"/>
              <a:t>Détermination de classes de pathologie dans notes médicales, de pannes dans comptes-rendus d’intervention</a:t>
            </a:r>
          </a:p>
          <a:p>
            <a:pPr lvl="1"/>
            <a:r>
              <a:rPr lang="fr-FR" dirty="0"/>
              <a:t>Catégories prédéfinies : taxonomies, ontologies (par exemple catégories </a:t>
            </a:r>
            <a:r>
              <a:rPr lang="fr-FR" dirty="0" err="1"/>
              <a:t>DBPedia</a:t>
            </a:r>
            <a:r>
              <a:rPr lang="fr-FR" dirty="0"/>
              <a:t>)</a:t>
            </a:r>
          </a:p>
          <a:p>
            <a:r>
              <a:rPr lang="fr-FR" dirty="0"/>
              <a:t>Détection des intentions (agent conversationnel)</a:t>
            </a:r>
          </a:p>
          <a:p>
            <a:pPr lvl="1"/>
            <a:r>
              <a:rPr lang="fr-FR" dirty="0"/>
              <a:t>Catalogue des intentions de l’interlocuteur dépendante des domaines couverts</a:t>
            </a:r>
          </a:p>
          <a:p>
            <a:pPr lvl="1"/>
            <a:r>
              <a:rPr lang="fr-FR" dirty="0"/>
              <a:t>Sujet d’une question (par exemple quel système concerné sur un site de programmeurs)</a:t>
            </a:r>
          </a:p>
          <a:p>
            <a:r>
              <a:rPr lang="fr-FR" dirty="0"/>
              <a:t>Analyse de sentiments</a:t>
            </a:r>
          </a:p>
          <a:p>
            <a:pPr lvl="1"/>
            <a:r>
              <a:rPr lang="fr-FR" dirty="0"/>
              <a:t>Echelle de polarité à au moins 3 degrés (positif, neutre, négatif)</a:t>
            </a:r>
          </a:p>
          <a:p>
            <a:r>
              <a:rPr lang="fr-FR" dirty="0"/>
              <a:t>Détection des émotions</a:t>
            </a:r>
          </a:p>
          <a:p>
            <a:pPr lvl="1"/>
            <a:r>
              <a:rPr lang="fr-FR" dirty="0"/>
              <a:t>Les 5, 6, 7 ou 8 émotions de base (selon les auteurs…, par exemple colère, dégoût, joie, peur, tristesse)</a:t>
            </a:r>
          </a:p>
          <a:p>
            <a:r>
              <a:rPr lang="fr-FR" dirty="0"/>
              <a:t>Détection de la tonalité</a:t>
            </a:r>
          </a:p>
          <a:p>
            <a:pPr lvl="1"/>
            <a:r>
              <a:rPr lang="fr-FR" dirty="0"/>
              <a:t>Mode d’expression (par exemple enthousiasme, frustration, (</a:t>
            </a:r>
            <a:r>
              <a:rPr lang="fr-FR" dirty="0" err="1"/>
              <a:t>im</a:t>
            </a:r>
            <a:r>
              <a:rPr lang="fr-FR" dirty="0"/>
              <a:t>)politesse, satisfaction, compassion…)</a:t>
            </a:r>
          </a:p>
          <a:p>
            <a:r>
              <a:rPr lang="fr-FR" dirty="0"/>
              <a:t>Détection de spams</a:t>
            </a:r>
          </a:p>
          <a:p>
            <a:pPr lvl="1"/>
            <a:r>
              <a:rPr lang="fr-FR" dirty="0"/>
              <a:t>La première application historique</a:t>
            </a:r>
          </a:p>
          <a:p>
            <a:r>
              <a:rPr lang="fr-FR" dirty="0"/>
              <a:t>Qualification d’un texte comme « fake news »</a:t>
            </a:r>
          </a:p>
          <a:p>
            <a:r>
              <a:rPr lang="fr-FR" dirty="0"/>
              <a:t>Sans compter les applications internes au NLP :</a:t>
            </a:r>
          </a:p>
          <a:p>
            <a:pPr lvl="1"/>
            <a:r>
              <a:rPr lang="fr-FR" dirty="0"/>
              <a:t>Détermination des catégories morpho-syntaxiques, des dépendances syntaxiques, désambiguïsation sémantique, entités nommées, extraction de relations sémantiques spécifiques, etc.</a:t>
            </a:r>
          </a:p>
        </p:txBody>
      </p:sp>
      <p:sp>
        <p:nvSpPr>
          <p:cNvPr id="4" name="Title 1">
            <a:extLst>
              <a:ext uri="{FF2B5EF4-FFF2-40B4-BE49-F238E27FC236}">
                <a16:creationId xmlns:a16="http://schemas.microsoft.com/office/drawing/2014/main" id="{B98D6497-138A-4D20-B8C9-B11D4B59ABA9}"/>
              </a:ext>
            </a:extLst>
          </p:cNvPr>
          <p:cNvSpPr txBox="1">
            <a:spLocks/>
          </p:cNvSpPr>
          <p:nvPr/>
        </p:nvSpPr>
        <p:spPr>
          <a:xfrm>
            <a:off x="368968" y="137841"/>
            <a:ext cx="11454063" cy="657557"/>
          </a:xfrm>
          <a:prstGeom prst="rect">
            <a:avLst/>
          </a:prstGeom>
          <a:ln>
            <a:noFill/>
          </a:ln>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fr-FR" dirty="0"/>
              <a:t>Exemples de tâches de classification (analyse textuelle et TALN)</a:t>
            </a:r>
          </a:p>
        </p:txBody>
      </p:sp>
    </p:spTree>
    <p:extLst>
      <p:ext uri="{BB962C8B-B14F-4D97-AF65-F5344CB8AC3E}">
        <p14:creationId xmlns:p14="http://schemas.microsoft.com/office/powerpoint/2010/main" val="1380157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480D1A36-8A4C-4047-BB83-6A1A6AC3EC0A}"/>
              </a:ext>
            </a:extLst>
          </p:cNvPr>
          <p:cNvSpPr/>
          <p:nvPr/>
        </p:nvSpPr>
        <p:spPr>
          <a:xfrm>
            <a:off x="256672" y="4102172"/>
            <a:ext cx="1460500" cy="539086"/>
          </a:xfrm>
          <a:prstGeom prst="roundRect">
            <a:avLst/>
          </a:prstGeom>
          <a:solidFill>
            <a:schemeClr val="bg1"/>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solidFill>
                <a:srgbClr val="0070C0"/>
              </a:solidFill>
            </a:endParaRPr>
          </a:p>
        </p:txBody>
      </p:sp>
      <p:sp>
        <p:nvSpPr>
          <p:cNvPr id="11" name="Rectangle: Rounded Corners 10">
            <a:extLst>
              <a:ext uri="{FF2B5EF4-FFF2-40B4-BE49-F238E27FC236}">
                <a16:creationId xmlns:a16="http://schemas.microsoft.com/office/drawing/2014/main" id="{8248FF75-F5B6-4C6D-84D1-1186EF84BE9D}"/>
              </a:ext>
            </a:extLst>
          </p:cNvPr>
          <p:cNvSpPr/>
          <p:nvPr/>
        </p:nvSpPr>
        <p:spPr>
          <a:xfrm>
            <a:off x="368299" y="4220654"/>
            <a:ext cx="1460500" cy="539086"/>
          </a:xfrm>
          <a:prstGeom prst="roundRect">
            <a:avLst/>
          </a:prstGeom>
          <a:solidFill>
            <a:schemeClr val="bg1"/>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solidFill>
                <a:srgbClr val="0070C0"/>
              </a:solidFill>
            </a:endParaRPr>
          </a:p>
        </p:txBody>
      </p:sp>
      <p:sp>
        <p:nvSpPr>
          <p:cNvPr id="7" name="Flowchart: Document 6">
            <a:extLst>
              <a:ext uri="{FF2B5EF4-FFF2-40B4-BE49-F238E27FC236}">
                <a16:creationId xmlns:a16="http://schemas.microsoft.com/office/drawing/2014/main" id="{E390D150-AEC0-46C1-86FE-0BFE14B25A46}"/>
              </a:ext>
            </a:extLst>
          </p:cNvPr>
          <p:cNvSpPr/>
          <p:nvPr/>
        </p:nvSpPr>
        <p:spPr>
          <a:xfrm>
            <a:off x="104272" y="2712114"/>
            <a:ext cx="1724527" cy="876300"/>
          </a:xfrm>
          <a:prstGeom prst="flowChartDocument">
            <a:avLst/>
          </a:prstGeom>
          <a:solidFill>
            <a:schemeClr val="bg1">
              <a:alpha val="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solidFill>
                <a:schemeClr val="tx1"/>
              </a:solidFill>
            </a:endParaRPr>
          </a:p>
        </p:txBody>
      </p:sp>
      <p:sp>
        <p:nvSpPr>
          <p:cNvPr id="2" name="Title 1">
            <a:extLst>
              <a:ext uri="{FF2B5EF4-FFF2-40B4-BE49-F238E27FC236}">
                <a16:creationId xmlns:a16="http://schemas.microsoft.com/office/drawing/2014/main" id="{0BD676F4-5854-4736-8053-42BE2AB7121A}"/>
              </a:ext>
            </a:extLst>
          </p:cNvPr>
          <p:cNvSpPr>
            <a:spLocks noGrp="1"/>
          </p:cNvSpPr>
          <p:nvPr>
            <p:ph type="title"/>
          </p:nvPr>
        </p:nvSpPr>
        <p:spPr>
          <a:xfrm>
            <a:off x="409073" y="136525"/>
            <a:ext cx="11678655" cy="657557"/>
          </a:xfrm>
        </p:spPr>
        <p:txBody>
          <a:bodyPr>
            <a:normAutofit fontScale="90000"/>
          </a:bodyPr>
          <a:lstStyle/>
          <a:p>
            <a:r>
              <a:rPr lang="fr-FR" dirty="0"/>
              <a:t>Classification </a:t>
            </a:r>
            <a:r>
              <a:rPr lang="fr-FR" sz="3600" dirty="0"/>
              <a:t>(</a:t>
            </a:r>
            <a:r>
              <a:rPr lang="fr-FR" sz="3600" dirty="0">
                <a:solidFill>
                  <a:schemeClr val="tx1"/>
                </a:solidFill>
              </a:rPr>
              <a:t>architectures </a:t>
            </a:r>
            <a:r>
              <a:rPr lang="fr-FR" sz="3600" dirty="0">
                <a:solidFill>
                  <a:srgbClr val="00B0F0"/>
                </a:solidFill>
              </a:rPr>
              <a:t>tradition.</a:t>
            </a:r>
            <a:r>
              <a:rPr lang="fr-FR" sz="3600" dirty="0"/>
              <a:t>, </a:t>
            </a:r>
            <a:r>
              <a:rPr lang="fr-FR" sz="3600" dirty="0">
                <a:solidFill>
                  <a:srgbClr val="00B050"/>
                </a:solidFill>
              </a:rPr>
              <a:t>DL classique</a:t>
            </a:r>
            <a:r>
              <a:rPr lang="fr-FR" sz="3600" dirty="0">
                <a:solidFill>
                  <a:schemeClr val="tx1"/>
                </a:solidFill>
              </a:rPr>
              <a:t>,</a:t>
            </a:r>
            <a:r>
              <a:rPr lang="fr-FR" sz="3600" dirty="0">
                <a:solidFill>
                  <a:srgbClr val="FFC000"/>
                </a:solidFill>
              </a:rPr>
              <a:t> Transformers</a:t>
            </a:r>
            <a:r>
              <a:rPr lang="fr-FR" sz="3600" dirty="0"/>
              <a:t>)</a:t>
            </a:r>
            <a:endParaRPr lang="fr-FR" dirty="0"/>
          </a:p>
        </p:txBody>
      </p:sp>
      <p:sp>
        <p:nvSpPr>
          <p:cNvPr id="5" name="TextBox 4">
            <a:extLst>
              <a:ext uri="{FF2B5EF4-FFF2-40B4-BE49-F238E27FC236}">
                <a16:creationId xmlns:a16="http://schemas.microsoft.com/office/drawing/2014/main" id="{9E3979B0-8FB3-43BB-BAB9-8E161617C4BF}"/>
              </a:ext>
            </a:extLst>
          </p:cNvPr>
          <p:cNvSpPr txBox="1"/>
          <p:nvPr/>
        </p:nvSpPr>
        <p:spPr>
          <a:xfrm>
            <a:off x="1435740" y="913165"/>
            <a:ext cx="3857336" cy="584775"/>
          </a:xfrm>
          <a:prstGeom prst="rect">
            <a:avLst/>
          </a:prstGeom>
          <a:noFill/>
        </p:spPr>
        <p:txBody>
          <a:bodyPr wrap="square" rtlCol="0">
            <a:spAutoFit/>
          </a:bodyPr>
          <a:lstStyle/>
          <a:p>
            <a:r>
              <a:rPr lang="fr-FR" sz="2400" b="1" i="1" dirty="0"/>
              <a:t>Préparation de </a:t>
            </a:r>
            <a:r>
              <a:rPr lang="fr-FR" sz="3200" b="1" i="1" dirty="0">
                <a:solidFill>
                  <a:schemeClr val="accent4">
                    <a:lumMod val="75000"/>
                  </a:schemeClr>
                </a:solidFill>
              </a:rPr>
              <a:t>c </a:t>
            </a:r>
            <a:r>
              <a:rPr lang="fr-FR" sz="2400" b="1" i="1" dirty="0" err="1"/>
              <a:t>features</a:t>
            </a:r>
            <a:endParaRPr lang="fr-FR" sz="2400" b="1" i="1" dirty="0"/>
          </a:p>
        </p:txBody>
      </p:sp>
      <p:sp>
        <p:nvSpPr>
          <p:cNvPr id="6" name="Flowchart: Document 5">
            <a:extLst>
              <a:ext uri="{FF2B5EF4-FFF2-40B4-BE49-F238E27FC236}">
                <a16:creationId xmlns:a16="http://schemas.microsoft.com/office/drawing/2014/main" id="{BD191795-7B0F-472E-B694-1543B060F492}"/>
              </a:ext>
            </a:extLst>
          </p:cNvPr>
          <p:cNvSpPr/>
          <p:nvPr/>
        </p:nvSpPr>
        <p:spPr>
          <a:xfrm>
            <a:off x="256672" y="2851814"/>
            <a:ext cx="1724527" cy="876300"/>
          </a:xfrm>
          <a:prstGeom prst="flowChartDocumen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solidFill>
                <a:schemeClr val="tx1"/>
              </a:solidFill>
            </a:endParaRPr>
          </a:p>
        </p:txBody>
      </p:sp>
      <p:sp>
        <p:nvSpPr>
          <p:cNvPr id="4" name="Flowchart: Document 3">
            <a:extLst>
              <a:ext uri="{FF2B5EF4-FFF2-40B4-BE49-F238E27FC236}">
                <a16:creationId xmlns:a16="http://schemas.microsoft.com/office/drawing/2014/main" id="{234E9EFD-B58B-4681-AC08-2464F40FF588}"/>
              </a:ext>
            </a:extLst>
          </p:cNvPr>
          <p:cNvSpPr/>
          <p:nvPr/>
        </p:nvSpPr>
        <p:spPr>
          <a:xfrm>
            <a:off x="409072" y="2991514"/>
            <a:ext cx="1724527" cy="876300"/>
          </a:xfrm>
          <a:prstGeom prst="flowChartDocumen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accent4">
                    <a:lumMod val="75000"/>
                  </a:schemeClr>
                </a:solidFill>
              </a:rPr>
              <a:t>n</a:t>
            </a:r>
            <a:r>
              <a:rPr lang="fr-FR" b="1" dirty="0">
                <a:solidFill>
                  <a:schemeClr val="accent4">
                    <a:lumMod val="75000"/>
                  </a:schemeClr>
                </a:solidFill>
              </a:rPr>
              <a:t> </a:t>
            </a:r>
            <a:r>
              <a:rPr lang="fr-FR" b="1" dirty="0">
                <a:solidFill>
                  <a:schemeClr val="tx1"/>
                </a:solidFill>
              </a:rPr>
              <a:t>Documents</a:t>
            </a:r>
          </a:p>
          <a:p>
            <a:pPr algn="ctr"/>
            <a:r>
              <a:rPr lang="fr-FR" b="1" dirty="0">
                <a:solidFill>
                  <a:schemeClr val="tx1"/>
                </a:solidFill>
              </a:rPr>
              <a:t>Apprentissage</a:t>
            </a:r>
          </a:p>
        </p:txBody>
      </p:sp>
      <p:sp>
        <p:nvSpPr>
          <p:cNvPr id="8" name="Flowchart: Document 7">
            <a:extLst>
              <a:ext uri="{FF2B5EF4-FFF2-40B4-BE49-F238E27FC236}">
                <a16:creationId xmlns:a16="http://schemas.microsoft.com/office/drawing/2014/main" id="{68642D7A-141C-4AA9-992E-B8DD6B1C1F6A}"/>
              </a:ext>
            </a:extLst>
          </p:cNvPr>
          <p:cNvSpPr/>
          <p:nvPr/>
        </p:nvSpPr>
        <p:spPr>
          <a:xfrm>
            <a:off x="421418" y="5723885"/>
            <a:ext cx="1724527" cy="876300"/>
          </a:xfrm>
          <a:prstGeom prst="flowChartDocumen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Nouveau</a:t>
            </a:r>
          </a:p>
          <a:p>
            <a:pPr algn="ctr"/>
            <a:r>
              <a:rPr lang="fr-FR" b="1" dirty="0">
                <a:solidFill>
                  <a:schemeClr val="tx1"/>
                </a:solidFill>
              </a:rPr>
              <a:t>Document</a:t>
            </a:r>
          </a:p>
        </p:txBody>
      </p:sp>
      <p:sp>
        <p:nvSpPr>
          <p:cNvPr id="9" name="TextBox 8">
            <a:extLst>
              <a:ext uri="{FF2B5EF4-FFF2-40B4-BE49-F238E27FC236}">
                <a16:creationId xmlns:a16="http://schemas.microsoft.com/office/drawing/2014/main" id="{DE223869-8985-44CC-96D3-10F8FB8F3E0A}"/>
              </a:ext>
            </a:extLst>
          </p:cNvPr>
          <p:cNvSpPr txBox="1"/>
          <p:nvPr/>
        </p:nvSpPr>
        <p:spPr>
          <a:xfrm>
            <a:off x="1054070" y="1423311"/>
            <a:ext cx="5015345" cy="923330"/>
          </a:xfrm>
          <a:prstGeom prst="rect">
            <a:avLst/>
          </a:prstGeom>
          <a:noFill/>
        </p:spPr>
        <p:txBody>
          <a:bodyPr wrap="square" rtlCol="0">
            <a:spAutoFit/>
          </a:bodyPr>
          <a:lstStyle/>
          <a:p>
            <a:r>
              <a:rPr lang="fr-FR" dirty="0" err="1"/>
              <a:t>Tokénisation</a:t>
            </a:r>
            <a:endParaRPr lang="fr-FR" dirty="0"/>
          </a:p>
          <a:p>
            <a:r>
              <a:rPr lang="fr-FR" dirty="0">
                <a:solidFill>
                  <a:srgbClr val="6699FF"/>
                </a:solidFill>
              </a:rPr>
              <a:t>Analyse Linguistique (lemmatisation…)</a:t>
            </a:r>
          </a:p>
          <a:p>
            <a:r>
              <a:rPr lang="fr-FR" dirty="0">
                <a:solidFill>
                  <a:srgbClr val="6699FF"/>
                </a:solidFill>
              </a:rPr>
              <a:t>éventuelle Réduction Dimension</a:t>
            </a:r>
            <a:r>
              <a:rPr lang="fr-FR" dirty="0"/>
              <a:t> // </a:t>
            </a:r>
            <a:r>
              <a:rPr lang="fr-FR" dirty="0" err="1">
                <a:solidFill>
                  <a:srgbClr val="00B050"/>
                </a:solidFill>
              </a:rPr>
              <a:t>Embeddings</a:t>
            </a:r>
            <a:endParaRPr lang="fr-FR" dirty="0">
              <a:solidFill>
                <a:srgbClr val="00B050"/>
              </a:solidFill>
            </a:endParaRPr>
          </a:p>
        </p:txBody>
      </p:sp>
      <p:sp>
        <p:nvSpPr>
          <p:cNvPr id="10" name="Rectangle: Rounded Corners 9">
            <a:extLst>
              <a:ext uri="{FF2B5EF4-FFF2-40B4-BE49-F238E27FC236}">
                <a16:creationId xmlns:a16="http://schemas.microsoft.com/office/drawing/2014/main" id="{09C9F1B5-874C-4207-8DEE-A6A559EE5C09}"/>
              </a:ext>
            </a:extLst>
          </p:cNvPr>
          <p:cNvSpPr/>
          <p:nvPr/>
        </p:nvSpPr>
        <p:spPr>
          <a:xfrm>
            <a:off x="479926" y="4333616"/>
            <a:ext cx="1460500" cy="539086"/>
          </a:xfrm>
          <a:prstGeom prst="roundRect">
            <a:avLst/>
          </a:prstGeom>
          <a:solidFill>
            <a:schemeClr val="bg1"/>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70C0"/>
                </a:solidFill>
              </a:rPr>
              <a:t>k Classes</a:t>
            </a:r>
          </a:p>
          <a:p>
            <a:pPr algn="ctr"/>
            <a:r>
              <a:rPr lang="fr-FR" b="1" dirty="0">
                <a:solidFill>
                  <a:srgbClr val="0070C0"/>
                </a:solidFill>
              </a:rPr>
              <a:t>Documents</a:t>
            </a:r>
          </a:p>
        </p:txBody>
      </p:sp>
      <p:cxnSp>
        <p:nvCxnSpPr>
          <p:cNvPr id="14" name="Straight Connector 13">
            <a:extLst>
              <a:ext uri="{FF2B5EF4-FFF2-40B4-BE49-F238E27FC236}">
                <a16:creationId xmlns:a16="http://schemas.microsoft.com/office/drawing/2014/main" id="{38533DD2-EC82-44F3-B777-2E6618A0B59D}"/>
              </a:ext>
            </a:extLst>
          </p:cNvPr>
          <p:cNvCxnSpPr>
            <a:cxnSpLocks/>
          </p:cNvCxnSpPr>
          <p:nvPr/>
        </p:nvCxnSpPr>
        <p:spPr>
          <a:xfrm>
            <a:off x="1587500" y="3588414"/>
            <a:ext cx="0" cy="745202"/>
          </a:xfrm>
          <a:prstGeom prst="line">
            <a:avLst/>
          </a:prstGeom>
          <a:ln w="38100">
            <a:head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8B1068-79CF-42F7-9322-F8B678FA65AA}"/>
              </a:ext>
            </a:extLst>
          </p:cNvPr>
          <p:cNvCxnSpPr>
            <a:cxnSpLocks/>
            <a:stCxn id="4" idx="2"/>
          </p:cNvCxnSpPr>
          <p:nvPr/>
        </p:nvCxnSpPr>
        <p:spPr>
          <a:xfrm>
            <a:off x="1271336" y="3809881"/>
            <a:ext cx="0" cy="4319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F1AD256-E46D-49B7-A2C9-C716D5C39A36}"/>
              </a:ext>
            </a:extLst>
          </p:cNvPr>
          <p:cNvCxnSpPr>
            <a:cxnSpLocks/>
          </p:cNvCxnSpPr>
          <p:nvPr/>
        </p:nvCxnSpPr>
        <p:spPr>
          <a:xfrm>
            <a:off x="966535" y="3822080"/>
            <a:ext cx="0" cy="280092"/>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DFC5985-CE3A-4F9D-A39F-F570153A162C}"/>
                  </a:ext>
                </a:extLst>
              </p:cNvPr>
              <p:cNvSpPr txBox="1"/>
              <p:nvPr/>
            </p:nvSpPr>
            <p:spPr>
              <a:xfrm>
                <a:off x="4597126" y="3213896"/>
                <a:ext cx="1616212" cy="111755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r>
                                  <a:rPr lang="fr-FR" b="0" i="1" smtClean="0">
                                    <a:latin typeface="Cambria Math" panose="02040503050406030204" pitchFamily="18" charset="0"/>
                                  </a:rPr>
                                  <m:t>𝑐</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𝑛</m:t>
                                </m:r>
                                <m:r>
                                  <a:rPr lang="fr-FR" i="1">
                                    <a:latin typeface="Cambria Math" panose="02040503050406030204" pitchFamily="18" charset="0"/>
                                  </a:rPr>
                                  <m:t>,1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𝑛</m:t>
                                </m:r>
                                <m:r>
                                  <a:rPr lang="fr-FR" i="1">
                                    <a:latin typeface="Cambria Math" panose="02040503050406030204" pitchFamily="18" charset="0"/>
                                  </a:rPr>
                                  <m:t>,</m:t>
                                </m:r>
                                <m:r>
                                  <a:rPr lang="fr-FR" b="0" i="1" smtClean="0">
                                    <a:latin typeface="Cambria Math" panose="02040503050406030204" pitchFamily="18" charset="0"/>
                                  </a:rPr>
                                  <m:t>𝑐</m:t>
                                </m:r>
                              </m:sub>
                            </m:sSub>
                          </m:e>
                        </m:mr>
                      </m:m>
                    </m:oMath>
                  </m:oMathPara>
                </a14:m>
                <a:endParaRPr lang="fr-FR" dirty="0"/>
              </a:p>
            </p:txBody>
          </p:sp>
        </mc:Choice>
        <mc:Fallback xmlns="">
          <p:sp>
            <p:nvSpPr>
              <p:cNvPr id="23" name="TextBox 22">
                <a:extLst>
                  <a:ext uri="{FF2B5EF4-FFF2-40B4-BE49-F238E27FC236}">
                    <a16:creationId xmlns:a16="http://schemas.microsoft.com/office/drawing/2014/main" id="{ADFC5985-CE3A-4F9D-A39F-F570153A162C}"/>
                  </a:ext>
                </a:extLst>
              </p:cNvPr>
              <p:cNvSpPr txBox="1">
                <a:spLocks noRot="1" noChangeAspect="1" noMove="1" noResize="1" noEditPoints="1" noAdjustHandles="1" noChangeArrowheads="1" noChangeShapeType="1" noTextEdit="1"/>
              </p:cNvSpPr>
              <p:nvPr/>
            </p:nvSpPr>
            <p:spPr>
              <a:xfrm>
                <a:off x="4597126" y="3213896"/>
                <a:ext cx="1616212" cy="1117550"/>
              </a:xfrm>
              <a:prstGeom prst="rect">
                <a:avLst/>
              </a:prstGeom>
              <a:blipFill>
                <a:blip r:embed="rId3"/>
                <a:stretch>
                  <a:fillRect/>
                </a:stretch>
              </a:blipFill>
            </p:spPr>
            <p:txBody>
              <a:bodyPr/>
              <a:lstStyle/>
              <a:p>
                <a:r>
                  <a:rPr lang="fr-FR">
                    <a:noFill/>
                  </a:rPr>
                  <a:t> </a:t>
                </a:r>
              </a:p>
            </p:txBody>
          </p:sp>
        </mc:Fallback>
      </mc:AlternateContent>
      <p:sp>
        <p:nvSpPr>
          <p:cNvPr id="24" name="Left Bracket 23">
            <a:extLst>
              <a:ext uri="{FF2B5EF4-FFF2-40B4-BE49-F238E27FC236}">
                <a16:creationId xmlns:a16="http://schemas.microsoft.com/office/drawing/2014/main" id="{0E690325-4AE9-4940-A4CB-DCD02F0EEE0D}"/>
              </a:ext>
            </a:extLst>
          </p:cNvPr>
          <p:cNvSpPr/>
          <p:nvPr/>
        </p:nvSpPr>
        <p:spPr>
          <a:xfrm>
            <a:off x="4597126" y="3177573"/>
            <a:ext cx="174503" cy="115387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5" name="Left Bracket 24">
            <a:extLst>
              <a:ext uri="{FF2B5EF4-FFF2-40B4-BE49-F238E27FC236}">
                <a16:creationId xmlns:a16="http://schemas.microsoft.com/office/drawing/2014/main" id="{17611296-B73C-42F9-997E-6076253C5083}"/>
              </a:ext>
            </a:extLst>
          </p:cNvPr>
          <p:cNvSpPr/>
          <p:nvPr/>
        </p:nvSpPr>
        <p:spPr>
          <a:xfrm rot="10800000">
            <a:off x="6018565" y="3177572"/>
            <a:ext cx="174503" cy="1164290"/>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36EBAF5-85B7-439F-AD1C-DAE64CCD524A}"/>
                  </a:ext>
                </a:extLst>
              </p:cNvPr>
              <p:cNvSpPr txBox="1"/>
              <p:nvPr/>
            </p:nvSpPr>
            <p:spPr>
              <a:xfrm>
                <a:off x="6417605" y="3234671"/>
                <a:ext cx="468590" cy="1096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fr-FR" i="1" smtClean="0">
                              <a:solidFill>
                                <a:srgbClr val="0070C0"/>
                              </a:solidFill>
                              <a:latin typeface="Cambria Math" panose="02040503050406030204" pitchFamily="18" charset="0"/>
                            </a:rPr>
                          </m:ctrlPr>
                        </m:mPr>
                        <m:mr>
                          <m:e>
                            <m:sSub>
                              <m:sSubPr>
                                <m:ctrlPr>
                                  <a:rPr lang="fr-FR" i="1">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𝑦</m:t>
                                </m:r>
                              </m:e>
                              <m:sub>
                                <m:r>
                                  <a:rPr lang="fr-FR" i="1">
                                    <a:solidFill>
                                      <a:srgbClr val="0070C0"/>
                                    </a:solidFill>
                                    <a:latin typeface="Cambria Math" panose="02040503050406030204" pitchFamily="18" charset="0"/>
                                  </a:rPr>
                                  <m:t>1</m:t>
                                </m:r>
                              </m:sub>
                            </m:sSub>
                          </m:e>
                        </m:mr>
                        <m:mr>
                          <m:e>
                            <m:r>
                              <a:rPr lang="fr-FR" i="1">
                                <a:solidFill>
                                  <a:srgbClr val="0070C0"/>
                                </a:solidFill>
                                <a:latin typeface="Cambria Math" panose="02040503050406030204" pitchFamily="18" charset="0"/>
                              </a:rPr>
                              <m:t>.</m:t>
                            </m:r>
                          </m:e>
                        </m:mr>
                        <m:mr>
                          <m:e>
                            <m:r>
                              <a:rPr lang="fr-FR" i="1">
                                <a:solidFill>
                                  <a:srgbClr val="0070C0"/>
                                </a:solidFill>
                                <a:latin typeface="Cambria Math" panose="02040503050406030204" pitchFamily="18" charset="0"/>
                              </a:rPr>
                              <m:t>.</m:t>
                            </m:r>
                          </m:e>
                        </m:mr>
                        <m:mr>
                          <m:e>
                            <m:sSub>
                              <m:sSubPr>
                                <m:ctrlPr>
                                  <a:rPr lang="fr-FR" i="1">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𝑦</m:t>
                                </m:r>
                              </m:e>
                              <m:sub>
                                <m:r>
                                  <a:rPr lang="fr-FR" b="0" i="1" smtClean="0">
                                    <a:solidFill>
                                      <a:srgbClr val="0070C0"/>
                                    </a:solidFill>
                                    <a:latin typeface="Cambria Math" panose="02040503050406030204" pitchFamily="18" charset="0"/>
                                  </a:rPr>
                                  <m:t>𝑛</m:t>
                                </m:r>
                              </m:sub>
                            </m:sSub>
                          </m:e>
                        </m:mr>
                      </m:m>
                    </m:oMath>
                  </m:oMathPara>
                </a14:m>
                <a:endParaRPr lang="fr-FR" dirty="0"/>
              </a:p>
            </p:txBody>
          </p:sp>
        </mc:Choice>
        <mc:Fallback xmlns="">
          <p:sp>
            <p:nvSpPr>
              <p:cNvPr id="26" name="TextBox 25">
                <a:extLst>
                  <a:ext uri="{FF2B5EF4-FFF2-40B4-BE49-F238E27FC236}">
                    <a16:creationId xmlns:a16="http://schemas.microsoft.com/office/drawing/2014/main" id="{736EBAF5-85B7-439F-AD1C-DAE64CCD524A}"/>
                  </a:ext>
                </a:extLst>
              </p:cNvPr>
              <p:cNvSpPr txBox="1">
                <a:spLocks noRot="1" noChangeAspect="1" noMove="1" noResize="1" noEditPoints="1" noAdjustHandles="1" noChangeArrowheads="1" noChangeShapeType="1" noTextEdit="1"/>
              </p:cNvSpPr>
              <p:nvPr/>
            </p:nvSpPr>
            <p:spPr>
              <a:xfrm>
                <a:off x="6417605" y="3234671"/>
                <a:ext cx="468590" cy="1096775"/>
              </a:xfrm>
              <a:prstGeom prst="rect">
                <a:avLst/>
              </a:prstGeom>
              <a:blipFill>
                <a:blip r:embed="rId4"/>
                <a:stretch>
                  <a:fillRect/>
                </a:stretch>
              </a:blipFill>
            </p:spPr>
            <p:txBody>
              <a:bodyPr/>
              <a:lstStyle/>
              <a:p>
                <a:r>
                  <a:rPr lang="fr-FR">
                    <a:noFill/>
                  </a:rPr>
                  <a:t> </a:t>
                </a:r>
              </a:p>
            </p:txBody>
          </p:sp>
        </mc:Fallback>
      </mc:AlternateContent>
      <p:sp>
        <p:nvSpPr>
          <p:cNvPr id="27" name="Left Bracket 26">
            <a:extLst>
              <a:ext uri="{FF2B5EF4-FFF2-40B4-BE49-F238E27FC236}">
                <a16:creationId xmlns:a16="http://schemas.microsoft.com/office/drawing/2014/main" id="{ACC4A5BF-8B7B-4C76-B5D1-8EB039099010}"/>
              </a:ext>
            </a:extLst>
          </p:cNvPr>
          <p:cNvSpPr/>
          <p:nvPr/>
        </p:nvSpPr>
        <p:spPr>
          <a:xfrm>
            <a:off x="6354730" y="3198348"/>
            <a:ext cx="174502" cy="1133098"/>
          </a:xfrm>
          <a:prstGeom prst="leftBracket">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0070C0"/>
              </a:solidFill>
            </a:endParaRPr>
          </a:p>
        </p:txBody>
      </p:sp>
      <p:sp>
        <p:nvSpPr>
          <p:cNvPr id="28" name="Left Bracket 27">
            <a:extLst>
              <a:ext uri="{FF2B5EF4-FFF2-40B4-BE49-F238E27FC236}">
                <a16:creationId xmlns:a16="http://schemas.microsoft.com/office/drawing/2014/main" id="{F71557E4-C4CF-4A51-94EE-C28880845B6B}"/>
              </a:ext>
            </a:extLst>
          </p:cNvPr>
          <p:cNvSpPr/>
          <p:nvPr/>
        </p:nvSpPr>
        <p:spPr>
          <a:xfrm rot="10800000">
            <a:off x="6704659" y="3187961"/>
            <a:ext cx="181536" cy="1153873"/>
          </a:xfrm>
          <a:prstGeom prst="leftBracket">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30" name="Straight Arrow Connector 29">
            <a:extLst>
              <a:ext uri="{FF2B5EF4-FFF2-40B4-BE49-F238E27FC236}">
                <a16:creationId xmlns:a16="http://schemas.microsoft.com/office/drawing/2014/main" id="{7D1F0DE5-798C-43DF-BD34-EDE0FDA34066}"/>
              </a:ext>
            </a:extLst>
          </p:cNvPr>
          <p:cNvCxnSpPr>
            <a:cxnSpLocks/>
          </p:cNvCxnSpPr>
          <p:nvPr/>
        </p:nvCxnSpPr>
        <p:spPr>
          <a:xfrm>
            <a:off x="2420094" y="3772222"/>
            <a:ext cx="1888629" cy="0"/>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0305A883-B728-46DF-9914-850D720C52E8}"/>
              </a:ext>
            </a:extLst>
          </p:cNvPr>
          <p:cNvSpPr/>
          <p:nvPr/>
        </p:nvSpPr>
        <p:spPr>
          <a:xfrm>
            <a:off x="9974199" y="2990502"/>
            <a:ext cx="2113529" cy="717550"/>
          </a:xfrm>
          <a:prstGeom prst="ellipse">
            <a:avLst/>
          </a:prstGeom>
          <a:solidFill>
            <a:schemeClr val="bg1"/>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B050"/>
                </a:solidFill>
              </a:rPr>
              <a:t>Algorithme(s)  Classification</a:t>
            </a:r>
          </a:p>
        </p:txBody>
      </p:sp>
      <p:sp>
        <p:nvSpPr>
          <p:cNvPr id="32" name="TextBox 31">
            <a:extLst>
              <a:ext uri="{FF2B5EF4-FFF2-40B4-BE49-F238E27FC236}">
                <a16:creationId xmlns:a16="http://schemas.microsoft.com/office/drawing/2014/main" id="{C519D907-CBD1-44F5-A025-116FC1B7C954}"/>
              </a:ext>
            </a:extLst>
          </p:cNvPr>
          <p:cNvSpPr txBox="1"/>
          <p:nvPr/>
        </p:nvSpPr>
        <p:spPr>
          <a:xfrm>
            <a:off x="7503331" y="947640"/>
            <a:ext cx="2014013" cy="461665"/>
          </a:xfrm>
          <a:prstGeom prst="rect">
            <a:avLst/>
          </a:prstGeom>
          <a:noFill/>
        </p:spPr>
        <p:txBody>
          <a:bodyPr wrap="none" rtlCol="0">
            <a:spAutoFit/>
          </a:bodyPr>
          <a:lstStyle/>
          <a:p>
            <a:r>
              <a:rPr lang="fr-FR" sz="2400" b="1" i="1" dirty="0"/>
              <a:t>Apprentissage</a:t>
            </a:r>
          </a:p>
        </p:txBody>
      </p:sp>
      <p:sp>
        <p:nvSpPr>
          <p:cNvPr id="33" name="TextBox 32">
            <a:extLst>
              <a:ext uri="{FF2B5EF4-FFF2-40B4-BE49-F238E27FC236}">
                <a16:creationId xmlns:a16="http://schemas.microsoft.com/office/drawing/2014/main" id="{0D9F5ADA-9E46-4F36-8BE7-8844E92F08AD}"/>
              </a:ext>
            </a:extLst>
          </p:cNvPr>
          <p:cNvSpPr txBox="1"/>
          <p:nvPr/>
        </p:nvSpPr>
        <p:spPr>
          <a:xfrm>
            <a:off x="6664036" y="1416339"/>
            <a:ext cx="5423692" cy="1477328"/>
          </a:xfrm>
          <a:prstGeom prst="rect">
            <a:avLst/>
          </a:prstGeom>
          <a:noFill/>
        </p:spPr>
        <p:txBody>
          <a:bodyPr wrap="square" rtlCol="0">
            <a:spAutoFit/>
          </a:bodyPr>
          <a:lstStyle/>
          <a:p>
            <a:r>
              <a:rPr lang="fr-FR" dirty="0" err="1">
                <a:solidFill>
                  <a:srgbClr val="FFC000"/>
                </a:solidFill>
              </a:rPr>
              <a:t>Embeddings</a:t>
            </a:r>
            <a:endParaRPr lang="fr-FR" dirty="0">
              <a:solidFill>
                <a:srgbClr val="FFC000"/>
              </a:solidFill>
            </a:endParaRPr>
          </a:p>
          <a:p>
            <a:r>
              <a:rPr lang="fr-FR" dirty="0"/>
              <a:t>Algorithmes </a:t>
            </a:r>
            <a:r>
              <a:rPr lang="fr-FR" dirty="0">
                <a:solidFill>
                  <a:srgbClr val="6699FF"/>
                </a:solidFill>
              </a:rPr>
              <a:t>classiques</a:t>
            </a:r>
            <a:r>
              <a:rPr lang="fr-FR" dirty="0"/>
              <a:t> // </a:t>
            </a:r>
            <a:r>
              <a:rPr lang="fr-FR" dirty="0">
                <a:solidFill>
                  <a:srgbClr val="00B050"/>
                </a:solidFill>
              </a:rPr>
              <a:t>DL classiques</a:t>
            </a:r>
            <a:r>
              <a:rPr lang="fr-FR" dirty="0"/>
              <a:t> // </a:t>
            </a:r>
            <a:r>
              <a:rPr lang="fr-FR" dirty="0">
                <a:solidFill>
                  <a:srgbClr val="FFC000"/>
                </a:solidFill>
              </a:rPr>
              <a:t>Transformers</a:t>
            </a:r>
          </a:p>
          <a:p>
            <a:r>
              <a:rPr lang="fr-FR" dirty="0"/>
              <a:t>Mesure d’Evaluation</a:t>
            </a:r>
          </a:p>
          <a:p>
            <a:r>
              <a:rPr lang="fr-FR" dirty="0"/>
              <a:t>Apprentissage / Validation // Test</a:t>
            </a:r>
          </a:p>
          <a:p>
            <a:r>
              <a:rPr lang="fr-FR" dirty="0"/>
              <a:t>Choix </a:t>
            </a:r>
            <a:r>
              <a:rPr lang="fr-FR" dirty="0" err="1"/>
              <a:t>Hyper-paramètres</a:t>
            </a:r>
            <a:endParaRPr lang="fr-FR" dirty="0"/>
          </a:p>
        </p:txBody>
      </p:sp>
      <p:cxnSp>
        <p:nvCxnSpPr>
          <p:cNvPr id="36" name="Straight Arrow Connector 35">
            <a:extLst>
              <a:ext uri="{FF2B5EF4-FFF2-40B4-BE49-F238E27FC236}">
                <a16:creationId xmlns:a16="http://schemas.microsoft.com/office/drawing/2014/main" id="{8BAB56E3-527A-4191-A992-BD1933D833AA}"/>
              </a:ext>
            </a:extLst>
          </p:cNvPr>
          <p:cNvCxnSpPr>
            <a:cxnSpLocks/>
          </p:cNvCxnSpPr>
          <p:nvPr/>
        </p:nvCxnSpPr>
        <p:spPr>
          <a:xfrm>
            <a:off x="6973682" y="3656588"/>
            <a:ext cx="850073" cy="574733"/>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3218FDBC-653F-4482-87DA-EBBF6A4A1F99}"/>
              </a:ext>
            </a:extLst>
          </p:cNvPr>
          <p:cNvSpPr/>
          <p:nvPr/>
        </p:nvSpPr>
        <p:spPr>
          <a:xfrm>
            <a:off x="7932326" y="4087512"/>
            <a:ext cx="1599237" cy="517868"/>
          </a:xfrm>
          <a:prstGeom prst="rect">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40" name="TextBox 39">
            <a:extLst>
              <a:ext uri="{FF2B5EF4-FFF2-40B4-BE49-F238E27FC236}">
                <a16:creationId xmlns:a16="http://schemas.microsoft.com/office/drawing/2014/main" id="{F5D0072E-DD19-4F11-B6D0-DB87818E7A8B}"/>
              </a:ext>
            </a:extLst>
          </p:cNvPr>
          <p:cNvSpPr txBox="1"/>
          <p:nvPr/>
        </p:nvSpPr>
        <p:spPr>
          <a:xfrm>
            <a:off x="7911242" y="4157168"/>
            <a:ext cx="1599237" cy="369332"/>
          </a:xfrm>
          <a:prstGeom prst="rect">
            <a:avLst/>
          </a:prstGeom>
          <a:noFill/>
        </p:spPr>
        <p:txBody>
          <a:bodyPr wrap="square" rtlCol="0">
            <a:spAutoFit/>
          </a:bodyPr>
          <a:lstStyle/>
          <a:p>
            <a:pPr algn="ctr"/>
            <a:r>
              <a:rPr lang="fr-FR" b="1" dirty="0"/>
              <a:t>Apprentissage</a:t>
            </a:r>
            <a:endParaRPr lang="fr-FR" sz="2000" b="1" dirty="0"/>
          </a:p>
        </p:txBody>
      </p:sp>
      <p:sp>
        <p:nvSpPr>
          <p:cNvPr id="41" name="Pentagon 40">
            <a:extLst>
              <a:ext uri="{FF2B5EF4-FFF2-40B4-BE49-F238E27FC236}">
                <a16:creationId xmlns:a16="http://schemas.microsoft.com/office/drawing/2014/main" id="{8754FEF4-F79F-40AF-81C7-E96495C18D31}"/>
              </a:ext>
            </a:extLst>
          </p:cNvPr>
          <p:cNvSpPr/>
          <p:nvPr/>
        </p:nvSpPr>
        <p:spPr>
          <a:xfrm rot="10800000" flipV="1">
            <a:off x="7873883" y="5101807"/>
            <a:ext cx="1730444" cy="834648"/>
          </a:xfrm>
          <a:prstGeom prst="pentagon">
            <a:avLst/>
          </a:prstGeom>
          <a:solidFill>
            <a:schemeClr val="bg1"/>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4" name="Straight Arrow Connector 43">
            <a:extLst>
              <a:ext uri="{FF2B5EF4-FFF2-40B4-BE49-F238E27FC236}">
                <a16:creationId xmlns:a16="http://schemas.microsoft.com/office/drawing/2014/main" id="{19EC2917-1C9E-4F99-A60B-9DCE42107FB9}"/>
              </a:ext>
            </a:extLst>
          </p:cNvPr>
          <p:cNvCxnSpPr>
            <a:cxnSpLocks/>
          </p:cNvCxnSpPr>
          <p:nvPr/>
        </p:nvCxnSpPr>
        <p:spPr>
          <a:xfrm flipH="1">
            <a:off x="9644991" y="3654583"/>
            <a:ext cx="593206" cy="539569"/>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CC049DF9-D587-4CD7-97D1-33145865CA8F}"/>
              </a:ext>
            </a:extLst>
          </p:cNvPr>
          <p:cNvSpPr txBox="1"/>
          <p:nvPr/>
        </p:nvSpPr>
        <p:spPr>
          <a:xfrm flipH="1">
            <a:off x="8272925" y="5233832"/>
            <a:ext cx="1028700" cy="646331"/>
          </a:xfrm>
          <a:prstGeom prst="rect">
            <a:avLst/>
          </a:prstGeom>
          <a:noFill/>
        </p:spPr>
        <p:txBody>
          <a:bodyPr wrap="square" rtlCol="0">
            <a:spAutoFit/>
          </a:bodyPr>
          <a:lstStyle/>
          <a:p>
            <a:r>
              <a:rPr lang="fr-FR" b="1" dirty="0">
                <a:solidFill>
                  <a:srgbClr val="FF0000"/>
                </a:solidFill>
              </a:rPr>
              <a:t>Modèle</a:t>
            </a:r>
          </a:p>
          <a:p>
            <a:r>
              <a:rPr lang="fr-FR" b="1" dirty="0">
                <a:solidFill>
                  <a:srgbClr val="FF0000"/>
                </a:solidFill>
              </a:rPr>
              <a:t>Prédictif</a:t>
            </a:r>
          </a:p>
        </p:txBody>
      </p:sp>
      <p:cxnSp>
        <p:nvCxnSpPr>
          <p:cNvPr id="51" name="Straight Arrow Connector 50">
            <a:extLst>
              <a:ext uri="{FF2B5EF4-FFF2-40B4-BE49-F238E27FC236}">
                <a16:creationId xmlns:a16="http://schemas.microsoft.com/office/drawing/2014/main" id="{B75FD523-86B5-48A7-99D9-483CE9A34451}"/>
              </a:ext>
            </a:extLst>
          </p:cNvPr>
          <p:cNvCxnSpPr>
            <a:cxnSpLocks/>
          </p:cNvCxnSpPr>
          <p:nvPr/>
        </p:nvCxnSpPr>
        <p:spPr>
          <a:xfrm>
            <a:off x="8739105" y="4701668"/>
            <a:ext cx="0" cy="342067"/>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1CE82DB-B5BE-47AC-834C-2E3FF29AC4B8}"/>
              </a:ext>
            </a:extLst>
          </p:cNvPr>
          <p:cNvCxnSpPr>
            <a:cxnSpLocks/>
          </p:cNvCxnSpPr>
          <p:nvPr/>
        </p:nvCxnSpPr>
        <p:spPr>
          <a:xfrm>
            <a:off x="2360081" y="6043886"/>
            <a:ext cx="1888629" cy="0"/>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623085DC-09BF-48CE-A935-85A6F1462719}"/>
                  </a:ext>
                </a:extLst>
              </p:cNvPr>
              <p:cNvSpPr txBox="1"/>
              <p:nvPr/>
            </p:nvSpPr>
            <p:spPr>
              <a:xfrm>
                <a:off x="4650245" y="5859220"/>
                <a:ext cx="14191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b="0" i="1" smtClean="0">
                                    <a:latin typeface="Cambria Math" panose="02040503050406030204" pitchFamily="18" charset="0"/>
                                  </a:rPr>
                                  <m:t> </m:t>
                                </m:r>
                                <m:r>
                                  <a:rPr lang="fr-FR" i="1">
                                    <a:latin typeface="Cambria Math" panose="02040503050406030204" pitchFamily="18" charset="0"/>
                                  </a:rPr>
                                  <m:t>𝑥</m:t>
                                </m:r>
                              </m:e>
                              <m:sub>
                                <m:r>
                                  <a:rPr lang="fr-FR" i="1">
                                    <a:latin typeface="Cambria Math" panose="02040503050406030204" pitchFamily="18" charset="0"/>
                                  </a:rPr>
                                  <m:t>1</m:t>
                                </m:r>
                              </m:sub>
                            </m:sSub>
                          </m:e>
                          <m:e>
                            <m:r>
                              <a:rPr lang="fr-FR" i="1">
                                <a:latin typeface="Cambria Math" panose="02040503050406030204" pitchFamily="18" charset="0"/>
                              </a:rPr>
                              <m:t>…</m:t>
                            </m:r>
                          </m:e>
                          <m:e>
                            <m:r>
                              <a:rPr lang="fr-FR" b="0" i="1" smtClean="0">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𝑐</m:t>
                                </m:r>
                              </m:sub>
                            </m:sSub>
                          </m:e>
                        </m:mr>
                      </m:m>
                    </m:oMath>
                  </m:oMathPara>
                </a14:m>
                <a:endParaRPr lang="fr-FR" dirty="0"/>
              </a:p>
            </p:txBody>
          </p:sp>
        </mc:Choice>
        <mc:Fallback xmlns="">
          <p:sp>
            <p:nvSpPr>
              <p:cNvPr id="57" name="TextBox 56">
                <a:extLst>
                  <a:ext uri="{FF2B5EF4-FFF2-40B4-BE49-F238E27FC236}">
                    <a16:creationId xmlns:a16="http://schemas.microsoft.com/office/drawing/2014/main" id="{623085DC-09BF-48CE-A935-85A6F1462719}"/>
                  </a:ext>
                </a:extLst>
              </p:cNvPr>
              <p:cNvSpPr txBox="1">
                <a:spLocks noRot="1" noChangeAspect="1" noMove="1" noResize="1" noEditPoints="1" noAdjustHandles="1" noChangeArrowheads="1" noChangeShapeType="1" noTextEdit="1"/>
              </p:cNvSpPr>
              <p:nvPr/>
            </p:nvSpPr>
            <p:spPr>
              <a:xfrm>
                <a:off x="4650245" y="5859220"/>
                <a:ext cx="1419170" cy="369332"/>
              </a:xfrm>
              <a:prstGeom prst="rect">
                <a:avLst/>
              </a:prstGeom>
              <a:blipFill>
                <a:blip r:embed="rId4"/>
                <a:stretch>
                  <a:fillRect/>
                </a:stretch>
              </a:blipFill>
            </p:spPr>
            <p:txBody>
              <a:bodyPr/>
              <a:lstStyle/>
              <a:p>
                <a:r>
                  <a:rPr lang="fr-FR">
                    <a:noFill/>
                  </a:rPr>
                  <a:t> </a:t>
                </a:r>
              </a:p>
            </p:txBody>
          </p:sp>
        </mc:Fallback>
      </mc:AlternateContent>
      <p:sp>
        <p:nvSpPr>
          <p:cNvPr id="58" name="Left Bracket 57">
            <a:extLst>
              <a:ext uri="{FF2B5EF4-FFF2-40B4-BE49-F238E27FC236}">
                <a16:creationId xmlns:a16="http://schemas.microsoft.com/office/drawing/2014/main" id="{B93C44CC-7E1D-4BC7-B1CA-6E31DB5C4653}"/>
              </a:ext>
            </a:extLst>
          </p:cNvPr>
          <p:cNvSpPr/>
          <p:nvPr/>
        </p:nvSpPr>
        <p:spPr>
          <a:xfrm>
            <a:off x="4650245" y="5822897"/>
            <a:ext cx="194773" cy="40565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9" name="Left Bracket 58">
            <a:extLst>
              <a:ext uri="{FF2B5EF4-FFF2-40B4-BE49-F238E27FC236}">
                <a16:creationId xmlns:a16="http://schemas.microsoft.com/office/drawing/2014/main" id="{1BBBA0D4-8E51-4D4E-B0A3-E107F218FDF2}"/>
              </a:ext>
            </a:extLst>
          </p:cNvPr>
          <p:cNvSpPr/>
          <p:nvPr/>
        </p:nvSpPr>
        <p:spPr>
          <a:xfrm rot="10800000">
            <a:off x="5995105" y="5850063"/>
            <a:ext cx="155916" cy="385809"/>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61" name="Straight Arrow Connector 60">
            <a:extLst>
              <a:ext uri="{FF2B5EF4-FFF2-40B4-BE49-F238E27FC236}">
                <a16:creationId xmlns:a16="http://schemas.microsoft.com/office/drawing/2014/main" id="{F6C64005-46AD-42E1-A681-F96EC5AD9905}"/>
              </a:ext>
            </a:extLst>
          </p:cNvPr>
          <p:cNvCxnSpPr>
            <a:cxnSpLocks/>
          </p:cNvCxnSpPr>
          <p:nvPr/>
        </p:nvCxnSpPr>
        <p:spPr>
          <a:xfrm flipV="1">
            <a:off x="6487738" y="5702301"/>
            <a:ext cx="1444588" cy="292227"/>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25B4E134-7E89-422C-99B1-6885D76FA778}"/>
              </a:ext>
            </a:extLst>
          </p:cNvPr>
          <p:cNvSpPr txBox="1"/>
          <p:nvPr/>
        </p:nvSpPr>
        <p:spPr>
          <a:xfrm>
            <a:off x="8032189" y="6351809"/>
            <a:ext cx="1478290" cy="461665"/>
          </a:xfrm>
          <a:prstGeom prst="rect">
            <a:avLst/>
          </a:prstGeom>
          <a:noFill/>
        </p:spPr>
        <p:txBody>
          <a:bodyPr wrap="none" rtlCol="0">
            <a:spAutoFit/>
          </a:bodyPr>
          <a:lstStyle/>
          <a:p>
            <a:r>
              <a:rPr lang="fr-FR" sz="2400" b="1" i="1" dirty="0"/>
              <a:t>Prédiction</a:t>
            </a:r>
          </a:p>
        </p:txBody>
      </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E604DDBB-882F-4A25-9021-9FF19A5494D2}"/>
                  </a:ext>
                </a:extLst>
              </p:cNvPr>
              <p:cNvSpPr txBox="1"/>
              <p:nvPr/>
            </p:nvSpPr>
            <p:spPr>
              <a:xfrm>
                <a:off x="5796910" y="4526500"/>
                <a:ext cx="9442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solidFill>
                            <a:srgbClr val="0070C0"/>
                          </a:solidFill>
                          <a:latin typeface="Cambria Math" panose="02040503050406030204" pitchFamily="18" charset="0"/>
                        </a:rPr>
                        <m:t>𝑦</m:t>
                      </m:r>
                      <m:r>
                        <a:rPr lang="fr-FR" b="0" i="1" smtClean="0">
                          <a:latin typeface="Cambria Math" panose="02040503050406030204" pitchFamily="18" charset="0"/>
                        </a:rPr>
                        <m:t>=</m:t>
                      </m:r>
                      <m:r>
                        <a:rPr lang="fr-FR" b="0" i="1" smtClean="0">
                          <a:solidFill>
                            <a:srgbClr val="FF0000"/>
                          </a:solidFill>
                          <a:latin typeface="Cambria Math" panose="02040503050406030204" pitchFamily="18" charset="0"/>
                        </a:rPr>
                        <m:t>𝑓</m:t>
                      </m:r>
                      <m:r>
                        <a:rPr lang="fr-FR" b="0" i="1" smtClean="0">
                          <a:latin typeface="Cambria Math" panose="02040503050406030204" pitchFamily="18" charset="0"/>
                        </a:rPr>
                        <m:t>(</m:t>
                      </m:r>
                      <m:r>
                        <a:rPr lang="fr-FR" b="0" i="1" smtClean="0">
                          <a:latin typeface="Cambria Math" panose="02040503050406030204" pitchFamily="18" charset="0"/>
                        </a:rPr>
                        <m:t>𝑥</m:t>
                      </m:r>
                      <m:r>
                        <a:rPr lang="fr-FR" b="0" i="1" smtClean="0">
                          <a:latin typeface="Cambria Math" panose="02040503050406030204" pitchFamily="18" charset="0"/>
                        </a:rPr>
                        <m:t>)</m:t>
                      </m:r>
                    </m:oMath>
                  </m:oMathPara>
                </a14:m>
                <a:endParaRPr lang="fr-FR" dirty="0"/>
              </a:p>
            </p:txBody>
          </p:sp>
        </mc:Choice>
        <mc:Fallback xmlns="">
          <p:sp>
            <p:nvSpPr>
              <p:cNvPr id="65" name="TextBox 64">
                <a:extLst>
                  <a:ext uri="{FF2B5EF4-FFF2-40B4-BE49-F238E27FC236}">
                    <a16:creationId xmlns:a16="http://schemas.microsoft.com/office/drawing/2014/main" id="{E604DDBB-882F-4A25-9021-9FF19A5494D2}"/>
                  </a:ext>
                </a:extLst>
              </p:cNvPr>
              <p:cNvSpPr txBox="1">
                <a:spLocks noRot="1" noChangeAspect="1" noMove="1" noResize="1" noEditPoints="1" noAdjustHandles="1" noChangeArrowheads="1" noChangeShapeType="1" noTextEdit="1"/>
              </p:cNvSpPr>
              <p:nvPr/>
            </p:nvSpPr>
            <p:spPr>
              <a:xfrm>
                <a:off x="5796910" y="4526500"/>
                <a:ext cx="944233" cy="276999"/>
              </a:xfrm>
              <a:prstGeom prst="rect">
                <a:avLst/>
              </a:prstGeom>
              <a:blipFill>
                <a:blip r:embed="rId5"/>
                <a:stretch>
                  <a:fillRect l="-5806" t="-4444" r="-8387" b="-3555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E0D5DB96-844D-4035-8181-C71510C605DE}"/>
                  </a:ext>
                </a:extLst>
              </p:cNvPr>
              <p:cNvSpPr txBox="1"/>
              <p:nvPr/>
            </p:nvSpPr>
            <p:spPr>
              <a:xfrm>
                <a:off x="9159015" y="4869449"/>
                <a:ext cx="966418" cy="384914"/>
              </a:xfrm>
              <a:prstGeom prst="rect">
                <a:avLst/>
              </a:prstGeom>
              <a:noFill/>
            </p:spPr>
            <p:txBody>
              <a:bodyPr wrap="none" rtlCol="0">
                <a:spAutoFit/>
              </a:bodyPr>
              <a:lstStyle/>
              <a:p>
                <a:r>
                  <a:rPr lang="fr-FR" dirty="0"/>
                  <a:t> </a:t>
                </a:r>
                <a14:m>
                  <m:oMath xmlns:m="http://schemas.openxmlformats.org/officeDocument/2006/math">
                    <m:acc>
                      <m:accPr>
                        <m:chr m:val="̂"/>
                        <m:ctrlPr>
                          <a:rPr lang="fr-FR" i="1" smtClean="0">
                            <a:solidFill>
                              <a:srgbClr val="0070C0"/>
                            </a:solidFill>
                            <a:latin typeface="Cambria Math" panose="02040503050406030204" pitchFamily="18" charset="0"/>
                          </a:rPr>
                        </m:ctrlPr>
                      </m:accPr>
                      <m:e>
                        <m:r>
                          <a:rPr lang="fr-FR" i="1">
                            <a:solidFill>
                              <a:srgbClr val="0070C0"/>
                            </a:solidFill>
                            <a:latin typeface="Cambria Math" panose="02040503050406030204" pitchFamily="18" charset="0"/>
                          </a:rPr>
                          <m:t>𝑦</m:t>
                        </m:r>
                      </m:e>
                    </m:acc>
                  </m:oMath>
                </a14:m>
                <a:r>
                  <a:rPr lang="fr-FR" dirty="0">
                    <a:solidFill>
                      <a:srgbClr val="0070C0"/>
                    </a:solidFill>
                  </a:rPr>
                  <a:t> </a:t>
                </a:r>
                <a:r>
                  <a:rPr lang="fr-FR" dirty="0"/>
                  <a:t>= </a:t>
                </a:r>
                <a14:m>
                  <m:oMath xmlns:m="http://schemas.openxmlformats.org/officeDocument/2006/math">
                    <m:acc>
                      <m:accPr>
                        <m:chr m:val="̂"/>
                        <m:ctrlPr>
                          <a:rPr lang="fr-FR" i="1" smtClean="0">
                            <a:solidFill>
                              <a:srgbClr val="FF0000"/>
                            </a:solidFill>
                            <a:latin typeface="Cambria Math" panose="02040503050406030204" pitchFamily="18" charset="0"/>
                          </a:rPr>
                        </m:ctrlPr>
                      </m:accPr>
                      <m:e>
                        <m:r>
                          <a:rPr lang="fr-FR" i="1">
                            <a:solidFill>
                              <a:srgbClr val="FF0000"/>
                            </a:solidFill>
                            <a:latin typeface="Cambria Math" panose="02040503050406030204" pitchFamily="18" charset="0"/>
                          </a:rPr>
                          <m:t>𝑓</m:t>
                        </m:r>
                      </m:e>
                    </m:acc>
                  </m:oMath>
                </a14:m>
                <a:r>
                  <a:rPr lang="fr-FR" dirty="0"/>
                  <a:t>(x)</a:t>
                </a:r>
              </a:p>
            </p:txBody>
          </p:sp>
        </mc:Choice>
        <mc:Fallback xmlns="">
          <p:sp>
            <p:nvSpPr>
              <p:cNvPr id="67" name="TextBox 66">
                <a:extLst>
                  <a:ext uri="{FF2B5EF4-FFF2-40B4-BE49-F238E27FC236}">
                    <a16:creationId xmlns:a16="http://schemas.microsoft.com/office/drawing/2014/main" id="{E0D5DB96-844D-4035-8181-C71510C605DE}"/>
                  </a:ext>
                </a:extLst>
              </p:cNvPr>
              <p:cNvSpPr txBox="1">
                <a:spLocks noRot="1" noChangeAspect="1" noMove="1" noResize="1" noEditPoints="1" noAdjustHandles="1" noChangeArrowheads="1" noChangeShapeType="1" noTextEdit="1"/>
              </p:cNvSpPr>
              <p:nvPr/>
            </p:nvSpPr>
            <p:spPr>
              <a:xfrm>
                <a:off x="9159015" y="4869449"/>
                <a:ext cx="966418" cy="384914"/>
              </a:xfrm>
              <a:prstGeom prst="rect">
                <a:avLst/>
              </a:prstGeom>
              <a:blipFill>
                <a:blip r:embed="rId6"/>
                <a:stretch>
                  <a:fillRect t="-7937" r="-5660" b="-25397"/>
                </a:stretch>
              </a:blipFill>
            </p:spPr>
            <p:txBody>
              <a:bodyPr/>
              <a:lstStyle/>
              <a:p>
                <a:r>
                  <a:rPr lang="fr-FR">
                    <a:noFill/>
                  </a:rPr>
                  <a:t> </a:t>
                </a:r>
              </a:p>
            </p:txBody>
          </p:sp>
        </mc:Fallback>
      </mc:AlternateContent>
      <p:cxnSp>
        <p:nvCxnSpPr>
          <p:cNvPr id="68" name="Straight Arrow Connector 67">
            <a:extLst>
              <a:ext uri="{FF2B5EF4-FFF2-40B4-BE49-F238E27FC236}">
                <a16:creationId xmlns:a16="http://schemas.microsoft.com/office/drawing/2014/main" id="{E39DDA67-EFF1-45E0-937F-63F70DCCE0F1}"/>
              </a:ext>
            </a:extLst>
          </p:cNvPr>
          <p:cNvCxnSpPr>
            <a:cxnSpLocks/>
          </p:cNvCxnSpPr>
          <p:nvPr/>
        </p:nvCxnSpPr>
        <p:spPr>
          <a:xfrm>
            <a:off x="9531563" y="5756265"/>
            <a:ext cx="828243" cy="204131"/>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55DF42E0-13E0-409E-90B4-3A02B80BF5EF}"/>
                  </a:ext>
                </a:extLst>
              </p:cNvPr>
              <p:cNvSpPr txBox="1"/>
              <p:nvPr/>
            </p:nvSpPr>
            <p:spPr>
              <a:xfrm>
                <a:off x="10861896" y="5580677"/>
                <a:ext cx="4775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fr-FR" i="1" smtClean="0">
                              <a:solidFill>
                                <a:srgbClr val="0070C0"/>
                              </a:solidFill>
                              <a:latin typeface="Cambria Math" panose="02040503050406030204" pitchFamily="18" charset="0"/>
                            </a:rPr>
                          </m:ctrlPr>
                        </m:mPr>
                        <m:mr>
                          <m:e>
                            <m:sSub>
                              <m:sSubPr>
                                <m:ctrlPr>
                                  <a:rPr lang="fr-FR" i="1">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𝑦</m:t>
                                </m:r>
                              </m:e>
                              <m:sub>
                                <m:r>
                                  <a:rPr lang="fr-FR" b="0" i="1" smtClean="0">
                                    <a:solidFill>
                                      <a:srgbClr val="0070C0"/>
                                    </a:solidFill>
                                    <a:latin typeface="Cambria Math" panose="02040503050406030204" pitchFamily="18" charset="0"/>
                                  </a:rPr>
                                  <m:t>𝑑</m:t>
                                </m:r>
                              </m:sub>
                            </m:sSub>
                          </m:e>
                        </m:mr>
                      </m:m>
                    </m:oMath>
                  </m:oMathPara>
                </a14:m>
                <a:endParaRPr lang="fr-FR" dirty="0"/>
              </a:p>
            </p:txBody>
          </p:sp>
        </mc:Choice>
        <mc:Fallback xmlns="">
          <p:sp>
            <p:nvSpPr>
              <p:cNvPr id="71" name="TextBox 70">
                <a:extLst>
                  <a:ext uri="{FF2B5EF4-FFF2-40B4-BE49-F238E27FC236}">
                    <a16:creationId xmlns:a16="http://schemas.microsoft.com/office/drawing/2014/main" id="{55DF42E0-13E0-409E-90B4-3A02B80BF5EF}"/>
                  </a:ext>
                </a:extLst>
              </p:cNvPr>
              <p:cNvSpPr txBox="1">
                <a:spLocks noRot="1" noChangeAspect="1" noMove="1" noResize="1" noEditPoints="1" noAdjustHandles="1" noChangeArrowheads="1" noChangeShapeType="1" noTextEdit="1"/>
              </p:cNvSpPr>
              <p:nvPr/>
            </p:nvSpPr>
            <p:spPr>
              <a:xfrm>
                <a:off x="10861896" y="5580677"/>
                <a:ext cx="477502" cy="369332"/>
              </a:xfrm>
              <a:prstGeom prst="rect">
                <a:avLst/>
              </a:prstGeom>
              <a:blipFill>
                <a:blip r:embed="rId7"/>
                <a:stretch>
                  <a:fillRect/>
                </a:stretch>
              </a:blipFill>
            </p:spPr>
            <p:txBody>
              <a:bodyPr/>
              <a:lstStyle/>
              <a:p>
                <a:r>
                  <a:rPr lang="fr-FR">
                    <a:noFill/>
                  </a:rPr>
                  <a:t> </a:t>
                </a:r>
              </a:p>
            </p:txBody>
          </p:sp>
        </mc:Fallback>
      </mc:AlternateContent>
      <p:sp>
        <p:nvSpPr>
          <p:cNvPr id="72" name="Left Bracket 71">
            <a:extLst>
              <a:ext uri="{FF2B5EF4-FFF2-40B4-BE49-F238E27FC236}">
                <a16:creationId xmlns:a16="http://schemas.microsoft.com/office/drawing/2014/main" id="{930F0754-BBCB-413B-8C91-3241FB83FA83}"/>
              </a:ext>
            </a:extLst>
          </p:cNvPr>
          <p:cNvSpPr/>
          <p:nvPr/>
        </p:nvSpPr>
        <p:spPr>
          <a:xfrm>
            <a:off x="10799021" y="5544354"/>
            <a:ext cx="174502" cy="416042"/>
          </a:xfrm>
          <a:prstGeom prst="leftBracket">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0070C0"/>
              </a:solidFill>
            </a:endParaRPr>
          </a:p>
        </p:txBody>
      </p:sp>
      <p:sp>
        <p:nvSpPr>
          <p:cNvPr id="73" name="Left Bracket 72">
            <a:extLst>
              <a:ext uri="{FF2B5EF4-FFF2-40B4-BE49-F238E27FC236}">
                <a16:creationId xmlns:a16="http://schemas.microsoft.com/office/drawing/2014/main" id="{E2BDDB85-C0B0-4399-A6C7-46F87AD671DF}"/>
              </a:ext>
            </a:extLst>
          </p:cNvPr>
          <p:cNvSpPr/>
          <p:nvPr/>
        </p:nvSpPr>
        <p:spPr>
          <a:xfrm rot="10800000">
            <a:off x="11155984" y="5533967"/>
            <a:ext cx="174502" cy="416042"/>
          </a:xfrm>
          <a:prstGeom prst="leftBracket">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75" name="Straight Connector 74">
            <a:extLst>
              <a:ext uri="{FF2B5EF4-FFF2-40B4-BE49-F238E27FC236}">
                <a16:creationId xmlns:a16="http://schemas.microsoft.com/office/drawing/2014/main" id="{6AE6D483-017D-4D08-B620-FDA33F62D543}"/>
              </a:ext>
            </a:extLst>
          </p:cNvPr>
          <p:cNvCxnSpPr>
            <a:cxnSpLocks/>
          </p:cNvCxnSpPr>
          <p:nvPr/>
        </p:nvCxnSpPr>
        <p:spPr>
          <a:xfrm>
            <a:off x="104272" y="5381363"/>
            <a:ext cx="7719483" cy="0"/>
          </a:xfrm>
          <a:prstGeom prst="line">
            <a:avLst/>
          </a:prstGeom>
          <a:ln w="38100">
            <a:solidFill>
              <a:schemeClr val="accent4">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545A553-C62D-463E-942D-A19D7576B504}"/>
              </a:ext>
            </a:extLst>
          </p:cNvPr>
          <p:cNvCxnSpPr>
            <a:cxnSpLocks/>
          </p:cNvCxnSpPr>
          <p:nvPr/>
        </p:nvCxnSpPr>
        <p:spPr>
          <a:xfrm>
            <a:off x="9812846" y="5381363"/>
            <a:ext cx="2050290" cy="0"/>
          </a:xfrm>
          <a:prstGeom prst="line">
            <a:avLst/>
          </a:prstGeom>
          <a:ln w="38100">
            <a:solidFill>
              <a:schemeClr val="accent4">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8E8EC230-9DC7-47C6-A02D-BB767C590C7D}"/>
              </a:ext>
            </a:extLst>
          </p:cNvPr>
          <p:cNvSpPr txBox="1"/>
          <p:nvPr/>
        </p:nvSpPr>
        <p:spPr>
          <a:xfrm>
            <a:off x="2509847" y="6300573"/>
            <a:ext cx="1709122" cy="461665"/>
          </a:xfrm>
          <a:prstGeom prst="rect">
            <a:avLst/>
          </a:prstGeom>
          <a:noFill/>
        </p:spPr>
        <p:txBody>
          <a:bodyPr wrap="none" rtlCol="0">
            <a:spAutoFit/>
          </a:bodyPr>
          <a:lstStyle/>
          <a:p>
            <a:r>
              <a:rPr lang="fr-FR" sz="2400" b="1" i="1" dirty="0"/>
              <a:t>Préparation</a:t>
            </a:r>
          </a:p>
        </p:txBody>
      </p:sp>
      <p:sp>
        <p:nvSpPr>
          <p:cNvPr id="47" name="Rectangle: Rounded Corners 46">
            <a:extLst>
              <a:ext uri="{FF2B5EF4-FFF2-40B4-BE49-F238E27FC236}">
                <a16:creationId xmlns:a16="http://schemas.microsoft.com/office/drawing/2014/main" id="{1B6C6606-EA67-4AB1-BB44-FCB6B53EA408}"/>
              </a:ext>
            </a:extLst>
          </p:cNvPr>
          <p:cNvSpPr/>
          <p:nvPr/>
        </p:nvSpPr>
        <p:spPr>
          <a:xfrm>
            <a:off x="10396852" y="6148676"/>
            <a:ext cx="1460500" cy="539086"/>
          </a:xfrm>
          <a:prstGeom prst="roundRect">
            <a:avLst/>
          </a:prstGeom>
          <a:solidFill>
            <a:schemeClr val="bg1"/>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70C0"/>
                </a:solidFill>
              </a:rPr>
              <a:t>Classe du</a:t>
            </a:r>
          </a:p>
          <a:p>
            <a:pPr algn="ctr"/>
            <a:r>
              <a:rPr lang="fr-FR" b="1" dirty="0">
                <a:solidFill>
                  <a:srgbClr val="0070C0"/>
                </a:solidFill>
              </a:rPr>
              <a:t>Document</a:t>
            </a:r>
          </a:p>
        </p:txBody>
      </p:sp>
    </p:spTree>
    <p:extLst>
      <p:ext uri="{BB962C8B-B14F-4D97-AF65-F5344CB8AC3E}">
        <p14:creationId xmlns:p14="http://schemas.microsoft.com/office/powerpoint/2010/main" val="17001869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676F4-5854-4736-8053-42BE2AB7121A}"/>
              </a:ext>
            </a:extLst>
          </p:cNvPr>
          <p:cNvSpPr>
            <a:spLocks noGrp="1"/>
          </p:cNvSpPr>
          <p:nvPr>
            <p:ph type="title"/>
          </p:nvPr>
        </p:nvSpPr>
        <p:spPr/>
        <p:txBody>
          <a:bodyPr>
            <a:normAutofit fontScale="90000"/>
          </a:bodyPr>
          <a:lstStyle/>
          <a:p>
            <a:r>
              <a:rPr lang="fr-FR" dirty="0"/>
              <a:t>Classification (architecture </a:t>
            </a:r>
            <a:r>
              <a:rPr lang="fr-FR" dirty="0">
                <a:solidFill>
                  <a:srgbClr val="00B0F0"/>
                </a:solidFill>
              </a:rPr>
              <a:t>traditionnelle</a:t>
            </a:r>
            <a:r>
              <a:rPr lang="fr-FR" dirty="0"/>
              <a:t>)</a:t>
            </a:r>
          </a:p>
        </p:txBody>
      </p:sp>
      <p:sp>
        <p:nvSpPr>
          <p:cNvPr id="8" name="Flowchart: Document 7">
            <a:extLst>
              <a:ext uri="{FF2B5EF4-FFF2-40B4-BE49-F238E27FC236}">
                <a16:creationId xmlns:a16="http://schemas.microsoft.com/office/drawing/2014/main" id="{68642D7A-141C-4AA9-992E-B8DD6B1C1F6A}"/>
              </a:ext>
            </a:extLst>
          </p:cNvPr>
          <p:cNvSpPr/>
          <p:nvPr/>
        </p:nvSpPr>
        <p:spPr>
          <a:xfrm>
            <a:off x="140740" y="4041631"/>
            <a:ext cx="1201642" cy="876300"/>
          </a:xfrm>
          <a:prstGeom prst="flowChartDocumen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Nouveau</a:t>
            </a:r>
          </a:p>
          <a:p>
            <a:pPr algn="ctr"/>
            <a:r>
              <a:rPr lang="fr-FR" b="1" dirty="0">
                <a:solidFill>
                  <a:schemeClr val="tx1"/>
                </a:solidFill>
              </a:rPr>
              <a:t>Document</a:t>
            </a:r>
          </a:p>
        </p:txBody>
      </p:sp>
      <p:sp>
        <p:nvSpPr>
          <p:cNvPr id="49" name="Rectangle 48">
            <a:extLst>
              <a:ext uri="{FF2B5EF4-FFF2-40B4-BE49-F238E27FC236}">
                <a16:creationId xmlns:a16="http://schemas.microsoft.com/office/drawing/2014/main" id="{A29B318C-A5DD-4D01-99E3-BE7E2C134A2F}"/>
              </a:ext>
            </a:extLst>
          </p:cNvPr>
          <p:cNvSpPr/>
          <p:nvPr/>
        </p:nvSpPr>
        <p:spPr>
          <a:xfrm>
            <a:off x="195097" y="1550906"/>
            <a:ext cx="1599237" cy="517868"/>
          </a:xfrm>
          <a:prstGeom prst="rect">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52" name="TextBox 51">
            <a:extLst>
              <a:ext uri="{FF2B5EF4-FFF2-40B4-BE49-F238E27FC236}">
                <a16:creationId xmlns:a16="http://schemas.microsoft.com/office/drawing/2014/main" id="{4CFDE62F-1A63-4A7A-B57C-216231E501F7}"/>
              </a:ext>
            </a:extLst>
          </p:cNvPr>
          <p:cNvSpPr txBox="1"/>
          <p:nvPr/>
        </p:nvSpPr>
        <p:spPr>
          <a:xfrm>
            <a:off x="174013" y="1620562"/>
            <a:ext cx="1599237" cy="400110"/>
          </a:xfrm>
          <a:prstGeom prst="rect">
            <a:avLst/>
          </a:prstGeom>
          <a:noFill/>
        </p:spPr>
        <p:txBody>
          <a:bodyPr wrap="square" rtlCol="0">
            <a:spAutoFit/>
          </a:bodyPr>
          <a:lstStyle/>
          <a:p>
            <a:pPr algn="ctr"/>
            <a:r>
              <a:rPr lang="fr-FR" sz="2000" b="1" dirty="0" err="1"/>
              <a:t>Tokénisateur</a:t>
            </a:r>
            <a:endParaRPr lang="fr-FR" sz="2400" b="1" dirty="0"/>
          </a:p>
        </p:txBody>
      </p:sp>
      <p:sp>
        <p:nvSpPr>
          <p:cNvPr id="53" name="Rectangle 52">
            <a:extLst>
              <a:ext uri="{FF2B5EF4-FFF2-40B4-BE49-F238E27FC236}">
                <a16:creationId xmlns:a16="http://schemas.microsoft.com/office/drawing/2014/main" id="{63DDFE89-84F9-4119-8448-E78C7B630E47}"/>
              </a:ext>
            </a:extLst>
          </p:cNvPr>
          <p:cNvSpPr/>
          <p:nvPr/>
        </p:nvSpPr>
        <p:spPr>
          <a:xfrm>
            <a:off x="2255215" y="1430784"/>
            <a:ext cx="1654863" cy="746764"/>
          </a:xfrm>
          <a:prstGeom prst="rect">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54" name="TextBox 53">
            <a:extLst>
              <a:ext uri="{FF2B5EF4-FFF2-40B4-BE49-F238E27FC236}">
                <a16:creationId xmlns:a16="http://schemas.microsoft.com/office/drawing/2014/main" id="{E1A2F608-B159-4212-B0F1-9AD9C3E49EE6}"/>
              </a:ext>
            </a:extLst>
          </p:cNvPr>
          <p:cNvSpPr txBox="1"/>
          <p:nvPr/>
        </p:nvSpPr>
        <p:spPr>
          <a:xfrm>
            <a:off x="2328133" y="1421225"/>
            <a:ext cx="1497853" cy="707886"/>
          </a:xfrm>
          <a:prstGeom prst="rect">
            <a:avLst/>
          </a:prstGeom>
          <a:noFill/>
        </p:spPr>
        <p:txBody>
          <a:bodyPr wrap="square" rtlCol="0">
            <a:spAutoFit/>
          </a:bodyPr>
          <a:lstStyle/>
          <a:p>
            <a:pPr algn="ctr"/>
            <a:r>
              <a:rPr lang="fr-FR" sz="2000" b="1" dirty="0"/>
              <a:t>Analyse</a:t>
            </a:r>
          </a:p>
          <a:p>
            <a:pPr algn="ctr"/>
            <a:r>
              <a:rPr lang="fr-FR" sz="2000" b="1" dirty="0"/>
              <a:t>Linguistique</a:t>
            </a:r>
          </a:p>
        </p:txBody>
      </p:sp>
      <p:sp>
        <p:nvSpPr>
          <p:cNvPr id="13" name="TextBox 12">
            <a:extLst>
              <a:ext uri="{FF2B5EF4-FFF2-40B4-BE49-F238E27FC236}">
                <a16:creationId xmlns:a16="http://schemas.microsoft.com/office/drawing/2014/main" id="{1434F565-AAE5-4DEC-97D8-2FD220C3666B}"/>
              </a:ext>
            </a:extLst>
          </p:cNvPr>
          <p:cNvSpPr txBox="1"/>
          <p:nvPr/>
        </p:nvSpPr>
        <p:spPr>
          <a:xfrm>
            <a:off x="0" y="5282900"/>
            <a:ext cx="1798320" cy="923330"/>
          </a:xfrm>
          <a:prstGeom prst="rect">
            <a:avLst/>
          </a:prstGeom>
          <a:noFill/>
        </p:spPr>
        <p:txBody>
          <a:bodyPr wrap="square" rtlCol="0">
            <a:spAutoFit/>
          </a:bodyPr>
          <a:lstStyle/>
          <a:p>
            <a:r>
              <a:rPr lang="fr-FR" dirty="0"/>
              <a:t>Le mouvement des Gilets jaunes … </a:t>
            </a:r>
          </a:p>
        </p:txBody>
      </p:sp>
      <p:sp>
        <p:nvSpPr>
          <p:cNvPr id="55" name="TextBox 54">
            <a:extLst>
              <a:ext uri="{FF2B5EF4-FFF2-40B4-BE49-F238E27FC236}">
                <a16:creationId xmlns:a16="http://schemas.microsoft.com/office/drawing/2014/main" id="{BBDE461A-06EF-4E8A-9510-5D44D8490545}"/>
              </a:ext>
            </a:extLst>
          </p:cNvPr>
          <p:cNvSpPr txBox="1"/>
          <p:nvPr/>
        </p:nvSpPr>
        <p:spPr>
          <a:xfrm>
            <a:off x="1867900" y="4809443"/>
            <a:ext cx="1448376" cy="1754326"/>
          </a:xfrm>
          <a:prstGeom prst="rect">
            <a:avLst/>
          </a:prstGeom>
          <a:noFill/>
        </p:spPr>
        <p:txBody>
          <a:bodyPr wrap="square" rtlCol="0">
            <a:spAutoFit/>
          </a:bodyPr>
          <a:lstStyle/>
          <a:p>
            <a:r>
              <a:rPr lang="fr-FR" dirty="0"/>
              <a:t>[Le,</a:t>
            </a:r>
          </a:p>
          <a:p>
            <a:r>
              <a:rPr lang="fr-FR" dirty="0"/>
              <a:t>mouvement,</a:t>
            </a:r>
          </a:p>
          <a:p>
            <a:r>
              <a:rPr lang="fr-FR" dirty="0"/>
              <a:t>des,</a:t>
            </a:r>
          </a:p>
          <a:p>
            <a:r>
              <a:rPr lang="fr-FR" dirty="0"/>
              <a:t>Gilets,</a:t>
            </a:r>
          </a:p>
          <a:p>
            <a:r>
              <a:rPr lang="fr-FR" dirty="0"/>
              <a:t>Jaunes,</a:t>
            </a:r>
          </a:p>
          <a:p>
            <a:r>
              <a:rPr lang="fr-FR" dirty="0"/>
              <a:t>… ]</a:t>
            </a:r>
          </a:p>
        </p:txBody>
      </p:sp>
      <p:sp>
        <p:nvSpPr>
          <p:cNvPr id="62" name="TextBox 61">
            <a:extLst>
              <a:ext uri="{FF2B5EF4-FFF2-40B4-BE49-F238E27FC236}">
                <a16:creationId xmlns:a16="http://schemas.microsoft.com/office/drawing/2014/main" id="{410D8953-FD6D-4760-B5CB-406493C8CC2A}"/>
              </a:ext>
            </a:extLst>
          </p:cNvPr>
          <p:cNvSpPr txBox="1"/>
          <p:nvPr/>
        </p:nvSpPr>
        <p:spPr>
          <a:xfrm>
            <a:off x="2036977" y="4040383"/>
            <a:ext cx="1069984" cy="646331"/>
          </a:xfrm>
          <a:prstGeom prst="rect">
            <a:avLst/>
          </a:prstGeom>
          <a:noFill/>
        </p:spPr>
        <p:txBody>
          <a:bodyPr wrap="square" rtlCol="0">
            <a:spAutoFit/>
          </a:bodyPr>
          <a:lstStyle/>
          <a:p>
            <a:r>
              <a:rPr lang="fr-FR" b="1" dirty="0"/>
              <a:t>Liste de</a:t>
            </a:r>
          </a:p>
          <a:p>
            <a:r>
              <a:rPr lang="fr-FR" b="1" dirty="0"/>
              <a:t>l1 </a:t>
            </a:r>
            <a:r>
              <a:rPr lang="fr-FR" b="1" dirty="0" err="1"/>
              <a:t>tokens</a:t>
            </a:r>
            <a:endParaRPr lang="fr-FR" b="1" dirty="0"/>
          </a:p>
        </p:txBody>
      </p:sp>
      <p:sp>
        <p:nvSpPr>
          <p:cNvPr id="63" name="TextBox 62">
            <a:extLst>
              <a:ext uri="{FF2B5EF4-FFF2-40B4-BE49-F238E27FC236}">
                <a16:creationId xmlns:a16="http://schemas.microsoft.com/office/drawing/2014/main" id="{5AD1441A-64E7-4956-922B-5B118485D822}"/>
              </a:ext>
            </a:extLst>
          </p:cNvPr>
          <p:cNvSpPr txBox="1"/>
          <p:nvPr/>
        </p:nvSpPr>
        <p:spPr>
          <a:xfrm>
            <a:off x="5480317" y="4056811"/>
            <a:ext cx="974591" cy="646331"/>
          </a:xfrm>
          <a:prstGeom prst="rect">
            <a:avLst/>
          </a:prstGeom>
          <a:noFill/>
        </p:spPr>
        <p:txBody>
          <a:bodyPr wrap="square" rtlCol="0">
            <a:spAutoFit/>
          </a:bodyPr>
          <a:lstStyle/>
          <a:p>
            <a:pPr algn="ctr"/>
            <a:r>
              <a:rPr lang="fr-FR" b="1" dirty="0"/>
              <a:t>Matrice  1 x V</a:t>
            </a:r>
          </a:p>
        </p:txBody>
      </p:sp>
      <p:sp>
        <p:nvSpPr>
          <p:cNvPr id="66" name="TextBox 65">
            <a:extLst>
              <a:ext uri="{FF2B5EF4-FFF2-40B4-BE49-F238E27FC236}">
                <a16:creationId xmlns:a16="http://schemas.microsoft.com/office/drawing/2014/main" id="{DFAA9F76-E212-4BA1-8C45-82FAA1848B27}"/>
              </a:ext>
            </a:extLst>
          </p:cNvPr>
          <p:cNvSpPr txBox="1"/>
          <p:nvPr/>
        </p:nvSpPr>
        <p:spPr>
          <a:xfrm>
            <a:off x="5019179" y="4821235"/>
            <a:ext cx="2563628" cy="369332"/>
          </a:xfrm>
          <a:prstGeom prst="rect">
            <a:avLst/>
          </a:prstGeom>
          <a:noFill/>
        </p:spPr>
        <p:txBody>
          <a:bodyPr wrap="square" rtlCol="0">
            <a:spAutoFit/>
          </a:bodyPr>
          <a:lstStyle/>
          <a:p>
            <a:r>
              <a:rPr lang="fr-FR" dirty="0"/>
              <a:t>[ +0.24, 0.00, …, +4.34]</a:t>
            </a:r>
          </a:p>
        </p:txBody>
      </p:sp>
      <p:sp>
        <p:nvSpPr>
          <p:cNvPr id="70" name="TextBox 69">
            <a:extLst>
              <a:ext uri="{FF2B5EF4-FFF2-40B4-BE49-F238E27FC236}">
                <a16:creationId xmlns:a16="http://schemas.microsoft.com/office/drawing/2014/main" id="{32AA2E95-A4B3-4A9D-870B-EA25BFFD9E0B}"/>
              </a:ext>
            </a:extLst>
          </p:cNvPr>
          <p:cNvSpPr txBox="1"/>
          <p:nvPr/>
        </p:nvSpPr>
        <p:spPr>
          <a:xfrm>
            <a:off x="2142275" y="2219103"/>
            <a:ext cx="1696053" cy="923330"/>
          </a:xfrm>
          <a:prstGeom prst="rect">
            <a:avLst/>
          </a:prstGeom>
          <a:noFill/>
        </p:spPr>
        <p:txBody>
          <a:bodyPr wrap="square" rtlCol="0">
            <a:spAutoFit/>
          </a:bodyPr>
          <a:lstStyle/>
          <a:p>
            <a:r>
              <a:rPr lang="fr-FR" dirty="0"/>
              <a:t>Stop-</a:t>
            </a:r>
            <a:r>
              <a:rPr lang="fr-FR" dirty="0" err="1"/>
              <a:t>words</a:t>
            </a:r>
            <a:endParaRPr lang="fr-FR" dirty="0"/>
          </a:p>
          <a:p>
            <a:r>
              <a:rPr lang="fr-FR" dirty="0"/>
              <a:t>Lemmatisation</a:t>
            </a:r>
          </a:p>
          <a:p>
            <a:r>
              <a:rPr lang="fr-FR" dirty="0"/>
              <a:t>Mots composés</a:t>
            </a:r>
          </a:p>
        </p:txBody>
      </p:sp>
      <p:sp>
        <p:nvSpPr>
          <p:cNvPr id="74" name="Rectangle 73">
            <a:extLst>
              <a:ext uri="{FF2B5EF4-FFF2-40B4-BE49-F238E27FC236}">
                <a16:creationId xmlns:a16="http://schemas.microsoft.com/office/drawing/2014/main" id="{CA1B67DA-9817-490E-8FF5-6CFAC20177A3}"/>
              </a:ext>
            </a:extLst>
          </p:cNvPr>
          <p:cNvSpPr/>
          <p:nvPr/>
        </p:nvSpPr>
        <p:spPr>
          <a:xfrm>
            <a:off x="6424583" y="1430784"/>
            <a:ext cx="2086399" cy="776317"/>
          </a:xfrm>
          <a:prstGeom prst="rect">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76" name="TextBox 75">
            <a:extLst>
              <a:ext uri="{FF2B5EF4-FFF2-40B4-BE49-F238E27FC236}">
                <a16:creationId xmlns:a16="http://schemas.microsoft.com/office/drawing/2014/main" id="{DE8F3350-A4EB-4B87-B7C6-98AB0C21F0C8}"/>
              </a:ext>
            </a:extLst>
          </p:cNvPr>
          <p:cNvSpPr txBox="1"/>
          <p:nvPr/>
        </p:nvSpPr>
        <p:spPr>
          <a:xfrm>
            <a:off x="6454908" y="1456208"/>
            <a:ext cx="2002765" cy="707886"/>
          </a:xfrm>
          <a:prstGeom prst="rect">
            <a:avLst/>
          </a:prstGeom>
          <a:noFill/>
        </p:spPr>
        <p:txBody>
          <a:bodyPr wrap="square" rtlCol="0">
            <a:spAutoFit/>
          </a:bodyPr>
          <a:lstStyle/>
          <a:p>
            <a:pPr algn="ctr"/>
            <a:r>
              <a:rPr lang="fr-FR" sz="2000" b="1" dirty="0"/>
              <a:t>Réduction de Dimensionnalité</a:t>
            </a:r>
          </a:p>
        </p:txBody>
      </p:sp>
      <p:sp>
        <p:nvSpPr>
          <p:cNvPr id="77" name="TextBox 76">
            <a:extLst>
              <a:ext uri="{FF2B5EF4-FFF2-40B4-BE49-F238E27FC236}">
                <a16:creationId xmlns:a16="http://schemas.microsoft.com/office/drawing/2014/main" id="{1ADD8DA1-FC01-4DF0-9A1A-75032E2DBCF8}"/>
              </a:ext>
            </a:extLst>
          </p:cNvPr>
          <p:cNvSpPr txBox="1"/>
          <p:nvPr/>
        </p:nvSpPr>
        <p:spPr>
          <a:xfrm>
            <a:off x="6454908" y="2206268"/>
            <a:ext cx="2086399" cy="369332"/>
          </a:xfrm>
          <a:prstGeom prst="rect">
            <a:avLst/>
          </a:prstGeom>
          <a:noFill/>
        </p:spPr>
        <p:txBody>
          <a:bodyPr wrap="square" rtlCol="0">
            <a:spAutoFit/>
          </a:bodyPr>
          <a:lstStyle/>
          <a:p>
            <a:r>
              <a:rPr lang="fr-FR" dirty="0"/>
              <a:t>ACP, UMAP, t-SNE…</a:t>
            </a:r>
          </a:p>
        </p:txBody>
      </p:sp>
      <p:sp>
        <p:nvSpPr>
          <p:cNvPr id="81" name="Rectangle 80">
            <a:extLst>
              <a:ext uri="{FF2B5EF4-FFF2-40B4-BE49-F238E27FC236}">
                <a16:creationId xmlns:a16="http://schemas.microsoft.com/office/drawing/2014/main" id="{3F8DB35D-FF12-4EAA-8FEC-298463F1C8D8}"/>
              </a:ext>
            </a:extLst>
          </p:cNvPr>
          <p:cNvSpPr/>
          <p:nvPr/>
        </p:nvSpPr>
        <p:spPr>
          <a:xfrm>
            <a:off x="9254168" y="1484313"/>
            <a:ext cx="2321183" cy="657558"/>
          </a:xfrm>
          <a:prstGeom prst="rect">
            <a:avLst/>
          </a:prstGeom>
          <a:solidFill>
            <a:schemeClr val="accent1">
              <a:lumMod val="20000"/>
              <a:lumOff val="80000"/>
            </a:schemeClr>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82" name="TextBox 81">
            <a:extLst>
              <a:ext uri="{FF2B5EF4-FFF2-40B4-BE49-F238E27FC236}">
                <a16:creationId xmlns:a16="http://schemas.microsoft.com/office/drawing/2014/main" id="{DE3E2CF6-A563-4BF8-82A3-C1D39512FDC8}"/>
              </a:ext>
            </a:extLst>
          </p:cNvPr>
          <p:cNvSpPr txBox="1"/>
          <p:nvPr/>
        </p:nvSpPr>
        <p:spPr>
          <a:xfrm>
            <a:off x="9619808" y="1608366"/>
            <a:ext cx="1675620" cy="402225"/>
          </a:xfrm>
          <a:prstGeom prst="rect">
            <a:avLst/>
          </a:prstGeom>
          <a:noFill/>
        </p:spPr>
        <p:txBody>
          <a:bodyPr wrap="square" rtlCol="0">
            <a:spAutoFit/>
          </a:bodyPr>
          <a:lstStyle/>
          <a:p>
            <a:pPr algn="ctr"/>
            <a:r>
              <a:rPr lang="fr-FR" sz="2000" b="1" dirty="0"/>
              <a:t>Classificateur</a:t>
            </a:r>
          </a:p>
        </p:txBody>
      </p:sp>
      <p:sp>
        <p:nvSpPr>
          <p:cNvPr id="84" name="TextBox 83">
            <a:extLst>
              <a:ext uri="{FF2B5EF4-FFF2-40B4-BE49-F238E27FC236}">
                <a16:creationId xmlns:a16="http://schemas.microsoft.com/office/drawing/2014/main" id="{70C865F2-DB69-416C-B0CF-3D7735C5587D}"/>
              </a:ext>
            </a:extLst>
          </p:cNvPr>
          <p:cNvSpPr txBox="1"/>
          <p:nvPr/>
        </p:nvSpPr>
        <p:spPr>
          <a:xfrm>
            <a:off x="9254168" y="2234627"/>
            <a:ext cx="2866187" cy="1200329"/>
          </a:xfrm>
          <a:prstGeom prst="rect">
            <a:avLst/>
          </a:prstGeom>
          <a:noFill/>
        </p:spPr>
        <p:txBody>
          <a:bodyPr wrap="square" rtlCol="0">
            <a:spAutoFit/>
          </a:bodyPr>
          <a:lstStyle/>
          <a:p>
            <a:r>
              <a:rPr lang="fr-FR" dirty="0" err="1"/>
              <a:t>Classif</a:t>
            </a:r>
            <a:r>
              <a:rPr lang="fr-FR" dirty="0"/>
              <a:t>. Naïve Bayésienne</a:t>
            </a:r>
          </a:p>
          <a:p>
            <a:r>
              <a:rPr lang="fr-FR" dirty="0"/>
              <a:t>Régression Logistique</a:t>
            </a:r>
          </a:p>
          <a:p>
            <a:r>
              <a:rPr lang="fr-FR" dirty="0"/>
              <a:t>SVM</a:t>
            </a:r>
          </a:p>
          <a:p>
            <a:r>
              <a:rPr lang="fr-FR" dirty="0" err="1"/>
              <a:t>Random</a:t>
            </a:r>
            <a:r>
              <a:rPr lang="fr-FR" dirty="0"/>
              <a:t> </a:t>
            </a:r>
            <a:r>
              <a:rPr lang="fr-FR" dirty="0" err="1"/>
              <a:t>Forests</a:t>
            </a:r>
            <a:r>
              <a:rPr lang="fr-FR" dirty="0"/>
              <a:t>, </a:t>
            </a:r>
            <a:r>
              <a:rPr lang="fr-FR" dirty="0" err="1"/>
              <a:t>XGBoost</a:t>
            </a:r>
            <a:r>
              <a:rPr lang="fr-FR" dirty="0"/>
              <a:t>…</a:t>
            </a:r>
          </a:p>
        </p:txBody>
      </p:sp>
      <p:sp>
        <p:nvSpPr>
          <p:cNvPr id="88" name="TextBox 87">
            <a:extLst>
              <a:ext uri="{FF2B5EF4-FFF2-40B4-BE49-F238E27FC236}">
                <a16:creationId xmlns:a16="http://schemas.microsoft.com/office/drawing/2014/main" id="{9EA1B4CD-367A-4DF0-AF35-B4562AE4DD19}"/>
              </a:ext>
            </a:extLst>
          </p:cNvPr>
          <p:cNvSpPr txBox="1"/>
          <p:nvPr/>
        </p:nvSpPr>
        <p:spPr>
          <a:xfrm>
            <a:off x="10407606" y="4030846"/>
            <a:ext cx="974591" cy="646331"/>
          </a:xfrm>
          <a:prstGeom prst="rect">
            <a:avLst/>
          </a:prstGeom>
          <a:noFill/>
        </p:spPr>
        <p:txBody>
          <a:bodyPr wrap="square" rtlCol="0">
            <a:spAutoFit/>
          </a:bodyPr>
          <a:lstStyle/>
          <a:p>
            <a:pPr algn="ctr"/>
            <a:r>
              <a:rPr lang="fr-FR" b="1" dirty="0"/>
              <a:t>Vecteur </a:t>
            </a:r>
          </a:p>
          <a:p>
            <a:pPr algn="ctr"/>
            <a:r>
              <a:rPr lang="fr-FR" b="1" dirty="0"/>
              <a:t>k x 1</a:t>
            </a:r>
          </a:p>
        </p:txBody>
      </p:sp>
      <p:sp>
        <p:nvSpPr>
          <p:cNvPr id="91" name="TextBox 90">
            <a:extLst>
              <a:ext uri="{FF2B5EF4-FFF2-40B4-BE49-F238E27FC236}">
                <a16:creationId xmlns:a16="http://schemas.microsoft.com/office/drawing/2014/main" id="{9676F57C-D126-49BB-A799-50EB2F0B4174}"/>
              </a:ext>
            </a:extLst>
          </p:cNvPr>
          <p:cNvSpPr txBox="1"/>
          <p:nvPr/>
        </p:nvSpPr>
        <p:spPr>
          <a:xfrm>
            <a:off x="10539682" y="4808979"/>
            <a:ext cx="873869" cy="1200329"/>
          </a:xfrm>
          <a:prstGeom prst="rect">
            <a:avLst/>
          </a:prstGeom>
          <a:noFill/>
        </p:spPr>
        <p:txBody>
          <a:bodyPr wrap="square" rtlCol="0">
            <a:spAutoFit/>
          </a:bodyPr>
          <a:lstStyle/>
          <a:p>
            <a:r>
              <a:rPr lang="fr-FR" dirty="0"/>
              <a:t>(0.12, </a:t>
            </a:r>
          </a:p>
          <a:p>
            <a:r>
              <a:rPr lang="fr-FR" dirty="0"/>
              <a:t> </a:t>
            </a:r>
            <a:r>
              <a:rPr lang="fr-FR" b="1" dirty="0">
                <a:solidFill>
                  <a:srgbClr val="FF0000"/>
                </a:solidFill>
              </a:rPr>
              <a:t>0.61</a:t>
            </a:r>
            <a:r>
              <a:rPr lang="fr-FR" dirty="0"/>
              <a:t>, </a:t>
            </a:r>
          </a:p>
          <a:p>
            <a:r>
              <a:rPr lang="fr-FR" dirty="0"/>
              <a:t>…,</a:t>
            </a:r>
          </a:p>
          <a:p>
            <a:r>
              <a:rPr lang="fr-FR" dirty="0"/>
              <a:t>0.01)</a:t>
            </a:r>
          </a:p>
        </p:txBody>
      </p:sp>
      <p:cxnSp>
        <p:nvCxnSpPr>
          <p:cNvPr id="92" name="Straight Arrow Connector 91">
            <a:extLst>
              <a:ext uri="{FF2B5EF4-FFF2-40B4-BE49-F238E27FC236}">
                <a16:creationId xmlns:a16="http://schemas.microsoft.com/office/drawing/2014/main" id="{45B26E64-B79F-46B8-8F3B-B342AEDC859A}"/>
              </a:ext>
            </a:extLst>
          </p:cNvPr>
          <p:cNvCxnSpPr>
            <a:cxnSpLocks/>
          </p:cNvCxnSpPr>
          <p:nvPr/>
        </p:nvCxnSpPr>
        <p:spPr>
          <a:xfrm flipV="1">
            <a:off x="1500567" y="4354013"/>
            <a:ext cx="520279" cy="9536"/>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C916310A-22BF-467B-B7E1-01031E85F397}"/>
              </a:ext>
            </a:extLst>
          </p:cNvPr>
          <p:cNvCxnSpPr>
            <a:cxnSpLocks/>
          </p:cNvCxnSpPr>
          <p:nvPr/>
        </p:nvCxnSpPr>
        <p:spPr>
          <a:xfrm flipV="1">
            <a:off x="4802666" y="4358780"/>
            <a:ext cx="520279" cy="9536"/>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8A8A8228-18E3-4CBC-A092-0CBF3BC2E1E7}"/>
              </a:ext>
            </a:extLst>
          </p:cNvPr>
          <p:cNvCxnSpPr>
            <a:cxnSpLocks/>
          </p:cNvCxnSpPr>
          <p:nvPr/>
        </p:nvCxnSpPr>
        <p:spPr>
          <a:xfrm flipV="1">
            <a:off x="7104930" y="4321846"/>
            <a:ext cx="520279" cy="9536"/>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CBE07D21-0E68-4A74-BAF6-93B0E8A7621B}"/>
              </a:ext>
            </a:extLst>
          </p:cNvPr>
          <p:cNvCxnSpPr>
            <a:cxnSpLocks/>
          </p:cNvCxnSpPr>
          <p:nvPr/>
        </p:nvCxnSpPr>
        <p:spPr>
          <a:xfrm>
            <a:off x="7104930" y="5686606"/>
            <a:ext cx="3052929" cy="0"/>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824B0F4E-3F34-412D-B39A-BC9E965540BC}"/>
              </a:ext>
            </a:extLst>
          </p:cNvPr>
          <p:cNvCxnSpPr>
            <a:cxnSpLocks/>
          </p:cNvCxnSpPr>
          <p:nvPr/>
        </p:nvCxnSpPr>
        <p:spPr>
          <a:xfrm flipV="1">
            <a:off x="9637580" y="4299468"/>
            <a:ext cx="520279" cy="9536"/>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D286C64A-FB92-43ED-858A-B44A3135A734}"/>
              </a:ext>
            </a:extLst>
          </p:cNvPr>
          <p:cNvCxnSpPr>
            <a:cxnSpLocks/>
            <a:stCxn id="74" idx="3"/>
            <a:endCxn id="81" idx="1"/>
          </p:cNvCxnSpPr>
          <p:nvPr/>
        </p:nvCxnSpPr>
        <p:spPr>
          <a:xfrm flipV="1">
            <a:off x="8510982" y="1813092"/>
            <a:ext cx="743186" cy="5851"/>
          </a:xfrm>
          <a:prstGeom prst="straightConnector1">
            <a:avLst/>
          </a:prstGeom>
          <a:ln w="50800">
            <a:solidFill>
              <a:srgbClr val="C000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FE04F8EB-9C34-480C-86B0-145E4648CB5B}"/>
              </a:ext>
            </a:extLst>
          </p:cNvPr>
          <p:cNvCxnSpPr>
            <a:cxnSpLocks/>
          </p:cNvCxnSpPr>
          <p:nvPr/>
        </p:nvCxnSpPr>
        <p:spPr>
          <a:xfrm flipV="1">
            <a:off x="5924950" y="1788601"/>
            <a:ext cx="486572" cy="1"/>
          </a:xfrm>
          <a:prstGeom prst="straightConnector1">
            <a:avLst/>
          </a:prstGeom>
          <a:ln w="50800">
            <a:solidFill>
              <a:srgbClr val="C000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B8893418-0514-4444-B136-AA485E123EEB}"/>
              </a:ext>
            </a:extLst>
          </p:cNvPr>
          <p:cNvCxnSpPr>
            <a:cxnSpLocks/>
            <a:stCxn id="49" idx="3"/>
          </p:cNvCxnSpPr>
          <p:nvPr/>
        </p:nvCxnSpPr>
        <p:spPr>
          <a:xfrm flipV="1">
            <a:off x="1794334" y="1805224"/>
            <a:ext cx="453025" cy="4616"/>
          </a:xfrm>
          <a:prstGeom prst="straightConnector1">
            <a:avLst/>
          </a:prstGeom>
          <a:ln w="50800">
            <a:solidFill>
              <a:srgbClr val="C000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2AEB82DF-8F72-49F2-8FFD-1D9C8237EEAA}"/>
              </a:ext>
            </a:extLst>
          </p:cNvPr>
          <p:cNvCxnSpPr>
            <a:cxnSpLocks/>
          </p:cNvCxnSpPr>
          <p:nvPr/>
        </p:nvCxnSpPr>
        <p:spPr>
          <a:xfrm flipV="1">
            <a:off x="6498795" y="2645218"/>
            <a:ext cx="2330472" cy="10784"/>
          </a:xfrm>
          <a:prstGeom prst="straightConnector1">
            <a:avLst/>
          </a:prstGeom>
          <a:ln w="50800">
            <a:solidFill>
              <a:srgbClr val="C00000"/>
            </a:solidFill>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0A061A8-0400-489D-835F-F133D0E4A041}"/>
              </a:ext>
            </a:extLst>
          </p:cNvPr>
          <p:cNvCxnSpPr>
            <a:cxnSpLocks/>
          </p:cNvCxnSpPr>
          <p:nvPr/>
        </p:nvCxnSpPr>
        <p:spPr>
          <a:xfrm flipV="1">
            <a:off x="8829267" y="2164094"/>
            <a:ext cx="424901" cy="481124"/>
          </a:xfrm>
          <a:prstGeom prst="straightConnector1">
            <a:avLst/>
          </a:prstGeom>
          <a:ln w="50800">
            <a:solidFill>
              <a:srgbClr val="C000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1AC2D66F-E9FE-4296-BD62-C0A063B3E1D9}"/>
              </a:ext>
            </a:extLst>
          </p:cNvPr>
          <p:cNvCxnSpPr>
            <a:cxnSpLocks/>
          </p:cNvCxnSpPr>
          <p:nvPr/>
        </p:nvCxnSpPr>
        <p:spPr>
          <a:xfrm>
            <a:off x="5934175" y="2066330"/>
            <a:ext cx="564620" cy="579751"/>
          </a:xfrm>
          <a:prstGeom prst="straightConnector1">
            <a:avLst/>
          </a:prstGeom>
          <a:ln w="50800">
            <a:solidFill>
              <a:srgbClr val="C00000"/>
            </a:solidFill>
            <a:tailEnd type="none" w="lg"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092C39DB-65BC-4F6E-871C-9E98D85A0230}"/>
              </a:ext>
            </a:extLst>
          </p:cNvPr>
          <p:cNvCxnSpPr>
            <a:cxnSpLocks/>
          </p:cNvCxnSpPr>
          <p:nvPr/>
        </p:nvCxnSpPr>
        <p:spPr>
          <a:xfrm flipV="1">
            <a:off x="3886878" y="1814326"/>
            <a:ext cx="453025" cy="4616"/>
          </a:xfrm>
          <a:prstGeom prst="straightConnector1">
            <a:avLst/>
          </a:prstGeom>
          <a:ln w="50800">
            <a:solidFill>
              <a:srgbClr val="C00000"/>
            </a:solidFill>
            <a:tailEnd type="arrow" w="lg" len="med"/>
          </a:ln>
        </p:spPr>
        <p:style>
          <a:lnRef idx="1">
            <a:schemeClr val="accent1"/>
          </a:lnRef>
          <a:fillRef idx="0">
            <a:schemeClr val="accent1"/>
          </a:fillRef>
          <a:effectRef idx="0">
            <a:schemeClr val="accent1"/>
          </a:effectRef>
          <a:fontRef idx="minor">
            <a:schemeClr val="tx1"/>
          </a:fontRef>
        </p:style>
      </p:cxnSp>
      <p:sp>
        <p:nvSpPr>
          <p:cNvPr id="104" name="Rectangle 103">
            <a:extLst>
              <a:ext uri="{FF2B5EF4-FFF2-40B4-BE49-F238E27FC236}">
                <a16:creationId xmlns:a16="http://schemas.microsoft.com/office/drawing/2014/main" id="{3C36BB90-2BE0-4B19-8382-D0A1E1BF0C96}"/>
              </a:ext>
            </a:extLst>
          </p:cNvPr>
          <p:cNvSpPr/>
          <p:nvPr/>
        </p:nvSpPr>
        <p:spPr>
          <a:xfrm>
            <a:off x="4355066" y="1534455"/>
            <a:ext cx="1599237" cy="517868"/>
          </a:xfrm>
          <a:prstGeom prst="rect">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106" name="TextBox 105">
            <a:extLst>
              <a:ext uri="{FF2B5EF4-FFF2-40B4-BE49-F238E27FC236}">
                <a16:creationId xmlns:a16="http://schemas.microsoft.com/office/drawing/2014/main" id="{1FA10F08-AF32-499B-9547-A1C061277AA2}"/>
              </a:ext>
            </a:extLst>
          </p:cNvPr>
          <p:cNvSpPr txBox="1"/>
          <p:nvPr/>
        </p:nvSpPr>
        <p:spPr>
          <a:xfrm>
            <a:off x="4333982" y="1604111"/>
            <a:ext cx="1599237" cy="400110"/>
          </a:xfrm>
          <a:prstGeom prst="rect">
            <a:avLst/>
          </a:prstGeom>
          <a:noFill/>
        </p:spPr>
        <p:txBody>
          <a:bodyPr wrap="square" rtlCol="0">
            <a:spAutoFit/>
          </a:bodyPr>
          <a:lstStyle/>
          <a:p>
            <a:pPr algn="ctr"/>
            <a:r>
              <a:rPr lang="fr-FR" sz="2000" b="1" dirty="0"/>
              <a:t>Vectorisation</a:t>
            </a:r>
            <a:endParaRPr lang="fr-FR" sz="2400" b="1" dirty="0"/>
          </a:p>
        </p:txBody>
      </p:sp>
      <p:sp>
        <p:nvSpPr>
          <p:cNvPr id="107" name="TextBox 106">
            <a:extLst>
              <a:ext uri="{FF2B5EF4-FFF2-40B4-BE49-F238E27FC236}">
                <a16:creationId xmlns:a16="http://schemas.microsoft.com/office/drawing/2014/main" id="{FB00C102-EBAA-4F44-B532-8EC1F3754CF1}"/>
              </a:ext>
            </a:extLst>
          </p:cNvPr>
          <p:cNvSpPr txBox="1"/>
          <p:nvPr/>
        </p:nvSpPr>
        <p:spPr>
          <a:xfrm>
            <a:off x="4285575" y="2219103"/>
            <a:ext cx="1696053" cy="923330"/>
          </a:xfrm>
          <a:prstGeom prst="rect">
            <a:avLst/>
          </a:prstGeom>
          <a:noFill/>
        </p:spPr>
        <p:txBody>
          <a:bodyPr wrap="square" rtlCol="0">
            <a:spAutoFit/>
          </a:bodyPr>
          <a:lstStyle/>
          <a:p>
            <a:r>
              <a:rPr lang="fr-FR" dirty="0"/>
              <a:t>Matrice :</a:t>
            </a:r>
          </a:p>
          <a:p>
            <a:r>
              <a:rPr lang="fr-FR" dirty="0"/>
              <a:t>- fréquences</a:t>
            </a:r>
          </a:p>
          <a:p>
            <a:r>
              <a:rPr lang="fr-FR" dirty="0"/>
              <a:t>- </a:t>
            </a:r>
            <a:r>
              <a:rPr lang="fr-FR" dirty="0" err="1"/>
              <a:t>tf-idf</a:t>
            </a:r>
            <a:r>
              <a:rPr lang="fr-FR" dirty="0"/>
              <a:t> …</a:t>
            </a:r>
          </a:p>
        </p:txBody>
      </p:sp>
      <p:sp>
        <p:nvSpPr>
          <p:cNvPr id="111" name="TextBox 110">
            <a:extLst>
              <a:ext uri="{FF2B5EF4-FFF2-40B4-BE49-F238E27FC236}">
                <a16:creationId xmlns:a16="http://schemas.microsoft.com/office/drawing/2014/main" id="{78530BB9-EE08-4A1F-9E9C-496E3B979490}"/>
              </a:ext>
            </a:extLst>
          </p:cNvPr>
          <p:cNvSpPr txBox="1"/>
          <p:nvPr/>
        </p:nvSpPr>
        <p:spPr>
          <a:xfrm>
            <a:off x="3471221" y="4821235"/>
            <a:ext cx="1448376" cy="923330"/>
          </a:xfrm>
          <a:prstGeom prst="rect">
            <a:avLst/>
          </a:prstGeom>
          <a:noFill/>
        </p:spPr>
        <p:txBody>
          <a:bodyPr wrap="square" rtlCol="0">
            <a:spAutoFit/>
          </a:bodyPr>
          <a:lstStyle/>
          <a:p>
            <a:r>
              <a:rPr lang="fr-FR" dirty="0"/>
              <a:t>[mouvement,</a:t>
            </a:r>
          </a:p>
          <a:p>
            <a:r>
              <a:rPr lang="fr-FR" dirty="0"/>
              <a:t>Gilets Jaunes,</a:t>
            </a:r>
          </a:p>
          <a:p>
            <a:r>
              <a:rPr lang="fr-FR" dirty="0"/>
              <a:t>… ]</a:t>
            </a:r>
          </a:p>
        </p:txBody>
      </p:sp>
      <p:sp>
        <p:nvSpPr>
          <p:cNvPr id="112" name="TextBox 111">
            <a:extLst>
              <a:ext uri="{FF2B5EF4-FFF2-40B4-BE49-F238E27FC236}">
                <a16:creationId xmlns:a16="http://schemas.microsoft.com/office/drawing/2014/main" id="{875F5CFE-82A4-404A-9E3F-4D4F61B4FB20}"/>
              </a:ext>
            </a:extLst>
          </p:cNvPr>
          <p:cNvSpPr txBox="1"/>
          <p:nvPr/>
        </p:nvSpPr>
        <p:spPr>
          <a:xfrm>
            <a:off x="3603156" y="4040383"/>
            <a:ext cx="1154014" cy="646331"/>
          </a:xfrm>
          <a:prstGeom prst="rect">
            <a:avLst/>
          </a:prstGeom>
          <a:noFill/>
        </p:spPr>
        <p:txBody>
          <a:bodyPr wrap="square" rtlCol="0">
            <a:spAutoFit/>
          </a:bodyPr>
          <a:lstStyle/>
          <a:p>
            <a:r>
              <a:rPr lang="fr-FR" b="1" dirty="0"/>
              <a:t>Liste de</a:t>
            </a:r>
          </a:p>
          <a:p>
            <a:r>
              <a:rPr lang="fr-FR" b="1" dirty="0"/>
              <a:t>l2 termes</a:t>
            </a:r>
          </a:p>
        </p:txBody>
      </p:sp>
      <p:cxnSp>
        <p:nvCxnSpPr>
          <p:cNvPr id="113" name="Straight Arrow Connector 112">
            <a:extLst>
              <a:ext uri="{FF2B5EF4-FFF2-40B4-BE49-F238E27FC236}">
                <a16:creationId xmlns:a16="http://schemas.microsoft.com/office/drawing/2014/main" id="{6EE9A32B-AB71-4084-800E-B8F962E12CAF}"/>
              </a:ext>
            </a:extLst>
          </p:cNvPr>
          <p:cNvCxnSpPr>
            <a:cxnSpLocks/>
          </p:cNvCxnSpPr>
          <p:nvPr/>
        </p:nvCxnSpPr>
        <p:spPr>
          <a:xfrm flipV="1">
            <a:off x="3091303" y="4358781"/>
            <a:ext cx="520279" cy="9536"/>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C756E0DC-CCD4-4E54-AED3-63F49513F2A7}"/>
              </a:ext>
            </a:extLst>
          </p:cNvPr>
          <p:cNvSpPr txBox="1"/>
          <p:nvPr/>
        </p:nvSpPr>
        <p:spPr>
          <a:xfrm>
            <a:off x="7874834" y="4030847"/>
            <a:ext cx="974591" cy="646331"/>
          </a:xfrm>
          <a:prstGeom prst="rect">
            <a:avLst/>
          </a:prstGeom>
          <a:noFill/>
        </p:spPr>
        <p:txBody>
          <a:bodyPr wrap="square" rtlCol="0">
            <a:spAutoFit/>
          </a:bodyPr>
          <a:lstStyle/>
          <a:p>
            <a:pPr algn="ctr"/>
            <a:r>
              <a:rPr lang="fr-FR" b="1" dirty="0"/>
              <a:t>Matrice  1 x D</a:t>
            </a:r>
          </a:p>
        </p:txBody>
      </p:sp>
      <p:sp>
        <p:nvSpPr>
          <p:cNvPr id="115" name="TextBox 114">
            <a:extLst>
              <a:ext uri="{FF2B5EF4-FFF2-40B4-BE49-F238E27FC236}">
                <a16:creationId xmlns:a16="http://schemas.microsoft.com/office/drawing/2014/main" id="{48BA6B40-52C4-4655-9A0C-D7CD81AA0473}"/>
              </a:ext>
            </a:extLst>
          </p:cNvPr>
          <p:cNvSpPr txBox="1"/>
          <p:nvPr/>
        </p:nvSpPr>
        <p:spPr>
          <a:xfrm>
            <a:off x="7365069" y="4808979"/>
            <a:ext cx="2563628" cy="369332"/>
          </a:xfrm>
          <a:prstGeom prst="rect">
            <a:avLst/>
          </a:prstGeom>
          <a:noFill/>
        </p:spPr>
        <p:txBody>
          <a:bodyPr wrap="square" rtlCol="0">
            <a:spAutoFit/>
          </a:bodyPr>
          <a:lstStyle/>
          <a:p>
            <a:r>
              <a:rPr lang="fr-FR" dirty="0"/>
              <a:t>[ -5.68, , …, +8.11]</a:t>
            </a:r>
          </a:p>
        </p:txBody>
      </p:sp>
    </p:spTree>
    <p:extLst>
      <p:ext uri="{BB962C8B-B14F-4D97-AF65-F5344CB8AC3E}">
        <p14:creationId xmlns:p14="http://schemas.microsoft.com/office/powerpoint/2010/main" val="1010567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200417" y="136525"/>
            <a:ext cx="11662720" cy="657557"/>
          </a:xfrm>
        </p:spPr>
        <p:txBody>
          <a:bodyPr>
            <a:normAutofit fontScale="90000"/>
          </a:bodyPr>
          <a:lstStyle/>
          <a:p>
            <a:r>
              <a:rPr lang="fr-FR" dirty="0"/>
              <a:t>Représentations creuses </a:t>
            </a:r>
            <a:r>
              <a:rPr lang="fr-FR" sz="4000" dirty="0"/>
              <a:t>(</a:t>
            </a:r>
            <a:r>
              <a:rPr lang="fr-FR" sz="4000" i="1" dirty="0" err="1"/>
              <a:t>sparse</a:t>
            </a:r>
            <a:r>
              <a:rPr lang="fr-FR" sz="4000" dirty="0"/>
              <a:t>) </a:t>
            </a:r>
            <a:r>
              <a:rPr lang="fr-FR" dirty="0"/>
              <a:t>et pleines </a:t>
            </a:r>
            <a:r>
              <a:rPr lang="fr-FR" sz="4000" dirty="0"/>
              <a:t>(</a:t>
            </a:r>
            <a:r>
              <a:rPr lang="fr-FR" sz="4000" i="1" dirty="0"/>
              <a:t>dense</a:t>
            </a:r>
            <a:r>
              <a:rPr lang="fr-FR" sz="4000" dirty="0"/>
              <a:t>) </a:t>
            </a:r>
            <a:r>
              <a:rPr lang="fr-FR" dirty="0"/>
              <a:t>(1/2)</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200416" y="1006165"/>
            <a:ext cx="11837096" cy="2702452"/>
          </a:xfrm>
        </p:spPr>
        <p:txBody>
          <a:bodyPr>
            <a:normAutofit/>
          </a:bodyPr>
          <a:lstStyle/>
          <a:p>
            <a:r>
              <a:rPr lang="fr-FR" dirty="0"/>
              <a:t>Rappel : matrice des co-occurrences termes / contextes </a:t>
            </a:r>
          </a:p>
          <a:p>
            <a:pPr lvl="1"/>
            <a:r>
              <a:rPr lang="fr-FR" b="1" dirty="0"/>
              <a:t>Termes</a:t>
            </a:r>
            <a:r>
              <a:rPr lang="fr-FR" dirty="0"/>
              <a:t> : morphèmes, mots, lemmes, n-grammes, significations de mots…</a:t>
            </a:r>
          </a:p>
          <a:p>
            <a:pPr lvl="1"/>
            <a:r>
              <a:rPr lang="fr-FR" b="1" dirty="0"/>
              <a:t>Contextes</a:t>
            </a:r>
            <a:r>
              <a:rPr lang="fr-FR" dirty="0"/>
              <a:t> : document, paragraphe, phrase, fenêtre environnante…</a:t>
            </a:r>
          </a:p>
          <a:p>
            <a:pPr lvl="1"/>
            <a:r>
              <a:rPr lang="fr-FR" b="1" dirty="0"/>
              <a:t>Matrice des poids </a:t>
            </a:r>
            <a:r>
              <a:rPr lang="fr-FR" dirty="0"/>
              <a:t>des termes dans leurs contextes (comptage ou tout calcul dérivé)</a:t>
            </a:r>
          </a:p>
          <a:p>
            <a:pPr lvl="1"/>
            <a:r>
              <a:rPr lang="fr-FR" b="1" dirty="0"/>
              <a:t>Vecteurs</a:t>
            </a:r>
            <a:r>
              <a:rPr lang="fr-FR" dirty="0"/>
              <a:t> représentant les contextes</a:t>
            </a:r>
          </a:p>
          <a:p>
            <a:r>
              <a:rPr lang="fr-FR" dirty="0"/>
              <a:t>Il s’agit d’une </a:t>
            </a:r>
            <a:r>
              <a:rPr lang="fr-FR" b="1" dirty="0"/>
              <a:t>représentation symbolique </a:t>
            </a:r>
            <a:r>
              <a:rPr lang="fr-FR" dirty="0"/>
              <a:t>(selon les termes, symboliques)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7FB203-D953-4DCA-9804-C60AD478B72E}"/>
                  </a:ext>
                </a:extLst>
              </p:cNvPr>
              <p:cNvSpPr txBox="1"/>
              <p:nvPr/>
            </p:nvSpPr>
            <p:spPr>
              <a:xfrm>
                <a:off x="1714550" y="4777149"/>
                <a:ext cx="2370201" cy="16588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r>
                                  <a:rPr lang="fr-FR" b="0" i="1" smtClean="0">
                                    <a:latin typeface="Cambria Math" panose="02040503050406030204" pitchFamily="18" charset="0"/>
                                  </a:rPr>
                                  <m:t>𝑉</m:t>
                                </m:r>
                              </m:sub>
                            </m:sSub>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𝑉</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𝑉</m:t>
                                </m:r>
                              </m:sub>
                            </m:sSub>
                          </m:e>
                        </m:mr>
                      </m:m>
                    </m:oMath>
                  </m:oMathPara>
                </a14:m>
                <a:endParaRPr lang="fr-FR" dirty="0"/>
              </a:p>
            </p:txBody>
          </p:sp>
        </mc:Choice>
        <mc:Fallback xmlns="">
          <p:sp>
            <p:nvSpPr>
              <p:cNvPr id="4" name="TextBox 3">
                <a:extLst>
                  <a:ext uri="{FF2B5EF4-FFF2-40B4-BE49-F238E27FC236}">
                    <a16:creationId xmlns:a16="http://schemas.microsoft.com/office/drawing/2014/main" id="{2D7FB203-D953-4DCA-9804-C60AD478B72E}"/>
                  </a:ext>
                </a:extLst>
              </p:cNvPr>
              <p:cNvSpPr txBox="1">
                <a:spLocks noRot="1" noChangeAspect="1" noMove="1" noResize="1" noEditPoints="1" noAdjustHandles="1" noChangeArrowheads="1" noChangeShapeType="1" noTextEdit="1"/>
              </p:cNvSpPr>
              <p:nvPr/>
            </p:nvSpPr>
            <p:spPr>
              <a:xfrm>
                <a:off x="1714550" y="4777149"/>
                <a:ext cx="2370201" cy="1658852"/>
              </a:xfrm>
              <a:prstGeom prst="rect">
                <a:avLst/>
              </a:prstGeom>
              <a:blipFill>
                <a:blip r:embed="rId2"/>
                <a:stretch>
                  <a:fillRect/>
                </a:stretch>
              </a:blipFill>
            </p:spPr>
            <p:txBody>
              <a:bodyPr/>
              <a:lstStyle/>
              <a:p>
                <a:r>
                  <a:rPr lang="fr-FR">
                    <a:noFill/>
                  </a:rPr>
                  <a:t> </a:t>
                </a:r>
              </a:p>
            </p:txBody>
          </p:sp>
        </mc:Fallback>
      </mc:AlternateContent>
      <p:sp>
        <p:nvSpPr>
          <p:cNvPr id="5" name="TextBox 4">
            <a:extLst>
              <a:ext uri="{FF2B5EF4-FFF2-40B4-BE49-F238E27FC236}">
                <a16:creationId xmlns:a16="http://schemas.microsoft.com/office/drawing/2014/main" id="{7B0B7E9E-19BA-486E-9C71-9498E7DF9A9F}"/>
              </a:ext>
            </a:extLst>
          </p:cNvPr>
          <p:cNvSpPr txBox="1"/>
          <p:nvPr/>
        </p:nvSpPr>
        <p:spPr>
          <a:xfrm>
            <a:off x="98600" y="4775079"/>
            <a:ext cx="1306221" cy="1754326"/>
          </a:xfrm>
          <a:prstGeom prst="rect">
            <a:avLst/>
          </a:prstGeom>
          <a:noFill/>
        </p:spPr>
        <p:txBody>
          <a:bodyPr wrap="square" rtlCol="0">
            <a:spAutoFit/>
          </a:bodyPr>
          <a:lstStyle/>
          <a:p>
            <a:pPr algn="r"/>
            <a:r>
              <a:rPr lang="fr-FR" dirty="0"/>
              <a:t>contexte 1</a:t>
            </a:r>
          </a:p>
          <a:p>
            <a:pPr algn="r"/>
            <a:r>
              <a:rPr lang="fr-FR" dirty="0"/>
              <a:t>contexte 2</a:t>
            </a:r>
          </a:p>
          <a:p>
            <a:pPr algn="r"/>
            <a:r>
              <a:rPr lang="fr-FR" dirty="0"/>
              <a:t>…</a:t>
            </a:r>
          </a:p>
          <a:p>
            <a:pPr algn="r"/>
            <a:r>
              <a:rPr lang="fr-FR" dirty="0"/>
              <a:t>…</a:t>
            </a:r>
          </a:p>
          <a:p>
            <a:pPr algn="r"/>
            <a:r>
              <a:rPr lang="fr-FR" dirty="0"/>
              <a:t>…</a:t>
            </a:r>
          </a:p>
          <a:p>
            <a:pPr algn="r"/>
            <a:r>
              <a:rPr lang="fr-FR" dirty="0"/>
              <a:t>contexte N</a:t>
            </a:r>
          </a:p>
        </p:txBody>
      </p:sp>
      <p:sp>
        <p:nvSpPr>
          <p:cNvPr id="6" name="Left Bracket 5">
            <a:extLst>
              <a:ext uri="{FF2B5EF4-FFF2-40B4-BE49-F238E27FC236}">
                <a16:creationId xmlns:a16="http://schemas.microsoft.com/office/drawing/2014/main" id="{D63A7645-9DAF-4A24-B82A-56A5FCB39CFC}"/>
              </a:ext>
            </a:extLst>
          </p:cNvPr>
          <p:cNvSpPr/>
          <p:nvPr/>
        </p:nvSpPr>
        <p:spPr>
          <a:xfrm>
            <a:off x="1598770" y="4734137"/>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7" name="Left Bracket 6">
            <a:extLst>
              <a:ext uri="{FF2B5EF4-FFF2-40B4-BE49-F238E27FC236}">
                <a16:creationId xmlns:a16="http://schemas.microsoft.com/office/drawing/2014/main" id="{0223EED8-F3B5-4914-97D4-8BEC0880F75A}"/>
              </a:ext>
            </a:extLst>
          </p:cNvPr>
          <p:cNvSpPr/>
          <p:nvPr/>
        </p:nvSpPr>
        <p:spPr>
          <a:xfrm rot="10800000">
            <a:off x="3827376" y="4734137"/>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 name="TextBox 7">
            <a:extLst>
              <a:ext uri="{FF2B5EF4-FFF2-40B4-BE49-F238E27FC236}">
                <a16:creationId xmlns:a16="http://schemas.microsoft.com/office/drawing/2014/main" id="{AC3BF938-22DE-48DF-8AA6-15EDF154E26F}"/>
              </a:ext>
            </a:extLst>
          </p:cNvPr>
          <p:cNvSpPr txBox="1"/>
          <p:nvPr/>
        </p:nvSpPr>
        <p:spPr>
          <a:xfrm rot="18552436">
            <a:off x="1753334" y="4187108"/>
            <a:ext cx="924356" cy="369332"/>
          </a:xfrm>
          <a:prstGeom prst="rect">
            <a:avLst/>
          </a:prstGeom>
          <a:noFill/>
        </p:spPr>
        <p:txBody>
          <a:bodyPr wrap="none" rtlCol="0">
            <a:spAutoFit/>
          </a:bodyPr>
          <a:lstStyle/>
          <a:p>
            <a:r>
              <a:rPr lang="fr-FR" dirty="0"/>
              <a:t>terme 1</a:t>
            </a:r>
          </a:p>
        </p:txBody>
      </p:sp>
      <p:sp>
        <p:nvSpPr>
          <p:cNvPr id="9" name="TextBox 8">
            <a:extLst>
              <a:ext uri="{FF2B5EF4-FFF2-40B4-BE49-F238E27FC236}">
                <a16:creationId xmlns:a16="http://schemas.microsoft.com/office/drawing/2014/main" id="{4CA247FB-5B96-485B-9A1D-A6D44256014E}"/>
              </a:ext>
            </a:extLst>
          </p:cNvPr>
          <p:cNvSpPr txBox="1"/>
          <p:nvPr/>
        </p:nvSpPr>
        <p:spPr>
          <a:xfrm rot="18552436">
            <a:off x="2358956" y="4209029"/>
            <a:ext cx="924356" cy="369332"/>
          </a:xfrm>
          <a:prstGeom prst="rect">
            <a:avLst/>
          </a:prstGeom>
          <a:noFill/>
        </p:spPr>
        <p:txBody>
          <a:bodyPr wrap="none" rtlCol="0">
            <a:spAutoFit/>
          </a:bodyPr>
          <a:lstStyle/>
          <a:p>
            <a:r>
              <a:rPr lang="fr-FR" dirty="0"/>
              <a:t>terme 2</a:t>
            </a:r>
          </a:p>
        </p:txBody>
      </p:sp>
      <p:sp>
        <p:nvSpPr>
          <p:cNvPr id="10" name="TextBox 9">
            <a:extLst>
              <a:ext uri="{FF2B5EF4-FFF2-40B4-BE49-F238E27FC236}">
                <a16:creationId xmlns:a16="http://schemas.microsoft.com/office/drawing/2014/main" id="{FBA513D1-21AF-4516-8FB5-C4E11A991516}"/>
              </a:ext>
            </a:extLst>
          </p:cNvPr>
          <p:cNvSpPr txBox="1"/>
          <p:nvPr/>
        </p:nvSpPr>
        <p:spPr>
          <a:xfrm rot="18552436">
            <a:off x="3332146" y="4209029"/>
            <a:ext cx="938783" cy="369332"/>
          </a:xfrm>
          <a:prstGeom prst="rect">
            <a:avLst/>
          </a:prstGeom>
          <a:noFill/>
        </p:spPr>
        <p:txBody>
          <a:bodyPr wrap="none" rtlCol="0">
            <a:spAutoFit/>
          </a:bodyPr>
          <a:lstStyle/>
          <a:p>
            <a:r>
              <a:rPr lang="fr-FR" dirty="0"/>
              <a:t>terme V</a:t>
            </a:r>
          </a:p>
        </p:txBody>
      </p:sp>
      <p:sp>
        <p:nvSpPr>
          <p:cNvPr id="11" name="Oval 10">
            <a:extLst>
              <a:ext uri="{FF2B5EF4-FFF2-40B4-BE49-F238E27FC236}">
                <a16:creationId xmlns:a16="http://schemas.microsoft.com/office/drawing/2014/main" id="{7248C86C-A7E7-4627-8C0F-E8831C5F562C}"/>
              </a:ext>
            </a:extLst>
          </p:cNvPr>
          <p:cNvSpPr/>
          <p:nvPr/>
        </p:nvSpPr>
        <p:spPr>
          <a:xfrm>
            <a:off x="1384015" y="5038004"/>
            <a:ext cx="2804984" cy="282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Content Placeholder 2">
            <a:extLst>
              <a:ext uri="{FF2B5EF4-FFF2-40B4-BE49-F238E27FC236}">
                <a16:creationId xmlns:a16="http://schemas.microsoft.com/office/drawing/2014/main" id="{D19F2F83-EEA6-4E9B-AE08-0FC130725F62}"/>
              </a:ext>
            </a:extLst>
          </p:cNvPr>
          <p:cNvSpPr txBox="1">
            <a:spLocks/>
          </p:cNvSpPr>
          <p:nvPr/>
        </p:nvSpPr>
        <p:spPr>
          <a:xfrm>
            <a:off x="4648564" y="4011620"/>
            <a:ext cx="7388947" cy="2744302"/>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Limitations</a:t>
            </a:r>
          </a:p>
          <a:p>
            <a:pPr lvl="1"/>
            <a:r>
              <a:rPr lang="fr-FR" dirty="0"/>
              <a:t>Ne capture pas les relations sémantiques entre </a:t>
            </a:r>
            <a:r>
              <a:rPr lang="fr-FR" b="1" dirty="0"/>
              <a:t>termes</a:t>
            </a:r>
            <a:r>
              <a:rPr lang="fr-FR" dirty="0"/>
              <a:t>, qui sont </a:t>
            </a:r>
            <a:r>
              <a:rPr lang="fr-FR" b="1" dirty="0"/>
              <a:t>isolés les uns des autres</a:t>
            </a:r>
          </a:p>
          <a:p>
            <a:pPr lvl="1"/>
            <a:r>
              <a:rPr lang="fr-FR" dirty="0"/>
              <a:t>Les matrices sont creuses, avec une taille très large pour la dimension des termes (V ≈ 10000+), ce qui n’est facilement traitable que pour les traitements linéaires</a:t>
            </a:r>
          </a:p>
        </p:txBody>
      </p:sp>
    </p:spTree>
    <p:extLst>
      <p:ext uri="{BB962C8B-B14F-4D97-AF65-F5344CB8AC3E}">
        <p14:creationId xmlns:p14="http://schemas.microsoft.com/office/powerpoint/2010/main" val="1001600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FE1BE-7AD7-4C2A-A1DA-F9FA32AECB3D}"/>
              </a:ext>
            </a:extLst>
          </p:cNvPr>
          <p:cNvSpPr>
            <a:spLocks noGrp="1"/>
          </p:cNvSpPr>
          <p:nvPr>
            <p:ph idx="1"/>
          </p:nvPr>
        </p:nvSpPr>
        <p:spPr>
          <a:xfrm>
            <a:off x="122224" y="990893"/>
            <a:ext cx="11932243" cy="5729265"/>
          </a:xfrm>
        </p:spPr>
        <p:txBody>
          <a:bodyPr>
            <a:normAutofit/>
          </a:bodyPr>
          <a:lstStyle/>
          <a:p>
            <a:r>
              <a:rPr lang="fr-FR" dirty="0"/>
              <a:t>Classification naïve bayésienne</a:t>
            </a:r>
          </a:p>
          <a:p>
            <a:pPr lvl="1"/>
            <a:r>
              <a:rPr lang="fr-FR" dirty="0"/>
              <a:t>Famille de classificateurs fondée sur des modèles probabilistes supposant que les distributions des termes sont indépendantes les unes des autres</a:t>
            </a:r>
          </a:p>
          <a:p>
            <a:pPr lvl="2"/>
            <a:r>
              <a:rPr lang="fr-FR" sz="2200" dirty="0"/>
              <a:t>La variante de choix pour le NLP : classification naïve bayésienne multinomiale</a:t>
            </a:r>
          </a:p>
          <a:p>
            <a:pPr lvl="1"/>
            <a:r>
              <a:rPr lang="fr-FR" dirty="0"/>
              <a:t>Avantages : </a:t>
            </a:r>
            <a:r>
              <a:rPr lang="fr-FR" b="1" dirty="0">
                <a:solidFill>
                  <a:srgbClr val="00B050"/>
                </a:solidFill>
              </a:rPr>
              <a:t>facile</a:t>
            </a:r>
            <a:r>
              <a:rPr lang="fr-FR" dirty="0"/>
              <a:t> à mettre en œuvre ; </a:t>
            </a:r>
            <a:r>
              <a:rPr lang="fr-FR" b="1" dirty="0">
                <a:solidFill>
                  <a:srgbClr val="00B050"/>
                </a:solidFill>
              </a:rPr>
              <a:t>rapide</a:t>
            </a:r>
            <a:r>
              <a:rPr lang="fr-FR" dirty="0"/>
              <a:t> à l’exécution (pas besoin d’une grande puissance de calcul) ; résultats sous forme de </a:t>
            </a:r>
            <a:r>
              <a:rPr lang="fr-FR" b="1" dirty="0">
                <a:solidFill>
                  <a:srgbClr val="00B050"/>
                </a:solidFill>
              </a:rPr>
              <a:t>probabilités</a:t>
            </a:r>
            <a:endParaRPr lang="fr-FR" sz="2800" dirty="0">
              <a:solidFill>
                <a:srgbClr val="00B050"/>
              </a:solidFill>
            </a:endParaRPr>
          </a:p>
          <a:p>
            <a:pPr lvl="1"/>
            <a:r>
              <a:rPr lang="fr-FR" dirty="0"/>
              <a:t>Désavantages : Supposition très forte (indépendance entre termes) manifestement fausse, sauf à </a:t>
            </a:r>
            <a:r>
              <a:rPr lang="fr-FR" b="1" dirty="0">
                <a:solidFill>
                  <a:srgbClr val="FF0000"/>
                </a:solidFill>
              </a:rPr>
              <a:t>décorréler</a:t>
            </a:r>
            <a:r>
              <a:rPr lang="fr-FR" dirty="0"/>
              <a:t> certains </a:t>
            </a:r>
            <a:r>
              <a:rPr lang="fr-FR" dirty="0" err="1"/>
              <a:t>features</a:t>
            </a:r>
            <a:r>
              <a:rPr lang="fr-FR" dirty="0"/>
              <a:t> (termes) ; souvent </a:t>
            </a:r>
            <a:r>
              <a:rPr lang="fr-FR" b="1" dirty="0">
                <a:solidFill>
                  <a:srgbClr val="FF0000"/>
                </a:solidFill>
              </a:rPr>
              <a:t>peu précis</a:t>
            </a:r>
            <a:endParaRPr lang="fr-FR" sz="2200" b="1" dirty="0">
              <a:solidFill>
                <a:srgbClr val="FF0000"/>
              </a:solidFill>
            </a:endParaRPr>
          </a:p>
          <a:p>
            <a:r>
              <a:rPr lang="fr-FR" dirty="0"/>
              <a:t>Régression logistique multinomiale</a:t>
            </a:r>
          </a:p>
          <a:p>
            <a:pPr lvl="1"/>
            <a:r>
              <a:rPr lang="fr-FR" dirty="0"/>
              <a:t>Combinaison de K régressions logistiques (binaires) : linéarité des influences</a:t>
            </a:r>
          </a:p>
          <a:p>
            <a:pPr lvl="1"/>
            <a:r>
              <a:rPr lang="fr-FR" dirty="0"/>
              <a:t>Avantages : </a:t>
            </a:r>
            <a:r>
              <a:rPr lang="fr-FR" b="1" dirty="0">
                <a:solidFill>
                  <a:srgbClr val="00B050"/>
                </a:solidFill>
              </a:rPr>
              <a:t>facile</a:t>
            </a:r>
            <a:r>
              <a:rPr lang="fr-FR" dirty="0"/>
              <a:t> à mettre en œuvre ; pas besoin d’une grande </a:t>
            </a:r>
            <a:r>
              <a:rPr lang="fr-FR" b="1" dirty="0">
                <a:solidFill>
                  <a:srgbClr val="00B050"/>
                </a:solidFill>
              </a:rPr>
              <a:t>puissance de calcul</a:t>
            </a:r>
            <a:r>
              <a:rPr lang="fr-FR" dirty="0"/>
              <a:t> ; résultats sous forme de </a:t>
            </a:r>
            <a:r>
              <a:rPr lang="fr-FR" b="1" dirty="0">
                <a:solidFill>
                  <a:srgbClr val="00B050"/>
                </a:solidFill>
              </a:rPr>
              <a:t>probabilités</a:t>
            </a:r>
            <a:r>
              <a:rPr lang="fr-FR" dirty="0"/>
              <a:t> ; régularisation possible contre </a:t>
            </a:r>
            <a:r>
              <a:rPr lang="fr-FR" b="1" dirty="0">
                <a:solidFill>
                  <a:srgbClr val="00B050"/>
                </a:solidFill>
              </a:rPr>
              <a:t>sur-ajustement</a:t>
            </a:r>
            <a:endParaRPr lang="fr-FR" sz="2800" b="1" dirty="0">
              <a:solidFill>
                <a:srgbClr val="00B050"/>
              </a:solidFill>
            </a:endParaRPr>
          </a:p>
          <a:p>
            <a:pPr lvl="1"/>
            <a:r>
              <a:rPr lang="fr-FR" dirty="0"/>
              <a:t>Désavantages : Supposition forte (</a:t>
            </a:r>
            <a:r>
              <a:rPr lang="fr-FR" b="1" dirty="0">
                <a:solidFill>
                  <a:srgbClr val="FF0000"/>
                </a:solidFill>
              </a:rPr>
              <a:t>linéarité</a:t>
            </a:r>
            <a:r>
              <a:rPr lang="fr-FR" dirty="0"/>
              <a:t> et </a:t>
            </a:r>
            <a:r>
              <a:rPr lang="fr-FR" b="1" dirty="0">
                <a:solidFill>
                  <a:srgbClr val="FF0000"/>
                </a:solidFill>
              </a:rPr>
              <a:t>indépendance</a:t>
            </a:r>
            <a:r>
              <a:rPr lang="fr-FR" dirty="0"/>
              <a:t> des effets associés aux termes)</a:t>
            </a:r>
          </a:p>
        </p:txBody>
      </p:sp>
      <p:sp>
        <p:nvSpPr>
          <p:cNvPr id="4" name="Title 1">
            <a:extLst>
              <a:ext uri="{FF2B5EF4-FFF2-40B4-BE49-F238E27FC236}">
                <a16:creationId xmlns:a16="http://schemas.microsoft.com/office/drawing/2014/main" id="{B98D6497-138A-4D20-B8C9-B11D4B59ABA9}"/>
              </a:ext>
            </a:extLst>
          </p:cNvPr>
          <p:cNvSpPr txBox="1">
            <a:spLocks/>
          </p:cNvSpPr>
          <p:nvPr/>
        </p:nvSpPr>
        <p:spPr>
          <a:xfrm>
            <a:off x="374496" y="141869"/>
            <a:ext cx="11196263" cy="657557"/>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fr-FR" sz="3000" dirty="0"/>
              <a:t>Algorithmes traditionnels pour la classification de documents (1/2)</a:t>
            </a:r>
          </a:p>
        </p:txBody>
      </p:sp>
    </p:spTree>
    <p:extLst>
      <p:ext uri="{BB962C8B-B14F-4D97-AF65-F5344CB8AC3E}">
        <p14:creationId xmlns:p14="http://schemas.microsoft.com/office/powerpoint/2010/main" val="27736957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FE1BE-7AD7-4C2A-A1DA-F9FA32AECB3D}"/>
              </a:ext>
            </a:extLst>
          </p:cNvPr>
          <p:cNvSpPr>
            <a:spLocks noGrp="1"/>
          </p:cNvSpPr>
          <p:nvPr>
            <p:ph idx="1"/>
          </p:nvPr>
        </p:nvSpPr>
        <p:spPr>
          <a:xfrm>
            <a:off x="122225" y="990893"/>
            <a:ext cx="11700806" cy="5867107"/>
          </a:xfrm>
        </p:spPr>
        <p:txBody>
          <a:bodyPr>
            <a:normAutofit/>
          </a:bodyPr>
          <a:lstStyle/>
          <a:p>
            <a:r>
              <a:rPr lang="fr-FR" dirty="0"/>
              <a:t>Support </a:t>
            </a:r>
            <a:r>
              <a:rPr lang="fr-FR" dirty="0" err="1"/>
              <a:t>Vector</a:t>
            </a:r>
            <a:r>
              <a:rPr lang="fr-FR" dirty="0"/>
              <a:t> Machines</a:t>
            </a:r>
          </a:p>
          <a:p>
            <a:pPr lvl="1"/>
            <a:r>
              <a:rPr lang="fr-FR" dirty="0"/>
              <a:t>Bien adapté à des espaces à hautes dimensions comme le sont naturellement (avant  réduction de dimension) les espaces de documents structurés par les termes</a:t>
            </a:r>
          </a:p>
          <a:p>
            <a:pPr lvl="1"/>
            <a:r>
              <a:rPr lang="fr-FR" dirty="0"/>
              <a:t>N’a pas besoin de beaucoup de données, mais déjà d’un peu plus d’une grande puissance de calcul (et est plus précis)</a:t>
            </a:r>
          </a:p>
          <a:p>
            <a:pPr lvl="1"/>
            <a:r>
              <a:rPr lang="fr-FR" dirty="0"/>
              <a:t>Avantages : peut modéliser tant des dépendances </a:t>
            </a:r>
            <a:r>
              <a:rPr lang="fr-FR" b="1" dirty="0">
                <a:solidFill>
                  <a:srgbClr val="00B050"/>
                </a:solidFill>
              </a:rPr>
              <a:t>non-linéaires</a:t>
            </a:r>
            <a:r>
              <a:rPr lang="fr-FR" dirty="0"/>
              <a:t> que linéaires (kernel) ; </a:t>
            </a:r>
            <a:r>
              <a:rPr lang="fr-FR" b="1" dirty="0">
                <a:solidFill>
                  <a:srgbClr val="00B050"/>
                </a:solidFill>
              </a:rPr>
              <a:t>précision</a:t>
            </a:r>
            <a:r>
              <a:rPr lang="fr-FR" dirty="0"/>
              <a:t> élevée ; </a:t>
            </a:r>
            <a:r>
              <a:rPr lang="fr-FR" dirty="0" err="1"/>
              <a:t>surajustement</a:t>
            </a:r>
            <a:r>
              <a:rPr lang="fr-FR" dirty="0"/>
              <a:t> paramétrable</a:t>
            </a:r>
          </a:p>
          <a:p>
            <a:pPr lvl="1"/>
            <a:r>
              <a:rPr lang="fr-FR" dirty="0"/>
              <a:t>Désavantages : difficultés de </a:t>
            </a:r>
            <a:r>
              <a:rPr lang="fr-FR" b="1" dirty="0">
                <a:solidFill>
                  <a:srgbClr val="FF0000"/>
                </a:solidFill>
              </a:rPr>
              <a:t>paramétrage</a:t>
            </a:r>
            <a:r>
              <a:rPr lang="fr-FR" dirty="0"/>
              <a:t> (choix du kernel) ; complexité de calcul (demande plus de </a:t>
            </a:r>
            <a:r>
              <a:rPr lang="fr-FR" b="1" dirty="0">
                <a:solidFill>
                  <a:srgbClr val="FF0000"/>
                </a:solidFill>
              </a:rPr>
              <a:t>puissance de calcul</a:t>
            </a:r>
            <a:r>
              <a:rPr lang="fr-FR" dirty="0"/>
              <a:t>) ; interprétabilité de l’algorithme (pas de </a:t>
            </a:r>
            <a:r>
              <a:rPr lang="fr-FR" b="1" dirty="0">
                <a:solidFill>
                  <a:srgbClr val="00B050"/>
                </a:solidFill>
              </a:rPr>
              <a:t>probabilités</a:t>
            </a:r>
            <a:r>
              <a:rPr lang="fr-FR" dirty="0"/>
              <a:t>)</a:t>
            </a:r>
          </a:p>
          <a:p>
            <a:r>
              <a:rPr lang="fr-FR" dirty="0"/>
              <a:t>Algorithmes d’apprentissage d’ensemble (</a:t>
            </a:r>
            <a:r>
              <a:rPr lang="fr-FR" dirty="0" err="1"/>
              <a:t>boosting</a:t>
            </a:r>
            <a:r>
              <a:rPr lang="fr-FR" dirty="0"/>
              <a:t>, bagging) :</a:t>
            </a:r>
          </a:p>
          <a:p>
            <a:pPr lvl="1"/>
            <a:r>
              <a:rPr lang="fr-FR" dirty="0"/>
              <a:t>Combinent plusieurs modèles faibles (et simples). Exemples : </a:t>
            </a:r>
            <a:r>
              <a:rPr lang="fr-FR" dirty="0" err="1"/>
              <a:t>XGBoost</a:t>
            </a:r>
            <a:r>
              <a:rPr lang="fr-FR" dirty="0"/>
              <a:t>, </a:t>
            </a:r>
            <a:r>
              <a:rPr lang="fr-FR" dirty="0" err="1"/>
              <a:t>Random</a:t>
            </a:r>
            <a:r>
              <a:rPr lang="fr-FR" dirty="0"/>
              <a:t> </a:t>
            </a:r>
            <a:r>
              <a:rPr lang="fr-FR" dirty="0" err="1"/>
              <a:t>Forests</a:t>
            </a:r>
            <a:endParaRPr lang="fr-FR" dirty="0"/>
          </a:p>
          <a:p>
            <a:pPr lvl="1"/>
            <a:r>
              <a:rPr lang="fr-FR" dirty="0"/>
              <a:t>Avantages : meilleure </a:t>
            </a:r>
            <a:r>
              <a:rPr lang="fr-FR" b="1" dirty="0">
                <a:solidFill>
                  <a:srgbClr val="00B050"/>
                </a:solidFill>
              </a:rPr>
              <a:t>précision</a:t>
            </a:r>
            <a:r>
              <a:rPr lang="fr-FR" dirty="0"/>
              <a:t> et </a:t>
            </a:r>
            <a:r>
              <a:rPr lang="fr-FR" b="1" dirty="0">
                <a:solidFill>
                  <a:srgbClr val="00B050"/>
                </a:solidFill>
              </a:rPr>
              <a:t>variance</a:t>
            </a:r>
            <a:r>
              <a:rPr lang="fr-FR" dirty="0"/>
              <a:t> plus faible (peu de </a:t>
            </a:r>
            <a:r>
              <a:rPr lang="fr-FR" dirty="0" err="1"/>
              <a:t>surajustement</a:t>
            </a:r>
            <a:r>
              <a:rPr lang="fr-FR" dirty="0"/>
              <a:t>)</a:t>
            </a:r>
          </a:p>
          <a:p>
            <a:pPr lvl="1"/>
            <a:r>
              <a:rPr lang="fr-FR" dirty="0"/>
              <a:t>Désavantages : difficulté de </a:t>
            </a:r>
            <a:r>
              <a:rPr lang="fr-FR" b="1" dirty="0">
                <a:solidFill>
                  <a:srgbClr val="FF0000"/>
                </a:solidFill>
              </a:rPr>
              <a:t>paramétrage</a:t>
            </a:r>
            <a:r>
              <a:rPr lang="fr-FR" dirty="0"/>
              <a:t> ; complexité de </a:t>
            </a:r>
            <a:r>
              <a:rPr lang="fr-FR" b="1" dirty="0">
                <a:solidFill>
                  <a:srgbClr val="FF0000"/>
                </a:solidFill>
              </a:rPr>
              <a:t>calcul</a:t>
            </a:r>
            <a:r>
              <a:rPr lang="fr-FR" dirty="0">
                <a:solidFill>
                  <a:srgbClr val="FF0000"/>
                </a:solidFill>
              </a:rPr>
              <a:t> </a:t>
            </a:r>
            <a:r>
              <a:rPr lang="fr-FR" dirty="0"/>
              <a:t>; </a:t>
            </a:r>
            <a:r>
              <a:rPr lang="fr-FR" b="1" dirty="0">
                <a:solidFill>
                  <a:srgbClr val="FF0000"/>
                </a:solidFill>
              </a:rPr>
              <a:t>interprétabilité</a:t>
            </a:r>
          </a:p>
        </p:txBody>
      </p:sp>
      <p:sp>
        <p:nvSpPr>
          <p:cNvPr id="4" name="Title 1">
            <a:extLst>
              <a:ext uri="{FF2B5EF4-FFF2-40B4-BE49-F238E27FC236}">
                <a16:creationId xmlns:a16="http://schemas.microsoft.com/office/drawing/2014/main" id="{B98D6497-138A-4D20-B8C9-B11D4B59ABA9}"/>
              </a:ext>
            </a:extLst>
          </p:cNvPr>
          <p:cNvSpPr txBox="1">
            <a:spLocks/>
          </p:cNvSpPr>
          <p:nvPr/>
        </p:nvSpPr>
        <p:spPr>
          <a:xfrm>
            <a:off x="374496" y="141869"/>
            <a:ext cx="11196263" cy="657557"/>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fr-FR" sz="3000" dirty="0"/>
              <a:t>Algorithmes traditionnels pour la classification de documents (2/2)</a:t>
            </a:r>
          </a:p>
        </p:txBody>
      </p:sp>
    </p:spTree>
    <p:extLst>
      <p:ext uri="{BB962C8B-B14F-4D97-AF65-F5344CB8AC3E}">
        <p14:creationId xmlns:p14="http://schemas.microsoft.com/office/powerpoint/2010/main" val="17874293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5E589-4959-4F6D-8973-9017DD7E212E}"/>
              </a:ext>
            </a:extLst>
          </p:cNvPr>
          <p:cNvSpPr>
            <a:spLocks noGrp="1"/>
          </p:cNvSpPr>
          <p:nvPr>
            <p:ph type="title"/>
          </p:nvPr>
        </p:nvSpPr>
        <p:spPr/>
        <p:txBody>
          <a:bodyPr>
            <a:normAutofit fontScale="90000"/>
          </a:bodyPr>
          <a:lstStyle/>
          <a:p>
            <a:r>
              <a:rPr lang="fr-FR" dirty="0"/>
              <a:t>Métriques d’évaluation d’une classification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0AF3DA-A35A-45E7-8632-B16E4C379F31}"/>
                  </a:ext>
                </a:extLst>
              </p:cNvPr>
              <p:cNvSpPr>
                <a:spLocks noGrp="1"/>
              </p:cNvSpPr>
              <p:nvPr>
                <p:ph idx="1"/>
              </p:nvPr>
            </p:nvSpPr>
            <p:spPr>
              <a:xfrm>
                <a:off x="165100" y="876211"/>
                <a:ext cx="11861800" cy="5981789"/>
              </a:xfrm>
            </p:spPr>
            <p:txBody>
              <a:bodyPr>
                <a:normAutofit fontScale="92500" lnSpcReduction="10000"/>
              </a:bodyPr>
              <a:lstStyle/>
              <a:p>
                <a:r>
                  <a:rPr lang="fr-FR" dirty="0"/>
                  <a:t>Classification binaire (positif vs négatif)</a:t>
                </a:r>
              </a:p>
              <a:p>
                <a:pPr lvl="2"/>
                <a:r>
                  <a:rPr lang="fr-FR" dirty="0"/>
                  <a:t>VP : les textes correctement estimés positifs</a:t>
                </a:r>
              </a:p>
              <a:p>
                <a:pPr lvl="2"/>
                <a:r>
                  <a:rPr lang="fr-FR" dirty="0"/>
                  <a:t>FP : les textes estimés positifs alors que négatifs</a:t>
                </a:r>
              </a:p>
              <a:p>
                <a:pPr lvl="2"/>
                <a:r>
                  <a:rPr lang="fr-FR" dirty="0"/>
                  <a:t>VN : les textes correctement estimés négatifs</a:t>
                </a:r>
              </a:p>
              <a:p>
                <a:pPr lvl="2"/>
                <a:r>
                  <a:rPr lang="fr-FR" dirty="0"/>
                  <a:t>FN : les textes estimés négatifs alors que positifs</a:t>
                </a:r>
              </a:p>
              <a:p>
                <a:pPr lvl="2"/>
                <a:r>
                  <a:rPr lang="fr-FR" dirty="0"/>
                  <a:t>N : nombre de textes</a:t>
                </a:r>
              </a:p>
              <a:p>
                <a:pPr lvl="1"/>
                <a:r>
                  <a:rPr lang="fr-FR" dirty="0"/>
                  <a:t>Exactitude (</a:t>
                </a:r>
                <a:r>
                  <a:rPr lang="fr-FR" i="1" dirty="0" err="1"/>
                  <a:t>accuracy</a:t>
                </a:r>
                <a:r>
                  <a:rPr lang="fr-FR" dirty="0"/>
                  <a:t>) : proportion des estimations correctes, </a:t>
                </a:r>
                <a:r>
                  <a:rPr lang="fr-FR" i="1" dirty="0">
                    <a:latin typeface="Times New Roman" panose="02020603050405020304" pitchFamily="18" charset="0"/>
                    <a:cs typeface="Times New Roman" panose="02020603050405020304" pitchFamily="18" charset="0"/>
                  </a:rPr>
                  <a:t>E =</a:t>
                </a:r>
                <a:r>
                  <a:rPr lang="fr-FR" dirty="0"/>
                  <a:t> </a:t>
                </a:r>
                <a14:m>
                  <m:oMath xmlns:m="http://schemas.openxmlformats.org/officeDocument/2006/math">
                    <m:f>
                      <m:fPr>
                        <m:type m:val="skw"/>
                        <m:ctrlPr>
                          <a:rPr lang="fr-FR"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𝑉𝑃</m:t>
                        </m:r>
                        <m:r>
                          <a:rPr lang="fr-FR" b="0" i="1" smtClean="0">
                            <a:latin typeface="Cambria Math" panose="02040503050406030204" pitchFamily="18" charset="0"/>
                          </a:rPr>
                          <m:t>+</m:t>
                        </m:r>
                        <m:r>
                          <a:rPr lang="fr-FR" b="0" i="1" smtClean="0">
                            <a:latin typeface="Cambria Math" panose="02040503050406030204" pitchFamily="18" charset="0"/>
                          </a:rPr>
                          <m:t>𝑉𝑁</m:t>
                        </m:r>
                        <m:r>
                          <a:rPr lang="fr-FR" b="0" i="1" smtClean="0">
                            <a:latin typeface="Cambria Math" panose="02040503050406030204" pitchFamily="18" charset="0"/>
                          </a:rPr>
                          <m:t>)</m:t>
                        </m:r>
                      </m:num>
                      <m:den>
                        <m:r>
                          <a:rPr lang="fr-FR" b="0" i="1" smtClean="0">
                            <a:latin typeface="Cambria Math" panose="02040503050406030204" pitchFamily="18" charset="0"/>
                          </a:rPr>
                          <m:t>𝑁</m:t>
                        </m:r>
                      </m:den>
                    </m:f>
                  </m:oMath>
                </a14:m>
                <a:r>
                  <a:rPr lang="fr-FR" sz="2000" dirty="0"/>
                  <a:t>, ici 240/ 300 = 0.8</a:t>
                </a:r>
              </a:p>
              <a:p>
                <a:pPr lvl="1"/>
                <a:r>
                  <a:rPr lang="fr-FR" dirty="0"/>
                  <a:t>Précision : dans ce qu’on a estimé positif, ce qui est correct, </a:t>
                </a:r>
                <a:r>
                  <a:rPr lang="fr-FR" i="1" dirty="0">
                    <a:latin typeface="Times New Roman" panose="02020603050405020304" pitchFamily="18" charset="0"/>
                    <a:cs typeface="Times New Roman" panose="02020603050405020304" pitchFamily="18" charset="0"/>
                  </a:rPr>
                  <a:t>P =</a:t>
                </a:r>
                <a:r>
                  <a:rPr lang="fr-FR" dirty="0"/>
                  <a:t> </a:t>
                </a:r>
                <a14:m>
                  <m:oMath xmlns:m="http://schemas.openxmlformats.org/officeDocument/2006/math">
                    <m:f>
                      <m:fPr>
                        <m:type m:val="skw"/>
                        <m:ctrlPr>
                          <a:rPr lang="fr-FR" i="1" smtClean="0">
                            <a:latin typeface="Cambria Math" panose="02040503050406030204" pitchFamily="18" charset="0"/>
                          </a:rPr>
                        </m:ctrlPr>
                      </m:fPr>
                      <m:num>
                        <m:r>
                          <a:rPr lang="fr-FR" b="0" i="1" smtClean="0">
                            <a:latin typeface="Cambria Math" panose="02040503050406030204" pitchFamily="18" charset="0"/>
                          </a:rPr>
                          <m:t>𝑉𝑃</m:t>
                        </m:r>
                      </m:num>
                      <m:den>
                        <m:r>
                          <a:rPr lang="fr-FR" b="0" i="1" smtClean="0">
                            <a:latin typeface="Cambria Math" panose="02040503050406030204" pitchFamily="18" charset="0"/>
                          </a:rPr>
                          <m:t>(</m:t>
                        </m:r>
                        <m:r>
                          <a:rPr lang="fr-FR" b="0" i="1" smtClean="0">
                            <a:latin typeface="Cambria Math" panose="02040503050406030204" pitchFamily="18" charset="0"/>
                          </a:rPr>
                          <m:t>𝑉𝑃</m:t>
                        </m:r>
                        <m:r>
                          <a:rPr lang="fr-FR" b="0" i="1" smtClean="0">
                            <a:latin typeface="Cambria Math" panose="02040503050406030204" pitchFamily="18" charset="0"/>
                          </a:rPr>
                          <m:t>+</m:t>
                        </m:r>
                        <m:r>
                          <a:rPr lang="fr-FR" b="0" i="1" smtClean="0">
                            <a:latin typeface="Cambria Math" panose="02040503050406030204" pitchFamily="18" charset="0"/>
                          </a:rPr>
                          <m:t>𝐹𝑃</m:t>
                        </m:r>
                        <m:r>
                          <a:rPr lang="fr-FR" b="0" i="1" smtClean="0">
                            <a:latin typeface="Cambria Math" panose="02040503050406030204" pitchFamily="18" charset="0"/>
                          </a:rPr>
                          <m:t>)</m:t>
                        </m:r>
                      </m:den>
                    </m:f>
                  </m:oMath>
                </a14:m>
                <a:r>
                  <a:rPr lang="fr-FR" sz="2000" dirty="0"/>
                  <a:t>, ici 80 / 120 = 0.67</a:t>
                </a:r>
                <a:endParaRPr lang="fr-FR" dirty="0"/>
              </a:p>
              <a:p>
                <a:pPr lvl="1"/>
                <a:r>
                  <a:rPr lang="fr-FR" dirty="0"/>
                  <a:t>Rappel (</a:t>
                </a:r>
                <a:r>
                  <a:rPr lang="fr-FR" i="1" dirty="0" err="1"/>
                  <a:t>recall</a:t>
                </a:r>
                <a:r>
                  <a:rPr lang="fr-FR" dirty="0"/>
                  <a:t>) : la proportion des positifs retenus dans l’estimation, par rapport à l’ensemble de tous les positifs réels, </a:t>
                </a:r>
                <a:r>
                  <a:rPr lang="fr-FR" i="1" dirty="0">
                    <a:latin typeface="Times New Roman" panose="02020603050405020304" pitchFamily="18" charset="0"/>
                    <a:cs typeface="Times New Roman" panose="02020603050405020304" pitchFamily="18" charset="0"/>
                  </a:rPr>
                  <a:t>R =</a:t>
                </a:r>
                <a:r>
                  <a:rPr lang="fr-FR" dirty="0"/>
                  <a:t> </a:t>
                </a:r>
                <a14:m>
                  <m:oMath xmlns:m="http://schemas.openxmlformats.org/officeDocument/2006/math">
                    <m:f>
                      <m:fPr>
                        <m:type m:val="skw"/>
                        <m:ctrlPr>
                          <a:rPr lang="fr-FR" i="1" smtClean="0">
                            <a:latin typeface="Cambria Math" panose="02040503050406030204" pitchFamily="18" charset="0"/>
                          </a:rPr>
                        </m:ctrlPr>
                      </m:fPr>
                      <m:num>
                        <m:r>
                          <a:rPr lang="fr-FR" b="0" i="1" smtClean="0">
                            <a:latin typeface="Cambria Math" panose="02040503050406030204" pitchFamily="18" charset="0"/>
                          </a:rPr>
                          <m:t>𝑉𝑃</m:t>
                        </m:r>
                      </m:num>
                      <m:den>
                        <m:r>
                          <a:rPr lang="fr-FR" b="0" i="1" smtClean="0">
                            <a:latin typeface="Cambria Math" panose="02040503050406030204" pitchFamily="18" charset="0"/>
                          </a:rPr>
                          <m:t>(</m:t>
                        </m:r>
                        <m:r>
                          <a:rPr lang="fr-FR" b="0" i="1" smtClean="0">
                            <a:latin typeface="Cambria Math" panose="02040503050406030204" pitchFamily="18" charset="0"/>
                          </a:rPr>
                          <m:t>𝑉𝑃</m:t>
                        </m:r>
                        <m:r>
                          <a:rPr lang="fr-FR" b="0" i="1" smtClean="0">
                            <a:latin typeface="Cambria Math" panose="02040503050406030204" pitchFamily="18" charset="0"/>
                          </a:rPr>
                          <m:t>+</m:t>
                        </m:r>
                        <m:r>
                          <a:rPr lang="fr-FR" b="0" i="1" smtClean="0">
                            <a:latin typeface="Cambria Math" panose="02040503050406030204" pitchFamily="18" charset="0"/>
                          </a:rPr>
                          <m:t>𝐹𝑁</m:t>
                        </m:r>
                        <m:r>
                          <a:rPr lang="fr-FR" b="0" i="1" smtClean="0">
                            <a:latin typeface="Cambria Math" panose="02040503050406030204" pitchFamily="18" charset="0"/>
                          </a:rPr>
                          <m:t>)</m:t>
                        </m:r>
                      </m:den>
                    </m:f>
                  </m:oMath>
                </a14:m>
                <a:r>
                  <a:rPr lang="fr-FR" sz="2000" dirty="0"/>
                  <a:t>, ici 80 / 100 = 0.8</a:t>
                </a:r>
                <a:endParaRPr lang="fr-FR" dirty="0"/>
              </a:p>
              <a:p>
                <a:pPr lvl="1"/>
                <a:r>
                  <a:rPr lang="fr-FR" dirty="0"/>
                  <a:t>F1 : moyenne harmonique de précision et rappel</a:t>
                </a:r>
                <a:r>
                  <a:rPr lang="fr-FR"/>
                  <a:t>, </a:t>
                </a:r>
                <a:r>
                  <a:rPr lang="fr-FR" i="1">
                    <a:latin typeface="Times New Roman" panose="02020603050405020304" pitchFamily="18" charset="0"/>
                    <a:cs typeface="Times New Roman" panose="02020603050405020304" pitchFamily="18" charset="0"/>
                  </a:rPr>
                  <a:t>F1=</a:t>
                </a:r>
                <a:r>
                  <a:rPr lang="fr-FR"/>
                  <a:t> </a:t>
                </a:r>
                <a14:m>
                  <m:oMath xmlns:m="http://schemas.openxmlformats.org/officeDocument/2006/math">
                    <m:f>
                      <m:fPr>
                        <m:type m:val="skw"/>
                        <m:ctrlPr>
                          <a:rPr lang="fr-FR" i="1" smtClean="0">
                            <a:latin typeface="Cambria Math" panose="02040503050406030204" pitchFamily="18" charset="0"/>
                          </a:rPr>
                        </m:ctrlPr>
                      </m:fPr>
                      <m:num>
                        <m:r>
                          <a:rPr lang="fr-FR" b="0" i="1" smtClean="0">
                            <a:latin typeface="Cambria Math" panose="02040503050406030204" pitchFamily="18" charset="0"/>
                          </a:rPr>
                          <m:t>2 </m:t>
                        </m:r>
                        <m:r>
                          <a:rPr lang="fr-FR" b="0" i="1" smtClean="0">
                            <a:latin typeface="Cambria Math" panose="02040503050406030204" pitchFamily="18" charset="0"/>
                          </a:rPr>
                          <m:t>𝑃</m:t>
                        </m:r>
                        <m:r>
                          <a:rPr lang="fr-FR" b="0" i="1" smtClean="0">
                            <a:latin typeface="Cambria Math" panose="02040503050406030204" pitchFamily="18" charset="0"/>
                          </a:rPr>
                          <m:t>∗</m:t>
                        </m:r>
                        <m:r>
                          <a:rPr lang="fr-FR" b="0" i="1" smtClean="0">
                            <a:latin typeface="Cambria Math" panose="02040503050406030204" pitchFamily="18" charset="0"/>
                          </a:rPr>
                          <m:t>𝑅</m:t>
                        </m:r>
                      </m:num>
                      <m:den>
                        <m:r>
                          <a:rPr lang="fr-FR" b="0" i="1" smtClean="0">
                            <a:latin typeface="Cambria Math" panose="02040503050406030204" pitchFamily="18" charset="0"/>
                          </a:rPr>
                          <m:t>𝑃</m:t>
                        </m:r>
                        <m:r>
                          <a:rPr lang="fr-FR" b="0" i="1" smtClean="0">
                            <a:latin typeface="Cambria Math" panose="02040503050406030204" pitchFamily="18" charset="0"/>
                          </a:rPr>
                          <m:t>+</m:t>
                        </m:r>
                        <m:r>
                          <a:rPr lang="fr-FR" b="0" i="1" smtClean="0">
                            <a:latin typeface="Cambria Math" panose="02040503050406030204" pitchFamily="18" charset="0"/>
                          </a:rPr>
                          <m:t>𝑅</m:t>
                        </m:r>
                      </m:den>
                    </m:f>
                  </m:oMath>
                </a14:m>
                <a:r>
                  <a:rPr lang="fr-FR" dirty="0"/>
                  <a:t> </a:t>
                </a:r>
                <a:r>
                  <a:rPr lang="fr-FR" sz="2000" dirty="0"/>
                  <a:t> ici 2 * 0.67 * 0.8 / (0.8+0.67) = 0.73</a:t>
                </a:r>
              </a:p>
              <a:p>
                <a:r>
                  <a:rPr lang="fr-FR" dirty="0"/>
                  <a:t>Généralisation à k classes</a:t>
                </a:r>
              </a:p>
              <a:p>
                <a:pPr lvl="2"/>
                <a:r>
                  <a:rPr lang="fr-FR" dirty="0" err="1"/>
                  <a:t>VP</a:t>
                </a:r>
                <a:r>
                  <a:rPr lang="fr-FR" baseline="-25000" dirty="0" err="1"/>
                  <a:t>j</a:t>
                </a:r>
                <a:r>
                  <a:rPr lang="fr-FR" dirty="0"/>
                  <a:t>, </a:t>
                </a:r>
                <a:r>
                  <a:rPr lang="fr-FR" dirty="0" err="1"/>
                  <a:t>FP</a:t>
                </a:r>
                <a:r>
                  <a:rPr lang="fr-FR" baseline="-25000" dirty="0" err="1"/>
                  <a:t>j</a:t>
                </a:r>
                <a:r>
                  <a:rPr lang="fr-FR" dirty="0"/>
                  <a:t>, </a:t>
                </a:r>
                <a:r>
                  <a:rPr lang="fr-FR" dirty="0" err="1"/>
                  <a:t>VN</a:t>
                </a:r>
                <a:r>
                  <a:rPr lang="fr-FR" baseline="-25000" dirty="0" err="1"/>
                  <a:t>j</a:t>
                </a:r>
                <a:r>
                  <a:rPr lang="fr-FR" dirty="0"/>
                  <a:t>, </a:t>
                </a:r>
                <a:r>
                  <a:rPr lang="fr-FR" dirty="0" err="1"/>
                  <a:t>FN</a:t>
                </a:r>
                <a:r>
                  <a:rPr lang="fr-FR" baseline="-25000" dirty="0" err="1"/>
                  <a:t>j</a:t>
                </a:r>
                <a:r>
                  <a:rPr lang="fr-FR" dirty="0"/>
                  <a:t>, </a:t>
                </a:r>
                <a:r>
                  <a:rPr lang="fr-FR" dirty="0" err="1"/>
                  <a:t>P</a:t>
                </a:r>
                <a:r>
                  <a:rPr lang="fr-FR" baseline="-25000" dirty="0" err="1"/>
                  <a:t>j</a:t>
                </a:r>
                <a:r>
                  <a:rPr lang="fr-FR" dirty="0"/>
                  <a:t>, </a:t>
                </a:r>
                <a:r>
                  <a:rPr lang="fr-FR" dirty="0" err="1"/>
                  <a:t>R</a:t>
                </a:r>
                <a:r>
                  <a:rPr lang="fr-FR" baseline="-25000" dirty="0" err="1"/>
                  <a:t>j</a:t>
                </a:r>
                <a:r>
                  <a:rPr lang="fr-FR" dirty="0"/>
                  <a:t> définis au niveau de chaque classe j</a:t>
                </a:r>
              </a:p>
              <a:p>
                <a:pPr lvl="1"/>
                <a:r>
                  <a:rPr lang="fr-FR" dirty="0"/>
                  <a:t>Micro-F1 : précision et rappel général classe par classe, chaque texte a un poids équivalent, </a:t>
                </a:r>
              </a:p>
              <a:p>
                <a:pPr marL="457200" lvl="1" indent="0">
                  <a:buNone/>
                </a:pPr>
                <a:r>
                  <a:rPr lang="fr-FR" dirty="0"/>
                  <a:t>	</a:t>
                </a:r>
                <a:r>
                  <a:rPr lang="fr-FR" i="1" dirty="0">
                    <a:latin typeface="Times New Roman" panose="02020603050405020304" pitchFamily="18" charset="0"/>
                    <a:cs typeface="Times New Roman" panose="02020603050405020304" pitchFamily="18" charset="0"/>
                  </a:rPr>
                  <a:t> m-F1</a:t>
                </a:r>
                <a:r>
                  <a:rPr lang="fr-FR" i="1" baseline="-25000" dirty="0">
                    <a:latin typeface="Times New Roman" panose="02020603050405020304" pitchFamily="18" charset="0"/>
                    <a:cs typeface="Times New Roman" panose="02020603050405020304" pitchFamily="18" charset="0"/>
                  </a:rPr>
                  <a:t>j</a:t>
                </a:r>
                <a:r>
                  <a:rPr lang="fr-FR" i="1" dirty="0">
                    <a:latin typeface="Times New Roman" panose="02020603050405020304" pitchFamily="18" charset="0"/>
                    <a:cs typeface="Times New Roman" panose="02020603050405020304" pitchFamily="18" charset="0"/>
                  </a:rPr>
                  <a:t> = </a:t>
                </a:r>
                <a14:m>
                  <m:oMath xmlns:m="http://schemas.openxmlformats.org/officeDocument/2006/math">
                    <m:f>
                      <m:fPr>
                        <m:type m:val="skw"/>
                        <m:ctrlPr>
                          <a:rPr lang="fr-FR" i="1" smtClean="0">
                            <a:latin typeface="Cambria Math" panose="02040503050406030204" pitchFamily="18" charset="0"/>
                          </a:rPr>
                        </m:ctrlPr>
                      </m:fPr>
                      <m:num>
                        <m:r>
                          <a:rPr lang="fr-FR" b="0" i="1" smtClean="0">
                            <a:latin typeface="Cambria Math" panose="02040503050406030204" pitchFamily="18" charset="0"/>
                          </a:rPr>
                          <m:t>2 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𝑃</m:t>
                            </m:r>
                          </m:e>
                          <m:sub>
                            <m:r>
                              <a:rPr lang="fr-FR" b="0" i="1" smtClean="0">
                                <a:latin typeface="Cambria Math" panose="02040503050406030204" pitchFamily="18" charset="0"/>
                              </a:rPr>
                              <m:t>𝑗</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𝑅</m:t>
                            </m:r>
                          </m:e>
                          <m:sub>
                            <m:r>
                              <a:rPr lang="fr-FR" b="0" i="1" smtClean="0">
                                <a:latin typeface="Cambria Math" panose="02040503050406030204" pitchFamily="18" charset="0"/>
                              </a:rPr>
                              <m:t>𝑗</m:t>
                            </m:r>
                          </m:sub>
                        </m:sSub>
                      </m:num>
                      <m:den>
                        <m:r>
                          <a:rPr lang="fr-FR" b="0" i="1" smtClean="0">
                            <a:latin typeface="Cambria Math" panose="02040503050406030204" pitchFamily="18" charset="0"/>
                          </a:rPr>
                          <m:t>(</m:t>
                        </m:r>
                        <m:r>
                          <a:rPr lang="fr-FR" b="0" i="1" smtClean="0">
                            <a:latin typeface="Cambria Math" panose="02040503050406030204" pitchFamily="18" charset="0"/>
                          </a:rPr>
                          <m:t>𝑃</m:t>
                        </m:r>
                        <m:r>
                          <a:rPr lang="fr-FR" b="0" i="1" smtClean="0">
                            <a:latin typeface="Cambria Math" panose="02040503050406030204" pitchFamily="18" charset="0"/>
                          </a:rPr>
                          <m:t>+</m:t>
                        </m:r>
                        <m:r>
                          <a:rPr lang="fr-FR" b="0" i="1" smtClean="0">
                            <a:latin typeface="Cambria Math" panose="02040503050406030204" pitchFamily="18" charset="0"/>
                          </a:rPr>
                          <m:t>𝑅</m:t>
                        </m:r>
                        <m:r>
                          <a:rPr lang="fr-FR" b="0" i="1" smtClean="0">
                            <a:latin typeface="Cambria Math" panose="02040503050406030204" pitchFamily="18" charset="0"/>
                          </a:rPr>
                          <m:t>)</m:t>
                        </m:r>
                      </m:den>
                    </m:f>
                  </m:oMath>
                </a14:m>
                <a:r>
                  <a:rPr lang="fr-FR" dirty="0"/>
                  <a:t> avec </a:t>
                </a:r>
                <a:r>
                  <a:rPr lang="fr-FR" i="1" dirty="0">
                    <a:latin typeface="Times New Roman" panose="02020603050405020304" pitchFamily="18" charset="0"/>
                    <a:cs typeface="Times New Roman" panose="02020603050405020304" pitchFamily="18" charset="0"/>
                  </a:rPr>
                  <a:t>P = </a:t>
                </a:r>
                <a14:m>
                  <m:oMath xmlns:m="http://schemas.openxmlformats.org/officeDocument/2006/math">
                    <m:f>
                      <m:fPr>
                        <m:type m:val="skw"/>
                        <m:ctrlPr>
                          <a:rPr lang="fr-FR" i="1" smtClean="0">
                            <a:latin typeface="Cambria Math" panose="02040503050406030204" pitchFamily="18" charset="0"/>
                          </a:rPr>
                        </m:ctrlPr>
                      </m:fPr>
                      <m:num>
                        <m:nary>
                          <m:naryPr>
                            <m:chr m:val="∑"/>
                            <m:supHide m:val="on"/>
                            <m:ctrlPr>
                              <a:rPr lang="fr-FR" i="1" smtClean="0">
                                <a:latin typeface="Cambria Math" panose="02040503050406030204" pitchFamily="18" charset="0"/>
                              </a:rPr>
                            </m:ctrlPr>
                          </m:naryPr>
                          <m:sub>
                            <m:r>
                              <m:rPr>
                                <m:brk m:alnAt="7"/>
                              </m:rPr>
                              <a:rPr lang="fr-FR" b="0" i="1" smtClean="0">
                                <a:latin typeface="Cambria Math" panose="02040503050406030204" pitchFamily="18" charset="0"/>
                              </a:rPr>
                              <m:t>𝑗</m:t>
                            </m:r>
                          </m:sub>
                          <m:sup/>
                          <m:e>
                            <m:sSub>
                              <m:sSubPr>
                                <m:ctrlPr>
                                  <a:rPr lang="fr-FR" i="1" smtClean="0">
                                    <a:latin typeface="Cambria Math" panose="02040503050406030204" pitchFamily="18" charset="0"/>
                                  </a:rPr>
                                </m:ctrlPr>
                              </m:sSubPr>
                              <m:e>
                                <m:r>
                                  <a:rPr lang="fr-FR" b="0" i="1" smtClean="0">
                                    <a:latin typeface="Cambria Math" panose="02040503050406030204" pitchFamily="18" charset="0"/>
                                  </a:rPr>
                                  <m:t>𝑉𝑃</m:t>
                                </m:r>
                              </m:e>
                              <m:sub>
                                <m:r>
                                  <a:rPr lang="fr-FR" b="0" i="1" smtClean="0">
                                    <a:latin typeface="Cambria Math" panose="02040503050406030204" pitchFamily="18" charset="0"/>
                                  </a:rPr>
                                  <m:t>𝑗</m:t>
                                </m:r>
                              </m:sub>
                            </m:sSub>
                          </m:e>
                        </m:nary>
                      </m:num>
                      <m:den>
                        <m:nary>
                          <m:naryPr>
                            <m:chr m:val="∑"/>
                            <m:supHide m:val="on"/>
                            <m:ctrlPr>
                              <a:rPr lang="fr-FR" i="1" smtClean="0">
                                <a:latin typeface="Cambria Math" panose="02040503050406030204" pitchFamily="18" charset="0"/>
                              </a:rPr>
                            </m:ctrlPr>
                          </m:naryPr>
                          <m:sub>
                            <m:r>
                              <m:rPr>
                                <m:brk m:alnAt="7"/>
                              </m:rPr>
                              <a:rPr lang="fr-FR" b="0" i="1" smtClean="0">
                                <a:latin typeface="Cambria Math" panose="02040503050406030204" pitchFamily="18" charset="0"/>
                              </a:rPr>
                              <m:t>𝑗</m:t>
                            </m:r>
                          </m:sub>
                          <m:sup/>
                          <m:e>
                            <m:sSub>
                              <m:sSubPr>
                                <m:ctrlPr>
                                  <a:rPr lang="fr-FR" i="1" smtClean="0">
                                    <a:latin typeface="Cambria Math" panose="02040503050406030204" pitchFamily="18" charset="0"/>
                                  </a:rPr>
                                </m:ctrlPr>
                              </m:sSubPr>
                              <m:e>
                                <m:sSub>
                                  <m:sSubPr>
                                    <m:ctrlPr>
                                      <a:rPr lang="fr-FR" i="1" smtClean="0">
                                        <a:latin typeface="Cambria Math" panose="02040503050406030204" pitchFamily="18" charset="0"/>
                                      </a:rPr>
                                    </m:ctrlPr>
                                  </m:sSubPr>
                                  <m:e>
                                    <m:r>
                                      <a:rPr lang="fr-FR" b="0" i="1" smtClean="0">
                                        <a:latin typeface="Cambria Math" panose="02040503050406030204" pitchFamily="18" charset="0"/>
                                      </a:rPr>
                                      <m:t>(</m:t>
                                    </m:r>
                                    <m:r>
                                      <a:rPr lang="fr-FR" b="0" i="1" smtClean="0">
                                        <a:latin typeface="Cambria Math" panose="02040503050406030204" pitchFamily="18" charset="0"/>
                                      </a:rPr>
                                      <m:t>𝑉𝑃</m:t>
                                    </m:r>
                                  </m:e>
                                  <m:sub>
                                    <m:r>
                                      <a:rPr lang="fr-FR" b="0" i="1" smtClean="0">
                                        <a:latin typeface="Cambria Math" panose="02040503050406030204" pitchFamily="18" charset="0"/>
                                      </a:rPr>
                                      <m:t>𝑗</m:t>
                                    </m:r>
                                  </m:sub>
                                </m:sSub>
                                <m:r>
                                  <a:rPr lang="fr-FR" b="0" i="1" smtClean="0">
                                    <a:latin typeface="Cambria Math" panose="02040503050406030204" pitchFamily="18" charset="0"/>
                                  </a:rPr>
                                  <m:t>+</m:t>
                                </m:r>
                                <m:r>
                                  <a:rPr lang="fr-FR" b="0" i="1" smtClean="0">
                                    <a:latin typeface="Cambria Math" panose="02040503050406030204" pitchFamily="18" charset="0"/>
                                  </a:rPr>
                                  <m:t>𝐹𝑃</m:t>
                                </m:r>
                              </m:e>
                              <m:sub>
                                <m:r>
                                  <a:rPr lang="fr-FR" b="0" i="1" smtClean="0">
                                    <a:latin typeface="Cambria Math" panose="02040503050406030204" pitchFamily="18" charset="0"/>
                                  </a:rPr>
                                  <m:t>𝑗</m:t>
                                </m:r>
                              </m:sub>
                            </m:sSub>
                            <m:r>
                              <a:rPr lang="fr-FR" b="0" i="1" smtClean="0">
                                <a:latin typeface="Cambria Math" panose="02040503050406030204" pitchFamily="18" charset="0"/>
                              </a:rPr>
                              <m:t>)</m:t>
                            </m:r>
                          </m:e>
                        </m:nary>
                      </m:den>
                    </m:f>
                  </m:oMath>
                </a14:m>
                <a:r>
                  <a:rPr lang="fr-FR" dirty="0"/>
                  <a:t> , </a:t>
                </a:r>
                <a:r>
                  <a:rPr lang="fr-FR" i="1" dirty="0">
                    <a:latin typeface="Times New Roman" panose="02020603050405020304" pitchFamily="18" charset="0"/>
                    <a:cs typeface="Times New Roman" panose="02020603050405020304" pitchFamily="18" charset="0"/>
                  </a:rPr>
                  <a:t>R = </a:t>
                </a:r>
                <a14:m>
                  <m:oMath xmlns:m="http://schemas.openxmlformats.org/officeDocument/2006/math">
                    <m:f>
                      <m:fPr>
                        <m:type m:val="skw"/>
                        <m:ctrlPr>
                          <a:rPr lang="fr-FR" i="1">
                            <a:latin typeface="Cambria Math" panose="02040503050406030204" pitchFamily="18" charset="0"/>
                          </a:rPr>
                        </m:ctrlPr>
                      </m:fPr>
                      <m:num>
                        <m:nary>
                          <m:naryPr>
                            <m:chr m:val="∑"/>
                            <m:supHide m:val="on"/>
                            <m:ctrlPr>
                              <a:rPr lang="fr-FR" i="1">
                                <a:latin typeface="Cambria Math" panose="02040503050406030204" pitchFamily="18" charset="0"/>
                              </a:rPr>
                            </m:ctrlPr>
                          </m:naryPr>
                          <m:sub>
                            <m:r>
                              <m:rPr>
                                <m:brk m:alnAt="7"/>
                              </m:rPr>
                              <a:rPr lang="fr-FR" i="1">
                                <a:latin typeface="Cambria Math" panose="02040503050406030204" pitchFamily="18" charset="0"/>
                              </a:rPr>
                              <m:t>𝑗</m:t>
                            </m:r>
                          </m:sub>
                          <m:sup/>
                          <m:e>
                            <m:sSub>
                              <m:sSubPr>
                                <m:ctrlPr>
                                  <a:rPr lang="fr-FR" i="1">
                                    <a:latin typeface="Cambria Math" panose="02040503050406030204" pitchFamily="18" charset="0"/>
                                  </a:rPr>
                                </m:ctrlPr>
                              </m:sSubPr>
                              <m:e>
                                <m:r>
                                  <a:rPr lang="fr-FR" i="1">
                                    <a:latin typeface="Cambria Math" panose="02040503050406030204" pitchFamily="18" charset="0"/>
                                  </a:rPr>
                                  <m:t>𝑉𝑃</m:t>
                                </m:r>
                              </m:e>
                              <m:sub>
                                <m:r>
                                  <a:rPr lang="fr-FR" i="1">
                                    <a:latin typeface="Cambria Math" panose="02040503050406030204" pitchFamily="18" charset="0"/>
                                  </a:rPr>
                                  <m:t>𝑗</m:t>
                                </m:r>
                              </m:sub>
                            </m:sSub>
                          </m:e>
                        </m:nary>
                      </m:num>
                      <m:den>
                        <m:nary>
                          <m:naryPr>
                            <m:chr m:val="∑"/>
                            <m:supHide m:val="on"/>
                            <m:ctrlPr>
                              <a:rPr lang="fr-FR" i="1">
                                <a:latin typeface="Cambria Math" panose="02040503050406030204" pitchFamily="18" charset="0"/>
                              </a:rPr>
                            </m:ctrlPr>
                          </m:naryPr>
                          <m:sub>
                            <m:r>
                              <m:rPr>
                                <m:brk m:alnAt="7"/>
                              </m:rPr>
                              <a:rPr lang="fr-FR" i="1">
                                <a:latin typeface="Cambria Math" panose="02040503050406030204" pitchFamily="18" charset="0"/>
                              </a:rPr>
                              <m:t>𝑗</m:t>
                            </m:r>
                          </m:sub>
                          <m:sup/>
                          <m:e>
                            <m:sSub>
                              <m:sSubPr>
                                <m:ctrlPr>
                                  <a:rPr lang="fr-FR" i="1">
                                    <a:latin typeface="Cambria Math" panose="02040503050406030204" pitchFamily="18" charset="0"/>
                                  </a:rPr>
                                </m:ctrlPr>
                              </m:sSubPr>
                              <m:e>
                                <m:sSub>
                                  <m:sSubPr>
                                    <m:ctrlPr>
                                      <a:rPr lang="fr-FR" i="1">
                                        <a:latin typeface="Cambria Math" panose="02040503050406030204" pitchFamily="18" charset="0"/>
                                      </a:rPr>
                                    </m:ctrlPr>
                                  </m:sSubPr>
                                  <m:e>
                                    <m:r>
                                      <a:rPr lang="fr-FR" b="0" i="1" smtClean="0">
                                        <a:latin typeface="Cambria Math" panose="02040503050406030204" pitchFamily="18" charset="0"/>
                                      </a:rPr>
                                      <m:t>(</m:t>
                                    </m:r>
                                    <m:r>
                                      <a:rPr lang="fr-FR" i="1">
                                        <a:latin typeface="Cambria Math" panose="02040503050406030204" pitchFamily="18" charset="0"/>
                                      </a:rPr>
                                      <m:t>𝑉𝑃</m:t>
                                    </m:r>
                                  </m:e>
                                  <m:sub>
                                    <m:r>
                                      <a:rPr lang="fr-FR" i="1">
                                        <a:latin typeface="Cambria Math" panose="02040503050406030204" pitchFamily="18" charset="0"/>
                                      </a:rPr>
                                      <m:t>𝑗</m:t>
                                    </m:r>
                                  </m:sub>
                                </m:sSub>
                                <m:r>
                                  <a:rPr lang="fr-FR" i="1">
                                    <a:latin typeface="Cambria Math" panose="02040503050406030204" pitchFamily="18" charset="0"/>
                                  </a:rPr>
                                  <m:t>+</m:t>
                                </m:r>
                                <m:r>
                                  <a:rPr lang="fr-FR" i="1">
                                    <a:latin typeface="Cambria Math" panose="02040503050406030204" pitchFamily="18" charset="0"/>
                                  </a:rPr>
                                  <m:t>𝐹𝑁</m:t>
                                </m:r>
                              </m:e>
                              <m:sub>
                                <m:r>
                                  <a:rPr lang="fr-FR" i="1">
                                    <a:latin typeface="Cambria Math" panose="02040503050406030204" pitchFamily="18" charset="0"/>
                                  </a:rPr>
                                  <m:t>𝑗</m:t>
                                </m:r>
                              </m:sub>
                            </m:sSub>
                            <m:r>
                              <a:rPr lang="fr-FR" b="0" i="1" smtClean="0">
                                <a:latin typeface="Cambria Math" panose="02040503050406030204" pitchFamily="18" charset="0"/>
                              </a:rPr>
                              <m:t>)</m:t>
                            </m:r>
                          </m:e>
                        </m:nary>
                      </m:den>
                    </m:f>
                  </m:oMath>
                </a14:m>
                <a:r>
                  <a:rPr lang="fr-FR" dirty="0"/>
                  <a:t> </a:t>
                </a:r>
              </a:p>
              <a:p>
                <a:pPr marL="457200" lvl="1" indent="0">
                  <a:buNone/>
                </a:pPr>
                <a:endParaRPr lang="fr-FR" dirty="0"/>
              </a:p>
              <a:p>
                <a:pPr lvl="1"/>
                <a:r>
                  <a:rPr lang="fr-FR" dirty="0"/>
                  <a:t>Macro-F1 : moyenne des F1 sur l’ensemble des classes,  </a:t>
                </a:r>
                <a:r>
                  <a:rPr lang="fr-FR" i="1" dirty="0">
                    <a:latin typeface="Times New Roman" panose="02020603050405020304" pitchFamily="18" charset="0"/>
                    <a:cs typeface="Times New Roman" panose="02020603050405020304" pitchFamily="18" charset="0"/>
                  </a:rPr>
                  <a:t>M-F1 =</a:t>
                </a:r>
                <a:r>
                  <a:rPr lang="fr-FR" dirty="0"/>
                  <a:t> </a:t>
                </a:r>
                <a14:m>
                  <m:oMath xmlns:m="http://schemas.openxmlformats.org/officeDocument/2006/math">
                    <m:f>
                      <m:fPr>
                        <m:ctrlPr>
                          <a:rPr lang="fr-FR" i="1" smtClean="0">
                            <a:latin typeface="Cambria Math" panose="02040503050406030204" pitchFamily="18" charset="0"/>
                          </a:rPr>
                        </m:ctrlPr>
                      </m:fPr>
                      <m:num>
                        <m:r>
                          <a:rPr lang="fr-FR" b="0" i="1" smtClean="0">
                            <a:latin typeface="Cambria Math" panose="02040503050406030204" pitchFamily="18" charset="0"/>
                          </a:rPr>
                          <m:t>1</m:t>
                        </m:r>
                      </m:num>
                      <m:den>
                        <m:r>
                          <a:rPr lang="fr-FR" b="0" i="1" smtClean="0">
                            <a:latin typeface="Cambria Math" panose="02040503050406030204" pitchFamily="18" charset="0"/>
                          </a:rPr>
                          <m:t>𝑘</m:t>
                        </m:r>
                      </m:den>
                    </m:f>
                    <m:r>
                      <a:rPr lang="fr-FR" b="0" i="1" smtClean="0">
                        <a:latin typeface="Cambria Math" panose="02040503050406030204" pitchFamily="18" charset="0"/>
                      </a:rPr>
                      <m:t>∗ </m:t>
                    </m:r>
                    <m:nary>
                      <m:naryPr>
                        <m:chr m:val="∑"/>
                        <m:supHide m:val="on"/>
                        <m:ctrlPr>
                          <a:rPr lang="fr-FR" b="0" i="1" smtClean="0">
                            <a:latin typeface="Cambria Math" panose="02040503050406030204" pitchFamily="18" charset="0"/>
                          </a:rPr>
                        </m:ctrlPr>
                      </m:naryPr>
                      <m:sub>
                        <m:r>
                          <m:rPr>
                            <m:brk m:alnAt="7"/>
                          </m:rPr>
                          <a:rPr lang="fr-FR" b="0" i="1" smtClean="0">
                            <a:latin typeface="Cambria Math" panose="02040503050406030204" pitchFamily="18" charset="0"/>
                          </a:rPr>
                          <m:t>𝑗</m:t>
                        </m:r>
                      </m:sub>
                      <m:sup/>
                      <m:e>
                        <m:r>
                          <a:rPr lang="fr-FR" b="0" i="1" smtClean="0">
                            <a:latin typeface="Cambria Math" panose="02040503050406030204" pitchFamily="18" charset="0"/>
                          </a:rPr>
                          <m:t> </m:t>
                        </m:r>
                        <m:f>
                          <m:fPr>
                            <m:type m:val="skw"/>
                            <m:ctrlPr>
                              <a:rPr lang="fr-FR" b="0" i="1" smtClean="0">
                                <a:latin typeface="Cambria Math" panose="02040503050406030204" pitchFamily="18" charset="0"/>
                              </a:rPr>
                            </m:ctrlPr>
                          </m:fPr>
                          <m:num>
                            <m:sSub>
                              <m:sSubPr>
                                <m:ctrlPr>
                                  <a:rPr lang="fr-FR" b="0" i="1" smtClean="0">
                                    <a:latin typeface="Cambria Math" panose="02040503050406030204" pitchFamily="18" charset="0"/>
                                  </a:rPr>
                                </m:ctrlPr>
                              </m:sSubPr>
                              <m:e>
                                <m:r>
                                  <a:rPr lang="fr-FR" b="0" i="1" smtClean="0">
                                    <a:latin typeface="Cambria Math" panose="02040503050406030204" pitchFamily="18" charset="0"/>
                                  </a:rPr>
                                  <m:t>2 ∗ </m:t>
                                </m:r>
                                <m:r>
                                  <a:rPr lang="fr-FR" b="0" i="1" smtClean="0">
                                    <a:latin typeface="Cambria Math" panose="02040503050406030204" pitchFamily="18" charset="0"/>
                                  </a:rPr>
                                  <m:t>𝑃</m:t>
                                </m:r>
                              </m:e>
                              <m:sub>
                                <m:r>
                                  <a:rPr lang="fr-FR" b="0" i="1" smtClean="0">
                                    <a:latin typeface="Cambria Math" panose="02040503050406030204" pitchFamily="18" charset="0"/>
                                  </a:rPr>
                                  <m:t>𝑗</m:t>
                                </m:r>
                              </m:sub>
                            </m:sSub>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𝑅</m:t>
                                </m:r>
                              </m:e>
                              <m:sub>
                                <m:r>
                                  <a:rPr lang="fr-FR" b="0" i="1" smtClean="0">
                                    <a:latin typeface="Cambria Math" panose="02040503050406030204" pitchFamily="18" charset="0"/>
                                  </a:rPr>
                                  <m:t>𝑗</m:t>
                                </m:r>
                              </m:sub>
                            </m:sSub>
                          </m:num>
                          <m:den>
                            <m:sSub>
                              <m:sSubPr>
                                <m:ctrlPr>
                                  <a:rPr lang="fr-FR" b="0" i="1" smtClean="0">
                                    <a:latin typeface="Cambria Math" panose="02040503050406030204" pitchFamily="18" charset="0"/>
                                  </a:rPr>
                                </m:ctrlPr>
                              </m:sSubPr>
                              <m:e>
                                <m:r>
                                  <a:rPr lang="fr-FR" b="0" i="1" smtClean="0">
                                    <a:latin typeface="Cambria Math" panose="02040503050406030204" pitchFamily="18" charset="0"/>
                                  </a:rPr>
                                  <m:t>(</m:t>
                                </m:r>
                                <m:r>
                                  <a:rPr lang="fr-FR" b="0" i="1" smtClean="0">
                                    <a:latin typeface="Cambria Math" panose="02040503050406030204" pitchFamily="18" charset="0"/>
                                  </a:rPr>
                                  <m:t>𝑃</m:t>
                                </m:r>
                              </m:e>
                              <m:sub>
                                <m:r>
                                  <a:rPr lang="fr-FR" b="0" i="1" smtClean="0">
                                    <a:latin typeface="Cambria Math" panose="02040503050406030204" pitchFamily="18" charset="0"/>
                                  </a:rPr>
                                  <m:t>𝑗</m:t>
                                </m:r>
                              </m:sub>
                            </m:sSub>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𝑅</m:t>
                                </m:r>
                              </m:e>
                              <m:sub>
                                <m:r>
                                  <a:rPr lang="fr-FR" b="0" i="1" smtClean="0">
                                    <a:latin typeface="Cambria Math" panose="02040503050406030204" pitchFamily="18" charset="0"/>
                                  </a:rPr>
                                  <m:t>𝑗</m:t>
                                </m:r>
                              </m:sub>
                            </m:sSub>
                            <m:r>
                              <a:rPr lang="fr-FR" b="0" i="1" smtClean="0">
                                <a:latin typeface="Cambria Math" panose="02040503050406030204" pitchFamily="18" charset="0"/>
                              </a:rPr>
                              <m:t>)</m:t>
                            </m:r>
                          </m:den>
                        </m:f>
                      </m:e>
                    </m:nary>
                  </m:oMath>
                </a14:m>
                <a:endParaRPr lang="fr-FR" dirty="0"/>
              </a:p>
              <a:p>
                <a:pPr lvl="1"/>
                <a:endParaRPr lang="fr-FR" dirty="0"/>
              </a:p>
            </p:txBody>
          </p:sp>
        </mc:Choice>
        <mc:Fallback xmlns="">
          <p:sp>
            <p:nvSpPr>
              <p:cNvPr id="3" name="Content Placeholder 2">
                <a:extLst>
                  <a:ext uri="{FF2B5EF4-FFF2-40B4-BE49-F238E27FC236}">
                    <a16:creationId xmlns:a16="http://schemas.microsoft.com/office/drawing/2014/main" id="{E10AF3DA-A35A-45E7-8632-B16E4C379F31}"/>
                  </a:ext>
                </a:extLst>
              </p:cNvPr>
              <p:cNvSpPr>
                <a:spLocks noGrp="1" noRot="1" noChangeAspect="1" noMove="1" noResize="1" noEditPoints="1" noAdjustHandles="1" noChangeArrowheads="1" noChangeShapeType="1" noTextEdit="1"/>
              </p:cNvSpPr>
              <p:nvPr>
                <p:ph idx="1"/>
              </p:nvPr>
            </p:nvSpPr>
            <p:spPr>
              <a:xfrm>
                <a:off x="165100" y="876211"/>
                <a:ext cx="11861800" cy="5981789"/>
              </a:xfrm>
              <a:blipFill>
                <a:blip r:embed="rId3"/>
                <a:stretch>
                  <a:fillRect l="-1233" t="-3160" r="-719" b="-3058"/>
                </a:stretch>
              </a:blipFill>
            </p:spPr>
            <p:txBody>
              <a:bodyPr/>
              <a:lstStyle/>
              <a:p>
                <a:r>
                  <a:rPr lang="fr-FR">
                    <a:noFill/>
                  </a:rPr>
                  <a:t> </a:t>
                </a:r>
              </a:p>
            </p:txBody>
          </p:sp>
        </mc:Fallback>
      </mc:AlternateContent>
      <p:graphicFrame>
        <p:nvGraphicFramePr>
          <p:cNvPr id="4" name="Table 3">
            <a:extLst>
              <a:ext uri="{FF2B5EF4-FFF2-40B4-BE49-F238E27FC236}">
                <a16:creationId xmlns:a16="http://schemas.microsoft.com/office/drawing/2014/main" id="{83156E60-306B-4F90-BA31-A2CF27F1D7AE}"/>
              </a:ext>
            </a:extLst>
          </p:cNvPr>
          <p:cNvGraphicFramePr>
            <a:graphicFrameLocks noGrp="1"/>
          </p:cNvGraphicFramePr>
          <p:nvPr>
            <p:extLst>
              <p:ext uri="{D42A27DB-BD31-4B8C-83A1-F6EECF244321}">
                <p14:modId xmlns:p14="http://schemas.microsoft.com/office/powerpoint/2010/main" val="1436312994"/>
              </p:ext>
            </p:extLst>
          </p:nvPr>
        </p:nvGraphicFramePr>
        <p:xfrm>
          <a:off x="8012240" y="797457"/>
          <a:ext cx="4054764" cy="1849270"/>
        </p:xfrm>
        <a:graphic>
          <a:graphicData uri="http://schemas.openxmlformats.org/drawingml/2006/table">
            <a:tbl>
              <a:tblPr firstRow="1" firstCol="1" bandRow="1">
                <a:tableStyleId>{5C22544A-7EE6-4342-B048-85BDC9FD1C3A}</a:tableStyleId>
              </a:tblPr>
              <a:tblGrid>
                <a:gridCol w="730833">
                  <a:extLst>
                    <a:ext uri="{9D8B030D-6E8A-4147-A177-3AD203B41FA5}">
                      <a16:colId xmlns:a16="http://schemas.microsoft.com/office/drawing/2014/main" val="910052252"/>
                    </a:ext>
                  </a:extLst>
                </a:gridCol>
                <a:gridCol w="1028694">
                  <a:extLst>
                    <a:ext uri="{9D8B030D-6E8A-4147-A177-3AD203B41FA5}">
                      <a16:colId xmlns:a16="http://schemas.microsoft.com/office/drawing/2014/main" val="1157515405"/>
                    </a:ext>
                  </a:extLst>
                </a:gridCol>
                <a:gridCol w="1233055">
                  <a:extLst>
                    <a:ext uri="{9D8B030D-6E8A-4147-A177-3AD203B41FA5}">
                      <a16:colId xmlns:a16="http://schemas.microsoft.com/office/drawing/2014/main" val="503541618"/>
                    </a:ext>
                  </a:extLst>
                </a:gridCol>
                <a:gridCol w="1062182">
                  <a:extLst>
                    <a:ext uri="{9D8B030D-6E8A-4147-A177-3AD203B41FA5}">
                      <a16:colId xmlns:a16="http://schemas.microsoft.com/office/drawing/2014/main" val="4162234813"/>
                    </a:ext>
                  </a:extLst>
                </a:gridCol>
              </a:tblGrid>
              <a:tr h="298662">
                <a:tc rowSpan="2" gridSpan="2">
                  <a:txBody>
                    <a:bodyPr/>
                    <a:lstStyle/>
                    <a:p>
                      <a:pPr algn="ctr">
                        <a:lnSpc>
                          <a:spcPct val="107000"/>
                        </a:lnSpc>
                        <a:spcAft>
                          <a:spcPts val="0"/>
                        </a:spcAft>
                      </a:pPr>
                      <a:endParaRPr lang="fr-FR"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chemeClr val="accent5">
                        <a:lumMod val="20000"/>
                        <a:lumOff val="80000"/>
                      </a:schemeClr>
                    </a:solidFill>
                  </a:tcPr>
                </a:tc>
                <a:tc rowSpan="2" hMerge="1">
                  <a:txBody>
                    <a:bodyPr/>
                    <a:lstStyle/>
                    <a:p>
                      <a:endParaRPr lang="fr-FR"/>
                    </a:p>
                  </a:txBody>
                  <a:tcPr/>
                </a:tc>
                <a:tc gridSpan="2">
                  <a:txBody>
                    <a:bodyPr/>
                    <a:lstStyle/>
                    <a:p>
                      <a:pPr algn="ct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Classe estimée</a:t>
                      </a:r>
                    </a:p>
                  </a:txBody>
                  <a:tcPr marL="68580" marR="68580" marT="0" marB="0"/>
                </a:tc>
                <a:tc hMerge="1">
                  <a:txBody>
                    <a:bodyPr/>
                    <a:lstStyle/>
                    <a:p>
                      <a:pPr algn="ctr">
                        <a:lnSpc>
                          <a:spcPct val="107000"/>
                        </a:lnSpc>
                        <a:spcAft>
                          <a:spcPts val="0"/>
                        </a:spcAft>
                      </a:pPr>
                      <a:r>
                        <a:rPr lang="fr-FR" sz="1800" dirty="0">
                          <a:effectLst/>
                        </a:rPr>
                        <a:t>t2 absent</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22196228"/>
                  </a:ext>
                </a:extLst>
              </a:tr>
              <a:tr h="337376">
                <a:tc gridSpan="2" vMerge="1">
                  <a:txBody>
                    <a:bodyPr/>
                    <a:lstStyle/>
                    <a:p>
                      <a:pPr algn="ctr">
                        <a:lnSpc>
                          <a:spcPct val="107000"/>
                        </a:lnSpc>
                        <a:spcAft>
                          <a:spcPts val="0"/>
                        </a:spcAft>
                      </a:pPr>
                      <a:r>
                        <a:rPr lang="fr-FR" sz="1400" dirty="0" err="1">
                          <a:effectLst/>
                          <a:latin typeface="Calibri" panose="020F0502020204030204" pitchFamily="34" charset="0"/>
                          <a:ea typeface="DengXian" panose="02010600030101010101" pitchFamily="2" charset="-122"/>
                          <a:cs typeface="Times New Roman" panose="02020603050405020304" pitchFamily="18" charset="0"/>
                        </a:rPr>
                        <a:t>yy</a:t>
                      </a:r>
                      <a:endParaRPr lang="fr-FR"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hMerge="1" vMerge="1">
                  <a:txBody>
                    <a:bodyPr/>
                    <a:lstStyle/>
                    <a:p>
                      <a:pPr algn="ctr">
                        <a:lnSpc>
                          <a:spcPct val="107000"/>
                        </a:lnSpc>
                        <a:spcAft>
                          <a:spcPts val="0"/>
                        </a:spcAft>
                      </a:pPr>
                      <a:endParaRPr lang="fr-FR"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Info</a:t>
                      </a:r>
                    </a:p>
                  </a:txBody>
                  <a:tcPr marL="68580" marR="68580" marT="0" marB="0">
                    <a:solidFill>
                      <a:schemeClr val="accent5">
                        <a:lumMod val="40000"/>
                        <a:lumOff val="60000"/>
                      </a:schemeClr>
                    </a:solidFill>
                  </a:tcPr>
                </a:tc>
                <a:tc>
                  <a:txBody>
                    <a:bodyPr/>
                    <a:lstStyle/>
                    <a:p>
                      <a:pPr algn="ct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Infox</a:t>
                      </a:r>
                    </a:p>
                  </a:txBody>
                  <a:tcPr marL="68580" marR="68580" marT="0" marB="0">
                    <a:solidFill>
                      <a:schemeClr val="accent5">
                        <a:lumMod val="40000"/>
                        <a:lumOff val="60000"/>
                      </a:schemeClr>
                    </a:solidFill>
                  </a:tcPr>
                </a:tc>
                <a:extLst>
                  <a:ext uri="{0D108BD9-81ED-4DB2-BD59-A6C34878D82A}">
                    <a16:rowId xmlns:a16="http://schemas.microsoft.com/office/drawing/2014/main" val="4005646817"/>
                  </a:ext>
                </a:extLst>
              </a:tr>
              <a:tr h="360882">
                <a:tc rowSpan="2">
                  <a:txBody>
                    <a:bodyPr/>
                    <a:lstStyle/>
                    <a:p>
                      <a:pPr algn="l">
                        <a:lnSpc>
                          <a:spcPct val="107000"/>
                        </a:lnSpc>
                        <a:spcAft>
                          <a:spcPts val="0"/>
                        </a:spcAft>
                      </a:pPr>
                      <a:r>
                        <a:rPr lang="fr-FR" sz="1800" dirty="0">
                          <a:effectLst/>
                        </a:rPr>
                        <a:t>Classe réelle</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0070C0"/>
                    </a:solidFill>
                  </a:tcPr>
                </a:tc>
                <a:tc>
                  <a:txBody>
                    <a:bodyPr/>
                    <a:lstStyle/>
                    <a:p>
                      <a:pPr algn="l">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Info</a:t>
                      </a:r>
                    </a:p>
                  </a:txBody>
                  <a:tcPr marL="68580" marR="68580" marT="0" marB="0">
                    <a:solidFill>
                      <a:schemeClr val="accent5">
                        <a:lumMod val="40000"/>
                        <a:lumOff val="60000"/>
                      </a:schemeClr>
                    </a:solidFill>
                  </a:tcPr>
                </a:tc>
                <a:tc>
                  <a:txBody>
                    <a:bodyPr/>
                    <a:lstStyle/>
                    <a:p>
                      <a:pPr algn="ctr">
                        <a:lnSpc>
                          <a:spcPct val="107000"/>
                        </a:lnSpc>
                        <a:spcAft>
                          <a:spcPts val="0"/>
                        </a:spcAft>
                      </a:pPr>
                      <a:r>
                        <a:rPr lang="fr-FR" sz="2000" b="1" dirty="0">
                          <a:effectLst/>
                          <a:latin typeface="Calibri" panose="020F0502020204030204" pitchFamily="34" charset="0"/>
                          <a:ea typeface="DengXian" panose="02010600030101010101" pitchFamily="2" charset="-122"/>
                          <a:cs typeface="Times New Roman" panose="02020603050405020304" pitchFamily="18" charset="0"/>
                        </a:rPr>
                        <a:t>VN</a:t>
                      </a:r>
                    </a:p>
                    <a:p>
                      <a:pPr algn="ctr">
                        <a:lnSpc>
                          <a:spcPct val="107000"/>
                        </a:lnSpc>
                        <a:spcAft>
                          <a:spcPts val="0"/>
                        </a:spcAft>
                      </a:pPr>
                      <a:r>
                        <a:rPr lang="fr-FR" sz="1800" i="1" dirty="0">
                          <a:effectLst/>
                          <a:latin typeface="Calibri" panose="020F0502020204030204" pitchFamily="34" charset="0"/>
                          <a:ea typeface="DengXian" panose="02010600030101010101" pitchFamily="2" charset="-122"/>
                          <a:cs typeface="Times New Roman" panose="02020603050405020304" pitchFamily="18" charset="0"/>
                        </a:rPr>
                        <a:t>160</a:t>
                      </a:r>
                    </a:p>
                  </a:txBody>
                  <a:tcPr marL="68580" marR="68580" marT="0" marB="0"/>
                </a:tc>
                <a:tc>
                  <a:txBody>
                    <a:bodyPr/>
                    <a:lstStyle/>
                    <a:p>
                      <a:pPr algn="ctr">
                        <a:lnSpc>
                          <a:spcPct val="107000"/>
                        </a:lnSpc>
                        <a:spcAft>
                          <a:spcPts val="0"/>
                        </a:spcAft>
                      </a:pPr>
                      <a:r>
                        <a:rPr lang="fr-FR" sz="2000" b="1" dirty="0">
                          <a:effectLst/>
                        </a:rPr>
                        <a:t>FP</a:t>
                      </a:r>
                    </a:p>
                    <a:p>
                      <a:pPr algn="ctr">
                        <a:lnSpc>
                          <a:spcPct val="107000"/>
                        </a:lnSpc>
                        <a:spcAft>
                          <a:spcPts val="0"/>
                        </a:spcAft>
                      </a:pPr>
                      <a:r>
                        <a:rPr lang="fr-FR" sz="1800" i="1" dirty="0">
                          <a:effectLst/>
                          <a:latin typeface="Calibri" panose="020F0502020204030204" pitchFamily="34" charset="0"/>
                          <a:ea typeface="DengXian" panose="02010600030101010101" pitchFamily="2" charset="-122"/>
                          <a:cs typeface="Times New Roman" panose="02020603050405020304" pitchFamily="18" charset="0"/>
                        </a:rPr>
                        <a:t>40</a:t>
                      </a:r>
                    </a:p>
                  </a:txBody>
                  <a:tcPr marL="68580" marR="68580" marT="0" marB="0"/>
                </a:tc>
                <a:extLst>
                  <a:ext uri="{0D108BD9-81ED-4DB2-BD59-A6C34878D82A}">
                    <a16:rowId xmlns:a16="http://schemas.microsoft.com/office/drawing/2014/main" val="4175641993"/>
                  </a:ext>
                </a:extLst>
              </a:tr>
              <a:tr h="0">
                <a:tc vMerge="1">
                  <a:txBody>
                    <a:bodyPr/>
                    <a:lstStyle/>
                    <a:p>
                      <a:pPr algn="l">
                        <a:lnSpc>
                          <a:spcPct val="107000"/>
                        </a:lnSpc>
                        <a:spcAft>
                          <a:spcPts val="0"/>
                        </a:spcAft>
                      </a:pPr>
                      <a:r>
                        <a:rPr lang="fr-FR" sz="1800" dirty="0">
                          <a:effectLst/>
                        </a:rPr>
                        <a:t>t1 absent</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l">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Infox</a:t>
                      </a:r>
                    </a:p>
                  </a:txBody>
                  <a:tcPr marL="68580" marR="68580" marT="0" marB="0">
                    <a:solidFill>
                      <a:schemeClr val="accent5">
                        <a:lumMod val="40000"/>
                        <a:lumOff val="60000"/>
                      </a:schemeClr>
                    </a:solidFill>
                  </a:tcPr>
                </a:tc>
                <a:tc>
                  <a:txBody>
                    <a:bodyPr/>
                    <a:lstStyle/>
                    <a:p>
                      <a:pPr algn="ctr">
                        <a:lnSpc>
                          <a:spcPct val="107000"/>
                        </a:lnSpc>
                        <a:spcAft>
                          <a:spcPts val="0"/>
                        </a:spcAft>
                      </a:pPr>
                      <a:r>
                        <a:rPr lang="fr-FR" sz="2000" b="1" dirty="0">
                          <a:effectLst/>
                          <a:latin typeface="Calibri" panose="020F0502020204030204" pitchFamily="34" charset="0"/>
                          <a:ea typeface="DengXian" panose="02010600030101010101" pitchFamily="2" charset="-122"/>
                          <a:cs typeface="Times New Roman" panose="02020603050405020304" pitchFamily="18" charset="0"/>
                        </a:rPr>
                        <a:t>FN</a:t>
                      </a:r>
                    </a:p>
                    <a:p>
                      <a:pPr algn="ctr">
                        <a:lnSpc>
                          <a:spcPct val="107000"/>
                        </a:lnSpc>
                        <a:spcAft>
                          <a:spcPts val="0"/>
                        </a:spcAft>
                      </a:pPr>
                      <a:r>
                        <a:rPr lang="fr-FR" sz="1800" i="1" dirty="0">
                          <a:effectLst/>
                          <a:latin typeface="Calibri" panose="020F0502020204030204" pitchFamily="34" charset="0"/>
                          <a:ea typeface="DengXian" panose="02010600030101010101" pitchFamily="2" charset="-122"/>
                          <a:cs typeface="Times New Roman" panose="02020603050405020304" pitchFamily="18" charset="0"/>
                        </a:rPr>
                        <a:t>20</a:t>
                      </a:r>
                    </a:p>
                  </a:txBody>
                  <a:tcPr marL="68580" marR="68580" marT="0" marB="0">
                    <a:solidFill>
                      <a:schemeClr val="accent5">
                        <a:lumMod val="20000"/>
                        <a:lumOff val="80000"/>
                      </a:schemeClr>
                    </a:solidFill>
                  </a:tcPr>
                </a:tc>
                <a:tc>
                  <a:txBody>
                    <a:bodyPr/>
                    <a:lstStyle/>
                    <a:p>
                      <a:pPr algn="ctr">
                        <a:lnSpc>
                          <a:spcPct val="107000"/>
                        </a:lnSpc>
                        <a:spcAft>
                          <a:spcPts val="0"/>
                        </a:spcAft>
                      </a:pPr>
                      <a:r>
                        <a:rPr lang="fr-FR" sz="2000" b="1" dirty="0">
                          <a:effectLst/>
                        </a:rPr>
                        <a:t>VP</a:t>
                      </a:r>
                    </a:p>
                    <a:p>
                      <a:pPr algn="ctr">
                        <a:lnSpc>
                          <a:spcPct val="107000"/>
                        </a:lnSpc>
                        <a:spcAft>
                          <a:spcPts val="0"/>
                        </a:spcAft>
                      </a:pPr>
                      <a:r>
                        <a:rPr lang="fr-FR" sz="1800" i="1" dirty="0">
                          <a:effectLst/>
                          <a:latin typeface="Calibri" panose="020F0502020204030204" pitchFamily="34" charset="0"/>
                          <a:ea typeface="DengXian" panose="02010600030101010101" pitchFamily="2" charset="-122"/>
                          <a:cs typeface="Times New Roman" panose="02020603050405020304" pitchFamily="18" charset="0"/>
                        </a:rPr>
                        <a:t>80</a:t>
                      </a:r>
                    </a:p>
                  </a:txBody>
                  <a:tcPr marL="68580" marR="68580" marT="0" marB="0">
                    <a:solidFill>
                      <a:schemeClr val="accent5">
                        <a:lumMod val="20000"/>
                        <a:lumOff val="80000"/>
                      </a:schemeClr>
                    </a:solidFill>
                  </a:tcPr>
                </a:tc>
                <a:extLst>
                  <a:ext uri="{0D108BD9-81ED-4DB2-BD59-A6C34878D82A}">
                    <a16:rowId xmlns:a16="http://schemas.microsoft.com/office/drawing/2014/main" val="4110588869"/>
                  </a:ext>
                </a:extLst>
              </a:tr>
            </a:tbl>
          </a:graphicData>
        </a:graphic>
      </p:graphicFrame>
    </p:spTree>
    <p:extLst>
      <p:ext uri="{BB962C8B-B14F-4D97-AF65-F5344CB8AC3E}">
        <p14:creationId xmlns:p14="http://schemas.microsoft.com/office/powerpoint/2010/main" val="3861584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FE1BE-7AD7-4C2A-A1DA-F9FA32AECB3D}"/>
              </a:ext>
            </a:extLst>
          </p:cNvPr>
          <p:cNvSpPr>
            <a:spLocks noGrp="1"/>
          </p:cNvSpPr>
          <p:nvPr>
            <p:ph idx="1"/>
          </p:nvPr>
        </p:nvSpPr>
        <p:spPr>
          <a:xfrm>
            <a:off x="122225" y="1020202"/>
            <a:ext cx="11700806" cy="5699957"/>
          </a:xfrm>
        </p:spPr>
        <p:txBody>
          <a:bodyPr>
            <a:normAutofit fontScale="85000" lnSpcReduction="20000"/>
          </a:bodyPr>
          <a:lstStyle/>
          <a:p>
            <a:r>
              <a:rPr lang="fr-FR" dirty="0"/>
              <a:t>En apprentissage supervisé, obtenir suffisamment de données correctement étiquetées sur lesquelles entraîner l’algorithme et évaluer le modèle est :</a:t>
            </a:r>
          </a:p>
          <a:p>
            <a:pPr lvl="1"/>
            <a:r>
              <a:rPr lang="fr-FR" dirty="0"/>
              <a:t>Le point clé pour obtenir un modèle utile,</a:t>
            </a:r>
          </a:p>
          <a:p>
            <a:pPr lvl="1"/>
            <a:r>
              <a:rPr lang="fr-FR" dirty="0"/>
              <a:t>Une tâche onéreuse en temps et en argent,</a:t>
            </a:r>
          </a:p>
          <a:p>
            <a:pPr lvl="1"/>
            <a:r>
              <a:rPr lang="fr-FR" dirty="0"/>
              <a:t>Parfois difficile, pour laquelle il faut alors des experts,</a:t>
            </a:r>
          </a:p>
          <a:p>
            <a:pPr lvl="1"/>
            <a:r>
              <a:rPr lang="fr-FR" dirty="0"/>
              <a:t>Source d’erreurs potentielles dans tous les cas</a:t>
            </a:r>
          </a:p>
          <a:p>
            <a:r>
              <a:rPr lang="fr-FR" dirty="0"/>
              <a:t>Pour faciliter les choses :</a:t>
            </a:r>
          </a:p>
          <a:p>
            <a:pPr lvl="1"/>
            <a:r>
              <a:rPr lang="fr-FR" dirty="0"/>
              <a:t>Ne sélectionner que ce qui doit être étiqueté</a:t>
            </a:r>
          </a:p>
          <a:p>
            <a:pPr lvl="1"/>
            <a:r>
              <a:rPr lang="fr-FR" dirty="0"/>
              <a:t>Ne pas étiqueter plusieurs fois la même chose</a:t>
            </a:r>
          </a:p>
          <a:p>
            <a:pPr lvl="1"/>
            <a:r>
              <a:rPr lang="fr-FR" dirty="0"/>
              <a:t>Automatiser par des règles explicites ce qui peut l’être</a:t>
            </a:r>
          </a:p>
          <a:p>
            <a:pPr lvl="1"/>
            <a:r>
              <a:rPr lang="fr-FR" dirty="0"/>
              <a:t>Utiliser des proxys (métadonnées) : nombre d’étoiles de revues utilisateurs, </a:t>
            </a:r>
            <a:r>
              <a:rPr lang="fr-FR" dirty="0" err="1"/>
              <a:t>emoticons</a:t>
            </a:r>
            <a:endParaRPr lang="fr-FR" dirty="0"/>
          </a:p>
          <a:p>
            <a:r>
              <a:rPr lang="fr-FR" dirty="0"/>
              <a:t>Exigences pour un protocole d’annotation</a:t>
            </a:r>
          </a:p>
          <a:p>
            <a:pPr lvl="1"/>
            <a:r>
              <a:rPr lang="fr-FR" dirty="0"/>
              <a:t>Expressivité</a:t>
            </a:r>
          </a:p>
          <a:p>
            <a:pPr lvl="2"/>
            <a:r>
              <a:rPr lang="fr-FR" sz="2200" dirty="0"/>
              <a:t>Couverture suffisante pour capturer les phénomènes d’intérêt</a:t>
            </a:r>
          </a:p>
          <a:p>
            <a:pPr lvl="1"/>
            <a:r>
              <a:rPr lang="fr-FR" dirty="0"/>
              <a:t>Réplicabilité</a:t>
            </a:r>
          </a:p>
          <a:p>
            <a:pPr lvl="2"/>
            <a:r>
              <a:rPr lang="fr-FR" sz="2200" dirty="0"/>
              <a:t>Différents annotateurs (ou groupes de) doivent produire les mêmes annotations sur les mêmes données </a:t>
            </a:r>
          </a:p>
          <a:p>
            <a:pPr lvl="1"/>
            <a:r>
              <a:rPr lang="fr-FR" dirty="0"/>
              <a:t>Scalabilité</a:t>
            </a:r>
          </a:p>
          <a:p>
            <a:pPr lvl="2"/>
            <a:r>
              <a:rPr lang="fr-FR" sz="2200" dirty="0"/>
              <a:t>Doivent être rapides sur un gros volume de données</a:t>
            </a:r>
          </a:p>
          <a:p>
            <a:r>
              <a:rPr lang="fr-FR" dirty="0"/>
              <a:t>On peut aussi s’efforcer de contourner l’exigence d’étiquetage exhaustif !</a:t>
            </a:r>
          </a:p>
        </p:txBody>
      </p:sp>
      <p:sp>
        <p:nvSpPr>
          <p:cNvPr id="4" name="Title 1">
            <a:extLst>
              <a:ext uri="{FF2B5EF4-FFF2-40B4-BE49-F238E27FC236}">
                <a16:creationId xmlns:a16="http://schemas.microsoft.com/office/drawing/2014/main" id="{B98D6497-138A-4D20-B8C9-B11D4B59ABA9}"/>
              </a:ext>
            </a:extLst>
          </p:cNvPr>
          <p:cNvSpPr txBox="1">
            <a:spLocks/>
          </p:cNvSpPr>
          <p:nvPr/>
        </p:nvSpPr>
        <p:spPr>
          <a:xfrm>
            <a:off x="368968" y="137841"/>
            <a:ext cx="11454063" cy="657557"/>
          </a:xfrm>
          <a:prstGeom prst="rect">
            <a:avLst/>
          </a:prstGeom>
          <a:ln>
            <a:noFill/>
          </a:ln>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fr-FR" dirty="0"/>
              <a:t>Etiquetage (labelling) (1/3)</a:t>
            </a:r>
          </a:p>
        </p:txBody>
      </p:sp>
    </p:spTree>
    <p:extLst>
      <p:ext uri="{BB962C8B-B14F-4D97-AF65-F5344CB8AC3E}">
        <p14:creationId xmlns:p14="http://schemas.microsoft.com/office/powerpoint/2010/main" val="33471271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FE1BE-7AD7-4C2A-A1DA-F9FA32AECB3D}"/>
              </a:ext>
            </a:extLst>
          </p:cNvPr>
          <p:cNvSpPr>
            <a:spLocks noGrp="1"/>
          </p:cNvSpPr>
          <p:nvPr>
            <p:ph idx="1"/>
          </p:nvPr>
        </p:nvSpPr>
        <p:spPr>
          <a:xfrm>
            <a:off x="122225" y="1158043"/>
            <a:ext cx="11700806" cy="5366326"/>
          </a:xfrm>
        </p:spPr>
        <p:txBody>
          <a:bodyPr>
            <a:normAutofit fontScale="92500" lnSpcReduction="20000"/>
          </a:bodyPr>
          <a:lstStyle/>
          <a:p>
            <a:r>
              <a:rPr lang="fr-FR" dirty="0"/>
              <a:t>Tâches à effectuer</a:t>
            </a:r>
          </a:p>
          <a:p>
            <a:pPr lvl="1"/>
            <a:r>
              <a:rPr lang="fr-FR" dirty="0"/>
              <a:t>Définition des annotations et de leurs conditions</a:t>
            </a:r>
          </a:p>
          <a:p>
            <a:pPr lvl="2"/>
            <a:r>
              <a:rPr lang="fr-FR" sz="2200" dirty="0"/>
              <a:t>Compromis entre expressivité des annotations et scalabilité</a:t>
            </a:r>
          </a:p>
          <a:p>
            <a:pPr lvl="1"/>
            <a:r>
              <a:rPr lang="fr-FR" dirty="0"/>
              <a:t>Sélection du logiciel ou de la plateforme d’annotation </a:t>
            </a:r>
            <a:r>
              <a:rPr lang="fr-FR" sz="2000" dirty="0"/>
              <a:t>(le cas échéant)</a:t>
            </a:r>
            <a:endParaRPr lang="fr-FR" dirty="0"/>
          </a:p>
          <a:p>
            <a:pPr lvl="1"/>
            <a:r>
              <a:rPr lang="fr-FR" dirty="0"/>
              <a:t>Formalisation des instructions d’annotation </a:t>
            </a:r>
            <a:r>
              <a:rPr lang="fr-FR" sz="2000" dirty="0"/>
              <a:t>(pour en assurer la bonne réplication)</a:t>
            </a:r>
          </a:p>
          <a:p>
            <a:pPr lvl="1"/>
            <a:r>
              <a:rPr lang="fr-FR" dirty="0"/>
              <a:t>Effectuer une annotation pilote </a:t>
            </a:r>
            <a:r>
              <a:rPr lang="fr-FR" sz="2000" dirty="0"/>
              <a:t>(sur un sous-ensemble des documents)</a:t>
            </a:r>
            <a:endParaRPr lang="fr-FR" dirty="0"/>
          </a:p>
          <a:p>
            <a:pPr lvl="2"/>
            <a:r>
              <a:rPr lang="fr-FR" sz="2200" dirty="0"/>
              <a:t>Adaptation de la définition et des instructions des annotations</a:t>
            </a:r>
          </a:p>
          <a:p>
            <a:pPr lvl="1"/>
            <a:r>
              <a:rPr lang="fr-FR" dirty="0"/>
              <a:t>Annotation des données</a:t>
            </a:r>
          </a:p>
          <a:p>
            <a:pPr lvl="1"/>
            <a:r>
              <a:rPr lang="fr-FR" dirty="0"/>
              <a:t>Calcul de l’accord inter-annotateurs</a:t>
            </a:r>
          </a:p>
          <a:p>
            <a:pPr lvl="1"/>
            <a:r>
              <a:rPr lang="fr-FR" dirty="0"/>
              <a:t>Publication des données annotées</a:t>
            </a:r>
          </a:p>
          <a:p>
            <a:r>
              <a:rPr lang="fr-FR" dirty="0"/>
              <a:t>Approches organisationnelles</a:t>
            </a:r>
          </a:p>
          <a:p>
            <a:pPr lvl="1"/>
            <a:r>
              <a:rPr lang="fr-FR" dirty="0"/>
              <a:t>Etiqueter soi-même (en interne)</a:t>
            </a:r>
          </a:p>
          <a:p>
            <a:pPr lvl="2"/>
            <a:r>
              <a:rPr lang="fr-FR" sz="2200" dirty="0"/>
              <a:t>Bon contrôle de la qualité, mais prend du temps =&gt; utilisation de logiciels</a:t>
            </a:r>
          </a:p>
          <a:p>
            <a:pPr lvl="1"/>
            <a:r>
              <a:rPr lang="fr-FR" dirty="0"/>
              <a:t>Faire appel à du « crowdsourcing »</a:t>
            </a:r>
          </a:p>
          <a:p>
            <a:pPr lvl="2"/>
            <a:r>
              <a:rPr lang="fr-FR" sz="2200" dirty="0"/>
              <a:t>Permet de gagner du temps, est (relativement) peu onéreux, mais qualité moins fiable</a:t>
            </a:r>
          </a:p>
          <a:p>
            <a:pPr lvl="1"/>
            <a:r>
              <a:rPr lang="fr-FR" dirty="0"/>
              <a:t>Faire appel à des sociétés en « outsourcing »</a:t>
            </a:r>
          </a:p>
          <a:p>
            <a:pPr lvl="2"/>
            <a:r>
              <a:rPr lang="fr-FR" sz="2200" dirty="0"/>
              <a:t>Permet de gagner du temps, est de bonne qualité, mais est onéreux</a:t>
            </a:r>
          </a:p>
        </p:txBody>
      </p:sp>
      <p:sp>
        <p:nvSpPr>
          <p:cNvPr id="4" name="Title 1">
            <a:extLst>
              <a:ext uri="{FF2B5EF4-FFF2-40B4-BE49-F238E27FC236}">
                <a16:creationId xmlns:a16="http://schemas.microsoft.com/office/drawing/2014/main" id="{B98D6497-138A-4D20-B8C9-B11D4B59ABA9}"/>
              </a:ext>
            </a:extLst>
          </p:cNvPr>
          <p:cNvSpPr txBox="1">
            <a:spLocks/>
          </p:cNvSpPr>
          <p:nvPr/>
        </p:nvSpPr>
        <p:spPr>
          <a:xfrm>
            <a:off x="368968" y="137841"/>
            <a:ext cx="11454063" cy="657557"/>
          </a:xfrm>
          <a:prstGeom prst="rect">
            <a:avLst/>
          </a:prstGeom>
          <a:ln>
            <a:noFill/>
          </a:ln>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fr-FR" dirty="0"/>
              <a:t>Etiquetage (labelling) (2/3)</a:t>
            </a:r>
          </a:p>
        </p:txBody>
      </p:sp>
    </p:spTree>
    <p:extLst>
      <p:ext uri="{BB962C8B-B14F-4D97-AF65-F5344CB8AC3E}">
        <p14:creationId xmlns:p14="http://schemas.microsoft.com/office/powerpoint/2010/main" val="19780588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FE1BE-7AD7-4C2A-A1DA-F9FA32AECB3D}"/>
              </a:ext>
            </a:extLst>
          </p:cNvPr>
          <p:cNvSpPr>
            <a:spLocks noGrp="1"/>
          </p:cNvSpPr>
          <p:nvPr>
            <p:ph idx="1"/>
          </p:nvPr>
        </p:nvSpPr>
        <p:spPr>
          <a:xfrm>
            <a:off x="0" y="970286"/>
            <a:ext cx="12192000" cy="5887713"/>
          </a:xfrm>
        </p:spPr>
        <p:txBody>
          <a:bodyPr>
            <a:normAutofit fontScale="92500" lnSpcReduction="10000"/>
          </a:bodyPr>
          <a:lstStyle/>
          <a:p>
            <a:r>
              <a:rPr lang="fr-FR" dirty="0"/>
              <a:t>Logiciels et plateformes facilitatrices</a:t>
            </a:r>
          </a:p>
          <a:p>
            <a:pPr lvl="1"/>
            <a:r>
              <a:rPr lang="fr-FR" dirty="0"/>
              <a:t>Interface d’étiquetage (pour l’ensemble du texte présenté) et/ou d’annotation (sur une ou plusieurs plages de texte) selon la tâche </a:t>
            </a:r>
          </a:p>
          <a:p>
            <a:pPr lvl="1"/>
            <a:r>
              <a:rPr lang="fr-FR" dirty="0" err="1"/>
              <a:t>PigeonXT</a:t>
            </a:r>
            <a:endParaRPr lang="fr-FR" dirty="0"/>
          </a:p>
          <a:p>
            <a:pPr lvl="2"/>
            <a:r>
              <a:rPr lang="fr-FR" dirty="0"/>
              <a:t>Saisie des annotations (binaires ou multi-classes) au sein même du notebook </a:t>
            </a:r>
            <a:r>
              <a:rPr lang="fr-FR" dirty="0" err="1"/>
              <a:t>Jupyter</a:t>
            </a:r>
            <a:endParaRPr lang="fr-FR" dirty="0"/>
          </a:p>
          <a:p>
            <a:pPr lvl="1"/>
            <a:r>
              <a:rPr lang="fr-FR" dirty="0"/>
              <a:t>BRAT</a:t>
            </a:r>
          </a:p>
          <a:p>
            <a:pPr lvl="2"/>
            <a:r>
              <a:rPr lang="fr-FR" dirty="0"/>
              <a:t>Saisie simple et rapide des annotations. Application locale avec interface classique.</a:t>
            </a:r>
          </a:p>
          <a:p>
            <a:pPr lvl="1"/>
            <a:r>
              <a:rPr lang="fr-FR" dirty="0" err="1"/>
              <a:t>Prodigy</a:t>
            </a:r>
            <a:r>
              <a:rPr lang="fr-FR" dirty="0"/>
              <a:t> de </a:t>
            </a:r>
            <a:r>
              <a:rPr lang="fr-FR" dirty="0" err="1"/>
              <a:t>spaCy</a:t>
            </a:r>
            <a:endParaRPr lang="fr-FR" dirty="0"/>
          </a:p>
          <a:p>
            <a:pPr lvl="2"/>
            <a:r>
              <a:rPr lang="fr-FR" dirty="0"/>
              <a:t>Apprentissage actif : le modèle (classification de textes, d’entités nommées…) propose des exemples, laisse l’annotateur accepter ou corriger et s’adapte aux réponses données</a:t>
            </a:r>
          </a:p>
          <a:p>
            <a:pPr lvl="1"/>
            <a:r>
              <a:rPr lang="fr-FR" dirty="0"/>
              <a:t>IBM Watson </a:t>
            </a:r>
            <a:r>
              <a:rPr lang="fr-FR" dirty="0" err="1"/>
              <a:t>Knowledge</a:t>
            </a:r>
            <a:r>
              <a:rPr lang="fr-FR" dirty="0"/>
              <a:t> Studio</a:t>
            </a:r>
          </a:p>
          <a:p>
            <a:pPr lvl="2"/>
            <a:r>
              <a:rPr lang="fr-FR" dirty="0"/>
              <a:t>Annotations pour reconnaissance d’entités et de relations sémantiques (extraction d’information)</a:t>
            </a:r>
          </a:p>
          <a:p>
            <a:pPr lvl="1"/>
            <a:r>
              <a:rPr lang="fr-FR" dirty="0"/>
              <a:t>Plus </a:t>
            </a:r>
            <a:r>
              <a:rPr lang="fr-FR" dirty="0" err="1"/>
              <a:t>INcEPTION</a:t>
            </a:r>
            <a:r>
              <a:rPr lang="fr-FR" dirty="0"/>
              <a:t>, Label Studio, </a:t>
            </a:r>
            <a:r>
              <a:rPr lang="fr-FR" dirty="0" err="1"/>
              <a:t>LightTag</a:t>
            </a:r>
            <a:r>
              <a:rPr lang="fr-FR" dirty="0"/>
              <a:t>, </a:t>
            </a:r>
            <a:r>
              <a:rPr lang="fr-FR" dirty="0" err="1"/>
              <a:t>Labelbox</a:t>
            </a:r>
            <a:r>
              <a:rPr lang="fr-FR" dirty="0"/>
              <a:t>, Bella, </a:t>
            </a:r>
            <a:r>
              <a:rPr lang="fr-FR" dirty="0" err="1"/>
              <a:t>Tagtog</a:t>
            </a:r>
            <a:r>
              <a:rPr lang="fr-FR" dirty="0"/>
              <a:t>, </a:t>
            </a:r>
            <a:r>
              <a:rPr lang="fr-FR" dirty="0" err="1"/>
              <a:t>Dataturks</a:t>
            </a:r>
            <a:r>
              <a:rPr lang="fr-FR" dirty="0"/>
              <a:t>…</a:t>
            </a:r>
          </a:p>
          <a:p>
            <a:r>
              <a:rPr lang="fr-FR" sz="2600" dirty="0"/>
              <a:t>Contrôle de la qualité de l’étiquetage</a:t>
            </a:r>
          </a:p>
          <a:p>
            <a:pPr lvl="1"/>
            <a:r>
              <a:rPr lang="fr-FR" dirty="0"/>
              <a:t>Si en équipe de plusieurs annotateurs : contrôle inter-annotateurs</a:t>
            </a:r>
            <a:endParaRPr lang="fr-FR" sz="2200" dirty="0"/>
          </a:p>
          <a:p>
            <a:pPr lvl="2"/>
            <a:r>
              <a:rPr lang="fr-FR" dirty="0"/>
              <a:t>Faire réaliser des étiquetages en double par plusieurs annotateurs</a:t>
            </a:r>
          </a:p>
          <a:p>
            <a:pPr lvl="2"/>
            <a:r>
              <a:rPr lang="fr-FR" dirty="0"/>
              <a:t>Tester leur cohérence en utilisant les tests kappa de Cohen (2 annotateurs) ou de </a:t>
            </a:r>
            <a:r>
              <a:rPr lang="fr-FR" dirty="0" err="1"/>
              <a:t>Fleiss</a:t>
            </a:r>
            <a:r>
              <a:rPr lang="fr-FR" dirty="0"/>
              <a:t> (plusieurs)</a:t>
            </a:r>
          </a:p>
          <a:p>
            <a:pPr lvl="1"/>
            <a:r>
              <a:rPr lang="fr-FR" dirty="0"/>
              <a:t>Contrôle intra-annotateur</a:t>
            </a:r>
          </a:p>
          <a:p>
            <a:pPr lvl="1"/>
            <a:endParaRPr lang="fr-FR" dirty="0"/>
          </a:p>
        </p:txBody>
      </p:sp>
      <p:sp>
        <p:nvSpPr>
          <p:cNvPr id="4" name="Title 1">
            <a:extLst>
              <a:ext uri="{FF2B5EF4-FFF2-40B4-BE49-F238E27FC236}">
                <a16:creationId xmlns:a16="http://schemas.microsoft.com/office/drawing/2014/main" id="{B98D6497-138A-4D20-B8C9-B11D4B59ABA9}"/>
              </a:ext>
            </a:extLst>
          </p:cNvPr>
          <p:cNvSpPr txBox="1">
            <a:spLocks/>
          </p:cNvSpPr>
          <p:nvPr/>
        </p:nvSpPr>
        <p:spPr>
          <a:xfrm>
            <a:off x="368968" y="137841"/>
            <a:ext cx="11454063" cy="657557"/>
          </a:xfrm>
          <a:prstGeom prst="rect">
            <a:avLst/>
          </a:prstGeom>
          <a:ln>
            <a:noFill/>
          </a:ln>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fr-FR" dirty="0"/>
              <a:t>Etiquetage (labelling) (3/3)</a:t>
            </a:r>
          </a:p>
        </p:txBody>
      </p:sp>
    </p:spTree>
    <p:extLst>
      <p:ext uri="{BB962C8B-B14F-4D97-AF65-F5344CB8AC3E}">
        <p14:creationId xmlns:p14="http://schemas.microsoft.com/office/powerpoint/2010/main" val="41213881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FE1BE-7AD7-4C2A-A1DA-F9FA32AECB3D}"/>
              </a:ext>
            </a:extLst>
          </p:cNvPr>
          <p:cNvSpPr>
            <a:spLocks noGrp="1"/>
          </p:cNvSpPr>
          <p:nvPr>
            <p:ph idx="1"/>
          </p:nvPr>
        </p:nvSpPr>
        <p:spPr>
          <a:xfrm>
            <a:off x="0" y="1158043"/>
            <a:ext cx="12081164" cy="5562116"/>
          </a:xfrm>
        </p:spPr>
        <p:txBody>
          <a:bodyPr>
            <a:normAutofit/>
          </a:bodyPr>
          <a:lstStyle/>
          <a:p>
            <a:r>
              <a:rPr lang="fr-FR" dirty="0"/>
              <a:t>Si aucun label, on peut tenter une approche </a:t>
            </a:r>
            <a:r>
              <a:rPr lang="fr-FR" b="1" dirty="0"/>
              <a:t>apprentissage à partir de zéro (</a:t>
            </a:r>
            <a:r>
              <a:rPr lang="fr-FR" b="1" i="1" dirty="0" err="1"/>
              <a:t>zero</a:t>
            </a:r>
            <a:r>
              <a:rPr lang="fr-FR" b="1" i="1" dirty="0"/>
              <a:t>-shot </a:t>
            </a:r>
            <a:r>
              <a:rPr lang="fr-FR" b="1" i="1" dirty="0" err="1"/>
              <a:t>learning</a:t>
            </a:r>
            <a:r>
              <a:rPr lang="fr-FR" b="1" dirty="0"/>
              <a:t>)</a:t>
            </a:r>
          </a:p>
          <a:p>
            <a:pPr lvl="1"/>
            <a:r>
              <a:rPr lang="fr-FR" dirty="0"/>
              <a:t>Exploitation de la quantité d’information des modèles de Transformer (BERT)</a:t>
            </a:r>
          </a:p>
          <a:p>
            <a:pPr lvl="2"/>
            <a:r>
              <a:rPr lang="fr-FR" sz="2200" dirty="0"/>
              <a:t>En considérant les </a:t>
            </a:r>
            <a:r>
              <a:rPr lang="fr-FR" sz="2200" dirty="0" err="1"/>
              <a:t>embeddings</a:t>
            </a:r>
            <a:r>
              <a:rPr lang="fr-FR" sz="2200" dirty="0"/>
              <a:t> en sortie des textes à classer et en recherchant leur similarité avec les </a:t>
            </a:r>
            <a:r>
              <a:rPr lang="fr-FR" sz="2200" dirty="0" err="1"/>
              <a:t>embeddings</a:t>
            </a:r>
            <a:r>
              <a:rPr lang="fr-FR" sz="2200" dirty="0"/>
              <a:t> des noms (ou des descriptions) des catégories à rechercher</a:t>
            </a:r>
          </a:p>
          <a:p>
            <a:pPr lvl="1"/>
            <a:r>
              <a:rPr lang="fr-FR" dirty="0"/>
              <a:t>Exploitation d’informations directement lues dans le texte</a:t>
            </a:r>
          </a:p>
          <a:p>
            <a:pPr lvl="2"/>
            <a:r>
              <a:rPr lang="fr-FR" sz="2200" dirty="0"/>
              <a:t>Par exemple des emojis dans certains des textes </a:t>
            </a:r>
          </a:p>
          <a:p>
            <a:r>
              <a:rPr lang="fr-FR" dirty="0"/>
              <a:t>Si quelques labels, on peut étendre les classes des textes aux textes voisins (</a:t>
            </a:r>
            <a:r>
              <a:rPr lang="fr-FR" b="1" dirty="0"/>
              <a:t>few-shots </a:t>
            </a:r>
            <a:r>
              <a:rPr lang="fr-FR" b="1" dirty="0" err="1"/>
              <a:t>learning</a:t>
            </a:r>
            <a:r>
              <a:rPr lang="fr-FR" dirty="0"/>
              <a:t>, approche semi-supervisée)</a:t>
            </a:r>
          </a:p>
          <a:p>
            <a:pPr lvl="1"/>
            <a:r>
              <a:rPr lang="fr-FR" dirty="0"/>
              <a:t>Exploitation des </a:t>
            </a:r>
            <a:r>
              <a:rPr lang="fr-FR" dirty="0" err="1"/>
              <a:t>embeddings</a:t>
            </a:r>
            <a:r>
              <a:rPr lang="fr-FR" dirty="0"/>
              <a:t> des textes de classe inconnue par </a:t>
            </a:r>
            <a:r>
              <a:rPr lang="fr-FR" dirty="0" err="1"/>
              <a:t>clusterisation</a:t>
            </a:r>
            <a:r>
              <a:rPr lang="fr-FR" dirty="0"/>
              <a:t> autour des </a:t>
            </a:r>
            <a:r>
              <a:rPr lang="fr-FR" dirty="0" err="1"/>
              <a:t>embeddings</a:t>
            </a:r>
            <a:r>
              <a:rPr lang="fr-FR" dirty="0"/>
              <a:t> de textes de classe connue</a:t>
            </a:r>
          </a:p>
          <a:p>
            <a:pPr lvl="2"/>
            <a:r>
              <a:rPr lang="fr-FR" sz="2200" dirty="0"/>
              <a:t>Réduction de dimensionnalité, algorithmes tels que K-</a:t>
            </a:r>
            <a:r>
              <a:rPr lang="fr-FR" sz="2200" dirty="0" err="1"/>
              <a:t>Means</a:t>
            </a:r>
            <a:r>
              <a:rPr lang="fr-FR" sz="2200" dirty="0"/>
              <a:t> ou UIMA</a:t>
            </a:r>
          </a:p>
          <a:p>
            <a:r>
              <a:rPr lang="fr-FR" dirty="0"/>
              <a:t>On peut aussi laisser les </a:t>
            </a:r>
            <a:r>
              <a:rPr lang="fr-FR" b="1" dirty="0"/>
              <a:t>humains corriger les labels pré-générés</a:t>
            </a:r>
          </a:p>
          <a:p>
            <a:pPr lvl="2"/>
            <a:r>
              <a:rPr lang="fr-FR" sz="2200" dirty="0"/>
              <a:t>Plus rapide que d’étiqueter à partir de 0, il peut suffire de valider par correct ou non.</a:t>
            </a:r>
          </a:p>
          <a:p>
            <a:pPr lvl="1"/>
            <a:endParaRPr lang="fr-FR" sz="2200" dirty="0"/>
          </a:p>
        </p:txBody>
      </p:sp>
      <p:sp>
        <p:nvSpPr>
          <p:cNvPr id="4" name="Title 1">
            <a:extLst>
              <a:ext uri="{FF2B5EF4-FFF2-40B4-BE49-F238E27FC236}">
                <a16:creationId xmlns:a16="http://schemas.microsoft.com/office/drawing/2014/main" id="{B98D6497-138A-4D20-B8C9-B11D4B59ABA9}"/>
              </a:ext>
            </a:extLst>
          </p:cNvPr>
          <p:cNvSpPr txBox="1">
            <a:spLocks/>
          </p:cNvSpPr>
          <p:nvPr/>
        </p:nvSpPr>
        <p:spPr>
          <a:xfrm>
            <a:off x="368968" y="137841"/>
            <a:ext cx="11454063" cy="657557"/>
          </a:xfrm>
          <a:prstGeom prst="rect">
            <a:avLst/>
          </a:prstGeom>
          <a:ln>
            <a:noFill/>
          </a:ln>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fr-FR" dirty="0"/>
              <a:t>Etiquetage partiel</a:t>
            </a:r>
          </a:p>
        </p:txBody>
      </p:sp>
    </p:spTree>
    <p:extLst>
      <p:ext uri="{BB962C8B-B14F-4D97-AF65-F5344CB8AC3E}">
        <p14:creationId xmlns:p14="http://schemas.microsoft.com/office/powerpoint/2010/main" val="3082356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FE1BE-7AD7-4C2A-A1DA-F9FA32AECB3D}"/>
              </a:ext>
            </a:extLst>
          </p:cNvPr>
          <p:cNvSpPr>
            <a:spLocks noGrp="1"/>
          </p:cNvSpPr>
          <p:nvPr>
            <p:ph idx="1"/>
          </p:nvPr>
        </p:nvSpPr>
        <p:spPr>
          <a:xfrm>
            <a:off x="211435" y="942273"/>
            <a:ext cx="11636638" cy="3431183"/>
          </a:xfrm>
        </p:spPr>
        <p:txBody>
          <a:bodyPr>
            <a:normAutofit fontScale="92500" lnSpcReduction="10000"/>
          </a:bodyPr>
          <a:lstStyle/>
          <a:p>
            <a:r>
              <a:rPr lang="fr-FR" sz="2600" dirty="0"/>
              <a:t>Les algorithmes de </a:t>
            </a:r>
            <a:r>
              <a:rPr lang="fr-FR" sz="2600" dirty="0" err="1"/>
              <a:t>Deep</a:t>
            </a:r>
            <a:r>
              <a:rPr lang="fr-FR" sz="2600" dirty="0"/>
              <a:t> Learning (CNN, RNN et leurs variantes, GRU, LSTM, seq2seq, Transformers) sont par rapport aux algorithmes traditionnels :</a:t>
            </a:r>
          </a:p>
          <a:p>
            <a:pPr lvl="1"/>
            <a:r>
              <a:rPr lang="fr-FR" dirty="0"/>
              <a:t>Beaucoup plus puissants et </a:t>
            </a:r>
            <a:r>
              <a:rPr lang="fr-FR" b="1" dirty="0">
                <a:solidFill>
                  <a:srgbClr val="00B050"/>
                </a:solidFill>
              </a:rPr>
              <a:t>précis</a:t>
            </a:r>
          </a:p>
          <a:p>
            <a:pPr lvl="1"/>
            <a:r>
              <a:rPr lang="fr-FR" dirty="0"/>
              <a:t>Permettent de réduire les tâches humaines de </a:t>
            </a:r>
            <a:r>
              <a:rPr lang="fr-FR" b="1" dirty="0">
                <a:solidFill>
                  <a:srgbClr val="00B050"/>
                </a:solidFill>
              </a:rPr>
              <a:t>préparation des données</a:t>
            </a:r>
          </a:p>
          <a:p>
            <a:r>
              <a:rPr lang="fr-FR" sz="2600" dirty="0"/>
              <a:t>Mais nécessitent </a:t>
            </a:r>
            <a:r>
              <a:rPr lang="fr-FR" sz="2200" i="1" dirty="0"/>
              <a:t>(</a:t>
            </a:r>
            <a:r>
              <a:rPr lang="fr-FR" sz="2200" b="1" i="1" dirty="0"/>
              <a:t>si on prend l’ensemble des tâches de bout à bout</a:t>
            </a:r>
            <a:r>
              <a:rPr lang="fr-FR" sz="2200" i="1" dirty="0"/>
              <a:t>) </a:t>
            </a:r>
            <a:r>
              <a:rPr lang="fr-FR" sz="2600" dirty="0"/>
              <a:t>: </a:t>
            </a:r>
          </a:p>
          <a:p>
            <a:pPr lvl="1"/>
            <a:r>
              <a:rPr lang="fr-FR" dirty="0"/>
              <a:t>Enorme </a:t>
            </a:r>
            <a:r>
              <a:rPr lang="fr-FR" b="1" dirty="0">
                <a:solidFill>
                  <a:srgbClr val="FF0000"/>
                </a:solidFill>
              </a:rPr>
              <a:t>volume de données à l’apprentissage</a:t>
            </a:r>
            <a:r>
              <a:rPr lang="fr-FR" dirty="0"/>
              <a:t> (à labelliser) (&gt; 10 000+) pour mieux fonctionner que les algorithmes traditionnels</a:t>
            </a:r>
          </a:p>
          <a:p>
            <a:pPr lvl="1"/>
            <a:r>
              <a:rPr lang="fr-FR" dirty="0"/>
              <a:t>Paramétrage </a:t>
            </a:r>
            <a:r>
              <a:rPr lang="fr-FR" b="1" dirty="0">
                <a:solidFill>
                  <a:srgbClr val="FF0000"/>
                </a:solidFill>
              </a:rPr>
              <a:t>complexe </a:t>
            </a:r>
            <a:r>
              <a:rPr lang="fr-FR" dirty="0"/>
              <a:t>(plusieurs millions, voire milliards de poids de connexions)</a:t>
            </a:r>
          </a:p>
          <a:p>
            <a:pPr lvl="1"/>
            <a:r>
              <a:rPr lang="fr-FR" dirty="0"/>
              <a:t>Grosse </a:t>
            </a:r>
            <a:r>
              <a:rPr lang="fr-FR" b="1" dirty="0">
                <a:solidFill>
                  <a:srgbClr val="FF0000"/>
                </a:solidFill>
              </a:rPr>
              <a:t>puissance informatique </a:t>
            </a:r>
            <a:r>
              <a:rPr lang="fr-FR" dirty="0"/>
              <a:t>à l’entraînement</a:t>
            </a:r>
          </a:p>
          <a:p>
            <a:pPr lvl="1"/>
            <a:r>
              <a:rPr lang="fr-FR" dirty="0"/>
              <a:t>Et de plus, sont très difficilement interprétables (</a:t>
            </a:r>
            <a:r>
              <a:rPr lang="fr-FR" b="1" dirty="0">
                <a:solidFill>
                  <a:srgbClr val="FF0000"/>
                </a:solidFill>
              </a:rPr>
              <a:t>boîte noire</a:t>
            </a:r>
            <a:r>
              <a:rPr lang="fr-FR" dirty="0"/>
              <a:t>)</a:t>
            </a:r>
          </a:p>
        </p:txBody>
      </p:sp>
      <p:sp>
        <p:nvSpPr>
          <p:cNvPr id="4" name="Title 1">
            <a:extLst>
              <a:ext uri="{FF2B5EF4-FFF2-40B4-BE49-F238E27FC236}">
                <a16:creationId xmlns:a16="http://schemas.microsoft.com/office/drawing/2014/main" id="{B98D6497-138A-4D20-B8C9-B11D4B59ABA9}"/>
              </a:ext>
            </a:extLst>
          </p:cNvPr>
          <p:cNvSpPr txBox="1">
            <a:spLocks/>
          </p:cNvSpPr>
          <p:nvPr/>
        </p:nvSpPr>
        <p:spPr>
          <a:xfrm>
            <a:off x="374496" y="141869"/>
            <a:ext cx="11196263" cy="657557"/>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fr-FR" sz="3000" dirty="0"/>
              <a:t>Algorithmes de </a:t>
            </a:r>
            <a:r>
              <a:rPr lang="fr-FR" sz="3000" dirty="0" err="1"/>
              <a:t>Deep</a:t>
            </a:r>
            <a:r>
              <a:rPr lang="fr-FR" sz="3000" dirty="0"/>
              <a:t> Learning pour la classification de documents</a:t>
            </a:r>
          </a:p>
        </p:txBody>
      </p:sp>
      <p:cxnSp>
        <p:nvCxnSpPr>
          <p:cNvPr id="5" name="Straight Arrow Connector 4">
            <a:extLst>
              <a:ext uri="{FF2B5EF4-FFF2-40B4-BE49-F238E27FC236}">
                <a16:creationId xmlns:a16="http://schemas.microsoft.com/office/drawing/2014/main" id="{F5877D20-D797-43BD-AF80-5ABE851CE012}"/>
              </a:ext>
            </a:extLst>
          </p:cNvPr>
          <p:cNvCxnSpPr>
            <a:cxnSpLocks/>
          </p:cNvCxnSpPr>
          <p:nvPr/>
        </p:nvCxnSpPr>
        <p:spPr>
          <a:xfrm>
            <a:off x="6828702" y="6497144"/>
            <a:ext cx="5241073" cy="1115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69CE0DF-AB47-480D-8F44-3AFFAFC0B30B}"/>
              </a:ext>
            </a:extLst>
          </p:cNvPr>
          <p:cNvCxnSpPr>
            <a:cxnSpLocks/>
          </p:cNvCxnSpPr>
          <p:nvPr/>
        </p:nvCxnSpPr>
        <p:spPr>
          <a:xfrm flipH="1" flipV="1">
            <a:off x="6806400" y="4373456"/>
            <a:ext cx="29736" cy="212369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4E119DB-AC45-4485-9D23-8A61E2BC1019}"/>
              </a:ext>
            </a:extLst>
          </p:cNvPr>
          <p:cNvSpPr txBox="1"/>
          <p:nvPr/>
        </p:nvSpPr>
        <p:spPr>
          <a:xfrm>
            <a:off x="6858438" y="4502142"/>
            <a:ext cx="985077" cy="338554"/>
          </a:xfrm>
          <a:prstGeom prst="rect">
            <a:avLst/>
          </a:prstGeom>
          <a:noFill/>
        </p:spPr>
        <p:txBody>
          <a:bodyPr wrap="none" rtlCol="0">
            <a:spAutoFit/>
          </a:bodyPr>
          <a:lstStyle/>
          <a:p>
            <a:pPr algn="ctr"/>
            <a:r>
              <a:rPr lang="fr-FR" sz="1600" dirty="0"/>
              <a:t>Précision </a:t>
            </a:r>
          </a:p>
        </p:txBody>
      </p:sp>
      <p:sp>
        <p:nvSpPr>
          <p:cNvPr id="11" name="TextBox 10">
            <a:extLst>
              <a:ext uri="{FF2B5EF4-FFF2-40B4-BE49-F238E27FC236}">
                <a16:creationId xmlns:a16="http://schemas.microsoft.com/office/drawing/2014/main" id="{6DFF62E4-0CF6-4DA5-8F41-7CE6F619357A}"/>
              </a:ext>
            </a:extLst>
          </p:cNvPr>
          <p:cNvSpPr txBox="1"/>
          <p:nvPr/>
        </p:nvSpPr>
        <p:spPr>
          <a:xfrm>
            <a:off x="9024390" y="6519446"/>
            <a:ext cx="3045385" cy="338554"/>
          </a:xfrm>
          <a:prstGeom prst="rect">
            <a:avLst/>
          </a:prstGeom>
          <a:noFill/>
        </p:spPr>
        <p:txBody>
          <a:bodyPr wrap="none" rtlCol="0">
            <a:spAutoFit/>
          </a:bodyPr>
          <a:lstStyle/>
          <a:p>
            <a:pPr algn="ctr"/>
            <a:r>
              <a:rPr lang="fr-FR" sz="1600" dirty="0"/>
              <a:t>Volume de Données Entraînement</a:t>
            </a:r>
          </a:p>
        </p:txBody>
      </p:sp>
      <p:sp>
        <p:nvSpPr>
          <p:cNvPr id="16" name="Freeform: Shape 15">
            <a:extLst>
              <a:ext uri="{FF2B5EF4-FFF2-40B4-BE49-F238E27FC236}">
                <a16:creationId xmlns:a16="http://schemas.microsoft.com/office/drawing/2014/main" id="{DD641FF1-448C-4BEE-9351-96A319F418C8}"/>
              </a:ext>
            </a:extLst>
          </p:cNvPr>
          <p:cNvSpPr/>
          <p:nvPr/>
        </p:nvSpPr>
        <p:spPr>
          <a:xfrm>
            <a:off x="6884458" y="5133476"/>
            <a:ext cx="4984595" cy="1363668"/>
          </a:xfrm>
          <a:custGeom>
            <a:avLst/>
            <a:gdLst>
              <a:gd name="connsiteX0" fmla="*/ 0 w 4984595"/>
              <a:gd name="connsiteY0" fmla="*/ 1363668 h 1363668"/>
              <a:gd name="connsiteX1" fmla="*/ 267629 w 4984595"/>
              <a:gd name="connsiteY1" fmla="*/ 817258 h 1363668"/>
              <a:gd name="connsiteX2" fmla="*/ 747132 w 4984595"/>
              <a:gd name="connsiteY2" fmla="*/ 426965 h 1363668"/>
              <a:gd name="connsiteX3" fmla="*/ 1483112 w 4984595"/>
              <a:gd name="connsiteY3" fmla="*/ 170487 h 1363668"/>
              <a:gd name="connsiteX4" fmla="*/ 2575932 w 4984595"/>
              <a:gd name="connsiteY4" fmla="*/ 36673 h 1363668"/>
              <a:gd name="connsiteX5" fmla="*/ 3501483 w 4984595"/>
              <a:gd name="connsiteY5" fmla="*/ 3219 h 1363668"/>
              <a:gd name="connsiteX6" fmla="*/ 4984595 w 4984595"/>
              <a:gd name="connsiteY6" fmla="*/ 3219 h 1363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84595" h="1363668">
                <a:moveTo>
                  <a:pt x="0" y="1363668"/>
                </a:moveTo>
                <a:cubicBezTo>
                  <a:pt x="71553" y="1168521"/>
                  <a:pt x="143107" y="973375"/>
                  <a:pt x="267629" y="817258"/>
                </a:cubicBezTo>
                <a:cubicBezTo>
                  <a:pt x="392151" y="661141"/>
                  <a:pt x="544551" y="534760"/>
                  <a:pt x="747132" y="426965"/>
                </a:cubicBezTo>
                <a:cubicBezTo>
                  <a:pt x="949713" y="319170"/>
                  <a:pt x="1178312" y="235536"/>
                  <a:pt x="1483112" y="170487"/>
                </a:cubicBezTo>
                <a:cubicBezTo>
                  <a:pt x="1787912" y="105438"/>
                  <a:pt x="2239537" y="64551"/>
                  <a:pt x="2575932" y="36673"/>
                </a:cubicBezTo>
                <a:cubicBezTo>
                  <a:pt x="2912327" y="8795"/>
                  <a:pt x="3100039" y="8795"/>
                  <a:pt x="3501483" y="3219"/>
                </a:cubicBezTo>
                <a:cubicBezTo>
                  <a:pt x="3902927" y="-2357"/>
                  <a:pt x="4443761" y="431"/>
                  <a:pt x="4984595" y="3219"/>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reeform: Shape 16">
            <a:extLst>
              <a:ext uri="{FF2B5EF4-FFF2-40B4-BE49-F238E27FC236}">
                <a16:creationId xmlns:a16="http://schemas.microsoft.com/office/drawing/2014/main" id="{2305183C-78B8-431D-9D8A-A05D5EAFFDEF}"/>
              </a:ext>
            </a:extLst>
          </p:cNvPr>
          <p:cNvSpPr/>
          <p:nvPr/>
        </p:nvSpPr>
        <p:spPr>
          <a:xfrm>
            <a:off x="6906760" y="4199993"/>
            <a:ext cx="5018049" cy="2308302"/>
          </a:xfrm>
          <a:custGeom>
            <a:avLst/>
            <a:gdLst>
              <a:gd name="connsiteX0" fmla="*/ 0 w 5018049"/>
              <a:gd name="connsiteY0" fmla="*/ 2308302 h 2308302"/>
              <a:gd name="connsiteX1" fmla="*/ 791737 w 5018049"/>
              <a:gd name="connsiteY1" fmla="*/ 1483112 h 2308302"/>
              <a:gd name="connsiteX2" fmla="*/ 1973766 w 5018049"/>
              <a:gd name="connsiteY2" fmla="*/ 802887 h 2308302"/>
              <a:gd name="connsiteX3" fmla="*/ 3256157 w 5018049"/>
              <a:gd name="connsiteY3" fmla="*/ 390292 h 2308302"/>
              <a:gd name="connsiteX4" fmla="*/ 4125952 w 5018049"/>
              <a:gd name="connsiteY4" fmla="*/ 178419 h 2308302"/>
              <a:gd name="connsiteX5" fmla="*/ 4705815 w 5018049"/>
              <a:gd name="connsiteY5" fmla="*/ 66907 h 2308302"/>
              <a:gd name="connsiteX6" fmla="*/ 5018049 w 5018049"/>
              <a:gd name="connsiteY6" fmla="*/ 0 h 2308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18049" h="2308302">
                <a:moveTo>
                  <a:pt x="0" y="2308302"/>
                </a:moveTo>
                <a:cubicBezTo>
                  <a:pt x="231388" y="2021158"/>
                  <a:pt x="462776" y="1734014"/>
                  <a:pt x="791737" y="1483112"/>
                </a:cubicBezTo>
                <a:cubicBezTo>
                  <a:pt x="1120698" y="1232209"/>
                  <a:pt x="1563029" y="985024"/>
                  <a:pt x="1973766" y="802887"/>
                </a:cubicBezTo>
                <a:cubicBezTo>
                  <a:pt x="2384503" y="620750"/>
                  <a:pt x="2897459" y="494370"/>
                  <a:pt x="3256157" y="390292"/>
                </a:cubicBezTo>
                <a:cubicBezTo>
                  <a:pt x="3614855" y="286214"/>
                  <a:pt x="3884342" y="232317"/>
                  <a:pt x="4125952" y="178419"/>
                </a:cubicBezTo>
                <a:cubicBezTo>
                  <a:pt x="4367562" y="124521"/>
                  <a:pt x="4557132" y="96644"/>
                  <a:pt x="4705815" y="66907"/>
                </a:cubicBezTo>
                <a:cubicBezTo>
                  <a:pt x="4854498" y="37170"/>
                  <a:pt x="4936273" y="18585"/>
                  <a:pt x="5018049" y="0"/>
                </a:cubicBezTo>
              </a:path>
            </a:pathLst>
          </a:cu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TextBox 19">
            <a:extLst>
              <a:ext uri="{FF2B5EF4-FFF2-40B4-BE49-F238E27FC236}">
                <a16:creationId xmlns:a16="http://schemas.microsoft.com/office/drawing/2014/main" id="{63300CEF-5597-4EFB-A719-72D65824EAA7}"/>
              </a:ext>
            </a:extLst>
          </p:cNvPr>
          <p:cNvSpPr txBox="1"/>
          <p:nvPr/>
        </p:nvSpPr>
        <p:spPr>
          <a:xfrm>
            <a:off x="11079357" y="4301695"/>
            <a:ext cx="901208" cy="584775"/>
          </a:xfrm>
          <a:prstGeom prst="rect">
            <a:avLst/>
          </a:prstGeom>
          <a:noFill/>
        </p:spPr>
        <p:txBody>
          <a:bodyPr wrap="none" rtlCol="0">
            <a:spAutoFit/>
          </a:bodyPr>
          <a:lstStyle/>
          <a:p>
            <a:pPr algn="ctr"/>
            <a:r>
              <a:rPr lang="fr-FR" sz="1600" dirty="0" err="1">
                <a:solidFill>
                  <a:srgbClr val="00B050"/>
                </a:solidFill>
              </a:rPr>
              <a:t>Deep</a:t>
            </a:r>
            <a:r>
              <a:rPr lang="fr-FR" sz="1600" dirty="0">
                <a:solidFill>
                  <a:srgbClr val="00B050"/>
                </a:solidFill>
              </a:rPr>
              <a:t> </a:t>
            </a:r>
          </a:p>
          <a:p>
            <a:pPr algn="ctr"/>
            <a:r>
              <a:rPr lang="fr-FR" sz="1600" dirty="0">
                <a:solidFill>
                  <a:srgbClr val="00B050"/>
                </a:solidFill>
              </a:rPr>
              <a:t>Learning</a:t>
            </a:r>
          </a:p>
        </p:txBody>
      </p:sp>
      <p:sp>
        <p:nvSpPr>
          <p:cNvPr id="21" name="TextBox 20">
            <a:extLst>
              <a:ext uri="{FF2B5EF4-FFF2-40B4-BE49-F238E27FC236}">
                <a16:creationId xmlns:a16="http://schemas.microsoft.com/office/drawing/2014/main" id="{9DBD0E40-AAE3-470B-B9A7-ABD5077B8E83}"/>
              </a:ext>
            </a:extLst>
          </p:cNvPr>
          <p:cNvSpPr txBox="1"/>
          <p:nvPr/>
        </p:nvSpPr>
        <p:spPr>
          <a:xfrm>
            <a:off x="10743483" y="5174277"/>
            <a:ext cx="1259384" cy="338554"/>
          </a:xfrm>
          <a:prstGeom prst="rect">
            <a:avLst/>
          </a:prstGeom>
          <a:noFill/>
        </p:spPr>
        <p:txBody>
          <a:bodyPr wrap="none" rtlCol="0">
            <a:spAutoFit/>
          </a:bodyPr>
          <a:lstStyle/>
          <a:p>
            <a:pPr algn="ctr"/>
            <a:r>
              <a:rPr lang="fr-FR" sz="1600" dirty="0">
                <a:solidFill>
                  <a:srgbClr val="0070C0"/>
                </a:solidFill>
              </a:rPr>
              <a:t>Traditionnels</a:t>
            </a:r>
          </a:p>
        </p:txBody>
      </p:sp>
      <p:sp>
        <p:nvSpPr>
          <p:cNvPr id="13" name="Content Placeholder 2">
            <a:extLst>
              <a:ext uri="{FF2B5EF4-FFF2-40B4-BE49-F238E27FC236}">
                <a16:creationId xmlns:a16="http://schemas.microsoft.com/office/drawing/2014/main" id="{CCDD7638-2CAA-4F5C-9ED2-7FFAC34750C3}"/>
              </a:ext>
            </a:extLst>
          </p:cNvPr>
          <p:cNvSpPr txBox="1">
            <a:spLocks/>
          </p:cNvSpPr>
          <p:nvPr/>
        </p:nvSpPr>
        <p:spPr>
          <a:xfrm>
            <a:off x="267191" y="4476139"/>
            <a:ext cx="6131582" cy="2217690"/>
          </a:xfrm>
          <a:prstGeom prst="rect">
            <a:avLst/>
          </a:prstGeom>
        </p:spPr>
        <p:txBody>
          <a:bodyPr vert="horz" lIns="91440" tIns="45720" rIns="91440" bIns="45720" rtlCol="0">
            <a:normAutofit fontScale="92500"/>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b="1" i="1" dirty="0"/>
              <a:t>Cependant</a:t>
            </a:r>
            <a:r>
              <a:rPr lang="fr-FR" sz="2400" dirty="0"/>
              <a:t> : </a:t>
            </a:r>
          </a:p>
          <a:p>
            <a:pPr lvl="1"/>
            <a:r>
              <a:rPr lang="fr-FR" sz="2200" dirty="0"/>
              <a:t>L’utilisation de </a:t>
            </a:r>
            <a:r>
              <a:rPr lang="fr-FR" sz="2200" b="1" dirty="0">
                <a:solidFill>
                  <a:srgbClr val="FF0000"/>
                </a:solidFill>
              </a:rPr>
              <a:t>modèles pré-entraînés</a:t>
            </a:r>
            <a:r>
              <a:rPr lang="fr-FR" sz="2200" dirty="0"/>
              <a:t> par ailleurs et simplement </a:t>
            </a:r>
            <a:r>
              <a:rPr lang="fr-FR" sz="2200" b="1" dirty="0">
                <a:solidFill>
                  <a:srgbClr val="FF0000"/>
                </a:solidFill>
              </a:rPr>
              <a:t>adaptés (fine-</a:t>
            </a:r>
            <a:r>
              <a:rPr lang="fr-FR" sz="2200" b="1" dirty="0" err="1">
                <a:solidFill>
                  <a:srgbClr val="FF0000"/>
                </a:solidFill>
              </a:rPr>
              <a:t>tunés</a:t>
            </a:r>
            <a:r>
              <a:rPr lang="fr-FR" sz="2200" b="1" dirty="0">
                <a:solidFill>
                  <a:srgbClr val="FF0000"/>
                </a:solidFill>
              </a:rPr>
              <a:t>) aux données et à la tâche à effectuer</a:t>
            </a:r>
            <a:r>
              <a:rPr lang="fr-FR" sz="2200" dirty="0"/>
              <a:t> permettent de ne consommer que la puissance nécessaire à la spécialisation requise (</a:t>
            </a:r>
            <a:r>
              <a:rPr lang="fr-FR" sz="2200" b="1" dirty="0" err="1">
                <a:solidFill>
                  <a:srgbClr val="FF0000"/>
                </a:solidFill>
              </a:rPr>
              <a:t>transfer</a:t>
            </a:r>
            <a:r>
              <a:rPr lang="fr-FR" sz="2200" b="1" dirty="0">
                <a:solidFill>
                  <a:srgbClr val="FF0000"/>
                </a:solidFill>
              </a:rPr>
              <a:t> </a:t>
            </a:r>
            <a:r>
              <a:rPr lang="fr-FR" sz="2200" b="1" dirty="0" err="1">
                <a:solidFill>
                  <a:srgbClr val="FF0000"/>
                </a:solidFill>
              </a:rPr>
              <a:t>learning</a:t>
            </a:r>
            <a:r>
              <a:rPr lang="fr-FR" sz="2200" b="1" dirty="0">
                <a:solidFill>
                  <a:srgbClr val="FF0000"/>
                </a:solidFill>
              </a:rPr>
              <a:t>, </a:t>
            </a:r>
            <a:r>
              <a:rPr lang="fr-FR" sz="2200" dirty="0"/>
              <a:t>notamment avec les </a:t>
            </a:r>
            <a:r>
              <a:rPr lang="fr-FR" sz="2200" b="1" dirty="0">
                <a:solidFill>
                  <a:srgbClr val="FF0000"/>
                </a:solidFill>
              </a:rPr>
              <a:t>Transformers</a:t>
            </a:r>
            <a:r>
              <a:rPr lang="fr-FR" sz="2200" dirty="0"/>
              <a:t> comme </a:t>
            </a:r>
            <a:r>
              <a:rPr lang="fr-FR" sz="2200" b="1" dirty="0">
                <a:solidFill>
                  <a:srgbClr val="FF0000"/>
                </a:solidFill>
              </a:rPr>
              <a:t>BERT</a:t>
            </a:r>
            <a:r>
              <a:rPr lang="fr-FR" sz="2200" dirty="0"/>
              <a:t>)</a:t>
            </a:r>
          </a:p>
        </p:txBody>
      </p:sp>
    </p:spTree>
    <p:extLst>
      <p:ext uri="{BB962C8B-B14F-4D97-AF65-F5344CB8AC3E}">
        <p14:creationId xmlns:p14="http://schemas.microsoft.com/office/powerpoint/2010/main" val="19370356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676F4-5854-4736-8053-42BE2AB7121A}"/>
              </a:ext>
            </a:extLst>
          </p:cNvPr>
          <p:cNvSpPr>
            <a:spLocks noGrp="1"/>
          </p:cNvSpPr>
          <p:nvPr>
            <p:ph type="title"/>
          </p:nvPr>
        </p:nvSpPr>
        <p:spPr>
          <a:xfrm>
            <a:off x="0" y="136525"/>
            <a:ext cx="12172697" cy="657557"/>
          </a:xfrm>
        </p:spPr>
        <p:txBody>
          <a:bodyPr>
            <a:normAutofit fontScale="90000"/>
          </a:bodyPr>
          <a:lstStyle/>
          <a:p>
            <a:r>
              <a:rPr lang="fr-FR" dirty="0"/>
              <a:t>Classification (architecture </a:t>
            </a:r>
            <a:r>
              <a:rPr lang="fr-FR" dirty="0" err="1">
                <a:solidFill>
                  <a:srgbClr val="00B050"/>
                </a:solidFill>
              </a:rPr>
              <a:t>Deep</a:t>
            </a:r>
            <a:r>
              <a:rPr lang="fr-FR" dirty="0">
                <a:solidFill>
                  <a:srgbClr val="00B050"/>
                </a:solidFill>
              </a:rPr>
              <a:t> Learning 1</a:t>
            </a:r>
            <a:r>
              <a:rPr lang="fr-FR" baseline="30000" dirty="0">
                <a:solidFill>
                  <a:srgbClr val="00B050"/>
                </a:solidFill>
              </a:rPr>
              <a:t>ère</a:t>
            </a:r>
            <a:r>
              <a:rPr lang="fr-FR" dirty="0">
                <a:solidFill>
                  <a:srgbClr val="00B050"/>
                </a:solidFill>
              </a:rPr>
              <a:t> génération</a:t>
            </a:r>
            <a:r>
              <a:rPr lang="fr-FR" dirty="0"/>
              <a:t>)</a:t>
            </a:r>
          </a:p>
        </p:txBody>
      </p:sp>
      <p:sp>
        <p:nvSpPr>
          <p:cNvPr id="8" name="Flowchart: Document 7">
            <a:extLst>
              <a:ext uri="{FF2B5EF4-FFF2-40B4-BE49-F238E27FC236}">
                <a16:creationId xmlns:a16="http://schemas.microsoft.com/office/drawing/2014/main" id="{68642D7A-141C-4AA9-992E-B8DD6B1C1F6A}"/>
              </a:ext>
            </a:extLst>
          </p:cNvPr>
          <p:cNvSpPr/>
          <p:nvPr/>
        </p:nvSpPr>
        <p:spPr>
          <a:xfrm>
            <a:off x="138749" y="4228679"/>
            <a:ext cx="1201642" cy="876300"/>
          </a:xfrm>
          <a:prstGeom prst="flowChartDocumen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Nouveau</a:t>
            </a:r>
          </a:p>
          <a:p>
            <a:pPr algn="ctr"/>
            <a:r>
              <a:rPr lang="fr-FR" b="1" dirty="0">
                <a:solidFill>
                  <a:schemeClr val="tx1"/>
                </a:solidFill>
              </a:rPr>
              <a:t>Document</a:t>
            </a:r>
          </a:p>
        </p:txBody>
      </p:sp>
      <p:sp>
        <p:nvSpPr>
          <p:cNvPr id="49" name="Rectangle 48">
            <a:extLst>
              <a:ext uri="{FF2B5EF4-FFF2-40B4-BE49-F238E27FC236}">
                <a16:creationId xmlns:a16="http://schemas.microsoft.com/office/drawing/2014/main" id="{A29B318C-A5DD-4D01-99E3-BE7E2C134A2F}"/>
              </a:ext>
            </a:extLst>
          </p:cNvPr>
          <p:cNvSpPr/>
          <p:nvPr/>
        </p:nvSpPr>
        <p:spPr>
          <a:xfrm>
            <a:off x="60241" y="1814650"/>
            <a:ext cx="1599237" cy="517868"/>
          </a:xfrm>
          <a:prstGeom prst="rect">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52" name="TextBox 51">
            <a:extLst>
              <a:ext uri="{FF2B5EF4-FFF2-40B4-BE49-F238E27FC236}">
                <a16:creationId xmlns:a16="http://schemas.microsoft.com/office/drawing/2014/main" id="{4CFDE62F-1A63-4A7A-B57C-216231E501F7}"/>
              </a:ext>
            </a:extLst>
          </p:cNvPr>
          <p:cNvSpPr txBox="1"/>
          <p:nvPr/>
        </p:nvSpPr>
        <p:spPr>
          <a:xfrm>
            <a:off x="39157" y="1884306"/>
            <a:ext cx="1599237" cy="400110"/>
          </a:xfrm>
          <a:prstGeom prst="rect">
            <a:avLst/>
          </a:prstGeom>
          <a:noFill/>
        </p:spPr>
        <p:txBody>
          <a:bodyPr wrap="square" rtlCol="0">
            <a:spAutoFit/>
          </a:bodyPr>
          <a:lstStyle/>
          <a:p>
            <a:pPr algn="ctr"/>
            <a:r>
              <a:rPr lang="fr-FR" sz="2000" b="1" dirty="0" err="1"/>
              <a:t>Tokénisateur</a:t>
            </a:r>
            <a:endParaRPr lang="fr-FR" sz="2400" b="1" dirty="0"/>
          </a:p>
        </p:txBody>
      </p:sp>
      <p:sp>
        <p:nvSpPr>
          <p:cNvPr id="53" name="Rectangle 52">
            <a:extLst>
              <a:ext uri="{FF2B5EF4-FFF2-40B4-BE49-F238E27FC236}">
                <a16:creationId xmlns:a16="http://schemas.microsoft.com/office/drawing/2014/main" id="{63DDFE89-84F9-4119-8448-E78C7B630E47}"/>
              </a:ext>
            </a:extLst>
          </p:cNvPr>
          <p:cNvSpPr/>
          <p:nvPr/>
        </p:nvSpPr>
        <p:spPr>
          <a:xfrm>
            <a:off x="4090726" y="1732957"/>
            <a:ext cx="1745074" cy="746764"/>
          </a:xfrm>
          <a:prstGeom prst="rect">
            <a:avLst/>
          </a:prstGeom>
          <a:solidFill>
            <a:schemeClr val="accent4">
              <a:lumMod val="20000"/>
              <a:lumOff val="80000"/>
            </a:schemeClr>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54" name="TextBox 53">
            <a:extLst>
              <a:ext uri="{FF2B5EF4-FFF2-40B4-BE49-F238E27FC236}">
                <a16:creationId xmlns:a16="http://schemas.microsoft.com/office/drawing/2014/main" id="{E1A2F608-B159-4212-B0F1-9AD9C3E49EE6}"/>
              </a:ext>
            </a:extLst>
          </p:cNvPr>
          <p:cNvSpPr txBox="1"/>
          <p:nvPr/>
        </p:nvSpPr>
        <p:spPr>
          <a:xfrm>
            <a:off x="4140651" y="1722944"/>
            <a:ext cx="1599237" cy="707886"/>
          </a:xfrm>
          <a:prstGeom prst="rect">
            <a:avLst/>
          </a:prstGeom>
          <a:noFill/>
        </p:spPr>
        <p:txBody>
          <a:bodyPr wrap="square" rtlCol="0">
            <a:spAutoFit/>
          </a:bodyPr>
          <a:lstStyle/>
          <a:p>
            <a:pPr algn="ctr"/>
            <a:r>
              <a:rPr lang="fr-FR" sz="2000" b="1" dirty="0"/>
              <a:t>Couche</a:t>
            </a:r>
          </a:p>
          <a:p>
            <a:pPr algn="ctr"/>
            <a:r>
              <a:rPr lang="fr-FR" sz="2000" b="1" dirty="0" err="1"/>
              <a:t>Embedding</a:t>
            </a:r>
            <a:endParaRPr lang="fr-FR" sz="2000" b="1" dirty="0"/>
          </a:p>
        </p:txBody>
      </p:sp>
      <p:sp>
        <p:nvSpPr>
          <p:cNvPr id="13" name="TextBox 12">
            <a:extLst>
              <a:ext uri="{FF2B5EF4-FFF2-40B4-BE49-F238E27FC236}">
                <a16:creationId xmlns:a16="http://schemas.microsoft.com/office/drawing/2014/main" id="{1434F565-AAE5-4DEC-97D8-2FD220C3666B}"/>
              </a:ext>
            </a:extLst>
          </p:cNvPr>
          <p:cNvSpPr txBox="1"/>
          <p:nvPr/>
        </p:nvSpPr>
        <p:spPr>
          <a:xfrm>
            <a:off x="5219" y="5446227"/>
            <a:ext cx="1798320" cy="923330"/>
          </a:xfrm>
          <a:prstGeom prst="rect">
            <a:avLst/>
          </a:prstGeom>
          <a:noFill/>
        </p:spPr>
        <p:txBody>
          <a:bodyPr wrap="square" rtlCol="0">
            <a:spAutoFit/>
          </a:bodyPr>
          <a:lstStyle/>
          <a:p>
            <a:r>
              <a:rPr lang="fr-FR" dirty="0"/>
              <a:t>Le mouvement des Gilets jaunes … </a:t>
            </a:r>
          </a:p>
        </p:txBody>
      </p:sp>
      <p:sp>
        <p:nvSpPr>
          <p:cNvPr id="55" name="TextBox 54">
            <a:extLst>
              <a:ext uri="{FF2B5EF4-FFF2-40B4-BE49-F238E27FC236}">
                <a16:creationId xmlns:a16="http://schemas.microsoft.com/office/drawing/2014/main" id="{BBDE461A-06EF-4E8A-9510-5D44D8490545}"/>
              </a:ext>
            </a:extLst>
          </p:cNvPr>
          <p:cNvSpPr txBox="1"/>
          <p:nvPr/>
        </p:nvSpPr>
        <p:spPr>
          <a:xfrm>
            <a:off x="2081000" y="5026664"/>
            <a:ext cx="1448376" cy="1754326"/>
          </a:xfrm>
          <a:prstGeom prst="rect">
            <a:avLst/>
          </a:prstGeom>
          <a:noFill/>
        </p:spPr>
        <p:txBody>
          <a:bodyPr wrap="square" rtlCol="0">
            <a:spAutoFit/>
          </a:bodyPr>
          <a:lstStyle/>
          <a:p>
            <a:r>
              <a:rPr lang="fr-FR" dirty="0"/>
              <a:t>[Le,</a:t>
            </a:r>
          </a:p>
          <a:p>
            <a:r>
              <a:rPr lang="fr-FR" dirty="0"/>
              <a:t>mouvement,</a:t>
            </a:r>
          </a:p>
          <a:p>
            <a:r>
              <a:rPr lang="fr-FR" dirty="0"/>
              <a:t>des,</a:t>
            </a:r>
          </a:p>
          <a:p>
            <a:r>
              <a:rPr lang="fr-FR" dirty="0"/>
              <a:t>Gilets,</a:t>
            </a:r>
          </a:p>
          <a:p>
            <a:r>
              <a:rPr lang="fr-FR" dirty="0"/>
              <a:t>Jaunes,</a:t>
            </a:r>
          </a:p>
          <a:p>
            <a:r>
              <a:rPr lang="fr-FR" dirty="0"/>
              <a:t>… ]</a:t>
            </a:r>
          </a:p>
        </p:txBody>
      </p:sp>
      <p:sp>
        <p:nvSpPr>
          <p:cNvPr id="62" name="TextBox 61">
            <a:extLst>
              <a:ext uri="{FF2B5EF4-FFF2-40B4-BE49-F238E27FC236}">
                <a16:creationId xmlns:a16="http://schemas.microsoft.com/office/drawing/2014/main" id="{410D8953-FD6D-4760-B5CB-406493C8CC2A}"/>
              </a:ext>
            </a:extLst>
          </p:cNvPr>
          <p:cNvSpPr txBox="1"/>
          <p:nvPr/>
        </p:nvSpPr>
        <p:spPr>
          <a:xfrm>
            <a:off x="2111745" y="4251591"/>
            <a:ext cx="1201642" cy="646331"/>
          </a:xfrm>
          <a:prstGeom prst="rect">
            <a:avLst/>
          </a:prstGeom>
          <a:noFill/>
        </p:spPr>
        <p:txBody>
          <a:bodyPr wrap="square" rtlCol="0">
            <a:spAutoFit/>
          </a:bodyPr>
          <a:lstStyle/>
          <a:p>
            <a:r>
              <a:rPr lang="fr-FR" b="1" dirty="0"/>
              <a:t>Liste de</a:t>
            </a:r>
          </a:p>
          <a:p>
            <a:r>
              <a:rPr lang="fr-FR" b="1" dirty="0"/>
              <a:t>l1 </a:t>
            </a:r>
            <a:r>
              <a:rPr lang="fr-FR" b="1" dirty="0" err="1"/>
              <a:t>tokens</a:t>
            </a:r>
            <a:endParaRPr lang="fr-FR" b="1" dirty="0"/>
          </a:p>
        </p:txBody>
      </p:sp>
      <p:sp>
        <p:nvSpPr>
          <p:cNvPr id="63" name="TextBox 62">
            <a:extLst>
              <a:ext uri="{FF2B5EF4-FFF2-40B4-BE49-F238E27FC236}">
                <a16:creationId xmlns:a16="http://schemas.microsoft.com/office/drawing/2014/main" id="{5AD1441A-64E7-4956-922B-5B118485D822}"/>
              </a:ext>
            </a:extLst>
          </p:cNvPr>
          <p:cNvSpPr txBox="1"/>
          <p:nvPr/>
        </p:nvSpPr>
        <p:spPr>
          <a:xfrm>
            <a:off x="6007592" y="4269428"/>
            <a:ext cx="974591" cy="646331"/>
          </a:xfrm>
          <a:prstGeom prst="rect">
            <a:avLst/>
          </a:prstGeom>
          <a:noFill/>
        </p:spPr>
        <p:txBody>
          <a:bodyPr wrap="square" rtlCol="0">
            <a:spAutoFit/>
          </a:bodyPr>
          <a:lstStyle/>
          <a:p>
            <a:pPr algn="ctr"/>
            <a:r>
              <a:rPr lang="fr-FR" b="1" dirty="0"/>
              <a:t>Matrice 1 x D</a:t>
            </a:r>
          </a:p>
        </p:txBody>
      </p:sp>
      <p:sp>
        <p:nvSpPr>
          <p:cNvPr id="66" name="TextBox 65">
            <a:extLst>
              <a:ext uri="{FF2B5EF4-FFF2-40B4-BE49-F238E27FC236}">
                <a16:creationId xmlns:a16="http://schemas.microsoft.com/office/drawing/2014/main" id="{DFAA9F76-E212-4BA1-8C45-82FAA1848B27}"/>
              </a:ext>
            </a:extLst>
          </p:cNvPr>
          <p:cNvSpPr txBox="1"/>
          <p:nvPr/>
        </p:nvSpPr>
        <p:spPr>
          <a:xfrm>
            <a:off x="5206768" y="5079158"/>
            <a:ext cx="2609704" cy="369332"/>
          </a:xfrm>
          <a:prstGeom prst="rect">
            <a:avLst/>
          </a:prstGeom>
          <a:noFill/>
        </p:spPr>
        <p:txBody>
          <a:bodyPr wrap="square" rtlCol="0">
            <a:spAutoFit/>
          </a:bodyPr>
          <a:lstStyle/>
          <a:p>
            <a:r>
              <a:rPr lang="fr-FR" dirty="0"/>
              <a:t>[ +0.24, -1.39, …, +4.34]</a:t>
            </a:r>
          </a:p>
        </p:txBody>
      </p:sp>
      <p:sp>
        <p:nvSpPr>
          <p:cNvPr id="74" name="Rectangle 73">
            <a:extLst>
              <a:ext uri="{FF2B5EF4-FFF2-40B4-BE49-F238E27FC236}">
                <a16:creationId xmlns:a16="http://schemas.microsoft.com/office/drawing/2014/main" id="{CA1B67DA-9817-490E-8FF5-6CFAC20177A3}"/>
              </a:ext>
            </a:extLst>
          </p:cNvPr>
          <p:cNvSpPr/>
          <p:nvPr/>
        </p:nvSpPr>
        <p:spPr>
          <a:xfrm>
            <a:off x="6182807" y="1720680"/>
            <a:ext cx="2129545" cy="746764"/>
          </a:xfrm>
          <a:prstGeom prst="rect">
            <a:avLst/>
          </a:prstGeom>
          <a:solidFill>
            <a:schemeClr val="accent5">
              <a:lumMod val="20000"/>
              <a:lumOff val="80000"/>
            </a:schemeClr>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76" name="TextBox 75">
            <a:extLst>
              <a:ext uri="{FF2B5EF4-FFF2-40B4-BE49-F238E27FC236}">
                <a16:creationId xmlns:a16="http://schemas.microsoft.com/office/drawing/2014/main" id="{DE8F3350-A4EB-4B87-B7C6-98AB0C21F0C8}"/>
              </a:ext>
            </a:extLst>
          </p:cNvPr>
          <p:cNvSpPr txBox="1"/>
          <p:nvPr/>
        </p:nvSpPr>
        <p:spPr>
          <a:xfrm>
            <a:off x="6053361" y="1727188"/>
            <a:ext cx="2388436" cy="707886"/>
          </a:xfrm>
          <a:prstGeom prst="rect">
            <a:avLst/>
          </a:prstGeom>
          <a:noFill/>
        </p:spPr>
        <p:txBody>
          <a:bodyPr wrap="square" rtlCol="0">
            <a:spAutoFit/>
          </a:bodyPr>
          <a:lstStyle/>
          <a:p>
            <a:pPr algn="ctr"/>
            <a:r>
              <a:rPr lang="fr-FR" sz="2000" b="1" dirty="0"/>
              <a:t>Réseau Neuronal Spécialisé</a:t>
            </a:r>
          </a:p>
        </p:txBody>
      </p:sp>
      <p:sp>
        <p:nvSpPr>
          <p:cNvPr id="77" name="TextBox 76">
            <a:extLst>
              <a:ext uri="{FF2B5EF4-FFF2-40B4-BE49-F238E27FC236}">
                <a16:creationId xmlns:a16="http://schemas.microsoft.com/office/drawing/2014/main" id="{1ADD8DA1-FC01-4DF0-9A1A-75032E2DBCF8}"/>
              </a:ext>
            </a:extLst>
          </p:cNvPr>
          <p:cNvSpPr txBox="1"/>
          <p:nvPr/>
        </p:nvSpPr>
        <p:spPr>
          <a:xfrm>
            <a:off x="6527434" y="2950731"/>
            <a:ext cx="1381247" cy="646331"/>
          </a:xfrm>
          <a:prstGeom prst="rect">
            <a:avLst/>
          </a:prstGeom>
          <a:noFill/>
        </p:spPr>
        <p:txBody>
          <a:bodyPr wrap="square" rtlCol="0">
            <a:spAutoFit/>
          </a:bodyPr>
          <a:lstStyle/>
          <a:p>
            <a:r>
              <a:rPr lang="fr-FR" dirty="0"/>
              <a:t>RNN-LSTM, </a:t>
            </a:r>
          </a:p>
          <a:p>
            <a:r>
              <a:rPr lang="fr-FR" dirty="0"/>
              <a:t>CNN…</a:t>
            </a:r>
          </a:p>
        </p:txBody>
      </p:sp>
      <p:sp>
        <p:nvSpPr>
          <p:cNvPr id="79" name="TextBox 78">
            <a:extLst>
              <a:ext uri="{FF2B5EF4-FFF2-40B4-BE49-F238E27FC236}">
                <a16:creationId xmlns:a16="http://schemas.microsoft.com/office/drawing/2014/main" id="{E984F8EE-F8E2-4738-AA7D-6DAAC30CB3D7}"/>
              </a:ext>
            </a:extLst>
          </p:cNvPr>
          <p:cNvSpPr txBox="1"/>
          <p:nvPr/>
        </p:nvSpPr>
        <p:spPr>
          <a:xfrm>
            <a:off x="8154827" y="4251591"/>
            <a:ext cx="974591" cy="646331"/>
          </a:xfrm>
          <a:prstGeom prst="rect">
            <a:avLst/>
          </a:prstGeom>
          <a:noFill/>
        </p:spPr>
        <p:txBody>
          <a:bodyPr wrap="square" rtlCol="0">
            <a:spAutoFit/>
          </a:bodyPr>
          <a:lstStyle/>
          <a:p>
            <a:pPr algn="ctr"/>
            <a:r>
              <a:rPr lang="fr-FR" b="1" dirty="0"/>
              <a:t>Vecteur </a:t>
            </a:r>
          </a:p>
          <a:p>
            <a:pPr algn="ctr"/>
            <a:r>
              <a:rPr lang="fr-FR" b="1" dirty="0"/>
              <a:t>h x 1</a:t>
            </a:r>
          </a:p>
        </p:txBody>
      </p:sp>
      <p:sp>
        <p:nvSpPr>
          <p:cNvPr id="81" name="Rectangle 80">
            <a:extLst>
              <a:ext uri="{FF2B5EF4-FFF2-40B4-BE49-F238E27FC236}">
                <a16:creationId xmlns:a16="http://schemas.microsoft.com/office/drawing/2014/main" id="{3F8DB35D-FF12-4EAA-8FEC-298463F1C8D8}"/>
              </a:ext>
            </a:extLst>
          </p:cNvPr>
          <p:cNvSpPr/>
          <p:nvPr/>
        </p:nvSpPr>
        <p:spPr>
          <a:xfrm>
            <a:off x="8746016" y="1728160"/>
            <a:ext cx="1599237" cy="690847"/>
          </a:xfrm>
          <a:prstGeom prst="rect">
            <a:avLst/>
          </a:prstGeom>
          <a:solidFill>
            <a:schemeClr val="accent5">
              <a:lumMod val="20000"/>
              <a:lumOff val="80000"/>
            </a:schemeClr>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82" name="TextBox 81">
            <a:extLst>
              <a:ext uri="{FF2B5EF4-FFF2-40B4-BE49-F238E27FC236}">
                <a16:creationId xmlns:a16="http://schemas.microsoft.com/office/drawing/2014/main" id="{DE3E2CF6-A563-4BF8-82A3-C1D39512FDC8}"/>
              </a:ext>
            </a:extLst>
          </p:cNvPr>
          <p:cNvSpPr txBox="1"/>
          <p:nvPr/>
        </p:nvSpPr>
        <p:spPr>
          <a:xfrm>
            <a:off x="8828905" y="1697797"/>
            <a:ext cx="1482802" cy="707886"/>
          </a:xfrm>
          <a:prstGeom prst="rect">
            <a:avLst/>
          </a:prstGeom>
          <a:noFill/>
        </p:spPr>
        <p:txBody>
          <a:bodyPr wrap="square" rtlCol="0">
            <a:spAutoFit/>
          </a:bodyPr>
          <a:lstStyle/>
          <a:p>
            <a:pPr algn="ctr"/>
            <a:r>
              <a:rPr lang="fr-FR" sz="2000" b="1" dirty="0"/>
              <a:t>Couche(s)</a:t>
            </a:r>
          </a:p>
          <a:p>
            <a:pPr algn="ctr"/>
            <a:r>
              <a:rPr lang="fr-FR" sz="2000" b="1" dirty="0"/>
              <a:t>Dense(s)</a:t>
            </a:r>
          </a:p>
        </p:txBody>
      </p:sp>
      <p:sp>
        <p:nvSpPr>
          <p:cNvPr id="84" name="TextBox 83">
            <a:extLst>
              <a:ext uri="{FF2B5EF4-FFF2-40B4-BE49-F238E27FC236}">
                <a16:creationId xmlns:a16="http://schemas.microsoft.com/office/drawing/2014/main" id="{70C865F2-DB69-416C-B0CF-3D7735C5587D}"/>
              </a:ext>
            </a:extLst>
          </p:cNvPr>
          <p:cNvSpPr txBox="1"/>
          <p:nvPr/>
        </p:nvSpPr>
        <p:spPr>
          <a:xfrm>
            <a:off x="8647557" y="2560220"/>
            <a:ext cx="1957699" cy="1200329"/>
          </a:xfrm>
          <a:prstGeom prst="rect">
            <a:avLst/>
          </a:prstGeom>
          <a:noFill/>
        </p:spPr>
        <p:txBody>
          <a:bodyPr wrap="square" rtlCol="0">
            <a:spAutoFit/>
          </a:bodyPr>
          <a:lstStyle/>
          <a:p>
            <a:r>
              <a:rPr lang="fr-FR" dirty="0"/>
              <a:t>Les k neurones sont connectées à toutes les h neurone en entrée</a:t>
            </a:r>
          </a:p>
        </p:txBody>
      </p:sp>
      <p:sp>
        <p:nvSpPr>
          <p:cNvPr id="85" name="Rectangle 84">
            <a:extLst>
              <a:ext uri="{FF2B5EF4-FFF2-40B4-BE49-F238E27FC236}">
                <a16:creationId xmlns:a16="http://schemas.microsoft.com/office/drawing/2014/main" id="{F2FB3899-5BE6-41C2-A4C2-21DF4B17A5F5}"/>
              </a:ext>
            </a:extLst>
          </p:cNvPr>
          <p:cNvSpPr/>
          <p:nvPr/>
        </p:nvSpPr>
        <p:spPr>
          <a:xfrm>
            <a:off x="10574115" y="1716555"/>
            <a:ext cx="1484204" cy="504444"/>
          </a:xfrm>
          <a:prstGeom prst="rect">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86" name="TextBox 85">
            <a:extLst>
              <a:ext uri="{FF2B5EF4-FFF2-40B4-BE49-F238E27FC236}">
                <a16:creationId xmlns:a16="http://schemas.microsoft.com/office/drawing/2014/main" id="{2A3CE800-7235-4527-B32C-D2BBD7E5A4C6}"/>
              </a:ext>
            </a:extLst>
          </p:cNvPr>
          <p:cNvSpPr txBox="1"/>
          <p:nvPr/>
        </p:nvSpPr>
        <p:spPr>
          <a:xfrm>
            <a:off x="10537076" y="1727188"/>
            <a:ext cx="1599237" cy="400110"/>
          </a:xfrm>
          <a:prstGeom prst="rect">
            <a:avLst/>
          </a:prstGeom>
          <a:noFill/>
        </p:spPr>
        <p:txBody>
          <a:bodyPr wrap="square" rtlCol="0">
            <a:spAutoFit/>
          </a:bodyPr>
          <a:lstStyle/>
          <a:p>
            <a:pPr algn="ctr"/>
            <a:r>
              <a:rPr lang="fr-FR" sz="2000" b="1" dirty="0" err="1"/>
              <a:t>Softmax</a:t>
            </a:r>
            <a:endParaRPr lang="fr-FR" sz="2400" b="1" dirty="0"/>
          </a:p>
        </p:txBody>
      </p:sp>
      <p:sp>
        <p:nvSpPr>
          <p:cNvPr id="87" name="TextBox 86">
            <a:extLst>
              <a:ext uri="{FF2B5EF4-FFF2-40B4-BE49-F238E27FC236}">
                <a16:creationId xmlns:a16="http://schemas.microsoft.com/office/drawing/2014/main" id="{70558496-02C7-4234-9760-7329BDFB2BA1}"/>
              </a:ext>
            </a:extLst>
          </p:cNvPr>
          <p:cNvSpPr txBox="1"/>
          <p:nvPr/>
        </p:nvSpPr>
        <p:spPr>
          <a:xfrm>
            <a:off x="9720088" y="4232519"/>
            <a:ext cx="974591" cy="646331"/>
          </a:xfrm>
          <a:prstGeom prst="rect">
            <a:avLst/>
          </a:prstGeom>
          <a:noFill/>
        </p:spPr>
        <p:txBody>
          <a:bodyPr wrap="square" rtlCol="0">
            <a:spAutoFit/>
          </a:bodyPr>
          <a:lstStyle/>
          <a:p>
            <a:pPr algn="ctr"/>
            <a:r>
              <a:rPr lang="fr-FR" b="1" dirty="0"/>
              <a:t>Vecteur </a:t>
            </a:r>
          </a:p>
          <a:p>
            <a:pPr algn="ctr"/>
            <a:r>
              <a:rPr lang="fr-FR" b="1" dirty="0"/>
              <a:t>k x 1</a:t>
            </a:r>
          </a:p>
        </p:txBody>
      </p:sp>
      <p:sp>
        <p:nvSpPr>
          <p:cNvPr id="88" name="TextBox 87">
            <a:extLst>
              <a:ext uri="{FF2B5EF4-FFF2-40B4-BE49-F238E27FC236}">
                <a16:creationId xmlns:a16="http://schemas.microsoft.com/office/drawing/2014/main" id="{9EA1B4CD-367A-4DF0-AF35-B4562AE4DD19}"/>
              </a:ext>
            </a:extLst>
          </p:cNvPr>
          <p:cNvSpPr txBox="1"/>
          <p:nvPr/>
        </p:nvSpPr>
        <p:spPr>
          <a:xfrm>
            <a:off x="11198106" y="4227899"/>
            <a:ext cx="974591" cy="646331"/>
          </a:xfrm>
          <a:prstGeom prst="rect">
            <a:avLst/>
          </a:prstGeom>
          <a:noFill/>
        </p:spPr>
        <p:txBody>
          <a:bodyPr wrap="square" rtlCol="0">
            <a:spAutoFit/>
          </a:bodyPr>
          <a:lstStyle/>
          <a:p>
            <a:pPr algn="ctr"/>
            <a:r>
              <a:rPr lang="fr-FR" b="1" dirty="0"/>
              <a:t>Vecteur </a:t>
            </a:r>
          </a:p>
          <a:p>
            <a:pPr algn="ctr"/>
            <a:r>
              <a:rPr lang="fr-FR" b="1" dirty="0"/>
              <a:t>k x 1</a:t>
            </a:r>
          </a:p>
        </p:txBody>
      </p:sp>
      <p:sp>
        <p:nvSpPr>
          <p:cNvPr id="89" name="TextBox 88">
            <a:extLst>
              <a:ext uri="{FF2B5EF4-FFF2-40B4-BE49-F238E27FC236}">
                <a16:creationId xmlns:a16="http://schemas.microsoft.com/office/drawing/2014/main" id="{76A3336B-1AF4-4364-9636-E1E86E65A513}"/>
              </a:ext>
            </a:extLst>
          </p:cNvPr>
          <p:cNvSpPr txBox="1"/>
          <p:nvPr/>
        </p:nvSpPr>
        <p:spPr>
          <a:xfrm>
            <a:off x="8187829" y="5210063"/>
            <a:ext cx="974591" cy="1477328"/>
          </a:xfrm>
          <a:prstGeom prst="rect">
            <a:avLst/>
          </a:prstGeom>
          <a:noFill/>
        </p:spPr>
        <p:txBody>
          <a:bodyPr wrap="square" rtlCol="0">
            <a:spAutoFit/>
          </a:bodyPr>
          <a:lstStyle/>
          <a:p>
            <a:r>
              <a:rPr lang="fr-FR" dirty="0"/>
              <a:t>(0.75, </a:t>
            </a:r>
          </a:p>
          <a:p>
            <a:r>
              <a:rPr lang="fr-FR" dirty="0"/>
              <a:t> 0.86, </a:t>
            </a:r>
          </a:p>
          <a:p>
            <a:r>
              <a:rPr lang="fr-FR" dirty="0"/>
              <a:t>-1.56,</a:t>
            </a:r>
          </a:p>
          <a:p>
            <a:r>
              <a:rPr lang="fr-FR" dirty="0"/>
              <a:t>…,</a:t>
            </a:r>
          </a:p>
          <a:p>
            <a:r>
              <a:rPr lang="fr-FR" dirty="0"/>
              <a:t>2.12)</a:t>
            </a:r>
          </a:p>
        </p:txBody>
      </p:sp>
      <p:sp>
        <p:nvSpPr>
          <p:cNvPr id="90" name="TextBox 89">
            <a:extLst>
              <a:ext uri="{FF2B5EF4-FFF2-40B4-BE49-F238E27FC236}">
                <a16:creationId xmlns:a16="http://schemas.microsoft.com/office/drawing/2014/main" id="{81265956-1089-46ED-81AD-18D4D3ACAA50}"/>
              </a:ext>
            </a:extLst>
          </p:cNvPr>
          <p:cNvSpPr txBox="1"/>
          <p:nvPr/>
        </p:nvSpPr>
        <p:spPr>
          <a:xfrm>
            <a:off x="9780663" y="5187925"/>
            <a:ext cx="873870" cy="1200329"/>
          </a:xfrm>
          <a:prstGeom prst="rect">
            <a:avLst/>
          </a:prstGeom>
          <a:noFill/>
        </p:spPr>
        <p:txBody>
          <a:bodyPr wrap="square" rtlCol="0">
            <a:spAutoFit/>
          </a:bodyPr>
          <a:lstStyle/>
          <a:p>
            <a:r>
              <a:rPr lang="fr-FR" dirty="0"/>
              <a:t>(0.19, </a:t>
            </a:r>
          </a:p>
          <a:p>
            <a:r>
              <a:rPr lang="fr-FR" dirty="0"/>
              <a:t> 3.37, </a:t>
            </a:r>
          </a:p>
          <a:p>
            <a:r>
              <a:rPr lang="fr-FR" dirty="0"/>
              <a:t>…,</a:t>
            </a:r>
          </a:p>
          <a:p>
            <a:r>
              <a:rPr lang="fr-FR" dirty="0"/>
              <a:t>-2.19)</a:t>
            </a:r>
          </a:p>
        </p:txBody>
      </p:sp>
      <p:sp>
        <p:nvSpPr>
          <p:cNvPr id="91" name="TextBox 90">
            <a:extLst>
              <a:ext uri="{FF2B5EF4-FFF2-40B4-BE49-F238E27FC236}">
                <a16:creationId xmlns:a16="http://schemas.microsoft.com/office/drawing/2014/main" id="{9676F57C-D126-49BB-A799-50EB2F0B4174}"/>
              </a:ext>
            </a:extLst>
          </p:cNvPr>
          <p:cNvSpPr txBox="1"/>
          <p:nvPr/>
        </p:nvSpPr>
        <p:spPr>
          <a:xfrm>
            <a:off x="11318131" y="5177352"/>
            <a:ext cx="873869" cy="1200329"/>
          </a:xfrm>
          <a:prstGeom prst="rect">
            <a:avLst/>
          </a:prstGeom>
          <a:noFill/>
        </p:spPr>
        <p:txBody>
          <a:bodyPr wrap="square" rtlCol="0">
            <a:spAutoFit/>
          </a:bodyPr>
          <a:lstStyle/>
          <a:p>
            <a:r>
              <a:rPr lang="fr-FR" dirty="0"/>
              <a:t>(0.12, </a:t>
            </a:r>
          </a:p>
          <a:p>
            <a:r>
              <a:rPr lang="fr-FR" dirty="0"/>
              <a:t> </a:t>
            </a:r>
            <a:r>
              <a:rPr lang="fr-FR" b="1" dirty="0">
                <a:solidFill>
                  <a:srgbClr val="FF0000"/>
                </a:solidFill>
              </a:rPr>
              <a:t>0.61</a:t>
            </a:r>
            <a:r>
              <a:rPr lang="fr-FR" dirty="0"/>
              <a:t>, </a:t>
            </a:r>
          </a:p>
          <a:p>
            <a:r>
              <a:rPr lang="fr-FR" dirty="0"/>
              <a:t>…,</a:t>
            </a:r>
          </a:p>
          <a:p>
            <a:r>
              <a:rPr lang="fr-FR" dirty="0"/>
              <a:t>0.01)</a:t>
            </a:r>
          </a:p>
        </p:txBody>
      </p:sp>
      <p:cxnSp>
        <p:nvCxnSpPr>
          <p:cNvPr id="92" name="Straight Arrow Connector 91">
            <a:extLst>
              <a:ext uri="{FF2B5EF4-FFF2-40B4-BE49-F238E27FC236}">
                <a16:creationId xmlns:a16="http://schemas.microsoft.com/office/drawing/2014/main" id="{45B26E64-B79F-46B8-8F3B-B342AEDC859A}"/>
              </a:ext>
            </a:extLst>
          </p:cNvPr>
          <p:cNvCxnSpPr>
            <a:cxnSpLocks/>
          </p:cNvCxnSpPr>
          <p:nvPr/>
        </p:nvCxnSpPr>
        <p:spPr>
          <a:xfrm flipV="1">
            <a:off x="1562169" y="4521549"/>
            <a:ext cx="520279" cy="9536"/>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C916310A-22BF-467B-B7E1-01031E85F397}"/>
              </a:ext>
            </a:extLst>
          </p:cNvPr>
          <p:cNvCxnSpPr>
            <a:cxnSpLocks/>
          </p:cNvCxnSpPr>
          <p:nvPr/>
        </p:nvCxnSpPr>
        <p:spPr>
          <a:xfrm flipV="1">
            <a:off x="3119290" y="4541528"/>
            <a:ext cx="520279" cy="9536"/>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8A8A8228-18E3-4CBC-A092-0CBF3BC2E1E7}"/>
              </a:ext>
            </a:extLst>
          </p:cNvPr>
          <p:cNvCxnSpPr>
            <a:cxnSpLocks/>
          </p:cNvCxnSpPr>
          <p:nvPr/>
        </p:nvCxnSpPr>
        <p:spPr>
          <a:xfrm flipV="1">
            <a:off x="7564157" y="4565221"/>
            <a:ext cx="520279" cy="9536"/>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CBE07D21-0E68-4A74-BAF6-93B0E8A7621B}"/>
              </a:ext>
            </a:extLst>
          </p:cNvPr>
          <p:cNvCxnSpPr>
            <a:cxnSpLocks/>
          </p:cNvCxnSpPr>
          <p:nvPr/>
        </p:nvCxnSpPr>
        <p:spPr>
          <a:xfrm flipV="1">
            <a:off x="9216661" y="4569989"/>
            <a:ext cx="520279" cy="9536"/>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824B0F4E-3F34-412D-B39A-BC9E965540BC}"/>
              </a:ext>
            </a:extLst>
          </p:cNvPr>
          <p:cNvCxnSpPr>
            <a:cxnSpLocks/>
          </p:cNvCxnSpPr>
          <p:nvPr/>
        </p:nvCxnSpPr>
        <p:spPr>
          <a:xfrm flipV="1">
            <a:off x="10694679" y="4555685"/>
            <a:ext cx="520279" cy="9536"/>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6680D814-F91D-4414-BBE5-78CB642200FD}"/>
              </a:ext>
            </a:extLst>
          </p:cNvPr>
          <p:cNvSpPr txBox="1"/>
          <p:nvPr/>
        </p:nvSpPr>
        <p:spPr>
          <a:xfrm>
            <a:off x="456448" y="2949740"/>
            <a:ext cx="3469439" cy="646331"/>
          </a:xfrm>
          <a:prstGeom prst="rect">
            <a:avLst/>
          </a:prstGeom>
          <a:noFill/>
        </p:spPr>
        <p:txBody>
          <a:bodyPr wrap="square" rtlCol="0">
            <a:spAutoFit/>
          </a:bodyPr>
          <a:lstStyle/>
          <a:p>
            <a:r>
              <a:rPr lang="fr-FR" dirty="0"/>
              <a:t>Doivent être en phase en sortie avec les couches d’</a:t>
            </a:r>
            <a:r>
              <a:rPr lang="fr-FR" dirty="0" err="1"/>
              <a:t>embedding</a:t>
            </a:r>
            <a:endParaRPr lang="fr-FR" dirty="0"/>
          </a:p>
        </p:txBody>
      </p:sp>
      <p:sp>
        <p:nvSpPr>
          <p:cNvPr id="98" name="TextBox 97">
            <a:extLst>
              <a:ext uri="{FF2B5EF4-FFF2-40B4-BE49-F238E27FC236}">
                <a16:creationId xmlns:a16="http://schemas.microsoft.com/office/drawing/2014/main" id="{9B011AB0-C988-4B61-A900-9089FFE6FA49}"/>
              </a:ext>
            </a:extLst>
          </p:cNvPr>
          <p:cNvSpPr txBox="1"/>
          <p:nvPr/>
        </p:nvSpPr>
        <p:spPr>
          <a:xfrm>
            <a:off x="10574115" y="2549514"/>
            <a:ext cx="1474442" cy="923330"/>
          </a:xfrm>
          <a:prstGeom prst="rect">
            <a:avLst/>
          </a:prstGeom>
          <a:noFill/>
        </p:spPr>
        <p:txBody>
          <a:bodyPr wrap="square" rtlCol="0">
            <a:spAutoFit/>
          </a:bodyPr>
          <a:lstStyle/>
          <a:p>
            <a:r>
              <a:rPr lang="fr-FR" dirty="0"/>
              <a:t>Affecte une probabilité à chaque classe</a:t>
            </a:r>
          </a:p>
        </p:txBody>
      </p:sp>
      <p:sp>
        <p:nvSpPr>
          <p:cNvPr id="20" name="Right Brace 19">
            <a:extLst>
              <a:ext uri="{FF2B5EF4-FFF2-40B4-BE49-F238E27FC236}">
                <a16:creationId xmlns:a16="http://schemas.microsoft.com/office/drawing/2014/main" id="{CBE21F72-21D7-483B-876C-00A9E2718F81}"/>
              </a:ext>
            </a:extLst>
          </p:cNvPr>
          <p:cNvSpPr/>
          <p:nvPr/>
        </p:nvSpPr>
        <p:spPr>
          <a:xfrm rot="16200000">
            <a:off x="9215363" y="-695656"/>
            <a:ext cx="155982" cy="4571999"/>
          </a:xfrm>
          <a:prstGeom prst="rightBrace">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9" name="TextBox 98">
            <a:extLst>
              <a:ext uri="{FF2B5EF4-FFF2-40B4-BE49-F238E27FC236}">
                <a16:creationId xmlns:a16="http://schemas.microsoft.com/office/drawing/2014/main" id="{C3380016-877E-4269-9F8A-1D6EEA12B8E7}"/>
              </a:ext>
            </a:extLst>
          </p:cNvPr>
          <p:cNvSpPr txBox="1"/>
          <p:nvPr/>
        </p:nvSpPr>
        <p:spPr>
          <a:xfrm>
            <a:off x="8222101" y="894893"/>
            <a:ext cx="2696411" cy="523220"/>
          </a:xfrm>
          <a:prstGeom prst="rect">
            <a:avLst/>
          </a:prstGeom>
          <a:noFill/>
        </p:spPr>
        <p:txBody>
          <a:bodyPr wrap="square" rtlCol="0">
            <a:spAutoFit/>
          </a:bodyPr>
          <a:lstStyle/>
          <a:p>
            <a:r>
              <a:rPr lang="fr-FR" sz="2800" b="1" dirty="0"/>
              <a:t>Classificateur</a:t>
            </a:r>
          </a:p>
        </p:txBody>
      </p:sp>
      <p:cxnSp>
        <p:nvCxnSpPr>
          <p:cNvPr id="100" name="Straight Arrow Connector 99">
            <a:extLst>
              <a:ext uri="{FF2B5EF4-FFF2-40B4-BE49-F238E27FC236}">
                <a16:creationId xmlns:a16="http://schemas.microsoft.com/office/drawing/2014/main" id="{D286C64A-FB92-43ED-858A-B44A3135A734}"/>
              </a:ext>
            </a:extLst>
          </p:cNvPr>
          <p:cNvCxnSpPr>
            <a:cxnSpLocks/>
            <a:endCxn id="81" idx="1"/>
          </p:cNvCxnSpPr>
          <p:nvPr/>
        </p:nvCxnSpPr>
        <p:spPr>
          <a:xfrm flipV="1">
            <a:off x="8343874" y="2073584"/>
            <a:ext cx="402142" cy="14662"/>
          </a:xfrm>
          <a:prstGeom prst="straightConnector1">
            <a:avLst/>
          </a:prstGeom>
          <a:ln w="50800">
            <a:solidFill>
              <a:srgbClr val="C000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FE04F8EB-9C34-480C-86B0-145E4648CB5B}"/>
              </a:ext>
            </a:extLst>
          </p:cNvPr>
          <p:cNvCxnSpPr>
            <a:cxnSpLocks/>
            <a:stCxn id="53" idx="3"/>
          </p:cNvCxnSpPr>
          <p:nvPr/>
        </p:nvCxnSpPr>
        <p:spPr>
          <a:xfrm flipV="1">
            <a:off x="5835800" y="2094062"/>
            <a:ext cx="401420" cy="12277"/>
          </a:xfrm>
          <a:prstGeom prst="straightConnector1">
            <a:avLst/>
          </a:prstGeom>
          <a:ln w="50800">
            <a:solidFill>
              <a:srgbClr val="C000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CA3C72B5-8EDA-4CC0-9484-9F995D662D49}"/>
              </a:ext>
            </a:extLst>
          </p:cNvPr>
          <p:cNvCxnSpPr>
            <a:cxnSpLocks/>
          </p:cNvCxnSpPr>
          <p:nvPr/>
        </p:nvCxnSpPr>
        <p:spPr>
          <a:xfrm>
            <a:off x="10323177" y="2007556"/>
            <a:ext cx="265454" cy="0"/>
          </a:xfrm>
          <a:prstGeom prst="straightConnector1">
            <a:avLst/>
          </a:prstGeom>
          <a:ln w="50800">
            <a:solidFill>
              <a:srgbClr val="C000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B8893418-0514-4444-B136-AA485E123EEB}"/>
              </a:ext>
            </a:extLst>
          </p:cNvPr>
          <p:cNvCxnSpPr>
            <a:cxnSpLocks/>
            <a:stCxn id="49" idx="3"/>
          </p:cNvCxnSpPr>
          <p:nvPr/>
        </p:nvCxnSpPr>
        <p:spPr>
          <a:xfrm flipV="1">
            <a:off x="1659478" y="2065064"/>
            <a:ext cx="402926" cy="8520"/>
          </a:xfrm>
          <a:prstGeom prst="straightConnector1">
            <a:avLst/>
          </a:prstGeom>
          <a:ln w="50800">
            <a:solidFill>
              <a:srgbClr val="C00000"/>
            </a:solidFill>
            <a:tailEnd type="arrow" w="lg" len="med"/>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A1AEA029-5FF8-439B-A55C-82CB0DD9B251}"/>
              </a:ext>
            </a:extLst>
          </p:cNvPr>
          <p:cNvSpPr txBox="1"/>
          <p:nvPr/>
        </p:nvSpPr>
        <p:spPr>
          <a:xfrm>
            <a:off x="3705341" y="2823292"/>
            <a:ext cx="2340669" cy="1015663"/>
          </a:xfrm>
          <a:prstGeom prst="rect">
            <a:avLst/>
          </a:prstGeom>
          <a:noFill/>
        </p:spPr>
        <p:txBody>
          <a:bodyPr wrap="square" rtlCol="0">
            <a:spAutoFit/>
          </a:bodyPr>
          <a:lstStyle/>
          <a:p>
            <a:pPr algn="ctr"/>
            <a:r>
              <a:rPr lang="fr-FR" sz="2000" dirty="0"/>
              <a:t>doc2vec…,</a:t>
            </a:r>
          </a:p>
          <a:p>
            <a:pPr algn="ctr"/>
            <a:r>
              <a:rPr lang="fr-FR" sz="2000" dirty="0"/>
              <a:t>ou à base de </a:t>
            </a:r>
          </a:p>
          <a:p>
            <a:pPr algn="ctr"/>
            <a:r>
              <a:rPr lang="fr-FR" sz="2000" dirty="0"/>
              <a:t>word2vec, </a:t>
            </a:r>
            <a:r>
              <a:rPr lang="fr-FR" sz="2000" dirty="0" err="1"/>
              <a:t>fastText</a:t>
            </a:r>
            <a:r>
              <a:rPr lang="fr-FR" sz="2000" dirty="0"/>
              <a:t>…</a:t>
            </a:r>
          </a:p>
        </p:txBody>
      </p:sp>
      <p:sp>
        <p:nvSpPr>
          <p:cNvPr id="46" name="Rectangle 45">
            <a:extLst>
              <a:ext uri="{FF2B5EF4-FFF2-40B4-BE49-F238E27FC236}">
                <a16:creationId xmlns:a16="http://schemas.microsoft.com/office/drawing/2014/main" id="{AAABB1F8-74E9-4205-910B-DFD042A39252}"/>
              </a:ext>
            </a:extLst>
          </p:cNvPr>
          <p:cNvSpPr/>
          <p:nvPr/>
        </p:nvSpPr>
        <p:spPr>
          <a:xfrm>
            <a:off x="2042451" y="1742629"/>
            <a:ext cx="1654863" cy="746764"/>
          </a:xfrm>
          <a:prstGeom prst="rect">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47" name="TextBox 46">
            <a:extLst>
              <a:ext uri="{FF2B5EF4-FFF2-40B4-BE49-F238E27FC236}">
                <a16:creationId xmlns:a16="http://schemas.microsoft.com/office/drawing/2014/main" id="{D1FE90F0-BF28-4E4D-B245-3B7746FA4496}"/>
              </a:ext>
            </a:extLst>
          </p:cNvPr>
          <p:cNvSpPr txBox="1"/>
          <p:nvPr/>
        </p:nvSpPr>
        <p:spPr>
          <a:xfrm>
            <a:off x="2099837" y="1797211"/>
            <a:ext cx="1497853" cy="707886"/>
          </a:xfrm>
          <a:prstGeom prst="rect">
            <a:avLst/>
          </a:prstGeom>
          <a:noFill/>
        </p:spPr>
        <p:txBody>
          <a:bodyPr wrap="square" rtlCol="0">
            <a:spAutoFit/>
          </a:bodyPr>
          <a:lstStyle/>
          <a:p>
            <a:pPr algn="ctr"/>
            <a:r>
              <a:rPr lang="fr-FR" sz="2000" b="1" dirty="0"/>
              <a:t>Analyse</a:t>
            </a:r>
          </a:p>
          <a:p>
            <a:pPr algn="ctr"/>
            <a:r>
              <a:rPr lang="fr-FR" sz="2000" b="1" dirty="0"/>
              <a:t>Linguistique</a:t>
            </a:r>
          </a:p>
        </p:txBody>
      </p:sp>
      <p:cxnSp>
        <p:nvCxnSpPr>
          <p:cNvPr id="50" name="Straight Arrow Connector 49">
            <a:extLst>
              <a:ext uri="{FF2B5EF4-FFF2-40B4-BE49-F238E27FC236}">
                <a16:creationId xmlns:a16="http://schemas.microsoft.com/office/drawing/2014/main" id="{E94E5582-4B19-4D36-B5BA-885F8FA06357}"/>
              </a:ext>
            </a:extLst>
          </p:cNvPr>
          <p:cNvCxnSpPr>
            <a:cxnSpLocks/>
            <a:endCxn id="53" idx="1"/>
          </p:cNvCxnSpPr>
          <p:nvPr/>
        </p:nvCxnSpPr>
        <p:spPr>
          <a:xfrm flipV="1">
            <a:off x="3729853" y="2106339"/>
            <a:ext cx="360873" cy="19344"/>
          </a:xfrm>
          <a:prstGeom prst="straightConnector1">
            <a:avLst/>
          </a:prstGeom>
          <a:ln w="50800">
            <a:solidFill>
              <a:srgbClr val="C000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9102BA0-E047-4C75-8D6E-DCD98202F4F0}"/>
              </a:ext>
            </a:extLst>
          </p:cNvPr>
          <p:cNvCxnSpPr>
            <a:cxnSpLocks/>
          </p:cNvCxnSpPr>
          <p:nvPr/>
        </p:nvCxnSpPr>
        <p:spPr>
          <a:xfrm>
            <a:off x="2140007" y="2809596"/>
            <a:ext cx="1576108" cy="1419"/>
          </a:xfrm>
          <a:prstGeom prst="straightConnector1">
            <a:avLst/>
          </a:prstGeom>
          <a:ln w="50800">
            <a:solidFill>
              <a:srgbClr val="C00000"/>
            </a:solidFill>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3648E11-B5AB-47AC-843A-247AF13CC040}"/>
              </a:ext>
            </a:extLst>
          </p:cNvPr>
          <p:cNvCxnSpPr>
            <a:cxnSpLocks/>
          </p:cNvCxnSpPr>
          <p:nvPr/>
        </p:nvCxnSpPr>
        <p:spPr>
          <a:xfrm flipV="1">
            <a:off x="3687175" y="2437556"/>
            <a:ext cx="422129" cy="368243"/>
          </a:xfrm>
          <a:prstGeom prst="straightConnector1">
            <a:avLst/>
          </a:prstGeom>
          <a:ln w="50800">
            <a:solidFill>
              <a:srgbClr val="C000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B7BDA1ED-712A-49BE-8AAE-E475131519A1}"/>
              </a:ext>
            </a:extLst>
          </p:cNvPr>
          <p:cNvCxnSpPr>
            <a:cxnSpLocks/>
          </p:cNvCxnSpPr>
          <p:nvPr/>
        </p:nvCxnSpPr>
        <p:spPr>
          <a:xfrm>
            <a:off x="1627823" y="2285399"/>
            <a:ext cx="523536" cy="524197"/>
          </a:xfrm>
          <a:prstGeom prst="straightConnector1">
            <a:avLst/>
          </a:prstGeom>
          <a:ln w="50800">
            <a:solidFill>
              <a:srgbClr val="C00000"/>
            </a:solidFill>
            <a:tailEnd type="none" w="lg" len="med"/>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F9204F83-FD83-4FDF-A395-5C0920DF4CDD}"/>
              </a:ext>
            </a:extLst>
          </p:cNvPr>
          <p:cNvSpPr txBox="1"/>
          <p:nvPr/>
        </p:nvSpPr>
        <p:spPr>
          <a:xfrm>
            <a:off x="3565379" y="5050280"/>
            <a:ext cx="1448376" cy="1200329"/>
          </a:xfrm>
          <a:prstGeom prst="rect">
            <a:avLst/>
          </a:prstGeom>
          <a:noFill/>
        </p:spPr>
        <p:txBody>
          <a:bodyPr wrap="square" rtlCol="0">
            <a:spAutoFit/>
          </a:bodyPr>
          <a:lstStyle/>
          <a:p>
            <a:r>
              <a:rPr lang="fr-FR" dirty="0"/>
              <a:t>[mouvement,</a:t>
            </a:r>
          </a:p>
          <a:p>
            <a:r>
              <a:rPr lang="fr-FR" dirty="0"/>
              <a:t>gilet,</a:t>
            </a:r>
          </a:p>
          <a:p>
            <a:r>
              <a:rPr lang="fr-FR" dirty="0"/>
              <a:t>jaune,</a:t>
            </a:r>
          </a:p>
          <a:p>
            <a:r>
              <a:rPr lang="fr-FR" dirty="0"/>
              <a:t>… ]</a:t>
            </a:r>
          </a:p>
        </p:txBody>
      </p:sp>
      <p:sp>
        <p:nvSpPr>
          <p:cNvPr id="67" name="TextBox 66">
            <a:extLst>
              <a:ext uri="{FF2B5EF4-FFF2-40B4-BE49-F238E27FC236}">
                <a16:creationId xmlns:a16="http://schemas.microsoft.com/office/drawing/2014/main" id="{5D0A4ADC-5D09-49AD-8F0F-48918B37965E}"/>
              </a:ext>
            </a:extLst>
          </p:cNvPr>
          <p:cNvSpPr txBox="1"/>
          <p:nvPr/>
        </p:nvSpPr>
        <p:spPr>
          <a:xfrm>
            <a:off x="3697314" y="4269428"/>
            <a:ext cx="1154014" cy="646331"/>
          </a:xfrm>
          <a:prstGeom prst="rect">
            <a:avLst/>
          </a:prstGeom>
          <a:noFill/>
        </p:spPr>
        <p:txBody>
          <a:bodyPr wrap="square" rtlCol="0">
            <a:spAutoFit/>
          </a:bodyPr>
          <a:lstStyle/>
          <a:p>
            <a:r>
              <a:rPr lang="fr-FR" b="1" dirty="0"/>
              <a:t>Liste de</a:t>
            </a:r>
          </a:p>
          <a:p>
            <a:r>
              <a:rPr lang="fr-FR" b="1" dirty="0"/>
              <a:t>l2 termes</a:t>
            </a:r>
          </a:p>
        </p:txBody>
      </p:sp>
      <p:cxnSp>
        <p:nvCxnSpPr>
          <p:cNvPr id="68" name="Straight Arrow Connector 67">
            <a:extLst>
              <a:ext uri="{FF2B5EF4-FFF2-40B4-BE49-F238E27FC236}">
                <a16:creationId xmlns:a16="http://schemas.microsoft.com/office/drawing/2014/main" id="{BC69C43C-0B63-4646-B4A5-AD1FAB19A418}"/>
              </a:ext>
            </a:extLst>
          </p:cNvPr>
          <p:cNvCxnSpPr>
            <a:cxnSpLocks/>
          </p:cNvCxnSpPr>
          <p:nvPr/>
        </p:nvCxnSpPr>
        <p:spPr>
          <a:xfrm flipV="1">
            <a:off x="5235599" y="4583057"/>
            <a:ext cx="520279" cy="9536"/>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F146311-4177-4F2B-9272-146C566C1B0D}"/>
              </a:ext>
            </a:extLst>
          </p:cNvPr>
          <p:cNvCxnSpPr>
            <a:cxnSpLocks/>
          </p:cNvCxnSpPr>
          <p:nvPr/>
        </p:nvCxnSpPr>
        <p:spPr>
          <a:xfrm flipV="1">
            <a:off x="3119290" y="4122849"/>
            <a:ext cx="2636588" cy="9536"/>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41172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676F4-5854-4736-8053-42BE2AB7121A}"/>
              </a:ext>
            </a:extLst>
          </p:cNvPr>
          <p:cNvSpPr>
            <a:spLocks noGrp="1"/>
          </p:cNvSpPr>
          <p:nvPr>
            <p:ph type="title"/>
          </p:nvPr>
        </p:nvSpPr>
        <p:spPr>
          <a:xfrm>
            <a:off x="0" y="136525"/>
            <a:ext cx="12172697" cy="657557"/>
          </a:xfrm>
        </p:spPr>
        <p:txBody>
          <a:bodyPr>
            <a:normAutofit fontScale="90000"/>
          </a:bodyPr>
          <a:lstStyle/>
          <a:p>
            <a:r>
              <a:rPr lang="fr-FR" dirty="0"/>
              <a:t>Classification (architecture </a:t>
            </a:r>
            <a:r>
              <a:rPr lang="fr-FR" dirty="0">
                <a:solidFill>
                  <a:srgbClr val="FFC000"/>
                </a:solidFill>
              </a:rPr>
              <a:t>BERT + Classificateur classique</a:t>
            </a:r>
            <a:r>
              <a:rPr lang="fr-FR" dirty="0"/>
              <a:t>)</a:t>
            </a:r>
          </a:p>
        </p:txBody>
      </p:sp>
      <p:sp>
        <p:nvSpPr>
          <p:cNvPr id="8" name="Flowchart: Document 7">
            <a:extLst>
              <a:ext uri="{FF2B5EF4-FFF2-40B4-BE49-F238E27FC236}">
                <a16:creationId xmlns:a16="http://schemas.microsoft.com/office/drawing/2014/main" id="{68642D7A-141C-4AA9-992E-B8DD6B1C1F6A}"/>
              </a:ext>
            </a:extLst>
          </p:cNvPr>
          <p:cNvSpPr/>
          <p:nvPr/>
        </p:nvSpPr>
        <p:spPr>
          <a:xfrm>
            <a:off x="456448" y="4301052"/>
            <a:ext cx="1201642" cy="876300"/>
          </a:xfrm>
          <a:prstGeom prst="flowChartDocumen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Nouveau</a:t>
            </a:r>
          </a:p>
          <a:p>
            <a:pPr algn="ctr"/>
            <a:r>
              <a:rPr lang="fr-FR" b="1" dirty="0">
                <a:solidFill>
                  <a:schemeClr val="tx1"/>
                </a:solidFill>
              </a:rPr>
              <a:t>Document</a:t>
            </a:r>
          </a:p>
        </p:txBody>
      </p:sp>
      <p:sp>
        <p:nvSpPr>
          <p:cNvPr id="49" name="Rectangle 48">
            <a:extLst>
              <a:ext uri="{FF2B5EF4-FFF2-40B4-BE49-F238E27FC236}">
                <a16:creationId xmlns:a16="http://schemas.microsoft.com/office/drawing/2014/main" id="{A29B318C-A5DD-4D01-99E3-BE7E2C134A2F}"/>
              </a:ext>
            </a:extLst>
          </p:cNvPr>
          <p:cNvSpPr/>
          <p:nvPr/>
        </p:nvSpPr>
        <p:spPr>
          <a:xfrm>
            <a:off x="708811" y="1666969"/>
            <a:ext cx="1599237" cy="795203"/>
          </a:xfrm>
          <a:prstGeom prst="rect">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52" name="TextBox 51">
            <a:extLst>
              <a:ext uri="{FF2B5EF4-FFF2-40B4-BE49-F238E27FC236}">
                <a16:creationId xmlns:a16="http://schemas.microsoft.com/office/drawing/2014/main" id="{4CFDE62F-1A63-4A7A-B57C-216231E501F7}"/>
              </a:ext>
            </a:extLst>
          </p:cNvPr>
          <p:cNvSpPr txBox="1"/>
          <p:nvPr/>
        </p:nvSpPr>
        <p:spPr>
          <a:xfrm>
            <a:off x="715289" y="1717335"/>
            <a:ext cx="1555807" cy="707886"/>
          </a:xfrm>
          <a:prstGeom prst="rect">
            <a:avLst/>
          </a:prstGeom>
          <a:noFill/>
        </p:spPr>
        <p:txBody>
          <a:bodyPr wrap="square" rtlCol="0">
            <a:spAutoFit/>
          </a:bodyPr>
          <a:lstStyle/>
          <a:p>
            <a:pPr algn="ctr"/>
            <a:r>
              <a:rPr lang="fr-FR" sz="2000" b="1" dirty="0" err="1"/>
              <a:t>Tokénisateur</a:t>
            </a:r>
            <a:endParaRPr lang="fr-FR" sz="2000" b="1" dirty="0"/>
          </a:p>
          <a:p>
            <a:pPr algn="ctr"/>
            <a:r>
              <a:rPr lang="fr-FR" sz="2000" b="1" dirty="0"/>
              <a:t>BERT</a:t>
            </a:r>
            <a:endParaRPr lang="fr-FR" sz="2400" b="1" dirty="0"/>
          </a:p>
        </p:txBody>
      </p:sp>
      <p:sp>
        <p:nvSpPr>
          <p:cNvPr id="53" name="Rectangle 52">
            <a:extLst>
              <a:ext uri="{FF2B5EF4-FFF2-40B4-BE49-F238E27FC236}">
                <a16:creationId xmlns:a16="http://schemas.microsoft.com/office/drawing/2014/main" id="{63DDFE89-84F9-4119-8448-E78C7B630E47}"/>
              </a:ext>
            </a:extLst>
          </p:cNvPr>
          <p:cNvSpPr/>
          <p:nvPr/>
        </p:nvSpPr>
        <p:spPr>
          <a:xfrm>
            <a:off x="3332494" y="1697005"/>
            <a:ext cx="1745074" cy="746764"/>
          </a:xfrm>
          <a:prstGeom prst="rect">
            <a:avLst/>
          </a:prstGeom>
          <a:solidFill>
            <a:schemeClr val="accent4">
              <a:lumMod val="20000"/>
              <a:lumOff val="80000"/>
            </a:schemeClr>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54" name="TextBox 53">
            <a:extLst>
              <a:ext uri="{FF2B5EF4-FFF2-40B4-BE49-F238E27FC236}">
                <a16:creationId xmlns:a16="http://schemas.microsoft.com/office/drawing/2014/main" id="{E1A2F608-B159-4212-B0F1-9AD9C3E49EE6}"/>
              </a:ext>
            </a:extLst>
          </p:cNvPr>
          <p:cNvSpPr txBox="1"/>
          <p:nvPr/>
        </p:nvSpPr>
        <p:spPr>
          <a:xfrm>
            <a:off x="3405412" y="1687446"/>
            <a:ext cx="1599237" cy="707886"/>
          </a:xfrm>
          <a:prstGeom prst="rect">
            <a:avLst/>
          </a:prstGeom>
          <a:noFill/>
        </p:spPr>
        <p:txBody>
          <a:bodyPr wrap="square" rtlCol="0">
            <a:spAutoFit/>
          </a:bodyPr>
          <a:lstStyle/>
          <a:p>
            <a:pPr algn="ctr"/>
            <a:r>
              <a:rPr lang="fr-FR" sz="2000" b="1" dirty="0"/>
              <a:t>Couche</a:t>
            </a:r>
          </a:p>
          <a:p>
            <a:pPr algn="ctr"/>
            <a:r>
              <a:rPr lang="fr-FR" sz="2000" b="1" dirty="0" err="1"/>
              <a:t>Embedding</a:t>
            </a:r>
            <a:endParaRPr lang="fr-FR" sz="2000" b="1" dirty="0"/>
          </a:p>
        </p:txBody>
      </p:sp>
      <p:sp>
        <p:nvSpPr>
          <p:cNvPr id="13" name="TextBox 12">
            <a:extLst>
              <a:ext uri="{FF2B5EF4-FFF2-40B4-BE49-F238E27FC236}">
                <a16:creationId xmlns:a16="http://schemas.microsoft.com/office/drawing/2014/main" id="{1434F565-AAE5-4DEC-97D8-2FD220C3666B}"/>
              </a:ext>
            </a:extLst>
          </p:cNvPr>
          <p:cNvSpPr txBox="1"/>
          <p:nvPr/>
        </p:nvSpPr>
        <p:spPr>
          <a:xfrm>
            <a:off x="158109" y="5521507"/>
            <a:ext cx="1798320" cy="923330"/>
          </a:xfrm>
          <a:prstGeom prst="rect">
            <a:avLst/>
          </a:prstGeom>
          <a:noFill/>
        </p:spPr>
        <p:txBody>
          <a:bodyPr wrap="square" rtlCol="0">
            <a:spAutoFit/>
          </a:bodyPr>
          <a:lstStyle/>
          <a:p>
            <a:r>
              <a:rPr lang="fr-FR" dirty="0"/>
              <a:t>Le mouvement des Gilets jaunes … </a:t>
            </a:r>
          </a:p>
        </p:txBody>
      </p:sp>
      <p:sp>
        <p:nvSpPr>
          <p:cNvPr id="55" name="TextBox 54">
            <a:extLst>
              <a:ext uri="{FF2B5EF4-FFF2-40B4-BE49-F238E27FC236}">
                <a16:creationId xmlns:a16="http://schemas.microsoft.com/office/drawing/2014/main" id="{BBDE461A-06EF-4E8A-9510-5D44D8490545}"/>
              </a:ext>
            </a:extLst>
          </p:cNvPr>
          <p:cNvSpPr txBox="1"/>
          <p:nvPr/>
        </p:nvSpPr>
        <p:spPr>
          <a:xfrm>
            <a:off x="2427545" y="5109619"/>
            <a:ext cx="1448376" cy="1754326"/>
          </a:xfrm>
          <a:prstGeom prst="rect">
            <a:avLst/>
          </a:prstGeom>
          <a:noFill/>
        </p:spPr>
        <p:txBody>
          <a:bodyPr wrap="square" rtlCol="0">
            <a:spAutoFit/>
          </a:bodyPr>
          <a:lstStyle/>
          <a:p>
            <a:r>
              <a:rPr lang="fr-FR" dirty="0"/>
              <a:t>[Le,</a:t>
            </a:r>
          </a:p>
          <a:p>
            <a:r>
              <a:rPr lang="fr-FR" dirty="0"/>
              <a:t>mouvement,</a:t>
            </a:r>
          </a:p>
          <a:p>
            <a:r>
              <a:rPr lang="fr-FR" dirty="0"/>
              <a:t>des,</a:t>
            </a:r>
          </a:p>
          <a:p>
            <a:r>
              <a:rPr lang="fr-FR" dirty="0"/>
              <a:t>Gilets,</a:t>
            </a:r>
          </a:p>
          <a:p>
            <a:r>
              <a:rPr lang="fr-FR" dirty="0"/>
              <a:t>Jaunes,</a:t>
            </a:r>
          </a:p>
          <a:p>
            <a:r>
              <a:rPr lang="fr-FR" dirty="0"/>
              <a:t>… ]</a:t>
            </a:r>
          </a:p>
        </p:txBody>
      </p:sp>
      <p:sp>
        <p:nvSpPr>
          <p:cNvPr id="62" name="TextBox 61">
            <a:extLst>
              <a:ext uri="{FF2B5EF4-FFF2-40B4-BE49-F238E27FC236}">
                <a16:creationId xmlns:a16="http://schemas.microsoft.com/office/drawing/2014/main" id="{410D8953-FD6D-4760-B5CB-406493C8CC2A}"/>
              </a:ext>
            </a:extLst>
          </p:cNvPr>
          <p:cNvSpPr txBox="1"/>
          <p:nvPr/>
        </p:nvSpPr>
        <p:spPr>
          <a:xfrm>
            <a:off x="2623099" y="4331639"/>
            <a:ext cx="974591" cy="646331"/>
          </a:xfrm>
          <a:prstGeom prst="rect">
            <a:avLst/>
          </a:prstGeom>
          <a:noFill/>
        </p:spPr>
        <p:txBody>
          <a:bodyPr wrap="square" rtlCol="0">
            <a:spAutoFit/>
          </a:bodyPr>
          <a:lstStyle/>
          <a:p>
            <a:r>
              <a:rPr lang="fr-FR" b="1" dirty="0"/>
              <a:t>Liste de</a:t>
            </a:r>
          </a:p>
          <a:p>
            <a:r>
              <a:rPr lang="fr-FR" b="1" dirty="0"/>
              <a:t>l </a:t>
            </a:r>
            <a:r>
              <a:rPr lang="fr-FR" b="1" dirty="0" err="1"/>
              <a:t>tokens</a:t>
            </a:r>
            <a:endParaRPr lang="fr-FR" b="1" dirty="0"/>
          </a:p>
        </p:txBody>
      </p:sp>
      <p:sp>
        <p:nvSpPr>
          <p:cNvPr id="74" name="Rectangle 73">
            <a:extLst>
              <a:ext uri="{FF2B5EF4-FFF2-40B4-BE49-F238E27FC236}">
                <a16:creationId xmlns:a16="http://schemas.microsoft.com/office/drawing/2014/main" id="{CA1B67DA-9817-490E-8FF5-6CFAC20177A3}"/>
              </a:ext>
            </a:extLst>
          </p:cNvPr>
          <p:cNvSpPr/>
          <p:nvPr/>
        </p:nvSpPr>
        <p:spPr>
          <a:xfrm>
            <a:off x="5826660" y="1697005"/>
            <a:ext cx="2129545" cy="746764"/>
          </a:xfrm>
          <a:prstGeom prst="rect">
            <a:avLst/>
          </a:prstGeom>
          <a:solidFill>
            <a:schemeClr val="accent4">
              <a:lumMod val="20000"/>
              <a:lumOff val="80000"/>
            </a:schemeClr>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76" name="TextBox 75">
            <a:extLst>
              <a:ext uri="{FF2B5EF4-FFF2-40B4-BE49-F238E27FC236}">
                <a16:creationId xmlns:a16="http://schemas.microsoft.com/office/drawing/2014/main" id="{DE8F3350-A4EB-4B87-B7C6-98AB0C21F0C8}"/>
              </a:ext>
            </a:extLst>
          </p:cNvPr>
          <p:cNvSpPr txBox="1"/>
          <p:nvPr/>
        </p:nvSpPr>
        <p:spPr>
          <a:xfrm>
            <a:off x="5746482" y="1717335"/>
            <a:ext cx="2388436" cy="707886"/>
          </a:xfrm>
          <a:prstGeom prst="rect">
            <a:avLst/>
          </a:prstGeom>
          <a:noFill/>
        </p:spPr>
        <p:txBody>
          <a:bodyPr wrap="square" rtlCol="0">
            <a:spAutoFit/>
          </a:bodyPr>
          <a:lstStyle/>
          <a:p>
            <a:pPr algn="ctr"/>
            <a:r>
              <a:rPr lang="fr-FR" sz="2000" b="1" dirty="0"/>
              <a:t>Couches Encodeur</a:t>
            </a:r>
          </a:p>
          <a:p>
            <a:pPr algn="ctr"/>
            <a:r>
              <a:rPr lang="fr-FR" sz="2000" b="1" dirty="0"/>
              <a:t>Transformer </a:t>
            </a:r>
          </a:p>
        </p:txBody>
      </p:sp>
      <p:sp>
        <p:nvSpPr>
          <p:cNvPr id="79" name="TextBox 78">
            <a:extLst>
              <a:ext uri="{FF2B5EF4-FFF2-40B4-BE49-F238E27FC236}">
                <a16:creationId xmlns:a16="http://schemas.microsoft.com/office/drawing/2014/main" id="{E984F8EE-F8E2-4738-AA7D-6DAAC30CB3D7}"/>
              </a:ext>
            </a:extLst>
          </p:cNvPr>
          <p:cNvSpPr txBox="1"/>
          <p:nvPr/>
        </p:nvSpPr>
        <p:spPr>
          <a:xfrm>
            <a:off x="7956205" y="4299889"/>
            <a:ext cx="974591" cy="646331"/>
          </a:xfrm>
          <a:prstGeom prst="rect">
            <a:avLst/>
          </a:prstGeom>
          <a:noFill/>
        </p:spPr>
        <p:txBody>
          <a:bodyPr wrap="square" rtlCol="0">
            <a:spAutoFit/>
          </a:bodyPr>
          <a:lstStyle/>
          <a:p>
            <a:pPr algn="ctr"/>
            <a:r>
              <a:rPr lang="fr-FR" b="1" dirty="0"/>
              <a:t>Vecteur </a:t>
            </a:r>
          </a:p>
          <a:p>
            <a:pPr algn="ctr"/>
            <a:r>
              <a:rPr lang="fr-FR" b="1" dirty="0"/>
              <a:t>h x 1</a:t>
            </a:r>
          </a:p>
        </p:txBody>
      </p:sp>
      <p:sp>
        <p:nvSpPr>
          <p:cNvPr id="88" name="TextBox 87">
            <a:extLst>
              <a:ext uri="{FF2B5EF4-FFF2-40B4-BE49-F238E27FC236}">
                <a16:creationId xmlns:a16="http://schemas.microsoft.com/office/drawing/2014/main" id="{9EA1B4CD-367A-4DF0-AF35-B4562AE4DD19}"/>
              </a:ext>
            </a:extLst>
          </p:cNvPr>
          <p:cNvSpPr txBox="1"/>
          <p:nvPr/>
        </p:nvSpPr>
        <p:spPr>
          <a:xfrm>
            <a:off x="10028492" y="4242055"/>
            <a:ext cx="974591" cy="646331"/>
          </a:xfrm>
          <a:prstGeom prst="rect">
            <a:avLst/>
          </a:prstGeom>
          <a:noFill/>
        </p:spPr>
        <p:txBody>
          <a:bodyPr wrap="square" rtlCol="0">
            <a:spAutoFit/>
          </a:bodyPr>
          <a:lstStyle/>
          <a:p>
            <a:pPr algn="ctr"/>
            <a:r>
              <a:rPr lang="fr-FR" b="1" dirty="0"/>
              <a:t>Vecteur </a:t>
            </a:r>
          </a:p>
          <a:p>
            <a:pPr algn="ctr"/>
            <a:r>
              <a:rPr lang="fr-FR" b="1" dirty="0"/>
              <a:t>k x 1</a:t>
            </a:r>
          </a:p>
        </p:txBody>
      </p:sp>
      <p:sp>
        <p:nvSpPr>
          <p:cNvPr id="89" name="TextBox 88">
            <a:extLst>
              <a:ext uri="{FF2B5EF4-FFF2-40B4-BE49-F238E27FC236}">
                <a16:creationId xmlns:a16="http://schemas.microsoft.com/office/drawing/2014/main" id="{76A3336B-1AF4-4364-9636-E1E86E65A513}"/>
              </a:ext>
            </a:extLst>
          </p:cNvPr>
          <p:cNvSpPr txBox="1"/>
          <p:nvPr/>
        </p:nvSpPr>
        <p:spPr>
          <a:xfrm>
            <a:off x="7989207" y="5258361"/>
            <a:ext cx="974591" cy="1477328"/>
          </a:xfrm>
          <a:prstGeom prst="rect">
            <a:avLst/>
          </a:prstGeom>
          <a:noFill/>
        </p:spPr>
        <p:txBody>
          <a:bodyPr wrap="square" rtlCol="0">
            <a:spAutoFit/>
          </a:bodyPr>
          <a:lstStyle/>
          <a:p>
            <a:r>
              <a:rPr lang="fr-FR" dirty="0"/>
              <a:t>(0.75, </a:t>
            </a:r>
          </a:p>
          <a:p>
            <a:r>
              <a:rPr lang="fr-FR" dirty="0"/>
              <a:t> 0.86, </a:t>
            </a:r>
          </a:p>
          <a:p>
            <a:r>
              <a:rPr lang="fr-FR" dirty="0"/>
              <a:t>-1.56,</a:t>
            </a:r>
          </a:p>
          <a:p>
            <a:r>
              <a:rPr lang="fr-FR" dirty="0"/>
              <a:t>…,</a:t>
            </a:r>
          </a:p>
          <a:p>
            <a:r>
              <a:rPr lang="fr-FR" dirty="0"/>
              <a:t>2.12)</a:t>
            </a:r>
          </a:p>
        </p:txBody>
      </p:sp>
      <p:sp>
        <p:nvSpPr>
          <p:cNvPr id="91" name="TextBox 90">
            <a:extLst>
              <a:ext uri="{FF2B5EF4-FFF2-40B4-BE49-F238E27FC236}">
                <a16:creationId xmlns:a16="http://schemas.microsoft.com/office/drawing/2014/main" id="{9676F57C-D126-49BB-A799-50EB2F0B4174}"/>
              </a:ext>
            </a:extLst>
          </p:cNvPr>
          <p:cNvSpPr txBox="1"/>
          <p:nvPr/>
        </p:nvSpPr>
        <p:spPr>
          <a:xfrm>
            <a:off x="10148517" y="5191508"/>
            <a:ext cx="873869" cy="1200329"/>
          </a:xfrm>
          <a:prstGeom prst="rect">
            <a:avLst/>
          </a:prstGeom>
          <a:noFill/>
        </p:spPr>
        <p:txBody>
          <a:bodyPr wrap="square" rtlCol="0">
            <a:spAutoFit/>
          </a:bodyPr>
          <a:lstStyle/>
          <a:p>
            <a:r>
              <a:rPr lang="fr-FR" dirty="0"/>
              <a:t>(0.12, </a:t>
            </a:r>
          </a:p>
          <a:p>
            <a:r>
              <a:rPr lang="fr-FR" dirty="0"/>
              <a:t> </a:t>
            </a:r>
            <a:r>
              <a:rPr lang="fr-FR" b="1" dirty="0">
                <a:solidFill>
                  <a:srgbClr val="FF0000"/>
                </a:solidFill>
              </a:rPr>
              <a:t>0.61</a:t>
            </a:r>
            <a:r>
              <a:rPr lang="fr-FR" dirty="0"/>
              <a:t>, </a:t>
            </a:r>
          </a:p>
          <a:p>
            <a:r>
              <a:rPr lang="fr-FR" dirty="0"/>
              <a:t>…,</a:t>
            </a:r>
          </a:p>
          <a:p>
            <a:r>
              <a:rPr lang="fr-FR" dirty="0"/>
              <a:t>0.01)</a:t>
            </a:r>
          </a:p>
        </p:txBody>
      </p:sp>
      <p:cxnSp>
        <p:nvCxnSpPr>
          <p:cNvPr id="92" name="Straight Arrow Connector 91">
            <a:extLst>
              <a:ext uri="{FF2B5EF4-FFF2-40B4-BE49-F238E27FC236}">
                <a16:creationId xmlns:a16="http://schemas.microsoft.com/office/drawing/2014/main" id="{45B26E64-B79F-46B8-8F3B-B342AEDC859A}"/>
              </a:ext>
            </a:extLst>
          </p:cNvPr>
          <p:cNvCxnSpPr>
            <a:cxnSpLocks/>
          </p:cNvCxnSpPr>
          <p:nvPr/>
        </p:nvCxnSpPr>
        <p:spPr>
          <a:xfrm flipV="1">
            <a:off x="1879868" y="4593922"/>
            <a:ext cx="520279" cy="9536"/>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C916310A-22BF-467B-B7E1-01031E85F397}"/>
              </a:ext>
            </a:extLst>
          </p:cNvPr>
          <p:cNvCxnSpPr>
            <a:cxnSpLocks/>
          </p:cNvCxnSpPr>
          <p:nvPr/>
        </p:nvCxnSpPr>
        <p:spPr>
          <a:xfrm flipV="1">
            <a:off x="5306381" y="4555684"/>
            <a:ext cx="520279" cy="9536"/>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824B0F4E-3F34-412D-B39A-BC9E965540BC}"/>
              </a:ext>
            </a:extLst>
          </p:cNvPr>
          <p:cNvCxnSpPr>
            <a:cxnSpLocks/>
          </p:cNvCxnSpPr>
          <p:nvPr/>
        </p:nvCxnSpPr>
        <p:spPr>
          <a:xfrm flipV="1">
            <a:off x="9525065" y="4569841"/>
            <a:ext cx="520279" cy="9536"/>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6680D814-F91D-4414-BBE5-78CB642200FD}"/>
              </a:ext>
            </a:extLst>
          </p:cNvPr>
          <p:cNvSpPr txBox="1"/>
          <p:nvPr/>
        </p:nvSpPr>
        <p:spPr>
          <a:xfrm>
            <a:off x="600966" y="2649932"/>
            <a:ext cx="2014097" cy="923330"/>
          </a:xfrm>
          <a:prstGeom prst="rect">
            <a:avLst/>
          </a:prstGeom>
          <a:noFill/>
        </p:spPr>
        <p:txBody>
          <a:bodyPr wrap="square" rtlCol="0">
            <a:spAutoFit/>
          </a:bodyPr>
          <a:lstStyle/>
          <a:p>
            <a:r>
              <a:rPr lang="fr-FR" dirty="0"/>
              <a:t>Doit être en phase avec le modèle BERT utilisé</a:t>
            </a:r>
          </a:p>
        </p:txBody>
      </p:sp>
      <p:cxnSp>
        <p:nvCxnSpPr>
          <p:cNvPr id="100" name="Straight Arrow Connector 99">
            <a:extLst>
              <a:ext uri="{FF2B5EF4-FFF2-40B4-BE49-F238E27FC236}">
                <a16:creationId xmlns:a16="http://schemas.microsoft.com/office/drawing/2014/main" id="{D286C64A-FB92-43ED-858A-B44A3135A734}"/>
              </a:ext>
            </a:extLst>
          </p:cNvPr>
          <p:cNvCxnSpPr>
            <a:cxnSpLocks/>
          </p:cNvCxnSpPr>
          <p:nvPr/>
        </p:nvCxnSpPr>
        <p:spPr>
          <a:xfrm>
            <a:off x="7987727" y="2064571"/>
            <a:ext cx="1241244" cy="0"/>
          </a:xfrm>
          <a:prstGeom prst="straightConnector1">
            <a:avLst/>
          </a:prstGeom>
          <a:ln w="50800">
            <a:solidFill>
              <a:srgbClr val="C000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FE04F8EB-9C34-480C-86B0-145E4648CB5B}"/>
              </a:ext>
            </a:extLst>
          </p:cNvPr>
          <p:cNvCxnSpPr>
            <a:cxnSpLocks/>
          </p:cNvCxnSpPr>
          <p:nvPr/>
        </p:nvCxnSpPr>
        <p:spPr>
          <a:xfrm>
            <a:off x="5077568" y="2041389"/>
            <a:ext cx="791135" cy="0"/>
          </a:xfrm>
          <a:prstGeom prst="straightConnector1">
            <a:avLst/>
          </a:prstGeom>
          <a:ln w="50800">
            <a:solidFill>
              <a:srgbClr val="C000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B8893418-0514-4444-B136-AA485E123EEB}"/>
              </a:ext>
            </a:extLst>
          </p:cNvPr>
          <p:cNvCxnSpPr>
            <a:cxnSpLocks/>
            <a:stCxn id="49" idx="3"/>
            <a:endCxn id="53" idx="1"/>
          </p:cNvCxnSpPr>
          <p:nvPr/>
        </p:nvCxnSpPr>
        <p:spPr>
          <a:xfrm>
            <a:off x="2308048" y="2064571"/>
            <a:ext cx="1024446" cy="5816"/>
          </a:xfrm>
          <a:prstGeom prst="straightConnector1">
            <a:avLst/>
          </a:prstGeom>
          <a:ln w="50800">
            <a:solidFill>
              <a:srgbClr val="C00000"/>
            </a:solidFill>
            <a:tailEnd type="arrow" w="lg" len="med"/>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24B62EF0-0042-406F-8A97-A1AF2BF03DE6}"/>
              </a:ext>
            </a:extLst>
          </p:cNvPr>
          <p:cNvSpPr/>
          <p:nvPr/>
        </p:nvSpPr>
        <p:spPr>
          <a:xfrm>
            <a:off x="2784765" y="1120233"/>
            <a:ext cx="5775292" cy="1971186"/>
          </a:xfrm>
          <a:prstGeom prst="ellipse">
            <a:avLst/>
          </a:prstGeom>
          <a:noFill/>
          <a:ln w="50800">
            <a:solidFill>
              <a:srgbClr val="FFC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TextBox 3">
            <a:extLst>
              <a:ext uri="{FF2B5EF4-FFF2-40B4-BE49-F238E27FC236}">
                <a16:creationId xmlns:a16="http://schemas.microsoft.com/office/drawing/2014/main" id="{6336A689-4310-4CDA-AEFE-F87E912E744F}"/>
              </a:ext>
            </a:extLst>
          </p:cNvPr>
          <p:cNvSpPr txBox="1"/>
          <p:nvPr/>
        </p:nvSpPr>
        <p:spPr>
          <a:xfrm>
            <a:off x="4738950" y="1173161"/>
            <a:ext cx="1866921" cy="461665"/>
          </a:xfrm>
          <a:prstGeom prst="rect">
            <a:avLst/>
          </a:prstGeom>
          <a:noFill/>
        </p:spPr>
        <p:txBody>
          <a:bodyPr wrap="none" rtlCol="0">
            <a:spAutoFit/>
          </a:bodyPr>
          <a:lstStyle/>
          <a:p>
            <a:r>
              <a:rPr lang="fr-FR" sz="2400" b="1" i="1" dirty="0">
                <a:solidFill>
                  <a:srgbClr val="FFC000"/>
                </a:solidFill>
              </a:rPr>
              <a:t>Modèle BERT</a:t>
            </a:r>
          </a:p>
        </p:txBody>
      </p:sp>
      <p:sp>
        <p:nvSpPr>
          <p:cNvPr id="48" name="Rectangle 47">
            <a:extLst>
              <a:ext uri="{FF2B5EF4-FFF2-40B4-BE49-F238E27FC236}">
                <a16:creationId xmlns:a16="http://schemas.microsoft.com/office/drawing/2014/main" id="{77172D22-42B6-41B8-B76F-2B57B389AD88}"/>
              </a:ext>
            </a:extLst>
          </p:cNvPr>
          <p:cNvSpPr/>
          <p:nvPr/>
        </p:nvSpPr>
        <p:spPr>
          <a:xfrm>
            <a:off x="9228971" y="1687446"/>
            <a:ext cx="2321183" cy="657558"/>
          </a:xfrm>
          <a:prstGeom prst="rect">
            <a:avLst/>
          </a:prstGeom>
          <a:solidFill>
            <a:schemeClr val="accent1">
              <a:lumMod val="20000"/>
              <a:lumOff val="80000"/>
            </a:schemeClr>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50" name="TextBox 49">
            <a:extLst>
              <a:ext uri="{FF2B5EF4-FFF2-40B4-BE49-F238E27FC236}">
                <a16:creationId xmlns:a16="http://schemas.microsoft.com/office/drawing/2014/main" id="{E866755D-E6C3-4736-AB65-BDD02932D8F5}"/>
              </a:ext>
            </a:extLst>
          </p:cNvPr>
          <p:cNvSpPr txBox="1"/>
          <p:nvPr/>
        </p:nvSpPr>
        <p:spPr>
          <a:xfrm>
            <a:off x="9594611" y="1811499"/>
            <a:ext cx="1675620" cy="402225"/>
          </a:xfrm>
          <a:prstGeom prst="rect">
            <a:avLst/>
          </a:prstGeom>
          <a:noFill/>
        </p:spPr>
        <p:txBody>
          <a:bodyPr wrap="square" rtlCol="0">
            <a:spAutoFit/>
          </a:bodyPr>
          <a:lstStyle/>
          <a:p>
            <a:pPr algn="ctr"/>
            <a:r>
              <a:rPr lang="fr-FR" sz="2000" b="1" dirty="0"/>
              <a:t>Classificateur</a:t>
            </a:r>
          </a:p>
        </p:txBody>
      </p:sp>
      <p:sp>
        <p:nvSpPr>
          <p:cNvPr id="51" name="TextBox 50">
            <a:extLst>
              <a:ext uri="{FF2B5EF4-FFF2-40B4-BE49-F238E27FC236}">
                <a16:creationId xmlns:a16="http://schemas.microsoft.com/office/drawing/2014/main" id="{A2CE76E6-BCA8-418B-B563-BDF8A9B10C5A}"/>
              </a:ext>
            </a:extLst>
          </p:cNvPr>
          <p:cNvSpPr txBox="1"/>
          <p:nvPr/>
        </p:nvSpPr>
        <p:spPr>
          <a:xfrm>
            <a:off x="9228971" y="2437760"/>
            <a:ext cx="2866187" cy="1200329"/>
          </a:xfrm>
          <a:prstGeom prst="rect">
            <a:avLst/>
          </a:prstGeom>
          <a:noFill/>
        </p:spPr>
        <p:txBody>
          <a:bodyPr wrap="square" rtlCol="0">
            <a:spAutoFit/>
          </a:bodyPr>
          <a:lstStyle/>
          <a:p>
            <a:r>
              <a:rPr lang="fr-FR" dirty="0" err="1"/>
              <a:t>Classif</a:t>
            </a:r>
            <a:r>
              <a:rPr lang="fr-FR" dirty="0"/>
              <a:t>. Naïve Bayésienne</a:t>
            </a:r>
          </a:p>
          <a:p>
            <a:r>
              <a:rPr lang="fr-FR" dirty="0"/>
              <a:t>Régression Logistique</a:t>
            </a:r>
          </a:p>
          <a:p>
            <a:r>
              <a:rPr lang="fr-FR" dirty="0"/>
              <a:t>SVM</a:t>
            </a:r>
          </a:p>
          <a:p>
            <a:r>
              <a:rPr lang="fr-FR" dirty="0" err="1"/>
              <a:t>Random</a:t>
            </a:r>
            <a:r>
              <a:rPr lang="fr-FR" dirty="0"/>
              <a:t> </a:t>
            </a:r>
            <a:r>
              <a:rPr lang="fr-FR" dirty="0" err="1"/>
              <a:t>Forests</a:t>
            </a:r>
            <a:r>
              <a:rPr lang="fr-FR" dirty="0"/>
              <a:t>, </a:t>
            </a:r>
            <a:r>
              <a:rPr lang="fr-FR" dirty="0" err="1"/>
              <a:t>XGBoost</a:t>
            </a:r>
            <a:r>
              <a:rPr lang="fr-FR" dirty="0"/>
              <a:t>…</a:t>
            </a:r>
          </a:p>
        </p:txBody>
      </p:sp>
    </p:spTree>
    <p:extLst>
      <p:ext uri="{BB962C8B-B14F-4D97-AF65-F5344CB8AC3E}">
        <p14:creationId xmlns:p14="http://schemas.microsoft.com/office/powerpoint/2010/main" val="3379480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137787" y="136525"/>
            <a:ext cx="11725350" cy="657557"/>
          </a:xfrm>
        </p:spPr>
        <p:txBody>
          <a:bodyPr>
            <a:normAutofit fontScale="90000"/>
          </a:bodyPr>
          <a:lstStyle/>
          <a:p>
            <a:r>
              <a:rPr lang="fr-FR" dirty="0"/>
              <a:t>Représentations creuses </a:t>
            </a:r>
            <a:r>
              <a:rPr lang="fr-FR" sz="4000" dirty="0"/>
              <a:t>(</a:t>
            </a:r>
            <a:r>
              <a:rPr lang="fr-FR" sz="4000" i="1" dirty="0" err="1"/>
              <a:t>spars</a:t>
            </a:r>
            <a:r>
              <a:rPr lang="fr-FR" sz="4000" dirty="0" err="1"/>
              <a:t>e</a:t>
            </a:r>
            <a:r>
              <a:rPr lang="fr-FR" sz="4000" dirty="0"/>
              <a:t>) </a:t>
            </a:r>
            <a:r>
              <a:rPr lang="fr-FR" dirty="0"/>
              <a:t>et pleines </a:t>
            </a:r>
            <a:r>
              <a:rPr lang="fr-FR" sz="4000" dirty="0"/>
              <a:t>(</a:t>
            </a:r>
            <a:r>
              <a:rPr lang="fr-FR" sz="4000" i="1" dirty="0"/>
              <a:t>dense</a:t>
            </a:r>
            <a:r>
              <a:rPr lang="fr-FR" sz="4000" dirty="0"/>
              <a:t>) </a:t>
            </a:r>
            <a:r>
              <a:rPr lang="fr-FR" dirty="0"/>
              <a:t>(2/2)</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251791" y="1060363"/>
            <a:ext cx="11725349" cy="1658852"/>
          </a:xfrm>
        </p:spPr>
        <p:txBody>
          <a:bodyPr>
            <a:normAutofit/>
          </a:bodyPr>
          <a:lstStyle/>
          <a:p>
            <a:r>
              <a:rPr lang="fr-FR" dirty="0"/>
              <a:t>On peut aussi utiliser une représentation </a:t>
            </a:r>
            <a:r>
              <a:rPr lang="fr-FR" b="1" dirty="0"/>
              <a:t>distribuée</a:t>
            </a:r>
            <a:r>
              <a:rPr lang="fr-FR" dirty="0"/>
              <a:t> </a:t>
            </a:r>
          </a:p>
          <a:p>
            <a:pPr lvl="1"/>
            <a:r>
              <a:rPr lang="fr-FR" dirty="0"/>
              <a:t>La représentation terme par terme est remplacée par une représentation selon des </a:t>
            </a:r>
            <a:r>
              <a:rPr lang="fr-FR" b="1" dirty="0"/>
              <a:t>composantes sémantiques</a:t>
            </a:r>
            <a:r>
              <a:rPr lang="fr-FR" dirty="0"/>
              <a:t>, bien plus compactes (D ≈ 200 et 800, contre V ≈ 10000+)</a:t>
            </a:r>
          </a:p>
          <a:p>
            <a:pPr lvl="1"/>
            <a:r>
              <a:rPr lang="fr-FR" dirty="0"/>
              <a:t>Un </a:t>
            </a:r>
            <a:r>
              <a:rPr lang="fr-FR" b="1" dirty="0"/>
              <a:t>contexte</a:t>
            </a:r>
            <a:r>
              <a:rPr lang="fr-FR" dirty="0"/>
              <a:t> est représenté par un </a:t>
            </a:r>
            <a:r>
              <a:rPr lang="fr-FR" b="1" dirty="0"/>
              <a:t>vecteur </a:t>
            </a:r>
            <a:r>
              <a:rPr lang="fr-FR" dirty="0"/>
              <a:t>sur ces composantes sémantiques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7FB203-D953-4DCA-9804-C60AD478B72E}"/>
                  </a:ext>
                </a:extLst>
              </p:cNvPr>
              <p:cNvSpPr txBox="1"/>
              <p:nvPr/>
            </p:nvSpPr>
            <p:spPr>
              <a:xfrm>
                <a:off x="1753737" y="4435624"/>
                <a:ext cx="2386872" cy="16588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r>
                                  <a:rPr lang="fr-FR" b="0" i="1" smtClean="0">
                                    <a:latin typeface="Cambria Math" panose="02040503050406030204" pitchFamily="18" charset="0"/>
                                  </a:rPr>
                                  <m:t>𝐷</m:t>
                                </m:r>
                              </m:sub>
                            </m:sSub>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𝐷</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𝐷</m:t>
                                </m:r>
                              </m:sub>
                            </m:sSub>
                          </m:e>
                        </m:mr>
                      </m:m>
                    </m:oMath>
                  </m:oMathPara>
                </a14:m>
                <a:endParaRPr lang="fr-FR" dirty="0"/>
              </a:p>
            </p:txBody>
          </p:sp>
        </mc:Choice>
        <mc:Fallback xmlns="">
          <p:sp>
            <p:nvSpPr>
              <p:cNvPr id="4" name="TextBox 3">
                <a:extLst>
                  <a:ext uri="{FF2B5EF4-FFF2-40B4-BE49-F238E27FC236}">
                    <a16:creationId xmlns:a16="http://schemas.microsoft.com/office/drawing/2014/main" id="{2D7FB203-D953-4DCA-9804-C60AD478B72E}"/>
                  </a:ext>
                </a:extLst>
              </p:cNvPr>
              <p:cNvSpPr txBox="1">
                <a:spLocks noRot="1" noChangeAspect="1" noMove="1" noResize="1" noEditPoints="1" noAdjustHandles="1" noChangeArrowheads="1" noChangeShapeType="1" noTextEdit="1"/>
              </p:cNvSpPr>
              <p:nvPr/>
            </p:nvSpPr>
            <p:spPr>
              <a:xfrm>
                <a:off x="1753737" y="4435624"/>
                <a:ext cx="2386872" cy="1658852"/>
              </a:xfrm>
              <a:prstGeom prst="rect">
                <a:avLst/>
              </a:prstGeom>
              <a:blipFill>
                <a:blip r:embed="rId2"/>
                <a:stretch>
                  <a:fillRect/>
                </a:stretch>
              </a:blipFill>
            </p:spPr>
            <p:txBody>
              <a:bodyPr/>
              <a:lstStyle/>
              <a:p>
                <a:r>
                  <a:rPr lang="fr-FR">
                    <a:noFill/>
                  </a:rPr>
                  <a:t> </a:t>
                </a:r>
              </a:p>
            </p:txBody>
          </p:sp>
        </mc:Fallback>
      </mc:AlternateContent>
      <p:sp>
        <p:nvSpPr>
          <p:cNvPr id="5" name="TextBox 4">
            <a:extLst>
              <a:ext uri="{FF2B5EF4-FFF2-40B4-BE49-F238E27FC236}">
                <a16:creationId xmlns:a16="http://schemas.microsoft.com/office/drawing/2014/main" id="{7B0B7E9E-19BA-486E-9C71-9498E7DF9A9F}"/>
              </a:ext>
            </a:extLst>
          </p:cNvPr>
          <p:cNvSpPr txBox="1"/>
          <p:nvPr/>
        </p:nvSpPr>
        <p:spPr>
          <a:xfrm>
            <a:off x="137787" y="4433554"/>
            <a:ext cx="1306221" cy="1754326"/>
          </a:xfrm>
          <a:prstGeom prst="rect">
            <a:avLst/>
          </a:prstGeom>
          <a:noFill/>
        </p:spPr>
        <p:txBody>
          <a:bodyPr wrap="square" rtlCol="0">
            <a:spAutoFit/>
          </a:bodyPr>
          <a:lstStyle/>
          <a:p>
            <a:pPr algn="r"/>
            <a:r>
              <a:rPr lang="fr-FR" dirty="0"/>
              <a:t>contexte 1</a:t>
            </a:r>
          </a:p>
          <a:p>
            <a:pPr algn="r"/>
            <a:r>
              <a:rPr lang="fr-FR" dirty="0"/>
              <a:t>contexte 2</a:t>
            </a:r>
          </a:p>
          <a:p>
            <a:pPr algn="r"/>
            <a:r>
              <a:rPr lang="fr-FR" dirty="0"/>
              <a:t>…</a:t>
            </a:r>
          </a:p>
          <a:p>
            <a:pPr algn="r"/>
            <a:r>
              <a:rPr lang="fr-FR" dirty="0"/>
              <a:t>…</a:t>
            </a:r>
          </a:p>
          <a:p>
            <a:pPr algn="r"/>
            <a:r>
              <a:rPr lang="fr-FR" dirty="0"/>
              <a:t>…</a:t>
            </a:r>
          </a:p>
          <a:p>
            <a:pPr algn="r"/>
            <a:r>
              <a:rPr lang="fr-FR" dirty="0"/>
              <a:t>contexte N</a:t>
            </a:r>
          </a:p>
        </p:txBody>
      </p:sp>
      <p:sp>
        <p:nvSpPr>
          <p:cNvPr id="6" name="Left Bracket 5">
            <a:extLst>
              <a:ext uri="{FF2B5EF4-FFF2-40B4-BE49-F238E27FC236}">
                <a16:creationId xmlns:a16="http://schemas.microsoft.com/office/drawing/2014/main" id="{D63A7645-9DAF-4A24-B82A-56A5FCB39CFC}"/>
              </a:ext>
            </a:extLst>
          </p:cNvPr>
          <p:cNvSpPr/>
          <p:nvPr/>
        </p:nvSpPr>
        <p:spPr>
          <a:xfrm>
            <a:off x="1637957" y="439261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7" name="Left Bracket 6">
            <a:extLst>
              <a:ext uri="{FF2B5EF4-FFF2-40B4-BE49-F238E27FC236}">
                <a16:creationId xmlns:a16="http://schemas.microsoft.com/office/drawing/2014/main" id="{0223EED8-F3B5-4914-97D4-8BEC0880F75A}"/>
              </a:ext>
            </a:extLst>
          </p:cNvPr>
          <p:cNvSpPr/>
          <p:nvPr/>
        </p:nvSpPr>
        <p:spPr>
          <a:xfrm rot="10800000">
            <a:off x="3866563" y="439261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 name="TextBox 7">
            <a:extLst>
              <a:ext uri="{FF2B5EF4-FFF2-40B4-BE49-F238E27FC236}">
                <a16:creationId xmlns:a16="http://schemas.microsoft.com/office/drawing/2014/main" id="{AC3BF938-22DE-48DF-8AA6-15EDF154E26F}"/>
              </a:ext>
            </a:extLst>
          </p:cNvPr>
          <p:cNvSpPr txBox="1"/>
          <p:nvPr/>
        </p:nvSpPr>
        <p:spPr>
          <a:xfrm rot="18552436">
            <a:off x="1638932" y="3601373"/>
            <a:ext cx="1510222" cy="369332"/>
          </a:xfrm>
          <a:prstGeom prst="rect">
            <a:avLst/>
          </a:prstGeom>
          <a:noFill/>
        </p:spPr>
        <p:txBody>
          <a:bodyPr wrap="none" rtlCol="0">
            <a:spAutoFit/>
          </a:bodyPr>
          <a:lstStyle/>
          <a:p>
            <a:r>
              <a:rPr lang="fr-FR" dirty="0"/>
              <a:t>composante 1</a:t>
            </a:r>
          </a:p>
        </p:txBody>
      </p:sp>
      <p:sp>
        <p:nvSpPr>
          <p:cNvPr id="9" name="TextBox 8">
            <a:extLst>
              <a:ext uri="{FF2B5EF4-FFF2-40B4-BE49-F238E27FC236}">
                <a16:creationId xmlns:a16="http://schemas.microsoft.com/office/drawing/2014/main" id="{4CA247FB-5B96-485B-9A1D-A6D44256014E}"/>
              </a:ext>
            </a:extLst>
          </p:cNvPr>
          <p:cNvSpPr txBox="1"/>
          <p:nvPr/>
        </p:nvSpPr>
        <p:spPr>
          <a:xfrm rot="18552436">
            <a:off x="2194218" y="3630831"/>
            <a:ext cx="1510222" cy="369332"/>
          </a:xfrm>
          <a:prstGeom prst="rect">
            <a:avLst/>
          </a:prstGeom>
          <a:noFill/>
        </p:spPr>
        <p:txBody>
          <a:bodyPr wrap="none" rtlCol="0">
            <a:spAutoFit/>
          </a:bodyPr>
          <a:lstStyle/>
          <a:p>
            <a:r>
              <a:rPr lang="fr-FR" dirty="0"/>
              <a:t>composante 2</a:t>
            </a:r>
          </a:p>
        </p:txBody>
      </p:sp>
      <p:sp>
        <p:nvSpPr>
          <p:cNvPr id="10" name="TextBox 9">
            <a:extLst>
              <a:ext uri="{FF2B5EF4-FFF2-40B4-BE49-F238E27FC236}">
                <a16:creationId xmlns:a16="http://schemas.microsoft.com/office/drawing/2014/main" id="{FBA513D1-21AF-4516-8FB5-C4E11A991516}"/>
              </a:ext>
            </a:extLst>
          </p:cNvPr>
          <p:cNvSpPr txBox="1"/>
          <p:nvPr/>
        </p:nvSpPr>
        <p:spPr>
          <a:xfrm rot="18552436">
            <a:off x="2977018" y="3568486"/>
            <a:ext cx="1671139" cy="369332"/>
          </a:xfrm>
          <a:prstGeom prst="rect">
            <a:avLst/>
          </a:prstGeom>
          <a:noFill/>
        </p:spPr>
        <p:txBody>
          <a:bodyPr wrap="square" rtlCol="0">
            <a:spAutoFit/>
          </a:bodyPr>
          <a:lstStyle/>
          <a:p>
            <a:r>
              <a:rPr lang="fr-FR" dirty="0"/>
              <a:t>composante D</a:t>
            </a:r>
          </a:p>
        </p:txBody>
      </p:sp>
      <p:sp>
        <p:nvSpPr>
          <p:cNvPr id="11" name="Oval 10">
            <a:extLst>
              <a:ext uri="{FF2B5EF4-FFF2-40B4-BE49-F238E27FC236}">
                <a16:creationId xmlns:a16="http://schemas.microsoft.com/office/drawing/2014/main" id="{7248C86C-A7E7-4627-8C0F-E8831C5F562C}"/>
              </a:ext>
            </a:extLst>
          </p:cNvPr>
          <p:cNvSpPr/>
          <p:nvPr/>
        </p:nvSpPr>
        <p:spPr>
          <a:xfrm>
            <a:off x="1423202" y="4696479"/>
            <a:ext cx="2804984" cy="282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Content Placeholder 2">
            <a:extLst>
              <a:ext uri="{FF2B5EF4-FFF2-40B4-BE49-F238E27FC236}">
                <a16:creationId xmlns:a16="http://schemas.microsoft.com/office/drawing/2014/main" id="{D19F2F83-EEA6-4E9B-AE08-0FC130725F62}"/>
              </a:ext>
            </a:extLst>
          </p:cNvPr>
          <p:cNvSpPr txBox="1">
            <a:spLocks/>
          </p:cNvSpPr>
          <p:nvPr/>
        </p:nvSpPr>
        <p:spPr>
          <a:xfrm>
            <a:off x="4864269" y="2893512"/>
            <a:ext cx="7112872" cy="3294368"/>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Avantages</a:t>
            </a:r>
          </a:p>
          <a:p>
            <a:pPr lvl="1"/>
            <a:r>
              <a:rPr lang="fr-FR" dirty="0"/>
              <a:t>On échappe à la malédiction de la haute dimensionnalité, dans le cas où une distance entre documents doit être employée (clustering) </a:t>
            </a:r>
            <a:endParaRPr lang="fr-FR" b="1" dirty="0"/>
          </a:p>
          <a:p>
            <a:pPr lvl="1"/>
            <a:r>
              <a:rPr lang="fr-FR" dirty="0"/>
              <a:t>On peut effectuer plus facilement des opérations sur ces vecteurs, en particulier dans les réseaux neuronaux profonds (</a:t>
            </a:r>
            <a:r>
              <a:rPr lang="fr-FR" dirty="0" err="1"/>
              <a:t>deep</a:t>
            </a:r>
            <a:r>
              <a:rPr lang="fr-FR" dirty="0"/>
              <a:t> </a:t>
            </a:r>
            <a:r>
              <a:rPr lang="fr-FR" dirty="0" err="1"/>
              <a:t>learning</a:t>
            </a:r>
            <a:r>
              <a:rPr lang="fr-FR" dirty="0"/>
              <a:t>)</a:t>
            </a:r>
          </a:p>
        </p:txBody>
      </p:sp>
    </p:spTree>
    <p:extLst>
      <p:ext uri="{BB962C8B-B14F-4D97-AF65-F5344CB8AC3E}">
        <p14:creationId xmlns:p14="http://schemas.microsoft.com/office/powerpoint/2010/main" val="28189283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676F4-5854-4736-8053-42BE2AB7121A}"/>
              </a:ext>
            </a:extLst>
          </p:cNvPr>
          <p:cNvSpPr>
            <a:spLocks noGrp="1"/>
          </p:cNvSpPr>
          <p:nvPr>
            <p:ph type="title"/>
          </p:nvPr>
        </p:nvSpPr>
        <p:spPr>
          <a:xfrm>
            <a:off x="0" y="136525"/>
            <a:ext cx="12172697" cy="657557"/>
          </a:xfrm>
        </p:spPr>
        <p:txBody>
          <a:bodyPr>
            <a:normAutofit fontScale="90000"/>
          </a:bodyPr>
          <a:lstStyle/>
          <a:p>
            <a:r>
              <a:rPr lang="fr-FR" dirty="0"/>
              <a:t>Classification (architecture </a:t>
            </a:r>
            <a:r>
              <a:rPr lang="fr-FR" dirty="0">
                <a:solidFill>
                  <a:srgbClr val="FFC000"/>
                </a:solidFill>
              </a:rPr>
              <a:t>BERT + Tête classification</a:t>
            </a:r>
            <a:r>
              <a:rPr lang="fr-FR" dirty="0"/>
              <a:t>)</a:t>
            </a:r>
          </a:p>
        </p:txBody>
      </p:sp>
      <p:sp>
        <p:nvSpPr>
          <p:cNvPr id="8" name="Flowchart: Document 7">
            <a:extLst>
              <a:ext uri="{FF2B5EF4-FFF2-40B4-BE49-F238E27FC236}">
                <a16:creationId xmlns:a16="http://schemas.microsoft.com/office/drawing/2014/main" id="{68642D7A-141C-4AA9-992E-B8DD6B1C1F6A}"/>
              </a:ext>
            </a:extLst>
          </p:cNvPr>
          <p:cNvSpPr/>
          <p:nvPr/>
        </p:nvSpPr>
        <p:spPr>
          <a:xfrm>
            <a:off x="456448" y="4301052"/>
            <a:ext cx="1201642" cy="876300"/>
          </a:xfrm>
          <a:prstGeom prst="flowChartDocumen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Nouveau</a:t>
            </a:r>
          </a:p>
          <a:p>
            <a:pPr algn="ctr"/>
            <a:r>
              <a:rPr lang="fr-FR" b="1" dirty="0">
                <a:solidFill>
                  <a:schemeClr val="tx1"/>
                </a:solidFill>
              </a:rPr>
              <a:t>Document</a:t>
            </a:r>
          </a:p>
        </p:txBody>
      </p:sp>
      <p:sp>
        <p:nvSpPr>
          <p:cNvPr id="49" name="Rectangle 48">
            <a:extLst>
              <a:ext uri="{FF2B5EF4-FFF2-40B4-BE49-F238E27FC236}">
                <a16:creationId xmlns:a16="http://schemas.microsoft.com/office/drawing/2014/main" id="{A29B318C-A5DD-4D01-99E3-BE7E2C134A2F}"/>
              </a:ext>
            </a:extLst>
          </p:cNvPr>
          <p:cNvSpPr/>
          <p:nvPr/>
        </p:nvSpPr>
        <p:spPr>
          <a:xfrm>
            <a:off x="708811" y="1666969"/>
            <a:ext cx="1599237" cy="795203"/>
          </a:xfrm>
          <a:prstGeom prst="rect">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52" name="TextBox 51">
            <a:extLst>
              <a:ext uri="{FF2B5EF4-FFF2-40B4-BE49-F238E27FC236}">
                <a16:creationId xmlns:a16="http://schemas.microsoft.com/office/drawing/2014/main" id="{4CFDE62F-1A63-4A7A-B57C-216231E501F7}"/>
              </a:ext>
            </a:extLst>
          </p:cNvPr>
          <p:cNvSpPr txBox="1"/>
          <p:nvPr/>
        </p:nvSpPr>
        <p:spPr>
          <a:xfrm>
            <a:off x="715289" y="1717335"/>
            <a:ext cx="1555807" cy="707886"/>
          </a:xfrm>
          <a:prstGeom prst="rect">
            <a:avLst/>
          </a:prstGeom>
          <a:noFill/>
        </p:spPr>
        <p:txBody>
          <a:bodyPr wrap="square" rtlCol="0">
            <a:spAutoFit/>
          </a:bodyPr>
          <a:lstStyle/>
          <a:p>
            <a:pPr algn="ctr"/>
            <a:r>
              <a:rPr lang="fr-FR" sz="2000" b="1" dirty="0" err="1"/>
              <a:t>Tokénisateur</a:t>
            </a:r>
            <a:endParaRPr lang="fr-FR" sz="2000" b="1" dirty="0"/>
          </a:p>
          <a:p>
            <a:pPr algn="ctr"/>
            <a:r>
              <a:rPr lang="fr-FR" sz="2000" b="1" dirty="0"/>
              <a:t>BERT</a:t>
            </a:r>
            <a:endParaRPr lang="fr-FR" sz="2400" b="1" dirty="0"/>
          </a:p>
        </p:txBody>
      </p:sp>
      <p:sp>
        <p:nvSpPr>
          <p:cNvPr id="53" name="Rectangle 52">
            <a:extLst>
              <a:ext uri="{FF2B5EF4-FFF2-40B4-BE49-F238E27FC236}">
                <a16:creationId xmlns:a16="http://schemas.microsoft.com/office/drawing/2014/main" id="{63DDFE89-84F9-4119-8448-E78C7B630E47}"/>
              </a:ext>
            </a:extLst>
          </p:cNvPr>
          <p:cNvSpPr/>
          <p:nvPr/>
        </p:nvSpPr>
        <p:spPr>
          <a:xfrm>
            <a:off x="3345176" y="1697005"/>
            <a:ext cx="1745074" cy="746764"/>
          </a:xfrm>
          <a:prstGeom prst="rect">
            <a:avLst/>
          </a:prstGeom>
          <a:solidFill>
            <a:schemeClr val="accent6">
              <a:lumMod val="20000"/>
              <a:lumOff val="80000"/>
            </a:schemeClr>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54" name="TextBox 53">
            <a:extLst>
              <a:ext uri="{FF2B5EF4-FFF2-40B4-BE49-F238E27FC236}">
                <a16:creationId xmlns:a16="http://schemas.microsoft.com/office/drawing/2014/main" id="{E1A2F608-B159-4212-B0F1-9AD9C3E49EE6}"/>
              </a:ext>
            </a:extLst>
          </p:cNvPr>
          <p:cNvSpPr txBox="1"/>
          <p:nvPr/>
        </p:nvSpPr>
        <p:spPr>
          <a:xfrm>
            <a:off x="3390745" y="1687754"/>
            <a:ext cx="1599237" cy="707886"/>
          </a:xfrm>
          <a:prstGeom prst="rect">
            <a:avLst/>
          </a:prstGeom>
          <a:noFill/>
        </p:spPr>
        <p:txBody>
          <a:bodyPr wrap="square" rtlCol="0">
            <a:spAutoFit/>
          </a:bodyPr>
          <a:lstStyle/>
          <a:p>
            <a:pPr algn="ctr"/>
            <a:r>
              <a:rPr lang="fr-FR" sz="2000" b="1" dirty="0"/>
              <a:t>Couche</a:t>
            </a:r>
          </a:p>
          <a:p>
            <a:pPr algn="ctr"/>
            <a:r>
              <a:rPr lang="fr-FR" sz="2000" b="1" dirty="0" err="1"/>
              <a:t>Embedding</a:t>
            </a:r>
            <a:endParaRPr lang="fr-FR" sz="2000" b="1" dirty="0"/>
          </a:p>
        </p:txBody>
      </p:sp>
      <p:sp>
        <p:nvSpPr>
          <p:cNvPr id="13" name="TextBox 12">
            <a:extLst>
              <a:ext uri="{FF2B5EF4-FFF2-40B4-BE49-F238E27FC236}">
                <a16:creationId xmlns:a16="http://schemas.microsoft.com/office/drawing/2014/main" id="{1434F565-AAE5-4DEC-97D8-2FD220C3666B}"/>
              </a:ext>
            </a:extLst>
          </p:cNvPr>
          <p:cNvSpPr txBox="1"/>
          <p:nvPr/>
        </p:nvSpPr>
        <p:spPr>
          <a:xfrm>
            <a:off x="158109" y="5521507"/>
            <a:ext cx="1798320" cy="923330"/>
          </a:xfrm>
          <a:prstGeom prst="rect">
            <a:avLst/>
          </a:prstGeom>
          <a:noFill/>
        </p:spPr>
        <p:txBody>
          <a:bodyPr wrap="square" rtlCol="0">
            <a:spAutoFit/>
          </a:bodyPr>
          <a:lstStyle/>
          <a:p>
            <a:r>
              <a:rPr lang="fr-FR" dirty="0"/>
              <a:t>Le mouvement des Gilets jaunes … </a:t>
            </a:r>
          </a:p>
        </p:txBody>
      </p:sp>
      <p:sp>
        <p:nvSpPr>
          <p:cNvPr id="55" name="TextBox 54">
            <a:extLst>
              <a:ext uri="{FF2B5EF4-FFF2-40B4-BE49-F238E27FC236}">
                <a16:creationId xmlns:a16="http://schemas.microsoft.com/office/drawing/2014/main" id="{BBDE461A-06EF-4E8A-9510-5D44D8490545}"/>
              </a:ext>
            </a:extLst>
          </p:cNvPr>
          <p:cNvSpPr txBox="1"/>
          <p:nvPr/>
        </p:nvSpPr>
        <p:spPr>
          <a:xfrm>
            <a:off x="2427545" y="5109619"/>
            <a:ext cx="1448376" cy="1754326"/>
          </a:xfrm>
          <a:prstGeom prst="rect">
            <a:avLst/>
          </a:prstGeom>
          <a:noFill/>
        </p:spPr>
        <p:txBody>
          <a:bodyPr wrap="square" rtlCol="0">
            <a:spAutoFit/>
          </a:bodyPr>
          <a:lstStyle/>
          <a:p>
            <a:r>
              <a:rPr lang="fr-FR" dirty="0"/>
              <a:t>[Le,</a:t>
            </a:r>
          </a:p>
          <a:p>
            <a:r>
              <a:rPr lang="fr-FR" dirty="0"/>
              <a:t>mouvement,</a:t>
            </a:r>
          </a:p>
          <a:p>
            <a:r>
              <a:rPr lang="fr-FR" dirty="0"/>
              <a:t>des,</a:t>
            </a:r>
          </a:p>
          <a:p>
            <a:r>
              <a:rPr lang="fr-FR" dirty="0"/>
              <a:t>Gilets,</a:t>
            </a:r>
          </a:p>
          <a:p>
            <a:r>
              <a:rPr lang="fr-FR" dirty="0"/>
              <a:t>Jaunes,</a:t>
            </a:r>
          </a:p>
          <a:p>
            <a:r>
              <a:rPr lang="fr-FR" dirty="0"/>
              <a:t>… ]</a:t>
            </a:r>
          </a:p>
        </p:txBody>
      </p:sp>
      <p:sp>
        <p:nvSpPr>
          <p:cNvPr id="62" name="TextBox 61">
            <a:extLst>
              <a:ext uri="{FF2B5EF4-FFF2-40B4-BE49-F238E27FC236}">
                <a16:creationId xmlns:a16="http://schemas.microsoft.com/office/drawing/2014/main" id="{410D8953-FD6D-4760-B5CB-406493C8CC2A}"/>
              </a:ext>
            </a:extLst>
          </p:cNvPr>
          <p:cNvSpPr txBox="1"/>
          <p:nvPr/>
        </p:nvSpPr>
        <p:spPr>
          <a:xfrm>
            <a:off x="2623099" y="4331639"/>
            <a:ext cx="974591" cy="646331"/>
          </a:xfrm>
          <a:prstGeom prst="rect">
            <a:avLst/>
          </a:prstGeom>
          <a:noFill/>
        </p:spPr>
        <p:txBody>
          <a:bodyPr wrap="square" rtlCol="0">
            <a:spAutoFit/>
          </a:bodyPr>
          <a:lstStyle/>
          <a:p>
            <a:r>
              <a:rPr lang="fr-FR" b="1" dirty="0"/>
              <a:t>Liste de</a:t>
            </a:r>
          </a:p>
          <a:p>
            <a:r>
              <a:rPr lang="fr-FR" b="1" dirty="0"/>
              <a:t>l </a:t>
            </a:r>
            <a:r>
              <a:rPr lang="fr-FR" b="1" dirty="0" err="1"/>
              <a:t>tokens</a:t>
            </a:r>
            <a:endParaRPr lang="fr-FR" b="1" dirty="0"/>
          </a:p>
        </p:txBody>
      </p:sp>
      <p:sp>
        <p:nvSpPr>
          <p:cNvPr id="74" name="Rectangle 73">
            <a:extLst>
              <a:ext uri="{FF2B5EF4-FFF2-40B4-BE49-F238E27FC236}">
                <a16:creationId xmlns:a16="http://schemas.microsoft.com/office/drawing/2014/main" id="{CA1B67DA-9817-490E-8FF5-6CFAC20177A3}"/>
              </a:ext>
            </a:extLst>
          </p:cNvPr>
          <p:cNvSpPr/>
          <p:nvPr/>
        </p:nvSpPr>
        <p:spPr>
          <a:xfrm>
            <a:off x="5826660" y="1697005"/>
            <a:ext cx="2129545" cy="746764"/>
          </a:xfrm>
          <a:prstGeom prst="rect">
            <a:avLst/>
          </a:prstGeom>
          <a:solidFill>
            <a:schemeClr val="accent6">
              <a:lumMod val="20000"/>
              <a:lumOff val="80000"/>
            </a:schemeClr>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76" name="TextBox 75">
            <a:extLst>
              <a:ext uri="{FF2B5EF4-FFF2-40B4-BE49-F238E27FC236}">
                <a16:creationId xmlns:a16="http://schemas.microsoft.com/office/drawing/2014/main" id="{DE8F3350-A4EB-4B87-B7C6-98AB0C21F0C8}"/>
              </a:ext>
            </a:extLst>
          </p:cNvPr>
          <p:cNvSpPr txBox="1"/>
          <p:nvPr/>
        </p:nvSpPr>
        <p:spPr>
          <a:xfrm>
            <a:off x="5754394" y="1712636"/>
            <a:ext cx="2388436" cy="707886"/>
          </a:xfrm>
          <a:prstGeom prst="rect">
            <a:avLst/>
          </a:prstGeom>
          <a:noFill/>
        </p:spPr>
        <p:txBody>
          <a:bodyPr wrap="square" rtlCol="0">
            <a:spAutoFit/>
          </a:bodyPr>
          <a:lstStyle/>
          <a:p>
            <a:pPr algn="ctr"/>
            <a:r>
              <a:rPr lang="fr-FR" sz="2000" b="1" dirty="0"/>
              <a:t>Couches Encodeur</a:t>
            </a:r>
          </a:p>
          <a:p>
            <a:pPr algn="ctr"/>
            <a:r>
              <a:rPr lang="fr-FR" sz="2000" b="1" dirty="0"/>
              <a:t>Transformer </a:t>
            </a:r>
          </a:p>
        </p:txBody>
      </p:sp>
      <p:sp>
        <p:nvSpPr>
          <p:cNvPr id="79" name="TextBox 78">
            <a:extLst>
              <a:ext uri="{FF2B5EF4-FFF2-40B4-BE49-F238E27FC236}">
                <a16:creationId xmlns:a16="http://schemas.microsoft.com/office/drawing/2014/main" id="{E984F8EE-F8E2-4738-AA7D-6DAAC30CB3D7}"/>
              </a:ext>
            </a:extLst>
          </p:cNvPr>
          <p:cNvSpPr txBox="1"/>
          <p:nvPr/>
        </p:nvSpPr>
        <p:spPr>
          <a:xfrm>
            <a:off x="7956205" y="4299889"/>
            <a:ext cx="974591" cy="646331"/>
          </a:xfrm>
          <a:prstGeom prst="rect">
            <a:avLst/>
          </a:prstGeom>
          <a:noFill/>
        </p:spPr>
        <p:txBody>
          <a:bodyPr wrap="square" rtlCol="0">
            <a:spAutoFit/>
          </a:bodyPr>
          <a:lstStyle/>
          <a:p>
            <a:pPr algn="ctr"/>
            <a:r>
              <a:rPr lang="fr-FR" b="1" dirty="0"/>
              <a:t>Vecteur </a:t>
            </a:r>
          </a:p>
          <a:p>
            <a:pPr algn="ctr"/>
            <a:r>
              <a:rPr lang="fr-FR" b="1" dirty="0"/>
              <a:t>h x 1</a:t>
            </a:r>
          </a:p>
        </p:txBody>
      </p:sp>
      <p:sp>
        <p:nvSpPr>
          <p:cNvPr id="88" name="TextBox 87">
            <a:extLst>
              <a:ext uri="{FF2B5EF4-FFF2-40B4-BE49-F238E27FC236}">
                <a16:creationId xmlns:a16="http://schemas.microsoft.com/office/drawing/2014/main" id="{9EA1B4CD-367A-4DF0-AF35-B4562AE4DD19}"/>
              </a:ext>
            </a:extLst>
          </p:cNvPr>
          <p:cNvSpPr txBox="1"/>
          <p:nvPr/>
        </p:nvSpPr>
        <p:spPr>
          <a:xfrm>
            <a:off x="11135363" y="4299889"/>
            <a:ext cx="974591" cy="646331"/>
          </a:xfrm>
          <a:prstGeom prst="rect">
            <a:avLst/>
          </a:prstGeom>
          <a:noFill/>
        </p:spPr>
        <p:txBody>
          <a:bodyPr wrap="square" rtlCol="0">
            <a:spAutoFit/>
          </a:bodyPr>
          <a:lstStyle/>
          <a:p>
            <a:pPr algn="ctr"/>
            <a:r>
              <a:rPr lang="fr-FR" b="1" dirty="0"/>
              <a:t>Vecteur </a:t>
            </a:r>
          </a:p>
          <a:p>
            <a:pPr algn="ctr"/>
            <a:r>
              <a:rPr lang="fr-FR" b="1" dirty="0"/>
              <a:t>k x 1</a:t>
            </a:r>
          </a:p>
        </p:txBody>
      </p:sp>
      <p:sp>
        <p:nvSpPr>
          <p:cNvPr id="89" name="TextBox 88">
            <a:extLst>
              <a:ext uri="{FF2B5EF4-FFF2-40B4-BE49-F238E27FC236}">
                <a16:creationId xmlns:a16="http://schemas.microsoft.com/office/drawing/2014/main" id="{76A3336B-1AF4-4364-9636-E1E86E65A513}"/>
              </a:ext>
            </a:extLst>
          </p:cNvPr>
          <p:cNvSpPr txBox="1"/>
          <p:nvPr/>
        </p:nvSpPr>
        <p:spPr>
          <a:xfrm>
            <a:off x="7989207" y="5258361"/>
            <a:ext cx="974591" cy="1477328"/>
          </a:xfrm>
          <a:prstGeom prst="rect">
            <a:avLst/>
          </a:prstGeom>
          <a:noFill/>
        </p:spPr>
        <p:txBody>
          <a:bodyPr wrap="square" rtlCol="0">
            <a:spAutoFit/>
          </a:bodyPr>
          <a:lstStyle/>
          <a:p>
            <a:r>
              <a:rPr lang="fr-FR" dirty="0"/>
              <a:t>(0.75, </a:t>
            </a:r>
          </a:p>
          <a:p>
            <a:r>
              <a:rPr lang="fr-FR" dirty="0"/>
              <a:t> 0.86, </a:t>
            </a:r>
          </a:p>
          <a:p>
            <a:r>
              <a:rPr lang="fr-FR" dirty="0"/>
              <a:t>-1.56,</a:t>
            </a:r>
          </a:p>
          <a:p>
            <a:r>
              <a:rPr lang="fr-FR" dirty="0"/>
              <a:t>…,</a:t>
            </a:r>
          </a:p>
          <a:p>
            <a:r>
              <a:rPr lang="fr-FR" dirty="0"/>
              <a:t>2.12)</a:t>
            </a:r>
          </a:p>
        </p:txBody>
      </p:sp>
      <p:sp>
        <p:nvSpPr>
          <p:cNvPr id="91" name="TextBox 90">
            <a:extLst>
              <a:ext uri="{FF2B5EF4-FFF2-40B4-BE49-F238E27FC236}">
                <a16:creationId xmlns:a16="http://schemas.microsoft.com/office/drawing/2014/main" id="{9676F57C-D126-49BB-A799-50EB2F0B4174}"/>
              </a:ext>
            </a:extLst>
          </p:cNvPr>
          <p:cNvSpPr txBox="1"/>
          <p:nvPr/>
        </p:nvSpPr>
        <p:spPr>
          <a:xfrm>
            <a:off x="11255388" y="5249342"/>
            <a:ext cx="873869" cy="1200329"/>
          </a:xfrm>
          <a:prstGeom prst="rect">
            <a:avLst/>
          </a:prstGeom>
          <a:noFill/>
        </p:spPr>
        <p:txBody>
          <a:bodyPr wrap="square" rtlCol="0">
            <a:spAutoFit/>
          </a:bodyPr>
          <a:lstStyle/>
          <a:p>
            <a:r>
              <a:rPr lang="fr-FR" dirty="0"/>
              <a:t>(0.12, </a:t>
            </a:r>
          </a:p>
          <a:p>
            <a:r>
              <a:rPr lang="fr-FR" dirty="0"/>
              <a:t> </a:t>
            </a:r>
            <a:r>
              <a:rPr lang="fr-FR" b="1" dirty="0">
                <a:solidFill>
                  <a:srgbClr val="FF0000"/>
                </a:solidFill>
              </a:rPr>
              <a:t>0.61</a:t>
            </a:r>
            <a:r>
              <a:rPr lang="fr-FR" dirty="0"/>
              <a:t>, </a:t>
            </a:r>
          </a:p>
          <a:p>
            <a:r>
              <a:rPr lang="fr-FR" dirty="0"/>
              <a:t>…,</a:t>
            </a:r>
          </a:p>
          <a:p>
            <a:r>
              <a:rPr lang="fr-FR" dirty="0"/>
              <a:t>0.01)</a:t>
            </a:r>
          </a:p>
        </p:txBody>
      </p:sp>
      <p:cxnSp>
        <p:nvCxnSpPr>
          <p:cNvPr id="92" name="Straight Arrow Connector 91">
            <a:extLst>
              <a:ext uri="{FF2B5EF4-FFF2-40B4-BE49-F238E27FC236}">
                <a16:creationId xmlns:a16="http://schemas.microsoft.com/office/drawing/2014/main" id="{45B26E64-B79F-46B8-8F3B-B342AEDC859A}"/>
              </a:ext>
            </a:extLst>
          </p:cNvPr>
          <p:cNvCxnSpPr>
            <a:cxnSpLocks/>
          </p:cNvCxnSpPr>
          <p:nvPr/>
        </p:nvCxnSpPr>
        <p:spPr>
          <a:xfrm flipV="1">
            <a:off x="1879868" y="4593922"/>
            <a:ext cx="520279" cy="9536"/>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C916310A-22BF-467B-B7E1-01031E85F397}"/>
              </a:ext>
            </a:extLst>
          </p:cNvPr>
          <p:cNvCxnSpPr>
            <a:cxnSpLocks/>
          </p:cNvCxnSpPr>
          <p:nvPr/>
        </p:nvCxnSpPr>
        <p:spPr>
          <a:xfrm flipV="1">
            <a:off x="5306381" y="4555684"/>
            <a:ext cx="520279" cy="9536"/>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824B0F4E-3F34-412D-B39A-BC9E965540BC}"/>
              </a:ext>
            </a:extLst>
          </p:cNvPr>
          <p:cNvCxnSpPr>
            <a:cxnSpLocks/>
          </p:cNvCxnSpPr>
          <p:nvPr/>
        </p:nvCxnSpPr>
        <p:spPr>
          <a:xfrm flipV="1">
            <a:off x="10631936" y="4627675"/>
            <a:ext cx="520279" cy="9536"/>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6680D814-F91D-4414-BBE5-78CB642200FD}"/>
              </a:ext>
            </a:extLst>
          </p:cNvPr>
          <p:cNvSpPr txBox="1"/>
          <p:nvPr/>
        </p:nvSpPr>
        <p:spPr>
          <a:xfrm>
            <a:off x="600966" y="2649932"/>
            <a:ext cx="2014097" cy="923330"/>
          </a:xfrm>
          <a:prstGeom prst="rect">
            <a:avLst/>
          </a:prstGeom>
          <a:noFill/>
        </p:spPr>
        <p:txBody>
          <a:bodyPr wrap="square" rtlCol="0">
            <a:spAutoFit/>
          </a:bodyPr>
          <a:lstStyle/>
          <a:p>
            <a:r>
              <a:rPr lang="fr-FR" dirty="0"/>
              <a:t>Doit être en phase avec le modèle BERT utilisé</a:t>
            </a:r>
          </a:p>
        </p:txBody>
      </p:sp>
      <p:cxnSp>
        <p:nvCxnSpPr>
          <p:cNvPr id="100" name="Straight Arrow Connector 99">
            <a:extLst>
              <a:ext uri="{FF2B5EF4-FFF2-40B4-BE49-F238E27FC236}">
                <a16:creationId xmlns:a16="http://schemas.microsoft.com/office/drawing/2014/main" id="{D286C64A-FB92-43ED-858A-B44A3135A734}"/>
              </a:ext>
            </a:extLst>
          </p:cNvPr>
          <p:cNvCxnSpPr>
            <a:cxnSpLocks/>
            <a:endCxn id="29" idx="1"/>
          </p:cNvCxnSpPr>
          <p:nvPr/>
        </p:nvCxnSpPr>
        <p:spPr>
          <a:xfrm>
            <a:off x="7929748" y="2064677"/>
            <a:ext cx="758289" cy="9013"/>
          </a:xfrm>
          <a:prstGeom prst="straightConnector1">
            <a:avLst/>
          </a:prstGeom>
          <a:ln w="50800">
            <a:solidFill>
              <a:srgbClr val="C000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FE04F8EB-9C34-480C-86B0-145E4648CB5B}"/>
              </a:ext>
            </a:extLst>
          </p:cNvPr>
          <p:cNvCxnSpPr>
            <a:cxnSpLocks/>
          </p:cNvCxnSpPr>
          <p:nvPr/>
        </p:nvCxnSpPr>
        <p:spPr>
          <a:xfrm>
            <a:off x="5077568" y="2041389"/>
            <a:ext cx="791135" cy="0"/>
          </a:xfrm>
          <a:prstGeom prst="straightConnector1">
            <a:avLst/>
          </a:prstGeom>
          <a:ln w="50800">
            <a:solidFill>
              <a:srgbClr val="C000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B8893418-0514-4444-B136-AA485E123EEB}"/>
              </a:ext>
            </a:extLst>
          </p:cNvPr>
          <p:cNvCxnSpPr>
            <a:cxnSpLocks/>
            <a:stCxn id="49" idx="3"/>
            <a:endCxn id="53" idx="1"/>
          </p:cNvCxnSpPr>
          <p:nvPr/>
        </p:nvCxnSpPr>
        <p:spPr>
          <a:xfrm>
            <a:off x="2308048" y="2064571"/>
            <a:ext cx="1037128" cy="5816"/>
          </a:xfrm>
          <a:prstGeom prst="straightConnector1">
            <a:avLst/>
          </a:prstGeom>
          <a:ln w="50800">
            <a:solidFill>
              <a:srgbClr val="C00000"/>
            </a:solidFill>
            <a:tailEnd type="arrow" w="lg" len="med"/>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24B62EF0-0042-406F-8A97-A1AF2BF03DE6}"/>
              </a:ext>
            </a:extLst>
          </p:cNvPr>
          <p:cNvSpPr/>
          <p:nvPr/>
        </p:nvSpPr>
        <p:spPr>
          <a:xfrm>
            <a:off x="2784765" y="1120233"/>
            <a:ext cx="5775292" cy="1971186"/>
          </a:xfrm>
          <a:prstGeom prst="ellipse">
            <a:avLst/>
          </a:prstGeom>
          <a:noFill/>
          <a:ln w="50800">
            <a:solidFill>
              <a:srgbClr val="FFC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TextBox 3">
            <a:extLst>
              <a:ext uri="{FF2B5EF4-FFF2-40B4-BE49-F238E27FC236}">
                <a16:creationId xmlns:a16="http://schemas.microsoft.com/office/drawing/2014/main" id="{6336A689-4310-4CDA-AEFE-F87E912E744F}"/>
              </a:ext>
            </a:extLst>
          </p:cNvPr>
          <p:cNvSpPr txBox="1"/>
          <p:nvPr/>
        </p:nvSpPr>
        <p:spPr>
          <a:xfrm>
            <a:off x="4738950" y="1173161"/>
            <a:ext cx="1866921" cy="461665"/>
          </a:xfrm>
          <a:prstGeom prst="rect">
            <a:avLst/>
          </a:prstGeom>
          <a:noFill/>
        </p:spPr>
        <p:txBody>
          <a:bodyPr wrap="none" rtlCol="0">
            <a:spAutoFit/>
          </a:bodyPr>
          <a:lstStyle/>
          <a:p>
            <a:r>
              <a:rPr lang="fr-FR" sz="2400" b="1" i="1" dirty="0">
                <a:solidFill>
                  <a:srgbClr val="FFC000"/>
                </a:solidFill>
              </a:rPr>
              <a:t>Modèle BERT</a:t>
            </a:r>
          </a:p>
        </p:txBody>
      </p:sp>
      <p:sp>
        <p:nvSpPr>
          <p:cNvPr id="29" name="Rectangle 28">
            <a:extLst>
              <a:ext uri="{FF2B5EF4-FFF2-40B4-BE49-F238E27FC236}">
                <a16:creationId xmlns:a16="http://schemas.microsoft.com/office/drawing/2014/main" id="{45205740-7A91-4F6A-A484-403F0F9319A5}"/>
              </a:ext>
            </a:extLst>
          </p:cNvPr>
          <p:cNvSpPr/>
          <p:nvPr/>
        </p:nvSpPr>
        <p:spPr>
          <a:xfrm>
            <a:off x="8688037" y="1728266"/>
            <a:ext cx="1599237" cy="690847"/>
          </a:xfrm>
          <a:prstGeom prst="rect">
            <a:avLst/>
          </a:prstGeom>
          <a:solidFill>
            <a:schemeClr val="accent6">
              <a:lumMod val="20000"/>
              <a:lumOff val="80000"/>
            </a:schemeClr>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30" name="TextBox 29">
            <a:extLst>
              <a:ext uri="{FF2B5EF4-FFF2-40B4-BE49-F238E27FC236}">
                <a16:creationId xmlns:a16="http://schemas.microsoft.com/office/drawing/2014/main" id="{95349E6F-3295-4146-9151-6E6DE7E709E0}"/>
              </a:ext>
            </a:extLst>
          </p:cNvPr>
          <p:cNvSpPr txBox="1"/>
          <p:nvPr/>
        </p:nvSpPr>
        <p:spPr>
          <a:xfrm>
            <a:off x="8762156" y="1727188"/>
            <a:ext cx="1482802" cy="707886"/>
          </a:xfrm>
          <a:prstGeom prst="rect">
            <a:avLst/>
          </a:prstGeom>
          <a:noFill/>
        </p:spPr>
        <p:txBody>
          <a:bodyPr wrap="square" rtlCol="0">
            <a:spAutoFit/>
          </a:bodyPr>
          <a:lstStyle/>
          <a:p>
            <a:pPr algn="ctr"/>
            <a:r>
              <a:rPr lang="fr-FR" sz="2000" b="1" dirty="0"/>
              <a:t>Couche(s)</a:t>
            </a:r>
          </a:p>
          <a:p>
            <a:pPr algn="ctr"/>
            <a:r>
              <a:rPr lang="fr-FR" sz="2000" b="1" dirty="0"/>
              <a:t>Dense(s)</a:t>
            </a:r>
          </a:p>
        </p:txBody>
      </p:sp>
      <p:sp>
        <p:nvSpPr>
          <p:cNvPr id="31" name="Rectangle 30">
            <a:extLst>
              <a:ext uri="{FF2B5EF4-FFF2-40B4-BE49-F238E27FC236}">
                <a16:creationId xmlns:a16="http://schemas.microsoft.com/office/drawing/2014/main" id="{A5BF7338-B009-46D7-9D6D-47ABF8629486}"/>
              </a:ext>
            </a:extLst>
          </p:cNvPr>
          <p:cNvSpPr/>
          <p:nvPr/>
        </p:nvSpPr>
        <p:spPr>
          <a:xfrm>
            <a:off x="10574115" y="1716555"/>
            <a:ext cx="1484204" cy="504444"/>
          </a:xfrm>
          <a:prstGeom prst="rect">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32" name="TextBox 31">
            <a:extLst>
              <a:ext uri="{FF2B5EF4-FFF2-40B4-BE49-F238E27FC236}">
                <a16:creationId xmlns:a16="http://schemas.microsoft.com/office/drawing/2014/main" id="{E2FA4BEC-0AF2-46E7-BA43-C30614358DD7}"/>
              </a:ext>
            </a:extLst>
          </p:cNvPr>
          <p:cNvSpPr txBox="1"/>
          <p:nvPr/>
        </p:nvSpPr>
        <p:spPr>
          <a:xfrm>
            <a:off x="10537076" y="1727188"/>
            <a:ext cx="1599237" cy="400110"/>
          </a:xfrm>
          <a:prstGeom prst="rect">
            <a:avLst/>
          </a:prstGeom>
          <a:noFill/>
        </p:spPr>
        <p:txBody>
          <a:bodyPr wrap="square" rtlCol="0">
            <a:spAutoFit/>
          </a:bodyPr>
          <a:lstStyle/>
          <a:p>
            <a:pPr algn="ctr"/>
            <a:r>
              <a:rPr lang="fr-FR" sz="2000" b="1" dirty="0" err="1"/>
              <a:t>Softmax</a:t>
            </a:r>
            <a:endParaRPr lang="fr-FR" sz="2400" b="1" dirty="0"/>
          </a:p>
        </p:txBody>
      </p:sp>
      <p:cxnSp>
        <p:nvCxnSpPr>
          <p:cNvPr id="34" name="Straight Arrow Connector 33">
            <a:extLst>
              <a:ext uri="{FF2B5EF4-FFF2-40B4-BE49-F238E27FC236}">
                <a16:creationId xmlns:a16="http://schemas.microsoft.com/office/drawing/2014/main" id="{EA01A2BC-6C65-4E87-8DA1-8AB77B91114F}"/>
              </a:ext>
            </a:extLst>
          </p:cNvPr>
          <p:cNvCxnSpPr>
            <a:cxnSpLocks/>
          </p:cNvCxnSpPr>
          <p:nvPr/>
        </p:nvCxnSpPr>
        <p:spPr>
          <a:xfrm>
            <a:off x="10323177" y="2007556"/>
            <a:ext cx="265454" cy="0"/>
          </a:xfrm>
          <a:prstGeom prst="straightConnector1">
            <a:avLst/>
          </a:prstGeom>
          <a:ln w="50800">
            <a:solidFill>
              <a:srgbClr val="C00000"/>
            </a:solidFill>
            <a:tailEnd type="arrow" w="lg" len="med"/>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32CF395A-E565-4EA7-9033-0A46CEA9A76F}"/>
              </a:ext>
            </a:extLst>
          </p:cNvPr>
          <p:cNvSpPr/>
          <p:nvPr/>
        </p:nvSpPr>
        <p:spPr>
          <a:xfrm>
            <a:off x="8619378" y="1097204"/>
            <a:ext cx="3572622" cy="1994215"/>
          </a:xfrm>
          <a:prstGeom prst="ellipse">
            <a:avLst/>
          </a:prstGeom>
          <a:noFill/>
          <a:ln w="50800">
            <a:solidFill>
              <a:srgbClr val="FFC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TextBox 36">
            <a:extLst>
              <a:ext uri="{FF2B5EF4-FFF2-40B4-BE49-F238E27FC236}">
                <a16:creationId xmlns:a16="http://schemas.microsoft.com/office/drawing/2014/main" id="{835FE618-5122-4C06-9812-7BA81C1D8682}"/>
              </a:ext>
            </a:extLst>
          </p:cNvPr>
          <p:cNvSpPr txBox="1"/>
          <p:nvPr/>
        </p:nvSpPr>
        <p:spPr>
          <a:xfrm>
            <a:off x="10045344" y="1157955"/>
            <a:ext cx="717761" cy="461665"/>
          </a:xfrm>
          <a:prstGeom prst="rect">
            <a:avLst/>
          </a:prstGeom>
          <a:noFill/>
        </p:spPr>
        <p:txBody>
          <a:bodyPr wrap="none" rtlCol="0">
            <a:spAutoFit/>
          </a:bodyPr>
          <a:lstStyle/>
          <a:p>
            <a:r>
              <a:rPr lang="fr-FR" sz="2400" b="1" i="1" dirty="0">
                <a:solidFill>
                  <a:srgbClr val="FFC000"/>
                </a:solidFill>
              </a:rPr>
              <a:t>Tête</a:t>
            </a:r>
          </a:p>
        </p:txBody>
      </p:sp>
      <p:sp>
        <p:nvSpPr>
          <p:cNvPr id="39" name="TextBox 38">
            <a:extLst>
              <a:ext uri="{FF2B5EF4-FFF2-40B4-BE49-F238E27FC236}">
                <a16:creationId xmlns:a16="http://schemas.microsoft.com/office/drawing/2014/main" id="{A5E3A47A-4A0E-4F1C-962A-0F6125684F7F}"/>
              </a:ext>
            </a:extLst>
          </p:cNvPr>
          <p:cNvSpPr txBox="1"/>
          <p:nvPr/>
        </p:nvSpPr>
        <p:spPr>
          <a:xfrm>
            <a:off x="9641214" y="4299889"/>
            <a:ext cx="974591" cy="646331"/>
          </a:xfrm>
          <a:prstGeom prst="rect">
            <a:avLst/>
          </a:prstGeom>
          <a:noFill/>
        </p:spPr>
        <p:txBody>
          <a:bodyPr wrap="square" rtlCol="0">
            <a:spAutoFit/>
          </a:bodyPr>
          <a:lstStyle/>
          <a:p>
            <a:pPr algn="ctr"/>
            <a:r>
              <a:rPr lang="fr-FR" b="1" dirty="0"/>
              <a:t>Vecteur </a:t>
            </a:r>
          </a:p>
          <a:p>
            <a:pPr algn="ctr"/>
            <a:r>
              <a:rPr lang="fr-FR" b="1" dirty="0"/>
              <a:t>k x 1</a:t>
            </a:r>
          </a:p>
        </p:txBody>
      </p:sp>
      <p:sp>
        <p:nvSpPr>
          <p:cNvPr id="40" name="TextBox 39">
            <a:extLst>
              <a:ext uri="{FF2B5EF4-FFF2-40B4-BE49-F238E27FC236}">
                <a16:creationId xmlns:a16="http://schemas.microsoft.com/office/drawing/2014/main" id="{0CEA0098-78C1-4BDB-8C83-1B0D04A1F1D0}"/>
              </a:ext>
            </a:extLst>
          </p:cNvPr>
          <p:cNvSpPr txBox="1"/>
          <p:nvPr/>
        </p:nvSpPr>
        <p:spPr>
          <a:xfrm>
            <a:off x="9701789" y="5255295"/>
            <a:ext cx="873870" cy="1200329"/>
          </a:xfrm>
          <a:prstGeom prst="rect">
            <a:avLst/>
          </a:prstGeom>
          <a:noFill/>
        </p:spPr>
        <p:txBody>
          <a:bodyPr wrap="square" rtlCol="0">
            <a:spAutoFit/>
          </a:bodyPr>
          <a:lstStyle/>
          <a:p>
            <a:r>
              <a:rPr lang="fr-FR" dirty="0"/>
              <a:t>(0.19, </a:t>
            </a:r>
          </a:p>
          <a:p>
            <a:r>
              <a:rPr lang="fr-FR" dirty="0"/>
              <a:t> 3.37, </a:t>
            </a:r>
          </a:p>
          <a:p>
            <a:r>
              <a:rPr lang="fr-FR" dirty="0"/>
              <a:t>…,</a:t>
            </a:r>
          </a:p>
          <a:p>
            <a:r>
              <a:rPr lang="fr-FR" dirty="0"/>
              <a:t>-2.19)</a:t>
            </a:r>
          </a:p>
        </p:txBody>
      </p:sp>
      <p:cxnSp>
        <p:nvCxnSpPr>
          <p:cNvPr id="41" name="Straight Arrow Connector 40">
            <a:extLst>
              <a:ext uri="{FF2B5EF4-FFF2-40B4-BE49-F238E27FC236}">
                <a16:creationId xmlns:a16="http://schemas.microsoft.com/office/drawing/2014/main" id="{8650DACC-D351-437B-B232-5D73AD4467C9}"/>
              </a:ext>
            </a:extLst>
          </p:cNvPr>
          <p:cNvCxnSpPr>
            <a:cxnSpLocks/>
          </p:cNvCxnSpPr>
          <p:nvPr/>
        </p:nvCxnSpPr>
        <p:spPr>
          <a:xfrm flipV="1">
            <a:off x="9137787" y="4637359"/>
            <a:ext cx="520279" cy="9536"/>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30019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Sommaire général</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dirty="0">
                <a:solidFill>
                  <a:schemeClr val="bg1">
                    <a:lumMod val="50000"/>
                  </a:schemeClr>
                </a:solidFill>
              </a:rPr>
              <a:t>Introduction au Traitement Automatique du Langage Naturel</a:t>
            </a:r>
          </a:p>
          <a:p>
            <a:r>
              <a:rPr lang="fr-FR" sz="2400" dirty="0">
                <a:solidFill>
                  <a:schemeClr val="bg1">
                    <a:lumMod val="50000"/>
                  </a:schemeClr>
                </a:solidFill>
              </a:rPr>
              <a:t>Première exploration d’un corpus (lexicométrie)</a:t>
            </a:r>
          </a:p>
          <a:p>
            <a:r>
              <a:rPr lang="fr-FR" sz="2400" dirty="0">
                <a:solidFill>
                  <a:schemeClr val="bg1">
                    <a:lumMod val="50000"/>
                  </a:schemeClr>
                </a:solidFill>
              </a:rPr>
              <a:t>Bibliothèques NLP</a:t>
            </a:r>
          </a:p>
          <a:p>
            <a:r>
              <a:rPr lang="fr-FR" sz="2400" dirty="0">
                <a:solidFill>
                  <a:schemeClr val="bg1">
                    <a:lumMod val="50000"/>
                  </a:schemeClr>
                </a:solidFill>
              </a:rPr>
              <a:t>Représentation vectorielle (par comptage)</a:t>
            </a:r>
          </a:p>
          <a:p>
            <a:r>
              <a:rPr lang="fr-FR" sz="2400" dirty="0">
                <a:solidFill>
                  <a:schemeClr val="bg1">
                    <a:lumMod val="50000"/>
                  </a:schemeClr>
                </a:solidFill>
              </a:rPr>
              <a:t>Analyse thématique</a:t>
            </a:r>
          </a:p>
          <a:p>
            <a:r>
              <a:rPr lang="fr-FR" sz="2400" dirty="0">
                <a:solidFill>
                  <a:schemeClr val="bg1">
                    <a:lumMod val="50000"/>
                  </a:schemeClr>
                </a:solidFill>
              </a:rPr>
              <a:t>Obtentions de groupes de mots</a:t>
            </a:r>
          </a:p>
          <a:p>
            <a:r>
              <a:rPr lang="fr-FR" sz="2400" dirty="0">
                <a:solidFill>
                  <a:schemeClr val="bg1">
                    <a:lumMod val="50000"/>
                  </a:schemeClr>
                </a:solidFill>
              </a:rPr>
              <a:t>Groupements de textes et réduction de dimensionnalité</a:t>
            </a:r>
          </a:p>
          <a:p>
            <a:r>
              <a:rPr lang="fr-FR" sz="2400" dirty="0">
                <a:solidFill>
                  <a:schemeClr val="bg1">
                    <a:lumMod val="50000"/>
                  </a:schemeClr>
                </a:solidFill>
              </a:rPr>
              <a:t>Autres méthodes d’analyse de corpus</a:t>
            </a:r>
          </a:p>
          <a:p>
            <a:r>
              <a:rPr lang="fr-FR" sz="2400" dirty="0">
                <a:solidFill>
                  <a:schemeClr val="bg1">
                    <a:lumMod val="50000"/>
                  </a:schemeClr>
                </a:solidFill>
              </a:rPr>
              <a:t>Classifications de textes et annotations</a:t>
            </a:r>
          </a:p>
          <a:p>
            <a:r>
              <a:rPr lang="fr-FR" sz="2400" dirty="0">
                <a:solidFill>
                  <a:schemeClr val="bg1">
                    <a:lumMod val="50000"/>
                  </a:schemeClr>
                </a:solidFill>
              </a:rPr>
              <a:t>Plongements de mots et </a:t>
            </a:r>
            <a:r>
              <a:rPr lang="fr-FR" sz="2400" dirty="0" err="1">
                <a:solidFill>
                  <a:schemeClr val="bg1">
                    <a:lumMod val="50000"/>
                  </a:schemeClr>
                </a:solidFill>
              </a:rPr>
              <a:t>Deep</a:t>
            </a:r>
            <a:r>
              <a:rPr lang="fr-FR" sz="2400" dirty="0">
                <a:solidFill>
                  <a:schemeClr val="bg1">
                    <a:lumMod val="50000"/>
                  </a:schemeClr>
                </a:solidFill>
              </a:rPr>
              <a:t> Learning en NLP</a:t>
            </a:r>
          </a:p>
          <a:p>
            <a:r>
              <a:rPr lang="fr-FR" sz="2400" b="1" dirty="0"/>
              <a:t>(récapitulatif)</a:t>
            </a:r>
          </a:p>
          <a:p>
            <a:endParaRPr lang="fr-FR" sz="2400" dirty="0"/>
          </a:p>
        </p:txBody>
      </p:sp>
    </p:spTree>
    <p:extLst>
      <p:ext uri="{BB962C8B-B14F-4D97-AF65-F5344CB8AC3E}">
        <p14:creationId xmlns:p14="http://schemas.microsoft.com/office/powerpoint/2010/main" val="38236307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Rectangle 163">
            <a:extLst>
              <a:ext uri="{FF2B5EF4-FFF2-40B4-BE49-F238E27FC236}">
                <a16:creationId xmlns:a16="http://schemas.microsoft.com/office/drawing/2014/main" id="{4C310A7F-3709-4A3C-8C55-A9B1BDA53D73}"/>
              </a:ext>
            </a:extLst>
          </p:cNvPr>
          <p:cNvSpPr/>
          <p:nvPr/>
        </p:nvSpPr>
        <p:spPr>
          <a:xfrm>
            <a:off x="717297" y="5652433"/>
            <a:ext cx="2102318" cy="1176592"/>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6" name="Rectangle 135">
            <a:extLst>
              <a:ext uri="{FF2B5EF4-FFF2-40B4-BE49-F238E27FC236}">
                <a16:creationId xmlns:a16="http://schemas.microsoft.com/office/drawing/2014/main" id="{811B712C-6EDB-456B-B925-C3FC524023BF}"/>
              </a:ext>
            </a:extLst>
          </p:cNvPr>
          <p:cNvSpPr/>
          <p:nvPr/>
        </p:nvSpPr>
        <p:spPr>
          <a:xfrm>
            <a:off x="4226929" y="5639457"/>
            <a:ext cx="2002417" cy="1176592"/>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 name="Rectangle 105">
            <a:extLst>
              <a:ext uri="{FF2B5EF4-FFF2-40B4-BE49-F238E27FC236}">
                <a16:creationId xmlns:a16="http://schemas.microsoft.com/office/drawing/2014/main" id="{C98C8A80-E1E4-4698-881B-81A08ADB3EAD}"/>
              </a:ext>
            </a:extLst>
          </p:cNvPr>
          <p:cNvSpPr/>
          <p:nvPr/>
        </p:nvSpPr>
        <p:spPr>
          <a:xfrm>
            <a:off x="10070571" y="2285627"/>
            <a:ext cx="1899866" cy="1257426"/>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299DC17C-C265-4C88-9761-C825F3A53421}"/>
              </a:ext>
            </a:extLst>
          </p:cNvPr>
          <p:cNvSpPr/>
          <p:nvPr/>
        </p:nvSpPr>
        <p:spPr>
          <a:xfrm>
            <a:off x="581748" y="1443137"/>
            <a:ext cx="816926" cy="907554"/>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a:extLst>
              <a:ext uri="{FF2B5EF4-FFF2-40B4-BE49-F238E27FC236}">
                <a16:creationId xmlns:a16="http://schemas.microsoft.com/office/drawing/2014/main" id="{4F8761CE-9D6E-40C5-8F4A-D8E784B7EE69}"/>
              </a:ext>
            </a:extLst>
          </p:cNvPr>
          <p:cNvSpPr>
            <a:spLocks noGrp="1"/>
          </p:cNvSpPr>
          <p:nvPr>
            <p:ph type="title"/>
          </p:nvPr>
        </p:nvSpPr>
        <p:spPr/>
        <p:txBody>
          <a:bodyPr>
            <a:normAutofit fontScale="90000"/>
          </a:bodyPr>
          <a:lstStyle/>
          <a:p>
            <a:r>
              <a:rPr lang="fr-FR" dirty="0"/>
              <a:t>Principales opérations de l’analyse textuelle</a:t>
            </a:r>
          </a:p>
        </p:txBody>
      </p:sp>
      <p:sp>
        <p:nvSpPr>
          <p:cNvPr id="3" name="Content Placeholder 2">
            <a:extLst>
              <a:ext uri="{FF2B5EF4-FFF2-40B4-BE49-F238E27FC236}">
                <a16:creationId xmlns:a16="http://schemas.microsoft.com/office/drawing/2014/main" id="{C31753CB-DFFC-4F01-A657-8BB59878D120}"/>
              </a:ext>
            </a:extLst>
          </p:cNvPr>
          <p:cNvSpPr>
            <a:spLocks noGrp="1"/>
          </p:cNvSpPr>
          <p:nvPr>
            <p:ph idx="1"/>
          </p:nvPr>
        </p:nvSpPr>
        <p:spPr>
          <a:xfrm flipH="1">
            <a:off x="623115" y="933671"/>
            <a:ext cx="45719" cy="253590"/>
          </a:xfrm>
        </p:spPr>
        <p:txBody>
          <a:bodyPr>
            <a:normAutofit fontScale="47500" lnSpcReduction="20000"/>
          </a:bodyPr>
          <a:lstStyle/>
          <a:p>
            <a:pPr marL="0" indent="0">
              <a:buNone/>
            </a:pPr>
            <a:r>
              <a:rPr lang="fr-FR" dirty="0"/>
              <a:t> </a:t>
            </a:r>
          </a:p>
        </p:txBody>
      </p:sp>
      <p:sp>
        <p:nvSpPr>
          <p:cNvPr id="7" name="Rectangle 6">
            <a:extLst>
              <a:ext uri="{FF2B5EF4-FFF2-40B4-BE49-F238E27FC236}">
                <a16:creationId xmlns:a16="http://schemas.microsoft.com/office/drawing/2014/main" id="{64E08336-846C-40D7-980A-819859E27012}"/>
              </a:ext>
            </a:extLst>
          </p:cNvPr>
          <p:cNvSpPr/>
          <p:nvPr/>
        </p:nvSpPr>
        <p:spPr>
          <a:xfrm>
            <a:off x="305021" y="1283891"/>
            <a:ext cx="914400" cy="914400"/>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1A961AB6-6A5A-48FC-B929-EEF9E7A7623B}"/>
              </a:ext>
            </a:extLst>
          </p:cNvPr>
          <p:cNvSpPr/>
          <p:nvPr/>
        </p:nvSpPr>
        <p:spPr>
          <a:xfrm>
            <a:off x="152621" y="1131491"/>
            <a:ext cx="914400" cy="914400"/>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 name="Straight Connector 9">
            <a:extLst>
              <a:ext uri="{FF2B5EF4-FFF2-40B4-BE49-F238E27FC236}">
                <a16:creationId xmlns:a16="http://schemas.microsoft.com/office/drawing/2014/main" id="{0E5FC484-7BC1-4772-A6A5-ABBC79FBFEFE}"/>
              </a:ext>
            </a:extLst>
          </p:cNvPr>
          <p:cNvCxnSpPr>
            <a:cxnSpLocks/>
          </p:cNvCxnSpPr>
          <p:nvPr/>
        </p:nvCxnSpPr>
        <p:spPr>
          <a:xfrm>
            <a:off x="342412" y="1283891"/>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E5C1135-1CEA-4661-AE7B-ED6390642588}"/>
              </a:ext>
            </a:extLst>
          </p:cNvPr>
          <p:cNvCxnSpPr>
            <a:cxnSpLocks/>
          </p:cNvCxnSpPr>
          <p:nvPr/>
        </p:nvCxnSpPr>
        <p:spPr>
          <a:xfrm>
            <a:off x="221562" y="1443137"/>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411EEC-A70F-4772-A41F-4886293EE5AD}"/>
              </a:ext>
            </a:extLst>
          </p:cNvPr>
          <p:cNvCxnSpPr>
            <a:cxnSpLocks/>
          </p:cNvCxnSpPr>
          <p:nvPr/>
        </p:nvCxnSpPr>
        <p:spPr>
          <a:xfrm>
            <a:off x="225192" y="1588691"/>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1F89234-5DAB-411B-A12D-0D78328BD99B}"/>
              </a:ext>
            </a:extLst>
          </p:cNvPr>
          <p:cNvCxnSpPr>
            <a:cxnSpLocks/>
          </p:cNvCxnSpPr>
          <p:nvPr/>
        </p:nvCxnSpPr>
        <p:spPr>
          <a:xfrm>
            <a:off x="215757" y="1741091"/>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6D20CDF-2DEE-401C-B8E8-B59060E3E774}"/>
              </a:ext>
            </a:extLst>
          </p:cNvPr>
          <p:cNvCxnSpPr>
            <a:cxnSpLocks/>
          </p:cNvCxnSpPr>
          <p:nvPr/>
        </p:nvCxnSpPr>
        <p:spPr>
          <a:xfrm>
            <a:off x="228416" y="1896914"/>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9B2902F-D1E8-4BE7-A3D9-2932C92D2B3A}"/>
              </a:ext>
            </a:extLst>
          </p:cNvPr>
          <p:cNvSpPr txBox="1"/>
          <p:nvPr/>
        </p:nvSpPr>
        <p:spPr>
          <a:xfrm>
            <a:off x="215757" y="2406685"/>
            <a:ext cx="896399" cy="646331"/>
          </a:xfrm>
          <a:prstGeom prst="rect">
            <a:avLst/>
          </a:prstGeom>
          <a:noFill/>
        </p:spPr>
        <p:txBody>
          <a:bodyPr wrap="square" rtlCol="0">
            <a:spAutoFit/>
          </a:bodyPr>
          <a:lstStyle/>
          <a:p>
            <a:r>
              <a:rPr lang="fr-FR" b="1" dirty="0"/>
              <a:t>Corpus </a:t>
            </a:r>
          </a:p>
          <a:p>
            <a:r>
              <a:rPr lang="fr-FR" b="1" dirty="0"/>
              <a:t>textuel</a:t>
            </a:r>
          </a:p>
        </p:txBody>
      </p:sp>
      <p:sp>
        <p:nvSpPr>
          <p:cNvPr id="18" name="Cube 17">
            <a:extLst>
              <a:ext uri="{FF2B5EF4-FFF2-40B4-BE49-F238E27FC236}">
                <a16:creationId xmlns:a16="http://schemas.microsoft.com/office/drawing/2014/main" id="{00A0CB5C-9E81-4E4E-8033-680D47D983D9}"/>
              </a:ext>
            </a:extLst>
          </p:cNvPr>
          <p:cNvSpPr/>
          <p:nvPr/>
        </p:nvSpPr>
        <p:spPr>
          <a:xfrm>
            <a:off x="3927733" y="1549231"/>
            <a:ext cx="1216152" cy="1349624"/>
          </a:xfrm>
          <a:prstGeom prst="cube">
            <a:avLst>
              <a:gd name="adj" fmla="val 154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TextBox 18">
            <a:extLst>
              <a:ext uri="{FF2B5EF4-FFF2-40B4-BE49-F238E27FC236}">
                <a16:creationId xmlns:a16="http://schemas.microsoft.com/office/drawing/2014/main" id="{95DBBC97-C7D7-4517-84F7-6E35C3DCBF57}"/>
              </a:ext>
            </a:extLst>
          </p:cNvPr>
          <p:cNvSpPr txBox="1"/>
          <p:nvPr/>
        </p:nvSpPr>
        <p:spPr>
          <a:xfrm>
            <a:off x="3943716" y="2931655"/>
            <a:ext cx="896399" cy="646331"/>
          </a:xfrm>
          <a:prstGeom prst="rect">
            <a:avLst/>
          </a:prstGeom>
          <a:noFill/>
        </p:spPr>
        <p:txBody>
          <a:bodyPr wrap="none" rtlCol="0">
            <a:spAutoFit/>
          </a:bodyPr>
          <a:lstStyle/>
          <a:p>
            <a:r>
              <a:rPr lang="fr-FR" b="1" dirty="0"/>
              <a:t>Corpus </a:t>
            </a:r>
          </a:p>
          <a:p>
            <a:r>
              <a:rPr lang="fr-FR" b="1" dirty="0"/>
              <a:t>annoté</a:t>
            </a:r>
          </a:p>
        </p:txBody>
      </p:sp>
      <p:cxnSp>
        <p:nvCxnSpPr>
          <p:cNvPr id="21" name="Straight Arrow Connector 20">
            <a:extLst>
              <a:ext uri="{FF2B5EF4-FFF2-40B4-BE49-F238E27FC236}">
                <a16:creationId xmlns:a16="http://schemas.microsoft.com/office/drawing/2014/main" id="{D5060531-5836-4A8D-8F74-999EE118EF32}"/>
              </a:ext>
            </a:extLst>
          </p:cNvPr>
          <p:cNvCxnSpPr>
            <a:cxnSpLocks/>
          </p:cNvCxnSpPr>
          <p:nvPr/>
        </p:nvCxnSpPr>
        <p:spPr>
          <a:xfrm>
            <a:off x="1654072" y="2093783"/>
            <a:ext cx="2029925" cy="418183"/>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E6B1EA3-797D-4B32-A38B-CF306C035202}"/>
              </a:ext>
            </a:extLst>
          </p:cNvPr>
          <p:cNvSpPr txBox="1"/>
          <p:nvPr/>
        </p:nvSpPr>
        <p:spPr>
          <a:xfrm>
            <a:off x="1496148" y="987534"/>
            <a:ext cx="1649491" cy="1077218"/>
          </a:xfrm>
          <a:prstGeom prst="rect">
            <a:avLst/>
          </a:prstGeom>
          <a:noFill/>
        </p:spPr>
        <p:txBody>
          <a:bodyPr wrap="none" rtlCol="0">
            <a:spAutoFit/>
          </a:bodyPr>
          <a:lstStyle/>
          <a:p>
            <a:r>
              <a:rPr lang="fr-FR" sz="1600" b="1" dirty="0">
                <a:solidFill>
                  <a:srgbClr val="0070C0"/>
                </a:solidFill>
              </a:rPr>
              <a:t>Préparation</a:t>
            </a:r>
          </a:p>
          <a:p>
            <a:pPr marL="285750" indent="-285750">
              <a:buFontTx/>
              <a:buChar char="-"/>
            </a:pPr>
            <a:r>
              <a:rPr lang="fr-FR" sz="1600" dirty="0">
                <a:solidFill>
                  <a:srgbClr val="0070C0"/>
                </a:solidFill>
              </a:rPr>
              <a:t>Normalisation</a:t>
            </a:r>
          </a:p>
          <a:p>
            <a:pPr marL="285750" indent="-285750">
              <a:buFontTx/>
              <a:buChar char="-"/>
            </a:pPr>
            <a:r>
              <a:rPr lang="fr-FR" sz="1600" dirty="0" err="1">
                <a:solidFill>
                  <a:srgbClr val="0070C0"/>
                </a:solidFill>
              </a:rPr>
              <a:t>Tokénisation</a:t>
            </a:r>
            <a:endParaRPr lang="fr-FR" sz="1600" dirty="0">
              <a:solidFill>
                <a:srgbClr val="0070C0"/>
              </a:solidFill>
            </a:endParaRPr>
          </a:p>
          <a:p>
            <a:pPr marL="285750" indent="-285750">
              <a:buFontTx/>
              <a:buChar char="-"/>
            </a:pPr>
            <a:r>
              <a:rPr lang="fr-FR" sz="1600" dirty="0">
                <a:solidFill>
                  <a:srgbClr val="0070C0"/>
                </a:solidFill>
              </a:rPr>
              <a:t>Orthographe</a:t>
            </a:r>
            <a:endParaRPr lang="fr-FR" dirty="0">
              <a:solidFill>
                <a:srgbClr val="0070C0"/>
              </a:solidFill>
            </a:endParaRPr>
          </a:p>
        </p:txBody>
      </p:sp>
      <p:sp>
        <p:nvSpPr>
          <p:cNvPr id="24" name="TextBox 23">
            <a:extLst>
              <a:ext uri="{FF2B5EF4-FFF2-40B4-BE49-F238E27FC236}">
                <a16:creationId xmlns:a16="http://schemas.microsoft.com/office/drawing/2014/main" id="{A4636CEC-27D0-4075-97E3-BFB779A13B81}"/>
              </a:ext>
            </a:extLst>
          </p:cNvPr>
          <p:cNvSpPr txBox="1"/>
          <p:nvPr/>
        </p:nvSpPr>
        <p:spPr>
          <a:xfrm>
            <a:off x="1678283" y="2543750"/>
            <a:ext cx="2548646" cy="1323439"/>
          </a:xfrm>
          <a:prstGeom prst="rect">
            <a:avLst/>
          </a:prstGeom>
          <a:noFill/>
        </p:spPr>
        <p:txBody>
          <a:bodyPr wrap="none" rtlCol="0">
            <a:spAutoFit/>
          </a:bodyPr>
          <a:lstStyle/>
          <a:p>
            <a:r>
              <a:rPr lang="fr-FR" sz="1600" b="1" dirty="0">
                <a:solidFill>
                  <a:srgbClr val="0070C0"/>
                </a:solidFill>
              </a:rPr>
              <a:t>Traitements NLP</a:t>
            </a:r>
          </a:p>
          <a:p>
            <a:pPr marL="285750" indent="-285750">
              <a:buFontTx/>
              <a:buChar char="-"/>
            </a:pPr>
            <a:r>
              <a:rPr lang="fr-FR" sz="1600" dirty="0">
                <a:solidFill>
                  <a:srgbClr val="0070C0"/>
                </a:solidFill>
              </a:rPr>
              <a:t>Lemmatisation</a:t>
            </a:r>
          </a:p>
          <a:p>
            <a:pPr marL="285750" indent="-285750">
              <a:buFontTx/>
              <a:buChar char="-"/>
            </a:pPr>
            <a:r>
              <a:rPr lang="fr-FR" sz="1600" dirty="0">
                <a:solidFill>
                  <a:srgbClr val="0070C0"/>
                </a:solidFill>
              </a:rPr>
              <a:t>Morphosyntaxe</a:t>
            </a:r>
          </a:p>
          <a:p>
            <a:pPr marL="285750" indent="-285750">
              <a:buFontTx/>
              <a:buChar char="-"/>
            </a:pPr>
            <a:r>
              <a:rPr lang="fr-FR" sz="1600" dirty="0">
                <a:solidFill>
                  <a:srgbClr val="0070C0"/>
                </a:solidFill>
              </a:rPr>
              <a:t>Extraction information</a:t>
            </a:r>
          </a:p>
          <a:p>
            <a:r>
              <a:rPr lang="fr-FR" sz="1600" dirty="0">
                <a:solidFill>
                  <a:srgbClr val="0070C0"/>
                </a:solidFill>
              </a:rPr>
              <a:t>      (NER, rôles sémantiques)</a:t>
            </a:r>
            <a:endParaRPr lang="fr-FR" dirty="0">
              <a:solidFill>
                <a:srgbClr val="0070C0"/>
              </a:solidFill>
            </a:endParaRPr>
          </a:p>
        </p:txBody>
      </p:sp>
      <p:cxnSp>
        <p:nvCxnSpPr>
          <p:cNvPr id="27" name="Straight Connector 26">
            <a:extLst>
              <a:ext uri="{FF2B5EF4-FFF2-40B4-BE49-F238E27FC236}">
                <a16:creationId xmlns:a16="http://schemas.microsoft.com/office/drawing/2014/main" id="{D743770C-164B-4B22-A974-EA51C914C03D}"/>
              </a:ext>
            </a:extLst>
          </p:cNvPr>
          <p:cNvCxnSpPr>
            <a:cxnSpLocks/>
          </p:cNvCxnSpPr>
          <p:nvPr/>
        </p:nvCxnSpPr>
        <p:spPr>
          <a:xfrm>
            <a:off x="4123404" y="1841241"/>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693E5E4-2BCB-44D6-9656-2BB6874FAFA7}"/>
              </a:ext>
            </a:extLst>
          </p:cNvPr>
          <p:cNvCxnSpPr>
            <a:cxnSpLocks/>
          </p:cNvCxnSpPr>
          <p:nvPr/>
        </p:nvCxnSpPr>
        <p:spPr>
          <a:xfrm>
            <a:off x="4009407" y="2090094"/>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6FBD155-9B16-48F1-83D0-55BABE7EDB6B}"/>
              </a:ext>
            </a:extLst>
          </p:cNvPr>
          <p:cNvCxnSpPr>
            <a:cxnSpLocks/>
          </p:cNvCxnSpPr>
          <p:nvPr/>
        </p:nvCxnSpPr>
        <p:spPr>
          <a:xfrm>
            <a:off x="4009408" y="2285626"/>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FEC8F26-0DCB-41F9-B2AA-5CBAA7E3F698}"/>
              </a:ext>
            </a:extLst>
          </p:cNvPr>
          <p:cNvCxnSpPr>
            <a:cxnSpLocks/>
          </p:cNvCxnSpPr>
          <p:nvPr/>
        </p:nvCxnSpPr>
        <p:spPr>
          <a:xfrm>
            <a:off x="4009410" y="2742826"/>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B7F1F1F-39C5-49FE-A18D-7A7B84A25E48}"/>
              </a:ext>
            </a:extLst>
          </p:cNvPr>
          <p:cNvCxnSpPr>
            <a:cxnSpLocks/>
          </p:cNvCxnSpPr>
          <p:nvPr/>
        </p:nvCxnSpPr>
        <p:spPr>
          <a:xfrm>
            <a:off x="373962" y="1893491"/>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7BF4719-BCB0-4326-A1BF-2B98B7437C16}"/>
              </a:ext>
            </a:extLst>
          </p:cNvPr>
          <p:cNvCxnSpPr/>
          <p:nvPr/>
        </p:nvCxnSpPr>
        <p:spPr>
          <a:xfrm>
            <a:off x="4009410" y="2516914"/>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0FB25E62-D11E-4376-AD3D-4CCFFB236E6C}"/>
              </a:ext>
            </a:extLst>
          </p:cNvPr>
          <p:cNvSpPr/>
          <p:nvPr/>
        </p:nvSpPr>
        <p:spPr>
          <a:xfrm>
            <a:off x="4068587" y="2017583"/>
            <a:ext cx="418674"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Oval 33">
            <a:extLst>
              <a:ext uri="{FF2B5EF4-FFF2-40B4-BE49-F238E27FC236}">
                <a16:creationId xmlns:a16="http://schemas.microsoft.com/office/drawing/2014/main" id="{BC8FC7E2-401D-4B79-94BF-9398FAF39097}"/>
              </a:ext>
            </a:extLst>
          </p:cNvPr>
          <p:cNvSpPr/>
          <p:nvPr/>
        </p:nvSpPr>
        <p:spPr>
          <a:xfrm>
            <a:off x="4487261" y="1748539"/>
            <a:ext cx="212179" cy="22591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Oval 34">
            <a:extLst>
              <a:ext uri="{FF2B5EF4-FFF2-40B4-BE49-F238E27FC236}">
                <a16:creationId xmlns:a16="http://schemas.microsoft.com/office/drawing/2014/main" id="{C00B71A1-CFB9-4D1D-B19B-282FEA198A93}"/>
              </a:ext>
            </a:extLst>
          </p:cNvPr>
          <p:cNvSpPr/>
          <p:nvPr/>
        </p:nvSpPr>
        <p:spPr>
          <a:xfrm>
            <a:off x="4264808" y="2395893"/>
            <a:ext cx="222453" cy="19760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Rounded Corners 35">
            <a:extLst>
              <a:ext uri="{FF2B5EF4-FFF2-40B4-BE49-F238E27FC236}">
                <a16:creationId xmlns:a16="http://schemas.microsoft.com/office/drawing/2014/main" id="{24C2F1DD-B6DD-4E79-BB2F-99625BDFEE0B}"/>
              </a:ext>
            </a:extLst>
          </p:cNvPr>
          <p:cNvSpPr/>
          <p:nvPr/>
        </p:nvSpPr>
        <p:spPr>
          <a:xfrm>
            <a:off x="4068587" y="2663937"/>
            <a:ext cx="418674" cy="152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Isosceles Triangle 36">
            <a:extLst>
              <a:ext uri="{FF2B5EF4-FFF2-40B4-BE49-F238E27FC236}">
                <a16:creationId xmlns:a16="http://schemas.microsoft.com/office/drawing/2014/main" id="{2B2ACD3E-5D83-4A96-B133-F8FA60A1DC12}"/>
              </a:ext>
            </a:extLst>
          </p:cNvPr>
          <p:cNvSpPr/>
          <p:nvPr/>
        </p:nvSpPr>
        <p:spPr>
          <a:xfrm>
            <a:off x="4575598" y="2612669"/>
            <a:ext cx="319315" cy="19635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8" name="Straight Arrow Connector 37">
            <a:extLst>
              <a:ext uri="{FF2B5EF4-FFF2-40B4-BE49-F238E27FC236}">
                <a16:creationId xmlns:a16="http://schemas.microsoft.com/office/drawing/2014/main" id="{A2FE37C6-B830-41C8-9B6C-4E50265606BE}"/>
              </a:ext>
            </a:extLst>
          </p:cNvPr>
          <p:cNvCxnSpPr>
            <a:cxnSpLocks/>
          </p:cNvCxnSpPr>
          <p:nvPr/>
        </p:nvCxnSpPr>
        <p:spPr>
          <a:xfrm>
            <a:off x="5428342" y="2535878"/>
            <a:ext cx="2904128"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D37463E-9EA4-4896-9EA8-004A546FA3B7}"/>
              </a:ext>
            </a:extLst>
          </p:cNvPr>
          <p:cNvSpPr txBox="1"/>
          <p:nvPr/>
        </p:nvSpPr>
        <p:spPr>
          <a:xfrm>
            <a:off x="5246822" y="1374871"/>
            <a:ext cx="3451750" cy="1107996"/>
          </a:xfrm>
          <a:prstGeom prst="rect">
            <a:avLst/>
          </a:prstGeom>
          <a:noFill/>
        </p:spPr>
        <p:txBody>
          <a:bodyPr wrap="square" rtlCol="0">
            <a:spAutoFit/>
          </a:bodyPr>
          <a:lstStyle/>
          <a:p>
            <a:r>
              <a:rPr lang="fr-FR" sz="1600" b="1" dirty="0">
                <a:solidFill>
                  <a:srgbClr val="0070C0"/>
                </a:solidFill>
              </a:rPr>
              <a:t>Analyse de corpus, lexicométrie</a:t>
            </a:r>
          </a:p>
          <a:p>
            <a:pPr marL="285750" indent="-285750">
              <a:buFontTx/>
              <a:buChar char="-"/>
            </a:pPr>
            <a:r>
              <a:rPr lang="fr-FR" sz="1600" dirty="0">
                <a:solidFill>
                  <a:srgbClr val="0070C0"/>
                </a:solidFill>
              </a:rPr>
              <a:t>Fréquences, Gf-</a:t>
            </a:r>
            <a:r>
              <a:rPr lang="fr-FR" sz="1600" dirty="0" err="1">
                <a:solidFill>
                  <a:srgbClr val="0070C0"/>
                </a:solidFill>
              </a:rPr>
              <a:t>idf</a:t>
            </a:r>
            <a:endParaRPr lang="fr-FR" sz="1600" dirty="0">
              <a:solidFill>
                <a:srgbClr val="0070C0"/>
              </a:solidFill>
            </a:endParaRPr>
          </a:p>
          <a:p>
            <a:pPr marL="285750" indent="-285750">
              <a:buFontTx/>
              <a:buChar char="-"/>
            </a:pPr>
            <a:r>
              <a:rPr lang="fr-FR" sz="1600" dirty="0">
                <a:solidFill>
                  <a:srgbClr val="0070C0"/>
                </a:solidFill>
              </a:rPr>
              <a:t>Information mutuelle entre termes</a:t>
            </a:r>
          </a:p>
          <a:p>
            <a:pPr marL="285750" indent="-285750">
              <a:buFontTx/>
              <a:buChar char="-"/>
            </a:pPr>
            <a:r>
              <a:rPr lang="fr-FR" sz="1600" dirty="0">
                <a:solidFill>
                  <a:srgbClr val="0070C0"/>
                </a:solidFill>
              </a:rPr>
              <a:t>Spécificité</a:t>
            </a:r>
            <a:endParaRPr lang="fr-FR" dirty="0">
              <a:solidFill>
                <a:srgbClr val="0070C0"/>
              </a:solidFill>
            </a:endParaRPr>
          </a:p>
        </p:txBody>
      </p:sp>
      <p:cxnSp>
        <p:nvCxnSpPr>
          <p:cNvPr id="41" name="Straight Arrow Connector 40">
            <a:extLst>
              <a:ext uri="{FF2B5EF4-FFF2-40B4-BE49-F238E27FC236}">
                <a16:creationId xmlns:a16="http://schemas.microsoft.com/office/drawing/2014/main" id="{11CB7424-DCD3-4CA3-933A-EF3889364AE9}"/>
              </a:ext>
            </a:extLst>
          </p:cNvPr>
          <p:cNvCxnSpPr>
            <a:cxnSpLocks/>
          </p:cNvCxnSpPr>
          <p:nvPr/>
        </p:nvCxnSpPr>
        <p:spPr>
          <a:xfrm>
            <a:off x="5269404" y="2898855"/>
            <a:ext cx="2598059" cy="70989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95305AC-7C03-410F-96DB-488A28AE194D}"/>
              </a:ext>
            </a:extLst>
          </p:cNvPr>
          <p:cNvSpPr txBox="1"/>
          <p:nvPr/>
        </p:nvSpPr>
        <p:spPr>
          <a:xfrm>
            <a:off x="4793056" y="3287449"/>
            <a:ext cx="3451750" cy="1569660"/>
          </a:xfrm>
          <a:prstGeom prst="rect">
            <a:avLst/>
          </a:prstGeom>
          <a:noFill/>
        </p:spPr>
        <p:txBody>
          <a:bodyPr wrap="square" rtlCol="0">
            <a:spAutoFit/>
          </a:bodyPr>
          <a:lstStyle/>
          <a:p>
            <a:r>
              <a:rPr lang="fr-FR" sz="1600" b="1" dirty="0">
                <a:solidFill>
                  <a:srgbClr val="0070C0"/>
                </a:solidFill>
              </a:rPr>
              <a:t>Vectorisation</a:t>
            </a:r>
          </a:p>
          <a:p>
            <a:pPr marL="285750" indent="-285750">
              <a:buFontTx/>
              <a:buChar char="-"/>
            </a:pPr>
            <a:r>
              <a:rPr lang="fr-FR" sz="1600" dirty="0">
                <a:solidFill>
                  <a:srgbClr val="0070C0"/>
                </a:solidFill>
              </a:rPr>
              <a:t>Matrices termes-documents</a:t>
            </a:r>
          </a:p>
          <a:p>
            <a:r>
              <a:rPr lang="fr-FR" sz="1600" dirty="0">
                <a:solidFill>
                  <a:srgbClr val="0070C0"/>
                </a:solidFill>
              </a:rPr>
              <a:t>       (1/0, fréquence, </a:t>
            </a:r>
            <a:r>
              <a:rPr lang="fr-FR" sz="1600" dirty="0" err="1">
                <a:solidFill>
                  <a:srgbClr val="0070C0"/>
                </a:solidFill>
              </a:rPr>
              <a:t>tf-idf</a:t>
            </a:r>
            <a:r>
              <a:rPr lang="fr-FR" sz="1600" dirty="0">
                <a:solidFill>
                  <a:srgbClr val="0070C0"/>
                </a:solidFill>
              </a:rPr>
              <a:t>)</a:t>
            </a:r>
          </a:p>
          <a:p>
            <a:pPr marL="285750" indent="-285750">
              <a:buFontTx/>
              <a:buChar char="-"/>
            </a:pPr>
            <a:r>
              <a:rPr lang="fr-FR" sz="1600" dirty="0">
                <a:solidFill>
                  <a:srgbClr val="0070C0"/>
                </a:solidFill>
              </a:rPr>
              <a:t>Réduction de dimensionnalité</a:t>
            </a:r>
          </a:p>
          <a:p>
            <a:r>
              <a:rPr lang="fr-FR" sz="1600" dirty="0">
                <a:solidFill>
                  <a:srgbClr val="0070C0"/>
                </a:solidFill>
              </a:rPr>
              <a:t>      (ACP, LSA, t-SNE, UMAP)</a:t>
            </a:r>
          </a:p>
          <a:p>
            <a:r>
              <a:rPr lang="fr-FR" sz="1600" dirty="0">
                <a:solidFill>
                  <a:srgbClr val="0070C0"/>
                </a:solidFill>
              </a:rPr>
              <a:t>-     DL (doc2vect, word2vect, BERT)</a:t>
            </a:r>
            <a:endParaRPr lang="fr-FR" dirty="0">
              <a:solidFill>
                <a:srgbClr val="0070C0"/>
              </a:solidFill>
            </a:endParaRPr>
          </a:p>
        </p:txBody>
      </p:sp>
      <p:sp>
        <p:nvSpPr>
          <p:cNvPr id="43" name="Left Bracket 42">
            <a:extLst>
              <a:ext uri="{FF2B5EF4-FFF2-40B4-BE49-F238E27FC236}">
                <a16:creationId xmlns:a16="http://schemas.microsoft.com/office/drawing/2014/main" id="{6BA34EB8-62B0-4F14-B965-CC856A5362B6}"/>
              </a:ext>
            </a:extLst>
          </p:cNvPr>
          <p:cNvSpPr/>
          <p:nvPr/>
        </p:nvSpPr>
        <p:spPr>
          <a:xfrm>
            <a:off x="8040706" y="3334587"/>
            <a:ext cx="73152" cy="914400"/>
          </a:xfrm>
          <a:prstGeom prst="leftBracket">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4" name="Right Bracket 43">
            <a:extLst>
              <a:ext uri="{FF2B5EF4-FFF2-40B4-BE49-F238E27FC236}">
                <a16:creationId xmlns:a16="http://schemas.microsoft.com/office/drawing/2014/main" id="{544AC38F-DA6C-469F-B7A0-C8C0CAE2DD7B}"/>
              </a:ext>
            </a:extLst>
          </p:cNvPr>
          <p:cNvSpPr/>
          <p:nvPr/>
        </p:nvSpPr>
        <p:spPr>
          <a:xfrm>
            <a:off x="9015787" y="3334587"/>
            <a:ext cx="73152" cy="914400"/>
          </a:xfrm>
          <a:prstGeom prst="rightBracket">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5" name="TextBox 44">
            <a:extLst>
              <a:ext uri="{FF2B5EF4-FFF2-40B4-BE49-F238E27FC236}">
                <a16:creationId xmlns:a16="http://schemas.microsoft.com/office/drawing/2014/main" id="{9F348AE9-37EE-4B57-BA85-D14C69EB6261}"/>
              </a:ext>
            </a:extLst>
          </p:cNvPr>
          <p:cNvSpPr txBox="1"/>
          <p:nvPr/>
        </p:nvSpPr>
        <p:spPr>
          <a:xfrm>
            <a:off x="8040706" y="3325657"/>
            <a:ext cx="981359" cy="923330"/>
          </a:xfrm>
          <a:prstGeom prst="rect">
            <a:avLst/>
          </a:prstGeom>
          <a:noFill/>
        </p:spPr>
        <p:txBody>
          <a:bodyPr wrap="none" rtlCol="0">
            <a:spAutoFit/>
          </a:bodyPr>
          <a:lstStyle/>
          <a:p>
            <a:r>
              <a:rPr lang="fr-FR" dirty="0"/>
              <a:t>1 0 1 3 4</a:t>
            </a:r>
          </a:p>
          <a:p>
            <a:r>
              <a:rPr lang="fr-FR" dirty="0"/>
              <a:t>2 1 0 0 1</a:t>
            </a:r>
          </a:p>
          <a:p>
            <a:r>
              <a:rPr lang="fr-FR" dirty="0"/>
              <a:t>0 1 2 0 0</a:t>
            </a:r>
          </a:p>
        </p:txBody>
      </p:sp>
      <p:cxnSp>
        <p:nvCxnSpPr>
          <p:cNvPr id="56" name="Straight Arrow Connector 55">
            <a:extLst>
              <a:ext uri="{FF2B5EF4-FFF2-40B4-BE49-F238E27FC236}">
                <a16:creationId xmlns:a16="http://schemas.microsoft.com/office/drawing/2014/main" id="{3E10E03F-1A11-4195-AB6E-2C2CF7758A4E}"/>
              </a:ext>
            </a:extLst>
          </p:cNvPr>
          <p:cNvCxnSpPr>
            <a:cxnSpLocks/>
          </p:cNvCxnSpPr>
          <p:nvPr/>
        </p:nvCxnSpPr>
        <p:spPr>
          <a:xfrm>
            <a:off x="2044486" y="4907845"/>
            <a:ext cx="0" cy="673183"/>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3B0B8DFC-8E5B-4D33-B8DF-E9E520786173}"/>
              </a:ext>
            </a:extLst>
          </p:cNvPr>
          <p:cNvCxnSpPr>
            <a:cxnSpLocks/>
          </p:cNvCxnSpPr>
          <p:nvPr/>
        </p:nvCxnSpPr>
        <p:spPr>
          <a:xfrm flipH="1" flipV="1">
            <a:off x="2044486" y="4913506"/>
            <a:ext cx="6069373" cy="41950"/>
          </a:xfrm>
          <a:prstGeom prst="straightConnector1">
            <a:avLst/>
          </a:prstGeom>
          <a:ln w="63500">
            <a:tailEnd type="non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9A1FBB6-EC7E-4529-B33C-60BB72976602}"/>
              </a:ext>
            </a:extLst>
          </p:cNvPr>
          <p:cNvCxnSpPr>
            <a:cxnSpLocks/>
          </p:cNvCxnSpPr>
          <p:nvPr/>
        </p:nvCxnSpPr>
        <p:spPr>
          <a:xfrm>
            <a:off x="8080972" y="4428422"/>
            <a:ext cx="0" cy="527034"/>
          </a:xfrm>
          <a:prstGeom prst="straightConnector1">
            <a:avLst/>
          </a:prstGeom>
          <a:ln w="63500">
            <a:tailEnd type="non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F88AF2A1-89AD-4D71-A9FA-A63B07D2005D}"/>
              </a:ext>
            </a:extLst>
          </p:cNvPr>
          <p:cNvSpPr txBox="1"/>
          <p:nvPr/>
        </p:nvSpPr>
        <p:spPr>
          <a:xfrm>
            <a:off x="59038" y="4985707"/>
            <a:ext cx="1891865" cy="584775"/>
          </a:xfrm>
          <a:prstGeom prst="rect">
            <a:avLst/>
          </a:prstGeom>
          <a:noFill/>
        </p:spPr>
        <p:txBody>
          <a:bodyPr wrap="none" rtlCol="0">
            <a:spAutoFit/>
          </a:bodyPr>
          <a:lstStyle/>
          <a:p>
            <a:r>
              <a:rPr lang="fr-FR" sz="1600" b="1" dirty="0">
                <a:solidFill>
                  <a:srgbClr val="0070C0"/>
                </a:solidFill>
              </a:rPr>
              <a:t>Analyse thématique</a:t>
            </a:r>
          </a:p>
          <a:p>
            <a:r>
              <a:rPr lang="fr-FR" sz="1600" dirty="0">
                <a:solidFill>
                  <a:srgbClr val="0070C0"/>
                </a:solidFill>
              </a:rPr>
              <a:t>LDA, NMF</a:t>
            </a:r>
          </a:p>
        </p:txBody>
      </p:sp>
      <p:cxnSp>
        <p:nvCxnSpPr>
          <p:cNvPr id="65" name="Straight Arrow Connector 64">
            <a:extLst>
              <a:ext uri="{FF2B5EF4-FFF2-40B4-BE49-F238E27FC236}">
                <a16:creationId xmlns:a16="http://schemas.microsoft.com/office/drawing/2014/main" id="{B422FB50-21EE-4DB0-8148-13BBFE1A0533}"/>
              </a:ext>
            </a:extLst>
          </p:cNvPr>
          <p:cNvCxnSpPr>
            <a:cxnSpLocks/>
          </p:cNvCxnSpPr>
          <p:nvPr/>
        </p:nvCxnSpPr>
        <p:spPr>
          <a:xfrm flipH="1">
            <a:off x="8531385" y="4437217"/>
            <a:ext cx="3772" cy="781756"/>
          </a:xfrm>
          <a:prstGeom prst="straightConnector1">
            <a:avLst/>
          </a:prstGeom>
          <a:ln w="63500">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6FD97689-C18E-4B5B-B335-0B03F424FCFA}"/>
              </a:ext>
            </a:extLst>
          </p:cNvPr>
          <p:cNvCxnSpPr>
            <a:cxnSpLocks/>
          </p:cNvCxnSpPr>
          <p:nvPr/>
        </p:nvCxnSpPr>
        <p:spPr>
          <a:xfrm flipH="1">
            <a:off x="5869017" y="5218973"/>
            <a:ext cx="2662369" cy="0"/>
          </a:xfrm>
          <a:prstGeom prst="straightConnector1">
            <a:avLst/>
          </a:prstGeom>
          <a:ln w="63500">
            <a:tailEnd type="non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8400714-01FE-4EB0-8C4F-67E8D4E46081}"/>
              </a:ext>
            </a:extLst>
          </p:cNvPr>
          <p:cNvCxnSpPr>
            <a:cxnSpLocks/>
          </p:cNvCxnSpPr>
          <p:nvPr/>
        </p:nvCxnSpPr>
        <p:spPr>
          <a:xfrm>
            <a:off x="5895374" y="5218973"/>
            <a:ext cx="0" cy="319023"/>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1DA94974-87FE-4023-834A-10E793144666}"/>
              </a:ext>
            </a:extLst>
          </p:cNvPr>
          <p:cNvSpPr txBox="1"/>
          <p:nvPr/>
        </p:nvSpPr>
        <p:spPr>
          <a:xfrm>
            <a:off x="3357749" y="5014112"/>
            <a:ext cx="2385268" cy="584775"/>
          </a:xfrm>
          <a:prstGeom prst="rect">
            <a:avLst/>
          </a:prstGeom>
          <a:noFill/>
        </p:spPr>
        <p:txBody>
          <a:bodyPr wrap="none" rtlCol="0">
            <a:spAutoFit/>
          </a:bodyPr>
          <a:lstStyle/>
          <a:p>
            <a:r>
              <a:rPr lang="fr-FR" sz="1600" b="1" dirty="0">
                <a:solidFill>
                  <a:srgbClr val="0070C0"/>
                </a:solidFill>
              </a:rPr>
              <a:t>Groupement</a:t>
            </a:r>
          </a:p>
          <a:p>
            <a:r>
              <a:rPr lang="fr-FR" sz="1600" dirty="0">
                <a:solidFill>
                  <a:srgbClr val="0070C0"/>
                </a:solidFill>
              </a:rPr>
              <a:t>K-</a:t>
            </a:r>
            <a:r>
              <a:rPr lang="fr-FR" sz="1600" dirty="0" err="1">
                <a:solidFill>
                  <a:srgbClr val="0070C0"/>
                </a:solidFill>
              </a:rPr>
              <a:t>Means</a:t>
            </a:r>
            <a:r>
              <a:rPr lang="fr-FR" sz="1600" dirty="0">
                <a:solidFill>
                  <a:srgbClr val="0070C0"/>
                </a:solidFill>
              </a:rPr>
              <a:t>, HDBSCAN, Ward</a:t>
            </a:r>
          </a:p>
        </p:txBody>
      </p:sp>
      <p:cxnSp>
        <p:nvCxnSpPr>
          <p:cNvPr id="74" name="Straight Arrow Connector 73">
            <a:extLst>
              <a:ext uri="{FF2B5EF4-FFF2-40B4-BE49-F238E27FC236}">
                <a16:creationId xmlns:a16="http://schemas.microsoft.com/office/drawing/2014/main" id="{764AA6A6-D2F9-4A0E-A8AD-CDC1B9B001B8}"/>
              </a:ext>
            </a:extLst>
          </p:cNvPr>
          <p:cNvCxnSpPr>
            <a:cxnSpLocks/>
          </p:cNvCxnSpPr>
          <p:nvPr/>
        </p:nvCxnSpPr>
        <p:spPr>
          <a:xfrm flipH="1">
            <a:off x="9015787" y="4443826"/>
            <a:ext cx="14641" cy="10941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DDECF9CE-8341-4838-8054-94CE16D03DE7}"/>
              </a:ext>
            </a:extLst>
          </p:cNvPr>
          <p:cNvSpPr txBox="1"/>
          <p:nvPr/>
        </p:nvSpPr>
        <p:spPr>
          <a:xfrm>
            <a:off x="9194021" y="4996253"/>
            <a:ext cx="2214773" cy="584775"/>
          </a:xfrm>
          <a:prstGeom prst="rect">
            <a:avLst/>
          </a:prstGeom>
          <a:noFill/>
        </p:spPr>
        <p:txBody>
          <a:bodyPr wrap="none" rtlCol="0">
            <a:spAutoFit/>
          </a:bodyPr>
          <a:lstStyle/>
          <a:p>
            <a:r>
              <a:rPr lang="fr-FR" sz="1600" b="1" dirty="0">
                <a:solidFill>
                  <a:srgbClr val="0070C0"/>
                </a:solidFill>
              </a:rPr>
              <a:t>Classification</a:t>
            </a:r>
          </a:p>
          <a:p>
            <a:r>
              <a:rPr lang="fr-FR" sz="1600" dirty="0">
                <a:solidFill>
                  <a:srgbClr val="0070C0"/>
                </a:solidFill>
              </a:rPr>
              <a:t>Nombreux algorithmes !</a:t>
            </a:r>
          </a:p>
        </p:txBody>
      </p:sp>
      <p:cxnSp>
        <p:nvCxnSpPr>
          <p:cNvPr id="79" name="Straight Arrow Connector 78">
            <a:extLst>
              <a:ext uri="{FF2B5EF4-FFF2-40B4-BE49-F238E27FC236}">
                <a16:creationId xmlns:a16="http://schemas.microsoft.com/office/drawing/2014/main" id="{0158E313-D97F-40A0-8977-8DBD9095F603}"/>
              </a:ext>
            </a:extLst>
          </p:cNvPr>
          <p:cNvCxnSpPr>
            <a:cxnSpLocks/>
          </p:cNvCxnSpPr>
          <p:nvPr/>
        </p:nvCxnSpPr>
        <p:spPr>
          <a:xfrm flipV="1">
            <a:off x="8751658" y="1549231"/>
            <a:ext cx="1190628" cy="39664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67364678-CE21-43CB-B7D6-D12E5F20286E}"/>
              </a:ext>
            </a:extLst>
          </p:cNvPr>
          <p:cNvSpPr txBox="1"/>
          <p:nvPr/>
        </p:nvSpPr>
        <p:spPr>
          <a:xfrm>
            <a:off x="8516770" y="1084636"/>
            <a:ext cx="1271182" cy="584775"/>
          </a:xfrm>
          <a:prstGeom prst="rect">
            <a:avLst/>
          </a:prstGeom>
          <a:noFill/>
        </p:spPr>
        <p:txBody>
          <a:bodyPr wrap="none" rtlCol="0">
            <a:spAutoFit/>
          </a:bodyPr>
          <a:lstStyle/>
          <a:p>
            <a:pPr algn="ctr"/>
            <a:r>
              <a:rPr lang="fr-FR" sz="1600" b="1" i="1" dirty="0">
                <a:solidFill>
                  <a:srgbClr val="FF0000"/>
                </a:solidFill>
              </a:rPr>
              <a:t>Réseaux </a:t>
            </a:r>
          </a:p>
          <a:p>
            <a:pPr algn="ctr"/>
            <a:r>
              <a:rPr lang="fr-FR" sz="1600" b="1" i="1" dirty="0">
                <a:solidFill>
                  <a:srgbClr val="FF0000"/>
                </a:solidFill>
              </a:rPr>
              <a:t>sémantiques</a:t>
            </a:r>
          </a:p>
        </p:txBody>
      </p:sp>
      <p:cxnSp>
        <p:nvCxnSpPr>
          <p:cNvPr id="84" name="Straight Arrow Connector 83">
            <a:extLst>
              <a:ext uri="{FF2B5EF4-FFF2-40B4-BE49-F238E27FC236}">
                <a16:creationId xmlns:a16="http://schemas.microsoft.com/office/drawing/2014/main" id="{3F20A9F0-068F-400F-8489-50748D87DC95}"/>
              </a:ext>
            </a:extLst>
          </p:cNvPr>
          <p:cNvCxnSpPr>
            <a:cxnSpLocks/>
          </p:cNvCxnSpPr>
          <p:nvPr/>
        </p:nvCxnSpPr>
        <p:spPr>
          <a:xfrm>
            <a:off x="8762502" y="2290292"/>
            <a:ext cx="1179784" cy="39646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DDFCF4BE-7EF1-443B-9671-F75F1B471564}"/>
              </a:ext>
            </a:extLst>
          </p:cNvPr>
          <p:cNvSpPr txBox="1"/>
          <p:nvPr/>
        </p:nvSpPr>
        <p:spPr>
          <a:xfrm>
            <a:off x="8659565" y="2515849"/>
            <a:ext cx="1128387" cy="584775"/>
          </a:xfrm>
          <a:prstGeom prst="rect">
            <a:avLst/>
          </a:prstGeom>
          <a:noFill/>
        </p:spPr>
        <p:txBody>
          <a:bodyPr wrap="none" rtlCol="0">
            <a:spAutoFit/>
          </a:bodyPr>
          <a:lstStyle/>
          <a:p>
            <a:pPr algn="ctr"/>
            <a:r>
              <a:rPr lang="fr-FR" sz="1600" b="1" i="1" dirty="0">
                <a:solidFill>
                  <a:srgbClr val="FF0000"/>
                </a:solidFill>
              </a:rPr>
              <a:t>Analyse</a:t>
            </a:r>
          </a:p>
          <a:p>
            <a:pPr algn="ctr"/>
            <a:r>
              <a:rPr lang="fr-FR" sz="1600" b="1" i="1" dirty="0">
                <a:solidFill>
                  <a:srgbClr val="FF0000"/>
                </a:solidFill>
              </a:rPr>
              <a:t>contrastive</a:t>
            </a:r>
          </a:p>
        </p:txBody>
      </p:sp>
      <p:sp>
        <p:nvSpPr>
          <p:cNvPr id="50" name="Rectangle 49">
            <a:extLst>
              <a:ext uri="{FF2B5EF4-FFF2-40B4-BE49-F238E27FC236}">
                <a16:creationId xmlns:a16="http://schemas.microsoft.com/office/drawing/2014/main" id="{D395F788-B360-4D07-9A17-4E1A0D1A5E2E}"/>
              </a:ext>
            </a:extLst>
          </p:cNvPr>
          <p:cNvSpPr/>
          <p:nvPr/>
        </p:nvSpPr>
        <p:spPr>
          <a:xfrm>
            <a:off x="10070571" y="1034693"/>
            <a:ext cx="1899866" cy="1107995"/>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Oval 50">
            <a:extLst>
              <a:ext uri="{FF2B5EF4-FFF2-40B4-BE49-F238E27FC236}">
                <a16:creationId xmlns:a16="http://schemas.microsoft.com/office/drawing/2014/main" id="{B45F3181-2C2B-4863-A884-8880D3375DC3}"/>
              </a:ext>
            </a:extLst>
          </p:cNvPr>
          <p:cNvSpPr/>
          <p:nvPr/>
        </p:nvSpPr>
        <p:spPr>
          <a:xfrm>
            <a:off x="10712685" y="1321876"/>
            <a:ext cx="300671" cy="298387"/>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Oval 51">
            <a:extLst>
              <a:ext uri="{FF2B5EF4-FFF2-40B4-BE49-F238E27FC236}">
                <a16:creationId xmlns:a16="http://schemas.microsoft.com/office/drawing/2014/main" id="{978FDFCF-D8D7-4673-8747-54224DEF8199}"/>
              </a:ext>
            </a:extLst>
          </p:cNvPr>
          <p:cNvSpPr/>
          <p:nvPr/>
        </p:nvSpPr>
        <p:spPr>
          <a:xfrm>
            <a:off x="11189511" y="1101580"/>
            <a:ext cx="300671" cy="29454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Oval 52">
            <a:extLst>
              <a:ext uri="{FF2B5EF4-FFF2-40B4-BE49-F238E27FC236}">
                <a16:creationId xmlns:a16="http://schemas.microsoft.com/office/drawing/2014/main" id="{3E29CBE1-9194-4FF5-9FE5-AE99AF6D4E72}"/>
              </a:ext>
            </a:extLst>
          </p:cNvPr>
          <p:cNvSpPr/>
          <p:nvPr/>
        </p:nvSpPr>
        <p:spPr>
          <a:xfrm>
            <a:off x="10359591" y="1663873"/>
            <a:ext cx="114988" cy="122122"/>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Oval 53">
            <a:extLst>
              <a:ext uri="{FF2B5EF4-FFF2-40B4-BE49-F238E27FC236}">
                <a16:creationId xmlns:a16="http://schemas.microsoft.com/office/drawing/2014/main" id="{0536F5F6-14C6-4F1C-913F-8E4DEE50AD69}"/>
              </a:ext>
            </a:extLst>
          </p:cNvPr>
          <p:cNvSpPr/>
          <p:nvPr/>
        </p:nvSpPr>
        <p:spPr>
          <a:xfrm>
            <a:off x="10891121" y="1804142"/>
            <a:ext cx="241741" cy="222272"/>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Oval 54">
            <a:extLst>
              <a:ext uri="{FF2B5EF4-FFF2-40B4-BE49-F238E27FC236}">
                <a16:creationId xmlns:a16="http://schemas.microsoft.com/office/drawing/2014/main" id="{EB8DE40D-89B2-4414-828B-7D97FC611105}"/>
              </a:ext>
            </a:extLst>
          </p:cNvPr>
          <p:cNvSpPr/>
          <p:nvPr/>
        </p:nvSpPr>
        <p:spPr>
          <a:xfrm>
            <a:off x="11378223" y="1768257"/>
            <a:ext cx="300671" cy="294540"/>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Oval 56">
            <a:extLst>
              <a:ext uri="{FF2B5EF4-FFF2-40B4-BE49-F238E27FC236}">
                <a16:creationId xmlns:a16="http://schemas.microsoft.com/office/drawing/2014/main" id="{D738D15C-CA80-4B89-82E5-C1C4B7D8BA08}"/>
              </a:ext>
            </a:extLst>
          </p:cNvPr>
          <p:cNvSpPr/>
          <p:nvPr/>
        </p:nvSpPr>
        <p:spPr>
          <a:xfrm>
            <a:off x="10596035" y="1883899"/>
            <a:ext cx="114988" cy="122122"/>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 name="Straight Connector 4">
            <a:extLst>
              <a:ext uri="{FF2B5EF4-FFF2-40B4-BE49-F238E27FC236}">
                <a16:creationId xmlns:a16="http://schemas.microsoft.com/office/drawing/2014/main" id="{B67BB181-ED84-4CD6-BC55-B0392494A17B}"/>
              </a:ext>
            </a:extLst>
          </p:cNvPr>
          <p:cNvCxnSpPr>
            <a:cxnSpLocks/>
            <a:endCxn id="52" idx="3"/>
          </p:cNvCxnSpPr>
          <p:nvPr/>
        </p:nvCxnSpPr>
        <p:spPr>
          <a:xfrm flipV="1">
            <a:off x="10972388" y="1352986"/>
            <a:ext cx="261155" cy="4829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A2BEB86-CAF6-4EAD-A65A-51CD1B769BD7}"/>
              </a:ext>
            </a:extLst>
          </p:cNvPr>
          <p:cNvCxnSpPr>
            <a:cxnSpLocks/>
            <a:endCxn id="55" idx="1"/>
          </p:cNvCxnSpPr>
          <p:nvPr/>
        </p:nvCxnSpPr>
        <p:spPr>
          <a:xfrm>
            <a:off x="10983199" y="1560506"/>
            <a:ext cx="439056" cy="2508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6571397-9853-4151-B298-C4C3FD441516}"/>
              </a:ext>
            </a:extLst>
          </p:cNvPr>
          <p:cNvCxnSpPr>
            <a:cxnSpLocks/>
            <a:endCxn id="54" idx="0"/>
          </p:cNvCxnSpPr>
          <p:nvPr/>
        </p:nvCxnSpPr>
        <p:spPr>
          <a:xfrm>
            <a:off x="10906761" y="1625389"/>
            <a:ext cx="105231" cy="17875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E6B141C-8659-4827-85AB-A530EC7B3D56}"/>
              </a:ext>
            </a:extLst>
          </p:cNvPr>
          <p:cNvCxnSpPr>
            <a:cxnSpLocks/>
            <a:endCxn id="53" idx="7"/>
          </p:cNvCxnSpPr>
          <p:nvPr/>
        </p:nvCxnSpPr>
        <p:spPr>
          <a:xfrm flipH="1">
            <a:off x="10457739" y="1514863"/>
            <a:ext cx="276592" cy="16689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E0C690D-0A2C-4F06-8A54-D30C448E4F28}"/>
              </a:ext>
            </a:extLst>
          </p:cNvPr>
          <p:cNvCxnSpPr>
            <a:cxnSpLocks/>
            <a:endCxn id="57" idx="1"/>
          </p:cNvCxnSpPr>
          <p:nvPr/>
        </p:nvCxnSpPr>
        <p:spPr>
          <a:xfrm>
            <a:off x="10462295" y="1732638"/>
            <a:ext cx="150580" cy="16914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0C672B20-D9DF-4490-8F61-417FBF5CA4C1}"/>
              </a:ext>
            </a:extLst>
          </p:cNvPr>
          <p:cNvSpPr/>
          <p:nvPr/>
        </p:nvSpPr>
        <p:spPr>
          <a:xfrm>
            <a:off x="10452559" y="1190368"/>
            <a:ext cx="114988" cy="122122"/>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0" name="Straight Connector 79">
            <a:extLst>
              <a:ext uri="{FF2B5EF4-FFF2-40B4-BE49-F238E27FC236}">
                <a16:creationId xmlns:a16="http://schemas.microsoft.com/office/drawing/2014/main" id="{C716B145-5E66-46DF-AAB1-65F329D44C3C}"/>
              </a:ext>
            </a:extLst>
          </p:cNvPr>
          <p:cNvCxnSpPr>
            <a:cxnSpLocks/>
            <a:endCxn id="51" idx="2"/>
          </p:cNvCxnSpPr>
          <p:nvPr/>
        </p:nvCxnSpPr>
        <p:spPr>
          <a:xfrm>
            <a:off x="10530218" y="1292316"/>
            <a:ext cx="182467" cy="17875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5D96595-FF88-434A-AEEF-2A8E36275BF3}"/>
              </a:ext>
            </a:extLst>
          </p:cNvPr>
          <p:cNvCxnSpPr>
            <a:cxnSpLocks/>
            <a:endCxn id="55" idx="2"/>
          </p:cNvCxnSpPr>
          <p:nvPr/>
        </p:nvCxnSpPr>
        <p:spPr>
          <a:xfrm flipV="1">
            <a:off x="11127437" y="1915527"/>
            <a:ext cx="250786" cy="1925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F8EFD6D-F3D2-46F2-AC8D-1DFA741D8D4F}"/>
              </a:ext>
            </a:extLst>
          </p:cNvPr>
          <p:cNvCxnSpPr>
            <a:cxnSpLocks/>
          </p:cNvCxnSpPr>
          <p:nvPr/>
        </p:nvCxnSpPr>
        <p:spPr>
          <a:xfrm>
            <a:off x="10299032" y="2453398"/>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D7E6C1F-8AA8-47F7-B4C4-8EE0316B53F1}"/>
              </a:ext>
            </a:extLst>
          </p:cNvPr>
          <p:cNvCxnSpPr>
            <a:cxnSpLocks/>
          </p:cNvCxnSpPr>
          <p:nvPr/>
        </p:nvCxnSpPr>
        <p:spPr>
          <a:xfrm>
            <a:off x="10185035" y="2702251"/>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5BA1D40-BBED-4F0E-BF04-9F13878A5662}"/>
              </a:ext>
            </a:extLst>
          </p:cNvPr>
          <p:cNvCxnSpPr>
            <a:cxnSpLocks/>
          </p:cNvCxnSpPr>
          <p:nvPr/>
        </p:nvCxnSpPr>
        <p:spPr>
          <a:xfrm>
            <a:off x="10185036" y="2897783"/>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32CC048-B095-4C82-AB4F-FAC859B72DEA}"/>
              </a:ext>
            </a:extLst>
          </p:cNvPr>
          <p:cNvCxnSpPr>
            <a:cxnSpLocks/>
          </p:cNvCxnSpPr>
          <p:nvPr/>
        </p:nvCxnSpPr>
        <p:spPr>
          <a:xfrm>
            <a:off x="10185038" y="3354983"/>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6426460-5B91-4705-8740-E27EC2FFDF8A}"/>
              </a:ext>
            </a:extLst>
          </p:cNvPr>
          <p:cNvCxnSpPr/>
          <p:nvPr/>
        </p:nvCxnSpPr>
        <p:spPr>
          <a:xfrm>
            <a:off x="10185038" y="3129071"/>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Rectangle: Rounded Corners 89">
            <a:extLst>
              <a:ext uri="{FF2B5EF4-FFF2-40B4-BE49-F238E27FC236}">
                <a16:creationId xmlns:a16="http://schemas.microsoft.com/office/drawing/2014/main" id="{73A27622-7D4A-4C3A-A464-A269A6E1E406}"/>
              </a:ext>
            </a:extLst>
          </p:cNvPr>
          <p:cNvSpPr/>
          <p:nvPr/>
        </p:nvSpPr>
        <p:spPr>
          <a:xfrm>
            <a:off x="10244215" y="2629740"/>
            <a:ext cx="418674"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1" name="Oval 90">
            <a:extLst>
              <a:ext uri="{FF2B5EF4-FFF2-40B4-BE49-F238E27FC236}">
                <a16:creationId xmlns:a16="http://schemas.microsoft.com/office/drawing/2014/main" id="{C0858A8B-4F06-4B9D-AB84-19531A1A892D}"/>
              </a:ext>
            </a:extLst>
          </p:cNvPr>
          <p:cNvSpPr/>
          <p:nvPr/>
        </p:nvSpPr>
        <p:spPr>
          <a:xfrm>
            <a:off x="10662889" y="2360696"/>
            <a:ext cx="212179" cy="22591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 name="Oval 91">
            <a:extLst>
              <a:ext uri="{FF2B5EF4-FFF2-40B4-BE49-F238E27FC236}">
                <a16:creationId xmlns:a16="http://schemas.microsoft.com/office/drawing/2014/main" id="{49EF21D8-7DD1-4BA0-953B-F4F7342C5EEC}"/>
              </a:ext>
            </a:extLst>
          </p:cNvPr>
          <p:cNvSpPr/>
          <p:nvPr/>
        </p:nvSpPr>
        <p:spPr>
          <a:xfrm>
            <a:off x="10440436" y="3008051"/>
            <a:ext cx="222453" cy="19760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Rectangle: Rounded Corners 92">
            <a:extLst>
              <a:ext uri="{FF2B5EF4-FFF2-40B4-BE49-F238E27FC236}">
                <a16:creationId xmlns:a16="http://schemas.microsoft.com/office/drawing/2014/main" id="{2BF20607-A48D-429F-AC83-366D369275FD}"/>
              </a:ext>
            </a:extLst>
          </p:cNvPr>
          <p:cNvSpPr/>
          <p:nvPr/>
        </p:nvSpPr>
        <p:spPr>
          <a:xfrm>
            <a:off x="10244215" y="3276094"/>
            <a:ext cx="418674" cy="152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 name="Isosceles Triangle 93">
            <a:extLst>
              <a:ext uri="{FF2B5EF4-FFF2-40B4-BE49-F238E27FC236}">
                <a16:creationId xmlns:a16="http://schemas.microsoft.com/office/drawing/2014/main" id="{F12B3115-D2DC-4D2E-B4D5-4978E79C5113}"/>
              </a:ext>
            </a:extLst>
          </p:cNvPr>
          <p:cNvSpPr/>
          <p:nvPr/>
        </p:nvSpPr>
        <p:spPr>
          <a:xfrm>
            <a:off x="10751226" y="3224826"/>
            <a:ext cx="319315" cy="19635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5" name="Straight Connector 94">
            <a:extLst>
              <a:ext uri="{FF2B5EF4-FFF2-40B4-BE49-F238E27FC236}">
                <a16:creationId xmlns:a16="http://schemas.microsoft.com/office/drawing/2014/main" id="{682D0FE1-1CDF-4BCD-81A0-52E85C574A9C}"/>
              </a:ext>
            </a:extLst>
          </p:cNvPr>
          <p:cNvCxnSpPr>
            <a:cxnSpLocks/>
          </p:cNvCxnSpPr>
          <p:nvPr/>
        </p:nvCxnSpPr>
        <p:spPr>
          <a:xfrm>
            <a:off x="11261945" y="2453398"/>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E3D53AAD-72D2-4E46-AAC8-C944289761E0}"/>
              </a:ext>
            </a:extLst>
          </p:cNvPr>
          <p:cNvCxnSpPr>
            <a:cxnSpLocks/>
          </p:cNvCxnSpPr>
          <p:nvPr/>
        </p:nvCxnSpPr>
        <p:spPr>
          <a:xfrm>
            <a:off x="11147948" y="2702251"/>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8642936-C050-498C-8A60-3B38B7596B4D}"/>
              </a:ext>
            </a:extLst>
          </p:cNvPr>
          <p:cNvCxnSpPr>
            <a:cxnSpLocks/>
          </p:cNvCxnSpPr>
          <p:nvPr/>
        </p:nvCxnSpPr>
        <p:spPr>
          <a:xfrm>
            <a:off x="11147949" y="2897783"/>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36C6AAC-23DA-4873-B99F-438D5FBBADE4}"/>
              </a:ext>
            </a:extLst>
          </p:cNvPr>
          <p:cNvCxnSpPr>
            <a:cxnSpLocks/>
          </p:cNvCxnSpPr>
          <p:nvPr/>
        </p:nvCxnSpPr>
        <p:spPr>
          <a:xfrm>
            <a:off x="11147951" y="3354983"/>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370CB066-04EF-4304-ACC7-DFE4BB104247}"/>
              </a:ext>
            </a:extLst>
          </p:cNvPr>
          <p:cNvCxnSpPr/>
          <p:nvPr/>
        </p:nvCxnSpPr>
        <p:spPr>
          <a:xfrm>
            <a:off x="11147951" y="3129071"/>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Oval 101">
            <a:extLst>
              <a:ext uri="{FF2B5EF4-FFF2-40B4-BE49-F238E27FC236}">
                <a16:creationId xmlns:a16="http://schemas.microsoft.com/office/drawing/2014/main" id="{3C91BB52-A625-4AEE-8850-CDD6B616F8AD}"/>
              </a:ext>
            </a:extLst>
          </p:cNvPr>
          <p:cNvSpPr/>
          <p:nvPr/>
        </p:nvSpPr>
        <p:spPr>
          <a:xfrm>
            <a:off x="11408794" y="2355433"/>
            <a:ext cx="222453" cy="19760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 name="Rectangle: Rounded Corners 102">
            <a:extLst>
              <a:ext uri="{FF2B5EF4-FFF2-40B4-BE49-F238E27FC236}">
                <a16:creationId xmlns:a16="http://schemas.microsoft.com/office/drawing/2014/main" id="{7F3D0C97-8272-48A9-9FD1-C7CD6E9CD453}"/>
              </a:ext>
            </a:extLst>
          </p:cNvPr>
          <p:cNvSpPr/>
          <p:nvPr/>
        </p:nvSpPr>
        <p:spPr>
          <a:xfrm>
            <a:off x="11217465" y="3064788"/>
            <a:ext cx="418674" cy="152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 name="Isosceles Triangle 103">
            <a:extLst>
              <a:ext uri="{FF2B5EF4-FFF2-40B4-BE49-F238E27FC236}">
                <a16:creationId xmlns:a16="http://schemas.microsoft.com/office/drawing/2014/main" id="{83823DC9-A7B6-4A55-AD3D-F899B33B55D6}"/>
              </a:ext>
            </a:extLst>
          </p:cNvPr>
          <p:cNvSpPr/>
          <p:nvPr/>
        </p:nvSpPr>
        <p:spPr>
          <a:xfrm>
            <a:off x="11170867" y="2586720"/>
            <a:ext cx="319315" cy="196354"/>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 name="Rectangle: Rounded Corners 104">
            <a:extLst>
              <a:ext uri="{FF2B5EF4-FFF2-40B4-BE49-F238E27FC236}">
                <a16:creationId xmlns:a16="http://schemas.microsoft.com/office/drawing/2014/main" id="{E19F224C-0A42-4B73-966C-AA74570B443E}"/>
              </a:ext>
            </a:extLst>
          </p:cNvPr>
          <p:cNvSpPr/>
          <p:nvPr/>
        </p:nvSpPr>
        <p:spPr>
          <a:xfrm>
            <a:off x="11230008" y="3289946"/>
            <a:ext cx="418674" cy="152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2" name="Straight Connector 71">
            <a:extLst>
              <a:ext uri="{FF2B5EF4-FFF2-40B4-BE49-F238E27FC236}">
                <a16:creationId xmlns:a16="http://schemas.microsoft.com/office/drawing/2014/main" id="{4FE9C25B-2AC0-46E6-A836-241E5178C531}"/>
              </a:ext>
            </a:extLst>
          </p:cNvPr>
          <p:cNvCxnSpPr>
            <a:cxnSpLocks/>
          </p:cNvCxnSpPr>
          <p:nvPr/>
        </p:nvCxnSpPr>
        <p:spPr>
          <a:xfrm flipV="1">
            <a:off x="11105682" y="2377440"/>
            <a:ext cx="7509" cy="1092815"/>
          </a:xfrm>
          <a:prstGeom prst="line">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1" name="Oval 110">
            <a:extLst>
              <a:ext uri="{FF2B5EF4-FFF2-40B4-BE49-F238E27FC236}">
                <a16:creationId xmlns:a16="http://schemas.microsoft.com/office/drawing/2014/main" id="{B5826423-7A9F-40AA-A6F5-2E3A89A4116F}"/>
              </a:ext>
            </a:extLst>
          </p:cNvPr>
          <p:cNvSpPr/>
          <p:nvPr/>
        </p:nvSpPr>
        <p:spPr>
          <a:xfrm>
            <a:off x="4292693" y="5808935"/>
            <a:ext cx="865316" cy="76590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 name="Isosceles Triangle 111">
            <a:extLst>
              <a:ext uri="{FF2B5EF4-FFF2-40B4-BE49-F238E27FC236}">
                <a16:creationId xmlns:a16="http://schemas.microsoft.com/office/drawing/2014/main" id="{D6F3FFDC-125A-423A-8A3A-5BC6F2EABFAE}"/>
              </a:ext>
            </a:extLst>
          </p:cNvPr>
          <p:cNvSpPr/>
          <p:nvPr/>
        </p:nvSpPr>
        <p:spPr>
          <a:xfrm>
            <a:off x="4803222" y="5879112"/>
            <a:ext cx="126000" cy="126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 name="Isosceles Triangle 112">
            <a:extLst>
              <a:ext uri="{FF2B5EF4-FFF2-40B4-BE49-F238E27FC236}">
                <a16:creationId xmlns:a16="http://schemas.microsoft.com/office/drawing/2014/main" id="{F60B3767-D452-4342-AFBF-6B4C68425C14}"/>
              </a:ext>
            </a:extLst>
          </p:cNvPr>
          <p:cNvSpPr/>
          <p:nvPr/>
        </p:nvSpPr>
        <p:spPr>
          <a:xfrm>
            <a:off x="4803222" y="6097407"/>
            <a:ext cx="126000" cy="126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 name="Isosceles Triangle 113">
            <a:extLst>
              <a:ext uri="{FF2B5EF4-FFF2-40B4-BE49-F238E27FC236}">
                <a16:creationId xmlns:a16="http://schemas.microsoft.com/office/drawing/2014/main" id="{F163BC02-FBE7-4C31-A321-4265AE49B282}"/>
              </a:ext>
            </a:extLst>
          </p:cNvPr>
          <p:cNvSpPr/>
          <p:nvPr/>
        </p:nvSpPr>
        <p:spPr>
          <a:xfrm>
            <a:off x="4893632" y="6301223"/>
            <a:ext cx="126000" cy="126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 name="Isosceles Triangle 114">
            <a:extLst>
              <a:ext uri="{FF2B5EF4-FFF2-40B4-BE49-F238E27FC236}">
                <a16:creationId xmlns:a16="http://schemas.microsoft.com/office/drawing/2014/main" id="{43ABA813-29AA-47F0-B904-C2128F03CE03}"/>
              </a:ext>
            </a:extLst>
          </p:cNvPr>
          <p:cNvSpPr/>
          <p:nvPr/>
        </p:nvSpPr>
        <p:spPr>
          <a:xfrm>
            <a:off x="4406279" y="6266135"/>
            <a:ext cx="126000" cy="126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6" name="Isosceles Triangle 115">
            <a:extLst>
              <a:ext uri="{FF2B5EF4-FFF2-40B4-BE49-F238E27FC236}">
                <a16:creationId xmlns:a16="http://schemas.microsoft.com/office/drawing/2014/main" id="{4E5F40FB-1375-4DC3-8D09-0397CA341597}"/>
              </a:ext>
            </a:extLst>
          </p:cNvPr>
          <p:cNvSpPr/>
          <p:nvPr/>
        </p:nvSpPr>
        <p:spPr>
          <a:xfrm>
            <a:off x="4668545" y="6301223"/>
            <a:ext cx="126000" cy="126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7" name="Isosceles Triangle 116">
            <a:extLst>
              <a:ext uri="{FF2B5EF4-FFF2-40B4-BE49-F238E27FC236}">
                <a16:creationId xmlns:a16="http://schemas.microsoft.com/office/drawing/2014/main" id="{081268F8-C2F5-4A72-B1D4-2BDBFD030A85}"/>
              </a:ext>
            </a:extLst>
          </p:cNvPr>
          <p:cNvSpPr/>
          <p:nvPr/>
        </p:nvSpPr>
        <p:spPr>
          <a:xfrm>
            <a:off x="4508878" y="6002583"/>
            <a:ext cx="126000" cy="126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8" name="Oval 117">
            <a:extLst>
              <a:ext uri="{FF2B5EF4-FFF2-40B4-BE49-F238E27FC236}">
                <a16:creationId xmlns:a16="http://schemas.microsoft.com/office/drawing/2014/main" id="{CAC360EE-DAD8-4D04-8B1F-6003E98E7748}"/>
              </a:ext>
            </a:extLst>
          </p:cNvPr>
          <p:cNvSpPr/>
          <p:nvPr/>
        </p:nvSpPr>
        <p:spPr>
          <a:xfrm>
            <a:off x="5136531" y="6162502"/>
            <a:ext cx="959469" cy="607072"/>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9" name="Oval 118">
            <a:extLst>
              <a:ext uri="{FF2B5EF4-FFF2-40B4-BE49-F238E27FC236}">
                <a16:creationId xmlns:a16="http://schemas.microsoft.com/office/drawing/2014/main" id="{9BFBDE89-8A59-4DE8-BA33-B7A6DE61ABCE}"/>
              </a:ext>
            </a:extLst>
          </p:cNvPr>
          <p:cNvSpPr/>
          <p:nvPr/>
        </p:nvSpPr>
        <p:spPr>
          <a:xfrm>
            <a:off x="5287596" y="6466038"/>
            <a:ext cx="126000" cy="126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 name="Oval 119">
            <a:extLst>
              <a:ext uri="{FF2B5EF4-FFF2-40B4-BE49-F238E27FC236}">
                <a16:creationId xmlns:a16="http://schemas.microsoft.com/office/drawing/2014/main" id="{2E469B59-7A36-4044-AA23-1AB995153C5D}"/>
              </a:ext>
            </a:extLst>
          </p:cNvPr>
          <p:cNvSpPr/>
          <p:nvPr/>
        </p:nvSpPr>
        <p:spPr>
          <a:xfrm>
            <a:off x="5523851" y="6500951"/>
            <a:ext cx="126000" cy="126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1" name="Oval 120">
            <a:extLst>
              <a:ext uri="{FF2B5EF4-FFF2-40B4-BE49-F238E27FC236}">
                <a16:creationId xmlns:a16="http://schemas.microsoft.com/office/drawing/2014/main" id="{A964B763-CB50-41DF-BECB-851D6E30FAAD}"/>
              </a:ext>
            </a:extLst>
          </p:cNvPr>
          <p:cNvSpPr/>
          <p:nvPr/>
        </p:nvSpPr>
        <p:spPr>
          <a:xfrm>
            <a:off x="5743017" y="6567514"/>
            <a:ext cx="126000" cy="126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2" name="Oval 121">
            <a:extLst>
              <a:ext uri="{FF2B5EF4-FFF2-40B4-BE49-F238E27FC236}">
                <a16:creationId xmlns:a16="http://schemas.microsoft.com/office/drawing/2014/main" id="{A0A56790-1FCA-4913-8302-8AF0F9A87AC6}"/>
              </a:ext>
            </a:extLst>
          </p:cNvPr>
          <p:cNvSpPr/>
          <p:nvPr/>
        </p:nvSpPr>
        <p:spPr>
          <a:xfrm>
            <a:off x="5500247" y="6270194"/>
            <a:ext cx="126000" cy="126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3" name="Oval 122">
            <a:extLst>
              <a:ext uri="{FF2B5EF4-FFF2-40B4-BE49-F238E27FC236}">
                <a16:creationId xmlns:a16="http://schemas.microsoft.com/office/drawing/2014/main" id="{5E0501CF-8616-4CF1-88F2-9A5C3FF1178A}"/>
              </a:ext>
            </a:extLst>
          </p:cNvPr>
          <p:cNvSpPr/>
          <p:nvPr/>
        </p:nvSpPr>
        <p:spPr>
          <a:xfrm>
            <a:off x="5729194" y="6374951"/>
            <a:ext cx="126000" cy="126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4" name="Oval 123">
            <a:extLst>
              <a:ext uri="{FF2B5EF4-FFF2-40B4-BE49-F238E27FC236}">
                <a16:creationId xmlns:a16="http://schemas.microsoft.com/office/drawing/2014/main" id="{30ACAFB6-F0F7-40BD-90A6-1DAA8166BB61}"/>
              </a:ext>
            </a:extLst>
          </p:cNvPr>
          <p:cNvSpPr/>
          <p:nvPr/>
        </p:nvSpPr>
        <p:spPr>
          <a:xfrm>
            <a:off x="5136531" y="5660568"/>
            <a:ext cx="702953" cy="424164"/>
          </a:xfrm>
          <a:prstGeom prst="ellipse">
            <a:avLst/>
          </a:prstGeom>
          <a:no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5" name="Rectangle 124">
            <a:extLst>
              <a:ext uri="{FF2B5EF4-FFF2-40B4-BE49-F238E27FC236}">
                <a16:creationId xmlns:a16="http://schemas.microsoft.com/office/drawing/2014/main" id="{3700400A-C331-427D-9C01-CC52354D2B72}"/>
              </a:ext>
            </a:extLst>
          </p:cNvPr>
          <p:cNvSpPr/>
          <p:nvPr/>
        </p:nvSpPr>
        <p:spPr>
          <a:xfrm flipH="1">
            <a:off x="5372521" y="5923339"/>
            <a:ext cx="108000" cy="108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6" name="Rectangle 125">
            <a:extLst>
              <a:ext uri="{FF2B5EF4-FFF2-40B4-BE49-F238E27FC236}">
                <a16:creationId xmlns:a16="http://schemas.microsoft.com/office/drawing/2014/main" id="{3AAC073C-7963-4C76-8FCC-C59C156C139B}"/>
              </a:ext>
            </a:extLst>
          </p:cNvPr>
          <p:cNvSpPr/>
          <p:nvPr/>
        </p:nvSpPr>
        <p:spPr>
          <a:xfrm flipH="1">
            <a:off x="5302837" y="5725884"/>
            <a:ext cx="108000" cy="108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7" name="Rectangle 126">
            <a:extLst>
              <a:ext uri="{FF2B5EF4-FFF2-40B4-BE49-F238E27FC236}">
                <a16:creationId xmlns:a16="http://schemas.microsoft.com/office/drawing/2014/main" id="{B013B362-6D49-4360-AE89-D648CE293028}"/>
              </a:ext>
            </a:extLst>
          </p:cNvPr>
          <p:cNvSpPr/>
          <p:nvPr/>
        </p:nvSpPr>
        <p:spPr>
          <a:xfrm flipH="1">
            <a:off x="5565745" y="5873532"/>
            <a:ext cx="108000" cy="108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8" name="Rectangle 137">
            <a:extLst>
              <a:ext uri="{FF2B5EF4-FFF2-40B4-BE49-F238E27FC236}">
                <a16:creationId xmlns:a16="http://schemas.microsoft.com/office/drawing/2014/main" id="{C2F6C1FD-2C10-4159-BD0F-2CF5CE4DF4A3}"/>
              </a:ext>
            </a:extLst>
          </p:cNvPr>
          <p:cNvSpPr/>
          <p:nvPr/>
        </p:nvSpPr>
        <p:spPr>
          <a:xfrm>
            <a:off x="805435" y="5756771"/>
            <a:ext cx="914400" cy="914400"/>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9" name="Straight Connector 138">
            <a:extLst>
              <a:ext uri="{FF2B5EF4-FFF2-40B4-BE49-F238E27FC236}">
                <a16:creationId xmlns:a16="http://schemas.microsoft.com/office/drawing/2014/main" id="{3D04C4DD-8E76-4393-8CB7-6C8D46277F95}"/>
              </a:ext>
            </a:extLst>
          </p:cNvPr>
          <p:cNvCxnSpPr>
            <a:cxnSpLocks/>
          </p:cNvCxnSpPr>
          <p:nvPr/>
        </p:nvCxnSpPr>
        <p:spPr>
          <a:xfrm>
            <a:off x="995226" y="5909171"/>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A4B39598-2CAA-4AB0-B260-07B0C4C35E14}"/>
              </a:ext>
            </a:extLst>
          </p:cNvPr>
          <p:cNvCxnSpPr>
            <a:cxnSpLocks/>
          </p:cNvCxnSpPr>
          <p:nvPr/>
        </p:nvCxnSpPr>
        <p:spPr>
          <a:xfrm>
            <a:off x="874376" y="6068417"/>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6B8D1A80-0DDE-400D-BE29-411FF7D58A50}"/>
              </a:ext>
            </a:extLst>
          </p:cNvPr>
          <p:cNvCxnSpPr>
            <a:cxnSpLocks/>
          </p:cNvCxnSpPr>
          <p:nvPr/>
        </p:nvCxnSpPr>
        <p:spPr>
          <a:xfrm>
            <a:off x="878006" y="6213971"/>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BE114BDA-DADB-4809-BC96-C0B3C652A6B4}"/>
              </a:ext>
            </a:extLst>
          </p:cNvPr>
          <p:cNvCxnSpPr>
            <a:cxnSpLocks/>
          </p:cNvCxnSpPr>
          <p:nvPr/>
        </p:nvCxnSpPr>
        <p:spPr>
          <a:xfrm>
            <a:off x="868571" y="6366371"/>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001A3989-C16E-4A54-B6C7-31E189B1CC64}"/>
              </a:ext>
            </a:extLst>
          </p:cNvPr>
          <p:cNvCxnSpPr>
            <a:cxnSpLocks/>
          </p:cNvCxnSpPr>
          <p:nvPr/>
        </p:nvCxnSpPr>
        <p:spPr>
          <a:xfrm>
            <a:off x="881230" y="6522194"/>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5" name="Oval 144">
            <a:extLst>
              <a:ext uri="{FF2B5EF4-FFF2-40B4-BE49-F238E27FC236}">
                <a16:creationId xmlns:a16="http://schemas.microsoft.com/office/drawing/2014/main" id="{ED12CDB2-3C29-4FFD-A704-D7A3A20A24C6}"/>
              </a:ext>
            </a:extLst>
          </p:cNvPr>
          <p:cNvSpPr/>
          <p:nvPr/>
        </p:nvSpPr>
        <p:spPr>
          <a:xfrm>
            <a:off x="914110" y="5845915"/>
            <a:ext cx="491490" cy="14705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6" name="Oval 145">
            <a:extLst>
              <a:ext uri="{FF2B5EF4-FFF2-40B4-BE49-F238E27FC236}">
                <a16:creationId xmlns:a16="http://schemas.microsoft.com/office/drawing/2014/main" id="{28DDECF5-EEB2-47E5-9AB1-F6B5277CCA9F}"/>
              </a:ext>
            </a:extLst>
          </p:cNvPr>
          <p:cNvSpPr/>
          <p:nvPr/>
        </p:nvSpPr>
        <p:spPr>
          <a:xfrm>
            <a:off x="1096994" y="6135368"/>
            <a:ext cx="491490" cy="14705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7" name="Oval 146">
            <a:extLst>
              <a:ext uri="{FF2B5EF4-FFF2-40B4-BE49-F238E27FC236}">
                <a16:creationId xmlns:a16="http://schemas.microsoft.com/office/drawing/2014/main" id="{47A65958-09F2-4C21-81BD-736CA19FD400}"/>
              </a:ext>
            </a:extLst>
          </p:cNvPr>
          <p:cNvSpPr/>
          <p:nvPr/>
        </p:nvSpPr>
        <p:spPr>
          <a:xfrm>
            <a:off x="924768" y="6481713"/>
            <a:ext cx="269792" cy="92296"/>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8" name="Oval 147">
            <a:extLst>
              <a:ext uri="{FF2B5EF4-FFF2-40B4-BE49-F238E27FC236}">
                <a16:creationId xmlns:a16="http://schemas.microsoft.com/office/drawing/2014/main" id="{DCF06F63-0457-498E-9281-5537E8AAA708}"/>
              </a:ext>
            </a:extLst>
          </p:cNvPr>
          <p:cNvSpPr/>
          <p:nvPr/>
        </p:nvSpPr>
        <p:spPr>
          <a:xfrm>
            <a:off x="856894" y="6001021"/>
            <a:ext cx="635747" cy="141095"/>
          </a:xfrm>
          <a:prstGeom prst="ellipse">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9" name="Oval 148">
            <a:extLst>
              <a:ext uri="{FF2B5EF4-FFF2-40B4-BE49-F238E27FC236}">
                <a16:creationId xmlns:a16="http://schemas.microsoft.com/office/drawing/2014/main" id="{73B3F87E-1416-42A6-8A7E-977758A27B38}"/>
              </a:ext>
            </a:extLst>
          </p:cNvPr>
          <p:cNvSpPr/>
          <p:nvPr/>
        </p:nvSpPr>
        <p:spPr>
          <a:xfrm>
            <a:off x="1204492" y="6462799"/>
            <a:ext cx="491490" cy="136517"/>
          </a:xfrm>
          <a:prstGeom prst="ellipse">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0" name="Oval 149">
            <a:extLst>
              <a:ext uri="{FF2B5EF4-FFF2-40B4-BE49-F238E27FC236}">
                <a16:creationId xmlns:a16="http://schemas.microsoft.com/office/drawing/2014/main" id="{4797BAF0-8224-4A01-84CE-455CAE4CB44C}"/>
              </a:ext>
            </a:extLst>
          </p:cNvPr>
          <p:cNvSpPr/>
          <p:nvPr/>
        </p:nvSpPr>
        <p:spPr>
          <a:xfrm>
            <a:off x="882163" y="6282419"/>
            <a:ext cx="322329" cy="157824"/>
          </a:xfrm>
          <a:prstGeom prst="ellipse">
            <a:avLst/>
          </a:prstGeom>
          <a:solidFill>
            <a:srgbClr val="00B05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1" name="Rectangle 150">
            <a:extLst>
              <a:ext uri="{FF2B5EF4-FFF2-40B4-BE49-F238E27FC236}">
                <a16:creationId xmlns:a16="http://schemas.microsoft.com/office/drawing/2014/main" id="{5F5E04EB-B99C-43E4-AC06-C26FC64B8935}"/>
              </a:ext>
            </a:extLst>
          </p:cNvPr>
          <p:cNvSpPr/>
          <p:nvPr/>
        </p:nvSpPr>
        <p:spPr>
          <a:xfrm>
            <a:off x="1817034" y="5772858"/>
            <a:ext cx="914400" cy="914400"/>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52" name="Straight Connector 151">
            <a:extLst>
              <a:ext uri="{FF2B5EF4-FFF2-40B4-BE49-F238E27FC236}">
                <a16:creationId xmlns:a16="http://schemas.microsoft.com/office/drawing/2014/main" id="{A89238CA-E6D6-4E2C-9C9A-A76E1A5E980A}"/>
              </a:ext>
            </a:extLst>
          </p:cNvPr>
          <p:cNvCxnSpPr>
            <a:cxnSpLocks/>
          </p:cNvCxnSpPr>
          <p:nvPr/>
        </p:nvCxnSpPr>
        <p:spPr>
          <a:xfrm>
            <a:off x="2006825" y="5925258"/>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152B4C7-2DFC-4CE6-A6B8-750420D53301}"/>
              </a:ext>
            </a:extLst>
          </p:cNvPr>
          <p:cNvCxnSpPr>
            <a:cxnSpLocks/>
          </p:cNvCxnSpPr>
          <p:nvPr/>
        </p:nvCxnSpPr>
        <p:spPr>
          <a:xfrm>
            <a:off x="1885975" y="6084504"/>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6A010D30-8F63-4C1D-BDD4-BB1363AE3306}"/>
              </a:ext>
            </a:extLst>
          </p:cNvPr>
          <p:cNvCxnSpPr>
            <a:cxnSpLocks/>
          </p:cNvCxnSpPr>
          <p:nvPr/>
        </p:nvCxnSpPr>
        <p:spPr>
          <a:xfrm>
            <a:off x="1889605" y="6230058"/>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84245753-7C8C-42B9-9F28-7C63E7761557}"/>
              </a:ext>
            </a:extLst>
          </p:cNvPr>
          <p:cNvCxnSpPr>
            <a:cxnSpLocks/>
          </p:cNvCxnSpPr>
          <p:nvPr/>
        </p:nvCxnSpPr>
        <p:spPr>
          <a:xfrm>
            <a:off x="1880170" y="6382458"/>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35DB199D-CEEC-4BAD-BB4F-971D38353649}"/>
              </a:ext>
            </a:extLst>
          </p:cNvPr>
          <p:cNvCxnSpPr>
            <a:cxnSpLocks/>
          </p:cNvCxnSpPr>
          <p:nvPr/>
        </p:nvCxnSpPr>
        <p:spPr>
          <a:xfrm>
            <a:off x="1892829" y="6538281"/>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Oval 156">
            <a:extLst>
              <a:ext uri="{FF2B5EF4-FFF2-40B4-BE49-F238E27FC236}">
                <a16:creationId xmlns:a16="http://schemas.microsoft.com/office/drawing/2014/main" id="{D127A0F5-55AC-4AC6-8281-3C4F48674489}"/>
              </a:ext>
            </a:extLst>
          </p:cNvPr>
          <p:cNvSpPr/>
          <p:nvPr/>
        </p:nvSpPr>
        <p:spPr>
          <a:xfrm>
            <a:off x="1925709" y="5862002"/>
            <a:ext cx="491490" cy="147051"/>
          </a:xfrm>
          <a:prstGeom prst="ellipse">
            <a:avLst/>
          </a:prstGeom>
          <a:solidFill>
            <a:srgbClr val="00B05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8" name="Oval 157">
            <a:extLst>
              <a:ext uri="{FF2B5EF4-FFF2-40B4-BE49-F238E27FC236}">
                <a16:creationId xmlns:a16="http://schemas.microsoft.com/office/drawing/2014/main" id="{7E2A0594-EF9E-40DF-92A9-D5154A36FFEB}"/>
              </a:ext>
            </a:extLst>
          </p:cNvPr>
          <p:cNvSpPr/>
          <p:nvPr/>
        </p:nvSpPr>
        <p:spPr>
          <a:xfrm>
            <a:off x="2108593" y="6151455"/>
            <a:ext cx="491490" cy="147051"/>
          </a:xfrm>
          <a:prstGeom prst="ellipse">
            <a:avLst/>
          </a:prstGeom>
          <a:solidFill>
            <a:srgbClr val="00B05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9" name="Oval 158">
            <a:extLst>
              <a:ext uri="{FF2B5EF4-FFF2-40B4-BE49-F238E27FC236}">
                <a16:creationId xmlns:a16="http://schemas.microsoft.com/office/drawing/2014/main" id="{0D0D425D-8F73-4EA7-8278-630CA90DA9D5}"/>
              </a:ext>
            </a:extLst>
          </p:cNvPr>
          <p:cNvSpPr/>
          <p:nvPr/>
        </p:nvSpPr>
        <p:spPr>
          <a:xfrm>
            <a:off x="1936367" y="6497800"/>
            <a:ext cx="269792" cy="92296"/>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0" name="Oval 159">
            <a:extLst>
              <a:ext uri="{FF2B5EF4-FFF2-40B4-BE49-F238E27FC236}">
                <a16:creationId xmlns:a16="http://schemas.microsoft.com/office/drawing/2014/main" id="{A07158F3-A2DA-4ED7-A164-AF4C5BD8FBCF}"/>
              </a:ext>
            </a:extLst>
          </p:cNvPr>
          <p:cNvSpPr/>
          <p:nvPr/>
        </p:nvSpPr>
        <p:spPr>
          <a:xfrm>
            <a:off x="1868493" y="6017108"/>
            <a:ext cx="635747" cy="141095"/>
          </a:xfrm>
          <a:prstGeom prst="ellipse">
            <a:avLst/>
          </a:prstGeom>
          <a:solidFill>
            <a:srgbClr val="00B05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1" name="Oval 160">
            <a:extLst>
              <a:ext uri="{FF2B5EF4-FFF2-40B4-BE49-F238E27FC236}">
                <a16:creationId xmlns:a16="http://schemas.microsoft.com/office/drawing/2014/main" id="{F25BAB67-7D2B-4A6F-9ECE-D77254BC89B4}"/>
              </a:ext>
            </a:extLst>
          </p:cNvPr>
          <p:cNvSpPr/>
          <p:nvPr/>
        </p:nvSpPr>
        <p:spPr>
          <a:xfrm>
            <a:off x="2216091" y="6478886"/>
            <a:ext cx="491490" cy="136517"/>
          </a:xfrm>
          <a:prstGeom prst="ellipse">
            <a:avLst/>
          </a:prstGeom>
          <a:solidFill>
            <a:srgbClr val="00B05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2" name="Oval 161">
            <a:extLst>
              <a:ext uri="{FF2B5EF4-FFF2-40B4-BE49-F238E27FC236}">
                <a16:creationId xmlns:a16="http://schemas.microsoft.com/office/drawing/2014/main" id="{F375449F-F5B8-4E1F-8891-179C4337ECB7}"/>
              </a:ext>
            </a:extLst>
          </p:cNvPr>
          <p:cNvSpPr/>
          <p:nvPr/>
        </p:nvSpPr>
        <p:spPr>
          <a:xfrm>
            <a:off x="1893762" y="6298506"/>
            <a:ext cx="322329" cy="157824"/>
          </a:xfrm>
          <a:prstGeom prst="ellipse">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6" name="Rectangle 165">
            <a:extLst>
              <a:ext uri="{FF2B5EF4-FFF2-40B4-BE49-F238E27FC236}">
                <a16:creationId xmlns:a16="http://schemas.microsoft.com/office/drawing/2014/main" id="{3E949A0D-24BF-4D50-9C82-A1CF09066664}"/>
              </a:ext>
            </a:extLst>
          </p:cNvPr>
          <p:cNvSpPr/>
          <p:nvPr/>
        </p:nvSpPr>
        <p:spPr>
          <a:xfrm>
            <a:off x="9297029" y="5635111"/>
            <a:ext cx="2002417" cy="1176592"/>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7" name="Oval 166">
            <a:extLst>
              <a:ext uri="{FF2B5EF4-FFF2-40B4-BE49-F238E27FC236}">
                <a16:creationId xmlns:a16="http://schemas.microsoft.com/office/drawing/2014/main" id="{A63E56A4-5E83-41ED-BADB-4992B17A8659}"/>
              </a:ext>
            </a:extLst>
          </p:cNvPr>
          <p:cNvSpPr/>
          <p:nvPr/>
        </p:nvSpPr>
        <p:spPr>
          <a:xfrm>
            <a:off x="9362793" y="5804589"/>
            <a:ext cx="865316" cy="76590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8" name="Isosceles Triangle 167">
            <a:extLst>
              <a:ext uri="{FF2B5EF4-FFF2-40B4-BE49-F238E27FC236}">
                <a16:creationId xmlns:a16="http://schemas.microsoft.com/office/drawing/2014/main" id="{D7E61FB9-5AE6-4DEB-8117-F68B8C764911}"/>
              </a:ext>
            </a:extLst>
          </p:cNvPr>
          <p:cNvSpPr/>
          <p:nvPr/>
        </p:nvSpPr>
        <p:spPr>
          <a:xfrm>
            <a:off x="9873322" y="5874766"/>
            <a:ext cx="126000" cy="126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9" name="Isosceles Triangle 168">
            <a:extLst>
              <a:ext uri="{FF2B5EF4-FFF2-40B4-BE49-F238E27FC236}">
                <a16:creationId xmlns:a16="http://schemas.microsoft.com/office/drawing/2014/main" id="{4C71D82D-8A93-46B9-A79E-5D45B4D293D5}"/>
              </a:ext>
            </a:extLst>
          </p:cNvPr>
          <p:cNvSpPr/>
          <p:nvPr/>
        </p:nvSpPr>
        <p:spPr>
          <a:xfrm>
            <a:off x="9873322" y="6093061"/>
            <a:ext cx="126000" cy="126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0" name="Isosceles Triangle 169">
            <a:extLst>
              <a:ext uri="{FF2B5EF4-FFF2-40B4-BE49-F238E27FC236}">
                <a16:creationId xmlns:a16="http://schemas.microsoft.com/office/drawing/2014/main" id="{9492C512-B21D-44FC-9357-75A2DE1298D3}"/>
              </a:ext>
            </a:extLst>
          </p:cNvPr>
          <p:cNvSpPr/>
          <p:nvPr/>
        </p:nvSpPr>
        <p:spPr>
          <a:xfrm>
            <a:off x="10354085" y="6340168"/>
            <a:ext cx="126000" cy="126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1" name="Isosceles Triangle 170">
            <a:extLst>
              <a:ext uri="{FF2B5EF4-FFF2-40B4-BE49-F238E27FC236}">
                <a16:creationId xmlns:a16="http://schemas.microsoft.com/office/drawing/2014/main" id="{26276E5C-89F5-4841-AE3E-FAC65E1F5EEB}"/>
              </a:ext>
            </a:extLst>
          </p:cNvPr>
          <p:cNvSpPr/>
          <p:nvPr/>
        </p:nvSpPr>
        <p:spPr>
          <a:xfrm>
            <a:off x="9476379" y="6261789"/>
            <a:ext cx="126000" cy="126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2" name="Isosceles Triangle 171">
            <a:extLst>
              <a:ext uri="{FF2B5EF4-FFF2-40B4-BE49-F238E27FC236}">
                <a16:creationId xmlns:a16="http://schemas.microsoft.com/office/drawing/2014/main" id="{BCD1167E-2BC7-4B00-B9AA-0CE08240AD75}"/>
              </a:ext>
            </a:extLst>
          </p:cNvPr>
          <p:cNvSpPr/>
          <p:nvPr/>
        </p:nvSpPr>
        <p:spPr>
          <a:xfrm>
            <a:off x="9738645" y="6296877"/>
            <a:ext cx="126000" cy="126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3" name="Isosceles Triangle 172">
            <a:extLst>
              <a:ext uri="{FF2B5EF4-FFF2-40B4-BE49-F238E27FC236}">
                <a16:creationId xmlns:a16="http://schemas.microsoft.com/office/drawing/2014/main" id="{FB815010-358F-46A4-A786-4E8FD467E082}"/>
              </a:ext>
            </a:extLst>
          </p:cNvPr>
          <p:cNvSpPr/>
          <p:nvPr/>
        </p:nvSpPr>
        <p:spPr>
          <a:xfrm>
            <a:off x="9578978" y="5998237"/>
            <a:ext cx="126000" cy="126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4" name="Oval 173">
            <a:extLst>
              <a:ext uri="{FF2B5EF4-FFF2-40B4-BE49-F238E27FC236}">
                <a16:creationId xmlns:a16="http://schemas.microsoft.com/office/drawing/2014/main" id="{35E05790-522A-4FC2-92D5-710A7F19F7F5}"/>
              </a:ext>
            </a:extLst>
          </p:cNvPr>
          <p:cNvSpPr/>
          <p:nvPr/>
        </p:nvSpPr>
        <p:spPr>
          <a:xfrm>
            <a:off x="10206631" y="6158156"/>
            <a:ext cx="959469" cy="607072"/>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5" name="Oval 174">
            <a:extLst>
              <a:ext uri="{FF2B5EF4-FFF2-40B4-BE49-F238E27FC236}">
                <a16:creationId xmlns:a16="http://schemas.microsoft.com/office/drawing/2014/main" id="{F561BBFF-FF25-4454-A072-A24A4B353442}"/>
              </a:ext>
            </a:extLst>
          </p:cNvPr>
          <p:cNvSpPr/>
          <p:nvPr/>
        </p:nvSpPr>
        <p:spPr>
          <a:xfrm>
            <a:off x="9960477" y="6314243"/>
            <a:ext cx="126000" cy="126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6" name="Oval 175">
            <a:extLst>
              <a:ext uri="{FF2B5EF4-FFF2-40B4-BE49-F238E27FC236}">
                <a16:creationId xmlns:a16="http://schemas.microsoft.com/office/drawing/2014/main" id="{93D551F8-9C53-4C87-ACBC-1AC618F55757}"/>
              </a:ext>
            </a:extLst>
          </p:cNvPr>
          <p:cNvSpPr/>
          <p:nvPr/>
        </p:nvSpPr>
        <p:spPr>
          <a:xfrm>
            <a:off x="10593951" y="6496605"/>
            <a:ext cx="126000" cy="126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7" name="Oval 176">
            <a:extLst>
              <a:ext uri="{FF2B5EF4-FFF2-40B4-BE49-F238E27FC236}">
                <a16:creationId xmlns:a16="http://schemas.microsoft.com/office/drawing/2014/main" id="{457ACB61-DBA0-4785-A273-4D9D0BC10A72}"/>
              </a:ext>
            </a:extLst>
          </p:cNvPr>
          <p:cNvSpPr/>
          <p:nvPr/>
        </p:nvSpPr>
        <p:spPr>
          <a:xfrm>
            <a:off x="10804315" y="6359877"/>
            <a:ext cx="126000" cy="126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8" name="Oval 177">
            <a:extLst>
              <a:ext uri="{FF2B5EF4-FFF2-40B4-BE49-F238E27FC236}">
                <a16:creationId xmlns:a16="http://schemas.microsoft.com/office/drawing/2014/main" id="{DA90310A-D9AD-4698-B044-7BF9A9ACE925}"/>
              </a:ext>
            </a:extLst>
          </p:cNvPr>
          <p:cNvSpPr/>
          <p:nvPr/>
        </p:nvSpPr>
        <p:spPr>
          <a:xfrm>
            <a:off x="10487644" y="5923406"/>
            <a:ext cx="126000" cy="126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9" name="Oval 178">
            <a:extLst>
              <a:ext uri="{FF2B5EF4-FFF2-40B4-BE49-F238E27FC236}">
                <a16:creationId xmlns:a16="http://schemas.microsoft.com/office/drawing/2014/main" id="{7AFA8650-5CD5-4C0D-96A8-0B00AE93EEB0}"/>
              </a:ext>
            </a:extLst>
          </p:cNvPr>
          <p:cNvSpPr/>
          <p:nvPr/>
        </p:nvSpPr>
        <p:spPr>
          <a:xfrm>
            <a:off x="10549762" y="6233877"/>
            <a:ext cx="126000" cy="126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0" name="Oval 179">
            <a:extLst>
              <a:ext uri="{FF2B5EF4-FFF2-40B4-BE49-F238E27FC236}">
                <a16:creationId xmlns:a16="http://schemas.microsoft.com/office/drawing/2014/main" id="{3997665E-B71E-4151-A08C-CB2AF8627C13}"/>
              </a:ext>
            </a:extLst>
          </p:cNvPr>
          <p:cNvSpPr/>
          <p:nvPr/>
        </p:nvSpPr>
        <p:spPr>
          <a:xfrm>
            <a:off x="10206631" y="5656222"/>
            <a:ext cx="702953" cy="424164"/>
          </a:xfrm>
          <a:prstGeom prst="ellipse">
            <a:avLst/>
          </a:prstGeom>
          <a:no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1" name="Rectangle 180">
            <a:extLst>
              <a:ext uri="{FF2B5EF4-FFF2-40B4-BE49-F238E27FC236}">
                <a16:creationId xmlns:a16="http://schemas.microsoft.com/office/drawing/2014/main" id="{BB1AB179-FE35-4665-8478-5227E3ABFF6D}"/>
              </a:ext>
            </a:extLst>
          </p:cNvPr>
          <p:cNvSpPr/>
          <p:nvPr/>
        </p:nvSpPr>
        <p:spPr>
          <a:xfrm flipH="1">
            <a:off x="9991715" y="5998888"/>
            <a:ext cx="108000" cy="108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2" name="Rectangle 181">
            <a:extLst>
              <a:ext uri="{FF2B5EF4-FFF2-40B4-BE49-F238E27FC236}">
                <a16:creationId xmlns:a16="http://schemas.microsoft.com/office/drawing/2014/main" id="{9BB785BC-0E33-4D1E-8174-58AA635E58C6}"/>
              </a:ext>
            </a:extLst>
          </p:cNvPr>
          <p:cNvSpPr/>
          <p:nvPr/>
        </p:nvSpPr>
        <p:spPr>
          <a:xfrm flipH="1">
            <a:off x="10372937" y="5721538"/>
            <a:ext cx="108000" cy="108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3" name="Rectangle 182">
            <a:extLst>
              <a:ext uri="{FF2B5EF4-FFF2-40B4-BE49-F238E27FC236}">
                <a16:creationId xmlns:a16="http://schemas.microsoft.com/office/drawing/2014/main" id="{16B71396-5513-4E68-B4C0-2101DDDBDDFE}"/>
              </a:ext>
            </a:extLst>
          </p:cNvPr>
          <p:cNvSpPr/>
          <p:nvPr/>
        </p:nvSpPr>
        <p:spPr>
          <a:xfrm flipH="1">
            <a:off x="10621762" y="5743708"/>
            <a:ext cx="108000" cy="108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4" name="Star: 5 Points 183">
            <a:extLst>
              <a:ext uri="{FF2B5EF4-FFF2-40B4-BE49-F238E27FC236}">
                <a16:creationId xmlns:a16="http://schemas.microsoft.com/office/drawing/2014/main" id="{C22C99C2-D482-45EF-B1DA-7B3724DC41D4}"/>
              </a:ext>
            </a:extLst>
          </p:cNvPr>
          <p:cNvSpPr/>
          <p:nvPr/>
        </p:nvSpPr>
        <p:spPr>
          <a:xfrm>
            <a:off x="11384333" y="5968488"/>
            <a:ext cx="262322" cy="264203"/>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5" name="TextBox 184">
            <a:extLst>
              <a:ext uri="{FF2B5EF4-FFF2-40B4-BE49-F238E27FC236}">
                <a16:creationId xmlns:a16="http://schemas.microsoft.com/office/drawing/2014/main" id="{1965B35D-94DF-4407-A9C4-CE0DFCB9E040}"/>
              </a:ext>
            </a:extLst>
          </p:cNvPr>
          <p:cNvSpPr txBox="1"/>
          <p:nvPr/>
        </p:nvSpPr>
        <p:spPr>
          <a:xfrm>
            <a:off x="11572576" y="5878741"/>
            <a:ext cx="327334" cy="461665"/>
          </a:xfrm>
          <a:prstGeom prst="rect">
            <a:avLst/>
          </a:prstGeom>
          <a:noFill/>
        </p:spPr>
        <p:txBody>
          <a:bodyPr wrap="square" rtlCol="0">
            <a:spAutoFit/>
          </a:bodyPr>
          <a:lstStyle/>
          <a:p>
            <a:r>
              <a:rPr lang="fr-FR" sz="2400" b="1" dirty="0"/>
              <a:t>?</a:t>
            </a:r>
          </a:p>
        </p:txBody>
      </p:sp>
      <p:sp>
        <p:nvSpPr>
          <p:cNvPr id="188" name="TextBox 187">
            <a:extLst>
              <a:ext uri="{FF2B5EF4-FFF2-40B4-BE49-F238E27FC236}">
                <a16:creationId xmlns:a16="http://schemas.microsoft.com/office/drawing/2014/main" id="{31B657B3-BD74-479B-A4F5-FF13ADA20693}"/>
              </a:ext>
            </a:extLst>
          </p:cNvPr>
          <p:cNvSpPr txBox="1"/>
          <p:nvPr/>
        </p:nvSpPr>
        <p:spPr>
          <a:xfrm>
            <a:off x="6291252" y="2676566"/>
            <a:ext cx="1093569" cy="338554"/>
          </a:xfrm>
          <a:prstGeom prst="rect">
            <a:avLst/>
          </a:prstGeom>
          <a:noFill/>
        </p:spPr>
        <p:txBody>
          <a:bodyPr wrap="none" rtlCol="0">
            <a:spAutoFit/>
          </a:bodyPr>
          <a:lstStyle/>
          <a:p>
            <a:r>
              <a:rPr lang="fr-FR" sz="1600" b="1" dirty="0">
                <a:solidFill>
                  <a:srgbClr val="0070C0"/>
                </a:solidFill>
              </a:rPr>
              <a:t>(Sélection)</a:t>
            </a:r>
          </a:p>
        </p:txBody>
      </p:sp>
    </p:spTree>
    <p:extLst>
      <p:ext uri="{BB962C8B-B14F-4D97-AF65-F5344CB8AC3E}">
        <p14:creationId xmlns:p14="http://schemas.microsoft.com/office/powerpoint/2010/main" val="36316919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Annexes</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dirty="0"/>
              <a:t>Installation des bibliothèques Python</a:t>
            </a:r>
          </a:p>
          <a:p>
            <a:r>
              <a:rPr lang="fr-FR" sz="2400" dirty="0"/>
              <a:t>Fonctions Python utiles</a:t>
            </a:r>
          </a:p>
          <a:p>
            <a:r>
              <a:rPr lang="fr-FR" sz="2400" dirty="0"/>
              <a:t>Bibliographie</a:t>
            </a:r>
          </a:p>
          <a:p>
            <a:endParaRPr lang="fr-FR" sz="2400" dirty="0"/>
          </a:p>
        </p:txBody>
      </p:sp>
    </p:spTree>
    <p:extLst>
      <p:ext uri="{BB962C8B-B14F-4D97-AF65-F5344CB8AC3E}">
        <p14:creationId xmlns:p14="http://schemas.microsoft.com/office/powerpoint/2010/main" val="13979381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Installation des bibliothèques Python (contexte Anaconda)</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a:xfrm>
            <a:off x="838200" y="1060363"/>
            <a:ext cx="10515600" cy="5530442"/>
          </a:xfrm>
        </p:spPr>
        <p:txBody>
          <a:bodyPr>
            <a:normAutofit fontScale="92500" lnSpcReduction="20000"/>
          </a:bodyPr>
          <a:lstStyle/>
          <a:p>
            <a:r>
              <a:rPr lang="fr-FR" sz="2400" b="1" dirty="0"/>
              <a:t>Annexe : installation de </a:t>
            </a:r>
            <a:r>
              <a:rPr lang="fr-FR" sz="2400" b="1" dirty="0" err="1"/>
              <a:t>spacy</a:t>
            </a:r>
            <a:endParaRPr lang="fr-FR" sz="2400" b="1" dirty="0"/>
          </a:p>
          <a:p>
            <a:pPr lvl="1"/>
            <a:r>
              <a:rPr lang="fr-FR" sz="2000" dirty="0"/>
              <a:t>Etape 1: installer </a:t>
            </a:r>
            <a:r>
              <a:rPr lang="fr-FR" sz="2000" dirty="0" err="1"/>
              <a:t>spacy</a:t>
            </a:r>
            <a:r>
              <a:rPr lang="fr-FR" sz="2000" dirty="0"/>
              <a:t> Exécuter Anaconda Prompt en tant qu'administrateur</a:t>
            </a:r>
          </a:p>
          <a:p>
            <a:pPr marL="457200" lvl="1" indent="0">
              <a:buNone/>
            </a:pPr>
            <a:r>
              <a:rPr lang="fr-FR" sz="2000" dirty="0"/>
              <a:t>	 </a:t>
            </a:r>
            <a:r>
              <a:rPr lang="fr-FR" sz="2000" dirty="0" err="1">
                <a:latin typeface="Courier New" panose="02070309020205020404" pitchFamily="49" charset="0"/>
                <a:cs typeface="Courier New" panose="02070309020205020404" pitchFamily="49" charset="0"/>
              </a:rPr>
              <a:t>conda</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install</a:t>
            </a:r>
            <a:r>
              <a:rPr lang="fr-FR" sz="2000" dirty="0">
                <a:latin typeface="Courier New" panose="02070309020205020404" pitchFamily="49" charset="0"/>
                <a:cs typeface="Courier New" panose="02070309020205020404" pitchFamily="49" charset="0"/>
              </a:rPr>
              <a:t> -c </a:t>
            </a:r>
            <a:r>
              <a:rPr lang="fr-FR" sz="2000" dirty="0" err="1">
                <a:latin typeface="Courier New" panose="02070309020205020404" pitchFamily="49" charset="0"/>
                <a:cs typeface="Courier New" panose="02070309020205020404" pitchFamily="49" charset="0"/>
              </a:rPr>
              <a:t>conda</a:t>
            </a:r>
            <a:r>
              <a:rPr lang="fr-FR" sz="2000" dirty="0">
                <a:latin typeface="Courier New" panose="02070309020205020404" pitchFamily="49" charset="0"/>
                <a:cs typeface="Courier New" panose="02070309020205020404" pitchFamily="49" charset="0"/>
              </a:rPr>
              <a:t>-forge </a:t>
            </a:r>
            <a:r>
              <a:rPr lang="fr-FR" sz="2000" dirty="0" err="1">
                <a:latin typeface="Courier New" panose="02070309020205020404" pitchFamily="49" charset="0"/>
                <a:cs typeface="Courier New" panose="02070309020205020404" pitchFamily="49" charset="0"/>
              </a:rPr>
              <a:t>spacy</a:t>
            </a:r>
            <a:endParaRPr lang="fr-FR" sz="2000" dirty="0">
              <a:latin typeface="Courier New" panose="02070309020205020404" pitchFamily="49" charset="0"/>
              <a:cs typeface="Courier New" panose="02070309020205020404" pitchFamily="49" charset="0"/>
            </a:endParaRPr>
          </a:p>
          <a:p>
            <a:pPr lvl="1"/>
            <a:r>
              <a:rPr lang="fr-FR" sz="2000" dirty="0"/>
              <a:t>Etape 2: installer modèle de langue français. Il y en a quatre, petit, moyen, large et transformer,  on peut installer le moyen ; toujours au sein d'Anaconda Prompt</a:t>
            </a:r>
          </a:p>
          <a:p>
            <a:pPr marL="457200" lvl="1" indent="0">
              <a:buNone/>
            </a:pPr>
            <a:r>
              <a:rPr lang="fr-FR" sz="2000" dirty="0"/>
              <a:t>	 </a:t>
            </a:r>
            <a:r>
              <a:rPr lang="fr-FR" sz="2000" dirty="0">
                <a:latin typeface="Courier New" panose="02070309020205020404" pitchFamily="49" charset="0"/>
                <a:cs typeface="Courier New" panose="02070309020205020404" pitchFamily="49" charset="0"/>
              </a:rPr>
              <a:t>python -m </a:t>
            </a:r>
            <a:r>
              <a:rPr lang="fr-FR" sz="2000" dirty="0" err="1">
                <a:latin typeface="Courier New" panose="02070309020205020404" pitchFamily="49" charset="0"/>
                <a:cs typeface="Courier New" panose="02070309020205020404" pitchFamily="49" charset="0"/>
              </a:rPr>
              <a:t>spacy</a:t>
            </a:r>
            <a:r>
              <a:rPr lang="fr-FR" sz="2000" dirty="0">
                <a:latin typeface="Courier New" panose="02070309020205020404" pitchFamily="49" charset="0"/>
                <a:cs typeface="Courier New" panose="02070309020205020404" pitchFamily="49" charset="0"/>
              </a:rPr>
              <a:t> download </a:t>
            </a:r>
            <a:r>
              <a:rPr lang="fr-FR" sz="2000" dirty="0" err="1">
                <a:latin typeface="Courier New" panose="02070309020205020404" pitchFamily="49" charset="0"/>
                <a:cs typeface="Courier New" panose="02070309020205020404" pitchFamily="49" charset="0"/>
              </a:rPr>
              <a:t>fr_core_news_md</a:t>
            </a:r>
            <a:endParaRPr lang="fr-FR" sz="2000" dirty="0">
              <a:latin typeface="Courier New" panose="02070309020205020404" pitchFamily="49" charset="0"/>
              <a:cs typeface="Courier New" panose="02070309020205020404" pitchFamily="49" charset="0"/>
            </a:endParaRPr>
          </a:p>
          <a:p>
            <a:pPr lvl="1"/>
            <a:r>
              <a:rPr lang="fr-FR" sz="2000" dirty="0"/>
              <a:t>Complément : installer le détecteur de langue : </a:t>
            </a:r>
            <a:r>
              <a:rPr lang="fr-FR" sz="2000" dirty="0" err="1">
                <a:latin typeface="Courier New" panose="02070309020205020404" pitchFamily="49" charset="0"/>
                <a:cs typeface="Courier New" panose="02070309020205020404" pitchFamily="49" charset="0"/>
              </a:rPr>
              <a:t>pip</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install</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spacy-langdetect</a:t>
            </a:r>
            <a:endParaRPr lang="fr-FR" sz="2000" dirty="0">
              <a:latin typeface="Courier New" panose="02070309020205020404" pitchFamily="49" charset="0"/>
              <a:cs typeface="Courier New" panose="02070309020205020404" pitchFamily="49" charset="0"/>
            </a:endParaRPr>
          </a:p>
          <a:p>
            <a:pPr lvl="1"/>
            <a:r>
              <a:rPr lang="fr-FR" sz="2000" dirty="0">
                <a:cs typeface="Courier New" panose="02070309020205020404" pitchFamily="49" charset="0"/>
              </a:rPr>
              <a:t>Eventuel complément : installer LEFFF : </a:t>
            </a:r>
            <a:r>
              <a:rPr lang="fr-FR" sz="2000" dirty="0" err="1">
                <a:latin typeface="Courier New" panose="02070309020205020404" pitchFamily="49" charset="0"/>
                <a:cs typeface="Courier New" panose="02070309020205020404" pitchFamily="49" charset="0"/>
              </a:rPr>
              <a:t>pip</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install</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spacy-lefff</a:t>
            </a:r>
            <a:endParaRPr lang="fr-FR" sz="2000" dirty="0">
              <a:latin typeface="Courier New" panose="02070309020205020404" pitchFamily="49" charset="0"/>
              <a:cs typeface="Courier New" panose="02070309020205020404" pitchFamily="49" charset="0"/>
            </a:endParaRPr>
          </a:p>
          <a:p>
            <a:r>
              <a:rPr lang="fr-FR" sz="2400" b="1" dirty="0"/>
              <a:t>Annexe : installation de </a:t>
            </a:r>
            <a:r>
              <a:rPr lang="fr-FR" sz="2400" b="1" dirty="0" err="1"/>
              <a:t>gensim</a:t>
            </a:r>
            <a:endParaRPr lang="fr-FR" sz="2400" b="1" dirty="0"/>
          </a:p>
          <a:p>
            <a:pPr lvl="1"/>
            <a:r>
              <a:rPr lang="fr-FR" sz="2000" dirty="0"/>
              <a:t>Exécuter Anaconda Prompt en tant qu'administrateur </a:t>
            </a:r>
            <a:r>
              <a:rPr lang="fr-FR" sz="2000" dirty="0" err="1">
                <a:latin typeface="Courier New" panose="02070309020205020404" pitchFamily="49" charset="0"/>
                <a:cs typeface="Courier New" panose="02070309020205020404" pitchFamily="49" charset="0"/>
              </a:rPr>
              <a:t>pip</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install</a:t>
            </a:r>
            <a:r>
              <a:rPr lang="fr-FR" sz="2000" dirty="0">
                <a:latin typeface="Courier New" panose="02070309020205020404" pitchFamily="49" charset="0"/>
                <a:cs typeface="Courier New" panose="02070309020205020404" pitchFamily="49" charset="0"/>
              </a:rPr>
              <a:t> -U </a:t>
            </a:r>
            <a:r>
              <a:rPr lang="fr-FR" sz="2000" dirty="0" err="1">
                <a:latin typeface="Courier New" panose="02070309020205020404" pitchFamily="49" charset="0"/>
                <a:cs typeface="Courier New" panose="02070309020205020404" pitchFamily="49" charset="0"/>
              </a:rPr>
              <a:t>gensim</a:t>
            </a:r>
            <a:endParaRPr lang="fr-FR" sz="2000" dirty="0">
              <a:latin typeface="Courier New" panose="02070309020205020404" pitchFamily="49" charset="0"/>
              <a:cs typeface="Courier New" panose="02070309020205020404" pitchFamily="49" charset="0"/>
            </a:endParaRPr>
          </a:p>
          <a:p>
            <a:r>
              <a:rPr lang="fr-FR" sz="2400" b="1" dirty="0"/>
              <a:t>Annexe : installation de </a:t>
            </a:r>
            <a:r>
              <a:rPr lang="fr-FR" sz="2400" b="1" dirty="0" err="1"/>
              <a:t>pyLDAvis</a:t>
            </a:r>
            <a:endParaRPr lang="fr-FR" sz="2400" b="1" dirty="0"/>
          </a:p>
          <a:p>
            <a:pPr lvl="1"/>
            <a:r>
              <a:rPr lang="fr-FR" sz="2000" dirty="0"/>
              <a:t>Exécuter Anaconda Prompt en tant qu'administrateur </a:t>
            </a:r>
            <a:r>
              <a:rPr lang="fr-FR" sz="2000" dirty="0" err="1">
                <a:latin typeface="Courier New" panose="02070309020205020404" pitchFamily="49" charset="0"/>
                <a:cs typeface="Courier New" panose="02070309020205020404" pitchFamily="49" charset="0"/>
              </a:rPr>
              <a:t>pip</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install</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pyldavis</a:t>
            </a:r>
            <a:endParaRPr lang="fr-FR" sz="2000" dirty="0">
              <a:latin typeface="Courier New" panose="02070309020205020404" pitchFamily="49" charset="0"/>
              <a:cs typeface="Courier New" panose="02070309020205020404" pitchFamily="49" charset="0"/>
            </a:endParaRPr>
          </a:p>
          <a:p>
            <a:r>
              <a:rPr lang="fr-FR" sz="2400" b="1" dirty="0"/>
              <a:t>Annexe : installation de </a:t>
            </a:r>
            <a:r>
              <a:rPr lang="fr-FR" sz="2400" b="1" dirty="0" err="1"/>
              <a:t>Plotly</a:t>
            </a:r>
            <a:r>
              <a:rPr lang="fr-FR" sz="2400" b="1" dirty="0"/>
              <a:t> (express / go)</a:t>
            </a:r>
          </a:p>
          <a:p>
            <a:pPr lvl="1"/>
            <a:r>
              <a:rPr lang="fr-FR" sz="2000" dirty="0"/>
              <a:t>Exécuter Anaconda Prompt en tant qu'administrateur </a:t>
            </a:r>
            <a:r>
              <a:rPr lang="fr-FR" sz="2000" dirty="0" err="1">
                <a:latin typeface="Courier New" panose="02070309020205020404" pitchFamily="49" charset="0"/>
                <a:cs typeface="Courier New" panose="02070309020205020404" pitchFamily="49" charset="0"/>
              </a:rPr>
              <a:t>pip</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install</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plotly</a:t>
            </a:r>
            <a:endParaRPr lang="fr-FR" sz="2000" dirty="0">
              <a:latin typeface="Courier New" panose="02070309020205020404" pitchFamily="49" charset="0"/>
              <a:cs typeface="Courier New" panose="02070309020205020404" pitchFamily="49" charset="0"/>
            </a:endParaRPr>
          </a:p>
          <a:p>
            <a:pPr lvl="1"/>
            <a:r>
              <a:rPr lang="fr-FR" sz="2000" dirty="0">
                <a:cs typeface="Courier New" panose="02070309020205020404" pitchFamily="49" charset="0"/>
              </a:rPr>
              <a:t>Ou par </a:t>
            </a:r>
            <a:r>
              <a:rPr lang="fr-FR" sz="2000" dirty="0" err="1">
                <a:cs typeface="Courier New" panose="02070309020205020404" pitchFamily="49" charset="0"/>
              </a:rPr>
              <a:t>conda</a:t>
            </a:r>
            <a:r>
              <a:rPr lang="fr-FR" sz="2000" dirty="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conda</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install</a:t>
            </a:r>
            <a:r>
              <a:rPr lang="fr-FR" sz="2000" dirty="0">
                <a:latin typeface="Courier New" panose="02070309020205020404" pitchFamily="49" charset="0"/>
                <a:cs typeface="Courier New" panose="02070309020205020404" pitchFamily="49" charset="0"/>
              </a:rPr>
              <a:t> –c </a:t>
            </a:r>
            <a:r>
              <a:rPr lang="fr-FR" sz="2000" dirty="0" err="1">
                <a:latin typeface="Courier New" panose="02070309020205020404" pitchFamily="49" charset="0"/>
                <a:cs typeface="Courier New" panose="02070309020205020404" pitchFamily="49" charset="0"/>
              </a:rPr>
              <a:t>plotly</a:t>
            </a:r>
            <a:endParaRPr lang="fr-FR" sz="2000" dirty="0">
              <a:latin typeface="Courier New" panose="02070309020205020404" pitchFamily="49" charset="0"/>
              <a:cs typeface="Courier New" panose="02070309020205020404" pitchFamily="49" charset="0"/>
            </a:endParaRPr>
          </a:p>
          <a:p>
            <a:r>
              <a:rPr lang="fr-FR" sz="2400" b="1" dirty="0"/>
              <a:t>Annexe : installation de </a:t>
            </a:r>
            <a:r>
              <a:rPr lang="fr-FR" sz="2400" b="1" dirty="0" err="1"/>
              <a:t>WordCloud</a:t>
            </a:r>
            <a:endParaRPr lang="fr-FR" sz="2400" b="1" dirty="0"/>
          </a:p>
          <a:p>
            <a:pPr lvl="1"/>
            <a:r>
              <a:rPr lang="fr-FR" sz="2000" dirty="0"/>
              <a:t>Exécuter Anaconda Prompt en tant qu'administrateur </a:t>
            </a:r>
            <a:r>
              <a:rPr lang="fr-FR" sz="2000" dirty="0" err="1">
                <a:latin typeface="Courier New" panose="02070309020205020404" pitchFamily="49" charset="0"/>
                <a:cs typeface="Courier New" panose="02070309020205020404" pitchFamily="49" charset="0"/>
              </a:rPr>
              <a:t>pip</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install</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wordcloud</a:t>
            </a:r>
            <a:endParaRPr lang="fr-FR" sz="2000" dirty="0">
              <a:latin typeface="Courier New" panose="02070309020205020404" pitchFamily="49" charset="0"/>
              <a:cs typeface="Courier New" panose="02070309020205020404" pitchFamily="49" charset="0"/>
            </a:endParaRPr>
          </a:p>
          <a:p>
            <a:pPr marL="457200" lvl="1" indent="0">
              <a:buNone/>
            </a:pPr>
            <a:r>
              <a:rPr lang="fr-FR" sz="2000" dirty="0">
                <a:latin typeface="Courier New" panose="02070309020205020404" pitchFamily="49" charset="0"/>
                <a:cs typeface="Courier New" panose="02070309020205020404" pitchFamily="49" charset="0"/>
              </a:rPr>
              <a:t>	</a:t>
            </a:r>
            <a:r>
              <a:rPr lang="fr-FR" sz="2000" dirty="0">
                <a:cs typeface="Courier New" panose="02070309020205020404" pitchFamily="49" charset="0"/>
              </a:rPr>
              <a:t>ou </a:t>
            </a:r>
            <a:r>
              <a:rPr lang="fr-FR" sz="2000" dirty="0" err="1">
                <a:latin typeface="Courier New" panose="02070309020205020404" pitchFamily="49" charset="0"/>
                <a:cs typeface="Courier New" panose="02070309020205020404" pitchFamily="49" charset="0"/>
              </a:rPr>
              <a:t>conda</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install</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wordcloud</a:t>
            </a:r>
            <a:endParaRPr lang="fr-FR" sz="2000" dirty="0">
              <a:latin typeface="Courier New" panose="02070309020205020404" pitchFamily="49" charset="0"/>
              <a:cs typeface="Courier New" panose="02070309020205020404" pitchFamily="49" charset="0"/>
            </a:endParaRPr>
          </a:p>
          <a:p>
            <a:pPr marL="457200" lvl="1" indent="0">
              <a:buNone/>
            </a:pPr>
            <a:endParaRPr lang="fr-FR" sz="2000" dirty="0">
              <a:latin typeface="Courier New" panose="02070309020205020404" pitchFamily="49" charset="0"/>
              <a:cs typeface="Courier New" panose="02070309020205020404" pitchFamily="49" charset="0"/>
            </a:endParaRPr>
          </a:p>
          <a:p>
            <a:endParaRPr lang="fr-FR" sz="2400" dirty="0"/>
          </a:p>
        </p:txBody>
      </p:sp>
    </p:spTree>
    <p:extLst>
      <p:ext uri="{BB962C8B-B14F-4D97-AF65-F5344CB8AC3E}">
        <p14:creationId xmlns:p14="http://schemas.microsoft.com/office/powerpoint/2010/main" val="9020640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Autofit/>
          </a:bodyPr>
          <a:lstStyle/>
          <a:p>
            <a:r>
              <a:rPr lang="fr-FR" sz="3200" dirty="0"/>
              <a:t>Structures Python : listes, dictionnaires, t-</a:t>
            </a:r>
            <a:r>
              <a:rPr lang="fr-FR" sz="3200" dirty="0" err="1"/>
              <a:t>uplets</a:t>
            </a:r>
            <a:r>
              <a:rPr lang="fr-FR" sz="3200" dirty="0"/>
              <a:t>, ensembles (1/2)</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145143" y="1015604"/>
            <a:ext cx="12046857" cy="5943996"/>
          </a:xfrm>
        </p:spPr>
        <p:txBody>
          <a:bodyPr>
            <a:normAutofit fontScale="92500" lnSpcReduction="20000"/>
          </a:bodyPr>
          <a:lstStyle/>
          <a:p>
            <a:r>
              <a:rPr lang="fr-FR" dirty="0"/>
              <a:t>Listes : tableau à 1 dimension d’éléments ordonnés - un même élément peut s’y répéter</a:t>
            </a:r>
          </a:p>
          <a:p>
            <a:pPr marL="457200" lvl="1" indent="0">
              <a:buNone/>
            </a:pPr>
            <a:r>
              <a:rPr lang="fr-FR" dirty="0"/>
              <a:t>	</a:t>
            </a:r>
            <a:r>
              <a:rPr lang="fr-FR" sz="2000" dirty="0">
                <a:latin typeface="Courier New" panose="02070309020205020404" pitchFamily="49" charset="0"/>
                <a:cs typeface="Courier New" panose="02070309020205020404" pitchFamily="49" charset="0"/>
              </a:rPr>
              <a:t>[element_0, …, </a:t>
            </a:r>
            <a:r>
              <a:rPr lang="fr-FR" sz="2000" dirty="0" err="1">
                <a:latin typeface="Courier New" panose="02070309020205020404" pitchFamily="49" charset="0"/>
                <a:cs typeface="Courier New" panose="02070309020205020404" pitchFamily="49" charset="0"/>
              </a:rPr>
              <a:t>element_n</a:t>
            </a:r>
            <a:r>
              <a:rPr lang="fr-FR" sz="2000" dirty="0">
                <a:latin typeface="Courier New" panose="02070309020205020404" pitchFamily="49" charset="0"/>
                <a:cs typeface="Courier New" panose="02070309020205020404" pitchFamily="49" charset="0"/>
              </a:rPr>
              <a:t>] </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une_liste</a:t>
            </a:r>
            <a:r>
              <a:rPr lang="fr-FR" sz="2000" dirty="0">
                <a:latin typeface="Courier New" panose="02070309020205020404" pitchFamily="49" charset="0"/>
                <a:cs typeface="Courier New" panose="02070309020205020404" pitchFamily="49" charset="0"/>
              </a:rPr>
              <a:t> = [‘abc’, ‘</a:t>
            </a:r>
            <a:r>
              <a:rPr lang="fr-FR" sz="2000" dirty="0" err="1">
                <a:latin typeface="Courier New" panose="02070309020205020404" pitchFamily="49" charset="0"/>
                <a:cs typeface="Courier New" panose="02070309020205020404" pitchFamily="49" charset="0"/>
              </a:rPr>
              <a:t>def</a:t>
            </a:r>
            <a:r>
              <a:rPr lang="fr-FR" sz="2000" dirty="0">
                <a:latin typeface="Courier New" panose="02070309020205020404" pitchFamily="49" charset="0"/>
                <a:cs typeface="Courier New" panose="02070309020205020404" pitchFamily="49" charset="0"/>
              </a:rPr>
              <a:t>’, 3, 4]</a:t>
            </a:r>
          </a:p>
          <a:p>
            <a:pPr lvl="1"/>
            <a:r>
              <a:rPr lang="fr-FR" dirty="0"/>
              <a:t>Accès à un élément  ; Longueur d’une liste</a:t>
            </a:r>
          </a:p>
          <a:p>
            <a:pPr marL="457200" lvl="1" indent="0">
              <a:buNone/>
            </a:pPr>
            <a:r>
              <a:rPr lang="fr-FR" dirty="0"/>
              <a:t>	</a:t>
            </a:r>
            <a:r>
              <a:rPr lang="fr-FR" sz="2000" dirty="0">
                <a:latin typeface="Courier New" panose="02070309020205020404" pitchFamily="49" charset="0"/>
                <a:cs typeface="Courier New" panose="02070309020205020404" pitchFamily="49" charset="0"/>
              </a:rPr>
              <a:t>liste[indice] ; </a:t>
            </a:r>
            <a:r>
              <a:rPr lang="fr-FR" sz="2000" dirty="0" err="1">
                <a:latin typeface="Courier New" panose="02070309020205020404" pitchFamily="49" charset="0"/>
                <a:cs typeface="Courier New" panose="02070309020205020404" pitchFamily="49" charset="0"/>
              </a:rPr>
              <a:t>len</a:t>
            </a:r>
            <a:r>
              <a:rPr lang="fr-FR" sz="2000" dirty="0">
                <a:latin typeface="Courier New" panose="02070309020205020404" pitchFamily="49" charset="0"/>
                <a:cs typeface="Courier New" panose="02070309020205020404" pitchFamily="49" charset="0"/>
              </a:rPr>
              <a:t>(liste)</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une_liste</a:t>
            </a:r>
            <a:r>
              <a:rPr lang="fr-FR" sz="2000" dirty="0">
                <a:latin typeface="Courier New" panose="02070309020205020404" pitchFamily="49" charset="0"/>
                <a:cs typeface="Courier New" panose="02070309020205020404" pitchFamily="49" charset="0"/>
              </a:rPr>
              <a:t>[0] =&gt; ‘abc’ ; </a:t>
            </a:r>
            <a:r>
              <a:rPr lang="fr-FR" sz="2000" dirty="0" err="1">
                <a:latin typeface="Courier New" panose="02070309020205020404" pitchFamily="49" charset="0"/>
                <a:cs typeface="Courier New" panose="02070309020205020404" pitchFamily="49" charset="0"/>
              </a:rPr>
              <a:t>une_liste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len</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une_liste</a:t>
            </a:r>
            <a:r>
              <a:rPr lang="fr-FR" sz="2000" dirty="0">
                <a:latin typeface="Courier New" panose="02070309020205020404" pitchFamily="49" charset="0"/>
                <a:cs typeface="Courier New" panose="02070309020205020404" pitchFamily="49" charset="0"/>
              </a:rPr>
              <a:t>)-1] =&gt; 4</a:t>
            </a:r>
          </a:p>
          <a:p>
            <a:pPr lvl="1"/>
            <a:r>
              <a:rPr lang="fr-FR" dirty="0"/>
              <a:t>Rajouter un élément en bout de liste / une liste en bout de liste</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liste.append</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nv_element</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liste.extend</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une_autre_liste</a:t>
            </a:r>
            <a:r>
              <a:rPr lang="fr-FR" sz="2000" dirty="0">
                <a:latin typeface="Courier New" panose="02070309020205020404" pitchFamily="49" charset="0"/>
                <a:cs typeface="Courier New" panose="02070309020205020404" pitchFamily="49" charset="0"/>
              </a:rPr>
              <a:t>)</a:t>
            </a:r>
          </a:p>
          <a:p>
            <a:pPr lvl="1"/>
            <a:r>
              <a:rPr lang="fr-FR" dirty="0"/>
              <a:t>Tester présence d’un élément dans une liste / boucler sur les éléments d’une liste</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element</a:t>
            </a:r>
            <a:r>
              <a:rPr lang="fr-FR" sz="2000" dirty="0">
                <a:latin typeface="Courier New" panose="02070309020205020404" pitchFamily="49" charset="0"/>
                <a:cs typeface="Courier New" panose="02070309020205020404" pitchFamily="49" charset="0"/>
              </a:rPr>
              <a:t> in liste ; for </a:t>
            </a:r>
            <a:r>
              <a:rPr lang="fr-FR" sz="2000" dirty="0" err="1">
                <a:latin typeface="Courier New" panose="02070309020205020404" pitchFamily="49" charset="0"/>
                <a:cs typeface="Courier New" panose="02070309020205020404" pitchFamily="49" charset="0"/>
              </a:rPr>
              <a:t>element</a:t>
            </a:r>
            <a:r>
              <a:rPr lang="fr-FR" sz="2000" dirty="0">
                <a:latin typeface="Courier New" panose="02070309020205020404" pitchFamily="49" charset="0"/>
                <a:cs typeface="Courier New" panose="02070309020205020404" pitchFamily="49" charset="0"/>
              </a:rPr>
              <a:t> in liste:</a:t>
            </a:r>
          </a:p>
          <a:p>
            <a:pPr marL="457200" lvl="1" indent="0">
              <a:buNone/>
            </a:pPr>
            <a:r>
              <a:rPr lang="fr-FR" sz="2000" dirty="0">
                <a:latin typeface="Courier New" panose="02070309020205020404" pitchFamily="49" charset="0"/>
                <a:cs typeface="Courier New" panose="02070309020205020404" pitchFamily="49" charset="0"/>
              </a:rPr>
              <a:t>	3 in </a:t>
            </a:r>
            <a:r>
              <a:rPr lang="fr-FR" sz="2000" dirty="0" err="1">
                <a:latin typeface="Courier New" panose="02070309020205020404" pitchFamily="49" charset="0"/>
                <a:cs typeface="Courier New" panose="02070309020205020404" pitchFamily="49" charset="0"/>
              </a:rPr>
              <a:t>une_liste</a:t>
            </a:r>
            <a:r>
              <a:rPr lang="fr-FR" sz="2000" dirty="0">
                <a:latin typeface="Courier New" panose="02070309020205020404" pitchFamily="49" charset="0"/>
                <a:cs typeface="Courier New" panose="02070309020205020404" pitchFamily="49" charset="0"/>
              </a:rPr>
              <a:t> =&gt; </a:t>
            </a:r>
            <a:r>
              <a:rPr lang="fr-FR" sz="2000" dirty="0" err="1">
                <a:latin typeface="Courier New" panose="02070309020205020404" pitchFamily="49" charset="0"/>
                <a:cs typeface="Courier New" panose="02070309020205020404" pitchFamily="49" charset="0"/>
              </a:rPr>
              <a:t>True</a:t>
            </a:r>
            <a:endParaRPr lang="fr-FR" sz="2000" dirty="0">
              <a:latin typeface="Courier New" panose="02070309020205020404" pitchFamily="49" charset="0"/>
              <a:cs typeface="Courier New" panose="02070309020205020404" pitchFamily="49" charset="0"/>
            </a:endParaRPr>
          </a:p>
          <a:p>
            <a:pPr marL="457200" lvl="1" indent="0">
              <a:buNone/>
            </a:pPr>
            <a:r>
              <a:rPr lang="fr-FR" sz="2000" dirty="0">
                <a:latin typeface="Courier New" panose="02070309020205020404" pitchFamily="49" charset="0"/>
                <a:cs typeface="Courier New" panose="02070309020205020404" pitchFamily="49" charset="0"/>
              </a:rPr>
              <a:t>	for </a:t>
            </a:r>
            <a:r>
              <a:rPr lang="fr-FR" sz="2000" dirty="0" err="1">
                <a:latin typeface="Courier New" panose="02070309020205020404" pitchFamily="49" charset="0"/>
                <a:cs typeface="Courier New" panose="02070309020205020404" pitchFamily="49" charset="0"/>
              </a:rPr>
              <a:t>element</a:t>
            </a:r>
            <a:r>
              <a:rPr lang="fr-FR" sz="2000" dirty="0">
                <a:latin typeface="Courier New" panose="02070309020205020404" pitchFamily="49" charset="0"/>
                <a:cs typeface="Courier New" panose="02070309020205020404" pitchFamily="49" charset="0"/>
              </a:rPr>
              <a:t> in </a:t>
            </a:r>
            <a:r>
              <a:rPr lang="fr-FR" sz="2000" dirty="0" err="1">
                <a:latin typeface="Courier New" panose="02070309020205020404" pitchFamily="49" charset="0"/>
                <a:cs typeface="Courier New" panose="02070309020205020404" pitchFamily="49" charset="0"/>
              </a:rPr>
              <a:t>une_liste</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print</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element</a:t>
            </a:r>
            <a:r>
              <a:rPr lang="fr-FR" sz="2000" dirty="0">
                <a:latin typeface="Courier New" panose="02070309020205020404" pitchFamily="49" charset="0"/>
                <a:cs typeface="Courier New" panose="02070309020205020404" pitchFamily="49" charset="0"/>
              </a:rPr>
              <a:t>) =&gt; ‘abc’, ‘</a:t>
            </a:r>
            <a:r>
              <a:rPr lang="fr-FR" sz="2000" dirty="0" err="1">
                <a:latin typeface="Courier New" panose="02070309020205020404" pitchFamily="49" charset="0"/>
                <a:cs typeface="Courier New" panose="02070309020205020404" pitchFamily="49" charset="0"/>
              </a:rPr>
              <a:t>def</a:t>
            </a:r>
            <a:r>
              <a:rPr lang="fr-FR" sz="2000" dirty="0">
                <a:latin typeface="Courier New" panose="02070309020205020404" pitchFamily="49" charset="0"/>
                <a:cs typeface="Courier New" panose="02070309020205020404" pitchFamily="49" charset="0"/>
              </a:rPr>
              <a:t>’, 3, 4, ‘</a:t>
            </a:r>
            <a:r>
              <a:rPr lang="fr-FR" sz="2000" dirty="0" err="1">
                <a:latin typeface="Courier New" panose="02070309020205020404" pitchFamily="49" charset="0"/>
                <a:cs typeface="Courier New" panose="02070309020205020404" pitchFamily="49" charset="0"/>
              </a:rPr>
              <a:t>xyz</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for ix, </a:t>
            </a:r>
            <a:r>
              <a:rPr lang="fr-FR" sz="2000" dirty="0" err="1">
                <a:latin typeface="Courier New" panose="02070309020205020404" pitchFamily="49" charset="0"/>
                <a:cs typeface="Courier New" panose="02070309020205020404" pitchFamily="49" charset="0"/>
              </a:rPr>
              <a:t>element</a:t>
            </a:r>
            <a:r>
              <a:rPr lang="fr-FR" sz="2000" dirty="0">
                <a:latin typeface="Courier New" panose="02070309020205020404" pitchFamily="49" charset="0"/>
                <a:cs typeface="Courier New" panose="02070309020205020404" pitchFamily="49" charset="0"/>
              </a:rPr>
              <a:t> in </a:t>
            </a:r>
            <a:r>
              <a:rPr lang="fr-FR" sz="2000" dirty="0" err="1">
                <a:latin typeface="Courier New" panose="02070309020205020404" pitchFamily="49" charset="0"/>
                <a:cs typeface="Courier New" panose="02070309020205020404" pitchFamily="49" charset="0"/>
              </a:rPr>
              <a:t>enumerate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une_liste</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print</a:t>
            </a:r>
            <a:r>
              <a:rPr lang="fr-FR" sz="2000" dirty="0">
                <a:latin typeface="Courier New" panose="02070309020205020404" pitchFamily="49" charset="0"/>
                <a:cs typeface="Courier New" panose="02070309020205020404" pitchFamily="49" charset="0"/>
              </a:rPr>
              <a:t>(i, </a:t>
            </a:r>
            <a:r>
              <a:rPr lang="fr-FR" sz="2000" dirty="0" err="1">
                <a:latin typeface="Courier New" panose="02070309020205020404" pitchFamily="49" charset="0"/>
                <a:cs typeface="Courier New" panose="02070309020205020404" pitchFamily="49" charset="0"/>
              </a:rPr>
              <a:t>element</a:t>
            </a:r>
            <a:r>
              <a:rPr lang="fr-FR" sz="2000" dirty="0">
                <a:latin typeface="Courier New" panose="02070309020205020404" pitchFamily="49" charset="0"/>
                <a:cs typeface="Courier New" panose="02070309020205020404" pitchFamily="49" charset="0"/>
              </a:rPr>
              <a:t>) </a:t>
            </a:r>
          </a:p>
          <a:p>
            <a:pPr marL="457200" lvl="1" indent="0">
              <a:buNone/>
            </a:pPr>
            <a:r>
              <a:rPr lang="fr-FR" sz="2000" dirty="0">
                <a:latin typeface="Courier New" panose="02070309020205020404" pitchFamily="49" charset="0"/>
                <a:cs typeface="Courier New" panose="02070309020205020404" pitchFamily="49" charset="0"/>
              </a:rPr>
              <a:t>	=&gt; 0, ‘abc’,   1, ‘</a:t>
            </a:r>
            <a:r>
              <a:rPr lang="fr-FR" sz="2000" dirty="0" err="1">
                <a:latin typeface="Courier New" panose="02070309020205020404" pitchFamily="49" charset="0"/>
                <a:cs typeface="Courier New" panose="02070309020205020404" pitchFamily="49" charset="0"/>
              </a:rPr>
              <a:t>def</a:t>
            </a:r>
            <a:r>
              <a:rPr lang="fr-FR" sz="2000" dirty="0">
                <a:latin typeface="Courier New" panose="02070309020205020404" pitchFamily="49" charset="0"/>
                <a:cs typeface="Courier New" panose="02070309020205020404" pitchFamily="49" charset="0"/>
              </a:rPr>
              <a:t>’,   2, 3,   3, 4,   5, ‘</a:t>
            </a:r>
            <a:r>
              <a:rPr lang="fr-FR" sz="2000" dirty="0" err="1">
                <a:latin typeface="Courier New" panose="02070309020205020404" pitchFamily="49" charset="0"/>
                <a:cs typeface="Courier New" panose="02070309020205020404" pitchFamily="49" charset="0"/>
              </a:rPr>
              <a:t>xyz</a:t>
            </a:r>
            <a:r>
              <a:rPr lang="fr-FR" sz="2000" dirty="0">
                <a:latin typeface="Courier New" panose="02070309020205020404" pitchFamily="49" charset="0"/>
                <a:cs typeface="Courier New" panose="02070309020205020404" pitchFamily="49" charset="0"/>
              </a:rPr>
              <a:t>’</a:t>
            </a:r>
          </a:p>
          <a:p>
            <a:pPr lvl="1"/>
            <a:r>
              <a:rPr lang="fr-FR" dirty="0"/>
              <a:t>Trier une liste</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liste.sort</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liste.sort</a:t>
            </a:r>
            <a:r>
              <a:rPr lang="fr-FR" sz="2000" dirty="0">
                <a:latin typeface="Courier New" panose="02070309020205020404" pitchFamily="49" charset="0"/>
                <a:cs typeface="Courier New" panose="02070309020205020404" pitchFamily="49" charset="0"/>
              </a:rPr>
              <a:t>(key=</a:t>
            </a:r>
            <a:r>
              <a:rPr lang="fr-FR" sz="2000" dirty="0" err="1">
                <a:latin typeface="Courier New" panose="02070309020205020404" pitchFamily="49" charset="0"/>
                <a:cs typeface="Courier New" panose="02070309020205020404" pitchFamily="49" charset="0"/>
              </a:rPr>
              <a:t>une_fonction</a:t>
            </a:r>
            <a:r>
              <a:rPr lang="fr-FR" sz="2000" dirty="0">
                <a:latin typeface="Courier New" panose="02070309020205020404" pitchFamily="49" charset="0"/>
                <a:cs typeface="Courier New" panose="02070309020205020404" pitchFamily="49" charset="0"/>
              </a:rPr>
              <a:t>, reverse=</a:t>
            </a:r>
            <a:r>
              <a:rPr lang="fr-FR" sz="2000" dirty="0" err="1">
                <a:latin typeface="Courier New" panose="02070309020205020404" pitchFamily="49" charset="0"/>
                <a:cs typeface="Courier New" panose="02070309020205020404" pitchFamily="49" charset="0"/>
              </a:rPr>
              <a:t>True</a:t>
            </a:r>
            <a:r>
              <a:rPr lang="fr-FR" sz="2000" dirty="0">
                <a:latin typeface="Courier New" panose="02070309020205020404" pitchFamily="49" charset="0"/>
                <a:cs typeface="Courier New" panose="02070309020205020404" pitchFamily="49" charset="0"/>
              </a:rPr>
              <a:t> / False)</a:t>
            </a:r>
          </a:p>
          <a:p>
            <a:pPr marL="457200" lvl="1" indent="0">
              <a:buNone/>
            </a:pPr>
            <a:r>
              <a:rPr lang="fr-FR" sz="2000" dirty="0">
                <a:latin typeface="Courier New" panose="02070309020205020404" pitchFamily="49" charset="0"/>
                <a:cs typeface="Courier New" panose="02070309020205020404" pitchFamily="49" charset="0"/>
              </a:rPr>
              <a:t>	liste_2 = [3, 4, 2, 2]</a:t>
            </a:r>
          </a:p>
          <a:p>
            <a:pPr marL="457200" lvl="1" indent="0">
              <a:buNone/>
            </a:pPr>
            <a:r>
              <a:rPr lang="fr-FR" sz="2000" dirty="0">
                <a:latin typeface="Courier New" panose="02070309020205020404" pitchFamily="49" charset="0"/>
                <a:cs typeface="Courier New" panose="02070309020205020404" pitchFamily="49" charset="0"/>
              </a:rPr>
              <a:t>	liste_2.sort(key=lambda x: (x+2)%4, reverse=</a:t>
            </a:r>
            <a:r>
              <a:rPr lang="fr-FR" sz="2000" dirty="0" err="1">
                <a:latin typeface="Courier New" panose="02070309020205020404" pitchFamily="49" charset="0"/>
                <a:cs typeface="Courier New" panose="02070309020205020404" pitchFamily="49" charset="0"/>
              </a:rPr>
              <a:t>True</a:t>
            </a:r>
            <a:r>
              <a:rPr lang="fr-FR" sz="2000" dirty="0">
                <a:latin typeface="Courier New" panose="02070309020205020404" pitchFamily="49" charset="0"/>
                <a:cs typeface="Courier New" panose="02070309020205020404" pitchFamily="49" charset="0"/>
              </a:rPr>
              <a:t>) =&gt; [4, 3, 2, 2]</a:t>
            </a:r>
          </a:p>
        </p:txBody>
      </p:sp>
    </p:spTree>
    <p:extLst>
      <p:ext uri="{BB962C8B-B14F-4D97-AF65-F5344CB8AC3E}">
        <p14:creationId xmlns:p14="http://schemas.microsoft.com/office/powerpoint/2010/main" val="25917789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Autofit/>
          </a:bodyPr>
          <a:lstStyle/>
          <a:p>
            <a:r>
              <a:rPr lang="fr-FR" sz="3200" dirty="0"/>
              <a:t>Structures Python : listes, dictionnaires, t-</a:t>
            </a:r>
            <a:r>
              <a:rPr lang="fr-FR" sz="3200" dirty="0" err="1"/>
              <a:t>uplets</a:t>
            </a:r>
            <a:r>
              <a:rPr lang="fr-FR" sz="3200" dirty="0"/>
              <a:t>, ensembles (2/2)</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145143" y="1015604"/>
            <a:ext cx="12046857" cy="5943996"/>
          </a:xfrm>
        </p:spPr>
        <p:txBody>
          <a:bodyPr>
            <a:normAutofit fontScale="92500" lnSpcReduction="20000"/>
          </a:bodyPr>
          <a:lstStyle/>
          <a:p>
            <a:r>
              <a:rPr lang="fr-FR" dirty="0"/>
              <a:t>Dictionnaire : ensemble de couples (clé / valeur) non ordonnés ; une clé y est unique</a:t>
            </a:r>
          </a:p>
          <a:p>
            <a:pPr marL="457200" lvl="1" indent="0">
              <a:buNone/>
            </a:pPr>
            <a:r>
              <a:rPr lang="fr-FR" dirty="0"/>
              <a:t>	</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cle</a:t>
            </a:r>
            <a:r>
              <a:rPr lang="fr-FR" sz="2000" dirty="0">
                <a:latin typeface="Courier New" panose="02070309020205020404" pitchFamily="49" charset="0"/>
                <a:cs typeface="Courier New" panose="02070309020205020404" pitchFamily="49" charset="0"/>
              </a:rPr>
              <a:t>: valeur, …, </a:t>
            </a:r>
            <a:r>
              <a:rPr lang="fr-FR" sz="2000" dirty="0" err="1">
                <a:latin typeface="Courier New" panose="02070309020205020404" pitchFamily="49" charset="0"/>
                <a:cs typeface="Courier New" panose="02070309020205020404" pitchFamily="49" charset="0"/>
              </a:rPr>
              <a:t>autre_cle</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autre_valeur</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un_dico</a:t>
            </a:r>
            <a:r>
              <a:rPr lang="fr-FR" sz="2000" dirty="0">
                <a:latin typeface="Courier New" panose="02070309020205020404" pitchFamily="49" charset="0"/>
                <a:cs typeface="Courier New" panose="02070309020205020404" pitchFamily="49" charset="0"/>
              </a:rPr>
              <a:t> = {'abc': 2, '</a:t>
            </a:r>
            <a:r>
              <a:rPr lang="fr-FR" sz="2000" dirty="0" err="1">
                <a:latin typeface="Courier New" panose="02070309020205020404" pitchFamily="49" charset="0"/>
                <a:cs typeface="Courier New" panose="02070309020205020404" pitchFamily="49" charset="0"/>
              </a:rPr>
              <a:t>def</a:t>
            </a:r>
            <a:r>
              <a:rPr lang="fr-FR" sz="2000" dirty="0">
                <a:latin typeface="Courier New" panose="02070309020205020404" pitchFamily="49" charset="0"/>
                <a:cs typeface="Courier New" panose="02070309020205020404" pitchFamily="49" charset="0"/>
              </a:rPr>
              <a:t>': 5, '</a:t>
            </a:r>
            <a:r>
              <a:rPr lang="fr-FR" sz="2000" dirty="0" err="1">
                <a:latin typeface="Courier New" panose="02070309020205020404" pitchFamily="49" charset="0"/>
                <a:cs typeface="Courier New" panose="02070309020205020404" pitchFamily="49" charset="0"/>
              </a:rPr>
              <a:t>xyz</a:t>
            </a:r>
            <a:r>
              <a:rPr lang="fr-FR" sz="2000" dirty="0">
                <a:latin typeface="Courier New" panose="02070309020205020404" pitchFamily="49" charset="0"/>
                <a:cs typeface="Courier New" panose="02070309020205020404" pitchFamily="49" charset="0"/>
              </a:rPr>
              <a:t>': 8}</a:t>
            </a:r>
          </a:p>
          <a:p>
            <a:pPr lvl="1"/>
            <a:r>
              <a:rPr lang="fr-FR" dirty="0"/>
              <a:t>Accès à un élément  ; Nombre d’éléments d’un dictionnaire</a:t>
            </a:r>
          </a:p>
          <a:p>
            <a:pPr marL="457200" lvl="1" indent="0">
              <a:buNone/>
            </a:pPr>
            <a:r>
              <a:rPr lang="fr-FR" dirty="0"/>
              <a:t>	</a:t>
            </a:r>
            <a:r>
              <a:rPr lang="fr-FR" sz="2000" dirty="0">
                <a:latin typeface="Courier New" panose="02070309020205020404" pitchFamily="49" charset="0"/>
                <a:cs typeface="Courier New" panose="02070309020205020404" pitchFamily="49" charset="0"/>
              </a:rPr>
              <a:t>dico[</a:t>
            </a:r>
            <a:r>
              <a:rPr lang="fr-FR" sz="2000" dirty="0" err="1">
                <a:latin typeface="Courier New" panose="02070309020205020404" pitchFamily="49" charset="0"/>
                <a:cs typeface="Courier New" panose="02070309020205020404" pitchFamily="49" charset="0"/>
              </a:rPr>
              <a:t>cle</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len</a:t>
            </a:r>
            <a:r>
              <a:rPr lang="fr-FR" sz="2000" dirty="0">
                <a:latin typeface="Courier New" panose="02070309020205020404" pitchFamily="49" charset="0"/>
                <a:cs typeface="Courier New" panose="02070309020205020404" pitchFamily="49" charset="0"/>
              </a:rPr>
              <a:t>(dico)</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un_dico</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def</a:t>
            </a:r>
            <a:r>
              <a:rPr lang="fr-FR" sz="2000" dirty="0">
                <a:latin typeface="Courier New" panose="02070309020205020404" pitchFamily="49" charset="0"/>
                <a:cs typeface="Courier New" panose="02070309020205020404" pitchFamily="49" charset="0"/>
              </a:rPr>
              <a:t>'] =&gt; 5 ;</a:t>
            </a:r>
          </a:p>
          <a:p>
            <a:pPr lvl="1"/>
            <a:r>
              <a:rPr lang="fr-FR" dirty="0"/>
              <a:t>Rajouter un élément en dico (doit ne pas déjà y exister)</a:t>
            </a:r>
          </a:p>
          <a:p>
            <a:pPr marL="457200" lvl="1" indent="0">
              <a:buNone/>
            </a:pPr>
            <a:r>
              <a:rPr lang="fr-FR" dirty="0"/>
              <a:t>	</a:t>
            </a:r>
            <a:r>
              <a:rPr lang="fr-FR" sz="2000" dirty="0">
                <a:latin typeface="Courier New" panose="02070309020205020404" pitchFamily="49" charset="0"/>
                <a:cs typeface="Courier New" panose="02070309020205020404" pitchFamily="49" charset="0"/>
              </a:rPr>
              <a:t>if </a:t>
            </a:r>
            <a:r>
              <a:rPr lang="fr-FR" sz="2000" dirty="0" err="1">
                <a:latin typeface="Courier New" panose="02070309020205020404" pitchFamily="49" charset="0"/>
                <a:cs typeface="Courier New" panose="02070309020205020404" pitchFamily="49" charset="0"/>
              </a:rPr>
              <a:t>cle</a:t>
            </a:r>
            <a:r>
              <a:rPr lang="fr-FR" sz="2000" dirty="0">
                <a:latin typeface="Courier New" panose="02070309020205020404" pitchFamily="49" charset="0"/>
                <a:cs typeface="Courier New" panose="02070309020205020404" pitchFamily="49" charset="0"/>
              </a:rPr>
              <a:t> in dico: dico[</a:t>
            </a:r>
            <a:r>
              <a:rPr lang="fr-FR" sz="2000" dirty="0" err="1">
                <a:latin typeface="Courier New" panose="02070309020205020404" pitchFamily="49" charset="0"/>
                <a:cs typeface="Courier New" panose="02070309020205020404" pitchFamily="49" charset="0"/>
              </a:rPr>
              <a:t>cle</a:t>
            </a:r>
            <a:r>
              <a:rPr lang="fr-FR" sz="2000" dirty="0">
                <a:latin typeface="Courier New" panose="02070309020205020404" pitchFamily="49" charset="0"/>
                <a:cs typeface="Courier New" panose="02070309020205020404" pitchFamily="49" charset="0"/>
              </a:rPr>
              <a:t>] = valeur</a:t>
            </a:r>
          </a:p>
          <a:p>
            <a:pPr lvl="1"/>
            <a:r>
              <a:rPr lang="fr-FR" dirty="0"/>
              <a:t>Boucler sur les éléments d’un dictionnaire</a:t>
            </a:r>
          </a:p>
          <a:p>
            <a:pPr marL="457200" lvl="1" indent="0">
              <a:buNone/>
            </a:pPr>
            <a:r>
              <a:rPr lang="fr-FR" dirty="0"/>
              <a:t>	</a:t>
            </a:r>
            <a:r>
              <a:rPr lang="fr-FR" sz="2000" dirty="0">
                <a:latin typeface="Courier New" panose="02070309020205020404" pitchFamily="49" charset="0"/>
                <a:cs typeface="Courier New" panose="02070309020205020404" pitchFamily="49" charset="0"/>
              </a:rPr>
              <a:t>for </a:t>
            </a:r>
            <a:r>
              <a:rPr lang="fr-FR" sz="2000" dirty="0" err="1">
                <a:latin typeface="Courier New" panose="02070309020205020404" pitchFamily="49" charset="0"/>
                <a:cs typeface="Courier New" panose="02070309020205020404" pitchFamily="49" charset="0"/>
              </a:rPr>
              <a:t>cle</a:t>
            </a:r>
            <a:r>
              <a:rPr lang="fr-FR" sz="2000" dirty="0">
                <a:latin typeface="Courier New" panose="02070309020205020404" pitchFamily="49" charset="0"/>
                <a:cs typeface="Courier New" panose="02070309020205020404" pitchFamily="49" charset="0"/>
              </a:rPr>
              <a:t> in dico : </a:t>
            </a:r>
            <a:r>
              <a:rPr lang="fr-FR" sz="2000" dirty="0" err="1">
                <a:latin typeface="Courier New" panose="02070309020205020404" pitchFamily="49" charset="0"/>
                <a:cs typeface="Courier New" panose="02070309020205020404" pitchFamily="49" charset="0"/>
              </a:rPr>
              <a:t>print</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cle</a:t>
            </a:r>
            <a:r>
              <a:rPr lang="fr-FR" sz="2000" dirty="0">
                <a:latin typeface="Courier New" panose="02070309020205020404" pitchFamily="49" charset="0"/>
                <a:cs typeface="Courier New" panose="02070309020205020404" pitchFamily="49" charset="0"/>
              </a:rPr>
              <a:t>, dico[</a:t>
            </a:r>
            <a:r>
              <a:rPr lang="fr-FR" sz="2000" dirty="0" err="1">
                <a:latin typeface="Courier New" panose="02070309020205020404" pitchFamily="49" charset="0"/>
                <a:cs typeface="Courier New" panose="02070309020205020404" pitchFamily="49" charset="0"/>
              </a:rPr>
              <a:t>cle</a:t>
            </a:r>
            <a:r>
              <a:rPr lang="fr-FR" sz="2000" dirty="0">
                <a:latin typeface="Courier New" panose="02070309020205020404" pitchFamily="49" charset="0"/>
                <a:cs typeface="Courier New" panose="02070309020205020404" pitchFamily="49" charset="0"/>
              </a:rPr>
              <a:t>]) </a:t>
            </a:r>
          </a:p>
          <a:p>
            <a:pPr marL="457200" lvl="1" indent="0">
              <a:buNone/>
            </a:pPr>
            <a:r>
              <a:rPr lang="fr-FR" sz="2000" dirty="0">
                <a:latin typeface="Courier New" panose="02070309020205020404" pitchFamily="49" charset="0"/>
                <a:cs typeface="Courier New" panose="02070309020205020404" pitchFamily="49" charset="0"/>
              </a:rPr>
              <a:t>	for </a:t>
            </a:r>
            <a:r>
              <a:rPr lang="fr-FR" sz="2000" dirty="0" err="1">
                <a:latin typeface="Courier New" panose="02070309020205020404" pitchFamily="49" charset="0"/>
                <a:cs typeface="Courier New" panose="02070309020205020404" pitchFamily="49" charset="0"/>
              </a:rPr>
              <a:t>cle</a:t>
            </a:r>
            <a:r>
              <a:rPr lang="fr-FR" sz="2000" dirty="0">
                <a:latin typeface="Courier New" panose="02070309020205020404" pitchFamily="49" charset="0"/>
                <a:cs typeface="Courier New" panose="02070309020205020404" pitchFamily="49" charset="0"/>
              </a:rPr>
              <a:t>, valeur in </a:t>
            </a:r>
            <a:r>
              <a:rPr lang="fr-FR" sz="2000" dirty="0" err="1">
                <a:latin typeface="Courier New" panose="02070309020205020404" pitchFamily="49" charset="0"/>
                <a:cs typeface="Courier New" panose="02070309020205020404" pitchFamily="49" charset="0"/>
              </a:rPr>
              <a:t>dico.items</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print</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cle</a:t>
            </a:r>
            <a:r>
              <a:rPr lang="fr-FR" sz="2000" dirty="0">
                <a:latin typeface="Courier New" panose="02070309020205020404" pitchFamily="49" charset="0"/>
                <a:cs typeface="Courier New" panose="02070309020205020404" pitchFamily="49" charset="0"/>
              </a:rPr>
              <a:t>, dico[</a:t>
            </a:r>
            <a:r>
              <a:rPr lang="fr-FR" sz="2000" dirty="0" err="1">
                <a:latin typeface="Courier New" panose="02070309020205020404" pitchFamily="49" charset="0"/>
                <a:cs typeface="Courier New" panose="02070309020205020404" pitchFamily="49" charset="0"/>
              </a:rPr>
              <a:t>cle</a:t>
            </a:r>
            <a:r>
              <a:rPr lang="fr-FR" sz="2000" dirty="0">
                <a:latin typeface="Courier New" panose="02070309020205020404" pitchFamily="49" charset="0"/>
                <a:cs typeface="Courier New" panose="02070309020205020404" pitchFamily="49" charset="0"/>
              </a:rPr>
              <a:t>]) </a:t>
            </a:r>
          </a:p>
          <a:p>
            <a:pPr marL="457200" lvl="1" indent="0">
              <a:buNone/>
            </a:pPr>
            <a:r>
              <a:rPr lang="fr-FR" sz="2000" dirty="0">
                <a:latin typeface="Courier New" panose="02070309020205020404" pitchFamily="49" charset="0"/>
                <a:cs typeface="Courier New" panose="02070309020205020404" pitchFamily="49" charset="0"/>
              </a:rPr>
              <a:t>	=&gt; 'abc', 2   '</a:t>
            </a:r>
            <a:r>
              <a:rPr lang="fr-FR" sz="2000" dirty="0" err="1">
                <a:latin typeface="Courier New" panose="02070309020205020404" pitchFamily="49" charset="0"/>
                <a:cs typeface="Courier New" panose="02070309020205020404" pitchFamily="49" charset="0"/>
              </a:rPr>
              <a:t>def</a:t>
            </a:r>
            <a:r>
              <a:rPr lang="fr-FR" sz="2000" dirty="0">
                <a:latin typeface="Courier New" panose="02070309020205020404" pitchFamily="49" charset="0"/>
                <a:cs typeface="Courier New" panose="02070309020205020404" pitchFamily="49" charset="0"/>
              </a:rPr>
              <a:t>', 5   '</a:t>
            </a:r>
            <a:r>
              <a:rPr lang="fr-FR" sz="2000" dirty="0" err="1">
                <a:latin typeface="Courier New" panose="02070309020205020404" pitchFamily="49" charset="0"/>
                <a:cs typeface="Courier New" panose="02070309020205020404" pitchFamily="49" charset="0"/>
              </a:rPr>
              <a:t>xyz</a:t>
            </a:r>
            <a:r>
              <a:rPr lang="fr-FR" sz="2000" dirty="0">
                <a:latin typeface="Courier New" panose="02070309020205020404" pitchFamily="49" charset="0"/>
                <a:cs typeface="Courier New" panose="02070309020205020404" pitchFamily="49" charset="0"/>
              </a:rPr>
              <a:t> ', 8</a:t>
            </a:r>
          </a:p>
          <a:p>
            <a:r>
              <a:rPr lang="fr-FR" dirty="0" err="1"/>
              <a:t>Tuplets</a:t>
            </a:r>
            <a:r>
              <a:rPr lang="fr-FR" dirty="0"/>
              <a:t> : ensemble de n éléments ordonnés et définis une fois pour toutes</a:t>
            </a:r>
          </a:p>
          <a:p>
            <a:pPr marL="457200" lvl="1" indent="0">
              <a:buNone/>
            </a:pPr>
            <a:r>
              <a:rPr lang="fr-FR" dirty="0"/>
              <a:t>	</a:t>
            </a:r>
            <a:r>
              <a:rPr lang="fr-FR" sz="2100" dirty="0" err="1">
                <a:latin typeface="Courier New" panose="02070309020205020404" pitchFamily="49" charset="0"/>
                <a:cs typeface="Courier New" panose="02070309020205020404" pitchFamily="49" charset="0"/>
              </a:rPr>
              <a:t>un_tuplet</a:t>
            </a:r>
            <a:r>
              <a:rPr lang="fr-FR" sz="2100" dirty="0">
                <a:latin typeface="Courier New" panose="02070309020205020404" pitchFamily="49" charset="0"/>
                <a:cs typeface="Courier New" panose="02070309020205020404" pitchFamily="49" charset="0"/>
              </a:rPr>
              <a:t> = (1, 4, 6)</a:t>
            </a:r>
          </a:p>
          <a:p>
            <a:pPr lvl="1"/>
            <a:r>
              <a:rPr lang="fr-FR" dirty="0"/>
              <a:t>Accès à un élément : comme pour une liste, par indice</a:t>
            </a:r>
          </a:p>
          <a:p>
            <a:r>
              <a:rPr lang="fr-FR" dirty="0"/>
              <a:t>Ensembles : ensemble d’éléments sans ordre sur lesquels on peut effectuer des opérations ensemblistes (union, intersection…) ; un élément y est unique</a:t>
            </a:r>
          </a:p>
          <a:p>
            <a:pPr marL="457200" lvl="1" indent="0">
              <a:buNone/>
            </a:pPr>
            <a:r>
              <a:rPr lang="fr-FR" dirty="0"/>
              <a:t>	</a:t>
            </a:r>
            <a:r>
              <a:rPr lang="fr-FR" sz="2100" dirty="0">
                <a:latin typeface="Courier New" panose="02070309020205020404" pitchFamily="49" charset="0"/>
                <a:cs typeface="Courier New" panose="02070309020205020404" pitchFamily="49" charset="0"/>
              </a:rPr>
              <a:t>{</a:t>
            </a:r>
            <a:r>
              <a:rPr lang="fr-FR" dirty="0">
                <a:latin typeface="Courier New" panose="02070309020205020404" pitchFamily="49" charset="0"/>
                <a:cs typeface="Courier New" panose="02070309020205020404" pitchFamily="49" charset="0"/>
              </a:rPr>
              <a:t>'</a:t>
            </a:r>
            <a:r>
              <a:rPr lang="fr-FR" sz="2100" dirty="0">
                <a:latin typeface="Courier New" panose="02070309020205020404" pitchFamily="49" charset="0"/>
                <a:cs typeface="Courier New" panose="02070309020205020404" pitchFamily="49" charset="0"/>
              </a:rPr>
              <a:t>a</a:t>
            </a:r>
            <a:r>
              <a:rPr lang="fr-FR" dirty="0">
                <a:latin typeface="Courier New" panose="02070309020205020404" pitchFamily="49" charset="0"/>
                <a:cs typeface="Courier New" panose="02070309020205020404" pitchFamily="49" charset="0"/>
              </a:rPr>
              <a:t>'</a:t>
            </a:r>
            <a:r>
              <a:rPr lang="fr-FR" sz="2100" dirty="0">
                <a:latin typeface="Courier New" panose="02070309020205020404" pitchFamily="49" charset="0"/>
                <a:cs typeface="Courier New" panose="02070309020205020404" pitchFamily="49" charset="0"/>
              </a:rPr>
              <a:t>, </a:t>
            </a:r>
            <a:r>
              <a:rPr lang="fr-FR"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bc</a:t>
            </a:r>
            <a:r>
              <a:rPr lang="fr-FR" dirty="0">
                <a:latin typeface="Courier New" panose="02070309020205020404" pitchFamily="49" charset="0"/>
                <a:cs typeface="Courier New" panose="02070309020205020404" pitchFamily="49" charset="0"/>
              </a:rPr>
              <a:t>'</a:t>
            </a:r>
            <a:r>
              <a:rPr lang="fr-FR" sz="2100" dirty="0">
                <a:latin typeface="Courier New" panose="02070309020205020404" pitchFamily="49" charset="0"/>
                <a:cs typeface="Courier New" panose="02070309020205020404" pitchFamily="49" charset="0"/>
              </a:rPr>
              <a:t>, </a:t>
            </a:r>
            <a:r>
              <a:rPr lang="fr-FR"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ced</a:t>
            </a:r>
            <a:r>
              <a:rPr lang="fr-FR" dirty="0">
                <a:latin typeface="Courier New" panose="02070309020205020404" pitchFamily="49" charset="0"/>
                <a:cs typeface="Courier New" panose="02070309020205020404" pitchFamily="49" charset="0"/>
              </a:rPr>
              <a:t>'</a:t>
            </a:r>
            <a:r>
              <a:rPr lang="fr-FR" sz="2100" dirty="0">
                <a:latin typeface="Courier New" panose="02070309020205020404" pitchFamily="49" charset="0"/>
                <a:cs typeface="Courier New" panose="02070309020205020404" pitchFamily="49" charset="0"/>
              </a:rPr>
              <a:t>}</a:t>
            </a:r>
          </a:p>
          <a:p>
            <a:pPr marL="457200" lvl="1" indent="0">
              <a:buNone/>
            </a:pPr>
            <a:r>
              <a:rPr lang="fr-FR" sz="16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9909315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Fonctions Python : chaînes de caractères (</a:t>
            </a:r>
            <a:r>
              <a:rPr lang="fr-FR" dirty="0" err="1"/>
              <a:t>str</a:t>
            </a:r>
            <a:r>
              <a:rPr lang="fr-FR" dirty="0"/>
              <a:t>)</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489054" y="1015604"/>
            <a:ext cx="11213892" cy="5943996"/>
          </a:xfrm>
        </p:spPr>
        <p:txBody>
          <a:bodyPr>
            <a:normAutofit fontScale="70000" lnSpcReduction="20000"/>
          </a:bodyPr>
          <a:lstStyle/>
          <a:p>
            <a:r>
              <a:rPr lang="fr-FR" dirty="0"/>
              <a:t>Concaténation de deux chaînes</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nv_str</a:t>
            </a:r>
            <a:r>
              <a:rPr lang="fr-FR" sz="2000" dirty="0">
                <a:latin typeface="Courier New" panose="02070309020205020404" pitchFamily="49" charset="0"/>
                <a:cs typeface="Courier New" panose="02070309020205020404" pitchFamily="49" charset="0"/>
              </a:rPr>
              <a:t> = str1 + str2</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nv_str</a:t>
            </a:r>
            <a:r>
              <a:rPr lang="fr-FR" sz="2000" dirty="0">
                <a:latin typeface="Courier New" panose="02070309020205020404" pitchFamily="49" charset="0"/>
                <a:cs typeface="Courier New" panose="02070309020205020404" pitchFamily="49" charset="0"/>
              </a:rPr>
              <a:t> = 'rapide' + 'ment’ =&gt; 'rapidement'</a:t>
            </a:r>
          </a:p>
          <a:p>
            <a:r>
              <a:rPr lang="fr-FR" dirty="0"/>
              <a:t>Concaténation de n chaînes avec séparateur</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nv_str</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sep.join</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str_lst</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nv_str</a:t>
            </a:r>
            <a:r>
              <a:rPr lang="fr-FR" sz="2000" dirty="0">
                <a:latin typeface="Courier New" panose="02070309020205020404" pitchFamily="49" charset="0"/>
                <a:cs typeface="Courier New" panose="02070309020205020404" pitchFamily="49" charset="0"/>
              </a:rPr>
              <a:t> = ' '.</a:t>
            </a:r>
            <a:r>
              <a:rPr lang="fr-FR" sz="2000" dirty="0" err="1">
                <a:latin typeface="Courier New" panose="02070309020205020404" pitchFamily="49" charset="0"/>
                <a:cs typeface="Courier New" panose="02070309020205020404" pitchFamily="49" charset="0"/>
              </a:rPr>
              <a:t>join</a:t>
            </a:r>
            <a:r>
              <a:rPr lang="fr-FR" sz="2000" dirty="0">
                <a:latin typeface="Courier New" panose="02070309020205020404" pitchFamily="49" charset="0"/>
                <a:cs typeface="Courier New" panose="02070309020205020404" pitchFamily="49" charset="0"/>
              </a:rPr>
              <a:t>(['les', 'gilets', 'jaunes']) =&gt; 'les gilets jaunes'</a:t>
            </a:r>
          </a:p>
          <a:p>
            <a:r>
              <a:rPr lang="fr-FR" dirty="0"/>
              <a:t>Décomposition d’une chaîne selon son séparateur</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nv_str_lst</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str.split</a:t>
            </a:r>
            <a:r>
              <a:rPr lang="fr-FR" sz="2000" dirty="0">
                <a:latin typeface="Courier New" panose="02070309020205020404" pitchFamily="49" charset="0"/>
                <a:cs typeface="Courier New" panose="02070309020205020404" pitchFamily="49" charset="0"/>
              </a:rPr>
              <a:t>(sep)</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str_lst</a:t>
            </a:r>
            <a:r>
              <a:rPr lang="fr-FR" sz="2000" dirty="0">
                <a:latin typeface="Courier New" panose="02070309020205020404" pitchFamily="49" charset="0"/>
                <a:cs typeface="Courier New" panose="02070309020205020404" pitchFamily="49" charset="0"/>
              </a:rPr>
              <a:t> = 'les gilets </a:t>
            </a:r>
            <a:r>
              <a:rPr lang="fr-FR" sz="2000" dirty="0" err="1">
                <a:latin typeface="Courier New" panose="02070309020205020404" pitchFamily="49" charset="0"/>
                <a:cs typeface="Courier New" panose="02070309020205020404" pitchFamily="49" charset="0"/>
              </a:rPr>
              <a:t>jaunes'.split</a:t>
            </a:r>
            <a:r>
              <a:rPr lang="fr-FR" sz="2000" dirty="0">
                <a:latin typeface="Courier New" panose="02070309020205020404" pitchFamily="49" charset="0"/>
                <a:cs typeface="Courier New" panose="02070309020205020404" pitchFamily="49" charset="0"/>
              </a:rPr>
              <a:t>(' ') =&gt; ['les', 'gilets', 'jaunes']</a:t>
            </a:r>
          </a:p>
          <a:p>
            <a:r>
              <a:rPr lang="fr-FR" dirty="0"/>
              <a:t>Formatage / composition d’une chaîne</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nv_str</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arg_str</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arg_list</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nv_str</a:t>
            </a:r>
            <a:r>
              <a:rPr lang="fr-FR" sz="2000" dirty="0">
                <a:latin typeface="Courier New" panose="02070309020205020404" pitchFamily="49" charset="0"/>
                <a:cs typeface="Courier New" panose="02070309020205020404" pitchFamily="49" charset="0"/>
              </a:rPr>
              <a:t> = "acte %d du %02d-%02d à %s" % (9, 11, 1, 'Bourges')</a:t>
            </a:r>
          </a:p>
          <a:p>
            <a:pPr marL="457200" lvl="1" indent="0">
              <a:buNone/>
            </a:pPr>
            <a:r>
              <a:rPr lang="fr-FR" sz="2000" dirty="0">
                <a:latin typeface="Courier New" panose="02070309020205020404" pitchFamily="49" charset="0"/>
                <a:cs typeface="Courier New" panose="02070309020205020404" pitchFamily="49" charset="0"/>
              </a:rPr>
              <a:t>	=&gt; "acte 9 du 11-01 à Bourges" </a:t>
            </a:r>
          </a:p>
          <a:p>
            <a:r>
              <a:rPr lang="fr-FR" dirty="0"/>
              <a:t>Modification d’une chaîne </a:t>
            </a:r>
          </a:p>
          <a:p>
            <a:pPr lvl="1"/>
            <a:r>
              <a:rPr lang="fr-FR" dirty="0"/>
              <a:t>remplacer une sous-chaîne par une autre</a:t>
            </a:r>
          </a:p>
          <a:p>
            <a:pPr marL="914400" lvl="2" indent="0">
              <a:buNone/>
            </a:pPr>
            <a:r>
              <a:rPr lang="fr-FR" dirty="0" err="1">
                <a:latin typeface="Courier New" panose="02070309020205020404" pitchFamily="49" charset="0"/>
                <a:cs typeface="Courier New" panose="02070309020205020404" pitchFamily="49" charset="0"/>
              </a:rPr>
              <a:t>nv_str</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str.replace</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ss_ch_remplacee</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ss_ch_remplacante</a:t>
            </a:r>
            <a:r>
              <a:rPr lang="fr-FR" dirty="0">
                <a:latin typeface="Courier New" panose="02070309020205020404" pitchFamily="49" charset="0"/>
                <a:cs typeface="Courier New" panose="02070309020205020404" pitchFamily="49" charset="0"/>
              </a:rPr>
              <a:t>')</a:t>
            </a:r>
          </a:p>
          <a:p>
            <a:pPr marL="914400" lvl="2" indent="0">
              <a:buNone/>
            </a:pPr>
            <a:r>
              <a:rPr lang="fr-FR" dirty="0" err="1">
                <a:latin typeface="Courier New" panose="02070309020205020404" pitchFamily="49" charset="0"/>
                <a:cs typeface="Courier New" panose="02070309020205020404" pitchFamily="49" charset="0"/>
              </a:rPr>
              <a:t>nv_str</a:t>
            </a:r>
            <a:r>
              <a:rPr lang="fr-FR" dirty="0">
                <a:latin typeface="Courier New" panose="02070309020205020404" pitchFamily="49" charset="0"/>
                <a:cs typeface="Courier New" panose="02070309020205020404" pitchFamily="49" charset="0"/>
              </a:rPr>
              <a:t> = 'les gilets </a:t>
            </a:r>
            <a:r>
              <a:rPr lang="fr-FR" dirty="0" err="1">
                <a:latin typeface="Courier New" panose="02070309020205020404" pitchFamily="49" charset="0"/>
                <a:cs typeface="Courier New" panose="02070309020205020404" pitchFamily="49" charset="0"/>
              </a:rPr>
              <a:t>jaunes'.replace</a:t>
            </a:r>
            <a:r>
              <a:rPr lang="fr-FR" dirty="0">
                <a:latin typeface="Courier New" panose="02070309020205020404" pitchFamily="49" charset="0"/>
                <a:cs typeface="Courier New" panose="02070309020205020404" pitchFamily="49" charset="0"/>
              </a:rPr>
              <a:t>('jaune', 'bleu') =&gt; 'les gilets bleus'</a:t>
            </a:r>
          </a:p>
          <a:p>
            <a:pPr lvl="1"/>
            <a:r>
              <a:rPr lang="fr-FR" dirty="0"/>
              <a:t>mettre la chaîne en minuscule</a:t>
            </a:r>
          </a:p>
          <a:p>
            <a:pPr marL="914400" lvl="2" indent="0">
              <a:buNone/>
            </a:pPr>
            <a:r>
              <a:rPr lang="fr-FR" dirty="0" err="1">
                <a:latin typeface="Courier New" panose="02070309020205020404" pitchFamily="49" charset="0"/>
                <a:cs typeface="Courier New" panose="02070309020205020404" pitchFamily="49" charset="0"/>
              </a:rPr>
              <a:t>nv_str</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str.lower</a:t>
            </a:r>
            <a:r>
              <a:rPr lang="fr-FR" dirty="0">
                <a:latin typeface="Courier New" panose="02070309020205020404" pitchFamily="49" charset="0"/>
                <a:cs typeface="Courier New" panose="02070309020205020404" pitchFamily="49" charset="0"/>
              </a:rPr>
              <a:t>()</a:t>
            </a:r>
          </a:p>
          <a:p>
            <a:r>
              <a:rPr lang="fr-FR" dirty="0"/>
              <a:t>Obtenir une sous-chaîne par troncation</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sub_str</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str</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start:end</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sub_str</a:t>
            </a:r>
            <a:r>
              <a:rPr lang="fr-FR" sz="2000" dirty="0">
                <a:latin typeface="Courier New" panose="02070309020205020404" pitchFamily="49" charset="0"/>
                <a:cs typeface="Courier New" panose="02070309020205020404" pitchFamily="49" charset="0"/>
              </a:rPr>
              <a:t> = 'mouvement'[1:4] =&gt; '</a:t>
            </a:r>
            <a:r>
              <a:rPr lang="fr-FR" sz="2000" dirty="0" err="1">
                <a:latin typeface="Courier New" panose="02070309020205020404" pitchFamily="49" charset="0"/>
                <a:cs typeface="Courier New" panose="02070309020205020404" pitchFamily="49" charset="0"/>
              </a:rPr>
              <a:t>ouv</a:t>
            </a:r>
            <a:r>
              <a:rPr lang="fr-FR"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643483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Fonctions python : </a:t>
            </a:r>
            <a:r>
              <a:rPr lang="fr-FR" dirty="0" err="1"/>
              <a:t>datetime</a:t>
            </a:r>
            <a:endParaRPr lang="fr-FR" dirty="0"/>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165101" y="1050529"/>
            <a:ext cx="11818120" cy="5545144"/>
          </a:xfrm>
        </p:spPr>
        <p:txBody>
          <a:bodyPr>
            <a:normAutofit/>
          </a:bodyPr>
          <a:lstStyle/>
          <a:p>
            <a:r>
              <a:rPr lang="fr-FR" dirty="0"/>
              <a:t>Convertir une chaîne de caractères en une date(time)</a:t>
            </a:r>
          </a:p>
          <a:p>
            <a:pPr marL="800100" lvl="2" indent="0">
              <a:buNone/>
            </a:pPr>
            <a:r>
              <a:rPr lang="fr-FR" dirty="0" err="1">
                <a:latin typeface="Courier New" panose="02070309020205020404" pitchFamily="49" charset="0"/>
                <a:cs typeface="Courier New" panose="02070309020205020404" pitchFamily="49" charset="0"/>
              </a:rPr>
              <a:t>nv_date</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dt.datetime.strptime</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str_date</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str_format</a:t>
            </a:r>
            <a:r>
              <a:rPr lang="fr-FR" dirty="0">
                <a:latin typeface="Courier New" panose="02070309020205020404" pitchFamily="49" charset="0"/>
                <a:cs typeface="Courier New" panose="02070309020205020404" pitchFamily="49" charset="0"/>
              </a:rPr>
              <a:t>)</a:t>
            </a:r>
          </a:p>
          <a:p>
            <a:pPr marL="800100" lvl="2" indent="0">
              <a:buNone/>
            </a:pPr>
            <a:r>
              <a:rPr lang="fr-FR" dirty="0" err="1">
                <a:latin typeface="Courier New" panose="02070309020205020404" pitchFamily="49" charset="0"/>
                <a:cs typeface="Courier New" panose="02070309020205020404" pitchFamily="49" charset="0"/>
              </a:rPr>
              <a:t>nv_date</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dt.datetime.strptime</a:t>
            </a:r>
            <a:r>
              <a:rPr lang="fr-FR" dirty="0">
                <a:latin typeface="Courier New" panose="02070309020205020404" pitchFamily="49" charset="0"/>
                <a:cs typeface="Courier New" panose="02070309020205020404" pitchFamily="49" charset="0"/>
              </a:rPr>
              <a:t>('2019-05-21', '%Y-%m-%d').date() =&gt; </a:t>
            </a:r>
            <a:r>
              <a:rPr lang="fr-FR" dirty="0">
                <a:cs typeface="Courier New" panose="02070309020205020404" pitchFamily="49" charset="0"/>
              </a:rPr>
              <a:t>la date voulue</a:t>
            </a:r>
          </a:p>
          <a:p>
            <a:r>
              <a:rPr lang="fr-FR" dirty="0"/>
              <a:t>Convertir une date(time) en une chaîne de caractères</a:t>
            </a:r>
            <a:endParaRPr lang="fr-FR" sz="2000" dirty="0">
              <a:latin typeface="Courier New" panose="02070309020205020404" pitchFamily="49" charset="0"/>
              <a:cs typeface="Courier New" panose="02070309020205020404" pitchFamily="49" charset="0"/>
            </a:endParaRP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nv_str</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dt.datetime.strftime</a:t>
            </a:r>
            <a:r>
              <a:rPr lang="fr-FR" sz="2000" dirty="0">
                <a:latin typeface="Courier New" panose="02070309020205020404" pitchFamily="49" charset="0"/>
                <a:cs typeface="Courier New" panose="02070309020205020404" pitchFamily="49" charset="0"/>
              </a:rPr>
              <a:t>(date, </a:t>
            </a:r>
            <a:r>
              <a:rPr lang="fr-FR" sz="2000" dirty="0" err="1">
                <a:latin typeface="Courier New" panose="02070309020205020404" pitchFamily="49" charset="0"/>
                <a:cs typeface="Courier New" panose="02070309020205020404" pitchFamily="49" charset="0"/>
              </a:rPr>
              <a:t>str_format</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dt.datetime.strftime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nv_date</a:t>
            </a:r>
            <a:r>
              <a:rPr lang="fr-FR" sz="2000" dirty="0">
                <a:latin typeface="Courier New" panose="02070309020205020404" pitchFamily="49" charset="0"/>
                <a:cs typeface="Courier New" panose="02070309020205020404" pitchFamily="49" charset="0"/>
              </a:rPr>
              <a:t>, '%d/%m%/Y') =&gt; '21/05/2019'</a:t>
            </a:r>
          </a:p>
          <a:p>
            <a:pPr indent="-342900"/>
            <a:r>
              <a:rPr lang="fr-FR" dirty="0"/>
              <a:t>Obtenir année, mois, jour d’une date</a:t>
            </a:r>
          </a:p>
          <a:p>
            <a:pPr marL="914400" lvl="2" indent="0">
              <a:buNone/>
            </a:pPr>
            <a:r>
              <a:rPr lang="fr-FR" dirty="0">
                <a:latin typeface="Courier New" panose="02070309020205020404" pitchFamily="49" charset="0"/>
                <a:cs typeface="Courier New" panose="02070309020205020404" pitchFamily="49" charset="0"/>
              </a:rPr>
              <a:t>année = </a:t>
            </a:r>
            <a:r>
              <a:rPr lang="fr-FR" dirty="0" err="1">
                <a:latin typeface="Courier New" panose="02070309020205020404" pitchFamily="49" charset="0"/>
                <a:cs typeface="Courier New" panose="02070309020205020404" pitchFamily="49" charset="0"/>
              </a:rPr>
              <a:t>date.year</a:t>
            </a:r>
            <a:r>
              <a:rPr lang="fr-FR" dirty="0">
                <a:latin typeface="Courier New" panose="02070309020205020404" pitchFamily="49" charset="0"/>
                <a:cs typeface="Courier New" panose="02070309020205020404" pitchFamily="49" charset="0"/>
              </a:rPr>
              <a:t> ; mois = </a:t>
            </a:r>
            <a:r>
              <a:rPr lang="fr-FR" dirty="0" err="1">
                <a:latin typeface="Courier New" panose="02070309020205020404" pitchFamily="49" charset="0"/>
                <a:cs typeface="Courier New" panose="02070309020205020404" pitchFamily="49" charset="0"/>
              </a:rPr>
              <a:t>date.month</a:t>
            </a:r>
            <a:r>
              <a:rPr lang="fr-FR" dirty="0">
                <a:latin typeface="Courier New" panose="02070309020205020404" pitchFamily="49" charset="0"/>
                <a:cs typeface="Courier New" panose="02070309020205020404" pitchFamily="49" charset="0"/>
              </a:rPr>
              <a:t> ; jour = </a:t>
            </a:r>
            <a:r>
              <a:rPr lang="fr-FR" dirty="0" err="1">
                <a:latin typeface="Courier New" panose="02070309020205020404" pitchFamily="49" charset="0"/>
                <a:cs typeface="Courier New" panose="02070309020205020404" pitchFamily="49" charset="0"/>
              </a:rPr>
              <a:t>date.day</a:t>
            </a:r>
            <a:endParaRPr lang="fr-FR" dirty="0"/>
          </a:p>
          <a:p>
            <a:pPr indent="-342900"/>
            <a:r>
              <a:rPr lang="fr-FR" dirty="0">
                <a:cs typeface="Courier New" panose="02070309020205020404" pitchFamily="49" charset="0"/>
              </a:rPr>
              <a:t>Obtenir année, semaine, jour de la semaine d’une date</a:t>
            </a:r>
          </a:p>
          <a:p>
            <a:pPr marL="914400" lvl="2" indent="0">
              <a:buNone/>
            </a:pPr>
            <a:r>
              <a:rPr lang="fr-FR" dirty="0">
                <a:latin typeface="Courier New" panose="02070309020205020404" pitchFamily="49" charset="0"/>
                <a:cs typeface="Courier New" panose="02070309020205020404" pitchFamily="49" charset="0"/>
              </a:rPr>
              <a:t>(année, </a:t>
            </a:r>
            <a:r>
              <a:rPr lang="fr-FR" dirty="0" err="1">
                <a:latin typeface="Courier New" panose="02070309020205020404" pitchFamily="49" charset="0"/>
                <a:cs typeface="Courier New" panose="02070309020205020404" pitchFamily="49" charset="0"/>
              </a:rPr>
              <a:t>num_semaine</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jour_semaine</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date.isocalendar</a:t>
            </a:r>
            <a:r>
              <a:rPr lang="fr-FR" dirty="0">
                <a:latin typeface="Courier New" panose="02070309020205020404" pitchFamily="49" charset="0"/>
                <a:cs typeface="Courier New" panose="02070309020205020404" pitchFamily="49" charset="0"/>
              </a:rPr>
              <a:t>()</a:t>
            </a:r>
          </a:p>
          <a:p>
            <a:pPr indent="-342900"/>
            <a:endParaRPr lang="fr-FR" dirty="0">
              <a:cs typeface="Courier New" panose="02070309020205020404" pitchFamily="49" charset="0"/>
            </a:endParaRPr>
          </a:p>
          <a:p>
            <a:pPr indent="-342900"/>
            <a:endParaRPr lang="fr-FR" dirty="0">
              <a:cs typeface="Courier New" panose="02070309020205020404" pitchFamily="49" charset="0"/>
            </a:endParaRPr>
          </a:p>
          <a:p>
            <a:pPr marL="457200" lvl="1" indent="0">
              <a:buNone/>
            </a:pPr>
            <a:endParaRPr lang="fr-F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147300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Manipulations </a:t>
            </a:r>
            <a:r>
              <a:rPr lang="fr-FR" dirty="0" err="1"/>
              <a:t>dataframes</a:t>
            </a:r>
            <a:r>
              <a:rPr lang="fr-FR" dirty="0"/>
              <a:t> pandas (1/7)</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529158" y="1050529"/>
            <a:ext cx="11213892" cy="5545144"/>
          </a:xfrm>
        </p:spPr>
        <p:txBody>
          <a:bodyPr>
            <a:normAutofit/>
          </a:bodyPr>
          <a:lstStyle/>
          <a:p>
            <a:r>
              <a:rPr lang="fr-FR" dirty="0"/>
              <a:t>Un </a:t>
            </a:r>
            <a:r>
              <a:rPr lang="fr-FR" dirty="0" err="1"/>
              <a:t>dataframe</a:t>
            </a:r>
            <a:r>
              <a:rPr lang="fr-FR" dirty="0"/>
              <a:t> est un tableau de données</a:t>
            </a:r>
          </a:p>
          <a:p>
            <a:pPr lvl="1"/>
            <a:r>
              <a:rPr lang="fr-FR" dirty="0"/>
              <a:t>Lignes et colonnes</a:t>
            </a:r>
          </a:p>
          <a:p>
            <a:pPr lvl="1"/>
            <a:r>
              <a:rPr lang="fr-FR" dirty="0"/>
              <a:t>Les colonnes sont nommées par un en-tête, et les lignes identifiées par un index</a:t>
            </a:r>
          </a:p>
          <a:p>
            <a:r>
              <a:rPr lang="fr-FR" dirty="0"/>
              <a:t>Chargement d’un fichier à partir d’un fichier csv</a:t>
            </a:r>
            <a:endParaRPr lang="fr-FR" sz="2000" dirty="0">
              <a:latin typeface="Courier New" panose="02070309020205020404" pitchFamily="49" charset="0"/>
              <a:cs typeface="Courier New" panose="02070309020205020404" pitchFamily="49" charset="0"/>
            </a:endParaRP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df</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pd.read_csv</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nom_fichier</a:t>
            </a:r>
            <a:r>
              <a:rPr lang="fr-FR" sz="2000" dirty="0">
                <a:latin typeface="Courier New" panose="02070309020205020404" pitchFamily="49" charset="0"/>
                <a:cs typeface="Courier New" panose="02070309020205020404" pitchFamily="49" charset="0"/>
              </a:rPr>
              <a:t>, sep=',', </a:t>
            </a:r>
            <a:r>
              <a:rPr lang="fr-FR" sz="2000" dirty="0" err="1">
                <a:latin typeface="Courier New" panose="02070309020205020404" pitchFamily="49" charset="0"/>
                <a:cs typeface="Courier New" panose="02070309020205020404" pitchFamily="49" charset="0"/>
              </a:rPr>
              <a:t>encoding</a:t>
            </a:r>
            <a:r>
              <a:rPr lang="fr-FR" sz="2000" dirty="0">
                <a:latin typeface="Courier New" panose="02070309020205020404" pitchFamily="49" charset="0"/>
                <a:cs typeface="Courier New" panose="02070309020205020404" pitchFamily="49" charset="0"/>
              </a:rPr>
              <a:t>='utf-8')</a:t>
            </a:r>
          </a:p>
          <a:p>
            <a:r>
              <a:rPr lang="fr-FR" dirty="0"/>
              <a:t>Première prise de connaissance du contenu d’un data frame</a:t>
            </a:r>
          </a:p>
          <a:p>
            <a:pPr lvl="1"/>
            <a:r>
              <a:rPr lang="fr-FR" sz="2600" dirty="0"/>
              <a:t>Nombre de lignes et de colonnes</a:t>
            </a:r>
          </a:p>
          <a:p>
            <a:pPr marL="914400" lvl="2" indent="0">
              <a:buNone/>
            </a:pPr>
            <a:r>
              <a:rPr lang="fr-FR" dirty="0" err="1">
                <a:latin typeface="Courier New" panose="02070309020205020404" pitchFamily="49" charset="0"/>
                <a:cs typeface="Courier New" panose="02070309020205020404" pitchFamily="49" charset="0"/>
              </a:rPr>
              <a:t>df.shape</a:t>
            </a:r>
            <a:r>
              <a:rPr lang="fr-FR" dirty="0">
                <a:latin typeface="Courier New" panose="02070309020205020404" pitchFamily="49" charset="0"/>
                <a:cs typeface="Courier New" panose="02070309020205020404" pitchFamily="49" charset="0"/>
              </a:rPr>
              <a:t>[0] </a:t>
            </a:r>
            <a:r>
              <a:rPr lang="fr-FR" dirty="0">
                <a:cs typeface="Courier New" panose="02070309020205020404" pitchFamily="49" charset="0"/>
              </a:rPr>
              <a:t>ou</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len</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df</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df.shape</a:t>
            </a:r>
            <a:r>
              <a:rPr lang="fr-FR" dirty="0">
                <a:latin typeface="Courier New" panose="02070309020205020404" pitchFamily="49" charset="0"/>
                <a:cs typeface="Courier New" panose="02070309020205020404" pitchFamily="49" charset="0"/>
              </a:rPr>
              <a:t>[1] </a:t>
            </a:r>
            <a:endParaRPr lang="fr-FR" dirty="0"/>
          </a:p>
          <a:p>
            <a:pPr lvl="1"/>
            <a:r>
              <a:rPr lang="fr-FR" sz="2600" dirty="0"/>
              <a:t>n premières lignes et n premières colonnes</a:t>
            </a:r>
          </a:p>
          <a:p>
            <a:pPr marL="914400" lvl="2" indent="0">
              <a:buNone/>
            </a:pPr>
            <a:r>
              <a:rPr lang="fr-FR" dirty="0" err="1">
                <a:latin typeface="Courier New" panose="02070309020205020404" pitchFamily="49" charset="0"/>
                <a:cs typeface="Courier New" panose="02070309020205020404" pitchFamily="49" charset="0"/>
              </a:rPr>
              <a:t>df.head</a:t>
            </a:r>
            <a:r>
              <a:rPr lang="fr-FR" dirty="0">
                <a:latin typeface="Courier New" panose="02070309020205020404" pitchFamily="49" charset="0"/>
                <a:cs typeface="Courier New" panose="02070309020205020404" pitchFamily="49" charset="0"/>
              </a:rPr>
              <a:t>(n)</a:t>
            </a:r>
          </a:p>
          <a:p>
            <a:pPr marL="914400" lvl="2" indent="0">
              <a:buNone/>
            </a:pPr>
            <a:r>
              <a:rPr lang="fr-FR" dirty="0" err="1">
                <a:latin typeface="Courier New" panose="02070309020205020404" pitchFamily="49" charset="0"/>
                <a:cs typeface="Courier New" panose="02070309020205020404" pitchFamily="49" charset="0"/>
              </a:rPr>
              <a:t>df.tail</a:t>
            </a:r>
            <a:r>
              <a:rPr lang="fr-FR" dirty="0">
                <a:latin typeface="Courier New" panose="02070309020205020404" pitchFamily="49" charset="0"/>
                <a:cs typeface="Courier New" panose="02070309020205020404" pitchFamily="49" charset="0"/>
              </a:rPr>
              <a:t>(n)</a:t>
            </a:r>
          </a:p>
          <a:p>
            <a:pPr lvl="1"/>
            <a:r>
              <a:rPr lang="fr-FR" sz="2600" dirty="0"/>
              <a:t>Liste des colonnes avec leurs types</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df.dtypes</a:t>
            </a:r>
            <a:endParaRPr lang="fr-F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06622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A7A5-D94C-4C5F-BEDD-9ADF5A2AADB4}"/>
              </a:ext>
            </a:extLst>
          </p:cNvPr>
          <p:cNvSpPr>
            <a:spLocks noGrp="1"/>
          </p:cNvSpPr>
          <p:nvPr>
            <p:ph type="title"/>
          </p:nvPr>
        </p:nvSpPr>
        <p:spPr/>
        <p:txBody>
          <a:bodyPr>
            <a:normAutofit fontScale="90000"/>
          </a:bodyPr>
          <a:lstStyle/>
          <a:p>
            <a:r>
              <a:rPr lang="fr-FR" dirty="0"/>
              <a:t>Typologie des représentations pleines</a:t>
            </a:r>
          </a:p>
        </p:txBody>
      </p:sp>
      <p:sp>
        <p:nvSpPr>
          <p:cNvPr id="3" name="Content Placeholder 2">
            <a:extLst>
              <a:ext uri="{FF2B5EF4-FFF2-40B4-BE49-F238E27FC236}">
                <a16:creationId xmlns:a16="http://schemas.microsoft.com/office/drawing/2014/main" id="{6D31695A-4306-4E54-8A68-1B7C28B216B5}"/>
              </a:ext>
            </a:extLst>
          </p:cNvPr>
          <p:cNvSpPr>
            <a:spLocks noGrp="1"/>
          </p:cNvSpPr>
          <p:nvPr>
            <p:ph idx="1"/>
          </p:nvPr>
        </p:nvSpPr>
        <p:spPr>
          <a:xfrm>
            <a:off x="158750" y="1034294"/>
            <a:ext cx="11874500" cy="5944021"/>
          </a:xfrm>
        </p:spPr>
        <p:txBody>
          <a:bodyPr>
            <a:normAutofit lnSpcReduction="10000"/>
          </a:bodyPr>
          <a:lstStyle/>
          <a:p>
            <a:r>
              <a:rPr lang="fr-FR" dirty="0"/>
              <a:t>Réduction des dimensions d’une matrice creuse préalablement existante</a:t>
            </a:r>
          </a:p>
          <a:p>
            <a:pPr lvl="1"/>
            <a:r>
              <a:rPr lang="fr-FR" dirty="0"/>
              <a:t>Méthodes linéaires (matricielles)</a:t>
            </a:r>
          </a:p>
          <a:p>
            <a:pPr lvl="2"/>
            <a:r>
              <a:rPr lang="fr-FR" sz="2200" dirty="0"/>
              <a:t>1</a:t>
            </a:r>
            <a:r>
              <a:rPr lang="fr-FR" sz="2200" baseline="30000" dirty="0"/>
              <a:t>er</a:t>
            </a:r>
            <a:r>
              <a:rPr lang="fr-FR" sz="2200" dirty="0"/>
              <a:t> choix : </a:t>
            </a:r>
            <a:r>
              <a:rPr lang="fr-FR" sz="2200" b="1" dirty="0"/>
              <a:t>ACP</a:t>
            </a:r>
            <a:r>
              <a:rPr lang="fr-FR" sz="2200" dirty="0"/>
              <a:t> (Analyse en Composantes Principales, PCA)</a:t>
            </a:r>
          </a:p>
          <a:p>
            <a:pPr lvl="2"/>
            <a:r>
              <a:rPr lang="fr-FR" sz="2200" dirty="0"/>
              <a:t>2</a:t>
            </a:r>
            <a:r>
              <a:rPr lang="fr-FR" sz="2200" baseline="30000" dirty="0"/>
              <a:t>ème</a:t>
            </a:r>
            <a:r>
              <a:rPr lang="fr-FR" sz="2200" dirty="0"/>
              <a:t> choix : LSA (Latent </a:t>
            </a:r>
            <a:r>
              <a:rPr lang="fr-FR" sz="2200" dirty="0" err="1"/>
              <a:t>Semantic</a:t>
            </a:r>
            <a:r>
              <a:rPr lang="fr-FR" sz="2200" dirty="0"/>
              <a:t> </a:t>
            </a:r>
            <a:r>
              <a:rPr lang="fr-FR" sz="2200" dirty="0" err="1"/>
              <a:t>Analysis</a:t>
            </a:r>
            <a:r>
              <a:rPr lang="fr-FR" sz="2200" dirty="0"/>
              <a:t>, utilisée aussi pour l’analyse thématique)</a:t>
            </a:r>
          </a:p>
          <a:p>
            <a:pPr lvl="1"/>
            <a:r>
              <a:rPr lang="fr-FR" dirty="0"/>
              <a:t>Méthodes non-linéaires</a:t>
            </a:r>
          </a:p>
          <a:p>
            <a:pPr lvl="2"/>
            <a:r>
              <a:rPr lang="fr-FR" sz="2200" dirty="0"/>
              <a:t>1</a:t>
            </a:r>
            <a:r>
              <a:rPr lang="fr-FR" sz="2200" baseline="30000" dirty="0"/>
              <a:t>er</a:t>
            </a:r>
            <a:r>
              <a:rPr lang="fr-FR" sz="2200" dirty="0"/>
              <a:t> choix : </a:t>
            </a:r>
            <a:r>
              <a:rPr lang="fr-FR" sz="2200" b="1" dirty="0"/>
              <a:t>t-SNE</a:t>
            </a:r>
            <a:r>
              <a:rPr lang="fr-FR" sz="2200" dirty="0"/>
              <a:t>, </a:t>
            </a:r>
            <a:r>
              <a:rPr lang="fr-FR" sz="2200" b="1" dirty="0"/>
              <a:t>UMAP</a:t>
            </a:r>
          </a:p>
          <a:p>
            <a:pPr lvl="2"/>
            <a:r>
              <a:rPr lang="fr-FR" sz="2200" dirty="0"/>
              <a:t>Autre possibilité : ISOMAP</a:t>
            </a:r>
          </a:p>
          <a:p>
            <a:r>
              <a:rPr lang="fr-FR" dirty="0"/>
              <a:t>Construction directe à partir des termes tels qu’ils apparaissent en contexte</a:t>
            </a:r>
          </a:p>
          <a:p>
            <a:pPr lvl="1"/>
            <a:r>
              <a:rPr lang="fr-FR" dirty="0"/>
              <a:t>Les composantes sémantiques sont la </a:t>
            </a:r>
            <a:r>
              <a:rPr lang="fr-FR" b="1" dirty="0"/>
              <a:t>traduction des relations sémantiques entre termes</a:t>
            </a:r>
            <a:r>
              <a:rPr lang="fr-FR" dirty="0"/>
              <a:t>, apprises lors de calculs faisant intervenir les proximités contextuelles (distributionnelles) entre les termes</a:t>
            </a:r>
          </a:p>
          <a:p>
            <a:pPr lvl="1"/>
            <a:r>
              <a:rPr lang="fr-FR" dirty="0"/>
              <a:t>Chaque terme est décomposé selon D dimensions sémantiques, on parle de plongements de mots (</a:t>
            </a:r>
            <a:r>
              <a:rPr lang="fr-FR" i="1" dirty="0" err="1"/>
              <a:t>word</a:t>
            </a:r>
            <a:r>
              <a:rPr lang="fr-FR" i="1" dirty="0"/>
              <a:t> </a:t>
            </a:r>
            <a:r>
              <a:rPr lang="fr-FR" i="1" dirty="0" err="1"/>
              <a:t>embeddings</a:t>
            </a:r>
            <a:r>
              <a:rPr lang="fr-FR" dirty="0"/>
              <a:t>)</a:t>
            </a:r>
          </a:p>
          <a:p>
            <a:pPr lvl="1"/>
            <a:r>
              <a:rPr lang="fr-FR" dirty="0"/>
              <a:t>Chaque contexte (document) peut être décomposé de même, que ce soit par agrégation des composantes de chacun des termes sur le document, ou bien directement</a:t>
            </a:r>
          </a:p>
          <a:p>
            <a:pPr lvl="2"/>
            <a:endParaRPr lang="fr-FR" dirty="0"/>
          </a:p>
        </p:txBody>
      </p:sp>
    </p:spTree>
    <p:extLst>
      <p:ext uri="{BB962C8B-B14F-4D97-AF65-F5344CB8AC3E}">
        <p14:creationId xmlns:p14="http://schemas.microsoft.com/office/powerpoint/2010/main" val="17835976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Manipulations </a:t>
            </a:r>
            <a:r>
              <a:rPr lang="fr-FR" dirty="0" err="1"/>
              <a:t>dataframes</a:t>
            </a:r>
            <a:r>
              <a:rPr lang="fr-FR" dirty="0"/>
              <a:t> pandas (2/7)</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529158" y="1050528"/>
            <a:ext cx="11213892" cy="5670947"/>
          </a:xfrm>
        </p:spPr>
        <p:txBody>
          <a:bodyPr>
            <a:normAutofit/>
          </a:bodyPr>
          <a:lstStyle/>
          <a:p>
            <a:r>
              <a:rPr lang="fr-FR" dirty="0"/>
              <a:t>Renommage colonnes (et index)</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df.rename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columns</a:t>
            </a:r>
            <a:r>
              <a:rPr lang="fr-FR" sz="2000"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ancien_nom1</a:t>
            </a:r>
            <a:r>
              <a:rPr lang="fr-FR" sz="2000"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r>
              <a:rPr lang="fr-FR" sz="2000"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nouv_nom2</a:t>
            </a:r>
            <a:r>
              <a:rPr lang="fr-FR" sz="2000"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inplace</a:t>
            </a:r>
            <a:r>
              <a:rPr lang="en-US" sz="2000" dirty="0">
                <a:latin typeface="Courier New" panose="02070309020205020404" pitchFamily="49" charset="0"/>
                <a:cs typeface="Courier New" panose="02070309020205020404" pitchFamily="49" charset="0"/>
              </a:rPr>
              <a:t> = True)</a:t>
            </a:r>
            <a:endParaRPr lang="fr-FR" sz="2000" dirty="0">
              <a:latin typeface="Courier New" panose="02070309020205020404" pitchFamily="49" charset="0"/>
              <a:cs typeface="Courier New" panose="02070309020205020404" pitchFamily="49" charset="0"/>
            </a:endParaRPr>
          </a:p>
          <a:p>
            <a:pPr marL="457200" lvl="1" indent="0">
              <a:buNone/>
            </a:pPr>
            <a:r>
              <a:rPr lang="fr-FR"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df.index.name = </a:t>
            </a:r>
            <a:r>
              <a:rPr lang="fr-FR"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nouveau_nom_index</a:t>
            </a:r>
            <a:r>
              <a:rPr lang="fr-FR" sz="2000" dirty="0">
                <a:latin typeface="Courier New" panose="02070309020205020404" pitchFamily="49" charset="0"/>
                <a:cs typeface="Courier New" panose="02070309020205020404" pitchFamily="49" charset="0"/>
              </a:rPr>
              <a:t>’</a:t>
            </a:r>
          </a:p>
          <a:p>
            <a:r>
              <a:rPr lang="fr-FR" dirty="0"/>
              <a:t>Analyse rapide du contenu d’un data frame</a:t>
            </a:r>
          </a:p>
          <a:p>
            <a:pPr lvl="1"/>
            <a:r>
              <a:rPr lang="fr-FR" sz="2600" dirty="0"/>
              <a:t>Description des colonnes avec un résumé statistique</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df.describe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include</a:t>
            </a:r>
            <a:r>
              <a:rPr lang="fr-FR" sz="2000" dirty="0">
                <a:latin typeface="Courier New" panose="02070309020205020404" pitchFamily="49" charset="0"/>
                <a:cs typeface="Courier New" panose="02070309020205020404" pitchFamily="49" charset="0"/>
              </a:rPr>
              <a:t>="all")</a:t>
            </a:r>
          </a:p>
          <a:p>
            <a:pPr lvl="1"/>
            <a:r>
              <a:rPr lang="fr-FR" sz="2600" dirty="0"/>
              <a:t>Liste des valeurs prises par une colonne, avec comptage</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df</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nom_colonne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value_counts</a:t>
            </a:r>
            <a:r>
              <a:rPr lang="fr-FR" sz="2000" dirty="0">
                <a:latin typeface="Courier New" panose="02070309020205020404" pitchFamily="49" charset="0"/>
                <a:cs typeface="Courier New" panose="02070309020205020404" pitchFamily="49" charset="0"/>
              </a:rPr>
              <a:t>()</a:t>
            </a:r>
          </a:p>
          <a:p>
            <a:pPr lvl="1">
              <a:buFontTx/>
              <a:buChar char="-"/>
            </a:pPr>
            <a:r>
              <a:rPr lang="fr-FR" sz="2600" dirty="0">
                <a:latin typeface="Calibri" panose="020F0502020204030204" pitchFamily="34" charset="0"/>
                <a:cs typeface="Calibri" panose="020F0502020204030204" pitchFamily="34" charset="0"/>
              </a:rPr>
              <a:t>Visualisations graphiques simples d’une colonne numérique 	</a:t>
            </a:r>
            <a:r>
              <a:rPr lang="fr-FR" sz="2000" dirty="0" err="1">
                <a:latin typeface="Courier New" panose="02070309020205020404" pitchFamily="49" charset="0"/>
                <a:cs typeface="Courier New" panose="02070309020205020404" pitchFamily="49" charset="0"/>
              </a:rPr>
              <a:t>df</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nom_colonne_num</a:t>
            </a:r>
            <a:r>
              <a:rPr lang="fr-FR" sz="2000" dirty="0">
                <a:latin typeface="Courier New" panose="02070309020205020404" pitchFamily="49" charset="0"/>
                <a:cs typeface="Courier New" panose="02070309020205020404" pitchFamily="49" charset="0"/>
              </a:rPr>
              <a:t>’].plot()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df</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nom_colonne_num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hist</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matplotlib</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inline</a:t>
            </a:r>
            <a:endParaRPr lang="fr-FR" sz="2000" dirty="0">
              <a:latin typeface="Courier New" panose="02070309020205020404" pitchFamily="49" charset="0"/>
              <a:cs typeface="Courier New" panose="02070309020205020404" pitchFamily="49" charset="0"/>
            </a:endParaRPr>
          </a:p>
          <a:p>
            <a:pPr marL="457200" lvl="1" indent="0">
              <a:buNone/>
            </a:pPr>
            <a:endParaRPr lang="fr-FR" sz="2000" dirty="0">
              <a:latin typeface="Courier New" panose="02070309020205020404" pitchFamily="49" charset="0"/>
              <a:cs typeface="Courier New" panose="02070309020205020404" pitchFamily="49" charset="0"/>
            </a:endParaRPr>
          </a:p>
          <a:p>
            <a:pPr lvl="1">
              <a:buFontTx/>
              <a:buChar char="-"/>
            </a:pPr>
            <a:endParaRPr lang="fr-FR"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400167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Manipulations </a:t>
            </a:r>
            <a:r>
              <a:rPr lang="fr-FR" dirty="0" err="1"/>
              <a:t>dataframes</a:t>
            </a:r>
            <a:r>
              <a:rPr lang="fr-FR" dirty="0"/>
              <a:t> pandas (3/7)</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88900" y="1050528"/>
            <a:ext cx="11976100" cy="5670947"/>
          </a:xfrm>
        </p:spPr>
        <p:txBody>
          <a:bodyPr>
            <a:normAutofit fontScale="92500" lnSpcReduction="20000"/>
          </a:bodyPr>
          <a:lstStyle/>
          <a:p>
            <a:r>
              <a:rPr lang="fr-FR" dirty="0"/>
              <a:t>Manipulations sur colonnes (et index)</a:t>
            </a:r>
          </a:p>
          <a:p>
            <a:pPr lvl="1"/>
            <a:r>
              <a:rPr lang="fr-FR" sz="2600" dirty="0" err="1"/>
              <a:t>Dataframes</a:t>
            </a:r>
            <a:r>
              <a:rPr lang="fr-FR" sz="2600" dirty="0"/>
              <a:t> et séries de données</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df</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nom_colonne</a:t>
            </a:r>
            <a:r>
              <a:rPr lang="fr-FR" sz="2000" dirty="0">
                <a:latin typeface="Courier New" panose="02070309020205020404" pitchFamily="49" charset="0"/>
                <a:cs typeface="Courier New" panose="02070309020205020404" pitchFamily="49" charset="0"/>
              </a:rPr>
              <a:t>']] </a:t>
            </a:r>
            <a:r>
              <a:rPr lang="fr-FR" sz="2000" dirty="0">
                <a:cs typeface="Courier New" panose="02070309020205020404" pitchFamily="49" charset="0"/>
              </a:rPr>
              <a:t>: un </a:t>
            </a:r>
            <a:r>
              <a:rPr lang="fr-FR" sz="2000" dirty="0" err="1">
                <a:cs typeface="Courier New" panose="02070309020205020404" pitchFamily="49" charset="0"/>
              </a:rPr>
              <a:t>dataframe</a:t>
            </a:r>
            <a:r>
              <a:rPr lang="fr-FR" sz="2000" dirty="0">
                <a:cs typeface="Courier New" panose="02070309020205020404" pitchFamily="49" charset="0"/>
              </a:rPr>
              <a:t> réduit à une seule colonne</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df</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nom_colonne</a:t>
            </a:r>
            <a:r>
              <a:rPr lang="fr-FR" sz="2000"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r>
              <a:rPr lang="en-US" sz="2000" dirty="0">
                <a:cs typeface="Courier New" panose="02070309020205020404" pitchFamily="49" charset="0"/>
              </a:rPr>
              <a:t>: </a:t>
            </a:r>
            <a:r>
              <a:rPr lang="fr-FR" sz="2000" dirty="0">
                <a:cs typeface="Courier New" panose="02070309020205020404" pitchFamily="49" charset="0"/>
              </a:rPr>
              <a:t>la série de valeurs de la colonne du </a:t>
            </a:r>
            <a:r>
              <a:rPr lang="fr-FR" sz="2000" dirty="0" err="1">
                <a:cs typeface="Courier New" panose="02070309020205020404" pitchFamily="49" charset="0"/>
              </a:rPr>
              <a:t>dataframe</a:t>
            </a:r>
            <a:endParaRPr lang="fr-FR" sz="2000" dirty="0">
              <a:cs typeface="Courier New" panose="02070309020205020404" pitchFamily="49" charset="0"/>
            </a:endParaRPr>
          </a:p>
          <a:p>
            <a:pPr lvl="1"/>
            <a:r>
              <a:rPr lang="fr-FR" sz="2600" dirty="0"/>
              <a:t>Sélection de colonnes / réordonner les colonnes</a:t>
            </a:r>
          </a:p>
          <a:p>
            <a:pPr marL="914400" lvl="2" indent="0">
              <a:buNone/>
            </a:pPr>
            <a:r>
              <a:rPr lang="fr-FR" sz="2100" dirty="0" err="1">
                <a:latin typeface="Courier New" panose="02070309020205020404" pitchFamily="49" charset="0"/>
                <a:cs typeface="Courier New" panose="02070309020205020404" pitchFamily="49" charset="0"/>
              </a:rPr>
              <a:t>df</a:t>
            </a:r>
            <a:r>
              <a:rPr lang="fr-FR" sz="2100" dirty="0">
                <a:latin typeface="Courier New" panose="02070309020205020404" pitchFamily="49" charset="0"/>
                <a:cs typeface="Courier New" panose="02070309020205020404" pitchFamily="49" charset="0"/>
              </a:rPr>
              <a:t>(2) = </a:t>
            </a:r>
            <a:r>
              <a:rPr lang="fr-FR" sz="2100" dirty="0" err="1">
                <a:latin typeface="Courier New" panose="02070309020205020404" pitchFamily="49" charset="0"/>
                <a:cs typeface="Courier New" panose="02070309020205020404" pitchFamily="49" charset="0"/>
              </a:rPr>
              <a:t>df</a:t>
            </a:r>
            <a:r>
              <a:rPr lang="fr-FR" sz="2100" dirty="0">
                <a:latin typeface="Courier New" panose="02070309020205020404" pitchFamily="49" charset="0"/>
                <a:cs typeface="Courier New" panose="02070309020205020404" pitchFamily="49" charset="0"/>
              </a:rPr>
              <a:t>[['nom_colonne_1', ..., '</a:t>
            </a:r>
            <a:r>
              <a:rPr lang="fr-FR" sz="2100" dirty="0" err="1">
                <a:latin typeface="Courier New" panose="02070309020205020404" pitchFamily="49" charset="0"/>
                <a:cs typeface="Courier New" panose="02070309020205020404" pitchFamily="49" charset="0"/>
              </a:rPr>
              <a:t>nom_colonne_k</a:t>
            </a:r>
            <a:r>
              <a:rPr lang="fr-FR" sz="2100" dirty="0">
                <a:latin typeface="Courier New" panose="02070309020205020404" pitchFamily="49" charset="0"/>
                <a:cs typeface="Courier New" panose="02070309020205020404" pitchFamily="49" charset="0"/>
              </a:rPr>
              <a:t>']]</a:t>
            </a:r>
          </a:p>
          <a:p>
            <a:pPr marL="914400" lvl="2" indent="0">
              <a:buNone/>
            </a:pPr>
            <a:r>
              <a:rPr lang="fr-FR" sz="2100" dirty="0" err="1">
                <a:latin typeface="Courier New" panose="02070309020205020404" pitchFamily="49" charset="0"/>
                <a:cs typeface="Courier New" panose="02070309020205020404" pitchFamily="49" charset="0"/>
              </a:rPr>
              <a:t>df</a:t>
            </a:r>
            <a:r>
              <a:rPr lang="fr-FR" sz="2100" dirty="0">
                <a:latin typeface="Courier New" panose="02070309020205020404" pitchFamily="49" charset="0"/>
                <a:cs typeface="Courier New" panose="02070309020205020404" pitchFamily="49" charset="0"/>
              </a:rPr>
              <a:t>(2) = </a:t>
            </a:r>
            <a:r>
              <a:rPr lang="fr-FR" sz="2100" dirty="0" err="1">
                <a:latin typeface="Courier New" panose="02070309020205020404" pitchFamily="49" charset="0"/>
                <a:cs typeface="Courier New" panose="02070309020205020404" pitchFamily="49" charset="0"/>
              </a:rPr>
              <a:t>df</a:t>
            </a:r>
            <a:r>
              <a:rPr lang="fr-FR" sz="2100"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nom_colonne_k</a:t>
            </a:r>
            <a:r>
              <a:rPr lang="fr-FR" sz="2100" dirty="0">
                <a:latin typeface="Courier New" panose="02070309020205020404" pitchFamily="49" charset="0"/>
                <a:cs typeface="Courier New" panose="02070309020205020404" pitchFamily="49" charset="0"/>
              </a:rPr>
              <a:t>', ...]]</a:t>
            </a:r>
          </a:p>
          <a:p>
            <a:pPr lvl="1"/>
            <a:r>
              <a:rPr lang="fr-FR" sz="2600" dirty="0"/>
              <a:t>Suppression de colonnes</a:t>
            </a:r>
          </a:p>
          <a:p>
            <a:pPr marL="914400" lvl="2" indent="0">
              <a:buNone/>
            </a:pPr>
            <a:r>
              <a:rPr lang="fr-FR" sz="2100" dirty="0" err="1">
                <a:latin typeface="Courier New" panose="02070309020205020404" pitchFamily="49" charset="0"/>
                <a:cs typeface="Courier New" panose="02070309020205020404" pitchFamily="49" charset="0"/>
              </a:rPr>
              <a:t>df.drop</a:t>
            </a:r>
            <a:r>
              <a:rPr lang="fr-FR" sz="2100" dirty="0">
                <a:latin typeface="Courier New" panose="02070309020205020404" pitchFamily="49" charset="0"/>
                <a:cs typeface="Courier New" panose="02070309020205020404" pitchFamily="49" charset="0"/>
              </a:rPr>
              <a:t>(['nom_colonne_1', ... , '</a:t>
            </a:r>
            <a:r>
              <a:rPr lang="fr-FR" sz="2100" dirty="0" err="1">
                <a:latin typeface="Courier New" panose="02070309020205020404" pitchFamily="49" charset="0"/>
                <a:cs typeface="Courier New" panose="02070309020205020404" pitchFamily="49" charset="0"/>
              </a:rPr>
              <a:t>nom_colonne_n</a:t>
            </a:r>
            <a:r>
              <a:rPr lang="fr-FR" sz="2100" dirty="0">
                <a:latin typeface="Courier New" panose="02070309020205020404" pitchFamily="49" charset="0"/>
                <a:cs typeface="Courier New" panose="02070309020205020404" pitchFamily="49" charset="0"/>
              </a:rPr>
              <a:t>'], axis =1, </a:t>
            </a:r>
            <a:r>
              <a:rPr lang="fr-FR" sz="2100" dirty="0" err="1">
                <a:latin typeface="Courier New" panose="02070309020205020404" pitchFamily="49" charset="0"/>
                <a:cs typeface="Courier New" panose="02070309020205020404" pitchFamily="49" charset="0"/>
              </a:rPr>
              <a:t>inplace</a:t>
            </a:r>
            <a:r>
              <a:rPr lang="fr-FR" sz="2100"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True</a:t>
            </a:r>
            <a:r>
              <a:rPr lang="fr-FR" sz="2100" dirty="0">
                <a:latin typeface="Courier New" panose="02070309020205020404" pitchFamily="49" charset="0"/>
                <a:cs typeface="Courier New" panose="02070309020205020404" pitchFamily="49" charset="0"/>
              </a:rPr>
              <a:t>)</a:t>
            </a:r>
          </a:p>
          <a:p>
            <a:pPr lvl="1"/>
            <a:r>
              <a:rPr lang="fr-FR" dirty="0"/>
              <a:t>Réinitialisation de l’index (en cas de sélection / suppression de ligne)</a:t>
            </a:r>
          </a:p>
          <a:p>
            <a:pPr marL="914400" lvl="2" indent="0">
              <a:buNone/>
            </a:pPr>
            <a:r>
              <a:rPr lang="fr-FR" dirty="0" err="1">
                <a:latin typeface="Courier New" panose="02070309020205020404" pitchFamily="49" charset="0"/>
                <a:cs typeface="Courier New" panose="02070309020205020404" pitchFamily="49" charset="0"/>
              </a:rPr>
              <a:t>df.reset_index</a:t>
            </a:r>
            <a:r>
              <a:rPr lang="fr-FR" dirty="0">
                <a:latin typeface="Courier New" panose="02070309020205020404" pitchFamily="49" charset="0"/>
                <a:cs typeface="Courier New" panose="02070309020205020404" pitchFamily="49" charset="0"/>
              </a:rPr>
              <a:t>(drop=</a:t>
            </a:r>
            <a:r>
              <a:rPr lang="fr-FR" dirty="0" err="1">
                <a:latin typeface="Courier New" panose="02070309020205020404" pitchFamily="49" charset="0"/>
                <a:cs typeface="Courier New" panose="02070309020205020404" pitchFamily="49" charset="0"/>
              </a:rPr>
              <a:t>True</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inplace</a:t>
            </a:r>
            <a:r>
              <a:rPr lang="fr-FR" dirty="0">
                <a:latin typeface="Courier New" panose="02070309020205020404" pitchFamily="49" charset="0"/>
                <a:cs typeface="Courier New" panose="02070309020205020404" pitchFamily="49" charset="0"/>
              </a:rPr>
              <a:t>=</a:t>
            </a:r>
            <a:r>
              <a:rPr lang="fr-FR">
                <a:latin typeface="Courier New" panose="02070309020205020404" pitchFamily="49" charset="0"/>
                <a:cs typeface="Courier New" panose="02070309020205020404" pitchFamily="49" charset="0"/>
              </a:rPr>
              <a:t>True)</a:t>
            </a:r>
            <a:endParaRPr lang="fr-FR" dirty="0">
              <a:latin typeface="Courier New" panose="02070309020205020404" pitchFamily="49" charset="0"/>
              <a:cs typeface="Courier New" panose="02070309020205020404" pitchFamily="49" charset="0"/>
            </a:endParaRPr>
          </a:p>
          <a:p>
            <a:r>
              <a:rPr lang="fr-FR" dirty="0"/>
              <a:t>Assemblage de deux ou plusieurs </a:t>
            </a:r>
            <a:r>
              <a:rPr lang="fr-FR" dirty="0" err="1"/>
              <a:t>dataframes</a:t>
            </a:r>
            <a:endParaRPr lang="fr-FR" dirty="0"/>
          </a:p>
          <a:p>
            <a:pPr lvl="1"/>
            <a:r>
              <a:rPr lang="fr-FR" sz="2600" dirty="0"/>
              <a:t>Jointure sur clés (réunion entre colonnes) entre deux </a:t>
            </a:r>
            <a:r>
              <a:rPr lang="fr-FR" sz="2600" dirty="0" err="1"/>
              <a:t>dataframes</a:t>
            </a:r>
            <a:endParaRPr lang="fr-FR" sz="2600" dirty="0"/>
          </a:p>
          <a:p>
            <a:pPr marL="914400" lvl="2" indent="0">
              <a:buNone/>
            </a:pPr>
            <a:r>
              <a:rPr lang="en-US" dirty="0" err="1">
                <a:latin typeface="Courier New" panose="02070309020205020404" pitchFamily="49" charset="0"/>
                <a:cs typeface="Courier New" panose="02070309020205020404" pitchFamily="49" charset="0"/>
              </a:rPr>
              <a:t>nv_df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pd.merge</a:t>
            </a:r>
            <a:r>
              <a:rPr lang="en-US" dirty="0">
                <a:latin typeface="Courier New" panose="02070309020205020404" pitchFamily="49" charset="0"/>
                <a:cs typeface="Courier New" panose="02070309020205020404" pitchFamily="49" charset="0"/>
              </a:rPr>
              <a:t>(df_1, df_2,</a:t>
            </a:r>
          </a:p>
          <a:p>
            <a:pPr marL="914400" lvl="2"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left_on</a:t>
            </a:r>
            <a:r>
              <a:rPr lang="en-US" dirty="0">
                <a:latin typeface="Courier New" panose="02070309020205020404" pitchFamily="49" charset="0"/>
                <a:cs typeface="Courier New" panose="02070309020205020404" pitchFamily="49" charset="0"/>
              </a:rPr>
              <a:t>='nom_cle_df_1', </a:t>
            </a:r>
            <a:r>
              <a:rPr lang="en-US" dirty="0" err="1">
                <a:latin typeface="Courier New" panose="02070309020205020404" pitchFamily="49" charset="0"/>
                <a:cs typeface="Courier New" panose="02070309020205020404" pitchFamily="49" charset="0"/>
              </a:rPr>
              <a:t>right_on</a:t>
            </a:r>
            <a:r>
              <a:rPr lang="en-US" dirty="0">
                <a:latin typeface="Courier New" panose="02070309020205020404" pitchFamily="49" charset="0"/>
                <a:cs typeface="Courier New" panose="02070309020205020404" pitchFamily="49" charset="0"/>
              </a:rPr>
              <a:t>='nom_cle_df_2</a:t>
            </a:r>
            <a:r>
              <a:rPr lang="fr-FR"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a:t>
            </a:r>
          </a:p>
          <a:p>
            <a:pPr marL="914400" lvl="2" indent="0">
              <a:buNone/>
            </a:pPr>
            <a:r>
              <a:rPr lang="en-US" dirty="0">
                <a:latin typeface="Courier New" panose="02070309020205020404" pitchFamily="49" charset="0"/>
                <a:cs typeface="Courier New" panose="02070309020205020404" pitchFamily="49" charset="0"/>
              </a:rPr>
              <a:t>		     how='left') </a:t>
            </a:r>
            <a:r>
              <a:rPr lang="fr-FR" dirty="0">
                <a:cs typeface="Courier New" panose="02070309020205020404" pitchFamily="49" charset="0"/>
              </a:rPr>
              <a:t>#  how : '</a:t>
            </a:r>
            <a:r>
              <a:rPr lang="fr-FR" dirty="0" err="1">
                <a:cs typeface="Courier New" panose="02070309020205020404" pitchFamily="49" charset="0"/>
              </a:rPr>
              <a:t>inner</a:t>
            </a:r>
            <a:r>
              <a:rPr lang="fr-FR" dirty="0">
                <a:cs typeface="Courier New" panose="02070309020205020404" pitchFamily="49" charset="0"/>
              </a:rPr>
              <a:t>', '</a:t>
            </a:r>
            <a:r>
              <a:rPr lang="fr-FR" dirty="0" err="1">
                <a:cs typeface="Courier New" panose="02070309020205020404" pitchFamily="49" charset="0"/>
              </a:rPr>
              <a:t>outer</a:t>
            </a:r>
            <a:r>
              <a:rPr lang="fr-FR" dirty="0">
                <a:cs typeface="Courier New" panose="02070309020205020404" pitchFamily="49" charset="0"/>
              </a:rPr>
              <a:t>', '</a:t>
            </a:r>
            <a:r>
              <a:rPr lang="fr-FR" dirty="0" err="1">
                <a:cs typeface="Courier New" panose="02070309020205020404" pitchFamily="49" charset="0"/>
              </a:rPr>
              <a:t>left</a:t>
            </a:r>
            <a:r>
              <a:rPr lang="fr-FR" dirty="0">
                <a:cs typeface="Courier New" panose="02070309020205020404" pitchFamily="49" charset="0"/>
              </a:rPr>
              <a:t>', 'right'</a:t>
            </a:r>
            <a:endParaRPr lang="fr-FR" dirty="0">
              <a:latin typeface="Courier New" panose="02070309020205020404" pitchFamily="49" charset="0"/>
              <a:cs typeface="Courier New" panose="02070309020205020404" pitchFamily="49" charset="0"/>
            </a:endParaRPr>
          </a:p>
          <a:p>
            <a:pPr lvl="1"/>
            <a:r>
              <a:rPr lang="fr-FR" sz="2600" dirty="0"/>
              <a:t>Union ou intersection (des lignes) de deux ou plusieurs </a:t>
            </a:r>
            <a:r>
              <a:rPr lang="fr-FR" sz="2600" dirty="0" err="1"/>
              <a:t>dataframes</a:t>
            </a:r>
            <a:endParaRPr lang="fr-FR" sz="2600" dirty="0"/>
          </a:p>
          <a:p>
            <a:pPr marL="457200" lvl="1" indent="0">
              <a:buNone/>
            </a:pPr>
            <a:r>
              <a:rPr lang="fr-FR" dirty="0"/>
              <a:t>	</a:t>
            </a:r>
            <a:r>
              <a:rPr lang="fr-FR" sz="2000" dirty="0" err="1">
                <a:latin typeface="Courier New" panose="02070309020205020404" pitchFamily="49" charset="0"/>
                <a:cs typeface="Courier New" panose="02070309020205020404" pitchFamily="49" charset="0"/>
              </a:rPr>
              <a:t>nv_df</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pd.concat</a:t>
            </a:r>
            <a:r>
              <a:rPr lang="fr-FR" sz="2000" dirty="0">
                <a:latin typeface="Courier New" panose="02070309020205020404" pitchFamily="49" charset="0"/>
                <a:cs typeface="Courier New" panose="02070309020205020404" pitchFamily="49" charset="0"/>
              </a:rPr>
              <a:t>([df_1, ..., </a:t>
            </a:r>
            <a:r>
              <a:rPr lang="fr-FR" sz="2000" dirty="0" err="1">
                <a:latin typeface="Courier New" panose="02070309020205020404" pitchFamily="49" charset="0"/>
                <a:cs typeface="Courier New" panose="02070309020205020404" pitchFamily="49" charset="0"/>
              </a:rPr>
              <a:t>df_n</a:t>
            </a:r>
            <a:r>
              <a:rPr lang="fr-FR" sz="2000" dirty="0">
                <a:latin typeface="Courier New" panose="02070309020205020404" pitchFamily="49" charset="0"/>
                <a:cs typeface="Courier New" panose="02070309020205020404" pitchFamily="49" charset="0"/>
              </a:rPr>
              <a:t>]) </a:t>
            </a:r>
            <a:r>
              <a:rPr lang="fr-FR" sz="2000" dirty="0">
                <a:cs typeface="Courier New" panose="02070309020205020404" pitchFamily="49" charset="0"/>
              </a:rPr>
              <a:t># union</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nv_df</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pd.concat</a:t>
            </a:r>
            <a:r>
              <a:rPr lang="fr-FR" sz="2000" dirty="0">
                <a:latin typeface="Courier New" panose="02070309020205020404" pitchFamily="49" charset="0"/>
                <a:cs typeface="Courier New" panose="02070309020205020404" pitchFamily="49" charset="0"/>
              </a:rPr>
              <a:t>([df_1, ..., </a:t>
            </a:r>
            <a:r>
              <a:rPr lang="fr-FR" sz="2000" dirty="0" err="1">
                <a:latin typeface="Courier New" panose="02070309020205020404" pitchFamily="49" charset="0"/>
                <a:cs typeface="Courier New" panose="02070309020205020404" pitchFamily="49" charset="0"/>
              </a:rPr>
              <a:t>df_n</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join</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inner</a:t>
            </a:r>
            <a:r>
              <a:rPr lang="fr-FR" sz="2000" dirty="0">
                <a:latin typeface="Courier New" panose="02070309020205020404" pitchFamily="49" charset="0"/>
                <a:cs typeface="Courier New" panose="02070309020205020404" pitchFamily="49" charset="0"/>
              </a:rPr>
              <a:t>') </a:t>
            </a:r>
            <a:r>
              <a:rPr lang="fr-FR" sz="2000" dirty="0">
                <a:cs typeface="Courier New" panose="02070309020205020404" pitchFamily="49" charset="0"/>
              </a:rPr>
              <a:t># intersection</a:t>
            </a:r>
          </a:p>
        </p:txBody>
      </p:sp>
    </p:spTree>
    <p:extLst>
      <p:ext uri="{BB962C8B-B14F-4D97-AF65-F5344CB8AC3E}">
        <p14:creationId xmlns:p14="http://schemas.microsoft.com/office/powerpoint/2010/main" val="38342948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Manipulations </a:t>
            </a:r>
            <a:r>
              <a:rPr lang="fr-FR" dirty="0" err="1"/>
              <a:t>dataframes</a:t>
            </a:r>
            <a:r>
              <a:rPr lang="fr-FR" dirty="0"/>
              <a:t> pandas (4/7)</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88900" y="1050528"/>
            <a:ext cx="11976100" cy="5985272"/>
          </a:xfrm>
        </p:spPr>
        <p:txBody>
          <a:bodyPr>
            <a:normAutofit fontScale="92500" lnSpcReduction="20000"/>
          </a:bodyPr>
          <a:lstStyle/>
          <a:p>
            <a:r>
              <a:rPr lang="fr-FR" dirty="0"/>
              <a:t>Itérations et sélections</a:t>
            </a:r>
          </a:p>
          <a:p>
            <a:pPr lvl="1"/>
            <a:r>
              <a:rPr lang="fr-FR" sz="2600" dirty="0"/>
              <a:t>itérations (boucles) sur les lignes d'un </a:t>
            </a:r>
            <a:r>
              <a:rPr lang="fr-FR" sz="2600" dirty="0" err="1"/>
              <a:t>dataframe</a:t>
            </a:r>
            <a:r>
              <a:rPr lang="fr-FR" sz="2600" dirty="0"/>
              <a:t> ou d'une colonne</a:t>
            </a:r>
          </a:p>
          <a:p>
            <a:pPr marL="457200" lvl="1" indent="0">
              <a:buNone/>
            </a:pPr>
            <a:r>
              <a:rPr lang="fr-FR"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for </a:t>
            </a:r>
            <a:r>
              <a:rPr lang="en-US" sz="2000" dirty="0" err="1">
                <a:latin typeface="Courier New" panose="02070309020205020404" pitchFamily="49" charset="0"/>
                <a:cs typeface="Courier New" panose="02070309020205020404" pitchFamily="49" charset="0"/>
              </a:rPr>
              <a:t>no_ligne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ligne</a:t>
            </a:r>
            <a:r>
              <a:rPr lang="en-US" sz="2000" dirty="0">
                <a:latin typeface="Courier New" panose="02070309020205020404" pitchFamily="49" charset="0"/>
                <a:cs typeface="Courier New" panose="02070309020205020404" pitchFamily="49" charset="0"/>
              </a:rPr>
              <a:t> in </a:t>
            </a:r>
            <a:r>
              <a:rPr lang="en-US" sz="2000" dirty="0" err="1">
                <a:latin typeface="Courier New" panose="02070309020205020404" pitchFamily="49" charset="0"/>
                <a:cs typeface="Courier New" panose="02070309020205020404" pitchFamily="49" charset="0"/>
              </a:rPr>
              <a:t>df.iterrows</a:t>
            </a:r>
            <a:r>
              <a:rPr lang="en-US" sz="2000" dirty="0">
                <a:latin typeface="Courier New" panose="02070309020205020404" pitchFamily="49" charset="0"/>
                <a:cs typeface="Courier New" panose="02070309020205020404" pitchFamily="49" charset="0"/>
              </a:rPr>
              <a:t>():</a:t>
            </a:r>
            <a:endParaRPr lang="fr-FR" sz="2000" dirty="0">
              <a:cs typeface="Courier New" panose="02070309020205020404" pitchFamily="49" charset="0"/>
            </a:endParaRPr>
          </a:p>
          <a:p>
            <a:pPr marL="457200" lvl="1" indent="0">
              <a:buNone/>
            </a:pPr>
            <a:r>
              <a:rPr lang="fr-FR" sz="2000" dirty="0">
                <a:latin typeface="Courier New" panose="02070309020205020404" pitchFamily="49" charset="0"/>
                <a:cs typeface="Courier New" panose="02070309020205020404" pitchFamily="49" charset="0"/>
              </a:rPr>
              <a:t>	for </a:t>
            </a:r>
            <a:r>
              <a:rPr lang="fr-FR" sz="2000" dirty="0" err="1">
                <a:latin typeface="Courier New" panose="02070309020205020404" pitchFamily="49" charset="0"/>
                <a:cs typeface="Courier New" panose="02070309020205020404" pitchFamily="49" charset="0"/>
              </a:rPr>
              <a:t>no_ligne</a:t>
            </a:r>
            <a:r>
              <a:rPr lang="fr-FR" sz="2000" dirty="0">
                <a:latin typeface="Courier New" panose="02070309020205020404" pitchFamily="49" charset="0"/>
                <a:cs typeface="Courier New" panose="02070309020205020404" pitchFamily="49" charset="0"/>
              </a:rPr>
              <a:t>, valeur in </a:t>
            </a:r>
            <a:r>
              <a:rPr lang="fr-FR" sz="2000" dirty="0" err="1">
                <a:latin typeface="Courier New" panose="02070309020205020404" pitchFamily="49" charset="0"/>
                <a:cs typeface="Courier New" panose="02070309020205020404" pitchFamily="49" charset="0"/>
              </a:rPr>
              <a:t>df</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nom_colonne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iteritems</a:t>
            </a:r>
            <a:r>
              <a:rPr lang="fr-FR" sz="2000" dirty="0">
                <a:latin typeface="Courier New" panose="02070309020205020404" pitchFamily="49" charset="0"/>
                <a:cs typeface="Courier New" panose="02070309020205020404" pitchFamily="49" charset="0"/>
              </a:rPr>
              <a:t>():</a:t>
            </a:r>
            <a:endParaRPr lang="fr-FR" sz="2000" dirty="0">
              <a:cs typeface="Courier New" panose="02070309020205020404" pitchFamily="49" charset="0"/>
            </a:endParaRPr>
          </a:p>
          <a:p>
            <a:pPr lvl="1"/>
            <a:r>
              <a:rPr lang="fr-FR" sz="2600" dirty="0"/>
              <a:t>Obtention par sélection sur position d'un extrait du </a:t>
            </a:r>
            <a:r>
              <a:rPr lang="fr-FR" sz="2600" dirty="0" err="1"/>
              <a:t>dataframe</a:t>
            </a:r>
            <a:endParaRPr lang="fr-FR" sz="2600" dirty="0"/>
          </a:p>
          <a:p>
            <a:pPr marL="914400" lvl="2" indent="0">
              <a:buNone/>
            </a:pPr>
            <a:r>
              <a:rPr lang="fr-FR" sz="2100" dirty="0" err="1">
                <a:latin typeface="Courier New" panose="02070309020205020404" pitchFamily="49" charset="0"/>
                <a:cs typeface="Courier New" panose="02070309020205020404" pitchFamily="49" charset="0"/>
              </a:rPr>
              <a:t>df.iloc</a:t>
            </a:r>
            <a:r>
              <a:rPr lang="fr-FR" sz="2100"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sélection_numéro</a:t>
            </a:r>
            <a:r>
              <a:rPr lang="fr-FR" sz="2100" dirty="0">
                <a:latin typeface="Courier New" panose="02070309020205020404" pitchFamily="49" charset="0"/>
                <a:cs typeface="Courier New" panose="02070309020205020404" pitchFamily="49" charset="0"/>
              </a:rPr>
              <a:t>(s)_ligne(s), </a:t>
            </a:r>
            <a:r>
              <a:rPr lang="fr-FR" sz="2100" dirty="0" err="1">
                <a:latin typeface="Courier New" panose="02070309020205020404" pitchFamily="49" charset="0"/>
                <a:cs typeface="Courier New" panose="02070309020205020404" pitchFamily="49" charset="0"/>
              </a:rPr>
              <a:t>sélection_numéro</a:t>
            </a:r>
            <a:r>
              <a:rPr lang="fr-FR" sz="2100" dirty="0">
                <a:latin typeface="Courier New" panose="02070309020205020404" pitchFamily="49" charset="0"/>
                <a:cs typeface="Courier New" panose="02070309020205020404" pitchFamily="49" charset="0"/>
              </a:rPr>
              <a:t>(s)_colonne(s)]</a:t>
            </a:r>
          </a:p>
          <a:p>
            <a:pPr marL="914400" lvl="2" indent="0">
              <a:buNone/>
            </a:pPr>
            <a:r>
              <a:rPr lang="fr-FR" sz="2200" dirty="0">
                <a:cs typeface="Courier New" panose="02070309020205020404" pitchFamily="49" charset="0"/>
              </a:rPr>
              <a:t>Par exemple, pour obtenir une valeur de colonne</a:t>
            </a:r>
          </a:p>
          <a:p>
            <a:pPr marL="914400" lvl="2" indent="0">
              <a:buNone/>
            </a:pPr>
            <a:r>
              <a:rPr lang="fr-FR" sz="2100" dirty="0" err="1">
                <a:latin typeface="Courier New" panose="02070309020205020404" pitchFamily="49" charset="0"/>
                <a:cs typeface="Courier New" panose="02070309020205020404" pitchFamily="49" charset="0"/>
              </a:rPr>
              <a:t>df.iloc</a:t>
            </a:r>
            <a:r>
              <a:rPr lang="fr-FR" sz="2100"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no_ligne</a:t>
            </a:r>
            <a:r>
              <a:rPr lang="fr-FR" sz="2100"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nom_colonne</a:t>
            </a:r>
            <a:r>
              <a:rPr lang="fr-FR" sz="2100" dirty="0">
                <a:latin typeface="Courier New" panose="02070309020205020404" pitchFamily="49" charset="0"/>
                <a:cs typeface="Courier New" panose="02070309020205020404" pitchFamily="49" charset="0"/>
              </a:rPr>
              <a:t>']</a:t>
            </a:r>
          </a:p>
          <a:p>
            <a:pPr marL="914400" lvl="2" indent="0">
              <a:buNone/>
            </a:pPr>
            <a:r>
              <a:rPr lang="fr-FR" sz="2100" dirty="0" err="1">
                <a:latin typeface="Courier New" panose="02070309020205020404" pitchFamily="49" charset="0"/>
                <a:cs typeface="Courier New" panose="02070309020205020404" pitchFamily="49" charset="0"/>
              </a:rPr>
              <a:t>df.iloc</a:t>
            </a:r>
            <a:r>
              <a:rPr lang="fr-FR" sz="2100"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no_ligne</a:t>
            </a:r>
            <a:r>
              <a:rPr lang="fr-FR" sz="2100" dirty="0">
                <a:latin typeface="Courier New" panose="02070309020205020404" pitchFamily="49" charset="0"/>
                <a:cs typeface="Courier New" panose="02070309020205020404" pitchFamily="49" charset="0"/>
              </a:rPr>
              <a:t>, </a:t>
            </a:r>
            <a:r>
              <a:rPr lang="fr-FR" sz="2100" dirty="0" err="1">
                <a:latin typeface="Courier New" panose="02070309020205020404" pitchFamily="49" charset="0"/>
                <a:cs typeface="Courier New" panose="02070309020205020404" pitchFamily="49" charset="0"/>
              </a:rPr>
              <a:t>no_colonne</a:t>
            </a:r>
            <a:r>
              <a:rPr lang="fr-FR" sz="2100" dirty="0">
                <a:latin typeface="Courier New" panose="02070309020205020404" pitchFamily="49" charset="0"/>
                <a:cs typeface="Courier New" panose="02070309020205020404" pitchFamily="49" charset="0"/>
              </a:rPr>
              <a:t>]</a:t>
            </a:r>
          </a:p>
          <a:p>
            <a:pPr lvl="1"/>
            <a:r>
              <a:rPr lang="fr-FR" sz="2600" dirty="0"/>
              <a:t>Obtention par condition sur valeur d'un extrait du </a:t>
            </a:r>
            <a:r>
              <a:rPr lang="fr-FR" sz="2600" dirty="0" err="1"/>
              <a:t>dataframe</a:t>
            </a:r>
            <a:endParaRPr lang="fr-FR" sz="2600" dirty="0"/>
          </a:p>
          <a:p>
            <a:pPr marL="914400" lvl="2" indent="0">
              <a:buNone/>
            </a:pPr>
            <a:r>
              <a:rPr lang="fr-FR" sz="2100" dirty="0" err="1">
                <a:latin typeface="Courier New" panose="02070309020205020404" pitchFamily="49" charset="0"/>
                <a:cs typeface="Courier New" panose="02070309020205020404" pitchFamily="49" charset="0"/>
              </a:rPr>
              <a:t>df.loc</a:t>
            </a:r>
            <a:r>
              <a:rPr lang="fr-FR" sz="2100"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sélection_lignes</a:t>
            </a:r>
            <a:r>
              <a:rPr lang="fr-FR" sz="2100" dirty="0">
                <a:latin typeface="Courier New" panose="02070309020205020404" pitchFamily="49" charset="0"/>
                <a:cs typeface="Courier New" panose="02070309020205020404" pitchFamily="49" charset="0"/>
              </a:rPr>
              <a:t>, </a:t>
            </a:r>
            <a:r>
              <a:rPr lang="fr-FR" sz="2100" dirty="0" err="1">
                <a:latin typeface="Courier New" panose="02070309020205020404" pitchFamily="49" charset="0"/>
                <a:cs typeface="Courier New" panose="02070309020205020404" pitchFamily="49" charset="0"/>
              </a:rPr>
              <a:t>sélections_colonnes</a:t>
            </a:r>
            <a:r>
              <a:rPr lang="fr-FR" sz="2100" dirty="0">
                <a:latin typeface="Courier New" panose="02070309020205020404" pitchFamily="49" charset="0"/>
                <a:cs typeface="Courier New" panose="02070309020205020404" pitchFamily="49" charset="0"/>
              </a:rPr>
              <a:t>]</a:t>
            </a:r>
          </a:p>
          <a:p>
            <a:pPr marL="914400" lvl="2" indent="0">
              <a:buNone/>
            </a:pPr>
            <a:r>
              <a:rPr lang="fr-FR" sz="2200" dirty="0">
                <a:cs typeface="Courier New" panose="02070309020205020404" pitchFamily="49" charset="0"/>
              </a:rPr>
              <a:t>sélections lignes : sur valeurs ou sur condition sur valeurs ; sélections colonnes : sur noms de colonnes</a:t>
            </a:r>
          </a:p>
          <a:p>
            <a:pPr marL="914400" lvl="2" indent="0">
              <a:buNone/>
            </a:pPr>
            <a:r>
              <a:rPr lang="fr-FR" sz="2200" dirty="0">
                <a:cs typeface="Courier New" panose="02070309020205020404" pitchFamily="49" charset="0"/>
              </a:rPr>
              <a:t>Opérateurs booléens : </a:t>
            </a:r>
            <a:r>
              <a:rPr lang="fr-FR" sz="2200" dirty="0">
                <a:latin typeface="Courier New" panose="02070309020205020404" pitchFamily="49" charset="0"/>
                <a:cs typeface="Courier New" panose="02070309020205020404" pitchFamily="49" charset="0"/>
              </a:rPr>
              <a:t>(exp1) &amp; (exp2) </a:t>
            </a:r>
            <a:r>
              <a:rPr lang="fr-FR" sz="2200" dirty="0">
                <a:cs typeface="Courier New" panose="02070309020205020404" pitchFamily="49" charset="0"/>
              </a:rPr>
              <a:t>; </a:t>
            </a:r>
            <a:r>
              <a:rPr lang="fr-FR" sz="2200" dirty="0">
                <a:latin typeface="Courier New" panose="02070309020205020404" pitchFamily="49" charset="0"/>
                <a:cs typeface="Courier New" panose="02070309020205020404" pitchFamily="49" charset="0"/>
              </a:rPr>
              <a:t>(exp1) | (exp2)</a:t>
            </a:r>
            <a:r>
              <a:rPr lang="fr-FR" sz="2200" dirty="0">
                <a:cs typeface="Courier New" panose="02070309020205020404" pitchFamily="49" charset="0"/>
              </a:rPr>
              <a:t>, </a:t>
            </a:r>
            <a:r>
              <a:rPr lang="fr-FR" sz="2200" dirty="0">
                <a:latin typeface="Courier New" panose="02070309020205020404" pitchFamily="49" charset="0"/>
                <a:cs typeface="Courier New" panose="02070309020205020404" pitchFamily="49" charset="0"/>
              </a:rPr>
              <a:t>~(</a:t>
            </a:r>
            <a:r>
              <a:rPr lang="fr-FR" sz="2200" dirty="0" err="1">
                <a:latin typeface="Courier New" panose="02070309020205020404" pitchFamily="49" charset="0"/>
                <a:cs typeface="Courier New" panose="02070309020205020404" pitchFamily="49" charset="0"/>
              </a:rPr>
              <a:t>exp</a:t>
            </a:r>
            <a:r>
              <a:rPr lang="fr-FR" sz="2200" dirty="0">
                <a:latin typeface="Courier New" panose="02070309020205020404" pitchFamily="49" charset="0"/>
                <a:cs typeface="Courier New" panose="02070309020205020404" pitchFamily="49" charset="0"/>
              </a:rPr>
              <a:t>) </a:t>
            </a:r>
            <a:r>
              <a:rPr lang="fr-FR" sz="2200" dirty="0">
                <a:cs typeface="Courier New" panose="02070309020205020404" pitchFamily="49" charset="0"/>
              </a:rPr>
              <a:t>; </a:t>
            </a:r>
            <a:r>
              <a:rPr lang="fr-FR" sz="2200" dirty="0" err="1">
                <a:latin typeface="Courier New" panose="02070309020205020404" pitchFamily="49" charset="0"/>
                <a:cs typeface="Courier New" panose="02070309020205020404" pitchFamily="49" charset="0"/>
              </a:rPr>
              <a:t>isin</a:t>
            </a:r>
            <a:r>
              <a:rPr lang="fr-FR" sz="2200" dirty="0">
                <a:latin typeface="Courier New" panose="02070309020205020404" pitchFamily="49" charset="0"/>
                <a:cs typeface="Courier New" panose="02070309020205020404" pitchFamily="49" charset="0"/>
              </a:rPr>
              <a:t>(</a:t>
            </a:r>
            <a:r>
              <a:rPr lang="fr-FR" sz="2200" dirty="0" err="1">
                <a:latin typeface="Courier New" panose="02070309020205020404" pitchFamily="49" charset="0"/>
                <a:cs typeface="Courier New" panose="02070309020205020404" pitchFamily="49" charset="0"/>
              </a:rPr>
              <a:t>liste_val</a:t>
            </a:r>
            <a:r>
              <a:rPr lang="fr-FR" sz="2200" dirty="0">
                <a:latin typeface="Courier New" panose="02070309020205020404" pitchFamily="49" charset="0"/>
                <a:cs typeface="Courier New" panose="02070309020205020404" pitchFamily="49" charset="0"/>
              </a:rPr>
              <a:t>)</a:t>
            </a:r>
          </a:p>
          <a:p>
            <a:pPr marL="914400" lvl="2" indent="0">
              <a:buNone/>
            </a:pPr>
            <a:r>
              <a:rPr lang="fr-FR" sz="2200" dirty="0">
                <a:cs typeface="Courier New" panose="02070309020205020404" pitchFamily="49" charset="0"/>
              </a:rPr>
              <a:t>par exemple, pour sélectionner un ensemble de lignes </a:t>
            </a:r>
            <a:endParaRPr lang="fr-FR" sz="2100" dirty="0">
              <a:latin typeface="Courier New" panose="02070309020205020404" pitchFamily="49" charset="0"/>
              <a:cs typeface="Courier New" panose="02070309020205020404" pitchFamily="49" charset="0"/>
            </a:endParaRPr>
          </a:p>
          <a:p>
            <a:pPr marL="914400" lvl="2" indent="0">
              <a:buNone/>
            </a:pPr>
            <a:r>
              <a:rPr lang="fr-FR" sz="2100" dirty="0" err="1">
                <a:latin typeface="Courier New" panose="02070309020205020404" pitchFamily="49" charset="0"/>
                <a:cs typeface="Courier New" panose="02070309020205020404" pitchFamily="49" charset="0"/>
              </a:rPr>
              <a:t>df</a:t>
            </a:r>
            <a:r>
              <a:rPr lang="fr-FR" sz="2100" dirty="0">
                <a:latin typeface="Courier New" panose="02070309020205020404" pitchFamily="49" charset="0"/>
                <a:cs typeface="Courier New" panose="02070309020205020404" pitchFamily="49" charset="0"/>
              </a:rPr>
              <a:t>(2) = </a:t>
            </a:r>
            <a:r>
              <a:rPr lang="fr-FR" sz="2100" dirty="0" err="1">
                <a:latin typeface="Courier New" panose="02070309020205020404" pitchFamily="49" charset="0"/>
                <a:cs typeface="Courier New" panose="02070309020205020404" pitchFamily="49" charset="0"/>
              </a:rPr>
              <a:t>df.loc</a:t>
            </a:r>
            <a:r>
              <a:rPr lang="fr-FR" sz="2100"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df</a:t>
            </a:r>
            <a:r>
              <a:rPr lang="fr-FR" sz="2100" dirty="0">
                <a:latin typeface="Courier New" panose="02070309020205020404" pitchFamily="49" charset="0"/>
                <a:cs typeface="Courier New" panose="02070309020205020404" pitchFamily="49" charset="0"/>
              </a:rPr>
              <a:t>['nom_colonne_1'].</a:t>
            </a:r>
            <a:r>
              <a:rPr lang="fr-FR" sz="2100" dirty="0" err="1">
                <a:latin typeface="Courier New" panose="02070309020205020404" pitchFamily="49" charset="0"/>
                <a:cs typeface="Courier New" panose="02070309020205020404" pitchFamily="49" charset="0"/>
              </a:rPr>
              <a:t>isin</a:t>
            </a:r>
            <a:r>
              <a:rPr lang="fr-FR" sz="2100" dirty="0">
                <a:latin typeface="Courier New" panose="02070309020205020404" pitchFamily="49" charset="0"/>
                <a:cs typeface="Courier New" panose="02070309020205020404" pitchFamily="49" charset="0"/>
              </a:rPr>
              <a:t>([liste de valeurs])) |</a:t>
            </a:r>
          </a:p>
          <a:p>
            <a:pPr marL="914400" lvl="2" indent="0">
              <a:buNone/>
            </a:pPr>
            <a:r>
              <a:rPr lang="fr-FR" sz="2100" dirty="0">
                <a:latin typeface="Courier New" panose="02070309020205020404" pitchFamily="49" charset="0"/>
                <a:cs typeface="Courier New" panose="02070309020205020404" pitchFamily="49" charset="0"/>
              </a:rPr>
              <a:t>            (</a:t>
            </a:r>
            <a:r>
              <a:rPr lang="fr-FR" sz="2100" dirty="0" err="1">
                <a:latin typeface="Courier New" panose="02070309020205020404" pitchFamily="49" charset="0"/>
                <a:cs typeface="Courier New" panose="02070309020205020404" pitchFamily="49" charset="0"/>
              </a:rPr>
              <a:t>df</a:t>
            </a:r>
            <a:r>
              <a:rPr lang="fr-FR" sz="2100" dirty="0">
                <a:latin typeface="Courier New" panose="02070309020205020404" pitchFamily="49" charset="0"/>
                <a:cs typeface="Courier New" panose="02070309020205020404" pitchFamily="49" charset="0"/>
              </a:rPr>
              <a:t>['nom_colonne_2'].</a:t>
            </a:r>
            <a:r>
              <a:rPr lang="fr-FR" sz="2100" dirty="0" err="1">
                <a:latin typeface="Courier New" panose="02070309020205020404" pitchFamily="49" charset="0"/>
                <a:cs typeface="Courier New" panose="02070309020205020404" pitchFamily="49" charset="0"/>
              </a:rPr>
              <a:t>isin</a:t>
            </a:r>
            <a:r>
              <a:rPr lang="fr-FR" sz="2100" dirty="0">
                <a:latin typeface="Courier New" panose="02070309020205020404" pitchFamily="49" charset="0"/>
                <a:cs typeface="Courier New" panose="02070309020205020404" pitchFamily="49" charset="0"/>
              </a:rPr>
              <a:t>([liste de valeurs]))]</a:t>
            </a:r>
          </a:p>
          <a:p>
            <a:pPr marL="914400" lvl="2" indent="0">
              <a:buNone/>
            </a:pPr>
            <a:r>
              <a:rPr lang="fr-FR" sz="2100" dirty="0" err="1">
                <a:latin typeface="Courier New" panose="02070309020205020404" pitchFamily="49" charset="0"/>
                <a:cs typeface="Courier New" panose="02070309020205020404" pitchFamily="49" charset="0"/>
              </a:rPr>
              <a:t>df</a:t>
            </a:r>
            <a:r>
              <a:rPr lang="fr-FR" sz="2100" dirty="0">
                <a:latin typeface="Courier New" panose="02070309020205020404" pitchFamily="49" charset="0"/>
                <a:cs typeface="Courier New" panose="02070309020205020404" pitchFamily="49" charset="0"/>
              </a:rPr>
              <a:t>(2) = </a:t>
            </a:r>
            <a:r>
              <a:rPr lang="fr-FR" sz="2100" dirty="0" err="1">
                <a:latin typeface="Courier New" panose="02070309020205020404" pitchFamily="49" charset="0"/>
                <a:cs typeface="Courier New" panose="02070309020205020404" pitchFamily="49" charset="0"/>
              </a:rPr>
              <a:t>df.loc</a:t>
            </a:r>
            <a:r>
              <a:rPr lang="fr-FR" sz="2100"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ensemble_d_index</a:t>
            </a:r>
            <a:r>
              <a:rPr lang="fr-FR" sz="2100" dirty="0">
                <a:latin typeface="Courier New" panose="02070309020205020404" pitchFamily="49" charset="0"/>
                <a:cs typeface="Courier New" panose="02070309020205020404" pitchFamily="49" charset="0"/>
              </a:rPr>
              <a:t>]</a:t>
            </a:r>
          </a:p>
          <a:p>
            <a:pPr lvl="1"/>
            <a:r>
              <a:rPr lang="fr-FR" dirty="0"/>
              <a:t>Sélection d'un échantillon</a:t>
            </a:r>
          </a:p>
          <a:p>
            <a:pPr marL="914400" lvl="2" indent="0">
              <a:buNone/>
            </a:pPr>
            <a:r>
              <a:rPr lang="en-US" dirty="0" err="1">
                <a:latin typeface="Courier New" panose="02070309020205020404" pitchFamily="49" charset="0"/>
                <a:cs typeface="Courier New" panose="02070309020205020404" pitchFamily="49" charset="0"/>
              </a:rPr>
              <a:t>df.sample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nb_lignes_final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random_state</a:t>
            </a:r>
            <a:r>
              <a:rPr lang="en-US" dirty="0">
                <a:latin typeface="Courier New" panose="02070309020205020404" pitchFamily="49" charset="0"/>
                <a:cs typeface="Courier New" panose="02070309020205020404" pitchFamily="49" charset="0"/>
              </a:rPr>
              <a:t>=1)</a:t>
            </a:r>
            <a:endParaRPr lang="fr-F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956572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Manipulations </a:t>
            </a:r>
            <a:r>
              <a:rPr lang="fr-FR" dirty="0" err="1"/>
              <a:t>dataframes</a:t>
            </a:r>
            <a:r>
              <a:rPr lang="fr-FR" dirty="0"/>
              <a:t> pandas (5/7)</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88900" y="1050528"/>
            <a:ext cx="12204700" cy="5670947"/>
          </a:xfrm>
        </p:spPr>
        <p:txBody>
          <a:bodyPr>
            <a:normAutofit fontScale="92500" lnSpcReduction="20000"/>
          </a:bodyPr>
          <a:lstStyle/>
          <a:p>
            <a:r>
              <a:rPr lang="fr-FR" dirty="0"/>
              <a:t>Calculs</a:t>
            </a:r>
          </a:p>
          <a:p>
            <a:pPr lvl="1"/>
            <a:r>
              <a:rPr lang="fr-FR" sz="2600" dirty="0"/>
              <a:t>Remplacement d'une valeur par une autre</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df</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nom_colonne</a:t>
            </a:r>
            <a:r>
              <a:rPr lang="fr-FR" sz="2000" dirty="0">
                <a:latin typeface="Courier New" panose="02070309020205020404" pitchFamily="49" charset="0"/>
                <a:cs typeface="Courier New" panose="02070309020205020404" pitchFamily="49" charset="0"/>
              </a:rPr>
              <a:t>'].replace(</a:t>
            </a:r>
            <a:r>
              <a:rPr lang="fr-FR" sz="2000" dirty="0" err="1">
                <a:latin typeface="Courier New" panose="02070309020205020404" pitchFamily="49" charset="0"/>
                <a:cs typeface="Courier New" panose="02070309020205020404" pitchFamily="49" charset="0"/>
              </a:rPr>
              <a:t>ancienne_valeur</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nouvelle_valeur</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inplace</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True</a:t>
            </a:r>
            <a:r>
              <a:rPr lang="fr-FR" sz="2000" dirty="0">
                <a:latin typeface="Courier New" panose="02070309020205020404" pitchFamily="49" charset="0"/>
                <a:cs typeface="Courier New" panose="02070309020205020404" pitchFamily="49" charset="0"/>
              </a:rPr>
              <a:t>)	</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df.replace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ancienne_valeur</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nouvelle_valeur</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inplace</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True</a:t>
            </a:r>
            <a:r>
              <a:rPr lang="fr-FR" sz="2000"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r>
              <a:rPr lang="en-US" sz="2000" dirty="0">
                <a:cs typeface="Courier New" panose="02070309020205020404" pitchFamily="49" charset="0"/>
              </a:rPr>
              <a:t>:  tout le d</a:t>
            </a:r>
            <a:r>
              <a:rPr lang="fr-FR" sz="2000" dirty="0" err="1">
                <a:cs typeface="Courier New" panose="02070309020205020404" pitchFamily="49" charset="0"/>
              </a:rPr>
              <a:t>ataframe</a:t>
            </a:r>
            <a:endParaRPr lang="fr-FR" sz="2000" dirty="0">
              <a:cs typeface="Courier New" panose="02070309020205020404" pitchFamily="49" charset="0"/>
            </a:endParaRPr>
          </a:p>
          <a:p>
            <a:pPr lvl="1"/>
            <a:r>
              <a:rPr lang="fr-FR" sz="2600" dirty="0"/>
              <a:t>Calculs simples (création / remplacement d'une colonne)</a:t>
            </a:r>
          </a:p>
          <a:p>
            <a:pPr marL="914400" lvl="2" indent="0">
              <a:buNone/>
            </a:pPr>
            <a:r>
              <a:rPr lang="fr-FR" sz="2100" dirty="0" err="1">
                <a:latin typeface="Courier New" panose="02070309020205020404" pitchFamily="49" charset="0"/>
                <a:cs typeface="Courier New" panose="02070309020205020404" pitchFamily="49" charset="0"/>
              </a:rPr>
              <a:t>df</a:t>
            </a:r>
            <a:r>
              <a:rPr lang="fr-FR" sz="2100"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nouv_colonne</a:t>
            </a:r>
            <a:r>
              <a:rPr lang="fr-FR" sz="2100" dirty="0">
                <a:latin typeface="Courier New" panose="02070309020205020404" pitchFamily="49" charset="0"/>
                <a:cs typeface="Courier New" panose="02070309020205020404" pitchFamily="49" charset="0"/>
              </a:rPr>
              <a:t>'] = </a:t>
            </a:r>
            <a:r>
              <a:rPr lang="fr-FR" sz="2100" dirty="0" err="1">
                <a:latin typeface="Courier New" panose="02070309020205020404" pitchFamily="49" charset="0"/>
                <a:cs typeface="Courier New" panose="02070309020205020404" pitchFamily="49" charset="0"/>
              </a:rPr>
              <a:t>formule_calcul</a:t>
            </a:r>
            <a:r>
              <a:rPr lang="fr-FR" sz="2100"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df</a:t>
            </a:r>
            <a:r>
              <a:rPr lang="fr-FR" sz="2100"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autre_colonne</a:t>
            </a:r>
            <a:r>
              <a:rPr lang="fr-FR" sz="2100" dirty="0">
                <a:latin typeface="Courier New" panose="02070309020205020404" pitchFamily="49" charset="0"/>
                <a:cs typeface="Courier New" panose="02070309020205020404" pitchFamily="49" charset="0"/>
              </a:rPr>
              <a:t>'])</a:t>
            </a:r>
          </a:p>
          <a:p>
            <a:pPr lvl="1"/>
            <a:r>
              <a:rPr lang="fr-FR" sz="2600" dirty="0"/>
              <a:t>Statistiques descriptives simples</a:t>
            </a:r>
          </a:p>
          <a:p>
            <a:pPr marL="914400" lvl="2" indent="0">
              <a:buNone/>
            </a:pPr>
            <a:r>
              <a:rPr lang="en-US" sz="2100" dirty="0">
                <a:latin typeface="Courier New" panose="02070309020205020404" pitchFamily="49" charset="0"/>
                <a:cs typeface="Courier New" panose="02070309020205020404" pitchFamily="49" charset="0"/>
              </a:rPr>
              <a:t>df[</a:t>
            </a:r>
            <a:r>
              <a:rPr lang="fr-FR" sz="2100" dirty="0">
                <a:latin typeface="Courier New" panose="02070309020205020404" pitchFamily="49" charset="0"/>
                <a:cs typeface="Courier New" panose="02070309020205020404" pitchFamily="49" charset="0"/>
              </a:rPr>
              <a:t>'</a:t>
            </a:r>
            <a:r>
              <a:rPr lang="en-US" sz="2100" dirty="0" err="1">
                <a:latin typeface="Courier New" panose="02070309020205020404" pitchFamily="49" charset="0"/>
                <a:cs typeface="Courier New" panose="02070309020205020404" pitchFamily="49" charset="0"/>
              </a:rPr>
              <a:t>nom_colonne</a:t>
            </a:r>
            <a:r>
              <a:rPr lang="en-US" sz="2100" dirty="0">
                <a:latin typeface="Courier New" panose="02070309020205020404" pitchFamily="49" charset="0"/>
                <a:cs typeface="Courier New" panose="02070309020205020404" pitchFamily="49" charset="0"/>
              </a:rPr>
              <a:t>'].mean(), min(), max(), std()...</a:t>
            </a:r>
            <a:endParaRPr lang="fr-FR" sz="2100" dirty="0">
              <a:latin typeface="Courier New" panose="02070309020205020404" pitchFamily="49" charset="0"/>
              <a:cs typeface="Courier New" panose="02070309020205020404" pitchFamily="49" charset="0"/>
            </a:endParaRPr>
          </a:p>
          <a:p>
            <a:pPr lvl="1"/>
            <a:r>
              <a:rPr lang="fr-FR" sz="2600" dirty="0" err="1"/>
              <a:t>Aggrégations</a:t>
            </a:r>
            <a:r>
              <a:rPr lang="fr-FR" sz="2600" dirty="0"/>
              <a:t> sur une ou plusieurs colonnes</a:t>
            </a:r>
          </a:p>
          <a:p>
            <a:pPr marL="914400" lvl="2" indent="0">
              <a:buNone/>
            </a:pPr>
            <a:r>
              <a:rPr lang="fr-FR" dirty="0">
                <a:latin typeface="Courier New" panose="02070309020205020404" pitchFamily="49" charset="0"/>
                <a:cs typeface="Courier New" panose="02070309020205020404" pitchFamily="49" charset="0"/>
              </a:rPr>
              <a:t>df2 = </a:t>
            </a:r>
            <a:r>
              <a:rPr lang="fr-FR" dirty="0" err="1">
                <a:latin typeface="Courier New" panose="02070309020205020404" pitchFamily="49" charset="0"/>
                <a:cs typeface="Courier New" panose="02070309020205020404" pitchFamily="49" charset="0"/>
              </a:rPr>
              <a:t>df</a:t>
            </a:r>
            <a:r>
              <a:rPr lang="fr-FR" dirty="0">
                <a:latin typeface="Courier New" panose="02070309020205020404" pitchFamily="49" charset="0"/>
                <a:cs typeface="Courier New" panose="02070309020205020404" pitchFamily="49" charset="0"/>
              </a:rPr>
              <a:t>[['nom_colonne_1', </a:t>
            </a:r>
            <a:r>
              <a:rPr lang="fr-FR" dirty="0" err="1">
                <a:latin typeface="Courier New" panose="02070309020205020404" pitchFamily="49" charset="0"/>
                <a:cs typeface="Courier New" panose="02070309020205020404" pitchFamily="49" charset="0"/>
              </a:rPr>
              <a:t>nom_colonne_k</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nom_colonne_n</a:t>
            </a:r>
            <a:r>
              <a:rPr lang="fr-FR" dirty="0">
                <a:latin typeface="Courier New" panose="02070309020205020404" pitchFamily="49" charset="0"/>
                <a:cs typeface="Courier New" panose="02070309020205020404" pitchFamily="49" charset="0"/>
              </a:rPr>
              <a:t>’]]</a:t>
            </a:r>
          </a:p>
          <a:p>
            <a:pPr marL="914400" lvl="2" indent="0">
              <a:buNone/>
            </a:pPr>
            <a:r>
              <a:rPr lang="fr-FR" dirty="0">
                <a:latin typeface="Courier New" panose="02070309020205020404" pitchFamily="49" charset="0"/>
                <a:cs typeface="Courier New" panose="02070309020205020404" pitchFamily="49" charset="0"/>
              </a:rPr>
              <a:t>df3 = df2.groupby(['nom_colonne_1', </a:t>
            </a:r>
            <a:r>
              <a:rPr lang="fr-FR" dirty="0" err="1">
                <a:latin typeface="Courier New" panose="02070309020205020404" pitchFamily="49" charset="0"/>
                <a:cs typeface="Courier New" panose="02070309020205020404" pitchFamily="49" charset="0"/>
              </a:rPr>
              <a:t>nom_colonne_k</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as_index</a:t>
            </a:r>
            <a:r>
              <a:rPr lang="fr-FR" dirty="0">
                <a:latin typeface="Courier New" panose="02070309020205020404" pitchFamily="49" charset="0"/>
                <a:cs typeface="Courier New" panose="02070309020205020404" pitchFamily="49" charset="0"/>
              </a:rPr>
              <a:t>=False).</a:t>
            </a:r>
            <a:r>
              <a:rPr lang="fr-FR" dirty="0" err="1">
                <a:latin typeface="Courier New" panose="02070309020205020404" pitchFamily="49" charset="0"/>
                <a:cs typeface="Courier New" panose="02070309020205020404" pitchFamily="49" charset="0"/>
              </a:rPr>
              <a:t>mean</a:t>
            </a:r>
            <a:r>
              <a:rPr lang="fr-FR" dirty="0">
                <a:latin typeface="Courier New" panose="02070309020205020404" pitchFamily="49" charset="0"/>
                <a:cs typeface="Courier New" panose="02070309020205020404" pitchFamily="49" charset="0"/>
              </a:rPr>
              <a:t>(), 							count(), min(), max(), std()...</a:t>
            </a:r>
          </a:p>
          <a:p>
            <a:r>
              <a:rPr lang="fr-FR" dirty="0"/>
              <a:t>Traitement des valeurs manquantes</a:t>
            </a:r>
          </a:p>
          <a:p>
            <a:pPr lvl="1"/>
            <a:r>
              <a:rPr lang="fr-FR" sz="2600" dirty="0"/>
              <a:t>Supprimer des lignes et / ou des colonnes contenant (trop) de valeurs manquantes</a:t>
            </a:r>
          </a:p>
          <a:p>
            <a:pPr marL="914400" lvl="2" indent="0">
              <a:buNone/>
            </a:pPr>
            <a:r>
              <a:rPr lang="fr-FR" dirty="0" err="1">
                <a:latin typeface="Courier New" panose="02070309020205020404" pitchFamily="49" charset="0"/>
                <a:cs typeface="Courier New" panose="02070309020205020404" pitchFamily="49" charset="0"/>
              </a:rPr>
              <a:t>df.dropna</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subset</a:t>
            </a:r>
            <a:r>
              <a:rPr lang="fr-FR" dirty="0">
                <a:latin typeface="Courier New" panose="02070309020205020404" pitchFamily="49" charset="0"/>
                <a:cs typeface="Courier New" panose="02070309020205020404" pitchFamily="49" charset="0"/>
              </a:rPr>
              <a:t>=['nom_colonne_1', … ], axis=0) </a:t>
            </a:r>
            <a:r>
              <a:rPr lang="fr-FR" dirty="0">
                <a:cs typeface="Courier New" panose="02070309020205020404" pitchFamily="49" charset="0"/>
              </a:rPr>
              <a:t>: suppression de </a:t>
            </a:r>
            <a:r>
              <a:rPr lang="fr-FR" u="sng" dirty="0">
                <a:cs typeface="Courier New" panose="02070309020205020404" pitchFamily="49" charset="0"/>
              </a:rPr>
              <a:t>lignes</a:t>
            </a:r>
            <a:endParaRPr lang="en-US" u="sng" dirty="0">
              <a:cs typeface="Courier New" panose="02070309020205020404" pitchFamily="49" charset="0"/>
            </a:endParaRPr>
          </a:p>
          <a:p>
            <a:pPr marL="914400" lvl="2" indent="0">
              <a:buNone/>
            </a:pPr>
            <a:r>
              <a:rPr lang="fr-FR" dirty="0" err="1">
                <a:latin typeface="Courier New" panose="02070309020205020404" pitchFamily="49" charset="0"/>
                <a:cs typeface="Courier New" panose="02070309020205020404" pitchFamily="49" charset="0"/>
              </a:rPr>
              <a:t>df.dropna</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subset</a:t>
            </a:r>
            <a:r>
              <a:rPr lang="fr-FR" dirty="0">
                <a:latin typeface="Courier New" panose="02070309020205020404" pitchFamily="49" charset="0"/>
                <a:cs typeface="Courier New" panose="02070309020205020404" pitchFamily="49" charset="0"/>
              </a:rPr>
              <a:t>=['index_ligne_1', … ], axis=1) </a:t>
            </a:r>
            <a:r>
              <a:rPr lang="fr-FR" dirty="0">
                <a:cs typeface="Courier New" panose="02070309020205020404" pitchFamily="49" charset="0"/>
              </a:rPr>
              <a:t>: suppression de </a:t>
            </a:r>
            <a:r>
              <a:rPr lang="fr-FR" u="sng" dirty="0">
                <a:cs typeface="Courier New" panose="02070309020205020404" pitchFamily="49" charset="0"/>
              </a:rPr>
              <a:t>colonnes</a:t>
            </a:r>
            <a:r>
              <a:rPr lang="fr-FR" dirty="0">
                <a:cs typeface="Courier New" panose="02070309020205020404" pitchFamily="49" charset="0"/>
              </a:rPr>
              <a:t> </a:t>
            </a:r>
          </a:p>
          <a:p>
            <a:pPr lvl="1"/>
            <a:r>
              <a:rPr lang="fr-FR" sz="2600" dirty="0"/>
              <a:t>remplir valeurs nulles avec 0 sur l'ensemble du </a:t>
            </a:r>
            <a:r>
              <a:rPr lang="fr-FR" sz="2600" dirty="0" err="1"/>
              <a:t>dataframe</a:t>
            </a:r>
            <a:r>
              <a:rPr lang="fr-FR" sz="2600" dirty="0"/>
              <a:t> </a:t>
            </a:r>
            <a:r>
              <a:rPr lang="fr-FR" sz="2200" dirty="0"/>
              <a:t>(voir aussi fonction </a:t>
            </a:r>
            <a:r>
              <a:rPr lang="fr-FR" sz="2200" dirty="0">
                <a:latin typeface="Courier New" panose="02070309020205020404" pitchFamily="49" charset="0"/>
                <a:cs typeface="Courier New" panose="02070309020205020404" pitchFamily="49" charset="0"/>
              </a:rPr>
              <a:t>replace</a:t>
            </a:r>
            <a:r>
              <a:rPr lang="fr-FR" sz="2200" dirty="0"/>
              <a:t>)</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df</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df.fillna</a:t>
            </a:r>
            <a:r>
              <a:rPr lang="fr-FR" sz="2000" dirty="0">
                <a:latin typeface="Courier New" panose="02070309020205020404" pitchFamily="49" charset="0"/>
                <a:cs typeface="Courier New" panose="02070309020205020404" pitchFamily="49" charset="0"/>
              </a:rPr>
              <a:t>(0)</a:t>
            </a:r>
            <a:endParaRPr lang="fr-FR" sz="2000" dirty="0">
              <a:cs typeface="Courier New" panose="02070309020205020404" pitchFamily="49" charset="0"/>
            </a:endParaRPr>
          </a:p>
        </p:txBody>
      </p:sp>
    </p:spTree>
    <p:extLst>
      <p:ext uri="{BB962C8B-B14F-4D97-AF65-F5344CB8AC3E}">
        <p14:creationId xmlns:p14="http://schemas.microsoft.com/office/powerpoint/2010/main" val="27184917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Manipulations </a:t>
            </a:r>
            <a:r>
              <a:rPr lang="fr-FR" dirty="0" err="1"/>
              <a:t>dataframes</a:t>
            </a:r>
            <a:r>
              <a:rPr lang="fr-FR" dirty="0"/>
              <a:t> pandas (6/7)</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0" y="999728"/>
            <a:ext cx="12192000" cy="5947172"/>
          </a:xfrm>
        </p:spPr>
        <p:txBody>
          <a:bodyPr>
            <a:normAutofit fontScale="85000" lnSpcReduction="10000"/>
          </a:bodyPr>
          <a:lstStyle/>
          <a:p>
            <a:r>
              <a:rPr lang="fr-FR" dirty="0"/>
              <a:t>Emploi de fonctions en vue de création / modification de colonne ou de sélection de lignes</a:t>
            </a:r>
          </a:p>
          <a:p>
            <a:pPr marL="457200" lvl="1" indent="0">
              <a:buNone/>
            </a:pPr>
            <a:r>
              <a:rPr lang="fr-FR" dirty="0" err="1">
                <a:latin typeface="Courier New" panose="02070309020205020404" pitchFamily="49" charset="0"/>
                <a:cs typeface="Courier New" panose="02070309020205020404" pitchFamily="49" charset="0"/>
              </a:rPr>
              <a:t>apply</a:t>
            </a:r>
            <a:r>
              <a:rPr lang="fr-FR" dirty="0"/>
              <a:t> : soit sur une colonne, soit sur le </a:t>
            </a:r>
            <a:r>
              <a:rPr lang="fr-FR" dirty="0" err="1"/>
              <a:t>dataframe</a:t>
            </a:r>
            <a:r>
              <a:rPr lang="fr-FR" dirty="0"/>
              <a:t> dans son ensemble (+ </a:t>
            </a:r>
            <a:r>
              <a:rPr lang="fr-FR" sz="2100" dirty="0" err="1">
                <a:latin typeface="Courier New" panose="02070309020205020404" pitchFamily="49" charset="0"/>
                <a:cs typeface="Courier New" panose="02070309020205020404" pitchFamily="49" charset="0"/>
              </a:rPr>
              <a:t>swifter</a:t>
            </a:r>
            <a:r>
              <a:rPr lang="fr-FR" dirty="0"/>
              <a:t> : règle d’avancement)</a:t>
            </a:r>
          </a:p>
          <a:p>
            <a:pPr lvl="1"/>
            <a:r>
              <a:rPr lang="fr-FR" sz="2600" dirty="0"/>
              <a:t>Création avec fonction sur la ligne de </a:t>
            </a:r>
            <a:r>
              <a:rPr lang="fr-FR" sz="2600" dirty="0" err="1"/>
              <a:t>dataframe</a:t>
            </a:r>
            <a:r>
              <a:rPr lang="fr-FR" sz="2600" dirty="0"/>
              <a:t> dans son ensemble</a:t>
            </a:r>
          </a:p>
          <a:p>
            <a:pPr marL="457200" lvl="1" indent="0">
              <a:buNone/>
            </a:pPr>
            <a:r>
              <a:rPr lang="fr-FR" sz="2000" dirty="0">
                <a:latin typeface="Courier New" panose="02070309020205020404" pitchFamily="49" charset="0"/>
                <a:cs typeface="Courier New" panose="02070309020205020404" pitchFamily="49" charset="0"/>
              </a:rPr>
              <a:t>	</a:t>
            </a:r>
            <a:r>
              <a:rPr lang="fr-FR" sz="1900" dirty="0" err="1">
                <a:latin typeface="Courier New" panose="02070309020205020404" pitchFamily="49" charset="0"/>
                <a:cs typeface="Courier New" panose="02070309020205020404" pitchFamily="49" charset="0"/>
              </a:rPr>
              <a:t>df</a:t>
            </a:r>
            <a:r>
              <a:rPr lang="fr-FR" sz="1900" dirty="0">
                <a:latin typeface="Courier New" panose="02070309020205020404" pitchFamily="49" charset="0"/>
                <a:cs typeface="Courier New" panose="02070309020205020404" pitchFamily="49" charset="0"/>
              </a:rPr>
              <a:t>['</a:t>
            </a:r>
            <a:r>
              <a:rPr lang="fr-FR" sz="1900" dirty="0" err="1">
                <a:latin typeface="Courier New" panose="02070309020205020404" pitchFamily="49" charset="0"/>
                <a:cs typeface="Courier New" panose="02070309020205020404" pitchFamily="49" charset="0"/>
              </a:rPr>
              <a:t>nouv_colonne</a:t>
            </a:r>
            <a:r>
              <a:rPr lang="fr-FR" sz="1900" dirty="0">
                <a:latin typeface="Courier New" panose="02070309020205020404" pitchFamily="49" charset="0"/>
                <a:cs typeface="Courier New" panose="02070309020205020404" pitchFamily="49" charset="0"/>
              </a:rPr>
              <a:t>'] = </a:t>
            </a:r>
            <a:r>
              <a:rPr lang="fr-FR" sz="1900" dirty="0" err="1">
                <a:latin typeface="Courier New" panose="02070309020205020404" pitchFamily="49" charset="0"/>
                <a:cs typeface="Courier New" panose="02070309020205020404" pitchFamily="49" charset="0"/>
              </a:rPr>
              <a:t>df.progress_apply</a:t>
            </a:r>
            <a:r>
              <a:rPr lang="fr-FR" sz="1900" dirty="0">
                <a:latin typeface="Courier New" panose="02070309020205020404" pitchFamily="49" charset="0"/>
                <a:cs typeface="Courier New" panose="02070309020205020404" pitchFamily="49" charset="0"/>
              </a:rPr>
              <a:t>(lambda ligne: </a:t>
            </a:r>
            <a:r>
              <a:rPr lang="fr-FR" sz="1900" dirty="0" err="1">
                <a:latin typeface="Courier New" panose="02070309020205020404" pitchFamily="49" charset="0"/>
                <a:cs typeface="Courier New" panose="02070309020205020404" pitchFamily="49" charset="0"/>
              </a:rPr>
              <a:t>fonction_appliquee_a</a:t>
            </a:r>
            <a:r>
              <a:rPr lang="fr-FR" sz="1900" dirty="0">
                <a:latin typeface="Courier New" panose="02070309020205020404" pitchFamily="49" charset="0"/>
                <a:cs typeface="Courier New" panose="02070309020205020404" pitchFamily="49" charset="0"/>
              </a:rPr>
              <a:t>(ligne), axis=1)</a:t>
            </a:r>
            <a:endParaRPr lang="fr-FR" sz="2000" dirty="0">
              <a:cs typeface="Courier New" panose="02070309020205020404" pitchFamily="49" charset="0"/>
            </a:endParaRPr>
          </a:p>
          <a:p>
            <a:pPr marL="457200" lvl="1" indent="0">
              <a:buNone/>
            </a:pPr>
            <a:r>
              <a:rPr lang="fr-FR" sz="2000" dirty="0">
                <a:latin typeface="Courier New" panose="02070309020205020404" pitchFamily="49" charset="0"/>
                <a:cs typeface="Courier New" panose="02070309020205020404" pitchFamily="49" charset="0"/>
              </a:rPr>
              <a:t> 	</a:t>
            </a:r>
            <a:r>
              <a:rPr lang="fr-FR" sz="1900" dirty="0" err="1">
                <a:latin typeface="Courier New" panose="02070309020205020404" pitchFamily="49" charset="0"/>
                <a:cs typeface="Courier New" panose="02070309020205020404" pitchFamily="49" charset="0"/>
              </a:rPr>
              <a:t>serie_bool</a:t>
            </a:r>
            <a:r>
              <a:rPr lang="fr-FR" sz="1900" dirty="0">
                <a:latin typeface="Courier New" panose="02070309020205020404" pitchFamily="49" charset="0"/>
                <a:cs typeface="Courier New" panose="02070309020205020404" pitchFamily="49" charset="0"/>
              </a:rPr>
              <a:t> = </a:t>
            </a:r>
            <a:r>
              <a:rPr lang="fr-FR" sz="1900" dirty="0" err="1">
                <a:latin typeface="Courier New" panose="02070309020205020404" pitchFamily="49" charset="0"/>
                <a:cs typeface="Courier New" panose="02070309020205020404" pitchFamily="49" charset="0"/>
              </a:rPr>
              <a:t>df.progress_apply</a:t>
            </a:r>
            <a:r>
              <a:rPr lang="fr-FR" sz="1900" dirty="0">
                <a:latin typeface="Courier New" panose="02070309020205020404" pitchFamily="49" charset="0"/>
                <a:cs typeface="Courier New" panose="02070309020205020404" pitchFamily="49" charset="0"/>
              </a:rPr>
              <a:t>(lambda l: </a:t>
            </a:r>
            <a:r>
              <a:rPr lang="fr-FR" sz="1900" dirty="0" err="1">
                <a:latin typeface="Courier New" panose="02070309020205020404" pitchFamily="49" charset="0"/>
                <a:cs typeface="Courier New" panose="02070309020205020404" pitchFamily="49" charset="0"/>
              </a:rPr>
              <a:t>True</a:t>
            </a:r>
            <a:r>
              <a:rPr lang="fr-FR" sz="1900" dirty="0">
                <a:latin typeface="Courier New" panose="02070309020205020404" pitchFamily="49" charset="0"/>
                <a:cs typeface="Courier New" panose="02070309020205020404" pitchFamily="49" charset="0"/>
              </a:rPr>
              <a:t> if l['</a:t>
            </a:r>
            <a:r>
              <a:rPr lang="fr-FR" sz="1900" dirty="0" err="1">
                <a:latin typeface="Courier New" panose="02070309020205020404" pitchFamily="49" charset="0"/>
                <a:cs typeface="Courier New" panose="02070309020205020404" pitchFamily="49" charset="0"/>
              </a:rPr>
              <a:t>nom_colonne</a:t>
            </a:r>
            <a:r>
              <a:rPr lang="fr-FR" sz="1900" dirty="0">
                <a:latin typeface="Courier New" panose="02070309020205020404" pitchFamily="49" charset="0"/>
                <a:cs typeface="Courier New" panose="02070309020205020404" pitchFamily="49" charset="0"/>
              </a:rPr>
              <a:t>'] </a:t>
            </a:r>
            <a:r>
              <a:rPr lang="fr-FR" sz="1900" dirty="0" err="1">
                <a:latin typeface="Courier New" panose="02070309020205020404" pitchFamily="49" charset="0"/>
                <a:cs typeface="Courier New" panose="02070309020205020404" pitchFamily="49" charset="0"/>
              </a:rPr>
              <a:t>op_compar</a:t>
            </a:r>
            <a:r>
              <a:rPr lang="fr-FR" sz="1900" dirty="0">
                <a:latin typeface="Courier New" panose="02070309020205020404" pitchFamily="49" charset="0"/>
                <a:cs typeface="Courier New" panose="02070309020205020404" pitchFamily="49" charset="0"/>
              </a:rPr>
              <a:t> </a:t>
            </a:r>
            <a:r>
              <a:rPr lang="fr-FR" sz="1900" dirty="0" err="1">
                <a:latin typeface="Courier New" panose="02070309020205020404" pitchFamily="49" charset="0"/>
                <a:cs typeface="Courier New" panose="02070309020205020404" pitchFamily="49" charset="0"/>
              </a:rPr>
              <a:t>val_ref</a:t>
            </a:r>
            <a:r>
              <a:rPr lang="fr-FR" sz="1900" dirty="0">
                <a:latin typeface="Courier New" panose="02070309020205020404" pitchFamily="49" charset="0"/>
                <a:cs typeface="Courier New" panose="02070309020205020404" pitchFamily="49" charset="0"/>
              </a:rPr>
              <a:t>     			</a:t>
            </a:r>
            <a:r>
              <a:rPr lang="fr-FR" sz="1900" dirty="0" err="1">
                <a:latin typeface="Courier New" panose="02070309020205020404" pitchFamily="49" charset="0"/>
                <a:cs typeface="Courier New" panose="02070309020205020404" pitchFamily="49" charset="0"/>
              </a:rPr>
              <a:t>else</a:t>
            </a:r>
            <a:r>
              <a:rPr lang="fr-FR" sz="1900" dirty="0">
                <a:latin typeface="Courier New" panose="02070309020205020404" pitchFamily="49" charset="0"/>
                <a:cs typeface="Courier New" panose="02070309020205020404" pitchFamily="49" charset="0"/>
              </a:rPr>
              <a:t> False, axis=1)</a:t>
            </a:r>
            <a:endParaRPr lang="fr-FR" sz="2000" dirty="0">
              <a:latin typeface="Courier New" panose="02070309020205020404" pitchFamily="49" charset="0"/>
              <a:cs typeface="Courier New" panose="02070309020205020404" pitchFamily="49" charset="0"/>
            </a:endParaRPr>
          </a:p>
          <a:p>
            <a:pPr marL="457200" lvl="1" indent="0">
              <a:buNone/>
            </a:pPr>
            <a:r>
              <a:rPr lang="fr-FR" sz="2000" dirty="0">
                <a:latin typeface="Courier New" panose="02070309020205020404" pitchFamily="49" charset="0"/>
                <a:cs typeface="Courier New" panose="02070309020205020404" pitchFamily="49" charset="0"/>
              </a:rPr>
              <a:t>	</a:t>
            </a:r>
            <a:r>
              <a:rPr lang="fr-FR" sz="2200" dirty="0">
                <a:cs typeface="Courier New" panose="02070309020205020404" pitchFamily="49" charset="0"/>
              </a:rPr>
              <a:t>on peut aussi utiliser plusieurs colonnes, explicitement, ou dans la fonction appliquée</a:t>
            </a:r>
          </a:p>
          <a:p>
            <a:pPr lvl="1"/>
            <a:r>
              <a:rPr lang="fr-FR" sz="2600" dirty="0"/>
              <a:t>Remplacement </a:t>
            </a:r>
            <a:r>
              <a:rPr lang="fr-FR" sz="2100" dirty="0"/>
              <a:t>(</a:t>
            </a:r>
            <a:r>
              <a:rPr lang="fr-FR" sz="2100" dirty="0" err="1">
                <a:latin typeface="Courier New" panose="02070309020205020404" pitchFamily="49" charset="0"/>
                <a:cs typeface="Courier New" panose="02070309020205020404" pitchFamily="49" charset="0"/>
              </a:rPr>
              <a:t>map</a:t>
            </a:r>
            <a:r>
              <a:rPr lang="fr-FR" sz="2100" dirty="0"/>
              <a:t>)</a:t>
            </a:r>
            <a:r>
              <a:rPr lang="fr-FR" sz="2600" dirty="0"/>
              <a:t> / création </a:t>
            </a:r>
            <a:r>
              <a:rPr lang="fr-FR" sz="2100" dirty="0"/>
              <a:t>(</a:t>
            </a:r>
            <a:r>
              <a:rPr lang="fr-FR" sz="2100" dirty="0" err="1">
                <a:latin typeface="Courier New" panose="02070309020205020404" pitchFamily="49" charset="0"/>
                <a:cs typeface="Courier New" panose="02070309020205020404" pitchFamily="49" charset="0"/>
              </a:rPr>
              <a:t>apply</a:t>
            </a:r>
            <a:r>
              <a:rPr lang="fr-FR" sz="2100" dirty="0"/>
              <a:t>)</a:t>
            </a:r>
            <a:r>
              <a:rPr lang="fr-FR" dirty="0"/>
              <a:t> </a:t>
            </a:r>
            <a:r>
              <a:rPr lang="fr-FR" sz="2600" dirty="0"/>
              <a:t>avec fonction sur la valeur d'une colonne</a:t>
            </a:r>
          </a:p>
          <a:p>
            <a:pPr marL="914400" lvl="2" indent="0">
              <a:buNone/>
            </a:pPr>
            <a:r>
              <a:rPr lang="fr-FR" sz="1900" dirty="0" err="1">
                <a:latin typeface="Courier New" panose="02070309020205020404" pitchFamily="49" charset="0"/>
                <a:cs typeface="Courier New" panose="02070309020205020404" pitchFamily="49" charset="0"/>
              </a:rPr>
              <a:t>df</a:t>
            </a:r>
            <a:r>
              <a:rPr lang="fr-FR" sz="1900" dirty="0">
                <a:latin typeface="Courier New" panose="02070309020205020404" pitchFamily="49" charset="0"/>
                <a:cs typeface="Courier New" panose="02070309020205020404" pitchFamily="49" charset="0"/>
              </a:rPr>
              <a:t>['colonne'] = </a:t>
            </a:r>
            <a:r>
              <a:rPr lang="fr-FR" sz="1900" dirty="0" err="1">
                <a:latin typeface="Courier New" panose="02070309020205020404" pitchFamily="49" charset="0"/>
                <a:cs typeface="Courier New" panose="02070309020205020404" pitchFamily="49" charset="0"/>
              </a:rPr>
              <a:t>df</a:t>
            </a:r>
            <a:r>
              <a:rPr lang="fr-FR" sz="1900" dirty="0">
                <a:latin typeface="Courier New" panose="02070309020205020404" pitchFamily="49" charset="0"/>
                <a:cs typeface="Courier New" panose="02070309020205020404" pitchFamily="49" charset="0"/>
              </a:rPr>
              <a:t>['colonne’].</a:t>
            </a:r>
            <a:r>
              <a:rPr lang="fr-FR" sz="1900" dirty="0" err="1">
                <a:latin typeface="Courier New" panose="02070309020205020404" pitchFamily="49" charset="0"/>
                <a:cs typeface="Courier New" panose="02070309020205020404" pitchFamily="49" charset="0"/>
              </a:rPr>
              <a:t>progress_map</a:t>
            </a:r>
            <a:r>
              <a:rPr lang="fr-FR" sz="1900" dirty="0">
                <a:latin typeface="Courier New" panose="02070309020205020404" pitchFamily="49" charset="0"/>
                <a:cs typeface="Courier New" panose="02070309020205020404" pitchFamily="49" charset="0"/>
              </a:rPr>
              <a:t>(lambda x: </a:t>
            </a:r>
            <a:r>
              <a:rPr lang="fr-FR" sz="1900" dirty="0" err="1">
                <a:latin typeface="Courier New" panose="02070309020205020404" pitchFamily="49" charset="0"/>
                <a:cs typeface="Courier New" panose="02070309020205020404" pitchFamily="49" charset="0"/>
              </a:rPr>
              <a:t>fonction_appliquee_a</a:t>
            </a:r>
            <a:r>
              <a:rPr lang="fr-FR" sz="1900" dirty="0">
                <a:latin typeface="Courier New" panose="02070309020205020404" pitchFamily="49" charset="0"/>
                <a:cs typeface="Courier New" panose="02070309020205020404" pitchFamily="49" charset="0"/>
              </a:rPr>
              <a:t>(x))</a:t>
            </a:r>
          </a:p>
          <a:p>
            <a:pPr marL="914400" lvl="2" indent="0">
              <a:buNone/>
            </a:pPr>
            <a:r>
              <a:rPr lang="fr-FR" sz="1900" dirty="0" err="1">
                <a:latin typeface="Courier New" panose="02070309020205020404" pitchFamily="49" charset="0"/>
                <a:cs typeface="Courier New" panose="02070309020205020404" pitchFamily="49" charset="0"/>
              </a:rPr>
              <a:t>df</a:t>
            </a:r>
            <a:r>
              <a:rPr lang="fr-FR" sz="1900" dirty="0">
                <a:latin typeface="Courier New" panose="02070309020205020404" pitchFamily="49" charset="0"/>
                <a:cs typeface="Courier New" panose="02070309020205020404" pitchFamily="49" charset="0"/>
              </a:rPr>
              <a:t>['colonne 2'] = </a:t>
            </a:r>
            <a:r>
              <a:rPr lang="fr-FR" sz="1900" dirty="0" err="1">
                <a:latin typeface="Courier New" panose="02070309020205020404" pitchFamily="49" charset="0"/>
                <a:cs typeface="Courier New" panose="02070309020205020404" pitchFamily="49" charset="0"/>
              </a:rPr>
              <a:t>df</a:t>
            </a:r>
            <a:r>
              <a:rPr lang="fr-FR" sz="1900" dirty="0">
                <a:latin typeface="Courier New" panose="02070309020205020404" pitchFamily="49" charset="0"/>
                <a:cs typeface="Courier New" panose="02070309020205020404" pitchFamily="49" charset="0"/>
              </a:rPr>
              <a:t>['colonne 1’].</a:t>
            </a:r>
            <a:r>
              <a:rPr lang="fr-FR" sz="1900" dirty="0" err="1">
                <a:latin typeface="Courier New" panose="02070309020205020404" pitchFamily="49" charset="0"/>
                <a:cs typeface="Courier New" panose="02070309020205020404" pitchFamily="49" charset="0"/>
              </a:rPr>
              <a:t>progress_apply</a:t>
            </a:r>
            <a:r>
              <a:rPr lang="fr-FR" sz="1900" dirty="0">
                <a:latin typeface="Courier New" panose="02070309020205020404" pitchFamily="49" charset="0"/>
                <a:cs typeface="Courier New" panose="02070309020205020404" pitchFamily="49" charset="0"/>
              </a:rPr>
              <a:t>(lambda x: </a:t>
            </a:r>
            <a:r>
              <a:rPr lang="fr-FR" sz="1900" dirty="0" err="1">
                <a:latin typeface="Courier New" panose="02070309020205020404" pitchFamily="49" charset="0"/>
                <a:cs typeface="Courier New" panose="02070309020205020404" pitchFamily="49" charset="0"/>
              </a:rPr>
              <a:t>fonction_appliquee_a</a:t>
            </a:r>
            <a:r>
              <a:rPr lang="fr-FR" sz="1900" dirty="0">
                <a:latin typeface="Courier New" panose="02070309020205020404" pitchFamily="49" charset="0"/>
                <a:cs typeface="Courier New" panose="02070309020205020404" pitchFamily="49" charset="0"/>
              </a:rPr>
              <a:t>(x))</a:t>
            </a:r>
          </a:p>
          <a:p>
            <a:pPr lvl="1"/>
            <a:r>
              <a:rPr lang="fr-FR" sz="2600" dirty="0"/>
              <a:t>Sélection avec condition sur la ligne de </a:t>
            </a:r>
            <a:r>
              <a:rPr lang="fr-FR" sz="2600" dirty="0" err="1"/>
              <a:t>dataframe</a:t>
            </a:r>
            <a:r>
              <a:rPr lang="fr-FR" sz="2600" dirty="0"/>
              <a:t> dans son ensemble</a:t>
            </a:r>
          </a:p>
          <a:p>
            <a:pPr marL="914400" lvl="2" indent="0">
              <a:buNone/>
            </a:pPr>
            <a:r>
              <a:rPr lang="fr-FR" sz="1900" dirty="0" err="1">
                <a:latin typeface="Courier New" panose="02070309020205020404" pitchFamily="49" charset="0"/>
                <a:cs typeface="Courier New" panose="02070309020205020404" pitchFamily="49" charset="0"/>
              </a:rPr>
              <a:t>df</a:t>
            </a:r>
            <a:r>
              <a:rPr lang="fr-FR" sz="1900" dirty="0">
                <a:latin typeface="Courier New" panose="02070309020205020404" pitchFamily="49" charset="0"/>
                <a:cs typeface="Courier New" panose="02070309020205020404" pitchFamily="49" charset="0"/>
              </a:rPr>
              <a:t>(2) = </a:t>
            </a:r>
            <a:r>
              <a:rPr lang="fr-FR" sz="1900" dirty="0" err="1">
                <a:latin typeface="Courier New" panose="02070309020205020404" pitchFamily="49" charset="0"/>
                <a:cs typeface="Courier New" panose="02070309020205020404" pitchFamily="49" charset="0"/>
              </a:rPr>
              <a:t>df.loc</a:t>
            </a:r>
            <a:r>
              <a:rPr lang="fr-FR" sz="1900" dirty="0">
                <a:latin typeface="Courier New" panose="02070309020205020404" pitchFamily="49" charset="0"/>
                <a:cs typeface="Courier New" panose="02070309020205020404" pitchFamily="49" charset="0"/>
              </a:rPr>
              <a:t>[</a:t>
            </a:r>
            <a:r>
              <a:rPr lang="fr-FR" sz="1900" dirty="0" err="1">
                <a:latin typeface="Courier New" panose="02070309020205020404" pitchFamily="49" charset="0"/>
                <a:cs typeface="Courier New" panose="02070309020205020404" pitchFamily="49" charset="0"/>
              </a:rPr>
              <a:t>df.apply</a:t>
            </a:r>
            <a:r>
              <a:rPr lang="fr-FR" sz="1900" dirty="0">
                <a:latin typeface="Courier New" panose="02070309020205020404" pitchFamily="49" charset="0"/>
                <a:cs typeface="Courier New" panose="02070309020205020404" pitchFamily="49" charset="0"/>
              </a:rPr>
              <a:t>(lambda ligne: fonction(ligne), axis=1) == </a:t>
            </a:r>
            <a:r>
              <a:rPr lang="fr-FR" sz="1900" dirty="0" err="1">
                <a:latin typeface="Courier New" panose="02070309020205020404" pitchFamily="49" charset="0"/>
                <a:cs typeface="Courier New" panose="02070309020205020404" pitchFamily="49" charset="0"/>
              </a:rPr>
              <a:t>True</a:t>
            </a:r>
            <a:r>
              <a:rPr lang="fr-FR" sz="1900" dirty="0">
                <a:latin typeface="Courier New" panose="02070309020205020404" pitchFamily="49" charset="0"/>
                <a:cs typeface="Courier New" panose="02070309020205020404" pitchFamily="49" charset="0"/>
              </a:rPr>
              <a:t>]</a:t>
            </a:r>
          </a:p>
          <a:p>
            <a:pPr lvl="1"/>
            <a:r>
              <a:rPr lang="fr-FR" sz="2600" dirty="0"/>
              <a:t>Sélection avec condition sur la valeur d'une colonne</a:t>
            </a:r>
          </a:p>
          <a:p>
            <a:pPr marL="914400" lvl="2" indent="0">
              <a:buNone/>
            </a:pPr>
            <a:r>
              <a:rPr lang="fr-FR" sz="1900" dirty="0" err="1">
                <a:latin typeface="Courier New" panose="02070309020205020404" pitchFamily="49" charset="0"/>
                <a:cs typeface="Courier New" panose="02070309020205020404" pitchFamily="49" charset="0"/>
              </a:rPr>
              <a:t>df</a:t>
            </a:r>
            <a:r>
              <a:rPr lang="fr-FR" sz="1900" dirty="0">
                <a:latin typeface="Courier New" panose="02070309020205020404" pitchFamily="49" charset="0"/>
                <a:cs typeface="Courier New" panose="02070309020205020404" pitchFamily="49" charset="0"/>
              </a:rPr>
              <a:t>(2) = </a:t>
            </a:r>
            <a:r>
              <a:rPr lang="fr-FR" sz="1900" dirty="0" err="1">
                <a:latin typeface="Courier New" panose="02070309020205020404" pitchFamily="49" charset="0"/>
                <a:cs typeface="Courier New" panose="02070309020205020404" pitchFamily="49" charset="0"/>
              </a:rPr>
              <a:t>df.loc</a:t>
            </a:r>
            <a:r>
              <a:rPr lang="fr-FR" sz="1900" dirty="0">
                <a:latin typeface="Courier New" panose="02070309020205020404" pitchFamily="49" charset="0"/>
                <a:cs typeface="Courier New" panose="02070309020205020404" pitchFamily="49" charset="0"/>
              </a:rPr>
              <a:t>[</a:t>
            </a:r>
            <a:r>
              <a:rPr lang="fr-FR" sz="1900" dirty="0" err="1">
                <a:latin typeface="Courier New" panose="02070309020205020404" pitchFamily="49" charset="0"/>
                <a:cs typeface="Courier New" panose="02070309020205020404" pitchFamily="49" charset="0"/>
              </a:rPr>
              <a:t>df</a:t>
            </a:r>
            <a:r>
              <a:rPr lang="fr-FR" sz="1900" dirty="0">
                <a:latin typeface="Courier New" panose="02070309020205020404" pitchFamily="49" charset="0"/>
                <a:cs typeface="Courier New" panose="02070309020205020404" pitchFamily="49" charset="0"/>
              </a:rPr>
              <a:t>['</a:t>
            </a:r>
            <a:r>
              <a:rPr lang="fr-FR" sz="1900" dirty="0" err="1">
                <a:latin typeface="Courier New" panose="02070309020205020404" pitchFamily="49" charset="0"/>
                <a:cs typeface="Courier New" panose="02070309020205020404" pitchFamily="49" charset="0"/>
              </a:rPr>
              <a:t>nom_colonne</a:t>
            </a:r>
            <a:r>
              <a:rPr lang="fr-FR" sz="1900" dirty="0">
                <a:latin typeface="Courier New" panose="02070309020205020404" pitchFamily="49" charset="0"/>
                <a:cs typeface="Courier New" panose="02070309020205020404" pitchFamily="49" charset="0"/>
              </a:rPr>
              <a:t>'].</a:t>
            </a:r>
            <a:r>
              <a:rPr lang="fr-FR" sz="1900" dirty="0" err="1">
                <a:latin typeface="Courier New" panose="02070309020205020404" pitchFamily="49" charset="0"/>
                <a:cs typeface="Courier New" panose="02070309020205020404" pitchFamily="49" charset="0"/>
              </a:rPr>
              <a:t>apply</a:t>
            </a:r>
            <a:r>
              <a:rPr lang="fr-FR" sz="1900" dirty="0">
                <a:latin typeface="Courier New" panose="02070309020205020404" pitchFamily="49" charset="0"/>
                <a:cs typeface="Courier New" panose="02070309020205020404" pitchFamily="49" charset="0"/>
              </a:rPr>
              <a:t>(lambda val: fonction(val)) </a:t>
            </a:r>
            <a:r>
              <a:rPr lang="fr-FR" sz="1900" dirty="0" err="1">
                <a:latin typeface="Courier New" panose="02070309020205020404" pitchFamily="49" charset="0"/>
                <a:cs typeface="Courier New" panose="02070309020205020404" pitchFamily="49" charset="0"/>
              </a:rPr>
              <a:t>op_compar</a:t>
            </a:r>
            <a:r>
              <a:rPr lang="fr-FR" sz="1900" dirty="0">
                <a:latin typeface="Courier New" panose="02070309020205020404" pitchFamily="49" charset="0"/>
                <a:cs typeface="Courier New" panose="02070309020205020404" pitchFamily="49" charset="0"/>
              </a:rPr>
              <a:t> </a:t>
            </a:r>
            <a:r>
              <a:rPr lang="fr-FR" sz="1900" dirty="0" err="1">
                <a:latin typeface="Courier New" panose="02070309020205020404" pitchFamily="49" charset="0"/>
                <a:cs typeface="Courier New" panose="02070309020205020404" pitchFamily="49" charset="0"/>
              </a:rPr>
              <a:t>val_ref</a:t>
            </a:r>
            <a:r>
              <a:rPr lang="fr-FR" sz="1900" dirty="0">
                <a:latin typeface="Courier New" panose="02070309020205020404" pitchFamily="49" charset="0"/>
                <a:cs typeface="Courier New" panose="02070309020205020404" pitchFamily="49" charset="0"/>
              </a:rPr>
              <a:t>]</a:t>
            </a:r>
          </a:p>
          <a:p>
            <a:pPr lvl="1"/>
            <a:r>
              <a:rPr lang="fr-FR" sz="2600" dirty="0"/>
              <a:t>Tester l</a:t>
            </a:r>
            <a:r>
              <a:rPr lang="fr-FR" sz="2800" dirty="0"/>
              <a:t>es valeurs non renseignées</a:t>
            </a:r>
            <a:endParaRPr lang="fr-FR" sz="2600" dirty="0"/>
          </a:p>
          <a:p>
            <a:pPr marL="914400" lvl="2" indent="0">
              <a:buNone/>
            </a:pPr>
            <a:r>
              <a:rPr lang="fr-FR" sz="1900" dirty="0" err="1">
                <a:latin typeface="Courier New" panose="02070309020205020404" pitchFamily="49" charset="0"/>
                <a:cs typeface="Courier New" panose="02070309020205020404" pitchFamily="49" charset="0"/>
              </a:rPr>
              <a:t>def</a:t>
            </a:r>
            <a:r>
              <a:rPr lang="fr-FR" sz="1900" dirty="0">
                <a:latin typeface="Courier New" panose="02070309020205020404" pitchFamily="49" charset="0"/>
                <a:cs typeface="Courier New" panose="02070309020205020404" pitchFamily="49" charset="0"/>
              </a:rPr>
              <a:t> </a:t>
            </a:r>
            <a:r>
              <a:rPr lang="fr-FR" sz="1900" dirty="0" err="1">
                <a:latin typeface="Courier New" panose="02070309020205020404" pitchFamily="49" charset="0"/>
                <a:cs typeface="Courier New" panose="02070309020205020404" pitchFamily="49" charset="0"/>
              </a:rPr>
              <a:t>fonction_appliquee_a</a:t>
            </a:r>
            <a:r>
              <a:rPr lang="fr-FR" sz="1900" dirty="0">
                <a:latin typeface="Courier New" panose="02070309020205020404" pitchFamily="49" charset="0"/>
                <a:cs typeface="Courier New" panose="02070309020205020404" pitchFamily="49" charset="0"/>
              </a:rPr>
              <a:t>(ligne):</a:t>
            </a:r>
          </a:p>
          <a:p>
            <a:pPr marL="914400" lvl="2" indent="0">
              <a:buNone/>
            </a:pPr>
            <a:r>
              <a:rPr lang="fr-FR" sz="1900" dirty="0">
                <a:latin typeface="Courier New" panose="02070309020205020404" pitchFamily="49" charset="0"/>
                <a:cs typeface="Courier New" panose="02070309020205020404" pitchFamily="49" charset="0"/>
              </a:rPr>
              <a:t>	valeur = ligne['colonne'] </a:t>
            </a:r>
            <a:r>
              <a:rPr lang="fr-FR" sz="1900" dirty="0">
                <a:cs typeface="Courier New" panose="02070309020205020404" pitchFamily="49" charset="0"/>
              </a:rPr>
              <a:t>#valeur : la valeur d’une colonne de la ligne couramment traitée</a:t>
            </a:r>
          </a:p>
          <a:p>
            <a:pPr marL="914400" lvl="2" indent="0">
              <a:buNone/>
            </a:pPr>
            <a:r>
              <a:rPr lang="fr-FR" sz="1900" dirty="0">
                <a:latin typeface="Courier New" panose="02070309020205020404" pitchFamily="49" charset="0"/>
                <a:cs typeface="Courier New" panose="02070309020205020404" pitchFamily="49" charset="0"/>
              </a:rPr>
              <a:t>	if </a:t>
            </a:r>
            <a:r>
              <a:rPr lang="fr-FR" sz="1900" dirty="0" err="1">
                <a:latin typeface="Courier New" panose="02070309020205020404" pitchFamily="49" charset="0"/>
                <a:cs typeface="Courier New" panose="02070309020205020404" pitchFamily="49" charset="0"/>
              </a:rPr>
              <a:t>pd.isna</a:t>
            </a:r>
            <a:r>
              <a:rPr lang="fr-FR" sz="1900" dirty="0">
                <a:latin typeface="Courier New" panose="02070309020205020404" pitchFamily="49" charset="0"/>
                <a:cs typeface="Courier New" panose="02070309020205020404" pitchFamily="49" charset="0"/>
              </a:rPr>
              <a:t>(valeur) == False:</a:t>
            </a:r>
          </a:p>
          <a:p>
            <a:pPr marL="914400" lvl="2" indent="0">
              <a:buNone/>
            </a:pPr>
            <a:r>
              <a:rPr lang="fr-FR" sz="1900" dirty="0">
                <a:latin typeface="Courier New" panose="02070309020205020404" pitchFamily="49" charset="0"/>
                <a:cs typeface="Courier New" panose="02070309020205020404" pitchFamily="49" charset="0"/>
              </a:rPr>
              <a:t>		...</a:t>
            </a:r>
            <a:endParaRPr lang="fr-FR" dirty="0">
              <a:latin typeface="Courier New" panose="02070309020205020404" pitchFamily="49" charset="0"/>
              <a:cs typeface="Courier New" panose="02070309020205020404" pitchFamily="49" charset="0"/>
            </a:endParaRPr>
          </a:p>
        </p:txBody>
      </p:sp>
      <p:sp>
        <p:nvSpPr>
          <p:cNvPr id="4" name="Rectangle 1">
            <a:extLst>
              <a:ext uri="{FF2B5EF4-FFF2-40B4-BE49-F238E27FC236}">
                <a16:creationId xmlns:a16="http://schemas.microsoft.com/office/drawing/2014/main" id="{F5E3F0A2-B4CD-42FB-87B3-75C21F8E372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a:ln>
                  <a:noFill/>
                </a:ln>
                <a:solidFill>
                  <a:schemeClr val="tx1"/>
                </a:solidFill>
                <a:effectLst/>
                <a:latin typeface="Arial Unicode MS"/>
              </a:rPr>
              <a:t>progress</a:t>
            </a:r>
            <a:r>
              <a:rPr kumimoji="0" lang="fr-FR" altLang="fr-FR" sz="800" b="0" i="0" u="none" strike="noStrike" cap="none" normalizeH="0" baseline="0">
                <a:ln>
                  <a:noFill/>
                </a:ln>
                <a:solidFill>
                  <a:schemeClr val="tx1"/>
                </a:solidFill>
                <a:effectLst/>
              </a:rPr>
              <a:t> </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94960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Manipulations </a:t>
            </a:r>
            <a:r>
              <a:rPr lang="fr-FR" dirty="0" err="1"/>
              <a:t>dataframes</a:t>
            </a:r>
            <a:r>
              <a:rPr lang="fr-FR" dirty="0"/>
              <a:t> pandas (7/7)</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88900" y="1050528"/>
            <a:ext cx="11976100" cy="3709362"/>
          </a:xfrm>
        </p:spPr>
        <p:txBody>
          <a:bodyPr>
            <a:normAutofit fontScale="92500" lnSpcReduction="20000"/>
          </a:bodyPr>
          <a:lstStyle/>
          <a:p>
            <a:r>
              <a:rPr lang="fr-FR" dirty="0"/>
              <a:t>Tri</a:t>
            </a:r>
          </a:p>
          <a:p>
            <a:pPr marL="457200" lvl="1" indent="0">
              <a:buNone/>
            </a:pPr>
            <a:r>
              <a:rPr lang="fr-FR" dirty="0"/>
              <a:t>	</a:t>
            </a:r>
            <a:r>
              <a:rPr lang="fr-FR" sz="2100" dirty="0" err="1">
                <a:latin typeface="Courier New" panose="02070309020205020404" pitchFamily="49" charset="0"/>
                <a:cs typeface="Courier New" panose="02070309020205020404" pitchFamily="49" charset="0"/>
              </a:rPr>
              <a:t>df.sort_values</a:t>
            </a:r>
            <a:r>
              <a:rPr lang="fr-FR" sz="2100" dirty="0">
                <a:latin typeface="Courier New" panose="02070309020205020404" pitchFamily="49" charset="0"/>
                <a:cs typeface="Courier New" panose="02070309020205020404" pitchFamily="49" charset="0"/>
              </a:rPr>
              <a:t>(by=[</a:t>
            </a:r>
            <a:r>
              <a:rPr lang="fr-FR" dirty="0">
                <a:latin typeface="Courier New" panose="02070309020205020404" pitchFamily="49" charset="0"/>
                <a:cs typeface="Courier New" panose="02070309020205020404" pitchFamily="49" charset="0"/>
              </a:rPr>
              <a:t>'</a:t>
            </a:r>
            <a:r>
              <a:rPr lang="fr-FR" sz="2100" dirty="0">
                <a:latin typeface="Courier New" panose="02070309020205020404" pitchFamily="49" charset="0"/>
                <a:cs typeface="Courier New" panose="02070309020205020404" pitchFamily="49" charset="0"/>
              </a:rPr>
              <a:t>colonne_1</a:t>
            </a:r>
            <a:r>
              <a:rPr lang="fr-FR" dirty="0">
                <a:latin typeface="Courier New" panose="02070309020205020404" pitchFamily="49" charset="0"/>
                <a:cs typeface="Courier New" panose="02070309020205020404" pitchFamily="49" charset="0"/>
              </a:rPr>
              <a:t>'</a:t>
            </a:r>
            <a:r>
              <a:rPr lang="fr-FR" sz="2100" dirty="0">
                <a:latin typeface="Courier New" panose="02070309020205020404" pitchFamily="49" charset="0"/>
                <a:cs typeface="Courier New" panose="02070309020205020404" pitchFamily="49" charset="0"/>
              </a:rPr>
              <a:t>, …, </a:t>
            </a:r>
            <a:r>
              <a:rPr lang="fr-FR"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colonne_k</a:t>
            </a:r>
            <a:r>
              <a:rPr lang="fr-FR" dirty="0">
                <a:latin typeface="Courier New" panose="02070309020205020404" pitchFamily="49" charset="0"/>
                <a:cs typeface="Courier New" panose="02070309020205020404" pitchFamily="49" charset="0"/>
              </a:rPr>
              <a:t>'</a:t>
            </a:r>
            <a:r>
              <a:rPr lang="fr-FR" sz="2100" dirty="0">
                <a:latin typeface="Courier New" panose="02070309020205020404" pitchFamily="49" charset="0"/>
                <a:cs typeface="Courier New" panose="02070309020205020404" pitchFamily="49" charset="0"/>
              </a:rPr>
              <a:t>], </a:t>
            </a:r>
            <a:r>
              <a:rPr lang="fr-FR" sz="2100" dirty="0" err="1">
                <a:latin typeface="Courier New" panose="02070309020205020404" pitchFamily="49" charset="0"/>
                <a:cs typeface="Courier New" panose="02070309020205020404" pitchFamily="49" charset="0"/>
              </a:rPr>
              <a:t>ascending</a:t>
            </a:r>
            <a:r>
              <a:rPr lang="fr-FR" sz="2100" dirty="0">
                <a:latin typeface="Courier New" panose="02070309020205020404" pitchFamily="49" charset="0"/>
                <a:cs typeface="Courier New" panose="02070309020205020404" pitchFamily="49" charset="0"/>
              </a:rPr>
              <a:t>=False)</a:t>
            </a:r>
          </a:p>
          <a:p>
            <a:r>
              <a:rPr lang="fr-FR" dirty="0"/>
              <a:t>Ecriture dans un fichier CSV</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df.to_csv</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nom_fichier</a:t>
            </a:r>
            <a:r>
              <a:rPr lang="fr-FR" sz="2000" dirty="0">
                <a:latin typeface="Courier New" panose="02070309020205020404" pitchFamily="49" charset="0"/>
                <a:cs typeface="Courier New" panose="02070309020205020404" pitchFamily="49" charset="0"/>
              </a:rPr>
              <a:t>, sep=',', </a:t>
            </a:r>
            <a:r>
              <a:rPr lang="fr-FR" sz="2000" dirty="0" err="1">
                <a:latin typeface="Courier New" panose="02070309020205020404" pitchFamily="49" charset="0"/>
                <a:cs typeface="Courier New" panose="02070309020205020404" pitchFamily="49" charset="0"/>
              </a:rPr>
              <a:t>encoding</a:t>
            </a:r>
            <a:r>
              <a:rPr lang="fr-FR" sz="2000" dirty="0">
                <a:latin typeface="Courier New" panose="02070309020205020404" pitchFamily="49" charset="0"/>
                <a:cs typeface="Courier New" panose="02070309020205020404" pitchFamily="49" charset="0"/>
              </a:rPr>
              <a:t>='utf-8', header=</a:t>
            </a:r>
            <a:r>
              <a:rPr lang="fr-FR" sz="2000" dirty="0" err="1">
                <a:latin typeface="Courier New" panose="02070309020205020404" pitchFamily="49" charset="0"/>
                <a:cs typeface="Courier New" panose="02070309020205020404" pitchFamily="49" charset="0"/>
              </a:rPr>
              <a:t>True</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index=False, </a:t>
            </a:r>
            <a:r>
              <a:rPr lang="fr-FR" sz="2000" dirty="0" err="1">
                <a:latin typeface="Courier New" panose="02070309020205020404" pitchFamily="49" charset="0"/>
                <a:cs typeface="Courier New" panose="02070309020205020404" pitchFamily="49" charset="0"/>
              </a:rPr>
              <a:t>quoting</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csv.QUOTE_ALL</a:t>
            </a:r>
            <a:r>
              <a:rPr lang="fr-FR" sz="2000" dirty="0">
                <a:latin typeface="Courier New" panose="02070309020205020404" pitchFamily="49" charset="0"/>
                <a:cs typeface="Courier New" panose="02070309020205020404" pitchFamily="49" charset="0"/>
              </a:rPr>
              <a:t>)</a:t>
            </a:r>
            <a:endParaRPr lang="fr-FR" dirty="0"/>
          </a:p>
          <a:p>
            <a:r>
              <a:rPr lang="fr-FR" dirty="0"/>
              <a:t>Création d'un </a:t>
            </a:r>
            <a:r>
              <a:rPr lang="fr-FR" dirty="0" err="1"/>
              <a:t>dataframe</a:t>
            </a:r>
            <a:r>
              <a:rPr lang="fr-FR" dirty="0"/>
              <a:t> à partir de listes de valeurs</a:t>
            </a:r>
          </a:p>
          <a:p>
            <a:pPr marL="914400" lvl="2" indent="0">
              <a:buNone/>
            </a:pPr>
            <a:r>
              <a:rPr lang="en-US" sz="1900" dirty="0" err="1">
                <a:latin typeface="Courier New" panose="02070309020205020404" pitchFamily="49" charset="0"/>
                <a:cs typeface="Courier New" panose="02070309020205020404" pitchFamily="49" charset="0"/>
              </a:rPr>
              <a:t>dico_df</a:t>
            </a:r>
            <a:r>
              <a:rPr lang="en-US" sz="1900" dirty="0">
                <a:latin typeface="Courier New" panose="02070309020205020404" pitchFamily="49" charset="0"/>
                <a:cs typeface="Courier New" panose="02070309020205020404" pitchFamily="49" charset="0"/>
              </a:rPr>
              <a:t> = {'nom_colonne_1': l_valeurs_1, ..., '</a:t>
            </a:r>
            <a:r>
              <a:rPr lang="en-US" sz="1900" dirty="0" err="1">
                <a:latin typeface="Courier New" panose="02070309020205020404" pitchFamily="49" charset="0"/>
                <a:cs typeface="Courier New" panose="02070309020205020404" pitchFamily="49" charset="0"/>
              </a:rPr>
              <a:t>nom_colonne_n</a:t>
            </a:r>
            <a:r>
              <a:rPr lang="fr-FR" sz="1800" dirty="0">
                <a:latin typeface="Courier New" panose="02070309020205020404" pitchFamily="49" charset="0"/>
                <a:cs typeface="Courier New" panose="02070309020205020404" pitchFamily="49" charset="0"/>
              </a:rPr>
              <a:t>'</a:t>
            </a:r>
            <a:r>
              <a:rPr lang="en-US" sz="1900" dirty="0">
                <a:latin typeface="Courier New" panose="02070309020205020404" pitchFamily="49" charset="0"/>
                <a:cs typeface="Courier New" panose="02070309020205020404" pitchFamily="49" charset="0"/>
              </a:rPr>
              <a:t> : </a:t>
            </a:r>
            <a:r>
              <a:rPr lang="en-US" sz="1900" dirty="0" err="1">
                <a:latin typeface="Courier New" panose="02070309020205020404" pitchFamily="49" charset="0"/>
                <a:cs typeface="Courier New" panose="02070309020205020404" pitchFamily="49" charset="0"/>
              </a:rPr>
              <a:t>l_valeurs_n</a:t>
            </a:r>
            <a:r>
              <a:rPr lang="en-US" sz="1900" dirty="0">
                <a:latin typeface="Courier New" panose="02070309020205020404" pitchFamily="49" charset="0"/>
                <a:cs typeface="Courier New" panose="02070309020205020404" pitchFamily="49" charset="0"/>
              </a:rPr>
              <a:t>}</a:t>
            </a:r>
          </a:p>
          <a:p>
            <a:pPr marL="914400" lvl="2" indent="0">
              <a:buNone/>
            </a:pPr>
            <a:r>
              <a:rPr lang="en-US" dirty="0">
                <a:latin typeface="Courier New" panose="02070309020205020404" pitchFamily="49" charset="0"/>
                <a:cs typeface="Courier New" panose="02070309020205020404" pitchFamily="49" charset="0"/>
              </a:rPr>
              <a:t>df = </a:t>
            </a:r>
            <a:r>
              <a:rPr lang="en-US" dirty="0" err="1">
                <a:latin typeface="Courier New" panose="02070309020205020404" pitchFamily="49" charset="0"/>
                <a:cs typeface="Courier New" panose="02070309020205020404" pitchFamily="49" charset="0"/>
              </a:rPr>
              <a:t>pd.DataFrame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dico_pdf</a:t>
            </a:r>
            <a:r>
              <a:rPr lang="en-US" dirty="0">
                <a:latin typeface="Courier New" panose="02070309020205020404" pitchFamily="49" charset="0"/>
                <a:cs typeface="Courier New" panose="02070309020205020404" pitchFamily="49" charset="0"/>
              </a:rPr>
              <a:t>)</a:t>
            </a:r>
          </a:p>
          <a:p>
            <a:pPr marL="914400" lvl="2" indent="0">
              <a:buNone/>
            </a:pPr>
            <a:endParaRPr lang="en-US" sz="2000" dirty="0">
              <a:latin typeface="Courier New" panose="02070309020205020404" pitchFamily="49" charset="0"/>
              <a:cs typeface="Courier New" panose="02070309020205020404" pitchFamily="49" charset="0"/>
            </a:endParaRPr>
          </a:p>
          <a:p>
            <a:r>
              <a:rPr lang="fr-FR" dirty="0"/>
              <a:t>Création d’une liste à partir des valeurs d’une colonne</a:t>
            </a:r>
          </a:p>
          <a:p>
            <a:pPr marL="914400" lvl="2" indent="0">
              <a:buNone/>
            </a:pPr>
            <a:r>
              <a:rPr lang="fr-FR" dirty="0" err="1">
                <a:latin typeface="Courier New" panose="02070309020205020404" pitchFamily="49" charset="0"/>
                <a:cs typeface="Courier New" panose="02070309020205020404" pitchFamily="49" charset="0"/>
              </a:rPr>
              <a:t>liste_valeurs</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df</a:t>
            </a:r>
            <a:r>
              <a:rPr lang="fr-FR"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'nom_colonne_1</a:t>
            </a:r>
            <a:r>
              <a:rPr lang="fr-FR"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tolist</a:t>
            </a:r>
            <a:r>
              <a:rPr lang="en-US" dirty="0">
                <a:latin typeface="Courier New" panose="02070309020205020404" pitchFamily="49" charset="0"/>
                <a:cs typeface="Courier New" panose="02070309020205020404" pitchFamily="49" charset="0"/>
              </a:rPr>
              <a:t>()</a:t>
            </a:r>
            <a:endParaRPr lang="fr-FR" dirty="0"/>
          </a:p>
          <a:p>
            <a:pPr marL="914400" lvl="2" indent="0">
              <a:buNone/>
            </a:pPr>
            <a:endParaRPr lang="fr-FR" sz="2000" dirty="0">
              <a:cs typeface="Courier New" panose="02070309020205020404" pitchFamily="49" charset="0"/>
            </a:endParaRPr>
          </a:p>
        </p:txBody>
      </p:sp>
    </p:spTree>
    <p:extLst>
      <p:ext uri="{BB962C8B-B14F-4D97-AF65-F5344CB8AC3E}">
        <p14:creationId xmlns:p14="http://schemas.microsoft.com/office/powerpoint/2010/main" val="40408062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Création de graphes avec </a:t>
            </a:r>
            <a:r>
              <a:rPr lang="fr-FR" dirty="0" err="1"/>
              <a:t>plotly</a:t>
            </a:r>
            <a:r>
              <a:rPr lang="fr-FR" dirty="0"/>
              <a:t> : </a:t>
            </a:r>
            <a:r>
              <a:rPr lang="fr-FR" dirty="0" err="1"/>
              <a:t>plotly.express</a:t>
            </a:r>
            <a:endParaRPr lang="fr-FR" dirty="0"/>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107950" y="910827"/>
            <a:ext cx="11976100" cy="5947173"/>
          </a:xfrm>
        </p:spPr>
        <p:txBody>
          <a:bodyPr>
            <a:normAutofit lnSpcReduction="10000"/>
          </a:bodyPr>
          <a:lstStyle/>
          <a:p>
            <a:r>
              <a:rPr lang="fr-FR" dirty="0"/>
              <a:t>Préparation dans un </a:t>
            </a:r>
            <a:r>
              <a:rPr lang="fr-FR" dirty="0" err="1"/>
              <a:t>dataframe</a:t>
            </a:r>
            <a:r>
              <a:rPr lang="fr-FR" dirty="0"/>
              <a:t> limité aux donnée à utiliser</a:t>
            </a:r>
          </a:p>
          <a:p>
            <a:pPr marL="914400" lvl="2" indent="0">
              <a:buNone/>
            </a:pPr>
            <a:r>
              <a:rPr lang="en-US" sz="1800" dirty="0" err="1">
                <a:latin typeface="Courier New" panose="02070309020205020404" pitchFamily="49" charset="0"/>
                <a:cs typeface="Courier New" panose="02070309020205020404" pitchFamily="49" charset="0"/>
              </a:rPr>
              <a:t>dico_df</a:t>
            </a:r>
            <a:r>
              <a:rPr lang="en-US" sz="1800" dirty="0">
                <a:latin typeface="Courier New" panose="02070309020205020404" pitchFamily="49" charset="0"/>
                <a:cs typeface="Courier New" panose="02070309020205020404" pitchFamily="49" charset="0"/>
              </a:rPr>
              <a:t> = {'nom_colonne_1': l_valeurs_1, ..., '</a:t>
            </a:r>
            <a:r>
              <a:rPr lang="en-US" sz="1800" dirty="0" err="1">
                <a:latin typeface="Courier New" panose="02070309020205020404" pitchFamily="49" charset="0"/>
                <a:cs typeface="Courier New" panose="02070309020205020404" pitchFamily="49" charset="0"/>
              </a:rPr>
              <a:t>nom_colonne_n</a:t>
            </a:r>
            <a:r>
              <a:rPr lang="fr-FR" sz="1600" dirty="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l_valeurs_n</a:t>
            </a:r>
            <a:r>
              <a:rPr lang="en-US" sz="1800" dirty="0">
                <a:latin typeface="Courier New" panose="02070309020205020404" pitchFamily="49" charset="0"/>
                <a:cs typeface="Courier New" panose="02070309020205020404" pitchFamily="49" charset="0"/>
              </a:rPr>
              <a:t>}</a:t>
            </a:r>
          </a:p>
          <a:p>
            <a:pPr marL="914400" lvl="2" indent="0">
              <a:buNone/>
            </a:pPr>
            <a:r>
              <a:rPr lang="en-US" sz="1800" dirty="0">
                <a:latin typeface="Courier New" panose="02070309020205020404" pitchFamily="49" charset="0"/>
                <a:cs typeface="Courier New" panose="02070309020205020404" pitchFamily="49" charset="0"/>
              </a:rPr>
              <a:t>df = </a:t>
            </a:r>
            <a:r>
              <a:rPr lang="en-US" sz="1800" dirty="0" err="1">
                <a:latin typeface="Courier New" panose="02070309020205020404" pitchFamily="49" charset="0"/>
                <a:cs typeface="Courier New" panose="02070309020205020404" pitchFamily="49" charset="0"/>
              </a:rPr>
              <a:t>pd.DataFrame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dico_pdf</a:t>
            </a:r>
            <a:r>
              <a:rPr lang="en-US" sz="1800" dirty="0">
                <a:latin typeface="Courier New" panose="02070309020205020404" pitchFamily="49" charset="0"/>
                <a:cs typeface="Courier New" panose="02070309020205020404" pitchFamily="49" charset="0"/>
              </a:rPr>
              <a:t>)</a:t>
            </a:r>
          </a:p>
          <a:p>
            <a:r>
              <a:rPr lang="fr-FR" dirty="0"/>
              <a:t>Création de diagrammes simples</a:t>
            </a:r>
          </a:p>
          <a:p>
            <a:pPr lvl="1"/>
            <a:r>
              <a:rPr lang="fr-FR" dirty="0"/>
              <a:t>Création d’un histogramme sur une variable numérique (ou </a:t>
            </a:r>
            <a:r>
              <a:rPr lang="fr-FR" dirty="0" err="1"/>
              <a:t>datetime</a:t>
            </a:r>
            <a:r>
              <a:rPr lang="fr-FR" dirty="0"/>
              <a:t>)</a:t>
            </a:r>
          </a:p>
          <a:p>
            <a:pPr marL="914400" lvl="2" indent="0">
              <a:buNone/>
            </a:pPr>
            <a:r>
              <a:rPr lang="fr-FR" sz="1800" dirty="0" err="1">
                <a:latin typeface="Courier New" panose="02070309020205020404" pitchFamily="49" charset="0"/>
                <a:cs typeface="Courier New" panose="02070309020205020404" pitchFamily="49" charset="0"/>
              </a:rPr>
              <a:t>fig</a:t>
            </a:r>
            <a:r>
              <a:rPr lang="fr-FR" sz="1800" dirty="0">
                <a:latin typeface="Courier New" panose="02070309020205020404" pitchFamily="49" charset="0"/>
                <a:cs typeface="Courier New" panose="02070309020205020404" pitchFamily="49" charset="0"/>
              </a:rPr>
              <a:t> = </a:t>
            </a:r>
            <a:r>
              <a:rPr lang="fr-FR" sz="1800" dirty="0" err="1">
                <a:latin typeface="Courier New" panose="02070309020205020404" pitchFamily="49" charset="0"/>
                <a:cs typeface="Courier New" panose="02070309020205020404" pitchFamily="49" charset="0"/>
              </a:rPr>
              <a:t>px.histogram</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df</a:t>
            </a:r>
            <a:r>
              <a:rPr lang="fr-FR" sz="1800" dirty="0">
                <a:latin typeface="Courier New" panose="02070309020205020404" pitchFamily="49" charset="0"/>
                <a:cs typeface="Courier New" panose="02070309020205020404" pitchFamily="49" charset="0"/>
              </a:rPr>
              <a:t>, x=</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colonne_numerique</a:t>
            </a:r>
            <a:r>
              <a:rPr lang="en-US" sz="1800" dirty="0">
                <a:latin typeface="Courier New" panose="02070309020205020404" pitchFamily="49" charset="0"/>
                <a:cs typeface="Courier New" panose="02070309020205020404" pitchFamily="49" charset="0"/>
              </a:rPr>
              <a:t>')</a:t>
            </a:r>
            <a:endParaRPr lang="fr-FR" sz="1800" dirty="0"/>
          </a:p>
          <a:p>
            <a:pPr lvl="1"/>
            <a:r>
              <a:rPr lang="fr-FR" dirty="0"/>
              <a:t>Création d’un diagramme à barres - barres verticales</a:t>
            </a:r>
          </a:p>
          <a:p>
            <a:pPr marL="914400" lvl="2" indent="0">
              <a:buNone/>
            </a:pPr>
            <a:r>
              <a:rPr lang="fr-FR" sz="1800" dirty="0" err="1">
                <a:latin typeface="Courier New" panose="02070309020205020404" pitchFamily="49" charset="0"/>
                <a:cs typeface="Courier New" panose="02070309020205020404" pitchFamily="49" charset="0"/>
              </a:rPr>
              <a:t>fig</a:t>
            </a:r>
            <a:r>
              <a:rPr lang="fr-FR" sz="1800" dirty="0">
                <a:latin typeface="Courier New" panose="02070309020205020404" pitchFamily="49" charset="0"/>
                <a:cs typeface="Courier New" panose="02070309020205020404" pitchFamily="49" charset="0"/>
              </a:rPr>
              <a:t> = </a:t>
            </a:r>
            <a:r>
              <a:rPr lang="fr-FR" sz="1800" dirty="0" err="1">
                <a:latin typeface="Courier New" panose="02070309020205020404" pitchFamily="49" charset="0"/>
                <a:cs typeface="Courier New" panose="02070309020205020404" pitchFamily="49" charset="0"/>
              </a:rPr>
              <a:t>px.bar</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df</a:t>
            </a:r>
            <a:r>
              <a:rPr lang="fr-FR" sz="1800" dirty="0">
                <a:latin typeface="Courier New" panose="02070309020205020404" pitchFamily="49" charset="0"/>
                <a:cs typeface="Courier New" panose="02070309020205020404" pitchFamily="49" charset="0"/>
              </a:rPr>
              <a:t>, x=</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val_categorie</a:t>
            </a:r>
            <a:r>
              <a:rPr lang="en-US" sz="1800" dirty="0">
                <a:latin typeface="Courier New" panose="02070309020205020404" pitchFamily="49" charset="0"/>
                <a:cs typeface="Courier New" panose="02070309020205020404" pitchFamily="49" charset="0"/>
              </a:rPr>
              <a:t>', </a:t>
            </a:r>
            <a:r>
              <a:rPr lang="fr-FR" sz="1800" dirty="0">
                <a:latin typeface="Courier New" panose="02070309020205020404" pitchFamily="49" charset="0"/>
                <a:cs typeface="Courier New" panose="02070309020205020404" pitchFamily="49" charset="0"/>
              </a:rPr>
              <a:t>y=</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val_numerique</a:t>
            </a:r>
            <a:r>
              <a:rPr lang="en-US" sz="1800" dirty="0">
                <a:latin typeface="Courier New" panose="02070309020205020404" pitchFamily="49" charset="0"/>
                <a:cs typeface="Courier New" panose="02070309020205020404" pitchFamily="49" charset="0"/>
              </a:rPr>
              <a:t>')</a:t>
            </a:r>
          </a:p>
          <a:p>
            <a:pPr lvl="1"/>
            <a:r>
              <a:rPr lang="fr-FR" dirty="0"/>
              <a:t>Création d’un diagramme à barres - barres horizontales</a:t>
            </a:r>
          </a:p>
          <a:p>
            <a:pPr marL="914400" lvl="2" indent="0">
              <a:buNone/>
            </a:pPr>
            <a:r>
              <a:rPr lang="fr-FR" sz="1800" dirty="0" err="1">
                <a:latin typeface="Courier New" panose="02070309020205020404" pitchFamily="49" charset="0"/>
                <a:cs typeface="Courier New" panose="02070309020205020404" pitchFamily="49" charset="0"/>
              </a:rPr>
              <a:t>fig</a:t>
            </a:r>
            <a:r>
              <a:rPr lang="fr-FR" sz="1800" dirty="0">
                <a:latin typeface="Courier New" panose="02070309020205020404" pitchFamily="49" charset="0"/>
                <a:cs typeface="Courier New" panose="02070309020205020404" pitchFamily="49" charset="0"/>
              </a:rPr>
              <a:t> = </a:t>
            </a:r>
            <a:r>
              <a:rPr lang="fr-FR" sz="1800" dirty="0" err="1">
                <a:latin typeface="Courier New" panose="02070309020205020404" pitchFamily="49" charset="0"/>
                <a:cs typeface="Courier New" panose="02070309020205020404" pitchFamily="49" charset="0"/>
              </a:rPr>
              <a:t>px.bar</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df</a:t>
            </a:r>
            <a:r>
              <a:rPr lang="fr-FR" sz="1800" dirty="0">
                <a:latin typeface="Courier New" panose="02070309020205020404" pitchFamily="49" charset="0"/>
                <a:cs typeface="Courier New" panose="02070309020205020404" pitchFamily="49" charset="0"/>
              </a:rPr>
              <a:t>, x=</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val_numerique</a:t>
            </a:r>
            <a:r>
              <a:rPr lang="en-US" sz="1800" dirty="0">
                <a:latin typeface="Courier New" panose="02070309020205020404" pitchFamily="49" charset="0"/>
                <a:cs typeface="Courier New" panose="02070309020205020404" pitchFamily="49" charset="0"/>
              </a:rPr>
              <a:t>', </a:t>
            </a:r>
            <a:r>
              <a:rPr lang="fr-FR" sz="1800" dirty="0">
                <a:latin typeface="Courier New" panose="02070309020205020404" pitchFamily="49" charset="0"/>
                <a:cs typeface="Courier New" panose="02070309020205020404" pitchFamily="49" charset="0"/>
              </a:rPr>
              <a:t>y=</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val_categorie</a:t>
            </a:r>
            <a:r>
              <a:rPr lang="en-US" sz="1800" dirty="0">
                <a:latin typeface="Courier New" panose="02070309020205020404" pitchFamily="49" charset="0"/>
                <a:cs typeface="Courier New" panose="02070309020205020404" pitchFamily="49" charset="0"/>
              </a:rPr>
              <a:t>', orientation='h')</a:t>
            </a:r>
          </a:p>
          <a:p>
            <a:pPr lvl="1"/>
            <a:r>
              <a:rPr lang="fr-FR" dirty="0"/>
              <a:t>Création d’un nuage de points</a:t>
            </a:r>
          </a:p>
          <a:p>
            <a:pPr marL="914400" lvl="2" indent="0">
              <a:buNone/>
            </a:pPr>
            <a:r>
              <a:rPr lang="fr-FR" sz="1800" dirty="0" err="1">
                <a:latin typeface="Courier New" panose="02070309020205020404" pitchFamily="49" charset="0"/>
                <a:cs typeface="Courier New" panose="02070309020205020404" pitchFamily="49" charset="0"/>
              </a:rPr>
              <a:t>fig</a:t>
            </a:r>
            <a:r>
              <a:rPr lang="fr-FR" sz="1800" dirty="0">
                <a:latin typeface="Courier New" panose="02070309020205020404" pitchFamily="49" charset="0"/>
                <a:cs typeface="Courier New" panose="02070309020205020404" pitchFamily="49" charset="0"/>
              </a:rPr>
              <a:t> = </a:t>
            </a:r>
            <a:r>
              <a:rPr lang="fr-FR" sz="1800" dirty="0" err="1">
                <a:latin typeface="Courier New" panose="02070309020205020404" pitchFamily="49" charset="0"/>
                <a:cs typeface="Courier New" panose="02070309020205020404" pitchFamily="49" charset="0"/>
              </a:rPr>
              <a:t>px.scatter</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df</a:t>
            </a:r>
            <a:r>
              <a:rPr lang="fr-FR" sz="1800" dirty="0">
                <a:latin typeface="Courier New" panose="02070309020205020404" pitchFamily="49" charset="0"/>
                <a:cs typeface="Courier New" panose="02070309020205020404" pitchFamily="49" charset="0"/>
              </a:rPr>
              <a:t>, x=</a:t>
            </a:r>
            <a:r>
              <a:rPr lang="en-US" sz="1800" dirty="0">
                <a:latin typeface="Courier New" panose="02070309020205020404" pitchFamily="49" charset="0"/>
                <a:cs typeface="Courier New" panose="02070309020205020404" pitchFamily="49" charset="0"/>
              </a:rPr>
              <a:t>'val_num1', </a:t>
            </a:r>
            <a:r>
              <a:rPr lang="fr-FR" sz="1800" dirty="0">
                <a:latin typeface="Courier New" panose="02070309020205020404" pitchFamily="49" charset="0"/>
                <a:cs typeface="Courier New" panose="02070309020205020404" pitchFamily="49" charset="0"/>
              </a:rPr>
              <a:t>y=</a:t>
            </a:r>
            <a:r>
              <a:rPr lang="en-US" sz="1800" dirty="0">
                <a:latin typeface="Courier New" panose="02070309020205020404" pitchFamily="49" charset="0"/>
                <a:cs typeface="Courier New" panose="02070309020205020404" pitchFamily="49" charset="0"/>
              </a:rPr>
              <a:t>'val_num2')</a:t>
            </a:r>
          </a:p>
          <a:p>
            <a:pPr lvl="1"/>
            <a:r>
              <a:rPr lang="fr-FR" dirty="0"/>
              <a:t>Création de courbes</a:t>
            </a:r>
          </a:p>
          <a:p>
            <a:pPr marL="914400" lvl="2" indent="0">
              <a:buNone/>
            </a:pPr>
            <a:r>
              <a:rPr lang="fr-FR" sz="1800" dirty="0" err="1">
                <a:latin typeface="Courier New" panose="02070309020205020404" pitchFamily="49" charset="0"/>
                <a:cs typeface="Courier New" panose="02070309020205020404" pitchFamily="49" charset="0"/>
              </a:rPr>
              <a:t>fig</a:t>
            </a:r>
            <a:r>
              <a:rPr lang="fr-FR" sz="1800" dirty="0">
                <a:latin typeface="Courier New" panose="02070309020205020404" pitchFamily="49" charset="0"/>
                <a:cs typeface="Courier New" panose="02070309020205020404" pitchFamily="49" charset="0"/>
              </a:rPr>
              <a:t> = </a:t>
            </a:r>
            <a:r>
              <a:rPr lang="fr-FR" sz="1800" dirty="0" err="1">
                <a:latin typeface="Courier New" panose="02070309020205020404" pitchFamily="49" charset="0"/>
                <a:cs typeface="Courier New" panose="02070309020205020404" pitchFamily="49" charset="0"/>
              </a:rPr>
              <a:t>px.line</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df</a:t>
            </a:r>
            <a:r>
              <a:rPr lang="fr-FR" sz="1800" dirty="0">
                <a:latin typeface="Courier New" panose="02070309020205020404" pitchFamily="49" charset="0"/>
                <a:cs typeface="Courier New" panose="02070309020205020404" pitchFamily="49" charset="0"/>
              </a:rPr>
              <a:t>, x=</a:t>
            </a:r>
            <a:r>
              <a:rPr lang="en-US" sz="1800" dirty="0">
                <a:latin typeface="Courier New" panose="02070309020205020404" pitchFamily="49" charset="0"/>
                <a:cs typeface="Courier New" panose="02070309020205020404" pitchFamily="49" charset="0"/>
              </a:rPr>
              <a:t>'val_num1', </a:t>
            </a:r>
            <a:r>
              <a:rPr lang="fr-FR" sz="1800" dirty="0">
                <a:latin typeface="Courier New" panose="02070309020205020404" pitchFamily="49" charset="0"/>
                <a:cs typeface="Courier New" panose="02070309020205020404" pitchFamily="49" charset="0"/>
              </a:rPr>
              <a:t>y=</a:t>
            </a:r>
            <a:r>
              <a:rPr lang="en-US" sz="1800" dirty="0">
                <a:latin typeface="Courier New" panose="02070309020205020404" pitchFamily="49" charset="0"/>
                <a:cs typeface="Courier New" panose="02070309020205020404" pitchFamily="49" charset="0"/>
              </a:rPr>
              <a:t>'val_num2')</a:t>
            </a:r>
          </a:p>
          <a:p>
            <a:pPr marL="685800"/>
            <a:r>
              <a:rPr lang="fr-FR" dirty="0"/>
              <a:t>Données supplémentaires : </a:t>
            </a:r>
            <a:r>
              <a:rPr lang="fr-FR" sz="1800" dirty="0" err="1">
                <a:latin typeface="Courier New" panose="02070309020205020404" pitchFamily="49" charset="0"/>
                <a:cs typeface="Courier New" panose="02070309020205020404" pitchFamily="49" charset="0"/>
              </a:rPr>
              <a:t>color</a:t>
            </a:r>
            <a:r>
              <a:rPr lang="fr-FR" sz="1800" dirty="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val_categorie</a:t>
            </a:r>
            <a:r>
              <a:rPr lang="en-US" sz="1800" dirty="0">
                <a:latin typeface="Courier New" panose="02070309020205020404" pitchFamily="49" charset="0"/>
                <a:cs typeface="Courier New" panose="02070309020205020404" pitchFamily="49" charset="0"/>
              </a:rPr>
              <a:t>'</a:t>
            </a:r>
            <a:endParaRPr lang="fr-FR" sz="1800" dirty="0">
              <a:latin typeface="Courier New" panose="02070309020205020404" pitchFamily="49" charset="0"/>
              <a:cs typeface="Courier New" panose="02070309020205020404" pitchFamily="49" charset="0"/>
            </a:endParaRPr>
          </a:p>
          <a:p>
            <a:pPr marL="685800"/>
            <a:r>
              <a:rPr lang="fr-FR" dirty="0"/>
              <a:t>Montrer le diagramme</a:t>
            </a:r>
          </a:p>
          <a:p>
            <a:pPr marL="1028700" lvl="2" indent="0">
              <a:buNone/>
            </a:pPr>
            <a:r>
              <a:rPr lang="fr-FR" sz="1800" dirty="0" err="1">
                <a:latin typeface="Courier New" panose="02070309020205020404" pitchFamily="49" charset="0"/>
                <a:cs typeface="Courier New" panose="02070309020205020404" pitchFamily="49" charset="0"/>
              </a:rPr>
              <a:t>fig.show</a:t>
            </a:r>
            <a:r>
              <a:rPr lang="fr-FR" sz="1800" dirty="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685800"/>
            <a:endParaRPr lang="fr-FR" dirty="0"/>
          </a:p>
          <a:p>
            <a:pPr marL="914400" lvl="2" indent="0">
              <a:buNone/>
            </a:pPr>
            <a:endParaRPr lang="fr-FR" sz="2000" dirty="0">
              <a:cs typeface="Courier New" panose="02070309020205020404" pitchFamily="49" charset="0"/>
            </a:endParaRPr>
          </a:p>
        </p:txBody>
      </p:sp>
    </p:spTree>
    <p:extLst>
      <p:ext uri="{BB962C8B-B14F-4D97-AF65-F5344CB8AC3E}">
        <p14:creationId xmlns:p14="http://schemas.microsoft.com/office/powerpoint/2010/main" val="15482020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Création de graphes avec </a:t>
            </a:r>
            <a:r>
              <a:rPr lang="fr-FR" dirty="0" err="1"/>
              <a:t>plotly</a:t>
            </a:r>
            <a:r>
              <a:rPr lang="fr-FR" dirty="0"/>
              <a:t> : </a:t>
            </a:r>
            <a:r>
              <a:rPr lang="fr-FR" dirty="0" err="1"/>
              <a:t>plotly.go</a:t>
            </a:r>
            <a:endParaRPr lang="fr-FR" dirty="0"/>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107950" y="1119374"/>
            <a:ext cx="12084050" cy="5947173"/>
          </a:xfrm>
        </p:spPr>
        <p:txBody>
          <a:bodyPr>
            <a:normAutofit fontScale="92500" lnSpcReduction="10000"/>
          </a:bodyPr>
          <a:lstStyle/>
          <a:p>
            <a:r>
              <a:rPr lang="fr-FR" dirty="0"/>
              <a:t>Création de l’objet </a:t>
            </a:r>
            <a:r>
              <a:rPr lang="fr-FR" sz="2400" dirty="0">
                <a:latin typeface="Courier New" panose="02070309020205020404" pitchFamily="49" charset="0"/>
                <a:cs typeface="Courier New" panose="02070309020205020404" pitchFamily="49" charset="0"/>
              </a:rPr>
              <a:t>Figure</a:t>
            </a:r>
            <a:endParaRPr lang="fr-FR" dirty="0">
              <a:latin typeface="Courier New" panose="02070309020205020404" pitchFamily="49" charset="0"/>
              <a:cs typeface="Courier New" panose="02070309020205020404" pitchFamily="49" charset="0"/>
            </a:endParaRPr>
          </a:p>
          <a:p>
            <a:pPr marL="914400" lvl="2" indent="0">
              <a:buNone/>
            </a:pPr>
            <a:r>
              <a:rPr lang="en-US" sz="1800" dirty="0">
                <a:latin typeface="Courier New" panose="02070309020205020404" pitchFamily="49" charset="0"/>
                <a:cs typeface="Courier New" panose="02070309020205020404" pitchFamily="49" charset="0"/>
              </a:rPr>
              <a:t>fig = </a:t>
            </a:r>
            <a:r>
              <a:rPr lang="en-US" sz="1800" dirty="0" err="1">
                <a:latin typeface="Courier New" panose="02070309020205020404" pitchFamily="49" charset="0"/>
                <a:cs typeface="Courier New" panose="02070309020205020404" pitchFamily="49" charset="0"/>
              </a:rPr>
              <a:t>go.Figure</a:t>
            </a:r>
            <a:r>
              <a:rPr lang="en-US" sz="1800" dirty="0">
                <a:latin typeface="Courier New" panose="02070309020205020404" pitchFamily="49" charset="0"/>
                <a:cs typeface="Courier New" panose="02070309020205020404" pitchFamily="49" charset="0"/>
              </a:rPr>
              <a:t>()</a:t>
            </a:r>
          </a:p>
          <a:p>
            <a:r>
              <a:rPr lang="fr-FR" dirty="0"/>
              <a:t>Création de diagrammes simples</a:t>
            </a:r>
          </a:p>
          <a:p>
            <a:pPr lvl="1"/>
            <a:r>
              <a:rPr lang="fr-FR" dirty="0"/>
              <a:t>Création d’un histogramme sur une variable numérique (ou </a:t>
            </a:r>
            <a:r>
              <a:rPr lang="fr-FR" dirty="0" err="1"/>
              <a:t>datetime</a:t>
            </a:r>
            <a:r>
              <a:rPr lang="fr-FR" dirty="0"/>
              <a:t>)</a:t>
            </a:r>
          </a:p>
          <a:p>
            <a:pPr marL="914400" lvl="2" indent="0">
              <a:buNone/>
            </a:pPr>
            <a:r>
              <a:rPr lang="fr-FR" sz="1800" dirty="0" err="1">
                <a:latin typeface="Courier New" panose="02070309020205020404" pitchFamily="49" charset="0"/>
                <a:cs typeface="Courier New" panose="02070309020205020404" pitchFamily="49" charset="0"/>
              </a:rPr>
              <a:t>fig.add_trace</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go.Histogram</a:t>
            </a:r>
            <a:r>
              <a:rPr lang="fr-FR" sz="1800" dirty="0">
                <a:latin typeface="Courier New" panose="02070309020205020404" pitchFamily="49" charset="0"/>
                <a:cs typeface="Courier New" panose="02070309020205020404" pitchFamily="49" charset="0"/>
              </a:rPr>
              <a:t>(x=</a:t>
            </a:r>
            <a:r>
              <a:rPr lang="fr-FR" sz="1800" dirty="0" err="1">
                <a:latin typeface="Courier New" panose="02070309020205020404" pitchFamily="49" charset="0"/>
                <a:cs typeface="Courier New" panose="02070309020205020404" pitchFamily="49" charset="0"/>
              </a:rPr>
              <a:t>liste_x</a:t>
            </a:r>
            <a:r>
              <a:rPr lang="en-US" sz="1800" dirty="0">
                <a:latin typeface="Courier New" panose="02070309020205020404" pitchFamily="49" charset="0"/>
                <a:cs typeface="Courier New" panose="02070309020205020404" pitchFamily="49" charset="0"/>
              </a:rPr>
              <a:t>))</a:t>
            </a:r>
            <a:endParaRPr lang="fr-FR" sz="1800" dirty="0"/>
          </a:p>
          <a:p>
            <a:pPr lvl="1"/>
            <a:r>
              <a:rPr lang="fr-FR" dirty="0"/>
              <a:t>Création d’un diagramme à barres - barres verticales</a:t>
            </a:r>
          </a:p>
          <a:p>
            <a:pPr marL="914400" lvl="2" indent="0">
              <a:buNone/>
            </a:pPr>
            <a:r>
              <a:rPr lang="fr-FR" sz="1800" dirty="0" err="1">
                <a:latin typeface="Courier New" panose="02070309020205020404" pitchFamily="49" charset="0"/>
                <a:cs typeface="Courier New" panose="02070309020205020404" pitchFamily="49" charset="0"/>
              </a:rPr>
              <a:t>fig.add_trace</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go.Bar</a:t>
            </a:r>
            <a:r>
              <a:rPr lang="fr-FR" sz="1800" dirty="0">
                <a:latin typeface="Courier New" panose="02070309020205020404" pitchFamily="49" charset="0"/>
                <a:cs typeface="Courier New" panose="02070309020205020404" pitchFamily="49" charset="0"/>
              </a:rPr>
              <a:t>(x=</a:t>
            </a:r>
            <a:r>
              <a:rPr lang="fr-FR" sz="1800" dirty="0" err="1">
                <a:latin typeface="Courier New" panose="02070309020205020404" pitchFamily="49" charset="0"/>
                <a:cs typeface="Courier New" panose="02070309020205020404" pitchFamily="49" charset="0"/>
              </a:rPr>
              <a:t>liste_x</a:t>
            </a:r>
            <a:r>
              <a:rPr lang="fr-FR" sz="1800" dirty="0">
                <a:latin typeface="Courier New" panose="02070309020205020404" pitchFamily="49" charset="0"/>
                <a:cs typeface="Courier New" panose="02070309020205020404" pitchFamily="49" charset="0"/>
              </a:rPr>
              <a:t>, y=</a:t>
            </a:r>
            <a:r>
              <a:rPr lang="fr-FR" sz="1800" dirty="0" err="1">
                <a:latin typeface="Courier New" panose="02070309020205020404" pitchFamily="49" charset="0"/>
                <a:cs typeface="Courier New" panose="02070309020205020404" pitchFamily="49" charset="0"/>
              </a:rPr>
              <a:t>liste_y</a:t>
            </a:r>
            <a:r>
              <a:rPr lang="en-US" sz="1800" dirty="0">
                <a:latin typeface="Courier New" panose="02070309020205020404" pitchFamily="49" charset="0"/>
                <a:cs typeface="Courier New" panose="02070309020205020404" pitchFamily="49" charset="0"/>
              </a:rPr>
              <a:t>))</a:t>
            </a:r>
          </a:p>
          <a:p>
            <a:pPr lvl="1"/>
            <a:r>
              <a:rPr lang="fr-FR" dirty="0"/>
              <a:t>Création d’un diagramme à barres - barres horizontales</a:t>
            </a:r>
          </a:p>
          <a:p>
            <a:pPr marL="914400" lvl="2" indent="0">
              <a:buNone/>
            </a:pPr>
            <a:r>
              <a:rPr lang="fr-FR" sz="1800" dirty="0" err="1">
                <a:latin typeface="Courier New" panose="02070309020205020404" pitchFamily="49" charset="0"/>
                <a:cs typeface="Courier New" panose="02070309020205020404" pitchFamily="49" charset="0"/>
              </a:rPr>
              <a:t>fig.add_trace</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go.Bar</a:t>
            </a:r>
            <a:r>
              <a:rPr lang="fr-FR" sz="1800" dirty="0">
                <a:latin typeface="Courier New" panose="02070309020205020404" pitchFamily="49" charset="0"/>
                <a:cs typeface="Courier New" panose="02070309020205020404" pitchFamily="49" charset="0"/>
              </a:rPr>
              <a:t>(x=</a:t>
            </a:r>
            <a:r>
              <a:rPr lang="fr-FR" sz="1800" dirty="0" err="1">
                <a:latin typeface="Courier New" panose="02070309020205020404" pitchFamily="49" charset="0"/>
                <a:cs typeface="Courier New" panose="02070309020205020404" pitchFamily="49" charset="0"/>
              </a:rPr>
              <a:t>liste_x</a:t>
            </a:r>
            <a:r>
              <a:rPr lang="fr-FR" sz="1800" dirty="0">
                <a:latin typeface="Courier New" panose="02070309020205020404" pitchFamily="49" charset="0"/>
                <a:cs typeface="Courier New" panose="02070309020205020404" pitchFamily="49" charset="0"/>
              </a:rPr>
              <a:t>, y=</a:t>
            </a:r>
            <a:r>
              <a:rPr lang="fr-FR" sz="1800" dirty="0" err="1">
                <a:latin typeface="Courier New" panose="02070309020205020404" pitchFamily="49" charset="0"/>
                <a:cs typeface="Courier New" panose="02070309020205020404" pitchFamily="49" charset="0"/>
              </a:rPr>
              <a:t>liste_y</a:t>
            </a:r>
            <a:r>
              <a:rPr lang="en-US" sz="1800" dirty="0">
                <a:latin typeface="Courier New" panose="02070309020205020404" pitchFamily="49" charset="0"/>
                <a:cs typeface="Courier New" panose="02070309020205020404" pitchFamily="49" charset="0"/>
              </a:rPr>
              <a:t>, orientation='h'))</a:t>
            </a:r>
          </a:p>
          <a:p>
            <a:pPr lvl="1"/>
            <a:r>
              <a:rPr lang="fr-FR" dirty="0"/>
              <a:t>Création d’un nuage de points (avec texte et figure)</a:t>
            </a:r>
          </a:p>
          <a:p>
            <a:pPr marL="914400" lvl="2" indent="0">
              <a:buNone/>
            </a:pPr>
            <a:r>
              <a:rPr lang="fr-FR" sz="1800" dirty="0" err="1">
                <a:latin typeface="Courier New" panose="02070309020205020404" pitchFamily="49" charset="0"/>
                <a:cs typeface="Courier New" panose="02070309020205020404" pitchFamily="49" charset="0"/>
              </a:rPr>
              <a:t>fig.add_trace</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go.Scatter</a:t>
            </a:r>
            <a:r>
              <a:rPr lang="fr-FR" sz="1800" dirty="0">
                <a:latin typeface="Courier New" panose="02070309020205020404" pitchFamily="49" charset="0"/>
                <a:cs typeface="Courier New" panose="02070309020205020404" pitchFamily="49" charset="0"/>
              </a:rPr>
              <a:t>(x=</a:t>
            </a:r>
            <a:r>
              <a:rPr lang="en-US" sz="1800" dirty="0" err="1">
                <a:latin typeface="Courier New" panose="02070309020205020404" pitchFamily="49" charset="0"/>
                <a:cs typeface="Courier New" panose="02070309020205020404" pitchFamily="49" charset="0"/>
              </a:rPr>
              <a:t>liste_x</a:t>
            </a:r>
            <a:r>
              <a:rPr lang="en-US" sz="1800" dirty="0">
                <a:latin typeface="Courier New" panose="02070309020205020404" pitchFamily="49" charset="0"/>
                <a:cs typeface="Courier New" panose="02070309020205020404" pitchFamily="49" charset="0"/>
              </a:rPr>
              <a:t>, </a:t>
            </a:r>
            <a:r>
              <a:rPr lang="fr-FR" sz="1800" dirty="0">
                <a:latin typeface="Courier New" panose="02070309020205020404" pitchFamily="49" charset="0"/>
                <a:cs typeface="Courier New" panose="02070309020205020404" pitchFamily="49" charset="0"/>
              </a:rPr>
              <a:t>y=</a:t>
            </a:r>
            <a:r>
              <a:rPr lang="en-US" sz="1800" dirty="0" err="1">
                <a:latin typeface="Courier New" panose="02070309020205020404" pitchFamily="49" charset="0"/>
                <a:cs typeface="Courier New" panose="02070309020205020404" pitchFamily="49" charset="0"/>
              </a:rPr>
              <a:t>liste_y</a:t>
            </a:r>
            <a:r>
              <a:rPr lang="en-US" sz="1800" dirty="0">
                <a:latin typeface="Courier New" panose="02070309020205020404" pitchFamily="49" charset="0"/>
                <a:cs typeface="Courier New" panose="02070309020205020404" pitchFamily="49" charset="0"/>
              </a:rPr>
              <a:t>, mode='</a:t>
            </a:r>
            <a:r>
              <a:rPr lang="en-US" sz="1800" dirty="0" err="1">
                <a:latin typeface="Courier New" panose="02070309020205020404" pitchFamily="49" charset="0"/>
                <a:cs typeface="Courier New" panose="02070309020205020404" pitchFamily="49" charset="0"/>
              </a:rPr>
              <a:t>markers+text</a:t>
            </a:r>
            <a:r>
              <a:rPr lang="en-US" sz="1800" dirty="0">
                <a:latin typeface="Courier New" panose="02070309020205020404" pitchFamily="49" charset="0"/>
                <a:cs typeface="Courier New" panose="02070309020205020404" pitchFamily="49" charset="0"/>
              </a:rPr>
              <a:t>', text=</a:t>
            </a:r>
            <a:r>
              <a:rPr lang="en-US" sz="1800" dirty="0" err="1">
                <a:latin typeface="Courier New" panose="02070309020205020404" pitchFamily="49" charset="0"/>
                <a:cs typeface="Courier New" panose="02070309020205020404" pitchFamily="49" charset="0"/>
              </a:rPr>
              <a:t>liste_txt</a:t>
            </a:r>
            <a:r>
              <a:rPr lang="en-US" sz="1800" dirty="0">
                <a:latin typeface="Courier New" panose="02070309020205020404" pitchFamily="49" charset="0"/>
                <a:cs typeface="Courier New" panose="02070309020205020404" pitchFamily="49" charset="0"/>
              </a:rPr>
              <a:t>))</a:t>
            </a:r>
          </a:p>
          <a:p>
            <a:pPr lvl="1"/>
            <a:r>
              <a:rPr lang="fr-FR" dirty="0"/>
              <a:t>Création de courbes (si plusieurs courbes, s’ajoutent les unes aux autre</a:t>
            </a:r>
          </a:p>
          <a:p>
            <a:pPr marL="914400" lvl="2" indent="0">
              <a:buNone/>
            </a:pPr>
            <a:r>
              <a:rPr lang="fr-FR" sz="1800" dirty="0" err="1">
                <a:latin typeface="Courier New" panose="02070309020205020404" pitchFamily="49" charset="0"/>
                <a:cs typeface="Courier New" panose="02070309020205020404" pitchFamily="49" charset="0"/>
              </a:rPr>
              <a:t>fig.add_trace</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go.Scatter</a:t>
            </a:r>
            <a:r>
              <a:rPr lang="fr-FR" sz="1800" dirty="0">
                <a:latin typeface="Courier New" panose="02070309020205020404" pitchFamily="49" charset="0"/>
                <a:cs typeface="Courier New" panose="02070309020205020404" pitchFamily="49" charset="0"/>
              </a:rPr>
              <a:t>(x=</a:t>
            </a:r>
            <a:r>
              <a:rPr lang="en-US" sz="1800" dirty="0" err="1">
                <a:latin typeface="Courier New" panose="02070309020205020404" pitchFamily="49" charset="0"/>
                <a:cs typeface="Courier New" panose="02070309020205020404" pitchFamily="49" charset="0"/>
              </a:rPr>
              <a:t>liste_x</a:t>
            </a:r>
            <a:r>
              <a:rPr lang="en-US" sz="1800" dirty="0">
                <a:latin typeface="Courier New" panose="02070309020205020404" pitchFamily="49" charset="0"/>
                <a:cs typeface="Courier New" panose="02070309020205020404" pitchFamily="49" charset="0"/>
              </a:rPr>
              <a:t>, </a:t>
            </a:r>
            <a:r>
              <a:rPr lang="fr-FR" sz="1800" dirty="0">
                <a:latin typeface="Courier New" panose="02070309020205020404" pitchFamily="49" charset="0"/>
                <a:cs typeface="Courier New" panose="02070309020205020404" pitchFamily="49" charset="0"/>
              </a:rPr>
              <a:t>y=</a:t>
            </a:r>
            <a:r>
              <a:rPr lang="fr-FR" sz="1800" dirty="0" err="1">
                <a:latin typeface="Courier New" panose="02070309020205020404" pitchFamily="49" charset="0"/>
                <a:cs typeface="Courier New" panose="02070309020205020404" pitchFamily="49" charset="0"/>
              </a:rPr>
              <a:t>liste_y</a:t>
            </a:r>
            <a:r>
              <a:rPr lang="fr-FR" sz="1800" dirty="0">
                <a:latin typeface="Courier New" panose="02070309020205020404" pitchFamily="49" charset="0"/>
                <a:cs typeface="Courier New" panose="02070309020205020404" pitchFamily="49" charset="0"/>
              </a:rPr>
              <a:t>, mode=</a:t>
            </a:r>
            <a:r>
              <a:rPr lang="en-US"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lines</a:t>
            </a:r>
            <a:r>
              <a:rPr lang="en-US" sz="1800" dirty="0">
                <a:latin typeface="Courier New" panose="02070309020205020404" pitchFamily="49" charset="0"/>
                <a:cs typeface="Courier New" panose="02070309020205020404" pitchFamily="49" charset="0"/>
              </a:rPr>
              <a:t>', name=</a:t>
            </a:r>
            <a:r>
              <a:rPr lang="en-US" sz="1800" dirty="0" err="1">
                <a:latin typeface="Courier New" panose="02070309020205020404" pitchFamily="49" charset="0"/>
                <a:cs typeface="Courier New" panose="02070309020205020404" pitchFamily="49" charset="0"/>
              </a:rPr>
              <a:t>nom_courbe</a:t>
            </a:r>
            <a:r>
              <a:rPr lang="fr-FR" sz="1800" dirty="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a:t>
            </a:r>
          </a:p>
          <a:p>
            <a:pPr lvl="1"/>
            <a:r>
              <a:rPr lang="fr-FR" dirty="0"/>
              <a:t>Création d’un </a:t>
            </a:r>
            <a:r>
              <a:rPr lang="fr-FR" dirty="0" err="1"/>
              <a:t>heatmap</a:t>
            </a:r>
            <a:endParaRPr lang="fr-FR" dirty="0"/>
          </a:p>
          <a:p>
            <a:pPr marL="914400" lvl="2" indent="0">
              <a:buNone/>
            </a:pPr>
            <a:r>
              <a:rPr lang="fr-FR" sz="1800" dirty="0" err="1">
                <a:latin typeface="Courier New" panose="02070309020205020404" pitchFamily="49" charset="0"/>
                <a:cs typeface="Courier New" panose="02070309020205020404" pitchFamily="49" charset="0"/>
              </a:rPr>
              <a:t>fig.add_trace</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go.Heatmap</a:t>
            </a:r>
            <a:r>
              <a:rPr lang="fr-FR" sz="1800" dirty="0">
                <a:latin typeface="Courier New" panose="02070309020205020404" pitchFamily="49" charset="0"/>
                <a:cs typeface="Courier New" panose="02070309020205020404" pitchFamily="49" charset="0"/>
              </a:rPr>
              <a:t>(x=</a:t>
            </a:r>
            <a:r>
              <a:rPr lang="en-US" sz="1800" dirty="0" err="1">
                <a:latin typeface="Courier New" panose="02070309020205020404" pitchFamily="49" charset="0"/>
                <a:cs typeface="Courier New" panose="02070309020205020404" pitchFamily="49" charset="0"/>
              </a:rPr>
              <a:t>liste_x</a:t>
            </a:r>
            <a:r>
              <a:rPr lang="en-US" sz="1800" dirty="0">
                <a:latin typeface="Courier New" panose="02070309020205020404" pitchFamily="49" charset="0"/>
                <a:cs typeface="Courier New" panose="02070309020205020404" pitchFamily="49" charset="0"/>
              </a:rPr>
              <a:t>, </a:t>
            </a:r>
            <a:r>
              <a:rPr lang="fr-FR" sz="1800" dirty="0">
                <a:latin typeface="Courier New" panose="02070309020205020404" pitchFamily="49" charset="0"/>
                <a:cs typeface="Courier New" panose="02070309020205020404" pitchFamily="49" charset="0"/>
              </a:rPr>
              <a:t>y=</a:t>
            </a:r>
            <a:r>
              <a:rPr lang="fr-FR" sz="1800" dirty="0" err="1">
                <a:latin typeface="Courier New" panose="02070309020205020404" pitchFamily="49" charset="0"/>
                <a:cs typeface="Courier New" panose="02070309020205020404" pitchFamily="49" charset="0"/>
              </a:rPr>
              <a:t>liste_y</a:t>
            </a:r>
            <a:r>
              <a:rPr lang="fr-FR" sz="1800" dirty="0">
                <a:latin typeface="Courier New" panose="02070309020205020404" pitchFamily="49" charset="0"/>
                <a:cs typeface="Courier New" panose="02070309020205020404" pitchFamily="49" charset="0"/>
              </a:rPr>
              <a:t>, z=</a:t>
            </a:r>
            <a:r>
              <a:rPr lang="fr-FR" sz="1800" dirty="0" err="1">
                <a:latin typeface="Courier New" panose="02070309020205020404" pitchFamily="49" charset="0"/>
                <a:cs typeface="Courier New" panose="02070309020205020404" pitchFamily="49" charset="0"/>
              </a:rPr>
              <a:t>matrix_yx</a:t>
            </a:r>
            <a:r>
              <a:rPr lang="fr-FR" sz="1800" dirty="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a:t>
            </a:r>
          </a:p>
          <a:p>
            <a:pPr marL="685800"/>
            <a:r>
              <a:rPr lang="fr-FR" dirty="0"/>
              <a:t>Montrer le diagramme</a:t>
            </a:r>
          </a:p>
          <a:p>
            <a:pPr marL="1028700" lvl="2" indent="0">
              <a:buNone/>
            </a:pPr>
            <a:r>
              <a:rPr lang="fr-FR" sz="1800" dirty="0" err="1">
                <a:latin typeface="Courier New" panose="02070309020205020404" pitchFamily="49" charset="0"/>
                <a:cs typeface="Courier New" panose="02070309020205020404" pitchFamily="49" charset="0"/>
              </a:rPr>
              <a:t>fig.show</a:t>
            </a:r>
            <a:r>
              <a:rPr lang="fr-FR" sz="1800" dirty="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685800"/>
            <a:endParaRPr lang="fr-FR" dirty="0"/>
          </a:p>
          <a:p>
            <a:pPr marL="914400" lvl="2" indent="0">
              <a:buNone/>
            </a:pPr>
            <a:endParaRPr lang="fr-FR" sz="2000" dirty="0">
              <a:cs typeface="Courier New" panose="02070309020205020404" pitchFamily="49" charset="0"/>
            </a:endParaRPr>
          </a:p>
        </p:txBody>
      </p:sp>
    </p:spTree>
    <p:extLst>
      <p:ext uri="{BB962C8B-B14F-4D97-AF65-F5344CB8AC3E}">
        <p14:creationId xmlns:p14="http://schemas.microsoft.com/office/powerpoint/2010/main" val="29283334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Création de graphes avec </a:t>
            </a:r>
            <a:r>
              <a:rPr lang="fr-FR" dirty="0" err="1"/>
              <a:t>plotly</a:t>
            </a:r>
            <a:r>
              <a:rPr lang="fr-FR" dirty="0"/>
              <a:t> : style</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107950" y="910827"/>
            <a:ext cx="11976100" cy="5947173"/>
          </a:xfrm>
        </p:spPr>
        <p:txBody>
          <a:bodyPr>
            <a:normAutofit/>
          </a:bodyPr>
          <a:lstStyle/>
          <a:p>
            <a:endParaRPr lang="fr-FR" dirty="0"/>
          </a:p>
          <a:p>
            <a:r>
              <a:rPr lang="fr-FR" dirty="0"/>
              <a:t>Avant l’instruction </a:t>
            </a:r>
            <a:r>
              <a:rPr lang="fr-FR" sz="1800" dirty="0" err="1">
                <a:latin typeface="Courier New" panose="02070309020205020404" pitchFamily="49" charset="0"/>
                <a:cs typeface="Courier New" panose="02070309020205020404" pitchFamily="49" charset="0"/>
              </a:rPr>
              <a:t>fig.show</a:t>
            </a:r>
            <a:r>
              <a:rPr lang="fr-FR" sz="1800" dirty="0">
                <a:latin typeface="Courier New" panose="02070309020205020404" pitchFamily="49" charset="0"/>
                <a:cs typeface="Courier New" panose="02070309020205020404" pitchFamily="49" charset="0"/>
              </a:rPr>
              <a:t>()</a:t>
            </a:r>
            <a:endParaRPr lang="fr-FR" dirty="0">
              <a:latin typeface="Courier New" panose="02070309020205020404" pitchFamily="49" charset="0"/>
              <a:cs typeface="Courier New" panose="02070309020205020404" pitchFamily="49" charset="0"/>
            </a:endParaRPr>
          </a:p>
          <a:p>
            <a:r>
              <a:rPr lang="fr-FR" dirty="0" err="1"/>
              <a:t>plotly.express</a:t>
            </a:r>
            <a:r>
              <a:rPr lang="fr-FR" dirty="0"/>
              <a:t> : au sein de l’instruction principale</a:t>
            </a:r>
          </a:p>
          <a:p>
            <a:pPr marL="914400" lvl="2" indent="0">
              <a:buNone/>
            </a:pPr>
            <a:r>
              <a:rPr lang="fr-FR" sz="1800" dirty="0" err="1">
                <a:latin typeface="Courier New" panose="02070309020205020404" pitchFamily="49" charset="0"/>
                <a:cs typeface="Courier New" panose="02070309020205020404" pitchFamily="49" charset="0"/>
              </a:rPr>
              <a:t>fig</a:t>
            </a:r>
            <a:r>
              <a:rPr lang="fr-FR" sz="1800" dirty="0">
                <a:latin typeface="Courier New" panose="02070309020205020404" pitchFamily="49" charset="0"/>
                <a:cs typeface="Courier New" panose="02070309020205020404" pitchFamily="49" charset="0"/>
              </a:rPr>
              <a:t> = </a:t>
            </a:r>
            <a:r>
              <a:rPr lang="fr-FR" sz="1800" dirty="0" err="1">
                <a:latin typeface="Courier New" panose="02070309020205020404" pitchFamily="49" charset="0"/>
                <a:cs typeface="Courier New" panose="02070309020205020404" pitchFamily="49" charset="0"/>
              </a:rPr>
              <a:t>px.</a:t>
            </a:r>
            <a:r>
              <a:rPr lang="fr-FR" sz="1800" i="1" dirty="0" err="1">
                <a:latin typeface="Courier New" panose="02070309020205020404" pitchFamily="49" charset="0"/>
                <a:cs typeface="Courier New" panose="02070309020205020404" pitchFamily="49" charset="0"/>
              </a:rPr>
              <a:t>nom_figure</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df</a:t>
            </a:r>
            <a:r>
              <a:rPr lang="fr-FR" sz="1800" dirty="0">
                <a:latin typeface="Courier New" panose="02070309020205020404" pitchFamily="49" charset="0"/>
                <a:cs typeface="Courier New" panose="02070309020205020404" pitchFamily="49" charset="0"/>
              </a:rPr>
              <a:t>, x=</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nom_colonne</a:t>
            </a:r>
            <a:r>
              <a:rPr lang="en-US" sz="1800" dirty="0">
                <a:latin typeface="Courier New" panose="02070309020205020404" pitchFamily="49" charset="0"/>
                <a:cs typeface="Courier New" panose="02070309020205020404" pitchFamily="49" charset="0"/>
              </a:rPr>
              <a:t>', …,</a:t>
            </a:r>
          </a:p>
          <a:p>
            <a:pPr marL="914400" lvl="2" indent="0">
              <a:buNone/>
            </a:pPr>
            <a:r>
              <a:rPr lang="en-US" sz="1800" dirty="0">
                <a:latin typeface="Courier New" panose="02070309020205020404" pitchFamily="49" charset="0"/>
                <a:cs typeface="Courier New" panose="02070309020205020404" pitchFamily="49" charset="0"/>
              </a:rPr>
              <a:t>      title=title, width=</a:t>
            </a:r>
            <a:r>
              <a:rPr lang="en-US" sz="1800" dirty="0" err="1">
                <a:latin typeface="Courier New" panose="02070309020205020404" pitchFamily="49" charset="0"/>
                <a:cs typeface="Courier New" panose="02070309020205020404" pitchFamily="49" charset="0"/>
              </a:rPr>
              <a:t>largeur_px</a:t>
            </a:r>
            <a:r>
              <a:rPr lang="en-US" sz="1800" dirty="0">
                <a:latin typeface="Courier New" panose="02070309020205020404" pitchFamily="49" charset="0"/>
                <a:cs typeface="Courier New" panose="02070309020205020404" pitchFamily="49" charset="0"/>
              </a:rPr>
              <a:t>, height=</a:t>
            </a:r>
            <a:r>
              <a:rPr lang="en-US" sz="1800" dirty="0" err="1">
                <a:latin typeface="Courier New" panose="02070309020205020404" pitchFamily="49" charset="0"/>
                <a:cs typeface="Courier New" panose="02070309020205020404" pitchFamily="49" charset="0"/>
              </a:rPr>
              <a:t>hauteur_px</a:t>
            </a:r>
            <a:r>
              <a:rPr lang="en-US" sz="1800" dirty="0">
                <a:latin typeface="Courier New" panose="02070309020205020404" pitchFamily="49" charset="0"/>
                <a:cs typeface="Courier New" panose="02070309020205020404" pitchFamily="49" charset="0"/>
              </a:rPr>
              <a:t>,, )</a:t>
            </a:r>
          </a:p>
          <a:p>
            <a:r>
              <a:rPr lang="fr-FR" dirty="0" err="1"/>
              <a:t>plotly.go</a:t>
            </a:r>
            <a:r>
              <a:rPr lang="fr-FR" dirty="0"/>
              <a:t>  : instruction supplémentaire</a:t>
            </a:r>
          </a:p>
          <a:p>
            <a:pPr marL="914400" lvl="2" indent="0">
              <a:buNone/>
            </a:pPr>
            <a:r>
              <a:rPr lang="en-US" sz="1800" dirty="0" err="1">
                <a:latin typeface="Courier New" panose="02070309020205020404" pitchFamily="49" charset="0"/>
                <a:cs typeface="Courier New" panose="02070309020205020404" pitchFamily="49" charset="0"/>
              </a:rPr>
              <a:t>fig.update_layout</a:t>
            </a:r>
            <a:r>
              <a:rPr lang="en-US" sz="1800" dirty="0">
                <a:latin typeface="Courier New" panose="02070309020205020404" pitchFamily="49" charset="0"/>
                <a:cs typeface="Courier New" panose="02070309020205020404" pitchFamily="49" charset="0"/>
              </a:rPr>
              <a:t>(title=title, </a:t>
            </a:r>
          </a:p>
          <a:p>
            <a:pPr marL="914400" lvl="2"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xaxis_title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titre_axe_x</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yaxis_title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titre_axe_y</a:t>
            </a:r>
            <a:r>
              <a:rPr lang="en-US" sz="1800" dirty="0">
                <a:latin typeface="Courier New" panose="02070309020205020404" pitchFamily="49" charset="0"/>
                <a:cs typeface="Courier New" panose="02070309020205020404" pitchFamily="49" charset="0"/>
              </a:rPr>
              <a:t>, </a:t>
            </a:r>
          </a:p>
          <a:p>
            <a:pPr marL="914400" lvl="2"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autosize</a:t>
            </a:r>
            <a:r>
              <a:rPr lang="en-US" sz="1800" dirty="0">
                <a:latin typeface="Courier New" panose="02070309020205020404" pitchFamily="49" charset="0"/>
                <a:cs typeface="Courier New" panose="02070309020205020404" pitchFamily="49" charset="0"/>
              </a:rPr>
              <a:t>=False, width=</a:t>
            </a:r>
            <a:r>
              <a:rPr lang="en-US" sz="1800" dirty="0" err="1">
                <a:latin typeface="Courier New" panose="02070309020205020404" pitchFamily="49" charset="0"/>
                <a:cs typeface="Courier New" panose="02070309020205020404" pitchFamily="49" charset="0"/>
              </a:rPr>
              <a:t>largeur_px</a:t>
            </a:r>
            <a:r>
              <a:rPr lang="en-US" sz="1800" dirty="0">
                <a:latin typeface="Courier New" panose="02070309020205020404" pitchFamily="49" charset="0"/>
                <a:cs typeface="Courier New" panose="02070309020205020404" pitchFamily="49" charset="0"/>
              </a:rPr>
              <a:t>, height=</a:t>
            </a:r>
            <a:r>
              <a:rPr lang="en-US" sz="1800" dirty="0" err="1">
                <a:latin typeface="Courier New" panose="02070309020205020404" pitchFamily="49" charset="0"/>
                <a:cs typeface="Courier New" panose="02070309020205020404" pitchFamily="49" charset="0"/>
              </a:rPr>
              <a:t>hauteur_px</a:t>
            </a:r>
            <a:r>
              <a:rPr lang="en-US" sz="1800" dirty="0">
                <a:latin typeface="Courier New" panose="02070309020205020404" pitchFamily="49" charset="0"/>
                <a:cs typeface="Courier New" panose="02070309020205020404" pitchFamily="49" charset="0"/>
              </a:rPr>
              <a:t>,</a:t>
            </a:r>
          </a:p>
          <a:p>
            <a:pPr marL="914400" lvl="2" indent="0">
              <a:buNone/>
            </a:pPr>
            <a:r>
              <a:rPr lang="en-US" sz="1800" dirty="0">
                <a:latin typeface="Courier New" panose="02070309020205020404" pitchFamily="49" charset="0"/>
                <a:cs typeface="Courier New" panose="02070309020205020404" pitchFamily="49" charset="0"/>
              </a:rPr>
              <a:t>                  font=</a:t>
            </a:r>
            <a:r>
              <a:rPr lang="en-US" sz="1800" dirty="0" err="1">
                <a:latin typeface="Courier New" panose="02070309020205020404" pitchFamily="49" charset="0"/>
                <a:cs typeface="Courier New" panose="02070309020205020404" pitchFamily="49" charset="0"/>
              </a:rPr>
              <a:t>dict</a:t>
            </a:r>
            <a:r>
              <a:rPr lang="en-US" sz="1800" dirty="0">
                <a:latin typeface="Courier New" panose="02070309020205020404" pitchFamily="49" charset="0"/>
                <a:cs typeface="Courier New" panose="02070309020205020404" pitchFamily="49" charset="0"/>
              </a:rPr>
              <a:t>(size=</a:t>
            </a:r>
            <a:r>
              <a:rPr lang="en-US" sz="1800" dirty="0" err="1">
                <a:latin typeface="Courier New" panose="02070309020205020404" pitchFamily="49" charset="0"/>
                <a:cs typeface="Courier New" panose="02070309020205020404" pitchFamily="49" charset="0"/>
              </a:rPr>
              <a:t>taille_police</a:t>
            </a:r>
            <a:r>
              <a:rPr lang="en-US" sz="1800" dirty="0">
                <a:latin typeface="Courier New" panose="02070309020205020404" pitchFamily="49" charset="0"/>
                <a:cs typeface="Courier New" panose="02070309020205020404" pitchFamily="49" charset="0"/>
              </a:rPr>
              <a:t>))</a:t>
            </a:r>
          </a:p>
          <a:p>
            <a:pPr marL="685800"/>
            <a:r>
              <a:rPr lang="fr-FR" dirty="0"/>
              <a:t>Pour empiler sur un histogramme ou  des barres avec </a:t>
            </a:r>
            <a:r>
              <a:rPr lang="fr-FR" dirty="0" err="1"/>
              <a:t>plotly.go</a:t>
            </a:r>
            <a:endParaRPr lang="fr-FR" dirty="0"/>
          </a:p>
          <a:p>
            <a:pPr marL="1028700" lvl="1"/>
            <a:r>
              <a:rPr lang="fr-FR" dirty="0"/>
              <a:t>Créer autant de </a:t>
            </a:r>
            <a:r>
              <a:rPr lang="fr-FR" dirty="0" err="1"/>
              <a:t>add_trace</a:t>
            </a:r>
            <a:r>
              <a:rPr lang="fr-FR" dirty="0"/>
              <a:t> (et de listes) que de catégories à empiler, puis :</a:t>
            </a:r>
          </a:p>
          <a:p>
            <a:pPr marL="685800" lvl="1"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fig.update_layout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barmode</a:t>
            </a:r>
            <a:r>
              <a:rPr lang="en-US" sz="1800" dirty="0">
                <a:latin typeface="Courier New" panose="02070309020205020404" pitchFamily="49" charset="0"/>
                <a:cs typeface="Courier New" panose="02070309020205020404" pitchFamily="49" charset="0"/>
              </a:rPr>
              <a:t>='stack') </a:t>
            </a:r>
          </a:p>
          <a:p>
            <a:pPr marL="1028700" lvl="1"/>
            <a:endParaRPr lang="fr-FR" dirty="0"/>
          </a:p>
          <a:p>
            <a:pPr marL="685800"/>
            <a:endParaRPr lang="fr-FR" dirty="0"/>
          </a:p>
          <a:p>
            <a:pPr marL="914400" lvl="2" indent="0">
              <a:buNone/>
            </a:pPr>
            <a:endParaRPr lang="fr-FR" sz="2000" dirty="0">
              <a:cs typeface="Courier New" panose="02070309020205020404" pitchFamily="49" charset="0"/>
            </a:endParaRPr>
          </a:p>
        </p:txBody>
      </p:sp>
    </p:spTree>
    <p:extLst>
      <p:ext uri="{BB962C8B-B14F-4D97-AF65-F5344CB8AC3E}">
        <p14:creationId xmlns:p14="http://schemas.microsoft.com/office/powerpoint/2010/main" val="6848542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26BEC-9F1B-4175-992D-1130D91685EE}"/>
              </a:ext>
            </a:extLst>
          </p:cNvPr>
          <p:cNvSpPr>
            <a:spLocks noGrp="1"/>
          </p:cNvSpPr>
          <p:nvPr>
            <p:ph type="title"/>
          </p:nvPr>
        </p:nvSpPr>
        <p:spPr/>
        <p:txBody>
          <a:bodyPr>
            <a:normAutofit fontScale="90000"/>
          </a:bodyPr>
          <a:lstStyle/>
          <a:p>
            <a:r>
              <a:rPr lang="fr-FR" dirty="0"/>
              <a:t>Bibliographie</a:t>
            </a:r>
          </a:p>
        </p:txBody>
      </p:sp>
      <p:sp>
        <p:nvSpPr>
          <p:cNvPr id="3" name="Content Placeholder 2">
            <a:extLst>
              <a:ext uri="{FF2B5EF4-FFF2-40B4-BE49-F238E27FC236}">
                <a16:creationId xmlns:a16="http://schemas.microsoft.com/office/drawing/2014/main" id="{1BB96097-AFDB-4279-A89A-917AE182C5E0}"/>
              </a:ext>
            </a:extLst>
          </p:cNvPr>
          <p:cNvSpPr>
            <a:spLocks noGrp="1"/>
          </p:cNvSpPr>
          <p:nvPr>
            <p:ph idx="1"/>
          </p:nvPr>
        </p:nvSpPr>
        <p:spPr>
          <a:xfrm>
            <a:off x="101600" y="1047663"/>
            <a:ext cx="11761536" cy="5162839"/>
          </a:xfrm>
        </p:spPr>
        <p:txBody>
          <a:bodyPr>
            <a:normAutofit/>
          </a:bodyPr>
          <a:lstStyle/>
          <a:p>
            <a:pPr lvl="1"/>
            <a:r>
              <a:rPr lang="en-US" dirty="0"/>
              <a:t>Bengfort, B., </a:t>
            </a:r>
            <a:r>
              <a:rPr lang="en-US" dirty="0" err="1"/>
              <a:t>Bilbro</a:t>
            </a:r>
            <a:r>
              <a:rPr lang="en-US" dirty="0"/>
              <a:t>, R. &amp; Ojeda, T., 2018, </a:t>
            </a:r>
            <a:r>
              <a:rPr lang="en-US" i="1" dirty="0"/>
              <a:t>Applied Text Analysis with Python</a:t>
            </a:r>
            <a:r>
              <a:rPr lang="en-US" dirty="0"/>
              <a:t>, O’Reilly. </a:t>
            </a:r>
            <a:endParaRPr lang="fr-FR" dirty="0"/>
          </a:p>
          <a:p>
            <a:pPr lvl="1"/>
            <a:r>
              <a:rPr lang="fr-FR" dirty="0" err="1"/>
              <a:t>Cointet</a:t>
            </a:r>
            <a:r>
              <a:rPr lang="fr-FR" dirty="0"/>
              <a:t>, J-Ph., 2017</a:t>
            </a:r>
            <a:r>
              <a:rPr lang="fr-FR" i="1" dirty="0"/>
              <a:t>, La cartographie des traces textuelles comme méthodologie d’enquête en sciences sociales, Mémoire, </a:t>
            </a:r>
            <a:r>
              <a:rPr lang="fr-FR" dirty="0"/>
              <a:t>ENS / PSL.</a:t>
            </a:r>
          </a:p>
          <a:p>
            <a:pPr lvl="1"/>
            <a:r>
              <a:rPr lang="en-US" dirty="0"/>
              <a:t>Deng, L. &amp; Liu, Y., 2019, </a:t>
            </a:r>
            <a:r>
              <a:rPr lang="en-US" i="1" dirty="0"/>
              <a:t>Deep Learning in Natural Language Processing</a:t>
            </a:r>
            <a:r>
              <a:rPr lang="en-US" dirty="0"/>
              <a:t>, Springer.</a:t>
            </a:r>
            <a:endParaRPr lang="fr-FR" dirty="0"/>
          </a:p>
          <a:p>
            <a:pPr lvl="1"/>
            <a:r>
              <a:rPr lang="en-US" dirty="0"/>
              <a:t>Eisenstein, J., 2019, </a:t>
            </a:r>
            <a:r>
              <a:rPr lang="en-US" i="1" dirty="0"/>
              <a:t>Introduction to Natural Language Processing</a:t>
            </a:r>
            <a:r>
              <a:rPr lang="en-US" dirty="0"/>
              <a:t>, the MIT Press</a:t>
            </a:r>
            <a:endParaRPr lang="fr-FR" dirty="0"/>
          </a:p>
          <a:p>
            <a:pPr lvl="1"/>
            <a:r>
              <a:rPr lang="en-US" dirty="0" err="1"/>
              <a:t>Jurafsky</a:t>
            </a:r>
            <a:r>
              <a:rPr lang="en-US" dirty="0"/>
              <a:t>, D. &amp; Martin, J.H., 2021, </a:t>
            </a:r>
            <a:r>
              <a:rPr lang="en-US" i="1" dirty="0"/>
              <a:t>Speech and Language Processing</a:t>
            </a:r>
            <a:r>
              <a:rPr lang="en-US" dirty="0"/>
              <a:t>, 3</a:t>
            </a:r>
            <a:r>
              <a:rPr lang="en-US" baseline="30000" dirty="0"/>
              <a:t>rd</a:t>
            </a:r>
            <a:r>
              <a:rPr lang="en-US" dirty="0"/>
              <a:t> Edition draft, at </a:t>
            </a:r>
            <a:r>
              <a:rPr lang="en-US" u="sng" dirty="0">
                <a:hlinkClick r:id="rId2"/>
              </a:rPr>
              <a:t>https://web.stanford.edu/~jurafsky/slp3/</a:t>
            </a:r>
            <a:r>
              <a:rPr lang="en-US" dirty="0"/>
              <a:t>.</a:t>
            </a:r>
            <a:endParaRPr lang="fr-FR" dirty="0"/>
          </a:p>
          <a:p>
            <a:pPr lvl="1"/>
            <a:r>
              <a:rPr lang="fr-FR" dirty="0" err="1"/>
              <a:t>Kurdi</a:t>
            </a:r>
            <a:r>
              <a:rPr lang="fr-FR" dirty="0"/>
              <a:t>, M. Z., 2017, </a:t>
            </a:r>
            <a:r>
              <a:rPr lang="fr-FR" i="1" dirty="0"/>
              <a:t>Natural </a:t>
            </a:r>
            <a:r>
              <a:rPr lang="fr-FR" i="1" dirty="0" err="1"/>
              <a:t>Language</a:t>
            </a:r>
            <a:r>
              <a:rPr lang="fr-FR" i="1" dirty="0"/>
              <a:t> </a:t>
            </a:r>
            <a:r>
              <a:rPr lang="fr-FR" i="1" dirty="0" err="1"/>
              <a:t>Processing</a:t>
            </a:r>
            <a:r>
              <a:rPr lang="fr-FR" i="1" dirty="0"/>
              <a:t> and </a:t>
            </a:r>
            <a:r>
              <a:rPr lang="fr-FR" i="1" dirty="0" err="1"/>
              <a:t>Computational</a:t>
            </a:r>
            <a:r>
              <a:rPr lang="fr-FR" i="1" dirty="0"/>
              <a:t> </a:t>
            </a:r>
            <a:r>
              <a:rPr lang="fr-FR" i="1" dirty="0" err="1"/>
              <a:t>Linguistics</a:t>
            </a:r>
            <a:r>
              <a:rPr lang="fr-FR" i="1" dirty="0"/>
              <a:t> 2: </a:t>
            </a:r>
            <a:r>
              <a:rPr lang="fr-FR" i="1" dirty="0" err="1"/>
              <a:t>Semantics</a:t>
            </a:r>
            <a:r>
              <a:rPr lang="fr-FR" i="1" dirty="0"/>
              <a:t>, </a:t>
            </a:r>
            <a:r>
              <a:rPr lang="fr-FR" i="1" dirty="0" err="1"/>
              <a:t>Discourse</a:t>
            </a:r>
            <a:r>
              <a:rPr lang="fr-FR" i="1" dirty="0"/>
              <a:t> and Applications</a:t>
            </a:r>
            <a:r>
              <a:rPr lang="fr-FR" dirty="0"/>
              <a:t>, </a:t>
            </a:r>
            <a:r>
              <a:rPr lang="fr-FR" dirty="0" err="1"/>
              <a:t>Wiley</a:t>
            </a:r>
            <a:endParaRPr lang="en-US" dirty="0"/>
          </a:p>
          <a:p>
            <a:pPr lvl="1"/>
            <a:r>
              <a:rPr lang="en-US" dirty="0" err="1"/>
              <a:t>Riddel</a:t>
            </a:r>
            <a:r>
              <a:rPr lang="en-US" dirty="0"/>
              <a:t>, A., 2014, </a:t>
            </a:r>
            <a:r>
              <a:rPr lang="en-US" i="1" dirty="0"/>
              <a:t>Text Analysis with Topic Models for the Humanities and Social Sciences</a:t>
            </a:r>
            <a:r>
              <a:rPr lang="en-US" dirty="0"/>
              <a:t>, at </a:t>
            </a:r>
            <a:r>
              <a:rPr lang="en-US" u="sng" dirty="0">
                <a:hlinkClick r:id="rId3"/>
              </a:rPr>
              <a:t>https://liferay.de.dariah.eu/tatom/</a:t>
            </a:r>
            <a:r>
              <a:rPr lang="en-US" dirty="0"/>
              <a:t>.</a:t>
            </a:r>
            <a:endParaRPr lang="fr-FR" dirty="0"/>
          </a:p>
          <a:p>
            <a:endParaRPr lang="fr-FR" dirty="0"/>
          </a:p>
        </p:txBody>
      </p:sp>
    </p:spTree>
    <p:extLst>
      <p:ext uri="{BB962C8B-B14F-4D97-AF65-F5344CB8AC3E}">
        <p14:creationId xmlns:p14="http://schemas.microsoft.com/office/powerpoint/2010/main" val="971346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137787" y="136525"/>
            <a:ext cx="10651178" cy="657557"/>
          </a:xfrm>
        </p:spPr>
        <p:txBody>
          <a:bodyPr>
            <a:normAutofit fontScale="90000"/>
          </a:bodyPr>
          <a:lstStyle/>
          <a:p>
            <a:r>
              <a:rPr lang="fr-FR" dirty="0"/>
              <a:t>Plongements de mots (</a:t>
            </a:r>
            <a:r>
              <a:rPr lang="fr-FR" i="1" dirty="0" err="1"/>
              <a:t>word</a:t>
            </a:r>
            <a:r>
              <a:rPr lang="fr-FR" i="1" dirty="0"/>
              <a:t> </a:t>
            </a:r>
            <a:r>
              <a:rPr lang="fr-FR" i="1" dirty="0" err="1"/>
              <a:t>embeddings</a:t>
            </a:r>
            <a:r>
              <a:rPr lang="fr-FR" dirty="0"/>
              <a:t>)</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37787" y="977003"/>
            <a:ext cx="12054213" cy="2329327"/>
          </a:xfrm>
        </p:spPr>
        <p:txBody>
          <a:bodyPr>
            <a:normAutofit/>
          </a:bodyPr>
          <a:lstStyle/>
          <a:p>
            <a:r>
              <a:rPr lang="fr-FR" dirty="0"/>
              <a:t>On peut utiliser une représentation distribuée pour les termes, on parle alors de </a:t>
            </a:r>
            <a:r>
              <a:rPr lang="fr-FR" b="1" dirty="0"/>
              <a:t>plongements de mots </a:t>
            </a:r>
            <a:r>
              <a:rPr lang="fr-FR" dirty="0"/>
              <a:t>(</a:t>
            </a:r>
            <a:r>
              <a:rPr lang="fr-FR" b="1" i="1" dirty="0" err="1"/>
              <a:t>word</a:t>
            </a:r>
            <a:r>
              <a:rPr lang="fr-FR" b="1" i="1" dirty="0"/>
              <a:t> </a:t>
            </a:r>
            <a:r>
              <a:rPr lang="fr-FR" b="1" i="1" dirty="0" err="1"/>
              <a:t>embeddings</a:t>
            </a:r>
            <a:r>
              <a:rPr lang="fr-FR" dirty="0"/>
              <a:t>)</a:t>
            </a:r>
          </a:p>
          <a:p>
            <a:pPr lvl="1"/>
            <a:r>
              <a:rPr lang="fr-FR" dirty="0"/>
              <a:t>La représentation </a:t>
            </a:r>
            <a:r>
              <a:rPr lang="fr-FR" b="1" dirty="0"/>
              <a:t>symbolique</a:t>
            </a:r>
            <a:r>
              <a:rPr lang="fr-FR" dirty="0"/>
              <a:t> fait appel à un vecteur « tout ou rien » (</a:t>
            </a:r>
            <a:r>
              <a:rPr lang="fr-FR" b="1" i="1" dirty="0" err="1"/>
              <a:t>one-hot</a:t>
            </a:r>
            <a:r>
              <a:rPr lang="fr-FR" b="1" i="1" dirty="0"/>
              <a:t> </a:t>
            </a:r>
            <a:r>
              <a:rPr lang="fr-FR" b="1" i="1" dirty="0" err="1"/>
              <a:t>vector</a:t>
            </a:r>
            <a:r>
              <a:rPr lang="fr-FR" dirty="0"/>
              <a:t>) pour chaque terme dans l’espace des termes, 1 au niveau du terme lui-même, 0 ailleurs</a:t>
            </a:r>
          </a:p>
          <a:p>
            <a:pPr lvl="1"/>
            <a:r>
              <a:rPr lang="fr-FR" dirty="0"/>
              <a:t>La représentation </a:t>
            </a:r>
            <a:r>
              <a:rPr lang="fr-FR" b="1" dirty="0"/>
              <a:t>distribuée</a:t>
            </a:r>
            <a:r>
              <a:rPr lang="fr-FR" dirty="0"/>
              <a:t> distribue chaque terme sur </a:t>
            </a:r>
            <a:r>
              <a:rPr lang="fr-FR" b="1" dirty="0"/>
              <a:t>l’ensemble des D dimensions sémantiques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7FB203-D953-4DCA-9804-C60AD478B72E}"/>
                  </a:ext>
                </a:extLst>
              </p:cNvPr>
              <p:cNvSpPr txBox="1"/>
              <p:nvPr/>
            </p:nvSpPr>
            <p:spPr>
              <a:xfrm>
                <a:off x="1613668" y="4597348"/>
                <a:ext cx="1985788" cy="16607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r>
                              <m:rPr>
                                <m:brk m:alnAt="7"/>
                              </m:rPr>
                              <a:rPr lang="fr-FR" b="0" i="1" smtClean="0">
                                <a:latin typeface="Cambria Math" panose="02040503050406030204" pitchFamily="18" charset="0"/>
                              </a:rPr>
                              <m:t>1</m:t>
                            </m:r>
                          </m:e>
                          <m:e>
                            <m:r>
                              <a:rPr lang="fr-FR" b="0" i="1" smtClean="0">
                                <a:latin typeface="Cambria Math" panose="02040503050406030204" pitchFamily="18" charset="0"/>
                              </a:rPr>
                              <m:t>0</m:t>
                            </m:r>
                          </m:e>
                          <m:e>
                            <m:r>
                              <a:rPr lang="fr-FR" i="1">
                                <a:latin typeface="Cambria Math" panose="02040503050406030204" pitchFamily="18" charset="0"/>
                              </a:rPr>
                              <m:t>…</m:t>
                            </m:r>
                          </m:e>
                          <m:e>
                            <m:r>
                              <a:rPr lang="fr-FR" b="0" i="1" smtClean="0">
                                <a:latin typeface="Cambria Math" panose="02040503050406030204" pitchFamily="18" charset="0"/>
                              </a:rPr>
                              <m:t>0</m:t>
                            </m:r>
                          </m:e>
                        </m:mr>
                        <m:mr>
                          <m:e>
                            <m:r>
                              <a:rPr lang="fr-FR" b="0" i="1" smtClean="0">
                                <a:latin typeface="Cambria Math" panose="02040503050406030204" pitchFamily="18" charset="0"/>
                              </a:rPr>
                              <m:t>0</m:t>
                            </m:r>
                          </m:e>
                          <m:e>
                            <m:r>
                              <a:rPr lang="fr-FR" b="0" i="1" smtClean="0">
                                <a:latin typeface="Cambria Math" panose="02040503050406030204" pitchFamily="18" charset="0"/>
                              </a:rPr>
                              <m:t>1</m:t>
                            </m:r>
                          </m:e>
                          <m:e>
                            <m:r>
                              <a:rPr lang="fr-FR" i="1">
                                <a:latin typeface="Cambria Math" panose="02040503050406030204" pitchFamily="18" charset="0"/>
                              </a:rPr>
                              <m:t>.</m:t>
                            </m:r>
                          </m:e>
                          <m:e>
                            <m:r>
                              <a:rPr lang="fr-FR" b="0" i="1" smtClean="0">
                                <a:latin typeface="Cambria Math" panose="02040503050406030204" pitchFamily="18" charset="0"/>
                              </a:rPr>
                              <m:t>0</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b="0" i="1" smtClean="0">
                                <a:latin typeface="Cambria Math" panose="02040503050406030204" pitchFamily="18" charset="0"/>
                              </a:rPr>
                              <m:t>0</m:t>
                            </m:r>
                          </m:e>
                          <m:e>
                            <m:r>
                              <a:rPr lang="fr-FR" b="0" i="1" smtClean="0">
                                <a:latin typeface="Cambria Math" panose="02040503050406030204" pitchFamily="18" charset="0"/>
                              </a:rPr>
                              <m:t>0</m:t>
                            </m:r>
                          </m:e>
                          <m:e>
                            <m:r>
                              <a:rPr lang="fr-FR" i="1">
                                <a:latin typeface="Cambria Math" panose="02040503050406030204" pitchFamily="18" charset="0"/>
                              </a:rPr>
                              <m:t>…</m:t>
                            </m:r>
                          </m:e>
                          <m:e>
                            <m:r>
                              <a:rPr lang="fr-FR" b="0" i="1" smtClean="0">
                                <a:latin typeface="Cambria Math" panose="02040503050406030204" pitchFamily="18" charset="0"/>
                              </a:rPr>
                              <m:t>1</m:t>
                            </m:r>
                          </m:e>
                        </m:mr>
                      </m:m>
                    </m:oMath>
                  </m:oMathPara>
                </a14:m>
                <a:endParaRPr lang="fr-FR" dirty="0"/>
              </a:p>
            </p:txBody>
          </p:sp>
        </mc:Choice>
        <mc:Fallback xmlns="">
          <p:sp>
            <p:nvSpPr>
              <p:cNvPr id="4" name="TextBox 3">
                <a:extLst>
                  <a:ext uri="{FF2B5EF4-FFF2-40B4-BE49-F238E27FC236}">
                    <a16:creationId xmlns:a16="http://schemas.microsoft.com/office/drawing/2014/main" id="{2D7FB203-D953-4DCA-9804-C60AD478B72E}"/>
                  </a:ext>
                </a:extLst>
              </p:cNvPr>
              <p:cNvSpPr txBox="1">
                <a:spLocks noRot="1" noChangeAspect="1" noMove="1" noResize="1" noEditPoints="1" noAdjustHandles="1" noChangeArrowheads="1" noChangeShapeType="1" noTextEdit="1"/>
              </p:cNvSpPr>
              <p:nvPr/>
            </p:nvSpPr>
            <p:spPr>
              <a:xfrm>
                <a:off x="1613668" y="4597348"/>
                <a:ext cx="1985788" cy="1660711"/>
              </a:xfrm>
              <a:prstGeom prst="rect">
                <a:avLst/>
              </a:prstGeom>
              <a:blipFill>
                <a:blip r:embed="rId2"/>
                <a:stretch>
                  <a:fillRect/>
                </a:stretch>
              </a:blipFill>
            </p:spPr>
            <p:txBody>
              <a:bodyPr/>
              <a:lstStyle/>
              <a:p>
                <a:r>
                  <a:rPr lang="fr-FR">
                    <a:noFill/>
                  </a:rPr>
                  <a:t> </a:t>
                </a:r>
              </a:p>
            </p:txBody>
          </p:sp>
        </mc:Fallback>
      </mc:AlternateContent>
      <p:sp>
        <p:nvSpPr>
          <p:cNvPr id="5" name="TextBox 4">
            <a:extLst>
              <a:ext uri="{FF2B5EF4-FFF2-40B4-BE49-F238E27FC236}">
                <a16:creationId xmlns:a16="http://schemas.microsoft.com/office/drawing/2014/main" id="{7B0B7E9E-19BA-486E-9C71-9498E7DF9A9F}"/>
              </a:ext>
            </a:extLst>
          </p:cNvPr>
          <p:cNvSpPr txBox="1"/>
          <p:nvPr/>
        </p:nvSpPr>
        <p:spPr>
          <a:xfrm>
            <a:off x="137786" y="4583866"/>
            <a:ext cx="1306221" cy="1754326"/>
          </a:xfrm>
          <a:prstGeom prst="rect">
            <a:avLst/>
          </a:prstGeom>
          <a:noFill/>
        </p:spPr>
        <p:txBody>
          <a:bodyPr wrap="square" rtlCol="0">
            <a:spAutoFit/>
          </a:bodyPr>
          <a:lstStyle/>
          <a:p>
            <a:pPr algn="r"/>
            <a:r>
              <a:rPr lang="fr-FR" dirty="0"/>
              <a:t>terme 1</a:t>
            </a:r>
          </a:p>
          <a:p>
            <a:pPr algn="r"/>
            <a:r>
              <a:rPr lang="fr-FR" dirty="0"/>
              <a:t>terme 2</a:t>
            </a:r>
          </a:p>
          <a:p>
            <a:pPr algn="r"/>
            <a:r>
              <a:rPr lang="fr-FR" dirty="0"/>
              <a:t>…</a:t>
            </a:r>
          </a:p>
          <a:p>
            <a:pPr algn="r"/>
            <a:r>
              <a:rPr lang="fr-FR" dirty="0"/>
              <a:t>…</a:t>
            </a:r>
          </a:p>
          <a:p>
            <a:pPr algn="r"/>
            <a:r>
              <a:rPr lang="fr-FR" dirty="0"/>
              <a:t>…</a:t>
            </a:r>
          </a:p>
          <a:p>
            <a:pPr algn="r"/>
            <a:r>
              <a:rPr lang="fr-FR" dirty="0"/>
              <a:t>terme V</a:t>
            </a:r>
          </a:p>
        </p:txBody>
      </p:sp>
      <p:sp>
        <p:nvSpPr>
          <p:cNvPr id="6" name="Left Bracket 5">
            <a:extLst>
              <a:ext uri="{FF2B5EF4-FFF2-40B4-BE49-F238E27FC236}">
                <a16:creationId xmlns:a16="http://schemas.microsoft.com/office/drawing/2014/main" id="{D63A7645-9DAF-4A24-B82A-56A5FCB39CFC}"/>
              </a:ext>
            </a:extLst>
          </p:cNvPr>
          <p:cNvSpPr/>
          <p:nvPr/>
        </p:nvSpPr>
        <p:spPr>
          <a:xfrm>
            <a:off x="1637956" y="4542924"/>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7" name="Left Bracket 6">
            <a:extLst>
              <a:ext uri="{FF2B5EF4-FFF2-40B4-BE49-F238E27FC236}">
                <a16:creationId xmlns:a16="http://schemas.microsoft.com/office/drawing/2014/main" id="{0223EED8-F3B5-4914-97D4-8BEC0880F75A}"/>
              </a:ext>
            </a:extLst>
          </p:cNvPr>
          <p:cNvSpPr/>
          <p:nvPr/>
        </p:nvSpPr>
        <p:spPr>
          <a:xfrm rot="10800000">
            <a:off x="3521051" y="4512353"/>
            <a:ext cx="232932"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 name="TextBox 7">
            <a:extLst>
              <a:ext uri="{FF2B5EF4-FFF2-40B4-BE49-F238E27FC236}">
                <a16:creationId xmlns:a16="http://schemas.microsoft.com/office/drawing/2014/main" id="{AC3BF938-22DE-48DF-8AA6-15EDF154E26F}"/>
              </a:ext>
            </a:extLst>
          </p:cNvPr>
          <p:cNvSpPr txBox="1"/>
          <p:nvPr/>
        </p:nvSpPr>
        <p:spPr>
          <a:xfrm rot="18552436">
            <a:off x="1633113" y="3942797"/>
            <a:ext cx="924356" cy="369332"/>
          </a:xfrm>
          <a:prstGeom prst="rect">
            <a:avLst/>
          </a:prstGeom>
          <a:noFill/>
        </p:spPr>
        <p:txBody>
          <a:bodyPr wrap="none" rtlCol="0">
            <a:spAutoFit/>
          </a:bodyPr>
          <a:lstStyle/>
          <a:p>
            <a:r>
              <a:rPr lang="fr-FR" dirty="0"/>
              <a:t>terme 1</a:t>
            </a:r>
          </a:p>
        </p:txBody>
      </p:sp>
      <p:sp>
        <p:nvSpPr>
          <p:cNvPr id="9" name="TextBox 8">
            <a:extLst>
              <a:ext uri="{FF2B5EF4-FFF2-40B4-BE49-F238E27FC236}">
                <a16:creationId xmlns:a16="http://schemas.microsoft.com/office/drawing/2014/main" id="{4CA247FB-5B96-485B-9A1D-A6D44256014E}"/>
              </a:ext>
            </a:extLst>
          </p:cNvPr>
          <p:cNvSpPr txBox="1"/>
          <p:nvPr/>
        </p:nvSpPr>
        <p:spPr>
          <a:xfrm rot="18552436">
            <a:off x="2094479" y="3943351"/>
            <a:ext cx="924356" cy="369332"/>
          </a:xfrm>
          <a:prstGeom prst="rect">
            <a:avLst/>
          </a:prstGeom>
          <a:noFill/>
        </p:spPr>
        <p:txBody>
          <a:bodyPr wrap="none" rtlCol="0">
            <a:spAutoFit/>
          </a:bodyPr>
          <a:lstStyle/>
          <a:p>
            <a:r>
              <a:rPr lang="fr-FR" dirty="0"/>
              <a:t>terme 2</a:t>
            </a:r>
          </a:p>
        </p:txBody>
      </p:sp>
      <p:sp>
        <p:nvSpPr>
          <p:cNvPr id="10" name="TextBox 9">
            <a:extLst>
              <a:ext uri="{FF2B5EF4-FFF2-40B4-BE49-F238E27FC236}">
                <a16:creationId xmlns:a16="http://schemas.microsoft.com/office/drawing/2014/main" id="{FBA513D1-21AF-4516-8FB5-C4E11A991516}"/>
              </a:ext>
            </a:extLst>
          </p:cNvPr>
          <p:cNvSpPr txBox="1"/>
          <p:nvPr/>
        </p:nvSpPr>
        <p:spPr>
          <a:xfrm rot="18552436">
            <a:off x="2947391" y="3987562"/>
            <a:ext cx="981883" cy="369332"/>
          </a:xfrm>
          <a:prstGeom prst="rect">
            <a:avLst/>
          </a:prstGeom>
          <a:noFill/>
        </p:spPr>
        <p:txBody>
          <a:bodyPr wrap="square" rtlCol="0">
            <a:spAutoFit/>
          </a:bodyPr>
          <a:lstStyle/>
          <a:p>
            <a:r>
              <a:rPr lang="fr-FR" dirty="0"/>
              <a:t>terme V</a:t>
            </a:r>
          </a:p>
        </p:txBody>
      </p:sp>
      <p:sp>
        <p:nvSpPr>
          <p:cNvPr id="11" name="Oval 10">
            <a:extLst>
              <a:ext uri="{FF2B5EF4-FFF2-40B4-BE49-F238E27FC236}">
                <a16:creationId xmlns:a16="http://schemas.microsoft.com/office/drawing/2014/main" id="{7248C86C-A7E7-4627-8C0F-E8831C5F562C}"/>
              </a:ext>
            </a:extLst>
          </p:cNvPr>
          <p:cNvSpPr/>
          <p:nvPr/>
        </p:nvSpPr>
        <p:spPr>
          <a:xfrm>
            <a:off x="1379826" y="4881105"/>
            <a:ext cx="2528685" cy="3297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30DB35EE-3AE0-4549-AC12-BE8160F7C001}"/>
                  </a:ext>
                </a:extLst>
              </p:cNvPr>
              <p:cNvSpPr txBox="1"/>
              <p:nvPr/>
            </p:nvSpPr>
            <p:spPr>
              <a:xfrm>
                <a:off x="8516612" y="4538222"/>
                <a:ext cx="2272353" cy="16607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r>
                              <m:rPr>
                                <m:brk m:alnAt="7"/>
                              </m:rPr>
                              <a:rPr lang="fr-FR" b="0" i="1" smtClean="0">
                                <a:latin typeface="Cambria Math" panose="02040503050406030204" pitchFamily="18" charset="0"/>
                              </a:rPr>
                              <m:t>−</m:t>
                            </m:r>
                            <m:r>
                              <a:rPr lang="fr-FR" b="0" i="1" smtClean="0">
                                <a:latin typeface="Cambria Math" panose="02040503050406030204" pitchFamily="18" charset="0"/>
                              </a:rPr>
                              <m:t>0.22</m:t>
                            </m:r>
                          </m:e>
                          <m:e>
                            <m:r>
                              <a:rPr lang="fr-FR" b="0" i="1" smtClean="0">
                                <a:latin typeface="Cambria Math" panose="02040503050406030204" pitchFamily="18" charset="0"/>
                              </a:rPr>
                              <m:t>0.71</m:t>
                            </m:r>
                          </m:e>
                          <m:e>
                            <m:r>
                              <a:rPr lang="fr-FR" i="1">
                                <a:latin typeface="Cambria Math" panose="02040503050406030204" pitchFamily="18" charset="0"/>
                              </a:rPr>
                              <m:t>…</m:t>
                            </m:r>
                          </m:e>
                          <m:e>
                            <m:r>
                              <a:rPr lang="fr-FR" b="0" i="1" smtClean="0">
                                <a:latin typeface="Cambria Math" panose="02040503050406030204" pitchFamily="18" charset="0"/>
                              </a:rPr>
                              <m:t>2.43</m:t>
                            </m:r>
                          </m:e>
                        </m:mr>
                        <m:mr>
                          <m:e>
                            <m:r>
                              <a:rPr lang="fr-FR" b="0" i="1" smtClean="0">
                                <a:latin typeface="Cambria Math" panose="02040503050406030204" pitchFamily="18" charset="0"/>
                              </a:rPr>
                              <m:t>3.13</m:t>
                            </m:r>
                          </m:e>
                          <m:e>
                            <m:r>
                              <a:rPr lang="fr-FR" b="0" i="1" smtClean="0">
                                <a:latin typeface="Cambria Math" panose="02040503050406030204" pitchFamily="18" charset="0"/>
                              </a:rPr>
                              <m:t>0.03</m:t>
                            </m:r>
                          </m:e>
                          <m:e>
                            <m:r>
                              <a:rPr lang="fr-FR" i="1">
                                <a:latin typeface="Cambria Math" panose="02040503050406030204" pitchFamily="18" charset="0"/>
                              </a:rPr>
                              <m:t>.</m:t>
                            </m:r>
                          </m:e>
                          <m:e>
                            <m:r>
                              <a:rPr lang="fr-FR" b="0" i="1" smtClean="0">
                                <a:latin typeface="Cambria Math" panose="02040503050406030204" pitchFamily="18" charset="0"/>
                              </a:rPr>
                              <m:t>−0.24</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b="0" i="1" smtClean="0">
                                <a:latin typeface="Cambria Math" panose="02040503050406030204" pitchFamily="18" charset="0"/>
                              </a:rPr>
                              <m:t>4.63</m:t>
                            </m:r>
                          </m:e>
                          <m:e>
                            <m:r>
                              <a:rPr lang="fr-FR" b="0" i="1" smtClean="0">
                                <a:latin typeface="Cambria Math" panose="02040503050406030204" pitchFamily="18" charset="0"/>
                              </a:rPr>
                              <m:t>−0.07</m:t>
                            </m:r>
                          </m:e>
                          <m:e>
                            <m:r>
                              <a:rPr lang="fr-FR" i="1">
                                <a:latin typeface="Cambria Math" panose="02040503050406030204" pitchFamily="18" charset="0"/>
                              </a:rPr>
                              <m:t>…</m:t>
                            </m:r>
                          </m:e>
                          <m:e>
                            <m:r>
                              <a:rPr lang="fr-FR" b="0" i="1" smtClean="0">
                                <a:latin typeface="Cambria Math" panose="02040503050406030204" pitchFamily="18" charset="0"/>
                              </a:rPr>
                              <m:t>0.84</m:t>
                            </m:r>
                          </m:e>
                        </m:mr>
                      </m:m>
                    </m:oMath>
                  </m:oMathPara>
                </a14:m>
                <a:endParaRPr lang="fr-FR" dirty="0"/>
              </a:p>
            </p:txBody>
          </p:sp>
        </mc:Choice>
        <mc:Fallback xmlns="">
          <p:sp>
            <p:nvSpPr>
              <p:cNvPr id="37" name="TextBox 36">
                <a:extLst>
                  <a:ext uri="{FF2B5EF4-FFF2-40B4-BE49-F238E27FC236}">
                    <a16:creationId xmlns:a16="http://schemas.microsoft.com/office/drawing/2014/main" id="{30DB35EE-3AE0-4549-AC12-BE8160F7C001}"/>
                  </a:ext>
                </a:extLst>
              </p:cNvPr>
              <p:cNvSpPr txBox="1">
                <a:spLocks noRot="1" noChangeAspect="1" noMove="1" noResize="1" noEditPoints="1" noAdjustHandles="1" noChangeArrowheads="1" noChangeShapeType="1" noTextEdit="1"/>
              </p:cNvSpPr>
              <p:nvPr/>
            </p:nvSpPr>
            <p:spPr>
              <a:xfrm>
                <a:off x="8516612" y="4538222"/>
                <a:ext cx="2272353" cy="1660711"/>
              </a:xfrm>
              <a:prstGeom prst="rect">
                <a:avLst/>
              </a:prstGeom>
              <a:blipFill>
                <a:blip r:embed="rId3"/>
                <a:stretch>
                  <a:fillRect r="-20912"/>
                </a:stretch>
              </a:blipFill>
            </p:spPr>
            <p:txBody>
              <a:bodyPr/>
              <a:lstStyle/>
              <a:p>
                <a:r>
                  <a:rPr lang="fr-FR">
                    <a:noFill/>
                  </a:rPr>
                  <a:t> </a:t>
                </a:r>
              </a:p>
            </p:txBody>
          </p:sp>
        </mc:Fallback>
      </mc:AlternateContent>
      <p:sp>
        <p:nvSpPr>
          <p:cNvPr id="38" name="TextBox 37">
            <a:extLst>
              <a:ext uri="{FF2B5EF4-FFF2-40B4-BE49-F238E27FC236}">
                <a16:creationId xmlns:a16="http://schemas.microsoft.com/office/drawing/2014/main" id="{A3E7E2EB-9EC6-4513-AD14-95C4F6D66448}"/>
              </a:ext>
            </a:extLst>
          </p:cNvPr>
          <p:cNvSpPr txBox="1"/>
          <p:nvPr/>
        </p:nvSpPr>
        <p:spPr>
          <a:xfrm>
            <a:off x="7040731" y="4524740"/>
            <a:ext cx="1306221" cy="1754326"/>
          </a:xfrm>
          <a:prstGeom prst="rect">
            <a:avLst/>
          </a:prstGeom>
          <a:noFill/>
        </p:spPr>
        <p:txBody>
          <a:bodyPr wrap="square" rtlCol="0">
            <a:spAutoFit/>
          </a:bodyPr>
          <a:lstStyle/>
          <a:p>
            <a:pPr algn="r"/>
            <a:r>
              <a:rPr lang="fr-FR" dirty="0"/>
              <a:t>terme 1</a:t>
            </a:r>
          </a:p>
          <a:p>
            <a:pPr algn="r"/>
            <a:r>
              <a:rPr lang="fr-FR" dirty="0"/>
              <a:t>terme 2</a:t>
            </a:r>
          </a:p>
          <a:p>
            <a:pPr algn="r"/>
            <a:r>
              <a:rPr lang="fr-FR" dirty="0"/>
              <a:t>…</a:t>
            </a:r>
          </a:p>
          <a:p>
            <a:pPr algn="r"/>
            <a:r>
              <a:rPr lang="fr-FR" dirty="0"/>
              <a:t>…</a:t>
            </a:r>
          </a:p>
          <a:p>
            <a:pPr algn="r"/>
            <a:r>
              <a:rPr lang="fr-FR" dirty="0"/>
              <a:t>…</a:t>
            </a:r>
          </a:p>
          <a:p>
            <a:pPr algn="r"/>
            <a:r>
              <a:rPr lang="fr-FR" dirty="0"/>
              <a:t>terme V</a:t>
            </a:r>
          </a:p>
        </p:txBody>
      </p:sp>
      <p:sp>
        <p:nvSpPr>
          <p:cNvPr id="39" name="Left Bracket 38">
            <a:extLst>
              <a:ext uri="{FF2B5EF4-FFF2-40B4-BE49-F238E27FC236}">
                <a16:creationId xmlns:a16="http://schemas.microsoft.com/office/drawing/2014/main" id="{EDB030C1-743F-42C7-B36C-96D6E5491B00}"/>
              </a:ext>
            </a:extLst>
          </p:cNvPr>
          <p:cNvSpPr/>
          <p:nvPr/>
        </p:nvSpPr>
        <p:spPr>
          <a:xfrm>
            <a:off x="8540901" y="4483798"/>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0" name="Left Bracket 39">
            <a:extLst>
              <a:ext uri="{FF2B5EF4-FFF2-40B4-BE49-F238E27FC236}">
                <a16:creationId xmlns:a16="http://schemas.microsoft.com/office/drawing/2014/main" id="{18C951BF-9051-4661-B43E-E63EE2766486}"/>
              </a:ext>
            </a:extLst>
          </p:cNvPr>
          <p:cNvSpPr/>
          <p:nvPr/>
        </p:nvSpPr>
        <p:spPr>
          <a:xfrm rot="10800000">
            <a:off x="11191861" y="4453227"/>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1" name="TextBox 40">
            <a:extLst>
              <a:ext uri="{FF2B5EF4-FFF2-40B4-BE49-F238E27FC236}">
                <a16:creationId xmlns:a16="http://schemas.microsoft.com/office/drawing/2014/main" id="{76E7AE0D-F734-43B2-A2C7-F0696F936FF2}"/>
              </a:ext>
            </a:extLst>
          </p:cNvPr>
          <p:cNvSpPr txBox="1"/>
          <p:nvPr/>
        </p:nvSpPr>
        <p:spPr>
          <a:xfrm rot="18552436">
            <a:off x="8541876" y="3692559"/>
            <a:ext cx="1510222" cy="369332"/>
          </a:xfrm>
          <a:prstGeom prst="rect">
            <a:avLst/>
          </a:prstGeom>
          <a:noFill/>
        </p:spPr>
        <p:txBody>
          <a:bodyPr wrap="none" rtlCol="0">
            <a:spAutoFit/>
          </a:bodyPr>
          <a:lstStyle/>
          <a:p>
            <a:r>
              <a:rPr lang="fr-FR" dirty="0"/>
              <a:t>composante 1</a:t>
            </a:r>
          </a:p>
        </p:txBody>
      </p:sp>
      <p:sp>
        <p:nvSpPr>
          <p:cNvPr id="42" name="TextBox 41">
            <a:extLst>
              <a:ext uri="{FF2B5EF4-FFF2-40B4-BE49-F238E27FC236}">
                <a16:creationId xmlns:a16="http://schemas.microsoft.com/office/drawing/2014/main" id="{920B156D-E4ED-4B3F-BCE9-C74F9EF5AB63}"/>
              </a:ext>
            </a:extLst>
          </p:cNvPr>
          <p:cNvSpPr txBox="1"/>
          <p:nvPr/>
        </p:nvSpPr>
        <p:spPr>
          <a:xfrm rot="18552436">
            <a:off x="9227679" y="3707845"/>
            <a:ext cx="1510222" cy="369332"/>
          </a:xfrm>
          <a:prstGeom prst="rect">
            <a:avLst/>
          </a:prstGeom>
          <a:noFill/>
        </p:spPr>
        <p:txBody>
          <a:bodyPr wrap="none" rtlCol="0">
            <a:spAutoFit/>
          </a:bodyPr>
          <a:lstStyle/>
          <a:p>
            <a:r>
              <a:rPr lang="fr-FR" dirty="0"/>
              <a:t>composante 2</a:t>
            </a:r>
          </a:p>
        </p:txBody>
      </p:sp>
      <p:sp>
        <p:nvSpPr>
          <p:cNvPr id="43" name="TextBox 42">
            <a:extLst>
              <a:ext uri="{FF2B5EF4-FFF2-40B4-BE49-F238E27FC236}">
                <a16:creationId xmlns:a16="http://schemas.microsoft.com/office/drawing/2014/main" id="{F7D4045D-81EB-4B33-9E6C-F26AED8FBCF3}"/>
              </a:ext>
            </a:extLst>
          </p:cNvPr>
          <p:cNvSpPr txBox="1"/>
          <p:nvPr/>
        </p:nvSpPr>
        <p:spPr>
          <a:xfrm rot="18552436">
            <a:off x="10356290" y="3692558"/>
            <a:ext cx="1671139" cy="369332"/>
          </a:xfrm>
          <a:prstGeom prst="rect">
            <a:avLst/>
          </a:prstGeom>
          <a:noFill/>
        </p:spPr>
        <p:txBody>
          <a:bodyPr wrap="square" rtlCol="0">
            <a:spAutoFit/>
          </a:bodyPr>
          <a:lstStyle/>
          <a:p>
            <a:r>
              <a:rPr lang="fr-FR" dirty="0"/>
              <a:t>composante D</a:t>
            </a:r>
          </a:p>
        </p:txBody>
      </p:sp>
      <p:sp>
        <p:nvSpPr>
          <p:cNvPr id="44" name="Oval 43">
            <a:extLst>
              <a:ext uri="{FF2B5EF4-FFF2-40B4-BE49-F238E27FC236}">
                <a16:creationId xmlns:a16="http://schemas.microsoft.com/office/drawing/2014/main" id="{4E50E15F-3CB4-4B76-A66F-0FAA8530CC26}"/>
              </a:ext>
            </a:extLst>
          </p:cNvPr>
          <p:cNvSpPr/>
          <p:nvPr/>
        </p:nvSpPr>
        <p:spPr>
          <a:xfrm>
            <a:off x="8282771" y="4821980"/>
            <a:ext cx="3269267" cy="27961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TextBox 44">
            <a:extLst>
              <a:ext uri="{FF2B5EF4-FFF2-40B4-BE49-F238E27FC236}">
                <a16:creationId xmlns:a16="http://schemas.microsoft.com/office/drawing/2014/main" id="{82096793-5DD7-4A62-AEE9-7BFA149C139A}"/>
              </a:ext>
            </a:extLst>
          </p:cNvPr>
          <p:cNvSpPr txBox="1"/>
          <p:nvPr/>
        </p:nvSpPr>
        <p:spPr>
          <a:xfrm>
            <a:off x="581895" y="6423187"/>
            <a:ext cx="4398833" cy="400110"/>
          </a:xfrm>
          <a:prstGeom prst="rect">
            <a:avLst/>
          </a:prstGeom>
          <a:noFill/>
        </p:spPr>
        <p:txBody>
          <a:bodyPr wrap="none" rtlCol="0">
            <a:spAutoFit/>
          </a:bodyPr>
          <a:lstStyle/>
          <a:p>
            <a:r>
              <a:rPr lang="fr-FR" sz="2000" b="1" dirty="0"/>
              <a:t>Représentation symbolique des termes </a:t>
            </a:r>
          </a:p>
        </p:txBody>
      </p:sp>
      <p:sp>
        <p:nvSpPr>
          <p:cNvPr id="46" name="TextBox 45">
            <a:extLst>
              <a:ext uri="{FF2B5EF4-FFF2-40B4-BE49-F238E27FC236}">
                <a16:creationId xmlns:a16="http://schemas.microsoft.com/office/drawing/2014/main" id="{EA8FD05E-A0FC-475F-ADE2-E41E937B9476}"/>
              </a:ext>
            </a:extLst>
          </p:cNvPr>
          <p:cNvSpPr txBox="1"/>
          <p:nvPr/>
        </p:nvSpPr>
        <p:spPr>
          <a:xfrm>
            <a:off x="7551445" y="6423187"/>
            <a:ext cx="4241161" cy="400110"/>
          </a:xfrm>
          <a:prstGeom prst="rect">
            <a:avLst/>
          </a:prstGeom>
          <a:noFill/>
        </p:spPr>
        <p:txBody>
          <a:bodyPr wrap="none" rtlCol="0">
            <a:spAutoFit/>
          </a:bodyPr>
          <a:lstStyle/>
          <a:p>
            <a:r>
              <a:rPr lang="fr-FR" sz="2000" b="1" dirty="0"/>
              <a:t>Représentation distribuée des termes </a:t>
            </a:r>
          </a:p>
        </p:txBody>
      </p:sp>
    </p:spTree>
    <p:extLst>
      <p:ext uri="{BB962C8B-B14F-4D97-AF65-F5344CB8AC3E}">
        <p14:creationId xmlns:p14="http://schemas.microsoft.com/office/powerpoint/2010/main" val="2146917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137786" y="136525"/>
            <a:ext cx="11654819" cy="657557"/>
          </a:xfrm>
        </p:spPr>
        <p:txBody>
          <a:bodyPr>
            <a:normAutofit fontScale="90000"/>
          </a:bodyPr>
          <a:lstStyle/>
          <a:p>
            <a:r>
              <a:rPr lang="fr-FR" dirty="0"/>
              <a:t>Composantes sémantiques et relations entre vecteurs  </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37787" y="977004"/>
            <a:ext cx="12054213" cy="3331949"/>
          </a:xfrm>
        </p:spPr>
        <p:txBody>
          <a:bodyPr>
            <a:normAutofit lnSpcReduction="10000"/>
          </a:bodyPr>
          <a:lstStyle/>
          <a:p>
            <a:r>
              <a:rPr lang="fr-FR" dirty="0"/>
              <a:t>Les composantes sémantiques peuvent représenter </a:t>
            </a:r>
            <a:r>
              <a:rPr lang="fr-FR" sz="2400" dirty="0"/>
              <a:t>:</a:t>
            </a:r>
            <a:endParaRPr lang="fr-FR" dirty="0"/>
          </a:p>
          <a:p>
            <a:pPr lvl="1"/>
            <a:r>
              <a:rPr lang="fr-FR" dirty="0"/>
              <a:t>Des </a:t>
            </a:r>
            <a:r>
              <a:rPr lang="fr-FR" b="1" dirty="0"/>
              <a:t>caractéristiques sémantiques </a:t>
            </a:r>
            <a:r>
              <a:rPr lang="fr-FR" dirty="0"/>
              <a:t>stricto-sensu (personne ou non, genre masculin/féminin, métier, ville, pays, polarité du sentiment, etc…)</a:t>
            </a:r>
          </a:p>
          <a:p>
            <a:pPr lvl="1"/>
            <a:r>
              <a:rPr lang="fr-FR" dirty="0"/>
              <a:t>Des </a:t>
            </a:r>
            <a:r>
              <a:rPr lang="fr-FR" b="1" dirty="0"/>
              <a:t>caractéristiques morpho-syntaxiques </a:t>
            </a:r>
            <a:r>
              <a:rPr lang="fr-FR" dirty="0"/>
              <a:t>(nom ou non, défini ou non, pluralité, etc…)</a:t>
            </a:r>
          </a:p>
          <a:p>
            <a:pPr lvl="1"/>
            <a:r>
              <a:rPr lang="fr-FR" dirty="0"/>
              <a:t>Parfois pas grand-chose de réellement identifiable, parce que ces concepts sont eux-mêmes distribués sur plusieurs dimensions</a:t>
            </a:r>
          </a:p>
          <a:p>
            <a:r>
              <a:rPr lang="fr-FR" dirty="0"/>
              <a:t>Les relations entre vecteurs peuvent être notamment :</a:t>
            </a:r>
          </a:p>
          <a:p>
            <a:pPr lvl="1"/>
            <a:r>
              <a:rPr lang="fr-FR" dirty="0"/>
              <a:t>Des relations de </a:t>
            </a:r>
            <a:r>
              <a:rPr lang="fr-FR" b="1" dirty="0"/>
              <a:t>similarité</a:t>
            </a:r>
          </a:p>
          <a:p>
            <a:pPr lvl="1"/>
            <a:r>
              <a:rPr lang="fr-FR" dirty="0"/>
              <a:t>Des relations d’</a:t>
            </a:r>
            <a:r>
              <a:rPr lang="fr-FR" b="1" dirty="0"/>
              <a:t>analogie</a:t>
            </a:r>
            <a:r>
              <a:rPr lang="fr-FR" dirty="0"/>
              <a:t> </a:t>
            </a:r>
            <a:r>
              <a:rPr lang="fr-FR" sz="2000" dirty="0"/>
              <a:t>(spectaculaires, mais tous comptes faits, relativement peu nombreuses)</a:t>
            </a:r>
            <a:endParaRPr lang="fr-FR" dirty="0"/>
          </a:p>
        </p:txBody>
      </p:sp>
      <p:pic>
        <p:nvPicPr>
          <p:cNvPr id="12" name="Picture 11">
            <a:extLst>
              <a:ext uri="{FF2B5EF4-FFF2-40B4-BE49-F238E27FC236}">
                <a16:creationId xmlns:a16="http://schemas.microsoft.com/office/drawing/2014/main" id="{1ECB2056-7B16-4A0D-92B0-81D4A8A96D45}"/>
              </a:ext>
            </a:extLst>
          </p:cNvPr>
          <p:cNvPicPr>
            <a:picLocks noChangeAspect="1"/>
          </p:cNvPicPr>
          <p:nvPr/>
        </p:nvPicPr>
        <p:blipFill>
          <a:blip r:embed="rId3"/>
          <a:stretch>
            <a:fillRect/>
          </a:stretch>
        </p:blipFill>
        <p:spPr>
          <a:xfrm>
            <a:off x="6379335" y="4308953"/>
            <a:ext cx="5507865" cy="2005464"/>
          </a:xfrm>
          <a:prstGeom prst="rect">
            <a:avLst/>
          </a:prstGeom>
        </p:spPr>
      </p:pic>
      <p:pic>
        <p:nvPicPr>
          <p:cNvPr id="13" name="Picture 12">
            <a:extLst>
              <a:ext uri="{FF2B5EF4-FFF2-40B4-BE49-F238E27FC236}">
                <a16:creationId xmlns:a16="http://schemas.microsoft.com/office/drawing/2014/main" id="{E814884C-4694-486B-B2F0-72E8B44A95DB}"/>
              </a:ext>
            </a:extLst>
          </p:cNvPr>
          <p:cNvPicPr>
            <a:picLocks noChangeAspect="1"/>
          </p:cNvPicPr>
          <p:nvPr/>
        </p:nvPicPr>
        <p:blipFill>
          <a:blip r:embed="rId4"/>
          <a:stretch>
            <a:fillRect/>
          </a:stretch>
        </p:blipFill>
        <p:spPr>
          <a:xfrm>
            <a:off x="208767" y="4308953"/>
            <a:ext cx="3210968" cy="2222978"/>
          </a:xfrm>
          <a:prstGeom prst="rect">
            <a:avLst/>
          </a:prstGeom>
        </p:spPr>
      </p:pic>
      <p:sp>
        <p:nvSpPr>
          <p:cNvPr id="14" name="TextBox 13">
            <a:extLst>
              <a:ext uri="{FF2B5EF4-FFF2-40B4-BE49-F238E27FC236}">
                <a16:creationId xmlns:a16="http://schemas.microsoft.com/office/drawing/2014/main" id="{BD0D342D-6812-407E-81BC-94CB92168090}"/>
              </a:ext>
            </a:extLst>
          </p:cNvPr>
          <p:cNvSpPr txBox="1"/>
          <p:nvPr/>
        </p:nvSpPr>
        <p:spPr>
          <a:xfrm>
            <a:off x="2891801" y="6350061"/>
            <a:ext cx="1197828" cy="400110"/>
          </a:xfrm>
          <a:prstGeom prst="rect">
            <a:avLst/>
          </a:prstGeom>
          <a:noFill/>
        </p:spPr>
        <p:txBody>
          <a:bodyPr wrap="none" rtlCol="0">
            <a:spAutoFit/>
          </a:bodyPr>
          <a:lstStyle/>
          <a:p>
            <a:r>
              <a:rPr lang="fr-FR" sz="2000" b="1" dirty="0"/>
              <a:t>Similarité</a:t>
            </a:r>
          </a:p>
        </p:txBody>
      </p:sp>
      <p:sp>
        <p:nvSpPr>
          <p:cNvPr id="26" name="TextBox 25">
            <a:extLst>
              <a:ext uri="{FF2B5EF4-FFF2-40B4-BE49-F238E27FC236}">
                <a16:creationId xmlns:a16="http://schemas.microsoft.com/office/drawing/2014/main" id="{B9BDEDF2-079B-4D19-A87A-48824494590D}"/>
              </a:ext>
            </a:extLst>
          </p:cNvPr>
          <p:cNvSpPr txBox="1"/>
          <p:nvPr/>
        </p:nvSpPr>
        <p:spPr>
          <a:xfrm>
            <a:off x="5260118" y="6311848"/>
            <a:ext cx="1119217" cy="400110"/>
          </a:xfrm>
          <a:prstGeom prst="rect">
            <a:avLst/>
          </a:prstGeom>
          <a:noFill/>
        </p:spPr>
        <p:txBody>
          <a:bodyPr wrap="none" rtlCol="0">
            <a:spAutoFit/>
          </a:bodyPr>
          <a:lstStyle/>
          <a:p>
            <a:r>
              <a:rPr lang="fr-FR" sz="2000" b="1" dirty="0"/>
              <a:t>Analogie</a:t>
            </a:r>
          </a:p>
        </p:txBody>
      </p:sp>
      <p:sp>
        <p:nvSpPr>
          <p:cNvPr id="15" name="TextBox 14">
            <a:extLst>
              <a:ext uri="{FF2B5EF4-FFF2-40B4-BE49-F238E27FC236}">
                <a16:creationId xmlns:a16="http://schemas.microsoft.com/office/drawing/2014/main" id="{D07D2654-4A9F-4A18-8BC8-78EB619DFA2F}"/>
              </a:ext>
            </a:extLst>
          </p:cNvPr>
          <p:cNvSpPr txBox="1"/>
          <p:nvPr/>
        </p:nvSpPr>
        <p:spPr>
          <a:xfrm>
            <a:off x="6407997" y="6342626"/>
            <a:ext cx="5784404" cy="369332"/>
          </a:xfrm>
          <a:prstGeom prst="rect">
            <a:avLst/>
          </a:prstGeom>
          <a:noFill/>
        </p:spPr>
        <p:txBody>
          <a:bodyPr wrap="none" rtlCol="0">
            <a:spAutoFit/>
          </a:bodyPr>
          <a:lstStyle/>
          <a:p>
            <a:r>
              <a:rPr lang="fr-FR" dirty="0"/>
              <a:t>On peut d’ailleurs rajouter (moins bien !) DOCTOR -&gt; NURSE</a:t>
            </a:r>
          </a:p>
        </p:txBody>
      </p:sp>
    </p:spTree>
    <p:extLst>
      <p:ext uri="{BB962C8B-B14F-4D97-AF65-F5344CB8AC3E}">
        <p14:creationId xmlns:p14="http://schemas.microsoft.com/office/powerpoint/2010/main" val="1475724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137787" y="136525"/>
            <a:ext cx="10651178" cy="657557"/>
          </a:xfrm>
        </p:spPr>
        <p:txBody>
          <a:bodyPr>
            <a:normAutofit fontScale="90000"/>
          </a:bodyPr>
          <a:lstStyle/>
          <a:p>
            <a:r>
              <a:rPr lang="fr-FR" dirty="0"/>
              <a:t>Typologie des </a:t>
            </a:r>
            <a:r>
              <a:rPr lang="fr-FR" dirty="0" err="1"/>
              <a:t>word</a:t>
            </a:r>
            <a:r>
              <a:rPr lang="fr-FR" dirty="0"/>
              <a:t> </a:t>
            </a:r>
            <a:r>
              <a:rPr lang="fr-FR" dirty="0" err="1"/>
              <a:t>embeddings</a:t>
            </a:r>
            <a:r>
              <a:rPr lang="fr-FR" dirty="0"/>
              <a:t> (1/2)</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68893" y="1014580"/>
            <a:ext cx="12123107" cy="5843420"/>
          </a:xfrm>
        </p:spPr>
        <p:txBody>
          <a:bodyPr>
            <a:normAutofit fontScale="92500" lnSpcReduction="10000"/>
          </a:bodyPr>
          <a:lstStyle/>
          <a:p>
            <a:r>
              <a:rPr lang="fr-FR" dirty="0"/>
              <a:t>Selon leur </a:t>
            </a:r>
            <a:r>
              <a:rPr lang="fr-FR" b="1" dirty="0"/>
              <a:t>nature</a:t>
            </a:r>
          </a:p>
          <a:p>
            <a:pPr lvl="1"/>
            <a:r>
              <a:rPr lang="fr-FR" b="1" dirty="0"/>
              <a:t>Statique</a:t>
            </a:r>
            <a:r>
              <a:rPr lang="fr-FR" dirty="0"/>
              <a:t>, non-contextuel : les </a:t>
            </a:r>
            <a:r>
              <a:rPr lang="fr-FR" dirty="0" err="1"/>
              <a:t>word</a:t>
            </a:r>
            <a:r>
              <a:rPr lang="fr-FR" dirty="0"/>
              <a:t> </a:t>
            </a:r>
            <a:r>
              <a:rPr lang="fr-FR" dirty="0" err="1"/>
              <a:t>embeddings</a:t>
            </a:r>
            <a:r>
              <a:rPr lang="fr-FR" dirty="0"/>
              <a:t> une fois entraînés associent à chaque terme son vecteur fixé une fois pour toutes ; chaque </a:t>
            </a:r>
            <a:r>
              <a:rPr lang="fr-FR" dirty="0" err="1"/>
              <a:t>token</a:t>
            </a:r>
            <a:r>
              <a:rPr lang="fr-FR" dirty="0"/>
              <a:t> d’un texte prend le vecteur du terme associé.</a:t>
            </a:r>
          </a:p>
          <a:p>
            <a:pPr lvl="1"/>
            <a:r>
              <a:rPr lang="fr-FR" dirty="0"/>
              <a:t>Dynamique, </a:t>
            </a:r>
            <a:r>
              <a:rPr lang="fr-FR" b="1" dirty="0"/>
              <a:t>contextuel</a:t>
            </a:r>
            <a:r>
              <a:rPr lang="fr-FR" dirty="0"/>
              <a:t> : les vecteurs générés pour chaque </a:t>
            </a:r>
            <a:r>
              <a:rPr lang="fr-FR" dirty="0" err="1"/>
              <a:t>token</a:t>
            </a:r>
            <a:r>
              <a:rPr lang="fr-FR" dirty="0"/>
              <a:t> d’une phrase (ou autre élément textuel relativement court, en général moins de 500 </a:t>
            </a:r>
            <a:r>
              <a:rPr lang="fr-FR" dirty="0" err="1"/>
              <a:t>tokens</a:t>
            </a:r>
            <a:r>
              <a:rPr lang="fr-FR" dirty="0"/>
              <a:t>) dépendent des autres </a:t>
            </a:r>
            <a:r>
              <a:rPr lang="fr-FR" dirty="0" err="1"/>
              <a:t>tokens</a:t>
            </a:r>
            <a:r>
              <a:rPr lang="fr-FR" dirty="0"/>
              <a:t> de la phrase.</a:t>
            </a:r>
          </a:p>
          <a:p>
            <a:pPr lvl="2"/>
            <a:r>
              <a:rPr lang="fr-FR" dirty="0"/>
              <a:t>A partir du contexte, les homonymes graphiques (cousin, mine, mineur, fier…) ainsi que les différents sens d’un mot polysémique auront des représentations différentes, correspondant à leur sémantique respective, ce que ne permet pas des </a:t>
            </a:r>
            <a:r>
              <a:rPr lang="fr-FR" dirty="0" err="1"/>
              <a:t>embeddings</a:t>
            </a:r>
            <a:r>
              <a:rPr lang="fr-FR" dirty="0"/>
              <a:t> statiques</a:t>
            </a:r>
          </a:p>
          <a:p>
            <a:pPr lvl="2"/>
            <a:r>
              <a:rPr lang="fr-FR" dirty="0"/>
              <a:t>Mais ceci n’est pas si grave dans un corpus bien délimité où ces homonymies ne sont pas nombreuses</a:t>
            </a:r>
          </a:p>
          <a:p>
            <a:pPr lvl="1"/>
            <a:r>
              <a:rPr lang="fr-FR" dirty="0"/>
              <a:t>Un </a:t>
            </a:r>
            <a:r>
              <a:rPr lang="fr-FR" dirty="0" err="1"/>
              <a:t>embedding</a:t>
            </a:r>
            <a:r>
              <a:rPr lang="fr-FR" dirty="0"/>
              <a:t> </a:t>
            </a:r>
            <a:r>
              <a:rPr lang="fr-FR" b="1" dirty="0"/>
              <a:t>statique</a:t>
            </a:r>
            <a:r>
              <a:rPr lang="fr-FR" dirty="0"/>
              <a:t> tient dans une </a:t>
            </a:r>
            <a:r>
              <a:rPr lang="fr-FR" b="1" dirty="0"/>
              <a:t>matrice</a:t>
            </a:r>
            <a:r>
              <a:rPr lang="fr-FR" dirty="0"/>
              <a:t> de taille D x V (≈ 10</a:t>
            </a:r>
            <a:r>
              <a:rPr lang="fr-FR" baseline="30000" dirty="0"/>
              <a:t>7</a:t>
            </a:r>
            <a:r>
              <a:rPr lang="fr-FR" dirty="0"/>
              <a:t> paramètres), alors qu’un </a:t>
            </a:r>
            <a:r>
              <a:rPr lang="fr-FR" dirty="0" err="1"/>
              <a:t>embedding</a:t>
            </a:r>
            <a:r>
              <a:rPr lang="fr-FR" dirty="0"/>
              <a:t> </a:t>
            </a:r>
            <a:r>
              <a:rPr lang="fr-FR" b="1" dirty="0"/>
              <a:t>dynamique</a:t>
            </a:r>
            <a:r>
              <a:rPr lang="fr-FR" dirty="0"/>
              <a:t> est une partie d’un </a:t>
            </a:r>
            <a:r>
              <a:rPr lang="fr-FR" b="1" dirty="0"/>
              <a:t>réseau neuronal</a:t>
            </a:r>
            <a:r>
              <a:rPr lang="fr-FR" dirty="0"/>
              <a:t> formé de composants complexes, et dont le nombre de paramètres est nettement plus importants (≈ 10</a:t>
            </a:r>
            <a:r>
              <a:rPr lang="fr-FR" baseline="30000" dirty="0"/>
              <a:t>8</a:t>
            </a:r>
            <a:r>
              <a:rPr lang="fr-FR" dirty="0"/>
              <a:t> voire plus)</a:t>
            </a:r>
          </a:p>
          <a:p>
            <a:pPr lvl="1"/>
            <a:r>
              <a:rPr lang="fr-FR" dirty="0"/>
              <a:t>Un </a:t>
            </a:r>
            <a:r>
              <a:rPr lang="fr-FR" dirty="0" err="1"/>
              <a:t>embedding</a:t>
            </a:r>
            <a:r>
              <a:rPr lang="fr-FR" dirty="0"/>
              <a:t> dynamique nécessite l’utilisation d’un </a:t>
            </a:r>
            <a:r>
              <a:rPr lang="fr-FR" dirty="0" err="1"/>
              <a:t>framework</a:t>
            </a:r>
            <a:r>
              <a:rPr lang="fr-FR" dirty="0"/>
              <a:t> de </a:t>
            </a:r>
            <a:r>
              <a:rPr lang="fr-FR" b="1" dirty="0" err="1"/>
              <a:t>deep</a:t>
            </a:r>
            <a:r>
              <a:rPr lang="fr-FR" b="1" dirty="0"/>
              <a:t> </a:t>
            </a:r>
            <a:r>
              <a:rPr lang="fr-FR" b="1" dirty="0" err="1"/>
              <a:t>learning</a:t>
            </a:r>
            <a:r>
              <a:rPr lang="fr-FR" b="1" dirty="0"/>
              <a:t> </a:t>
            </a:r>
            <a:r>
              <a:rPr lang="fr-FR" dirty="0"/>
              <a:t>(</a:t>
            </a:r>
            <a:r>
              <a:rPr lang="fr-FR" dirty="0" err="1"/>
              <a:t>PyTorch</a:t>
            </a:r>
            <a:r>
              <a:rPr lang="fr-FR" dirty="0"/>
              <a:t>, </a:t>
            </a:r>
            <a:r>
              <a:rPr lang="fr-FR" dirty="0" err="1"/>
              <a:t>TensorFlow</a:t>
            </a:r>
            <a:r>
              <a:rPr lang="fr-FR" dirty="0"/>
              <a:t> etc…)</a:t>
            </a:r>
          </a:p>
          <a:p>
            <a:r>
              <a:rPr lang="fr-FR" dirty="0"/>
              <a:t>Selon la nature des </a:t>
            </a:r>
            <a:r>
              <a:rPr lang="fr-FR" b="1" dirty="0" err="1"/>
              <a:t>tokens</a:t>
            </a:r>
            <a:r>
              <a:rPr lang="fr-FR" dirty="0"/>
              <a:t> admissibles en </a:t>
            </a:r>
            <a:r>
              <a:rPr lang="fr-FR" b="1" dirty="0"/>
              <a:t>entrée</a:t>
            </a:r>
          </a:p>
          <a:p>
            <a:pPr lvl="1"/>
            <a:r>
              <a:rPr lang="fr-FR" dirty="0"/>
              <a:t>Mots (en général avec leur formes fléchies, pour les langues à morphologie pauvre),  morphèmes, ou bien (sous-)chaînes de caractère</a:t>
            </a:r>
          </a:p>
        </p:txBody>
      </p:sp>
    </p:spTree>
    <p:extLst>
      <p:ext uri="{BB962C8B-B14F-4D97-AF65-F5344CB8AC3E}">
        <p14:creationId xmlns:p14="http://schemas.microsoft.com/office/powerpoint/2010/main" val="769266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137787" y="136525"/>
            <a:ext cx="10651178" cy="657557"/>
          </a:xfrm>
        </p:spPr>
        <p:txBody>
          <a:bodyPr>
            <a:normAutofit fontScale="90000"/>
          </a:bodyPr>
          <a:lstStyle/>
          <a:p>
            <a:r>
              <a:rPr lang="fr-FR" dirty="0"/>
              <a:t>Typologie des </a:t>
            </a:r>
            <a:r>
              <a:rPr lang="fr-FR" dirty="0" err="1"/>
              <a:t>word</a:t>
            </a:r>
            <a:r>
              <a:rPr lang="fr-FR" dirty="0"/>
              <a:t> </a:t>
            </a:r>
            <a:r>
              <a:rPr lang="fr-FR" dirty="0" err="1"/>
              <a:t>embeddings</a:t>
            </a:r>
            <a:r>
              <a:rPr lang="fr-FR" dirty="0"/>
              <a:t> (2/2)</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68893" y="968085"/>
            <a:ext cx="12123107" cy="5753390"/>
          </a:xfrm>
        </p:spPr>
        <p:txBody>
          <a:bodyPr>
            <a:normAutofit lnSpcReduction="10000"/>
          </a:bodyPr>
          <a:lstStyle/>
          <a:p>
            <a:r>
              <a:rPr lang="fr-FR" dirty="0"/>
              <a:t>Selon leur construction</a:t>
            </a:r>
          </a:p>
          <a:p>
            <a:pPr lvl="1"/>
            <a:r>
              <a:rPr lang="fr-FR" dirty="0"/>
              <a:t>Architecture du dispositif : comptage et/ou modèle prédictif</a:t>
            </a:r>
          </a:p>
          <a:p>
            <a:pPr lvl="2"/>
            <a:r>
              <a:rPr lang="fr-FR" b="1" dirty="0"/>
              <a:t>Comptage</a:t>
            </a:r>
            <a:r>
              <a:rPr lang="fr-FR" dirty="0"/>
              <a:t> : des termes sur les termes en contexte, pondérés selon PMI, réduits en dimensionnalité</a:t>
            </a:r>
          </a:p>
          <a:p>
            <a:pPr lvl="2"/>
            <a:r>
              <a:rPr lang="fr-FR" b="1" dirty="0"/>
              <a:t>Modèle prédictif</a:t>
            </a:r>
            <a:r>
              <a:rPr lang="fr-FR" dirty="0"/>
              <a:t> : utilisation de différentes architectures neuronales (à propagation avant, RNN ((bi)LSTM), Transformer…). Concerne la grande majorité des </a:t>
            </a:r>
            <a:r>
              <a:rPr lang="fr-FR" dirty="0" err="1"/>
              <a:t>embeddings</a:t>
            </a:r>
            <a:r>
              <a:rPr lang="fr-FR" dirty="0"/>
              <a:t>.</a:t>
            </a:r>
          </a:p>
          <a:p>
            <a:pPr lvl="1"/>
            <a:r>
              <a:rPr lang="fr-FR" dirty="0"/>
              <a:t>Objectif : en mode supervisé ou non supervisé</a:t>
            </a:r>
          </a:p>
          <a:p>
            <a:pPr lvl="2"/>
            <a:r>
              <a:rPr lang="fr-FR" dirty="0"/>
              <a:t>Mode </a:t>
            </a:r>
            <a:r>
              <a:rPr lang="fr-FR" b="1" dirty="0"/>
              <a:t>supervisé</a:t>
            </a:r>
            <a:r>
              <a:rPr lang="fr-FR" dirty="0"/>
              <a:t> : prédire une donnée supplémentaire au texte utilisé pour la construction du modèle</a:t>
            </a:r>
          </a:p>
          <a:p>
            <a:pPr lvl="2"/>
            <a:r>
              <a:rPr lang="fr-FR" dirty="0"/>
              <a:t>Mode </a:t>
            </a:r>
            <a:r>
              <a:rPr lang="fr-FR" b="1" dirty="0"/>
              <a:t>non supervisé</a:t>
            </a:r>
            <a:r>
              <a:rPr lang="fr-FR" dirty="0"/>
              <a:t> : pour la grande majorité des </a:t>
            </a:r>
            <a:r>
              <a:rPr lang="fr-FR" dirty="0" err="1"/>
              <a:t>embeddings</a:t>
            </a:r>
            <a:r>
              <a:rPr lang="fr-FR" dirty="0"/>
              <a:t>, il faut construire un </a:t>
            </a:r>
            <a:r>
              <a:rPr lang="fr-FR" b="1" dirty="0"/>
              <a:t>modèle de langue</a:t>
            </a:r>
            <a:r>
              <a:rPr lang="fr-FR" dirty="0"/>
              <a:t> qui permette de prédire un terme dans son contexte textuel.</a:t>
            </a:r>
          </a:p>
          <a:p>
            <a:pPr lvl="1"/>
            <a:r>
              <a:rPr lang="fr-FR" dirty="0"/>
              <a:t>Sources textuelles : </a:t>
            </a:r>
          </a:p>
          <a:p>
            <a:pPr lvl="2"/>
            <a:r>
              <a:rPr lang="fr-FR" dirty="0"/>
              <a:t>Texte généraliste : utilisé par la plupart des </a:t>
            </a:r>
            <a:r>
              <a:rPr lang="fr-FR" dirty="0" err="1"/>
              <a:t>embeddings</a:t>
            </a:r>
            <a:r>
              <a:rPr lang="fr-FR" dirty="0"/>
              <a:t>, typiquement </a:t>
            </a:r>
            <a:r>
              <a:rPr lang="fr-FR" dirty="0" err="1"/>
              <a:t>Wikipedia</a:t>
            </a:r>
            <a:r>
              <a:rPr lang="fr-FR" dirty="0"/>
              <a:t> ou des news</a:t>
            </a:r>
          </a:p>
          <a:p>
            <a:pPr lvl="2"/>
            <a:r>
              <a:rPr lang="fr-FR" dirty="0"/>
              <a:t>Texte mono-langue ou multilingue : les </a:t>
            </a:r>
            <a:r>
              <a:rPr lang="fr-FR" dirty="0" err="1"/>
              <a:t>embeddings</a:t>
            </a:r>
            <a:r>
              <a:rPr lang="fr-FR" dirty="0"/>
              <a:t> peuvent être multilingues</a:t>
            </a:r>
          </a:p>
          <a:p>
            <a:r>
              <a:rPr lang="fr-FR" dirty="0" err="1"/>
              <a:t>Embeddings</a:t>
            </a:r>
            <a:r>
              <a:rPr lang="fr-FR" dirty="0"/>
              <a:t> (pré-)entraînés puis réglés finement (ou non)</a:t>
            </a:r>
          </a:p>
          <a:p>
            <a:pPr lvl="2"/>
            <a:r>
              <a:rPr lang="fr-FR" dirty="0"/>
              <a:t>Les </a:t>
            </a:r>
            <a:r>
              <a:rPr lang="fr-FR" dirty="0" err="1"/>
              <a:t>embeddings</a:t>
            </a:r>
            <a:r>
              <a:rPr lang="fr-FR" dirty="0"/>
              <a:t> sont construits à partir d’un modèle entraîné sur un texte donné. L’entraînement peut être réalisé par soi-même ou par un fournisseur (modèle </a:t>
            </a:r>
            <a:r>
              <a:rPr lang="fr-FR" b="1" dirty="0"/>
              <a:t>pré-entraîné</a:t>
            </a:r>
            <a:r>
              <a:rPr lang="fr-FR" dirty="0"/>
              <a:t>, ce qui est le cas pour tous les modèles contextuels modernes, à des coûts prohibitifs)</a:t>
            </a:r>
          </a:p>
          <a:p>
            <a:pPr lvl="2"/>
            <a:r>
              <a:rPr lang="fr-FR" dirty="0"/>
              <a:t>Ces modèles peuvent être ensuite réglés plus finement (</a:t>
            </a:r>
            <a:r>
              <a:rPr lang="fr-FR" b="1" dirty="0"/>
              <a:t>fine-tuning</a:t>
            </a:r>
            <a:r>
              <a:rPr lang="fr-FR" dirty="0"/>
              <a:t>) en complétant son apprentissage sur un corpus particulier et/ou sur une tâche spécifique  </a:t>
            </a:r>
          </a:p>
        </p:txBody>
      </p:sp>
    </p:spTree>
    <p:extLst>
      <p:ext uri="{BB962C8B-B14F-4D97-AF65-F5344CB8AC3E}">
        <p14:creationId xmlns:p14="http://schemas.microsoft.com/office/powerpoint/2010/main" val="4018693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50046</TotalTime>
  <Words>13447</Words>
  <Application>Microsoft Office PowerPoint</Application>
  <PresentationFormat>Widescreen</PresentationFormat>
  <Paragraphs>1326</Paragraphs>
  <Slides>59</Slides>
  <Notes>52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Arial Unicode MS</vt:lpstr>
      <vt:lpstr>Helvetica Light</vt:lpstr>
      <vt:lpstr>Arial</vt:lpstr>
      <vt:lpstr>Calibri</vt:lpstr>
      <vt:lpstr>Cambria Math</vt:lpstr>
      <vt:lpstr>Courier New</vt:lpstr>
      <vt:lpstr>Times New Roman</vt:lpstr>
      <vt:lpstr>Office Theme</vt:lpstr>
      <vt:lpstr>NLP et Analyse Textuelle </vt:lpstr>
      <vt:lpstr>Sommaire général</vt:lpstr>
      <vt:lpstr>Représentations creuses (sparse) et pleines (dense) (1/2)</vt:lpstr>
      <vt:lpstr>Représentations creuses (sparse) et pleines (dense) (2/2)</vt:lpstr>
      <vt:lpstr>Typologie des représentations pleines</vt:lpstr>
      <vt:lpstr>Plongements de mots (word embeddings)</vt:lpstr>
      <vt:lpstr>Composantes sémantiques et relations entre vecteurs  </vt:lpstr>
      <vt:lpstr>Typologie des word embeddings (1/2)</vt:lpstr>
      <vt:lpstr>Typologie des word embeddings (2/2)</vt:lpstr>
      <vt:lpstr>Exemple de word embedding : word2vec</vt:lpstr>
      <vt:lpstr>Construction d’un embedding word2vec (CBOW)</vt:lpstr>
      <vt:lpstr>word2vec dans la librairie gensim</vt:lpstr>
      <vt:lpstr>Exemple d’embedding de texte : doc2vec</vt:lpstr>
      <vt:lpstr>Construction d’un embedding doc2vec (PV-DM)</vt:lpstr>
      <vt:lpstr>doc2vec dans la librairie gensim</vt:lpstr>
      <vt:lpstr>Evaluation des word (et doc) embeddings</vt:lpstr>
      <vt:lpstr>Visualisation et utilisation des embeddings</vt:lpstr>
      <vt:lpstr>BERT : un exemple d’embeddings dynamiques</vt:lpstr>
      <vt:lpstr>Evolution des architectures encodeur / décodeur</vt:lpstr>
      <vt:lpstr>BERT comme utilisation de l’architecture Transformer</vt:lpstr>
      <vt:lpstr>BERT : principales caractéristiques</vt:lpstr>
      <vt:lpstr>BERT : usage et utilisation</vt:lpstr>
      <vt:lpstr>BERT : réglage fin (transfer learning et fine tuning)</vt:lpstr>
      <vt:lpstr>BERT : une famille de modèles</vt:lpstr>
      <vt:lpstr>Sommaire général</vt:lpstr>
      <vt:lpstr>PowerPoint Presentation</vt:lpstr>
      <vt:lpstr>PowerPoint Presentation</vt:lpstr>
      <vt:lpstr>Classification (architectures tradition., DL classique, Transformers)</vt:lpstr>
      <vt:lpstr>Classification (architecture traditionnelle)</vt:lpstr>
      <vt:lpstr>PowerPoint Presentation</vt:lpstr>
      <vt:lpstr>PowerPoint Presentation</vt:lpstr>
      <vt:lpstr>Métriques d’évaluation d’une classification</vt:lpstr>
      <vt:lpstr>PowerPoint Presentation</vt:lpstr>
      <vt:lpstr>PowerPoint Presentation</vt:lpstr>
      <vt:lpstr>PowerPoint Presentation</vt:lpstr>
      <vt:lpstr>PowerPoint Presentation</vt:lpstr>
      <vt:lpstr>PowerPoint Presentation</vt:lpstr>
      <vt:lpstr>Classification (architecture Deep Learning 1ère génération)</vt:lpstr>
      <vt:lpstr>Classification (architecture BERT + Classificateur classique)</vt:lpstr>
      <vt:lpstr>Classification (architecture BERT + Tête classification)</vt:lpstr>
      <vt:lpstr>Sommaire général</vt:lpstr>
      <vt:lpstr>Principales opérations de l’analyse textuelle</vt:lpstr>
      <vt:lpstr>Annexes</vt:lpstr>
      <vt:lpstr>Installation des bibliothèques Python (contexte Anaconda)</vt:lpstr>
      <vt:lpstr>Structures Python : listes, dictionnaires, t-uplets, ensembles (1/2)</vt:lpstr>
      <vt:lpstr>Structures Python : listes, dictionnaires, t-uplets, ensembles (2/2)</vt:lpstr>
      <vt:lpstr>Fonctions Python : chaînes de caractères (str)</vt:lpstr>
      <vt:lpstr>Fonctions python : datetime</vt:lpstr>
      <vt:lpstr>Manipulations dataframes pandas (1/7)</vt:lpstr>
      <vt:lpstr>Manipulations dataframes pandas (2/7)</vt:lpstr>
      <vt:lpstr>Manipulations dataframes pandas (3/7)</vt:lpstr>
      <vt:lpstr>Manipulations dataframes pandas (4/7)</vt:lpstr>
      <vt:lpstr>Manipulations dataframes pandas (5/7)</vt:lpstr>
      <vt:lpstr>Manipulations dataframes pandas (6/7)</vt:lpstr>
      <vt:lpstr>Manipulations dataframes pandas (7/7)</vt:lpstr>
      <vt:lpstr>Création de graphes avec plotly : plotly.express</vt:lpstr>
      <vt:lpstr>Création de graphes avec plotly : plotly.go</vt:lpstr>
      <vt:lpstr>Création de graphes avec plotly : style</vt:lpstr>
      <vt:lpstr>Bibliographie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et Analyse Textuelle</dc:title>
  <dc:creator>HERVE Guerin</dc:creator>
  <cp:lastModifiedBy>Herve Guerin</cp:lastModifiedBy>
  <cp:revision>1289</cp:revision>
  <cp:lastPrinted>2019-10-07T15:19:12Z</cp:lastPrinted>
  <dcterms:created xsi:type="dcterms:W3CDTF">2019-03-15T15:22:44Z</dcterms:created>
  <dcterms:modified xsi:type="dcterms:W3CDTF">2022-01-31T15:04:59Z</dcterms:modified>
</cp:coreProperties>
</file>