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Bitter Medium" panose="020B0604020202020204" charset="0"/>
      <p:regular r:id="rId11"/>
    </p:embeddedFont>
    <p:embeddedFont>
      <p:font typeface="Open Sans" panose="020B0606030504020204" pitchFamily="34" charset="0"/>
      <p:regular r:id="rId12"/>
      <p:bold r:id="rId13"/>
    </p:embeddedFont>
  </p:embeddedFont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6" d="100"/>
          <a:sy n="76" d="100"/>
        </p:scale>
        <p:origin x="9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4678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3100762" y="1414471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kern="0" spc="-134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UBuyIRent: Système de Gestion Immobilière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2978229" y="3941802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Un système complet pour gérer les locations immobilières. Il centralise unités résidentielles, propriétaires et contrats de location.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6280190" y="5302568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B3D2683-CB4E-E862-A9DB-50545034D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3617" y="6762545"/>
            <a:ext cx="3620005" cy="14670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3620880" y="147101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kern="0" spc="-134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Objectifs du Projet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2615327" y="301282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397" y="3055329"/>
            <a:ext cx="340162" cy="42529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3352443" y="301282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Automatisation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3352443" y="3503242"/>
            <a:ext cx="29277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Centraliser la gestion des baux de location.</a:t>
            </a:r>
            <a:endParaRPr lang="en-US" sz="1750" dirty="0"/>
          </a:p>
        </p:txBody>
      </p:sp>
      <p:sp>
        <p:nvSpPr>
          <p:cNvPr id="8" name="Shape 4"/>
          <p:cNvSpPr/>
          <p:nvPr/>
        </p:nvSpPr>
        <p:spPr>
          <a:xfrm>
            <a:off x="6507004" y="301282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2074" y="3055329"/>
            <a:ext cx="340162" cy="42529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7244120" y="301282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Enregistrement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7244120" y="3503242"/>
            <a:ext cx="29277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Permettre aux agents d'enregistrer unités et contrats.</a:t>
            </a:r>
            <a:endParaRPr lang="en-US" sz="1750" dirty="0"/>
          </a:p>
        </p:txBody>
      </p:sp>
      <p:sp>
        <p:nvSpPr>
          <p:cNvPr id="12" name="Shape 7"/>
          <p:cNvSpPr/>
          <p:nvPr/>
        </p:nvSpPr>
        <p:spPr>
          <a:xfrm>
            <a:off x="2615327" y="507391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0397" y="5116420"/>
            <a:ext cx="340162" cy="425291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3352443" y="507391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Sécurité</a:t>
            </a:r>
            <a:endParaRPr lang="en-US" sz="2200" dirty="0"/>
          </a:p>
        </p:txBody>
      </p:sp>
      <p:sp>
        <p:nvSpPr>
          <p:cNvPr id="15" name="Text 9"/>
          <p:cNvSpPr/>
          <p:nvPr/>
        </p:nvSpPr>
        <p:spPr>
          <a:xfrm>
            <a:off x="3352443" y="5564333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Offrir un système sécurisé pour toutes les opérations.</a:t>
            </a:r>
            <a:endParaRPr lang="en-US" sz="1750" dirty="0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38D8003B-631F-FD75-8D63-05F30C52A0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72731" y="6762545"/>
            <a:ext cx="3620005" cy="14670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07413"/>
            <a:ext cx="613636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kern="0" spc="-134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Architecture du Système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348" y="2369820"/>
            <a:ext cx="2152055" cy="1306949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4892" y="2985849"/>
            <a:ext cx="318968" cy="39862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357217" y="2596634"/>
            <a:ext cx="273986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Interface Utilisateur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5357217" y="3087053"/>
            <a:ext cx="273986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Interaction avec le système</a:t>
            </a:r>
            <a:endParaRPr lang="en-US" sz="1750" dirty="0"/>
          </a:p>
        </p:txBody>
      </p:sp>
      <p:sp>
        <p:nvSpPr>
          <p:cNvPr id="7" name="Shape 3"/>
          <p:cNvSpPr/>
          <p:nvPr/>
        </p:nvSpPr>
        <p:spPr>
          <a:xfrm>
            <a:off x="5187077" y="3689866"/>
            <a:ext cx="8592860" cy="15240"/>
          </a:xfrm>
          <a:prstGeom prst="roundRect">
            <a:avLst>
              <a:gd name="adj" fmla="val 625116"/>
            </a:avLst>
          </a:prstGeom>
          <a:solidFill>
            <a:srgbClr val="E2C8B5"/>
          </a:solidFill>
          <a:ln/>
        </p:spPr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2381" y="3733443"/>
            <a:ext cx="4304109" cy="1306949"/>
          </a:xfrm>
          <a:prstGeom prst="rect">
            <a:avLst/>
          </a:prstGeom>
        </p:spPr>
      </p:pic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4892" y="4187547"/>
            <a:ext cx="318968" cy="398621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6433304" y="3960257"/>
            <a:ext cx="245816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Logique Métier</a:t>
            </a:r>
            <a:endParaRPr lang="en-US" sz="2200" dirty="0"/>
          </a:p>
        </p:txBody>
      </p:sp>
      <p:sp>
        <p:nvSpPr>
          <p:cNvPr id="11" name="Text 5"/>
          <p:cNvSpPr/>
          <p:nvPr/>
        </p:nvSpPr>
        <p:spPr>
          <a:xfrm>
            <a:off x="6433304" y="4450675"/>
            <a:ext cx="245816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Fonctionnalités et règles</a:t>
            </a:r>
            <a:endParaRPr lang="en-US" sz="1750" dirty="0"/>
          </a:p>
        </p:txBody>
      </p:sp>
      <p:sp>
        <p:nvSpPr>
          <p:cNvPr id="12" name="Shape 6"/>
          <p:cNvSpPr/>
          <p:nvPr/>
        </p:nvSpPr>
        <p:spPr>
          <a:xfrm>
            <a:off x="6263164" y="5053489"/>
            <a:ext cx="7516773" cy="15240"/>
          </a:xfrm>
          <a:prstGeom prst="roundRect">
            <a:avLst>
              <a:gd name="adj" fmla="val 625116"/>
            </a:avLst>
          </a:prstGeom>
          <a:solidFill>
            <a:srgbClr val="E2C8B5"/>
          </a:solidFill>
          <a:ln/>
        </p:spPr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6294" y="5097066"/>
            <a:ext cx="6456164" cy="1306949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94773" y="5551170"/>
            <a:ext cx="318968" cy="398621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7509272" y="5323880"/>
            <a:ext cx="256139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Modèles de Données</a:t>
            </a:r>
            <a:endParaRPr lang="en-US" sz="2200" dirty="0"/>
          </a:p>
        </p:txBody>
      </p:sp>
      <p:sp>
        <p:nvSpPr>
          <p:cNvPr id="16" name="Text 8"/>
          <p:cNvSpPr/>
          <p:nvPr/>
        </p:nvSpPr>
        <p:spPr>
          <a:xfrm>
            <a:off x="7509272" y="5814298"/>
            <a:ext cx="256139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Structure modulaire</a:t>
            </a:r>
            <a:endParaRPr lang="en-US" sz="1750" dirty="0"/>
          </a:p>
        </p:txBody>
      </p:sp>
      <p:sp>
        <p:nvSpPr>
          <p:cNvPr id="17" name="Text 9"/>
          <p:cNvSpPr/>
          <p:nvPr/>
        </p:nvSpPr>
        <p:spPr>
          <a:xfrm>
            <a:off x="793790" y="665916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Le système est construit de façon modulaire. Il sépare clairement les modèles métier des fonctions utilitaires.</a:t>
            </a:r>
            <a:endParaRPr lang="en-US" sz="1750" dirty="0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C5764656-1DBB-F63F-3068-CBB5968735D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350614" y="7308333"/>
            <a:ext cx="2279786" cy="92391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5110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kern="0" spc="-134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Entités Principales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2197418" y="30429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Unités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533418"/>
            <a:ext cx="423886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Propriétés résidentielles disponibles</a:t>
            </a:r>
            <a:endParaRPr lang="en-US" sz="17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4585" y="3805714"/>
            <a:ext cx="318968" cy="398621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597628" y="263425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Propriétaires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9597628" y="3124676"/>
            <a:ext cx="423898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Détenteurs des biens immobiliers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18797" y="3378637"/>
            <a:ext cx="318968" cy="398621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0051256" y="426922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Contrats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10051256" y="4759643"/>
            <a:ext cx="378535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Baux de location avec conditions</a:t>
            </a:r>
            <a:endParaRPr lang="en-US" sz="17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31041" y="4496633"/>
            <a:ext cx="318968" cy="398621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9597628" y="59043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Affectations</a:t>
            </a:r>
            <a:endParaRPr lang="en-US" sz="2200" dirty="0"/>
          </a:p>
        </p:txBody>
      </p:sp>
      <p:sp>
        <p:nvSpPr>
          <p:cNvPr id="16" name="Text 8"/>
          <p:cNvSpPr/>
          <p:nvPr/>
        </p:nvSpPr>
        <p:spPr>
          <a:xfrm>
            <a:off x="9597628" y="6394728"/>
            <a:ext cx="423898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Attribution d'unités aux contrats</a:t>
            </a:r>
            <a:endParaRPr lang="en-US" sz="1750" dirty="0"/>
          </a:p>
        </p:txBody>
      </p:sp>
      <p:pic>
        <p:nvPicPr>
          <p:cNvPr id="17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8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18797" y="5614630"/>
            <a:ext cx="318968" cy="398621"/>
          </a:xfrm>
          <a:prstGeom prst="rect">
            <a:avLst/>
          </a:prstGeom>
        </p:spPr>
      </p:pic>
      <p:sp>
        <p:nvSpPr>
          <p:cNvPr id="19" name="Text 9"/>
          <p:cNvSpPr/>
          <p:nvPr/>
        </p:nvSpPr>
        <p:spPr>
          <a:xfrm>
            <a:off x="2197418" y="549556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Utilisateurs</a:t>
            </a:r>
            <a:endParaRPr lang="en-US" sz="2200" dirty="0"/>
          </a:p>
        </p:txBody>
      </p:sp>
      <p:sp>
        <p:nvSpPr>
          <p:cNvPr id="20" name="Text 10"/>
          <p:cNvSpPr/>
          <p:nvPr/>
        </p:nvSpPr>
        <p:spPr>
          <a:xfrm>
            <a:off x="793790" y="5985986"/>
            <a:ext cx="423886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Agents avec différents rôles</a:t>
            </a:r>
            <a:endParaRPr lang="en-US" sz="1750" dirty="0"/>
          </a:p>
        </p:txBody>
      </p:sp>
      <p:pic>
        <p:nvPicPr>
          <p:cNvPr id="21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22" name="Image 9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04585" y="5187553"/>
            <a:ext cx="318968" cy="398621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DA203E07-7F2B-DA3D-B5BD-7A8F75155F5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943933" y="7176509"/>
            <a:ext cx="2598536" cy="105309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091855" y="837670"/>
            <a:ext cx="7441049" cy="6902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4300" kern="0" spc="-130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Fonctionnalités Implémentées</a:t>
            </a:r>
            <a:endParaRPr lang="en-US" sz="43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855" y="2107406"/>
            <a:ext cx="1104424" cy="132528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527510" y="2328267"/>
            <a:ext cx="2761178" cy="345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kern="0" spc="-65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Gestion des Unités</a:t>
            </a:r>
            <a:endParaRPr lang="en-US" sz="2150" dirty="0"/>
          </a:p>
        </p:txBody>
      </p:sp>
      <p:sp>
        <p:nvSpPr>
          <p:cNvPr id="6" name="Text 2"/>
          <p:cNvSpPr/>
          <p:nvPr/>
        </p:nvSpPr>
        <p:spPr>
          <a:xfrm>
            <a:off x="2527510" y="2805826"/>
            <a:ext cx="6162199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Création et modification des propriétés</a:t>
            </a:r>
            <a:endParaRPr lang="en-US" sz="17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855" y="3432690"/>
            <a:ext cx="1104424" cy="132528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527510" y="3653551"/>
            <a:ext cx="4039195" cy="345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kern="0" spc="-65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Enregistrement des Propriétaires</a:t>
            </a:r>
            <a:endParaRPr lang="en-US" sz="2150" dirty="0"/>
          </a:p>
        </p:txBody>
      </p:sp>
      <p:sp>
        <p:nvSpPr>
          <p:cNvPr id="9" name="Text 4"/>
          <p:cNvSpPr/>
          <p:nvPr/>
        </p:nvSpPr>
        <p:spPr>
          <a:xfrm>
            <a:off x="2527510" y="4131111"/>
            <a:ext cx="6162199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Ajout et mise à jour des informations</a:t>
            </a:r>
            <a:endParaRPr lang="en-US" sz="17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1855" y="4757975"/>
            <a:ext cx="1104424" cy="132528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527510" y="4978836"/>
            <a:ext cx="2941915" cy="345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kern="0" spc="-65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Génération des Contrats</a:t>
            </a:r>
            <a:endParaRPr lang="en-US" sz="2150" dirty="0"/>
          </a:p>
        </p:txBody>
      </p:sp>
      <p:sp>
        <p:nvSpPr>
          <p:cNvPr id="12" name="Text 6"/>
          <p:cNvSpPr/>
          <p:nvPr/>
        </p:nvSpPr>
        <p:spPr>
          <a:xfrm>
            <a:off x="2527510" y="5456396"/>
            <a:ext cx="6162199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Création automatique des baux</a:t>
            </a:r>
            <a:endParaRPr lang="en-US" sz="17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1855" y="6083260"/>
            <a:ext cx="1104424" cy="1325285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2527510" y="6304121"/>
            <a:ext cx="2761178" cy="345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kern="0" spc="-65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Calcul des Loyers</a:t>
            </a:r>
            <a:endParaRPr lang="en-US" sz="2150" dirty="0"/>
          </a:p>
        </p:txBody>
      </p:sp>
      <p:sp>
        <p:nvSpPr>
          <p:cNvPr id="15" name="Text 8"/>
          <p:cNvSpPr/>
          <p:nvPr/>
        </p:nvSpPr>
        <p:spPr>
          <a:xfrm>
            <a:off x="2527510" y="6781680"/>
            <a:ext cx="6162199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kern="0" spc="-35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Détermination des montants et échéances</a:t>
            </a:r>
            <a:endParaRPr lang="en-US" sz="1700" dirty="0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B761EE3D-62E3-2C63-8BE6-E6E74AA9FA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49652" y="6649164"/>
            <a:ext cx="3620005" cy="14670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1291084"/>
            <a:ext cx="591240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kern="0" spc="-134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Gestion des Utilisateurs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340025"/>
            <a:ext cx="4196358" cy="2047994"/>
          </a:xfrm>
          <a:prstGeom prst="roundRect">
            <a:avLst>
              <a:gd name="adj" fmla="val 4652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028224" y="257445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LeaseClerk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8224" y="3064877"/>
            <a:ext cx="372749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Enregistrement des unités et propriétaires. Création des contrats de base.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216962" y="2340025"/>
            <a:ext cx="4196358" cy="2047994"/>
          </a:xfrm>
          <a:prstGeom prst="roundRect">
            <a:avLst>
              <a:gd name="adj" fmla="val 4652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5451396" y="257445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LeaseManager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451396" y="3064877"/>
            <a:ext cx="372749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Approbation des contrats. Modification des termes et conditions.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640133" y="2340025"/>
            <a:ext cx="4196358" cy="2047994"/>
          </a:xfrm>
          <a:prstGeom prst="roundRect">
            <a:avLst>
              <a:gd name="adj" fmla="val 4652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874568" y="2574459"/>
            <a:ext cx="320682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LeaseManagerSupervisor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9874568" y="3064877"/>
            <a:ext cx="372749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Accès complet au système. Gestion des utilisateurs et permissions.</a:t>
            </a:r>
            <a:endParaRPr lang="en-US" sz="1750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8B037ECB-DBC5-A310-13F1-C59977DE3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0395" y="6669756"/>
            <a:ext cx="3620005" cy="14670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91261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kern="0" spc="-134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Tests et Validation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1048941" y="1961555"/>
            <a:ext cx="30480" cy="4374475"/>
          </a:xfrm>
          <a:prstGeom prst="roundRect">
            <a:avLst>
              <a:gd name="adj" fmla="val 312558"/>
            </a:avLst>
          </a:prstGeom>
          <a:solidFill>
            <a:srgbClr val="E2C8B5"/>
          </a:solidFill>
          <a:ln/>
        </p:spPr>
      </p:sp>
      <p:sp>
        <p:nvSpPr>
          <p:cNvPr id="5" name="Shape 2"/>
          <p:cNvSpPr/>
          <p:nvPr/>
        </p:nvSpPr>
        <p:spPr>
          <a:xfrm>
            <a:off x="1273612" y="2456617"/>
            <a:ext cx="680442" cy="30480"/>
          </a:xfrm>
          <a:prstGeom prst="roundRect">
            <a:avLst>
              <a:gd name="adj" fmla="val 312558"/>
            </a:avLst>
          </a:prstGeom>
          <a:solidFill>
            <a:srgbClr val="E2C8B5"/>
          </a:solidFill>
          <a:ln/>
        </p:spPr>
      </p:sp>
      <p:sp>
        <p:nvSpPr>
          <p:cNvPr id="6" name="Shape 3"/>
          <p:cNvSpPr/>
          <p:nvPr/>
        </p:nvSpPr>
        <p:spPr>
          <a:xfrm>
            <a:off x="793790" y="221670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860" y="2259211"/>
            <a:ext cx="340162" cy="425291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2183011" y="21883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Tests Unitaires</a:t>
            </a:r>
            <a:endParaRPr lang="en-US" sz="2200" dirty="0"/>
          </a:p>
        </p:txBody>
      </p:sp>
      <p:sp>
        <p:nvSpPr>
          <p:cNvPr id="9" name="Text 5"/>
          <p:cNvSpPr/>
          <p:nvPr/>
        </p:nvSpPr>
        <p:spPr>
          <a:xfrm>
            <a:off x="2183011" y="2678787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Vérification du fonctionnement de chaque classe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1273612" y="3990380"/>
            <a:ext cx="680442" cy="30480"/>
          </a:xfrm>
          <a:prstGeom prst="roundRect">
            <a:avLst>
              <a:gd name="adj" fmla="val 312558"/>
            </a:avLst>
          </a:prstGeom>
          <a:solidFill>
            <a:srgbClr val="E2C8B5"/>
          </a:solidFill>
          <a:ln/>
        </p:spPr>
      </p:sp>
      <p:sp>
        <p:nvSpPr>
          <p:cNvPr id="11" name="Shape 7"/>
          <p:cNvSpPr/>
          <p:nvPr/>
        </p:nvSpPr>
        <p:spPr>
          <a:xfrm>
            <a:off x="793790" y="375046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860" y="3792974"/>
            <a:ext cx="340162" cy="425291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2183011" y="37221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Tests d'Intégration</a:t>
            </a:r>
            <a:endParaRPr lang="en-US" sz="2200" dirty="0"/>
          </a:p>
        </p:txBody>
      </p:sp>
      <p:sp>
        <p:nvSpPr>
          <p:cNvPr id="14" name="Text 9"/>
          <p:cNvSpPr/>
          <p:nvPr/>
        </p:nvSpPr>
        <p:spPr>
          <a:xfrm>
            <a:off x="2183011" y="4212550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Validation des interactions entre composants</a:t>
            </a:r>
            <a:endParaRPr lang="en-US" sz="1750" dirty="0"/>
          </a:p>
        </p:txBody>
      </p:sp>
      <p:sp>
        <p:nvSpPr>
          <p:cNvPr id="15" name="Shape 10"/>
          <p:cNvSpPr/>
          <p:nvPr/>
        </p:nvSpPr>
        <p:spPr>
          <a:xfrm>
            <a:off x="1273612" y="5524143"/>
            <a:ext cx="680442" cy="30480"/>
          </a:xfrm>
          <a:prstGeom prst="roundRect">
            <a:avLst>
              <a:gd name="adj" fmla="val 312558"/>
            </a:avLst>
          </a:prstGeom>
          <a:solidFill>
            <a:srgbClr val="E2C8B5"/>
          </a:solidFill>
          <a:ln/>
        </p:spPr>
      </p:sp>
      <p:sp>
        <p:nvSpPr>
          <p:cNvPr id="16" name="Shape 11"/>
          <p:cNvSpPr/>
          <p:nvPr/>
        </p:nvSpPr>
        <p:spPr>
          <a:xfrm>
            <a:off x="793790" y="528423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pic>
        <p:nvPicPr>
          <p:cNvPr id="17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860" y="5326737"/>
            <a:ext cx="340162" cy="425291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2183011" y="525589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Validation Métier</a:t>
            </a:r>
            <a:endParaRPr lang="en-US" sz="2200" dirty="0"/>
          </a:p>
        </p:txBody>
      </p:sp>
      <p:sp>
        <p:nvSpPr>
          <p:cNvPr id="19" name="Text 13"/>
          <p:cNvSpPr/>
          <p:nvPr/>
        </p:nvSpPr>
        <p:spPr>
          <a:xfrm>
            <a:off x="2183011" y="5746313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Conformité aux règles et contraintes</a:t>
            </a:r>
            <a:endParaRPr lang="en-US" sz="1750" dirty="0"/>
          </a:p>
        </p:txBody>
      </p:sp>
      <p:sp>
        <p:nvSpPr>
          <p:cNvPr id="20" name="Text 14"/>
          <p:cNvSpPr/>
          <p:nvPr/>
        </p:nvSpPr>
        <p:spPr>
          <a:xfrm>
            <a:off x="793790" y="6591181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Des tests complets ont été implémentés dans le fichier tests/test.py pour assurer la fiabilité du système.</a:t>
            </a:r>
            <a:endParaRPr lang="en-US" sz="1750" dirty="0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9FF63BF2-F91C-9CEB-BEBB-ED50A81947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32874" y="6678146"/>
            <a:ext cx="3620005" cy="14670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10568" y="712767"/>
            <a:ext cx="605468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kern="0" spc="-134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Perspectives d'Évolution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810568" y="1761708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320751" y="17617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Interface Graphique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320751" y="2252126"/>
            <a:ext cx="704623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Développement d'une interface utilisateur intuitive et responsive.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150729" y="2841843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660912" y="28418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Base de Données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660912" y="3332261"/>
            <a:ext cx="67060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Implémentation d'un système de stockage persistant et sécurisé.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1491010" y="3921978"/>
            <a:ext cx="170021" cy="1216223"/>
          </a:xfrm>
          <a:prstGeom prst="roundRect">
            <a:avLst>
              <a:gd name="adj" fmla="val 56033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2001193" y="39219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Rapports PDF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2001193" y="4412396"/>
            <a:ext cx="636579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Génération automatique de documents exportables et partageables.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1831291" y="5365015"/>
            <a:ext cx="170021" cy="1216223"/>
          </a:xfrm>
          <a:prstGeom prst="roundRect">
            <a:avLst>
              <a:gd name="adj" fmla="val 56033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2341473" y="53650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Notifications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2341473" y="5855434"/>
            <a:ext cx="602551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Système d'alertes pour les échéances et renouvellements de contrats.</a:t>
            </a:r>
            <a:endParaRPr lang="en-US" sz="1750" dirty="0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687A5393-DDD6-5A15-579E-59B90E873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4485" y="6762545"/>
            <a:ext cx="3620005" cy="14670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294</Words>
  <Application>Microsoft Office PowerPoint</Application>
  <PresentationFormat>Personnalisé</PresentationFormat>
  <Paragraphs>69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Open Sans</vt:lpstr>
      <vt:lpstr>Bitter Medium</vt:lpstr>
      <vt:lpstr>Arial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herve herland</cp:lastModifiedBy>
  <cp:revision>2</cp:revision>
  <dcterms:created xsi:type="dcterms:W3CDTF">2025-04-17T20:01:51Z</dcterms:created>
  <dcterms:modified xsi:type="dcterms:W3CDTF">2025-04-17T20:06:29Z</dcterms:modified>
</cp:coreProperties>
</file>