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imes New Roman" charset="1" panose="02030502070405020303"/>
      <p:regular r:id="rId14"/>
    </p:embeddedFont>
    <p:embeddedFont>
      <p:font typeface="Times New Roman Bold" charset="1" panose="020308020704050203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877859" y="7236079"/>
            <a:ext cx="12255824" cy="302998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>
            <a:off x="8756218" y="6142210"/>
            <a:ext cx="1225582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200426" y="8522600"/>
            <a:ext cx="878949" cy="388336"/>
          </a:xfrm>
          <a:custGeom>
            <a:avLst/>
            <a:gdLst/>
            <a:ahLst/>
            <a:cxnLst/>
            <a:rect r="r" b="b" t="t" l="l"/>
            <a:pathLst>
              <a:path h="388336" w="878949">
                <a:moveTo>
                  <a:pt x="0" y="0"/>
                </a:moveTo>
                <a:lnTo>
                  <a:pt x="878949" y="0"/>
                </a:lnTo>
                <a:lnTo>
                  <a:pt x="878949" y="388335"/>
                </a:lnTo>
                <a:lnTo>
                  <a:pt x="0" y="38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8746693" y="-347974"/>
            <a:ext cx="0" cy="10614039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80877" y="2085417"/>
            <a:ext cx="7172883" cy="7172883"/>
          </a:xfrm>
          <a:custGeom>
            <a:avLst/>
            <a:gdLst/>
            <a:ahLst/>
            <a:cxnLst/>
            <a:rect r="r" b="b" t="t" l="l"/>
            <a:pathLst>
              <a:path h="7172883" w="7172883">
                <a:moveTo>
                  <a:pt x="0" y="0"/>
                </a:moveTo>
                <a:lnTo>
                  <a:pt x="7172883" y="0"/>
                </a:lnTo>
                <a:lnTo>
                  <a:pt x="7172883" y="7172883"/>
                </a:lnTo>
                <a:lnTo>
                  <a:pt x="0" y="71728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05771" y="8398775"/>
            <a:ext cx="7753084" cy="580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4"/>
              </a:lnSpc>
            </a:pPr>
            <a:r>
              <a:rPr lang="en-US" sz="3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 : Hervé ALIA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696348"/>
            <a:ext cx="8670018" cy="77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6"/>
              </a:lnSpc>
              <a:spcBef>
                <a:spcPct val="0"/>
              </a:spcBef>
            </a:pPr>
            <a:r>
              <a:rPr lang="en-US" sz="47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Answers to Open-Ended Questions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6694" y="0"/>
            <a:ext cx="16582606" cy="10287000"/>
          </a:xfrm>
          <a:custGeom>
            <a:avLst/>
            <a:gdLst/>
            <a:ahLst/>
            <a:cxnLst/>
            <a:rect r="r" b="b" t="t" l="l"/>
            <a:pathLst>
              <a:path h="10287000" w="16582606">
                <a:moveTo>
                  <a:pt x="0" y="0"/>
                </a:moveTo>
                <a:lnTo>
                  <a:pt x="16582606" y="0"/>
                </a:lnTo>
                <a:lnTo>
                  <a:pt x="165826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99" r="0" b="-3799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917202"/>
          </a:xfrm>
          <a:prstGeom prst="rect">
            <a:avLst/>
          </a:prstGeom>
          <a:solidFill>
            <a:srgbClr val="CFE0F6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18610" y="573369"/>
            <a:ext cx="17040690" cy="9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9"/>
              </a:lnSpc>
            </a:pPr>
            <a:r>
              <a:rPr lang="en-US" sz="509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I- Managing Data Transformations for Large Volumes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1907677"/>
            <a:ext cx="18553185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210705" y="2941446"/>
            <a:ext cx="6233863" cy="2884451"/>
          </a:xfrm>
          <a:custGeom>
            <a:avLst/>
            <a:gdLst/>
            <a:ahLst/>
            <a:cxnLst/>
            <a:rect r="r" b="b" t="t" l="l"/>
            <a:pathLst>
              <a:path h="2884451" w="6233863">
                <a:moveTo>
                  <a:pt x="0" y="0"/>
                </a:moveTo>
                <a:lnTo>
                  <a:pt x="6233863" y="0"/>
                </a:lnTo>
                <a:lnTo>
                  <a:pt x="6233863" y="2884451"/>
                </a:lnTo>
                <a:lnTo>
                  <a:pt x="0" y="2884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301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6023158" y="4383672"/>
            <a:ext cx="8384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10705" y="7886782"/>
            <a:ext cx="1972839" cy="1972839"/>
          </a:xfrm>
          <a:custGeom>
            <a:avLst/>
            <a:gdLst/>
            <a:ahLst/>
            <a:cxnLst/>
            <a:rect r="r" b="b" t="t" l="l"/>
            <a:pathLst>
              <a:path h="1972839" w="1972839">
                <a:moveTo>
                  <a:pt x="0" y="0"/>
                </a:moveTo>
                <a:lnTo>
                  <a:pt x="1972840" y="0"/>
                </a:lnTo>
                <a:lnTo>
                  <a:pt x="1972840" y="1972839"/>
                </a:lnTo>
                <a:lnTo>
                  <a:pt x="0" y="19728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0614" y="8126267"/>
            <a:ext cx="2371225" cy="1568719"/>
          </a:xfrm>
          <a:custGeom>
            <a:avLst/>
            <a:gdLst/>
            <a:ahLst/>
            <a:cxnLst/>
            <a:rect r="r" b="b" t="t" l="l"/>
            <a:pathLst>
              <a:path h="1568719" w="2371225">
                <a:moveTo>
                  <a:pt x="0" y="0"/>
                </a:moveTo>
                <a:lnTo>
                  <a:pt x="2371225" y="0"/>
                </a:lnTo>
                <a:lnTo>
                  <a:pt x="2371225" y="1568719"/>
                </a:lnTo>
                <a:lnTo>
                  <a:pt x="0" y="1568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91839" y="8145317"/>
            <a:ext cx="2588033" cy="1455769"/>
          </a:xfrm>
          <a:custGeom>
            <a:avLst/>
            <a:gdLst/>
            <a:ahLst/>
            <a:cxnLst/>
            <a:rect r="r" b="b" t="t" l="l"/>
            <a:pathLst>
              <a:path h="1455769" w="2588033">
                <a:moveTo>
                  <a:pt x="0" y="0"/>
                </a:moveTo>
                <a:lnTo>
                  <a:pt x="2588034" y="0"/>
                </a:lnTo>
                <a:lnTo>
                  <a:pt x="2588034" y="1455769"/>
                </a:lnTo>
                <a:lnTo>
                  <a:pt x="0" y="14557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6861567" y="8929677"/>
            <a:ext cx="8384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036286" y="3058203"/>
            <a:ext cx="4363321" cy="2655393"/>
          </a:xfrm>
          <a:custGeom>
            <a:avLst/>
            <a:gdLst/>
            <a:ahLst/>
            <a:cxnLst/>
            <a:rect r="r" b="b" t="t" l="l"/>
            <a:pathLst>
              <a:path h="2655393" w="4363321">
                <a:moveTo>
                  <a:pt x="0" y="0"/>
                </a:moveTo>
                <a:lnTo>
                  <a:pt x="4363322" y="0"/>
                </a:lnTo>
                <a:lnTo>
                  <a:pt x="4363322" y="2655393"/>
                </a:lnTo>
                <a:lnTo>
                  <a:pt x="0" y="26553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632609" y="3058203"/>
            <a:ext cx="3931070" cy="2478886"/>
          </a:xfrm>
          <a:custGeom>
            <a:avLst/>
            <a:gdLst/>
            <a:ahLst/>
            <a:cxnLst/>
            <a:rect r="r" b="b" t="t" l="l"/>
            <a:pathLst>
              <a:path h="2478886" w="3931070">
                <a:moveTo>
                  <a:pt x="0" y="0"/>
                </a:moveTo>
                <a:lnTo>
                  <a:pt x="3931070" y="0"/>
                </a:lnTo>
                <a:lnTo>
                  <a:pt x="3931070" y="2478887"/>
                </a:lnTo>
                <a:lnTo>
                  <a:pt x="0" y="24788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>
            <a:off x="11784550" y="4404950"/>
            <a:ext cx="8384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077070" y="7621803"/>
            <a:ext cx="3707480" cy="2502797"/>
          </a:xfrm>
          <a:custGeom>
            <a:avLst/>
            <a:gdLst/>
            <a:ahLst/>
            <a:cxnLst/>
            <a:rect r="r" b="b" t="t" l="l"/>
            <a:pathLst>
              <a:path h="2502797" w="3707480">
                <a:moveTo>
                  <a:pt x="0" y="0"/>
                </a:moveTo>
                <a:lnTo>
                  <a:pt x="3707480" y="0"/>
                </a:lnTo>
                <a:lnTo>
                  <a:pt x="3707480" y="2502797"/>
                </a:lnTo>
                <a:lnTo>
                  <a:pt x="0" y="25027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6633" t="-5517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265019" y="7495376"/>
            <a:ext cx="4559603" cy="2553378"/>
          </a:xfrm>
          <a:custGeom>
            <a:avLst/>
            <a:gdLst/>
            <a:ahLst/>
            <a:cxnLst/>
            <a:rect r="r" b="b" t="t" l="l"/>
            <a:pathLst>
              <a:path h="2553378" w="4559603">
                <a:moveTo>
                  <a:pt x="0" y="0"/>
                </a:moveTo>
                <a:lnTo>
                  <a:pt x="4559603" y="0"/>
                </a:lnTo>
                <a:lnTo>
                  <a:pt x="4559603" y="2553377"/>
                </a:lnTo>
                <a:lnTo>
                  <a:pt x="0" y="25533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78484" y="2277003"/>
            <a:ext cx="3233976" cy="557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1"/>
              </a:lnSpc>
              <a:spcBef>
                <a:spcPct val="0"/>
              </a:spcBef>
            </a:pPr>
            <a:r>
              <a:rPr lang="en-US" sz="34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A- Data Ingestion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13940" y="2277702"/>
            <a:ext cx="8260120" cy="55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340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B-Data Cleaning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1121953" y="6369821"/>
            <a:ext cx="8260120" cy="557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1"/>
              </a:lnSpc>
              <a:spcBef>
                <a:spcPct val="0"/>
              </a:spcBef>
            </a:pPr>
            <a:r>
              <a:rPr lang="en-US" sz="34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D- Data Storage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63810" y="2278078"/>
            <a:ext cx="4411028" cy="557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1"/>
              </a:lnSpc>
              <a:spcBef>
                <a:spcPct val="0"/>
              </a:spcBef>
            </a:pPr>
            <a:r>
              <a:rPr lang="en-US" sz="34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C- Data Transformation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57969" y="6318594"/>
            <a:ext cx="6319957" cy="557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1"/>
              </a:lnSpc>
              <a:spcBef>
                <a:spcPct val="0"/>
              </a:spcBef>
            </a:pPr>
            <a:r>
              <a:rPr lang="en-US" sz="34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E- Data Visualization and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78012" y="6131696"/>
            <a:ext cx="5930226" cy="1033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1"/>
              </a:lnSpc>
              <a:spcBef>
                <a:spcPct val="0"/>
              </a:spcBef>
            </a:pPr>
            <a:r>
              <a:rPr lang="en-US" sz="34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F- Automation and Orchestration</a:t>
            </a:r>
          </a:p>
        </p:txBody>
      </p:sp>
      <p:sp>
        <p:nvSpPr>
          <p:cNvPr name="AutoShape 22" id="22"/>
          <p:cNvSpPr/>
          <p:nvPr/>
        </p:nvSpPr>
        <p:spPr>
          <a:xfrm>
            <a:off x="12178012" y="8791115"/>
            <a:ext cx="8384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1406511"/>
            <a:ext cx="18288000" cy="2795076"/>
          </a:xfrm>
          <a:prstGeom prst="rect">
            <a:avLst/>
          </a:prstGeom>
          <a:solidFill>
            <a:srgbClr val="71CCC0"/>
          </a:solidFill>
        </p:spPr>
      </p:sp>
      <p:sp>
        <p:nvSpPr>
          <p:cNvPr name="AutoShape 3" id="3"/>
          <p:cNvSpPr/>
          <p:nvPr/>
        </p:nvSpPr>
        <p:spPr>
          <a:xfrm>
            <a:off x="0" y="1388565"/>
            <a:ext cx="18553185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50718" y="2694030"/>
            <a:ext cx="16408582" cy="6979488"/>
          </a:xfrm>
          <a:custGeom>
            <a:avLst/>
            <a:gdLst/>
            <a:ahLst/>
            <a:cxnLst/>
            <a:rect r="r" b="b" t="t" l="l"/>
            <a:pathLst>
              <a:path h="6979488" w="16408582">
                <a:moveTo>
                  <a:pt x="0" y="0"/>
                </a:moveTo>
                <a:lnTo>
                  <a:pt x="16408582" y="0"/>
                </a:lnTo>
                <a:lnTo>
                  <a:pt x="16408582" y="6979488"/>
                </a:lnTo>
                <a:lnTo>
                  <a:pt x="0" y="6979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316" r="0" b="-492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55693" y="196003"/>
            <a:ext cx="12998632" cy="101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4"/>
              </a:lnSpc>
            </a:pPr>
            <a:r>
              <a:rPr lang="en-US" sz="5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II </a:t>
            </a:r>
            <a:r>
              <a:rPr lang="en-US" sz="5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-The Different Steps of a Data Project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1406511"/>
            <a:ext cx="18288000" cy="3399644"/>
          </a:xfrm>
          <a:prstGeom prst="rect">
            <a:avLst/>
          </a:prstGeom>
          <a:solidFill>
            <a:srgbClr val="54BEEE"/>
          </a:solidFill>
        </p:spPr>
      </p:sp>
      <p:sp>
        <p:nvSpPr>
          <p:cNvPr name="AutoShape 3" id="3"/>
          <p:cNvSpPr/>
          <p:nvPr/>
        </p:nvSpPr>
        <p:spPr>
          <a:xfrm>
            <a:off x="381681" y="1983607"/>
            <a:ext cx="18553185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39702" y="3285072"/>
            <a:ext cx="7130916" cy="3048550"/>
          </a:xfrm>
          <a:custGeom>
            <a:avLst/>
            <a:gdLst/>
            <a:ahLst/>
            <a:cxnLst/>
            <a:rect r="r" b="b" t="t" l="l"/>
            <a:pathLst>
              <a:path h="3048550" w="7130916">
                <a:moveTo>
                  <a:pt x="0" y="0"/>
                </a:moveTo>
                <a:lnTo>
                  <a:pt x="7130916" y="0"/>
                </a:lnTo>
                <a:lnTo>
                  <a:pt x="7130916" y="3048550"/>
                </a:lnTo>
                <a:lnTo>
                  <a:pt x="0" y="3048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739" t="0" r="-1974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58926" y="3331390"/>
            <a:ext cx="5361130" cy="3002233"/>
          </a:xfrm>
          <a:custGeom>
            <a:avLst/>
            <a:gdLst/>
            <a:ahLst/>
            <a:cxnLst/>
            <a:rect r="r" b="b" t="t" l="l"/>
            <a:pathLst>
              <a:path h="3002233" w="5361130">
                <a:moveTo>
                  <a:pt x="0" y="0"/>
                </a:moveTo>
                <a:lnTo>
                  <a:pt x="5361129" y="0"/>
                </a:lnTo>
                <a:lnTo>
                  <a:pt x="5361129" y="3002232"/>
                </a:lnTo>
                <a:lnTo>
                  <a:pt x="0" y="3002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31717" y="6476497"/>
            <a:ext cx="6224566" cy="3485757"/>
          </a:xfrm>
          <a:custGeom>
            <a:avLst/>
            <a:gdLst/>
            <a:ahLst/>
            <a:cxnLst/>
            <a:rect r="r" b="b" t="t" l="l"/>
            <a:pathLst>
              <a:path h="3485757" w="6224566">
                <a:moveTo>
                  <a:pt x="0" y="0"/>
                </a:moveTo>
                <a:lnTo>
                  <a:pt x="6224566" y="0"/>
                </a:lnTo>
                <a:lnTo>
                  <a:pt x="6224566" y="3485757"/>
                </a:lnTo>
                <a:lnTo>
                  <a:pt x="0" y="34857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672667"/>
            <a:ext cx="17498853" cy="66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8"/>
              </a:lnSpc>
              <a:spcBef>
                <a:spcPct val="0"/>
              </a:spcBef>
            </a:pPr>
            <a:r>
              <a:rPr lang="en-US" sz="405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III- Tools for Real-World Enterprise Use Cases</a:t>
            </a:r>
            <a:r>
              <a:rPr lang="en-US" sz="405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365783" y="1915262"/>
            <a:ext cx="1901956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0"/>
            <a:ext cx="18288000" cy="1915262"/>
          </a:xfrm>
          <a:prstGeom prst="rect">
            <a:avLst/>
          </a:prstGeom>
          <a:solidFill>
            <a:srgbClr val="5C77CC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393811" y="3110101"/>
            <a:ext cx="4066797" cy="4066797"/>
          </a:xfrm>
          <a:custGeom>
            <a:avLst/>
            <a:gdLst/>
            <a:ahLst/>
            <a:cxnLst/>
            <a:rect r="r" b="b" t="t" l="l"/>
            <a:pathLst>
              <a:path h="4066797" w="4066797">
                <a:moveTo>
                  <a:pt x="0" y="0"/>
                </a:moveTo>
                <a:lnTo>
                  <a:pt x="4066797" y="0"/>
                </a:lnTo>
                <a:lnTo>
                  <a:pt x="4066797" y="4066798"/>
                </a:lnTo>
                <a:lnTo>
                  <a:pt x="0" y="4066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15301" y="7941633"/>
            <a:ext cx="5197367" cy="2046278"/>
          </a:xfrm>
          <a:custGeom>
            <a:avLst/>
            <a:gdLst/>
            <a:ahLst/>
            <a:cxnLst/>
            <a:rect r="r" b="b" t="t" l="l"/>
            <a:pathLst>
              <a:path h="2046278" w="5197367">
                <a:moveTo>
                  <a:pt x="0" y="0"/>
                </a:moveTo>
                <a:lnTo>
                  <a:pt x="5197367" y="0"/>
                </a:lnTo>
                <a:lnTo>
                  <a:pt x="5197367" y="2046278"/>
                </a:lnTo>
                <a:lnTo>
                  <a:pt x="0" y="2046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6995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12668" y="2982180"/>
            <a:ext cx="4766416" cy="3554952"/>
          </a:xfrm>
          <a:custGeom>
            <a:avLst/>
            <a:gdLst/>
            <a:ahLst/>
            <a:cxnLst/>
            <a:rect r="r" b="b" t="t" l="l"/>
            <a:pathLst>
              <a:path h="3554952" w="4766416">
                <a:moveTo>
                  <a:pt x="0" y="0"/>
                </a:moveTo>
                <a:lnTo>
                  <a:pt x="4766416" y="0"/>
                </a:lnTo>
                <a:lnTo>
                  <a:pt x="4766416" y="3554952"/>
                </a:lnTo>
                <a:lnTo>
                  <a:pt x="0" y="35549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37479" y="6840798"/>
            <a:ext cx="5084738" cy="3147112"/>
          </a:xfrm>
          <a:custGeom>
            <a:avLst/>
            <a:gdLst/>
            <a:ahLst/>
            <a:cxnLst/>
            <a:rect r="r" b="b" t="t" l="l"/>
            <a:pathLst>
              <a:path h="3147112" w="5084738">
                <a:moveTo>
                  <a:pt x="0" y="0"/>
                </a:moveTo>
                <a:lnTo>
                  <a:pt x="5084738" y="0"/>
                </a:lnTo>
                <a:lnTo>
                  <a:pt x="5084738" y="3147113"/>
                </a:lnTo>
                <a:lnTo>
                  <a:pt x="0" y="31471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84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521068"/>
            <a:ext cx="18288000" cy="81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IV- The Work Methodology Adapted to a Data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25193" y="5581163"/>
            <a:ext cx="3334107" cy="557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1"/>
              </a:lnSpc>
              <a:spcBef>
                <a:spcPct val="0"/>
              </a:spcBef>
            </a:pPr>
            <a:r>
              <a:rPr lang="en-US" sz="34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Lean Six Sigma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43904" y="2157823"/>
            <a:ext cx="7015758" cy="557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1"/>
              </a:lnSpc>
              <a:spcBef>
                <a:spcPct val="0"/>
              </a:spcBef>
            </a:pPr>
            <a:r>
              <a:rPr lang="en-US" sz="34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Team Data Science Process (TDSP)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60608" y="7058621"/>
            <a:ext cx="1394460" cy="557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1"/>
              </a:lnSpc>
              <a:spcBef>
                <a:spcPct val="0"/>
              </a:spcBef>
            </a:pPr>
            <a:r>
              <a:rPr lang="en-US" sz="34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Agile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179477"/>
            <a:ext cx="6501429" cy="1033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1"/>
              </a:lnSpc>
              <a:spcBef>
                <a:spcPct val="0"/>
              </a:spcBef>
            </a:pPr>
            <a:r>
              <a:rPr lang="en-US" sz="34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CRISP-DM (Cross-Industry Standard Process for Data Mining)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494716" y="-1598196"/>
            <a:ext cx="0" cy="12255824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4485191" y="-74295"/>
            <a:ext cx="3802809" cy="1036129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4128715" y="569452"/>
            <a:ext cx="10030569" cy="5642195"/>
          </a:xfrm>
          <a:custGeom>
            <a:avLst/>
            <a:gdLst/>
            <a:ahLst/>
            <a:cxnLst/>
            <a:rect r="r" b="b" t="t" l="l"/>
            <a:pathLst>
              <a:path h="5642195" w="10030569">
                <a:moveTo>
                  <a:pt x="0" y="0"/>
                </a:moveTo>
                <a:lnTo>
                  <a:pt x="10030570" y="0"/>
                </a:lnTo>
                <a:lnTo>
                  <a:pt x="10030570" y="5642195"/>
                </a:lnTo>
                <a:lnTo>
                  <a:pt x="0" y="5642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0820" y="7923778"/>
            <a:ext cx="17166359" cy="202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3"/>
              </a:lnSpc>
            </a:pPr>
            <a:r>
              <a:rPr lang="en-US" sz="34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data projects in the healthcare domain, I believe </a:t>
            </a:r>
            <a:r>
              <a:rPr lang="en-US" sz="349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CRISP-DM</a:t>
            </a:r>
            <a:r>
              <a:rPr lang="en-US" sz="34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49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Cross-Industry Standard Process for Data Mining</a:t>
            </a:r>
            <a:r>
              <a:rPr lang="en-US" sz="34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would be a suitable methodology. </a:t>
            </a:r>
          </a:p>
          <a:p>
            <a:pPr algn="just">
              <a:lnSpc>
                <a:spcPts val="3843"/>
              </a:lnSpc>
              <a:spcBef>
                <a:spcPct val="0"/>
              </a:spcBef>
            </a:pPr>
            <a:r>
              <a:rPr lang="en-US" sz="34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flexibility, clear structure, and tool-agnostic nature make it an excellent choice for data science projects.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494716" y="-1598196"/>
            <a:ext cx="0" cy="12255824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4485191" y="-74295"/>
            <a:ext cx="3802809" cy="1036129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192592" y="923925"/>
            <a:ext cx="11048795" cy="4580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40"/>
              </a:lnSpc>
            </a:pPr>
            <a:r>
              <a:rPr lang="en-US" sz="10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 for your attention</a:t>
            </a:r>
            <a:r>
              <a:rPr lang="en-US" sz="10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! </a:t>
            </a:r>
          </a:p>
          <a:p>
            <a:pPr algn="l">
              <a:lnSpc>
                <a:spcPts val="1144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012086" y="3266440"/>
            <a:ext cx="7172883" cy="7172883"/>
          </a:xfrm>
          <a:custGeom>
            <a:avLst/>
            <a:gdLst/>
            <a:ahLst/>
            <a:cxnLst/>
            <a:rect r="r" b="b" t="t" l="l"/>
            <a:pathLst>
              <a:path h="7172883" w="7172883">
                <a:moveTo>
                  <a:pt x="0" y="0"/>
                </a:moveTo>
                <a:lnTo>
                  <a:pt x="7172883" y="0"/>
                </a:lnTo>
                <a:lnTo>
                  <a:pt x="7172883" y="7172883"/>
                </a:lnTo>
                <a:lnTo>
                  <a:pt x="0" y="7172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DAGK2WJHL4A</dc:identifier>
  <dcterms:modified xsi:type="dcterms:W3CDTF">2011-08-01T06:04:30Z</dcterms:modified>
  <cp:revision>1</cp:revision>
  <dc:title>HDH</dc:title>
</cp:coreProperties>
</file>