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65" r:id="rId6"/>
    <p:sldId id="267" r:id="rId7"/>
    <p:sldId id="266" r:id="rId8"/>
    <p:sldId id="268" r:id="rId9"/>
    <p:sldId id="257" r:id="rId10"/>
    <p:sldId id="259" r:id="rId11"/>
    <p:sldId id="258" r:id="rId12"/>
    <p:sldId id="260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03D"/>
    <a:srgbClr val="483A58"/>
    <a:srgbClr val="56638A"/>
    <a:srgbClr val="63A088"/>
    <a:srgbClr val="0571FF"/>
    <a:srgbClr val="F9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944" autoAdjust="0"/>
  </p:normalViewPr>
  <p:slideViewPr>
    <p:cSldViewPr snapToGrid="0" showGuides="1">
      <p:cViewPr varScale="1">
        <p:scale>
          <a:sx n="67" d="100"/>
          <a:sy n="67" d="100"/>
        </p:scale>
        <p:origin x="2136" y="288"/>
      </p:cViewPr>
      <p:guideLst>
        <p:guide orient="horz" pos="2160"/>
        <p:guide pos="3840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930AE-6710-4C82-B86F-B87648383CCC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25C7-09F7-4818-BB98-1EBB14576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18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163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4B89-C4FD-9490-B228-C52E91ECD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9E6D84-8E8E-ED1F-2DBD-3028F70E8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798D13-59A7-69CF-242E-B0282A0C5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7D34C4-123F-2C95-5B61-1A058B807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42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F7C9D-23B8-29B5-29A1-5881ABC12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33C72C-6938-7B39-5049-6FC308ABF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DB6B80-B0C3-D192-A945-52B7E5093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D8D9B-75A9-58B6-4585-87B21B5E2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97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C890-8253-B955-3974-4ECD4645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6A97EA-B7A0-8932-B689-7EF867AC7E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6F5F97-6C99-6065-7EAC-1262FC03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822A4A-E0A5-9896-35A9-0838AAD00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081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8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24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2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6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8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58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625C7-09F7-4818-BB98-1EBB1457667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9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E398A-CB45-9C9C-2ADC-CBCB3115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D907C3-C70C-C3F3-3F04-C072D129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BEA98-4AA0-EE3E-FDA2-82522121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ED449-2C03-EF4C-6A0C-CC0AF92E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75F6B-BDE9-AB29-E0AC-E90065A3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20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BCA17-4F3C-9FA4-E217-41A9332B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CF1BD5-2B28-2932-8143-9C969111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FE5FD-5BCC-81BA-3551-2B09AED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AD188-4BE7-B31C-02BE-772E2FC1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C98F7-C45A-EF9C-5EE1-E7F437EB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CF4D93-F577-85AA-FE63-3B3086AEC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36961-6330-B7E8-59E7-66555F07C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4DFCC-6500-4610-4373-3EE92D41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7F01A-9BB0-F5CB-4E63-2C9096FB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9C2F-E3D9-26F3-FD32-445668DF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00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01A2F-F8BF-EDAE-8E64-449823BF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D3DEF-19DC-F845-FDEE-6C1D72A0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8A63D-6440-BB81-5765-CF7BE57A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87689-84F9-57EA-BDAE-D9FFFFC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9046B-1B6D-12A6-1272-B01B3F6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10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9C651-D5CD-8175-F75F-2D3D2995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3F4727-7F58-BA29-2702-FA7F8072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35C6E-47C8-C497-B1FB-7294DE2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15184-BBBF-6F16-8B41-043F2AF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E11BB-77C2-D23A-8BB1-EE51D610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7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55371-67B4-4656-30FF-79F1A011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AFAC2-0EC6-C647-9105-CB53DDBF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9E468-D60C-784E-FC00-5E1A01404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94684D-52F8-DB5E-A4F8-DC1BEB00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C5BA7-D252-DEEC-8752-5B7853AC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F437C-BE98-225C-A263-4498E5D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B581-12FD-4745-BE78-0D5162A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329E0-0B7D-7595-C991-F7F324D6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7AAB4-39E6-AD92-F316-3B0AEE62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A1A097-37F6-3DF1-AE27-8CB669538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9ACCD1-E420-C321-52FD-D78385FA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9D5F48-A4BB-2383-7FE0-7EFF61FF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168A10-102A-18F8-73FA-7EAB1E2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5E8F24-EFF4-A506-D36C-9E1E83A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1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08BF9-71A4-1E34-A66D-97C933BE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95ECD6-280F-90A9-ED58-03BFF905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2F6A38-ADAE-913B-D5DA-2F84D8B3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B9AD6-5E95-C165-F0EE-F2A605F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0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9F1B91-6688-916E-5DBD-FAE57D6C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517E01-1B0B-8936-4B00-9DC267DB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65DF58-9500-97A2-6E92-0E572DCA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8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15EA2-5F7E-2FF9-28FF-69BE25F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46D73-47E7-CB6A-B8F3-DB5B8DAA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BC7B11-C4A3-FF03-713A-9FA55622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8E94D-5D5A-0A27-F41C-F48BBE9F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388BBB-68FD-D250-67C3-AB166263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C20C0-8F0D-1ED2-234A-3E6A7F9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53612-4F28-D717-9C6E-1B0C66B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36712-A951-C33F-0B8D-BDF29E039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E5977D-FC67-1710-9760-D896D5D2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8AF95-4CE3-D1BE-478E-D0E38315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32E63F-F1CC-34CC-BEA1-BD05921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92EFC-73BB-78AA-B562-B3EE87AC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008489-1136-3555-C6F0-0F4AE457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8FB92-D7ED-BAF6-3FFB-55AA66EA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B9134-1F16-3061-BC1D-7DE74AE9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14ABB-AFB7-4036-90E7-1B686A35558E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584876-9DC7-C203-C28C-166B9FF0F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636DE-85C8-A08E-FB35-EA06D98ED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26F0E-76A3-4473-86FB-B03C79D7B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5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0A53D8-60C2-7745-9A2F-79BEDC57B627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166532-8934-61D4-3EDC-74690A68612B}"/>
              </a:ext>
            </a:extLst>
          </p:cNvPr>
          <p:cNvSpPr txBox="1"/>
          <p:nvPr/>
        </p:nvSpPr>
        <p:spPr>
          <a:xfrm>
            <a:off x="515938" y="93374"/>
            <a:ext cx="881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>
                <a:solidFill>
                  <a:schemeClr val="bg1"/>
                </a:solidFill>
              </a:rPr>
              <a:t>DIAGNOSTIC EGALITE FEMMES-HOMMES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capture d’écran, dessin humoristique, conception&#10;&#10;Description générée automatiquement">
            <a:extLst>
              <a:ext uri="{FF2B5EF4-FFF2-40B4-BE49-F238E27FC236}">
                <a16:creationId xmlns:a16="http://schemas.microsoft.com/office/drawing/2014/main" id="{CFDB046D-3123-7049-57D3-C2ACD037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9" y="1145998"/>
            <a:ext cx="889200" cy="889200"/>
          </a:xfrm>
          <a:prstGeom prst="rect">
            <a:avLst/>
          </a:prstGeom>
        </p:spPr>
      </p:pic>
      <p:pic>
        <p:nvPicPr>
          <p:cNvPr id="9" name="Image 8" descr="Une image contenant Graphique, clipart, graphisme, cercle&#10;&#10;Description générée automatiquement">
            <a:extLst>
              <a:ext uri="{FF2B5EF4-FFF2-40B4-BE49-F238E27FC236}">
                <a16:creationId xmlns:a16="http://schemas.microsoft.com/office/drawing/2014/main" id="{5B3775B1-876D-CE9E-6863-F77D84505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9" y="3429000"/>
            <a:ext cx="889200" cy="889200"/>
          </a:xfrm>
          <a:prstGeom prst="rect">
            <a:avLst/>
          </a:prstGeom>
        </p:spPr>
      </p:pic>
      <p:pic>
        <p:nvPicPr>
          <p:cNvPr id="10" name="Image 9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D132E6B-AEB7-D86A-0F0C-738AEACCB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20" y="4570501"/>
            <a:ext cx="889200" cy="889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9921F4-432A-EF28-374D-FCEDC43690A6}"/>
              </a:ext>
            </a:extLst>
          </p:cNvPr>
          <p:cNvSpPr txBox="1"/>
          <p:nvPr/>
        </p:nvSpPr>
        <p:spPr>
          <a:xfrm>
            <a:off x="7109914" y="1328988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contexte</a:t>
            </a:r>
            <a:endParaRPr lang="fr-F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78BDFF-0DBF-E9C0-92C1-377237ABE743}"/>
              </a:ext>
            </a:extLst>
          </p:cNvPr>
          <p:cNvSpPr txBox="1"/>
          <p:nvPr/>
        </p:nvSpPr>
        <p:spPr>
          <a:xfrm>
            <a:off x="7109914" y="3611990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CH" dirty="0"/>
              <a:t>La méthodologie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D45C21-816E-CD13-8A31-96C7A387C5B3}"/>
              </a:ext>
            </a:extLst>
          </p:cNvPr>
          <p:cNvSpPr txBox="1"/>
          <p:nvPr/>
        </p:nvSpPr>
        <p:spPr>
          <a:xfrm>
            <a:off x="7109226" y="4753491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CH" dirty="0"/>
              <a:t>Les analyses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D02472-A039-407C-D050-75A50FC2C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920" y="5712002"/>
            <a:ext cx="889200" cy="889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4F17EB-66E5-45BE-4481-56A1E4221CF5}"/>
              </a:ext>
            </a:extLst>
          </p:cNvPr>
          <p:cNvSpPr txBox="1"/>
          <p:nvPr/>
        </p:nvSpPr>
        <p:spPr>
          <a:xfrm>
            <a:off x="7109226" y="5894992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CH" dirty="0"/>
              <a:t>Les conclusions</a:t>
            </a:r>
            <a:endParaRPr lang="fr-FR" dirty="0"/>
          </a:p>
        </p:txBody>
      </p:sp>
      <p:pic>
        <p:nvPicPr>
          <p:cNvPr id="1026" name="Picture 2" descr="Rgpd - Icônes sécurité gratuites">
            <a:extLst>
              <a:ext uri="{FF2B5EF4-FFF2-40B4-BE49-F238E27FC236}">
                <a16:creationId xmlns:a16="http://schemas.microsoft.com/office/drawing/2014/main" id="{356D2767-FFB8-438F-49B9-A3737A53C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39" y="2287499"/>
            <a:ext cx="889200" cy="8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FB2CA58-A5A6-FCEE-4F3B-7B7E26339460}"/>
              </a:ext>
            </a:extLst>
          </p:cNvPr>
          <p:cNvSpPr txBox="1"/>
          <p:nvPr/>
        </p:nvSpPr>
        <p:spPr>
          <a:xfrm>
            <a:off x="7109914" y="256801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RGPD</a:t>
            </a:r>
            <a:endParaRPr lang="fr-F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6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62B4-27E3-E56F-9FD5-B43CAE42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4CA77EC-0374-1845-AC9F-A0B63F05158D}"/>
              </a:ext>
            </a:extLst>
          </p:cNvPr>
          <p:cNvSpPr txBox="1"/>
          <p:nvPr/>
        </p:nvSpPr>
        <p:spPr>
          <a:xfrm>
            <a:off x="1219200" y="914400"/>
            <a:ext cx="37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des genres par types de contrat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379021-6ABA-556D-A134-C058822787EA}"/>
              </a:ext>
            </a:extLst>
          </p:cNvPr>
          <p:cNvSpPr txBox="1"/>
          <p:nvPr/>
        </p:nvSpPr>
        <p:spPr>
          <a:xfrm>
            <a:off x="7290619" y="919316"/>
            <a:ext cx="37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des genres par tranches d’âge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E588B-4D83-94C5-2E90-FE89A2895A1A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31588D-7267-F3EF-7310-C9DD8FB02B44}"/>
              </a:ext>
            </a:extLst>
          </p:cNvPr>
          <p:cNvSpPr txBox="1"/>
          <p:nvPr/>
        </p:nvSpPr>
        <p:spPr>
          <a:xfrm>
            <a:off x="515938" y="154929"/>
            <a:ext cx="111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ANALYSES – Mixité Embauche</a:t>
            </a:r>
            <a:endParaRPr lang="fr-FR" dirty="0"/>
          </a:p>
        </p:txBody>
      </p:sp>
      <p:pic>
        <p:nvPicPr>
          <p:cNvPr id="3" name="Image 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0304D91C-4A35-53B8-2637-5DB7D539D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t="4855" r="13791"/>
          <a:stretch/>
        </p:blipFill>
        <p:spPr>
          <a:xfrm>
            <a:off x="306082" y="1966451"/>
            <a:ext cx="5624053" cy="4624634"/>
          </a:xfrm>
          <a:prstGeom prst="rect">
            <a:avLst/>
          </a:prstGeom>
        </p:spPr>
      </p:pic>
      <p:pic>
        <p:nvPicPr>
          <p:cNvPr id="5" name="Image 4" descr="Une image contenant capture d’écran, diagramme, texte, ligne&#10;&#10;Description générée automatiquement">
            <a:extLst>
              <a:ext uri="{FF2B5EF4-FFF2-40B4-BE49-F238E27FC236}">
                <a16:creationId xmlns:a16="http://schemas.microsoft.com/office/drawing/2014/main" id="{9525D8F4-C3B2-3C70-99D3-18F9D1A76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4855" r="8767"/>
          <a:stretch/>
        </p:blipFill>
        <p:spPr>
          <a:xfrm>
            <a:off x="6261867" y="1966451"/>
            <a:ext cx="5771535" cy="4624634"/>
          </a:xfrm>
          <a:prstGeom prst="rect">
            <a:avLst/>
          </a:prstGeom>
        </p:spPr>
      </p:pic>
      <p:pic>
        <p:nvPicPr>
          <p:cNvPr id="2" name="Image 1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D5EE404B-DE1E-638B-2713-ED714C2BC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61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6DCA2-084D-1A6A-D55A-F97FDCE0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F77CC06A-C93D-88B7-A4A6-52B35C0A86EA}"/>
              </a:ext>
            </a:extLst>
          </p:cNvPr>
          <p:cNvSpPr txBox="1"/>
          <p:nvPr/>
        </p:nvSpPr>
        <p:spPr>
          <a:xfrm>
            <a:off x="1219200" y="914400"/>
            <a:ext cx="37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des genres par tranches d’ancienneté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6B2DA5-3FE8-E5E3-A96D-8D6DEF5C56E1}"/>
              </a:ext>
            </a:extLst>
          </p:cNvPr>
          <p:cNvSpPr txBox="1"/>
          <p:nvPr/>
        </p:nvSpPr>
        <p:spPr>
          <a:xfrm>
            <a:off x="7290619" y="919316"/>
            <a:ext cx="379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Rémunérations annuelles moyennes par services et par genres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64CB0-38AD-5842-B7D1-074B31770870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67053A-E486-ACC5-6A7F-1F21B850EFF8}"/>
              </a:ext>
            </a:extLst>
          </p:cNvPr>
          <p:cNvSpPr txBox="1"/>
          <p:nvPr/>
        </p:nvSpPr>
        <p:spPr>
          <a:xfrm>
            <a:off x="515938" y="154929"/>
            <a:ext cx="111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ANALYSES – Parcours Promotion &amp; Rémunération</a:t>
            </a:r>
            <a:endParaRPr lang="fr-FR" dirty="0"/>
          </a:p>
        </p:txBody>
      </p:sp>
      <p:pic>
        <p:nvPicPr>
          <p:cNvPr id="13" name="Image 12" descr="Une image contenant texte, capture d’écran, Caractère coloré, Parallèle&#10;&#10;Description générée automatiquement">
            <a:extLst>
              <a:ext uri="{FF2B5EF4-FFF2-40B4-BE49-F238E27FC236}">
                <a16:creationId xmlns:a16="http://schemas.microsoft.com/office/drawing/2014/main" id="{F6774F0E-6E5F-9B14-423D-A28E7CE33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4855" r="8767"/>
          <a:stretch/>
        </p:blipFill>
        <p:spPr>
          <a:xfrm>
            <a:off x="130385" y="1966451"/>
            <a:ext cx="5938684" cy="4624634"/>
          </a:xfrm>
          <a:prstGeom prst="rect">
            <a:avLst/>
          </a:prstGeom>
        </p:spPr>
      </p:pic>
      <p:pic>
        <p:nvPicPr>
          <p:cNvPr id="15" name="Image 14" descr="Une image contenant texte, capture d’écran, Caractère coloré, Parallèle&#10;&#10;Description générée automatiquement">
            <a:extLst>
              <a:ext uri="{FF2B5EF4-FFF2-40B4-BE49-F238E27FC236}">
                <a16:creationId xmlns:a16="http://schemas.microsoft.com/office/drawing/2014/main" id="{37B6E84C-069F-CBF0-8836-4CB5946DD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5491" r="6404"/>
          <a:stretch/>
        </p:blipFill>
        <p:spPr>
          <a:xfrm>
            <a:off x="6122933" y="1997392"/>
            <a:ext cx="5938684" cy="4593693"/>
          </a:xfrm>
          <a:prstGeom prst="rect">
            <a:avLst/>
          </a:prstGeom>
        </p:spPr>
      </p:pic>
      <p:pic>
        <p:nvPicPr>
          <p:cNvPr id="16" name="Image 1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6ACEE110-517C-5657-9A36-2700ACF23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61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7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EA116-3F30-5686-6044-7D6E68E82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CB8A159-00D5-0148-32F6-1B39CB001B4E}"/>
              </a:ext>
            </a:extLst>
          </p:cNvPr>
          <p:cNvSpPr txBox="1"/>
          <p:nvPr/>
        </p:nvSpPr>
        <p:spPr>
          <a:xfrm>
            <a:off x="1219200" y="914400"/>
            <a:ext cx="37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par genres des durées de travail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CAC0C6-352E-75C7-2889-95A9E23E6E83}"/>
              </a:ext>
            </a:extLst>
          </p:cNvPr>
          <p:cNvSpPr txBox="1"/>
          <p:nvPr/>
        </p:nvSpPr>
        <p:spPr>
          <a:xfrm>
            <a:off x="7290619" y="919316"/>
            <a:ext cx="37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des accidents par genres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190082-3818-34C2-B41B-F1BB678A0AB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69A622-DF1E-D875-A042-5CC92D9E4887}"/>
              </a:ext>
            </a:extLst>
          </p:cNvPr>
          <p:cNvSpPr txBox="1"/>
          <p:nvPr/>
        </p:nvSpPr>
        <p:spPr>
          <a:xfrm>
            <a:off x="542870" y="154929"/>
            <a:ext cx="111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ANALYSES – Conditions de travail &amp; Santé et Sécurité au travail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6D98D71A-0EA1-EB71-F408-AC050690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5491" r="8471"/>
          <a:stretch/>
        </p:blipFill>
        <p:spPr>
          <a:xfrm>
            <a:off x="61557" y="1997391"/>
            <a:ext cx="6007511" cy="4593693"/>
          </a:xfrm>
          <a:prstGeom prst="rect">
            <a:avLst/>
          </a:prstGeom>
        </p:spPr>
      </p:pic>
      <p:pic>
        <p:nvPicPr>
          <p:cNvPr id="5" name="Image 4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DF110363-55F6-4F48-34D3-D14FA6779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5491" r="8324"/>
          <a:stretch/>
        </p:blipFill>
        <p:spPr>
          <a:xfrm>
            <a:off x="6185772" y="1997390"/>
            <a:ext cx="6007512" cy="4593694"/>
          </a:xfrm>
          <a:prstGeom prst="rect">
            <a:avLst/>
          </a:prstGeom>
        </p:spPr>
      </p:pic>
      <p:pic>
        <p:nvPicPr>
          <p:cNvPr id="6" name="Image 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93D42DC-3078-79A5-AD49-94BA0BD3B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61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6BB7D-C6B2-1E1E-A920-AA17A90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EF219-56EC-01A8-A449-DD399666CF64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8D52C-1B45-8443-C821-87F2078A2984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Conclusions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CDD3177-756F-DA4A-A41D-E3F58EDEB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4239"/>
            <a:ext cx="460800" cy="4608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239438-D673-523A-61A5-E5767EE4F425}"/>
              </a:ext>
            </a:extLst>
          </p:cNvPr>
          <p:cNvSpPr txBox="1"/>
          <p:nvPr/>
        </p:nvSpPr>
        <p:spPr>
          <a:xfrm>
            <a:off x="2353132" y="1173877"/>
            <a:ext cx="796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Mise à disposition d’une table finale au format *.csv pour futures analyses</a:t>
            </a:r>
          </a:p>
          <a:p>
            <a:pPr marL="342900" indent="-342900">
              <a:buFont typeface="+mj-lt"/>
              <a:buAutoNum type="arabicPeriod"/>
            </a:pPr>
            <a:endParaRPr lang="fr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BAF39B6-CC76-D215-7CFC-EFD5BB832663}"/>
              </a:ext>
            </a:extLst>
          </p:cNvPr>
          <p:cNvSpPr txBox="1"/>
          <p:nvPr/>
        </p:nvSpPr>
        <p:spPr>
          <a:xfrm>
            <a:off x="2353132" y="5821561"/>
            <a:ext cx="796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Recommandations</a:t>
            </a: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8A48849-BCBC-2AC4-2376-7193D0A7D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24532" r="6147" b="9454"/>
          <a:stretch/>
        </p:blipFill>
        <p:spPr>
          <a:xfrm>
            <a:off x="2683453" y="2103020"/>
            <a:ext cx="6646285" cy="34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D00E6-E30F-A4FF-0A14-729E7190B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3C4C17-280A-FF07-90BD-B424EEFDCF89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105D92-BD45-4E55-7508-8888DF372BE7}"/>
              </a:ext>
            </a:extLst>
          </p:cNvPr>
          <p:cNvSpPr txBox="1"/>
          <p:nvPr/>
        </p:nvSpPr>
        <p:spPr>
          <a:xfrm>
            <a:off x="515938" y="93374"/>
            <a:ext cx="881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Contexte</a:t>
            </a:r>
            <a:endParaRPr lang="fr-FR" dirty="0"/>
          </a:p>
        </p:txBody>
      </p:sp>
      <p:pic>
        <p:nvPicPr>
          <p:cNvPr id="3" name="Image 2" descr="Une image contenant cercle, Caractère coloré, Graphique&#10;&#10;Description générée automatiquement">
            <a:extLst>
              <a:ext uri="{FF2B5EF4-FFF2-40B4-BE49-F238E27FC236}">
                <a16:creationId xmlns:a16="http://schemas.microsoft.com/office/drawing/2014/main" id="{993783C6-080A-9033-9ECC-4AD0CFD2D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0" y="1590673"/>
            <a:ext cx="889200" cy="889200"/>
          </a:xfrm>
          <a:prstGeom prst="rect">
            <a:avLst/>
          </a:prstGeom>
        </p:spPr>
      </p:pic>
      <p:pic>
        <p:nvPicPr>
          <p:cNvPr id="5" name="Image 4" descr="Une image contenant capture d’écran, logo, Graphique, Bleu électrique&#10;&#10;Description générée automatiquement">
            <a:extLst>
              <a:ext uri="{FF2B5EF4-FFF2-40B4-BE49-F238E27FC236}">
                <a16:creationId xmlns:a16="http://schemas.microsoft.com/office/drawing/2014/main" id="{136F13EE-64DF-7B5B-CA60-EF8F47290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0" y="3680414"/>
            <a:ext cx="889200" cy="889200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4A3083E8-F00C-655B-CE66-868953CF27DD}"/>
              </a:ext>
            </a:extLst>
          </p:cNvPr>
          <p:cNvGrpSpPr/>
          <p:nvPr/>
        </p:nvGrpSpPr>
        <p:grpSpPr>
          <a:xfrm>
            <a:off x="4804851" y="1590673"/>
            <a:ext cx="6434562" cy="1586914"/>
            <a:chOff x="5102941" y="1712107"/>
            <a:chExt cx="6434562" cy="1586914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683910-6039-8E75-BDE2-86485E17D0FB}"/>
                </a:ext>
              </a:extLst>
            </p:cNvPr>
            <p:cNvSpPr txBox="1"/>
            <p:nvPr/>
          </p:nvSpPr>
          <p:spPr>
            <a:xfrm>
              <a:off x="5102941" y="1712107"/>
              <a:ext cx="589456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Création d’un rapport sur l’égalité professionnelle</a:t>
              </a:r>
            </a:p>
            <a:p>
              <a:r>
                <a:rPr lang="fr-CH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femmes-hommes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CH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Amélioration de notre marque employeur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fr-CH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CH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Attirer de nouveaux talents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" name="Image 9" descr="Une image contenant Graphique, logo, jaune, cercle&#10;&#10;Description générée automatiquement">
              <a:extLst>
                <a:ext uri="{FF2B5EF4-FFF2-40B4-BE49-F238E27FC236}">
                  <a16:creationId xmlns:a16="http://schemas.microsoft.com/office/drawing/2014/main" id="{ABDBE557-D429-9174-AEF3-B841D7BB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7503" y="2180771"/>
              <a:ext cx="540000" cy="540000"/>
            </a:xfrm>
            <a:prstGeom prst="rect">
              <a:avLst/>
            </a:prstGeom>
          </p:spPr>
        </p:pic>
        <p:pic>
          <p:nvPicPr>
            <p:cNvPr id="12" name="Image 11" descr="Une image contenant Graphique, clipart,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A848A007-15A2-37F2-2AA6-0D7C7916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2017" y="2759021"/>
              <a:ext cx="540000" cy="540000"/>
            </a:xfrm>
            <a:prstGeom prst="rect">
              <a:avLst/>
            </a:prstGeom>
          </p:spPr>
        </p:pic>
      </p:grpSp>
      <p:pic>
        <p:nvPicPr>
          <p:cNvPr id="14" name="Image 13" descr="Une image contenant capture d’écran, dessin humoristique, conception&#10;&#10;Description générée automatiquement">
            <a:extLst>
              <a:ext uri="{FF2B5EF4-FFF2-40B4-BE49-F238E27FC236}">
                <a16:creationId xmlns:a16="http://schemas.microsoft.com/office/drawing/2014/main" id="{874DC9AA-759A-C228-446C-62585BD9CDD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73"/>
            <a:ext cx="461665" cy="4616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17E9744-57C5-0504-B816-B0DD7A28499E}"/>
              </a:ext>
            </a:extLst>
          </p:cNvPr>
          <p:cNvSpPr txBox="1"/>
          <p:nvPr/>
        </p:nvSpPr>
        <p:spPr>
          <a:xfrm>
            <a:off x="4804851" y="3680414"/>
            <a:ext cx="494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fichiers *.csv issus de notre logiciel SIRH</a:t>
            </a:r>
          </a:p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(avec des données personnelles)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3C66E-1585-3D4A-69AD-AE41ABA1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322CB8-1627-ED98-530E-BA7BAE6C9C19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6A28BF-7FCE-37C3-9F31-8DB3190CE4B2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RGPD</a:t>
            </a:r>
            <a:endParaRPr lang="fr-FR" dirty="0"/>
          </a:p>
        </p:txBody>
      </p:sp>
      <p:pic>
        <p:nvPicPr>
          <p:cNvPr id="2" name="Picture 2" descr="Rgpd - Icônes sécurité gratuites">
            <a:extLst>
              <a:ext uri="{FF2B5EF4-FFF2-40B4-BE49-F238E27FC236}">
                <a16:creationId xmlns:a16="http://schemas.microsoft.com/office/drawing/2014/main" id="{0E88C685-5EA9-2239-E24D-9BB45124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74"/>
            <a:ext cx="460800" cy="4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6706AE0-12E8-03F4-0727-B3E3247D64E4}"/>
              </a:ext>
            </a:extLst>
          </p:cNvPr>
          <p:cNvSpPr txBox="1"/>
          <p:nvPr/>
        </p:nvSpPr>
        <p:spPr>
          <a:xfrm>
            <a:off x="2372063" y="1750143"/>
            <a:ext cx="7447873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 5 grands principes des règles de protection</a:t>
            </a:r>
          </a:p>
          <a:p>
            <a:r>
              <a:rPr lang="fr-CH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 données personnelles ?</a:t>
            </a:r>
          </a:p>
          <a:p>
            <a:endParaRPr lang="fr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principe de finalité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principe de proportionnalité et de pertinence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principe d’une durée de conservation limitée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principe de sécurité et de confidentialité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 droits des personnes</a:t>
            </a:r>
          </a:p>
        </p:txBody>
      </p:sp>
    </p:spTree>
    <p:extLst>
      <p:ext uri="{BB962C8B-B14F-4D97-AF65-F5344CB8AC3E}">
        <p14:creationId xmlns:p14="http://schemas.microsoft.com/office/powerpoint/2010/main" val="223421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5D770-E656-1BD5-4E28-E3A959C70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CEB857-F829-6994-8045-DFDBF1BFC645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8EFCA1-08EC-8041-0C8B-CD40682113B1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Méthodologie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1EE19-0E8A-258C-9218-D17DE2FFD752}"/>
              </a:ext>
            </a:extLst>
          </p:cNvPr>
          <p:cNvSpPr/>
          <p:nvPr/>
        </p:nvSpPr>
        <p:spPr>
          <a:xfrm>
            <a:off x="-1" y="3118758"/>
            <a:ext cx="12192001" cy="620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8B2DA45-EBF2-C0E0-3334-4E94B749A009}"/>
              </a:ext>
            </a:extLst>
          </p:cNvPr>
          <p:cNvCxnSpPr/>
          <p:nvPr/>
        </p:nvCxnSpPr>
        <p:spPr>
          <a:xfrm flipV="1">
            <a:off x="4554077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B4B2824-6778-EFC7-3343-E2744F4B210E}"/>
              </a:ext>
            </a:extLst>
          </p:cNvPr>
          <p:cNvSpPr txBox="1"/>
          <p:nvPr/>
        </p:nvSpPr>
        <p:spPr>
          <a:xfrm>
            <a:off x="3905484" y="1881266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Nettoyer</a:t>
            </a:r>
            <a:br>
              <a:rPr lang="fr-CH" dirty="0"/>
            </a:br>
            <a:r>
              <a:rPr lang="fr-CH" b="0" dirty="0"/>
              <a:t>les données</a:t>
            </a:r>
            <a:endParaRPr lang="fr-FR" b="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72B009-B339-BFF4-0CB4-407B2EF64A24}"/>
              </a:ext>
            </a:extLst>
          </p:cNvPr>
          <p:cNvSpPr/>
          <p:nvPr/>
        </p:nvSpPr>
        <p:spPr>
          <a:xfrm>
            <a:off x="3753125" y="3037878"/>
            <a:ext cx="1595336" cy="763200"/>
          </a:xfrm>
          <a:prstGeom prst="roundRect">
            <a:avLst/>
          </a:prstGeom>
          <a:solidFill>
            <a:srgbClr val="56638A"/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410A9E2-4DFA-EF9E-FA12-264316EF76D9}"/>
              </a:ext>
            </a:extLst>
          </p:cNvPr>
          <p:cNvGrpSpPr/>
          <p:nvPr/>
        </p:nvGrpSpPr>
        <p:grpSpPr>
          <a:xfrm>
            <a:off x="9606388" y="1881266"/>
            <a:ext cx="1595336" cy="1919812"/>
            <a:chOff x="210725" y="1888549"/>
            <a:chExt cx="1595336" cy="1919812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AA1BA-9EFA-0A88-8C82-543AA7F8DB27}"/>
                </a:ext>
              </a:extLst>
            </p:cNvPr>
            <p:cNvCxnSpPr/>
            <p:nvPr/>
          </p:nvCxnSpPr>
          <p:spPr>
            <a:xfrm flipV="1">
              <a:off x="1011677" y="2549345"/>
              <a:ext cx="0" cy="51889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miter lim="800000"/>
              <a:tailEnd type="oval"/>
            </a:ln>
            <a:effectLst/>
          </p:spPr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936ABF5-9D80-D4E6-A391-0997B6AD4748}"/>
                </a:ext>
              </a:extLst>
            </p:cNvPr>
            <p:cNvSpPr txBox="1"/>
            <p:nvPr/>
          </p:nvSpPr>
          <p:spPr>
            <a:xfrm>
              <a:off x="363084" y="1888549"/>
              <a:ext cx="12906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defRPr>
              </a:lvl1pPr>
            </a:lstStyle>
            <a:p>
              <a:r>
                <a:rPr lang="fr-CH" dirty="0"/>
                <a:t>Analyser</a:t>
              </a:r>
              <a:br>
                <a:rPr lang="fr-CH" dirty="0"/>
              </a:br>
              <a:r>
                <a:rPr lang="fr-CH" b="0" dirty="0"/>
                <a:t>les données</a:t>
              </a:r>
              <a:endParaRPr lang="fr-FR" b="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D40F0C4-A39F-FEF7-254C-CEE3B629CD61}"/>
                </a:ext>
              </a:extLst>
            </p:cNvPr>
            <p:cNvSpPr/>
            <p:nvPr/>
          </p:nvSpPr>
          <p:spPr>
            <a:xfrm>
              <a:off x="210725" y="3045161"/>
              <a:ext cx="1595336" cy="763200"/>
            </a:xfrm>
            <a:prstGeom prst="roundRect">
              <a:avLst/>
            </a:prstGeom>
            <a:solidFill>
              <a:srgbClr val="56203D"/>
            </a:solidFill>
            <a:ln w="19050" cap="flat" cmpd="sng" algn="ctr">
              <a:noFill/>
              <a:prstDash val="solid"/>
              <a:miter lim="800000"/>
            </a:ln>
            <a:effectLst/>
            <a:scene3d>
              <a:camera prst="obliqueBottomRight">
                <a:rot lat="3000000" lon="0" rev="0"/>
              </a:camera>
              <a:lightRig rig="threePt" dir="t"/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8F6FD3D-41AE-DBA4-E36F-10978B5C433A}"/>
                </a:ext>
              </a:extLst>
            </p:cNvPr>
            <p:cNvSpPr txBox="1"/>
            <p:nvPr/>
          </p:nvSpPr>
          <p:spPr>
            <a:xfrm>
              <a:off x="883281" y="3297130"/>
              <a:ext cx="311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  <a:endPara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37F48E0-7C13-5E9B-EC62-B378937CF22E}"/>
              </a:ext>
            </a:extLst>
          </p:cNvPr>
          <p:cNvCxnSpPr/>
          <p:nvPr/>
        </p:nvCxnSpPr>
        <p:spPr>
          <a:xfrm flipV="1">
            <a:off x="7481964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7EDEAEF-5ABC-86D2-B7AE-E55479D30BD8}"/>
              </a:ext>
            </a:extLst>
          </p:cNvPr>
          <p:cNvSpPr txBox="1"/>
          <p:nvPr/>
        </p:nvSpPr>
        <p:spPr>
          <a:xfrm>
            <a:off x="6833370" y="1888549"/>
            <a:ext cx="133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Ajouter</a:t>
            </a:r>
            <a:br>
              <a:rPr lang="fr-CH" dirty="0"/>
            </a:br>
            <a:r>
              <a:rPr lang="fr-CH" b="0" dirty="0"/>
              <a:t>des variables</a:t>
            </a:r>
            <a:endParaRPr lang="fr-FR" b="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7ED4652-9767-CA55-F1DD-0084CD433DA5}"/>
              </a:ext>
            </a:extLst>
          </p:cNvPr>
          <p:cNvSpPr/>
          <p:nvPr/>
        </p:nvSpPr>
        <p:spPr>
          <a:xfrm>
            <a:off x="6681012" y="3045161"/>
            <a:ext cx="1595336" cy="763200"/>
          </a:xfrm>
          <a:prstGeom prst="roundRect">
            <a:avLst/>
          </a:prstGeom>
          <a:solidFill>
            <a:srgbClr val="483A58"/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D2F3567-F6E9-23D8-6216-34E571FE4037}"/>
              </a:ext>
            </a:extLst>
          </p:cNvPr>
          <p:cNvGrpSpPr/>
          <p:nvPr/>
        </p:nvGrpSpPr>
        <p:grpSpPr>
          <a:xfrm>
            <a:off x="990276" y="1888549"/>
            <a:ext cx="1595336" cy="1919812"/>
            <a:chOff x="210725" y="1888549"/>
            <a:chExt cx="1595336" cy="1919812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E346850-516C-DE1B-AE81-F0A5B1E9DF64}"/>
                </a:ext>
              </a:extLst>
            </p:cNvPr>
            <p:cNvCxnSpPr/>
            <p:nvPr/>
          </p:nvCxnSpPr>
          <p:spPr>
            <a:xfrm flipV="1">
              <a:off x="1011677" y="2549345"/>
              <a:ext cx="0" cy="51889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miter lim="800000"/>
              <a:tailEnd type="oval"/>
            </a:ln>
            <a:effectLst/>
          </p:spPr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5C5979D-38F5-C7AB-02BA-C5F0BB4EA13B}"/>
                </a:ext>
              </a:extLst>
            </p:cNvPr>
            <p:cNvSpPr txBox="1"/>
            <p:nvPr/>
          </p:nvSpPr>
          <p:spPr>
            <a:xfrm>
              <a:off x="363084" y="1888549"/>
              <a:ext cx="12906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Importer</a:t>
              </a:r>
              <a:b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</a:br>
              <a:r>
                <a:rPr kumimoji="0" lang="fr-CH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les données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3E27C65F-93FE-42B4-9552-2D2E2A647640}"/>
                </a:ext>
              </a:extLst>
            </p:cNvPr>
            <p:cNvSpPr/>
            <p:nvPr/>
          </p:nvSpPr>
          <p:spPr>
            <a:xfrm>
              <a:off x="210725" y="3045161"/>
              <a:ext cx="1595336" cy="763200"/>
            </a:xfrm>
            <a:prstGeom prst="roundRect">
              <a:avLst/>
            </a:prstGeom>
            <a:solidFill>
              <a:srgbClr val="63A088"/>
            </a:solidFill>
            <a:ln w="19050" cap="flat" cmpd="sng" algn="ctr">
              <a:noFill/>
              <a:prstDash val="solid"/>
              <a:miter lim="800000"/>
            </a:ln>
            <a:effectLst/>
            <a:scene3d>
              <a:camera prst="obliqueBottomRight">
                <a:rot lat="3000000" lon="0" rev="0"/>
              </a:camera>
              <a:lightRig rig="threePt" dir="t"/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7AA03F8-B54A-F4D1-FED7-22D26FC1595A}"/>
                </a:ext>
              </a:extLst>
            </p:cNvPr>
            <p:cNvSpPr txBox="1"/>
            <p:nvPr/>
          </p:nvSpPr>
          <p:spPr>
            <a:xfrm>
              <a:off x="883281" y="3297130"/>
              <a:ext cx="311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  <a:endPara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09F608D-B003-1CF0-034F-19251CCA798D}"/>
              </a:ext>
            </a:extLst>
          </p:cNvPr>
          <p:cNvSpPr txBox="1"/>
          <p:nvPr/>
        </p:nvSpPr>
        <p:spPr>
          <a:xfrm>
            <a:off x="7326322" y="328097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30DF25D-D9CD-68BE-C80E-A952735D857D}"/>
              </a:ext>
            </a:extLst>
          </p:cNvPr>
          <p:cNvSpPr txBox="1"/>
          <p:nvPr/>
        </p:nvSpPr>
        <p:spPr>
          <a:xfrm>
            <a:off x="4398752" y="329441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kern="0" dirty="0">
                <a:solidFill>
                  <a:schemeClr val="bg1"/>
                </a:solidFill>
              </a:rPr>
              <a:t>2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D24CC4-3761-EB5C-CE6A-3834B5B5A9A6}"/>
              </a:ext>
            </a:extLst>
          </p:cNvPr>
          <p:cNvSpPr/>
          <p:nvPr/>
        </p:nvSpPr>
        <p:spPr>
          <a:xfrm>
            <a:off x="990276" y="1527874"/>
            <a:ext cx="10211448" cy="1369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8832F2D-F68F-4AE5-2185-52DCB33264A5}"/>
              </a:ext>
            </a:extLst>
          </p:cNvPr>
          <p:cNvGrpSpPr/>
          <p:nvPr/>
        </p:nvGrpSpPr>
        <p:grpSpPr>
          <a:xfrm>
            <a:off x="4479782" y="826792"/>
            <a:ext cx="3232433" cy="771090"/>
            <a:chOff x="5450691" y="846649"/>
            <a:chExt cx="3232433" cy="771090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CB75846-F38C-A03A-B6BF-868B92E1E9F2}"/>
                </a:ext>
              </a:extLst>
            </p:cNvPr>
            <p:cNvSpPr txBox="1"/>
            <p:nvPr/>
          </p:nvSpPr>
          <p:spPr>
            <a:xfrm>
              <a:off x="5450691" y="1032964"/>
              <a:ext cx="1290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Logiciel :</a:t>
              </a:r>
              <a:b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B51D0946-A5CB-3847-B478-D387E45E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4324" y="846649"/>
              <a:ext cx="1828800" cy="472440"/>
            </a:xfrm>
            <a:prstGeom prst="rect">
              <a:avLst/>
            </a:prstGeom>
          </p:spPr>
        </p:pic>
      </p:grpSp>
      <p:pic>
        <p:nvPicPr>
          <p:cNvPr id="46" name="Image 4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7A91EEB-62A1-6EB8-556A-F6B9B25E9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2" y="4195199"/>
            <a:ext cx="1697783" cy="2034443"/>
          </a:xfrm>
          <a:prstGeom prst="rect">
            <a:avLst/>
          </a:prstGeom>
        </p:spPr>
      </p:pic>
      <p:pic>
        <p:nvPicPr>
          <p:cNvPr id="48" name="Image 4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64646779-36DF-217F-2743-6F9ED7ED2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91" y="4191579"/>
            <a:ext cx="2172003" cy="2038063"/>
          </a:xfrm>
          <a:prstGeom prst="rect">
            <a:avLst/>
          </a:prstGeom>
        </p:spPr>
      </p:pic>
      <p:pic>
        <p:nvPicPr>
          <p:cNvPr id="50" name="Image 49" descr="Une image contenant texte, ligne, Police, nombre&#10;&#10;Description générée automatiquement">
            <a:extLst>
              <a:ext uri="{FF2B5EF4-FFF2-40B4-BE49-F238E27FC236}">
                <a16:creationId xmlns:a16="http://schemas.microsoft.com/office/drawing/2014/main" id="{CF3A109B-7E2C-3151-6370-D8D157E50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047" b="-2488"/>
          <a:stretch/>
        </p:blipFill>
        <p:spPr>
          <a:xfrm>
            <a:off x="6211044" y="4191579"/>
            <a:ext cx="2535271" cy="1294821"/>
          </a:xfrm>
          <a:prstGeom prst="rect">
            <a:avLst/>
          </a:prstGeom>
        </p:spPr>
      </p:pic>
      <p:pic>
        <p:nvPicPr>
          <p:cNvPr id="57" name="Image 56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DC63B292-71CC-BD88-1653-77C33997E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23" y="4191579"/>
            <a:ext cx="2772924" cy="2642604"/>
          </a:xfrm>
          <a:prstGeom prst="rect">
            <a:avLst/>
          </a:prstGeom>
        </p:spPr>
      </p:pic>
      <p:pic>
        <p:nvPicPr>
          <p:cNvPr id="66" name="Image 65" descr="Une image contenant Graphique, clipart, graphisme, cercle&#10;&#10;Description générée automatiquement">
            <a:extLst>
              <a:ext uri="{FF2B5EF4-FFF2-40B4-BE49-F238E27FC236}">
                <a16:creationId xmlns:a16="http://schemas.microsoft.com/office/drawing/2014/main" id="{1F9AE14D-1E34-4629-D260-70E09B1E4C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239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50BB8E-75CB-2372-18F6-B843C05C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9EBE04-D068-D969-8D59-216546C664F6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532435-93CA-C04F-4635-BCFCC221267C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Méthodologie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4FFDAF-FF67-1B13-B10F-F66DDC16F359}"/>
              </a:ext>
            </a:extLst>
          </p:cNvPr>
          <p:cNvSpPr/>
          <p:nvPr/>
        </p:nvSpPr>
        <p:spPr>
          <a:xfrm>
            <a:off x="-1" y="3118758"/>
            <a:ext cx="12192001" cy="620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92C4073-044C-C524-2E93-0A08DFE447CB}"/>
              </a:ext>
            </a:extLst>
          </p:cNvPr>
          <p:cNvCxnSpPr/>
          <p:nvPr/>
        </p:nvCxnSpPr>
        <p:spPr>
          <a:xfrm flipV="1">
            <a:off x="4554077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3FC5FE2-FE71-AAD0-A4E0-1E4954C6CAA1}"/>
              </a:ext>
            </a:extLst>
          </p:cNvPr>
          <p:cNvSpPr txBox="1"/>
          <p:nvPr/>
        </p:nvSpPr>
        <p:spPr>
          <a:xfrm>
            <a:off x="3905484" y="1881266"/>
            <a:ext cx="129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Nettoyer</a:t>
            </a:r>
            <a:b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</a:br>
            <a:r>
              <a:rPr lang="fr-CH" b="0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les données</a:t>
            </a:r>
            <a:endParaRPr lang="fr-FR" b="0" dirty="0">
              <a:solidFill>
                <a:schemeClr val="tx1">
                  <a:lumMod val="50000"/>
                  <a:lumOff val="50000"/>
                  <a:alpha val="40000"/>
                </a:schemeClr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9DE5D82-16A8-01BE-92C7-75553B37720B}"/>
              </a:ext>
            </a:extLst>
          </p:cNvPr>
          <p:cNvSpPr/>
          <p:nvPr/>
        </p:nvSpPr>
        <p:spPr>
          <a:xfrm>
            <a:off x="3753125" y="3037878"/>
            <a:ext cx="1595336" cy="763200"/>
          </a:xfrm>
          <a:prstGeom prst="roundRect">
            <a:avLst/>
          </a:prstGeom>
          <a:solidFill>
            <a:srgbClr val="56638A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153E0B5-90B0-41B0-0064-81C8D006EF3B}"/>
              </a:ext>
            </a:extLst>
          </p:cNvPr>
          <p:cNvCxnSpPr/>
          <p:nvPr/>
        </p:nvCxnSpPr>
        <p:spPr>
          <a:xfrm flipV="1">
            <a:off x="10407340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97FAAA8-4508-1E1B-4BA1-56BD51887A5F}"/>
              </a:ext>
            </a:extLst>
          </p:cNvPr>
          <p:cNvSpPr txBox="1"/>
          <p:nvPr/>
        </p:nvSpPr>
        <p:spPr>
          <a:xfrm>
            <a:off x="9758747" y="1881266"/>
            <a:ext cx="129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Analyser</a:t>
            </a:r>
            <a:b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</a:br>
            <a:r>
              <a:rPr lang="fr-CH" b="0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les données</a:t>
            </a:r>
            <a:endParaRPr lang="fr-FR" b="0" dirty="0">
              <a:solidFill>
                <a:schemeClr val="tx1">
                  <a:lumMod val="50000"/>
                  <a:lumOff val="50000"/>
                  <a:alpha val="40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9B05517-47F2-7D74-FB36-4BAEC39FAE8D}"/>
              </a:ext>
            </a:extLst>
          </p:cNvPr>
          <p:cNvSpPr/>
          <p:nvPr/>
        </p:nvSpPr>
        <p:spPr>
          <a:xfrm>
            <a:off x="9606388" y="3037878"/>
            <a:ext cx="1595336" cy="763200"/>
          </a:xfrm>
          <a:prstGeom prst="roundRect">
            <a:avLst/>
          </a:prstGeom>
          <a:solidFill>
            <a:srgbClr val="56203D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2CA152E-D857-3072-1D7E-AC020B10CBB5}"/>
              </a:ext>
            </a:extLst>
          </p:cNvPr>
          <p:cNvSpPr txBox="1"/>
          <p:nvPr/>
        </p:nvSpPr>
        <p:spPr>
          <a:xfrm>
            <a:off x="10278944" y="3289847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4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222DC03-3284-AF9D-FDB3-312936D5EA16}"/>
              </a:ext>
            </a:extLst>
          </p:cNvPr>
          <p:cNvCxnSpPr/>
          <p:nvPr/>
        </p:nvCxnSpPr>
        <p:spPr>
          <a:xfrm flipV="1">
            <a:off x="7481964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A9B0B8B-EEF6-2655-D803-57C8584A2B0E}"/>
              </a:ext>
            </a:extLst>
          </p:cNvPr>
          <p:cNvSpPr txBox="1"/>
          <p:nvPr/>
        </p:nvSpPr>
        <p:spPr>
          <a:xfrm>
            <a:off x="6833370" y="1888549"/>
            <a:ext cx="133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Ajouter</a:t>
            </a:r>
            <a:b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</a:br>
            <a:r>
              <a:rPr lang="fr-CH" b="0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des variables</a:t>
            </a:r>
            <a:endParaRPr lang="fr-FR" b="0" dirty="0">
              <a:solidFill>
                <a:schemeClr val="tx1">
                  <a:lumMod val="50000"/>
                  <a:lumOff val="50000"/>
                  <a:alpha val="40000"/>
                </a:schemeClr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1BD41CD-96C7-340D-E6B7-1DD8F52C9C76}"/>
              </a:ext>
            </a:extLst>
          </p:cNvPr>
          <p:cNvSpPr/>
          <p:nvPr/>
        </p:nvSpPr>
        <p:spPr>
          <a:xfrm>
            <a:off x="6681012" y="3045161"/>
            <a:ext cx="1595336" cy="763200"/>
          </a:xfrm>
          <a:prstGeom prst="roundRect">
            <a:avLst/>
          </a:prstGeom>
          <a:solidFill>
            <a:srgbClr val="483A58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65C377B-560C-E557-98D5-83FC008EB8B6}"/>
              </a:ext>
            </a:extLst>
          </p:cNvPr>
          <p:cNvCxnSpPr/>
          <p:nvPr/>
        </p:nvCxnSpPr>
        <p:spPr>
          <a:xfrm flipV="1">
            <a:off x="1791228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F76CF71-10DC-CC2B-53AA-FF4CD4251B68}"/>
              </a:ext>
            </a:extLst>
          </p:cNvPr>
          <p:cNvSpPr txBox="1"/>
          <p:nvPr/>
        </p:nvSpPr>
        <p:spPr>
          <a:xfrm>
            <a:off x="1142635" y="1888549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Importer</a:t>
            </a:r>
            <a:br>
              <a:rPr kumimoji="0" lang="fr-CH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</a:br>
            <a:r>
              <a:rPr kumimoji="0" lang="fr-CH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les données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FE3BFC-85AD-1A35-1624-125EF32B0C18}"/>
              </a:ext>
            </a:extLst>
          </p:cNvPr>
          <p:cNvSpPr/>
          <p:nvPr/>
        </p:nvSpPr>
        <p:spPr>
          <a:xfrm>
            <a:off x="990276" y="3045161"/>
            <a:ext cx="1595336" cy="763200"/>
          </a:xfrm>
          <a:prstGeom prst="roundRect">
            <a:avLst/>
          </a:prstGeom>
          <a:solidFill>
            <a:srgbClr val="63A088"/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09201-3C11-41CB-AF68-1DC42DDCEC8F}"/>
              </a:ext>
            </a:extLst>
          </p:cNvPr>
          <p:cNvSpPr txBox="1"/>
          <p:nvPr/>
        </p:nvSpPr>
        <p:spPr>
          <a:xfrm>
            <a:off x="1662832" y="3297130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E1D5620-FCD1-715A-5177-36D4C1F96C26}"/>
              </a:ext>
            </a:extLst>
          </p:cNvPr>
          <p:cNvSpPr txBox="1"/>
          <p:nvPr/>
        </p:nvSpPr>
        <p:spPr>
          <a:xfrm>
            <a:off x="7326322" y="328097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A9D77FD-6F53-B452-3BEC-AA23ACD9604E}"/>
              </a:ext>
            </a:extLst>
          </p:cNvPr>
          <p:cNvSpPr txBox="1"/>
          <p:nvPr/>
        </p:nvSpPr>
        <p:spPr>
          <a:xfrm>
            <a:off x="4398752" y="329441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kern="0" dirty="0">
                <a:solidFill>
                  <a:schemeClr val="bg1"/>
                </a:solidFill>
              </a:rPr>
              <a:t>2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2ACEEE0A-ACD1-2773-3803-B627E184B3B8}"/>
              </a:ext>
            </a:extLst>
          </p:cNvPr>
          <p:cNvSpPr/>
          <p:nvPr/>
        </p:nvSpPr>
        <p:spPr>
          <a:xfrm>
            <a:off x="990276" y="1527874"/>
            <a:ext cx="10211448" cy="1369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8EB601FB-02D8-300A-9BCD-0AEBA42CCB62}"/>
              </a:ext>
            </a:extLst>
          </p:cNvPr>
          <p:cNvGrpSpPr/>
          <p:nvPr/>
        </p:nvGrpSpPr>
        <p:grpSpPr>
          <a:xfrm>
            <a:off x="4479782" y="826792"/>
            <a:ext cx="3232433" cy="771090"/>
            <a:chOff x="5450691" y="846649"/>
            <a:chExt cx="3232433" cy="771090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7B7E59C-4B74-7B30-1753-283135C7BF23}"/>
                </a:ext>
              </a:extLst>
            </p:cNvPr>
            <p:cNvSpPr txBox="1"/>
            <p:nvPr/>
          </p:nvSpPr>
          <p:spPr>
            <a:xfrm>
              <a:off x="5450691" y="1032964"/>
              <a:ext cx="1290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Logiciel :</a:t>
              </a:r>
              <a:b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24484414-C238-3420-D721-9D5670AD8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4324" y="846649"/>
              <a:ext cx="1828800" cy="472440"/>
            </a:xfrm>
            <a:prstGeom prst="rect">
              <a:avLst/>
            </a:prstGeom>
          </p:spPr>
        </p:pic>
      </p:grpSp>
      <p:pic>
        <p:nvPicPr>
          <p:cNvPr id="46" name="Image 4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1754080C-CE06-AD54-0BBE-89E8541C2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2" y="4195199"/>
            <a:ext cx="1697783" cy="2034443"/>
          </a:xfrm>
          <a:prstGeom prst="rect">
            <a:avLst/>
          </a:prstGeom>
        </p:spPr>
      </p:pic>
      <p:pic>
        <p:nvPicPr>
          <p:cNvPr id="48" name="Image 4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391F104D-B924-5160-FFB7-F9D2FD2F642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91" y="4191579"/>
            <a:ext cx="2172003" cy="2038063"/>
          </a:xfrm>
          <a:prstGeom prst="rect">
            <a:avLst/>
          </a:prstGeom>
        </p:spPr>
      </p:pic>
      <p:pic>
        <p:nvPicPr>
          <p:cNvPr id="50" name="Image 49" descr="Une image contenant texte, ligne, Police, nombre&#10;&#10;Description générée automatiquement">
            <a:extLst>
              <a:ext uri="{FF2B5EF4-FFF2-40B4-BE49-F238E27FC236}">
                <a16:creationId xmlns:a16="http://schemas.microsoft.com/office/drawing/2014/main" id="{5BACD4B1-E87A-BFBE-07F4-75D5EA264EB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047" b="-2488"/>
          <a:stretch/>
        </p:blipFill>
        <p:spPr>
          <a:xfrm>
            <a:off x="6211044" y="4191579"/>
            <a:ext cx="2535271" cy="1294821"/>
          </a:xfrm>
          <a:prstGeom prst="rect">
            <a:avLst/>
          </a:prstGeom>
        </p:spPr>
      </p:pic>
      <p:pic>
        <p:nvPicPr>
          <p:cNvPr id="57" name="Image 56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FE60A70B-7D14-A80C-B45B-4D6BB6BAFE3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23" y="4191579"/>
            <a:ext cx="2772924" cy="2642604"/>
          </a:xfrm>
          <a:prstGeom prst="rect">
            <a:avLst/>
          </a:prstGeom>
        </p:spPr>
      </p:pic>
      <p:pic>
        <p:nvPicPr>
          <p:cNvPr id="66" name="Image 65" descr="Une image contenant Graphique, clipart, graphisme, cercle&#10;&#10;Description générée automatiquement">
            <a:extLst>
              <a:ext uri="{FF2B5EF4-FFF2-40B4-BE49-F238E27FC236}">
                <a16:creationId xmlns:a16="http://schemas.microsoft.com/office/drawing/2014/main" id="{4AF6AB68-96CB-9624-EC1C-A6D7D3F945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239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C0BDA-175D-60C9-7225-6EBAB0FAA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3B027E-E909-5C4B-70FC-4B6DA3FF49F4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8380AE-669C-6970-C3F1-233E16AAF2FF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Méthodologie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DC726-B419-828E-04DB-841CEBDC0F3B}"/>
              </a:ext>
            </a:extLst>
          </p:cNvPr>
          <p:cNvSpPr/>
          <p:nvPr/>
        </p:nvSpPr>
        <p:spPr>
          <a:xfrm>
            <a:off x="-1" y="3118758"/>
            <a:ext cx="12192001" cy="620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C3ECE40-D297-90F6-AFB6-D915E35F1FB5}"/>
              </a:ext>
            </a:extLst>
          </p:cNvPr>
          <p:cNvCxnSpPr/>
          <p:nvPr/>
        </p:nvCxnSpPr>
        <p:spPr>
          <a:xfrm flipV="1">
            <a:off x="4554077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6C7A6E6-D9EC-29C7-2D06-E6CFEC3C8B6C}"/>
              </a:ext>
            </a:extLst>
          </p:cNvPr>
          <p:cNvSpPr txBox="1"/>
          <p:nvPr/>
        </p:nvSpPr>
        <p:spPr>
          <a:xfrm>
            <a:off x="3905484" y="1881266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Nettoyer</a:t>
            </a:r>
            <a:br>
              <a:rPr lang="fr-CH" dirty="0"/>
            </a:br>
            <a:r>
              <a:rPr lang="fr-CH" b="0" dirty="0"/>
              <a:t>les données</a:t>
            </a:r>
            <a:endParaRPr lang="fr-FR" b="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802336D-3EE3-F43E-DF06-C2062918B888}"/>
              </a:ext>
            </a:extLst>
          </p:cNvPr>
          <p:cNvSpPr/>
          <p:nvPr/>
        </p:nvSpPr>
        <p:spPr>
          <a:xfrm>
            <a:off x="3753125" y="3037878"/>
            <a:ext cx="1595336" cy="763200"/>
          </a:xfrm>
          <a:prstGeom prst="roundRect">
            <a:avLst/>
          </a:prstGeom>
          <a:solidFill>
            <a:srgbClr val="56638A"/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95914A-3A86-B022-4457-C5BD302ADA11}"/>
              </a:ext>
            </a:extLst>
          </p:cNvPr>
          <p:cNvCxnSpPr/>
          <p:nvPr/>
        </p:nvCxnSpPr>
        <p:spPr>
          <a:xfrm flipV="1">
            <a:off x="10407340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1BACFA7-4D94-BC8A-BE04-873177D0A71F}"/>
              </a:ext>
            </a:extLst>
          </p:cNvPr>
          <p:cNvSpPr txBox="1"/>
          <p:nvPr/>
        </p:nvSpPr>
        <p:spPr>
          <a:xfrm>
            <a:off x="9758747" y="1881266"/>
            <a:ext cx="129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Analyser</a:t>
            </a:r>
            <a:b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</a:br>
            <a:r>
              <a:rPr lang="fr-CH" b="0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les données</a:t>
            </a:r>
            <a:endParaRPr lang="fr-FR" b="0" dirty="0">
              <a:solidFill>
                <a:schemeClr val="tx1">
                  <a:lumMod val="50000"/>
                  <a:lumOff val="50000"/>
                  <a:alpha val="40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6287743-DF6B-1EE2-1E7C-656740ECD1BC}"/>
              </a:ext>
            </a:extLst>
          </p:cNvPr>
          <p:cNvSpPr/>
          <p:nvPr/>
        </p:nvSpPr>
        <p:spPr>
          <a:xfrm>
            <a:off x="9606388" y="3037878"/>
            <a:ext cx="1595336" cy="763200"/>
          </a:xfrm>
          <a:prstGeom prst="roundRect">
            <a:avLst/>
          </a:prstGeom>
          <a:solidFill>
            <a:srgbClr val="56203D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CBBB640-5912-73BB-9F7B-D2E412F5325E}"/>
              </a:ext>
            </a:extLst>
          </p:cNvPr>
          <p:cNvSpPr txBox="1"/>
          <p:nvPr/>
        </p:nvSpPr>
        <p:spPr>
          <a:xfrm>
            <a:off x="10278944" y="3289847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4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C398E92-309D-4F76-5E43-724E83D93F2C}"/>
              </a:ext>
            </a:extLst>
          </p:cNvPr>
          <p:cNvCxnSpPr/>
          <p:nvPr/>
        </p:nvCxnSpPr>
        <p:spPr>
          <a:xfrm flipV="1">
            <a:off x="7481964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223A488-A975-9904-E493-A9CE168EB420}"/>
              </a:ext>
            </a:extLst>
          </p:cNvPr>
          <p:cNvSpPr txBox="1"/>
          <p:nvPr/>
        </p:nvSpPr>
        <p:spPr>
          <a:xfrm>
            <a:off x="6833370" y="1888549"/>
            <a:ext cx="133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Ajouter</a:t>
            </a:r>
            <a:br>
              <a:rPr lang="fr-CH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</a:br>
            <a:r>
              <a:rPr lang="fr-CH" b="0" dirty="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rPr>
              <a:t>des variables</a:t>
            </a:r>
            <a:endParaRPr lang="fr-FR" b="0" dirty="0">
              <a:solidFill>
                <a:schemeClr val="tx1">
                  <a:lumMod val="50000"/>
                  <a:lumOff val="50000"/>
                  <a:alpha val="40000"/>
                </a:schemeClr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5F0A540-169A-4CA6-F50D-15C333E677C2}"/>
              </a:ext>
            </a:extLst>
          </p:cNvPr>
          <p:cNvSpPr/>
          <p:nvPr/>
        </p:nvSpPr>
        <p:spPr>
          <a:xfrm>
            <a:off x="6681012" y="3045161"/>
            <a:ext cx="1595336" cy="763200"/>
          </a:xfrm>
          <a:prstGeom prst="roundRect">
            <a:avLst/>
          </a:prstGeom>
          <a:solidFill>
            <a:srgbClr val="483A58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FE2D595-92DE-56EE-D0A0-16C068B5286F}"/>
              </a:ext>
            </a:extLst>
          </p:cNvPr>
          <p:cNvCxnSpPr/>
          <p:nvPr/>
        </p:nvCxnSpPr>
        <p:spPr>
          <a:xfrm flipV="1">
            <a:off x="1791228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35139BB-B08A-83E9-CF8C-029E1B62580F}"/>
              </a:ext>
            </a:extLst>
          </p:cNvPr>
          <p:cNvSpPr txBox="1"/>
          <p:nvPr/>
        </p:nvSpPr>
        <p:spPr>
          <a:xfrm>
            <a:off x="1142635" y="1888549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rPr>
              <a:t>Importer</a:t>
            </a:r>
            <a:br>
              <a:rPr kumimoji="0" lang="fr-CH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rPr>
            </a:br>
            <a:r>
              <a:rPr kumimoji="0" lang="fr-CH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rPr>
              <a:t>les données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  <a:alpha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AF0930A-63F6-939A-669D-1CD0E02892C7}"/>
              </a:ext>
            </a:extLst>
          </p:cNvPr>
          <p:cNvSpPr/>
          <p:nvPr/>
        </p:nvSpPr>
        <p:spPr>
          <a:xfrm>
            <a:off x="990276" y="3045161"/>
            <a:ext cx="1595336" cy="763200"/>
          </a:xfrm>
          <a:prstGeom prst="roundRect">
            <a:avLst/>
          </a:prstGeom>
          <a:solidFill>
            <a:srgbClr val="63A088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E0D6C7-B438-3BA9-38E2-5583E6383771}"/>
              </a:ext>
            </a:extLst>
          </p:cNvPr>
          <p:cNvSpPr txBox="1"/>
          <p:nvPr/>
        </p:nvSpPr>
        <p:spPr>
          <a:xfrm>
            <a:off x="1662832" y="3297130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80C14E6-1A4A-F575-7A61-67CCF7E1CAA5}"/>
              </a:ext>
            </a:extLst>
          </p:cNvPr>
          <p:cNvSpPr txBox="1"/>
          <p:nvPr/>
        </p:nvSpPr>
        <p:spPr>
          <a:xfrm>
            <a:off x="7326322" y="328097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78EFF09-E212-3F0E-D957-2FDE759EE21F}"/>
              </a:ext>
            </a:extLst>
          </p:cNvPr>
          <p:cNvSpPr txBox="1"/>
          <p:nvPr/>
        </p:nvSpPr>
        <p:spPr>
          <a:xfrm>
            <a:off x="4398752" y="329441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kern="0" dirty="0">
                <a:solidFill>
                  <a:schemeClr val="bg1"/>
                </a:solidFill>
              </a:rPr>
              <a:t>2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C28F878-6D48-31F6-537D-1935D96F463E}"/>
              </a:ext>
            </a:extLst>
          </p:cNvPr>
          <p:cNvSpPr/>
          <p:nvPr/>
        </p:nvSpPr>
        <p:spPr>
          <a:xfrm>
            <a:off x="990276" y="1527874"/>
            <a:ext cx="10211448" cy="1369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0AD44E3-40C1-5CF8-BB0A-D4D6F47190E7}"/>
              </a:ext>
            </a:extLst>
          </p:cNvPr>
          <p:cNvGrpSpPr/>
          <p:nvPr/>
        </p:nvGrpSpPr>
        <p:grpSpPr>
          <a:xfrm>
            <a:off x="4479782" y="826792"/>
            <a:ext cx="3232433" cy="771090"/>
            <a:chOff x="5450691" y="846649"/>
            <a:chExt cx="3232433" cy="771090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A48A623-FCA3-E9DE-5C6B-C4CC3DF56D54}"/>
                </a:ext>
              </a:extLst>
            </p:cNvPr>
            <p:cNvSpPr txBox="1"/>
            <p:nvPr/>
          </p:nvSpPr>
          <p:spPr>
            <a:xfrm>
              <a:off x="5450691" y="1032964"/>
              <a:ext cx="1290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Logiciel :</a:t>
              </a:r>
              <a:b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ED385775-A1D9-50B9-04D7-A93B7033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4324" y="846649"/>
              <a:ext cx="1828800" cy="472440"/>
            </a:xfrm>
            <a:prstGeom prst="rect">
              <a:avLst/>
            </a:prstGeom>
          </p:spPr>
        </p:pic>
      </p:grpSp>
      <p:pic>
        <p:nvPicPr>
          <p:cNvPr id="46" name="Image 4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35D48D41-D4AE-92D5-EE92-89BE6D69D7E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2" y="4195199"/>
            <a:ext cx="1697783" cy="2034443"/>
          </a:xfrm>
          <a:prstGeom prst="rect">
            <a:avLst/>
          </a:prstGeom>
        </p:spPr>
      </p:pic>
      <p:pic>
        <p:nvPicPr>
          <p:cNvPr id="48" name="Image 4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19EABD05-9F2A-F411-ACE9-801913F02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91" y="4191579"/>
            <a:ext cx="2172003" cy="2038063"/>
          </a:xfrm>
          <a:prstGeom prst="rect">
            <a:avLst/>
          </a:prstGeom>
        </p:spPr>
      </p:pic>
      <p:pic>
        <p:nvPicPr>
          <p:cNvPr id="50" name="Image 49" descr="Une image contenant texte, ligne, Police, nombre&#10;&#10;Description générée automatiquement">
            <a:extLst>
              <a:ext uri="{FF2B5EF4-FFF2-40B4-BE49-F238E27FC236}">
                <a16:creationId xmlns:a16="http://schemas.microsoft.com/office/drawing/2014/main" id="{B4EDE36E-822F-E1E4-2971-9EBC2C4F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047" b="-2488"/>
          <a:stretch/>
        </p:blipFill>
        <p:spPr>
          <a:xfrm>
            <a:off x="6211044" y="4191579"/>
            <a:ext cx="2535271" cy="1294821"/>
          </a:xfrm>
          <a:prstGeom prst="rect">
            <a:avLst/>
          </a:prstGeom>
        </p:spPr>
      </p:pic>
      <p:pic>
        <p:nvPicPr>
          <p:cNvPr id="57" name="Image 56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DD94C0BE-0041-AB38-72A9-A430A17B506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23" y="4191579"/>
            <a:ext cx="2772924" cy="2642604"/>
          </a:xfrm>
          <a:prstGeom prst="rect">
            <a:avLst/>
          </a:prstGeom>
        </p:spPr>
      </p:pic>
      <p:pic>
        <p:nvPicPr>
          <p:cNvPr id="66" name="Image 65" descr="Une image contenant Graphique, clipart, graphisme, cercle&#10;&#10;Description générée automatiquement">
            <a:extLst>
              <a:ext uri="{FF2B5EF4-FFF2-40B4-BE49-F238E27FC236}">
                <a16:creationId xmlns:a16="http://schemas.microsoft.com/office/drawing/2014/main" id="{CA1175B5-0236-450D-F66E-DE6E189498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239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44A6E-393B-CAAA-F54F-51DBEA57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A04000-8DE4-3321-A2EF-0C26984A9DF5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F861D1-8B9C-B961-84B1-58F84158D41C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Méthodologie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2BAB5-3335-540E-165B-2F9291F56C29}"/>
              </a:ext>
            </a:extLst>
          </p:cNvPr>
          <p:cNvSpPr/>
          <p:nvPr/>
        </p:nvSpPr>
        <p:spPr>
          <a:xfrm>
            <a:off x="-1" y="3118758"/>
            <a:ext cx="12192001" cy="620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FC38852-88B4-D600-3958-24DE66311ED9}"/>
              </a:ext>
            </a:extLst>
          </p:cNvPr>
          <p:cNvCxnSpPr/>
          <p:nvPr/>
        </p:nvCxnSpPr>
        <p:spPr>
          <a:xfrm flipV="1">
            <a:off x="4554077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F379B04-C716-BA5F-C5AE-EE667B1CEEC8}"/>
              </a:ext>
            </a:extLst>
          </p:cNvPr>
          <p:cNvSpPr txBox="1"/>
          <p:nvPr/>
        </p:nvSpPr>
        <p:spPr>
          <a:xfrm>
            <a:off x="3905484" y="1881266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Nettoyer</a:t>
            </a:r>
            <a:br>
              <a:rPr lang="fr-CH" dirty="0"/>
            </a:br>
            <a:r>
              <a:rPr lang="fr-CH" dirty="0"/>
              <a:t>les données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F8F1443-11DA-98A9-E5F1-4460916392F1}"/>
              </a:ext>
            </a:extLst>
          </p:cNvPr>
          <p:cNvSpPr/>
          <p:nvPr/>
        </p:nvSpPr>
        <p:spPr>
          <a:xfrm>
            <a:off x="3753125" y="3037878"/>
            <a:ext cx="1595336" cy="763200"/>
          </a:xfrm>
          <a:prstGeom prst="roundRect">
            <a:avLst/>
          </a:prstGeom>
          <a:solidFill>
            <a:srgbClr val="56638A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algn="ctr"/>
            <a:endParaRPr lang="fr-FR" kern="0">
              <a:solidFill>
                <a:prstClr val="white"/>
              </a:solidFill>
              <a:latin typeface="Montserrat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C1297A-4C08-8A65-CE59-82250AC377D3}"/>
              </a:ext>
            </a:extLst>
          </p:cNvPr>
          <p:cNvCxnSpPr/>
          <p:nvPr/>
        </p:nvCxnSpPr>
        <p:spPr>
          <a:xfrm flipV="1">
            <a:off x="10407340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20887EA-27A0-CB94-F72C-7E2213604831}"/>
              </a:ext>
            </a:extLst>
          </p:cNvPr>
          <p:cNvSpPr txBox="1"/>
          <p:nvPr/>
        </p:nvSpPr>
        <p:spPr>
          <a:xfrm>
            <a:off x="9758747" y="1881266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Analyser</a:t>
            </a:r>
            <a:br>
              <a:rPr lang="fr-CH" dirty="0"/>
            </a:br>
            <a:r>
              <a:rPr lang="fr-CH" dirty="0"/>
              <a:t>les données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F5D8EC1-1508-24A9-092F-9BBF012B7D45}"/>
              </a:ext>
            </a:extLst>
          </p:cNvPr>
          <p:cNvSpPr/>
          <p:nvPr/>
        </p:nvSpPr>
        <p:spPr>
          <a:xfrm>
            <a:off x="9606388" y="3037878"/>
            <a:ext cx="1595336" cy="763200"/>
          </a:xfrm>
          <a:prstGeom prst="roundRect">
            <a:avLst/>
          </a:prstGeom>
          <a:solidFill>
            <a:srgbClr val="56203D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algn="ctr"/>
            <a:endParaRPr lang="fr-FR" kern="0">
              <a:solidFill>
                <a:prstClr val="white"/>
              </a:solidFill>
              <a:latin typeface="Montserra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7506B48-AAD8-FFF0-0D4D-228126128EEB}"/>
              </a:ext>
            </a:extLst>
          </p:cNvPr>
          <p:cNvSpPr txBox="1"/>
          <p:nvPr/>
        </p:nvSpPr>
        <p:spPr>
          <a:xfrm>
            <a:off x="10278944" y="3289847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4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B13DFB9-1FC6-BE79-A3F3-6BFCB5C81EDE}"/>
              </a:ext>
            </a:extLst>
          </p:cNvPr>
          <p:cNvCxnSpPr/>
          <p:nvPr/>
        </p:nvCxnSpPr>
        <p:spPr>
          <a:xfrm flipV="1">
            <a:off x="7481964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2AEBA0E-8F2E-C436-18F8-C58AF02AAD26}"/>
              </a:ext>
            </a:extLst>
          </p:cNvPr>
          <p:cNvSpPr txBox="1"/>
          <p:nvPr/>
        </p:nvSpPr>
        <p:spPr>
          <a:xfrm>
            <a:off x="6833370" y="1888549"/>
            <a:ext cx="133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Ajouter</a:t>
            </a:r>
            <a:br>
              <a:rPr lang="fr-CH" dirty="0"/>
            </a:br>
            <a:r>
              <a:rPr lang="fr-CH" b="0" dirty="0"/>
              <a:t>des variables</a:t>
            </a:r>
            <a:endParaRPr lang="fr-FR" b="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1E2C650-8959-9943-75FD-0A711BB2BC1A}"/>
              </a:ext>
            </a:extLst>
          </p:cNvPr>
          <p:cNvSpPr/>
          <p:nvPr/>
        </p:nvSpPr>
        <p:spPr>
          <a:xfrm>
            <a:off x="6681012" y="3045161"/>
            <a:ext cx="1595336" cy="763200"/>
          </a:xfrm>
          <a:prstGeom prst="roundRect">
            <a:avLst/>
          </a:prstGeom>
          <a:solidFill>
            <a:srgbClr val="483A58"/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7DA866B-CE64-4EC6-3839-43B9F135033E}"/>
              </a:ext>
            </a:extLst>
          </p:cNvPr>
          <p:cNvCxnSpPr/>
          <p:nvPr/>
        </p:nvCxnSpPr>
        <p:spPr>
          <a:xfrm flipV="1">
            <a:off x="1791228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87053E2-E1C6-B6E7-2B23-39944C3E4AC6}"/>
              </a:ext>
            </a:extLst>
          </p:cNvPr>
          <p:cNvSpPr txBox="1"/>
          <p:nvPr/>
        </p:nvSpPr>
        <p:spPr>
          <a:xfrm>
            <a:off x="1142635" y="1888549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Importer</a:t>
            </a:r>
            <a:br>
              <a:rPr lang="fr-CH" dirty="0"/>
            </a:br>
            <a:r>
              <a:rPr lang="fr-CH" dirty="0"/>
              <a:t>les données</a:t>
            </a:r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29F71A4-259A-4000-9AB8-B03E1B505DE2}"/>
              </a:ext>
            </a:extLst>
          </p:cNvPr>
          <p:cNvSpPr/>
          <p:nvPr/>
        </p:nvSpPr>
        <p:spPr>
          <a:xfrm>
            <a:off x="990276" y="3045161"/>
            <a:ext cx="1595336" cy="763200"/>
          </a:xfrm>
          <a:prstGeom prst="roundRect">
            <a:avLst/>
          </a:prstGeom>
          <a:solidFill>
            <a:srgbClr val="63A088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algn="ctr"/>
            <a:endParaRPr lang="fr-FR" kern="0">
              <a:solidFill>
                <a:prstClr val="white"/>
              </a:solidFill>
              <a:latin typeface="Montserra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B67AFFB-DE95-A09F-474A-428C48FC2226}"/>
              </a:ext>
            </a:extLst>
          </p:cNvPr>
          <p:cNvSpPr txBox="1"/>
          <p:nvPr/>
        </p:nvSpPr>
        <p:spPr>
          <a:xfrm>
            <a:off x="1662832" y="3297130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EAFF46B-762D-55CA-92E6-DA025ABDBAA9}"/>
              </a:ext>
            </a:extLst>
          </p:cNvPr>
          <p:cNvSpPr txBox="1"/>
          <p:nvPr/>
        </p:nvSpPr>
        <p:spPr>
          <a:xfrm>
            <a:off x="7326322" y="328097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3979D0-44D2-AD0B-102D-845896431008}"/>
              </a:ext>
            </a:extLst>
          </p:cNvPr>
          <p:cNvSpPr txBox="1"/>
          <p:nvPr/>
        </p:nvSpPr>
        <p:spPr>
          <a:xfrm>
            <a:off x="4398752" y="329441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kern="0" dirty="0">
                <a:solidFill>
                  <a:schemeClr val="bg1"/>
                </a:solidFill>
              </a:rPr>
              <a:t>2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84B2A21-A12F-6E20-962C-0D019560CDFB}"/>
              </a:ext>
            </a:extLst>
          </p:cNvPr>
          <p:cNvSpPr/>
          <p:nvPr/>
        </p:nvSpPr>
        <p:spPr>
          <a:xfrm>
            <a:off x="990276" y="1527874"/>
            <a:ext cx="10211448" cy="1369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FDA56E4-C7A5-350E-62F3-90E4B3BEAC95}"/>
              </a:ext>
            </a:extLst>
          </p:cNvPr>
          <p:cNvGrpSpPr/>
          <p:nvPr/>
        </p:nvGrpSpPr>
        <p:grpSpPr>
          <a:xfrm>
            <a:off x="4479782" y="826792"/>
            <a:ext cx="3232433" cy="771090"/>
            <a:chOff x="5450691" y="846649"/>
            <a:chExt cx="3232433" cy="771090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D92D519-E2CF-D1DD-A1E1-E9A08E748D9F}"/>
                </a:ext>
              </a:extLst>
            </p:cNvPr>
            <p:cNvSpPr txBox="1"/>
            <p:nvPr/>
          </p:nvSpPr>
          <p:spPr>
            <a:xfrm>
              <a:off x="5450691" y="1032964"/>
              <a:ext cx="1290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Logiciel :</a:t>
              </a:r>
              <a:b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A00606F3-EEEB-7752-A8F7-35A70AE24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4324" y="846649"/>
              <a:ext cx="1828800" cy="472440"/>
            </a:xfrm>
            <a:prstGeom prst="rect">
              <a:avLst/>
            </a:prstGeom>
          </p:spPr>
        </p:pic>
      </p:grpSp>
      <p:pic>
        <p:nvPicPr>
          <p:cNvPr id="46" name="Image 4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8B3F84CF-EEB3-9F29-83F9-95F6EADA7BF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2" y="4195199"/>
            <a:ext cx="1697783" cy="2034443"/>
          </a:xfrm>
          <a:prstGeom prst="rect">
            <a:avLst/>
          </a:prstGeom>
        </p:spPr>
      </p:pic>
      <p:pic>
        <p:nvPicPr>
          <p:cNvPr id="48" name="Image 4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C3A08DC2-F0D9-BFED-867B-774BD70A2B7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91" y="4191579"/>
            <a:ext cx="2172003" cy="2038063"/>
          </a:xfrm>
          <a:prstGeom prst="rect">
            <a:avLst/>
          </a:prstGeom>
        </p:spPr>
      </p:pic>
      <p:pic>
        <p:nvPicPr>
          <p:cNvPr id="50" name="Image 49" descr="Une image contenant texte, ligne, Police, nombre&#10;&#10;Description générée automatiquement">
            <a:extLst>
              <a:ext uri="{FF2B5EF4-FFF2-40B4-BE49-F238E27FC236}">
                <a16:creationId xmlns:a16="http://schemas.microsoft.com/office/drawing/2014/main" id="{D8251E39-F4C1-3E60-4AFA-C596B0218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047" b="-2488"/>
          <a:stretch/>
        </p:blipFill>
        <p:spPr>
          <a:xfrm>
            <a:off x="6211044" y="4191579"/>
            <a:ext cx="2535271" cy="1294821"/>
          </a:xfrm>
          <a:prstGeom prst="rect">
            <a:avLst/>
          </a:prstGeom>
        </p:spPr>
      </p:pic>
      <p:pic>
        <p:nvPicPr>
          <p:cNvPr id="57" name="Image 56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4B7D1563-E141-C996-B8A7-F3BEE3FEC5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23" y="4191579"/>
            <a:ext cx="2772924" cy="2642604"/>
          </a:xfrm>
          <a:prstGeom prst="rect">
            <a:avLst/>
          </a:prstGeom>
        </p:spPr>
      </p:pic>
      <p:pic>
        <p:nvPicPr>
          <p:cNvPr id="66" name="Image 65" descr="Une image contenant Graphique, clipart, graphisme, cercle&#10;&#10;Description générée automatiquement">
            <a:extLst>
              <a:ext uri="{FF2B5EF4-FFF2-40B4-BE49-F238E27FC236}">
                <a16:creationId xmlns:a16="http://schemas.microsoft.com/office/drawing/2014/main" id="{00F9EB2C-C241-258A-FCCA-43D62C6C2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239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2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7C443-D670-3804-2AE9-B7FD3769F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CBD494-C508-6EE4-9149-A033C010EF8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56F6A0-1954-FD15-3B9D-64D060B998B1}"/>
              </a:ext>
            </a:extLst>
          </p:cNvPr>
          <p:cNvSpPr txBox="1"/>
          <p:nvPr/>
        </p:nvSpPr>
        <p:spPr>
          <a:xfrm>
            <a:off x="515938" y="93374"/>
            <a:ext cx="88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Méthodologie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8E031-D77B-3906-97CD-C5A894444FEE}"/>
              </a:ext>
            </a:extLst>
          </p:cNvPr>
          <p:cNvSpPr/>
          <p:nvPr/>
        </p:nvSpPr>
        <p:spPr>
          <a:xfrm>
            <a:off x="-1" y="3118758"/>
            <a:ext cx="12192001" cy="620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3D1AB3-4C0C-28EC-4EC6-7E0B6680FC03}"/>
              </a:ext>
            </a:extLst>
          </p:cNvPr>
          <p:cNvCxnSpPr/>
          <p:nvPr/>
        </p:nvCxnSpPr>
        <p:spPr>
          <a:xfrm flipV="1">
            <a:off x="4554077" y="2542062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77067AB-9597-9211-EEF0-DE4373AD5010}"/>
              </a:ext>
            </a:extLst>
          </p:cNvPr>
          <p:cNvSpPr txBox="1"/>
          <p:nvPr/>
        </p:nvSpPr>
        <p:spPr>
          <a:xfrm>
            <a:off x="3905484" y="1881266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Nettoyer</a:t>
            </a:r>
            <a:br>
              <a:rPr lang="fr-CH"/>
            </a:br>
            <a:r>
              <a:rPr lang="fr-CH" dirty="0"/>
              <a:t>les données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48FD48-715C-056E-C5EB-0E3F97511078}"/>
              </a:ext>
            </a:extLst>
          </p:cNvPr>
          <p:cNvSpPr/>
          <p:nvPr/>
        </p:nvSpPr>
        <p:spPr>
          <a:xfrm>
            <a:off x="3753125" y="3037878"/>
            <a:ext cx="1595336" cy="763200"/>
          </a:xfrm>
          <a:prstGeom prst="roundRect">
            <a:avLst/>
          </a:prstGeom>
          <a:solidFill>
            <a:srgbClr val="56638A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algn="ctr"/>
            <a:endParaRPr lang="fr-FR" kern="0">
              <a:solidFill>
                <a:prstClr val="white"/>
              </a:solidFill>
              <a:latin typeface="Montserrat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7C26EA6-D197-87E9-7E96-CAF231D0950F}"/>
              </a:ext>
            </a:extLst>
          </p:cNvPr>
          <p:cNvGrpSpPr/>
          <p:nvPr/>
        </p:nvGrpSpPr>
        <p:grpSpPr>
          <a:xfrm>
            <a:off x="9606388" y="1881266"/>
            <a:ext cx="1595336" cy="1919812"/>
            <a:chOff x="210725" y="1888549"/>
            <a:chExt cx="1595336" cy="1919812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47461DB-E70F-7557-8864-DBE223D7D4C5}"/>
                </a:ext>
              </a:extLst>
            </p:cNvPr>
            <p:cNvCxnSpPr/>
            <p:nvPr/>
          </p:nvCxnSpPr>
          <p:spPr>
            <a:xfrm flipV="1">
              <a:off x="1011677" y="2549345"/>
              <a:ext cx="0" cy="51889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miter lim="800000"/>
              <a:tailEnd type="oval"/>
            </a:ln>
            <a:effectLst/>
          </p:spPr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0DAD42F-EF18-1FEA-9CA0-B10AAA0095C8}"/>
                </a:ext>
              </a:extLst>
            </p:cNvPr>
            <p:cNvSpPr txBox="1"/>
            <p:nvPr/>
          </p:nvSpPr>
          <p:spPr>
            <a:xfrm>
              <a:off x="363084" y="1888549"/>
              <a:ext cx="12906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defRPr>
              </a:lvl1pPr>
            </a:lstStyle>
            <a:p>
              <a:r>
                <a:rPr lang="fr-CH" dirty="0"/>
                <a:t>Analyser</a:t>
              </a:r>
              <a:br>
                <a:rPr lang="fr-CH" dirty="0"/>
              </a:br>
              <a:r>
                <a:rPr lang="fr-CH" b="0" dirty="0"/>
                <a:t>les données</a:t>
              </a:r>
              <a:endParaRPr lang="fr-FR" b="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46F20DC4-30F8-0E26-BD4D-6030749F77F4}"/>
                </a:ext>
              </a:extLst>
            </p:cNvPr>
            <p:cNvSpPr/>
            <p:nvPr/>
          </p:nvSpPr>
          <p:spPr>
            <a:xfrm>
              <a:off x="210725" y="3045161"/>
              <a:ext cx="1595336" cy="763200"/>
            </a:xfrm>
            <a:prstGeom prst="roundRect">
              <a:avLst/>
            </a:prstGeom>
            <a:solidFill>
              <a:srgbClr val="56203D"/>
            </a:solidFill>
            <a:ln w="19050" cap="flat" cmpd="sng" algn="ctr">
              <a:noFill/>
              <a:prstDash val="solid"/>
              <a:miter lim="800000"/>
            </a:ln>
            <a:effectLst/>
            <a:scene3d>
              <a:camera prst="obliqueBottomRight">
                <a:rot lat="3000000" lon="0" rev="0"/>
              </a:camera>
              <a:lightRig rig="threePt" dir="t"/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D2B423F-3A14-096C-0F9F-6A4AF8AEB21E}"/>
                </a:ext>
              </a:extLst>
            </p:cNvPr>
            <p:cNvSpPr txBox="1"/>
            <p:nvPr/>
          </p:nvSpPr>
          <p:spPr>
            <a:xfrm>
              <a:off x="883281" y="3297130"/>
              <a:ext cx="311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4</a:t>
              </a:r>
              <a:endPara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18F2673-4835-054A-5C4C-5E13FB921AC9}"/>
              </a:ext>
            </a:extLst>
          </p:cNvPr>
          <p:cNvCxnSpPr/>
          <p:nvPr/>
        </p:nvCxnSpPr>
        <p:spPr>
          <a:xfrm flipV="1">
            <a:off x="7481964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12C97-902B-1EE8-F82A-D99543120302}"/>
              </a:ext>
            </a:extLst>
          </p:cNvPr>
          <p:cNvSpPr txBox="1"/>
          <p:nvPr/>
        </p:nvSpPr>
        <p:spPr>
          <a:xfrm>
            <a:off x="6833370" y="1888549"/>
            <a:ext cx="133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Ajouter</a:t>
            </a:r>
            <a:br>
              <a:rPr lang="fr-CH" dirty="0"/>
            </a:br>
            <a:r>
              <a:rPr lang="fr-CH" dirty="0"/>
              <a:t>des variables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F54531B-25E3-BA76-8181-A1F2252F743C}"/>
              </a:ext>
            </a:extLst>
          </p:cNvPr>
          <p:cNvSpPr/>
          <p:nvPr/>
        </p:nvSpPr>
        <p:spPr>
          <a:xfrm>
            <a:off x="6681012" y="3045161"/>
            <a:ext cx="1595336" cy="763200"/>
          </a:xfrm>
          <a:prstGeom prst="roundRect">
            <a:avLst/>
          </a:prstGeom>
          <a:solidFill>
            <a:srgbClr val="483A58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algn="ctr"/>
            <a:endParaRPr lang="fr-FR" kern="0">
              <a:solidFill>
                <a:prstClr val="white"/>
              </a:solidFill>
              <a:latin typeface="Montserrat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7A3C0DF-CAA4-0EB4-6617-A2A372F3AB55}"/>
              </a:ext>
            </a:extLst>
          </p:cNvPr>
          <p:cNvCxnSpPr/>
          <p:nvPr/>
        </p:nvCxnSpPr>
        <p:spPr>
          <a:xfrm flipV="1">
            <a:off x="1791228" y="2549345"/>
            <a:ext cx="0" cy="5188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  <a:alpha val="40000"/>
              </a:sysClr>
            </a:solidFill>
            <a:prstDash val="sysDash"/>
            <a:miter lim="800000"/>
            <a:tailEnd type="oval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D513E42-671D-D115-7BD6-BCB5269A44D9}"/>
              </a:ext>
            </a:extLst>
          </p:cNvPr>
          <p:cNvSpPr txBox="1"/>
          <p:nvPr/>
        </p:nvSpPr>
        <p:spPr>
          <a:xfrm>
            <a:off x="1142635" y="1888549"/>
            <a:ext cx="1290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fr-CH" dirty="0"/>
              <a:t>Importer</a:t>
            </a:r>
            <a:br>
              <a:rPr lang="fr-CH" dirty="0"/>
            </a:br>
            <a:r>
              <a:rPr lang="fr-CH" dirty="0"/>
              <a:t>les données</a:t>
            </a:r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32780C2-709A-5E62-218A-5E759CE6A425}"/>
              </a:ext>
            </a:extLst>
          </p:cNvPr>
          <p:cNvSpPr/>
          <p:nvPr/>
        </p:nvSpPr>
        <p:spPr>
          <a:xfrm>
            <a:off x="990276" y="3045161"/>
            <a:ext cx="1595336" cy="763200"/>
          </a:xfrm>
          <a:prstGeom prst="roundRect">
            <a:avLst/>
          </a:prstGeom>
          <a:solidFill>
            <a:srgbClr val="63A088">
              <a:alpha val="40000"/>
            </a:srgbClr>
          </a:solidFill>
          <a:ln w="19050" cap="flat" cmpd="sng" algn="ctr">
            <a:noFill/>
            <a:prstDash val="solid"/>
            <a:miter lim="800000"/>
          </a:ln>
          <a:effectLst/>
          <a:scene3d>
            <a:camera prst="obliqueBottomRight">
              <a:rot lat="3000000" lon="0" rev="0"/>
            </a:camera>
            <a:lightRig rig="threePt" dir="t"/>
          </a:scene3d>
          <a:sp3d/>
        </p:spPr>
        <p:txBody>
          <a:bodyPr rtlCol="0" anchor="ctr"/>
          <a:lstStyle/>
          <a:p>
            <a:pPr algn="ctr"/>
            <a:endParaRPr lang="fr-FR" kern="0">
              <a:solidFill>
                <a:prstClr val="white"/>
              </a:solidFill>
              <a:latin typeface="Montserra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86F2244-361C-E4DB-0927-DA4FB7EF65B6}"/>
              </a:ext>
            </a:extLst>
          </p:cNvPr>
          <p:cNvSpPr txBox="1"/>
          <p:nvPr/>
        </p:nvSpPr>
        <p:spPr>
          <a:xfrm>
            <a:off x="1662832" y="3297130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1788086-89D4-45A7-49D3-7F5F98837C1C}"/>
              </a:ext>
            </a:extLst>
          </p:cNvPr>
          <p:cNvSpPr txBox="1"/>
          <p:nvPr/>
        </p:nvSpPr>
        <p:spPr>
          <a:xfrm>
            <a:off x="7326322" y="328097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F394118-6226-5AFB-105F-87A0AB0872BE}"/>
              </a:ext>
            </a:extLst>
          </p:cNvPr>
          <p:cNvSpPr txBox="1"/>
          <p:nvPr/>
        </p:nvSpPr>
        <p:spPr>
          <a:xfrm>
            <a:off x="4398752" y="3294418"/>
            <a:ext cx="3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kern="0" dirty="0">
                <a:solidFill>
                  <a:schemeClr val="bg1"/>
                </a:solidFill>
              </a:rPr>
              <a:t>2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BE52FF0-F497-DE79-AA75-0A793947C8F5}"/>
              </a:ext>
            </a:extLst>
          </p:cNvPr>
          <p:cNvSpPr/>
          <p:nvPr/>
        </p:nvSpPr>
        <p:spPr>
          <a:xfrm>
            <a:off x="990276" y="1527874"/>
            <a:ext cx="10211448" cy="1369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6BDB6EC-6063-9861-CCF7-335E0BD35E5C}"/>
              </a:ext>
            </a:extLst>
          </p:cNvPr>
          <p:cNvGrpSpPr/>
          <p:nvPr/>
        </p:nvGrpSpPr>
        <p:grpSpPr>
          <a:xfrm>
            <a:off x="4479782" y="826792"/>
            <a:ext cx="3232433" cy="771090"/>
            <a:chOff x="5450691" y="846649"/>
            <a:chExt cx="3232433" cy="771090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D6DB8CD-E54E-145C-F175-5C254DB7E3E8}"/>
                </a:ext>
              </a:extLst>
            </p:cNvPr>
            <p:cNvSpPr txBox="1"/>
            <p:nvPr/>
          </p:nvSpPr>
          <p:spPr>
            <a:xfrm>
              <a:off x="5450691" y="1032964"/>
              <a:ext cx="1290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</a:rPr>
                <a:t>Logiciel :</a:t>
              </a:r>
              <a:br>
                <a:rPr kumimoji="0" lang="fr-CH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Graphique 42">
              <a:extLst>
                <a:ext uri="{FF2B5EF4-FFF2-40B4-BE49-F238E27FC236}">
                  <a16:creationId xmlns:a16="http://schemas.microsoft.com/office/drawing/2014/main" id="{6D9D3BC0-6F1B-584D-19F1-6D54EA0E7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4324" y="846649"/>
              <a:ext cx="1828800" cy="472440"/>
            </a:xfrm>
            <a:prstGeom prst="rect">
              <a:avLst/>
            </a:prstGeom>
          </p:spPr>
        </p:pic>
      </p:grpSp>
      <p:pic>
        <p:nvPicPr>
          <p:cNvPr id="46" name="Image 4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BDE41EE9-F208-3E79-36F7-CFC453FD14E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2" y="4195199"/>
            <a:ext cx="1697783" cy="2034443"/>
          </a:xfrm>
          <a:prstGeom prst="rect">
            <a:avLst/>
          </a:prstGeom>
        </p:spPr>
      </p:pic>
      <p:pic>
        <p:nvPicPr>
          <p:cNvPr id="48" name="Image 4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A13C9DB9-97DE-6E3A-8F1E-DBE44823955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91" y="4191579"/>
            <a:ext cx="2172003" cy="2038063"/>
          </a:xfrm>
          <a:prstGeom prst="rect">
            <a:avLst/>
          </a:prstGeom>
        </p:spPr>
      </p:pic>
      <p:pic>
        <p:nvPicPr>
          <p:cNvPr id="50" name="Image 49" descr="Une image contenant texte, ligne, Police, nombre&#10;&#10;Description générée automatiquement">
            <a:extLst>
              <a:ext uri="{FF2B5EF4-FFF2-40B4-BE49-F238E27FC236}">
                <a16:creationId xmlns:a16="http://schemas.microsoft.com/office/drawing/2014/main" id="{3318CB01-BC80-C4A9-15F9-A4BCDA89D51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047" b="-2488"/>
          <a:stretch/>
        </p:blipFill>
        <p:spPr>
          <a:xfrm>
            <a:off x="6211044" y="4191579"/>
            <a:ext cx="2535271" cy="1294821"/>
          </a:xfrm>
          <a:prstGeom prst="rect">
            <a:avLst/>
          </a:prstGeom>
        </p:spPr>
      </p:pic>
      <p:pic>
        <p:nvPicPr>
          <p:cNvPr id="57" name="Image 56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6CE8C7E2-2CDF-EA07-9F6D-6D5490478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23" y="4191579"/>
            <a:ext cx="2772924" cy="2642604"/>
          </a:xfrm>
          <a:prstGeom prst="rect">
            <a:avLst/>
          </a:prstGeom>
        </p:spPr>
      </p:pic>
      <p:pic>
        <p:nvPicPr>
          <p:cNvPr id="66" name="Image 65" descr="Une image contenant Graphique, clipart, graphisme, cercle&#10;&#10;Description générée automatiquement">
            <a:extLst>
              <a:ext uri="{FF2B5EF4-FFF2-40B4-BE49-F238E27FC236}">
                <a16:creationId xmlns:a16="http://schemas.microsoft.com/office/drawing/2014/main" id="{A1C1F56F-510B-327C-E3A9-1D7C6BF7B5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239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2D51-F408-7460-7EF9-5834E6266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capture d’écran, diagramme, cercle, Graphique&#10;&#10;Description générée automatiquement">
            <a:extLst>
              <a:ext uri="{FF2B5EF4-FFF2-40B4-BE49-F238E27FC236}">
                <a16:creationId xmlns:a16="http://schemas.microsoft.com/office/drawing/2014/main" id="{2A073B51-4BBF-C65C-A0A4-781167CB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4075" r="22270"/>
          <a:stretch/>
        </p:blipFill>
        <p:spPr>
          <a:xfrm>
            <a:off x="1371600" y="2293045"/>
            <a:ext cx="3645418" cy="4176477"/>
          </a:xfrm>
          <a:prstGeom prst="rect">
            <a:avLst/>
          </a:prstGeom>
        </p:spPr>
      </p:pic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C7E4B95D-C683-2C73-321B-6B5DBFDE6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5778" r="9094"/>
          <a:stretch/>
        </p:blipFill>
        <p:spPr>
          <a:xfrm>
            <a:off x="6096000" y="1889760"/>
            <a:ext cx="5955212" cy="457976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FE46B2-C006-74E5-BF73-0E97B458D850}"/>
              </a:ext>
            </a:extLst>
          </p:cNvPr>
          <p:cNvSpPr txBox="1"/>
          <p:nvPr/>
        </p:nvSpPr>
        <p:spPr>
          <a:xfrm>
            <a:off x="1219200" y="914400"/>
            <a:ext cx="379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en % des effectifs par genres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CFF226-F8EC-96A6-7484-75AD0D5BDF3D}"/>
              </a:ext>
            </a:extLst>
          </p:cNvPr>
          <p:cNvSpPr txBox="1"/>
          <p:nvPr/>
        </p:nvSpPr>
        <p:spPr>
          <a:xfrm>
            <a:off x="7290619" y="919316"/>
            <a:ext cx="3797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Répartition des genres par services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C3D49-46C0-14DA-0E42-2851C14D1C8A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gradFill>
            <a:gsLst>
              <a:gs pos="0">
                <a:srgbClr val="F966B7">
                  <a:lumMod val="5000"/>
                  <a:lumOff val="95000"/>
                </a:srgbClr>
              </a:gs>
              <a:gs pos="33000">
                <a:srgbClr val="F966B7">
                  <a:lumMod val="45000"/>
                  <a:lumOff val="55000"/>
                </a:srgbClr>
              </a:gs>
              <a:gs pos="54000">
                <a:srgbClr val="0571FF">
                  <a:lumMod val="45000"/>
                  <a:lumOff val="55000"/>
                </a:srgbClr>
              </a:gs>
              <a:gs pos="100000">
                <a:srgbClr val="0571FF">
                  <a:lumMod val="30000"/>
                  <a:lumOff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F1EDC3-9500-4368-6843-E6357889BB12}"/>
              </a:ext>
            </a:extLst>
          </p:cNvPr>
          <p:cNvSpPr txBox="1"/>
          <p:nvPr/>
        </p:nvSpPr>
        <p:spPr>
          <a:xfrm>
            <a:off x="515937" y="154929"/>
            <a:ext cx="111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fr-CH" dirty="0"/>
              <a:t>ANALYSES – Mixité Globale &amp; Qualification</a:t>
            </a:r>
            <a:endParaRPr lang="fr-FR" dirty="0"/>
          </a:p>
        </p:txBody>
      </p:sp>
      <p:pic>
        <p:nvPicPr>
          <p:cNvPr id="13" name="Image 1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DF97B742-49F4-4927-9A25-30572F08A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61"/>
            <a:ext cx="4608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es polices 2024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Grand écran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Arial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Hervé Pittet</dc:creator>
  <cp:lastModifiedBy>Hervé Pittet</cp:lastModifiedBy>
  <cp:revision>3</cp:revision>
  <dcterms:created xsi:type="dcterms:W3CDTF">2024-11-15T13:45:22Z</dcterms:created>
  <dcterms:modified xsi:type="dcterms:W3CDTF">2025-02-14T10:48:34Z</dcterms:modified>
</cp:coreProperties>
</file>