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5143500" cx="9144000"/>
  <p:notesSz cx="6858000" cy="9144000"/>
  <p:embeddedFontLst>
    <p:embeddedFont>
      <p:font typeface="Raleway"/>
      <p:regular r:id="rId73"/>
      <p:bold r:id="rId74"/>
      <p:italic r:id="rId75"/>
      <p:boldItalic r:id="rId76"/>
    </p:embeddedFont>
    <p:embeddedFont>
      <p:font typeface="Lato"/>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aleway-regular.fntdata"/><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Raleway-italic.fntdata"/><Relationship Id="rId30" Type="http://schemas.openxmlformats.org/officeDocument/2006/relationships/slide" Target="slides/slide25.xml"/><Relationship Id="rId74" Type="http://schemas.openxmlformats.org/officeDocument/2006/relationships/font" Target="fonts/Raleway-bold.fntdata"/><Relationship Id="rId33" Type="http://schemas.openxmlformats.org/officeDocument/2006/relationships/slide" Target="slides/slide28.xml"/><Relationship Id="rId77" Type="http://schemas.openxmlformats.org/officeDocument/2006/relationships/font" Target="fonts/Lato-regular.fntdata"/><Relationship Id="rId32" Type="http://schemas.openxmlformats.org/officeDocument/2006/relationships/slide" Target="slides/slide27.xml"/><Relationship Id="rId76" Type="http://schemas.openxmlformats.org/officeDocument/2006/relationships/font" Target="fonts/Raleway-boldItalic.fntdata"/><Relationship Id="rId35" Type="http://schemas.openxmlformats.org/officeDocument/2006/relationships/slide" Target="slides/slide30.xml"/><Relationship Id="rId79" Type="http://schemas.openxmlformats.org/officeDocument/2006/relationships/font" Target="fonts/Lato-italic.fntdata"/><Relationship Id="rId34" Type="http://schemas.openxmlformats.org/officeDocument/2006/relationships/slide" Target="slides/slide29.xml"/><Relationship Id="rId78" Type="http://schemas.openxmlformats.org/officeDocument/2006/relationships/font" Target="fonts/Lato-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8015ddb9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8015ddb9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8015ddb9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8015ddb9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8015ddb9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8015ddb9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8015ddb9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8015ddb9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8015ddb9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8015ddb9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8015ddb9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8015ddb9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8015ddb97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8015ddb97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8015ddb9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8015ddb9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8015ddb9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8015ddb9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8015ddb9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8015ddb9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8015ddb9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8015ddb9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8015ddb97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8015ddb97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8015ddb9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8015ddb9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8015ddb97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8015ddb97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8015ddb9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8015ddb9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8015ddb97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8015ddb9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8015ddb9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8015ddb9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8015ddb97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8015ddb9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8015ddb9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8015ddb9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8015ddb97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8015ddb97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8015ddb97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8015ddb97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8015ddb9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8015ddb9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8015ddb97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8015ddb97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38015ddb97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38015ddb97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8015ddb97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8015ddb97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8015ddb97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38015ddb97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8015ddb97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8015ddb97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8015ddb97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8015ddb97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8015ddb97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8015ddb97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8015ddb97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8015ddb97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8015ddb97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38015ddb97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8015ddb97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8015ddb97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8015ddb9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8015ddb9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8015ddb97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38015ddb97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8015ddb97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38015ddb97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8015ddb97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38015ddb97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38015ddb97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38015ddb97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804f5ff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3804f5ff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8015ddb97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38015ddb97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3804f5ff0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3804f5ff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38015ddb97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38015ddb97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3804f5ff0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3804f5ff0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38015ddb97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38015ddb97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8015ddb9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8015ddb9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804f5ff0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3804f5ff0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8015ddb97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38015ddb97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3804f5ff0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3804f5ff0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38015ddb97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38015ddb97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38015ddb97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38015ddb97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38015ddb97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38015ddb97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38015ddb97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38015ddb97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38015ddb97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38015ddb97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38015ddb97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38015ddb97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38015ddb97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38015ddb97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8015ddb9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8015ddb9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38015ddb97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38015ddb97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38015ddb97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38015ddb97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38015ddb97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38015ddb97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38015ddb97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38015ddb97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38015ddb97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38015ddb97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38015ddb97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38015ddb97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38015ddb97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38015ddb97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38015ddb97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38015ddb97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8015ddb9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8015ddb9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8015ddb9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8015ddb9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8015ddb9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8015ddb9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Software e Engenharia de Software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pt-BR"/>
              <a:t>Herysson R. Figueiredo</a:t>
            </a:r>
            <a:endParaRPr/>
          </a:p>
          <a:p>
            <a:pPr indent="0" lvl="0" marL="0" rtl="0" algn="l">
              <a:spcBef>
                <a:spcPts val="0"/>
              </a:spcBef>
              <a:spcAft>
                <a:spcPts val="0"/>
              </a:spcAft>
              <a:buNone/>
            </a:pPr>
            <a:r>
              <a:rPr lang="pt-BR"/>
              <a:t>herysson.figueiredo@ufn.edu.br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Campos de aplicação de software</a:t>
            </a:r>
            <a:endParaRPr/>
          </a:p>
        </p:txBody>
      </p:sp>
      <p:sp>
        <p:nvSpPr>
          <p:cNvPr id="142" name="Google Shape;142;p22"/>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pt-BR"/>
              <a:t>Pode-se dividir em sete grandes categorias:</a:t>
            </a:r>
            <a:endParaRPr/>
          </a:p>
          <a:p>
            <a:pPr indent="-311150" lvl="0" marL="457200" rtl="0" algn="just">
              <a:spcBef>
                <a:spcPts val="1200"/>
              </a:spcBef>
              <a:spcAft>
                <a:spcPts val="0"/>
              </a:spcAft>
              <a:buSzPts val="1300"/>
              <a:buChar char="●"/>
            </a:pPr>
            <a:r>
              <a:rPr lang="pt-BR"/>
              <a:t>Software de sistema</a:t>
            </a:r>
            <a:endParaRPr/>
          </a:p>
          <a:p>
            <a:pPr indent="-311150" lvl="0" marL="457200" rtl="0" algn="just">
              <a:spcBef>
                <a:spcPts val="0"/>
              </a:spcBef>
              <a:spcAft>
                <a:spcPts val="0"/>
              </a:spcAft>
              <a:buSzPts val="1300"/>
              <a:buChar char="●"/>
            </a:pPr>
            <a:r>
              <a:rPr lang="pt-BR"/>
              <a:t>Software de aplicação</a:t>
            </a:r>
            <a:endParaRPr/>
          </a:p>
          <a:p>
            <a:pPr indent="-311150" lvl="0" marL="457200" rtl="0" algn="just">
              <a:spcBef>
                <a:spcPts val="0"/>
              </a:spcBef>
              <a:spcAft>
                <a:spcPts val="0"/>
              </a:spcAft>
              <a:buSzPts val="1300"/>
              <a:buChar char="●"/>
            </a:pPr>
            <a:r>
              <a:rPr lang="pt-BR"/>
              <a:t>Software científico/de engenharia</a:t>
            </a:r>
            <a:endParaRPr/>
          </a:p>
          <a:p>
            <a:pPr indent="-311150" lvl="0" marL="457200" rtl="0" algn="just">
              <a:spcBef>
                <a:spcPts val="0"/>
              </a:spcBef>
              <a:spcAft>
                <a:spcPts val="0"/>
              </a:spcAft>
              <a:buSzPts val="1300"/>
              <a:buChar char="●"/>
            </a:pPr>
            <a:r>
              <a:rPr lang="pt-BR"/>
              <a:t>Software embutido</a:t>
            </a:r>
            <a:endParaRPr/>
          </a:p>
          <a:p>
            <a:pPr indent="-311150" lvl="0" marL="457200" rtl="0" algn="just">
              <a:spcBef>
                <a:spcPts val="0"/>
              </a:spcBef>
              <a:spcAft>
                <a:spcPts val="0"/>
              </a:spcAft>
              <a:buSzPts val="1300"/>
              <a:buChar char="●"/>
            </a:pPr>
            <a:r>
              <a:rPr lang="pt-BR"/>
              <a:t>Software para linha de produtos</a:t>
            </a:r>
            <a:endParaRPr/>
          </a:p>
          <a:p>
            <a:pPr indent="-311150" lvl="0" marL="457200" rtl="0" algn="just">
              <a:spcBef>
                <a:spcPts val="0"/>
              </a:spcBef>
              <a:spcAft>
                <a:spcPts val="0"/>
              </a:spcAft>
              <a:buSzPts val="1300"/>
              <a:buChar char="●"/>
            </a:pPr>
            <a:r>
              <a:rPr lang="pt-BR"/>
              <a:t>Aplicações para a Web</a:t>
            </a:r>
            <a:endParaRPr/>
          </a:p>
          <a:p>
            <a:pPr indent="-311150" lvl="0" marL="457200" rtl="0" algn="just">
              <a:spcBef>
                <a:spcPts val="0"/>
              </a:spcBef>
              <a:spcAft>
                <a:spcPts val="0"/>
              </a:spcAft>
              <a:buSzPts val="1300"/>
              <a:buChar char="●"/>
            </a:pPr>
            <a:r>
              <a:rPr lang="pt-BR"/>
              <a:t>Software de inteligência artificial</a:t>
            </a:r>
            <a:endParaRPr/>
          </a:p>
        </p:txBody>
      </p:sp>
      <p:sp>
        <p:nvSpPr>
          <p:cNvPr id="143" name="Google Shape;143;p22"/>
          <p:cNvSpPr/>
          <p:nvPr/>
        </p:nvSpPr>
        <p:spPr>
          <a:xfrm>
            <a:off x="1238125" y="2646025"/>
            <a:ext cx="2624700" cy="2193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Software de sistema</a:t>
            </a:r>
            <a:endParaRPr/>
          </a:p>
        </p:txBody>
      </p:sp>
      <p:sp>
        <p:nvSpPr>
          <p:cNvPr id="149" name="Google Shape;149;p23"/>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C</a:t>
            </a:r>
            <a:r>
              <a:rPr lang="pt-BR" sz="1400"/>
              <a:t>onjunto de programas feito para </a:t>
            </a:r>
            <a:r>
              <a:rPr b="1" lang="pt-BR" sz="1400"/>
              <a:t>atender a outros programas</a:t>
            </a:r>
            <a:r>
              <a:rPr lang="pt-BR" sz="1400"/>
              <a:t>. Certos softwares de sistema (por exemplo, compiladores, editores e utilitários para gerenciamento de arquivos) processam estruturas de informação complexas, porém, determinadas.</a:t>
            </a:r>
            <a:endParaRPr sz="1400"/>
          </a:p>
          <a:p>
            <a:pPr indent="457200" lvl="0" marL="0" rtl="0" algn="just">
              <a:spcBef>
                <a:spcPts val="1200"/>
              </a:spcBef>
              <a:spcAft>
                <a:spcPts val="1200"/>
              </a:spcAft>
              <a:buNone/>
            </a:pPr>
            <a:r>
              <a:rPr lang="pt-BR" sz="1400"/>
              <a:t>Outras aplicações de sistema (por exemplo, componentes de sistema operacional, drivers, software de rede, processadores de telecomunicações) processam dados amplamente indeterminados.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Campos de aplicação de software</a:t>
            </a:r>
            <a:endParaRPr/>
          </a:p>
        </p:txBody>
      </p:sp>
      <p:sp>
        <p:nvSpPr>
          <p:cNvPr id="155" name="Google Shape;155;p24"/>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pt-BR"/>
              <a:t>Pode-se dividir em sete grandes categorias:</a:t>
            </a:r>
            <a:endParaRPr/>
          </a:p>
          <a:p>
            <a:pPr indent="-311150" lvl="0" marL="457200" rtl="0" algn="just">
              <a:spcBef>
                <a:spcPts val="1200"/>
              </a:spcBef>
              <a:spcAft>
                <a:spcPts val="0"/>
              </a:spcAft>
              <a:buSzPts val="1300"/>
              <a:buChar char="●"/>
            </a:pPr>
            <a:r>
              <a:rPr lang="pt-BR"/>
              <a:t>Software de sistema</a:t>
            </a:r>
            <a:endParaRPr/>
          </a:p>
          <a:p>
            <a:pPr indent="-311150" lvl="0" marL="457200" rtl="0" algn="just">
              <a:spcBef>
                <a:spcPts val="0"/>
              </a:spcBef>
              <a:spcAft>
                <a:spcPts val="0"/>
              </a:spcAft>
              <a:buSzPts val="1300"/>
              <a:buChar char="●"/>
            </a:pPr>
            <a:r>
              <a:rPr lang="pt-BR"/>
              <a:t>Software de aplicação</a:t>
            </a:r>
            <a:endParaRPr/>
          </a:p>
          <a:p>
            <a:pPr indent="-311150" lvl="0" marL="457200" rtl="0" algn="just">
              <a:spcBef>
                <a:spcPts val="0"/>
              </a:spcBef>
              <a:spcAft>
                <a:spcPts val="0"/>
              </a:spcAft>
              <a:buSzPts val="1300"/>
              <a:buChar char="●"/>
            </a:pPr>
            <a:r>
              <a:rPr lang="pt-BR"/>
              <a:t>Software científico/de engenharia</a:t>
            </a:r>
            <a:endParaRPr/>
          </a:p>
          <a:p>
            <a:pPr indent="-311150" lvl="0" marL="457200" rtl="0" algn="just">
              <a:spcBef>
                <a:spcPts val="0"/>
              </a:spcBef>
              <a:spcAft>
                <a:spcPts val="0"/>
              </a:spcAft>
              <a:buSzPts val="1300"/>
              <a:buChar char="●"/>
            </a:pPr>
            <a:r>
              <a:rPr lang="pt-BR"/>
              <a:t>Software embutido</a:t>
            </a:r>
            <a:endParaRPr/>
          </a:p>
          <a:p>
            <a:pPr indent="-311150" lvl="0" marL="457200" rtl="0" algn="just">
              <a:spcBef>
                <a:spcPts val="0"/>
              </a:spcBef>
              <a:spcAft>
                <a:spcPts val="0"/>
              </a:spcAft>
              <a:buSzPts val="1300"/>
              <a:buChar char="●"/>
            </a:pPr>
            <a:r>
              <a:rPr lang="pt-BR"/>
              <a:t>Software para linha de produtos</a:t>
            </a:r>
            <a:endParaRPr/>
          </a:p>
          <a:p>
            <a:pPr indent="-311150" lvl="0" marL="457200" rtl="0" algn="just">
              <a:spcBef>
                <a:spcPts val="0"/>
              </a:spcBef>
              <a:spcAft>
                <a:spcPts val="0"/>
              </a:spcAft>
              <a:buSzPts val="1300"/>
              <a:buChar char="●"/>
            </a:pPr>
            <a:r>
              <a:rPr lang="pt-BR"/>
              <a:t>Aplicações para a Web</a:t>
            </a:r>
            <a:endParaRPr/>
          </a:p>
          <a:p>
            <a:pPr indent="-311150" lvl="0" marL="457200" rtl="0" algn="just">
              <a:spcBef>
                <a:spcPts val="0"/>
              </a:spcBef>
              <a:spcAft>
                <a:spcPts val="0"/>
              </a:spcAft>
              <a:buSzPts val="1300"/>
              <a:buChar char="●"/>
            </a:pPr>
            <a:r>
              <a:rPr lang="pt-BR"/>
              <a:t>Software de inteligência artificial</a:t>
            </a:r>
            <a:endParaRPr/>
          </a:p>
        </p:txBody>
      </p:sp>
      <p:sp>
        <p:nvSpPr>
          <p:cNvPr id="156" name="Google Shape;156;p24"/>
          <p:cNvSpPr/>
          <p:nvPr/>
        </p:nvSpPr>
        <p:spPr>
          <a:xfrm>
            <a:off x="1238125" y="2879500"/>
            <a:ext cx="2624700" cy="247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Software de aplicação</a:t>
            </a:r>
            <a:endParaRPr/>
          </a:p>
        </p:txBody>
      </p:sp>
      <p:sp>
        <p:nvSpPr>
          <p:cNvPr id="162" name="Google Shape;162;p25"/>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P</a:t>
            </a:r>
            <a:r>
              <a:rPr lang="pt-BR" sz="1400"/>
              <a:t>rogramas sob medida que solucionam uma </a:t>
            </a:r>
            <a:r>
              <a:rPr b="1" lang="pt-BR" sz="1400"/>
              <a:t>necessidade específica de negócio</a:t>
            </a:r>
            <a:r>
              <a:rPr lang="pt-BR" sz="1400"/>
              <a:t>. Aplicações nessa área processam dados comerciais ou técnicos de uma forma que facilite operações comerciais ou tomadas de decisão administrativas/técnicas.</a:t>
            </a:r>
            <a:endParaRPr sz="1400"/>
          </a:p>
          <a:p>
            <a:pPr indent="457200" lvl="0" marL="0" rtl="0" algn="just">
              <a:spcBef>
                <a:spcPts val="1200"/>
              </a:spcBef>
              <a:spcAft>
                <a:spcPts val="1200"/>
              </a:spcAft>
              <a:buNone/>
            </a:pPr>
            <a:r>
              <a:rPr lang="pt-BR" sz="1400"/>
              <a:t>Exemplo: processamento de transações em pontos de venda, controle de processos de fabricação em tempo real.</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Campos de aplicação de software</a:t>
            </a:r>
            <a:endParaRPr/>
          </a:p>
        </p:txBody>
      </p:sp>
      <p:sp>
        <p:nvSpPr>
          <p:cNvPr id="168" name="Google Shape;168;p26"/>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pt-BR"/>
              <a:t>Pode-se dividir em sete grandes categorias:</a:t>
            </a:r>
            <a:endParaRPr/>
          </a:p>
          <a:p>
            <a:pPr indent="-311150" lvl="0" marL="457200" rtl="0" algn="just">
              <a:spcBef>
                <a:spcPts val="1200"/>
              </a:spcBef>
              <a:spcAft>
                <a:spcPts val="0"/>
              </a:spcAft>
              <a:buSzPts val="1300"/>
              <a:buChar char="●"/>
            </a:pPr>
            <a:r>
              <a:rPr lang="pt-BR"/>
              <a:t>Software de sistema</a:t>
            </a:r>
            <a:endParaRPr/>
          </a:p>
          <a:p>
            <a:pPr indent="-311150" lvl="0" marL="457200" rtl="0" algn="just">
              <a:spcBef>
                <a:spcPts val="0"/>
              </a:spcBef>
              <a:spcAft>
                <a:spcPts val="0"/>
              </a:spcAft>
              <a:buSzPts val="1300"/>
              <a:buChar char="●"/>
            </a:pPr>
            <a:r>
              <a:rPr lang="pt-BR"/>
              <a:t>Software de aplicação</a:t>
            </a:r>
            <a:endParaRPr/>
          </a:p>
          <a:p>
            <a:pPr indent="-311150" lvl="0" marL="457200" rtl="0" algn="just">
              <a:spcBef>
                <a:spcPts val="0"/>
              </a:spcBef>
              <a:spcAft>
                <a:spcPts val="0"/>
              </a:spcAft>
              <a:buSzPts val="1300"/>
              <a:buChar char="●"/>
            </a:pPr>
            <a:r>
              <a:rPr lang="pt-BR"/>
              <a:t>Software científico/de engenharia</a:t>
            </a:r>
            <a:endParaRPr/>
          </a:p>
          <a:p>
            <a:pPr indent="-311150" lvl="0" marL="457200" rtl="0" algn="just">
              <a:spcBef>
                <a:spcPts val="0"/>
              </a:spcBef>
              <a:spcAft>
                <a:spcPts val="0"/>
              </a:spcAft>
              <a:buSzPts val="1300"/>
              <a:buChar char="●"/>
            </a:pPr>
            <a:r>
              <a:rPr lang="pt-BR"/>
              <a:t>Software embutido</a:t>
            </a:r>
            <a:endParaRPr/>
          </a:p>
          <a:p>
            <a:pPr indent="-311150" lvl="0" marL="457200" rtl="0" algn="just">
              <a:spcBef>
                <a:spcPts val="0"/>
              </a:spcBef>
              <a:spcAft>
                <a:spcPts val="0"/>
              </a:spcAft>
              <a:buSzPts val="1300"/>
              <a:buChar char="●"/>
            </a:pPr>
            <a:r>
              <a:rPr lang="pt-BR"/>
              <a:t>Software para linha de produtos</a:t>
            </a:r>
            <a:endParaRPr/>
          </a:p>
          <a:p>
            <a:pPr indent="-311150" lvl="0" marL="457200" rtl="0" algn="just">
              <a:spcBef>
                <a:spcPts val="0"/>
              </a:spcBef>
              <a:spcAft>
                <a:spcPts val="0"/>
              </a:spcAft>
              <a:buSzPts val="1300"/>
              <a:buChar char="●"/>
            </a:pPr>
            <a:r>
              <a:rPr lang="pt-BR"/>
              <a:t>Aplicações para a Web</a:t>
            </a:r>
            <a:endParaRPr/>
          </a:p>
          <a:p>
            <a:pPr indent="-311150" lvl="0" marL="457200" rtl="0" algn="just">
              <a:spcBef>
                <a:spcPts val="0"/>
              </a:spcBef>
              <a:spcAft>
                <a:spcPts val="0"/>
              </a:spcAft>
              <a:buSzPts val="1300"/>
              <a:buChar char="●"/>
            </a:pPr>
            <a:r>
              <a:rPr lang="pt-BR"/>
              <a:t>Software de inteligência artificial</a:t>
            </a:r>
            <a:endParaRPr/>
          </a:p>
        </p:txBody>
      </p:sp>
      <p:sp>
        <p:nvSpPr>
          <p:cNvPr id="169" name="Google Shape;169;p26"/>
          <p:cNvSpPr/>
          <p:nvPr/>
        </p:nvSpPr>
        <p:spPr>
          <a:xfrm>
            <a:off x="1238125" y="3120050"/>
            <a:ext cx="2624700" cy="233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Software científico/de engenharia</a:t>
            </a:r>
            <a:endParaRPr/>
          </a:p>
        </p:txBody>
      </p:sp>
      <p:sp>
        <p:nvSpPr>
          <p:cNvPr id="175" name="Google Shape;175;p27"/>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400"/>
              <a:t>T</a:t>
            </a:r>
            <a:r>
              <a:rPr lang="pt-BR" sz="1400"/>
              <a:t>em sido caracterizado por algoritmos “</a:t>
            </a:r>
            <a:r>
              <a:rPr b="1" i="1" lang="pt-BR" sz="1400"/>
              <a:t>number crunching</a:t>
            </a:r>
            <a:r>
              <a:rPr lang="pt-BR" sz="1400"/>
              <a:t>” (para “processamento numérico pesado”). As aplicações vão da astronomia à vulcanologia, da análise de tensões na indústria automotiva à dinâmica orbital de ônibus espaciais, e da biologia molecular à fabricação automatizada.</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Campos de aplicação de software</a:t>
            </a:r>
            <a:endParaRPr/>
          </a:p>
        </p:txBody>
      </p:sp>
      <p:sp>
        <p:nvSpPr>
          <p:cNvPr id="181" name="Google Shape;181;p28"/>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pt-BR"/>
              <a:t>Pode-se dividir em sete grandes categorias:</a:t>
            </a:r>
            <a:endParaRPr/>
          </a:p>
          <a:p>
            <a:pPr indent="-311150" lvl="0" marL="457200" rtl="0" algn="just">
              <a:spcBef>
                <a:spcPts val="1200"/>
              </a:spcBef>
              <a:spcAft>
                <a:spcPts val="0"/>
              </a:spcAft>
              <a:buSzPts val="1300"/>
              <a:buChar char="●"/>
            </a:pPr>
            <a:r>
              <a:rPr lang="pt-BR"/>
              <a:t>Software de sistema</a:t>
            </a:r>
            <a:endParaRPr/>
          </a:p>
          <a:p>
            <a:pPr indent="-311150" lvl="0" marL="457200" rtl="0" algn="just">
              <a:spcBef>
                <a:spcPts val="0"/>
              </a:spcBef>
              <a:spcAft>
                <a:spcPts val="0"/>
              </a:spcAft>
              <a:buSzPts val="1300"/>
              <a:buChar char="●"/>
            </a:pPr>
            <a:r>
              <a:rPr lang="pt-BR"/>
              <a:t>Software de aplicação</a:t>
            </a:r>
            <a:endParaRPr/>
          </a:p>
          <a:p>
            <a:pPr indent="-311150" lvl="0" marL="457200" rtl="0" algn="just">
              <a:spcBef>
                <a:spcPts val="0"/>
              </a:spcBef>
              <a:spcAft>
                <a:spcPts val="0"/>
              </a:spcAft>
              <a:buSzPts val="1300"/>
              <a:buChar char="●"/>
            </a:pPr>
            <a:r>
              <a:rPr lang="pt-BR"/>
              <a:t>Software científico/de engenharia</a:t>
            </a:r>
            <a:endParaRPr/>
          </a:p>
          <a:p>
            <a:pPr indent="-311150" lvl="0" marL="457200" rtl="0" algn="just">
              <a:spcBef>
                <a:spcPts val="0"/>
              </a:spcBef>
              <a:spcAft>
                <a:spcPts val="0"/>
              </a:spcAft>
              <a:buSzPts val="1300"/>
              <a:buChar char="●"/>
            </a:pPr>
            <a:r>
              <a:rPr lang="pt-BR"/>
              <a:t>Software embutido</a:t>
            </a:r>
            <a:endParaRPr/>
          </a:p>
          <a:p>
            <a:pPr indent="-311150" lvl="0" marL="457200" rtl="0" algn="just">
              <a:spcBef>
                <a:spcPts val="0"/>
              </a:spcBef>
              <a:spcAft>
                <a:spcPts val="0"/>
              </a:spcAft>
              <a:buSzPts val="1300"/>
              <a:buChar char="●"/>
            </a:pPr>
            <a:r>
              <a:rPr lang="pt-BR"/>
              <a:t>Software para linha de produtos</a:t>
            </a:r>
            <a:endParaRPr/>
          </a:p>
          <a:p>
            <a:pPr indent="-311150" lvl="0" marL="457200" rtl="0" algn="just">
              <a:spcBef>
                <a:spcPts val="0"/>
              </a:spcBef>
              <a:spcAft>
                <a:spcPts val="0"/>
              </a:spcAft>
              <a:buSzPts val="1300"/>
              <a:buChar char="●"/>
            </a:pPr>
            <a:r>
              <a:rPr lang="pt-BR"/>
              <a:t>Aplicações para a Web</a:t>
            </a:r>
            <a:endParaRPr/>
          </a:p>
          <a:p>
            <a:pPr indent="-311150" lvl="0" marL="457200" rtl="0" algn="just">
              <a:spcBef>
                <a:spcPts val="0"/>
              </a:spcBef>
              <a:spcAft>
                <a:spcPts val="0"/>
              </a:spcAft>
              <a:buSzPts val="1300"/>
              <a:buChar char="●"/>
            </a:pPr>
            <a:r>
              <a:rPr lang="pt-BR"/>
              <a:t>Software de inteligência artificial</a:t>
            </a:r>
            <a:endParaRPr/>
          </a:p>
        </p:txBody>
      </p:sp>
      <p:sp>
        <p:nvSpPr>
          <p:cNvPr id="182" name="Google Shape;182;p28"/>
          <p:cNvSpPr/>
          <p:nvPr/>
        </p:nvSpPr>
        <p:spPr>
          <a:xfrm>
            <a:off x="1238125" y="3346450"/>
            <a:ext cx="2624700" cy="2403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Software embutido</a:t>
            </a:r>
            <a:endParaRPr/>
          </a:p>
        </p:txBody>
      </p:sp>
      <p:sp>
        <p:nvSpPr>
          <p:cNvPr id="188" name="Google Shape;188;p29"/>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b="1" lang="pt-BR" sz="1400"/>
              <a:t>Residente num produto</a:t>
            </a:r>
            <a:r>
              <a:rPr lang="pt-BR" sz="1400"/>
              <a:t> ou sistema </a:t>
            </a:r>
            <a:r>
              <a:rPr lang="pt-BR" sz="1400"/>
              <a:t>é utilizado</a:t>
            </a:r>
            <a:r>
              <a:rPr lang="pt-BR" sz="1400"/>
              <a:t> para implementar e controlar características e funções para o usuário final e para o próprio sistema.</a:t>
            </a:r>
            <a:endParaRPr sz="1400"/>
          </a:p>
          <a:p>
            <a:pPr indent="457200" lvl="0" marL="0" rtl="0" algn="just">
              <a:spcBef>
                <a:spcPts val="1200"/>
              </a:spcBef>
              <a:spcAft>
                <a:spcPts val="0"/>
              </a:spcAft>
              <a:buNone/>
            </a:pPr>
            <a:r>
              <a:rPr lang="pt-BR" sz="1400"/>
              <a:t>Exemplos:</a:t>
            </a:r>
            <a:endParaRPr sz="1400"/>
          </a:p>
          <a:p>
            <a:pPr indent="-317500" lvl="0" marL="457200" rtl="0" algn="just">
              <a:spcBef>
                <a:spcPts val="1200"/>
              </a:spcBef>
              <a:spcAft>
                <a:spcPts val="0"/>
              </a:spcAft>
              <a:buSzPts val="1400"/>
              <a:buChar char="●"/>
            </a:pPr>
            <a:r>
              <a:rPr lang="pt-BR" sz="1400"/>
              <a:t>F</a:t>
            </a:r>
            <a:r>
              <a:rPr lang="pt-BR" sz="1400"/>
              <a:t>unções limitadas e específicas (controle do painel de um forno micro-ondas)</a:t>
            </a:r>
            <a:endParaRPr sz="1400"/>
          </a:p>
          <a:p>
            <a:pPr indent="-317500" lvl="0" marL="457200" rtl="0" algn="just">
              <a:spcBef>
                <a:spcPts val="0"/>
              </a:spcBef>
              <a:spcAft>
                <a:spcPts val="0"/>
              </a:spcAft>
              <a:buSzPts val="1400"/>
              <a:buChar char="●"/>
            </a:pPr>
            <a:r>
              <a:rPr lang="pt-BR" sz="1400"/>
              <a:t>Função significativa e capacidade de controle ( funções digitais de automóveis, tal como controle do nível de combustível, painéis de controle e sistemas de freios).</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Campos de aplicação de software</a:t>
            </a:r>
            <a:endParaRPr/>
          </a:p>
        </p:txBody>
      </p:sp>
      <p:sp>
        <p:nvSpPr>
          <p:cNvPr id="194" name="Google Shape;194;p30"/>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pt-BR"/>
              <a:t>Pode-se dividir em sete grandes categorias:</a:t>
            </a:r>
            <a:endParaRPr/>
          </a:p>
          <a:p>
            <a:pPr indent="-311150" lvl="0" marL="457200" rtl="0" algn="just">
              <a:spcBef>
                <a:spcPts val="1200"/>
              </a:spcBef>
              <a:spcAft>
                <a:spcPts val="0"/>
              </a:spcAft>
              <a:buSzPts val="1300"/>
              <a:buChar char="●"/>
            </a:pPr>
            <a:r>
              <a:rPr lang="pt-BR"/>
              <a:t>Software de sistema</a:t>
            </a:r>
            <a:endParaRPr/>
          </a:p>
          <a:p>
            <a:pPr indent="-311150" lvl="0" marL="457200" rtl="0" algn="just">
              <a:spcBef>
                <a:spcPts val="0"/>
              </a:spcBef>
              <a:spcAft>
                <a:spcPts val="0"/>
              </a:spcAft>
              <a:buSzPts val="1300"/>
              <a:buChar char="●"/>
            </a:pPr>
            <a:r>
              <a:rPr lang="pt-BR"/>
              <a:t>Software de aplicação</a:t>
            </a:r>
            <a:endParaRPr/>
          </a:p>
          <a:p>
            <a:pPr indent="-311150" lvl="0" marL="457200" rtl="0" algn="just">
              <a:spcBef>
                <a:spcPts val="0"/>
              </a:spcBef>
              <a:spcAft>
                <a:spcPts val="0"/>
              </a:spcAft>
              <a:buSzPts val="1300"/>
              <a:buChar char="●"/>
            </a:pPr>
            <a:r>
              <a:rPr lang="pt-BR"/>
              <a:t>Software científico/de engenharia</a:t>
            </a:r>
            <a:endParaRPr/>
          </a:p>
          <a:p>
            <a:pPr indent="-311150" lvl="0" marL="457200" rtl="0" algn="just">
              <a:spcBef>
                <a:spcPts val="0"/>
              </a:spcBef>
              <a:spcAft>
                <a:spcPts val="0"/>
              </a:spcAft>
              <a:buSzPts val="1300"/>
              <a:buChar char="●"/>
            </a:pPr>
            <a:r>
              <a:rPr lang="pt-BR"/>
              <a:t>Software embutido</a:t>
            </a:r>
            <a:endParaRPr/>
          </a:p>
          <a:p>
            <a:pPr indent="-311150" lvl="0" marL="457200" rtl="0" algn="just">
              <a:spcBef>
                <a:spcPts val="0"/>
              </a:spcBef>
              <a:spcAft>
                <a:spcPts val="0"/>
              </a:spcAft>
              <a:buSzPts val="1300"/>
              <a:buChar char="●"/>
            </a:pPr>
            <a:r>
              <a:rPr lang="pt-BR"/>
              <a:t>Software para linha de produtos</a:t>
            </a:r>
            <a:endParaRPr/>
          </a:p>
          <a:p>
            <a:pPr indent="-311150" lvl="0" marL="457200" rtl="0" algn="just">
              <a:spcBef>
                <a:spcPts val="0"/>
              </a:spcBef>
              <a:spcAft>
                <a:spcPts val="0"/>
              </a:spcAft>
              <a:buSzPts val="1300"/>
              <a:buChar char="●"/>
            </a:pPr>
            <a:r>
              <a:rPr lang="pt-BR"/>
              <a:t>Aplicações para a Web</a:t>
            </a:r>
            <a:endParaRPr/>
          </a:p>
          <a:p>
            <a:pPr indent="-311150" lvl="0" marL="457200" rtl="0" algn="just">
              <a:spcBef>
                <a:spcPts val="0"/>
              </a:spcBef>
              <a:spcAft>
                <a:spcPts val="0"/>
              </a:spcAft>
              <a:buSzPts val="1300"/>
              <a:buChar char="●"/>
            </a:pPr>
            <a:r>
              <a:rPr lang="pt-BR"/>
              <a:t>Software de inteligência artificial</a:t>
            </a:r>
            <a:endParaRPr/>
          </a:p>
        </p:txBody>
      </p:sp>
      <p:sp>
        <p:nvSpPr>
          <p:cNvPr id="195" name="Google Shape;195;p30"/>
          <p:cNvSpPr/>
          <p:nvPr/>
        </p:nvSpPr>
        <p:spPr>
          <a:xfrm>
            <a:off x="1238125" y="3565775"/>
            <a:ext cx="2624700" cy="233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Software para linha de produtos</a:t>
            </a:r>
            <a:endParaRPr/>
          </a:p>
        </p:txBody>
      </p:sp>
      <p:sp>
        <p:nvSpPr>
          <p:cNvPr id="201" name="Google Shape;201;p31"/>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fontScale="85000" lnSpcReduction="20000"/>
          </a:bodyPr>
          <a:lstStyle/>
          <a:p>
            <a:pPr indent="457200" lvl="0" marL="0" rtl="0" algn="just">
              <a:spcBef>
                <a:spcPts val="0"/>
              </a:spcBef>
              <a:spcAft>
                <a:spcPts val="0"/>
              </a:spcAft>
              <a:buNone/>
            </a:pPr>
            <a:r>
              <a:rPr lang="pt-BR"/>
              <a:t>P</a:t>
            </a:r>
            <a:r>
              <a:rPr lang="pt-BR"/>
              <a:t>rojetado para prover capacidade específica de utilização por </a:t>
            </a:r>
            <a:r>
              <a:rPr b="1" lang="pt-BR"/>
              <a:t>muitos clientes</a:t>
            </a:r>
            <a:r>
              <a:rPr lang="pt-BR"/>
              <a:t> diferentes. Pode focalizar um mercado limitado e particularizado ou direcionar-se para mercados de consumo de massa.</a:t>
            </a:r>
            <a:endParaRPr/>
          </a:p>
          <a:p>
            <a:pPr indent="457200" lvl="0" marL="0" rtl="0" algn="just">
              <a:spcBef>
                <a:spcPts val="1200"/>
              </a:spcBef>
              <a:spcAft>
                <a:spcPts val="0"/>
              </a:spcAft>
              <a:buNone/>
            </a:pPr>
            <a:r>
              <a:rPr lang="pt-BR"/>
              <a:t>Exemplos :</a:t>
            </a:r>
            <a:endParaRPr/>
          </a:p>
          <a:p>
            <a:pPr indent="-298767" lvl="0" marL="914400" rtl="0" algn="just">
              <a:spcBef>
                <a:spcPts val="1200"/>
              </a:spcBef>
              <a:spcAft>
                <a:spcPts val="0"/>
              </a:spcAft>
              <a:buSzPct val="100000"/>
              <a:buChar char="●"/>
            </a:pPr>
            <a:r>
              <a:rPr lang="pt-BR"/>
              <a:t>P</a:t>
            </a:r>
            <a:r>
              <a:rPr lang="pt-BR"/>
              <a:t>rodutos para controle de estoques</a:t>
            </a:r>
            <a:endParaRPr/>
          </a:p>
          <a:p>
            <a:pPr indent="-298767" lvl="0" marL="914400" rtl="0" algn="just">
              <a:spcBef>
                <a:spcPts val="0"/>
              </a:spcBef>
              <a:spcAft>
                <a:spcPts val="0"/>
              </a:spcAft>
              <a:buSzPct val="100000"/>
              <a:buChar char="●"/>
            </a:pPr>
            <a:r>
              <a:rPr lang="pt-BR"/>
              <a:t>Processamento de texto </a:t>
            </a:r>
            <a:endParaRPr/>
          </a:p>
          <a:p>
            <a:pPr indent="-298767" lvl="0" marL="914400" rtl="0" algn="just">
              <a:spcBef>
                <a:spcPts val="0"/>
              </a:spcBef>
              <a:spcAft>
                <a:spcPts val="0"/>
              </a:spcAft>
              <a:buSzPct val="100000"/>
              <a:buChar char="●"/>
            </a:pPr>
            <a:r>
              <a:rPr lang="pt-BR"/>
              <a:t>planilhas eletrônicas</a:t>
            </a:r>
            <a:endParaRPr/>
          </a:p>
          <a:p>
            <a:pPr indent="-298767" lvl="0" marL="914400" rtl="0" algn="just">
              <a:spcBef>
                <a:spcPts val="0"/>
              </a:spcBef>
              <a:spcAft>
                <a:spcPts val="0"/>
              </a:spcAft>
              <a:buSzPct val="100000"/>
              <a:buChar char="●"/>
            </a:pPr>
            <a:r>
              <a:rPr lang="pt-BR"/>
              <a:t>computação gráfica</a:t>
            </a:r>
            <a:endParaRPr/>
          </a:p>
          <a:p>
            <a:pPr indent="-298767" lvl="0" marL="914400" rtl="0" algn="just">
              <a:spcBef>
                <a:spcPts val="0"/>
              </a:spcBef>
              <a:spcAft>
                <a:spcPts val="0"/>
              </a:spcAft>
              <a:buSzPct val="100000"/>
              <a:buChar char="●"/>
            </a:pPr>
            <a:r>
              <a:rPr lang="pt-BR"/>
              <a:t>multimídia</a:t>
            </a:r>
            <a:endParaRPr/>
          </a:p>
          <a:p>
            <a:pPr indent="-298767" lvl="0" marL="914400" rtl="0" algn="just">
              <a:spcBef>
                <a:spcPts val="0"/>
              </a:spcBef>
              <a:spcAft>
                <a:spcPts val="0"/>
              </a:spcAft>
              <a:buSzPct val="100000"/>
              <a:buChar char="●"/>
            </a:pPr>
            <a:r>
              <a:rPr lang="pt-BR"/>
              <a:t>entretenimento</a:t>
            </a:r>
            <a:endParaRPr/>
          </a:p>
          <a:p>
            <a:pPr indent="-298767" lvl="0" marL="914400" rtl="0" algn="just">
              <a:spcBef>
                <a:spcPts val="0"/>
              </a:spcBef>
              <a:spcAft>
                <a:spcPts val="0"/>
              </a:spcAft>
              <a:buSzPct val="100000"/>
              <a:buChar char="●"/>
            </a:pPr>
            <a:r>
              <a:rPr lang="pt-BR"/>
              <a:t>gerenciamento de bancos de dados </a:t>
            </a:r>
            <a:endParaRPr/>
          </a:p>
          <a:p>
            <a:pPr indent="-298767" lvl="0" marL="914400" rtl="0" algn="just">
              <a:spcBef>
                <a:spcPts val="0"/>
              </a:spcBef>
              <a:spcAft>
                <a:spcPts val="0"/>
              </a:spcAft>
              <a:buSzPct val="100000"/>
              <a:buChar char="●"/>
            </a:pPr>
            <a:r>
              <a:rPr lang="pt-BR"/>
              <a:t>aplicações financeiras pessoais e comerciais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Software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Campos de aplicação de software</a:t>
            </a:r>
            <a:endParaRPr/>
          </a:p>
        </p:txBody>
      </p:sp>
      <p:sp>
        <p:nvSpPr>
          <p:cNvPr id="207" name="Google Shape;207;p32"/>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pt-BR"/>
              <a:t>Pode-se dividir em sete grandes categorias:</a:t>
            </a:r>
            <a:endParaRPr/>
          </a:p>
          <a:p>
            <a:pPr indent="-311150" lvl="0" marL="457200" rtl="0" algn="just">
              <a:spcBef>
                <a:spcPts val="1200"/>
              </a:spcBef>
              <a:spcAft>
                <a:spcPts val="0"/>
              </a:spcAft>
              <a:buSzPts val="1300"/>
              <a:buChar char="●"/>
            </a:pPr>
            <a:r>
              <a:rPr lang="pt-BR"/>
              <a:t>Software de sistema</a:t>
            </a:r>
            <a:endParaRPr/>
          </a:p>
          <a:p>
            <a:pPr indent="-311150" lvl="0" marL="457200" rtl="0" algn="just">
              <a:spcBef>
                <a:spcPts val="0"/>
              </a:spcBef>
              <a:spcAft>
                <a:spcPts val="0"/>
              </a:spcAft>
              <a:buSzPts val="1300"/>
              <a:buChar char="●"/>
            </a:pPr>
            <a:r>
              <a:rPr lang="pt-BR"/>
              <a:t>Software de aplicação</a:t>
            </a:r>
            <a:endParaRPr/>
          </a:p>
          <a:p>
            <a:pPr indent="-311150" lvl="0" marL="457200" rtl="0" algn="just">
              <a:spcBef>
                <a:spcPts val="0"/>
              </a:spcBef>
              <a:spcAft>
                <a:spcPts val="0"/>
              </a:spcAft>
              <a:buSzPts val="1300"/>
              <a:buChar char="●"/>
            </a:pPr>
            <a:r>
              <a:rPr lang="pt-BR"/>
              <a:t>Software científico/de engenharia</a:t>
            </a:r>
            <a:endParaRPr/>
          </a:p>
          <a:p>
            <a:pPr indent="-311150" lvl="0" marL="457200" rtl="0" algn="just">
              <a:spcBef>
                <a:spcPts val="0"/>
              </a:spcBef>
              <a:spcAft>
                <a:spcPts val="0"/>
              </a:spcAft>
              <a:buSzPts val="1300"/>
              <a:buChar char="●"/>
            </a:pPr>
            <a:r>
              <a:rPr lang="pt-BR"/>
              <a:t>Software embutido</a:t>
            </a:r>
            <a:endParaRPr/>
          </a:p>
          <a:p>
            <a:pPr indent="-311150" lvl="0" marL="457200" rtl="0" algn="just">
              <a:spcBef>
                <a:spcPts val="0"/>
              </a:spcBef>
              <a:spcAft>
                <a:spcPts val="0"/>
              </a:spcAft>
              <a:buSzPts val="1300"/>
              <a:buChar char="●"/>
            </a:pPr>
            <a:r>
              <a:rPr lang="pt-BR"/>
              <a:t>Software para linha de produtos</a:t>
            </a:r>
            <a:endParaRPr/>
          </a:p>
          <a:p>
            <a:pPr indent="-311150" lvl="0" marL="457200" rtl="0" algn="just">
              <a:spcBef>
                <a:spcPts val="0"/>
              </a:spcBef>
              <a:spcAft>
                <a:spcPts val="0"/>
              </a:spcAft>
              <a:buSzPts val="1300"/>
              <a:buChar char="●"/>
            </a:pPr>
            <a:r>
              <a:rPr lang="pt-BR"/>
              <a:t>Aplicações para a Web</a:t>
            </a:r>
            <a:endParaRPr/>
          </a:p>
          <a:p>
            <a:pPr indent="-311150" lvl="0" marL="457200" rtl="0" algn="just">
              <a:spcBef>
                <a:spcPts val="0"/>
              </a:spcBef>
              <a:spcAft>
                <a:spcPts val="0"/>
              </a:spcAft>
              <a:buSzPts val="1300"/>
              <a:buChar char="●"/>
            </a:pPr>
            <a:r>
              <a:rPr lang="pt-BR"/>
              <a:t>Software de inteligência artificial</a:t>
            </a:r>
            <a:endParaRPr/>
          </a:p>
        </p:txBody>
      </p:sp>
      <p:sp>
        <p:nvSpPr>
          <p:cNvPr id="208" name="Google Shape;208;p32"/>
          <p:cNvSpPr/>
          <p:nvPr/>
        </p:nvSpPr>
        <p:spPr>
          <a:xfrm>
            <a:off x="1238125" y="3799250"/>
            <a:ext cx="2624700" cy="240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Aplicações para a Web</a:t>
            </a:r>
            <a:endParaRPr/>
          </a:p>
        </p:txBody>
      </p:sp>
      <p:sp>
        <p:nvSpPr>
          <p:cNvPr id="214" name="Google Shape;214;p33"/>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400"/>
              <a:t>C</a:t>
            </a:r>
            <a:r>
              <a:rPr lang="pt-BR" sz="1400"/>
              <a:t>hamadas de “</a:t>
            </a:r>
            <a:r>
              <a:rPr i="1" lang="pt-BR" sz="1400"/>
              <a:t>WebApps</a:t>
            </a:r>
            <a:r>
              <a:rPr lang="pt-BR" sz="1400"/>
              <a:t>”, essa categoria de software </a:t>
            </a:r>
            <a:r>
              <a:rPr b="1" lang="pt-BR" sz="1400"/>
              <a:t>centralizada em redes</a:t>
            </a:r>
            <a:r>
              <a:rPr lang="pt-BR" sz="1400"/>
              <a:t> abarca uma vasta gama de aplicações. Em sua forma mais simples, as WebApps podem ser pouco mais que um conjunto de arquivos de hipertexto interconectados, apresentando informações por meio de texto e informações gráficas limitadas.</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Campos de aplicação de software</a:t>
            </a:r>
            <a:endParaRPr/>
          </a:p>
        </p:txBody>
      </p:sp>
      <p:sp>
        <p:nvSpPr>
          <p:cNvPr id="220" name="Google Shape;220;p34"/>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pt-BR"/>
              <a:t>Pode-se dividir em sete grandes categorias:</a:t>
            </a:r>
            <a:endParaRPr/>
          </a:p>
          <a:p>
            <a:pPr indent="-311150" lvl="0" marL="457200" rtl="0" algn="just">
              <a:spcBef>
                <a:spcPts val="1200"/>
              </a:spcBef>
              <a:spcAft>
                <a:spcPts val="0"/>
              </a:spcAft>
              <a:buSzPts val="1300"/>
              <a:buChar char="●"/>
            </a:pPr>
            <a:r>
              <a:rPr lang="pt-BR"/>
              <a:t>Software de sistema</a:t>
            </a:r>
            <a:endParaRPr/>
          </a:p>
          <a:p>
            <a:pPr indent="-311150" lvl="0" marL="457200" rtl="0" algn="just">
              <a:spcBef>
                <a:spcPts val="0"/>
              </a:spcBef>
              <a:spcAft>
                <a:spcPts val="0"/>
              </a:spcAft>
              <a:buSzPts val="1300"/>
              <a:buChar char="●"/>
            </a:pPr>
            <a:r>
              <a:rPr lang="pt-BR"/>
              <a:t>Software de aplicação</a:t>
            </a:r>
            <a:endParaRPr/>
          </a:p>
          <a:p>
            <a:pPr indent="-311150" lvl="0" marL="457200" rtl="0" algn="just">
              <a:spcBef>
                <a:spcPts val="0"/>
              </a:spcBef>
              <a:spcAft>
                <a:spcPts val="0"/>
              </a:spcAft>
              <a:buSzPts val="1300"/>
              <a:buChar char="●"/>
            </a:pPr>
            <a:r>
              <a:rPr lang="pt-BR"/>
              <a:t>Software científico/de engenharia</a:t>
            </a:r>
            <a:endParaRPr/>
          </a:p>
          <a:p>
            <a:pPr indent="-311150" lvl="0" marL="457200" rtl="0" algn="just">
              <a:spcBef>
                <a:spcPts val="0"/>
              </a:spcBef>
              <a:spcAft>
                <a:spcPts val="0"/>
              </a:spcAft>
              <a:buSzPts val="1300"/>
              <a:buChar char="●"/>
            </a:pPr>
            <a:r>
              <a:rPr lang="pt-BR"/>
              <a:t>Software embutido</a:t>
            </a:r>
            <a:endParaRPr/>
          </a:p>
          <a:p>
            <a:pPr indent="-311150" lvl="0" marL="457200" rtl="0" algn="just">
              <a:spcBef>
                <a:spcPts val="0"/>
              </a:spcBef>
              <a:spcAft>
                <a:spcPts val="0"/>
              </a:spcAft>
              <a:buSzPts val="1300"/>
              <a:buChar char="●"/>
            </a:pPr>
            <a:r>
              <a:rPr lang="pt-BR"/>
              <a:t>Software para linha de produtos</a:t>
            </a:r>
            <a:endParaRPr/>
          </a:p>
          <a:p>
            <a:pPr indent="-311150" lvl="0" marL="457200" rtl="0" algn="just">
              <a:spcBef>
                <a:spcPts val="0"/>
              </a:spcBef>
              <a:spcAft>
                <a:spcPts val="0"/>
              </a:spcAft>
              <a:buSzPts val="1300"/>
              <a:buChar char="●"/>
            </a:pPr>
            <a:r>
              <a:rPr lang="pt-BR"/>
              <a:t>Aplicações para a Web</a:t>
            </a:r>
            <a:endParaRPr/>
          </a:p>
          <a:p>
            <a:pPr indent="-311150" lvl="0" marL="457200" rtl="0" algn="just">
              <a:spcBef>
                <a:spcPts val="0"/>
              </a:spcBef>
              <a:spcAft>
                <a:spcPts val="0"/>
              </a:spcAft>
              <a:buSzPts val="1300"/>
              <a:buChar char="●"/>
            </a:pPr>
            <a:r>
              <a:rPr lang="pt-BR"/>
              <a:t>Software de inteligência artificial</a:t>
            </a:r>
            <a:endParaRPr/>
          </a:p>
        </p:txBody>
      </p:sp>
      <p:sp>
        <p:nvSpPr>
          <p:cNvPr id="221" name="Google Shape;221;p34"/>
          <p:cNvSpPr/>
          <p:nvPr/>
        </p:nvSpPr>
        <p:spPr>
          <a:xfrm>
            <a:off x="1238125" y="4018575"/>
            <a:ext cx="2624700" cy="240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Software de inteligência artificial</a:t>
            </a:r>
            <a:endParaRPr/>
          </a:p>
        </p:txBody>
      </p:sp>
      <p:sp>
        <p:nvSpPr>
          <p:cNvPr id="227" name="Google Shape;227;p35"/>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400"/>
              <a:t>F</a:t>
            </a:r>
            <a:r>
              <a:rPr lang="pt-BR" sz="1400"/>
              <a:t>az uso de algoritmos não numéricos para </a:t>
            </a:r>
            <a:r>
              <a:rPr b="1" lang="pt-BR" sz="1400"/>
              <a:t>solucionar problemas complexos que não são passíveis de computação ou de análise direta</a:t>
            </a:r>
            <a:r>
              <a:rPr lang="pt-BR" sz="1400"/>
              <a:t>. Aplicações nessa área incluem: robótica, sistemas especialistas, reconhecimento de padrões (de imagem e de voz), redes neurais artificiais, prova de teoremas e jogos.</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Software legado</a:t>
            </a:r>
            <a:endParaRPr/>
          </a:p>
        </p:txBody>
      </p:sp>
      <p:sp>
        <p:nvSpPr>
          <p:cNvPr id="233" name="Google Shape;233;p36"/>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400"/>
              <a:t>Sistemas de software legado... Foram desenvolvidos </a:t>
            </a:r>
            <a:r>
              <a:rPr b="1" lang="pt-BR" sz="1400"/>
              <a:t>décadas atrás</a:t>
            </a:r>
            <a:r>
              <a:rPr lang="pt-BR" sz="1400"/>
              <a:t> e têm sido continuamente modificados para se adequar a mudanças dos requisitos de negócio e a plataformas computacionais. A proliferação de tais sistemas está causando dores de cabeça para grandes organizações que os consideram dispendiosos de manter e arriscados de evoluir.</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Software legado</a:t>
            </a:r>
            <a:endParaRPr/>
          </a:p>
        </p:txBody>
      </p:sp>
      <p:sp>
        <p:nvSpPr>
          <p:cNvPr id="239" name="Google Shape;239;p37"/>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Os sistemas legados, algumas vezes, têm projetos não expansíveis, código intrincado, documentação pobre ou inexistente, casos de testes e resultados que nunca foram arquivados, um histórico de modificações mal administrado — a lista pode ser bem longa. Ainda assim, esses sistemas dão suporte a “funções vitais de negócio e são indispensáveis para ele”. </a:t>
            </a:r>
            <a:endParaRPr sz="1400"/>
          </a:p>
          <a:p>
            <a:pPr indent="457200" lvl="0" marL="0" rtl="0" algn="just">
              <a:spcBef>
                <a:spcPts val="1200"/>
              </a:spcBef>
              <a:spcAft>
                <a:spcPts val="1200"/>
              </a:spcAft>
              <a:buNone/>
            </a:pPr>
            <a:r>
              <a:rPr lang="pt-BR" sz="1400"/>
              <a:t>O que fazer então?</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Software legado</a:t>
            </a:r>
            <a:endParaRPr/>
          </a:p>
        </p:txBody>
      </p:sp>
      <p:sp>
        <p:nvSpPr>
          <p:cNvPr id="245" name="Google Shape;245;p38"/>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400"/>
              <a:t>A única resposta razoável talvez seja: Não faça nada, pelo menos até que o sistema legado tenha que passar por alguma modificação significativa. Se o software legado atende às necessidades de seus usuários e roda de forma confiável, ele não está “quebrado” e não precisa ser “consertado”.</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 Natureza Única da s Webapps</a:t>
            </a:r>
            <a:endParaRPr/>
          </a:p>
        </p:txBody>
      </p:sp>
      <p:sp>
        <p:nvSpPr>
          <p:cNvPr id="251" name="Google Shape;251;p39"/>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lnSpcReduction="10000"/>
          </a:bodyPr>
          <a:lstStyle/>
          <a:p>
            <a:pPr indent="457200" lvl="0" marL="0" rtl="0" algn="just">
              <a:spcBef>
                <a:spcPts val="0"/>
              </a:spcBef>
              <a:spcAft>
                <a:spcPts val="0"/>
              </a:spcAft>
              <a:buNone/>
            </a:pPr>
            <a:r>
              <a:rPr lang="pt-BR" sz="1400"/>
              <a:t>Nos primórdios da </a:t>
            </a:r>
            <a:r>
              <a:rPr i="1" lang="pt-BR" sz="1400"/>
              <a:t>World Wide Web</a:t>
            </a:r>
            <a:r>
              <a:rPr lang="pt-BR" sz="1400"/>
              <a:t> (por volta de 1990 a 1995), os sites eram formados por nada mais que um conjunto de arquivos de hipertexto lincados que apresentavam informações usando texto e gráficos limitados.</a:t>
            </a:r>
            <a:endParaRPr sz="1400"/>
          </a:p>
          <a:p>
            <a:pPr indent="457200" lvl="0" marL="0" rtl="0" algn="just">
              <a:spcBef>
                <a:spcPts val="1200"/>
              </a:spcBef>
              <a:spcAft>
                <a:spcPts val="0"/>
              </a:spcAft>
              <a:buNone/>
            </a:pPr>
            <a:r>
              <a:rPr i="1" lang="pt-BR" sz="1400"/>
              <a:t>WebApps</a:t>
            </a:r>
            <a:r>
              <a:rPr lang="pt-BR" sz="1400"/>
              <a:t> são apenas uma dentre uma série de diferentes categorias de software. Ainda assim, pode-se afirmar que elas são diferentes. </a:t>
            </a:r>
            <a:endParaRPr sz="1400"/>
          </a:p>
          <a:p>
            <a:pPr indent="457200" lvl="0" marL="0" rtl="0" algn="just">
              <a:spcBef>
                <a:spcPts val="1200"/>
              </a:spcBef>
              <a:spcAft>
                <a:spcPts val="1200"/>
              </a:spcAft>
              <a:buNone/>
            </a:pPr>
            <a:r>
              <a:rPr lang="pt-BR" sz="1400"/>
              <a:t>Sistemas e aplicações baseados na Web “envolvem uma mistura de publicação impressa e desenvolvimento de software, de marketing e computação, de comunicações internas e relações externas e de arte e tecnologia”.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 Natureza Única da s Webapps</a:t>
            </a:r>
            <a:endParaRPr/>
          </a:p>
        </p:txBody>
      </p:sp>
      <p:sp>
        <p:nvSpPr>
          <p:cNvPr id="257" name="Google Shape;257;p40"/>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fontScale="85000" lnSpcReduction="20000"/>
          </a:bodyPr>
          <a:lstStyle/>
          <a:p>
            <a:pPr indent="0" lvl="0" marL="0" rtl="0" algn="just">
              <a:spcBef>
                <a:spcPts val="0"/>
              </a:spcBef>
              <a:spcAft>
                <a:spcPts val="0"/>
              </a:spcAft>
              <a:buNone/>
            </a:pPr>
            <a:r>
              <a:rPr lang="pt-BR" sz="1400"/>
              <a:t>Os seguintes atributos são encontrados na grande maioria das WebApps:</a:t>
            </a:r>
            <a:endParaRPr sz="1400"/>
          </a:p>
          <a:p>
            <a:pPr indent="-304165" lvl="0" marL="457200" rtl="0" algn="just">
              <a:spcBef>
                <a:spcPts val="1200"/>
              </a:spcBef>
              <a:spcAft>
                <a:spcPts val="0"/>
              </a:spcAft>
              <a:buSzPct val="100000"/>
              <a:buChar char="●"/>
            </a:pPr>
            <a:r>
              <a:rPr b="1" lang="pt-BR" sz="1400"/>
              <a:t>Uso intensivo de redes</a:t>
            </a:r>
            <a:endParaRPr sz="1400"/>
          </a:p>
          <a:p>
            <a:pPr indent="-304165" lvl="1" marL="914400" rtl="0" algn="just">
              <a:spcBef>
                <a:spcPts val="0"/>
              </a:spcBef>
              <a:spcAft>
                <a:spcPts val="0"/>
              </a:spcAft>
              <a:buSzPct val="100000"/>
              <a:buChar char="○"/>
            </a:pPr>
            <a:r>
              <a:rPr lang="pt-BR" sz="1400"/>
              <a:t>Uma WebApp reside em uma rede e deve atender às necessidades de uma comunidade diversificada de clientes.</a:t>
            </a:r>
            <a:endParaRPr sz="1400"/>
          </a:p>
          <a:p>
            <a:pPr indent="-304165" lvl="0" marL="457200" rtl="0" algn="just">
              <a:spcBef>
                <a:spcPts val="0"/>
              </a:spcBef>
              <a:spcAft>
                <a:spcPts val="0"/>
              </a:spcAft>
              <a:buSzPct val="100000"/>
              <a:buChar char="●"/>
            </a:pPr>
            <a:r>
              <a:rPr b="1" lang="pt-BR" sz="1400"/>
              <a:t>Simultaneidade</a:t>
            </a:r>
            <a:endParaRPr b="1" sz="1400"/>
          </a:p>
          <a:p>
            <a:pPr indent="-304165" lvl="1" marL="914400" rtl="0" algn="just">
              <a:spcBef>
                <a:spcPts val="0"/>
              </a:spcBef>
              <a:spcAft>
                <a:spcPts val="0"/>
              </a:spcAft>
              <a:buSzPct val="100000"/>
              <a:buChar char="○"/>
            </a:pPr>
            <a:r>
              <a:rPr lang="pt-BR" sz="1400"/>
              <a:t>Um grande número de usuários pode acessar a WebApp ao mesmo tempo. Em muitos casos, os padrões de utilização entre os usuários finais variam amplamente.</a:t>
            </a:r>
            <a:endParaRPr sz="1400"/>
          </a:p>
          <a:p>
            <a:pPr indent="-304165" lvl="0" marL="457200" rtl="0" algn="just">
              <a:spcBef>
                <a:spcPts val="0"/>
              </a:spcBef>
              <a:spcAft>
                <a:spcPts val="0"/>
              </a:spcAft>
              <a:buSzPct val="100000"/>
              <a:buChar char="●"/>
            </a:pPr>
            <a:r>
              <a:rPr b="1" lang="pt-BR" sz="1400"/>
              <a:t>Carga não previsível</a:t>
            </a:r>
            <a:endParaRPr b="1" sz="1400"/>
          </a:p>
          <a:p>
            <a:pPr indent="-304165" lvl="1" marL="914400" rtl="0" algn="just">
              <a:spcBef>
                <a:spcPts val="0"/>
              </a:spcBef>
              <a:spcAft>
                <a:spcPts val="0"/>
              </a:spcAft>
              <a:buSzPct val="100000"/>
              <a:buChar char="○"/>
            </a:pPr>
            <a:r>
              <a:rPr lang="pt-BR" sz="1400"/>
              <a:t>O número de usuários da WebApp pode variar, em ordem de grandeza, de um dia para outro.</a:t>
            </a:r>
            <a:endParaRPr sz="1400"/>
          </a:p>
          <a:p>
            <a:pPr indent="457200" lvl="0" marL="0" rtl="0" algn="just">
              <a:spcBef>
                <a:spcPts val="1200"/>
              </a:spcBef>
              <a:spcAft>
                <a:spcPts val="1200"/>
              </a:spcAft>
              <a:buNone/>
            </a:pPr>
            <a:r>
              <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 Natureza Única da s Webapps</a:t>
            </a:r>
            <a:endParaRPr/>
          </a:p>
        </p:txBody>
      </p:sp>
      <p:sp>
        <p:nvSpPr>
          <p:cNvPr id="263" name="Google Shape;263;p41"/>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fontScale="92500" lnSpcReduction="20000"/>
          </a:bodyPr>
          <a:lstStyle/>
          <a:p>
            <a:pPr indent="0" lvl="0" marL="0" rtl="0" algn="just">
              <a:spcBef>
                <a:spcPts val="0"/>
              </a:spcBef>
              <a:spcAft>
                <a:spcPts val="0"/>
              </a:spcAft>
              <a:buNone/>
            </a:pPr>
            <a:r>
              <a:rPr lang="pt-BR" sz="1400"/>
              <a:t>Os seguintes atributos são encontrados na grande maioria das WebApps:</a:t>
            </a:r>
            <a:endParaRPr sz="1400"/>
          </a:p>
          <a:p>
            <a:pPr indent="-310832" lvl="0" marL="457200" rtl="0" algn="just">
              <a:spcBef>
                <a:spcPts val="1200"/>
              </a:spcBef>
              <a:spcAft>
                <a:spcPts val="0"/>
              </a:spcAft>
              <a:buSzPct val="100000"/>
              <a:buChar char="●"/>
            </a:pPr>
            <a:r>
              <a:rPr b="1" lang="pt-BR" sz="1400"/>
              <a:t>Desempenho</a:t>
            </a:r>
            <a:endParaRPr b="1" sz="1400"/>
          </a:p>
          <a:p>
            <a:pPr indent="-310832" lvl="1" marL="914400" rtl="0" algn="just">
              <a:spcBef>
                <a:spcPts val="0"/>
              </a:spcBef>
              <a:spcAft>
                <a:spcPts val="0"/>
              </a:spcAft>
              <a:buSzPct val="100000"/>
              <a:buChar char="○"/>
            </a:pPr>
            <a:r>
              <a:rPr lang="pt-BR" sz="1400"/>
              <a:t>Se um usuário de uma WebApp tiver de esperar muito (para acesso, processamento no servidor, formatação e exibição no cliente), talvez ele procure outra opção,</a:t>
            </a:r>
            <a:endParaRPr sz="1400"/>
          </a:p>
          <a:p>
            <a:pPr indent="-310832" lvl="0" marL="457200" rtl="0" algn="just">
              <a:spcBef>
                <a:spcPts val="0"/>
              </a:spcBef>
              <a:spcAft>
                <a:spcPts val="0"/>
              </a:spcAft>
              <a:buSzPct val="100000"/>
              <a:buChar char="●"/>
            </a:pPr>
            <a:r>
              <a:rPr b="1" lang="pt-BR" sz="1400"/>
              <a:t>Disponibilidade</a:t>
            </a:r>
            <a:endParaRPr b="1" sz="1400"/>
          </a:p>
          <a:p>
            <a:pPr indent="-310832" lvl="1" marL="914400" rtl="0" algn="just">
              <a:spcBef>
                <a:spcPts val="0"/>
              </a:spcBef>
              <a:spcAft>
                <a:spcPts val="0"/>
              </a:spcAft>
              <a:buSzPct val="100000"/>
              <a:buChar char="○"/>
            </a:pPr>
            <a:r>
              <a:rPr lang="pt-BR" sz="1400"/>
              <a:t>Embora a expectativa de 100% de disponibilidade não seja razoável, usuários de WebApps populares normalmente exigem acesso 24 horas por dia, 7 dias por semana, 365 dias por ano,</a:t>
            </a:r>
            <a:endParaRPr sz="1400"/>
          </a:p>
          <a:p>
            <a:pPr indent="-310832" lvl="0" marL="457200" rtl="0" algn="just">
              <a:spcBef>
                <a:spcPts val="0"/>
              </a:spcBef>
              <a:spcAft>
                <a:spcPts val="0"/>
              </a:spcAft>
              <a:buSzPct val="100000"/>
              <a:buChar char="●"/>
            </a:pPr>
            <a:r>
              <a:rPr b="1" lang="pt-BR" sz="1400"/>
              <a:t>Orientadas a dados</a:t>
            </a:r>
            <a:endParaRPr b="1" sz="1400"/>
          </a:p>
          <a:p>
            <a:pPr indent="-310832" lvl="1" marL="914400" rtl="0" algn="just">
              <a:spcBef>
                <a:spcPts val="0"/>
              </a:spcBef>
              <a:spcAft>
                <a:spcPts val="0"/>
              </a:spcAft>
              <a:buSzPct val="100000"/>
              <a:buChar char="○"/>
            </a:pPr>
            <a:r>
              <a:rPr lang="pt-BR" sz="1400"/>
              <a:t>A função principal de muitas WebApps é usar hipermídias para apresentar texto, gráficos, áudio e vídeo para o usuário final.</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Definindo software</a:t>
            </a:r>
            <a:endParaRPr/>
          </a:p>
        </p:txBody>
      </p:sp>
      <p:sp>
        <p:nvSpPr>
          <p:cNvPr id="98" name="Google Shape;98;p1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Software de computador é o produto que profissionais da tecnologia da informação desenvolvem e ao qual dão suporte no longo prazo. Abrange programas executáveis em um computador de qualquer porte ou arquitetura, conteúdos, informações descritivas tanto na forma impressa (</a:t>
            </a:r>
            <a:r>
              <a:rPr i="1" lang="pt-BR" sz="1800"/>
              <a:t>hard copy</a:t>
            </a:r>
            <a:r>
              <a:rPr lang="pt-BR" sz="1800"/>
              <a:t>) como na virtual, abrangendo praticamente qualquer mídia eletrônica.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 Natureza Única da s Webapps</a:t>
            </a:r>
            <a:endParaRPr/>
          </a:p>
        </p:txBody>
      </p:sp>
      <p:sp>
        <p:nvSpPr>
          <p:cNvPr id="269" name="Google Shape;269;p42"/>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pt-BR" sz="1400"/>
              <a:t>Os seguintes atributos são encontrados na grande maioria das WebApps:</a:t>
            </a:r>
            <a:endParaRPr sz="1400"/>
          </a:p>
          <a:p>
            <a:pPr indent="-317500" lvl="0" marL="457200" rtl="0" algn="just">
              <a:spcBef>
                <a:spcPts val="1200"/>
              </a:spcBef>
              <a:spcAft>
                <a:spcPts val="0"/>
              </a:spcAft>
              <a:buSzPts val="1400"/>
              <a:buChar char="●"/>
            </a:pPr>
            <a:r>
              <a:rPr b="1" lang="pt-BR" sz="1400"/>
              <a:t>Sensibilidade no conteúdo</a:t>
            </a:r>
            <a:endParaRPr b="1" sz="1400"/>
          </a:p>
          <a:p>
            <a:pPr indent="-317500" lvl="1" marL="914400" rtl="0" algn="just">
              <a:spcBef>
                <a:spcPts val="0"/>
              </a:spcBef>
              <a:spcAft>
                <a:spcPts val="0"/>
              </a:spcAft>
              <a:buSzPts val="1400"/>
              <a:buChar char="○"/>
            </a:pPr>
            <a:r>
              <a:rPr lang="pt-BR" sz="1400"/>
              <a:t>A qualidade e a natureza estética do conteúdo são fatores importantes que determinam a qualidade de uma WebApp.</a:t>
            </a:r>
            <a:endParaRPr sz="1400"/>
          </a:p>
          <a:p>
            <a:pPr indent="-317500" lvl="0" marL="457200" rtl="0" algn="just">
              <a:spcBef>
                <a:spcPts val="0"/>
              </a:spcBef>
              <a:spcAft>
                <a:spcPts val="0"/>
              </a:spcAft>
              <a:buSzPts val="1400"/>
              <a:buChar char="●"/>
            </a:pPr>
            <a:r>
              <a:rPr b="1" lang="pt-BR" sz="1400"/>
              <a:t>Evolução contínua</a:t>
            </a:r>
            <a:endParaRPr b="1" sz="1400"/>
          </a:p>
          <a:p>
            <a:pPr indent="-317500" lvl="1" marL="914400" rtl="0" algn="just">
              <a:spcBef>
                <a:spcPts val="0"/>
              </a:spcBef>
              <a:spcAft>
                <a:spcPts val="0"/>
              </a:spcAft>
              <a:buSzPts val="1400"/>
              <a:buChar char="○"/>
            </a:pPr>
            <a:r>
              <a:rPr lang="pt-BR" sz="1400"/>
              <a:t>Diferentemente de softwares de aplicação convencionais que evoluem ao longo de uma série de versões planejadas e cronologicamente espaçadas, as WebApps evoluem continuamente.</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 Natureza Única da s Webapps</a:t>
            </a:r>
            <a:endParaRPr/>
          </a:p>
        </p:txBody>
      </p:sp>
      <p:sp>
        <p:nvSpPr>
          <p:cNvPr id="275" name="Google Shape;275;p43"/>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lnSpcReduction="10000"/>
          </a:bodyPr>
          <a:lstStyle/>
          <a:p>
            <a:pPr indent="0" lvl="0" marL="0" rtl="0" algn="just">
              <a:spcBef>
                <a:spcPts val="0"/>
              </a:spcBef>
              <a:spcAft>
                <a:spcPts val="0"/>
              </a:spcAft>
              <a:buNone/>
            </a:pPr>
            <a:r>
              <a:rPr lang="pt-BR" sz="1400"/>
              <a:t>Os seguintes atributos são encontrados na grande maioria das WebApps:</a:t>
            </a:r>
            <a:endParaRPr sz="1400"/>
          </a:p>
          <a:p>
            <a:pPr indent="-317500" lvl="0" marL="457200" rtl="0" algn="just">
              <a:spcBef>
                <a:spcPts val="1200"/>
              </a:spcBef>
              <a:spcAft>
                <a:spcPts val="0"/>
              </a:spcAft>
              <a:buSzPts val="1400"/>
              <a:buChar char="●"/>
            </a:pPr>
            <a:r>
              <a:rPr b="1" lang="pt-BR" sz="1400"/>
              <a:t>Imediatismo</a:t>
            </a:r>
            <a:endParaRPr b="1" sz="1400"/>
          </a:p>
          <a:p>
            <a:pPr indent="-317500" lvl="1" marL="914400" rtl="0" algn="just">
              <a:spcBef>
                <a:spcPts val="0"/>
              </a:spcBef>
              <a:spcAft>
                <a:spcPts val="0"/>
              </a:spcAft>
              <a:buSzPts val="1400"/>
              <a:buChar char="○"/>
            </a:pPr>
            <a:r>
              <a:rPr lang="pt-BR" sz="1400"/>
              <a:t>Embora imediatismo — a imperativa necessidade de colocar rapidamente um software no mercado — seja uma característica de diversos campos de aplicação, as WebApps normalmente apresentam um tempo de colocação no mercado que pode consistir de poucos dias ou semanas,</a:t>
            </a:r>
            <a:endParaRPr sz="1400"/>
          </a:p>
          <a:p>
            <a:pPr indent="-317500" lvl="0" marL="457200" rtl="0" algn="just">
              <a:spcBef>
                <a:spcPts val="0"/>
              </a:spcBef>
              <a:spcAft>
                <a:spcPts val="0"/>
              </a:spcAft>
              <a:buSzPts val="1400"/>
              <a:buChar char="●"/>
            </a:pPr>
            <a:r>
              <a:rPr b="1" lang="pt-BR" sz="1400"/>
              <a:t>Segurança</a:t>
            </a:r>
            <a:endParaRPr b="1" sz="1400"/>
          </a:p>
          <a:p>
            <a:pPr indent="-317500" lvl="1" marL="914400" rtl="0" algn="just">
              <a:spcBef>
                <a:spcPts val="0"/>
              </a:spcBef>
              <a:spcAft>
                <a:spcPts val="0"/>
              </a:spcAft>
              <a:buSzPts val="1400"/>
              <a:buChar char="○"/>
            </a:pPr>
            <a:r>
              <a:rPr lang="pt-BR" sz="1400"/>
              <a:t>Pelo fato de estarem disponíveis via acesso à Internet, torna-se difícil, senão impossível, limitar o número dos usuários finais que podem acessar as WebApps.</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 Natureza Única da s Webapps</a:t>
            </a:r>
            <a:endParaRPr/>
          </a:p>
        </p:txBody>
      </p:sp>
      <p:sp>
        <p:nvSpPr>
          <p:cNvPr id="281" name="Google Shape;281;p44"/>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pt-BR" sz="1400"/>
              <a:t>Os seguintes atributos são encontrados na grande maioria das WebApps:</a:t>
            </a:r>
            <a:endParaRPr sz="1400"/>
          </a:p>
          <a:p>
            <a:pPr indent="-317500" lvl="0" marL="457200" rtl="0" algn="just">
              <a:spcBef>
                <a:spcPts val="1200"/>
              </a:spcBef>
              <a:spcAft>
                <a:spcPts val="0"/>
              </a:spcAft>
              <a:buSzPts val="1400"/>
              <a:buChar char="●"/>
            </a:pPr>
            <a:r>
              <a:rPr b="1" lang="pt-BR" sz="1400"/>
              <a:t>Estética</a:t>
            </a:r>
            <a:endParaRPr b="1" sz="1400"/>
          </a:p>
          <a:p>
            <a:pPr indent="-317500" lvl="1" marL="914400" rtl="0" algn="just">
              <a:spcBef>
                <a:spcPts val="0"/>
              </a:spcBef>
              <a:spcAft>
                <a:spcPts val="0"/>
              </a:spcAft>
              <a:buSzPts val="1400"/>
              <a:buChar char="○"/>
            </a:pPr>
            <a:r>
              <a:rPr lang="pt-BR" sz="1400"/>
              <a:t>Parte inegável do apelo de uma WebApp consiste na sua aparência e na impressão que desperta. Quando uma aplicação é desenvolvida para o mercado ou para vender produtos ou ideias, a estética pode ser tão importante para o sucesso quanto o projeto técnico.</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Engenharia de Software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Engenharia de Software</a:t>
            </a:r>
            <a:endParaRPr/>
          </a:p>
        </p:txBody>
      </p:sp>
      <p:sp>
        <p:nvSpPr>
          <p:cNvPr id="292" name="Google Shape;292;p46"/>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Engenharia de software é o estabelecimento e o emprego de sólidos princípios de engenharia de modo a obter software de maneira econômica, que seja confiável e funcione de forma eficiente em máquinas reais. [Fritz Bauer]</a:t>
            </a:r>
            <a:endParaRPr sz="1400"/>
          </a:p>
          <a:p>
            <a:pPr indent="457200" lvl="0" marL="0" rtl="0" algn="just">
              <a:spcBef>
                <a:spcPts val="1200"/>
              </a:spcBef>
              <a:spcAft>
                <a:spcPts val="1200"/>
              </a:spcAft>
              <a:buNone/>
            </a:pPr>
            <a:r>
              <a:rPr lang="pt-BR" sz="1400"/>
              <a:t>Engenharia de software: A aplicação de uma abordagem sistemática, disciplinada e quantificável no desenvolvimento, na operação e na manutenção de software; isto é, a aplicação de engenharia ao software. [IEEE]</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Engenharia de Software</a:t>
            </a:r>
            <a:endParaRPr/>
          </a:p>
        </p:txBody>
      </p:sp>
      <p:sp>
        <p:nvSpPr>
          <p:cNvPr id="298" name="Google Shape;298;p47"/>
          <p:cNvSpPr txBox="1"/>
          <p:nvPr>
            <p:ph idx="1" type="body"/>
          </p:nvPr>
        </p:nvSpPr>
        <p:spPr>
          <a:xfrm>
            <a:off x="729450" y="2078875"/>
            <a:ext cx="7688700" cy="2357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400"/>
              <a:t>A engenharia de software é uma tecnologia em camadas. Qualquer abordagem de engenharia (inclusive engenharia de software) deve estar fundamentada em um comprometimento organizacional com a qualidade. A pedra fundamental que sustenta a engenharia de software é o foco na </a:t>
            </a:r>
            <a:r>
              <a:rPr b="1" lang="pt-BR" sz="1400"/>
              <a:t>qualidade. </a:t>
            </a:r>
            <a:r>
              <a:rPr lang="pt-BR" sz="1400"/>
              <a:t>[PRESSMAN]</a:t>
            </a:r>
            <a:endParaRPr sz="1400"/>
          </a:p>
        </p:txBody>
      </p:sp>
      <p:pic>
        <p:nvPicPr>
          <p:cNvPr id="299" name="Google Shape;299;p47"/>
          <p:cNvPicPr preferRelativeResize="0"/>
          <p:nvPr/>
        </p:nvPicPr>
        <p:blipFill>
          <a:blip r:embed="rId3">
            <a:alphaModFix/>
          </a:blip>
          <a:stretch>
            <a:fillRect/>
          </a:stretch>
        </p:blipFill>
        <p:spPr>
          <a:xfrm>
            <a:off x="2163975" y="3392025"/>
            <a:ext cx="4819650" cy="1390650"/>
          </a:xfrm>
          <a:prstGeom prst="rect">
            <a:avLst/>
          </a:prstGeom>
          <a:noFill/>
          <a:ln>
            <a:noFill/>
          </a:ln>
        </p:spPr>
      </p:pic>
      <p:cxnSp>
        <p:nvCxnSpPr>
          <p:cNvPr id="300" name="Google Shape;300;p47"/>
          <p:cNvCxnSpPr/>
          <p:nvPr/>
        </p:nvCxnSpPr>
        <p:spPr>
          <a:xfrm flipH="1" rot="10800000">
            <a:off x="2547000" y="4520775"/>
            <a:ext cx="1365600" cy="72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Engenharia de Software</a:t>
            </a:r>
            <a:endParaRPr/>
          </a:p>
        </p:txBody>
      </p:sp>
      <p:sp>
        <p:nvSpPr>
          <p:cNvPr id="306" name="Google Shape;306;p48"/>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400"/>
              <a:t>A base para a engenharia de software é a camada de </a:t>
            </a:r>
            <a:r>
              <a:rPr b="1" lang="pt-BR" sz="1400"/>
              <a:t>processos</a:t>
            </a:r>
            <a:r>
              <a:rPr lang="pt-BR" sz="1400"/>
              <a:t>. O processo de engenharia de software é a liga que mantém as camadas de tecnologia coesas e possibilita o desenvolvimento de software de forma racional e dentro do prazo. O processo define uma metodologia que deve ser estabelecida para a entrega efetiva de tecnologia de engenharia de software.</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Engenharia de Software</a:t>
            </a:r>
            <a:endParaRPr/>
          </a:p>
        </p:txBody>
      </p:sp>
      <p:sp>
        <p:nvSpPr>
          <p:cNvPr id="312" name="Google Shape;312;p49"/>
          <p:cNvSpPr txBox="1"/>
          <p:nvPr>
            <p:ph idx="1" type="body"/>
          </p:nvPr>
        </p:nvSpPr>
        <p:spPr>
          <a:xfrm>
            <a:off x="729450" y="2078875"/>
            <a:ext cx="7688700" cy="2357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400"/>
              <a:t>O</a:t>
            </a:r>
            <a:r>
              <a:rPr b="1" lang="pt-BR" sz="1400"/>
              <a:t> processo</a:t>
            </a:r>
            <a:r>
              <a:rPr lang="pt-BR" sz="1400"/>
              <a:t> de software constitui a base para o controle do gerenciamento de projetos de software e estabelece o contexto no qual são aplicados métodos técnicos, são produzidos produtos derivados (modelos, documentos, dados, relatórios, formulários etc.), são estabelecidos marcos, a qualidade é garantida e mudanças são geridas de forma apropriada.</a:t>
            </a:r>
            <a:endParaRPr sz="1400"/>
          </a:p>
        </p:txBody>
      </p:sp>
      <p:pic>
        <p:nvPicPr>
          <p:cNvPr id="313" name="Google Shape;313;p49"/>
          <p:cNvPicPr preferRelativeResize="0"/>
          <p:nvPr/>
        </p:nvPicPr>
        <p:blipFill>
          <a:blip r:embed="rId3">
            <a:alphaModFix/>
          </a:blip>
          <a:stretch>
            <a:fillRect/>
          </a:stretch>
        </p:blipFill>
        <p:spPr>
          <a:xfrm>
            <a:off x="2162175" y="3427400"/>
            <a:ext cx="4819650" cy="1390650"/>
          </a:xfrm>
          <a:prstGeom prst="rect">
            <a:avLst/>
          </a:prstGeom>
          <a:noFill/>
          <a:ln>
            <a:noFill/>
          </a:ln>
        </p:spPr>
      </p:pic>
      <p:cxnSp>
        <p:nvCxnSpPr>
          <p:cNvPr id="314" name="Google Shape;314;p49"/>
          <p:cNvCxnSpPr/>
          <p:nvPr/>
        </p:nvCxnSpPr>
        <p:spPr>
          <a:xfrm flipH="1" rot="10800000">
            <a:off x="2688500" y="4287300"/>
            <a:ext cx="1365600" cy="72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Engenharia de Software</a:t>
            </a:r>
            <a:endParaRPr/>
          </a:p>
        </p:txBody>
      </p:sp>
      <p:sp>
        <p:nvSpPr>
          <p:cNvPr id="320" name="Google Shape;320;p50"/>
          <p:cNvSpPr txBox="1"/>
          <p:nvPr>
            <p:ph idx="1" type="body"/>
          </p:nvPr>
        </p:nvSpPr>
        <p:spPr>
          <a:xfrm>
            <a:off x="729450" y="2078875"/>
            <a:ext cx="7688700" cy="2357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pt-BR" sz="1400"/>
              <a:t>Os </a:t>
            </a:r>
            <a:r>
              <a:rPr b="1" lang="pt-BR" sz="1400"/>
              <a:t>métodos</a:t>
            </a:r>
            <a:r>
              <a:rPr lang="pt-BR" sz="1400"/>
              <a:t> da engenharia de software fornecem as informações técnicas para desenvolver software. Os métodos envolvem uma ampla gama de tarefas, que incluem: comunicação, análise de requisitos, modelagem de projeto, construção de programa, testes e suporte.</a:t>
            </a:r>
            <a:endParaRPr sz="1400"/>
          </a:p>
          <a:p>
            <a:pPr indent="457200" lvl="0" marL="0" rtl="0" algn="just">
              <a:spcBef>
                <a:spcPts val="1200"/>
              </a:spcBef>
              <a:spcAft>
                <a:spcPts val="1200"/>
              </a:spcAft>
              <a:buNone/>
            </a:pPr>
            <a:r>
              <a:rPr lang="pt-BR" sz="1400"/>
              <a:t>Os </a:t>
            </a:r>
            <a:r>
              <a:rPr b="1" lang="pt-BR" sz="1400"/>
              <a:t>métodos</a:t>
            </a:r>
            <a:r>
              <a:rPr lang="pt-BR" sz="1400"/>
              <a:t> da engenharia de software baseiam-se em um conjunto de princípios básicos que governam cada área da tecnologia e inclui atividades de modelagem e outras técnicas descritivas.</a:t>
            </a:r>
            <a:endParaRPr sz="1400"/>
          </a:p>
        </p:txBody>
      </p:sp>
      <p:pic>
        <p:nvPicPr>
          <p:cNvPr id="321" name="Google Shape;321;p50"/>
          <p:cNvPicPr preferRelativeResize="0"/>
          <p:nvPr/>
        </p:nvPicPr>
        <p:blipFill>
          <a:blip r:embed="rId3">
            <a:alphaModFix/>
          </a:blip>
          <a:stretch>
            <a:fillRect/>
          </a:stretch>
        </p:blipFill>
        <p:spPr>
          <a:xfrm>
            <a:off x="2163975" y="3660875"/>
            <a:ext cx="4819650" cy="1390650"/>
          </a:xfrm>
          <a:prstGeom prst="rect">
            <a:avLst/>
          </a:prstGeom>
          <a:noFill/>
          <a:ln>
            <a:noFill/>
          </a:ln>
        </p:spPr>
      </p:pic>
      <p:cxnSp>
        <p:nvCxnSpPr>
          <p:cNvPr id="322" name="Google Shape;322;p50"/>
          <p:cNvCxnSpPr/>
          <p:nvPr/>
        </p:nvCxnSpPr>
        <p:spPr>
          <a:xfrm flipH="1" rot="10800000">
            <a:off x="2709725" y="4244850"/>
            <a:ext cx="1365600" cy="72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Engenharia de Software</a:t>
            </a:r>
            <a:endParaRPr/>
          </a:p>
        </p:txBody>
      </p:sp>
      <p:sp>
        <p:nvSpPr>
          <p:cNvPr id="328" name="Google Shape;328;p51"/>
          <p:cNvSpPr txBox="1"/>
          <p:nvPr>
            <p:ph idx="1" type="body"/>
          </p:nvPr>
        </p:nvSpPr>
        <p:spPr>
          <a:xfrm>
            <a:off x="729450" y="2078875"/>
            <a:ext cx="7688700" cy="2357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400"/>
              <a:t>As ferramentas da engenharia de software fornecem suporte automatizado ou </a:t>
            </a:r>
            <a:r>
              <a:rPr lang="pt-BR" sz="1400"/>
              <a:t>semi automatizado</a:t>
            </a:r>
            <a:r>
              <a:rPr lang="pt-BR" sz="1400"/>
              <a:t> para o processo e para os métodos.</a:t>
            </a:r>
            <a:endParaRPr sz="1400"/>
          </a:p>
        </p:txBody>
      </p:sp>
      <p:pic>
        <p:nvPicPr>
          <p:cNvPr id="329" name="Google Shape;329;p51"/>
          <p:cNvPicPr preferRelativeResize="0"/>
          <p:nvPr/>
        </p:nvPicPr>
        <p:blipFill>
          <a:blip r:embed="rId3">
            <a:alphaModFix/>
          </a:blip>
          <a:stretch>
            <a:fillRect/>
          </a:stretch>
        </p:blipFill>
        <p:spPr>
          <a:xfrm>
            <a:off x="2162175" y="3427400"/>
            <a:ext cx="4819650" cy="1390650"/>
          </a:xfrm>
          <a:prstGeom prst="rect">
            <a:avLst/>
          </a:prstGeom>
          <a:noFill/>
          <a:ln>
            <a:noFill/>
          </a:ln>
        </p:spPr>
      </p:pic>
      <p:cxnSp>
        <p:nvCxnSpPr>
          <p:cNvPr id="330" name="Google Shape;330;p51"/>
          <p:cNvCxnSpPr/>
          <p:nvPr/>
        </p:nvCxnSpPr>
        <p:spPr>
          <a:xfrm flipH="1" rot="10800000">
            <a:off x="2702650" y="3693000"/>
            <a:ext cx="1365600" cy="72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Definindo software</a:t>
            </a:r>
            <a:endParaRPr/>
          </a:p>
        </p:txBody>
      </p:sp>
      <p:sp>
        <p:nvSpPr>
          <p:cNvPr id="104" name="Google Shape;104;p16"/>
          <p:cNvSpPr txBox="1"/>
          <p:nvPr>
            <p:ph idx="1" type="body"/>
          </p:nvPr>
        </p:nvSpPr>
        <p:spPr>
          <a:xfrm>
            <a:off x="729450" y="2078875"/>
            <a:ext cx="7688700" cy="2261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pt-BR" sz="1800"/>
              <a:t>Software consiste em: </a:t>
            </a:r>
            <a:endParaRPr b="1" sz="1800"/>
          </a:p>
          <a:p>
            <a:pPr indent="-342900" lvl="0" marL="457200" rtl="0" algn="just">
              <a:spcBef>
                <a:spcPts val="1200"/>
              </a:spcBef>
              <a:spcAft>
                <a:spcPts val="0"/>
              </a:spcAft>
              <a:buSzPts val="1800"/>
              <a:buAutoNum type="arabicPeriod"/>
            </a:pPr>
            <a:r>
              <a:rPr lang="pt-BR" sz="1800"/>
              <a:t>instruções (programas de computador) que, quando executadas, fornecem características, funções e desempenho desejados; </a:t>
            </a:r>
            <a:endParaRPr sz="1800"/>
          </a:p>
          <a:p>
            <a:pPr indent="-342900" lvl="0" marL="457200" rtl="0" algn="just">
              <a:spcBef>
                <a:spcPts val="0"/>
              </a:spcBef>
              <a:spcAft>
                <a:spcPts val="0"/>
              </a:spcAft>
              <a:buSzPts val="1800"/>
              <a:buAutoNum type="arabicPeriod"/>
            </a:pPr>
            <a:r>
              <a:rPr lang="pt-BR" sz="1800"/>
              <a:t>estruturas de dados que possibilitam aos programas manipular informações adequadamente;  </a:t>
            </a:r>
            <a:endParaRPr sz="1800"/>
          </a:p>
          <a:p>
            <a:pPr indent="-342900" lvl="0" marL="457200" rtl="0" algn="just">
              <a:spcBef>
                <a:spcPts val="0"/>
              </a:spcBef>
              <a:spcAft>
                <a:spcPts val="0"/>
              </a:spcAft>
              <a:buSzPts val="1800"/>
              <a:buAutoNum type="arabicPeriod"/>
            </a:pPr>
            <a:r>
              <a:rPr lang="pt-BR" sz="1800"/>
              <a:t>informação descritiva, tanto na forma impressa como na virtual, descrevendo a operação e o uso dos programas.</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Processo de Software</a:t>
            </a:r>
            <a:endParaRPr/>
          </a:p>
        </p:txBody>
      </p:sp>
      <p:sp>
        <p:nvSpPr>
          <p:cNvPr id="336" name="Google Shape;336;p52"/>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lnSpcReduction="10000"/>
          </a:bodyPr>
          <a:lstStyle/>
          <a:p>
            <a:pPr indent="457200" lvl="0" marL="0" rtl="0" algn="just">
              <a:spcBef>
                <a:spcPts val="0"/>
              </a:spcBef>
              <a:spcAft>
                <a:spcPts val="0"/>
              </a:spcAft>
              <a:buNone/>
            </a:pPr>
            <a:r>
              <a:rPr b="1" lang="pt-BR" sz="1400"/>
              <a:t>Processo</a:t>
            </a:r>
            <a:r>
              <a:rPr lang="pt-BR" sz="1400"/>
              <a:t> é um conjunto de </a:t>
            </a:r>
            <a:r>
              <a:rPr b="1" lang="pt-BR" sz="1400"/>
              <a:t>atividades</a:t>
            </a:r>
            <a:r>
              <a:rPr lang="pt-BR" sz="1400"/>
              <a:t>, </a:t>
            </a:r>
            <a:r>
              <a:rPr b="1" lang="pt-BR" sz="1400"/>
              <a:t>ações</a:t>
            </a:r>
            <a:r>
              <a:rPr lang="pt-BR" sz="1400"/>
              <a:t> e </a:t>
            </a:r>
            <a:r>
              <a:rPr b="1" lang="pt-BR" sz="1400"/>
              <a:t>tarefas</a:t>
            </a:r>
            <a:r>
              <a:rPr lang="pt-BR" sz="1400"/>
              <a:t> realizadas na criação de algum produto de trabalho (</a:t>
            </a:r>
            <a:r>
              <a:rPr i="1" lang="pt-BR" sz="1400"/>
              <a:t>work product</a:t>
            </a:r>
            <a:r>
              <a:rPr lang="pt-BR" sz="1400"/>
              <a:t>). </a:t>
            </a:r>
            <a:endParaRPr sz="1400"/>
          </a:p>
          <a:p>
            <a:pPr indent="457200" lvl="0" marL="0" rtl="0" algn="just">
              <a:spcBef>
                <a:spcPts val="1200"/>
              </a:spcBef>
              <a:spcAft>
                <a:spcPts val="0"/>
              </a:spcAft>
              <a:buNone/>
            </a:pPr>
            <a:r>
              <a:rPr lang="pt-BR" sz="1400"/>
              <a:t>No contexto da engenharia de software, um processo não é uma prescrição rígida de como desenvolver um software. Ao contrário, é uma </a:t>
            </a:r>
            <a:r>
              <a:rPr b="1" lang="pt-BR" sz="1400"/>
              <a:t>abordagem adaptável</a:t>
            </a:r>
            <a:r>
              <a:rPr lang="pt-BR" sz="1400"/>
              <a:t> que possibilita às pessoas (a equipe de software) realizar o trabalho de selecionar e escolher o conjunto apropriado de ações e tarefas. </a:t>
            </a:r>
            <a:endParaRPr sz="1400"/>
          </a:p>
          <a:p>
            <a:pPr indent="457200" lvl="0" marL="0" rtl="0" algn="just">
              <a:spcBef>
                <a:spcPts val="1200"/>
              </a:spcBef>
              <a:spcAft>
                <a:spcPts val="1200"/>
              </a:spcAft>
              <a:buNone/>
            </a:pPr>
            <a:r>
              <a:rPr lang="pt-BR" sz="1400"/>
              <a:t>A intenção é a de sempre entregar software dentro do</a:t>
            </a:r>
            <a:r>
              <a:rPr b="1" lang="pt-BR" sz="1400"/>
              <a:t> prazo e com qualidade</a:t>
            </a:r>
            <a:r>
              <a:rPr lang="pt-BR" sz="1400"/>
              <a:t> suficiente para satisfazer àqueles que patrocinaram sua criação e àqueles que irão utilizá-lo.</a:t>
            </a: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Processo de Software</a:t>
            </a:r>
            <a:endParaRPr/>
          </a:p>
        </p:txBody>
      </p:sp>
      <p:sp>
        <p:nvSpPr>
          <p:cNvPr id="342" name="Google Shape;342;p53"/>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317500" lvl="0" marL="457200" rtl="0" algn="just">
              <a:spcBef>
                <a:spcPts val="0"/>
              </a:spcBef>
              <a:spcAft>
                <a:spcPts val="0"/>
              </a:spcAft>
              <a:buSzPts val="1400"/>
              <a:buChar char="●"/>
            </a:pPr>
            <a:r>
              <a:rPr b="1" lang="pt-BR" sz="1400"/>
              <a:t>atividade:</a:t>
            </a:r>
            <a:r>
              <a:rPr lang="pt-BR" sz="1400"/>
              <a:t> esforça-se para atingir um objetivo amplo (por exemplo, comunicar-se com os interessados) e é utilizada independentemente do campo de aplicação, do tamanho do projeto, da complexidade de esforços ou do grau de rigor com que a engenharia de software será aplicada.</a:t>
            </a:r>
            <a:endParaRPr sz="1400"/>
          </a:p>
          <a:p>
            <a:pPr indent="-317500" lvl="0" marL="457200" rtl="0" algn="just">
              <a:spcBef>
                <a:spcPts val="0"/>
              </a:spcBef>
              <a:spcAft>
                <a:spcPts val="0"/>
              </a:spcAft>
              <a:buSzPts val="1400"/>
              <a:buChar char="●"/>
            </a:pPr>
            <a:r>
              <a:rPr b="1" lang="pt-BR" sz="1400"/>
              <a:t>ação:</a:t>
            </a:r>
            <a:r>
              <a:rPr lang="pt-BR" sz="1400"/>
              <a:t> (por exemplo, projeto de arquitetura) envolve um conjunto de tarefas que resultam num artefato de software fundamental (por exemplo, um modelo de projeto de arquitetura).</a:t>
            </a:r>
            <a:endParaRPr sz="1400"/>
          </a:p>
          <a:p>
            <a:pPr indent="-317500" lvl="0" marL="457200" rtl="0" algn="just">
              <a:spcBef>
                <a:spcPts val="0"/>
              </a:spcBef>
              <a:spcAft>
                <a:spcPts val="0"/>
              </a:spcAft>
              <a:buSzPts val="1400"/>
              <a:buChar char="●"/>
            </a:pPr>
            <a:r>
              <a:rPr b="1" lang="pt-BR" sz="1400"/>
              <a:t>tarefa:</a:t>
            </a:r>
            <a:r>
              <a:rPr lang="pt-BR" sz="1400"/>
              <a:t> se concentra em um objetivo pequeno, porém, bem definido (por exemplo, realizar um teste de unidades) e produz um resultado tangível.</a:t>
            </a: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Processo de Software</a:t>
            </a:r>
            <a:endParaRPr/>
          </a:p>
        </p:txBody>
      </p:sp>
      <p:sp>
        <p:nvSpPr>
          <p:cNvPr id="348" name="Google Shape;348;p54"/>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Uma </a:t>
            </a:r>
            <a:r>
              <a:rPr b="1" lang="pt-BR" sz="1400"/>
              <a:t>metodologia</a:t>
            </a:r>
            <a:r>
              <a:rPr lang="pt-BR" sz="1400"/>
              <a:t> (</a:t>
            </a:r>
            <a:r>
              <a:rPr i="1" lang="pt-BR" sz="1400"/>
              <a:t>framework</a:t>
            </a:r>
            <a:r>
              <a:rPr lang="pt-BR" sz="1400"/>
              <a:t>) de processo estabelece o alicerce para um processo de engenharia de software completo, por meio da identificação de um pequeno número de </a:t>
            </a:r>
            <a:r>
              <a:rPr b="1" lang="pt-BR" sz="1400"/>
              <a:t>atividades estruturai</a:t>
            </a:r>
            <a:r>
              <a:rPr lang="pt-BR" sz="1400"/>
              <a:t>s aplicáveis a todos os projetos de software, independentemente de tamanho ou complexidade.</a:t>
            </a:r>
            <a:endParaRPr sz="1400"/>
          </a:p>
          <a:p>
            <a:pPr indent="457200" lvl="0" marL="0" rtl="0" algn="just">
              <a:spcBef>
                <a:spcPts val="1200"/>
              </a:spcBef>
              <a:spcAft>
                <a:spcPts val="1200"/>
              </a:spcAft>
              <a:buNone/>
            </a:pPr>
            <a:r>
              <a:rPr lang="pt-BR" sz="1400"/>
              <a:t>Além disso, a metodologia de processo engloba um conjunto de </a:t>
            </a:r>
            <a:r>
              <a:rPr b="1" lang="pt-BR" sz="1400"/>
              <a:t>atividades</a:t>
            </a:r>
            <a:r>
              <a:rPr lang="pt-BR" sz="1400"/>
              <a:t> de apoio (</a:t>
            </a:r>
            <a:r>
              <a:rPr i="1" lang="pt-BR" sz="1400"/>
              <a:t>umbrella activities</a:t>
            </a:r>
            <a:r>
              <a:rPr lang="pt-BR" sz="1400"/>
              <a:t>— abertas) aplicáveis em todo o processo de software.</a:t>
            </a:r>
            <a:endParaRPr sz="1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Processo de Software</a:t>
            </a:r>
            <a:endParaRPr/>
          </a:p>
        </p:txBody>
      </p:sp>
      <p:sp>
        <p:nvSpPr>
          <p:cNvPr id="354" name="Google Shape;354;p55"/>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Uma metodologia de processo genérica para engenharia de software compreende cinco atividades:</a:t>
            </a:r>
            <a:endParaRPr sz="1400"/>
          </a:p>
          <a:p>
            <a:pPr indent="-317500" lvl="0" marL="457200" rtl="0" algn="just">
              <a:spcBef>
                <a:spcPts val="1200"/>
              </a:spcBef>
              <a:spcAft>
                <a:spcPts val="0"/>
              </a:spcAft>
              <a:buSzPts val="1400"/>
              <a:buChar char="●"/>
            </a:pPr>
            <a:r>
              <a:rPr lang="pt-BR" sz="1400"/>
              <a:t>Comunicação</a:t>
            </a:r>
            <a:endParaRPr sz="1400"/>
          </a:p>
          <a:p>
            <a:pPr indent="-317500" lvl="0" marL="457200" rtl="0" algn="just">
              <a:spcBef>
                <a:spcPts val="0"/>
              </a:spcBef>
              <a:spcAft>
                <a:spcPts val="0"/>
              </a:spcAft>
              <a:buSzPts val="1400"/>
              <a:buChar char="●"/>
            </a:pPr>
            <a:r>
              <a:rPr lang="pt-BR" sz="1400"/>
              <a:t>Planejamento</a:t>
            </a:r>
            <a:endParaRPr sz="1400"/>
          </a:p>
          <a:p>
            <a:pPr indent="-317500" lvl="0" marL="457200" rtl="0" algn="just">
              <a:spcBef>
                <a:spcPts val="0"/>
              </a:spcBef>
              <a:spcAft>
                <a:spcPts val="0"/>
              </a:spcAft>
              <a:buSzPts val="1400"/>
              <a:buChar char="●"/>
            </a:pPr>
            <a:r>
              <a:rPr lang="pt-BR" sz="1400"/>
              <a:t>Modelagem</a:t>
            </a:r>
            <a:endParaRPr sz="1400"/>
          </a:p>
          <a:p>
            <a:pPr indent="-317500" lvl="0" marL="457200" rtl="0" algn="just">
              <a:spcBef>
                <a:spcPts val="0"/>
              </a:spcBef>
              <a:spcAft>
                <a:spcPts val="0"/>
              </a:spcAft>
              <a:buSzPts val="1400"/>
              <a:buChar char="●"/>
            </a:pPr>
            <a:r>
              <a:rPr lang="pt-BR" sz="1400"/>
              <a:t>Construção</a:t>
            </a:r>
            <a:endParaRPr sz="1400"/>
          </a:p>
          <a:p>
            <a:pPr indent="-317500" lvl="0" marL="457200" rtl="0" algn="just">
              <a:spcBef>
                <a:spcPts val="0"/>
              </a:spcBef>
              <a:spcAft>
                <a:spcPts val="0"/>
              </a:spcAft>
              <a:buSzPts val="1400"/>
              <a:buChar char="●"/>
            </a:pPr>
            <a:r>
              <a:rPr lang="pt-BR" sz="1400"/>
              <a:t>Emprego</a:t>
            </a:r>
            <a:endParaRPr sz="1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Processo de Software</a:t>
            </a:r>
            <a:endParaRPr/>
          </a:p>
        </p:txBody>
      </p:sp>
      <p:sp>
        <p:nvSpPr>
          <p:cNvPr id="360" name="Google Shape;360;p56"/>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Uma metodologia de processo genérica para engenharia de software compreende cinco atividades:</a:t>
            </a:r>
            <a:endParaRPr sz="1400"/>
          </a:p>
          <a:p>
            <a:pPr indent="-317500" lvl="0" marL="457200" rtl="0" algn="just">
              <a:spcBef>
                <a:spcPts val="1200"/>
              </a:spcBef>
              <a:spcAft>
                <a:spcPts val="0"/>
              </a:spcAft>
              <a:buSzPts val="1400"/>
              <a:buChar char="●"/>
            </a:pPr>
            <a:r>
              <a:rPr lang="pt-BR" sz="1400"/>
              <a:t>Comunicação</a:t>
            </a:r>
            <a:endParaRPr sz="1400"/>
          </a:p>
          <a:p>
            <a:pPr indent="-317500" lvl="0" marL="457200" rtl="0" algn="just">
              <a:spcBef>
                <a:spcPts val="0"/>
              </a:spcBef>
              <a:spcAft>
                <a:spcPts val="0"/>
              </a:spcAft>
              <a:buSzPts val="1400"/>
              <a:buChar char="●"/>
            </a:pPr>
            <a:r>
              <a:rPr lang="pt-BR" sz="1400"/>
              <a:t>Planejamento</a:t>
            </a:r>
            <a:endParaRPr sz="1400"/>
          </a:p>
          <a:p>
            <a:pPr indent="-317500" lvl="0" marL="457200" rtl="0" algn="just">
              <a:spcBef>
                <a:spcPts val="0"/>
              </a:spcBef>
              <a:spcAft>
                <a:spcPts val="0"/>
              </a:spcAft>
              <a:buSzPts val="1400"/>
              <a:buChar char="●"/>
            </a:pPr>
            <a:r>
              <a:rPr lang="pt-BR" sz="1400"/>
              <a:t>Modelagem</a:t>
            </a:r>
            <a:endParaRPr sz="1400"/>
          </a:p>
          <a:p>
            <a:pPr indent="-317500" lvl="0" marL="457200" rtl="0" algn="just">
              <a:spcBef>
                <a:spcPts val="0"/>
              </a:spcBef>
              <a:spcAft>
                <a:spcPts val="0"/>
              </a:spcAft>
              <a:buSzPts val="1400"/>
              <a:buChar char="●"/>
            </a:pPr>
            <a:r>
              <a:rPr lang="pt-BR" sz="1400"/>
              <a:t>Construção</a:t>
            </a:r>
            <a:endParaRPr sz="1400"/>
          </a:p>
          <a:p>
            <a:pPr indent="-317500" lvl="0" marL="457200" rtl="0" algn="just">
              <a:spcBef>
                <a:spcPts val="0"/>
              </a:spcBef>
              <a:spcAft>
                <a:spcPts val="0"/>
              </a:spcAft>
              <a:buSzPts val="1400"/>
              <a:buChar char="●"/>
            </a:pPr>
            <a:r>
              <a:rPr lang="pt-BR" sz="1400"/>
              <a:t>Emprego</a:t>
            </a:r>
            <a:endParaRPr sz="1400"/>
          </a:p>
        </p:txBody>
      </p:sp>
      <p:sp>
        <p:nvSpPr>
          <p:cNvPr id="361" name="Google Shape;361;p56"/>
          <p:cNvSpPr/>
          <p:nvPr/>
        </p:nvSpPr>
        <p:spPr>
          <a:xfrm>
            <a:off x="1139075" y="2971475"/>
            <a:ext cx="1316100" cy="247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Comunicação</a:t>
            </a:r>
            <a:endParaRPr/>
          </a:p>
        </p:txBody>
      </p:sp>
      <p:sp>
        <p:nvSpPr>
          <p:cNvPr id="367" name="Google Shape;367;p57"/>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400"/>
              <a:t>Antes de iniciar qualquer trabalho técnico, é de vital importância </a:t>
            </a:r>
            <a:r>
              <a:rPr b="1" lang="pt-BR" sz="1400"/>
              <a:t>comunicar-se e colaborar com o cliente</a:t>
            </a:r>
            <a:r>
              <a:rPr lang="pt-BR" sz="1400"/>
              <a:t> (e outros interessados). A intenção é compreender os objetivos das partes interessadas para com o projeto e fazer o levantamento das necessidades que ajudarão a definir as funções e características do software.</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Processo de Software</a:t>
            </a:r>
            <a:endParaRPr/>
          </a:p>
        </p:txBody>
      </p:sp>
      <p:sp>
        <p:nvSpPr>
          <p:cNvPr id="373" name="Google Shape;373;p58"/>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Uma metodologia de processo genérica para engenharia de software compreende cinco atividades:</a:t>
            </a:r>
            <a:endParaRPr sz="1400"/>
          </a:p>
          <a:p>
            <a:pPr indent="-317500" lvl="0" marL="457200" rtl="0" algn="just">
              <a:spcBef>
                <a:spcPts val="1200"/>
              </a:spcBef>
              <a:spcAft>
                <a:spcPts val="0"/>
              </a:spcAft>
              <a:buSzPts val="1400"/>
              <a:buChar char="●"/>
            </a:pPr>
            <a:r>
              <a:rPr lang="pt-BR" sz="1400"/>
              <a:t>Comunicação</a:t>
            </a:r>
            <a:endParaRPr sz="1400"/>
          </a:p>
          <a:p>
            <a:pPr indent="-317500" lvl="0" marL="457200" rtl="0" algn="just">
              <a:spcBef>
                <a:spcPts val="0"/>
              </a:spcBef>
              <a:spcAft>
                <a:spcPts val="0"/>
              </a:spcAft>
              <a:buSzPts val="1400"/>
              <a:buChar char="●"/>
            </a:pPr>
            <a:r>
              <a:rPr lang="pt-BR" sz="1400"/>
              <a:t>Planejamento</a:t>
            </a:r>
            <a:endParaRPr sz="1400"/>
          </a:p>
          <a:p>
            <a:pPr indent="-317500" lvl="0" marL="457200" rtl="0" algn="just">
              <a:spcBef>
                <a:spcPts val="0"/>
              </a:spcBef>
              <a:spcAft>
                <a:spcPts val="0"/>
              </a:spcAft>
              <a:buSzPts val="1400"/>
              <a:buChar char="●"/>
            </a:pPr>
            <a:r>
              <a:rPr lang="pt-BR" sz="1400"/>
              <a:t>Modelagem</a:t>
            </a:r>
            <a:endParaRPr sz="1400"/>
          </a:p>
          <a:p>
            <a:pPr indent="-317500" lvl="0" marL="457200" rtl="0" algn="just">
              <a:spcBef>
                <a:spcPts val="0"/>
              </a:spcBef>
              <a:spcAft>
                <a:spcPts val="0"/>
              </a:spcAft>
              <a:buSzPts val="1400"/>
              <a:buChar char="●"/>
            </a:pPr>
            <a:r>
              <a:rPr lang="pt-BR" sz="1400"/>
              <a:t>Construção</a:t>
            </a:r>
            <a:endParaRPr sz="1400"/>
          </a:p>
          <a:p>
            <a:pPr indent="-317500" lvl="0" marL="457200" rtl="0" algn="just">
              <a:spcBef>
                <a:spcPts val="0"/>
              </a:spcBef>
              <a:spcAft>
                <a:spcPts val="0"/>
              </a:spcAft>
              <a:buSzPts val="1400"/>
              <a:buChar char="●"/>
            </a:pPr>
            <a:r>
              <a:rPr lang="pt-BR" sz="1400"/>
              <a:t>Emprego</a:t>
            </a:r>
            <a:endParaRPr sz="1400"/>
          </a:p>
        </p:txBody>
      </p:sp>
      <p:sp>
        <p:nvSpPr>
          <p:cNvPr id="374" name="Google Shape;374;p58"/>
          <p:cNvSpPr/>
          <p:nvPr/>
        </p:nvSpPr>
        <p:spPr>
          <a:xfrm>
            <a:off x="1139075" y="3212025"/>
            <a:ext cx="1316100" cy="261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Planejamento</a:t>
            </a:r>
            <a:endParaRPr/>
          </a:p>
        </p:txBody>
      </p:sp>
      <p:sp>
        <p:nvSpPr>
          <p:cNvPr id="380" name="Google Shape;380;p59"/>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Qualquer jornada complicada pode ser simplificada caso exista um mapa. Um projeto de software é uma jornada complicada, e a atividade de planejamento cria um “mapa” que ajuda a guiar a equipe na sua jornada.</a:t>
            </a:r>
            <a:endParaRPr sz="1400"/>
          </a:p>
          <a:p>
            <a:pPr indent="457200" lvl="0" marL="0" rtl="0" algn="just">
              <a:spcBef>
                <a:spcPts val="1200"/>
              </a:spcBef>
              <a:spcAft>
                <a:spcPts val="1200"/>
              </a:spcAft>
              <a:buNone/>
            </a:pPr>
            <a:r>
              <a:rPr b="1" lang="pt-BR" sz="1400"/>
              <a:t>O mapa</a:t>
            </a:r>
            <a:r>
              <a:rPr lang="pt-BR" sz="1400"/>
              <a:t> — denominado plano de projeto de software — define o trabalho de engenharia de software, descrevendo as tarefas técnicas a </a:t>
            </a:r>
            <a:r>
              <a:rPr lang="pt-BR" sz="1400"/>
              <a:t>serem</a:t>
            </a:r>
            <a:r>
              <a:rPr lang="pt-BR" sz="1400"/>
              <a:t> conduzidas, os riscos prováveis, os recursos que serão necessários, os produtos resultantes a ser produzidos e um cronograma de trabalho.</a:t>
            </a:r>
            <a:endParaRPr sz="1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Processo de Software</a:t>
            </a:r>
            <a:endParaRPr/>
          </a:p>
        </p:txBody>
      </p:sp>
      <p:sp>
        <p:nvSpPr>
          <p:cNvPr id="386" name="Google Shape;386;p60"/>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Uma metodologia de processo genérica para engenharia de software compreende cinco atividades:</a:t>
            </a:r>
            <a:endParaRPr sz="1400"/>
          </a:p>
          <a:p>
            <a:pPr indent="-317500" lvl="0" marL="457200" rtl="0" algn="just">
              <a:spcBef>
                <a:spcPts val="1200"/>
              </a:spcBef>
              <a:spcAft>
                <a:spcPts val="0"/>
              </a:spcAft>
              <a:buSzPts val="1400"/>
              <a:buChar char="●"/>
            </a:pPr>
            <a:r>
              <a:rPr lang="pt-BR" sz="1400"/>
              <a:t>Comunicação</a:t>
            </a:r>
            <a:endParaRPr sz="1400"/>
          </a:p>
          <a:p>
            <a:pPr indent="-317500" lvl="0" marL="457200" rtl="0" algn="just">
              <a:spcBef>
                <a:spcPts val="0"/>
              </a:spcBef>
              <a:spcAft>
                <a:spcPts val="0"/>
              </a:spcAft>
              <a:buSzPts val="1400"/>
              <a:buChar char="●"/>
            </a:pPr>
            <a:r>
              <a:rPr lang="pt-BR" sz="1400"/>
              <a:t>Planejamento</a:t>
            </a:r>
            <a:endParaRPr sz="1400"/>
          </a:p>
          <a:p>
            <a:pPr indent="-317500" lvl="0" marL="457200" rtl="0" algn="just">
              <a:spcBef>
                <a:spcPts val="0"/>
              </a:spcBef>
              <a:spcAft>
                <a:spcPts val="0"/>
              </a:spcAft>
              <a:buSzPts val="1400"/>
              <a:buChar char="●"/>
            </a:pPr>
            <a:r>
              <a:rPr lang="pt-BR" sz="1400"/>
              <a:t>Modelagem</a:t>
            </a:r>
            <a:endParaRPr sz="1400"/>
          </a:p>
          <a:p>
            <a:pPr indent="-317500" lvl="0" marL="457200" rtl="0" algn="just">
              <a:spcBef>
                <a:spcPts val="0"/>
              </a:spcBef>
              <a:spcAft>
                <a:spcPts val="0"/>
              </a:spcAft>
              <a:buSzPts val="1400"/>
              <a:buChar char="●"/>
            </a:pPr>
            <a:r>
              <a:rPr lang="pt-BR" sz="1400"/>
              <a:t>Construção</a:t>
            </a:r>
            <a:endParaRPr sz="1400"/>
          </a:p>
          <a:p>
            <a:pPr indent="-317500" lvl="0" marL="457200" rtl="0" algn="just">
              <a:spcBef>
                <a:spcPts val="0"/>
              </a:spcBef>
              <a:spcAft>
                <a:spcPts val="0"/>
              </a:spcAft>
              <a:buSzPts val="1400"/>
              <a:buChar char="●"/>
            </a:pPr>
            <a:r>
              <a:rPr lang="pt-BR" sz="1400"/>
              <a:t>Emprego</a:t>
            </a:r>
            <a:endParaRPr sz="1400"/>
          </a:p>
        </p:txBody>
      </p:sp>
      <p:sp>
        <p:nvSpPr>
          <p:cNvPr id="387" name="Google Shape;387;p60"/>
          <p:cNvSpPr/>
          <p:nvPr/>
        </p:nvSpPr>
        <p:spPr>
          <a:xfrm>
            <a:off x="1139075" y="3459650"/>
            <a:ext cx="1316100" cy="254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Modelagem</a:t>
            </a:r>
            <a:endParaRPr/>
          </a:p>
        </p:txBody>
      </p:sp>
      <p:sp>
        <p:nvSpPr>
          <p:cNvPr id="393" name="Google Shape;393;p61"/>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Independentemente de ser um paisagista, um construtor de pontes, um engenheiro aeronáutico, um carpinteiro ou um arquiteto, trabalha-se com modelos todos os dias. Cria-se um “esboço” da coisa, de modo que se possa ter uma ideia do todo - qual será o seu aspecto em termos de arquitetura, como as partes constituintes se </a:t>
            </a:r>
            <a:r>
              <a:rPr lang="pt-BR" sz="1400"/>
              <a:t>encaixaram</a:t>
            </a:r>
            <a:r>
              <a:rPr lang="pt-BR" sz="1400"/>
              <a:t> e várias outras características.</a:t>
            </a:r>
            <a:endParaRPr sz="1400"/>
          </a:p>
          <a:p>
            <a:pPr indent="457200" lvl="0" marL="0" rtl="0" algn="just">
              <a:spcBef>
                <a:spcPts val="1200"/>
              </a:spcBef>
              <a:spcAft>
                <a:spcPts val="1200"/>
              </a:spcAft>
              <a:buNone/>
            </a:pPr>
            <a:r>
              <a:rPr lang="pt-BR" sz="1400"/>
              <a:t>Se necessário, </a:t>
            </a:r>
            <a:r>
              <a:rPr lang="pt-BR" sz="1400"/>
              <a:t>refina-se</a:t>
            </a:r>
            <a:r>
              <a:rPr lang="pt-BR" sz="1400"/>
              <a:t> o esboço com mais detalhes, numa tentativa de compreender melhor o problema e como resolvê-lo.</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Definindo software</a:t>
            </a:r>
            <a:endParaRPr/>
          </a:p>
        </p:txBody>
      </p:sp>
      <p:sp>
        <p:nvSpPr>
          <p:cNvPr id="110" name="Google Shape;110;p17"/>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a:t>Características:</a:t>
            </a:r>
            <a:endParaRPr/>
          </a:p>
          <a:p>
            <a:pPr indent="-311150" lvl="0" marL="457200" rtl="0" algn="just">
              <a:spcBef>
                <a:spcPts val="1200"/>
              </a:spcBef>
              <a:spcAft>
                <a:spcPts val="0"/>
              </a:spcAft>
              <a:buSzPts val="1300"/>
              <a:buChar char="●"/>
            </a:pPr>
            <a:r>
              <a:rPr lang="pt-BR"/>
              <a:t>Software é desenvolvido ou passa por um processo de engenharia; ele não é fabricado no sentido clássico.</a:t>
            </a:r>
            <a:endParaRPr/>
          </a:p>
          <a:p>
            <a:pPr indent="-298450" lvl="1" marL="1371600" rtl="0" algn="just">
              <a:spcBef>
                <a:spcPts val="0"/>
              </a:spcBef>
              <a:spcAft>
                <a:spcPts val="0"/>
              </a:spcAft>
              <a:buSzPts val="1100"/>
              <a:buChar char="○"/>
            </a:pPr>
            <a:r>
              <a:rPr lang="pt-BR"/>
              <a:t>Embora existam algumas similaridades entre o desenvolvimento de software e a fabricação de hardware, as duas atividades são fundamentalmente diferentes.</a:t>
            </a:r>
            <a:endParaRPr/>
          </a:p>
          <a:p>
            <a:pPr indent="-298450" lvl="1" marL="1371600" rtl="0" algn="just">
              <a:spcBef>
                <a:spcPts val="0"/>
              </a:spcBef>
              <a:spcAft>
                <a:spcPts val="0"/>
              </a:spcAft>
              <a:buSzPts val="1100"/>
              <a:buChar char="○"/>
            </a:pPr>
            <a:r>
              <a:rPr lang="pt-BR"/>
              <a:t>Em ambas, alta qualidade é obtida por meio de bom projeto, entretanto, a fase de fabricação de hardware pode gerar problemas de qualidade inexistentes (ou facilmente corrigíveis) para software.</a:t>
            </a:r>
            <a:endParaRPr/>
          </a:p>
          <a:p>
            <a:pPr indent="-298450" lvl="1" marL="1371600" rtl="0" algn="just">
              <a:spcBef>
                <a:spcPts val="0"/>
              </a:spcBef>
              <a:spcAft>
                <a:spcPts val="0"/>
              </a:spcAft>
              <a:buSzPts val="1100"/>
              <a:buChar char="○"/>
            </a:pPr>
            <a:r>
              <a:rPr lang="pt-BR"/>
              <a:t>Ambas requerem a construção de um “produto”, entretanto, as abordagens são diferentes.</a:t>
            </a:r>
            <a:endParaRPr/>
          </a:p>
          <a:p>
            <a:pPr indent="-298450" lvl="1" marL="1371600" rtl="0" algn="just">
              <a:spcBef>
                <a:spcPts val="0"/>
              </a:spcBef>
              <a:spcAft>
                <a:spcPts val="0"/>
              </a:spcAft>
              <a:buSzPts val="1100"/>
              <a:buChar char="○"/>
            </a:pPr>
            <a:r>
              <a:rPr lang="pt-BR"/>
              <a:t>Os custos de software concentram-se no processo de engenharia.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Processo de Software</a:t>
            </a:r>
            <a:endParaRPr/>
          </a:p>
        </p:txBody>
      </p:sp>
      <p:sp>
        <p:nvSpPr>
          <p:cNvPr id="399" name="Google Shape;399;p62"/>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Uma metodologia de processo genérica para engenharia de software compreende cinco atividades:</a:t>
            </a:r>
            <a:endParaRPr sz="1400"/>
          </a:p>
          <a:p>
            <a:pPr indent="-317500" lvl="0" marL="457200" rtl="0" algn="just">
              <a:spcBef>
                <a:spcPts val="1200"/>
              </a:spcBef>
              <a:spcAft>
                <a:spcPts val="0"/>
              </a:spcAft>
              <a:buSzPts val="1400"/>
              <a:buChar char="●"/>
            </a:pPr>
            <a:r>
              <a:rPr lang="pt-BR" sz="1400"/>
              <a:t>Comunicação</a:t>
            </a:r>
            <a:endParaRPr sz="1400"/>
          </a:p>
          <a:p>
            <a:pPr indent="-317500" lvl="0" marL="457200" rtl="0" algn="just">
              <a:spcBef>
                <a:spcPts val="0"/>
              </a:spcBef>
              <a:spcAft>
                <a:spcPts val="0"/>
              </a:spcAft>
              <a:buSzPts val="1400"/>
              <a:buChar char="●"/>
            </a:pPr>
            <a:r>
              <a:rPr lang="pt-BR" sz="1400"/>
              <a:t>Planejamento</a:t>
            </a:r>
            <a:endParaRPr sz="1400"/>
          </a:p>
          <a:p>
            <a:pPr indent="-317500" lvl="0" marL="457200" rtl="0" algn="just">
              <a:spcBef>
                <a:spcPts val="0"/>
              </a:spcBef>
              <a:spcAft>
                <a:spcPts val="0"/>
              </a:spcAft>
              <a:buSzPts val="1400"/>
              <a:buChar char="●"/>
            </a:pPr>
            <a:r>
              <a:rPr lang="pt-BR" sz="1400"/>
              <a:t>Modelagem</a:t>
            </a:r>
            <a:endParaRPr sz="1400"/>
          </a:p>
          <a:p>
            <a:pPr indent="-317500" lvl="0" marL="457200" rtl="0" algn="just">
              <a:spcBef>
                <a:spcPts val="0"/>
              </a:spcBef>
              <a:spcAft>
                <a:spcPts val="0"/>
              </a:spcAft>
              <a:buSzPts val="1400"/>
              <a:buChar char="●"/>
            </a:pPr>
            <a:r>
              <a:rPr lang="pt-BR" sz="1400"/>
              <a:t>Construção</a:t>
            </a:r>
            <a:endParaRPr sz="1400"/>
          </a:p>
          <a:p>
            <a:pPr indent="-317500" lvl="0" marL="457200" rtl="0" algn="just">
              <a:spcBef>
                <a:spcPts val="0"/>
              </a:spcBef>
              <a:spcAft>
                <a:spcPts val="0"/>
              </a:spcAft>
              <a:buSzPts val="1400"/>
              <a:buChar char="●"/>
            </a:pPr>
            <a:r>
              <a:rPr lang="pt-BR" sz="1400"/>
              <a:t>Emprego</a:t>
            </a:r>
            <a:endParaRPr sz="1400"/>
          </a:p>
        </p:txBody>
      </p:sp>
      <p:sp>
        <p:nvSpPr>
          <p:cNvPr id="400" name="Google Shape;400;p62"/>
          <p:cNvSpPr/>
          <p:nvPr/>
        </p:nvSpPr>
        <p:spPr>
          <a:xfrm>
            <a:off x="1139075" y="3728500"/>
            <a:ext cx="1316100" cy="2052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Construção</a:t>
            </a:r>
            <a:endParaRPr/>
          </a:p>
        </p:txBody>
      </p:sp>
      <p:sp>
        <p:nvSpPr>
          <p:cNvPr id="406" name="Google Shape;406;p63"/>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400"/>
              <a:t>Essa atividade combina geração de código (manual ou automatizada) e testes necessários para revelar erros na codificação.</a:t>
            </a:r>
            <a:endParaRPr sz="1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Processo de Software</a:t>
            </a:r>
            <a:endParaRPr/>
          </a:p>
        </p:txBody>
      </p:sp>
      <p:sp>
        <p:nvSpPr>
          <p:cNvPr id="412" name="Google Shape;412;p64"/>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Uma metodologia de processo genérica para engenharia de software compreende cinco atividades:</a:t>
            </a:r>
            <a:endParaRPr sz="1400"/>
          </a:p>
          <a:p>
            <a:pPr indent="-317500" lvl="0" marL="457200" rtl="0" algn="just">
              <a:spcBef>
                <a:spcPts val="1200"/>
              </a:spcBef>
              <a:spcAft>
                <a:spcPts val="0"/>
              </a:spcAft>
              <a:buSzPts val="1400"/>
              <a:buChar char="●"/>
            </a:pPr>
            <a:r>
              <a:rPr lang="pt-BR" sz="1400"/>
              <a:t>Comunicação</a:t>
            </a:r>
            <a:endParaRPr sz="1400"/>
          </a:p>
          <a:p>
            <a:pPr indent="-317500" lvl="0" marL="457200" rtl="0" algn="just">
              <a:spcBef>
                <a:spcPts val="0"/>
              </a:spcBef>
              <a:spcAft>
                <a:spcPts val="0"/>
              </a:spcAft>
              <a:buSzPts val="1400"/>
              <a:buChar char="●"/>
            </a:pPr>
            <a:r>
              <a:rPr lang="pt-BR" sz="1400"/>
              <a:t>Planejamento</a:t>
            </a:r>
            <a:endParaRPr sz="1400"/>
          </a:p>
          <a:p>
            <a:pPr indent="-317500" lvl="0" marL="457200" rtl="0" algn="just">
              <a:spcBef>
                <a:spcPts val="0"/>
              </a:spcBef>
              <a:spcAft>
                <a:spcPts val="0"/>
              </a:spcAft>
              <a:buSzPts val="1400"/>
              <a:buChar char="●"/>
            </a:pPr>
            <a:r>
              <a:rPr lang="pt-BR" sz="1400"/>
              <a:t>Modelagem</a:t>
            </a:r>
            <a:endParaRPr sz="1400"/>
          </a:p>
          <a:p>
            <a:pPr indent="-317500" lvl="0" marL="457200" rtl="0" algn="just">
              <a:spcBef>
                <a:spcPts val="0"/>
              </a:spcBef>
              <a:spcAft>
                <a:spcPts val="0"/>
              </a:spcAft>
              <a:buSzPts val="1400"/>
              <a:buChar char="●"/>
            </a:pPr>
            <a:r>
              <a:rPr lang="pt-BR" sz="1400"/>
              <a:t>Construção</a:t>
            </a:r>
            <a:endParaRPr sz="1400"/>
          </a:p>
          <a:p>
            <a:pPr indent="-317500" lvl="0" marL="457200" rtl="0" algn="just">
              <a:spcBef>
                <a:spcPts val="0"/>
              </a:spcBef>
              <a:spcAft>
                <a:spcPts val="0"/>
              </a:spcAft>
              <a:buSzPts val="1400"/>
              <a:buChar char="●"/>
            </a:pPr>
            <a:r>
              <a:rPr lang="pt-BR" sz="1400"/>
              <a:t>Emprego</a:t>
            </a:r>
            <a:endParaRPr sz="1400"/>
          </a:p>
        </p:txBody>
      </p:sp>
      <p:sp>
        <p:nvSpPr>
          <p:cNvPr id="413" name="Google Shape;413;p64"/>
          <p:cNvSpPr/>
          <p:nvPr/>
        </p:nvSpPr>
        <p:spPr>
          <a:xfrm>
            <a:off x="1139075" y="3947825"/>
            <a:ext cx="1316100" cy="261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Emprego</a:t>
            </a:r>
            <a:endParaRPr/>
          </a:p>
        </p:txBody>
      </p:sp>
      <p:sp>
        <p:nvSpPr>
          <p:cNvPr id="419" name="Google Shape;419;p65"/>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400"/>
              <a:t>O software (como uma entidade completa ou como um incremento parcialmente efetivado) é entregue ao cliente, que avalia o produto entregue e fornece feedback, baseado na avaliação.</a:t>
            </a:r>
            <a:endParaRPr sz="1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Processo de Software</a:t>
            </a:r>
            <a:endParaRPr/>
          </a:p>
        </p:txBody>
      </p:sp>
      <p:sp>
        <p:nvSpPr>
          <p:cNvPr id="425" name="Google Shape;425;p66"/>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400"/>
              <a:t>Para muitos projetos de software, as atividades metodológicas são aplicadas iterativamente conforme o projeto se desenvolve. Ou seja, </a:t>
            </a:r>
            <a:r>
              <a:rPr b="1" lang="pt-BR" sz="1400"/>
              <a:t>comunicação</a:t>
            </a:r>
            <a:r>
              <a:rPr lang="pt-BR" sz="1400"/>
              <a:t>, </a:t>
            </a:r>
            <a:r>
              <a:rPr b="1" lang="pt-BR" sz="1400"/>
              <a:t>planejamento</a:t>
            </a:r>
            <a:r>
              <a:rPr lang="pt-BR" sz="1400"/>
              <a:t>, </a:t>
            </a:r>
            <a:r>
              <a:rPr b="1" lang="pt-BR" sz="1400"/>
              <a:t>modelagem</a:t>
            </a:r>
            <a:r>
              <a:rPr lang="pt-BR" sz="1400"/>
              <a:t>, </a:t>
            </a:r>
            <a:r>
              <a:rPr b="1" lang="pt-BR" sz="1400"/>
              <a:t>construção</a:t>
            </a:r>
            <a:r>
              <a:rPr lang="pt-BR" sz="1400"/>
              <a:t> e </a:t>
            </a:r>
            <a:r>
              <a:rPr b="1" lang="pt-BR" sz="1400"/>
              <a:t>emprego</a:t>
            </a:r>
            <a:r>
              <a:rPr lang="pt-BR" sz="1400"/>
              <a:t> são aplicados repetidamente quantas forem as iterações do projeto, sendo que cada iteração produzirá um incremento de software.</a:t>
            </a:r>
            <a:endParaRPr sz="1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Processo de Software</a:t>
            </a:r>
            <a:endParaRPr/>
          </a:p>
        </p:txBody>
      </p:sp>
      <p:sp>
        <p:nvSpPr>
          <p:cNvPr id="431" name="Google Shape;431;p67"/>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400"/>
              <a:t>As atividades metodológicas do processo de engenharia de software são complementadas por uma série de </a:t>
            </a:r>
            <a:r>
              <a:rPr b="1" lang="pt-BR" sz="1400"/>
              <a:t>atividades de apoio</a:t>
            </a:r>
            <a:r>
              <a:rPr lang="pt-BR" sz="1400"/>
              <a:t>, em geral, estas são aplicadas ao longo de um projeto, ajudando a equipe a gerenciar, a controlar o progresso, a qualidade, as mudanças e o risco.</a:t>
            </a:r>
            <a:endParaRPr sz="1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Processo de Software</a:t>
            </a:r>
            <a:endParaRPr/>
          </a:p>
        </p:txBody>
      </p:sp>
      <p:sp>
        <p:nvSpPr>
          <p:cNvPr id="437" name="Google Shape;437;p68"/>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As </a:t>
            </a:r>
            <a:r>
              <a:rPr b="1" lang="pt-BR" sz="1400"/>
              <a:t>atividades</a:t>
            </a:r>
            <a:r>
              <a:rPr lang="pt-BR" sz="1400"/>
              <a:t> de apoio típicas são:</a:t>
            </a:r>
            <a:endParaRPr sz="1400"/>
          </a:p>
          <a:p>
            <a:pPr indent="-317500" lvl="0" marL="457200" rtl="0" algn="just">
              <a:spcBef>
                <a:spcPts val="1200"/>
              </a:spcBef>
              <a:spcAft>
                <a:spcPts val="0"/>
              </a:spcAft>
              <a:buSzPts val="1400"/>
              <a:buChar char="●"/>
            </a:pPr>
            <a:r>
              <a:rPr b="1" lang="pt-BR" sz="1400"/>
              <a:t>Controle e acompanhamento do projeto</a:t>
            </a:r>
            <a:endParaRPr b="1" sz="1400"/>
          </a:p>
          <a:p>
            <a:pPr indent="-317500" lvl="1" marL="914400" rtl="0" algn="just">
              <a:spcBef>
                <a:spcPts val="0"/>
              </a:spcBef>
              <a:spcAft>
                <a:spcPts val="0"/>
              </a:spcAft>
              <a:buSzPts val="1400"/>
              <a:buChar char="○"/>
            </a:pPr>
            <a:r>
              <a:rPr lang="pt-BR" sz="1400"/>
              <a:t>possibilita que a equipe avalie o progresso em relação ao plano do projeto e tome as medidas necessárias para cumprir o cronograma.</a:t>
            </a:r>
            <a:endParaRPr sz="1400"/>
          </a:p>
          <a:p>
            <a:pPr indent="-317500" lvl="0" marL="457200" rtl="0" algn="just">
              <a:spcBef>
                <a:spcPts val="0"/>
              </a:spcBef>
              <a:spcAft>
                <a:spcPts val="0"/>
              </a:spcAft>
              <a:buSzPts val="1400"/>
              <a:buChar char="●"/>
            </a:pPr>
            <a:r>
              <a:rPr b="1" lang="pt-BR" sz="1400"/>
              <a:t>Administração de riscos</a:t>
            </a:r>
            <a:endParaRPr b="1" sz="1400"/>
          </a:p>
          <a:p>
            <a:pPr indent="-317500" lvl="1" marL="914400" rtl="0" algn="just">
              <a:spcBef>
                <a:spcPts val="0"/>
              </a:spcBef>
              <a:spcAft>
                <a:spcPts val="0"/>
              </a:spcAft>
              <a:buSzPts val="1400"/>
              <a:buChar char="○"/>
            </a:pPr>
            <a:r>
              <a:rPr lang="pt-BR" sz="1400"/>
              <a:t>avalia riscos que possam afetar o resultado ou a qualidade do produto/projeto.</a:t>
            </a:r>
            <a:endParaRPr sz="1400"/>
          </a:p>
          <a:p>
            <a:pPr indent="-317500" lvl="0" marL="457200" rtl="0" algn="just">
              <a:spcBef>
                <a:spcPts val="0"/>
              </a:spcBef>
              <a:spcAft>
                <a:spcPts val="0"/>
              </a:spcAft>
              <a:buSzPts val="1400"/>
              <a:buChar char="●"/>
            </a:pPr>
            <a:r>
              <a:rPr b="1" lang="pt-BR" sz="1400"/>
              <a:t>Garantia da qualidade de software</a:t>
            </a:r>
            <a:endParaRPr b="1" sz="1400"/>
          </a:p>
          <a:p>
            <a:pPr indent="-317500" lvl="1" marL="914400" rtl="0" algn="just">
              <a:spcBef>
                <a:spcPts val="0"/>
              </a:spcBef>
              <a:spcAft>
                <a:spcPts val="0"/>
              </a:spcAft>
              <a:buSzPts val="1400"/>
              <a:buChar char="○"/>
            </a:pPr>
            <a:r>
              <a:rPr lang="pt-BR" sz="1400"/>
              <a:t>define e conduz as atividades que garantem a qualidade do software.</a:t>
            </a:r>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Processo de Software</a:t>
            </a:r>
            <a:endParaRPr/>
          </a:p>
        </p:txBody>
      </p:sp>
      <p:sp>
        <p:nvSpPr>
          <p:cNvPr id="443" name="Google Shape;443;p69"/>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fontScale="92500" lnSpcReduction="20000"/>
          </a:bodyPr>
          <a:lstStyle/>
          <a:p>
            <a:pPr indent="457200" lvl="0" marL="0" rtl="0" algn="just">
              <a:spcBef>
                <a:spcPts val="0"/>
              </a:spcBef>
              <a:spcAft>
                <a:spcPts val="0"/>
              </a:spcAft>
              <a:buNone/>
            </a:pPr>
            <a:r>
              <a:rPr lang="pt-BR" sz="1400"/>
              <a:t>As </a:t>
            </a:r>
            <a:r>
              <a:rPr b="1" lang="pt-BR" sz="1400"/>
              <a:t>atividades</a:t>
            </a:r>
            <a:r>
              <a:rPr lang="pt-BR" sz="1400"/>
              <a:t> de apoio típicas são:</a:t>
            </a:r>
            <a:endParaRPr sz="1400"/>
          </a:p>
          <a:p>
            <a:pPr indent="-310832" lvl="0" marL="457200" rtl="0" algn="just">
              <a:spcBef>
                <a:spcPts val="1200"/>
              </a:spcBef>
              <a:spcAft>
                <a:spcPts val="0"/>
              </a:spcAft>
              <a:buSzPct val="100000"/>
              <a:buChar char="●"/>
            </a:pPr>
            <a:r>
              <a:rPr b="1" lang="pt-BR" sz="1400"/>
              <a:t>Revisões técnicas</a:t>
            </a:r>
            <a:endParaRPr b="1" sz="1400"/>
          </a:p>
          <a:p>
            <a:pPr indent="-310832" lvl="1" marL="914400" rtl="0" algn="just">
              <a:spcBef>
                <a:spcPts val="0"/>
              </a:spcBef>
              <a:spcAft>
                <a:spcPts val="0"/>
              </a:spcAft>
              <a:buSzPct val="100000"/>
              <a:buChar char="○"/>
            </a:pPr>
            <a:r>
              <a:rPr lang="pt-BR" sz="1400"/>
              <a:t>avaliam artefatos da engenharia de software, tentando identificar e eliminar erros antes que se propaguem para a atividade seguinte.</a:t>
            </a:r>
            <a:endParaRPr sz="1400"/>
          </a:p>
          <a:p>
            <a:pPr indent="-310832" lvl="0" marL="457200" rtl="0" algn="just">
              <a:spcBef>
                <a:spcPts val="0"/>
              </a:spcBef>
              <a:spcAft>
                <a:spcPts val="0"/>
              </a:spcAft>
              <a:buSzPct val="100000"/>
              <a:buChar char="●"/>
            </a:pPr>
            <a:r>
              <a:rPr b="1" lang="pt-BR" sz="1400"/>
              <a:t>Medição</a:t>
            </a:r>
            <a:endParaRPr b="1" sz="1400"/>
          </a:p>
          <a:p>
            <a:pPr indent="-310832" lvl="1" marL="914400" rtl="0" algn="just">
              <a:spcBef>
                <a:spcPts val="0"/>
              </a:spcBef>
              <a:spcAft>
                <a:spcPts val="0"/>
              </a:spcAft>
              <a:buSzPct val="100000"/>
              <a:buChar char="○"/>
            </a:pPr>
            <a:r>
              <a:rPr lang="pt-BR" sz="1400"/>
              <a:t>define e coleta medidas (do processo, do projeto e do produto). Auxilia na entrega do software de acordo com os requisitos; pode ser usada com as demais atividades (metodológicas e de apoio).</a:t>
            </a:r>
            <a:endParaRPr sz="1400"/>
          </a:p>
          <a:p>
            <a:pPr indent="-310832" lvl="0" marL="457200" rtl="0" algn="just">
              <a:spcBef>
                <a:spcPts val="0"/>
              </a:spcBef>
              <a:spcAft>
                <a:spcPts val="0"/>
              </a:spcAft>
              <a:buSzPct val="100000"/>
              <a:buChar char="●"/>
            </a:pPr>
            <a:r>
              <a:rPr b="1" lang="pt-BR" sz="1400"/>
              <a:t>Gerenciamento da configuração de software</a:t>
            </a:r>
            <a:endParaRPr b="1" sz="1400"/>
          </a:p>
          <a:p>
            <a:pPr indent="-310832" lvl="1" marL="914400" rtl="0" algn="just">
              <a:spcBef>
                <a:spcPts val="0"/>
              </a:spcBef>
              <a:spcAft>
                <a:spcPts val="0"/>
              </a:spcAft>
              <a:buSzPct val="100000"/>
              <a:buChar char="○"/>
            </a:pPr>
            <a:r>
              <a:rPr lang="pt-BR" sz="1400"/>
              <a:t>gerencia os efeitos das mudanças ao longo do processo.</a:t>
            </a:r>
            <a:endParaRPr sz="1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Processo de Software</a:t>
            </a:r>
            <a:endParaRPr/>
          </a:p>
        </p:txBody>
      </p:sp>
      <p:sp>
        <p:nvSpPr>
          <p:cNvPr id="449" name="Google Shape;449;p70"/>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As </a:t>
            </a:r>
            <a:r>
              <a:rPr b="1" lang="pt-BR" sz="1400"/>
              <a:t>atividades</a:t>
            </a:r>
            <a:r>
              <a:rPr lang="pt-BR" sz="1400"/>
              <a:t> de apoio típicas são:</a:t>
            </a:r>
            <a:endParaRPr sz="1400"/>
          </a:p>
          <a:p>
            <a:pPr indent="-317500" lvl="0" marL="457200" rtl="0" algn="just">
              <a:spcBef>
                <a:spcPts val="1200"/>
              </a:spcBef>
              <a:spcAft>
                <a:spcPts val="0"/>
              </a:spcAft>
              <a:buSzPts val="1400"/>
              <a:buChar char="●"/>
            </a:pPr>
            <a:r>
              <a:rPr b="1" lang="pt-BR" sz="1400"/>
              <a:t>Gerenciamento da reusabilidade</a:t>
            </a:r>
            <a:endParaRPr b="1" sz="1400"/>
          </a:p>
          <a:p>
            <a:pPr indent="-317500" lvl="1" marL="914400" rtl="0" algn="just">
              <a:spcBef>
                <a:spcPts val="0"/>
              </a:spcBef>
              <a:spcAft>
                <a:spcPts val="0"/>
              </a:spcAft>
              <a:buSzPts val="1400"/>
              <a:buChar char="○"/>
            </a:pPr>
            <a:r>
              <a:rPr lang="pt-BR" sz="1400"/>
              <a:t>define critérios para o reúso de artefatos (inclusive componentes de software) e estabelece mecanismos para a obtenção de componentes reutilizáveis.</a:t>
            </a:r>
            <a:endParaRPr sz="1400"/>
          </a:p>
          <a:p>
            <a:pPr indent="-317500" lvl="0" marL="457200" rtl="0" algn="just">
              <a:spcBef>
                <a:spcPts val="0"/>
              </a:spcBef>
              <a:spcAft>
                <a:spcPts val="0"/>
              </a:spcAft>
              <a:buSzPts val="1400"/>
              <a:buChar char="●"/>
            </a:pPr>
            <a:r>
              <a:rPr b="1" lang="pt-BR" sz="1400"/>
              <a:t>Preparo e produção de artefatos de software</a:t>
            </a:r>
            <a:endParaRPr b="1" sz="1400"/>
          </a:p>
          <a:p>
            <a:pPr indent="-317500" lvl="1" marL="914400" rtl="0" algn="just">
              <a:spcBef>
                <a:spcPts val="0"/>
              </a:spcBef>
              <a:spcAft>
                <a:spcPts val="0"/>
              </a:spcAft>
              <a:buSzPts val="1400"/>
              <a:buChar char="○"/>
            </a:pPr>
            <a:r>
              <a:rPr lang="pt-BR" sz="1400"/>
              <a:t>engloba as atividades necessárias para criar artefatos como, por exemplo, modelos, documentos, logs, formulários e listas.</a:t>
            </a:r>
            <a:endParaRPr sz="1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Princípios</a:t>
            </a:r>
            <a:r>
              <a:rPr lang="pt-BR"/>
              <a:t> Gerais</a:t>
            </a:r>
            <a:endParaRPr/>
          </a:p>
        </p:txBody>
      </p:sp>
      <p:sp>
        <p:nvSpPr>
          <p:cNvPr id="455" name="Google Shape;455;p71"/>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lnSpcReduction="10000"/>
          </a:bodyPr>
          <a:lstStyle/>
          <a:p>
            <a:pPr indent="457200" lvl="0" marL="0" rtl="0" algn="just">
              <a:spcBef>
                <a:spcPts val="0"/>
              </a:spcBef>
              <a:spcAft>
                <a:spcPts val="0"/>
              </a:spcAft>
              <a:buNone/>
            </a:pPr>
            <a:r>
              <a:rPr lang="pt-BR" sz="1400"/>
              <a:t>David Hooker propôs sete princípios que se concentram na prática da engenharia de software como um todo:</a:t>
            </a:r>
            <a:endParaRPr sz="1400"/>
          </a:p>
          <a:p>
            <a:pPr indent="-317500" lvl="0" marL="457200" rtl="0" algn="just">
              <a:spcBef>
                <a:spcPts val="1200"/>
              </a:spcBef>
              <a:spcAft>
                <a:spcPts val="0"/>
              </a:spcAft>
              <a:buSzPts val="1400"/>
              <a:buChar char="●"/>
            </a:pPr>
            <a:r>
              <a:rPr lang="pt-BR" sz="1400"/>
              <a:t>Primeiro princípio: a razão de existir</a:t>
            </a:r>
            <a:endParaRPr sz="1400"/>
          </a:p>
          <a:p>
            <a:pPr indent="-317500" lvl="0" marL="457200" rtl="0" algn="just">
              <a:spcBef>
                <a:spcPts val="0"/>
              </a:spcBef>
              <a:spcAft>
                <a:spcPts val="0"/>
              </a:spcAft>
              <a:buSzPts val="1400"/>
              <a:buChar char="●"/>
            </a:pPr>
            <a:r>
              <a:rPr lang="pt-BR" sz="1400"/>
              <a:t>Segundo princípio: KISS </a:t>
            </a:r>
            <a:endParaRPr sz="1400"/>
          </a:p>
          <a:p>
            <a:pPr indent="-317500" lvl="0" marL="457200" rtl="0" algn="just">
              <a:spcBef>
                <a:spcPts val="0"/>
              </a:spcBef>
              <a:spcAft>
                <a:spcPts val="0"/>
              </a:spcAft>
              <a:buSzPts val="1400"/>
              <a:buChar char="●"/>
            </a:pPr>
            <a:r>
              <a:rPr lang="pt-BR" sz="1400"/>
              <a:t>Terceiro princípio: mantenha a visão</a:t>
            </a:r>
            <a:endParaRPr sz="1400"/>
          </a:p>
          <a:p>
            <a:pPr indent="-317500" lvl="0" marL="457200" rtl="0" algn="just">
              <a:spcBef>
                <a:spcPts val="0"/>
              </a:spcBef>
              <a:spcAft>
                <a:spcPts val="0"/>
              </a:spcAft>
              <a:buSzPts val="1400"/>
              <a:buChar char="●"/>
            </a:pPr>
            <a:r>
              <a:rPr lang="pt-BR" sz="1400"/>
              <a:t>Terceiro princípio: mantenha a visão</a:t>
            </a:r>
            <a:endParaRPr sz="1400"/>
          </a:p>
          <a:p>
            <a:pPr indent="-317500" lvl="0" marL="457200" rtl="0" algn="just">
              <a:spcBef>
                <a:spcPts val="0"/>
              </a:spcBef>
              <a:spcAft>
                <a:spcPts val="0"/>
              </a:spcAft>
              <a:buSzPts val="1400"/>
              <a:buChar char="●"/>
            </a:pPr>
            <a:r>
              <a:rPr lang="pt-BR" sz="1400"/>
              <a:t>Quinto princípio: esteja aberto para o futuro</a:t>
            </a:r>
            <a:endParaRPr sz="1400"/>
          </a:p>
          <a:p>
            <a:pPr indent="-317500" lvl="0" marL="457200" rtl="0" algn="just">
              <a:spcBef>
                <a:spcPts val="0"/>
              </a:spcBef>
              <a:spcAft>
                <a:spcPts val="0"/>
              </a:spcAft>
              <a:buSzPts val="1400"/>
              <a:buChar char="●"/>
            </a:pPr>
            <a:r>
              <a:rPr lang="pt-BR" sz="1400"/>
              <a:t>Sexto princípio: planeje com antecedência, visando a reutilização</a:t>
            </a:r>
            <a:endParaRPr sz="1400"/>
          </a:p>
          <a:p>
            <a:pPr indent="-317500" lvl="0" marL="457200" rtl="0" algn="just">
              <a:spcBef>
                <a:spcPts val="0"/>
              </a:spcBef>
              <a:spcAft>
                <a:spcPts val="0"/>
              </a:spcAft>
              <a:buSzPts val="1400"/>
              <a:buChar char="●"/>
            </a:pPr>
            <a:r>
              <a:rPr lang="pt-BR" sz="1400"/>
              <a:t>Sétimo princípio: pense!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Definindo software</a:t>
            </a:r>
            <a:endParaRPr/>
          </a:p>
        </p:txBody>
      </p:sp>
      <p:sp>
        <p:nvSpPr>
          <p:cNvPr id="116" name="Google Shape;116;p18"/>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a:t>Características:</a:t>
            </a:r>
            <a:endParaRPr/>
          </a:p>
          <a:p>
            <a:pPr indent="-311150" lvl="0" marL="914400" rtl="0" algn="just">
              <a:spcBef>
                <a:spcPts val="1200"/>
              </a:spcBef>
              <a:spcAft>
                <a:spcPts val="0"/>
              </a:spcAft>
              <a:buSzPts val="1300"/>
              <a:buChar char="●"/>
            </a:pPr>
            <a:r>
              <a:rPr lang="pt-BR"/>
              <a:t>Software não “se desgasta”.</a:t>
            </a:r>
            <a:endParaRPr/>
          </a:p>
          <a:p>
            <a:pPr indent="-298450" lvl="1" marL="1371600" rtl="0" algn="just">
              <a:spcBef>
                <a:spcPts val="0"/>
              </a:spcBef>
              <a:spcAft>
                <a:spcPts val="0"/>
              </a:spcAft>
              <a:buSzPts val="1100"/>
              <a:buChar char="○"/>
            </a:pPr>
            <a:r>
              <a:rPr lang="pt-BR"/>
              <a:t>Software não é suscetível aos males ambientais que fazem com que o hardware se desgaste.</a:t>
            </a:r>
            <a:endParaRPr/>
          </a:p>
          <a:p>
            <a:pPr indent="-298450" lvl="1" marL="1371600" rtl="0" algn="just">
              <a:spcBef>
                <a:spcPts val="0"/>
              </a:spcBef>
              <a:spcAft>
                <a:spcPts val="0"/>
              </a:spcAft>
              <a:buSzPts val="1100"/>
              <a:buChar char="○"/>
            </a:pPr>
            <a:r>
              <a:rPr lang="pt-BR"/>
              <a:t>Não existem peças de reposição de software. </a:t>
            </a:r>
            <a:endParaRPr/>
          </a:p>
          <a:p>
            <a:pPr indent="-298450" lvl="1" marL="1371600" rtl="0" algn="just">
              <a:spcBef>
                <a:spcPts val="0"/>
              </a:spcBef>
              <a:spcAft>
                <a:spcPts val="0"/>
              </a:spcAft>
              <a:buSzPts val="1100"/>
              <a:buChar char="○"/>
            </a:pPr>
            <a:r>
              <a:rPr lang="pt-BR"/>
              <a:t>Cada defeito de software indica um erro no projeto ou no processo pelo qual o projeto foi traduzido em código de máquina executável.</a:t>
            </a:r>
            <a:endParaRPr/>
          </a:p>
          <a:p>
            <a:pPr indent="0" lvl="0" marL="0" rtl="0" algn="just">
              <a:spcBef>
                <a:spcPts val="1200"/>
              </a:spcBef>
              <a:spcAft>
                <a:spcPts val="12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Primeiro princípio: a razão de existir</a:t>
            </a:r>
            <a:endParaRPr/>
          </a:p>
        </p:txBody>
      </p:sp>
      <p:sp>
        <p:nvSpPr>
          <p:cNvPr id="461" name="Google Shape;461;p72"/>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400"/>
              <a:t>Um sistema de software existe por uma única razão: </a:t>
            </a:r>
            <a:r>
              <a:rPr b="1" lang="pt-BR" sz="1400"/>
              <a:t>gerar valor a seus usuários</a:t>
            </a:r>
            <a:r>
              <a:rPr lang="pt-BR" sz="1400"/>
              <a:t>. Todas as decisões deveriam ser tomadas tendo esse princípio em mente. Antes de especificar uma necessidade de um sistema, antes de indicar alguma parte da funcionalidade de um sistema, antes de determinar as plataformas de hardware ou os processos de desenvolvimento, pergunte a si mesmo: </a:t>
            </a:r>
            <a:r>
              <a:rPr b="1" lang="pt-BR" sz="1400"/>
              <a:t>“Isso realmente agrega valor real ao sistema?”</a:t>
            </a:r>
            <a:r>
              <a:rPr lang="pt-BR" sz="1400"/>
              <a:t>. Se a resposta for “não”, não o faça. </a:t>
            </a:r>
            <a:r>
              <a:rPr b="1" lang="pt-BR" sz="1400"/>
              <a:t>Todos os demais princípios se apoiam neste primeiro.</a:t>
            </a:r>
            <a:endParaRPr b="1" sz="1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Segundo princípio: KISS (</a:t>
            </a:r>
            <a:r>
              <a:rPr i="1" lang="pt-BR"/>
              <a:t>Keep It Simple, Stupid!,</a:t>
            </a:r>
            <a:r>
              <a:rPr lang="pt-BR"/>
              <a:t> ou seja: Faça de forma simples, tapado!)</a:t>
            </a:r>
            <a:endParaRPr/>
          </a:p>
        </p:txBody>
      </p:sp>
      <p:sp>
        <p:nvSpPr>
          <p:cNvPr id="467" name="Google Shape;467;p73"/>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O projeto de software não é um processo casual; há muitos fatores a </a:t>
            </a:r>
            <a:r>
              <a:rPr lang="pt-BR" sz="1400"/>
              <a:t>serem</a:t>
            </a:r>
            <a:r>
              <a:rPr lang="pt-BR" sz="1400"/>
              <a:t> considerados em qualquer esforço de projeto — t</a:t>
            </a:r>
            <a:r>
              <a:rPr b="1" lang="pt-BR" sz="1400"/>
              <a:t>odo projeto deve ser o mais simples possível</a:t>
            </a:r>
            <a:r>
              <a:rPr lang="pt-BR" sz="1400"/>
              <a:t>, mas não tão simples assim. Esse princípio contribui para um sistema mais fácil de compreender e manter. Isso não significa que características, até mesmo as internas, devam ser descartadas em nome da simplicidade.</a:t>
            </a:r>
            <a:endParaRPr sz="1400"/>
          </a:p>
          <a:p>
            <a:pPr indent="457200" lvl="0" marL="0" rtl="0" algn="just">
              <a:spcBef>
                <a:spcPts val="1200"/>
              </a:spcBef>
              <a:spcAft>
                <a:spcPts val="1200"/>
              </a:spcAft>
              <a:buNone/>
            </a:pPr>
            <a:r>
              <a:rPr lang="pt-BR" sz="1400"/>
              <a:t>De fato, frequentemente os projetos mais elegantes são os mais simples, o que não significa “</a:t>
            </a:r>
            <a:r>
              <a:rPr b="1" lang="pt-BR" sz="1400"/>
              <a:t>rápido e malfeito</a:t>
            </a:r>
            <a:r>
              <a:rPr lang="pt-BR" sz="1400"/>
              <a:t>” — na realidade, simplificar exige muita análise e trabalho durante as iterações, sendo que o resultado será um software de fácil manutenção e menos propenso a erros.</a:t>
            </a:r>
            <a:endParaRPr sz="1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Terceiro princípio: mantenha a visão</a:t>
            </a:r>
            <a:endParaRPr/>
          </a:p>
        </p:txBody>
      </p:sp>
      <p:sp>
        <p:nvSpPr>
          <p:cNvPr id="473" name="Google Shape;473;p74"/>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400"/>
              <a:t>Uma visão clara é essencial para o sucesso. Sem ela, um projeto se torna ambíguo. Sem uma integridade conceitual, corre-se o risco de transformar o projeto numa colcha de retalhos de projetos incompatíveis, unidos por parafusos inadequados... Comprometer a visão arquitetônica de um sistema de software debilita e até poderá destruir sistemas bem projetados.</a:t>
            </a:r>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Quarto princípio: o que um produz outros consomem</a:t>
            </a:r>
            <a:endParaRPr/>
          </a:p>
        </p:txBody>
      </p:sp>
      <p:sp>
        <p:nvSpPr>
          <p:cNvPr id="479" name="Google Shape;479;p75"/>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400"/>
              <a:t>Raramente um sistema de software de força industrial é construído e utilizado de forma isolada. De uma maneira ou de outra, alguém mais irá usar, manter, documentar ou, de alguma forma, dependerá da capacidade de entender seu sistema. Portanto, </a:t>
            </a:r>
            <a:r>
              <a:rPr b="1" lang="pt-BR" sz="1400"/>
              <a:t>sempre especifique, projete e implemente ciente de que alguém mais terá de entender o que você está fazendo</a:t>
            </a:r>
            <a:r>
              <a:rPr lang="pt-BR" sz="1400"/>
              <a:t>.</a:t>
            </a:r>
            <a:endParaRPr sz="1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Quinto princípio: esteja aberto para o futuro</a:t>
            </a:r>
            <a:endParaRPr/>
          </a:p>
        </p:txBody>
      </p:sp>
      <p:sp>
        <p:nvSpPr>
          <p:cNvPr id="485" name="Google Shape;485;p76"/>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Um sistema com tempo de vida mais longo tem mais valor. Nos ambientes computacionais de hoje, em que as especificações mudam de um instante para outro e as plataformas de hardware se tornam rapidamente obsoletas, a vida de um software, em geral, é medida em meses.</a:t>
            </a:r>
            <a:endParaRPr sz="1400"/>
          </a:p>
          <a:p>
            <a:pPr indent="457200" lvl="0" marL="0" rtl="0" algn="just">
              <a:spcBef>
                <a:spcPts val="1200"/>
              </a:spcBef>
              <a:spcAft>
                <a:spcPts val="1200"/>
              </a:spcAft>
              <a:buNone/>
            </a:pPr>
            <a:r>
              <a:rPr b="1" lang="pt-BR" sz="1400"/>
              <a:t>Jamais faça projetos limitados</a:t>
            </a:r>
            <a:r>
              <a:rPr lang="pt-BR" sz="1400"/>
              <a:t>, sempre pergunte “e se” e prepare-se para todas as possíveis respostas, criando sistemas que resolvam o problema geral, não apenas aquele específico. Isso muito provavelmente conduziria à reutilização de um sistema inteiro.</a:t>
            </a:r>
            <a:endParaRPr sz="14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Sexto princípio: planeje com antecedência, visando a reutilização</a:t>
            </a:r>
            <a:endParaRPr/>
          </a:p>
        </p:txBody>
      </p:sp>
      <p:sp>
        <p:nvSpPr>
          <p:cNvPr id="491" name="Google Shape;491;p77"/>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A reutilização economiza tempo e esforço. Alcançar um alto grau de reúso é indiscutivelmente a meta mais difícil de ser atingida ao se desenvolver um sistema de software. A reutilização de código e projetos tem sido proclamada como o maior benefício do uso de tecnologias orientadas a objetos, entretanto, o retorno desse investimento não é automático.</a:t>
            </a:r>
            <a:endParaRPr sz="1400"/>
          </a:p>
          <a:p>
            <a:pPr indent="457200" lvl="0" marL="0" rtl="0" algn="just">
              <a:spcBef>
                <a:spcPts val="1200"/>
              </a:spcBef>
              <a:spcAft>
                <a:spcPts val="1200"/>
              </a:spcAft>
              <a:buNone/>
            </a:pPr>
            <a:r>
              <a:rPr b="1" lang="pt-BR" sz="1400"/>
              <a:t>Planejar com antecedência para o </a:t>
            </a:r>
            <a:r>
              <a:rPr b="1" lang="pt-BR" sz="1400"/>
              <a:t>reuso</a:t>
            </a:r>
            <a:r>
              <a:rPr b="1" lang="pt-BR" sz="1400"/>
              <a:t> reduz o custo e aumenta o valor tanto dos componentes </a:t>
            </a:r>
            <a:r>
              <a:rPr b="1" lang="pt-BR" sz="1400"/>
              <a:t>reutilizáveis</a:t>
            </a:r>
            <a:r>
              <a:rPr b="1" lang="pt-BR" sz="1400"/>
              <a:t> quanto dos sistemas aos quais eles serão incorporados.</a:t>
            </a:r>
            <a:endParaRPr b="1" sz="14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Sétimo princípio: pense!</a:t>
            </a:r>
            <a:endParaRPr/>
          </a:p>
        </p:txBody>
      </p:sp>
      <p:sp>
        <p:nvSpPr>
          <p:cNvPr id="497" name="Google Shape;497;p78"/>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400"/>
              <a:t>Este último princípio é, provavelmente, aquele que é mais menosprezado. </a:t>
            </a:r>
            <a:r>
              <a:rPr b="1" lang="pt-BR" sz="1400"/>
              <a:t>Pensar bem e de forma clara antes de agir quase sempre produz melhores resultados.</a:t>
            </a:r>
            <a:endParaRPr b="1" sz="1400"/>
          </a:p>
          <a:p>
            <a:pPr indent="457200" lvl="0" marL="0" rtl="0" algn="just">
              <a:spcBef>
                <a:spcPts val="1200"/>
              </a:spcBef>
              <a:spcAft>
                <a:spcPts val="0"/>
              </a:spcAft>
              <a:buNone/>
            </a:pPr>
            <a:r>
              <a:rPr lang="pt-BR" sz="1400"/>
              <a:t>Quando se analisa alguma coisa, provavelmente esta sairá correta. Ganha-se também conhecimento de como fazer correto novamente. Se você realmente analisar algo e mesmo assim o fizer da forma errada, isso se tornará uma valiosa experiência. Um efeito colateral da análise é aprender a reconhecer quando não se sabe algo, e até que ponto poderá buscar o conhecimento.</a:t>
            </a:r>
            <a:endParaRPr sz="1400"/>
          </a:p>
          <a:p>
            <a:pPr indent="457200" lvl="0" marL="0" rtl="0" algn="just">
              <a:spcBef>
                <a:spcPts val="1200"/>
              </a:spcBef>
              <a:spcAft>
                <a:spcPts val="1200"/>
              </a:spcAft>
              <a:buNone/>
            </a:pPr>
            <a:r>
              <a:t/>
            </a:r>
            <a:endParaRPr b="1" sz="14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Exercicios</a:t>
            </a:r>
            <a:endParaRPr/>
          </a:p>
        </p:txBody>
      </p:sp>
      <p:sp>
        <p:nvSpPr>
          <p:cNvPr id="503" name="Google Shape;503;p79"/>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400"/>
              <a:t>Resolva os exercícios de 1-10 da lista de exercícios I.</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Definindo software</a:t>
            </a:r>
            <a:endParaRPr/>
          </a:p>
        </p:txBody>
      </p:sp>
      <p:sp>
        <p:nvSpPr>
          <p:cNvPr id="122" name="Google Shape;122;p19"/>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a:t>Características:</a:t>
            </a:r>
            <a:endParaRPr/>
          </a:p>
          <a:p>
            <a:pPr indent="-311150" lvl="0" marL="914400" rtl="0" algn="just">
              <a:spcBef>
                <a:spcPts val="1200"/>
              </a:spcBef>
              <a:spcAft>
                <a:spcPts val="0"/>
              </a:spcAft>
              <a:buSzPts val="1300"/>
              <a:buChar char="●"/>
            </a:pPr>
            <a:r>
              <a:rPr lang="pt-BR"/>
              <a:t>Software não “se desgasta”.</a:t>
            </a:r>
            <a:endParaRPr/>
          </a:p>
          <a:p>
            <a:pPr indent="-298450" lvl="1" marL="1371600" rtl="0" algn="just">
              <a:spcBef>
                <a:spcPts val="0"/>
              </a:spcBef>
              <a:spcAft>
                <a:spcPts val="0"/>
              </a:spcAft>
              <a:buSzPts val="1100"/>
              <a:buChar char="○"/>
            </a:pPr>
            <a:r>
              <a:rPr lang="pt-BR"/>
              <a:t>Software não é suscetível aos males ambientais que fazem com que o hardware se desgaste.</a:t>
            </a:r>
            <a:endParaRPr/>
          </a:p>
          <a:p>
            <a:pPr indent="-298450" lvl="1" marL="1371600" rtl="0" algn="just">
              <a:spcBef>
                <a:spcPts val="0"/>
              </a:spcBef>
              <a:spcAft>
                <a:spcPts val="0"/>
              </a:spcAft>
              <a:buSzPts val="1100"/>
              <a:buChar char="○"/>
            </a:pPr>
            <a:r>
              <a:rPr lang="pt-BR"/>
              <a:t>Não existem peças de reposição de software. </a:t>
            </a:r>
            <a:endParaRPr/>
          </a:p>
          <a:p>
            <a:pPr indent="-298450" lvl="1" marL="1371600" rtl="0" algn="just">
              <a:spcBef>
                <a:spcPts val="0"/>
              </a:spcBef>
              <a:spcAft>
                <a:spcPts val="0"/>
              </a:spcAft>
              <a:buSzPts val="1100"/>
              <a:buChar char="○"/>
            </a:pPr>
            <a:r>
              <a:rPr lang="pt-BR"/>
              <a:t>Cada defeito de software indica um erro no projeto ou no processo pelo qual o projeto foi traduzido em código de máquina executável.</a:t>
            </a:r>
            <a:endParaRPr/>
          </a:p>
          <a:p>
            <a:pPr indent="0" lvl="0" marL="0" rtl="0" algn="just">
              <a:spcBef>
                <a:spcPts val="1200"/>
              </a:spcBef>
              <a:spcAft>
                <a:spcPts val="1200"/>
              </a:spcAft>
              <a:buNone/>
            </a:pPr>
            <a:r>
              <a:t/>
            </a:r>
            <a:endParaRPr/>
          </a:p>
        </p:txBody>
      </p:sp>
      <p:pic>
        <p:nvPicPr>
          <p:cNvPr id="123" name="Google Shape;123;p19"/>
          <p:cNvPicPr preferRelativeResize="0"/>
          <p:nvPr/>
        </p:nvPicPr>
        <p:blipFill>
          <a:blip r:embed="rId3">
            <a:alphaModFix/>
          </a:blip>
          <a:stretch>
            <a:fillRect/>
          </a:stretch>
        </p:blipFill>
        <p:spPr>
          <a:xfrm>
            <a:off x="1966850" y="3010275"/>
            <a:ext cx="2940875" cy="2022825"/>
          </a:xfrm>
          <a:prstGeom prst="rect">
            <a:avLst/>
          </a:prstGeom>
          <a:noFill/>
          <a:ln>
            <a:noFill/>
          </a:ln>
        </p:spPr>
      </p:pic>
      <p:pic>
        <p:nvPicPr>
          <p:cNvPr id="124" name="Google Shape;124;p19"/>
          <p:cNvPicPr preferRelativeResize="0"/>
          <p:nvPr/>
        </p:nvPicPr>
        <p:blipFill>
          <a:blip r:embed="rId4">
            <a:alphaModFix/>
          </a:blip>
          <a:stretch>
            <a:fillRect/>
          </a:stretch>
        </p:blipFill>
        <p:spPr>
          <a:xfrm>
            <a:off x="5275512" y="3048660"/>
            <a:ext cx="2798814" cy="194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Definindo software</a:t>
            </a:r>
            <a:endParaRPr/>
          </a:p>
        </p:txBody>
      </p:sp>
      <p:sp>
        <p:nvSpPr>
          <p:cNvPr id="130" name="Google Shape;130;p20"/>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a:t>Características:</a:t>
            </a:r>
            <a:endParaRPr/>
          </a:p>
          <a:p>
            <a:pPr indent="-311150" lvl="0" marL="914400" rtl="0" algn="just">
              <a:spcBef>
                <a:spcPts val="1200"/>
              </a:spcBef>
              <a:spcAft>
                <a:spcPts val="0"/>
              </a:spcAft>
              <a:buSzPts val="1300"/>
              <a:buChar char="●"/>
            </a:pPr>
            <a:r>
              <a:rPr lang="pt-BR"/>
              <a:t>Embora a indústria caminhe para a construção com base em componentes, a maioria dos softwares continua a ser construída de forma personalizada (sob encomenda).</a:t>
            </a:r>
            <a:endParaRPr/>
          </a:p>
          <a:p>
            <a:pPr indent="-298450" lvl="1" marL="1371600" rtl="0" algn="just">
              <a:spcBef>
                <a:spcPts val="0"/>
              </a:spcBef>
              <a:spcAft>
                <a:spcPts val="0"/>
              </a:spcAft>
              <a:buSzPts val="1100"/>
              <a:buChar char="○"/>
            </a:pPr>
            <a:r>
              <a:rPr lang="pt-BR"/>
              <a:t>À medida que a disciplina da engenharia evolui, uma coleção de componentes de projeto padronizados é criada.</a:t>
            </a:r>
            <a:endParaRPr/>
          </a:p>
          <a:p>
            <a:pPr indent="-298450" lvl="1" marL="1371600" rtl="0" algn="just">
              <a:spcBef>
                <a:spcPts val="0"/>
              </a:spcBef>
              <a:spcAft>
                <a:spcPts val="0"/>
              </a:spcAft>
              <a:buSzPts val="1100"/>
              <a:buChar char="○"/>
            </a:pPr>
            <a:r>
              <a:rPr lang="pt-BR"/>
              <a:t>Um componente de software deve ser projetado e implementado de modo que possa ser reutilizado em muitos programas diferentes.</a:t>
            </a:r>
            <a:endParaRPr/>
          </a:p>
          <a:p>
            <a:pPr indent="0" lvl="0" marL="0" rtl="0" algn="just">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Campos de aplicação de software</a:t>
            </a:r>
            <a:endParaRPr/>
          </a:p>
        </p:txBody>
      </p:sp>
      <p:sp>
        <p:nvSpPr>
          <p:cNvPr id="136" name="Google Shape;136;p21"/>
          <p:cNvSpPr txBox="1"/>
          <p:nvPr>
            <p:ph idx="1" type="body"/>
          </p:nvPr>
        </p:nvSpPr>
        <p:spPr>
          <a:xfrm>
            <a:off x="729450" y="2078875"/>
            <a:ext cx="7688700" cy="2357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pt-BR"/>
              <a:t>Pode-se dividir em sete grandes categorias:</a:t>
            </a:r>
            <a:endParaRPr/>
          </a:p>
          <a:p>
            <a:pPr indent="-311150" lvl="0" marL="457200" rtl="0" algn="just">
              <a:spcBef>
                <a:spcPts val="1200"/>
              </a:spcBef>
              <a:spcAft>
                <a:spcPts val="0"/>
              </a:spcAft>
              <a:buSzPts val="1300"/>
              <a:buChar char="●"/>
            </a:pPr>
            <a:r>
              <a:rPr lang="pt-BR"/>
              <a:t>Software de sistema</a:t>
            </a:r>
            <a:endParaRPr/>
          </a:p>
          <a:p>
            <a:pPr indent="-311150" lvl="0" marL="457200" rtl="0" algn="just">
              <a:spcBef>
                <a:spcPts val="0"/>
              </a:spcBef>
              <a:spcAft>
                <a:spcPts val="0"/>
              </a:spcAft>
              <a:buSzPts val="1300"/>
              <a:buChar char="●"/>
            </a:pPr>
            <a:r>
              <a:rPr lang="pt-BR"/>
              <a:t>Software de aplicação</a:t>
            </a:r>
            <a:endParaRPr/>
          </a:p>
          <a:p>
            <a:pPr indent="-311150" lvl="0" marL="457200" rtl="0" algn="just">
              <a:spcBef>
                <a:spcPts val="0"/>
              </a:spcBef>
              <a:spcAft>
                <a:spcPts val="0"/>
              </a:spcAft>
              <a:buSzPts val="1300"/>
              <a:buChar char="●"/>
            </a:pPr>
            <a:r>
              <a:rPr lang="pt-BR"/>
              <a:t>Software científico/de engenharia</a:t>
            </a:r>
            <a:endParaRPr/>
          </a:p>
          <a:p>
            <a:pPr indent="-311150" lvl="0" marL="457200" rtl="0" algn="just">
              <a:spcBef>
                <a:spcPts val="0"/>
              </a:spcBef>
              <a:spcAft>
                <a:spcPts val="0"/>
              </a:spcAft>
              <a:buSzPts val="1300"/>
              <a:buChar char="●"/>
            </a:pPr>
            <a:r>
              <a:rPr lang="pt-BR"/>
              <a:t>Software embutido</a:t>
            </a:r>
            <a:endParaRPr/>
          </a:p>
          <a:p>
            <a:pPr indent="-311150" lvl="0" marL="457200" rtl="0" algn="just">
              <a:spcBef>
                <a:spcPts val="0"/>
              </a:spcBef>
              <a:spcAft>
                <a:spcPts val="0"/>
              </a:spcAft>
              <a:buSzPts val="1300"/>
              <a:buChar char="●"/>
            </a:pPr>
            <a:r>
              <a:rPr lang="pt-BR"/>
              <a:t>Software para linha de produtos</a:t>
            </a:r>
            <a:endParaRPr/>
          </a:p>
          <a:p>
            <a:pPr indent="-311150" lvl="0" marL="457200" rtl="0" algn="just">
              <a:spcBef>
                <a:spcPts val="0"/>
              </a:spcBef>
              <a:spcAft>
                <a:spcPts val="0"/>
              </a:spcAft>
              <a:buSzPts val="1300"/>
              <a:buChar char="●"/>
            </a:pPr>
            <a:r>
              <a:rPr lang="pt-BR"/>
              <a:t>Aplicações para a Web</a:t>
            </a:r>
            <a:endParaRPr/>
          </a:p>
          <a:p>
            <a:pPr indent="-311150" lvl="0" marL="457200" rtl="0" algn="just">
              <a:spcBef>
                <a:spcPts val="0"/>
              </a:spcBef>
              <a:spcAft>
                <a:spcPts val="0"/>
              </a:spcAft>
              <a:buSzPts val="1300"/>
              <a:buChar char="●"/>
            </a:pPr>
            <a:r>
              <a:rPr lang="pt-BR"/>
              <a:t>Software de inteligência artificial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