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aleway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regular.fntdata"/><Relationship Id="rId47" Type="http://schemas.openxmlformats.org/officeDocument/2006/relationships/slide" Target="slides/slide42.xml"/><Relationship Id="rId49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boldItalic.fntdata"/><Relationship Id="rId50" Type="http://schemas.openxmlformats.org/officeDocument/2006/relationships/font" Target="fonts/Raleway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6.xml"/><Relationship Id="rId55" Type="http://schemas.openxmlformats.org/officeDocument/2006/relationships/font" Target="fonts/Lato-boldItalic.fntdata"/><Relationship Id="rId10" Type="http://schemas.openxmlformats.org/officeDocument/2006/relationships/slide" Target="slides/slide5.xml"/><Relationship Id="rId54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d762aaad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d762aaad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d762aaad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d762aaad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d762aaad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d762aaad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dd762aaad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dd762aaad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d762aaad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d762aaad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d762aaad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d762aaad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d762aaad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dd762aaad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d762aaad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d762aaad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dd762aaad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dd762aaad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dd762aaadb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dd762aaad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d762aaad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d762aaad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d762aaad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d762aaad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d762aaad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dd762aaad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dd762aaad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dd762aaad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d762aaad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dd762aaad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d762aaad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dd762aaad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d762aaadb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dd762aaadb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d762aaad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d762aaad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dd762aaad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dd762aaad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Embora a prototipação possa ser utilizada como um modelo de processo isolado (stand- -alone process) é mais comumente utilizada como uma técnica passível de ser implementada no contexto de qualquer um dos modelos de processo citados neste capítulo. Independentemente da forma como é aplicado, quando os requisitos estão obscuros, o paradigma da prototipação auxilia os interessados a compreender melhor o que está para ser construído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sua forma ideal, o protótipo atua como um mecanismo para identificar os requisitos do software. Caso seja necessário desenvolver um protótipo operacional, pode-se utilizar partes de programas existentes ou aplicar ferramentas (por exemplo, geradores de relatórios e gerenciadores de janelas) que possibilitem gerar rapidamente tais programas operacionais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dd762aaadb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dd762aaadb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informados que o produto deve ser reconstruído para que altos níveis de qualidade possam ser mantidos, os interessados protestam e solicitam que “umas poucas correções” sejam feitas para tornar o protótipo um produto operacional. Frequentemente, a gerência do desenvolvimento de software aceita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dd762aaadb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dd762aaadb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sistema operacional ou linguagem de programação inapropriados podem ser utilizados simplesmente porque se encontram à disposição e são conhecidos; um algoritmo ineficiente pode ser implementado simplesmente para demonstrar capacidade. Após um tempo, pode-se acomodar com tais escolhas e esquecer todas as razões pelas quais eram inapropriadas. Uma escolha longe da ideal acaba se tornando parte integrante do sistema.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d762aaad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d762aaad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dd762aaadb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dd762aaadb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d762aaadb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dd762aaad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dd762aaad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dd762aaad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d762aaadb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d762aaadb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dd762aaadb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dd762aaadb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dd762aaadb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dd762aaadb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dd762aaadb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dd762aaadb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dd762aaadb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dd762aaadb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modelo de desenvolvimento baseado em componentes conduz ao reúso do software e a reusabilidade proporciona uma série de benefícios mensuráveis aos engenheiros de software. A equipe de engenharia de software pode conseguir uma redução no tempo do ciclo de desenvolvimento, bem como uma redução no custo do projeto, caso a reutilização de componentes se torne parte de sua cultura. 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dd762aaadb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dd762aaadb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dd762aaad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dd762aaad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d762aaad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d762aaad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dd762aaadb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dd762aaadb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dd762aaadb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dd762aaadb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dd762aaadb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dd762aaadb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d762aaad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d762aaad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d762aaad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dd762aaad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d762aaad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dd762aaad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d762aaad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d762aaad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d762aaad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d762aaad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de Processo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32177" y="30861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Herysson R. Figueiredo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herysson.figueiredo@ufn.edu.br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Processo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Um </a:t>
            </a:r>
            <a:r>
              <a:rPr b="1" lang="pt-BR" sz="1800"/>
              <a:t>fluxo de processo linear</a:t>
            </a:r>
            <a:r>
              <a:rPr lang="pt-BR" sz="1800"/>
              <a:t> executa cada uma das cinco atividades metodológicas em sequência, começando com a de comunicação e culminando com a do emprego.</a:t>
            </a:r>
            <a:endParaRPr sz="1800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913" y="3343200"/>
            <a:ext cx="52101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Processo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Um </a:t>
            </a:r>
            <a:r>
              <a:rPr b="1" lang="pt-BR" sz="1800"/>
              <a:t>fluxo de processo iterativo</a:t>
            </a:r>
            <a:r>
              <a:rPr lang="pt-BR" sz="1800"/>
              <a:t> repete uma ou mais das atividades antes de prosseguir para a seguinte.</a:t>
            </a:r>
            <a:endParaRPr sz="180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825" y="3109725"/>
            <a:ext cx="4795952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Processo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Um f</a:t>
            </a:r>
            <a:r>
              <a:rPr b="1" lang="pt-BR" sz="1800"/>
              <a:t>luxo de processo evolucionário</a:t>
            </a:r>
            <a:r>
              <a:rPr lang="pt-BR" sz="1800"/>
              <a:t> executa as atividades de uma forma “circular”. Cada volta pelas cinco atividades conduz a uma versão mais completa do software.</a:t>
            </a:r>
            <a:endParaRPr sz="1800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38" y="3252338"/>
            <a:ext cx="38195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Processo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Um </a:t>
            </a:r>
            <a:r>
              <a:rPr b="1" lang="pt-BR" sz="1800"/>
              <a:t>fluxo de processo paralelo</a:t>
            </a:r>
            <a:r>
              <a:rPr lang="pt-BR" sz="1800"/>
              <a:t> executa uma ou mais atividades em paralelo com outras atividades (por exemplo, a modelagem para um aspecto do software poderia ser executada em paralelo com a construção de um outro aspecto do software).</a:t>
            </a:r>
            <a:endParaRPr sz="1800"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363" y="3147425"/>
            <a:ext cx="33051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de Processos Prescritivos (Tradicionais)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modelo cascata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O modelo </a:t>
            </a:r>
            <a:r>
              <a:rPr b="1" lang="pt-BR" sz="1800"/>
              <a:t>cascata</a:t>
            </a:r>
            <a:r>
              <a:rPr lang="pt-BR" sz="1800"/>
              <a:t>, algumas vezes chamado ciclo de vida clássico, sugere uma abordagem sequencial e sistemática para o desenvolvimento de software, começando com o levantamento de necessidades por parte do cliente, avançando pelas fases de planejamento, modelagem, construção, emprego e culminando no suporte contínuo do software concluído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modelo cascata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O modelo </a:t>
            </a:r>
            <a:r>
              <a:rPr b="1" lang="pt-BR" sz="1800"/>
              <a:t>cascata</a:t>
            </a:r>
            <a:r>
              <a:rPr lang="pt-BR" sz="1800"/>
              <a:t>, algumas vezes chamado ciclo de vida clássico, sugere uma abordagem sequencial e sistemática para o desenvolvimento de software, começando com o levantamento de necessidades por parte do cliente, avançando pelas fases de planejamento, modelagem, construção, emprego e culminando no suporte contínuo do software concluído</a:t>
            </a:r>
            <a:endParaRPr sz="1800"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00" y="2129276"/>
            <a:ext cx="8132274" cy="15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modelo V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O </a:t>
            </a:r>
            <a:r>
              <a:rPr b="1" lang="pt-BR" sz="1800"/>
              <a:t>modelo V</a:t>
            </a:r>
            <a:r>
              <a:rPr lang="pt-BR" sz="1800"/>
              <a:t>  descreve a relação entre ações de </a:t>
            </a:r>
            <a:r>
              <a:rPr b="1" lang="pt-BR" sz="1800"/>
              <a:t>garantia da qualidade</a:t>
            </a:r>
            <a:r>
              <a:rPr lang="pt-BR" sz="1800"/>
              <a:t> e as ações associadas à comunicação, modelagem e atividades de construção iniciais. À medida que a equipe de software desce em direção ao lado esquerdo do V, os requisitos básicos do problema são refinados em representações progressivamente cada vez mais detalhadas e técnicas do problema e de sua solução.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modelo V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4620900" cy="27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 Uma vez que o código tenha sido gerado, a equipe se desloca para cima, no lado direito do V, realizando basicamente uma série de testes (ações de garantia da qualidade) que validem cada um dos modelos criados à medida que a equipe se desloca para baixo, no lado esquerdo do V</a:t>
            </a:r>
            <a:endParaRPr sz="1800"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225" y="802650"/>
            <a:ext cx="3793775" cy="39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Problemas às vezes encontrados quando se aplica o modelo cascata, temos: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Projetos reais raramente seguem o fluxo sequencial que o modelo propõe. Embora o modelo linear possa conter iterações, ele o faz indiretamente. Como consequência, mudanças podem provocar confusão à medida que a equipe de projeto prossegue;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Modelos de Processo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Modelo de Processo Genérico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Modelos de Processo Prescritivo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Modelos de Processo Especificado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Processo Unificado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Problemas às vezes encontrados quando se aplica o modelo cascata, temos: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Frequentemente, é difícil para o cliente estabelecer explicitamente todas as necessidades. O modelo cascata requer isso e tem dificuldade para adequar a incerteza natural que existe no início de muitos projetos;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Problemas às vezes encontrados quando se aplica o modelo cascata, temos: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 cliente deve ter paciência. Uma versão operacional do(s) programa(s) não estará disponível antes de estarmos próximos do final do projeto. Um erro grave, se não detectado até o programa operacional ser revisto, pode ser desastroso.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de processo incremental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O </a:t>
            </a:r>
            <a:r>
              <a:rPr b="1" lang="pt-BR" sz="1800"/>
              <a:t>modelo incremental</a:t>
            </a:r>
            <a:r>
              <a:rPr lang="pt-BR" sz="1800"/>
              <a:t> combina elementos dos fluxos de processos </a:t>
            </a:r>
            <a:r>
              <a:rPr b="1" lang="pt-BR" sz="1800"/>
              <a:t>lineares</a:t>
            </a:r>
            <a:r>
              <a:rPr lang="pt-BR" sz="1800"/>
              <a:t> e </a:t>
            </a:r>
            <a:r>
              <a:rPr b="1" lang="pt-BR" sz="1800"/>
              <a:t>paralelos</a:t>
            </a:r>
            <a:r>
              <a:rPr lang="pt-BR" sz="1800"/>
              <a:t>, o modelo incremental aplica </a:t>
            </a:r>
            <a:r>
              <a:rPr b="1" lang="pt-BR" sz="1800"/>
              <a:t>sequências lineares</a:t>
            </a:r>
            <a:r>
              <a:rPr lang="pt-BR" sz="1800"/>
              <a:t>, de forma escalonada, à medida que o tempo vai avançando. Cada sequência linear gera “incrementais” (entregáveis/aprovados/liberados)</a:t>
            </a:r>
            <a:r>
              <a:rPr lang="pt-BR" sz="1800"/>
              <a:t> do software.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de processo incremental</a:t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279" y="1958575"/>
            <a:ext cx="5631445" cy="31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 </a:t>
            </a:r>
            <a:r>
              <a:rPr lang="pt-BR"/>
              <a:t>Modelos de processo evolucionário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Modelos evolucionários são iterativos. Apresentam características que possibilitam desenvolver versões cada vez mais completas do software. Nos parágrafos seguintes, são apresentados dois modelos comuns em processos evolucionários.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Prototipação</a:t>
            </a:r>
            <a:endParaRPr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O paradigma da </a:t>
            </a:r>
            <a:r>
              <a:rPr b="1" lang="pt-BR" sz="1800"/>
              <a:t>prototipação</a:t>
            </a:r>
            <a:r>
              <a:rPr lang="pt-BR" sz="1800"/>
              <a:t> começa com a comunicação. Faz-se uma reunião com os envolvidos para definir os objetivos gerais do software, identificar quais requisitos já são conhecidos e esquematizar quais áreas necessitam, obrigatoriamente, de uma definição mais ampla . Uma iteração de prototipação é planejada rapidamente e ocorre a modelagem (na forma de um “</a:t>
            </a:r>
            <a:r>
              <a:rPr b="1" lang="pt-BR" sz="1800"/>
              <a:t>projeto rápido</a:t>
            </a:r>
            <a:r>
              <a:rPr lang="pt-BR" sz="1800"/>
              <a:t>”)</a:t>
            </a:r>
            <a:endParaRPr sz="1800"/>
          </a:p>
        </p:txBody>
      </p:sp>
      <p:sp>
        <p:nvSpPr>
          <p:cNvPr id="239" name="Google Shape;239;p37"/>
          <p:cNvSpPr txBox="1"/>
          <p:nvPr/>
        </p:nvSpPr>
        <p:spPr>
          <a:xfrm>
            <a:off x="992100" y="4255075"/>
            <a:ext cx="716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Um projeto rápido se concentra em uma representação daqueles aspectos do software que serão visíveis aos usuários finais (por exemplo, o layout da interface com o usuário ou os formatos de exibição na tela).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Prototipação</a:t>
            </a:r>
            <a:endParaRPr/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O projeto rápido leva à construção de um </a:t>
            </a:r>
            <a:r>
              <a:rPr b="1" lang="pt-BR" sz="1800"/>
              <a:t>protótipo</a:t>
            </a:r>
            <a:r>
              <a:rPr lang="pt-BR" sz="1800"/>
              <a:t>, que é empregado e avaliado pelos envolvidos, que fornecerão um retorno (</a:t>
            </a:r>
            <a:r>
              <a:rPr b="1" i="1" lang="pt-BR" sz="1800"/>
              <a:t>feedback</a:t>
            </a:r>
            <a:r>
              <a:rPr lang="pt-BR" sz="1800"/>
              <a:t>), que servirá para </a:t>
            </a:r>
            <a:r>
              <a:rPr b="1" lang="pt-BR" sz="1800"/>
              <a:t>aprimorar os requisitos</a:t>
            </a:r>
            <a:r>
              <a:rPr lang="pt-BR" sz="1800"/>
              <a:t>. A iteração ocorre conforme se ajusta o protótipo às necessidades de vários interessados e, ao mesmo tempo, possibilita a melhor compreensão das necessidades que devem ser atendidas.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Prototipação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52" name="Google Shape;2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088" y="1421938"/>
            <a:ext cx="383857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</a:t>
            </a:r>
            <a:endParaRPr/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 prototipação pode ser problemática pelas seguintes razões: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Os interessados enxergam o que parece ser uma versão operacional do software, ignorando que o protótipo é mantido de forma não organizada e que, na pressa de fazer com que ele se torne operacional, não se considera a qualidade global do software, nem sua manutenção a longo prazo. 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</a:t>
            </a:r>
            <a:endParaRPr/>
          </a:p>
        </p:txBody>
      </p:sp>
      <p:sp>
        <p:nvSpPr>
          <p:cNvPr id="264" name="Google Shape;264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 prototipação pode ser problemática pelas seguintes razões: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 engenheiro de software, com frequência, assume compromissos de implementação para conseguir que o protótipo entre em operação rapidamente.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Quando se trabalha na elaboração de um produto ou sistema, é importante seguir uma série de passos previsíveis — um roteiro que ajude a criar um resultado de alta qualidade e dentro do prazo estabelecido. O roteiro é denominado “processo de software”.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Espiral</a:t>
            </a:r>
            <a:endParaRPr/>
          </a:p>
        </p:txBody>
      </p:sp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Originalmente proposto por Barry Boehm, o modelo espiral é um modelo de processo de software evolucionário que acopla a natureza iterativa da prototipação com os aspectos sistemáticos e controlados do modelo cascata. Fornece potencial para o rápido desenvolvimento de versões cada vez mais completas do software.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Espiral</a:t>
            </a:r>
            <a:endParaRPr/>
          </a:p>
        </p:txBody>
      </p:sp>
      <p:sp>
        <p:nvSpPr>
          <p:cNvPr id="276" name="Google Shape;276;p43"/>
          <p:cNvSpPr txBox="1"/>
          <p:nvPr>
            <p:ph idx="1" type="body"/>
          </p:nvPr>
        </p:nvSpPr>
        <p:spPr>
          <a:xfrm>
            <a:off x="729450" y="2078875"/>
            <a:ext cx="3842700" cy="28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O modelo espiral de desenvolvimento é um gerador de modelos de processos dirigidos a riscos e é utilizado para guiar a engenharia de sistemas intensivos de software, que ocorre de forma concorrente e tem múltiplos envolvidos.</a:t>
            </a:r>
            <a:endParaRPr sz="1800"/>
          </a:p>
        </p:txBody>
      </p:sp>
      <p:pic>
        <p:nvPicPr>
          <p:cNvPr id="277" name="Google Shape;2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300" y="1736075"/>
            <a:ext cx="4538700" cy="29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</a:t>
            </a:r>
            <a:endParaRPr/>
          </a:p>
        </p:txBody>
      </p:sp>
      <p:sp>
        <p:nvSpPr>
          <p:cNvPr id="283" name="Google Shape;283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</a:t>
            </a:r>
            <a:r>
              <a:rPr b="1" lang="pt-BR" sz="1800"/>
              <a:t>modelo espiral</a:t>
            </a:r>
            <a:r>
              <a:rPr lang="pt-BR" sz="1800"/>
              <a:t> </a:t>
            </a:r>
            <a:r>
              <a:rPr lang="pt-BR" sz="1800"/>
              <a:t>pode ser problemática pelas seguintes razões: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Pode ser difícil convencer os clientes (particularmente em situações contratuais) de que a abordagem evolucionária é controlável;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Ela exige considerável especialização na avaliação de riscos e depende dessa especialização para seu sucesso;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Se um risco muito importante não for descoberto e administrado, indubitavelmente ocorrerão problemas.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Concorrente</a:t>
            </a:r>
            <a:endParaRPr/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O </a:t>
            </a:r>
            <a:r>
              <a:rPr b="1" lang="pt-BR" sz="1800"/>
              <a:t>modelo de desenvolvimento concorrente</a:t>
            </a:r>
            <a:r>
              <a:rPr lang="pt-BR" sz="1800"/>
              <a:t>, algumas vezes denominado engenharia concorrente, possibilita à equipe de software representar elementos concorrentes e iterativos de qualquer um dos modelos de processos descritos neste capítulo. Por exemplo, a atividade de modelagem definida para o modelo espiral é realizada invocando uma ou mais das seguintes ações de engenharia de software: prototipagem, análise e projeto.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Concorrente</a:t>
            </a:r>
            <a:endParaRPr/>
          </a:p>
        </p:txBody>
      </p:sp>
      <p:sp>
        <p:nvSpPr>
          <p:cNvPr id="295" name="Google Shape;295;p46"/>
          <p:cNvSpPr txBox="1"/>
          <p:nvPr>
            <p:ph idx="1" type="body"/>
          </p:nvPr>
        </p:nvSpPr>
        <p:spPr>
          <a:xfrm>
            <a:off x="729450" y="2078875"/>
            <a:ext cx="48738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 figura ao lado mostra um esquema de uma atividade da engenharia de software, dentro da</a:t>
            </a:r>
            <a:r>
              <a:rPr b="1" lang="pt-BR" sz="1800"/>
              <a:t> </a:t>
            </a:r>
            <a:r>
              <a:rPr lang="pt-BR" sz="1800"/>
              <a:t>atividade de</a:t>
            </a:r>
            <a:r>
              <a:rPr b="1" lang="pt-BR" sz="1800"/>
              <a:t> modelagem</a:t>
            </a:r>
            <a:r>
              <a:rPr lang="pt-BR" sz="1800"/>
              <a:t>, usando uma abordagem de </a:t>
            </a:r>
            <a:r>
              <a:rPr b="1" lang="pt-BR" sz="1800"/>
              <a:t>modelagem </a:t>
            </a:r>
            <a:r>
              <a:rPr lang="pt-BR" sz="1800"/>
              <a:t>concorrente.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Similarmente, outras atividades, ações ou tarefas (por exemplo, </a:t>
            </a:r>
            <a:r>
              <a:rPr b="1" lang="pt-BR" sz="1800"/>
              <a:t>comunicação</a:t>
            </a:r>
            <a:r>
              <a:rPr lang="pt-BR" sz="1800"/>
              <a:t> ou </a:t>
            </a:r>
            <a:r>
              <a:rPr b="1" lang="pt-BR" sz="1800"/>
              <a:t>construção</a:t>
            </a:r>
            <a:r>
              <a:rPr lang="pt-BR" sz="1800"/>
              <a:t>) podem ser representadas de maneira análoga. Todas as atividades de engenharia de software existem </a:t>
            </a:r>
            <a:r>
              <a:rPr b="1" lang="pt-BR" sz="1800"/>
              <a:t>concorrentemente</a:t>
            </a:r>
            <a:r>
              <a:rPr lang="pt-BR" sz="1800"/>
              <a:t>, porém estão em diferentes estados.</a:t>
            </a:r>
            <a:endParaRPr sz="1800"/>
          </a:p>
        </p:txBody>
      </p:sp>
      <p:pic>
        <p:nvPicPr>
          <p:cNvPr id="296" name="Google Shape;2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250" y="604297"/>
            <a:ext cx="3508375" cy="44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de Processo Especializados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de Processo Especializados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Os modelos de processo especializado levam em conta muitas das características de um ou mais dos modelos tradicionais. Tais modelos tendem a ser aplicados quando se opta por uma abordagem de engenharia de software especializada ou definida de forma restrita.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baseado em componentes</a:t>
            </a:r>
            <a:endParaRPr/>
          </a:p>
        </p:txBody>
      </p:sp>
      <p:sp>
        <p:nvSpPr>
          <p:cNvPr id="313" name="Google Shape;313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O </a:t>
            </a:r>
            <a:r>
              <a:rPr b="1" lang="pt-BR" sz="1800"/>
              <a:t>modelo de desenvolvimento baseado em componentes</a:t>
            </a:r>
            <a:r>
              <a:rPr lang="pt-BR" sz="1800"/>
              <a:t> incorpora muitas das características do modelo espiral. É evolucionário em sua natureza, demandando uma abordagem iterativa para a criação de software. O modelo de desenvolvimento baseado em componentes desenvolve aplicações a partir de componentes de software pré-empacotados.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modelo de métodos formais</a:t>
            </a:r>
            <a:endParaRPr/>
          </a:p>
        </p:txBody>
      </p:sp>
      <p:sp>
        <p:nvSpPr>
          <p:cNvPr id="319" name="Google Shape;319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O </a:t>
            </a:r>
            <a:r>
              <a:rPr b="1" lang="pt-BR" sz="1800"/>
              <a:t>modelo de métodos formais</a:t>
            </a:r>
            <a:r>
              <a:rPr lang="pt-BR" sz="1800"/>
              <a:t> engloba um conjunto de atividades que conduzem à especificação matemática formal do software. Os métodos formais possibilitam especificar, desenvolver e verificar um sistema baseado em computador através da aplicação de uma notação matemática rigorosa. 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de </a:t>
            </a:r>
            <a:r>
              <a:rPr i="1" lang="pt-BR"/>
              <a:t>software</a:t>
            </a:r>
            <a:r>
              <a:rPr lang="pt-BR"/>
              <a:t> orientado a aspectos</a:t>
            </a:r>
            <a:endParaRPr/>
          </a:p>
        </p:txBody>
      </p:sp>
      <p:sp>
        <p:nvSpPr>
          <p:cNvPr id="325" name="Google Shape;325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O desenvolvimento de software orientado a aspectos AOSD, </a:t>
            </a:r>
            <a:r>
              <a:rPr i="1" lang="pt-BR" sz="1800"/>
              <a:t>Aspect-Oriented Software Development</a:t>
            </a:r>
            <a:r>
              <a:rPr lang="pt-BR" sz="1800"/>
              <a:t>), com frequência conhecido como programação orientada a aspectos (AOP, </a:t>
            </a:r>
            <a:r>
              <a:rPr i="1" lang="pt-BR" sz="1800"/>
              <a:t>Aspect-Oriented Programming</a:t>
            </a:r>
            <a:r>
              <a:rPr lang="pt-BR" sz="1800"/>
              <a:t>), é um paradigma de engenharia de software relativamente novo que oferece uma abordagem metodológica e de processos para definir, especificar, projetar e construir aspectos — “mecanismos além das sub-rotinas e herança para localizar a expressão de uma restrição cruzada” </a:t>
            </a:r>
            <a:endParaRPr sz="1800"/>
          </a:p>
        </p:txBody>
      </p:sp>
      <p:sp>
        <p:nvSpPr>
          <p:cNvPr id="326" name="Google Shape;326;p51"/>
          <p:cNvSpPr txBox="1"/>
          <p:nvPr/>
        </p:nvSpPr>
        <p:spPr>
          <a:xfrm>
            <a:off x="884375" y="4407700"/>
            <a:ext cx="75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Quando restrições cruzam múltiplas funções, recursos e informações do sistema, elas são, frequentemente, denominadas </a:t>
            </a:r>
            <a:r>
              <a:rPr b="1" lang="pt-BR">
                <a:latin typeface="Lato"/>
                <a:ea typeface="Lato"/>
                <a:cs typeface="Lato"/>
                <a:sym typeface="Lato"/>
              </a:rPr>
              <a:t>restrições cruzadas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Quem realiza?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Os engenheiros de software e seus gerentes adaptam o processo às suas necessidades e então o seguem. Os solicitantes do software têm um papel a desempenhar no processo de definição, construção e teste do software.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Processo Unificado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</a:t>
            </a:r>
            <a:r>
              <a:rPr lang="pt-BR"/>
              <a:t> Processo unificado</a:t>
            </a:r>
            <a:endParaRPr/>
          </a:p>
        </p:txBody>
      </p:sp>
      <p:sp>
        <p:nvSpPr>
          <p:cNvPr id="337" name="Google Shape;337;p53"/>
          <p:cNvSpPr txBox="1"/>
          <p:nvPr>
            <p:ph idx="1" type="body"/>
          </p:nvPr>
        </p:nvSpPr>
        <p:spPr>
          <a:xfrm>
            <a:off x="729450" y="2078875"/>
            <a:ext cx="52488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O </a:t>
            </a:r>
            <a:r>
              <a:rPr b="1" lang="pt-BR" sz="1800"/>
              <a:t>Processo Unificado</a:t>
            </a:r>
            <a:r>
              <a:rPr lang="pt-BR" sz="1800"/>
              <a:t> é uma tentativa de aproveitar os melhores recursos e características dos modelos tradicionais de processo de software, mas caracterizando-os de modo a implementar muitos dos melhores princípios do desenvolvimento ágil de software.</a:t>
            </a:r>
            <a:endParaRPr sz="1800"/>
          </a:p>
        </p:txBody>
      </p:sp>
      <p:pic>
        <p:nvPicPr>
          <p:cNvPr id="338" name="Google Shape;33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475" y="1933063"/>
            <a:ext cx="3165149" cy="255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344" name="Google Shape;344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BEZERRA, Eduardo. Princípios de análise e projeto de sistemas com UML. 2. ed. rev. atual. Rio de Janeiro, RJ: Campus, 2007. 369 p. 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LARMAN, Craig. Utilizando UML e padrões: uma introdução à análise e ao projeto orientados a objetos e ao desenvolvimento iterativo. 3. ed., reimpr. Porto Alegre: Bookman, 2007. 695 p. ISBN 978-85-60031-52-8 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WAZLAWICK, Raul Sidnei. Análise e projeto de sistemas de informação orientados a objetos. 2. ed. rev. e atual. Rio de Janeiro: Elsevier, 2011. 330 p. (Série SBC, Sociedade Brasileira de computação) ISBN 978-85-352-3916-4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PRESSMAN, Roger S. Engenharia de software. 6. ed. Rio de Janeiro, RJ: McGraw Hill, 2006. 720 p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ele é importante?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Porque propicia estabilidade, controle e organização para uma atividade que pode, sem controle, tornar-se bastante caótica. Entretanto, uma abordagem de engenharia de software moderna deve ser “ágil”. Deve demandar apenas atividades, controles e produtos de trabalho que sejam apropriados para a equipe do projeto e para o produto a ser produzido.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são as etapas envolvidas?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O processo adotado depende do software a ser desenvolvido. Um determinado processo pode ser apropriado para um software do sistema “aviônico” de uma aeronave, enquanto um processo totalmente diferente pode ser indicado para a criação de um site.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é o artefato?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Do ponto de vista de um engenheiro de software, os produtos de trabalho são os programas, os documentos e os dados produzidos em consequência das atividades e tarefas definidas pelo processo.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garantir que o trabalho foi feito corretamente?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Há muitos mecanismos de avaliação dos processos de software que possibilitam às organizações determinarem o nível de “maturidade” de seu processo de software. Entretanto, a qualidade, o cumprimento de prazos e a viabilidade a longo prazo do produto que se desenvolve são os melhores indicadores da eficácia do processo utilizado.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Processo Genérico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55671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Uma metodologia de processo genérica para engenharia de software estabelece cinco atividades metodológicas: </a:t>
            </a:r>
            <a:endParaRPr sz="1800"/>
          </a:p>
          <a:p>
            <a:pPr indent="-325755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pt-BR" sz="1800"/>
              <a:t>comunicação;</a:t>
            </a:r>
            <a:endParaRPr b="1" sz="1800"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 sz="1800"/>
              <a:t>planejamento;</a:t>
            </a:r>
            <a:endParaRPr b="1" sz="1800"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 sz="1800"/>
              <a:t> modelagem;</a:t>
            </a:r>
            <a:endParaRPr b="1" sz="1800"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 sz="1800"/>
              <a:t>construção;</a:t>
            </a:r>
            <a:endParaRPr b="1" sz="1800"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 sz="1800"/>
              <a:t>entrega.</a:t>
            </a:r>
            <a:endParaRPr b="1" sz="1800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701" y="502425"/>
            <a:ext cx="2764525" cy="46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