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y="5143500" cx="9144000"/>
  <p:notesSz cx="6858000" cy="9144000"/>
  <p:embeddedFontLst>
    <p:embeddedFont>
      <p:font typeface="Raleway"/>
      <p:regular r:id="rId49"/>
      <p:bold r:id="rId50"/>
      <p:italic r:id="rId51"/>
      <p:boldItalic r:id="rId52"/>
    </p:embeddedFont>
    <p:embeddedFont>
      <p:font typeface="Lato"/>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font" Target="fonts/Raleway-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aleway-italic.fntdata"/><Relationship Id="rId50" Type="http://schemas.openxmlformats.org/officeDocument/2006/relationships/font" Target="fonts/Raleway-bold.fntdata"/><Relationship Id="rId53" Type="http://schemas.openxmlformats.org/officeDocument/2006/relationships/font" Target="fonts/Lato-regular.fntdata"/><Relationship Id="rId52" Type="http://schemas.openxmlformats.org/officeDocument/2006/relationships/font" Target="fonts/Raleway-boldItalic.fntdata"/><Relationship Id="rId11" Type="http://schemas.openxmlformats.org/officeDocument/2006/relationships/slide" Target="slides/slide6.xml"/><Relationship Id="rId55" Type="http://schemas.openxmlformats.org/officeDocument/2006/relationships/font" Target="fonts/Lato-italic.fntdata"/><Relationship Id="rId10" Type="http://schemas.openxmlformats.org/officeDocument/2006/relationships/slide" Target="slides/slide5.xml"/><Relationship Id="rId54"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56" Type="http://schemas.openxmlformats.org/officeDocument/2006/relationships/font" Target="fonts/La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38b531d3c0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38b531d3c0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38b531d3c0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38b531d3c0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38b531d3c0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38b531d3c0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38b531d3c0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38b531d3c0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38b531d3c0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38b531d3c0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38b531d3c0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38b531d3c0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38b531d3c0_0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38b531d3c0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38b531d3c0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38b531d3c0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38b531d3c0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38b531d3c0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38b531d3c0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38b531d3c0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38b531d3c0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38b531d3c0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38b531d3c0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38b531d3c0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38b531d3c0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38b531d3c0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38b531d3c0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38b531d3c0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38b531d3c0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38b531d3c0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38b531d3c0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38b531d3c0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38b531d3c0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38b531d3c0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38b531d3c0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38b531d3c0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38b531d3c0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38b531d3c0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38b531d3c0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38b531d3c0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38b531d3c0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38b531d3c0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38b531d3c0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38b531d3c0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38b531d3c0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38b531d3c0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38b531d3c0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38b531d3c0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38b531d3c0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38b531d3c0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38b531d3c0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38b531d3c0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38b531d3c0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38b531d3c0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38b531d3c0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38b531d3c0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38b531d3c0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38b531d3c0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38b531d3c0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38b531d3c0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38b531d3c0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38b531d3c0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38b531d3c0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38b531d3c0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38b531d3c0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38b531d3c0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38b531d3c0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38b531d3c0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38b531d3c0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38b531d3c0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38b531d3c0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38b531d3c0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38b531d3c0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38b531d3c0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38b531d3c0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38b531d3c0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38b531d3c0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38b531d3c0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38b531d3c0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38b531d3c0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38b531d3c0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38b531d3c0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38b531d3c0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38b531d3c0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pt-BR"/>
              <a:t>Rational Unified Process </a:t>
            </a:r>
            <a:r>
              <a:rPr lang="pt-BR"/>
              <a:t>(RUP)</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pt-BR"/>
              <a:t>Herysson R. Figueiredo</a:t>
            </a:r>
            <a:endParaRPr/>
          </a:p>
          <a:p>
            <a:pPr indent="0" lvl="0" marL="0" rtl="0" algn="l">
              <a:spcBef>
                <a:spcPts val="0"/>
              </a:spcBef>
              <a:spcAft>
                <a:spcPts val="0"/>
              </a:spcAft>
              <a:buNone/>
            </a:pPr>
            <a:r>
              <a:rPr lang="pt-BR"/>
              <a:t>herysson.figueiredo@ufn.edu.br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00"/>
              <a:t>Processos</a:t>
            </a:r>
            <a:endParaRPr sz="2400"/>
          </a:p>
        </p:txBody>
      </p:sp>
      <p:sp>
        <p:nvSpPr>
          <p:cNvPr id="141" name="Google Shape;141;p22"/>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0" lvl="0" marL="0" rtl="0" algn="just">
              <a:spcBef>
                <a:spcPts val="0"/>
              </a:spcBef>
              <a:spcAft>
                <a:spcPts val="1200"/>
              </a:spcAft>
              <a:buNone/>
            </a:pPr>
            <a:r>
              <a:rPr b="1" lang="pt-BR" sz="1700"/>
              <a:t>Processos</a:t>
            </a:r>
            <a:r>
              <a:rPr lang="pt-BR" sz="1700"/>
              <a:t> devem incluir atividades para lidar com as mudanças. Podem envolver uma fase de prototipação, que ajuda a evitar más decisões sobre os requisitos e projeto. Processos podem ser estruturados para o desenvolvimento e a entrega iterativos, de forma que mudanças possam ser feitas sem afetar o sistema como um todo.</a:t>
            </a:r>
            <a:endParaRPr sz="1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729450" y="1322450"/>
            <a:ext cx="7688400" cy="1518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pt-BR"/>
              <a:t>R</a:t>
            </a:r>
            <a:r>
              <a:rPr i="1" lang="pt-BR"/>
              <a:t>ational Unified Process </a:t>
            </a:r>
            <a:r>
              <a:rPr lang="pt-BR"/>
              <a:t>- RUP</a:t>
            </a:r>
            <a:endParaRPr/>
          </a:p>
          <a:p>
            <a:pPr indent="0" lvl="0" marL="0" rtl="0" algn="l">
              <a:spcBef>
                <a:spcPts val="0"/>
              </a:spcBef>
              <a:spcAft>
                <a:spcPts val="0"/>
              </a:spcAft>
              <a:buNone/>
            </a:pPr>
            <a:r>
              <a:rPr lang="pt-BR"/>
              <a:t>Processo Unificado da Rational</a:t>
            </a:r>
            <a:endParaRPr/>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i="1" lang="pt-BR" sz="2400"/>
              <a:t>Rational Unified Process - RUP</a:t>
            </a:r>
            <a:endParaRPr i="1" sz="2400"/>
          </a:p>
        </p:txBody>
      </p:sp>
      <p:sp>
        <p:nvSpPr>
          <p:cNvPr id="152" name="Google Shape;152;p24"/>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1200"/>
              </a:spcAft>
              <a:buNone/>
            </a:pPr>
            <a:r>
              <a:rPr lang="pt-BR" sz="1800"/>
              <a:t>O </a:t>
            </a:r>
            <a:r>
              <a:rPr i="1" lang="pt-BR" sz="1800"/>
              <a:t>Rational Unified Process</a:t>
            </a:r>
            <a:r>
              <a:rPr lang="pt-BR" sz="1800"/>
              <a:t> — RUP (KRUTCHEN, 2003) é um exemplo de modelo de processo moderno, derivado de trabalhos sobre a UML e o </a:t>
            </a:r>
            <a:r>
              <a:rPr i="1" lang="pt-BR" sz="1800"/>
              <a:t>Unified Software Development Process</a:t>
            </a:r>
            <a:r>
              <a:rPr lang="pt-BR" sz="1800"/>
              <a:t> associado (RUMBAUGH, et al., 1999; ARLOW e NEUSTADT, 2005). </a:t>
            </a:r>
            <a:endParaRPr sz="1800"/>
          </a:p>
        </p:txBody>
      </p:sp>
      <p:sp>
        <p:nvSpPr>
          <p:cNvPr id="153" name="Google Shape;153;p24"/>
          <p:cNvSpPr txBox="1"/>
          <p:nvPr/>
        </p:nvSpPr>
        <p:spPr>
          <a:xfrm>
            <a:off x="1004400" y="4077625"/>
            <a:ext cx="7138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a:latin typeface="Lato"/>
                <a:ea typeface="Lato"/>
                <a:cs typeface="Lato"/>
                <a:sym typeface="Lato"/>
              </a:rPr>
              <a:t>Um acrônimo para a expressão “</a:t>
            </a:r>
            <a:r>
              <a:rPr i="1" lang="pt-BR">
                <a:latin typeface="Lato"/>
                <a:ea typeface="Lato"/>
                <a:cs typeface="Lato"/>
                <a:sym typeface="Lato"/>
              </a:rPr>
              <a:t>Unified Modeling Language”</a:t>
            </a:r>
            <a:r>
              <a:rPr lang="pt-BR">
                <a:latin typeface="Lato"/>
                <a:ea typeface="Lato"/>
                <a:cs typeface="Lato"/>
                <a:sym typeface="Lato"/>
              </a:rPr>
              <a:t> ou simplesmente “Linguagem de Modelagem Unificada”, o UML é uma linguagem de notação para uso em projetos de sistema.</a:t>
            </a: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i="1" lang="pt-BR" sz="2400"/>
              <a:t>Rational Unified Process - RUP</a:t>
            </a:r>
            <a:endParaRPr sz="2400"/>
          </a:p>
        </p:txBody>
      </p:sp>
      <p:sp>
        <p:nvSpPr>
          <p:cNvPr id="159" name="Google Shape;159;p25"/>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1200"/>
              </a:spcAft>
              <a:buNone/>
            </a:pPr>
            <a:r>
              <a:rPr lang="pt-BR" sz="1800"/>
              <a:t>RUP é um bom exemplo de processo híbrido. Ele reúne elementos de todos os modelos de processo</a:t>
            </a:r>
            <a:r>
              <a:rPr lang="pt-BR" sz="1800"/>
              <a:t> genéricos (modelo cascata, incremental),</a:t>
            </a:r>
            <a:r>
              <a:rPr lang="pt-BR" sz="1800"/>
              <a:t> il</a:t>
            </a:r>
            <a:r>
              <a:rPr lang="pt-BR" sz="1800"/>
              <a:t>u</a:t>
            </a:r>
            <a:r>
              <a:rPr lang="pt-BR" sz="1800"/>
              <a:t>stra boas práticas na especificação e no projeto (comunicação, planejamento, modelagem, construção, emprego) e apoia a prototipação e a entrega incremental.</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i="1" lang="pt-BR" sz="2400"/>
              <a:t>Definição</a:t>
            </a:r>
            <a:endParaRPr sz="2400"/>
          </a:p>
        </p:txBody>
      </p:sp>
      <p:sp>
        <p:nvSpPr>
          <p:cNvPr id="165" name="Google Shape;165;p26"/>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1200"/>
              </a:spcAft>
              <a:buNone/>
            </a:pPr>
            <a:r>
              <a:rPr lang="pt-BR" sz="1800"/>
              <a:t>É um processo proprietário de Engenharia de software criado pela Rational Software Corporation, adquirida pela IBM, então RUP ganhou o nome de IRUP IBM Rational Unified Software (porém o nome mais conhecido é RUP), ele utiliza uma abordagem de orientação a objetos em sua concepção e é projetado e documentado utilizando a notação UML para ilustrar os processos em ação.</a:t>
            </a:r>
            <a:endParaRPr sz="1800"/>
          </a:p>
        </p:txBody>
      </p:sp>
      <p:sp>
        <p:nvSpPr>
          <p:cNvPr id="166" name="Google Shape;166;p26"/>
          <p:cNvSpPr txBox="1"/>
          <p:nvPr/>
        </p:nvSpPr>
        <p:spPr>
          <a:xfrm>
            <a:off x="1004400" y="4127200"/>
            <a:ext cx="7138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a:latin typeface="Lato"/>
                <a:ea typeface="Lato"/>
                <a:cs typeface="Lato"/>
                <a:sym typeface="Lato"/>
              </a:rPr>
              <a:t>Um acrônimo para a expressão “</a:t>
            </a:r>
            <a:r>
              <a:rPr i="1" lang="pt-BR">
                <a:latin typeface="Lato"/>
                <a:ea typeface="Lato"/>
                <a:cs typeface="Lato"/>
                <a:sym typeface="Lato"/>
              </a:rPr>
              <a:t>Unified Modeling Language”</a:t>
            </a:r>
            <a:r>
              <a:rPr lang="pt-BR">
                <a:latin typeface="Lato"/>
                <a:ea typeface="Lato"/>
                <a:cs typeface="Lato"/>
                <a:sym typeface="Lato"/>
              </a:rPr>
              <a:t> ou simplesmente “Linguagem de Modelagem Unificada”, o UML é uma linguagem de notação para uso em projetos de sistema.</a:t>
            </a:r>
            <a:endParaRPr>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i="1" lang="pt-BR" sz="2400"/>
              <a:t>Rational Unified Process - RUP</a:t>
            </a:r>
            <a:endParaRPr sz="2400"/>
          </a:p>
        </p:txBody>
      </p:sp>
      <p:sp>
        <p:nvSpPr>
          <p:cNvPr id="172" name="Google Shape;172;p27"/>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fontScale="85000"/>
          </a:bodyPr>
          <a:lstStyle/>
          <a:p>
            <a:pPr indent="457200" lvl="0" marL="0" rtl="0" algn="just">
              <a:spcBef>
                <a:spcPts val="0"/>
              </a:spcBef>
              <a:spcAft>
                <a:spcPts val="0"/>
              </a:spcAft>
              <a:buNone/>
            </a:pPr>
            <a:r>
              <a:rPr lang="pt-BR" sz="1800"/>
              <a:t>O RUP reconhece que os modelos de processo convencionais apresentam uma visão única do processo. Em contrapartida, o RUP é normalmente descrito em três perspectivas:</a:t>
            </a:r>
            <a:endParaRPr sz="1800"/>
          </a:p>
          <a:p>
            <a:pPr indent="-325755" lvl="0" marL="457200" rtl="0" algn="just">
              <a:spcBef>
                <a:spcPts val="1200"/>
              </a:spcBef>
              <a:spcAft>
                <a:spcPts val="0"/>
              </a:spcAft>
              <a:buSzPct val="100000"/>
              <a:buAutoNum type="arabicPeriod"/>
            </a:pPr>
            <a:r>
              <a:rPr lang="pt-BR" sz="1800"/>
              <a:t>Uma perspectiva dinâmica, que mostra as fases do modelo ao longo do tempo.</a:t>
            </a:r>
            <a:endParaRPr sz="1800"/>
          </a:p>
          <a:p>
            <a:pPr indent="-325755" lvl="0" marL="457200" rtl="0" algn="just">
              <a:spcBef>
                <a:spcPts val="0"/>
              </a:spcBef>
              <a:spcAft>
                <a:spcPts val="0"/>
              </a:spcAft>
              <a:buSzPct val="100000"/>
              <a:buAutoNum type="arabicPeriod"/>
            </a:pPr>
            <a:r>
              <a:rPr lang="pt-BR" sz="1800"/>
              <a:t>Uma perspectiva estática, que mostra as atividades </a:t>
            </a:r>
            <a:r>
              <a:rPr lang="pt-BR" sz="1800"/>
              <a:t>realizadas</a:t>
            </a:r>
            <a:r>
              <a:rPr lang="pt-BR" sz="1800"/>
              <a:t> no processo.</a:t>
            </a:r>
            <a:endParaRPr sz="1800"/>
          </a:p>
          <a:p>
            <a:pPr indent="-325755" lvl="0" marL="457200" rtl="0" algn="just">
              <a:spcBef>
                <a:spcPts val="0"/>
              </a:spcBef>
              <a:spcAft>
                <a:spcPts val="0"/>
              </a:spcAft>
              <a:buSzPct val="100000"/>
              <a:buAutoNum type="arabicPeriod"/>
            </a:pPr>
            <a:r>
              <a:rPr lang="pt-BR" sz="1800"/>
              <a:t>Uma perspectiva prática, que sugere boas práticas a serem usadas durante o processo.</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i="1" lang="pt-BR" sz="2400"/>
              <a:t>Rational Unified Process - RUP</a:t>
            </a:r>
            <a:endParaRPr sz="2400"/>
          </a:p>
        </p:txBody>
      </p:sp>
      <p:sp>
        <p:nvSpPr>
          <p:cNvPr id="178" name="Google Shape;178;p28"/>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0"/>
              </a:spcAft>
              <a:buNone/>
            </a:pPr>
            <a:r>
              <a:rPr lang="pt-BR" sz="1800"/>
              <a:t>O RUP utiliza pequenos ciclos de projeto que correspondem à uma iteração e que resultam em um incremento no software. Iterações referem-se a passos e incrementos à evolução do produto.</a:t>
            </a:r>
            <a:endParaRPr sz="1800"/>
          </a:p>
          <a:p>
            <a:pPr indent="457200" lvl="0" marL="0" rtl="0" algn="just">
              <a:spcBef>
                <a:spcPts val="1200"/>
              </a:spcBef>
              <a:spcAft>
                <a:spcPts val="1200"/>
              </a:spcAft>
              <a:buNone/>
            </a:pPr>
            <a:r>
              <a:rPr lang="pt-BR" sz="1800"/>
              <a:t>Cada ciclo possui 4 fases: Concepção, Elaboração, Construção e Transição</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00"/>
              <a:t>Fases no </a:t>
            </a:r>
            <a:r>
              <a:rPr i="1" lang="pt-BR" sz="2400"/>
              <a:t>Rational Unified Process</a:t>
            </a:r>
            <a:endParaRPr i="1" sz="2400"/>
          </a:p>
        </p:txBody>
      </p:sp>
      <p:sp>
        <p:nvSpPr>
          <p:cNvPr id="184" name="Google Shape;184;p29"/>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1200"/>
              </a:spcAft>
              <a:buNone/>
            </a:pPr>
            <a:r>
              <a:t/>
            </a:r>
            <a:endParaRPr sz="1800"/>
          </a:p>
        </p:txBody>
      </p:sp>
      <p:pic>
        <p:nvPicPr>
          <p:cNvPr id="185" name="Google Shape;185;p29"/>
          <p:cNvPicPr preferRelativeResize="0"/>
          <p:nvPr/>
        </p:nvPicPr>
        <p:blipFill>
          <a:blip r:embed="rId3">
            <a:alphaModFix/>
          </a:blip>
          <a:stretch>
            <a:fillRect/>
          </a:stretch>
        </p:blipFill>
        <p:spPr>
          <a:xfrm>
            <a:off x="1627275" y="2519650"/>
            <a:ext cx="5499275" cy="15876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00"/>
              <a:t>Fases no </a:t>
            </a:r>
            <a:r>
              <a:rPr i="1" lang="pt-BR" sz="2400"/>
              <a:t>Rational Unified Process</a:t>
            </a:r>
            <a:endParaRPr sz="2400"/>
          </a:p>
        </p:txBody>
      </p:sp>
      <p:sp>
        <p:nvSpPr>
          <p:cNvPr id="191" name="Google Shape;191;p30"/>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1200"/>
              </a:spcAft>
              <a:buNone/>
            </a:pPr>
            <a:r>
              <a:t/>
            </a:r>
            <a:endParaRPr sz="1800"/>
          </a:p>
        </p:txBody>
      </p:sp>
      <p:pic>
        <p:nvPicPr>
          <p:cNvPr id="192" name="Google Shape;192;p30"/>
          <p:cNvPicPr preferRelativeResize="0"/>
          <p:nvPr/>
        </p:nvPicPr>
        <p:blipFill>
          <a:blip r:embed="rId3">
            <a:alphaModFix/>
          </a:blip>
          <a:stretch>
            <a:fillRect/>
          </a:stretch>
        </p:blipFill>
        <p:spPr>
          <a:xfrm>
            <a:off x="1627275" y="2519650"/>
            <a:ext cx="5499275" cy="1587650"/>
          </a:xfrm>
          <a:prstGeom prst="rect">
            <a:avLst/>
          </a:prstGeom>
          <a:noFill/>
          <a:ln>
            <a:noFill/>
          </a:ln>
        </p:spPr>
      </p:pic>
      <p:sp>
        <p:nvSpPr>
          <p:cNvPr id="193" name="Google Shape;193;p30"/>
          <p:cNvSpPr/>
          <p:nvPr/>
        </p:nvSpPr>
        <p:spPr>
          <a:xfrm>
            <a:off x="1759950" y="3358775"/>
            <a:ext cx="942000" cy="748500"/>
          </a:xfrm>
          <a:prstGeom prst="rect">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00"/>
              <a:t>Concepção</a:t>
            </a:r>
            <a:endParaRPr sz="2400"/>
          </a:p>
        </p:txBody>
      </p:sp>
      <p:sp>
        <p:nvSpPr>
          <p:cNvPr id="199" name="Google Shape;199;p31"/>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1200"/>
              </a:spcAft>
              <a:buNone/>
            </a:pPr>
            <a:r>
              <a:rPr lang="pt-BR" sz="1800"/>
              <a:t>O objetivo da fase de concepção é estabelecer um </a:t>
            </a:r>
            <a:r>
              <a:rPr i="1" lang="pt-BR" sz="1800"/>
              <a:t>business case</a:t>
            </a:r>
            <a:r>
              <a:rPr lang="pt-BR" sz="1800"/>
              <a:t> para o sistema. Você deve identificar todas as entidades externas (pessoas e sistemas) que vão interagir com o sistema e definir as interações.Então, você deve usar essas informações para avaliar a contribuição do sistema para o negócio. Se essa contribuição for pequena, então o projeto poderá ser cancelado depois dessa fase.</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Revisão</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00"/>
              <a:t>Fases no </a:t>
            </a:r>
            <a:r>
              <a:rPr i="1" lang="pt-BR" sz="2400"/>
              <a:t>Rational Unified Process</a:t>
            </a:r>
            <a:endParaRPr sz="2400"/>
          </a:p>
        </p:txBody>
      </p:sp>
      <p:sp>
        <p:nvSpPr>
          <p:cNvPr id="205" name="Google Shape;205;p32"/>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1200"/>
              </a:spcAft>
              <a:buNone/>
            </a:pPr>
            <a:r>
              <a:t/>
            </a:r>
            <a:endParaRPr sz="1800"/>
          </a:p>
        </p:txBody>
      </p:sp>
      <p:pic>
        <p:nvPicPr>
          <p:cNvPr id="206" name="Google Shape;206;p32"/>
          <p:cNvPicPr preferRelativeResize="0"/>
          <p:nvPr/>
        </p:nvPicPr>
        <p:blipFill>
          <a:blip r:embed="rId3">
            <a:alphaModFix/>
          </a:blip>
          <a:stretch>
            <a:fillRect/>
          </a:stretch>
        </p:blipFill>
        <p:spPr>
          <a:xfrm>
            <a:off x="1627275" y="2519650"/>
            <a:ext cx="5499275" cy="1587650"/>
          </a:xfrm>
          <a:prstGeom prst="rect">
            <a:avLst/>
          </a:prstGeom>
          <a:noFill/>
          <a:ln>
            <a:noFill/>
          </a:ln>
        </p:spPr>
      </p:pic>
      <p:sp>
        <p:nvSpPr>
          <p:cNvPr id="207" name="Google Shape;207;p32"/>
          <p:cNvSpPr/>
          <p:nvPr/>
        </p:nvSpPr>
        <p:spPr>
          <a:xfrm>
            <a:off x="2677100" y="3358800"/>
            <a:ext cx="942000" cy="748500"/>
          </a:xfrm>
          <a:prstGeom prst="rect">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00"/>
              <a:t>Elaboração</a:t>
            </a:r>
            <a:endParaRPr sz="2400"/>
          </a:p>
        </p:txBody>
      </p:sp>
      <p:sp>
        <p:nvSpPr>
          <p:cNvPr id="213" name="Google Shape;213;p33"/>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1200"/>
              </a:spcAft>
              <a:buNone/>
            </a:pPr>
            <a:r>
              <a:rPr lang="pt-BR" sz="1800"/>
              <a:t>As metas da fase de elaboração são desenvolver uma compreensão do problema dominante, estabelecer um </a:t>
            </a:r>
            <a:r>
              <a:rPr i="1" lang="pt-BR" sz="1800"/>
              <a:t>framework</a:t>
            </a:r>
            <a:r>
              <a:rPr lang="pt-BR" sz="1800"/>
              <a:t> da arquitetura para o sistema, desenvolver o plano do projeto e identificar os maiores riscos do projeto. No fim dessa fase, você deve ter um modelo de requisitos para o sistema, que pode ser um conjunto de casos de uso da UML, uma descrição da arquitetura ou um plano de desenvolvimento do software.</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00"/>
              <a:t>Fases no </a:t>
            </a:r>
            <a:r>
              <a:rPr i="1" lang="pt-BR" sz="2400"/>
              <a:t>Rational Unified Process</a:t>
            </a:r>
            <a:endParaRPr sz="2400"/>
          </a:p>
        </p:txBody>
      </p:sp>
      <p:sp>
        <p:nvSpPr>
          <p:cNvPr id="219" name="Google Shape;219;p34"/>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1200"/>
              </a:spcAft>
              <a:buNone/>
            </a:pPr>
            <a:r>
              <a:t/>
            </a:r>
            <a:endParaRPr sz="1800"/>
          </a:p>
        </p:txBody>
      </p:sp>
      <p:pic>
        <p:nvPicPr>
          <p:cNvPr id="220" name="Google Shape;220;p34"/>
          <p:cNvPicPr preferRelativeResize="0"/>
          <p:nvPr/>
        </p:nvPicPr>
        <p:blipFill>
          <a:blip r:embed="rId3">
            <a:alphaModFix/>
          </a:blip>
          <a:stretch>
            <a:fillRect/>
          </a:stretch>
        </p:blipFill>
        <p:spPr>
          <a:xfrm>
            <a:off x="1627275" y="2519650"/>
            <a:ext cx="5499275" cy="1587650"/>
          </a:xfrm>
          <a:prstGeom prst="rect">
            <a:avLst/>
          </a:prstGeom>
          <a:noFill/>
          <a:ln>
            <a:noFill/>
          </a:ln>
        </p:spPr>
      </p:pic>
      <p:sp>
        <p:nvSpPr>
          <p:cNvPr id="221" name="Google Shape;221;p34"/>
          <p:cNvSpPr/>
          <p:nvPr/>
        </p:nvSpPr>
        <p:spPr>
          <a:xfrm>
            <a:off x="3630000" y="3358800"/>
            <a:ext cx="2381100" cy="748500"/>
          </a:xfrm>
          <a:prstGeom prst="rect">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00"/>
              <a:t>Construção</a:t>
            </a:r>
            <a:endParaRPr sz="2400"/>
          </a:p>
        </p:txBody>
      </p:sp>
      <p:sp>
        <p:nvSpPr>
          <p:cNvPr id="227" name="Google Shape;227;p35"/>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1200"/>
              </a:spcAft>
              <a:buNone/>
            </a:pPr>
            <a:r>
              <a:rPr lang="pt-BR" sz="1800"/>
              <a:t>A fase de construção envolve projeto, programação e testes do sistema. Durante essa fase, as partes do sistema são desenvolvidas em paralelo e integradas. Na conclusão dessa fase, você deve ter um sistema de software já funcionando, bem como a documentação associada pronta para ser entregue aos usuários</a:t>
            </a:r>
            <a:endParaRPr sz="1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00"/>
              <a:t>Fases no </a:t>
            </a:r>
            <a:r>
              <a:rPr i="1" lang="pt-BR" sz="2400"/>
              <a:t>Rational Unified Process</a:t>
            </a:r>
            <a:endParaRPr sz="2400"/>
          </a:p>
        </p:txBody>
      </p:sp>
      <p:sp>
        <p:nvSpPr>
          <p:cNvPr id="233" name="Google Shape;233;p36"/>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1200"/>
              </a:spcAft>
              <a:buNone/>
            </a:pPr>
            <a:r>
              <a:t/>
            </a:r>
            <a:endParaRPr sz="1800"/>
          </a:p>
        </p:txBody>
      </p:sp>
      <p:pic>
        <p:nvPicPr>
          <p:cNvPr id="234" name="Google Shape;234;p36"/>
          <p:cNvPicPr preferRelativeResize="0"/>
          <p:nvPr/>
        </p:nvPicPr>
        <p:blipFill>
          <a:blip r:embed="rId3">
            <a:alphaModFix/>
          </a:blip>
          <a:stretch>
            <a:fillRect/>
          </a:stretch>
        </p:blipFill>
        <p:spPr>
          <a:xfrm>
            <a:off x="1627275" y="2519650"/>
            <a:ext cx="5499275" cy="1587650"/>
          </a:xfrm>
          <a:prstGeom prst="rect">
            <a:avLst/>
          </a:prstGeom>
          <a:noFill/>
          <a:ln>
            <a:noFill/>
          </a:ln>
        </p:spPr>
      </p:pic>
      <p:sp>
        <p:nvSpPr>
          <p:cNvPr id="235" name="Google Shape;235;p36"/>
          <p:cNvSpPr/>
          <p:nvPr/>
        </p:nvSpPr>
        <p:spPr>
          <a:xfrm>
            <a:off x="5987475" y="3358800"/>
            <a:ext cx="940800" cy="748500"/>
          </a:xfrm>
          <a:prstGeom prst="rect">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00"/>
              <a:t>Transição</a:t>
            </a:r>
            <a:endParaRPr sz="2400"/>
          </a:p>
        </p:txBody>
      </p:sp>
      <p:sp>
        <p:nvSpPr>
          <p:cNvPr id="241" name="Google Shape;241;p37"/>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1200"/>
              </a:spcAft>
              <a:buNone/>
            </a:pPr>
            <a:r>
              <a:rPr lang="pt-BR" sz="1800"/>
              <a:t>A fase final do RUP implica transferência do sistema da comunidade de desenvolvimento para a comunidade de usuários e em seu funcionamento em um ambiente real. Isso é ignorado na maioria dos modelos de processo de software, mas é, de fato, uma atividade cara e, às vezes, problemática. Na conclusão dessa fase, você deve ter um sistema de software documentado e funcionando corretamente em seu ambiente operacional</a:t>
            </a:r>
            <a:endParaRPr sz="18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00"/>
              <a:t>Fases no </a:t>
            </a:r>
            <a:r>
              <a:rPr i="1" lang="pt-BR" sz="2400"/>
              <a:t>Rational Unified Process</a:t>
            </a:r>
            <a:endParaRPr sz="2400"/>
          </a:p>
        </p:txBody>
      </p:sp>
      <p:sp>
        <p:nvSpPr>
          <p:cNvPr id="247" name="Google Shape;247;p38"/>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1200"/>
              </a:spcAft>
              <a:buNone/>
            </a:pPr>
            <a:r>
              <a:t/>
            </a:r>
            <a:endParaRPr sz="1800"/>
          </a:p>
        </p:txBody>
      </p:sp>
      <p:pic>
        <p:nvPicPr>
          <p:cNvPr id="248" name="Google Shape;248;p38"/>
          <p:cNvPicPr preferRelativeResize="0"/>
          <p:nvPr/>
        </p:nvPicPr>
        <p:blipFill>
          <a:blip r:embed="rId3">
            <a:alphaModFix/>
          </a:blip>
          <a:stretch>
            <a:fillRect/>
          </a:stretch>
        </p:blipFill>
        <p:spPr>
          <a:xfrm>
            <a:off x="1627275" y="2519650"/>
            <a:ext cx="5499275" cy="1587650"/>
          </a:xfrm>
          <a:prstGeom prst="rect">
            <a:avLst/>
          </a:prstGeom>
          <a:noFill/>
          <a:ln>
            <a:noFill/>
          </a:ln>
        </p:spPr>
      </p:pic>
      <p:sp>
        <p:nvSpPr>
          <p:cNvPr id="249" name="Google Shape;249;p38"/>
          <p:cNvSpPr/>
          <p:nvPr/>
        </p:nvSpPr>
        <p:spPr>
          <a:xfrm>
            <a:off x="1736350" y="2701925"/>
            <a:ext cx="5167200" cy="748500"/>
          </a:xfrm>
          <a:prstGeom prst="rect">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00"/>
              <a:t>Iteração</a:t>
            </a:r>
            <a:endParaRPr sz="2400"/>
          </a:p>
        </p:txBody>
      </p:sp>
      <p:sp>
        <p:nvSpPr>
          <p:cNvPr id="255" name="Google Shape;255;p39"/>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1200"/>
              </a:spcAft>
              <a:buNone/>
            </a:pPr>
            <a:r>
              <a:rPr lang="pt-BR" sz="1800"/>
              <a:t>No RUP, a iteração é apoiada de duas maneiras. Cada fase pode ser executada de forma iterativa com os resultados desenvolvidos de forma incremental. Além disso, todo o conjunto de fases também pode ser executado de forma incremental.</a:t>
            </a:r>
            <a:endParaRPr sz="18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00"/>
              <a:t>RUP - Visão estática</a:t>
            </a:r>
            <a:endParaRPr sz="2400"/>
          </a:p>
        </p:txBody>
      </p:sp>
      <p:sp>
        <p:nvSpPr>
          <p:cNvPr id="261" name="Google Shape;261;p40"/>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1200"/>
              </a:spcAft>
              <a:buNone/>
            </a:pPr>
            <a:r>
              <a:rPr lang="pt-BR" sz="1800"/>
              <a:t>A visão estática do RUP prioriza as atividades que ocorrem durante o processo de desenvolvimento. Na descrição do RUP, essas são chamadas </a:t>
            </a:r>
            <a:r>
              <a:rPr i="1" lang="pt-BR" sz="1800"/>
              <a:t>workflows</a:t>
            </a:r>
            <a:r>
              <a:rPr lang="pt-BR" sz="1800"/>
              <a:t>. Existem seis </a:t>
            </a:r>
            <a:r>
              <a:rPr i="1" lang="pt-BR" sz="1800"/>
              <a:t>workflows </a:t>
            </a:r>
            <a:r>
              <a:rPr lang="pt-BR" sz="1800"/>
              <a:t>centrais, identificadas no processo, e três </a:t>
            </a:r>
            <a:r>
              <a:rPr i="1" lang="pt-BR" sz="1800"/>
              <a:t>workflows </a:t>
            </a:r>
            <a:r>
              <a:rPr lang="pt-BR" sz="1800"/>
              <a:t>de apoio.  </a:t>
            </a:r>
            <a:endParaRPr sz="18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00"/>
              <a:t>RUP - Visão estática</a:t>
            </a:r>
            <a:endParaRPr sz="2400"/>
          </a:p>
        </p:txBody>
      </p:sp>
      <p:sp>
        <p:nvSpPr>
          <p:cNvPr id="267" name="Google Shape;267;p41"/>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1200"/>
              </a:spcAft>
              <a:buNone/>
            </a:pPr>
            <a:r>
              <a:rPr lang="pt-BR" sz="1800"/>
              <a:t>O RUP foi projetado em conjunto com a UML, assim, a descrição do </a:t>
            </a:r>
            <a:r>
              <a:rPr i="1" lang="pt-BR" sz="1800"/>
              <a:t>workflow</a:t>
            </a:r>
            <a:r>
              <a:rPr lang="pt-BR" sz="1800"/>
              <a:t> é orientada em torno de modelos associados à UML, como modelos de sequência, modelos de objetos etc.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00"/>
              <a:t>Software</a:t>
            </a:r>
            <a:endParaRPr sz="2400"/>
          </a:p>
        </p:txBody>
      </p:sp>
      <p:sp>
        <p:nvSpPr>
          <p:cNvPr id="98" name="Google Shape;98;p15"/>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1200"/>
              </a:spcAft>
              <a:buNone/>
            </a:pPr>
            <a:r>
              <a:rPr lang="pt-BR" sz="1800"/>
              <a:t>Instruções (programas de computador) que, quando executadas, fornecem características, funções e desempenho desejados; </a:t>
            </a:r>
            <a:endParaRPr sz="18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00"/>
              <a:t>RUP - Visão estática</a:t>
            </a:r>
            <a:endParaRPr sz="2400"/>
          </a:p>
        </p:txBody>
      </p:sp>
      <p:sp>
        <p:nvSpPr>
          <p:cNvPr id="273" name="Google Shape;273;p42"/>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1200"/>
              </a:spcAft>
              <a:buNone/>
            </a:pPr>
            <a:r>
              <a:t/>
            </a:r>
            <a:endParaRPr sz="1800"/>
          </a:p>
        </p:txBody>
      </p:sp>
      <p:pic>
        <p:nvPicPr>
          <p:cNvPr id="274" name="Google Shape;274;p42"/>
          <p:cNvPicPr preferRelativeResize="0"/>
          <p:nvPr/>
        </p:nvPicPr>
        <p:blipFill>
          <a:blip r:embed="rId3">
            <a:alphaModFix/>
          </a:blip>
          <a:stretch>
            <a:fillRect/>
          </a:stretch>
        </p:blipFill>
        <p:spPr>
          <a:xfrm>
            <a:off x="590925" y="562625"/>
            <a:ext cx="7965767" cy="44569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00"/>
              <a:t>Visão Estática x </a:t>
            </a:r>
            <a:r>
              <a:rPr lang="pt-BR" sz="2400"/>
              <a:t>Dinâmica</a:t>
            </a:r>
            <a:endParaRPr sz="2400"/>
          </a:p>
        </p:txBody>
      </p:sp>
      <p:sp>
        <p:nvSpPr>
          <p:cNvPr id="280" name="Google Shape;280;p43"/>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1200"/>
              </a:spcAft>
              <a:buNone/>
            </a:pPr>
            <a:r>
              <a:rPr lang="pt-BR" sz="1800"/>
              <a:t>A vantagem de proporcionar visões estáticas e dinâmicas é que as fases do processo de desenvolvimento não estão associadas a </a:t>
            </a:r>
            <a:r>
              <a:rPr i="1" lang="pt-BR" sz="1800"/>
              <a:t>workflows</a:t>
            </a:r>
            <a:r>
              <a:rPr lang="pt-BR" sz="1800"/>
              <a:t> específicos. Ao menos em princípio, todos os </a:t>
            </a:r>
            <a:r>
              <a:rPr i="1" lang="pt-BR" sz="1800"/>
              <a:t>workflows</a:t>
            </a:r>
            <a:r>
              <a:rPr lang="pt-BR" sz="1800"/>
              <a:t> do RUP podem estar ativos em todas as fases do processo. Nas fases iniciais, provavelmente, maiores esforços serão empenhados em workflows, como modelagem de negócios e requisitos, e, nas fases posteriores, no teste e na implantação.</a:t>
            </a:r>
            <a:endParaRPr sz="18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00"/>
              <a:t>Visão Estática x Dinâmica</a:t>
            </a:r>
            <a:endParaRPr sz="2400"/>
          </a:p>
        </p:txBody>
      </p:sp>
      <p:sp>
        <p:nvSpPr>
          <p:cNvPr id="286" name="Google Shape;286;p44"/>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1200"/>
              </a:spcAft>
              <a:buNone/>
            </a:pPr>
            <a:r>
              <a:t/>
            </a:r>
            <a:endParaRPr sz="1800"/>
          </a:p>
        </p:txBody>
      </p:sp>
      <p:pic>
        <p:nvPicPr>
          <p:cNvPr id="287" name="Google Shape;287;p44"/>
          <p:cNvPicPr preferRelativeResize="0"/>
          <p:nvPr/>
        </p:nvPicPr>
        <p:blipFill>
          <a:blip r:embed="rId3">
            <a:alphaModFix/>
          </a:blip>
          <a:stretch>
            <a:fillRect/>
          </a:stretch>
        </p:blipFill>
        <p:spPr>
          <a:xfrm>
            <a:off x="810313" y="574400"/>
            <a:ext cx="7155125" cy="45691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00"/>
              <a:t>Perspectiva prática RUP</a:t>
            </a:r>
            <a:endParaRPr sz="2400"/>
          </a:p>
        </p:txBody>
      </p:sp>
      <p:sp>
        <p:nvSpPr>
          <p:cNvPr id="293" name="Google Shape;293;p45"/>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fontScale="77500"/>
          </a:bodyPr>
          <a:lstStyle/>
          <a:p>
            <a:pPr indent="457200" lvl="0" marL="0" rtl="0" algn="just">
              <a:spcBef>
                <a:spcPts val="0"/>
              </a:spcBef>
              <a:spcAft>
                <a:spcPts val="0"/>
              </a:spcAft>
              <a:buNone/>
            </a:pPr>
            <a:r>
              <a:rPr lang="pt-BR" sz="1800"/>
              <a:t>RUP descreve as boas práticas da engenharia de software que são recomendadas para uso no desenvolvimento de sistemas. Seis boas práticas fundamentais são recomendadas:</a:t>
            </a:r>
            <a:endParaRPr sz="1800"/>
          </a:p>
          <a:p>
            <a:pPr indent="-317182" lvl="0" marL="457200" rtl="0" algn="just">
              <a:spcBef>
                <a:spcPts val="1200"/>
              </a:spcBef>
              <a:spcAft>
                <a:spcPts val="0"/>
              </a:spcAft>
              <a:buSzPct val="100000"/>
              <a:buAutoNum type="arabicPeriod"/>
            </a:pPr>
            <a:r>
              <a:rPr lang="pt-BR" sz="1800"/>
              <a:t>Desenvolver software iterativamente: </a:t>
            </a:r>
            <a:endParaRPr sz="1800"/>
          </a:p>
          <a:p>
            <a:pPr indent="-317182" lvl="0" marL="457200" rtl="0" algn="just">
              <a:spcBef>
                <a:spcPts val="0"/>
              </a:spcBef>
              <a:spcAft>
                <a:spcPts val="0"/>
              </a:spcAft>
              <a:buSzPct val="100000"/>
              <a:buAutoNum type="arabicPeriod"/>
            </a:pPr>
            <a:r>
              <a:rPr lang="pt-BR" sz="1800"/>
              <a:t>Gerenciar os requisitos;</a:t>
            </a:r>
            <a:endParaRPr sz="1800"/>
          </a:p>
          <a:p>
            <a:pPr indent="-317182" lvl="0" marL="457200" rtl="0" algn="just">
              <a:spcBef>
                <a:spcPts val="0"/>
              </a:spcBef>
              <a:spcAft>
                <a:spcPts val="0"/>
              </a:spcAft>
              <a:buSzPct val="100000"/>
              <a:buAutoNum type="arabicPeriod"/>
            </a:pPr>
            <a:r>
              <a:rPr lang="pt-BR" sz="1800"/>
              <a:t>Usar arquiteturas baseadas em componentes;</a:t>
            </a:r>
            <a:endParaRPr sz="1800"/>
          </a:p>
          <a:p>
            <a:pPr indent="-317182" lvl="0" marL="457200" rtl="0" algn="just">
              <a:spcBef>
                <a:spcPts val="0"/>
              </a:spcBef>
              <a:spcAft>
                <a:spcPts val="0"/>
              </a:spcAft>
              <a:buSzPct val="100000"/>
              <a:buAutoNum type="arabicPeriod"/>
            </a:pPr>
            <a:r>
              <a:rPr lang="pt-BR" sz="1800"/>
              <a:t>Modelar o software visualmente;</a:t>
            </a:r>
            <a:endParaRPr sz="1800"/>
          </a:p>
          <a:p>
            <a:pPr indent="-317182" lvl="0" marL="457200" rtl="0" algn="just">
              <a:spcBef>
                <a:spcPts val="0"/>
              </a:spcBef>
              <a:spcAft>
                <a:spcPts val="0"/>
              </a:spcAft>
              <a:buSzPct val="100000"/>
              <a:buAutoNum type="arabicPeriod"/>
            </a:pPr>
            <a:r>
              <a:rPr lang="pt-BR" sz="1800"/>
              <a:t>Verificar a qualidade do software;</a:t>
            </a:r>
            <a:endParaRPr sz="1800"/>
          </a:p>
          <a:p>
            <a:pPr indent="-317182" lvl="0" marL="457200" rtl="0" algn="just">
              <a:spcBef>
                <a:spcPts val="0"/>
              </a:spcBef>
              <a:spcAft>
                <a:spcPts val="0"/>
              </a:spcAft>
              <a:buSzPct val="100000"/>
              <a:buAutoNum type="arabicPeriod"/>
            </a:pPr>
            <a:r>
              <a:rPr lang="pt-BR" sz="1800"/>
              <a:t>Controlar as mudanças do software.</a:t>
            </a:r>
            <a:endParaRPr sz="18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00"/>
              <a:t>Desenvolver software iterativamente</a:t>
            </a:r>
            <a:endParaRPr sz="2400"/>
          </a:p>
        </p:txBody>
      </p:sp>
      <p:sp>
        <p:nvSpPr>
          <p:cNvPr id="299" name="Google Shape;299;p46"/>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1200"/>
              </a:spcAft>
              <a:buNone/>
            </a:pPr>
            <a:r>
              <a:rPr lang="pt-BR" sz="1800"/>
              <a:t>Planejar os incrementos do sistema com base nas prioridades do cliente e desenvolver os recursos de alta prioridade no início do processo de desenvolvimento.</a:t>
            </a:r>
            <a:endParaRPr sz="18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00"/>
              <a:t>Gerenciar os requisitos</a:t>
            </a:r>
            <a:endParaRPr sz="2400"/>
          </a:p>
        </p:txBody>
      </p:sp>
      <p:sp>
        <p:nvSpPr>
          <p:cNvPr id="305" name="Google Shape;305;p47"/>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1200"/>
              </a:spcAft>
              <a:buNone/>
            </a:pPr>
            <a:r>
              <a:rPr lang="pt-BR" sz="1800"/>
              <a:t>Documentar explicitamente os requisitos do cliente e acompanhar suas mudanças. Analisar o impacto das mudanças no sistema antes de aceitá-las.</a:t>
            </a:r>
            <a:endParaRPr sz="18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00"/>
              <a:t>Usar arquiteturas baseadas em componentes</a:t>
            </a:r>
            <a:endParaRPr sz="2400"/>
          </a:p>
        </p:txBody>
      </p:sp>
      <p:sp>
        <p:nvSpPr>
          <p:cNvPr id="311" name="Google Shape;311;p48"/>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1200"/>
              </a:spcAft>
              <a:buNone/>
            </a:pPr>
            <a:r>
              <a:rPr lang="pt-BR" sz="1800"/>
              <a:t>Estruturar a arquitetura do sistema em componentes.</a:t>
            </a:r>
            <a:endParaRPr sz="18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2400"/>
              <a:t>Modelar o software visualmente. </a:t>
            </a:r>
            <a:endParaRPr sz="2400"/>
          </a:p>
        </p:txBody>
      </p:sp>
      <p:sp>
        <p:nvSpPr>
          <p:cNvPr id="317" name="Google Shape;317;p49"/>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1200"/>
              </a:spcAft>
              <a:buNone/>
            </a:pPr>
            <a:r>
              <a:rPr lang="pt-BR" sz="1800"/>
              <a:t>Usar modelos gráficos da UML para apresentar visões estáticas e dinâmicas do software.</a:t>
            </a:r>
            <a:endParaRPr sz="18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2400"/>
              <a:t>Verificar a qualidade do software</a:t>
            </a:r>
            <a:endParaRPr sz="2400"/>
          </a:p>
        </p:txBody>
      </p:sp>
      <p:sp>
        <p:nvSpPr>
          <p:cNvPr id="323" name="Google Shape;323;p50"/>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1200"/>
              </a:spcAft>
              <a:buNone/>
            </a:pPr>
            <a:r>
              <a:rPr lang="pt-BR" sz="1800"/>
              <a:t>Assegurar que o software atenda aos padrões de qualidade organizacional.</a:t>
            </a:r>
            <a:endParaRPr sz="18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2400"/>
              <a:t>Controlar as mudanças do software</a:t>
            </a:r>
            <a:endParaRPr sz="2400"/>
          </a:p>
        </p:txBody>
      </p:sp>
      <p:sp>
        <p:nvSpPr>
          <p:cNvPr id="329" name="Google Shape;329;p51"/>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1200"/>
              </a:spcAft>
              <a:buNone/>
            </a:pPr>
            <a:r>
              <a:rPr lang="pt-BR" sz="1800"/>
              <a:t>Gerenciar as mudanças do software, usando um sistema de gerenciamento de mudanças e procedimentos e ferramentas de gerenciamento de configuração.</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00"/>
              <a:t>Engenharia de software</a:t>
            </a:r>
            <a:endParaRPr sz="2400"/>
          </a:p>
        </p:txBody>
      </p:sp>
      <p:sp>
        <p:nvSpPr>
          <p:cNvPr id="104" name="Google Shape;104;p16"/>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1200"/>
              </a:spcAft>
              <a:buNone/>
            </a:pPr>
            <a:r>
              <a:rPr lang="pt-BR" sz="1800"/>
              <a:t>Engenharia de software é a aplicação de uma abordagem sistemática, disciplinada e quantificável no desenvolvimento, na operação e na manutenção de software.</a:t>
            </a:r>
            <a:endParaRPr sz="1800"/>
          </a:p>
        </p:txBody>
      </p:sp>
      <p:pic>
        <p:nvPicPr>
          <p:cNvPr id="105" name="Google Shape;105;p16"/>
          <p:cNvPicPr preferRelativeResize="0"/>
          <p:nvPr/>
        </p:nvPicPr>
        <p:blipFill>
          <a:blip r:embed="rId3">
            <a:alphaModFix/>
          </a:blip>
          <a:stretch>
            <a:fillRect/>
          </a:stretch>
        </p:blipFill>
        <p:spPr>
          <a:xfrm>
            <a:off x="2225950" y="3752850"/>
            <a:ext cx="4819650" cy="1390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2400"/>
              <a:t>Conclusão</a:t>
            </a:r>
            <a:endParaRPr sz="2400"/>
          </a:p>
        </p:txBody>
      </p:sp>
      <p:sp>
        <p:nvSpPr>
          <p:cNvPr id="335" name="Google Shape;335;p52"/>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0"/>
              </a:spcAft>
              <a:buNone/>
            </a:pPr>
            <a:r>
              <a:rPr lang="pt-BR" sz="1800"/>
              <a:t>O RUP não é um processo adequado para todos os tipos de desenvolvimento, como, por exemplo, desenvolvimento de software embutido. </a:t>
            </a:r>
            <a:endParaRPr sz="1800"/>
          </a:p>
          <a:p>
            <a:pPr indent="457200" lvl="0" marL="0" rtl="0" algn="just">
              <a:spcBef>
                <a:spcPts val="1200"/>
              </a:spcBef>
              <a:spcAft>
                <a:spcPts val="1200"/>
              </a:spcAft>
              <a:buNone/>
            </a:pPr>
            <a:r>
              <a:rPr lang="pt-BR" sz="1800"/>
              <a:t>As inovações mais importantes do RUP são a separação de fases e workflows e o reconhecimento de que a implantação de software em um ambiente do usuário é parte do processo.</a:t>
            </a:r>
            <a:endParaRPr sz="18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2400"/>
              <a:t>Conclusão</a:t>
            </a:r>
            <a:endParaRPr sz="2400"/>
          </a:p>
        </p:txBody>
      </p:sp>
      <p:sp>
        <p:nvSpPr>
          <p:cNvPr id="341" name="Google Shape;341;p53"/>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1200"/>
              </a:spcAft>
              <a:buNone/>
            </a:pPr>
            <a:r>
              <a:rPr lang="pt-BR" sz="1800"/>
              <a:t>As fases são dinâmicas e têm metas. Os workflows são estáticos e são atividades técnicas que não são associadas a uma única fase, mas podem ser utilizadas durante todo o desenvolvimento para alcançar as metas específicas.</a:t>
            </a:r>
            <a:endParaRPr sz="18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2400"/>
              <a:t>Exercícios</a:t>
            </a:r>
            <a:endParaRPr sz="2400"/>
          </a:p>
        </p:txBody>
      </p:sp>
      <p:sp>
        <p:nvSpPr>
          <p:cNvPr id="347" name="Google Shape;347;p54"/>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0" lvl="0" marL="0" rtl="0" algn="just">
              <a:spcBef>
                <a:spcPts val="0"/>
              </a:spcBef>
              <a:spcAft>
                <a:spcPts val="1200"/>
              </a:spcAft>
              <a:buNone/>
            </a:pPr>
            <a:r>
              <a:rPr lang="pt-BR" sz="1800"/>
              <a:t>Resolva os exercícios propostos na lista de exercícios 2.</a:t>
            </a:r>
            <a:endParaRPr sz="18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Bibliografia</a:t>
            </a:r>
            <a:endParaRPr/>
          </a:p>
        </p:txBody>
      </p:sp>
      <p:sp>
        <p:nvSpPr>
          <p:cNvPr id="353" name="Google Shape;353;p5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70000" lnSpcReduction="20000"/>
          </a:bodyPr>
          <a:lstStyle/>
          <a:p>
            <a:pPr indent="0" lvl="0" marL="457200" rtl="0" algn="just">
              <a:spcBef>
                <a:spcPts val="0"/>
              </a:spcBef>
              <a:spcAft>
                <a:spcPts val="0"/>
              </a:spcAft>
              <a:buNone/>
            </a:pPr>
            <a:r>
              <a:rPr lang="pt-BR" sz="2000"/>
              <a:t>BOOCH, G.; RUMBAUGH, J.; JACOBSON, I. UML: guia do usuário. 2. ed. Rio de Janeiro: Campus, 2006.</a:t>
            </a:r>
            <a:endParaRPr sz="2000"/>
          </a:p>
          <a:p>
            <a:pPr indent="0" lvl="0" marL="457200" rtl="0" algn="just">
              <a:spcBef>
                <a:spcPts val="1200"/>
              </a:spcBef>
              <a:spcAft>
                <a:spcPts val="0"/>
              </a:spcAft>
              <a:buNone/>
            </a:pPr>
            <a:r>
              <a:rPr lang="pt-BR" sz="2000"/>
              <a:t>PRESSMAN, Roger S. Engenharia de software. 5. Ed. Rio de Janeiro: McGraw-Hill, 2002.</a:t>
            </a:r>
            <a:endParaRPr sz="2000"/>
          </a:p>
          <a:p>
            <a:pPr indent="0" lvl="0" marL="457200" rtl="0" algn="just">
              <a:spcBef>
                <a:spcPts val="1200"/>
              </a:spcBef>
              <a:spcAft>
                <a:spcPts val="0"/>
              </a:spcAft>
              <a:buNone/>
            </a:pPr>
            <a:r>
              <a:rPr lang="pt-BR" sz="2000"/>
              <a:t>SOMMERVILLE, I. Engenharia de software. 10. Ed. São Paulo, SP: Addison Wesley, 2018</a:t>
            </a:r>
            <a:endParaRPr sz="2000"/>
          </a:p>
          <a:p>
            <a:pPr indent="0" lvl="0" marL="457200" rtl="0" algn="just">
              <a:spcBef>
                <a:spcPts val="1200"/>
              </a:spcBef>
              <a:spcAft>
                <a:spcPts val="0"/>
              </a:spcAft>
              <a:buNone/>
            </a:pPr>
            <a:r>
              <a:rPr lang="pt-BR" sz="2000"/>
              <a:t>BEZERRA, Eduardo.  Princípios de Análise e Projeto de Sistemas com  UML. Rio de Janeiro: Campus, 2006.</a:t>
            </a:r>
            <a:endParaRPr sz="2000"/>
          </a:p>
          <a:p>
            <a:pPr indent="0" lvl="0" marL="457200" rtl="0" algn="just">
              <a:spcBef>
                <a:spcPts val="1200"/>
              </a:spcBef>
              <a:spcAft>
                <a:spcPts val="1200"/>
              </a:spcAft>
              <a:buNone/>
            </a:pPr>
            <a:r>
              <a:t/>
            </a:r>
            <a:endParaRPr sz="2000"/>
          </a:p>
        </p:txBody>
      </p:sp>
      <p:sp>
        <p:nvSpPr>
          <p:cNvPr id="354" name="Google Shape;354;p55"/>
          <p:cNvSpPr txBox="1"/>
          <p:nvPr/>
        </p:nvSpPr>
        <p:spPr>
          <a:xfrm>
            <a:off x="1604300" y="4361500"/>
            <a:ext cx="6546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00"/>
              <a:t>Processo de software</a:t>
            </a:r>
            <a:endParaRPr sz="2400"/>
          </a:p>
        </p:txBody>
      </p:sp>
      <p:sp>
        <p:nvSpPr>
          <p:cNvPr id="111" name="Google Shape;111;p17"/>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1200"/>
              </a:spcAft>
              <a:buNone/>
            </a:pPr>
            <a:r>
              <a:rPr lang="pt-BR" sz="1800"/>
              <a:t>São as atividades envolvidas na produção de um sistema de software. Modelos de processos de software são representações abstratas desses processos.</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00"/>
              <a:t>Modelos de processo</a:t>
            </a:r>
            <a:endParaRPr sz="2400"/>
          </a:p>
        </p:txBody>
      </p:sp>
      <p:sp>
        <p:nvSpPr>
          <p:cNvPr id="117" name="Google Shape;117;p18"/>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0"/>
              </a:spcAft>
              <a:buNone/>
            </a:pPr>
            <a:r>
              <a:rPr lang="pt-BR" sz="1800"/>
              <a:t>Modelos gerais de processo descrevem a organização dos processos de software. Exemplos desses modelos gerais incluem o modelo em cascata, o desenvolvimento incremental e o desenvolvimento orientado a reúso.</a:t>
            </a:r>
            <a:endParaRPr sz="1800"/>
          </a:p>
          <a:p>
            <a:pPr indent="0" lvl="0" marL="0" rtl="0" algn="just">
              <a:spcBef>
                <a:spcPts val="1200"/>
              </a:spcBef>
              <a:spcAft>
                <a:spcPts val="1200"/>
              </a:spcAft>
              <a:buNone/>
            </a:pPr>
            <a:r>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00"/>
              <a:t>Modelos de processo</a:t>
            </a:r>
            <a:endParaRPr sz="2400"/>
          </a:p>
        </p:txBody>
      </p:sp>
      <p:sp>
        <p:nvSpPr>
          <p:cNvPr id="123" name="Google Shape;123;p19"/>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lnSpcReduction="10000"/>
          </a:bodyPr>
          <a:lstStyle/>
          <a:p>
            <a:pPr indent="457200" lvl="0" marL="0" rtl="0" algn="just">
              <a:spcBef>
                <a:spcPts val="0"/>
              </a:spcBef>
              <a:spcAft>
                <a:spcPts val="0"/>
              </a:spcAft>
              <a:buNone/>
            </a:pPr>
            <a:r>
              <a:rPr lang="pt-BR" sz="1700"/>
              <a:t>Uma metodologia de processo genérica para engenharia de software compreende cinco atividades:</a:t>
            </a:r>
            <a:endParaRPr sz="1700"/>
          </a:p>
          <a:p>
            <a:pPr indent="-336550" lvl="0" marL="457200" rtl="0" algn="just">
              <a:spcBef>
                <a:spcPts val="1200"/>
              </a:spcBef>
              <a:spcAft>
                <a:spcPts val="0"/>
              </a:spcAft>
              <a:buSzPts val="1700"/>
              <a:buChar char="●"/>
            </a:pPr>
            <a:r>
              <a:rPr lang="pt-BR" sz="1700"/>
              <a:t>Comunicação</a:t>
            </a:r>
            <a:endParaRPr sz="1700"/>
          </a:p>
          <a:p>
            <a:pPr indent="-336550" lvl="0" marL="457200" rtl="0" algn="just">
              <a:spcBef>
                <a:spcPts val="0"/>
              </a:spcBef>
              <a:spcAft>
                <a:spcPts val="0"/>
              </a:spcAft>
              <a:buSzPts val="1700"/>
              <a:buChar char="●"/>
            </a:pPr>
            <a:r>
              <a:rPr lang="pt-BR" sz="1700"/>
              <a:t>Planejamento</a:t>
            </a:r>
            <a:endParaRPr sz="1700"/>
          </a:p>
          <a:p>
            <a:pPr indent="-336550" lvl="0" marL="457200" rtl="0" algn="just">
              <a:spcBef>
                <a:spcPts val="0"/>
              </a:spcBef>
              <a:spcAft>
                <a:spcPts val="0"/>
              </a:spcAft>
              <a:buSzPts val="1700"/>
              <a:buChar char="●"/>
            </a:pPr>
            <a:r>
              <a:rPr lang="pt-BR" sz="1700"/>
              <a:t>Modelagem</a:t>
            </a:r>
            <a:endParaRPr sz="1700"/>
          </a:p>
          <a:p>
            <a:pPr indent="-336550" lvl="0" marL="457200" rtl="0" algn="just">
              <a:spcBef>
                <a:spcPts val="0"/>
              </a:spcBef>
              <a:spcAft>
                <a:spcPts val="0"/>
              </a:spcAft>
              <a:buSzPts val="1700"/>
              <a:buChar char="●"/>
            </a:pPr>
            <a:r>
              <a:rPr lang="pt-BR" sz="1700"/>
              <a:t>Construção</a:t>
            </a:r>
            <a:endParaRPr sz="1700"/>
          </a:p>
          <a:p>
            <a:pPr indent="-336550" lvl="0" marL="457200" rtl="0" algn="just">
              <a:spcBef>
                <a:spcPts val="0"/>
              </a:spcBef>
              <a:spcAft>
                <a:spcPts val="0"/>
              </a:spcAft>
              <a:buSzPts val="1700"/>
              <a:buChar char="●"/>
            </a:pPr>
            <a:r>
              <a:rPr lang="pt-BR" sz="1700"/>
              <a:t>Emprego</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00"/>
              <a:t>Modelos de processo</a:t>
            </a:r>
            <a:endParaRPr sz="2400"/>
          </a:p>
        </p:txBody>
      </p:sp>
      <p:sp>
        <p:nvSpPr>
          <p:cNvPr id="129" name="Google Shape;129;p20"/>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fontScale="92500" lnSpcReduction="10000"/>
          </a:bodyPr>
          <a:lstStyle/>
          <a:p>
            <a:pPr indent="0" lvl="0" marL="0" rtl="0" algn="just">
              <a:spcBef>
                <a:spcPts val="0"/>
              </a:spcBef>
              <a:spcAft>
                <a:spcPts val="0"/>
              </a:spcAft>
              <a:buNone/>
            </a:pPr>
            <a:r>
              <a:rPr lang="pt-BR" sz="1700"/>
              <a:t>Também podemos usar os conceitos de :</a:t>
            </a:r>
            <a:endParaRPr sz="1700"/>
          </a:p>
          <a:p>
            <a:pPr indent="0" lvl="0" marL="0" rtl="0" algn="just">
              <a:spcBef>
                <a:spcPts val="1200"/>
              </a:spcBef>
              <a:spcAft>
                <a:spcPts val="0"/>
              </a:spcAft>
              <a:buNone/>
            </a:pPr>
            <a:r>
              <a:rPr b="1" lang="pt-BR" sz="1700"/>
              <a:t>Engenharia de requisitos</a:t>
            </a:r>
            <a:r>
              <a:rPr lang="pt-BR" sz="1700"/>
              <a:t> é o processo de desenvolvimento de uma especificação de software. As especificações destinam-se a comunicar as necessidades de sistema dos clientes para os desenvolvedores do sistema.</a:t>
            </a:r>
            <a:endParaRPr sz="1700"/>
          </a:p>
          <a:p>
            <a:pPr indent="0" lvl="0" marL="0" rtl="0" algn="just">
              <a:spcBef>
                <a:spcPts val="1200"/>
              </a:spcBef>
              <a:spcAft>
                <a:spcPts val="1200"/>
              </a:spcAft>
              <a:buNone/>
            </a:pPr>
            <a:r>
              <a:rPr b="1" lang="pt-BR" sz="1700"/>
              <a:t>Processos de projeto e implementação </a:t>
            </a:r>
            <a:r>
              <a:rPr lang="pt-BR" sz="1700"/>
              <a:t>estão relacionados com a transformação das especificações dos requisitos em um sistema de software executável. Métodos sistemáticos de projeto podem ser usados como parte dessa transformação.</a:t>
            </a: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00"/>
              <a:t>Modelos de processo</a:t>
            </a:r>
            <a:endParaRPr sz="2400"/>
          </a:p>
        </p:txBody>
      </p:sp>
      <p:sp>
        <p:nvSpPr>
          <p:cNvPr id="135" name="Google Shape;135;p21"/>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lnSpcReduction="20000"/>
          </a:bodyPr>
          <a:lstStyle/>
          <a:p>
            <a:pPr indent="0" lvl="0" marL="0" rtl="0" algn="just">
              <a:spcBef>
                <a:spcPts val="0"/>
              </a:spcBef>
              <a:spcAft>
                <a:spcPts val="0"/>
              </a:spcAft>
              <a:buNone/>
            </a:pPr>
            <a:r>
              <a:rPr lang="pt-BR" sz="1700"/>
              <a:t>Também podemos usar os conceitos de :</a:t>
            </a:r>
            <a:endParaRPr sz="1700"/>
          </a:p>
          <a:p>
            <a:pPr indent="0" lvl="0" marL="0" rtl="0" algn="just">
              <a:spcBef>
                <a:spcPts val="1200"/>
              </a:spcBef>
              <a:spcAft>
                <a:spcPts val="0"/>
              </a:spcAft>
              <a:buNone/>
            </a:pPr>
            <a:r>
              <a:rPr b="1" lang="pt-BR" sz="1700"/>
              <a:t>Validação de software </a:t>
            </a:r>
            <a:r>
              <a:rPr lang="pt-BR" sz="1700"/>
              <a:t>é o processo de verificação de que o sistema está de acordo com sua especificação e satisfaz às necessidades reais dos usuários do sistema.</a:t>
            </a:r>
            <a:endParaRPr sz="1700"/>
          </a:p>
          <a:p>
            <a:pPr indent="0" lvl="0" marL="0" rtl="0" algn="just">
              <a:spcBef>
                <a:spcPts val="1200"/>
              </a:spcBef>
              <a:spcAft>
                <a:spcPts val="1200"/>
              </a:spcAft>
              <a:buNone/>
            </a:pPr>
            <a:r>
              <a:rPr b="1" lang="pt-BR" sz="1700"/>
              <a:t>Evolução de software</a:t>
            </a:r>
            <a:r>
              <a:rPr lang="pt-BR" sz="1700"/>
              <a:t> ocorre quando se alteram os atuais sistemas de software para atender aos novos requisitos. As mudanças são contínuas, e o software deve evoluir para continuar útil</a:t>
            </a:r>
            <a:endParaRPr sz="170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