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embeddedFontLst>
    <p:embeddedFont>
      <p:font typeface="Raleway"/>
      <p:regular r:id="rId50"/>
      <p:bold r:id="rId51"/>
      <p:italic r:id="rId52"/>
      <p:boldItalic r:id="rId53"/>
    </p:embeddedFont>
    <p:embeddedFont>
      <p:font typeface="La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aleway-bold.fntdata"/><Relationship Id="rId50" Type="http://schemas.openxmlformats.org/officeDocument/2006/relationships/font" Target="fonts/Raleway-regular.fntdata"/><Relationship Id="rId53" Type="http://schemas.openxmlformats.org/officeDocument/2006/relationships/font" Target="fonts/Raleway-boldItalic.fntdata"/><Relationship Id="rId52" Type="http://schemas.openxmlformats.org/officeDocument/2006/relationships/font" Target="fonts/Raleway-italic.fntdata"/><Relationship Id="rId11" Type="http://schemas.openxmlformats.org/officeDocument/2006/relationships/slide" Target="slides/slide6.xml"/><Relationship Id="rId55" Type="http://schemas.openxmlformats.org/officeDocument/2006/relationships/font" Target="fonts/Lato-bold.fntdata"/><Relationship Id="rId10" Type="http://schemas.openxmlformats.org/officeDocument/2006/relationships/slide" Target="slides/slide5.xml"/><Relationship Id="rId54" Type="http://schemas.openxmlformats.org/officeDocument/2006/relationships/font" Target="fonts/Lato-regular.fntdata"/><Relationship Id="rId13" Type="http://schemas.openxmlformats.org/officeDocument/2006/relationships/slide" Target="slides/slide8.xml"/><Relationship Id="rId57" Type="http://schemas.openxmlformats.org/officeDocument/2006/relationships/font" Target="fonts/Lato-boldItalic.fntdata"/><Relationship Id="rId12" Type="http://schemas.openxmlformats.org/officeDocument/2006/relationships/slide" Target="slides/slide7.xml"/><Relationship Id="rId56"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430c58436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430c58436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430c58436d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430c58436d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430c58436d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430c58436d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430c58436d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430c58436d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430c58436d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430c58436d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430c58436d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430c58436d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430c58436d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430c58436d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430c58436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430c58436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430c58436d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1430c58436d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430c58436d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430c58436d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430c58436d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430c58436d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430c58436d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430c58436d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430c58436d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430c58436d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430c58436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430c58436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1430c58436d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1430c58436d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430c58436d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430c58436d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430c58436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430c58436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430c58436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430c58436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430c58436d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430c58436d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430c58436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430c58436d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430c58436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1430c58436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430c58436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430c58436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430c58436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430c58436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430c58436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1430c58436d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430c58436d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430c58436d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430c58436d_0_3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430c58436d_0_3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430c58436d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430c58436d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430c58436d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430c58436d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430c58436d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430c58436d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1430c58436d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1430c58436d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430c58436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430c58436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430c58436d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430c58436d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430c58436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430c58436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430c58436d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430c58436d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430c58436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430c58436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430c58436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430c58436d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430c58436d_0_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430c58436d_0_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430c58436d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430c58436d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430c58436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430c58436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430c58436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430c58436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30c58436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30c58436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430c58436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430c58436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430c58436d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430c58436d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herysson.figueiredo@ufn.edu.b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blog.betrybe.com/tecnologia/paradigmas-de-programacao/" TargetMode="External"/><Relationship Id="rId4" Type="http://schemas.openxmlformats.org/officeDocument/2006/relationships/hyperlink" Target="https://blog.geekhunter.com.br/quais-sao-os-paradigmas-de-programacao/" TargetMode="External"/><Relationship Id="rId5" Type="http://schemas.openxmlformats.org/officeDocument/2006/relationships/hyperlink" Target="https://www.digitalhouse.com/br/blog/paradigmas-de-programaca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Paradigmas de Programação</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pt-BR"/>
              <a:t>Herysson R. Figueiredo</a:t>
            </a:r>
            <a:endParaRPr/>
          </a:p>
          <a:p>
            <a:pPr indent="0" lvl="0" marL="0" rtl="0" algn="l">
              <a:spcBef>
                <a:spcPts val="0"/>
              </a:spcBef>
              <a:spcAft>
                <a:spcPts val="0"/>
              </a:spcAft>
              <a:buNone/>
            </a:pPr>
            <a:r>
              <a:rPr lang="pt-BR" u="sng">
                <a:solidFill>
                  <a:schemeClr val="hlink"/>
                </a:solidFill>
                <a:hlinkClick r:id="rId3"/>
              </a:rPr>
              <a:t>herysson.figueiredo@ufn.edu.br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 que aprender sobre paradigmas de programação?</a:t>
            </a:r>
            <a:endParaRPr/>
          </a:p>
        </p:txBody>
      </p:sp>
      <p:sp>
        <p:nvSpPr>
          <p:cNvPr id="141" name="Google Shape;141;p2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Além disso, manter o mesmo paradigma determinará o objetivo da pessoa que trabalha com programação sobre a composição da estrutura e execução do sistema. Isso permite que as técnicas adequadas sejam utilizadas no projeto em questão. É essencial manter essa metodologia durante todo o trabalho.</a:t>
            </a:r>
            <a:endParaRPr b="1"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 que aprender sobre paradigmas de programação?</a:t>
            </a:r>
            <a:endParaRPr/>
          </a:p>
        </p:txBody>
      </p:sp>
      <p:sp>
        <p:nvSpPr>
          <p:cNvPr id="147" name="Google Shape;147;p2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Saber qual o tipo escolher na resolução de um problema quer dizer que antes de refletir sobre a solução de um problema, você pensará na modelagem dessa solução, ou seja, refletirá sobre o paradigma a ser utilizado.</a:t>
            </a:r>
            <a:endParaRPr b="1" sz="19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153" name="Google Shape;153;p2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159" name="Google Shape;159;p2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
        <p:nvSpPr>
          <p:cNvPr id="160" name="Google Shape;160;p25"/>
          <p:cNvSpPr/>
          <p:nvPr/>
        </p:nvSpPr>
        <p:spPr>
          <a:xfrm>
            <a:off x="917150" y="2788650"/>
            <a:ext cx="2466300" cy="272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Imperativo</a:t>
            </a:r>
            <a:endParaRPr/>
          </a:p>
        </p:txBody>
      </p:sp>
      <p:sp>
        <p:nvSpPr>
          <p:cNvPr id="166" name="Google Shape;166;p2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Também é chamado de paradigma procedural. Nesse tipo de construção, </a:t>
            </a:r>
            <a:r>
              <a:rPr b="1" lang="pt-BR" sz="1900"/>
              <a:t>as instruções devem ser passadas ao computador na sequência em que devem ser executadas</a:t>
            </a:r>
            <a:r>
              <a:rPr lang="pt-BR" sz="1900"/>
              <a:t>. Vários tipos de linguagem de programação suportam esse tipo de paradigma, como Cobol, Fortran</a:t>
            </a:r>
            <a:r>
              <a:rPr lang="pt-BR" sz="1900"/>
              <a:t> e</a:t>
            </a:r>
            <a:r>
              <a:rPr lang="pt-BR" sz="1900"/>
              <a:t> Pascal</a:t>
            </a:r>
            <a:r>
              <a:rPr lang="pt-BR" sz="1900"/>
              <a:t>.</a:t>
            </a:r>
            <a:endParaRPr sz="1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Imperativo</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Nesse tipo de programação, a </a:t>
            </a:r>
            <a:r>
              <a:rPr b="1" lang="pt-BR" sz="1900"/>
              <a:t>pessoa passará uma espécie de passo-a-passo dos procedimentos que a máquina deverá executar</a:t>
            </a:r>
            <a:r>
              <a:rPr lang="pt-BR" sz="1900"/>
              <a:t> (daí o nome procedural). Nesse caso, a solução do problema será muito dependente da experiência e criatividade de quem trabalha com a programação. O foco da resolução estará em </a:t>
            </a:r>
            <a:r>
              <a:rPr b="1" lang="pt-BR" sz="1900"/>
              <a:t>“como”</a:t>
            </a:r>
            <a:r>
              <a:rPr lang="pt-BR" sz="1900"/>
              <a:t> deve ser feito.</a:t>
            </a:r>
            <a:endParaRPr sz="19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Imperativo</a:t>
            </a:r>
            <a:endParaRPr/>
          </a:p>
          <a:p>
            <a:pPr indent="0" lvl="0" marL="0" rtl="0" algn="l">
              <a:spcBef>
                <a:spcPts val="0"/>
              </a:spcBef>
              <a:spcAft>
                <a:spcPts val="0"/>
              </a:spcAft>
              <a:buNone/>
            </a:pPr>
            <a:r>
              <a:t/>
            </a:r>
            <a:endParaRPr/>
          </a:p>
        </p:txBody>
      </p:sp>
      <p:sp>
        <p:nvSpPr>
          <p:cNvPr id="178" name="Google Shape;178;p2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Esse tipo de programação é recomendada em projetos nos quais não se espera que haja mudanças significativas ao longo do tempo (programa estático), quando se tratar de uma operação complexa — em que os diferentes estados da aplicação necessitem de visualização explícita—, ou quando não </a:t>
            </a:r>
            <a:r>
              <a:rPr lang="pt-BR" sz="1900"/>
              <a:t>existiam</a:t>
            </a:r>
            <a:r>
              <a:rPr lang="pt-BR" sz="1900"/>
              <a:t> muitos elementos compartilhados.</a:t>
            </a:r>
            <a:endParaRPr sz="19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Imperativo</a:t>
            </a:r>
            <a:endParaRPr/>
          </a:p>
        </p:txBody>
      </p:sp>
      <p:sp>
        <p:nvSpPr>
          <p:cNvPr id="184" name="Google Shape;184;p2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Esse paradigma tem a vantagem de ser eficiente e de permitir uma modelagem tal qual o mundo real, além de ser bem estabelecido e bastante flexível. Por outro lado, o código fonte gerado é de difícil legibilidade.</a:t>
            </a:r>
            <a:endParaRPr sz="1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Imperativo</a:t>
            </a:r>
            <a:endParaRPr/>
          </a:p>
        </p:txBody>
      </p:sp>
      <p:sp>
        <p:nvSpPr>
          <p:cNvPr id="190" name="Google Shape;190;p3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Esse paradigma tem a vantagem de ser eficiente e de permitir uma modelagem tal qual o mundo real, além de ser bem estabelecido e bastante flexível. Por outro lado, o código fonte gerado é de difícil legibilidade.</a:t>
            </a:r>
            <a:endParaRPr sz="1900"/>
          </a:p>
        </p:txBody>
      </p:sp>
      <p:pic>
        <p:nvPicPr>
          <p:cNvPr id="191" name="Google Shape;191;p30"/>
          <p:cNvPicPr preferRelativeResize="0"/>
          <p:nvPr/>
        </p:nvPicPr>
        <p:blipFill>
          <a:blip r:embed="rId3">
            <a:alphaModFix/>
          </a:blip>
          <a:stretch>
            <a:fillRect/>
          </a:stretch>
        </p:blipFill>
        <p:spPr>
          <a:xfrm>
            <a:off x="1611830" y="0"/>
            <a:ext cx="592034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197" name="Google Shape;197;p3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
        <p:nvSpPr>
          <p:cNvPr id="198" name="Google Shape;198;p31"/>
          <p:cNvSpPr/>
          <p:nvPr/>
        </p:nvSpPr>
        <p:spPr>
          <a:xfrm>
            <a:off x="917150" y="3036525"/>
            <a:ext cx="2466300" cy="2355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Linguagem de Programação</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b="1" lang="pt-BR" sz="1900"/>
              <a:t>Linguagem: </a:t>
            </a:r>
            <a:r>
              <a:rPr lang="pt-BR" sz="1900"/>
              <a:t>qualquer meio sistemático de comunicar ideias ou sentimentos através de signos convencionais, sonoros, gráficos, gestuais etc.</a:t>
            </a:r>
            <a:endParaRPr sz="1900"/>
          </a:p>
          <a:p>
            <a:pPr indent="457200" lvl="0" marL="0" rtl="0" algn="just">
              <a:spcBef>
                <a:spcPts val="1200"/>
              </a:spcBef>
              <a:spcAft>
                <a:spcPts val="1200"/>
              </a:spcAft>
              <a:buNone/>
            </a:pPr>
            <a:r>
              <a:rPr b="1" lang="pt-BR" sz="1900"/>
              <a:t>Programação:</a:t>
            </a:r>
            <a:r>
              <a:rPr lang="pt-BR" sz="1900"/>
              <a:t> é o ato da escrita dos códigos entendíveis pelos computadores, permitindo assim que eles realizem as funções pedidas.</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Declarativo</a:t>
            </a:r>
            <a:endParaRPr/>
          </a:p>
        </p:txBody>
      </p:sp>
      <p:sp>
        <p:nvSpPr>
          <p:cNvPr id="204" name="Google Shape;204;p3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paradigma declarativo, por sua vez, foca mais em </a:t>
            </a:r>
            <a:r>
              <a:rPr b="1" lang="pt-BR" sz="1900"/>
              <a:t>“o quê”</a:t>
            </a:r>
            <a:r>
              <a:rPr lang="pt-BR" sz="1900"/>
              <a:t> deve ser resolvido do que, necessariamente, em “como” isso deve ser feito. Sendo assim, o nível de abstração é maior, ao passo que a pessoa que o programa tem a preocupação em descrever determinada sequência lógica e qual o resultado esperado. Logo, o foco deixa de ser como esse resultado deve ser computado.</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Declarativo</a:t>
            </a:r>
            <a:endParaRPr/>
          </a:p>
        </p:txBody>
      </p:sp>
      <p:sp>
        <p:nvSpPr>
          <p:cNvPr id="210" name="Google Shape;210;p3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Nesse paradigma, há </a:t>
            </a:r>
            <a:r>
              <a:rPr b="1" lang="pt-BR" sz="1900"/>
              <a:t>declarações iniciais de verdades lógicas que são imutáveis</a:t>
            </a:r>
            <a:r>
              <a:rPr lang="pt-BR" sz="1900"/>
              <a:t>. Assim, depois de realizadas algumas interações entre elas, o resultado encontrado será sempre igual (para as declarações outrora feitas). Isso entra em contraste com a programação imperativa, na qual um mesmo trecho de código pode retornar resultados diferentes.</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Declarativo</a:t>
            </a:r>
            <a:endParaRPr/>
          </a:p>
        </p:txBody>
      </p:sp>
      <p:sp>
        <p:nvSpPr>
          <p:cNvPr id="216" name="Google Shape;216;p3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nível de abstração aqui é muito maior e as principais linguagens declarativas são também de marcação: HTML, XML, XSLT e XAML.</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Declarativo</a:t>
            </a:r>
            <a:endParaRPr/>
          </a:p>
        </p:txBody>
      </p:sp>
      <p:sp>
        <p:nvSpPr>
          <p:cNvPr id="222" name="Google Shape;222;p3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nível de abstração aqui é muito maior e as principais linguagens declarativas são também de marcação: HTML, XML, XSLT e XAML.</a:t>
            </a:r>
            <a:endParaRPr sz="1900"/>
          </a:p>
        </p:txBody>
      </p:sp>
      <p:pic>
        <p:nvPicPr>
          <p:cNvPr id="223" name="Google Shape;223;p35"/>
          <p:cNvPicPr preferRelativeResize="0"/>
          <p:nvPr/>
        </p:nvPicPr>
        <p:blipFill>
          <a:blip r:embed="rId3">
            <a:alphaModFix/>
          </a:blip>
          <a:stretch>
            <a:fillRect/>
          </a:stretch>
        </p:blipFill>
        <p:spPr>
          <a:xfrm>
            <a:off x="641463" y="571877"/>
            <a:ext cx="7864675" cy="4249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229" name="Google Shape;229;p3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
        <p:nvSpPr>
          <p:cNvPr id="230" name="Google Shape;230;p36"/>
          <p:cNvSpPr/>
          <p:nvPr/>
        </p:nvSpPr>
        <p:spPr>
          <a:xfrm>
            <a:off x="917150" y="3259625"/>
            <a:ext cx="2466300" cy="24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Funcional</a:t>
            </a:r>
            <a:endParaRPr/>
          </a:p>
        </p:txBody>
      </p:sp>
      <p:sp>
        <p:nvSpPr>
          <p:cNvPr id="236" name="Google Shape;236;p3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No paradigma de programação funcional, o uso de funções é destaque (daí seu nome). O problema é dividido em blocos e, para sua resolução, são implementadas funções que definem variáveis em seu escopo e retornam algum resultado. São exemplos de linguagens suportadas por esse paradigma o LISP, o Scheme, JavaScript  e o Haskell.</a:t>
            </a:r>
            <a:endParaRPr sz="1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Funcional</a:t>
            </a:r>
            <a:endParaRPr/>
          </a:p>
        </p:txBody>
      </p:sp>
      <p:sp>
        <p:nvSpPr>
          <p:cNvPr id="242" name="Google Shape;242;p3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É bastante </a:t>
            </a:r>
            <a:r>
              <a:rPr b="1" lang="pt-BR" sz="1900"/>
              <a:t>indicado quando a solução requerida é fortemente dependente de uma base matemática</a:t>
            </a:r>
            <a:r>
              <a:rPr lang="pt-BR" sz="1900"/>
              <a:t>. Assim, subdivide-se o problema proposto e as funções implementadas farão os cálculos matemáticos. Ao final, a pessoa programadora deve também integrar a solução entregue.</a:t>
            </a: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Funcional</a:t>
            </a:r>
            <a:endParaRPr/>
          </a:p>
        </p:txBody>
      </p:sp>
      <p:sp>
        <p:nvSpPr>
          <p:cNvPr id="248" name="Google Shape;248;p3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paradigma funcional tem alocação de memória automática. Isso elimina possíveis “efeitos colaterais” nos cálculos matemáticos das funções. Assim, sua recursividade pode ter vários formatos, podendo ser uma técnica mais eficiente que a implementação de laços da programação imperativa.</a:t>
            </a: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Funcional</a:t>
            </a:r>
            <a:endParaRPr/>
          </a:p>
        </p:txBody>
      </p:sp>
      <p:sp>
        <p:nvSpPr>
          <p:cNvPr id="254" name="Google Shape;254;p4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paradigma funcional tem alocação de memória automática. Isso elimina possíveis “efeitos colaterais” nos cálculos matemáticos das funções. Assim, sua recursividade pode ter vários formatos, podendo ser uma técnica mais eficiente que a implementação de laços da programação imperativa.</a:t>
            </a:r>
            <a:endParaRPr sz="1900"/>
          </a:p>
        </p:txBody>
      </p:sp>
      <p:pic>
        <p:nvPicPr>
          <p:cNvPr id="255" name="Google Shape;255;p40"/>
          <p:cNvPicPr preferRelativeResize="0"/>
          <p:nvPr/>
        </p:nvPicPr>
        <p:blipFill>
          <a:blip r:embed="rId3">
            <a:alphaModFix/>
          </a:blip>
          <a:stretch>
            <a:fillRect/>
          </a:stretch>
        </p:blipFill>
        <p:spPr>
          <a:xfrm>
            <a:off x="0" y="51834"/>
            <a:ext cx="9144002" cy="503983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261" name="Google Shape;261;p4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
        <p:nvSpPr>
          <p:cNvPr id="262" name="Google Shape;262;p41"/>
          <p:cNvSpPr/>
          <p:nvPr/>
        </p:nvSpPr>
        <p:spPr>
          <a:xfrm>
            <a:off x="917150" y="3495100"/>
            <a:ext cx="2466300" cy="285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Linguagem de Programação</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900"/>
              <a:t>A linguagem de programação é um método padronizado, formado por um conjunto de regras sintáticas e semânticas, de implementação de um código fonte - que pode ser compilado e transformado em um programa de computador ou usado como script interpretado - que informará instruções de processamento ao computador.</a:t>
            </a:r>
            <a:endParaRPr sz="1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Lógico</a:t>
            </a:r>
            <a:endParaRPr/>
          </a:p>
        </p:txBody>
      </p:sp>
      <p:sp>
        <p:nvSpPr>
          <p:cNvPr id="268" name="Google Shape;268;p4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paradigma lógico é um tanto distinto dos demais paradigmas e deriva do declarativo. Fundamentalmente, </a:t>
            </a:r>
            <a:r>
              <a:rPr b="1" lang="pt-BR" sz="1900"/>
              <a:t>utiliza formas de lógica simbólica como padrões de entrada e saída</a:t>
            </a:r>
            <a:r>
              <a:rPr lang="pt-BR" sz="1900"/>
              <a:t>. A partir daí, realiza inferências para produzir os resultados.</a:t>
            </a:r>
            <a:endParaRPr sz="19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Lógico</a:t>
            </a:r>
            <a:endParaRPr/>
          </a:p>
        </p:txBody>
      </p:sp>
      <p:sp>
        <p:nvSpPr>
          <p:cNvPr id="274" name="Google Shape;274;p4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Para exemplificar bem seu uso, podemos imaginar a tentativa de prova de um dado teorema, na qual são explicitadas algumas premissas e, sendo elas verdadeiras, a conclusão de tal teorema torna-se verdade também.</a:t>
            </a:r>
            <a:endParaRPr sz="1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Lógico</a:t>
            </a:r>
            <a:endParaRPr/>
          </a:p>
        </p:txBody>
      </p:sp>
      <p:sp>
        <p:nvSpPr>
          <p:cNvPr id="280" name="Google Shape;280;p4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Dentre as linguagens de programação que utilizam esse paradigma, podemos citar QLISP, Mercury e Prolog — esta última sendo a mais popular de todas. São utilizadas na solução de problemas que envolvem inteligência artificial, criação de programas especialistas e comprovação de teoremas.</a:t>
            </a:r>
            <a:endParaRPr sz="19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Lógico</a:t>
            </a:r>
            <a:endParaRPr/>
          </a:p>
        </p:txBody>
      </p:sp>
      <p:sp>
        <p:nvSpPr>
          <p:cNvPr id="286" name="Google Shape;286;p4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Dentre as linguagens de programação que utilizam esse paradigma, podemos citar QLISP, Mercury e Prolog — esta última sendo a mais popular de todas. São utilizadas na solução de problemas que envolvem inteligência artificial, criação de programas especialistas e comprovação de teoremas.</a:t>
            </a:r>
            <a:endParaRPr sz="1900"/>
          </a:p>
        </p:txBody>
      </p:sp>
      <p:pic>
        <p:nvPicPr>
          <p:cNvPr id="287" name="Google Shape;287;p45"/>
          <p:cNvPicPr preferRelativeResize="0"/>
          <p:nvPr/>
        </p:nvPicPr>
        <p:blipFill>
          <a:blip r:embed="rId3">
            <a:alphaModFix/>
          </a:blip>
          <a:stretch>
            <a:fillRect/>
          </a:stretch>
        </p:blipFill>
        <p:spPr>
          <a:xfrm>
            <a:off x="910379" y="0"/>
            <a:ext cx="7323241" cy="5143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293" name="Google Shape;293;p4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
        <p:nvSpPr>
          <p:cNvPr id="294" name="Google Shape;294;p46"/>
          <p:cNvSpPr/>
          <p:nvPr/>
        </p:nvSpPr>
        <p:spPr>
          <a:xfrm>
            <a:off x="917150" y="3730575"/>
            <a:ext cx="2466300" cy="2478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o Objetos</a:t>
            </a:r>
            <a:endParaRPr/>
          </a:p>
        </p:txBody>
      </p:sp>
      <p:sp>
        <p:nvSpPr>
          <p:cNvPr id="300" name="Google Shape;300;p47"/>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Esse paradigma é bastante conhecido. Foi popularizado na década de 90 com a linguagem de programação Java, </a:t>
            </a:r>
            <a:r>
              <a:rPr b="1" lang="pt-BR" sz="1900"/>
              <a:t>ao permitir uma programação multiplataforma </a:t>
            </a:r>
            <a:r>
              <a:rPr b="1" lang="pt-BR" sz="1900"/>
              <a:t>da</a:t>
            </a:r>
            <a:r>
              <a:rPr b="1" lang="pt-BR" sz="1900"/>
              <a:t> mesma maneira</a:t>
            </a:r>
            <a:r>
              <a:rPr lang="pt-BR" sz="1900"/>
              <a:t>. Antes disso, não era possível realizar tal tipo de trabalho.</a:t>
            </a:r>
            <a:endParaRPr sz="1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o Objetos</a:t>
            </a:r>
            <a:endParaRPr/>
          </a:p>
        </p:txBody>
      </p:sp>
      <p:sp>
        <p:nvSpPr>
          <p:cNvPr id="306" name="Google Shape;306;p48"/>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paradigma orientado a objetos surgiu como uma grande aposta para resolver gargalos da indústria de software, como produzir programas de forma mais rápida, com maior confiabilidade e a um custo menor. Para isso, buscou apoiar-se nas características de classe e objeto ao tentar retratar a programação tal qual se enxerga o mundo real.</a:t>
            </a:r>
            <a:endParaRPr sz="19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o Objetos</a:t>
            </a:r>
            <a:endParaRPr/>
          </a:p>
        </p:txBody>
      </p:sp>
      <p:sp>
        <p:nvSpPr>
          <p:cNvPr id="312" name="Google Shape;312;p49"/>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Segundo esse paradigma, todos os objetos têm determinados estados e comportamentos. Esses estados são descritos pelas classes como atributos. Já a forma como eles se comportam (sua funcionalidade) é definida por meio de métodos, que são equivalentes às funções do paradigma funcional.</a:t>
            </a:r>
            <a:endParaRPr sz="19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o Objetos</a:t>
            </a:r>
            <a:endParaRPr/>
          </a:p>
        </p:txBody>
      </p:sp>
      <p:sp>
        <p:nvSpPr>
          <p:cNvPr id="318" name="Google Shape;318;p5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Para que uma linguagem de programação seja do tipo de paradigma orientado a objetos, deve implementar seus três alicerces básicos, que são conceito de herança, polimorfismo e encapsulamento. Alguns exemplos de linguagens orientadas a objetos são Java, C++, C# e Python.</a:t>
            </a:r>
            <a:endParaRPr sz="19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o Objetos</a:t>
            </a:r>
            <a:endParaRPr/>
          </a:p>
        </p:txBody>
      </p:sp>
      <p:sp>
        <p:nvSpPr>
          <p:cNvPr id="324" name="Google Shape;324;p5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Para que uma linguagem de programação seja do tipo de paradigma orientado a objetos, deve implementar seus três alicerces básicos, que são conceito de herança, polimorfismo e encapsulamento. Alguns exemplos de linguagens orientadas a objetos são Java, C++, C# e Python.</a:t>
            </a:r>
            <a:endParaRPr sz="1900"/>
          </a:p>
        </p:txBody>
      </p:sp>
      <p:pic>
        <p:nvPicPr>
          <p:cNvPr id="325" name="Google Shape;325;p51"/>
          <p:cNvPicPr preferRelativeResize="0"/>
          <p:nvPr/>
        </p:nvPicPr>
        <p:blipFill>
          <a:blip r:embed="rId3">
            <a:alphaModFix/>
          </a:blip>
          <a:stretch>
            <a:fillRect/>
          </a:stretch>
        </p:blipFill>
        <p:spPr>
          <a:xfrm>
            <a:off x="619125" y="176213"/>
            <a:ext cx="7905750" cy="4791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são paradigmas de programação?</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900"/>
              <a:t>Um paradigma pode ser entendido como um tipo de </a:t>
            </a:r>
            <a:r>
              <a:rPr b="1" lang="pt-BR" sz="1900"/>
              <a:t>estruturação</a:t>
            </a:r>
            <a:r>
              <a:rPr lang="pt-BR" sz="1900"/>
              <a:t> ao qual a </a:t>
            </a:r>
            <a:r>
              <a:rPr b="1" lang="pt-BR" sz="1900"/>
              <a:t>linguagem deverá respeitar</a:t>
            </a:r>
            <a:r>
              <a:rPr lang="pt-BR" sz="1900"/>
              <a:t>. A depender do objetivo proposto, a solução que a linguagem oferecerá obedece a um tipo de paradigma. Portanto, o que vai definir o paradigma utilizado será a tratativa dada ao problema.</a:t>
            </a:r>
            <a:endParaRPr sz="19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Quais os principais paradigmas de programação?</a:t>
            </a:r>
            <a:endParaRPr/>
          </a:p>
        </p:txBody>
      </p:sp>
      <p:sp>
        <p:nvSpPr>
          <p:cNvPr id="331" name="Google Shape;331;p52"/>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85000" lnSpcReduction="20000"/>
          </a:bodyPr>
          <a:lstStyle/>
          <a:p>
            <a:pPr indent="0" lvl="0" marL="0" rtl="0" algn="just">
              <a:spcBef>
                <a:spcPts val="0"/>
              </a:spcBef>
              <a:spcAft>
                <a:spcPts val="0"/>
              </a:spcAft>
              <a:buNone/>
            </a:pPr>
            <a:r>
              <a:rPr lang="pt-BR" sz="1900"/>
              <a:t>Basicamente, existem seis principais tipos de paradigmas. A depender da linguagem de programação utilizada, pode-se usar mais de um deles.</a:t>
            </a:r>
            <a:endParaRPr sz="1900"/>
          </a:p>
          <a:p>
            <a:pPr indent="-331152" lvl="0" marL="457200" rtl="0" algn="just">
              <a:spcBef>
                <a:spcPts val="1200"/>
              </a:spcBef>
              <a:spcAft>
                <a:spcPts val="0"/>
              </a:spcAft>
              <a:buSzPct val="100000"/>
              <a:buChar char="●"/>
            </a:pPr>
            <a:r>
              <a:rPr lang="pt-BR" sz="1900"/>
              <a:t>Imperativo;</a:t>
            </a:r>
            <a:endParaRPr sz="1900"/>
          </a:p>
          <a:p>
            <a:pPr indent="-331152" lvl="0" marL="457200" rtl="0" algn="just">
              <a:spcBef>
                <a:spcPts val="0"/>
              </a:spcBef>
              <a:spcAft>
                <a:spcPts val="0"/>
              </a:spcAft>
              <a:buSzPct val="100000"/>
              <a:buChar char="●"/>
            </a:pPr>
            <a:r>
              <a:rPr lang="pt-BR" sz="1900"/>
              <a:t>Declarativo;</a:t>
            </a:r>
            <a:endParaRPr sz="1900"/>
          </a:p>
          <a:p>
            <a:pPr indent="-331152" lvl="0" marL="457200" rtl="0" algn="just">
              <a:spcBef>
                <a:spcPts val="0"/>
              </a:spcBef>
              <a:spcAft>
                <a:spcPts val="0"/>
              </a:spcAft>
              <a:buSzPct val="100000"/>
              <a:buChar char="●"/>
            </a:pPr>
            <a:r>
              <a:rPr lang="pt-BR" sz="1900"/>
              <a:t>Funcional;</a:t>
            </a:r>
            <a:endParaRPr sz="1900"/>
          </a:p>
          <a:p>
            <a:pPr indent="-331152" lvl="0" marL="457200" rtl="0" algn="just">
              <a:spcBef>
                <a:spcPts val="0"/>
              </a:spcBef>
              <a:spcAft>
                <a:spcPts val="0"/>
              </a:spcAft>
              <a:buSzPct val="100000"/>
              <a:buChar char="●"/>
            </a:pPr>
            <a:r>
              <a:rPr lang="pt-BR" sz="1900"/>
              <a:t>Lógico;</a:t>
            </a:r>
            <a:endParaRPr sz="1900"/>
          </a:p>
          <a:p>
            <a:pPr indent="-331152" lvl="0" marL="457200" rtl="0" algn="just">
              <a:spcBef>
                <a:spcPts val="0"/>
              </a:spcBef>
              <a:spcAft>
                <a:spcPts val="0"/>
              </a:spcAft>
              <a:buSzPct val="100000"/>
              <a:buChar char="●"/>
            </a:pPr>
            <a:r>
              <a:rPr lang="pt-BR" sz="1900"/>
              <a:t>Orientado a Objetos;</a:t>
            </a:r>
            <a:endParaRPr sz="1900"/>
          </a:p>
          <a:p>
            <a:pPr indent="-331152" lvl="0" marL="457200" rtl="0" algn="just">
              <a:spcBef>
                <a:spcPts val="0"/>
              </a:spcBef>
              <a:spcAft>
                <a:spcPts val="0"/>
              </a:spcAft>
              <a:buSzPct val="100000"/>
              <a:buChar char="●"/>
            </a:pPr>
            <a:r>
              <a:rPr lang="pt-BR" sz="1900"/>
              <a:t>Orientado a Eventos.</a:t>
            </a:r>
            <a:endParaRPr sz="1900"/>
          </a:p>
        </p:txBody>
      </p:sp>
      <p:sp>
        <p:nvSpPr>
          <p:cNvPr id="332" name="Google Shape;332;p52"/>
          <p:cNvSpPr/>
          <p:nvPr/>
        </p:nvSpPr>
        <p:spPr>
          <a:xfrm>
            <a:off x="917150" y="3966075"/>
            <a:ext cx="2466300" cy="2997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a Eventos</a:t>
            </a:r>
            <a:endParaRPr/>
          </a:p>
        </p:txBody>
      </p:sp>
      <p:sp>
        <p:nvSpPr>
          <p:cNvPr id="338" name="Google Shape;338;p53"/>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O paradigma de orientação a eventos é </a:t>
            </a:r>
            <a:r>
              <a:rPr b="1" lang="pt-BR" sz="1900"/>
              <a:t>usado por toda linguagem de programação que tem uso de recursos gráficos, como jogos e formulários.</a:t>
            </a:r>
            <a:r>
              <a:rPr lang="pt-BR" sz="1900"/>
              <a:t> Dessa forma, a execução do programa se dá a medida que determinados eventos são disparados pelo usuário. Portanto, quem usa é responsável pelo momento em que o programa é executado.</a:t>
            </a:r>
            <a:endParaRPr sz="19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a Eventos</a:t>
            </a:r>
            <a:endParaRPr/>
          </a:p>
        </p:txBody>
      </p:sp>
      <p:sp>
        <p:nvSpPr>
          <p:cNvPr id="344" name="Google Shape;344;p54"/>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Imagine uma caixa de formulário que precisa do preenchimento do usuário. Os eventos descritos no código fonte serão executados à medida que se realiza o preenchimento dos campos solicitados. Além disso, ocorrem execuções também quando se decide enviar os dados clicando no botão de envio. São eventos que disparam outros eventos.</a:t>
            </a:r>
            <a:endParaRPr sz="19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Paradigma Orientado a Eventos</a:t>
            </a:r>
            <a:endParaRPr/>
          </a:p>
        </p:txBody>
      </p:sp>
      <p:sp>
        <p:nvSpPr>
          <p:cNvPr id="350" name="Google Shape;350;p55"/>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Imagine uma caixa de formulário que precisa do preenchimento do usuário. Os eventos descritos no código fonte serão executados à medida que se realiza o preenchimento dos campos solicitados. Além disso, ocorrem execuções também quando se decide enviar os dados clicando no botão de envio. São eventos que disparam outros eventos.</a:t>
            </a:r>
            <a:endParaRPr sz="1900"/>
          </a:p>
        </p:txBody>
      </p:sp>
      <p:pic>
        <p:nvPicPr>
          <p:cNvPr id="351" name="Google Shape;351;p55"/>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Referências</a:t>
            </a:r>
            <a:endParaRPr/>
          </a:p>
        </p:txBody>
      </p:sp>
      <p:sp>
        <p:nvSpPr>
          <p:cNvPr id="357" name="Google Shape;357;p56"/>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fontScale="70000" lnSpcReduction="20000"/>
          </a:bodyPr>
          <a:lstStyle/>
          <a:p>
            <a:pPr indent="-313055" lvl="0" marL="457200" rtl="0" algn="just">
              <a:spcBef>
                <a:spcPts val="0"/>
              </a:spcBef>
              <a:spcAft>
                <a:spcPts val="0"/>
              </a:spcAft>
              <a:buSzPct val="100000"/>
              <a:buChar char="●"/>
            </a:pPr>
            <a:r>
              <a:rPr lang="pt-BR" sz="1900"/>
              <a:t>Noleto, C. </a:t>
            </a:r>
            <a:r>
              <a:rPr b="1" lang="pt-BR" sz="1900"/>
              <a:t>Paradigmas de programação: o que são e quais os principais?. </a:t>
            </a:r>
            <a:r>
              <a:rPr lang="pt-BR" sz="1900"/>
              <a:t>Disponível</a:t>
            </a:r>
            <a:r>
              <a:rPr lang="pt-BR" sz="1900"/>
              <a:t> em : &lt;</a:t>
            </a:r>
            <a:r>
              <a:rPr lang="pt-BR" sz="1900" u="sng">
                <a:solidFill>
                  <a:schemeClr val="hlink"/>
                </a:solidFill>
                <a:hlinkClick r:id="rId3"/>
              </a:rPr>
              <a:t>https://blog.betrybe.com/tecnologia/paradigmas-de-programacao/</a:t>
            </a:r>
            <a:r>
              <a:rPr lang="pt-BR" sz="1900"/>
              <a:t>&gt; . Acesso em : 01/07/2022, 13:30:00.</a:t>
            </a:r>
            <a:endParaRPr sz="1900"/>
          </a:p>
          <a:p>
            <a:pPr indent="-313055" lvl="0" marL="457200" rtl="0" algn="just">
              <a:spcBef>
                <a:spcPts val="0"/>
              </a:spcBef>
              <a:spcAft>
                <a:spcPts val="0"/>
              </a:spcAft>
              <a:buSzPct val="100000"/>
              <a:buChar char="●"/>
            </a:pPr>
            <a:r>
              <a:rPr lang="pt-BR" sz="1900"/>
              <a:t>Silva E. </a:t>
            </a:r>
            <a:r>
              <a:rPr b="1" lang="pt-BR" sz="1900"/>
              <a:t>Quais são os paradigmas de programação mais importantes?.</a:t>
            </a:r>
            <a:r>
              <a:rPr b="1" lang="pt-BR" sz="1900"/>
              <a:t> </a:t>
            </a:r>
            <a:r>
              <a:rPr lang="pt-BR" sz="1900"/>
              <a:t> Disponível</a:t>
            </a:r>
            <a:r>
              <a:rPr lang="pt-BR" sz="1900"/>
              <a:t> em : &lt;</a:t>
            </a:r>
            <a:r>
              <a:rPr lang="pt-BR" sz="1900" u="sng">
                <a:solidFill>
                  <a:schemeClr val="hlink"/>
                </a:solidFill>
                <a:hlinkClick r:id="rId4"/>
              </a:rPr>
              <a:t>https://blog.geekhunter.com.br/quais-sao-os-paradigmas-de-programacao/</a:t>
            </a:r>
            <a:r>
              <a:rPr lang="pt-BR" sz="1900"/>
              <a:t>&gt;. Acesso em</a:t>
            </a:r>
            <a:r>
              <a:rPr lang="pt-BR" sz="1900"/>
              <a:t>: 01/07/2022, 12:30:00.</a:t>
            </a:r>
            <a:endParaRPr sz="1900"/>
          </a:p>
          <a:p>
            <a:pPr indent="-313055" lvl="0" marL="457200" rtl="0" algn="just">
              <a:spcBef>
                <a:spcPts val="0"/>
              </a:spcBef>
              <a:spcAft>
                <a:spcPts val="0"/>
              </a:spcAft>
              <a:buSzPct val="100000"/>
              <a:buChar char="●"/>
            </a:pPr>
            <a:r>
              <a:rPr lang="pt-BR" sz="1900"/>
              <a:t>House, D. </a:t>
            </a:r>
            <a:r>
              <a:rPr b="1" lang="pt-BR" sz="1900"/>
              <a:t>Paradigmas de programação: saiba quais são as mais usadas e como solucionar problemas. </a:t>
            </a:r>
            <a:r>
              <a:rPr lang="pt-BR" sz="1900"/>
              <a:t>Disponível em: &lt;</a:t>
            </a:r>
            <a:r>
              <a:rPr lang="pt-BR" sz="1900" u="sng">
                <a:solidFill>
                  <a:schemeClr val="hlink"/>
                </a:solidFill>
                <a:hlinkClick r:id="rId5"/>
              </a:rPr>
              <a:t>https://www.digitalhouse.com/br/blog/paradigmas-de-programacao/</a:t>
            </a:r>
            <a:r>
              <a:rPr lang="pt-BR" sz="1900"/>
              <a:t>&gt;. Acesso em: 01/07/2022, 15:30:00.</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são paradigmas de programação?</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900"/>
              <a:t>É como se você tivesse que resolver um simples problema durante a execução de uma mudança doméstica. Imagine que você tivesse que levar um piano do primeiro ao terceiro andar de sua residência. O problema, já se sabe qual é. Mas de qual forma (paradigma) resolver essa questão?</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são paradigmas de programação?</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pt-BR" sz="1900"/>
              <a:t>Possíveis</a:t>
            </a:r>
            <a:r>
              <a:rPr lang="pt-BR" sz="1900"/>
              <a:t> soluções:</a:t>
            </a:r>
            <a:endParaRPr sz="1900"/>
          </a:p>
          <a:p>
            <a:pPr indent="-349250" lvl="0" marL="457200" rtl="0" algn="just">
              <a:spcBef>
                <a:spcPts val="1200"/>
              </a:spcBef>
              <a:spcAft>
                <a:spcPts val="0"/>
              </a:spcAft>
              <a:buSzPts val="1900"/>
              <a:buChar char="●"/>
            </a:pPr>
            <a:r>
              <a:rPr lang="pt-BR" sz="1900"/>
              <a:t>Pode-se optar por carregá-lo manualmente dois andares acima;</a:t>
            </a:r>
            <a:endParaRPr sz="1900"/>
          </a:p>
          <a:p>
            <a:pPr indent="-349250" lvl="0" marL="457200" rtl="0" algn="just">
              <a:spcBef>
                <a:spcPts val="0"/>
              </a:spcBef>
              <a:spcAft>
                <a:spcPts val="0"/>
              </a:spcAft>
              <a:buSzPts val="1900"/>
              <a:buChar char="●"/>
            </a:pPr>
            <a:r>
              <a:rPr lang="pt-BR" sz="1900"/>
              <a:t>Elevá-lo por meio de um carrinho;</a:t>
            </a:r>
            <a:endParaRPr sz="1900"/>
          </a:p>
          <a:p>
            <a:pPr indent="-349250" lvl="0" marL="457200" rtl="0" algn="just">
              <a:spcBef>
                <a:spcPts val="0"/>
              </a:spcBef>
              <a:spcAft>
                <a:spcPts val="0"/>
              </a:spcAft>
              <a:buSzPts val="1900"/>
              <a:buChar char="●"/>
            </a:pPr>
            <a:r>
              <a:rPr lang="pt-BR" sz="1900"/>
              <a:t>Elevar o piano pelo lado de fora da edificação utilizando um motor fixado no terceiro andar e acionado por controle remoto.</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 que são paradigmas de programação?</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900"/>
              <a:t>A escolha da solução do problema anteriormente listado </a:t>
            </a:r>
            <a:r>
              <a:rPr lang="pt-BR" sz="1900"/>
              <a:t>depende</a:t>
            </a:r>
            <a:r>
              <a:rPr lang="pt-BR" sz="1900"/>
              <a:t> de </a:t>
            </a:r>
            <a:r>
              <a:rPr lang="pt-BR" sz="1900"/>
              <a:t>múltiplos</a:t>
            </a:r>
            <a:r>
              <a:rPr lang="pt-BR" sz="1900"/>
              <a:t> fatores como: custo, quantidade de pessoas disponíveis, tamanho do piano, estrutura do prédio, etc. </a:t>
            </a:r>
            <a:endParaRPr sz="1900"/>
          </a:p>
          <a:p>
            <a:pPr indent="457200" lvl="0" marL="0" rtl="0" algn="just">
              <a:spcBef>
                <a:spcPts val="1200"/>
              </a:spcBef>
              <a:spcAft>
                <a:spcPts val="1200"/>
              </a:spcAft>
              <a:buNone/>
            </a:pPr>
            <a:r>
              <a:rPr lang="pt-BR" sz="1900"/>
              <a:t>Todos os </a:t>
            </a:r>
            <a:r>
              <a:rPr lang="pt-BR" sz="1900"/>
              <a:t>métodos</a:t>
            </a:r>
            <a:r>
              <a:rPr lang="pt-BR" sz="1900"/>
              <a:t> de elevação tem o mesmo resultado, porém sempre tem algum melhor para o caso.</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 que aprender sobre paradigmas de programação?</a:t>
            </a:r>
            <a:endParaRPr/>
          </a:p>
        </p:txBody>
      </p:sp>
      <p:sp>
        <p:nvSpPr>
          <p:cNvPr id="129" name="Google Shape;129;p20"/>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Cada paradigma surgiu de necessidades diferentes. Dado isso, cada um apresenta maiores vantagens sobre os outros dentro do desenvolvimento de determinado sistema. Sendo assim, </a:t>
            </a:r>
            <a:r>
              <a:rPr b="1" lang="pt-BR" sz="1900"/>
              <a:t>um paradigma pode oferecer técnicas apropriadas para uma aplicação específica.</a:t>
            </a:r>
            <a:endParaRPr b="1" sz="1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Por que aprender sobre paradigmas de programação?</a:t>
            </a:r>
            <a:endParaRPr/>
          </a:p>
        </p:txBody>
      </p:sp>
      <p:sp>
        <p:nvSpPr>
          <p:cNvPr id="135" name="Google Shape;135;p21"/>
          <p:cNvSpPr txBox="1"/>
          <p:nvPr>
            <p:ph idx="1" type="body"/>
          </p:nvPr>
        </p:nvSpPr>
        <p:spPr>
          <a:xfrm>
            <a:off x="729450" y="2078875"/>
            <a:ext cx="7688700" cy="2261100"/>
          </a:xfrm>
          <a:prstGeom prst="rect">
            <a:avLst/>
          </a:prstGeom>
        </p:spPr>
        <p:txBody>
          <a:bodyPr anchorCtr="0" anchor="ctr" bIns="91425" lIns="91425" spcFirstLastPara="1" rIns="91425" wrap="square" tIns="91425">
            <a:normAutofit/>
          </a:bodyPr>
          <a:lstStyle/>
          <a:p>
            <a:pPr indent="457200" lvl="0" marL="0" rtl="0" algn="just">
              <a:spcBef>
                <a:spcPts val="0"/>
              </a:spcBef>
              <a:spcAft>
                <a:spcPts val="1200"/>
              </a:spcAft>
              <a:buNone/>
            </a:pPr>
            <a:r>
              <a:rPr lang="pt-BR" sz="1900"/>
              <a:t>Escolhido o paradigma de desenvolvimento adequado ao projeto, isso permitirá que sejam desenvolvidas aplicações com grande produtividade. Haverá unicidade na orientação de escrita do código entre a equipe, tornando-o mais legível e criando facilidade de manutenção ao longo de sua existência.</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