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143500" cx="9144000"/>
  <p:notesSz cx="6858000" cy="9144000"/>
  <p:embeddedFontLst>
    <p:embeddedFont>
      <p:font typeface="Raleway"/>
      <p:regular r:id="rId49"/>
      <p:bold r:id="rId50"/>
      <p:italic r:id="rId51"/>
      <p:boldItalic r:id="rId52"/>
    </p:embeddedFont>
    <p:embeddedFont>
      <p:font typeface="La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Raleway-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italic.fntdata"/><Relationship Id="rId50" Type="http://schemas.openxmlformats.org/officeDocument/2006/relationships/font" Target="fonts/Raleway-bold.fntdata"/><Relationship Id="rId53" Type="http://schemas.openxmlformats.org/officeDocument/2006/relationships/font" Target="fonts/Lato-regular.fntdata"/><Relationship Id="rId52" Type="http://schemas.openxmlformats.org/officeDocument/2006/relationships/font" Target="fonts/Raleway-boldItalic.fntdata"/><Relationship Id="rId11" Type="http://schemas.openxmlformats.org/officeDocument/2006/relationships/slide" Target="slides/slide6.xml"/><Relationship Id="rId55" Type="http://schemas.openxmlformats.org/officeDocument/2006/relationships/font" Target="fonts/Lato-italic.fntdata"/><Relationship Id="rId10" Type="http://schemas.openxmlformats.org/officeDocument/2006/relationships/slide" Target="slides/slide5.xml"/><Relationship Id="rId54"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dd60c67d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dd60c67d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dd60c67d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dd60c67d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dd60c67d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dd60c67d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dd60c67d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dd60c67d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dd60c67d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dd60c67d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dd60c67d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dd60c67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dd60c67d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dd60c67d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dd60c67d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dd60c67d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dd60c67d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dd60c67d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dd60c67d0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dd60c67d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959d782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959d782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dd60c67d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dd60c67d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dd60c67d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dd60c67d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Privacidade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dd60c67d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dd60c67d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dd60c67d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dd60c67d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@override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dd60c67d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dd60c67d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6dd60c67d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6dd60c67d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@override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6dd60c67d0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6dd60c67d0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@override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6dd60c67d0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6dd60c67d0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dd60c67d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dd60c67d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Por exemplo, um livro é composto de páginas; páginas possuem parágrafos; parágrafos possuem frases e assim por diante.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6dd60c67d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6dd60c67d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dd60c67d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dd60c67d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dd60c67d0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dd60c67d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6dd60c67d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6dd60c67d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Finalmente, em 1997, a UML foi aprovada como padrão pelo OMG.5 Desde então, a UML tem</a:t>
            </a:r>
            <a:endParaRPr/>
          </a:p>
          <a:p>
            <a:pPr indent="0" lvl="0" marL="0" rtl="0" algn="l">
              <a:spcBef>
                <a:spcPts val="0"/>
              </a:spcBef>
              <a:spcAft>
                <a:spcPts val="0"/>
              </a:spcAft>
              <a:buClr>
                <a:schemeClr val="dk1"/>
              </a:buClr>
              <a:buSzPts val="1100"/>
              <a:buFont typeface="Arial"/>
              <a:buNone/>
            </a:pPr>
            <a:r>
              <a:rPr lang="pt-BR"/>
              <a:t>tido grande aceitação pela comunidade de desenvolvedores de sistemas. A sua definição ainda está</a:t>
            </a:r>
            <a:endParaRPr/>
          </a:p>
          <a:p>
            <a:pPr indent="0" lvl="0" marL="0" rtl="0" algn="l">
              <a:spcBef>
                <a:spcPts val="0"/>
              </a:spcBef>
              <a:spcAft>
                <a:spcPts val="0"/>
              </a:spcAft>
              <a:buClr>
                <a:schemeClr val="dk1"/>
              </a:buClr>
              <a:buSzPts val="1100"/>
              <a:buFont typeface="Arial"/>
              <a:buNone/>
            </a:pPr>
            <a:r>
              <a:rPr lang="pt-BR"/>
              <a:t>em desenvolvimento e conta com diversos colaboradores da área comercial.6 Desde o seu</a:t>
            </a:r>
            <a:endParaRPr/>
          </a:p>
          <a:p>
            <a:pPr indent="0" lvl="0" marL="0" rtl="0" algn="l">
              <a:spcBef>
                <a:spcPts val="0"/>
              </a:spcBef>
              <a:spcAft>
                <a:spcPts val="0"/>
              </a:spcAft>
              <a:buClr>
                <a:schemeClr val="dk1"/>
              </a:buClr>
              <a:buSzPts val="1100"/>
              <a:buFont typeface="Arial"/>
              <a:buNone/>
            </a:pPr>
            <a:r>
              <a:rPr lang="pt-BR"/>
              <a:t>surgimento, várias atualizações foram feitas para torná-la mais clara e útil. Atualmente, a</a:t>
            </a:r>
            <a:endParaRPr/>
          </a:p>
          <a:p>
            <a:pPr indent="0" lvl="0" marL="0" rtl="0" algn="l">
              <a:spcBef>
                <a:spcPts val="0"/>
              </a:spcBef>
              <a:spcAft>
                <a:spcPts val="0"/>
              </a:spcAft>
              <a:buNone/>
            </a:pPr>
            <a:r>
              <a:rPr lang="pt-BR"/>
              <a:t>especificação do padrão UML está na versão 2.5 (OMG, 2013).</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Sigla para Object Management Group. O OMG é um consórcio internacional de empresa que define e ratifica padrões na área da</a:t>
            </a:r>
            <a:endParaRPr/>
          </a:p>
          <a:p>
            <a:pPr indent="0" lvl="0" marL="0" rtl="0" algn="l">
              <a:spcBef>
                <a:spcPts val="0"/>
              </a:spcBef>
              <a:spcAft>
                <a:spcPts val="0"/>
              </a:spcAft>
              <a:buNone/>
            </a:pPr>
            <a:r>
              <a:rPr lang="pt-BR"/>
              <a:t>orientação a objetos.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dd60c67d0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dd60c67d0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dd60c67d0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dd60c67d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6dd60c67d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6dd60c67d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dd60c67d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dd60c67d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6dd60c67d0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6dd60c67d0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dd60c67d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dd60c67d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dd60c67d0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6dd60c67d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dd60c67d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dd60c67d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dd60c67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dd60c67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t>Por exemplo, um avião pode ter um modelo para representar sua parte elétrica, outro para</a:t>
            </a:r>
            <a:endParaRPr/>
          </a:p>
          <a:p>
            <a:pPr indent="0" lvl="0" marL="0" rtl="0" algn="l">
              <a:spcBef>
                <a:spcPts val="0"/>
              </a:spcBef>
              <a:spcAft>
                <a:spcPts val="0"/>
              </a:spcAft>
              <a:buClr>
                <a:schemeClr val="dk1"/>
              </a:buClr>
              <a:buSzPts val="1100"/>
              <a:buFont typeface="Arial"/>
              <a:buNone/>
            </a:pPr>
            <a:r>
              <a:rPr lang="pt-BR"/>
              <a:t>representar sua parte aerodinâmica etc. Por meio de modelos de um sistema, os indivíduos</a:t>
            </a:r>
            <a:endParaRPr/>
          </a:p>
          <a:p>
            <a:pPr indent="0" lvl="0" marL="0" rtl="0" algn="l">
              <a:spcBef>
                <a:spcPts val="0"/>
              </a:spcBef>
              <a:spcAft>
                <a:spcPts val="0"/>
              </a:spcAft>
              <a:buClr>
                <a:schemeClr val="dk1"/>
              </a:buClr>
              <a:buSzPts val="1100"/>
              <a:buFont typeface="Arial"/>
              <a:buNone/>
            </a:pPr>
            <a:r>
              <a:rPr lang="pt-BR"/>
              <a:t>envolvidos no seu desenvolvimento podem fazer estudos e prever comportamentos do sistema</a:t>
            </a:r>
            <a:endParaRPr/>
          </a:p>
          <a:p>
            <a:pPr indent="0" lvl="0" marL="0" rtl="0" algn="l">
              <a:spcBef>
                <a:spcPts val="0"/>
              </a:spcBef>
              <a:spcAft>
                <a:spcPts val="0"/>
              </a:spcAft>
              <a:buNone/>
            </a:pPr>
            <a:r>
              <a:rPr lang="pt-BR"/>
              <a:t>em desenvolvimento.</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6dd60c67d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6dd60c67d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dd60c67d0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dd60c67d0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dd60c67d0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6dd60c67d0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dd60c67d0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dd60c67d0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d60c67d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d60c67d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dd60c67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dd60c67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dd60c67d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dd60c67d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dd60c67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dd60c67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dd60c67d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dd60c67d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Visão Geral </a:t>
            </a:r>
            <a:endParaRPr/>
          </a:p>
          <a:p>
            <a:pPr indent="0" lvl="0" marL="0" rtl="0" algn="l">
              <a:spcBef>
                <a:spcPts val="0"/>
              </a:spcBef>
              <a:spcAft>
                <a:spcPts val="0"/>
              </a:spcAft>
              <a:buNone/>
            </a:pPr>
            <a:r>
              <a:rPr lang="pt-BR"/>
              <a:t>do Sistema</a:t>
            </a:r>
            <a:endParaRPr/>
          </a:p>
        </p:txBody>
      </p:sp>
      <p:sp>
        <p:nvSpPr>
          <p:cNvPr id="87" name="Google Shape;87;p13"/>
          <p:cNvSpPr txBox="1"/>
          <p:nvPr>
            <p:ph idx="1" type="subTitle"/>
          </p:nvPr>
        </p:nvSpPr>
        <p:spPr>
          <a:xfrm>
            <a:off x="727952" y="4160325"/>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a:t>Herysson R. Figueiredo</a:t>
            </a:r>
            <a:endParaRPr/>
          </a:p>
          <a:p>
            <a:pPr indent="0" lvl="0" marL="0" rtl="0" algn="l">
              <a:spcBef>
                <a:spcPts val="0"/>
              </a:spcBef>
              <a:spcAft>
                <a:spcPts val="0"/>
              </a:spcAft>
              <a:buNone/>
            </a:pPr>
            <a:r>
              <a:rPr lang="pt-BR"/>
              <a:t>herysson.figueiredo@ufn.edu.br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paradigma da Orientação a Objetos</a:t>
            </a:r>
            <a:endParaRPr sz="2440"/>
          </a:p>
        </p:txBody>
      </p:sp>
      <p:sp>
        <p:nvSpPr>
          <p:cNvPr id="141" name="Google Shape;141;p2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77500"/>
          </a:bodyPr>
          <a:lstStyle/>
          <a:p>
            <a:pPr indent="457200" lvl="0" marL="0" rtl="0" algn="just">
              <a:spcBef>
                <a:spcPts val="0"/>
              </a:spcBef>
              <a:spcAft>
                <a:spcPts val="0"/>
              </a:spcAft>
              <a:buNone/>
            </a:pPr>
            <a:r>
              <a:rPr lang="pt-BR" sz="1800"/>
              <a:t>De uma forma mais geral, Kay pensou em como construir um sistema de software a partir de agentes autônomos que interagem entre si. Ele estabeleceu então os seguintes princípios da orientação a objetos:</a:t>
            </a:r>
            <a:endParaRPr sz="1800"/>
          </a:p>
          <a:p>
            <a:pPr indent="-317182" lvl="0" marL="457200" rtl="0" algn="just">
              <a:spcBef>
                <a:spcPts val="1200"/>
              </a:spcBef>
              <a:spcAft>
                <a:spcPts val="0"/>
              </a:spcAft>
              <a:buSzPct val="100000"/>
              <a:buChar char="●"/>
            </a:pPr>
            <a:r>
              <a:rPr lang="pt-BR" sz="1800"/>
              <a:t>Qualquer coisa é um objeto.</a:t>
            </a:r>
            <a:endParaRPr sz="1800"/>
          </a:p>
          <a:p>
            <a:pPr indent="-317182" lvl="0" marL="457200" rtl="0" algn="just">
              <a:spcBef>
                <a:spcPts val="0"/>
              </a:spcBef>
              <a:spcAft>
                <a:spcPts val="0"/>
              </a:spcAft>
              <a:buSzPct val="100000"/>
              <a:buChar char="●"/>
            </a:pPr>
            <a:r>
              <a:rPr lang="pt-BR" sz="1800"/>
              <a:t>Objetos realizam tarefas por meio da requisição de serviços a outros objetos.</a:t>
            </a:r>
            <a:endParaRPr sz="1800"/>
          </a:p>
          <a:p>
            <a:pPr indent="-317182" lvl="0" marL="457200" rtl="0" algn="just">
              <a:spcBef>
                <a:spcPts val="0"/>
              </a:spcBef>
              <a:spcAft>
                <a:spcPts val="0"/>
              </a:spcAft>
              <a:buSzPct val="100000"/>
              <a:buChar char="●"/>
            </a:pPr>
            <a:r>
              <a:rPr lang="pt-BR" sz="1800"/>
              <a:t>Cada objeto pertence a uma determinada classe. Uma classe agrupa objetos similares.</a:t>
            </a:r>
            <a:endParaRPr sz="1800"/>
          </a:p>
          <a:p>
            <a:pPr indent="-317182" lvl="0" marL="457200" rtl="0" algn="just">
              <a:spcBef>
                <a:spcPts val="0"/>
              </a:spcBef>
              <a:spcAft>
                <a:spcPts val="0"/>
              </a:spcAft>
              <a:buSzPct val="100000"/>
              <a:buChar char="●"/>
            </a:pPr>
            <a:r>
              <a:rPr lang="pt-BR" sz="1800"/>
              <a:t>A classe é um repositório para comportamento associado ao objeto.</a:t>
            </a:r>
            <a:endParaRPr sz="1800"/>
          </a:p>
          <a:p>
            <a:pPr indent="-317182" lvl="0" marL="457200" rtl="0" algn="just">
              <a:spcBef>
                <a:spcPts val="0"/>
              </a:spcBef>
              <a:spcAft>
                <a:spcPts val="0"/>
              </a:spcAft>
              <a:buSzPct val="100000"/>
              <a:buChar char="●"/>
            </a:pPr>
            <a:r>
              <a:rPr lang="pt-BR" sz="1800"/>
              <a:t>Classes são organizadas em hierarquias.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paradigma da Orientação a Objetos</a:t>
            </a:r>
            <a:endParaRPr sz="2440"/>
          </a:p>
        </p:txBody>
      </p:sp>
      <p:sp>
        <p:nvSpPr>
          <p:cNvPr id="147" name="Google Shape;147;p2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 paradigma da orientação a objetos visualiza um sistema de software como uma coleção de agentes interconectados chamados objetos. Cada objeto é responsável por realizar tarefas específicas. Para cumprir com algumas das tarefas sob sua responsabilidade, um objeto pode ter que interagir com outros objetos. É pela interação entre objetos que uma tarefa computacional é realizada</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paradigma da Orientação a Objetos</a:t>
            </a:r>
            <a:endParaRPr sz="2440"/>
          </a:p>
        </p:txBody>
      </p:sp>
      <p:sp>
        <p:nvSpPr>
          <p:cNvPr id="153" name="Google Shape;153;p2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Um sistema de software orientado a objetos consiste em objetos em colaboração com o objetivo de realizar as funcionalidades desse sistema. Cada objeto é responsável por tarefas específicas. É graças à cooperação entre objetos que a computação do sistema se desenvolve.</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Classe e Objeto</a:t>
            </a:r>
            <a:endParaRPr sz="2440"/>
          </a:p>
        </p:txBody>
      </p:sp>
      <p:sp>
        <p:nvSpPr>
          <p:cNvPr id="159" name="Google Shape;159;p2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“Uma classe é como um molde a partir do qual objetos são construídos”</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Classe e Objeto</a:t>
            </a:r>
            <a:endParaRPr sz="2440"/>
          </a:p>
        </p:txBody>
      </p:sp>
      <p:sp>
        <p:nvSpPr>
          <p:cNvPr id="165" name="Google Shape;165;p2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166" name="Google Shape;166;p26"/>
          <p:cNvPicPr preferRelativeResize="0"/>
          <p:nvPr/>
        </p:nvPicPr>
        <p:blipFill>
          <a:blip r:embed="rId3">
            <a:alphaModFix/>
          </a:blip>
          <a:stretch>
            <a:fillRect/>
          </a:stretch>
        </p:blipFill>
        <p:spPr>
          <a:xfrm>
            <a:off x="378700" y="2078875"/>
            <a:ext cx="3429000" cy="2590800"/>
          </a:xfrm>
          <a:prstGeom prst="rect">
            <a:avLst/>
          </a:prstGeom>
          <a:noFill/>
          <a:ln>
            <a:noFill/>
          </a:ln>
        </p:spPr>
      </p:pic>
      <p:pic>
        <p:nvPicPr>
          <p:cNvPr id="167" name="Google Shape;167;p26"/>
          <p:cNvPicPr preferRelativeResize="0"/>
          <p:nvPr/>
        </p:nvPicPr>
        <p:blipFill>
          <a:blip r:embed="rId4">
            <a:alphaModFix/>
          </a:blip>
          <a:stretch>
            <a:fillRect/>
          </a:stretch>
        </p:blipFill>
        <p:spPr>
          <a:xfrm>
            <a:off x="4031925" y="981063"/>
            <a:ext cx="4476750" cy="4162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Operação, mensagem e estado</a:t>
            </a:r>
            <a:endParaRPr sz="2440"/>
          </a:p>
        </p:txBody>
      </p:sp>
      <p:sp>
        <p:nvSpPr>
          <p:cNvPr id="173" name="Google Shape;173;p2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sz="1800"/>
              <a:t>Dá-se o nome de </a:t>
            </a:r>
            <a:r>
              <a:rPr b="1" lang="pt-BR" sz="1800"/>
              <a:t>operação</a:t>
            </a:r>
            <a:r>
              <a:rPr lang="pt-BR" sz="1800"/>
              <a:t> a alguma ação que um objeto sabe realizar quando solicitado. </a:t>
            </a:r>
            <a:endParaRPr sz="1800"/>
          </a:p>
          <a:p>
            <a:pPr indent="0" lvl="0" marL="0" rtl="0" algn="just">
              <a:spcBef>
                <a:spcPts val="1200"/>
              </a:spcBef>
              <a:spcAft>
                <a:spcPts val="1200"/>
              </a:spcAft>
              <a:buNone/>
            </a:pPr>
            <a:r>
              <a:rPr lang="pt-BR" sz="1800"/>
              <a:t>Objetos não executam suas operações aleatoriamente. Para que uma operação em um objeto seja executada, deve haver um estímulo enviado a esse objeto.</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Operação, mensagem e estado</a:t>
            </a:r>
            <a:endParaRPr sz="2440"/>
          </a:p>
        </p:txBody>
      </p:sp>
      <p:sp>
        <p:nvSpPr>
          <p:cNvPr id="179" name="Google Shape;179;p2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20000"/>
          </a:bodyPr>
          <a:lstStyle/>
          <a:p>
            <a:pPr indent="0" lvl="0" marL="0" rtl="0" algn="just">
              <a:spcBef>
                <a:spcPts val="0"/>
              </a:spcBef>
              <a:spcAft>
                <a:spcPts val="0"/>
              </a:spcAft>
              <a:buNone/>
            </a:pPr>
            <a:r>
              <a:rPr lang="pt-BR" sz="1800"/>
              <a:t>Seja qual for a origem do estímulo, quando ele ocorre diz-se que o objeto em questão está recebendo uma </a:t>
            </a:r>
            <a:r>
              <a:rPr b="1" lang="pt-BR" sz="1800"/>
              <a:t>mensagem </a:t>
            </a:r>
            <a:r>
              <a:rPr lang="pt-BR" sz="1800"/>
              <a:t>requisitando que ele realize alguma operação.</a:t>
            </a:r>
            <a:endParaRPr sz="1800"/>
          </a:p>
          <a:p>
            <a:pPr indent="0" lvl="0" marL="0" rtl="0" algn="just">
              <a:spcBef>
                <a:spcPts val="1200"/>
              </a:spcBef>
              <a:spcAft>
                <a:spcPts val="1200"/>
              </a:spcAft>
              <a:buNone/>
            </a:pPr>
            <a:r>
              <a:rPr lang="pt-BR" sz="1800"/>
              <a:t>Quando se diz na terminologia de orientação a objetos que </a:t>
            </a:r>
            <a:r>
              <a:rPr b="1" lang="pt-BR" sz="1800"/>
              <a:t>objetos de um sistema estão trocando mensagens</a:t>
            </a:r>
            <a:r>
              <a:rPr lang="pt-BR" sz="1800"/>
              <a:t> significa que esses objetos estão enviando mensagens uns aos outros com o objetivo de realizar alguma tarefa dentro do sistema no qual eles estão inseridos.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Operação, mensagem e estado</a:t>
            </a:r>
            <a:endParaRPr sz="2440"/>
          </a:p>
        </p:txBody>
      </p:sp>
      <p:sp>
        <p:nvSpPr>
          <p:cNvPr id="185" name="Google Shape;185;p2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Por definição, o </a:t>
            </a:r>
            <a:r>
              <a:rPr b="1" lang="pt-BR" sz="1800"/>
              <a:t>estado</a:t>
            </a:r>
            <a:r>
              <a:rPr lang="pt-BR" sz="1800"/>
              <a:t> de um objeto corresponde ao conjunto de valores de seus atributos em um dado momento. Uma mensagem enviada a um objeto tem o potencial de mudar o estado desse objeto.</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Papel da abstração na orientação a objetos</a:t>
            </a:r>
            <a:endParaRPr sz="2440"/>
          </a:p>
        </p:txBody>
      </p:sp>
      <p:sp>
        <p:nvSpPr>
          <p:cNvPr id="191" name="Google Shape;191;p3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a:t>
            </a:r>
            <a:r>
              <a:rPr b="1" lang="pt-BR" sz="1800"/>
              <a:t>abstração</a:t>
            </a:r>
            <a:r>
              <a:rPr lang="pt-BR" sz="1800"/>
              <a:t> é um processo mental pelo qual nós, seres humanos, nos atemos aos aspectos mais importantes (relevantes) de alguma coisa, ao mesmo tempo em que ignoramos os menos importantes.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Papel da abstração na orientação a objetos</a:t>
            </a:r>
            <a:endParaRPr sz="2440"/>
          </a:p>
        </p:txBody>
      </p:sp>
      <p:sp>
        <p:nvSpPr>
          <p:cNvPr id="197" name="Google Shape;197;p3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a:t>
            </a:r>
            <a:r>
              <a:rPr b="1" lang="pt-BR" sz="1800"/>
              <a:t>abstração</a:t>
            </a:r>
            <a:r>
              <a:rPr lang="pt-BR" sz="1800"/>
              <a:t> é um processo mental pelo qual nós, seres humanos, nos atemos aos aspectos mais importantes (relevantes) de alguma coisa, ao mesmo tempo em que ignoramos os menos importantes.</a:t>
            </a:r>
            <a:endParaRPr sz="1800"/>
          </a:p>
        </p:txBody>
      </p:sp>
      <p:pic>
        <p:nvPicPr>
          <p:cNvPr id="198" name="Google Shape;198;p31"/>
          <p:cNvPicPr preferRelativeResize="0"/>
          <p:nvPr/>
        </p:nvPicPr>
        <p:blipFill>
          <a:blip r:embed="rId3">
            <a:alphaModFix/>
          </a:blip>
          <a:stretch>
            <a:fillRect/>
          </a:stretch>
        </p:blipFill>
        <p:spPr>
          <a:xfrm>
            <a:off x="1334666" y="1961200"/>
            <a:ext cx="6706474" cy="277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Modelagem de sistema de software</a:t>
            </a:r>
            <a:endParaRPr sz="2440"/>
          </a:p>
        </p:txBody>
      </p:sp>
      <p:sp>
        <p:nvSpPr>
          <p:cNvPr id="93" name="Google Shape;93;p1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Uma característica intrínseca de sistemas de software é a complexidade de seu desenvolvimento, que aumenta à medida que o tamanho do sistema cresce.</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Papel da abstração na orientação a objetos</a:t>
            </a:r>
            <a:endParaRPr sz="2440"/>
          </a:p>
        </p:txBody>
      </p:sp>
      <p:sp>
        <p:nvSpPr>
          <p:cNvPr id="204" name="Google Shape;204;p3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a:t>
            </a:r>
            <a:r>
              <a:rPr b="1" lang="pt-BR" sz="1800"/>
              <a:t>abstração</a:t>
            </a:r>
            <a:r>
              <a:rPr lang="pt-BR" sz="1800"/>
              <a:t> é um processo mental pelo qual nós, seres humanos, nos atemos aos aspectos mais importantes (relevantes) de alguma coisa, ao mesmo tempo em que ignoramos os menos importantes.</a:t>
            </a:r>
            <a:endParaRPr sz="1800"/>
          </a:p>
        </p:txBody>
      </p:sp>
      <p:pic>
        <p:nvPicPr>
          <p:cNvPr id="205" name="Google Shape;205;p32"/>
          <p:cNvPicPr preferRelativeResize="0"/>
          <p:nvPr/>
        </p:nvPicPr>
        <p:blipFill>
          <a:blip r:embed="rId3">
            <a:alphaModFix/>
          </a:blip>
          <a:stretch>
            <a:fillRect/>
          </a:stretch>
        </p:blipFill>
        <p:spPr>
          <a:xfrm>
            <a:off x="1334666" y="1961200"/>
            <a:ext cx="6706474" cy="2773450"/>
          </a:xfrm>
          <a:prstGeom prst="rect">
            <a:avLst/>
          </a:prstGeom>
          <a:noFill/>
          <a:ln>
            <a:noFill/>
          </a:ln>
        </p:spPr>
      </p:pic>
      <p:sp>
        <p:nvSpPr>
          <p:cNvPr id="206" name="Google Shape;206;p32"/>
          <p:cNvSpPr/>
          <p:nvPr/>
        </p:nvSpPr>
        <p:spPr>
          <a:xfrm>
            <a:off x="1407100" y="3023350"/>
            <a:ext cx="1559100" cy="6180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Encapsulamento</a:t>
            </a:r>
            <a:endParaRPr sz="2440"/>
          </a:p>
        </p:txBody>
      </p:sp>
      <p:sp>
        <p:nvSpPr>
          <p:cNvPr id="212" name="Google Shape;212;p3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O mecanismo de </a:t>
            </a:r>
            <a:r>
              <a:rPr b="1" lang="pt-BR" sz="1800"/>
              <a:t>encapsulamento</a:t>
            </a:r>
            <a:r>
              <a:rPr lang="pt-BR" sz="1800"/>
              <a:t> é uma forma de restringir o acesso ao comportamento interno de um objeto.</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Papel da abstração na orientação a objetos</a:t>
            </a:r>
            <a:endParaRPr sz="2440"/>
          </a:p>
        </p:txBody>
      </p:sp>
      <p:sp>
        <p:nvSpPr>
          <p:cNvPr id="218" name="Google Shape;218;p3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a:t>
            </a:r>
            <a:r>
              <a:rPr b="1" lang="pt-BR" sz="1800"/>
              <a:t>abstração</a:t>
            </a:r>
            <a:r>
              <a:rPr lang="pt-BR" sz="1800"/>
              <a:t> é um processo mental pelo qual nós, seres humanos, nos atemos aos aspectos mais importantes (relevantes) de alguma coisa, ao mesmo tempo em que ignoramos os menos importantes.</a:t>
            </a:r>
            <a:endParaRPr sz="1800"/>
          </a:p>
        </p:txBody>
      </p:sp>
      <p:pic>
        <p:nvPicPr>
          <p:cNvPr id="219" name="Google Shape;219;p34"/>
          <p:cNvPicPr preferRelativeResize="0"/>
          <p:nvPr/>
        </p:nvPicPr>
        <p:blipFill>
          <a:blip r:embed="rId3">
            <a:alphaModFix/>
          </a:blip>
          <a:stretch>
            <a:fillRect/>
          </a:stretch>
        </p:blipFill>
        <p:spPr>
          <a:xfrm>
            <a:off x="1334666" y="1961200"/>
            <a:ext cx="6706474" cy="2773450"/>
          </a:xfrm>
          <a:prstGeom prst="rect">
            <a:avLst/>
          </a:prstGeom>
          <a:noFill/>
          <a:ln>
            <a:noFill/>
          </a:ln>
        </p:spPr>
      </p:pic>
      <p:sp>
        <p:nvSpPr>
          <p:cNvPr id="220" name="Google Shape;220;p34"/>
          <p:cNvSpPr/>
          <p:nvPr/>
        </p:nvSpPr>
        <p:spPr>
          <a:xfrm>
            <a:off x="3299075" y="2994825"/>
            <a:ext cx="1464000" cy="6750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Polimorfismo</a:t>
            </a:r>
            <a:endParaRPr sz="2440"/>
          </a:p>
        </p:txBody>
      </p:sp>
      <p:sp>
        <p:nvSpPr>
          <p:cNvPr id="226" name="Google Shape;226;p3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Polimorfismo é o princípio pelo qual duas ou mais classes derivadas da mesma superclasse podem invocar métodos que têm a mesma assinatura, mas comportamentos distintos.</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Papel da abstração na orientação a objetos</a:t>
            </a:r>
            <a:endParaRPr sz="2440"/>
          </a:p>
        </p:txBody>
      </p:sp>
      <p:sp>
        <p:nvSpPr>
          <p:cNvPr id="232" name="Google Shape;232;p3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a:t>
            </a:r>
            <a:r>
              <a:rPr b="1" lang="pt-BR" sz="1800"/>
              <a:t>abstração</a:t>
            </a:r>
            <a:r>
              <a:rPr lang="pt-BR" sz="1800"/>
              <a:t> é um processo mental pelo qual nós, seres humanos, nos atemos aos aspectos mais importantes (relevantes) de alguma coisa, ao mesmo tempo em que ignoramos os menos importantes.</a:t>
            </a:r>
            <a:endParaRPr sz="1800"/>
          </a:p>
        </p:txBody>
      </p:sp>
      <p:pic>
        <p:nvPicPr>
          <p:cNvPr id="233" name="Google Shape;233;p36"/>
          <p:cNvPicPr preferRelativeResize="0"/>
          <p:nvPr/>
        </p:nvPicPr>
        <p:blipFill>
          <a:blip r:embed="rId3">
            <a:alphaModFix/>
          </a:blip>
          <a:stretch>
            <a:fillRect/>
          </a:stretch>
        </p:blipFill>
        <p:spPr>
          <a:xfrm>
            <a:off x="1334666" y="1961200"/>
            <a:ext cx="6706474" cy="2773450"/>
          </a:xfrm>
          <a:prstGeom prst="rect">
            <a:avLst/>
          </a:prstGeom>
          <a:noFill/>
          <a:ln>
            <a:noFill/>
          </a:ln>
        </p:spPr>
      </p:pic>
      <p:sp>
        <p:nvSpPr>
          <p:cNvPr id="234" name="Google Shape;234;p36"/>
          <p:cNvSpPr/>
          <p:nvPr/>
        </p:nvSpPr>
        <p:spPr>
          <a:xfrm>
            <a:off x="4905825" y="3010425"/>
            <a:ext cx="1464000" cy="6750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Generalização (Herança)</a:t>
            </a:r>
            <a:endParaRPr sz="2440"/>
          </a:p>
        </p:txBody>
      </p:sp>
      <p:sp>
        <p:nvSpPr>
          <p:cNvPr id="240" name="Google Shape;240;p3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generalização é outra forma de abstração utilizada na orientação a objetos. Declara que as características e o comportamento comuns a um conjunto de objetos podem ser abstraídos em uma classe.</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Generalização (Herança)</a:t>
            </a:r>
            <a:endParaRPr sz="2440"/>
          </a:p>
        </p:txBody>
      </p:sp>
      <p:sp>
        <p:nvSpPr>
          <p:cNvPr id="246" name="Google Shape;246;p3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generalização é outra forma de abstração utilizada na orientação a objetos. Declara que as características e o comportamento comuns a um conjunto de objetos podem ser abstraídos em uma classe.</a:t>
            </a:r>
            <a:endParaRPr sz="1800"/>
          </a:p>
        </p:txBody>
      </p:sp>
      <p:pic>
        <p:nvPicPr>
          <p:cNvPr id="247" name="Google Shape;247;p38"/>
          <p:cNvPicPr preferRelativeResize="0"/>
          <p:nvPr/>
        </p:nvPicPr>
        <p:blipFill>
          <a:blip r:embed="rId3">
            <a:alphaModFix/>
          </a:blip>
          <a:stretch>
            <a:fillRect/>
          </a:stretch>
        </p:blipFill>
        <p:spPr>
          <a:xfrm>
            <a:off x="2671988" y="1970225"/>
            <a:ext cx="3552825" cy="2762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Papel da abstração na orientação a objetos</a:t>
            </a:r>
            <a:endParaRPr sz="2440"/>
          </a:p>
        </p:txBody>
      </p:sp>
      <p:sp>
        <p:nvSpPr>
          <p:cNvPr id="253" name="Google Shape;253;p3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a:t>
            </a:r>
            <a:r>
              <a:rPr b="1" lang="pt-BR" sz="1800"/>
              <a:t>abstração</a:t>
            </a:r>
            <a:r>
              <a:rPr lang="pt-BR" sz="1800"/>
              <a:t> é um processo mental pelo qual nós, seres humanos, nos atemos aos aspectos mais importantes (relevantes) de alguma coisa, ao mesmo tempo em que ignoramos os menos importantes.</a:t>
            </a:r>
            <a:endParaRPr sz="1800"/>
          </a:p>
        </p:txBody>
      </p:sp>
      <p:pic>
        <p:nvPicPr>
          <p:cNvPr id="254" name="Google Shape;254;p39"/>
          <p:cNvPicPr preferRelativeResize="0"/>
          <p:nvPr/>
        </p:nvPicPr>
        <p:blipFill>
          <a:blip r:embed="rId3">
            <a:alphaModFix/>
          </a:blip>
          <a:stretch>
            <a:fillRect/>
          </a:stretch>
        </p:blipFill>
        <p:spPr>
          <a:xfrm>
            <a:off x="1334666" y="1961200"/>
            <a:ext cx="6706474" cy="2773450"/>
          </a:xfrm>
          <a:prstGeom prst="rect">
            <a:avLst/>
          </a:prstGeom>
          <a:noFill/>
          <a:ln>
            <a:noFill/>
          </a:ln>
        </p:spPr>
      </p:pic>
      <p:sp>
        <p:nvSpPr>
          <p:cNvPr id="255" name="Google Shape;255;p39"/>
          <p:cNvSpPr/>
          <p:nvPr/>
        </p:nvSpPr>
        <p:spPr>
          <a:xfrm>
            <a:off x="6577150" y="3010425"/>
            <a:ext cx="1464000" cy="6750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Composição</a:t>
            </a:r>
            <a:endParaRPr sz="2440"/>
          </a:p>
        </p:txBody>
      </p:sp>
      <p:sp>
        <p:nvSpPr>
          <p:cNvPr id="261" name="Google Shape;261;p4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pt-BR" sz="1800"/>
              <a:t>“Objetos compostos por outros objetos”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UML e Visões de um sistema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2440"/>
              <a:t>Modelagem de sistema de software</a:t>
            </a:r>
            <a:endParaRPr sz="2440"/>
          </a:p>
        </p:txBody>
      </p:sp>
      <p:sp>
        <p:nvSpPr>
          <p:cNvPr id="99" name="Google Shape;99;p1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Para a construção de sistemas de software mais complexos, é necessário um planejamento inicial ou seja o desenvolvimento de um </a:t>
            </a:r>
            <a:r>
              <a:rPr b="1" i="1" lang="pt-BR" sz="1800"/>
              <a:t>modelo.</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UML</a:t>
            </a:r>
            <a:endParaRPr sz="2440"/>
          </a:p>
        </p:txBody>
      </p:sp>
      <p:sp>
        <p:nvSpPr>
          <p:cNvPr id="272" name="Google Shape;272;p4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A construção da UML - </a:t>
            </a:r>
            <a:r>
              <a:rPr i="1" lang="pt-BR" sz="1800"/>
              <a:t>Unified Modeling Language </a:t>
            </a:r>
            <a:r>
              <a:rPr lang="pt-BR" sz="1800"/>
              <a:t>(Linguagem de Modelagem Unificada) teve muitos contribuintes, mas os principais atores no processo foram Grady Booch, James Rumbaugh e Ivar Jacobson. Esses três pesquisadores costumam ser chamados de “os três amigos”.</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UML</a:t>
            </a:r>
            <a:endParaRPr sz="2440"/>
          </a:p>
        </p:txBody>
      </p:sp>
      <p:sp>
        <p:nvSpPr>
          <p:cNvPr id="278" name="Google Shape;278;p4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lang="pt-BR" sz="1800"/>
              <a:t>No processo de definição inicial da UML, esses pesquisadores buscaram aproveitar o melhor das características das notações preexistentes, principalmente das técnicas que haviam proposto anteriormente (essas técnicas eram conhecidas pelos nomes Booch Method, OMT e OOSE).</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Visões de um sistema</a:t>
            </a:r>
            <a:endParaRPr sz="2440"/>
          </a:p>
        </p:txBody>
      </p:sp>
      <p:sp>
        <p:nvSpPr>
          <p:cNvPr id="284" name="Google Shape;284;p4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0"/>
              </a:spcAft>
              <a:buNone/>
            </a:pPr>
            <a:r>
              <a:rPr lang="pt-BR" sz="1800"/>
              <a:t>O desenvolvimento de um sistema de software complexo demanda que seus desenvolvedores tenham a possibilidade de examinar e estudar esse sistema a partir de perspectivas diversas.</a:t>
            </a:r>
            <a:endParaRPr sz="1800"/>
          </a:p>
          <a:p>
            <a:pPr indent="0" lvl="0" marL="0" rtl="0" algn="just">
              <a:spcBef>
                <a:spcPts val="1200"/>
              </a:spcBef>
              <a:spcAft>
                <a:spcPts val="1200"/>
              </a:spcAft>
              <a:buNone/>
            </a:pPr>
            <a:r>
              <a:rPr lang="pt-BR" sz="1800"/>
              <a:t>Os autores da UML sugerem que um sistema pode ser descrito por cinco visões interdependentes desse sistema.</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Visões de um sistema</a:t>
            </a:r>
            <a:endParaRPr sz="2440"/>
          </a:p>
        </p:txBody>
      </p:sp>
      <p:sp>
        <p:nvSpPr>
          <p:cNvPr id="290" name="Google Shape;290;p4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t/>
            </a:r>
            <a:endParaRPr sz="1800"/>
          </a:p>
        </p:txBody>
      </p:sp>
      <p:pic>
        <p:nvPicPr>
          <p:cNvPr id="291" name="Google Shape;291;p45"/>
          <p:cNvPicPr preferRelativeResize="0"/>
          <p:nvPr/>
        </p:nvPicPr>
        <p:blipFill>
          <a:blip r:embed="rId3">
            <a:alphaModFix/>
          </a:blip>
          <a:stretch>
            <a:fillRect/>
          </a:stretch>
        </p:blipFill>
        <p:spPr>
          <a:xfrm>
            <a:off x="1895860" y="1853849"/>
            <a:ext cx="5355877" cy="32896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Visão de Casos de Uso</a:t>
            </a:r>
            <a:endParaRPr sz="2440"/>
          </a:p>
        </p:txBody>
      </p:sp>
      <p:sp>
        <p:nvSpPr>
          <p:cNvPr id="297" name="Google Shape;297;p4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Descreve o sistema de um ponto de vista externo como um conjunto de interações entre o sistema e os agentes externos ao sistema. Esta visão é criada em um estágio inicial e direciona o desenvolvimento das outras visões do sistema.</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Visão de Projeto</a:t>
            </a:r>
            <a:endParaRPr sz="2440"/>
          </a:p>
        </p:txBody>
      </p:sp>
      <p:sp>
        <p:nvSpPr>
          <p:cNvPr id="303" name="Google Shape;303;p4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Enfatiza as características do sistema que dão suporte, tanto estrutural quanto comportamental, às funcionalidades externamente visíveis do sistema.</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Visão de Implementação</a:t>
            </a:r>
            <a:endParaRPr sz="2440"/>
          </a:p>
        </p:txBody>
      </p:sp>
      <p:sp>
        <p:nvSpPr>
          <p:cNvPr id="309" name="Google Shape;309;p4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Abrange o gerenciamento de versões do sistema, construídas pelo agrupamento de módulos (componentes) e subsistemas.</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Visão de Implantação</a:t>
            </a:r>
            <a:endParaRPr sz="2440"/>
          </a:p>
        </p:txBody>
      </p:sp>
      <p:sp>
        <p:nvSpPr>
          <p:cNvPr id="315" name="Google Shape;315;p4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Corresponde à distribuição física do sistema em seus subsistemas e à conexão entre essas partes.</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Visão de Processo</a:t>
            </a:r>
            <a:endParaRPr sz="2440"/>
          </a:p>
        </p:txBody>
      </p:sp>
      <p:sp>
        <p:nvSpPr>
          <p:cNvPr id="321" name="Google Shape;321;p5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Esta visão enfatiza as características de concorrência (paralelismo), sincronização e desempenho do sistema.</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Diagramas da UML</a:t>
            </a:r>
            <a:endParaRPr sz="2440"/>
          </a:p>
        </p:txBody>
      </p:sp>
      <p:sp>
        <p:nvSpPr>
          <p:cNvPr id="327" name="Google Shape;327;p5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Um processo de desenvolvimento que utilize a UML como linguagem de suporte à modelagem envolve a criação de diversos documentos. Esses documentos podem ser textuais ou gráficos. Na terminologia da UML, eles são denominados </a:t>
            </a:r>
            <a:r>
              <a:rPr b="1" lang="pt-BR" sz="1800"/>
              <a:t>artefatos de software</a:t>
            </a:r>
            <a:r>
              <a:rPr lang="pt-BR" sz="1800"/>
              <a:t>, ou simplesmente artefatos. São os artefatos que compõem as visões do sistema.</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Razões para se utilizar modelos na</a:t>
            </a:r>
            <a:endParaRPr sz="2440"/>
          </a:p>
          <a:p>
            <a:pPr indent="0" lvl="0" marL="0" rtl="0" algn="l">
              <a:spcBef>
                <a:spcPts val="0"/>
              </a:spcBef>
              <a:spcAft>
                <a:spcPts val="0"/>
              </a:spcAft>
              <a:buNone/>
            </a:pPr>
            <a:r>
              <a:rPr lang="pt-BR" sz="2440"/>
              <a:t>construção de sistemas</a:t>
            </a:r>
            <a:endParaRPr sz="2440"/>
          </a:p>
          <a:p>
            <a:pPr indent="0" lvl="0" marL="0" rtl="0" algn="l">
              <a:spcBef>
                <a:spcPts val="0"/>
              </a:spcBef>
              <a:spcAft>
                <a:spcPts val="0"/>
              </a:spcAft>
              <a:buSzPts val="990"/>
              <a:buNone/>
            </a:pPr>
            <a:r>
              <a:t/>
            </a:r>
            <a:endParaRPr sz="2440"/>
          </a:p>
        </p:txBody>
      </p:sp>
      <p:sp>
        <p:nvSpPr>
          <p:cNvPr id="105" name="Google Shape;105;p1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800"/>
              <a:t>Gerenciamento da complexidade:</a:t>
            </a:r>
            <a:r>
              <a:rPr lang="pt-BR" sz="1800"/>
              <a:t> um dos principais motivos de utilizar modelos é que há limitações no ser humano em como lidar com a complexidade. Pode haver diversos modelos de um mesmo sistema, cada qual descrevendo uma perspectiva do sistema a ser construído.</a:t>
            </a:r>
            <a:endParaRPr sz="1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Diagramas da UML</a:t>
            </a:r>
            <a:endParaRPr sz="2440"/>
          </a:p>
        </p:txBody>
      </p:sp>
      <p:sp>
        <p:nvSpPr>
          <p:cNvPr id="333" name="Google Shape;333;p5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Os artefatos gráficos produzidos durante o desenvolvimento de um sistema de software orientado a objetos (SSOO) podem ser definidos pela utilização dos diagramas da UML. Os 13 diagramas da UML 2.0</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Diagramas da UML</a:t>
            </a:r>
            <a:endParaRPr sz="2440"/>
          </a:p>
        </p:txBody>
      </p:sp>
      <p:sp>
        <p:nvSpPr>
          <p:cNvPr id="339" name="Google Shape;339;p5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t/>
            </a:r>
            <a:endParaRPr sz="1800"/>
          </a:p>
        </p:txBody>
      </p:sp>
      <p:pic>
        <p:nvPicPr>
          <p:cNvPr id="340" name="Google Shape;340;p53"/>
          <p:cNvPicPr preferRelativeResize="0"/>
          <p:nvPr/>
        </p:nvPicPr>
        <p:blipFill>
          <a:blip r:embed="rId3">
            <a:alphaModFix/>
          </a:blip>
          <a:stretch>
            <a:fillRect/>
          </a:stretch>
        </p:blipFill>
        <p:spPr>
          <a:xfrm>
            <a:off x="1685925" y="1853838"/>
            <a:ext cx="5772150" cy="31146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Bibliografia</a:t>
            </a:r>
            <a:endParaRPr sz="2440"/>
          </a:p>
        </p:txBody>
      </p:sp>
      <p:sp>
        <p:nvSpPr>
          <p:cNvPr id="346" name="Google Shape;346;p5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lnSpcReduction="10000"/>
          </a:bodyPr>
          <a:lstStyle/>
          <a:p>
            <a:pPr indent="0" lvl="0" marL="0" rtl="0" algn="just">
              <a:spcBef>
                <a:spcPts val="0"/>
              </a:spcBef>
              <a:spcAft>
                <a:spcPts val="0"/>
              </a:spcAft>
              <a:buNone/>
            </a:pPr>
            <a:r>
              <a:rPr lang="pt-BR" sz="1800"/>
              <a:t>BEZERRA, Eduardo. Princípios de Análise e Projeto de Sistemas com UML. 2. ed. Rio de Janeiro: Elsevier, 2006. </a:t>
            </a:r>
            <a:endParaRPr sz="1800"/>
          </a:p>
          <a:p>
            <a:pPr indent="0" lvl="0" marL="0" rtl="0" algn="just">
              <a:spcBef>
                <a:spcPts val="1200"/>
              </a:spcBef>
              <a:spcAft>
                <a:spcPts val="0"/>
              </a:spcAft>
              <a:buNone/>
            </a:pPr>
            <a:r>
              <a:rPr lang="pt-BR" sz="1800"/>
              <a:t>LARMAN, Craig. Utilizando UML e padrões. 3. ed. Porto Alegre: Bookman, 2007. </a:t>
            </a:r>
            <a:endParaRPr sz="1800"/>
          </a:p>
          <a:p>
            <a:pPr indent="0" lvl="0" marL="0" rtl="0" algn="just">
              <a:spcBef>
                <a:spcPts val="1200"/>
              </a:spcBef>
              <a:spcAft>
                <a:spcPts val="1200"/>
              </a:spcAft>
              <a:buNone/>
            </a:pPr>
            <a:r>
              <a:rPr lang="pt-BR" sz="1800"/>
              <a:t>WAZLAWICK, Raul. Análise e Projetos de Sistemas de Informação orientados a objetos. 2. ed. Rio de Janeiro: Campus, 2011</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Bibliografia</a:t>
            </a:r>
            <a:endParaRPr sz="2440"/>
          </a:p>
        </p:txBody>
      </p:sp>
      <p:sp>
        <p:nvSpPr>
          <p:cNvPr id="352" name="Google Shape;352;p5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70000" lnSpcReduction="10000"/>
          </a:bodyPr>
          <a:lstStyle/>
          <a:p>
            <a:pPr indent="0" lvl="0" marL="0" rtl="0" algn="just">
              <a:spcBef>
                <a:spcPts val="0"/>
              </a:spcBef>
              <a:spcAft>
                <a:spcPts val="0"/>
              </a:spcAft>
              <a:buNone/>
            </a:pPr>
            <a:r>
              <a:rPr lang="pt-BR" sz="1800"/>
              <a:t>BLAHA, Michael; RUMBAUGH, James. Modelagem e projetos baseados em objetos com UML 2. 2. ed. Rio de Janeiro: Elsevier, 2006 </a:t>
            </a:r>
            <a:endParaRPr sz="1800"/>
          </a:p>
          <a:p>
            <a:pPr indent="0" lvl="0" marL="0" rtl="0" algn="just">
              <a:spcBef>
                <a:spcPts val="1200"/>
              </a:spcBef>
              <a:spcAft>
                <a:spcPts val="0"/>
              </a:spcAft>
              <a:buNone/>
            </a:pPr>
            <a:r>
              <a:rPr lang="pt-BR" sz="1800"/>
              <a:t>BOOCH, G.; RUMBAUGH, J.; JACOBSON, I. UML: guia do usuário. 2. ed. Rio de Janeiro: Campus, 2006. </a:t>
            </a:r>
            <a:endParaRPr sz="1800"/>
          </a:p>
          <a:p>
            <a:pPr indent="0" lvl="0" marL="0" rtl="0" algn="just">
              <a:spcBef>
                <a:spcPts val="1200"/>
              </a:spcBef>
              <a:spcAft>
                <a:spcPts val="0"/>
              </a:spcAft>
              <a:buNone/>
            </a:pPr>
            <a:r>
              <a:rPr lang="pt-BR" sz="1800"/>
              <a:t>GAMMA, Erich. Padrões de projeto: soluções reutilizáveis de software orientado a objetos. Porto Alegre: Bookman, 2000. </a:t>
            </a:r>
            <a:endParaRPr sz="1800"/>
          </a:p>
          <a:p>
            <a:pPr indent="0" lvl="0" marL="0" rtl="0" algn="just">
              <a:spcBef>
                <a:spcPts val="1200"/>
              </a:spcBef>
              <a:spcAft>
                <a:spcPts val="0"/>
              </a:spcAft>
              <a:buNone/>
            </a:pPr>
            <a:r>
              <a:rPr lang="pt-BR" sz="1800"/>
              <a:t>HUMPHREY, Watts S. A discipline for software engineering. 7. ed. Massachusetts: Addison-Wesley, 1997. </a:t>
            </a:r>
            <a:endParaRPr sz="1800"/>
          </a:p>
          <a:p>
            <a:pPr indent="0" lvl="0" marL="0" rtl="0" algn="just">
              <a:spcBef>
                <a:spcPts val="1200"/>
              </a:spcBef>
              <a:spcAft>
                <a:spcPts val="1200"/>
              </a:spcAft>
              <a:buNone/>
            </a:pPr>
            <a:r>
              <a:rPr lang="pt-BR" sz="1800"/>
              <a:t>SOMMERVILLE, Ian. Engenharia de Software. 8. ed. São Paulo: Prentice Hall, 2007.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Razões para se utilizar modelos na</a:t>
            </a:r>
            <a:endParaRPr sz="2440"/>
          </a:p>
          <a:p>
            <a:pPr indent="0" lvl="0" marL="0" rtl="0" algn="l">
              <a:spcBef>
                <a:spcPts val="0"/>
              </a:spcBef>
              <a:spcAft>
                <a:spcPts val="0"/>
              </a:spcAft>
              <a:buNone/>
            </a:pPr>
            <a:r>
              <a:rPr lang="pt-BR" sz="2440"/>
              <a:t>construção de sistemas</a:t>
            </a:r>
            <a:endParaRPr sz="2440"/>
          </a:p>
        </p:txBody>
      </p:sp>
      <p:sp>
        <p:nvSpPr>
          <p:cNvPr id="111" name="Google Shape;111;p1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800"/>
              <a:t>Comunicação entre as pessoas envolvidas:</a:t>
            </a:r>
            <a:r>
              <a:rPr lang="pt-BR" sz="1800"/>
              <a:t> sem dúvida o desenvolvimento de um sistema envolve a execução de uma quantidade significativa de atividades. Essas atividades se traduzem em informações sobre o sistema em desenvolvimento. Grande parte dessas informações corresponde aos modelos criados para representar o sistema</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Razões para se utilizar modelos na</a:t>
            </a:r>
            <a:endParaRPr sz="2440"/>
          </a:p>
          <a:p>
            <a:pPr indent="0" lvl="0" marL="0" rtl="0" algn="l">
              <a:spcBef>
                <a:spcPts val="0"/>
              </a:spcBef>
              <a:spcAft>
                <a:spcPts val="0"/>
              </a:spcAft>
              <a:buNone/>
            </a:pPr>
            <a:r>
              <a:rPr lang="pt-BR" sz="2440"/>
              <a:t>construção de sistemas</a:t>
            </a:r>
            <a:endParaRPr sz="2440"/>
          </a:p>
        </p:txBody>
      </p:sp>
      <p:sp>
        <p:nvSpPr>
          <p:cNvPr id="117" name="Google Shape;117;p1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800"/>
              <a:t>Redução dos custos no desenvolvimento: </a:t>
            </a:r>
            <a:r>
              <a:rPr lang="pt-BR" sz="1800"/>
              <a:t>no desenvolvimento de sistemas, seres humanos estão invariavelmente sujeitos a cometer erros, que podem ser tanto individuais quanto de comunicação entre os membros da equipe.</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Razões para se utilizar modelos na</a:t>
            </a:r>
            <a:endParaRPr sz="2440"/>
          </a:p>
          <a:p>
            <a:pPr indent="0" lvl="0" marL="0" rtl="0" algn="l">
              <a:spcBef>
                <a:spcPts val="0"/>
              </a:spcBef>
              <a:spcAft>
                <a:spcPts val="0"/>
              </a:spcAft>
              <a:buNone/>
            </a:pPr>
            <a:r>
              <a:rPr lang="pt-BR" sz="2440"/>
              <a:t>construção de sistemas</a:t>
            </a:r>
            <a:endParaRPr sz="2440"/>
          </a:p>
        </p:txBody>
      </p:sp>
      <p:sp>
        <p:nvSpPr>
          <p:cNvPr id="123" name="Google Shape;123;p1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0" lvl="0" marL="0" rtl="0" algn="just">
              <a:spcBef>
                <a:spcPts val="0"/>
              </a:spcBef>
              <a:spcAft>
                <a:spcPts val="1200"/>
              </a:spcAft>
              <a:buNone/>
            </a:pPr>
            <a:r>
              <a:rPr b="1" lang="pt-BR" sz="1800"/>
              <a:t>Previsão do comportamento futuro do sistema: </a:t>
            </a:r>
            <a:r>
              <a:rPr lang="pt-BR" sz="1800"/>
              <a:t>o comportamento do sistema pode ser discutido mediante uma análise dos seus modelos. Os modelos servem como um “laboratório”, em que diferentes soluções para um problema relacionado à construção do sistema podem ser experimentadas.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paradigma da Orientação a Objetos</a:t>
            </a:r>
            <a:endParaRPr sz="2440"/>
          </a:p>
        </p:txBody>
      </p:sp>
      <p:sp>
        <p:nvSpPr>
          <p:cNvPr id="129" name="Google Shape;129;p2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Pode-se dizer, então, que o termo “paradigma da orientação a objetos” é uma forma de abordar um problema.</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sz="2440"/>
              <a:t>O paradigma da Orientação a Objetos</a:t>
            </a:r>
            <a:endParaRPr sz="2440"/>
          </a:p>
        </p:txBody>
      </p:sp>
      <p:sp>
        <p:nvSpPr>
          <p:cNvPr id="135" name="Google Shape;135;p2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800"/>
              <a:t>Há alguns anos, Alan Kay, um dos pais do paradigma da orientação a objetos, formulou a chamada “analogia biológica”. Por meio dela, ele imaginou um sistema de software que funcionasse como um ser vivo. Nesse sistema, cada “célula” interagiria com outras células através do envio de mensagens com o objetivo realizar um objetivo comum. Além disso, cada célula se comportaria como uma unidade autônoma.</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