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9888C5-B28B-4836-A421-0E7FE250AD73}">
  <a:tblStyle styleId="{BE9888C5-B28B-4836-A421-0E7FE250AD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4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6.xml"/><Relationship Id="rId44" Type="http://schemas.openxmlformats.org/officeDocument/2006/relationships/font" Target="fonts/Lato-regular.fntdata"/><Relationship Id="rId21" Type="http://schemas.openxmlformats.org/officeDocument/2006/relationships/slide" Target="slides/slide15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8.xml"/><Relationship Id="rId46" Type="http://schemas.openxmlformats.org/officeDocument/2006/relationships/font" Target="fonts/Lato-italic.fntdata"/><Relationship Id="rId23" Type="http://schemas.openxmlformats.org/officeDocument/2006/relationships/slide" Target="slides/slide17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La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52646f05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52646f05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52646f05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52646f05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52646f05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52646f05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52646f05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52646f05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52646f05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52646f05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52646f05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52646f05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52646f05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52646f05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52646f05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552646f05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52646f05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52646f05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52646f05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552646f05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52646f05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52646f05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52646f05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52646f05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52646f05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552646f05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52646f05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52646f05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52646f05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552646f05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52646f05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552646f05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52646f05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552646f05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52646f05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552646f05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52646f05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52646f05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52646f057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552646f057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52646f05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52646f05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52646f05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52646f05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52646f057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552646f05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52646f05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52646f05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552646f05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552646f05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52646f05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552646f05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52646f05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52646f05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52646f05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52646f05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52646f05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52646f05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52646f05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52646f05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52646f05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52646f05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52646f05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52646f05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Engenharia de requisitos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Herysson R. Figueiredo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herysson.figueiredo@ufn.edu.br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O que obtemos levantando Requisitos</a:t>
            </a:r>
            <a:endParaRPr sz="2411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Um documento contendo todos os requisitos que o sistema abarcará.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Muitas vezes </a:t>
            </a:r>
            <a:r>
              <a:rPr lang="pt-BR" sz="1800"/>
              <a:t>esse</a:t>
            </a:r>
            <a:r>
              <a:rPr lang="pt-BR" sz="1800"/>
              <a:t> documento é escrito em notação </a:t>
            </a:r>
            <a:r>
              <a:rPr lang="pt-BR" sz="1800"/>
              <a:t>informal</a:t>
            </a:r>
            <a:r>
              <a:rPr lang="pt-BR" sz="1800"/>
              <a:t> (linguagem natural) ou em forma de </a:t>
            </a:r>
            <a:r>
              <a:rPr b="1" lang="pt-BR" sz="1800"/>
              <a:t>Casos de Uso</a:t>
            </a:r>
            <a:r>
              <a:rPr lang="pt-BR" sz="1800"/>
              <a:t>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Assim, pessoas</a:t>
            </a:r>
            <a:r>
              <a:rPr lang="pt-BR" sz="1800"/>
              <a:t> não-técnicas podem compreendê-lo facilmente.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Atividades do levantamento de requisitos</a:t>
            </a:r>
            <a:endParaRPr sz="2411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Há três</a:t>
            </a:r>
            <a:r>
              <a:rPr lang="pt-BR" sz="1800"/>
              <a:t> tipos de atividades realizadas no processo de levantamento de requisitos: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Elicitação dos requisitos:</a:t>
            </a:r>
            <a:endParaRPr b="1"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Análise de requisitos:</a:t>
            </a:r>
            <a:endParaRPr b="1"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Registro dos requisitos:</a:t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Atividades do levantamento de requisitos</a:t>
            </a:r>
            <a:endParaRPr sz="2411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Há três tipos de atividades realizadas no processo de levantamento de requisitos: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Elicitação dos requisitos:</a:t>
            </a:r>
            <a:r>
              <a:rPr lang="pt-BR" sz="1800"/>
              <a:t> Comunicação com os </a:t>
            </a:r>
            <a:r>
              <a:rPr i="1" lang="pt-BR" sz="1800"/>
              <a:t>stakeholders </a:t>
            </a:r>
            <a:r>
              <a:rPr lang="pt-BR" sz="1800"/>
              <a:t>para determinar quais são os requisitos de sistemas.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Análise de requisitos:</a:t>
            </a:r>
            <a:endParaRPr b="1"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Registro dos requisitos: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Atividades do levantamento de requisitos</a:t>
            </a:r>
            <a:endParaRPr sz="2411"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Há três tipos de atividades realizadas no processo de levantamento de requisitos: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Elicitação dos requisitos:</a:t>
            </a:r>
            <a:r>
              <a:rPr lang="pt-BR" sz="1800"/>
              <a:t>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Análise de requisitos: </a:t>
            </a:r>
            <a:r>
              <a:rPr lang="pt-BR" sz="1800"/>
              <a:t>Determina o estado do requisito (inacabado, incompleto, ambíguo, contraditório)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Registro dos requisitos: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Atividades do levantamento de requisitos</a:t>
            </a:r>
            <a:endParaRPr sz="2411"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Há três tipos de atividades realizadas no processo de levantamento de requisitos: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Elicitação dos requisitos:</a:t>
            </a:r>
            <a:r>
              <a:rPr lang="pt-BR" sz="1800"/>
              <a:t>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Análise de requisitos: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Registro dos requisitos: </a:t>
            </a:r>
            <a:r>
              <a:rPr lang="pt-BR" sz="1800"/>
              <a:t>Documentar os requisitos de várias formas, como usando linguagem natural, casos de uso, ou ainda processo de especificação.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Tipos de Requisitos</a:t>
            </a:r>
            <a:endParaRPr sz="2411"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Podemos classificar os requisitos em dois grandes grupos: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Requisitos Funcionais (RF)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Requisitos Não-Funcionais (RNF)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Requisitos Funcionais (RF)</a:t>
            </a:r>
            <a:endParaRPr sz="2411"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Definem as </a:t>
            </a:r>
            <a:r>
              <a:rPr lang="pt-BR" sz="1800"/>
              <a:t>funcionalidades</a:t>
            </a:r>
            <a:r>
              <a:rPr lang="pt-BR" sz="1800"/>
              <a:t> do sistema. Basicamente, especificam o que o sistema deve fazer. Sem a implementação </a:t>
            </a:r>
            <a:r>
              <a:rPr lang="pt-BR" sz="1800"/>
              <a:t>deste</a:t>
            </a:r>
            <a:r>
              <a:rPr lang="pt-BR" sz="1800"/>
              <a:t> requisito, o sistema simplesmente não </a:t>
            </a:r>
            <a:r>
              <a:rPr lang="pt-BR" sz="1800"/>
              <a:t>funciona</a:t>
            </a:r>
            <a:r>
              <a:rPr lang="pt-BR" sz="1800"/>
              <a:t> como deveria - se chegar a funcionar.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Requisitos Funcionais (RF)</a:t>
            </a:r>
            <a:endParaRPr sz="2411"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“Os requisitos funcionais de um sistema descrevem </a:t>
            </a:r>
            <a:r>
              <a:rPr b="1" lang="pt-BR" sz="1800"/>
              <a:t>o que</a:t>
            </a:r>
            <a:r>
              <a:rPr lang="pt-BR" sz="1800"/>
              <a:t> ele deve fazer. São declarações de serviços que o sistema deve fornecer, de como o sistema deve reagir a entradas específicas e de como o sistema deve se comportar em determinadas situações.” (SOMMERVILLE, 2007)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Exemplo de Requisitos Funcionais</a:t>
            </a:r>
            <a:endParaRPr sz="2411"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729450" y="2078875"/>
            <a:ext cx="7688700" cy="28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[RF001] O sistema deve permitir que os professores realizem o lançamento de notas e faltas dos alunos;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[RF002] O sistema deve permitir a emissão do histórico escolar.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[RF003] Deve ser possível calcular as notas médias para cada disciplina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[RF004] Deve ser possível emitir boletos para pagamento das mensalidades dos cursos.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[RF005] O sistema deve gerar nota fiscal eletrônica (NF-e) dos serviços prestados.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Requisitos Não-Funcionais (RNF)</a:t>
            </a:r>
            <a:endParaRPr sz="2411"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Indicam características de qualidade que o sistema deve possuir que estão relacionadas às funcionalidades previstas.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675" y="596724"/>
            <a:ext cx="6074400" cy="45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Requisitos Não-Funcionais (RNF)</a:t>
            </a:r>
            <a:endParaRPr sz="2411"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“Os requisitos não funcionais, como o nome sugere, são requisitos que não estão diretamente relacionados com os serviços específicos oferecidos pelo sistema a seus usuários. Eles podem estar relacionados às propriedades emergentes do sistema, como confiabilidade, tempo de resposta e ocupação de área.”(SOMMERVILLE, 2007)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Requisitos Não-Funcionais (RNF)</a:t>
            </a:r>
            <a:endParaRPr sz="2411"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Algumas características de qualidade são: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Desempenho;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Confiabilidade;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Escalabilidade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Portabilidade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Usabilidade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Segurança</a:t>
            </a:r>
            <a:endParaRPr sz="1800"/>
          </a:p>
        </p:txBody>
      </p:sp>
      <p:sp>
        <p:nvSpPr>
          <p:cNvPr id="208" name="Google Shape;208;p33"/>
          <p:cNvSpPr txBox="1"/>
          <p:nvPr/>
        </p:nvSpPr>
        <p:spPr>
          <a:xfrm>
            <a:off x="1002600" y="451142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Os critérios que qualificam os requisitos não-funcionais são geralmente mensuráveis.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Classificação dos RNF</a:t>
            </a:r>
            <a:endParaRPr sz="2411"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	Os requisitos Não-Funcionais podem ser classificados em várias categorias de requisitos, como: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Requisitos de Produtos</a:t>
            </a:r>
            <a:endParaRPr b="1"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Requisitos Organizacionais</a:t>
            </a:r>
            <a:endParaRPr b="1"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Requisitos Externos</a:t>
            </a:r>
            <a:endParaRPr b="1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Classificação dos RNF</a:t>
            </a:r>
            <a:endParaRPr sz="2411"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729450" y="2078875"/>
            <a:ext cx="7688700" cy="29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	Os requisitos Não-Funcionais podem ser classificados em várias categorias de requisitos, como: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Requisitos de Produtos: </a:t>
            </a:r>
            <a:r>
              <a:rPr lang="pt-BR" sz="1800"/>
              <a:t>Esses requisitos especificam ou restringem o comportamento do software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Requisitos</a:t>
            </a:r>
            <a:r>
              <a:rPr lang="pt-BR" sz="1800"/>
              <a:t> de usabilidade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Requisitos de Eficiência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Requisito de confiabilidade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Requisito de portabilidade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Requisitos Organizacionais</a:t>
            </a:r>
            <a:endParaRPr b="1"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Requisitos Externos</a:t>
            </a:r>
            <a:endParaRPr b="1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Classificação dos RNF</a:t>
            </a:r>
            <a:endParaRPr sz="2411"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729450" y="2078875"/>
            <a:ext cx="7688700" cy="29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	Os requisitos Não-Funcionais podem ser classificados em várias categorias de requisitos, como: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Requisitos de Produtos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Requisitos Organizacionais: </a:t>
            </a:r>
            <a:r>
              <a:rPr lang="pt-BR" sz="1800"/>
              <a:t>Esses são os requisitos gerais de sistemas derivados das políticas e procedimentos da organização do cliente e do desenvolvedor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Requisito de entrega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Requisito de implementação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Requisito de padrões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Requisitos Externos</a:t>
            </a:r>
            <a:endParaRPr b="1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Classificação dos RNF</a:t>
            </a:r>
            <a:endParaRPr sz="2411"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729450" y="2078875"/>
            <a:ext cx="7688700" cy="29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	Os requisitos Não-Funcionais podem ser classificados em várias categorias de requisitos, como: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Requisitos de Produtos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Requisitos Organizacionais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Requisitos Externos: </a:t>
            </a:r>
            <a:r>
              <a:rPr lang="pt-BR" sz="1800"/>
              <a:t>Esse tipo abrange todos os requisitos que derivam de fatores externos ao sistema e seu processo de desenvolvimento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Requisitos de interoperabilidade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Requisitos éticos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Requisitos legais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Classificação dos RNF</a:t>
            </a:r>
            <a:endParaRPr sz="2411"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729450" y="2078875"/>
            <a:ext cx="7688700" cy="29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	Os requisitos Não-Funcionais podem ser classificados em várias categorias de requisitos, como: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Requisitos de Produtos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Requisitos Organizacionais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Requisitos Externos</a:t>
            </a:r>
            <a:endParaRPr sz="1800"/>
          </a:p>
        </p:txBody>
      </p:sp>
      <p:sp>
        <p:nvSpPr>
          <p:cNvPr id="239" name="Google Shape;239;p38"/>
          <p:cNvSpPr txBox="1"/>
          <p:nvPr/>
        </p:nvSpPr>
        <p:spPr>
          <a:xfrm>
            <a:off x="1027350" y="4631875"/>
            <a:ext cx="70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Na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prática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todos são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listados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no mesmo documento.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Tipos de Requisitos Não-Funcionais</a:t>
            </a:r>
            <a:endParaRPr sz="2411"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475" y="1768501"/>
            <a:ext cx="5765306" cy="32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Métricas para especificar requisitos não funcionais</a:t>
            </a:r>
            <a:endParaRPr sz="2411"/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225" y="1944300"/>
            <a:ext cx="602514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Exemplo de Requisitos Não-Funcionais</a:t>
            </a:r>
            <a:endParaRPr sz="2411"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729450" y="2078875"/>
            <a:ext cx="7688700" cy="29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[RNF001] O sistema poder ser acessado pela </a:t>
            </a:r>
            <a:r>
              <a:rPr i="1" lang="pt-BR" sz="1800"/>
              <a:t>web</a:t>
            </a:r>
            <a:endParaRPr i="1"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[RNF002] O sistema deve ser </a:t>
            </a:r>
            <a:r>
              <a:rPr lang="pt-BR" sz="1800"/>
              <a:t>implementado</a:t>
            </a:r>
            <a:r>
              <a:rPr lang="pt-BR" sz="1800"/>
              <a:t> usando linguagem Python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[RNF003] O acesso ao sistema não pode demorar mais do que 10 segundos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[RNF004] Professores devem ser capazes de utilizar o sistema com um treinamento de 4 horas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[RNF005] Um aluno não poderá ter acesso aos dados dos outros alunos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O que são requisitos?</a:t>
            </a:r>
            <a:endParaRPr sz="241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“</a:t>
            </a:r>
            <a:r>
              <a:rPr lang="pt-BR" sz="1800"/>
              <a:t>Os requisitos de um sistema são as descrições do que o sistema deve fazer, os serviços que oferece e as restrições a seu funcionamento. </a:t>
            </a:r>
            <a:r>
              <a:rPr lang="pt-BR" sz="1800"/>
              <a:t>”</a:t>
            </a:r>
            <a:endParaRPr sz="1800"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“Condição ou capacidade que um sistema (ou um componente) deve alcançar ou possuir para satisfazer um contrato, padrão especificação ou outro documento formalmente imposto”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Requisitos Funcionais x Não-Funcionais</a:t>
            </a:r>
            <a:endParaRPr sz="2411"/>
          </a:p>
        </p:txBody>
      </p:sp>
      <p:graphicFrame>
        <p:nvGraphicFramePr>
          <p:cNvPr id="263" name="Google Shape;263;p42"/>
          <p:cNvGraphicFramePr/>
          <p:nvPr/>
        </p:nvGraphicFramePr>
        <p:xfrm>
          <a:off x="954300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{BE9888C5-B28B-4836-A421-0E7FE250AD73}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Funcionais</a:t>
                      </a:r>
                      <a:endParaRPr b="1" sz="18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Não-Funcionais</a:t>
                      </a:r>
                      <a:endParaRPr b="1" sz="18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Mandatórios</a:t>
                      </a:r>
                      <a:endParaRPr sz="18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Não mandatórios</a:t>
                      </a:r>
                      <a:endParaRPr sz="18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Visualizados em Casos de Uso</a:t>
                      </a:r>
                      <a:endParaRPr sz="18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Atribuídos</a:t>
                      </a:r>
                      <a:r>
                        <a:rPr lang="pt-BR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(Características)</a:t>
                      </a:r>
                      <a:endParaRPr sz="18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Funcionalidade do Produto</a:t>
                      </a:r>
                      <a:endParaRPr sz="18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Propriedade do Produto</a:t>
                      </a:r>
                      <a:endParaRPr sz="18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Relativamente fáceis de descobrir</a:t>
                      </a:r>
                      <a:endParaRPr sz="18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Mais </a:t>
                      </a:r>
                      <a:r>
                        <a:rPr lang="pt-BR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difíceis</a:t>
                      </a:r>
                      <a:r>
                        <a:rPr lang="pt-BR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de descobrir em geral</a:t>
                      </a:r>
                      <a:endParaRPr sz="18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Necessidades do negócio</a:t>
                      </a:r>
                      <a:endParaRPr sz="18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Expectativas do negócio</a:t>
                      </a:r>
                      <a:endParaRPr sz="18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Verbo </a:t>
                      </a:r>
                      <a:endParaRPr sz="18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Técnicas para Levantamento de Requisitos</a:t>
            </a:r>
            <a:endParaRPr sz="2411"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729450" y="2078875"/>
            <a:ext cx="7688700" cy="29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Existem diversas técnicas que podem ser </a:t>
            </a:r>
            <a:r>
              <a:rPr lang="pt-BR" sz="1800"/>
              <a:t>empregadas</a:t>
            </a:r>
            <a:r>
              <a:rPr lang="pt-BR" sz="1800"/>
              <a:t> para realizar levantamento de requisitos em um projeto de sistemas.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pt-BR" sz="1800"/>
              <a:t>Workshop </a:t>
            </a:r>
            <a:r>
              <a:rPr lang="pt-BR" sz="1800"/>
              <a:t>de requisitos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Entrevistas com </a:t>
            </a:r>
            <a:r>
              <a:rPr i="1" lang="pt-BR" sz="1800"/>
              <a:t>stakeholders</a:t>
            </a:r>
            <a:endParaRPr i="1"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Questionários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 sz="1800"/>
              <a:t>Brainstorming</a:t>
            </a:r>
            <a:endParaRPr i="1"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Prototipagem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Etnografia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JAD (</a:t>
            </a:r>
            <a:r>
              <a:rPr i="1" lang="pt-BR" sz="1800"/>
              <a:t>Join Application Design</a:t>
            </a:r>
            <a:r>
              <a:rPr lang="pt-BR" sz="1800"/>
              <a:t>)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VORD (</a:t>
            </a:r>
            <a:r>
              <a:rPr i="1" lang="pt-BR" sz="1800"/>
              <a:t>Viewpoit-Oriented Requirements Definition</a:t>
            </a:r>
            <a:r>
              <a:rPr lang="pt-BR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Prática</a:t>
            </a:r>
            <a:endParaRPr sz="2411"/>
          </a:p>
        </p:txBody>
      </p:sp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729450" y="2078875"/>
            <a:ext cx="7688700" cy="29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Crie um documento contendo os requisitos funcionais e não funcionais para o desenvolvimento de um sistema informatizado de uma biblioteca. Quanto aos requisitos não funcionais, liste no </a:t>
            </a:r>
            <a:r>
              <a:rPr lang="pt-BR" sz="1800"/>
              <a:t>mínimo</a:t>
            </a:r>
            <a:r>
              <a:rPr lang="pt-BR" sz="1800"/>
              <a:t> um para cada uma das propriedades : velocidade, tamanho, facilidade de uso, confiabilidade, robustez, portabilidade e segurança.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Usando sua </a:t>
            </a:r>
            <a:r>
              <a:rPr lang="pt-BR" sz="1800"/>
              <a:t>criatividade e seu imagine um software a ser desenvolvido e crie um documento contendo os seus requisitos.</a:t>
            </a:r>
            <a:endParaRPr sz="1800"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Bibliografia</a:t>
            </a:r>
            <a:endParaRPr sz="2411"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729450" y="2078875"/>
            <a:ext cx="7688700" cy="29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BOOCH, G.; RUMBAUGH, J.; JACOBSON, I. UML: guia do usuário. 2. ed. Rio de Janeiro: Campus, 2006.</a:t>
            </a:r>
            <a:endParaRPr sz="20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PRESSMAN, Roger S. Engenharia de software. 5. Ed. Rio de Janeiro: McGraw-Hill, 2002.</a:t>
            </a:r>
            <a:endParaRPr sz="20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SOMMERVILLE, I. Engenharia de software. 10. Ed. São Paulo, SP: Addison Wesley, 2018</a:t>
            </a:r>
            <a:endParaRPr sz="20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BEZERRA, Eduardo.  Princípios de Análise e Projeto de Sistemas com  UML. Rio de Janeiro: Campus, 2006.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O que são requisitos?</a:t>
            </a:r>
            <a:endParaRPr sz="2411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Esses requisitos refletem as necessidades dos clientes para um sistema que serve a uma finalidade determinada, como controlar um dispositivo, colocar um pedido ou encontrar informações.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O que é engenharia de requisito?</a:t>
            </a:r>
            <a:endParaRPr sz="2411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 processo de descobrir, analisar, documentar e verificar esses serviços e restrições é chamado engenharia de requisitos (RE, do inglês </a:t>
            </a:r>
            <a:r>
              <a:rPr i="1" lang="pt-BR" sz="1800"/>
              <a:t>requirements engineering</a:t>
            </a:r>
            <a:r>
              <a:rPr lang="pt-BR" sz="1800"/>
              <a:t>).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Como identificamos os requisitos?</a:t>
            </a:r>
            <a:endParaRPr sz="2411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Identificamos os requisitos a partir dos </a:t>
            </a:r>
            <a:r>
              <a:rPr b="1" lang="pt-BR" sz="1800"/>
              <a:t>domínios de negócio</a:t>
            </a:r>
            <a:r>
              <a:rPr lang="pt-BR" sz="1800"/>
              <a:t>. Usando técnicas variadas para </a:t>
            </a:r>
            <a:r>
              <a:rPr lang="pt-BR" sz="1800"/>
              <a:t>obtenção</a:t>
            </a:r>
            <a:r>
              <a:rPr lang="pt-BR" sz="1800"/>
              <a:t> de informações sobre os </a:t>
            </a:r>
            <a:r>
              <a:rPr lang="pt-BR" sz="1800"/>
              <a:t>requisitos</a:t>
            </a:r>
            <a:r>
              <a:rPr lang="pt-BR" sz="1800"/>
              <a:t> que um sistema deve ter.</a:t>
            </a:r>
            <a:endParaRPr sz="1800"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Os </a:t>
            </a:r>
            <a:r>
              <a:rPr i="1" lang="pt-BR" sz="1800"/>
              <a:t>stakeholders</a:t>
            </a:r>
            <a:r>
              <a:rPr lang="pt-BR" sz="1800"/>
              <a:t> (todos os interessados no sistema) possuem papel-chave na descoberta dos requisitos.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Como identificamos os requisitos?</a:t>
            </a:r>
            <a:endParaRPr sz="2411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Identificamos os requisitos a partir dos </a:t>
            </a:r>
            <a:r>
              <a:rPr b="1" lang="pt-BR" sz="1800"/>
              <a:t>domínios de negócio</a:t>
            </a:r>
            <a:r>
              <a:rPr lang="pt-BR" sz="1800"/>
              <a:t>. Usando técnicas variadas para obtenção de informações sobre os requisitos que um sistema deve ter.</a:t>
            </a:r>
            <a:endParaRPr sz="1800"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Os </a:t>
            </a:r>
            <a:r>
              <a:rPr i="1" lang="pt-BR" sz="1800"/>
              <a:t>stakeholders</a:t>
            </a:r>
            <a:r>
              <a:rPr lang="pt-BR" sz="1800"/>
              <a:t> (todos os interessados no sistema) possuem papel-chave na descoberta dos requisitos.</a:t>
            </a:r>
            <a:endParaRPr sz="1800"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225" y="1729900"/>
            <a:ext cx="3413600" cy="34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E o que é um Domínio de Negócio?</a:t>
            </a:r>
            <a:endParaRPr sz="2411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Também</a:t>
            </a:r>
            <a:r>
              <a:rPr lang="pt-BR" sz="1800"/>
              <a:t> chamado de d</a:t>
            </a:r>
            <a:r>
              <a:rPr lang="pt-BR" sz="1800"/>
              <a:t>omínio</a:t>
            </a:r>
            <a:r>
              <a:rPr lang="pt-BR" sz="1800"/>
              <a:t> do problema ou </a:t>
            </a:r>
            <a:r>
              <a:rPr lang="pt-BR" sz="1800"/>
              <a:t>domínio</a:t>
            </a:r>
            <a:r>
              <a:rPr lang="pt-BR" sz="1800"/>
              <a:t> da aplicação , trata-se da área específica na qual o </a:t>
            </a:r>
            <a:r>
              <a:rPr i="1" lang="pt-BR" sz="1800"/>
              <a:t>software </a:t>
            </a:r>
            <a:r>
              <a:rPr lang="pt-BR" sz="1800"/>
              <a:t> </a:t>
            </a:r>
            <a:r>
              <a:rPr lang="pt-BR" sz="1800"/>
              <a:t>será</a:t>
            </a:r>
            <a:r>
              <a:rPr lang="pt-BR" sz="1800"/>
              <a:t> desenvolvido.</a:t>
            </a:r>
            <a:endParaRPr sz="1800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O domínio é a área de conhecimento ou atividade específica caracterizada por um conjunto de conceitos e terminologias compreendidos por </a:t>
            </a:r>
            <a:r>
              <a:rPr lang="pt-BR" sz="1800"/>
              <a:t>especialistas</a:t>
            </a:r>
            <a:r>
              <a:rPr lang="pt-BR" sz="1800"/>
              <a:t> da área.</a:t>
            </a:r>
            <a:endParaRPr sz="1800"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Corresponde à parte do mundo real que é relevante para o desenvolvimento do </a:t>
            </a:r>
            <a:r>
              <a:rPr i="1" lang="pt-BR" sz="1800"/>
              <a:t>software.</a:t>
            </a:r>
            <a:endParaRPr i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Análise de requisitos - Problemas</a:t>
            </a:r>
            <a:endParaRPr sz="2411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Problemas clássicos que precisam ser tratados com atenção no processo de levantamento de requisito são os seguintes: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Comunicação do cliente com analista;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Evolução dos requisitos;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Gerenciamento de alterações;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Falta de conhecimento sobre o Domínio.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