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9f5b55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e9f5b55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9f5b55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e9f5b55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9f5b55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e9f5b55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9f5b55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e9f5b55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e9f5b55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e9f5b55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e9f5b55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e9f5b55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e9f5b55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e9f5b55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e9f5b55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e9f5b55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9f5b55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9f5b55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Time: backup em representado em na ampulheta.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e9f5b55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e9f5b55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9f5b5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e9f5b5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e9f5b55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e9f5b55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e9f5b55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e9f5b55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f3ac040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f3ac040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f3ac040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f3ac040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e9f5b55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e9f5b55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e9f5b55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e9f5b55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e9f5b55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e9f5b55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e9f5b550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e9f5b550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e9f5b550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e9f5b550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e9f5b550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e9f5b550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9f5b55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9f5b55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e9f5b55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e9f5b55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e9f5b550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e9f5b550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e9f5b550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e9f5b550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e9f5b550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e9f5b550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e9f5b550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e9f5b550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e9f5b550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e9f5b550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e9f5b550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e9f5b550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Click do mouse, eventos em 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e9f5b550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e9f5b550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Click do mouse, eventos em Java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e9f5b550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e9f5b550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e9f5b550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e9f5b550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e9f5b55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e9f5b55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e9f5b550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e9f5b550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e9f5b550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de9f5b55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e9f5b550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e9f5b550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e9f5b550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e9f5b550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e9f5b550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e9f5b550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e9f5b550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e9f5b550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e9f5b550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e9f5b550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e9f5b550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de9f5b550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e9f5b550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e9f5b550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9f5b55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e9f5b55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e9f5b55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e9f5b55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e9f5b55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e9f5b55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f5b55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f5b55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e9f5b55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e9f5b55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de Estado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um diagrama de atividade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Seu emprego mais comum é na captura de trabalhos que vão ser executados quando uma </a:t>
            </a:r>
            <a:r>
              <a:rPr lang="pt-BR" sz="2200"/>
              <a:t>operação</a:t>
            </a:r>
            <a:r>
              <a:rPr lang="pt-BR" sz="2200"/>
              <a:t> </a:t>
            </a:r>
            <a:r>
              <a:rPr lang="pt-BR" sz="2200"/>
              <a:t>específica do sistema é</a:t>
            </a:r>
            <a:r>
              <a:rPr lang="pt-BR" sz="2200"/>
              <a:t> disparada (ação)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Muito úteis para modelagem de fluxo de trabalho e processos.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49689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Nó inicial: </a:t>
            </a:r>
            <a:r>
              <a:rPr lang="pt-BR" sz="2200"/>
              <a:t>Ponto de </a:t>
            </a:r>
            <a:r>
              <a:rPr lang="pt-BR" sz="2200"/>
              <a:t>início</a:t>
            </a:r>
            <a:r>
              <a:rPr lang="pt-BR" sz="2200"/>
              <a:t> da atividade modelada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Fluxo / Aresta: </a:t>
            </a:r>
            <a:r>
              <a:rPr lang="pt-BR" sz="2200"/>
              <a:t>Ou ainda transição. Descreve a sequência na qual as atividades se realizam. Conexões entre duas ações. Representado por uma seta.</a:t>
            </a:r>
            <a:endParaRPr sz="22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300" y="1928008"/>
            <a:ext cx="1038900" cy="1069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>
            <a:off x="6744550" y="3492025"/>
            <a:ext cx="10389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49689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Decisão: </a:t>
            </a:r>
            <a:r>
              <a:rPr lang="pt-BR" sz="2200"/>
              <a:t>Um único fluxo de entrada e vários fluxos de saída. Cada fluxo de saída possui uma sentinela ou guarda, que é condição booleana, entre colchetes. Sentinelas são mutuamente exclusivas.</a:t>
            </a:r>
            <a:endParaRPr sz="22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000" y="1853846"/>
            <a:ext cx="2396075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49689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Intercalação: </a:t>
            </a:r>
            <a:r>
              <a:rPr lang="pt-BR" sz="2200"/>
              <a:t>Vários fluxos de entrada e uma </a:t>
            </a:r>
            <a:r>
              <a:rPr lang="pt-BR" sz="2200"/>
              <a:t>única</a:t>
            </a:r>
            <a:r>
              <a:rPr lang="pt-BR" sz="2200"/>
              <a:t> saída. Marca o final de um condicional iniciado por uma decisão.</a:t>
            </a:r>
            <a:endParaRPr sz="22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625" y="1853850"/>
            <a:ext cx="21065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Divergência: (</a:t>
            </a:r>
            <a:r>
              <a:rPr b="1" i="1" lang="pt-BR" sz="2200"/>
              <a:t>Fork</a:t>
            </a:r>
            <a:r>
              <a:rPr b="1" lang="pt-BR" sz="2200"/>
              <a:t>) </a:t>
            </a:r>
            <a:r>
              <a:rPr lang="pt-BR" sz="2200"/>
              <a:t> ponto no qual duas atividades ou mais tarefas podem se iniciar em paralelo.</a:t>
            </a:r>
            <a:endParaRPr sz="22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950" y="3243813"/>
            <a:ext cx="42576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Convergência</a:t>
            </a:r>
            <a:r>
              <a:rPr b="1" lang="pt-BR" sz="2200"/>
              <a:t>: (</a:t>
            </a:r>
            <a:r>
              <a:rPr b="1" i="1" lang="pt-BR" sz="2200"/>
              <a:t>Join</a:t>
            </a:r>
            <a:r>
              <a:rPr b="1" lang="pt-BR" sz="2200"/>
              <a:t>) </a:t>
            </a:r>
            <a:r>
              <a:rPr lang="pt-BR" sz="2200"/>
              <a:t> ponto no qual duas atividades ou mais tarefas </a:t>
            </a:r>
            <a:r>
              <a:rPr lang="pt-BR" sz="2200"/>
              <a:t>paralelas</a:t>
            </a:r>
            <a:r>
              <a:rPr lang="pt-BR" sz="2200"/>
              <a:t> se unem para dar </a:t>
            </a:r>
            <a:r>
              <a:rPr lang="pt-BR" sz="2200"/>
              <a:t>início</a:t>
            </a:r>
            <a:r>
              <a:rPr lang="pt-BR" sz="2200"/>
              <a:t> a uma nova tarefa.</a:t>
            </a:r>
            <a:endParaRPr sz="22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75" y="3024450"/>
            <a:ext cx="40100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49689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Nó Final de Atividade: </a:t>
            </a:r>
            <a:r>
              <a:rPr lang="pt-BR" sz="2200"/>
              <a:t>Ponto onde termina a atividade modelada.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550" y="2718888"/>
            <a:ext cx="9810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Partições: </a:t>
            </a:r>
            <a:r>
              <a:rPr lang="pt-BR" sz="2200"/>
              <a:t>Mostra quem faz o que ( quem realiza cada ação ou conjunto de ações). Na UML 1.1 eram chamadas de “raias” (</a:t>
            </a:r>
            <a:r>
              <a:rPr i="1" lang="pt-BR" sz="2200"/>
              <a:t>swimlanes</a:t>
            </a:r>
            <a:r>
              <a:rPr lang="pt-BR" sz="2200"/>
              <a:t>).</a:t>
            </a:r>
            <a:endParaRPr sz="2200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00" y="3131073"/>
            <a:ext cx="5051050" cy="20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562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Sinais ou Mensagens: </a:t>
            </a:r>
            <a:r>
              <a:rPr lang="pt-BR" sz="2200"/>
              <a:t>Envio ou recebimento de sinais ou mensagens.</a:t>
            </a:r>
            <a:endParaRPr sz="22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225" y="1853850"/>
            <a:ext cx="2076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56244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Chamada de Subatividade: </a:t>
            </a:r>
            <a:r>
              <a:rPr lang="pt-BR" sz="2200"/>
              <a:t>Sub Rotina</a:t>
            </a:r>
            <a:r>
              <a:rPr lang="pt-BR" sz="2200"/>
              <a:t> que deve ser </a:t>
            </a:r>
            <a:r>
              <a:rPr lang="pt-BR" sz="2200"/>
              <a:t>realizada</a:t>
            </a:r>
            <a:r>
              <a:rPr lang="pt-BR" sz="2200"/>
              <a:t> para compor uma das ações da atividade principal.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Final de Fluxo: </a:t>
            </a:r>
            <a:r>
              <a:rPr lang="pt-BR" sz="2200"/>
              <a:t>Uma parte dos fluxos da atividade terminaram, </a:t>
            </a:r>
            <a:r>
              <a:rPr lang="pt-BR" sz="2200"/>
              <a:t>mas a atividade</a:t>
            </a:r>
            <a:r>
              <a:rPr lang="pt-BR" sz="2200"/>
              <a:t> ainda </a:t>
            </a:r>
            <a:r>
              <a:rPr lang="pt-BR" sz="2200"/>
              <a:t>prossegue.</a:t>
            </a:r>
            <a:endParaRPr sz="2200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500" y="2078875"/>
            <a:ext cx="2114525" cy="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425" y="3440375"/>
            <a:ext cx="6000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Diagrama de Atividade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Para que serve?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Elementos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Exemplo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Diagrama 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Para que serve?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Elementos</a:t>
            </a:r>
            <a:endParaRPr sz="1800"/>
          </a:p>
          <a:p>
            <a:pPr indent="-33432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Exemplo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Para o diagrama estar sintaticamente correto, deve-se observar que:</a:t>
            </a:r>
            <a:endParaRPr sz="2200"/>
          </a:p>
          <a:p>
            <a:pPr indent="-34734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a cada nó branch deve corresponder um nó merge;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a cada nó fork deve corresponder um nó join; 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os nós branch, merge, fork e join devem estar perfeitamente aninhados (ou seja, um branch não pode terminar com join e um fork não pode terminar com merge nem podem estar entrelaçados); 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atividades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Para o diagrama estar sintaticamente correto, deve-se observar que:</a:t>
            </a:r>
            <a:endParaRPr sz="2200"/>
          </a:p>
          <a:p>
            <a:pPr indent="-32639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só pode existir um nó inicial; 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só pode existir um nó final;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Cada atividade só pode ter um único fluxo de entrada e um único fluxo de saída (isso não vale para os nós join, fork, merge e branch, que não são atividades). 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Os nós fork, join, branch e merge podem estar em qualquer uma das raias, pois seu significado não é afetado por elas.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1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Bolo comum</a:t>
            </a:r>
            <a:endParaRPr sz="2200"/>
          </a:p>
          <a:p>
            <a:pPr indent="-30543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Leve à batedeira os ovos, manteiga, açúcar, bata até formar um creme.</a:t>
            </a:r>
            <a:endParaRPr sz="2200"/>
          </a:p>
          <a:p>
            <a:pPr indent="-30543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Acrescente o leite </a:t>
            </a:r>
            <a:r>
              <a:rPr lang="pt-BR" sz="2200"/>
              <a:t>e a farinha</a:t>
            </a:r>
            <a:r>
              <a:rPr lang="pt-BR" sz="2200"/>
              <a:t> de trigo e torne a bater até obter uma massa homogênea, reserve.</a:t>
            </a:r>
            <a:endParaRPr sz="2200"/>
          </a:p>
          <a:p>
            <a:pPr indent="-30543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Ligue o forno em alta temperatura, unte a forma com </a:t>
            </a:r>
            <a:r>
              <a:rPr lang="pt-BR" sz="2200"/>
              <a:t>manteiga.</a:t>
            </a:r>
            <a:endParaRPr sz="2200"/>
          </a:p>
          <a:p>
            <a:pPr indent="-30543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Despeje na massa reservada o pó royal e </a:t>
            </a:r>
            <a:r>
              <a:rPr lang="pt-BR" sz="2200"/>
              <a:t>misture</a:t>
            </a:r>
            <a:r>
              <a:rPr lang="pt-BR" sz="2200"/>
              <a:t> com uma </a:t>
            </a:r>
            <a:r>
              <a:rPr lang="pt-BR" sz="2200"/>
              <a:t>espátula</a:t>
            </a:r>
            <a:r>
              <a:rPr lang="pt-BR" sz="2200"/>
              <a:t> levemente sem bater a massa, depois de tudo misturado despeje a massa na forma untada e leve ao forno.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Obs.: Depois de colocar o </a:t>
            </a:r>
            <a:r>
              <a:rPr lang="pt-BR" sz="2200"/>
              <a:t>bolo, não</a:t>
            </a:r>
            <a:r>
              <a:rPr lang="pt-BR" sz="2200"/>
              <a:t> abra o forno nos primeiros 20 minutos. Se quiser pode acrescentar 1 xícara de chocolate em pó antes de colocar o pó royal, o bolo se tornará um maravilhoso bolo de chocolate.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2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Receita de bolo simples:</a:t>
            </a:r>
            <a:endParaRPr sz="2200"/>
          </a:p>
          <a:p>
            <a:pPr indent="-32639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Bata as claras em neve e reserve.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Misture as gemas, a margarina e o açúcar até obter uma massa homogênea.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Acrescente o leite e a farinha de trigo aos poucos, sem parar de bater.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Por último, adicione as claras em neve e o fermento.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Despeje a massa em uma forma grande de furo central untada e enfarinhada.</a:t>
            </a:r>
            <a:endParaRPr sz="2200"/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Asse em forno médio 180 °C, preaquecido, por aproximadamente 40 minutos ou ao furar o bolo com um garfo, este saia limpo.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de um sistema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Sistema Livir: Livraria Virtual </a:t>
            </a:r>
            <a:endParaRPr b="1"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O sistema deve gerenciar todos os processos de uma livraria virtual, desde a aquisição até a venda dos livros. O acesso dos compradores e gerentes deve ser feito através de um site Web e possivelmente com outras tecnologias. Os compradores fazem as transações pagando com cartão de crédito. Existem promoções eventuais pelas quais os livros podem ser comprados com desconto. De início, a livraria vai trabalhar apenas com livros novos a serem adquiridos de editoras que tenham sistema automatizado de aquisição. 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de um sistema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Sistema Livir: Livraria Virtual </a:t>
            </a:r>
            <a:endParaRPr b="1"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O sistema a ser desenvolvido deve conectar-se aos sistemas das editoras para efetuar as compras. O sistema deve calcular o custo de entrega baseado no peso dos livros e na distância do ponto de entrega. Eventualmente pode haver promoções do tipo “entrega gratuita” para determinadas localidades. O sistema deve permitir a um gerente emitir relatórios de livros mais vendidos e de compradores mais assíduos, bem como sugerir compras para compradores baseadas em seus interesses anteriores. Quando um livro é pedido, se existe em estoque, é entregue imediatamente, senão o livro é solicitado ao fornecedor, e um prazo compatível é informado ao comprador.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Modele o diagrama de atividade para o processo de venda de livros.</a:t>
            </a:r>
            <a:r>
              <a:rPr b="1" lang="pt-BR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Máquina de Estado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</a:t>
            </a:r>
            <a:r>
              <a:rPr lang="pt-BR"/>
              <a:t>Máquina de Estado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Também conhecido como </a:t>
            </a:r>
            <a:r>
              <a:rPr b="1" lang="pt-BR" sz="2200"/>
              <a:t>Diagrama de Transição de Estados </a:t>
            </a:r>
            <a:r>
              <a:rPr lang="pt-BR" sz="2200"/>
              <a:t>ou simplesmente </a:t>
            </a:r>
            <a:r>
              <a:rPr b="1" lang="pt-BR" sz="2200"/>
              <a:t>Diagrama de Estados</a:t>
            </a:r>
            <a:r>
              <a:rPr lang="pt-BR" sz="2200"/>
              <a:t>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É um diagrama comportamental empregado para descrever como um sistema se comporta quando um evento ocorre, considerando todos os estados, transições e ações possíveis de um objeto.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Máquina de Estado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Representa o estado ou </a:t>
            </a:r>
            <a:r>
              <a:rPr lang="pt-BR" sz="2200"/>
              <a:t>situação</a:t>
            </a:r>
            <a:r>
              <a:rPr lang="pt-BR" sz="2200"/>
              <a:t> na qual um objeto pode se encontrar ao longo da execução dos processos em um sistema.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Mostra como um elemento se comporta por meio de um conjunto de transições de </a:t>
            </a:r>
            <a:r>
              <a:rPr lang="pt-BR" sz="2200"/>
              <a:t>estado, a chamada</a:t>
            </a:r>
            <a:r>
              <a:rPr lang="pt-BR" sz="2200"/>
              <a:t> </a:t>
            </a:r>
            <a:r>
              <a:rPr lang="pt-BR" sz="2200"/>
              <a:t>"máquina</a:t>
            </a:r>
            <a:r>
              <a:rPr b="1" lang="pt-BR" sz="2200"/>
              <a:t> de estados</a:t>
            </a:r>
            <a:r>
              <a:rPr lang="pt-BR" sz="2200"/>
              <a:t>”.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serve?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Os diagramas de </a:t>
            </a:r>
            <a:r>
              <a:rPr lang="pt-BR" sz="2200"/>
              <a:t>máquina</a:t>
            </a:r>
            <a:r>
              <a:rPr lang="pt-BR" sz="2200"/>
              <a:t> de estado são muito usados para </a:t>
            </a:r>
            <a:r>
              <a:rPr lang="pt-BR" sz="2200"/>
              <a:t>modelar</a:t>
            </a:r>
            <a:r>
              <a:rPr lang="pt-BR" sz="2200"/>
              <a:t> o comportamento de:</a:t>
            </a:r>
            <a:endParaRPr sz="2200"/>
          </a:p>
          <a:p>
            <a:pPr indent="-35782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Interfaces;</a:t>
            </a:r>
            <a:endParaRPr sz="2200"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Casos de Uso;</a:t>
            </a:r>
            <a:endParaRPr sz="2200"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Instâncias de classe.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E na modelagem de sistemas reativos.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29450" y="2078875"/>
            <a:ext cx="4994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Estado </a:t>
            </a:r>
            <a:r>
              <a:rPr lang="pt-BR" sz="2200"/>
              <a:t>(simples): Condição ou situação na vida de um objeto que satisfaz alguma condição, realiza alguma atividade ou espera um evento.</a:t>
            </a:r>
            <a:endParaRPr sz="22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75" y="2314075"/>
            <a:ext cx="28384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729450" y="2078875"/>
            <a:ext cx="4994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Estado inicial: </a:t>
            </a:r>
            <a:r>
              <a:rPr lang="pt-BR" sz="2200"/>
              <a:t>Determina o início da modelagem dos estados de um elemento.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Estado Final: </a:t>
            </a:r>
            <a:r>
              <a:rPr lang="pt-BR" sz="2200"/>
              <a:t>Indica o final dos estados modelados para o elemento.</a:t>
            </a:r>
            <a:endParaRPr sz="2200"/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275" y="2156850"/>
            <a:ext cx="9429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363" y="3594000"/>
            <a:ext cx="10668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729450" y="2078875"/>
            <a:ext cx="4994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Estado composto: </a:t>
            </a:r>
            <a:r>
              <a:rPr lang="pt-BR" sz="2200"/>
              <a:t>Estado que possui sub-estado.</a:t>
            </a:r>
            <a:endParaRPr sz="2200"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625" y="1853850"/>
            <a:ext cx="22951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729450" y="2078875"/>
            <a:ext cx="4994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Transição: </a:t>
            </a:r>
            <a:r>
              <a:rPr lang="pt-BR" sz="2200"/>
              <a:t>Movimento</a:t>
            </a:r>
            <a:r>
              <a:rPr lang="pt-BR" sz="2200"/>
              <a:t> de um estado para outro estado. Representa um evento que causa uma mudança no estado de um objeto, levando a um novo estado.</a:t>
            </a:r>
            <a:endParaRPr sz="2200"/>
          </a:p>
        </p:txBody>
      </p:sp>
      <p:cxnSp>
        <p:nvCxnSpPr>
          <p:cNvPr id="299" name="Google Shape;299;p46"/>
          <p:cNvCxnSpPr/>
          <p:nvPr/>
        </p:nvCxnSpPr>
        <p:spPr>
          <a:xfrm>
            <a:off x="6832800" y="3592875"/>
            <a:ext cx="1777500" cy="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0" name="Google Shape;300;p46"/>
          <p:cNvSpPr txBox="1"/>
          <p:nvPr/>
        </p:nvSpPr>
        <p:spPr>
          <a:xfrm>
            <a:off x="7116450" y="3165375"/>
            <a:ext cx="121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Descrição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729450" y="2078875"/>
            <a:ext cx="4994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Transição: 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Ocorre da seguinte forma:</a:t>
            </a:r>
            <a:endParaRPr sz="2200"/>
          </a:p>
          <a:p>
            <a:pPr indent="-3368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200"/>
              <a:t>Um elemento está em um estado inicial;</a:t>
            </a:r>
            <a:endParaRPr sz="2200"/>
          </a:p>
          <a:p>
            <a:pPr indent="-3368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200"/>
              <a:t>Um evento ocorre;</a:t>
            </a:r>
            <a:endParaRPr sz="2200"/>
          </a:p>
          <a:p>
            <a:pPr indent="-3368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200"/>
              <a:t>Uma ação é realizada;</a:t>
            </a:r>
            <a:endParaRPr sz="2200"/>
          </a:p>
          <a:p>
            <a:pPr indent="-3368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200"/>
              <a:t>O elemento muda para um estado distinto.</a:t>
            </a:r>
            <a:endParaRPr sz="2200"/>
          </a:p>
        </p:txBody>
      </p:sp>
      <p:cxnSp>
        <p:nvCxnSpPr>
          <p:cNvPr id="307" name="Google Shape;307;p47"/>
          <p:cNvCxnSpPr/>
          <p:nvPr/>
        </p:nvCxnSpPr>
        <p:spPr>
          <a:xfrm>
            <a:off x="6832800" y="3592875"/>
            <a:ext cx="1777500" cy="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47"/>
          <p:cNvSpPr txBox="1"/>
          <p:nvPr/>
        </p:nvSpPr>
        <p:spPr>
          <a:xfrm>
            <a:off x="7116450" y="3165375"/>
            <a:ext cx="121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Descrição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Evento: </a:t>
            </a:r>
            <a:r>
              <a:rPr lang="pt-BR" sz="2200"/>
              <a:t>Incidente que leva os objetos a </a:t>
            </a:r>
            <a:r>
              <a:rPr lang="pt-BR" sz="2200"/>
              <a:t>transacionar</a:t>
            </a:r>
            <a:r>
              <a:rPr lang="pt-BR" sz="2200"/>
              <a:t> de um estado para outro. </a:t>
            </a:r>
            <a:r>
              <a:rPr lang="pt-BR" sz="2200"/>
              <a:t>Ocorrência</a:t>
            </a:r>
            <a:r>
              <a:rPr lang="pt-BR" sz="2200"/>
              <a:t> de um </a:t>
            </a:r>
            <a:r>
              <a:rPr lang="pt-BR" sz="2200"/>
              <a:t>estímulo que pode disparar uma transição de estados. Pode ser interno ou externo.</a:t>
            </a:r>
            <a:r>
              <a:rPr lang="pt-BR" sz="2200"/>
              <a:t> 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	</a:t>
            </a:r>
            <a:r>
              <a:rPr b="1" lang="pt-BR" sz="2200"/>
              <a:t>Tipo de eventos: </a:t>
            </a:r>
            <a:r>
              <a:rPr lang="pt-BR" sz="2200"/>
              <a:t>Sinal, Chamada, Temporização, Mudança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Ação: </a:t>
            </a:r>
            <a:r>
              <a:rPr lang="pt-BR" sz="2200"/>
              <a:t>Execução atômica que se completa sem interrupção, resultando em uma alteração de estado.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Atividade: </a:t>
            </a:r>
            <a:r>
              <a:rPr lang="pt-BR" sz="2200"/>
              <a:t>Execução atual não atômica em uma máquina de estados.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729450" y="2078875"/>
            <a:ext cx="58386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Pseudo Estado</a:t>
            </a:r>
            <a:r>
              <a:rPr b="1" lang="pt-BR" sz="2200"/>
              <a:t> de escolha: </a:t>
            </a:r>
            <a:r>
              <a:rPr lang="pt-BR" sz="2200"/>
              <a:t>Ponto na transição de estado de um objeto no qual uma </a:t>
            </a:r>
            <a:r>
              <a:rPr lang="pt-BR" sz="2200"/>
              <a:t>decisão</a:t>
            </a:r>
            <a:r>
              <a:rPr lang="pt-BR" sz="2200"/>
              <a:t> será tomada, baseada em uma condição. É um nó de decisão, condicionado por </a:t>
            </a:r>
            <a:r>
              <a:rPr b="1" lang="pt-BR" sz="2200"/>
              <a:t>condições de guarda, </a:t>
            </a:r>
            <a:r>
              <a:rPr lang="pt-BR" sz="2200"/>
              <a:t> para decidir qual o próximo estado a ser gerado para o objeto.</a:t>
            </a:r>
            <a:endParaRPr sz="2200"/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450" y="2006250"/>
            <a:ext cx="2271150" cy="213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729450" y="2078875"/>
            <a:ext cx="58386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C</a:t>
            </a:r>
            <a:r>
              <a:rPr b="1" lang="pt-BR" sz="2200"/>
              <a:t>ondições de guarda: </a:t>
            </a:r>
            <a:r>
              <a:rPr lang="pt-BR" sz="2200"/>
              <a:t>Condição avaliada após o disparo de um evento, que determina como ocorrerá a transição (pode haver múltiplas transições possíveis do mesmo estado com o mesmo disparo) mas só uma ocorrerá.</a:t>
            </a:r>
            <a:endParaRPr sz="2200"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450" y="2006250"/>
            <a:ext cx="2271150" cy="213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É um tipo de diagrama comportamental que representa graficamente o fluxo de controle de uma atividade para outra, com descrição de ações passo-a-passo em um sistema.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Barra de Bifurcação: </a:t>
            </a:r>
            <a:r>
              <a:rPr lang="pt-BR" sz="2200"/>
              <a:t>Ocorre quando duas ou mais transições partem de um mesmo estado. Assim, haverá mais de um processo ocorrendo de forma paralela.</a:t>
            </a:r>
            <a:endParaRPr sz="2200"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38" y="3326723"/>
            <a:ext cx="3228125" cy="18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 diagrama de estados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Barra de União / Junção: </a:t>
            </a:r>
            <a:r>
              <a:rPr lang="pt-BR" sz="2200"/>
              <a:t>Quando duas ou mais transições levam a um mesmo estado. Determina o momento em que dois ou mais processos paralelos se unem em um único processo.</a:t>
            </a:r>
            <a:endParaRPr sz="2200"/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25" y="3384275"/>
            <a:ext cx="2979350" cy="1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realizadas em um estado</a:t>
            </a:r>
            <a:endParaRPr/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Atividades internas: </a:t>
            </a:r>
            <a:r>
              <a:rPr lang="pt-BR" sz="2200"/>
              <a:t>Um objeto pode realizar atividades enquanto está em um estado. Essas atividades podem ser detalhadas por meio das seguintes cláusulas:</a:t>
            </a:r>
            <a:endParaRPr sz="2200"/>
          </a:p>
          <a:p>
            <a:pPr indent="-34734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entry/ Atividade </a:t>
            </a:r>
            <a:r>
              <a:rPr lang="pt-BR" sz="2200"/>
              <a:t>executada</a:t>
            </a:r>
            <a:r>
              <a:rPr lang="pt-BR" sz="2200"/>
              <a:t> quando o objeto entra em um estado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do/ Executada enquanto o objeto está em um estado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exit/ Quando o objeto sai de um estado (antes da transição)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on event/ Realizada em </a:t>
            </a:r>
            <a:r>
              <a:rPr lang="pt-BR" sz="2200"/>
              <a:t>resposta</a:t>
            </a:r>
            <a:r>
              <a:rPr lang="pt-BR" sz="2200"/>
              <a:t> a um evento </a:t>
            </a:r>
            <a:r>
              <a:rPr lang="pt-BR" sz="2200"/>
              <a:t>(estímulo)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realizadas em um estado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0" y="2078875"/>
            <a:ext cx="310515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55"/>
          <p:cNvCxnSpPr/>
          <p:nvPr/>
        </p:nvCxnSpPr>
        <p:spPr>
          <a:xfrm rot="10800000">
            <a:off x="5572000" y="2634800"/>
            <a:ext cx="8826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55"/>
          <p:cNvSpPr txBox="1"/>
          <p:nvPr/>
        </p:nvSpPr>
        <p:spPr>
          <a:xfrm>
            <a:off x="6454600" y="2410250"/>
            <a:ext cx="29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Identificação do estado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4" name="Google Shape;364;p55"/>
          <p:cNvCxnSpPr/>
          <p:nvPr/>
        </p:nvCxnSpPr>
        <p:spPr>
          <a:xfrm rot="10800000">
            <a:off x="5572000" y="3203125"/>
            <a:ext cx="882600" cy="12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55"/>
          <p:cNvSpPr txBox="1"/>
          <p:nvPr/>
        </p:nvSpPr>
        <p:spPr>
          <a:xfrm>
            <a:off x="6518750" y="2978575"/>
            <a:ext cx="29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Atividade interna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 diagrama de estados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Determinando o estado inicial e o estado final</a:t>
            </a:r>
            <a:endParaRPr sz="2200"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Identificando todos os estados possíveis para o processo modelado</a:t>
            </a:r>
            <a:endParaRPr sz="2200"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Use setas ou linhas para destacar as transições de controle de um estado para outro, conectando origem e destino</a:t>
            </a:r>
            <a:endParaRPr sz="2200"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Rotule os eventos que disparam essas transições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 diagrama de estados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Estabeleça condições de guarda para assegurar que as transições são apropriadas e relevantes. Uma condição de guarda força a verificação da transição contra uma condição antes de prosseguir.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1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729450" y="2078875"/>
            <a:ext cx="5523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Pagamento de mensalidade na academia.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1</a:t>
            </a:r>
            <a:endParaRPr/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75" y="1918000"/>
            <a:ext cx="52654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2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Ciclo de vida de um livro no sistema Livir.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Livros danificados.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Livro em oferta.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Especifica a transformação de entradas em saídas por meio de uma </a:t>
            </a:r>
            <a:r>
              <a:rPr b="1" lang="pt-BR" sz="2200"/>
              <a:t>sequência </a:t>
            </a:r>
            <a:r>
              <a:rPr lang="pt-BR" sz="2200"/>
              <a:t>controlada temporal de ações. Semelhante a um fluxograma, porém com suporte a concorrência </a:t>
            </a:r>
            <a:r>
              <a:rPr lang="pt-BR" sz="2200"/>
              <a:t>(paralelismo)</a:t>
            </a:r>
            <a:r>
              <a:rPr lang="pt-BR" sz="2200"/>
              <a:t> e sincronismo de atividades.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Variação do diagrama de estados, que permite modelar comportamento baseado em fluxo.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Conceitos-chave</a:t>
            </a:r>
            <a:endParaRPr b="1"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Atividade </a:t>
            </a:r>
            <a:r>
              <a:rPr lang="pt-BR" sz="2200"/>
              <a:t>é um processo de negócio, como por exemplo a venda de livros online. Muitas vezes descreve a implementação de um caso de uso.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Conceitos-chave</a:t>
            </a:r>
            <a:endParaRPr b="1"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200"/>
              <a:t>Ação </a:t>
            </a:r>
            <a:r>
              <a:rPr lang="pt-BR" sz="2200"/>
              <a:t> é um passo individual (atômico) dentro de uma atividade, como por exemplo pesquisar livros.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um diagrama de atividade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Mostra interações entre objetos;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Expressar como as ações são executadas;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que cada ação faz - mudanças nos estados dos objetos;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Quando as ações são executadas (Sequência);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Onde e quem realiza as ações.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