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Lst>
  <p:sldSz cy="5143500" cx="9144000"/>
  <p:notesSz cx="6858000" cy="9144000"/>
  <p:embeddedFontLst>
    <p:embeddedFont>
      <p:font typeface="Raleway"/>
      <p:regular r:id="rId93"/>
      <p:bold r:id="rId94"/>
      <p:italic r:id="rId95"/>
      <p:boldItalic r:id="rId96"/>
    </p:embeddedFont>
    <p:embeddedFont>
      <p:font typeface="Lato"/>
      <p:regular r:id="rId97"/>
      <p:bold r:id="rId98"/>
      <p:italic r:id="rId99"/>
      <p:boldItalic r:id="rId10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0" Type="http://schemas.openxmlformats.org/officeDocument/2006/relationships/font" Target="fonts/Lato-boldItalic.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font" Target="fonts/Raleway-italic.fntdata"/><Relationship Id="rId94" Type="http://schemas.openxmlformats.org/officeDocument/2006/relationships/font" Target="fonts/Raleway-bold.fntdata"/><Relationship Id="rId97" Type="http://schemas.openxmlformats.org/officeDocument/2006/relationships/font" Target="fonts/Lato-regular.fntdata"/><Relationship Id="rId96" Type="http://schemas.openxmlformats.org/officeDocument/2006/relationships/font" Target="fonts/Raleway-boldItalic.fntdata"/><Relationship Id="rId11" Type="http://schemas.openxmlformats.org/officeDocument/2006/relationships/slide" Target="slides/slide6.xml"/><Relationship Id="rId99" Type="http://schemas.openxmlformats.org/officeDocument/2006/relationships/font" Target="fonts/Lato-italic.fntdata"/><Relationship Id="rId10" Type="http://schemas.openxmlformats.org/officeDocument/2006/relationships/slide" Target="slides/slide5.xml"/><Relationship Id="rId98"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font" Target="fonts/Raleway-regular.fntdata"/><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e0b031dcd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e0b031dcd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e0b031dcd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e0b031dcd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e0b031dcd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e0b031dcd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e0b031dcd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e0b031dcd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e0b031dcd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e0b031dcd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e0b031dcd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e0b031dcd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e0b031dcd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e0b031dcd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e0b031dcd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e0b031dcd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e0b031dcd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e0b031dcd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e0b031dcda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e0b031dcda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f7224e5c8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f7224e5c8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e0b031dcd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e0b031dcd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e0b031dcd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e0b031dcda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e0b031dcd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e0b031dcd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3f7224e5c8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3f7224e5c8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3f7224e5c8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3f7224e5c8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3f7224e5c8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3f7224e5c8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3f7224e5c8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3f7224e5c8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e0b031dcda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e0b031dcda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e0b031dcda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e0b031dcda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3f7224e5c8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3f7224e5c8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e0b031dc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e0b031dc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3f7224e5c8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3f7224e5c8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3f7224e5c8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3f7224e5c8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3f7224e5c8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3f7224e5c8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3f7224e5c8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3f7224e5c8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3f7224e5c8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3f7224e5c8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3f7224e5c8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3f7224e5c8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3f7224e5c8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3f7224e5c8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e0b031dcd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e0b031dcd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3f7224e5c8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3f7224e5c8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e0b031dcd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e0b031dcda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e0b031dcd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e0b031dcd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3f7224e5c8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3f7224e5c8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e0b031dcda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e0b031dcda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3f7224e5c8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3f7224e5c8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3f7224e5c8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3f7224e5c8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3f7224e5c8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3f7224e5c8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e0b031dcda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e0b031dcda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e0b031dcda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e0b031dcda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e0b031dcda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e0b031dcda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Caso de uso “oposto”: Nesse caso, não é preciso pensar muito para identificar um novo caso de uso, Cancelar Pedido. Deve-se perguntar de forma geral, para cada caso de uso: “As ações realizadas pelo sistema quando da realização deste caso de uso podem ser desfeitas?”.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Caso de uso que precede outro caso de uso: Por exemplo, para que um cliente realize um pedido de compra, é necessário que ele esteja cadastrado no sistema da livraria virtual. Isso leva a um novo caso de uso para que o cliente se cadastre.</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Caso de uso que sucede a outro caso de uso: por exemplo, considerando o mesmo exemplo da livraria virtual, quando um cliente realiza uma compra, pode ser que haja a necessidade de agendar sua entrega.</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Caso de uso temporal: Isso normalmente acontece quando o sistema deve realizar alguma tarefa de tempos em tempos, sem intervenção externa.3 Por exemplo: “O sistema deve gerar um relatório de vendas toda sexta-feira”. A pergunta geral nessa situação é: “Há alguma tarefa que o sistema deva realizar automaticamente?”. Em um caso de uso temporal, normalmente o ator é definido como o agente que recebe a informação resultante (p. ex., um funcionário recebe o relatório de execução do sistema).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e0b031dcda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e0b031dcda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Caso de uso temporal: Isso normalmente acontece quando o sistema deve realizar alguma tarefa de tempos em tempos, sem intervenção externa.3 Por exemplo: “O sistema deve gerar um relatório de vendas toda sexta-feira”. A pergunta geral nessa situação é: “Há alguma tarefa que o sistema deva realizar automaticamente?”. Em um caso de uso temporal, normalmente o ator é definido como o agente que recebe a informação resultante (p. ex., um funcionário recebe o relatório de execução do sistema).</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Caso de uso relacionado a alguma condição interna: Nessa situação, o sistema deve realizar alguma funcionalidade de acordo com a ocorrência de algum evento interno. Seguem dois exemplos disso: “O sistema deve notificar o usuário de que há novas mensagens de correio”; “O sistema deve avisar o almoxarife de que um determinado produto chegou no nível de estoque mínimo”.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e0b031dcda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e0b031dcda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e0b031dcd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e0b031dcd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e0b031dcda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e0b031dcda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1- Por exemplo, em um sistema de folha de pagamento, deve haver cadastros para funcionários e cargos. Normalmente, o mais adequado é criar um caso de uso que corresponda às quatro operações</a:t>
            </a:r>
            <a:endParaRPr/>
          </a:p>
          <a:p>
            <a:pPr indent="0" lvl="0" marL="0" rtl="0" algn="l">
              <a:spcBef>
                <a:spcPts val="0"/>
              </a:spcBef>
              <a:spcAft>
                <a:spcPts val="0"/>
              </a:spcAft>
              <a:buNone/>
            </a:pPr>
            <a:r>
              <a:rPr lang="pt-BR"/>
              <a:t>3- Por exemplo, em um sistema de venda de produtos pode haver a necessidade de comunicação com um sistema de controle de estoque</a:t>
            </a:r>
            <a:endParaRPr/>
          </a:p>
          <a:p>
            <a:pPr indent="0" lvl="0" marL="0" rtl="0" algn="l">
              <a:spcBef>
                <a:spcPts val="0"/>
              </a:spcBef>
              <a:spcAft>
                <a:spcPts val="0"/>
              </a:spcAft>
              <a:buNone/>
            </a:pPr>
            <a:r>
              <a:rPr lang="pt-BR"/>
              <a:t>para saber a quantidade de produtos disponíveis. Em casos assim, as informações em um sistema e no outro devem ser sincronizadas.</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3f7224e5c8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3f7224e5c8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3f7224e5c8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3f7224e5c8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3f7224e5c8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3f7224e5c8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3f7224e5c8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3f7224e5c8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3f7224e5c8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3f7224e5c8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3f7224e5c8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3f7224e5c8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e0b031dcda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e0b031dcda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e0b031dcda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e0b031dcda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e0b031dcda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e0b031dcda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e0b031dcd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e0b031dcd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e0b031dcda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e0b031dcda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e0b031dcda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e0b031dcda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e0b031dcda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e0b031dcda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e0b031dcda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e0b031dcda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e0b031dcda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1e0b031dcda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e0b031dcda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e0b031dcda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e0b031dcda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e0b031dcda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Isso significa que fluxos de exceção descrevem o que acontece quando algo inesperado ocorre na interação entre ator e caso de uso (p. ex., quando um usuário realiza alguma ação inválida).</a:t>
            </a:r>
            <a:endParaRPr/>
          </a:p>
          <a:p>
            <a:pPr indent="0" lvl="0" marL="0" rtl="0" algn="l">
              <a:spcBef>
                <a:spcPts val="0"/>
              </a:spcBef>
              <a:spcAft>
                <a:spcPts val="0"/>
              </a:spcAft>
              <a:buNone/>
            </a:pPr>
            <a:r>
              <a:rPr lang="pt-BR"/>
              <a:t>A importância de fluxos de exceção está no fato de o modelador poder especificar situações não</a:t>
            </a:r>
            <a:endParaRPr/>
          </a:p>
          <a:p>
            <a:pPr indent="0" lvl="0" marL="0" rtl="0" algn="l">
              <a:spcBef>
                <a:spcPts val="0"/>
              </a:spcBef>
              <a:spcAft>
                <a:spcPts val="0"/>
              </a:spcAft>
              <a:buNone/>
            </a:pPr>
            <a:r>
              <a:rPr lang="pt-BR"/>
              <a:t>usuais, a partir das quais o sistema pode se recuperar (contornar a situação) ou cancelar a realização</a:t>
            </a:r>
            <a:endParaRPr/>
          </a:p>
          <a:p>
            <a:pPr indent="0" lvl="0" marL="0" rtl="0" algn="l">
              <a:spcBef>
                <a:spcPts val="0"/>
              </a:spcBef>
              <a:spcAft>
                <a:spcPts val="0"/>
              </a:spcAft>
              <a:buNone/>
            </a:pPr>
            <a:r>
              <a:rPr lang="pt-BR"/>
              <a:t>do caso de uso em questão.</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e0b031dcda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e0b031dcda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Por exemplo, considere um caso de uso denominado Realizar Pedido, em que um ator usa o sistema</a:t>
            </a:r>
            <a:endParaRPr/>
          </a:p>
          <a:p>
            <a:pPr indent="0" lvl="0" marL="0" rtl="0" algn="l">
              <a:spcBef>
                <a:spcPts val="0"/>
              </a:spcBef>
              <a:spcAft>
                <a:spcPts val="0"/>
              </a:spcAft>
              <a:buNone/>
            </a:pPr>
            <a:r>
              <a:rPr lang="pt-BR"/>
              <a:t>para realizar uma encomenda (pedido) de quaisquer produtos. A seguir são listadas algumas</a:t>
            </a:r>
            <a:endParaRPr/>
          </a:p>
          <a:p>
            <a:pPr indent="0" lvl="0" marL="0" rtl="0" algn="l">
              <a:spcBef>
                <a:spcPts val="0"/>
              </a:spcBef>
              <a:spcAft>
                <a:spcPts val="0"/>
              </a:spcAft>
              <a:buNone/>
            </a:pPr>
            <a:r>
              <a:rPr lang="pt-BR"/>
              <a:t>situações não usuais que seriam tratadas em fluxos de exceção na descrição desse caso de uso.</a:t>
            </a:r>
            <a:endParaRPr/>
          </a:p>
          <a:p>
            <a:pPr indent="0" lvl="0" marL="0" rtl="0" algn="l">
              <a:spcBef>
                <a:spcPts val="0"/>
              </a:spcBef>
              <a:spcAft>
                <a:spcPts val="0"/>
              </a:spcAft>
              <a:buNone/>
            </a:pPr>
            <a:r>
              <a:rPr lang="pt-BR"/>
              <a:t>E se o cartão de crédito excede o limite?</a:t>
            </a:r>
            <a:endParaRPr/>
          </a:p>
          <a:p>
            <a:pPr indent="0" lvl="0" marL="0" rtl="0" algn="l">
              <a:spcBef>
                <a:spcPts val="0"/>
              </a:spcBef>
              <a:spcAft>
                <a:spcPts val="0"/>
              </a:spcAft>
              <a:buNone/>
            </a:pPr>
            <a:r>
              <a:rPr lang="pt-BR"/>
              <a:t>E se a loja não tem a quantidade requisitada para um dos produtos desejados?</a:t>
            </a:r>
            <a:endParaRPr/>
          </a:p>
          <a:p>
            <a:pPr indent="0" lvl="0" marL="0" rtl="0" algn="l">
              <a:spcBef>
                <a:spcPts val="0"/>
              </a:spcBef>
              <a:spcAft>
                <a:spcPts val="0"/>
              </a:spcAft>
              <a:buNone/>
            </a:pPr>
            <a:r>
              <a:rPr lang="pt-BR"/>
              <a:t>E se o cliente já tem um débito anterior?</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e0b031dcda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1e0b031dcda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e0b031dcda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e0b031dcda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e0b031dcd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e0b031dcd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e0b031dcda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e0b031dcda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e0b031dcda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e0b031dcda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3f7224e5c8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13f7224e5c8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13f7224e5c8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13f7224e5c8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3f7224e5c8_0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3f7224e5c8_0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3f7224e5c8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13f7224e5c8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e0b031dcda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1e0b031dcda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e0b031dcda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1e0b031dcda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e0b031dcda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e0b031dcda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e0b031dcda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e0b031dcda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e0b031dcd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e0b031dcd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1e0b031dcda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1e0b031dcda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e0b031dcda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1e0b031dcda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e0b031dcda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e0b031dcda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1e0b031dcda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1e0b031dcda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1e0b031dcda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1e0b031dcda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1e0b031dcda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1e0b031dcda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13f7224e5c8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13f7224e5c8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1e1b30efb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1e1b30efb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e0b031dcd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e0b031dcd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8.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7.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4.png"/><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2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24.png"/><Relationship Id="rId4" Type="http://schemas.openxmlformats.org/officeDocument/2006/relationships/image" Target="../media/image2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26.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8.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Modelo de Caso de Uso</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pt-BR"/>
              <a:t>Herysson R. Figueiredo</a:t>
            </a:r>
            <a:endParaRPr/>
          </a:p>
          <a:p>
            <a:pPr indent="0" lvl="0" marL="0" rtl="0" algn="l">
              <a:spcBef>
                <a:spcPts val="0"/>
              </a:spcBef>
              <a:spcAft>
                <a:spcPts val="0"/>
              </a:spcAft>
              <a:buNone/>
            </a:pPr>
            <a:r>
              <a:rPr lang="pt-BR"/>
              <a:t>herysson.figueiredo@ufn.edu.br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Cenários</a:t>
            </a:r>
            <a:endParaRPr sz="2244"/>
          </a:p>
        </p:txBody>
      </p:sp>
      <p:sp>
        <p:nvSpPr>
          <p:cNvPr id="144" name="Google Shape;144;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pt-BR" sz="1800"/>
              <a:t>Exemplo de cenário para um caso de pedido de compra pela Internet</a:t>
            </a:r>
            <a:endParaRPr sz="1800"/>
          </a:p>
        </p:txBody>
      </p:sp>
      <p:pic>
        <p:nvPicPr>
          <p:cNvPr id="145" name="Google Shape;145;p22"/>
          <p:cNvPicPr preferRelativeResize="0"/>
          <p:nvPr/>
        </p:nvPicPr>
        <p:blipFill>
          <a:blip r:embed="rId3">
            <a:alphaModFix/>
          </a:blip>
          <a:stretch>
            <a:fillRect/>
          </a:stretch>
        </p:blipFill>
        <p:spPr>
          <a:xfrm>
            <a:off x="147625" y="2695013"/>
            <a:ext cx="8848725" cy="2047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Cenários</a:t>
            </a:r>
            <a:endParaRPr sz="2244"/>
          </a:p>
        </p:txBody>
      </p:sp>
      <p:sp>
        <p:nvSpPr>
          <p:cNvPr id="151" name="Google Shape;151;p23"/>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rPr lang="pt-BR" sz="1800"/>
              <a:t>Uma coleção de cenários para um caso de uso pode ser utilizada posteriormente na fase de testes, quando o caso de uso estiver sendo testado para verificar a existência de erros na implementação do sistema.</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Atores</a:t>
            </a:r>
            <a:endParaRPr sz="2244"/>
          </a:p>
        </p:txBody>
      </p:sp>
      <p:sp>
        <p:nvSpPr>
          <p:cNvPr id="157" name="Google Shape;157;p24"/>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rPr lang="pt-BR" sz="1800"/>
              <a:t>Na terminologia da UML, qualquer elemento externo ao sistema que interage com o mesmo é, por definição, denominado ator. O termo “externo” nessa definição indica que atores não fazem parte do sistema.</a:t>
            </a:r>
            <a:endParaRPr sz="1800"/>
          </a:p>
        </p:txBody>
      </p:sp>
      <p:sp>
        <p:nvSpPr>
          <p:cNvPr id="158" name="Google Shape;158;p24"/>
          <p:cNvSpPr txBox="1"/>
          <p:nvPr/>
        </p:nvSpPr>
        <p:spPr>
          <a:xfrm>
            <a:off x="943050" y="4046725"/>
            <a:ext cx="7261500" cy="8313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pt-BR">
                <a:latin typeface="Lato"/>
                <a:ea typeface="Lato"/>
                <a:cs typeface="Lato"/>
                <a:sym typeface="Lato"/>
              </a:rPr>
              <a:t>Já “interage” significa que um ator troca informações com o sistema (envia informações para</a:t>
            </a:r>
            <a:endParaRPr>
              <a:latin typeface="Lato"/>
              <a:ea typeface="Lato"/>
              <a:cs typeface="Lato"/>
              <a:sym typeface="Lato"/>
            </a:endParaRPr>
          </a:p>
          <a:p>
            <a:pPr indent="0" lvl="0" marL="0" rtl="0" algn="l">
              <a:spcBef>
                <a:spcPts val="0"/>
              </a:spcBef>
              <a:spcAft>
                <a:spcPts val="0"/>
              </a:spcAft>
              <a:buNone/>
            </a:pPr>
            <a:r>
              <a:rPr lang="pt-BR">
                <a:latin typeface="Lato"/>
                <a:ea typeface="Lato"/>
                <a:cs typeface="Lato"/>
                <a:sym typeface="Lato"/>
              </a:rPr>
              <a:t>o sistema processar, ou recebe informações processadas provenientes do sistema).</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Relacionamentos</a:t>
            </a:r>
            <a:endParaRPr sz="2244"/>
          </a:p>
        </p:txBody>
      </p:sp>
      <p:sp>
        <p:nvSpPr>
          <p:cNvPr id="164" name="Google Shape;164;p25"/>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Casos de uso e atores não existem sozinhos. Além desses últimos, o modelo de casos de uso possui um terceiro componente, cuja função é relacionar os atores e casos de uso. Esse componente corresponde aos relacionamentos.</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Relacionamentos</a:t>
            </a:r>
            <a:endParaRPr sz="2244"/>
          </a:p>
        </p:txBody>
      </p:sp>
      <p:sp>
        <p:nvSpPr>
          <p:cNvPr id="170" name="Google Shape;170;p26"/>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Um ator deve estar relacionado a um ou mais casos de uso do sistema. Além disso, pode haver relacionamentos entre os casos de uso ou entre os atores de um sistema. A UML define os seguintes relacionamentos para o modelo de casos de uso: </a:t>
            </a:r>
            <a:r>
              <a:rPr b="1" lang="pt-BR" sz="1800"/>
              <a:t>comunicação, inclusão, extensão e generalização</a:t>
            </a:r>
            <a:endParaRPr b="1"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Relacionamentos: Comunicação</a:t>
            </a:r>
            <a:endParaRPr sz="2244"/>
          </a:p>
        </p:txBody>
      </p:sp>
      <p:sp>
        <p:nvSpPr>
          <p:cNvPr id="176" name="Google Shape;176;p27"/>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Um relacionamento de comunicação informa a que caso e uso o ator está associado. O fato de um ator estar associado a um caso de uso por meio de um relacionamento de comunicação significa que esse ator interage (troca informações) com o sistema com ajuda daquele caso de uso.</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Relacionamentos: Inclusão</a:t>
            </a:r>
            <a:endParaRPr sz="2244"/>
          </a:p>
        </p:txBody>
      </p:sp>
      <p:sp>
        <p:nvSpPr>
          <p:cNvPr id="182" name="Google Shape;182;p28"/>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Em modelos de caso de uso, a relação de inclusão é utilizada para descrever cenários que são compartilhados entre diferentes casos de uso. Essa técnica é útil para evitar a redundância na descrição dos casos de uso e simplificar a sua compreensão. Na prática, um caso de uso pode incluir outro caso de uso, quando este é necessário para completar o seu fluxo principal de execução.</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Relacionamentos: Inclusão</a:t>
            </a:r>
            <a:endParaRPr sz="2244"/>
          </a:p>
        </p:txBody>
      </p:sp>
      <p:sp>
        <p:nvSpPr>
          <p:cNvPr id="188" name="Google Shape;188;p29"/>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Use a inclusão</a:t>
            </a:r>
            <a:r>
              <a:rPr lang="pt-BR" sz="1800"/>
              <a:t> quando o mesmo comportamento se repetir em mais de um caso de uso. Por meio do relacionamento de inclusão esse comportamento comum pode ser fatorado em um novo caso de uso, o chamado caso de uso incluso.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Relacionamentos: Extensão</a:t>
            </a:r>
            <a:endParaRPr sz="2244"/>
          </a:p>
        </p:txBody>
      </p:sp>
      <p:sp>
        <p:nvSpPr>
          <p:cNvPr id="194" name="Google Shape;194;p30"/>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O relacionamento de extensão é utilizado para modelar situações em que diferentes sequências de interações podem ser inseridas em um mesmo caso de uso. Cada uma dessas diferentes sequências representa um comportamento eventual, ou seja, um comportamento que só ocorre sob certas condições, ou cuja realização depende da escolha do ator.</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Relacionamentos: Extensão</a:t>
            </a:r>
            <a:endParaRPr sz="2244"/>
          </a:p>
        </p:txBody>
      </p:sp>
      <p:sp>
        <p:nvSpPr>
          <p:cNvPr id="200" name="Google Shape;200;p31"/>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Use extensão quando um comportamento eventual de um caso de uso tiver de ser descrito. Note que alguns cenários do caso de uso estendido podem não utilizar esse comportamento eventual, uma vez que o mesmo é opcional.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Modelo de Casos de Usos</a:t>
            </a:r>
            <a:endParaRPr sz="2244"/>
          </a:p>
        </p:txBody>
      </p:sp>
      <p:sp>
        <p:nvSpPr>
          <p:cNvPr id="93" name="Google Shape;93;p14"/>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O modelo de casos de uso (MCU) é uma representação das funcionalidades externamente observáveis do sistema e dos elementos externos ao sistema que interagem com ele. O MCU é um modelo de análise que representa um refinamento dos requisitos funcionais do sistema em desenvolvimento. (BEZZERA,  2007)</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Relacionamentos: Generalização</a:t>
            </a:r>
            <a:endParaRPr sz="2244"/>
          </a:p>
        </p:txBody>
      </p:sp>
      <p:sp>
        <p:nvSpPr>
          <p:cNvPr id="206" name="Google Shape;206;p32"/>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O relacionamento de generalização pode existir entre dois casos de uso ou entre dois atores. Esse relacionamento permite que um caso de uso (ou um ator) herde características de outro, mais genérico, este último normalmente chamado de caso de uso (ator) base. O caso de uso (ator) herdeiro pode especializar o comportamento do caso de uso (ator) base.</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Relacionamentos: Generalização</a:t>
            </a:r>
            <a:endParaRPr sz="2244"/>
          </a:p>
        </p:txBody>
      </p:sp>
      <p:sp>
        <p:nvSpPr>
          <p:cNvPr id="212" name="Google Shape;212;p33"/>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b="1" lang="pt-BR" sz="1800"/>
              <a:t>Generalização entre casos de uso</a:t>
            </a:r>
            <a:r>
              <a:rPr lang="pt-BR" sz="1800"/>
              <a:t>: use generalização entre casos de uso quando você identificar dois ou mais casos de uso com comportamentos semelhantes. Crie, então, um caso de uso mais genérico (de preferência abstrato) e o relacione por generalização aos casos de uso semelhantes.</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Relacionamentos: Generalização</a:t>
            </a:r>
            <a:endParaRPr sz="2244"/>
          </a:p>
        </p:txBody>
      </p:sp>
      <p:sp>
        <p:nvSpPr>
          <p:cNvPr id="218" name="Google Shape;218;p34"/>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b="1" lang="pt-BR" sz="1800"/>
              <a:t>Generalização entre atores: </a:t>
            </a:r>
            <a:r>
              <a:rPr lang="pt-BR" sz="1800"/>
              <a:t>Use generalização quando precisar definir um ator que desempenhe um papel que já é desempenhado por outro ator em relação ao sistema, mas que também possui comportamento particular adicional.</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sz="2400">
                <a:solidFill>
                  <a:srgbClr val="282C33"/>
                </a:solidFill>
                <a:latin typeface="Arial"/>
                <a:ea typeface="Arial"/>
                <a:cs typeface="Arial"/>
                <a:sym typeface="Arial"/>
              </a:rPr>
              <a:t>Modelo de Casos de Usos</a:t>
            </a:r>
            <a:endParaRPr sz="2244"/>
          </a:p>
          <a:p>
            <a:pPr indent="0" lvl="0" marL="0" rtl="0" algn="l">
              <a:spcBef>
                <a:spcPts val="2400"/>
              </a:spcBef>
              <a:spcAft>
                <a:spcPts val="2400"/>
              </a:spcAft>
              <a:buNone/>
            </a:pPr>
            <a:r>
              <a:t/>
            </a:r>
            <a:endParaRPr sz="2400">
              <a:solidFill>
                <a:srgbClr val="282C33"/>
              </a:solidFill>
              <a:latin typeface="Arial"/>
              <a:ea typeface="Arial"/>
              <a:cs typeface="Arial"/>
              <a:sym typeface="Arial"/>
            </a:endParaRPr>
          </a:p>
        </p:txBody>
      </p:sp>
      <p:sp>
        <p:nvSpPr>
          <p:cNvPr id="224" name="Google Shape;224;p35"/>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0"/>
              </a:spcAft>
              <a:buNone/>
            </a:pPr>
            <a:r>
              <a:rPr lang="pt-BR" sz="1800"/>
              <a:t>A abordagem dos casos de usos é baseada em dois conceitos:</a:t>
            </a:r>
            <a:endParaRPr sz="1800"/>
          </a:p>
          <a:p>
            <a:pPr indent="-342900" lvl="0" marL="457200" rtl="0" algn="just">
              <a:spcBef>
                <a:spcPts val="1200"/>
              </a:spcBef>
              <a:spcAft>
                <a:spcPts val="0"/>
              </a:spcAft>
              <a:buSzPts val="1800"/>
              <a:buChar char="●"/>
            </a:pPr>
            <a:r>
              <a:rPr lang="pt-BR" sz="1800"/>
              <a:t>Diagrama de Caso de Uso;</a:t>
            </a:r>
            <a:endParaRPr sz="1800"/>
          </a:p>
          <a:p>
            <a:pPr indent="-342900" lvl="0" marL="457200" rtl="0" algn="just">
              <a:spcBef>
                <a:spcPts val="0"/>
              </a:spcBef>
              <a:spcAft>
                <a:spcPts val="0"/>
              </a:spcAft>
              <a:buSzPts val="1800"/>
              <a:buChar char="●"/>
            </a:pPr>
            <a:r>
              <a:rPr lang="pt-BR" sz="1800"/>
              <a:t>Especificações de casos de Uso.</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4800"/>
              <a:t>Diagrama de Caso de Uso</a:t>
            </a:r>
            <a:endParaRPr sz="4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O que é um diagrama de caso de uso?</a:t>
            </a:r>
            <a:endParaRPr sz="2244"/>
          </a:p>
        </p:txBody>
      </p:sp>
      <p:sp>
        <p:nvSpPr>
          <p:cNvPr id="235" name="Google Shape;235;p37"/>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Na linguagem de modelagem unificada (</a:t>
            </a:r>
            <a:r>
              <a:rPr b="1" lang="pt-BR" sz="1800"/>
              <a:t>UML</a:t>
            </a:r>
            <a:r>
              <a:rPr lang="pt-BR" sz="1800"/>
              <a:t> - </a:t>
            </a:r>
            <a:r>
              <a:rPr b="1" i="1" lang="pt-BR" sz="1800"/>
              <a:t>Unified Modeling Language</a:t>
            </a:r>
            <a:r>
              <a:rPr lang="pt-BR" sz="1800"/>
              <a:t>), o diagrama de caso de uso resume os detalhes dos usuários do seu sistema (também conhecidos como atores) e as interações deles com o sistema. </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O que é diagrama de caso de uso?</a:t>
            </a:r>
            <a:endParaRPr sz="2244"/>
          </a:p>
        </p:txBody>
      </p:sp>
      <p:sp>
        <p:nvSpPr>
          <p:cNvPr id="241" name="Google Shape;241;p38"/>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0"/>
              </a:spcAft>
              <a:buNone/>
            </a:pPr>
            <a:r>
              <a:rPr lang="pt-BR" sz="1800"/>
              <a:t>Um bom diagrama de caso de uso ajuda sua equipe a representar e discutir:</a:t>
            </a:r>
            <a:endParaRPr sz="1800"/>
          </a:p>
          <a:p>
            <a:pPr indent="-342900" lvl="0" marL="457200" rtl="0" algn="just">
              <a:spcBef>
                <a:spcPts val="1200"/>
              </a:spcBef>
              <a:spcAft>
                <a:spcPts val="0"/>
              </a:spcAft>
              <a:buSzPts val="1800"/>
              <a:buChar char="●"/>
            </a:pPr>
            <a:r>
              <a:rPr lang="pt-BR" sz="1800"/>
              <a:t>Cenários em que o sistema ou aplicativo interage com pessoas, organizações ou sistemas externos.</a:t>
            </a:r>
            <a:endParaRPr sz="1800"/>
          </a:p>
          <a:p>
            <a:pPr indent="-342900" lvl="0" marL="457200" rtl="0" algn="just">
              <a:spcBef>
                <a:spcPts val="0"/>
              </a:spcBef>
              <a:spcAft>
                <a:spcPts val="0"/>
              </a:spcAft>
              <a:buSzPts val="1800"/>
              <a:buChar char="●"/>
            </a:pPr>
            <a:r>
              <a:rPr lang="pt-BR" sz="1800"/>
              <a:t>Metas que o sistema ou aplicativo ajuda essas entidades a atingir.</a:t>
            </a:r>
            <a:endParaRPr sz="1800"/>
          </a:p>
          <a:p>
            <a:pPr indent="-342900" lvl="0" marL="457200" rtl="0" algn="just">
              <a:spcBef>
                <a:spcPts val="0"/>
              </a:spcBef>
              <a:spcAft>
                <a:spcPts val="0"/>
              </a:spcAft>
              <a:buSzPts val="1800"/>
              <a:buChar char="●"/>
            </a:pPr>
            <a:r>
              <a:rPr lang="pt-BR" sz="1800"/>
              <a:t>O escopo do sistema.</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O que é diagrama de caso de uso?</a:t>
            </a:r>
            <a:endParaRPr sz="2244"/>
          </a:p>
        </p:txBody>
      </p:sp>
      <p:sp>
        <p:nvSpPr>
          <p:cNvPr id="247" name="Google Shape;247;p39"/>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t/>
            </a:r>
            <a:endParaRPr sz="1800"/>
          </a:p>
        </p:txBody>
      </p:sp>
      <p:pic>
        <p:nvPicPr>
          <p:cNvPr id="248" name="Google Shape;248;p39"/>
          <p:cNvPicPr preferRelativeResize="0"/>
          <p:nvPr/>
        </p:nvPicPr>
        <p:blipFill>
          <a:blip r:embed="rId3">
            <a:alphaModFix/>
          </a:blip>
          <a:stretch>
            <a:fillRect/>
          </a:stretch>
        </p:blipFill>
        <p:spPr>
          <a:xfrm>
            <a:off x="2194945" y="1997500"/>
            <a:ext cx="4757717" cy="26450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O que é diagrama de caso de uso?</a:t>
            </a:r>
            <a:endParaRPr sz="2244"/>
          </a:p>
        </p:txBody>
      </p:sp>
      <p:sp>
        <p:nvSpPr>
          <p:cNvPr id="254" name="Google Shape;254;p40"/>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t/>
            </a:r>
            <a:endParaRPr sz="1800"/>
          </a:p>
        </p:txBody>
      </p:sp>
      <p:pic>
        <p:nvPicPr>
          <p:cNvPr id="255" name="Google Shape;255;p40"/>
          <p:cNvPicPr preferRelativeResize="0"/>
          <p:nvPr/>
        </p:nvPicPr>
        <p:blipFill>
          <a:blip r:embed="rId3">
            <a:alphaModFix/>
          </a:blip>
          <a:stretch>
            <a:fillRect/>
          </a:stretch>
        </p:blipFill>
        <p:spPr>
          <a:xfrm>
            <a:off x="1771650" y="1929475"/>
            <a:ext cx="5600700" cy="31432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Elementos de um diagrama de Caso de Uso</a:t>
            </a:r>
            <a:endParaRPr sz="2244"/>
          </a:p>
        </p:txBody>
      </p:sp>
      <p:sp>
        <p:nvSpPr>
          <p:cNvPr id="261" name="Google Shape;261;p41"/>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t/>
            </a:r>
            <a:endParaRPr sz="1800"/>
          </a:p>
        </p:txBody>
      </p:sp>
      <p:pic>
        <p:nvPicPr>
          <p:cNvPr id="262" name="Google Shape;262;p41"/>
          <p:cNvPicPr preferRelativeResize="0"/>
          <p:nvPr/>
        </p:nvPicPr>
        <p:blipFill>
          <a:blip r:embed="rId3">
            <a:alphaModFix/>
          </a:blip>
          <a:stretch>
            <a:fillRect/>
          </a:stretch>
        </p:blipFill>
        <p:spPr>
          <a:xfrm>
            <a:off x="729450" y="1853850"/>
            <a:ext cx="2295525" cy="895350"/>
          </a:xfrm>
          <a:prstGeom prst="rect">
            <a:avLst/>
          </a:prstGeom>
          <a:noFill/>
          <a:ln>
            <a:noFill/>
          </a:ln>
        </p:spPr>
      </p:pic>
      <p:sp>
        <p:nvSpPr>
          <p:cNvPr id="263" name="Google Shape;263;p41"/>
          <p:cNvSpPr txBox="1"/>
          <p:nvPr/>
        </p:nvSpPr>
        <p:spPr>
          <a:xfrm>
            <a:off x="4424650" y="2070675"/>
            <a:ext cx="4412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800">
                <a:solidFill>
                  <a:schemeClr val="accent1"/>
                </a:solidFill>
                <a:latin typeface="Lato"/>
                <a:ea typeface="Lato"/>
                <a:cs typeface="Lato"/>
                <a:sym typeface="Lato"/>
              </a:rPr>
              <a:t>Caso de Uso</a:t>
            </a:r>
            <a:endParaRPr sz="1800">
              <a:solidFill>
                <a:schemeClr val="accent1"/>
              </a:solidFill>
              <a:latin typeface="Lato"/>
              <a:ea typeface="Lato"/>
              <a:cs typeface="Lato"/>
              <a:sym typeface="Lato"/>
            </a:endParaRPr>
          </a:p>
        </p:txBody>
      </p:sp>
      <p:cxnSp>
        <p:nvCxnSpPr>
          <p:cNvPr id="264" name="Google Shape;264;p41"/>
          <p:cNvCxnSpPr>
            <a:endCxn id="263" idx="1"/>
          </p:cNvCxnSpPr>
          <p:nvPr/>
        </p:nvCxnSpPr>
        <p:spPr>
          <a:xfrm>
            <a:off x="3024850" y="2301525"/>
            <a:ext cx="1399800" cy="0"/>
          </a:xfrm>
          <a:prstGeom prst="straightConnector1">
            <a:avLst/>
          </a:prstGeom>
          <a:noFill/>
          <a:ln cap="flat" cmpd="sng" w="28575">
            <a:solidFill>
              <a:schemeClr val="dk1"/>
            </a:solidFill>
            <a:prstDash val="solid"/>
            <a:round/>
            <a:headEnd len="med" w="med" type="none"/>
            <a:tailEnd len="med" w="med" type="triangle"/>
          </a:ln>
        </p:spPr>
      </p:cxnSp>
      <p:pic>
        <p:nvPicPr>
          <p:cNvPr id="265" name="Google Shape;265;p41"/>
          <p:cNvPicPr preferRelativeResize="0"/>
          <p:nvPr/>
        </p:nvPicPr>
        <p:blipFill>
          <a:blip r:embed="rId4">
            <a:alphaModFix/>
          </a:blip>
          <a:stretch>
            <a:fillRect/>
          </a:stretch>
        </p:blipFill>
        <p:spPr>
          <a:xfrm>
            <a:off x="1486275" y="2715400"/>
            <a:ext cx="781867" cy="1013850"/>
          </a:xfrm>
          <a:prstGeom prst="rect">
            <a:avLst/>
          </a:prstGeom>
          <a:noFill/>
          <a:ln>
            <a:noFill/>
          </a:ln>
        </p:spPr>
      </p:pic>
      <p:cxnSp>
        <p:nvCxnSpPr>
          <p:cNvPr id="266" name="Google Shape;266;p41"/>
          <p:cNvCxnSpPr>
            <a:stCxn id="265" idx="3"/>
            <a:endCxn id="267" idx="1"/>
          </p:cNvCxnSpPr>
          <p:nvPr/>
        </p:nvCxnSpPr>
        <p:spPr>
          <a:xfrm>
            <a:off x="2268142" y="3222325"/>
            <a:ext cx="2156400" cy="34800"/>
          </a:xfrm>
          <a:prstGeom prst="straightConnector1">
            <a:avLst/>
          </a:prstGeom>
          <a:noFill/>
          <a:ln cap="flat" cmpd="sng" w="28575">
            <a:solidFill>
              <a:schemeClr val="dk1"/>
            </a:solidFill>
            <a:prstDash val="solid"/>
            <a:round/>
            <a:headEnd len="med" w="med" type="none"/>
            <a:tailEnd len="med" w="med" type="triangle"/>
          </a:ln>
        </p:spPr>
      </p:cxnSp>
      <p:sp>
        <p:nvSpPr>
          <p:cNvPr id="267" name="Google Shape;267;p41"/>
          <p:cNvSpPr txBox="1"/>
          <p:nvPr/>
        </p:nvSpPr>
        <p:spPr>
          <a:xfrm>
            <a:off x="4424650" y="3026400"/>
            <a:ext cx="4412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800">
                <a:solidFill>
                  <a:schemeClr val="accent1"/>
                </a:solidFill>
                <a:latin typeface="Lato"/>
                <a:ea typeface="Lato"/>
                <a:cs typeface="Lato"/>
                <a:sym typeface="Lato"/>
              </a:rPr>
              <a:t>Ator</a:t>
            </a:r>
            <a:r>
              <a:rPr lang="pt-BR" sz="1800">
                <a:solidFill>
                  <a:schemeClr val="accent1"/>
                </a:solidFill>
                <a:latin typeface="Lato"/>
                <a:ea typeface="Lato"/>
                <a:cs typeface="Lato"/>
                <a:sym typeface="Lato"/>
              </a:rPr>
              <a:t> </a:t>
            </a:r>
            <a:endParaRPr sz="1800">
              <a:solidFill>
                <a:schemeClr val="accent1"/>
              </a:solidFill>
              <a:latin typeface="Lato"/>
              <a:ea typeface="Lato"/>
              <a:cs typeface="Lato"/>
              <a:sym typeface="Lato"/>
            </a:endParaRPr>
          </a:p>
        </p:txBody>
      </p:sp>
      <p:pic>
        <p:nvPicPr>
          <p:cNvPr id="268" name="Google Shape;268;p41"/>
          <p:cNvPicPr preferRelativeResize="0"/>
          <p:nvPr/>
        </p:nvPicPr>
        <p:blipFill>
          <a:blip r:embed="rId5">
            <a:alphaModFix/>
          </a:blip>
          <a:stretch>
            <a:fillRect/>
          </a:stretch>
        </p:blipFill>
        <p:spPr>
          <a:xfrm>
            <a:off x="834813" y="3781413"/>
            <a:ext cx="2828925" cy="1362075"/>
          </a:xfrm>
          <a:prstGeom prst="rect">
            <a:avLst/>
          </a:prstGeom>
          <a:noFill/>
          <a:ln>
            <a:noFill/>
          </a:ln>
        </p:spPr>
      </p:pic>
      <p:sp>
        <p:nvSpPr>
          <p:cNvPr id="269" name="Google Shape;269;p41"/>
          <p:cNvSpPr txBox="1"/>
          <p:nvPr/>
        </p:nvSpPr>
        <p:spPr>
          <a:xfrm>
            <a:off x="4424650" y="4231600"/>
            <a:ext cx="4412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800">
                <a:solidFill>
                  <a:schemeClr val="accent1"/>
                </a:solidFill>
                <a:latin typeface="Lato"/>
                <a:ea typeface="Lato"/>
                <a:cs typeface="Lato"/>
                <a:sym typeface="Lato"/>
              </a:rPr>
              <a:t>Limite do Sistema </a:t>
            </a:r>
            <a:endParaRPr sz="1800">
              <a:solidFill>
                <a:schemeClr val="accent1"/>
              </a:solidFill>
              <a:latin typeface="Lato"/>
              <a:ea typeface="Lato"/>
              <a:cs typeface="Lato"/>
              <a:sym typeface="Lato"/>
            </a:endParaRPr>
          </a:p>
        </p:txBody>
      </p:sp>
      <p:cxnSp>
        <p:nvCxnSpPr>
          <p:cNvPr id="270" name="Google Shape;270;p41"/>
          <p:cNvCxnSpPr>
            <a:stCxn id="268" idx="3"/>
            <a:endCxn id="269" idx="1"/>
          </p:cNvCxnSpPr>
          <p:nvPr/>
        </p:nvCxnSpPr>
        <p:spPr>
          <a:xfrm>
            <a:off x="3663738" y="4462450"/>
            <a:ext cx="760800" cy="0"/>
          </a:xfrm>
          <a:prstGeom prst="straightConnector1">
            <a:avLst/>
          </a:prstGeom>
          <a:noFill/>
          <a:ln cap="flat" cmpd="sng" w="28575">
            <a:solidFill>
              <a:schemeClr val="dk1"/>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Modelo de Casos de Usos</a:t>
            </a:r>
            <a:endParaRPr sz="2244"/>
          </a:p>
        </p:txBody>
      </p:sp>
      <p:sp>
        <p:nvSpPr>
          <p:cNvPr id="99" name="Google Shape;99;p15"/>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b="1" lang="pt-BR" sz="1800"/>
              <a:t>Casos de Uso</a:t>
            </a:r>
            <a:r>
              <a:rPr lang="pt-BR" sz="1800"/>
              <a:t> foram propostos pela primeira vez po r [JACABSON ET AL. 1992] como um método para documentar as </a:t>
            </a:r>
            <a:r>
              <a:rPr b="1" lang="pt-BR" sz="1800"/>
              <a:t>funcionalidades</a:t>
            </a:r>
            <a:r>
              <a:rPr lang="pt-BR" sz="1800"/>
              <a:t> de um sistema planejado ou existente por meio de modelos simples.</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Elementos de um diagrama de Caso de Uso</a:t>
            </a:r>
            <a:endParaRPr sz="2244"/>
          </a:p>
        </p:txBody>
      </p:sp>
      <p:sp>
        <p:nvSpPr>
          <p:cNvPr id="276" name="Google Shape;276;p42"/>
          <p:cNvSpPr txBox="1"/>
          <p:nvPr>
            <p:ph idx="1" type="body"/>
          </p:nvPr>
        </p:nvSpPr>
        <p:spPr>
          <a:xfrm>
            <a:off x="729450" y="2078875"/>
            <a:ext cx="51576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rPr b="1" lang="pt-BR" sz="1800"/>
              <a:t>Caso de uso:</a:t>
            </a:r>
            <a:r>
              <a:rPr lang="pt-BR" sz="1800"/>
              <a:t> formato oval na horizontal e que representam os diferentes usos que um usuário pode ter. Usualmente c</a:t>
            </a:r>
            <a:r>
              <a:rPr lang="pt-BR" sz="1800"/>
              <a:t>omeça com um verbo no Infinitivo.</a:t>
            </a:r>
            <a:endParaRPr sz="1800"/>
          </a:p>
        </p:txBody>
      </p:sp>
      <p:pic>
        <p:nvPicPr>
          <p:cNvPr id="277" name="Google Shape;277;p42"/>
          <p:cNvPicPr preferRelativeResize="0"/>
          <p:nvPr/>
        </p:nvPicPr>
        <p:blipFill>
          <a:blip r:embed="rId3">
            <a:alphaModFix/>
          </a:blip>
          <a:stretch>
            <a:fillRect/>
          </a:stretch>
        </p:blipFill>
        <p:spPr>
          <a:xfrm>
            <a:off x="5887050" y="2081229"/>
            <a:ext cx="3148150" cy="1227921"/>
          </a:xfrm>
          <a:prstGeom prst="rect">
            <a:avLst/>
          </a:prstGeom>
          <a:noFill/>
          <a:ln>
            <a:noFill/>
          </a:ln>
        </p:spPr>
      </p:pic>
      <p:pic>
        <p:nvPicPr>
          <p:cNvPr id="278" name="Google Shape;278;p42"/>
          <p:cNvPicPr preferRelativeResize="0"/>
          <p:nvPr/>
        </p:nvPicPr>
        <p:blipFill>
          <a:blip r:embed="rId4">
            <a:alphaModFix/>
          </a:blip>
          <a:stretch>
            <a:fillRect/>
          </a:stretch>
        </p:blipFill>
        <p:spPr>
          <a:xfrm>
            <a:off x="6116725" y="3412025"/>
            <a:ext cx="2688800" cy="1122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Elementos de um diagrama de Caso de Uso</a:t>
            </a:r>
            <a:endParaRPr sz="2244"/>
          </a:p>
        </p:txBody>
      </p:sp>
      <p:sp>
        <p:nvSpPr>
          <p:cNvPr id="284" name="Google Shape;284;p43"/>
          <p:cNvSpPr txBox="1"/>
          <p:nvPr>
            <p:ph idx="1" type="body"/>
          </p:nvPr>
        </p:nvSpPr>
        <p:spPr>
          <a:xfrm>
            <a:off x="729450" y="2078875"/>
            <a:ext cx="51576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b="1" lang="pt-BR" sz="1800"/>
              <a:t>Atores:</a:t>
            </a:r>
            <a:r>
              <a:rPr lang="pt-BR" sz="1800"/>
              <a:t> bonecos palito, representando grupo de pessoas ou outro </a:t>
            </a:r>
            <a:r>
              <a:rPr lang="pt-BR" sz="1800"/>
              <a:t>sistema</a:t>
            </a:r>
            <a:r>
              <a:rPr lang="pt-BR" sz="1800"/>
              <a:t> que interage com as funcionalidades do sitema.</a:t>
            </a:r>
            <a:endParaRPr sz="1800"/>
          </a:p>
          <a:p>
            <a:pPr indent="0" lvl="0" marL="0" rtl="0" algn="just">
              <a:spcBef>
                <a:spcPts val="1200"/>
              </a:spcBef>
              <a:spcAft>
                <a:spcPts val="1200"/>
              </a:spcAft>
              <a:buNone/>
            </a:pPr>
            <a:r>
              <a:t/>
            </a:r>
            <a:endParaRPr sz="1800"/>
          </a:p>
        </p:txBody>
      </p:sp>
      <p:pic>
        <p:nvPicPr>
          <p:cNvPr id="285" name="Google Shape;285;p43"/>
          <p:cNvPicPr preferRelativeResize="0"/>
          <p:nvPr/>
        </p:nvPicPr>
        <p:blipFill>
          <a:blip r:embed="rId3">
            <a:alphaModFix/>
          </a:blip>
          <a:stretch>
            <a:fillRect/>
          </a:stretch>
        </p:blipFill>
        <p:spPr>
          <a:xfrm>
            <a:off x="7074300" y="1779925"/>
            <a:ext cx="1093325" cy="1417725"/>
          </a:xfrm>
          <a:prstGeom prst="rect">
            <a:avLst/>
          </a:prstGeom>
          <a:noFill/>
          <a:ln>
            <a:noFill/>
          </a:ln>
        </p:spPr>
      </p:pic>
      <p:pic>
        <p:nvPicPr>
          <p:cNvPr id="286" name="Google Shape;286;p43"/>
          <p:cNvPicPr preferRelativeResize="0"/>
          <p:nvPr/>
        </p:nvPicPr>
        <p:blipFill>
          <a:blip r:embed="rId4">
            <a:alphaModFix/>
          </a:blip>
          <a:stretch>
            <a:fillRect/>
          </a:stretch>
        </p:blipFill>
        <p:spPr>
          <a:xfrm>
            <a:off x="7074300" y="3461575"/>
            <a:ext cx="1093325" cy="130723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Elementos de um diagrama de Caso de Uso</a:t>
            </a:r>
            <a:endParaRPr sz="2244"/>
          </a:p>
        </p:txBody>
      </p:sp>
      <p:sp>
        <p:nvSpPr>
          <p:cNvPr id="292" name="Google Shape;292;p44"/>
          <p:cNvSpPr txBox="1"/>
          <p:nvPr>
            <p:ph idx="1" type="body"/>
          </p:nvPr>
        </p:nvSpPr>
        <p:spPr>
          <a:xfrm>
            <a:off x="729450" y="2078875"/>
            <a:ext cx="5157600" cy="22611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b="1" lang="pt-BR" sz="1800"/>
              <a:t>Limite do Sistema </a:t>
            </a:r>
            <a:r>
              <a:rPr lang="pt-BR" sz="1800"/>
              <a:t>- Caixa retangular que delimita o que fica dentro do sistema, também pode ser chamado de cenário.</a:t>
            </a:r>
            <a:endParaRPr sz="1800"/>
          </a:p>
          <a:p>
            <a:pPr indent="0" lvl="0" marL="0" rtl="0" algn="just">
              <a:spcBef>
                <a:spcPts val="0"/>
              </a:spcBef>
              <a:spcAft>
                <a:spcPts val="1200"/>
              </a:spcAft>
              <a:buNone/>
            </a:pPr>
            <a:r>
              <a:t/>
            </a:r>
            <a:endParaRPr b="1" sz="1800"/>
          </a:p>
        </p:txBody>
      </p:sp>
      <p:pic>
        <p:nvPicPr>
          <p:cNvPr id="293" name="Google Shape;293;p44"/>
          <p:cNvPicPr preferRelativeResize="0"/>
          <p:nvPr/>
        </p:nvPicPr>
        <p:blipFill>
          <a:blip r:embed="rId3">
            <a:alphaModFix/>
          </a:blip>
          <a:stretch>
            <a:fillRect/>
          </a:stretch>
        </p:blipFill>
        <p:spPr>
          <a:xfrm>
            <a:off x="6089863" y="1890700"/>
            <a:ext cx="2828925" cy="1362075"/>
          </a:xfrm>
          <a:prstGeom prst="rect">
            <a:avLst/>
          </a:prstGeom>
          <a:noFill/>
          <a:ln>
            <a:noFill/>
          </a:ln>
        </p:spPr>
      </p:pic>
      <p:pic>
        <p:nvPicPr>
          <p:cNvPr id="294" name="Google Shape;294;p44"/>
          <p:cNvPicPr preferRelativeResize="0"/>
          <p:nvPr/>
        </p:nvPicPr>
        <p:blipFill>
          <a:blip r:embed="rId4">
            <a:alphaModFix/>
          </a:blip>
          <a:stretch>
            <a:fillRect/>
          </a:stretch>
        </p:blipFill>
        <p:spPr>
          <a:xfrm>
            <a:off x="6108925" y="3405175"/>
            <a:ext cx="2790825" cy="1371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Relações - Diagrama de Caso de Uso</a:t>
            </a:r>
            <a:endParaRPr sz="2244"/>
          </a:p>
        </p:txBody>
      </p:sp>
      <p:sp>
        <p:nvSpPr>
          <p:cNvPr id="300" name="Google Shape;300;p45"/>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fontScale="92500" lnSpcReduction="20000"/>
          </a:bodyPr>
          <a:lstStyle/>
          <a:p>
            <a:pPr indent="0" lvl="0" marL="0" rtl="0" algn="just">
              <a:spcBef>
                <a:spcPts val="0"/>
              </a:spcBef>
              <a:spcAft>
                <a:spcPts val="0"/>
              </a:spcAft>
              <a:buNone/>
            </a:pPr>
            <a:r>
              <a:rPr lang="pt-BR" sz="1800"/>
              <a:t>Existem 4 tipo de relacionamento entre os </a:t>
            </a:r>
            <a:r>
              <a:rPr lang="pt-BR" sz="1800"/>
              <a:t>elementos</a:t>
            </a:r>
            <a:r>
              <a:rPr lang="pt-BR" sz="1800"/>
              <a:t> dos diagramas Casos de Uso:</a:t>
            </a:r>
            <a:endParaRPr sz="1800"/>
          </a:p>
          <a:p>
            <a:pPr indent="-334327" lvl="0" marL="457200" rtl="0" algn="just">
              <a:spcBef>
                <a:spcPts val="1200"/>
              </a:spcBef>
              <a:spcAft>
                <a:spcPts val="0"/>
              </a:spcAft>
              <a:buSzPct val="100000"/>
              <a:buChar char="●"/>
            </a:pPr>
            <a:r>
              <a:rPr lang="pt-BR" sz="1800"/>
              <a:t>Associação</a:t>
            </a:r>
            <a:endParaRPr sz="1800"/>
          </a:p>
          <a:p>
            <a:pPr indent="-334327" lvl="0" marL="457200" rtl="0" algn="just">
              <a:spcBef>
                <a:spcPts val="0"/>
              </a:spcBef>
              <a:spcAft>
                <a:spcPts val="0"/>
              </a:spcAft>
              <a:buSzPct val="100000"/>
              <a:buChar char="●"/>
            </a:pPr>
            <a:r>
              <a:rPr lang="pt-BR" sz="1800"/>
              <a:t>Generalização</a:t>
            </a:r>
            <a:endParaRPr sz="1800"/>
          </a:p>
          <a:p>
            <a:pPr indent="-334327" lvl="0" marL="457200" rtl="0" algn="just">
              <a:spcBef>
                <a:spcPts val="0"/>
              </a:spcBef>
              <a:spcAft>
                <a:spcPts val="0"/>
              </a:spcAft>
              <a:buSzPct val="100000"/>
              <a:buChar char="●"/>
            </a:pPr>
            <a:r>
              <a:rPr lang="pt-BR" sz="1800"/>
              <a:t>Inclusão</a:t>
            </a:r>
            <a:endParaRPr sz="1800"/>
          </a:p>
          <a:p>
            <a:pPr indent="-334327" lvl="0" marL="457200" rtl="0" algn="just">
              <a:spcBef>
                <a:spcPts val="0"/>
              </a:spcBef>
              <a:spcAft>
                <a:spcPts val="0"/>
              </a:spcAft>
              <a:buSzPct val="100000"/>
              <a:buChar char="●"/>
            </a:pPr>
            <a:r>
              <a:rPr lang="pt-BR" sz="1800"/>
              <a:t>Extensão</a:t>
            </a:r>
            <a:endParaRPr sz="1800"/>
          </a:p>
          <a:p>
            <a:pPr indent="0" lvl="0" marL="0" rtl="0" algn="just">
              <a:spcBef>
                <a:spcPts val="1200"/>
              </a:spcBef>
              <a:spcAft>
                <a:spcPts val="1200"/>
              </a:spcAft>
              <a:buNone/>
            </a:pPr>
            <a:r>
              <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Relações - Diagrama de Caso de Uso</a:t>
            </a:r>
            <a:endParaRPr sz="2244"/>
          </a:p>
        </p:txBody>
      </p:sp>
      <p:sp>
        <p:nvSpPr>
          <p:cNvPr id="306" name="Google Shape;306;p46"/>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b="1" lang="pt-BR" sz="1800"/>
              <a:t>Associações: </a:t>
            </a:r>
            <a:r>
              <a:rPr lang="pt-BR" sz="1800"/>
              <a:t>uma linha entre atores e casos de uso. Nos diagramas complexos, é importante saber quais atores estão associados a quais casos de uso.</a:t>
            </a:r>
            <a:endParaRPr sz="1800"/>
          </a:p>
          <a:p>
            <a:pPr indent="0" lvl="0" marL="0" rtl="0" algn="just">
              <a:spcBef>
                <a:spcPts val="1200"/>
              </a:spcBef>
              <a:spcAft>
                <a:spcPts val="1200"/>
              </a:spcAft>
              <a:buNone/>
            </a:pPr>
            <a:r>
              <a:t/>
            </a:r>
            <a:endParaRPr sz="1800"/>
          </a:p>
        </p:txBody>
      </p:sp>
      <p:pic>
        <p:nvPicPr>
          <p:cNvPr id="307" name="Google Shape;307;p46"/>
          <p:cNvPicPr preferRelativeResize="0"/>
          <p:nvPr/>
        </p:nvPicPr>
        <p:blipFill>
          <a:blip r:embed="rId3">
            <a:alphaModFix/>
          </a:blip>
          <a:stretch>
            <a:fillRect/>
          </a:stretch>
        </p:blipFill>
        <p:spPr>
          <a:xfrm>
            <a:off x="729448" y="3597900"/>
            <a:ext cx="3842550" cy="1203941"/>
          </a:xfrm>
          <a:prstGeom prst="rect">
            <a:avLst/>
          </a:prstGeom>
          <a:noFill/>
          <a:ln>
            <a:noFill/>
          </a:ln>
        </p:spPr>
      </p:pic>
      <p:pic>
        <p:nvPicPr>
          <p:cNvPr id="308" name="Google Shape;308;p46"/>
          <p:cNvPicPr preferRelativeResize="0"/>
          <p:nvPr/>
        </p:nvPicPr>
        <p:blipFill>
          <a:blip r:embed="rId4">
            <a:alphaModFix/>
          </a:blip>
          <a:stretch>
            <a:fillRect/>
          </a:stretch>
        </p:blipFill>
        <p:spPr>
          <a:xfrm>
            <a:off x="5142800" y="3537875"/>
            <a:ext cx="3543300" cy="13239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Relações - Diagrama de Caso de Uso</a:t>
            </a:r>
            <a:endParaRPr sz="2244"/>
          </a:p>
        </p:txBody>
      </p:sp>
      <p:sp>
        <p:nvSpPr>
          <p:cNvPr id="314" name="Google Shape;314;p47"/>
          <p:cNvSpPr txBox="1"/>
          <p:nvPr>
            <p:ph idx="1" type="body"/>
          </p:nvPr>
        </p:nvSpPr>
        <p:spPr>
          <a:xfrm>
            <a:off x="729450" y="2078875"/>
            <a:ext cx="47982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b="1" lang="pt-BR" sz="1800"/>
              <a:t>Generalizações:</a:t>
            </a:r>
            <a:r>
              <a:rPr lang="pt-BR" sz="1800"/>
              <a:t> especificações de casos de uso ou de atores; </a:t>
            </a:r>
            <a:endParaRPr sz="1800"/>
          </a:p>
        </p:txBody>
      </p:sp>
      <p:pic>
        <p:nvPicPr>
          <p:cNvPr id="315" name="Google Shape;315;p47"/>
          <p:cNvPicPr preferRelativeResize="0"/>
          <p:nvPr/>
        </p:nvPicPr>
        <p:blipFill>
          <a:blip r:embed="rId3">
            <a:alphaModFix/>
          </a:blip>
          <a:stretch>
            <a:fillRect/>
          </a:stretch>
        </p:blipFill>
        <p:spPr>
          <a:xfrm>
            <a:off x="6382875" y="1912775"/>
            <a:ext cx="2270725" cy="29229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Relações - Diagrama de Caso de Uso</a:t>
            </a:r>
            <a:endParaRPr sz="2244"/>
          </a:p>
        </p:txBody>
      </p:sp>
      <p:sp>
        <p:nvSpPr>
          <p:cNvPr id="321" name="Google Shape;321;p48"/>
          <p:cNvSpPr txBox="1"/>
          <p:nvPr>
            <p:ph idx="1" type="body"/>
          </p:nvPr>
        </p:nvSpPr>
        <p:spPr>
          <a:xfrm>
            <a:off x="729450" y="2078875"/>
            <a:ext cx="47982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b="1" lang="pt-BR" sz="1800"/>
              <a:t>Generalizações:</a:t>
            </a:r>
            <a:r>
              <a:rPr lang="pt-BR" sz="1800"/>
              <a:t> especificações de casos de uso ou de atores; </a:t>
            </a:r>
            <a:endParaRPr sz="1800"/>
          </a:p>
        </p:txBody>
      </p:sp>
      <p:pic>
        <p:nvPicPr>
          <p:cNvPr id="322" name="Google Shape;322;p48"/>
          <p:cNvPicPr preferRelativeResize="0"/>
          <p:nvPr/>
        </p:nvPicPr>
        <p:blipFill>
          <a:blip r:embed="rId3">
            <a:alphaModFix/>
          </a:blip>
          <a:stretch>
            <a:fillRect/>
          </a:stretch>
        </p:blipFill>
        <p:spPr>
          <a:xfrm>
            <a:off x="3590913" y="2857500"/>
            <a:ext cx="5553075" cy="22860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Relações - Diagrama de Caso de Uso</a:t>
            </a:r>
            <a:endParaRPr sz="2244"/>
          </a:p>
        </p:txBody>
      </p:sp>
      <p:sp>
        <p:nvSpPr>
          <p:cNvPr id="328" name="Google Shape;328;p49"/>
          <p:cNvSpPr txBox="1"/>
          <p:nvPr>
            <p:ph idx="1" type="body"/>
          </p:nvPr>
        </p:nvSpPr>
        <p:spPr>
          <a:xfrm>
            <a:off x="729450" y="2078875"/>
            <a:ext cx="47982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t/>
            </a:r>
            <a:endParaRPr sz="1800"/>
          </a:p>
        </p:txBody>
      </p:sp>
      <p:pic>
        <p:nvPicPr>
          <p:cNvPr id="329" name="Google Shape;329;p49"/>
          <p:cNvPicPr preferRelativeResize="0"/>
          <p:nvPr/>
        </p:nvPicPr>
        <p:blipFill>
          <a:blip r:embed="rId3">
            <a:alphaModFix/>
          </a:blip>
          <a:stretch>
            <a:fillRect/>
          </a:stretch>
        </p:blipFill>
        <p:spPr>
          <a:xfrm>
            <a:off x="1204900" y="2224088"/>
            <a:ext cx="6734175" cy="24098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Relações - Diagrama de Caso de Uso</a:t>
            </a:r>
            <a:endParaRPr sz="2244"/>
          </a:p>
        </p:txBody>
      </p:sp>
      <p:sp>
        <p:nvSpPr>
          <p:cNvPr id="335" name="Google Shape;335;p5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b="1" lang="pt-BR" sz="1800"/>
              <a:t>Inclusão:  </a:t>
            </a:r>
            <a:r>
              <a:rPr lang="pt-BR" sz="1800"/>
              <a:t>O relacionamento de inclusão indica uma sequência de interações </a:t>
            </a:r>
            <a:r>
              <a:rPr lang="pt-BR" sz="1800">
                <a:solidFill>
                  <a:schemeClr val="dk1"/>
                </a:solidFill>
              </a:rPr>
              <a:t>obrigatória </a:t>
            </a:r>
            <a:r>
              <a:rPr lang="pt-BR" sz="1800"/>
              <a:t>aos casos de uso (reuso).</a:t>
            </a:r>
            <a:endParaRPr sz="1800"/>
          </a:p>
        </p:txBody>
      </p:sp>
      <p:pic>
        <p:nvPicPr>
          <p:cNvPr id="336" name="Google Shape;336;p50"/>
          <p:cNvPicPr preferRelativeResize="0"/>
          <p:nvPr/>
        </p:nvPicPr>
        <p:blipFill>
          <a:blip r:embed="rId3">
            <a:alphaModFix/>
          </a:blip>
          <a:stretch>
            <a:fillRect/>
          </a:stretch>
        </p:blipFill>
        <p:spPr>
          <a:xfrm>
            <a:off x="1344078" y="2834153"/>
            <a:ext cx="6455850" cy="21358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Relações - Diagrama de Caso de Uso</a:t>
            </a:r>
            <a:endParaRPr sz="2244"/>
          </a:p>
        </p:txBody>
      </p:sp>
      <p:sp>
        <p:nvSpPr>
          <p:cNvPr id="342" name="Google Shape;342;p5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t/>
            </a:r>
            <a:endParaRPr sz="1800"/>
          </a:p>
        </p:txBody>
      </p:sp>
      <p:pic>
        <p:nvPicPr>
          <p:cNvPr id="343" name="Google Shape;343;p51"/>
          <p:cNvPicPr preferRelativeResize="0"/>
          <p:nvPr/>
        </p:nvPicPr>
        <p:blipFill>
          <a:blip r:embed="rId3">
            <a:alphaModFix/>
          </a:blip>
          <a:stretch>
            <a:fillRect/>
          </a:stretch>
        </p:blipFill>
        <p:spPr>
          <a:xfrm>
            <a:off x="1824025" y="1853838"/>
            <a:ext cx="5495925" cy="3114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Casos de Usos</a:t>
            </a:r>
            <a:endParaRPr sz="2244"/>
          </a:p>
        </p:txBody>
      </p:sp>
      <p:sp>
        <p:nvSpPr>
          <p:cNvPr id="105" name="Google Shape;105;p16"/>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Por definição, um caso de uso (do inglês </a:t>
            </a:r>
            <a:r>
              <a:rPr i="1" lang="pt-BR" sz="1800"/>
              <a:t>use case</a:t>
            </a:r>
            <a:r>
              <a:rPr lang="pt-BR" sz="1800"/>
              <a:t>) é a especificação de uma sequência completa de interações entre um sistema e um ou mais agentes externos a esse sistema. Um caso de uso representa um relato de uso de certa funcionalidade do sistema em questão, </a:t>
            </a:r>
            <a:r>
              <a:rPr b="1" lang="pt-BR" sz="1800"/>
              <a:t>sem revelar a estrutura e o comportamento internos desse sistema</a:t>
            </a:r>
            <a:r>
              <a:rPr lang="pt-BR" sz="1800"/>
              <a:t>.</a:t>
            </a:r>
            <a:endParaRPr sz="1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Relações - Diagrama de Caso de Uso</a:t>
            </a:r>
            <a:endParaRPr sz="2244"/>
          </a:p>
        </p:txBody>
      </p:sp>
      <p:sp>
        <p:nvSpPr>
          <p:cNvPr id="349" name="Google Shape;349;p5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b="1" lang="pt-BR" sz="1800"/>
              <a:t>Extensão: </a:t>
            </a:r>
            <a:r>
              <a:rPr lang="pt-BR" sz="1800"/>
              <a:t>O relacionamento de extensão indica sequência de interações que são </a:t>
            </a:r>
            <a:r>
              <a:rPr lang="pt-BR" sz="1800">
                <a:solidFill>
                  <a:schemeClr val="dk1"/>
                </a:solidFill>
              </a:rPr>
              <a:t>opcionalmente</a:t>
            </a:r>
            <a:r>
              <a:rPr lang="pt-BR" sz="1800"/>
              <a:t> utilizadas.</a:t>
            </a:r>
            <a:r>
              <a:rPr lang="pt-BR" sz="1800"/>
              <a:t>.</a:t>
            </a:r>
            <a:endParaRPr sz="1800"/>
          </a:p>
        </p:txBody>
      </p:sp>
      <p:pic>
        <p:nvPicPr>
          <p:cNvPr id="350" name="Google Shape;350;p52"/>
          <p:cNvPicPr preferRelativeResize="0"/>
          <p:nvPr/>
        </p:nvPicPr>
        <p:blipFill>
          <a:blip r:embed="rId3">
            <a:alphaModFix/>
          </a:blip>
          <a:stretch>
            <a:fillRect/>
          </a:stretch>
        </p:blipFill>
        <p:spPr>
          <a:xfrm>
            <a:off x="1707452" y="2904225"/>
            <a:ext cx="6089275" cy="20781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Relações - Diagrama de Caso de Uso</a:t>
            </a:r>
            <a:endParaRPr sz="2244"/>
          </a:p>
        </p:txBody>
      </p:sp>
      <p:sp>
        <p:nvSpPr>
          <p:cNvPr id="356" name="Google Shape;356;p5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t/>
            </a:r>
            <a:endParaRPr sz="1800"/>
          </a:p>
        </p:txBody>
      </p:sp>
      <p:pic>
        <p:nvPicPr>
          <p:cNvPr id="357" name="Google Shape;357;p53"/>
          <p:cNvPicPr preferRelativeResize="0"/>
          <p:nvPr/>
        </p:nvPicPr>
        <p:blipFill>
          <a:blip r:embed="rId3">
            <a:alphaModFix/>
          </a:blip>
          <a:stretch>
            <a:fillRect/>
          </a:stretch>
        </p:blipFill>
        <p:spPr>
          <a:xfrm>
            <a:off x="1714500" y="2078863"/>
            <a:ext cx="5715000" cy="27336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Quando usar o diagrama de Caso de Uso?</a:t>
            </a:r>
            <a:endParaRPr sz="2244"/>
          </a:p>
        </p:txBody>
      </p:sp>
      <p:sp>
        <p:nvSpPr>
          <p:cNvPr id="363" name="Google Shape;363;p54"/>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Um diagrama de caso de uso adequado dá uma visão geral do relacionamento entre </a:t>
            </a:r>
            <a:r>
              <a:rPr b="1" lang="pt-BR" sz="1800"/>
              <a:t>casos de uso, atores e sistemas.</a:t>
            </a:r>
            <a:r>
              <a:rPr lang="pt-BR" sz="1800"/>
              <a:t> Os especialistas recomendam usar o diagrama de caso de uso para complementar um caso de uso descrito em texto</a:t>
            </a:r>
            <a:endParaRPr sz="18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Quando usar o diagrama de Caso de Uso?</a:t>
            </a:r>
            <a:endParaRPr sz="2244"/>
          </a:p>
        </p:txBody>
      </p:sp>
      <p:sp>
        <p:nvSpPr>
          <p:cNvPr id="369" name="Google Shape;369;p55"/>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pt-BR" sz="1800"/>
              <a:t>O diagrama de caso de uso UML é ideal para:</a:t>
            </a:r>
            <a:endParaRPr sz="1800"/>
          </a:p>
          <a:p>
            <a:pPr indent="-342900" lvl="0" marL="457200" rtl="0" algn="just">
              <a:spcBef>
                <a:spcPts val="1200"/>
              </a:spcBef>
              <a:spcAft>
                <a:spcPts val="0"/>
              </a:spcAft>
              <a:buSzPts val="1800"/>
              <a:buChar char="●"/>
            </a:pPr>
            <a:r>
              <a:rPr lang="pt-BR" sz="1800"/>
              <a:t>Representar as metas de interações entre sistemas e usuários</a:t>
            </a:r>
            <a:endParaRPr sz="1800"/>
          </a:p>
          <a:p>
            <a:pPr indent="-342900" lvl="0" marL="457200" rtl="0" algn="just">
              <a:spcBef>
                <a:spcPts val="0"/>
              </a:spcBef>
              <a:spcAft>
                <a:spcPts val="0"/>
              </a:spcAft>
              <a:buSzPts val="1800"/>
              <a:buChar char="●"/>
            </a:pPr>
            <a:r>
              <a:rPr lang="pt-BR" sz="1800"/>
              <a:t>Definir e organizar requisitos funcionais no sistema</a:t>
            </a:r>
            <a:endParaRPr sz="1800"/>
          </a:p>
          <a:p>
            <a:pPr indent="-342900" lvl="0" marL="457200" rtl="0" algn="just">
              <a:spcBef>
                <a:spcPts val="0"/>
              </a:spcBef>
              <a:spcAft>
                <a:spcPts val="0"/>
              </a:spcAft>
              <a:buSzPts val="1800"/>
              <a:buChar char="●"/>
            </a:pPr>
            <a:r>
              <a:rPr lang="pt-BR" sz="1800"/>
              <a:t>Especificar o contexto e os requisitos do sistema</a:t>
            </a:r>
            <a:endParaRPr sz="1800"/>
          </a:p>
          <a:p>
            <a:pPr indent="-342900" lvl="0" marL="457200" rtl="0" algn="just">
              <a:spcBef>
                <a:spcPts val="0"/>
              </a:spcBef>
              <a:spcAft>
                <a:spcPts val="0"/>
              </a:spcAft>
              <a:buSzPts val="1800"/>
              <a:buChar char="●"/>
            </a:pPr>
            <a:r>
              <a:rPr lang="pt-BR" sz="1800"/>
              <a:t>Modelar o fluxo básico de eventos no caso de uso</a:t>
            </a:r>
            <a:endParaRPr sz="18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Como identificar Atores</a:t>
            </a:r>
            <a:endParaRPr sz="2244"/>
          </a:p>
        </p:txBody>
      </p:sp>
      <p:sp>
        <p:nvSpPr>
          <p:cNvPr id="375" name="Google Shape;375;p56"/>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342900" lvl="0" marL="457200" rtl="0" algn="just">
              <a:spcBef>
                <a:spcPts val="0"/>
              </a:spcBef>
              <a:spcAft>
                <a:spcPts val="0"/>
              </a:spcAft>
              <a:buSzPts val="1800"/>
              <a:buChar char="●"/>
            </a:pPr>
            <a:r>
              <a:rPr lang="pt-BR" sz="1800"/>
              <a:t>Que órgãos, empresas ou pessoas utilizarão o sistema?</a:t>
            </a:r>
            <a:endParaRPr sz="1800"/>
          </a:p>
          <a:p>
            <a:pPr indent="-342900" lvl="0" marL="457200" rtl="0" algn="just">
              <a:spcBef>
                <a:spcPts val="0"/>
              </a:spcBef>
              <a:spcAft>
                <a:spcPts val="0"/>
              </a:spcAft>
              <a:buSzPts val="1800"/>
              <a:buChar char="●"/>
            </a:pPr>
            <a:r>
              <a:rPr lang="pt-BR" sz="1800"/>
              <a:t>Que sistemas ou equipamentos irão se comunicar com o sistema a ser construído?</a:t>
            </a:r>
            <a:endParaRPr sz="1800"/>
          </a:p>
          <a:p>
            <a:pPr indent="-342900" lvl="0" marL="457200" rtl="0" algn="just">
              <a:spcBef>
                <a:spcPts val="0"/>
              </a:spcBef>
              <a:spcAft>
                <a:spcPts val="0"/>
              </a:spcAft>
              <a:buSzPts val="1800"/>
              <a:buChar char="●"/>
            </a:pPr>
            <a:r>
              <a:rPr lang="pt-BR" sz="1800"/>
              <a:t>Alguém deve ser informado de alguma ocorrência no sistema?</a:t>
            </a:r>
            <a:endParaRPr sz="1800"/>
          </a:p>
          <a:p>
            <a:pPr indent="-342900" lvl="0" marL="457200" rtl="0" algn="just">
              <a:spcBef>
                <a:spcPts val="0"/>
              </a:spcBef>
              <a:spcAft>
                <a:spcPts val="0"/>
              </a:spcAft>
              <a:buSzPts val="1800"/>
              <a:buChar char="●"/>
            </a:pPr>
            <a:r>
              <a:rPr lang="pt-BR" sz="1800"/>
              <a:t>Quem está interessado em certo requisito funcional do sistema?</a:t>
            </a:r>
            <a:endParaRPr sz="18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Como identificar Casos de Uso?</a:t>
            </a:r>
            <a:endParaRPr sz="2244"/>
          </a:p>
        </p:txBody>
      </p:sp>
      <p:sp>
        <p:nvSpPr>
          <p:cNvPr id="381" name="Google Shape;381;p57"/>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rPr b="1" lang="pt-BR" sz="1800"/>
              <a:t>Casos de uso </a:t>
            </a:r>
            <a:r>
              <a:rPr b="1" lang="pt-BR" sz="1800"/>
              <a:t>primário</a:t>
            </a:r>
            <a:r>
              <a:rPr lang="pt-BR" sz="1800"/>
              <a:t> são aqueles que representam os objetivos dos atores. Esses casos de uso representam os processos da empresa que estão sendo automatizados pelo sistema de software</a:t>
            </a:r>
            <a:endParaRPr sz="18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Como identificar Casos de Uso?</a:t>
            </a:r>
            <a:endParaRPr sz="2244"/>
          </a:p>
        </p:txBody>
      </p:sp>
      <p:sp>
        <p:nvSpPr>
          <p:cNvPr id="387" name="Google Shape;387;p5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42900" lvl="0" marL="457200" rtl="0" algn="just">
              <a:spcBef>
                <a:spcPts val="0"/>
              </a:spcBef>
              <a:spcAft>
                <a:spcPts val="0"/>
              </a:spcAft>
              <a:buSzPts val="1800"/>
              <a:buChar char="●"/>
            </a:pPr>
            <a:r>
              <a:rPr lang="pt-BR" sz="1800"/>
              <a:t>Quais são as necessidades e os objetivos de cada ator em relação ao sistema?</a:t>
            </a:r>
            <a:endParaRPr sz="1800"/>
          </a:p>
          <a:p>
            <a:pPr indent="-342900" lvl="0" marL="457200" rtl="0" algn="just">
              <a:spcBef>
                <a:spcPts val="0"/>
              </a:spcBef>
              <a:spcAft>
                <a:spcPts val="0"/>
              </a:spcAft>
              <a:buSzPts val="1800"/>
              <a:buChar char="●"/>
            </a:pPr>
            <a:r>
              <a:rPr lang="pt-BR" sz="1800"/>
              <a:t>Que informações o sistema deve produzir?</a:t>
            </a:r>
            <a:endParaRPr sz="1800"/>
          </a:p>
          <a:p>
            <a:pPr indent="-342900" lvl="0" marL="457200" rtl="0" algn="just">
              <a:spcBef>
                <a:spcPts val="0"/>
              </a:spcBef>
              <a:spcAft>
                <a:spcPts val="0"/>
              </a:spcAft>
              <a:buSzPts val="1800"/>
              <a:buChar char="●"/>
            </a:pPr>
            <a:r>
              <a:rPr lang="pt-BR" sz="1800"/>
              <a:t>O sistema deve realizar alguma ação que ocorre regularmente no tempo?</a:t>
            </a:r>
            <a:endParaRPr sz="1800"/>
          </a:p>
          <a:p>
            <a:pPr indent="-342900" lvl="0" marL="457200" rtl="0" algn="just">
              <a:spcBef>
                <a:spcPts val="0"/>
              </a:spcBef>
              <a:spcAft>
                <a:spcPts val="0"/>
              </a:spcAft>
              <a:buSzPts val="1800"/>
              <a:buChar char="●"/>
            </a:pPr>
            <a:r>
              <a:rPr lang="pt-BR" sz="1800"/>
              <a:t>Para cada requisito funcional, existe um (ou mais) caso(s) de uso para atendê-lo?</a:t>
            </a:r>
            <a:endParaRPr sz="18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Como identificar Casos de Uso?</a:t>
            </a:r>
            <a:endParaRPr sz="2244"/>
          </a:p>
        </p:txBody>
      </p:sp>
      <p:sp>
        <p:nvSpPr>
          <p:cNvPr id="393" name="Google Shape;393;p59"/>
          <p:cNvSpPr txBox="1"/>
          <p:nvPr>
            <p:ph idx="1" type="body"/>
          </p:nvPr>
        </p:nvSpPr>
        <p:spPr>
          <a:xfrm>
            <a:off x="729450" y="2078875"/>
            <a:ext cx="7688700" cy="2416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pt-BR" sz="1800"/>
              <a:t>Caso de uso “oposto”</a:t>
            </a:r>
            <a:r>
              <a:rPr lang="pt-BR" sz="1800"/>
              <a:t>: chama-se caso de uso oposto aquele cuja realização desfaz o resultado da realização de outro caso de uso.</a:t>
            </a:r>
            <a:endParaRPr sz="1800"/>
          </a:p>
          <a:p>
            <a:pPr indent="0" lvl="0" marL="0" rtl="0" algn="just">
              <a:spcBef>
                <a:spcPts val="1200"/>
              </a:spcBef>
              <a:spcAft>
                <a:spcPts val="0"/>
              </a:spcAft>
              <a:buNone/>
            </a:pPr>
            <a:r>
              <a:rPr b="1" lang="pt-BR" sz="1800"/>
              <a:t>Caso de uso que precede outro caso de uso:</a:t>
            </a:r>
            <a:r>
              <a:rPr lang="pt-BR" sz="1800"/>
              <a:t> algumas vezes, certas condições devem ser verdadeiras quando da execução de um caso de uso.</a:t>
            </a:r>
            <a:endParaRPr sz="1800"/>
          </a:p>
          <a:p>
            <a:pPr indent="0" lvl="0" marL="0" rtl="0" algn="just">
              <a:spcBef>
                <a:spcPts val="1200"/>
              </a:spcBef>
              <a:spcAft>
                <a:spcPts val="1200"/>
              </a:spcAft>
              <a:buNone/>
            </a:pPr>
            <a:r>
              <a:rPr b="1" lang="pt-BR" sz="1800"/>
              <a:t>Caso de uso que sucede a outro caso de uso</a:t>
            </a:r>
            <a:r>
              <a:rPr lang="pt-BR" sz="1800"/>
              <a:t>: uma outra estratégia de identificação é pensar nas consequências da realização de um caso de uso.</a:t>
            </a:r>
            <a:endParaRPr sz="18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Como identificar Casos de Uso?</a:t>
            </a:r>
            <a:endParaRPr sz="2244"/>
          </a:p>
        </p:txBody>
      </p:sp>
      <p:sp>
        <p:nvSpPr>
          <p:cNvPr id="399" name="Google Shape;399;p60"/>
          <p:cNvSpPr txBox="1"/>
          <p:nvPr>
            <p:ph idx="1" type="body"/>
          </p:nvPr>
        </p:nvSpPr>
        <p:spPr>
          <a:xfrm>
            <a:off x="729450" y="2078875"/>
            <a:ext cx="7688700" cy="2917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pt-BR" sz="1800"/>
              <a:t>Caso de uso temporal:</a:t>
            </a:r>
            <a:r>
              <a:rPr lang="pt-BR" sz="1800"/>
              <a:t> pode haver funcionalidades realizadas pelo sistema que não são iniciadas por um ator.</a:t>
            </a:r>
            <a:endParaRPr sz="1800"/>
          </a:p>
          <a:p>
            <a:pPr indent="0" lvl="0" marL="0" rtl="0" algn="just">
              <a:spcBef>
                <a:spcPts val="1200"/>
              </a:spcBef>
              <a:spcAft>
                <a:spcPts val="1200"/>
              </a:spcAft>
              <a:buNone/>
            </a:pPr>
            <a:r>
              <a:rPr b="1" lang="pt-BR" sz="1800"/>
              <a:t>Caso de uso relacionado a alguma condição interna: </a:t>
            </a:r>
            <a:r>
              <a:rPr lang="pt-BR" sz="1800"/>
              <a:t>assim como nos casos de uso temporais, esta é uma situação em que não há um ator diretamente envolvido.</a:t>
            </a: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Como identificar Casos de Uso?</a:t>
            </a:r>
            <a:endParaRPr sz="2244"/>
          </a:p>
        </p:txBody>
      </p:sp>
      <p:sp>
        <p:nvSpPr>
          <p:cNvPr id="405" name="Google Shape;405;p61"/>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rPr b="1" lang="pt-BR" sz="1800"/>
              <a:t>Casos de uso secundários </a:t>
            </a:r>
            <a:r>
              <a:rPr lang="pt-BR" sz="1800"/>
              <a:t>Um caso de uso secundário é aquele que não traz benefício direto para os atores, mas que é necessário para que o sistema funcione adequadamente.</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Casos de Usos</a:t>
            </a:r>
            <a:endParaRPr sz="2244"/>
          </a:p>
        </p:txBody>
      </p:sp>
      <p:sp>
        <p:nvSpPr>
          <p:cNvPr id="111" name="Google Shape;111;p17"/>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0"/>
              </a:spcAft>
              <a:buNone/>
            </a:pPr>
            <a:r>
              <a:rPr lang="pt-BR" sz="1800"/>
              <a:t>O formato de uma descrição de caso de uso diz respeito à estrutura utilizada para organizar a sua narrativa textual.</a:t>
            </a:r>
            <a:endParaRPr sz="1800"/>
          </a:p>
          <a:p>
            <a:pPr indent="-342900" lvl="0" marL="457200" rtl="0" algn="just">
              <a:spcBef>
                <a:spcPts val="1200"/>
              </a:spcBef>
              <a:spcAft>
                <a:spcPts val="0"/>
              </a:spcAft>
              <a:buSzPts val="1800"/>
              <a:buChar char="●"/>
            </a:pPr>
            <a:r>
              <a:rPr lang="pt-BR" sz="1800"/>
              <a:t>D</a:t>
            </a:r>
            <a:r>
              <a:rPr lang="pt-BR" sz="1800"/>
              <a:t>escrição continua</a:t>
            </a:r>
            <a:endParaRPr sz="1800"/>
          </a:p>
          <a:p>
            <a:pPr indent="-342900" lvl="0" marL="457200" rtl="0" algn="just">
              <a:spcBef>
                <a:spcPts val="0"/>
              </a:spcBef>
              <a:spcAft>
                <a:spcPts val="0"/>
              </a:spcAft>
              <a:buSzPts val="1800"/>
              <a:buChar char="●"/>
            </a:pPr>
            <a:r>
              <a:rPr lang="pt-BR" sz="1800"/>
              <a:t>Descrição numerada</a:t>
            </a:r>
            <a:endParaRPr sz="1800"/>
          </a:p>
          <a:p>
            <a:pPr indent="-342900" lvl="0" marL="457200" rtl="0" algn="just">
              <a:spcBef>
                <a:spcPts val="0"/>
              </a:spcBef>
              <a:spcAft>
                <a:spcPts val="0"/>
              </a:spcAft>
              <a:buSzPts val="1800"/>
              <a:buChar char="●"/>
            </a:pPr>
            <a:r>
              <a:rPr lang="pt-BR" sz="1800"/>
              <a:t>Narrativa Fragmentada</a:t>
            </a:r>
            <a:endParaRPr sz="18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Como identificar Casos de Uso?</a:t>
            </a:r>
            <a:endParaRPr sz="2244"/>
          </a:p>
        </p:txBody>
      </p:sp>
      <p:sp>
        <p:nvSpPr>
          <p:cNvPr id="411" name="Google Shape;411;p62"/>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lnSpcReduction="10000"/>
          </a:bodyPr>
          <a:lstStyle/>
          <a:p>
            <a:pPr indent="0" lvl="0" marL="0" rtl="0" algn="just">
              <a:spcBef>
                <a:spcPts val="0"/>
              </a:spcBef>
              <a:spcAft>
                <a:spcPts val="0"/>
              </a:spcAft>
              <a:buNone/>
            </a:pPr>
            <a:r>
              <a:rPr b="1" lang="pt-BR" sz="1800"/>
              <a:t>Manutenção de cadastros: </a:t>
            </a:r>
            <a:r>
              <a:rPr lang="pt-BR" sz="1800"/>
              <a:t>frequentemente há a necessidade de inclusão, exclusão, alteração ou consulta sobre dados cadastrais.</a:t>
            </a:r>
            <a:endParaRPr sz="1800"/>
          </a:p>
          <a:p>
            <a:pPr indent="0" lvl="0" marL="0" rtl="0" algn="just">
              <a:spcBef>
                <a:spcPts val="1200"/>
              </a:spcBef>
              <a:spcAft>
                <a:spcPts val="0"/>
              </a:spcAft>
              <a:buNone/>
            </a:pPr>
            <a:r>
              <a:rPr b="1" lang="pt-BR" sz="1800"/>
              <a:t>Manutenção de usuários e de seus perfis:</a:t>
            </a:r>
            <a:r>
              <a:rPr lang="pt-BR" sz="1800"/>
              <a:t> adição de novos usuários, atribuição de direitos de acesso, configuração de perfis de usuários etc.</a:t>
            </a:r>
            <a:endParaRPr sz="1800"/>
          </a:p>
          <a:p>
            <a:pPr indent="0" lvl="0" marL="0" rtl="0" algn="just">
              <a:spcBef>
                <a:spcPts val="1200"/>
              </a:spcBef>
              <a:spcAft>
                <a:spcPts val="1200"/>
              </a:spcAft>
              <a:buNone/>
            </a:pPr>
            <a:r>
              <a:rPr b="1" lang="pt-BR" sz="1800"/>
              <a:t>Manutenção de informações provenientes de outros sistemas:</a:t>
            </a:r>
            <a:r>
              <a:rPr lang="pt-BR" sz="1800"/>
              <a:t> pode ser o caso em que o sistema deva se comunicar com outro sistema.</a:t>
            </a:r>
            <a:endParaRPr sz="18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Perguntas para detalhar Cenários</a:t>
            </a:r>
            <a:endParaRPr sz="2244"/>
          </a:p>
        </p:txBody>
      </p:sp>
      <p:sp>
        <p:nvSpPr>
          <p:cNvPr id="417" name="Google Shape;417;p63"/>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pt-BR" sz="1800"/>
              <a:t>Quando tudo </a:t>
            </a:r>
            <a:r>
              <a:rPr lang="pt-BR" sz="1800"/>
              <a:t>dá certo, como</a:t>
            </a:r>
            <a:r>
              <a:rPr lang="pt-BR" sz="1800"/>
              <a:t> o sistema se comporta?</a:t>
            </a:r>
            <a:endParaRPr sz="1800"/>
          </a:p>
          <a:p>
            <a:pPr indent="0" lvl="0" marL="0" rtl="0" algn="just">
              <a:spcBef>
                <a:spcPts val="1200"/>
              </a:spcBef>
              <a:spcAft>
                <a:spcPts val="0"/>
              </a:spcAft>
              <a:buNone/>
            </a:pPr>
            <a:r>
              <a:rPr lang="pt-BR" sz="1800"/>
              <a:t>Algo pode </a:t>
            </a:r>
            <a:r>
              <a:rPr lang="pt-BR" sz="1800"/>
              <a:t>ocorrer</a:t>
            </a:r>
            <a:r>
              <a:rPr lang="pt-BR" sz="1800"/>
              <a:t> diferente?</a:t>
            </a:r>
            <a:endParaRPr sz="1800"/>
          </a:p>
          <a:p>
            <a:pPr indent="0" lvl="0" marL="0" rtl="0" algn="just">
              <a:spcBef>
                <a:spcPts val="1200"/>
              </a:spcBef>
              <a:spcAft>
                <a:spcPts val="1200"/>
              </a:spcAft>
              <a:buNone/>
            </a:pPr>
            <a:r>
              <a:rPr lang="pt-BR" sz="1800"/>
              <a:t>O que pode dar errado?</a:t>
            </a:r>
            <a:endParaRPr sz="18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Prática 1</a:t>
            </a:r>
            <a:endParaRPr sz="2400">
              <a:solidFill>
                <a:srgbClr val="282C33"/>
              </a:solidFill>
              <a:latin typeface="Arial"/>
              <a:ea typeface="Arial"/>
              <a:cs typeface="Arial"/>
              <a:sym typeface="Arial"/>
            </a:endParaRPr>
          </a:p>
        </p:txBody>
      </p:sp>
      <p:sp>
        <p:nvSpPr>
          <p:cNvPr id="423" name="Google Shape;423;p64"/>
          <p:cNvSpPr txBox="1"/>
          <p:nvPr>
            <p:ph idx="1" type="body"/>
          </p:nvPr>
        </p:nvSpPr>
        <p:spPr>
          <a:xfrm>
            <a:off x="729450" y="2078875"/>
            <a:ext cx="7772700" cy="2742300"/>
          </a:xfrm>
          <a:prstGeom prst="rect">
            <a:avLst/>
          </a:prstGeom>
        </p:spPr>
        <p:txBody>
          <a:bodyPr anchorCtr="0" anchor="ctr" bIns="91425" lIns="91425" spcFirstLastPara="1" rIns="91425" wrap="square" tIns="91425">
            <a:normAutofit lnSpcReduction="20000"/>
          </a:bodyPr>
          <a:lstStyle/>
          <a:p>
            <a:pPr indent="457200" lvl="0" marL="0" rtl="0" algn="just">
              <a:spcBef>
                <a:spcPts val="0"/>
              </a:spcBef>
              <a:spcAft>
                <a:spcPts val="0"/>
              </a:spcAft>
              <a:buNone/>
            </a:pPr>
            <a:r>
              <a:rPr lang="pt-BR" sz="1800"/>
              <a:t>Com base nos requisitos abaixo desenvolva o diagrama de caso de uso:</a:t>
            </a:r>
            <a:endParaRPr sz="1800"/>
          </a:p>
          <a:p>
            <a:pPr indent="457200" lvl="0" marL="0" rtl="0" algn="just">
              <a:spcBef>
                <a:spcPts val="1200"/>
              </a:spcBef>
              <a:spcAft>
                <a:spcPts val="0"/>
              </a:spcAft>
              <a:buNone/>
            </a:pPr>
            <a:r>
              <a:rPr lang="pt-BR" sz="1800"/>
              <a:t>Uma </a:t>
            </a:r>
            <a:r>
              <a:rPr lang="pt-BR" sz="1800"/>
              <a:t>universidade</a:t>
            </a:r>
            <a:r>
              <a:rPr lang="pt-BR" sz="1800"/>
              <a:t> solicitou o desenvolvimento de um sistema para que possibilite professores a </a:t>
            </a:r>
            <a:r>
              <a:rPr lang="pt-BR" sz="1800"/>
              <a:t>registrar as notas dos alunos, registrar faltas, cadastrar disciplinas e elaborar plano de ensino.</a:t>
            </a:r>
            <a:endParaRPr sz="1800"/>
          </a:p>
          <a:p>
            <a:pPr indent="457200" lvl="0" marL="0" rtl="0" algn="just">
              <a:spcBef>
                <a:spcPts val="1200"/>
              </a:spcBef>
              <a:spcAft>
                <a:spcPts val="0"/>
              </a:spcAft>
              <a:buNone/>
            </a:pPr>
            <a:r>
              <a:rPr lang="pt-BR" sz="1800"/>
              <a:t>Os alunos devem ser capazes de consultar suas notas e se matricular nas disciplinas desejadas.</a:t>
            </a:r>
            <a:endParaRPr sz="1800"/>
          </a:p>
          <a:p>
            <a:pPr indent="457200" lvl="0" marL="0" rtl="0" algn="just">
              <a:spcBef>
                <a:spcPts val="1200"/>
              </a:spcBef>
              <a:spcAft>
                <a:spcPts val="1200"/>
              </a:spcAft>
              <a:buNone/>
            </a:pPr>
            <a:r>
              <a:rPr lang="pt-BR" sz="1800"/>
              <a:t>Ambos alunos e professores necessitam estar registrados no sistema, e os sistema deve validar seus dados para liberar o acesso às funcionalidades.</a:t>
            </a:r>
            <a:endParaRPr sz="18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Prática 1</a:t>
            </a:r>
            <a:endParaRPr sz="2400">
              <a:solidFill>
                <a:srgbClr val="282C33"/>
              </a:solidFill>
              <a:latin typeface="Arial"/>
              <a:ea typeface="Arial"/>
              <a:cs typeface="Arial"/>
              <a:sym typeface="Arial"/>
            </a:endParaRPr>
          </a:p>
        </p:txBody>
      </p:sp>
      <p:sp>
        <p:nvSpPr>
          <p:cNvPr id="429" name="Google Shape;429;p65"/>
          <p:cNvSpPr txBox="1"/>
          <p:nvPr>
            <p:ph idx="1" type="body"/>
          </p:nvPr>
        </p:nvSpPr>
        <p:spPr>
          <a:xfrm>
            <a:off x="729450" y="2078875"/>
            <a:ext cx="7772700" cy="27423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t/>
            </a:r>
            <a:endParaRPr sz="1800"/>
          </a:p>
        </p:txBody>
      </p:sp>
      <p:pic>
        <p:nvPicPr>
          <p:cNvPr id="430" name="Google Shape;430;p65"/>
          <p:cNvPicPr preferRelativeResize="0"/>
          <p:nvPr/>
        </p:nvPicPr>
        <p:blipFill>
          <a:blip r:embed="rId3">
            <a:alphaModFix/>
          </a:blip>
          <a:stretch>
            <a:fillRect/>
          </a:stretch>
        </p:blipFill>
        <p:spPr>
          <a:xfrm>
            <a:off x="3257100" y="612700"/>
            <a:ext cx="5753100" cy="44386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Exercício</a:t>
            </a:r>
            <a:endParaRPr sz="2400">
              <a:solidFill>
                <a:srgbClr val="282C33"/>
              </a:solidFill>
              <a:latin typeface="Arial"/>
              <a:ea typeface="Arial"/>
              <a:cs typeface="Arial"/>
              <a:sym typeface="Arial"/>
            </a:endParaRPr>
          </a:p>
        </p:txBody>
      </p:sp>
      <p:sp>
        <p:nvSpPr>
          <p:cNvPr id="436" name="Google Shape;436;p66"/>
          <p:cNvSpPr txBox="1"/>
          <p:nvPr>
            <p:ph idx="1" type="body"/>
          </p:nvPr>
        </p:nvSpPr>
        <p:spPr>
          <a:xfrm>
            <a:off x="729450" y="2078875"/>
            <a:ext cx="7772700" cy="27423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0"/>
              </a:spcAft>
              <a:buNone/>
            </a:pPr>
            <a:r>
              <a:rPr lang="pt-BR" sz="1800"/>
              <a:t>Com base nos requisitos abaixo desenvolva o diagrama de caso de uso:</a:t>
            </a:r>
            <a:endParaRPr sz="1800"/>
          </a:p>
          <a:p>
            <a:pPr indent="457200" lvl="0" marL="0" rtl="0" algn="just">
              <a:spcBef>
                <a:spcPts val="1200"/>
              </a:spcBef>
              <a:spcAft>
                <a:spcPts val="0"/>
              </a:spcAft>
              <a:buNone/>
            </a:pPr>
            <a:r>
              <a:rPr lang="pt-BR" sz="1800"/>
              <a:t>Um cliente solicitou o desenvolvimento de um sistema bancário que permita a abertura e encerramento de contas, consulta de saldo, registrar movimentações, além de realizar saques, depósitos e transferências. As contas podem ser do tipo corrente ou poupança. </a:t>
            </a:r>
            <a:endParaRPr sz="1800"/>
          </a:p>
          <a:p>
            <a:pPr indent="457200" lvl="0" marL="0" rtl="0" algn="just">
              <a:spcBef>
                <a:spcPts val="1200"/>
              </a:spcBef>
              <a:spcAft>
                <a:spcPts val="1200"/>
              </a:spcAft>
              <a:buNone/>
            </a:pPr>
            <a:r>
              <a:rPr lang="pt-BR" sz="1800"/>
              <a:t>Tanto pessoas físicas quanto jurídicas podem interagir com o sistema, assim os funcionários caixas e gerentes do banco.</a:t>
            </a:r>
            <a:endParaRPr sz="18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7"/>
          <p:cNvSpPr txBox="1"/>
          <p:nvPr>
            <p:ph type="title"/>
          </p:nvPr>
        </p:nvSpPr>
        <p:spPr>
          <a:xfrm>
            <a:off x="729450" y="1322450"/>
            <a:ext cx="7688400" cy="1518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sz="4800"/>
              <a:t>Especificação de </a:t>
            </a:r>
            <a:endParaRPr sz="4800"/>
          </a:p>
          <a:p>
            <a:pPr indent="0" lvl="0" marL="0" rtl="0" algn="l">
              <a:spcBef>
                <a:spcPts val="0"/>
              </a:spcBef>
              <a:spcAft>
                <a:spcPts val="0"/>
              </a:spcAft>
              <a:buNone/>
            </a:pPr>
            <a:r>
              <a:rPr lang="pt-BR" sz="4800"/>
              <a:t>Caso de Uso</a:t>
            </a:r>
            <a:endParaRPr sz="48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Documentação dos casos de uso</a:t>
            </a:r>
            <a:endParaRPr sz="2244"/>
          </a:p>
        </p:txBody>
      </p:sp>
      <p:sp>
        <p:nvSpPr>
          <p:cNvPr id="447" name="Google Shape;447;p68"/>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rPr lang="pt-BR" sz="1800"/>
              <a:t>UML não define uma estruturação específica a ser utilizada na descrição de um caso de uso. Por conta disso, há diversas propostas de descrição</a:t>
            </a:r>
            <a:endParaRPr sz="18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Documentação dos casos de uso</a:t>
            </a:r>
            <a:endParaRPr sz="2244"/>
          </a:p>
        </p:txBody>
      </p:sp>
      <p:sp>
        <p:nvSpPr>
          <p:cNvPr id="453" name="Google Shape;453;p69"/>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rPr lang="pt-BR" sz="1800"/>
              <a:t>A estrutura sugeriada por (BEZZERA, 2007) é composta por:</a:t>
            </a:r>
            <a:endParaRPr sz="18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Documentação dos casos de uso</a:t>
            </a:r>
            <a:endParaRPr sz="2244"/>
          </a:p>
        </p:txBody>
      </p:sp>
      <p:sp>
        <p:nvSpPr>
          <p:cNvPr id="459" name="Google Shape;459;p70"/>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b="1" lang="pt-BR" sz="1800"/>
              <a:t>Nome</a:t>
            </a:r>
            <a:endParaRPr b="1" sz="1800"/>
          </a:p>
          <a:p>
            <a:pPr indent="0" lvl="0" marL="0" rtl="0" algn="just">
              <a:spcBef>
                <a:spcPts val="1200"/>
              </a:spcBef>
              <a:spcAft>
                <a:spcPts val="1200"/>
              </a:spcAft>
              <a:buNone/>
            </a:pPr>
            <a:r>
              <a:rPr lang="pt-BR" sz="1800"/>
              <a:t>O primeiro item que deve constar da descrição de um caso de uso é o seu nome. Este deve ser o mesmo nome utilizado no DCU. Cada caso de uso precisa ter um nome único.</a:t>
            </a:r>
            <a:endParaRPr sz="18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Documentação dos casos de uso</a:t>
            </a:r>
            <a:endParaRPr sz="2244"/>
          </a:p>
        </p:txBody>
      </p:sp>
      <p:sp>
        <p:nvSpPr>
          <p:cNvPr id="465" name="Google Shape;465;p71"/>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b="1" lang="pt-BR" sz="1800"/>
              <a:t>Identificador</a:t>
            </a:r>
            <a:endParaRPr b="1" sz="1800"/>
          </a:p>
          <a:p>
            <a:pPr indent="0" lvl="0" marL="0" rtl="0" algn="just">
              <a:spcBef>
                <a:spcPts val="1200"/>
              </a:spcBef>
              <a:spcAft>
                <a:spcPts val="1200"/>
              </a:spcAft>
              <a:buNone/>
            </a:pPr>
            <a:r>
              <a:rPr lang="pt-BR" sz="1800"/>
              <a:t>O identificador é um código único para cada caso de uso que permite fazer referência cruzada entre diversos documentos relacionados ao MCU. Uma convenção de nomenclatura que recomendamos é usar o prefixo CSU seguido de um número sequencial. Por exemplo: CSU01, CSU02.</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Casos de Usos</a:t>
            </a:r>
            <a:endParaRPr sz="2244"/>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pt-BR" sz="1800"/>
              <a:t>Exemplo de descrição continua</a:t>
            </a:r>
            <a:endParaRPr b="1" sz="1800"/>
          </a:p>
          <a:p>
            <a:pPr indent="457200" lvl="0" marL="0" rtl="0" algn="just">
              <a:spcBef>
                <a:spcPts val="1200"/>
              </a:spcBef>
              <a:spcAft>
                <a:spcPts val="1200"/>
              </a:spcAft>
              <a:buNone/>
            </a:pPr>
            <a:r>
              <a:t/>
            </a:r>
            <a:endParaRPr b="1" sz="1800"/>
          </a:p>
        </p:txBody>
      </p:sp>
      <p:pic>
        <p:nvPicPr>
          <p:cNvPr id="118" name="Google Shape;118;p18"/>
          <p:cNvPicPr preferRelativeResize="0"/>
          <p:nvPr/>
        </p:nvPicPr>
        <p:blipFill>
          <a:blip r:embed="rId3">
            <a:alphaModFix/>
          </a:blip>
          <a:stretch>
            <a:fillRect/>
          </a:stretch>
        </p:blipFill>
        <p:spPr>
          <a:xfrm>
            <a:off x="202825" y="2648500"/>
            <a:ext cx="8683400" cy="10956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7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Documentação dos casos de uso</a:t>
            </a:r>
            <a:endParaRPr sz="2244"/>
          </a:p>
        </p:txBody>
      </p:sp>
      <p:sp>
        <p:nvSpPr>
          <p:cNvPr id="471" name="Google Shape;471;p72"/>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b="1" lang="pt-BR" sz="1800"/>
              <a:t>Importância</a:t>
            </a:r>
            <a:endParaRPr b="1" sz="1800"/>
          </a:p>
          <a:p>
            <a:pPr indent="0" lvl="0" marL="0" rtl="0" algn="just">
              <a:spcBef>
                <a:spcPts val="1200"/>
              </a:spcBef>
              <a:spcAft>
                <a:spcPts val="1200"/>
              </a:spcAft>
              <a:buNone/>
            </a:pPr>
            <a:r>
              <a:rPr lang="pt-BR" sz="1800"/>
              <a:t>A definição da categoria de importância é atribuída ao caso de uso, detalha as possíveis categorias em que é possível enquadrar um caso de uso.</a:t>
            </a:r>
            <a:endParaRPr sz="18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7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Documentação dos casos de uso</a:t>
            </a:r>
            <a:endParaRPr sz="2244"/>
          </a:p>
        </p:txBody>
      </p:sp>
      <p:sp>
        <p:nvSpPr>
          <p:cNvPr id="477" name="Google Shape;477;p73"/>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b="1" lang="pt-BR" sz="1800"/>
              <a:t>Ator primário</a:t>
            </a:r>
            <a:endParaRPr b="1" sz="1800"/>
          </a:p>
          <a:p>
            <a:pPr indent="0" lvl="0" marL="0" rtl="0" algn="just">
              <a:spcBef>
                <a:spcPts val="1200"/>
              </a:spcBef>
              <a:spcAft>
                <a:spcPts val="1200"/>
              </a:spcAft>
              <a:buNone/>
            </a:pPr>
            <a:r>
              <a:rPr lang="pt-BR" sz="1800"/>
              <a:t>O nome do ator que inicia o caso de uso. (Note que talvez o ator não inicie o caso de uso, mas ainda assim pode ser alvo do resultado produzido pelo caso de uso.) Um caso de uso possui apenas um ator primário.</a:t>
            </a:r>
            <a:endParaRPr sz="18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7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Documentação dos casos de uso</a:t>
            </a:r>
            <a:endParaRPr sz="2244"/>
          </a:p>
        </p:txBody>
      </p:sp>
      <p:sp>
        <p:nvSpPr>
          <p:cNvPr id="483" name="Google Shape;483;p74"/>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b="1" lang="pt-BR" sz="1800"/>
              <a:t>Atores secundários</a:t>
            </a:r>
            <a:endParaRPr b="1" sz="1800"/>
          </a:p>
          <a:p>
            <a:pPr indent="0" lvl="0" marL="0" rtl="0" algn="just">
              <a:spcBef>
                <a:spcPts val="1200"/>
              </a:spcBef>
              <a:spcAft>
                <a:spcPts val="1200"/>
              </a:spcAft>
              <a:buNone/>
            </a:pPr>
            <a:r>
              <a:rPr lang="pt-BR" sz="1800"/>
              <a:t>Os nomes dos demais elementos externos participantes do caso de uso, os atores secundários. Um caso de uso possui zero ou mais atores secundários.</a:t>
            </a:r>
            <a:endParaRPr sz="18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7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Documentação dos casos de uso</a:t>
            </a:r>
            <a:endParaRPr sz="2244"/>
          </a:p>
        </p:txBody>
      </p:sp>
      <p:sp>
        <p:nvSpPr>
          <p:cNvPr id="489" name="Google Shape;489;p75"/>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b="1" lang="pt-BR" sz="1800"/>
              <a:t>Precondições</a:t>
            </a:r>
            <a:endParaRPr b="1" sz="1800"/>
          </a:p>
          <a:p>
            <a:pPr indent="0" lvl="0" marL="0" rtl="0" algn="just">
              <a:spcBef>
                <a:spcPts val="1200"/>
              </a:spcBef>
              <a:spcAft>
                <a:spcPts val="1200"/>
              </a:spcAft>
              <a:buNone/>
            </a:pPr>
            <a:r>
              <a:rPr lang="pt-BR" sz="1800"/>
              <a:t>Pode haver alguns casos de uso cuja realização não faça sentido em qualquer momento, mas ao contrário, somente quando o sistema estiver em um determinado estado com certas propriedades. </a:t>
            </a:r>
            <a:endParaRPr sz="18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7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Documentação dos casos de uso</a:t>
            </a:r>
            <a:endParaRPr sz="2244"/>
          </a:p>
        </p:txBody>
      </p:sp>
      <p:sp>
        <p:nvSpPr>
          <p:cNvPr id="495" name="Google Shape;495;p76"/>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lnSpcReduction="20000"/>
          </a:bodyPr>
          <a:lstStyle/>
          <a:p>
            <a:pPr indent="0" lvl="0" marL="0" rtl="0" algn="just">
              <a:spcBef>
                <a:spcPts val="0"/>
              </a:spcBef>
              <a:spcAft>
                <a:spcPts val="0"/>
              </a:spcAft>
              <a:buNone/>
            </a:pPr>
            <a:r>
              <a:rPr b="1" lang="pt-BR" sz="1800"/>
              <a:t>Fluxo principal</a:t>
            </a:r>
            <a:endParaRPr b="1" sz="1800"/>
          </a:p>
          <a:p>
            <a:pPr indent="0" lvl="0" marL="0" rtl="0" algn="just">
              <a:spcBef>
                <a:spcPts val="1200"/>
              </a:spcBef>
              <a:spcAft>
                <a:spcPts val="0"/>
              </a:spcAft>
              <a:buNone/>
            </a:pPr>
            <a:r>
              <a:rPr lang="pt-BR" sz="1800"/>
              <a:t>O fluxo principal de um caso de uso, por vezes chamado de fluxo básico, corresponde à sua descrição da sequência de passos usual.</a:t>
            </a:r>
            <a:endParaRPr sz="1800"/>
          </a:p>
          <a:p>
            <a:pPr indent="0" lvl="0" marL="0" rtl="0" algn="just">
              <a:spcBef>
                <a:spcPts val="1200"/>
              </a:spcBef>
              <a:spcAft>
                <a:spcPts val="0"/>
              </a:spcAft>
              <a:buNone/>
            </a:pPr>
            <a:r>
              <a:rPr b="1" lang="pt-BR" sz="1800"/>
              <a:t>Fluxos alternativos</a:t>
            </a:r>
            <a:endParaRPr b="1" sz="1800"/>
          </a:p>
          <a:p>
            <a:pPr indent="0" lvl="0" marL="0" rtl="0" algn="just">
              <a:spcBef>
                <a:spcPts val="1200"/>
              </a:spcBef>
              <a:spcAft>
                <a:spcPts val="1200"/>
              </a:spcAft>
              <a:buNone/>
            </a:pPr>
            <a:r>
              <a:rPr lang="pt-BR" sz="1800"/>
              <a:t>Por vezes, um caso de uso pode ser utilizado de diversas maneiras possíveis, o que resulta na existência de diversos cenários para o mesmo</a:t>
            </a:r>
            <a:endParaRPr sz="18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7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Documentação dos casos de uso</a:t>
            </a:r>
            <a:endParaRPr sz="2244"/>
          </a:p>
        </p:txBody>
      </p:sp>
      <p:sp>
        <p:nvSpPr>
          <p:cNvPr id="501" name="Google Shape;501;p77"/>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t/>
            </a:r>
            <a:endParaRPr sz="1800"/>
          </a:p>
        </p:txBody>
      </p:sp>
      <p:pic>
        <p:nvPicPr>
          <p:cNvPr id="502" name="Google Shape;502;p77"/>
          <p:cNvPicPr preferRelativeResize="0"/>
          <p:nvPr/>
        </p:nvPicPr>
        <p:blipFill>
          <a:blip r:embed="rId3">
            <a:alphaModFix/>
          </a:blip>
          <a:stretch>
            <a:fillRect/>
          </a:stretch>
        </p:blipFill>
        <p:spPr>
          <a:xfrm>
            <a:off x="1367488" y="1853849"/>
            <a:ext cx="6412624" cy="32896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7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Documentação dos casos de uso</a:t>
            </a:r>
            <a:endParaRPr sz="2244"/>
          </a:p>
        </p:txBody>
      </p:sp>
      <p:sp>
        <p:nvSpPr>
          <p:cNvPr id="508" name="Google Shape;508;p78"/>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b="1" lang="pt-BR" sz="1800"/>
              <a:t>Um fluxo de exceção </a:t>
            </a:r>
            <a:endParaRPr b="1" sz="1800"/>
          </a:p>
          <a:p>
            <a:pPr indent="0" lvl="0" marL="0" rtl="0" algn="just">
              <a:spcBef>
                <a:spcPts val="1200"/>
              </a:spcBef>
              <a:spcAft>
                <a:spcPts val="1200"/>
              </a:spcAft>
              <a:buNone/>
            </a:pPr>
            <a:r>
              <a:rPr lang="pt-BR" sz="1800"/>
              <a:t>É similar a um fluxo alternativo, uma vez que também representa um comportamento executado como um “desvio” a partir do fluxo básico de um caso de uso. No entanto, os primeiros correspondem à descrição de </a:t>
            </a:r>
            <a:r>
              <a:rPr b="1" lang="pt-BR" sz="1800"/>
              <a:t>situações de exceção</a:t>
            </a:r>
            <a:r>
              <a:rPr lang="pt-BR" sz="1800"/>
              <a:t>. </a:t>
            </a:r>
            <a:endParaRPr sz="18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7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Documentação dos casos de uso</a:t>
            </a:r>
            <a:endParaRPr sz="2244"/>
          </a:p>
        </p:txBody>
      </p:sp>
      <p:sp>
        <p:nvSpPr>
          <p:cNvPr id="514" name="Google Shape;514;p79"/>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fontScale="92500"/>
          </a:bodyPr>
          <a:lstStyle/>
          <a:p>
            <a:pPr indent="0" lvl="0" marL="0" rtl="0" algn="just">
              <a:spcBef>
                <a:spcPts val="0"/>
              </a:spcBef>
              <a:spcAft>
                <a:spcPts val="0"/>
              </a:spcAft>
              <a:buNone/>
            </a:pPr>
            <a:r>
              <a:rPr b="1" lang="pt-BR" sz="1800"/>
              <a:t>Um fluxo de exceção </a:t>
            </a:r>
            <a:endParaRPr b="1" sz="1800"/>
          </a:p>
          <a:p>
            <a:pPr indent="0" lvl="0" marL="0" rtl="0" algn="just">
              <a:spcBef>
                <a:spcPts val="1200"/>
              </a:spcBef>
              <a:spcAft>
                <a:spcPts val="0"/>
              </a:spcAft>
              <a:buNone/>
            </a:pPr>
            <a:r>
              <a:rPr lang="pt-BR" sz="1800"/>
              <a:t>Um fluxo de exceção possui algumas características importantes, listadas a seguir.</a:t>
            </a:r>
            <a:endParaRPr sz="1800"/>
          </a:p>
          <a:p>
            <a:pPr indent="-334327" lvl="0" marL="457200" rtl="0" algn="just">
              <a:spcBef>
                <a:spcPts val="1200"/>
              </a:spcBef>
              <a:spcAft>
                <a:spcPts val="0"/>
              </a:spcAft>
              <a:buSzPct val="100000"/>
              <a:buAutoNum type="arabicPeriod"/>
            </a:pPr>
            <a:r>
              <a:rPr lang="pt-BR" sz="1800"/>
              <a:t>Representa um erro de operação durante o fluxo principal do caso de uso.</a:t>
            </a:r>
            <a:endParaRPr sz="1800"/>
          </a:p>
          <a:p>
            <a:pPr indent="-334327" lvl="0" marL="457200" rtl="0" algn="just">
              <a:spcBef>
                <a:spcPts val="0"/>
              </a:spcBef>
              <a:spcAft>
                <a:spcPts val="0"/>
              </a:spcAft>
              <a:buSzPct val="100000"/>
              <a:buAutoNum type="arabicPeriod"/>
            </a:pPr>
            <a:r>
              <a:rPr lang="pt-BR" sz="1800"/>
              <a:t>Não tem sentido fora do contexto do caso de uso no qual ocorre.</a:t>
            </a:r>
            <a:endParaRPr sz="1800"/>
          </a:p>
          <a:p>
            <a:pPr indent="-334327" lvl="0" marL="457200" rtl="0" algn="just">
              <a:spcBef>
                <a:spcPts val="0"/>
              </a:spcBef>
              <a:spcAft>
                <a:spcPts val="0"/>
              </a:spcAft>
              <a:buSzPct val="100000"/>
              <a:buAutoNum type="arabicPeriod"/>
            </a:pPr>
            <a:r>
              <a:rPr lang="pt-BR" sz="1800"/>
              <a:t>Deve indicar em que passo o caso de uso continua ou, conforme for, indicar explicitamente quando ele termina.</a:t>
            </a:r>
            <a:endParaRPr sz="18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8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Documentação dos casos de uso</a:t>
            </a:r>
            <a:endParaRPr sz="2244"/>
          </a:p>
        </p:txBody>
      </p:sp>
      <p:sp>
        <p:nvSpPr>
          <p:cNvPr id="520" name="Google Shape;520;p80"/>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lnSpcReduction="20000"/>
          </a:bodyPr>
          <a:lstStyle/>
          <a:p>
            <a:pPr indent="0" lvl="0" marL="0" rtl="0" algn="just">
              <a:spcBef>
                <a:spcPts val="0"/>
              </a:spcBef>
              <a:spcAft>
                <a:spcPts val="0"/>
              </a:spcAft>
              <a:buNone/>
            </a:pPr>
            <a:r>
              <a:rPr b="1" lang="pt-BR" sz="1800"/>
              <a:t>Pós-condições</a:t>
            </a:r>
            <a:endParaRPr b="1" sz="1800"/>
          </a:p>
          <a:p>
            <a:pPr indent="0" lvl="0" marL="0" rtl="0" algn="just">
              <a:spcBef>
                <a:spcPts val="1200"/>
              </a:spcBef>
              <a:spcAft>
                <a:spcPts val="0"/>
              </a:spcAft>
              <a:buNone/>
            </a:pPr>
            <a:r>
              <a:rPr lang="pt-BR" sz="1800"/>
              <a:t>Em alguns casos, em vez de gerar um resultado observável, o estado do sistema pode mudar após um caso de uso ser realizado</a:t>
            </a:r>
            <a:endParaRPr sz="1800"/>
          </a:p>
          <a:p>
            <a:pPr indent="0" lvl="0" marL="0" rtl="0" algn="just">
              <a:spcBef>
                <a:spcPts val="1200"/>
              </a:spcBef>
              <a:spcAft>
                <a:spcPts val="0"/>
              </a:spcAft>
              <a:buNone/>
            </a:pPr>
            <a:r>
              <a:rPr b="1" lang="pt-BR" sz="1800"/>
              <a:t>Regras do negócio</a:t>
            </a:r>
            <a:endParaRPr b="1" sz="1800"/>
          </a:p>
          <a:p>
            <a:pPr indent="0" lvl="0" marL="0" rtl="0" algn="just">
              <a:spcBef>
                <a:spcPts val="1200"/>
              </a:spcBef>
              <a:spcAft>
                <a:spcPts val="1200"/>
              </a:spcAft>
              <a:buNone/>
            </a:pPr>
            <a:r>
              <a:rPr lang="pt-BR" sz="1800"/>
              <a:t>A descrição de um caso de uso também pode fazer referência cruzada a uma ou mais regras do negócio.</a:t>
            </a:r>
            <a:endParaRPr sz="18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8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Documentação dos casos de uso</a:t>
            </a:r>
            <a:endParaRPr sz="2244"/>
          </a:p>
        </p:txBody>
      </p:sp>
      <p:sp>
        <p:nvSpPr>
          <p:cNvPr id="526" name="Google Shape;526;p81"/>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b="1" lang="pt-BR" sz="1800"/>
              <a:t>Histórico</a:t>
            </a:r>
            <a:endParaRPr b="1" sz="1800"/>
          </a:p>
          <a:p>
            <a:pPr indent="0" lvl="0" marL="0" rtl="0" algn="just">
              <a:spcBef>
                <a:spcPts val="1200"/>
              </a:spcBef>
              <a:spcAft>
                <a:spcPts val="1200"/>
              </a:spcAft>
              <a:buNone/>
            </a:pPr>
            <a:r>
              <a:rPr lang="pt-BR" sz="1800"/>
              <a:t>Este item da descrição do caso de uso pode declarar informações como o autor do caso de uso, a data em que ele foi criado, além de eventuais modificações no seu conteúdo.</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Casos de Usos</a:t>
            </a:r>
            <a:endParaRPr sz="2244"/>
          </a:p>
        </p:txBody>
      </p:sp>
      <p:sp>
        <p:nvSpPr>
          <p:cNvPr id="124" name="Google Shape;124;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pt-BR" sz="1800"/>
              <a:t>Exemplo de descrição numerada</a:t>
            </a:r>
            <a:endParaRPr b="1" sz="1800"/>
          </a:p>
          <a:p>
            <a:pPr indent="457200" lvl="0" marL="0" rtl="0" algn="just">
              <a:spcBef>
                <a:spcPts val="1200"/>
              </a:spcBef>
              <a:spcAft>
                <a:spcPts val="1200"/>
              </a:spcAft>
              <a:buNone/>
            </a:pPr>
            <a:r>
              <a:t/>
            </a:r>
            <a:endParaRPr b="1" sz="1800"/>
          </a:p>
        </p:txBody>
      </p:sp>
      <p:pic>
        <p:nvPicPr>
          <p:cNvPr id="125" name="Google Shape;125;p19"/>
          <p:cNvPicPr preferRelativeResize="0"/>
          <p:nvPr/>
        </p:nvPicPr>
        <p:blipFill>
          <a:blip r:embed="rId3">
            <a:alphaModFix/>
          </a:blip>
          <a:stretch>
            <a:fillRect/>
          </a:stretch>
        </p:blipFill>
        <p:spPr>
          <a:xfrm>
            <a:off x="1800" y="2686540"/>
            <a:ext cx="9143999" cy="214042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8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Documentação dos casos de uso</a:t>
            </a:r>
            <a:endParaRPr sz="2244"/>
          </a:p>
        </p:txBody>
      </p:sp>
      <p:sp>
        <p:nvSpPr>
          <p:cNvPr id="532" name="Google Shape;532;p82"/>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b="1" lang="pt-BR" sz="1800"/>
              <a:t>Notas de implementação</a:t>
            </a:r>
            <a:endParaRPr b="1" sz="1800"/>
          </a:p>
          <a:p>
            <a:pPr indent="0" lvl="0" marL="0" rtl="0" algn="just">
              <a:spcBef>
                <a:spcPts val="1200"/>
              </a:spcBef>
              <a:spcAft>
                <a:spcPts val="1200"/>
              </a:spcAft>
              <a:buNone/>
            </a:pPr>
            <a:r>
              <a:rPr lang="pt-BR" sz="1800"/>
              <a:t>Na descrição dos fluxos (principal, alternativos e de exceção) de um caso de uso, o objetivo é manter a narrativa em um alto nível e utilizar a terminologia do domínio. Entretanto, ao fazer isso, podem vir à mente do modelador algumas considerações relativas à implementação desse caso de uso.</a:t>
            </a:r>
            <a:endParaRPr sz="18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8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Documentação dos casos de uso</a:t>
            </a:r>
            <a:endParaRPr sz="2244"/>
          </a:p>
        </p:txBody>
      </p:sp>
      <p:sp>
        <p:nvSpPr>
          <p:cNvPr id="538" name="Google Shape;538;p83"/>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b="1" lang="pt-BR" sz="1800"/>
              <a:t>Notas de implementação</a:t>
            </a:r>
            <a:endParaRPr b="1" sz="1800"/>
          </a:p>
          <a:p>
            <a:pPr indent="0" lvl="0" marL="0" rtl="0" algn="just">
              <a:spcBef>
                <a:spcPts val="1200"/>
              </a:spcBef>
              <a:spcAft>
                <a:spcPts val="1200"/>
              </a:spcAft>
              <a:buNone/>
            </a:pPr>
            <a:r>
              <a:rPr lang="pt-BR" sz="1800"/>
              <a:t>Na descrição dos fluxos (principal, alternativos e de exceção) de um caso de uso, o objetivo é manter a narrativa em um alto nível e utilizar a terminologia do domínio. Entretanto, ao fazer isso, podem vir à mente do modelador algumas considerações relativas à implementação desse caso de uso.</a:t>
            </a:r>
            <a:endParaRPr sz="18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8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Exemplo de Fluxo de eventos: Lançar Notas</a:t>
            </a:r>
            <a:endParaRPr sz="2244"/>
          </a:p>
        </p:txBody>
      </p:sp>
      <p:sp>
        <p:nvSpPr>
          <p:cNvPr id="544" name="Google Shape;544;p84"/>
          <p:cNvSpPr txBox="1"/>
          <p:nvPr>
            <p:ph idx="1" type="body"/>
          </p:nvPr>
        </p:nvSpPr>
        <p:spPr>
          <a:xfrm>
            <a:off x="729450" y="2078875"/>
            <a:ext cx="7688700" cy="2928300"/>
          </a:xfrm>
          <a:prstGeom prst="rect">
            <a:avLst/>
          </a:prstGeom>
        </p:spPr>
        <p:txBody>
          <a:bodyPr anchorCtr="0" anchor="ctr" bIns="91425" lIns="91425" spcFirstLastPara="1" rIns="91425" wrap="square" tIns="91425">
            <a:normAutofit fontScale="77500" lnSpcReduction="10000"/>
          </a:bodyPr>
          <a:lstStyle/>
          <a:p>
            <a:pPr indent="0" lvl="0" marL="0" rtl="0" algn="just">
              <a:spcBef>
                <a:spcPts val="0"/>
              </a:spcBef>
              <a:spcAft>
                <a:spcPts val="0"/>
              </a:spcAft>
              <a:buNone/>
            </a:pPr>
            <a:r>
              <a:rPr b="1" lang="pt-BR" sz="1800"/>
              <a:t>Fluxo Principal</a:t>
            </a:r>
            <a:endParaRPr b="1" sz="1800"/>
          </a:p>
          <a:p>
            <a:pPr indent="-317182" lvl="0" marL="457200" rtl="0" algn="just">
              <a:spcBef>
                <a:spcPts val="1200"/>
              </a:spcBef>
              <a:spcAft>
                <a:spcPts val="0"/>
              </a:spcAft>
              <a:buSzPct val="100000"/>
              <a:buAutoNum type="arabicPeriod"/>
            </a:pPr>
            <a:r>
              <a:rPr lang="pt-BR" sz="1800"/>
              <a:t>O professor solicita o lançamento de notas.</a:t>
            </a:r>
            <a:endParaRPr sz="1800"/>
          </a:p>
          <a:p>
            <a:pPr indent="-317182" lvl="0" marL="457200" rtl="0" algn="just">
              <a:spcBef>
                <a:spcPts val="0"/>
              </a:spcBef>
              <a:spcAft>
                <a:spcPts val="0"/>
              </a:spcAft>
              <a:buSzPct val="100000"/>
              <a:buAutoNum type="arabicPeriod"/>
            </a:pPr>
            <a:r>
              <a:rPr lang="pt-BR" sz="1800"/>
              <a:t>O sistema exibe a lista de turmas e disciplinas correspondentes do semestre corrente nas quais o professor </a:t>
            </a:r>
            <a:r>
              <a:rPr lang="pt-BR" sz="1800"/>
              <a:t>lecionou</a:t>
            </a:r>
            <a:r>
              <a:rPr lang="pt-BR" sz="1800"/>
              <a:t> ou leciona.</a:t>
            </a:r>
            <a:endParaRPr sz="1800"/>
          </a:p>
          <a:p>
            <a:pPr indent="-317182" lvl="0" marL="457200" rtl="0" algn="just">
              <a:spcBef>
                <a:spcPts val="0"/>
              </a:spcBef>
              <a:spcAft>
                <a:spcPts val="0"/>
              </a:spcAft>
              <a:buSzPct val="100000"/>
              <a:buAutoNum type="arabicPeriod"/>
            </a:pPr>
            <a:r>
              <a:rPr lang="pt-BR" sz="1800"/>
              <a:t>O professor seleciona a turma e, dentro desta, a disciplina para a qual deseja realizar o lançamento de notas.</a:t>
            </a:r>
            <a:endParaRPr sz="1800"/>
          </a:p>
          <a:p>
            <a:pPr indent="-317182" lvl="0" marL="457200" rtl="0" algn="just">
              <a:spcBef>
                <a:spcPts val="0"/>
              </a:spcBef>
              <a:spcAft>
                <a:spcPts val="0"/>
              </a:spcAft>
              <a:buSzPct val="100000"/>
              <a:buAutoNum type="arabicPeriod"/>
            </a:pPr>
            <a:r>
              <a:rPr lang="pt-BR" sz="1800"/>
              <a:t>O sistema exibe a lista dos alunos e requisita o preenchimento das notas para os alunos.</a:t>
            </a:r>
            <a:endParaRPr sz="1800"/>
          </a:p>
          <a:p>
            <a:pPr indent="-317182" lvl="0" marL="457200" rtl="0" algn="just">
              <a:spcBef>
                <a:spcPts val="0"/>
              </a:spcBef>
              <a:spcAft>
                <a:spcPts val="0"/>
              </a:spcAft>
              <a:buSzPct val="100000"/>
              <a:buAutoNum type="arabicPeriod"/>
            </a:pPr>
            <a:r>
              <a:rPr lang="pt-BR" sz="1800"/>
              <a:t>O professor fornece as notas;</a:t>
            </a:r>
            <a:endParaRPr sz="1800"/>
          </a:p>
          <a:p>
            <a:pPr indent="-317182" lvl="0" marL="457200" rtl="0" algn="just">
              <a:spcBef>
                <a:spcPts val="0"/>
              </a:spcBef>
              <a:spcAft>
                <a:spcPts val="0"/>
              </a:spcAft>
              <a:buSzPct val="100000"/>
              <a:buAutoNum type="arabicPeriod"/>
            </a:pPr>
            <a:r>
              <a:rPr lang="pt-BR" sz="1800"/>
              <a:t>O sistema exibe o resultado da avaliação de cada aluno, conforme a regra de negócio RN06.</a:t>
            </a:r>
            <a:endParaRPr sz="1800"/>
          </a:p>
          <a:p>
            <a:pPr indent="-317182" lvl="0" marL="457200" rtl="0" algn="just">
              <a:spcBef>
                <a:spcPts val="0"/>
              </a:spcBef>
              <a:spcAft>
                <a:spcPts val="0"/>
              </a:spcAft>
              <a:buSzPct val="100000"/>
              <a:buAutoNum type="arabicPeriod"/>
            </a:pPr>
            <a:r>
              <a:rPr lang="pt-BR" sz="1800"/>
              <a:t>O professor confere os dados e confirma a avaliação.</a:t>
            </a:r>
            <a:endParaRPr sz="1800"/>
          </a:p>
          <a:p>
            <a:pPr indent="-317182" lvl="0" marL="457200" rtl="0" algn="just">
              <a:spcBef>
                <a:spcPts val="0"/>
              </a:spcBef>
              <a:spcAft>
                <a:spcPts val="0"/>
              </a:spcAft>
              <a:buSzPct val="100000"/>
              <a:buAutoNum type="arabicPeriod"/>
            </a:pPr>
            <a:r>
              <a:rPr lang="pt-BR" sz="1800"/>
              <a:t>O Sistema registra as avaliações e o caso de uso termina</a:t>
            </a:r>
            <a:endParaRPr sz="18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8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Exemplo de Fluxo de eventos: Lançar Notas</a:t>
            </a:r>
            <a:endParaRPr sz="2244"/>
          </a:p>
        </p:txBody>
      </p:sp>
      <p:sp>
        <p:nvSpPr>
          <p:cNvPr id="550" name="Google Shape;550;p85"/>
          <p:cNvSpPr txBox="1"/>
          <p:nvPr>
            <p:ph idx="1" type="body"/>
          </p:nvPr>
        </p:nvSpPr>
        <p:spPr>
          <a:xfrm>
            <a:off x="729450" y="2078875"/>
            <a:ext cx="7688700" cy="29283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b="1" lang="pt-BR" sz="1800"/>
              <a:t>Fluxo Alternativo: Erro no lançamento</a:t>
            </a:r>
            <a:endParaRPr b="1" sz="1800"/>
          </a:p>
          <a:p>
            <a:pPr indent="-342900" lvl="0" marL="457200" rtl="0" algn="just">
              <a:spcBef>
                <a:spcPts val="1200"/>
              </a:spcBef>
              <a:spcAft>
                <a:spcPts val="0"/>
              </a:spcAft>
              <a:buSzPts val="1800"/>
              <a:buAutoNum type="alphaUcPeriod"/>
            </a:pPr>
            <a:r>
              <a:rPr lang="pt-BR" sz="1800"/>
              <a:t>O professor detecta que lançou uma nota errada para algum aluno;</a:t>
            </a:r>
            <a:endParaRPr sz="1800"/>
          </a:p>
          <a:p>
            <a:pPr indent="-342900" lvl="0" marL="457200" rtl="0" algn="just">
              <a:spcBef>
                <a:spcPts val="0"/>
              </a:spcBef>
              <a:spcAft>
                <a:spcPts val="0"/>
              </a:spcAft>
              <a:buSzPts val="1800"/>
              <a:buAutoNum type="alphaUcPeriod"/>
            </a:pPr>
            <a:r>
              <a:rPr lang="pt-BR" sz="1800"/>
              <a:t>O professor corrige a avaliação do aluno;</a:t>
            </a:r>
            <a:endParaRPr sz="1800"/>
          </a:p>
          <a:p>
            <a:pPr indent="-342900" lvl="0" marL="457200" rtl="0" algn="just">
              <a:spcBef>
                <a:spcPts val="0"/>
              </a:spcBef>
              <a:spcAft>
                <a:spcPts val="0"/>
              </a:spcAft>
              <a:buSzPts val="1800"/>
              <a:buAutoNum type="alphaUcPeriod"/>
            </a:pPr>
            <a:r>
              <a:rPr lang="pt-BR" sz="1800"/>
              <a:t>O sistema aceita a correção e o caso de uso continua a partir do passo 7.</a:t>
            </a:r>
            <a:endParaRPr sz="1800"/>
          </a:p>
          <a:p>
            <a:pPr indent="0" lvl="0" marL="0" rtl="0" algn="just">
              <a:spcBef>
                <a:spcPts val="1200"/>
              </a:spcBef>
              <a:spcAft>
                <a:spcPts val="1200"/>
              </a:spcAft>
              <a:buNone/>
            </a:pPr>
            <a:r>
              <a:t/>
            </a:r>
            <a:endParaRPr b="1" sz="18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8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Exemplo de Fluxo de eventos: Lançar Notas</a:t>
            </a:r>
            <a:endParaRPr sz="2244"/>
          </a:p>
        </p:txBody>
      </p:sp>
      <p:sp>
        <p:nvSpPr>
          <p:cNvPr id="556" name="Google Shape;556;p86"/>
          <p:cNvSpPr txBox="1"/>
          <p:nvPr>
            <p:ph idx="1" type="body"/>
          </p:nvPr>
        </p:nvSpPr>
        <p:spPr>
          <a:xfrm>
            <a:off x="729450" y="2078875"/>
            <a:ext cx="7688700" cy="29283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b="1" lang="pt-BR" sz="1800"/>
              <a:t>Fluxo de Exceção: </a:t>
            </a:r>
            <a:endParaRPr b="1" sz="1800"/>
          </a:p>
          <a:p>
            <a:pPr indent="-342900" lvl="0" marL="457200" rtl="0" algn="just">
              <a:spcBef>
                <a:spcPts val="1200"/>
              </a:spcBef>
              <a:spcAft>
                <a:spcPts val="0"/>
              </a:spcAft>
              <a:buSzPts val="1800"/>
              <a:buAutoNum type="alphaUcPeriod"/>
            </a:pPr>
            <a:r>
              <a:rPr lang="pt-BR" sz="1800"/>
              <a:t>Se o professor não fornece alguma nota, ou fornece dados inválidos, o Sistema reporta o fato e o caso de uso retorna ao passo 4.</a:t>
            </a:r>
            <a:endParaRPr sz="1800"/>
          </a:p>
          <a:p>
            <a:pPr indent="0" lvl="0" marL="0" rtl="0" algn="just">
              <a:spcBef>
                <a:spcPts val="1200"/>
              </a:spcBef>
              <a:spcAft>
                <a:spcPts val="1200"/>
              </a:spcAft>
              <a:buNone/>
            </a:pPr>
            <a:r>
              <a:t/>
            </a:r>
            <a:endParaRPr sz="18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8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Exemplo de Documento Descritivo de Caso de Uso</a:t>
            </a:r>
            <a:endParaRPr sz="2400">
              <a:solidFill>
                <a:srgbClr val="282C33"/>
              </a:solidFill>
              <a:latin typeface="Arial"/>
              <a:ea typeface="Arial"/>
              <a:cs typeface="Arial"/>
              <a:sym typeface="Arial"/>
            </a:endParaRPr>
          </a:p>
        </p:txBody>
      </p:sp>
      <p:sp>
        <p:nvSpPr>
          <p:cNvPr id="562" name="Google Shape;562;p87"/>
          <p:cNvSpPr txBox="1"/>
          <p:nvPr>
            <p:ph idx="1" type="body"/>
          </p:nvPr>
        </p:nvSpPr>
        <p:spPr>
          <a:xfrm>
            <a:off x="729450" y="2078875"/>
            <a:ext cx="7688700" cy="29283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t/>
            </a:r>
            <a:endParaRPr sz="1800"/>
          </a:p>
        </p:txBody>
      </p:sp>
      <p:pic>
        <p:nvPicPr>
          <p:cNvPr id="563" name="Google Shape;563;p87"/>
          <p:cNvPicPr preferRelativeResize="0"/>
          <p:nvPr/>
        </p:nvPicPr>
        <p:blipFill rotWithShape="1">
          <a:blip r:embed="rId3">
            <a:alphaModFix/>
          </a:blip>
          <a:srcRect b="0" l="0" r="0" t="0"/>
          <a:stretch/>
        </p:blipFill>
        <p:spPr>
          <a:xfrm>
            <a:off x="161122" y="0"/>
            <a:ext cx="3725857" cy="5143500"/>
          </a:xfrm>
          <a:prstGeom prst="rect">
            <a:avLst/>
          </a:prstGeom>
          <a:noFill/>
          <a:ln>
            <a:noFill/>
          </a:ln>
        </p:spPr>
      </p:pic>
      <p:pic>
        <p:nvPicPr>
          <p:cNvPr id="564" name="Google Shape;564;p87"/>
          <p:cNvPicPr preferRelativeResize="0"/>
          <p:nvPr/>
        </p:nvPicPr>
        <p:blipFill>
          <a:blip r:embed="rId4">
            <a:alphaModFix/>
          </a:blip>
          <a:stretch>
            <a:fillRect/>
          </a:stretch>
        </p:blipFill>
        <p:spPr>
          <a:xfrm>
            <a:off x="3963400" y="154925"/>
            <a:ext cx="5035049" cy="483365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88"/>
          <p:cNvSpPr txBox="1"/>
          <p:nvPr>
            <p:ph type="title"/>
          </p:nvPr>
        </p:nvSpPr>
        <p:spPr>
          <a:xfrm>
            <a:off x="729450" y="1322450"/>
            <a:ext cx="7688400" cy="1518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sz="4800"/>
              <a:t>Documentação Suplementar</a:t>
            </a:r>
            <a:endParaRPr sz="4800"/>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8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Documentação Suplementar</a:t>
            </a:r>
            <a:endParaRPr sz="2244"/>
          </a:p>
        </p:txBody>
      </p:sp>
      <p:sp>
        <p:nvSpPr>
          <p:cNvPr id="575" name="Google Shape;575;p89"/>
          <p:cNvSpPr txBox="1"/>
          <p:nvPr>
            <p:ph idx="1" type="body"/>
          </p:nvPr>
        </p:nvSpPr>
        <p:spPr>
          <a:xfrm>
            <a:off x="729450" y="2078875"/>
            <a:ext cx="7688700" cy="29283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pt-BR" sz="1800"/>
              <a:t>O MCU captura os requisitos funcionais e força o desenvolvedor a pensar em como os agentes externos interagem com o sistema. No entanto, esse modelo corresponde somente aos requisitos funcionais. </a:t>
            </a:r>
            <a:endParaRPr sz="1800"/>
          </a:p>
          <a:p>
            <a:pPr indent="0" lvl="0" marL="0" rtl="0" algn="just">
              <a:spcBef>
                <a:spcPts val="1200"/>
              </a:spcBef>
              <a:spcAft>
                <a:spcPts val="1200"/>
              </a:spcAft>
              <a:buNone/>
            </a:pPr>
            <a:r>
              <a:rPr lang="pt-BR" sz="1800"/>
              <a:t>Outros tipos de requisitos (desempenho, interface, segurança, regras do negócio etc.) que fazem parte do documento de requisitos de um sistema não são considerados pelo modelo de casos de uso.</a:t>
            </a:r>
            <a:endParaRPr sz="180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9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Regras de negócio</a:t>
            </a:r>
            <a:endParaRPr sz="2244"/>
          </a:p>
        </p:txBody>
      </p:sp>
      <p:sp>
        <p:nvSpPr>
          <p:cNvPr id="581" name="Google Shape;581;p90"/>
          <p:cNvSpPr txBox="1"/>
          <p:nvPr>
            <p:ph idx="1" type="body"/>
          </p:nvPr>
        </p:nvSpPr>
        <p:spPr>
          <a:xfrm>
            <a:off x="729450" y="2078875"/>
            <a:ext cx="7688700" cy="29283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Regras do negócio são políticas, condições ou restrições que devem ser consideradas na execução dos processos existentes em uma organização. As regras do negócio constituem uma parte importante dos processos organizacionais, porque descrevem a maneira como a organização funciona. </a:t>
            </a:r>
            <a:endParaRPr sz="18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9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Regras de negócio</a:t>
            </a:r>
            <a:endParaRPr sz="2244"/>
          </a:p>
        </p:txBody>
      </p:sp>
      <p:sp>
        <p:nvSpPr>
          <p:cNvPr id="587" name="Google Shape;587;p91"/>
          <p:cNvSpPr txBox="1"/>
          <p:nvPr>
            <p:ph idx="1" type="body"/>
          </p:nvPr>
        </p:nvSpPr>
        <p:spPr>
          <a:xfrm>
            <a:off x="729450" y="2078875"/>
            <a:ext cx="7688700" cy="24603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A descrição do modelo de regras do negócio pode ser feita utilizando-se um texto informal ou alguma forma de estruturação.  As regras do negócio normalmente têm influência sobre a lógica de execução de um ou mais casos de uso.</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Casos de Usos</a:t>
            </a:r>
            <a:endParaRPr sz="2244"/>
          </a:p>
        </p:txBody>
      </p:sp>
      <p:sp>
        <p:nvSpPr>
          <p:cNvPr id="131" name="Google Shape;131;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pt-BR" sz="1800"/>
              <a:t>Exemplo de narrativa fragmentada</a:t>
            </a:r>
            <a:endParaRPr b="1" sz="1800"/>
          </a:p>
          <a:p>
            <a:pPr indent="457200" lvl="0" marL="0" rtl="0" algn="just">
              <a:spcBef>
                <a:spcPts val="1200"/>
              </a:spcBef>
              <a:spcAft>
                <a:spcPts val="1200"/>
              </a:spcAft>
              <a:buNone/>
            </a:pPr>
            <a:r>
              <a:t/>
            </a:r>
            <a:endParaRPr b="1" sz="1800"/>
          </a:p>
        </p:txBody>
      </p:sp>
      <p:pic>
        <p:nvPicPr>
          <p:cNvPr id="132" name="Google Shape;132;p20"/>
          <p:cNvPicPr preferRelativeResize="0"/>
          <p:nvPr/>
        </p:nvPicPr>
        <p:blipFill>
          <a:blip r:embed="rId3">
            <a:alphaModFix/>
          </a:blip>
          <a:stretch>
            <a:fillRect/>
          </a:stretch>
        </p:blipFill>
        <p:spPr>
          <a:xfrm>
            <a:off x="449755" y="2571749"/>
            <a:ext cx="8248096" cy="226110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9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Regras de negócio</a:t>
            </a:r>
            <a:endParaRPr sz="2244"/>
          </a:p>
        </p:txBody>
      </p:sp>
      <p:sp>
        <p:nvSpPr>
          <p:cNvPr id="593" name="Google Shape;593;p92"/>
          <p:cNvSpPr txBox="1"/>
          <p:nvPr>
            <p:ph idx="1" type="body"/>
          </p:nvPr>
        </p:nvSpPr>
        <p:spPr>
          <a:xfrm>
            <a:off x="729450" y="2078875"/>
            <a:ext cx="7688700" cy="2460300"/>
          </a:xfrm>
          <a:prstGeom prst="rect">
            <a:avLst/>
          </a:prstGeom>
        </p:spPr>
        <p:txBody>
          <a:bodyPr anchorCtr="0" anchor="ctr" bIns="91425" lIns="91425" spcFirstLastPara="1" rIns="91425" wrap="square" tIns="91425">
            <a:normAutofit fontScale="92500" lnSpcReduction="10000"/>
          </a:bodyPr>
          <a:lstStyle/>
          <a:p>
            <a:pPr indent="0" lvl="0" marL="0" rtl="0" algn="just">
              <a:spcBef>
                <a:spcPts val="0"/>
              </a:spcBef>
              <a:spcAft>
                <a:spcPts val="0"/>
              </a:spcAft>
              <a:buNone/>
            </a:pPr>
            <a:r>
              <a:rPr lang="pt-BR" sz="1800"/>
              <a:t>Alguns exemplos de regras do negócio são apresentados aqui:</a:t>
            </a:r>
            <a:endParaRPr sz="1800"/>
          </a:p>
          <a:p>
            <a:pPr indent="-334327" lvl="0" marL="457200" rtl="0" algn="just">
              <a:spcBef>
                <a:spcPts val="1200"/>
              </a:spcBef>
              <a:spcAft>
                <a:spcPts val="0"/>
              </a:spcAft>
              <a:buSzPct val="100000"/>
              <a:buChar char="●"/>
            </a:pPr>
            <a:r>
              <a:rPr lang="pt-BR" sz="1800"/>
              <a:t>O valor total de um pedido é igual à soma dos totais dos itens do pedido acrescido de 10% de taxa de entrega.</a:t>
            </a:r>
            <a:endParaRPr sz="1800"/>
          </a:p>
          <a:p>
            <a:pPr indent="-334327" lvl="0" marL="457200" rtl="0" algn="just">
              <a:spcBef>
                <a:spcPts val="0"/>
              </a:spcBef>
              <a:spcAft>
                <a:spcPts val="0"/>
              </a:spcAft>
              <a:buSzPct val="100000"/>
              <a:buChar char="●"/>
            </a:pPr>
            <a:r>
              <a:rPr lang="pt-BR" sz="1800"/>
              <a:t>Um professor só pode estar lecionando disciplinas para as quais esteja habilitado.</a:t>
            </a:r>
            <a:endParaRPr sz="1800"/>
          </a:p>
          <a:p>
            <a:pPr indent="-334327" lvl="0" marL="457200" rtl="0" algn="just">
              <a:spcBef>
                <a:spcPts val="0"/>
              </a:spcBef>
              <a:spcAft>
                <a:spcPts val="0"/>
              </a:spcAft>
              <a:buSzPct val="100000"/>
              <a:buChar char="●"/>
            </a:pPr>
            <a:r>
              <a:rPr lang="pt-BR" sz="1800"/>
              <a:t>Um cliente do banco não pode retirar mais de R$ 1.000,00 por dia de sua conta.</a:t>
            </a:r>
            <a:endParaRPr sz="1800"/>
          </a:p>
          <a:p>
            <a:pPr indent="-334327" lvl="0" marL="457200" rtl="0" algn="just">
              <a:spcBef>
                <a:spcPts val="0"/>
              </a:spcBef>
              <a:spcAft>
                <a:spcPts val="0"/>
              </a:spcAft>
              <a:buSzPct val="100000"/>
              <a:buChar char="●"/>
            </a:pPr>
            <a:r>
              <a:rPr lang="pt-BR" sz="1800"/>
              <a:t>Os pedidos para um cliente não especial devem ser pagos antecipadamente.</a:t>
            </a:r>
            <a:endParaRPr sz="180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9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Regras de negócio</a:t>
            </a:r>
            <a:endParaRPr sz="2244"/>
          </a:p>
        </p:txBody>
      </p:sp>
      <p:sp>
        <p:nvSpPr>
          <p:cNvPr id="599" name="Google Shape;599;p93"/>
          <p:cNvSpPr txBox="1"/>
          <p:nvPr>
            <p:ph idx="1" type="body"/>
          </p:nvPr>
        </p:nvSpPr>
        <p:spPr>
          <a:xfrm>
            <a:off x="729450" y="2078875"/>
            <a:ext cx="7688700" cy="2460300"/>
          </a:xfrm>
          <a:prstGeom prst="rect">
            <a:avLst/>
          </a:prstGeom>
        </p:spPr>
        <p:txBody>
          <a:bodyPr anchorCtr="0" anchor="ctr" bIns="91425" lIns="91425" spcFirstLastPara="1" rIns="91425" wrap="square" tIns="91425">
            <a:normAutofit fontScale="85000" lnSpcReduction="20000"/>
          </a:bodyPr>
          <a:lstStyle/>
          <a:p>
            <a:pPr indent="0" lvl="0" marL="0" rtl="0" algn="just">
              <a:spcBef>
                <a:spcPts val="0"/>
              </a:spcBef>
              <a:spcAft>
                <a:spcPts val="0"/>
              </a:spcAft>
              <a:buNone/>
            </a:pPr>
            <a:r>
              <a:rPr lang="pt-BR" sz="1800"/>
              <a:t>Alguns exemplos de regras do negócio são apresentados aqui:</a:t>
            </a:r>
            <a:endParaRPr sz="1800"/>
          </a:p>
          <a:p>
            <a:pPr indent="-325755" lvl="0" marL="457200" rtl="0" algn="just">
              <a:spcBef>
                <a:spcPts val="1200"/>
              </a:spcBef>
              <a:spcAft>
                <a:spcPts val="0"/>
              </a:spcAft>
              <a:buSzPct val="100000"/>
              <a:buChar char="●"/>
            </a:pPr>
            <a:r>
              <a:rPr lang="pt-BR" sz="1800"/>
              <a:t>Para alugar um carro, o proponente deve estar com a carteira de motorista válida.</a:t>
            </a:r>
            <a:endParaRPr sz="1800"/>
          </a:p>
          <a:p>
            <a:pPr indent="-325755" lvl="0" marL="457200" rtl="0" algn="just">
              <a:spcBef>
                <a:spcPts val="0"/>
              </a:spcBef>
              <a:spcAft>
                <a:spcPts val="0"/>
              </a:spcAft>
              <a:buSzPct val="100000"/>
              <a:buChar char="●"/>
            </a:pPr>
            <a:r>
              <a:rPr lang="pt-BR" sz="1800"/>
              <a:t>O número máximo de alunos por turma é igual a trinta.</a:t>
            </a:r>
            <a:endParaRPr sz="1800"/>
          </a:p>
          <a:p>
            <a:pPr indent="-325755" lvl="0" marL="457200" rtl="0" algn="just">
              <a:spcBef>
                <a:spcPts val="0"/>
              </a:spcBef>
              <a:spcAft>
                <a:spcPts val="0"/>
              </a:spcAft>
              <a:buSzPct val="100000"/>
              <a:buChar char="●"/>
            </a:pPr>
            <a:r>
              <a:rPr lang="pt-BR" sz="1800"/>
              <a:t>Um aluno deve ter a matrícula cancelada se obtiver dois conceitos D no curso.</a:t>
            </a:r>
            <a:endParaRPr sz="1800"/>
          </a:p>
          <a:p>
            <a:pPr indent="-325755" lvl="0" marL="457200" rtl="0" algn="just">
              <a:spcBef>
                <a:spcPts val="0"/>
              </a:spcBef>
              <a:spcAft>
                <a:spcPts val="0"/>
              </a:spcAft>
              <a:buSzPct val="100000"/>
              <a:buChar char="●"/>
            </a:pPr>
            <a:r>
              <a:rPr lang="pt-BR" sz="1800"/>
              <a:t>Uma vez que um professor confirma as notas de uma turma, elas não podem ser modificadas.</a:t>
            </a:r>
            <a:endParaRPr sz="1800"/>
          </a:p>
          <a:p>
            <a:pPr indent="-325755" lvl="0" marL="457200" rtl="0" algn="just">
              <a:spcBef>
                <a:spcPts val="0"/>
              </a:spcBef>
              <a:spcAft>
                <a:spcPts val="0"/>
              </a:spcAft>
              <a:buSzPct val="100000"/>
              <a:buChar char="●"/>
            </a:pPr>
            <a:r>
              <a:rPr lang="pt-BR" sz="1800"/>
              <a:t>Senhas devem ter, no mínimo, seis caracteres, entre números e letras, e devem ser atualizadas</a:t>
            </a:r>
            <a:endParaRPr sz="1800"/>
          </a:p>
          <a:p>
            <a:pPr indent="-325755" lvl="0" marL="457200" rtl="0" algn="just">
              <a:spcBef>
                <a:spcPts val="0"/>
              </a:spcBef>
              <a:spcAft>
                <a:spcPts val="0"/>
              </a:spcAft>
              <a:buSzPct val="100000"/>
              <a:buChar char="●"/>
            </a:pPr>
            <a:r>
              <a:rPr lang="pt-BR" sz="1800"/>
              <a:t>a cada três meses.</a:t>
            </a:r>
            <a:endParaRPr sz="1800"/>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9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Regras de negócio</a:t>
            </a:r>
            <a:endParaRPr sz="2244"/>
          </a:p>
        </p:txBody>
      </p:sp>
      <p:sp>
        <p:nvSpPr>
          <p:cNvPr id="605" name="Google Shape;605;p94"/>
          <p:cNvSpPr txBox="1"/>
          <p:nvPr>
            <p:ph idx="1" type="body"/>
          </p:nvPr>
        </p:nvSpPr>
        <p:spPr>
          <a:xfrm>
            <a:off x="729450" y="2078875"/>
            <a:ext cx="7688700" cy="24603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t/>
            </a:r>
            <a:endParaRPr sz="1800"/>
          </a:p>
        </p:txBody>
      </p:sp>
      <p:pic>
        <p:nvPicPr>
          <p:cNvPr id="606" name="Google Shape;606;p94"/>
          <p:cNvPicPr preferRelativeResize="0"/>
          <p:nvPr/>
        </p:nvPicPr>
        <p:blipFill>
          <a:blip r:embed="rId3">
            <a:alphaModFix/>
          </a:blip>
          <a:stretch>
            <a:fillRect/>
          </a:stretch>
        </p:blipFill>
        <p:spPr>
          <a:xfrm>
            <a:off x="557200" y="2921900"/>
            <a:ext cx="8029575" cy="133350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9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Requisitos de desempenho</a:t>
            </a:r>
            <a:endParaRPr sz="2244"/>
          </a:p>
        </p:txBody>
      </p:sp>
      <p:sp>
        <p:nvSpPr>
          <p:cNvPr id="612" name="Google Shape;612;p95"/>
          <p:cNvSpPr txBox="1"/>
          <p:nvPr>
            <p:ph idx="1" type="body"/>
          </p:nvPr>
        </p:nvSpPr>
        <p:spPr>
          <a:xfrm>
            <a:off x="729450" y="2078875"/>
            <a:ext cx="7688700" cy="24603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rPr lang="pt-BR" sz="1800"/>
              <a:t>O MCU também não considera requisitos de desempenho. Um requisito de desempenho define características relacionadas à operação do sistema. Exemplos: número esperado de transações por unidade de tempo, tempo máximo esperado para uma operação, volume de dados que deve ser tratado etc.</a:t>
            </a:r>
            <a:endParaRPr sz="180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9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Requisitos de desempenho</a:t>
            </a:r>
            <a:endParaRPr sz="2244"/>
          </a:p>
        </p:txBody>
      </p:sp>
      <p:sp>
        <p:nvSpPr>
          <p:cNvPr id="618" name="Google Shape;618;p96"/>
          <p:cNvSpPr txBox="1"/>
          <p:nvPr>
            <p:ph idx="1" type="body"/>
          </p:nvPr>
        </p:nvSpPr>
        <p:spPr>
          <a:xfrm>
            <a:off x="729450" y="2078875"/>
            <a:ext cx="7688700" cy="24603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t/>
            </a:r>
            <a:endParaRPr sz="1800"/>
          </a:p>
        </p:txBody>
      </p:sp>
      <p:pic>
        <p:nvPicPr>
          <p:cNvPr id="619" name="Google Shape;619;p96"/>
          <p:cNvPicPr preferRelativeResize="0"/>
          <p:nvPr/>
        </p:nvPicPr>
        <p:blipFill>
          <a:blip r:embed="rId3">
            <a:alphaModFix/>
          </a:blip>
          <a:stretch>
            <a:fillRect/>
          </a:stretch>
        </p:blipFill>
        <p:spPr>
          <a:xfrm>
            <a:off x="547850" y="2227925"/>
            <a:ext cx="8191500" cy="2162175"/>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9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Requisitos de Interface Gráfica</a:t>
            </a:r>
            <a:endParaRPr sz="2244"/>
          </a:p>
        </p:txBody>
      </p:sp>
      <p:sp>
        <p:nvSpPr>
          <p:cNvPr id="625" name="Google Shape;625;p97"/>
          <p:cNvSpPr txBox="1"/>
          <p:nvPr>
            <p:ph idx="1" type="body"/>
          </p:nvPr>
        </p:nvSpPr>
        <p:spPr>
          <a:xfrm>
            <a:off x="729450" y="2078875"/>
            <a:ext cx="7688700" cy="24603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rPr lang="pt-BR" sz="1800"/>
              <a:t>A especificação dos requisitos de um sistema pode conter também uma seção que descreva os requisitos de interface do sistema. Por exemplo, o cliente pode ter definido restrições específicas com respeito à interface do sistema: cor, estilo, interatividade etc</a:t>
            </a:r>
            <a:endParaRPr sz="1800"/>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9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Exercício</a:t>
            </a:r>
            <a:endParaRPr sz="2244"/>
          </a:p>
        </p:txBody>
      </p:sp>
      <p:sp>
        <p:nvSpPr>
          <p:cNvPr id="631" name="Google Shape;631;p98"/>
          <p:cNvSpPr txBox="1"/>
          <p:nvPr>
            <p:ph idx="1" type="body"/>
          </p:nvPr>
        </p:nvSpPr>
        <p:spPr>
          <a:xfrm>
            <a:off x="729450" y="2078875"/>
            <a:ext cx="7688700" cy="29283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rPr lang="pt-BR" sz="1800"/>
              <a:t>Desenvolva os exercícios da Lista MCU</a:t>
            </a:r>
            <a:endParaRPr sz="1800"/>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9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Bibliografia</a:t>
            </a:r>
            <a:endParaRPr sz="2244"/>
          </a:p>
        </p:txBody>
      </p:sp>
      <p:sp>
        <p:nvSpPr>
          <p:cNvPr id="637" name="Google Shape;637;p99"/>
          <p:cNvSpPr txBox="1"/>
          <p:nvPr>
            <p:ph idx="1" type="body"/>
          </p:nvPr>
        </p:nvSpPr>
        <p:spPr>
          <a:xfrm>
            <a:off x="729450" y="2078875"/>
            <a:ext cx="7688700" cy="2928300"/>
          </a:xfrm>
          <a:prstGeom prst="rect">
            <a:avLst/>
          </a:prstGeom>
        </p:spPr>
        <p:txBody>
          <a:bodyPr anchorCtr="0" anchor="ctr" bIns="91425" lIns="91425" spcFirstLastPara="1" rIns="91425" wrap="square" tIns="91425">
            <a:normAutofit fontScale="92500"/>
          </a:bodyPr>
          <a:lstStyle/>
          <a:p>
            <a:pPr indent="0" lvl="0" marL="0" rtl="0" algn="just">
              <a:spcBef>
                <a:spcPts val="0"/>
              </a:spcBef>
              <a:spcAft>
                <a:spcPts val="0"/>
              </a:spcAft>
              <a:buNone/>
            </a:pPr>
            <a:r>
              <a:rPr lang="pt-BR" sz="1800"/>
              <a:t>BEZERRA, E. Princípios de Análise e Projeto de Sistemas com UML. 2. ed. Rio de Janeiro: Elsevier, 2006.</a:t>
            </a:r>
            <a:endParaRPr sz="1800"/>
          </a:p>
          <a:p>
            <a:pPr indent="0" lvl="0" marL="0" rtl="0" algn="just">
              <a:spcBef>
                <a:spcPts val="1200"/>
              </a:spcBef>
              <a:spcAft>
                <a:spcPts val="0"/>
              </a:spcAft>
              <a:buNone/>
            </a:pPr>
            <a:r>
              <a:rPr lang="pt-BR" sz="1800"/>
              <a:t>BOOCH, G.; RUMBAUGH, J.; JACOBSON, I. UML: guia do usuário. 2. ed. Rio de Janeiro: Campus, 2006.</a:t>
            </a:r>
            <a:endParaRPr sz="1800"/>
          </a:p>
          <a:p>
            <a:pPr indent="0" lvl="0" marL="0" rtl="0" algn="just">
              <a:spcBef>
                <a:spcPts val="1200"/>
              </a:spcBef>
              <a:spcAft>
                <a:spcPts val="0"/>
              </a:spcAft>
              <a:buNone/>
            </a:pPr>
            <a:r>
              <a:rPr lang="pt-BR" sz="1800"/>
              <a:t>PRESSMAN, R. S. Engenharia de software. Rio de Janeiro: McGraw-Hill, 2006.</a:t>
            </a:r>
            <a:endParaRPr sz="1800"/>
          </a:p>
          <a:p>
            <a:pPr indent="0" lvl="0" marL="0" rtl="0" algn="just">
              <a:spcBef>
                <a:spcPts val="1200"/>
              </a:spcBef>
              <a:spcAft>
                <a:spcPts val="0"/>
              </a:spcAft>
              <a:buNone/>
            </a:pPr>
            <a:r>
              <a:rPr lang="pt-BR" sz="1800"/>
              <a:t>SOMMERVILLE, I. Engenharia de software. São Paulo: Addison Wesley, 2007.</a:t>
            </a:r>
            <a:endParaRPr sz="1800"/>
          </a:p>
          <a:p>
            <a:pPr indent="0" lvl="0" marL="0" rtl="0" algn="just">
              <a:spcBef>
                <a:spcPts val="1200"/>
              </a:spcBef>
              <a:spcAft>
                <a:spcPts val="120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2400"/>
              </a:spcAft>
              <a:buNone/>
            </a:pPr>
            <a:r>
              <a:rPr lang="pt-BR" sz="2400">
                <a:solidFill>
                  <a:srgbClr val="282C33"/>
                </a:solidFill>
                <a:latin typeface="Arial"/>
                <a:ea typeface="Arial"/>
                <a:cs typeface="Arial"/>
                <a:sym typeface="Arial"/>
              </a:rPr>
              <a:t>Cenários</a:t>
            </a:r>
            <a:endParaRPr sz="2244"/>
          </a:p>
        </p:txBody>
      </p:sp>
      <p:sp>
        <p:nvSpPr>
          <p:cNvPr id="138" name="Google Shape;138;p21"/>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0"/>
              </a:spcAft>
              <a:buNone/>
            </a:pPr>
            <a:r>
              <a:rPr lang="pt-BR" sz="1800"/>
              <a:t>Geralmente a funcionalidade de um sistema descrita por um caso de uso pode ser utilizada de diversas maneiras. Um </a:t>
            </a:r>
            <a:r>
              <a:rPr b="1" lang="pt-BR" sz="1800"/>
              <a:t>cenário</a:t>
            </a:r>
            <a:r>
              <a:rPr lang="pt-BR" sz="1800"/>
              <a:t> é a descrição de uma das maneiras pelas quais um caso de uso pode ser utilizado.</a:t>
            </a:r>
            <a:endParaRPr sz="1800"/>
          </a:p>
          <a:p>
            <a:pPr indent="457200" lvl="0" marL="0" rtl="0" algn="just">
              <a:spcBef>
                <a:spcPts val="1200"/>
              </a:spcBef>
              <a:spcAft>
                <a:spcPts val="1200"/>
              </a:spcAft>
              <a:buNone/>
            </a:pPr>
            <a:r>
              <a:rPr lang="pt-BR" sz="1800"/>
              <a:t>Outra maneira de ver um cenário é como a descrição de um episódio de utilização de alguma funcionalidade do sistema. Um cenário também é chamado de instância de um caso de uso.</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