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4aad3f0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4aad3f0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4aad3f0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4aad3f0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4aad3f0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4aad3f0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4aad3f0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4aad3f0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4aad3f0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4aad3f0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85205b9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85205b9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85205b9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85205b9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85205b9c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85205b9c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85205b9c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85205b9c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85205b9c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85205b9c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aad3f06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4aad3f06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85205b9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85205b9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85205b9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85205b9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85205b9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85205b9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4aad3f06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4aad3f06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4aad3f06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4aad3f06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aad3f06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aad3f06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4aad3f06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4aad3f06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5205b9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85205b9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aad3f0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aad3f0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aad3f0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aad3f0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Orientação a Objetos?		</a:t>
            </a:r>
            <a:endParaRPr sz="2244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termo </a:t>
            </a:r>
            <a:r>
              <a:rPr b="1" lang="pt-BR" sz="1800"/>
              <a:t>orientado a objetos </a:t>
            </a:r>
            <a:r>
              <a:rPr lang="pt-BR" sz="1800"/>
              <a:t>significa que organizamos o software em uma coleção de objetos distintos, que incorporam estrutura de dados e comportamento.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um Objeto?	</a:t>
            </a:r>
            <a:endParaRPr sz="2244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</a:t>
            </a:r>
            <a:r>
              <a:rPr b="1" lang="pt-BR" sz="1800"/>
              <a:t>objeto</a:t>
            </a:r>
            <a:r>
              <a:rPr lang="pt-BR" sz="1800"/>
              <a:t> é um elemento computacional que representa, no domínio da solução, alguma entidade (abstrata ou concreta) do domínio de interesse do problema sob análise.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44"/>
              <a:t>O que é um Objeto?	</a:t>
            </a:r>
            <a:endParaRPr sz="2244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0" y="2078875"/>
            <a:ext cx="34290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25" y="981063"/>
            <a:ext cx="44767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Diagrama de Classes</a:t>
            </a:r>
            <a:endParaRPr sz="2411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diagrama de classes é usado para descrever a estrutura estática de classes no sistema, permitindo definir </a:t>
            </a:r>
            <a:r>
              <a:rPr b="1" lang="pt-BR" sz="1800"/>
              <a:t>atributos</a:t>
            </a:r>
            <a:r>
              <a:rPr lang="pt-BR" sz="1800"/>
              <a:t>, </a:t>
            </a:r>
            <a:r>
              <a:rPr b="1" lang="pt-BR" sz="1800"/>
              <a:t>operações</a:t>
            </a:r>
            <a:r>
              <a:rPr lang="pt-BR" sz="1800"/>
              <a:t> (métodos) e os </a:t>
            </a:r>
            <a:r>
              <a:rPr b="1" lang="pt-BR" sz="1800"/>
              <a:t>relacionamento</a:t>
            </a:r>
            <a:r>
              <a:rPr lang="pt-BR" sz="1800"/>
              <a:t> entre as classes.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Diagrama de Classes</a:t>
            </a:r>
            <a:endParaRPr sz="2411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 uma visão estática da organização das classes, definindo sua estrutura lógica.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É um diagrama dos diagramas mais populares, e serve como base para a construção de outros diagramas UML.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Classes, Atributos e Métodos</a:t>
            </a:r>
            <a:endParaRPr sz="2411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</a:t>
            </a:r>
            <a:r>
              <a:rPr b="1" lang="pt-BR" sz="1800"/>
              <a:t>classe </a:t>
            </a:r>
            <a:r>
              <a:rPr lang="pt-BR" sz="1800"/>
              <a:t>é uma representação de item do mundo real, físico ou abstrato, na forma de um tipo de dados personalizado.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As classes possuem estruturas internas chamadas de </a:t>
            </a:r>
            <a:r>
              <a:rPr b="1" lang="pt-BR" sz="1800"/>
              <a:t>atributos </a:t>
            </a:r>
            <a:r>
              <a:rPr lang="pt-BR" sz="1800"/>
              <a:t>e </a:t>
            </a:r>
            <a:r>
              <a:rPr b="1" lang="pt-BR" sz="1800"/>
              <a:t>métodos.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Classes, Atributos e Métodos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11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Atributos: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	São usados para armazenar dados dos objetos de uma classe.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Métodos: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	</a:t>
            </a:r>
            <a:r>
              <a:rPr lang="pt-BR" sz="1800"/>
              <a:t>São operações, ou funções que a instância de uma classe pode executar.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Uma instância de classe é chamada de </a:t>
            </a:r>
            <a:r>
              <a:rPr b="1" lang="pt-BR" sz="1800"/>
              <a:t>Objeto.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Classes, Atributos e Métodos - Exemplo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11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Classe: </a:t>
            </a:r>
            <a:r>
              <a:rPr lang="pt-BR" sz="1800"/>
              <a:t>Pessoa						Objeto da Classe (Instância):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/>
              <a:t>Atributos: </a:t>
            </a:r>
            <a:r>
              <a:rPr lang="pt-BR" sz="1800"/>
              <a:t>Nome, Altura, idade Peso		Atributos: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800"/>
              <a:t>Métodos: </a:t>
            </a:r>
            <a:r>
              <a:rPr lang="pt-BR" sz="1800"/>
              <a:t>Andar, Comer, Falar, Estuda	Nome: Herysson</a:t>
            </a:r>
            <a:br>
              <a:rPr lang="pt-BR" sz="1800"/>
            </a:br>
            <a:r>
              <a:rPr lang="pt-BR" sz="1800"/>
              <a:t>Dormir, trabalhar 						Altura: 1.90m</a:t>
            </a:r>
            <a:br>
              <a:rPr lang="pt-BR" sz="1800"/>
            </a:br>
            <a:r>
              <a:rPr lang="pt-BR" sz="1800"/>
              <a:t>									Idade: 34</a:t>
            </a:r>
            <a:br>
              <a:rPr lang="pt-BR" sz="1800"/>
            </a:br>
            <a:r>
              <a:rPr lang="pt-BR" sz="1800"/>
              <a:t>									Peso: 88kg</a:t>
            </a:r>
            <a:endParaRPr sz="1800"/>
          </a:p>
        </p:txBody>
      </p:sp>
      <p:cxnSp>
        <p:nvCxnSpPr>
          <p:cNvPr id="191" name="Google Shape;191;p30"/>
          <p:cNvCxnSpPr/>
          <p:nvPr/>
        </p:nvCxnSpPr>
        <p:spPr>
          <a:xfrm rot="10800000">
            <a:off x="4708875" y="2078875"/>
            <a:ext cx="0" cy="226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Representação de uma Classe</a:t>
            </a:r>
            <a:endParaRPr sz="2411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Representamos uma classe usando um diagrama dividido em três compartimentos: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Nome: inclui o nome e o </a:t>
            </a:r>
            <a:r>
              <a:rPr lang="pt-BR" sz="1800"/>
              <a:t>estereótipo</a:t>
            </a:r>
            <a:r>
              <a:rPr lang="pt-BR" sz="1800"/>
              <a:t> da classe (informação sobre a classe ex: interface, controller, abstrata…)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Atributos: Lista de atributos da classe no formato </a:t>
            </a:r>
            <a:r>
              <a:rPr b="1" lang="pt-BR" sz="1800"/>
              <a:t>nome:tipo </a:t>
            </a:r>
            <a:r>
              <a:rPr lang="pt-BR" sz="1800"/>
              <a:t>ou </a:t>
            </a:r>
            <a:r>
              <a:rPr b="1" lang="pt-BR" sz="1800"/>
              <a:t>nome:tipo=valor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Operações: Lista de métodos da classe no formato </a:t>
            </a:r>
            <a:r>
              <a:rPr b="1" lang="pt-BR" sz="1800"/>
              <a:t>método(parâmetros):tipo_retorno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Software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Visibilidade dos Membros (Atributos/Métodos)</a:t>
            </a:r>
            <a:endParaRPr sz="2411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Representamos a visibilidade dos atributos e das operações usando modificadores de acesso a seguir: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+Público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#Protegido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- Privado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~Pacote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/ Derivado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Representação de uma Classe</a:t>
            </a:r>
            <a:endParaRPr sz="2411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Exemplo: Representando uma classe Pessoa, que contém os atributos, nome, sobrenome e dataNasc, além do método calculaIdade:</a:t>
            </a:r>
            <a:endParaRPr b="1" sz="18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1" y="3043246"/>
            <a:ext cx="3300425" cy="18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5621475" y="2978575"/>
            <a:ext cx="35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Nome da Classe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33"/>
          <p:cNvCxnSpPr>
            <a:stCxn id="211" idx="1"/>
          </p:cNvCxnSpPr>
          <p:nvPr/>
        </p:nvCxnSpPr>
        <p:spPr>
          <a:xfrm flipH="1">
            <a:off x="3241875" y="3209425"/>
            <a:ext cx="2379600" cy="115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3"/>
          <p:cNvSpPr txBox="1"/>
          <p:nvPr/>
        </p:nvSpPr>
        <p:spPr>
          <a:xfrm>
            <a:off x="5621475" y="3560600"/>
            <a:ext cx="35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Lista de Atributos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33"/>
          <p:cNvCxnSpPr>
            <a:stCxn id="213" idx="1"/>
          </p:cNvCxnSpPr>
          <p:nvPr/>
        </p:nvCxnSpPr>
        <p:spPr>
          <a:xfrm flipH="1">
            <a:off x="3294075" y="3791450"/>
            <a:ext cx="2327400" cy="63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3"/>
          <p:cNvSpPr txBox="1"/>
          <p:nvPr/>
        </p:nvSpPr>
        <p:spPr>
          <a:xfrm>
            <a:off x="5621475" y="4339975"/>
            <a:ext cx="35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Lista de Métodos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33"/>
          <p:cNvCxnSpPr>
            <a:stCxn id="215" idx="1"/>
          </p:cNvCxnSpPr>
          <p:nvPr/>
        </p:nvCxnSpPr>
        <p:spPr>
          <a:xfrm flipH="1">
            <a:off x="3387375" y="4570825"/>
            <a:ext cx="2234100" cy="32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Relacionamento entre Classes</a:t>
            </a:r>
            <a:endParaRPr sz="2411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 </a:t>
            </a:r>
            <a:r>
              <a:rPr lang="pt-BR" sz="1800"/>
              <a:t>relacionamento</a:t>
            </a:r>
            <a:r>
              <a:rPr lang="pt-BR" sz="1800"/>
              <a:t> é uma conexão entre itens. Existem vários tipos de relacionamentos possíveis entre classes: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Dependência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Associação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Agregação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Composição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Generalização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Cada uma desses relacionamentos possui uma representação </a:t>
            </a:r>
            <a:r>
              <a:rPr lang="pt-BR" sz="1800"/>
              <a:t>gráfica</a:t>
            </a:r>
            <a:r>
              <a:rPr lang="pt-BR" sz="1800"/>
              <a:t> </a:t>
            </a:r>
            <a:r>
              <a:rPr lang="pt-BR" sz="1800"/>
              <a:t>específica.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Engenharia de Software</a:t>
            </a:r>
            <a:endParaRPr sz="244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6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Engenharia de software é o estabelecimento e o emprego de sólidos princípios de engenharia de modo a obter software de maneira econômica, que seja confiável e funcione de forma eficiente em máquinas reais. [Fritz Bauer]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Engenharia de software: A aplicação de uma abordagem sistemática, disciplinada e quantificável no desenvolvimento, na operação e na manutenção de software; isto é, a aplicação de engenharia ao software. [IEEE]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Engenharia de Software</a:t>
            </a:r>
            <a:endParaRPr sz="244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engenharia de software é uma tecnologia em camadas. Qualquer abordagem de engenharia (inclusive engenharia de software) deve estar fundamentada em um comprometimento organizacional com a qualidade. A pedra fundamental que sustenta a engenharia de software é o foco na </a:t>
            </a:r>
            <a:r>
              <a:rPr b="1" lang="pt-BR" sz="1800"/>
              <a:t>qualidade. </a:t>
            </a:r>
            <a:r>
              <a:rPr lang="pt-BR" sz="1800"/>
              <a:t>[PRESSMAN]</a:t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50" y="3752850"/>
            <a:ext cx="4819650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flipH="1" rot="10800000">
            <a:off x="2547000" y="4520775"/>
            <a:ext cx="13656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Software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3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Uma metodologia de processo genérica para engenharia de software compreende cinco atividades:</a:t>
            </a:r>
            <a:endParaRPr sz="17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Comunicação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Planejamento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Modelagem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Construção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Emprego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 - Diagramas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O que um Diagrama representa</a:t>
            </a:r>
            <a:endParaRPr sz="241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Os diagramas representam duas visões distintas de um modelo de sistema: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Estática (estrutural) - estrutura estática por meio de </a:t>
            </a:r>
            <a:r>
              <a:rPr lang="pt-BR" sz="1800"/>
              <a:t>objetos, operações,</a:t>
            </a:r>
            <a:r>
              <a:rPr lang="pt-BR" sz="1800"/>
              <a:t> relações e atributos.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Dinâmica (comportamental) - comportamentos </a:t>
            </a:r>
            <a:r>
              <a:rPr lang="pt-BR" sz="1800"/>
              <a:t>dinâmicos</a:t>
            </a:r>
            <a:r>
              <a:rPr lang="pt-BR" sz="1800"/>
              <a:t> por meio de colaboração entre os objetos e mudanças de seu estados internos.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11"/>
              <a:t>Diagramas UML</a:t>
            </a:r>
            <a:endParaRPr sz="241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3208800" cy="27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Estruturais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Classes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Objetos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Pacotes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Componentes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Implantação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Estrutura composta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Perfil</a:t>
            </a:r>
            <a:endParaRPr sz="18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68050" y="2078875"/>
            <a:ext cx="3208800" cy="27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Comportamentais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Caso de Uso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Sequência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Comunicação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Máquina de Estados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Atividade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Visão geral de Interação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Temporização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