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5143500" cx="9144000"/>
  <p:notesSz cx="6858000" cy="9144000"/>
  <p:embeddedFontLst>
    <p:embeddedFont>
      <p:font typeface="Raleway"/>
      <p:regular r:id="rId96"/>
      <p:bold r:id="rId97"/>
      <p:italic r:id="rId98"/>
      <p:boldItalic r:id="rId99"/>
    </p:embeddedFont>
    <p:embeddedFont>
      <p:font typeface="Lato"/>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250B67-A686-41EE-A8B3-55778E50FAA7}">
  <a:tblStyle styleId="{EA250B67-A686-41EE-A8B3-55778E50FA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Lato-boldItalic.fntdata"/><Relationship Id="rId102" Type="http://schemas.openxmlformats.org/officeDocument/2006/relationships/font" Target="fonts/Lato-italic.fntdata"/><Relationship Id="rId101" Type="http://schemas.openxmlformats.org/officeDocument/2006/relationships/font" Target="fonts/Lato-bold.fntdata"/><Relationship Id="rId100" Type="http://schemas.openxmlformats.org/officeDocument/2006/relationships/font" Target="fonts/Lato-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Raleway-bold.fntdata"/><Relationship Id="rId96" Type="http://schemas.openxmlformats.org/officeDocument/2006/relationships/font" Target="fonts/Raleway-regular.fntdata"/><Relationship Id="rId11" Type="http://schemas.openxmlformats.org/officeDocument/2006/relationships/slide" Target="slides/slide5.xml"/><Relationship Id="rId99" Type="http://schemas.openxmlformats.org/officeDocument/2006/relationships/font" Target="fonts/Raleway-boldItalic.fntdata"/><Relationship Id="rId10" Type="http://schemas.openxmlformats.org/officeDocument/2006/relationships/slide" Target="slides/slide4.xml"/><Relationship Id="rId98" Type="http://schemas.openxmlformats.org/officeDocument/2006/relationships/font" Target="fonts/Raleway-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242a759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242a759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242a7596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242a7596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242a7596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242a7596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242a7596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242a7596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242a7596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242a759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 multiplicidades são bastante semelhantes ao conceito de cardinalidade encontrado em outras notações para modelagem de dados (por exemplo a notação de Peter Chen para o diagrama de entidades e relacionamentos - Banco de Dados).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242a7596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242a7596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242a7596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242a7596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242a7596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242a7596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242a7596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242a7596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242a7596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242a7596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4aad3f06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4aad3f06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242a7596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242a7596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242a7596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242a7596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242a7596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242a7596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242a7596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242a7596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242a7596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242a7596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Por exemplo, considere a associação entre Empregado e Departamento na parte superior da Figura 5-6.</a:t>
            </a:r>
            <a:endParaRPr/>
          </a:p>
          <a:p>
            <a:pPr indent="0" lvl="0" marL="0" rtl="0" algn="l">
              <a:spcBef>
                <a:spcPts val="0"/>
              </a:spcBef>
              <a:spcAft>
                <a:spcPts val="0"/>
              </a:spcAft>
              <a:buNone/>
            </a:pPr>
            <a:r>
              <a:rPr lang="pt-BR"/>
              <a:t>A multiplicidade de valor 1 próxima a Empregado indica que um objeto da classe Departamento só pode existir se estiver associado a um objeto Empregado. Ou seja, para objetos da classe Departamento, a participação é obrigatória</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No entanto, para objetos de Empregado, essa mesma associação é parcial (pode haver empregados que não estejam associados a um departamento). Isso é indicado pelo símbolo 0..1 no extremo próximo à classe Departamento.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242a7596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242a7596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 exemplo, considere a associação entre Empregado e Departamento na parte superior da Figura 5-6.</a:t>
            </a:r>
            <a:endParaRPr/>
          </a:p>
          <a:p>
            <a:pPr indent="0" lvl="0" marL="0" rtl="0" algn="l">
              <a:spcBef>
                <a:spcPts val="0"/>
              </a:spcBef>
              <a:spcAft>
                <a:spcPts val="0"/>
              </a:spcAft>
              <a:buNone/>
            </a:pPr>
            <a:r>
              <a:rPr lang="pt-BR"/>
              <a:t>A multiplicidade de valor 1 próxima a Empregado indica que um objeto da classe Departamento só pode existir se estiver associado a um objeto Empregado. Ou seja, para objetos da classe Departamento, a participação é obrigatória</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242a7596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242a7596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 entanto, para objetos de Empregado, essa mesma associação é parcial (pode haver empregados que não estejam associados a um departamento). Isso é indicado pelo símbolo 0..1 no extremo próximo à classe Departamento.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e242a7596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e242a7596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242a7596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242a7596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242a7596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242a7596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242a75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242a75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242a7596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242a7596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242a7596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242a7596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242a7596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242a7596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242a7596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242a7596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242a7596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e242a7596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242a7596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242a7596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242a7596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e242a7596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242a7596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242a7596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e242a7596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e242a7596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e242a7596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e242a7596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242a759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242a759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e242a75961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e242a7596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242a75961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242a75961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242a7596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242a7596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e242a7596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e242a7596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242a7596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e242a7596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242a75961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e242a75961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Em uma localização em particular, pode haver muitos empregados associados a um dado projeto.</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e242a7596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242a7596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e242a7596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e242a7596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e242a7596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e242a7596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e242a7596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e242a7596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242a759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242a759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e242a7596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e242a7596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e242a7596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e242a7596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e242a75961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e242a7596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e242a75961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e242a7596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e242a7596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e242a7596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e242a7596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e242a7596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242a75961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242a75961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e242a75961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e242a75961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242a7596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e242a75961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e242a7596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e242a7596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242a7596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242a759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e242a75961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e242a75961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e242a75961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e242a75961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e242a75961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e242a75961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e2571f59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e2571f59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e2571f590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e2571f59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Neste exemplo há duas classes ligadas pela restrição subset, indicando que os objetos associados por Administra formam um subconjunto dos objetos associados por Reside. (Portanto, a flecha parte da associação correspondente ao subconjunto.)</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e2571f59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e2571f59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e2571f59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e2571f59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expressão em OCL define que, para um objeto Voo, a quantidade de horas de treinamento do piloto deve ser maior ou igual à quantidade mínima de horas exigida para o avião a ser pilotado.</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e2571f590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e2571f590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 exemplo da figura, tem-se uma restrição em OCL definida sobre o elemento de associação entre as classes do diagrama. Essa restrição indica que um indivíduo deve ter mais de 21 anos para participar de certa sociedade.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e2571f590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e2571f590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restrição em OCL deste exemplo implica que uma pessoa que trabalhe para uma empresa empregadora e o gerente dessa pessoa precisam trabalhar para a mesma empresa.</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e2571f590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e2571f590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242a759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242a759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e2571f590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e2571f590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e2571f590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e2571f59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Diz-se também que uma subclasse é uma especialização de sua superclasse (a subclasse especializa a superclasse), e que uma superclasse é uma generalização de suas subclasses (a superclasse generaliza as subclasses)</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e2571f590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e2571f590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Diz-se também que uma subclasse é uma especialização de sua superclasse (a subclasse especializa a superclasse), e que uma superclasse é uma generalização de suas subclasses (a superclasse generaliza as subclasses)</a:t>
            </a:r>
            <a:endParaRPr/>
          </a:p>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e2571f590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e2571f590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Diz-se também que uma subclasse é uma especialização de sua superclasse (a subclasse especializa a superclasse), e que uma superclasse é uma generalização de suas subclasses (a superclasse generaliza as subclasses)</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e2571f590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e2571f590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Diz-se também que uma subclasse é uma especialização de sua superclasse (a subclasse especializa a superclasse), e que uma superclasse é uma generalização de suas subclasses (a superclasse generaliza as subclasses)</a:t>
            </a:r>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e2571f590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e2571f590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Diz-se também que uma subclasse é uma especialização de sua superclasse (a subclasse especializa a superclasse), e que uma superclasse é uma generalização de suas subclasses (a superclasse generaliza as subclasses)</a:t>
            </a:r>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e2571f590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e2571f590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Diz-se também que uma subclasse é uma especialização de sua superclasse (a subclasse especializa a superclasse), e que uma superclasse é uma generalização de suas subclasses (a superclasse generaliza as subclasses)</a:t>
            </a:r>
            <a:endParaRPr/>
          </a:p>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e2571f590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e2571f590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e2571f590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e2571f590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e2571f59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e2571f59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242a759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242a759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e2571f590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e2571f590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um exemplo de uso adequado de gen/espec (e que respeita a regra da substituição), observe o diagrama de classes da Figura 5-29. Note que tanto ContaCorrente quanto ContaPoupança são tipos de ContaBancária. Observe também que os relacionamentos e propriedades da superclasse valem para ambas as subclasses.</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e2571f590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e2571f590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e2571f590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e2571f590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e2571f590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e2571f590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e2571f590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e2571f590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e2571f590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e2571f590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e2571f590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e2571f590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e2571f590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e2571f590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e2571f590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e2571f590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e242a75961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e242a7596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242a759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242a759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1.png"/><Relationship Id="rId4"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9.png"/><Relationship Id="rId4" Type="http://schemas.openxmlformats.org/officeDocument/2006/relationships/image" Target="../media/image3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Diagrama de Classes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a:t>Herysson R. Figueiredo</a:t>
            </a:r>
            <a:endParaRPr/>
          </a:p>
          <a:p>
            <a:pPr indent="0" lvl="0" marL="0" rtl="0" algn="l">
              <a:spcBef>
                <a:spcPts val="0"/>
              </a:spcBef>
              <a:spcAft>
                <a:spcPts val="0"/>
              </a:spcAft>
              <a:buNone/>
            </a:pPr>
            <a:r>
              <a:rPr lang="pt-BR"/>
              <a:t>herysson.figueiredo@ufn.edu.br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a:t>
            </a:r>
            <a:endParaRPr sz="2440"/>
          </a:p>
        </p:txBody>
      </p:sp>
      <p:sp>
        <p:nvSpPr>
          <p:cNvPr id="143" name="Google Shape;143;p22"/>
          <p:cNvSpPr txBox="1"/>
          <p:nvPr>
            <p:ph idx="1" type="body"/>
          </p:nvPr>
        </p:nvSpPr>
        <p:spPr>
          <a:xfrm>
            <a:off x="729450" y="2078875"/>
            <a:ext cx="4023300" cy="26184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AutoNum type="arabicPeriod"/>
            </a:pPr>
            <a:r>
              <a:rPr lang="pt-BR" sz="1800"/>
              <a:t>no domínio de vendas, um </a:t>
            </a:r>
            <a:r>
              <a:rPr i="1" lang="pt-BR" sz="1800"/>
              <a:t>cliente</a:t>
            </a:r>
            <a:r>
              <a:rPr b="1" lang="pt-BR" sz="1800"/>
              <a:t> compra</a:t>
            </a:r>
            <a:r>
              <a:rPr lang="pt-BR" sz="1800"/>
              <a:t> </a:t>
            </a:r>
            <a:r>
              <a:rPr i="1" lang="pt-BR" sz="1800"/>
              <a:t>produtos</a:t>
            </a:r>
            <a:r>
              <a:rPr lang="pt-BR" sz="1800"/>
              <a:t>;</a:t>
            </a:r>
            <a:endParaRPr sz="1800"/>
          </a:p>
          <a:p>
            <a:pPr indent="-342900" lvl="0" marL="457200" rtl="0" algn="just">
              <a:spcBef>
                <a:spcPts val="0"/>
              </a:spcBef>
              <a:spcAft>
                <a:spcPts val="0"/>
              </a:spcAft>
              <a:buSzPts val="1800"/>
              <a:buAutoNum type="arabicPeriod"/>
            </a:pPr>
            <a:r>
              <a:rPr lang="pt-BR" sz="1800"/>
              <a:t>no domínio bancário, uma </a:t>
            </a:r>
            <a:r>
              <a:rPr i="1" lang="pt-BR" sz="1800"/>
              <a:t>contacorrente</a:t>
            </a:r>
            <a:r>
              <a:rPr lang="pt-BR" sz="1800"/>
              <a:t> </a:t>
            </a:r>
            <a:r>
              <a:rPr b="1" lang="pt-BR" sz="1800"/>
              <a:t>possui</a:t>
            </a:r>
            <a:r>
              <a:rPr lang="pt-BR" sz="1800"/>
              <a:t> um </a:t>
            </a:r>
            <a:r>
              <a:rPr i="1" lang="pt-BR" sz="1800"/>
              <a:t>histórico de transações</a:t>
            </a:r>
            <a:r>
              <a:rPr lang="pt-BR" sz="1800"/>
              <a:t>;</a:t>
            </a:r>
            <a:endParaRPr sz="1800"/>
          </a:p>
          <a:p>
            <a:pPr indent="-342900" lvl="0" marL="457200" rtl="0" algn="just">
              <a:spcBef>
                <a:spcPts val="0"/>
              </a:spcBef>
              <a:spcAft>
                <a:spcPts val="0"/>
              </a:spcAft>
              <a:buSzPts val="1800"/>
              <a:buAutoNum type="arabicPeriod"/>
            </a:pPr>
            <a:r>
              <a:rPr lang="pt-BR" sz="1800"/>
              <a:t>Em um hotel, há vários hóspedes, assim como há vários quartos. Os </a:t>
            </a:r>
            <a:r>
              <a:rPr i="1" lang="pt-BR" sz="1800"/>
              <a:t>hóspedes</a:t>
            </a:r>
            <a:r>
              <a:rPr lang="pt-BR" sz="1800"/>
              <a:t> do hotel </a:t>
            </a:r>
            <a:r>
              <a:rPr b="1" lang="pt-BR" sz="1800"/>
              <a:t>ocupam </a:t>
            </a:r>
            <a:r>
              <a:rPr i="1" lang="pt-BR" sz="1800"/>
              <a:t>quartos</a:t>
            </a:r>
            <a:r>
              <a:rPr lang="pt-BR" sz="1800"/>
              <a:t>.</a:t>
            </a:r>
            <a:endParaRPr sz="1800"/>
          </a:p>
        </p:txBody>
      </p:sp>
      <p:pic>
        <p:nvPicPr>
          <p:cNvPr id="144" name="Google Shape;144;p22"/>
          <p:cNvPicPr preferRelativeResize="0"/>
          <p:nvPr/>
        </p:nvPicPr>
        <p:blipFill>
          <a:blip r:embed="rId3">
            <a:alphaModFix/>
          </a:blip>
          <a:stretch>
            <a:fillRect/>
          </a:stretch>
        </p:blipFill>
        <p:spPr>
          <a:xfrm>
            <a:off x="4857463" y="2178400"/>
            <a:ext cx="4219575" cy="241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a:t>
            </a:r>
            <a:endParaRPr sz="2440"/>
          </a:p>
        </p:txBody>
      </p:sp>
      <p:sp>
        <p:nvSpPr>
          <p:cNvPr id="150" name="Google Shape;150;p23"/>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1200"/>
              </a:spcAft>
              <a:buNone/>
            </a:pPr>
            <a:r>
              <a:rPr lang="pt-BR" sz="1800"/>
              <a:t>As Associações</a:t>
            </a:r>
            <a:r>
              <a:rPr lang="pt-BR" sz="1800"/>
              <a:t> possuem diversas características importantes: </a:t>
            </a:r>
            <a:r>
              <a:rPr b="1" lang="pt-BR" sz="1800"/>
              <a:t>multiplicidades, nome, direção de leitura, papéis, tipo de participação e conectividade.</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156" name="Google Shape;156;p24"/>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1200"/>
              </a:spcAft>
              <a:buNone/>
            </a:pPr>
            <a:r>
              <a:rPr lang="pt-BR" sz="1800"/>
              <a:t>As associações permitem a representação da informação dos limites inferior e superior da </a:t>
            </a:r>
            <a:r>
              <a:rPr b="1" lang="pt-BR" sz="1800"/>
              <a:t>quantidade de objetos</a:t>
            </a:r>
            <a:r>
              <a:rPr lang="pt-BR" sz="1800"/>
              <a:t> aos quais outro objeto pode estar associado. Esses limites são chamados de </a:t>
            </a:r>
            <a:r>
              <a:rPr b="1" lang="pt-BR" sz="1800"/>
              <a:t>multiplicidades</a:t>
            </a:r>
            <a:r>
              <a:rPr lang="pt-BR" sz="1800"/>
              <a:t> na terminologia da UML.</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162" name="Google Shape;162;p25"/>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0"/>
              </a:spcAft>
              <a:buNone/>
            </a:pPr>
            <a:r>
              <a:rPr lang="pt-BR" sz="1800"/>
              <a:t>As associações permitem a representação da informação dos limites inferior e superior da </a:t>
            </a:r>
            <a:r>
              <a:rPr b="1" lang="pt-BR" sz="1800"/>
              <a:t>quantidade de objetos</a:t>
            </a:r>
            <a:r>
              <a:rPr lang="pt-BR" sz="1800"/>
              <a:t> aos quais outro objeto pode estar associado. Esses limites são chamados de </a:t>
            </a:r>
            <a:r>
              <a:rPr b="1" lang="pt-BR" sz="1800"/>
              <a:t>multiplicidades</a:t>
            </a:r>
            <a:r>
              <a:rPr lang="pt-BR" sz="1800"/>
              <a:t> na terminologia da UML.</a:t>
            </a:r>
            <a:endParaRPr sz="1800"/>
          </a:p>
          <a:p>
            <a:pPr indent="457200" lvl="0" marL="0" rtl="0" algn="just">
              <a:spcBef>
                <a:spcPts val="1200"/>
              </a:spcBef>
              <a:spcAft>
                <a:spcPts val="1200"/>
              </a:spcAft>
              <a:buNone/>
            </a:pPr>
            <a:r>
              <a:rPr lang="pt-BR" sz="1800"/>
              <a:t>Cada associação em um diagrama de classes possui duas multiplicidades, uma em cada extremo da linha que a representa.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168" name="Google Shape;168;p26"/>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sz="1800"/>
              <a:t>Os símbolos possíveis para representar uma multiplicidade são:</a:t>
            </a:r>
            <a:endParaRPr sz="1800"/>
          </a:p>
          <a:p>
            <a:pPr indent="0" lvl="0" marL="0" rtl="0" algn="just">
              <a:spcBef>
                <a:spcPts val="1200"/>
              </a:spcBef>
              <a:spcAft>
                <a:spcPts val="1200"/>
              </a:spcAft>
              <a:buNone/>
            </a:pPr>
            <a:r>
              <a:t/>
            </a:r>
            <a:endParaRPr sz="1800"/>
          </a:p>
        </p:txBody>
      </p:sp>
      <p:graphicFrame>
        <p:nvGraphicFramePr>
          <p:cNvPr id="169" name="Google Shape;169;p26"/>
          <p:cNvGraphicFramePr/>
          <p:nvPr/>
        </p:nvGraphicFramePr>
        <p:xfrm>
          <a:off x="952500" y="2453525"/>
          <a:ext cx="3000000" cy="3000000"/>
        </p:xfrm>
        <a:graphic>
          <a:graphicData uri="http://schemas.openxmlformats.org/drawingml/2006/table">
            <a:tbl>
              <a:tblPr>
                <a:noFill/>
                <a:tableStyleId>{EA250B67-A686-41EE-A8B3-55778E50FAA7}</a:tableStyleId>
              </a:tblPr>
              <a:tblGrid>
                <a:gridCol w="3619500"/>
                <a:gridCol w="3619500"/>
              </a:tblGrid>
              <a:tr h="381000">
                <a:tc>
                  <a:txBody>
                    <a:bodyPr/>
                    <a:lstStyle/>
                    <a:p>
                      <a:pPr indent="0" lvl="0" marL="0" rtl="0" algn="l">
                        <a:spcBef>
                          <a:spcPts val="0"/>
                        </a:spcBef>
                        <a:spcAft>
                          <a:spcPts val="0"/>
                        </a:spcAft>
                        <a:buNone/>
                      </a:pPr>
                      <a:r>
                        <a:rPr b="1" lang="pt-BR" sz="1600"/>
                        <a:t>Nome</a:t>
                      </a:r>
                      <a:endParaRPr b="1"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pt-BR" sz="1600"/>
                        <a:t>Simbologia</a:t>
                      </a:r>
                      <a:endParaRPr b="1" sz="1600"/>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B7B7B7"/>
                    </a:solidFill>
                  </a:tcPr>
                </a:tc>
              </a:tr>
              <a:tr h="381000">
                <a:tc>
                  <a:txBody>
                    <a:bodyPr/>
                    <a:lstStyle/>
                    <a:p>
                      <a:pPr indent="0" lvl="0" marL="0" rtl="0" algn="l">
                        <a:spcBef>
                          <a:spcPts val="0"/>
                        </a:spcBef>
                        <a:spcAft>
                          <a:spcPts val="0"/>
                        </a:spcAft>
                        <a:buNone/>
                      </a:pPr>
                      <a:r>
                        <a:rPr lang="pt-BR" sz="1600"/>
                        <a:t>Apenas Um</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pt-BR" sz="1600"/>
                        <a:t>1</a:t>
                      </a:r>
                      <a:endParaRPr sz="1600"/>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sz="1600"/>
                        <a:t>Zero ou Muitos</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pt-BR" sz="1600"/>
                        <a:t>0..*</a:t>
                      </a:r>
                      <a:endParaRPr sz="1600"/>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sz="1600"/>
                        <a:t>Um ou Muitos</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pt-BR" sz="1600"/>
                        <a:t>1..*</a:t>
                      </a:r>
                      <a:endParaRPr sz="1600"/>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sz="1600"/>
                        <a:t>Zero ou Um</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pt-BR" sz="1600"/>
                        <a:t>0..1</a:t>
                      </a:r>
                      <a:endParaRPr sz="1600"/>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sz="1600"/>
                        <a:t>Intervalo Específico</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pt-BR" sz="1600"/>
                        <a:t>l</a:t>
                      </a:r>
                      <a:r>
                        <a:rPr baseline="-25000" lang="pt-BR" sz="1600"/>
                        <a:t>i</a:t>
                      </a:r>
                      <a:r>
                        <a:rPr lang="pt-BR" sz="1600"/>
                        <a:t>..l</a:t>
                      </a:r>
                      <a:r>
                        <a:rPr baseline="-25000" lang="pt-BR" sz="1600"/>
                        <a:t>s</a:t>
                      </a:r>
                      <a:endParaRPr baseline="-25000" sz="1600"/>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175" name="Google Shape;175;p27"/>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Como exemplo, </a:t>
            </a:r>
            <a:r>
              <a:rPr b="1" lang="pt-BR" sz="1800"/>
              <a:t>Pedido</a:t>
            </a:r>
            <a:r>
              <a:rPr lang="pt-BR" sz="1800"/>
              <a:t> e </a:t>
            </a:r>
            <a:r>
              <a:rPr b="1" lang="pt-BR" sz="1800"/>
              <a:t>Cliente</a:t>
            </a:r>
            <a:r>
              <a:rPr lang="pt-BR" sz="1800"/>
              <a:t>, e uma associação entre as mesmas.</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b="1" sz="1800"/>
          </a:p>
          <a:p>
            <a:pPr indent="0" lvl="0" marL="0" rtl="0" algn="just">
              <a:spcBef>
                <a:spcPts val="1200"/>
              </a:spcBef>
              <a:spcAft>
                <a:spcPts val="1200"/>
              </a:spcAft>
              <a:buNone/>
            </a:pPr>
            <a:r>
              <a:t/>
            </a:r>
            <a:endParaRPr sz="1800"/>
          </a:p>
        </p:txBody>
      </p:sp>
      <p:pic>
        <p:nvPicPr>
          <p:cNvPr id="176" name="Google Shape;176;p27"/>
          <p:cNvPicPr preferRelativeResize="0"/>
          <p:nvPr/>
        </p:nvPicPr>
        <p:blipFill>
          <a:blip r:embed="rId3">
            <a:alphaModFix/>
          </a:blip>
          <a:stretch>
            <a:fillRect/>
          </a:stretch>
        </p:blipFill>
        <p:spPr>
          <a:xfrm>
            <a:off x="1631775" y="2719548"/>
            <a:ext cx="5880475" cy="64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182" name="Google Shape;182;p28"/>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Como exemplo, </a:t>
            </a:r>
            <a:r>
              <a:rPr b="1" lang="pt-BR" sz="1800"/>
              <a:t>Pedido</a:t>
            </a:r>
            <a:r>
              <a:rPr lang="pt-BR" sz="1800"/>
              <a:t> e </a:t>
            </a:r>
            <a:r>
              <a:rPr b="1" lang="pt-BR" sz="1800"/>
              <a:t>Cliente</a:t>
            </a:r>
            <a:r>
              <a:rPr lang="pt-BR" sz="1800"/>
              <a:t>, e uma associação entre as mesmas.</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rPr lang="pt-BR" sz="1800"/>
              <a:t>A leitura dessa associação nos informa que pode haver</a:t>
            </a:r>
            <a:r>
              <a:rPr b="1" lang="pt-BR" sz="1800"/>
              <a:t> um objeto da classe Cliente </a:t>
            </a:r>
            <a:r>
              <a:rPr lang="pt-BR" sz="1800"/>
              <a:t>que esteja associado a </a:t>
            </a:r>
            <a:r>
              <a:rPr b="1" lang="pt-BR" sz="1800"/>
              <a:t>vários objetos da classe Pedido.</a:t>
            </a:r>
            <a:endParaRPr b="1" sz="1800"/>
          </a:p>
          <a:p>
            <a:pPr indent="0" lvl="0" marL="0" rtl="0" algn="just">
              <a:spcBef>
                <a:spcPts val="1200"/>
              </a:spcBef>
              <a:spcAft>
                <a:spcPts val="1200"/>
              </a:spcAft>
              <a:buNone/>
            </a:pPr>
            <a:r>
              <a:t/>
            </a:r>
            <a:endParaRPr sz="1800"/>
          </a:p>
        </p:txBody>
      </p:sp>
      <p:pic>
        <p:nvPicPr>
          <p:cNvPr id="183" name="Google Shape;183;p28"/>
          <p:cNvPicPr preferRelativeResize="0"/>
          <p:nvPr/>
        </p:nvPicPr>
        <p:blipFill>
          <a:blip r:embed="rId3">
            <a:alphaModFix/>
          </a:blip>
          <a:stretch>
            <a:fillRect/>
          </a:stretch>
        </p:blipFill>
        <p:spPr>
          <a:xfrm>
            <a:off x="1631775" y="2719548"/>
            <a:ext cx="5880475" cy="642275"/>
          </a:xfrm>
          <a:prstGeom prst="rect">
            <a:avLst/>
          </a:prstGeom>
          <a:noFill/>
          <a:ln>
            <a:noFill/>
          </a:ln>
        </p:spPr>
      </p:pic>
      <p:sp>
        <p:nvSpPr>
          <p:cNvPr id="184" name="Google Shape;184;p28"/>
          <p:cNvSpPr/>
          <p:nvPr/>
        </p:nvSpPr>
        <p:spPr>
          <a:xfrm>
            <a:off x="3179125" y="3092175"/>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5696350" y="3092175"/>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191" name="Google Shape;191;p29"/>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Como exemplo, </a:t>
            </a:r>
            <a:r>
              <a:rPr b="1" lang="pt-BR" sz="1800"/>
              <a:t>Pedido</a:t>
            </a:r>
            <a:r>
              <a:rPr lang="pt-BR" sz="1800"/>
              <a:t> e </a:t>
            </a:r>
            <a:r>
              <a:rPr b="1" lang="pt-BR" sz="1800"/>
              <a:t>Cliente</a:t>
            </a:r>
            <a:r>
              <a:rPr lang="pt-BR" sz="1800"/>
              <a:t>, e uma associação entre as mesmas.</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rPr lang="pt-BR" sz="1800"/>
              <a:t>Além disso, essa mesma leitura nos informa que </a:t>
            </a:r>
            <a:r>
              <a:rPr b="1" lang="pt-BR" sz="1800"/>
              <a:t>pode haver um objeto da classe Cliente que não esteja associado a pedido algum.</a:t>
            </a:r>
            <a:endParaRPr b="1" sz="1800"/>
          </a:p>
          <a:p>
            <a:pPr indent="0" lvl="0" marL="0" rtl="0" algn="just">
              <a:spcBef>
                <a:spcPts val="1200"/>
              </a:spcBef>
              <a:spcAft>
                <a:spcPts val="1200"/>
              </a:spcAft>
              <a:buNone/>
            </a:pPr>
            <a:r>
              <a:t/>
            </a:r>
            <a:endParaRPr sz="1800"/>
          </a:p>
        </p:txBody>
      </p:sp>
      <p:pic>
        <p:nvPicPr>
          <p:cNvPr id="192" name="Google Shape;192;p29"/>
          <p:cNvPicPr preferRelativeResize="0"/>
          <p:nvPr/>
        </p:nvPicPr>
        <p:blipFill>
          <a:blip r:embed="rId3">
            <a:alphaModFix/>
          </a:blip>
          <a:stretch>
            <a:fillRect/>
          </a:stretch>
        </p:blipFill>
        <p:spPr>
          <a:xfrm>
            <a:off x="1631775" y="2719548"/>
            <a:ext cx="5880475" cy="642275"/>
          </a:xfrm>
          <a:prstGeom prst="rect">
            <a:avLst/>
          </a:prstGeom>
          <a:noFill/>
          <a:ln>
            <a:noFill/>
          </a:ln>
        </p:spPr>
      </p:pic>
      <p:sp>
        <p:nvSpPr>
          <p:cNvPr id="193" name="Google Shape;193;p29"/>
          <p:cNvSpPr/>
          <p:nvPr/>
        </p:nvSpPr>
        <p:spPr>
          <a:xfrm>
            <a:off x="3179125" y="3092175"/>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a:off x="5430325" y="3092175"/>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200" name="Google Shape;200;p30"/>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Como exemplo, </a:t>
            </a:r>
            <a:r>
              <a:rPr b="1" lang="pt-BR" sz="1800"/>
              <a:t>Pedido</a:t>
            </a:r>
            <a:r>
              <a:rPr lang="pt-BR" sz="1800"/>
              <a:t> e </a:t>
            </a:r>
            <a:r>
              <a:rPr b="1" lang="pt-BR" sz="1800"/>
              <a:t>Cliente</a:t>
            </a:r>
            <a:r>
              <a:rPr lang="pt-BR" sz="1800"/>
              <a:t>, e uma associação entre as mesmas.</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rPr lang="pt-BR" sz="1800"/>
              <a:t>O </a:t>
            </a:r>
            <a:r>
              <a:rPr b="1" lang="pt-BR" sz="1800"/>
              <a:t>*</a:t>
            </a:r>
            <a:r>
              <a:rPr lang="pt-BR" sz="1800"/>
              <a:t> denota, em todos os símbolos nos quais aparece, que </a:t>
            </a:r>
            <a:r>
              <a:rPr b="1" lang="pt-BR" sz="1800"/>
              <a:t>não há um limite superior</a:t>
            </a:r>
            <a:r>
              <a:rPr lang="pt-BR" sz="1800"/>
              <a:t> predefinido para a quantidade máxima de objetos com os quais outro objeto pode se associar.</a:t>
            </a:r>
            <a:endParaRPr sz="1800"/>
          </a:p>
          <a:p>
            <a:pPr indent="0" lvl="0" marL="0" rtl="0" algn="just">
              <a:spcBef>
                <a:spcPts val="1200"/>
              </a:spcBef>
              <a:spcAft>
                <a:spcPts val="1200"/>
              </a:spcAft>
              <a:buNone/>
            </a:pPr>
            <a:r>
              <a:t/>
            </a:r>
            <a:endParaRPr sz="1800"/>
          </a:p>
        </p:txBody>
      </p:sp>
      <p:pic>
        <p:nvPicPr>
          <p:cNvPr id="201" name="Google Shape;201;p30"/>
          <p:cNvPicPr preferRelativeResize="0"/>
          <p:nvPr/>
        </p:nvPicPr>
        <p:blipFill>
          <a:blip r:embed="rId3">
            <a:alphaModFix/>
          </a:blip>
          <a:stretch>
            <a:fillRect/>
          </a:stretch>
        </p:blipFill>
        <p:spPr>
          <a:xfrm>
            <a:off x="1631775" y="2719548"/>
            <a:ext cx="5880475" cy="642275"/>
          </a:xfrm>
          <a:prstGeom prst="rect">
            <a:avLst/>
          </a:prstGeom>
          <a:noFill/>
          <a:ln>
            <a:noFill/>
          </a:ln>
        </p:spPr>
      </p:pic>
      <p:sp>
        <p:nvSpPr>
          <p:cNvPr id="202" name="Google Shape;202;p30"/>
          <p:cNvSpPr/>
          <p:nvPr/>
        </p:nvSpPr>
        <p:spPr>
          <a:xfrm>
            <a:off x="5691750" y="3092175"/>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208" name="Google Shape;208;p31"/>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Como exemplo, Velocista e Corrida,  e uma associação entre as mesmas.</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1200"/>
              </a:spcAft>
              <a:buNone/>
            </a:pPr>
            <a:r>
              <a:t/>
            </a:r>
            <a:endParaRPr sz="1800"/>
          </a:p>
        </p:txBody>
      </p:sp>
      <p:pic>
        <p:nvPicPr>
          <p:cNvPr id="209" name="Google Shape;209;p31"/>
          <p:cNvPicPr preferRelativeResize="0"/>
          <p:nvPr/>
        </p:nvPicPr>
        <p:blipFill>
          <a:blip r:embed="rId3">
            <a:alphaModFix/>
          </a:blip>
          <a:stretch>
            <a:fillRect/>
          </a:stretch>
        </p:blipFill>
        <p:spPr>
          <a:xfrm>
            <a:off x="1633563" y="2660425"/>
            <a:ext cx="5880475" cy="6448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Diagrama de classes</a:t>
            </a:r>
            <a:endParaRPr sz="2440"/>
          </a:p>
        </p:txBody>
      </p:sp>
      <p:sp>
        <p:nvSpPr>
          <p:cNvPr id="93" name="Google Shape;93;p14"/>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1200"/>
              </a:spcAft>
              <a:buNone/>
            </a:pPr>
            <a:r>
              <a:rPr lang="pt-BR" sz="1800"/>
              <a:t>O diagrama de classes é utilizado na construção do modelo de classes desde o nível de análise até o nível de especificação. De todos os diagramas da UML, esse é o mais rico em termos de notação.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215" name="Google Shape;215;p32"/>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Como exemplo, Velocista e Corrida,  e uma associação entre as mesmas.</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rPr lang="pt-BR" sz="1800"/>
              <a:t>O valor para </a:t>
            </a:r>
            <a:r>
              <a:rPr i="1" lang="pt-BR" sz="1800"/>
              <a:t>l</a:t>
            </a:r>
            <a:r>
              <a:rPr baseline="-25000" i="1" lang="pt-BR" sz="1800"/>
              <a:t>i</a:t>
            </a:r>
            <a:r>
              <a:rPr lang="pt-BR" sz="1800"/>
              <a:t> </a:t>
            </a:r>
            <a:r>
              <a:rPr b="1" lang="pt-BR" sz="1800"/>
              <a:t>dois</a:t>
            </a:r>
            <a:r>
              <a:rPr lang="pt-BR" sz="1800"/>
              <a:t> (uma corrida está associada a, </a:t>
            </a:r>
            <a:r>
              <a:rPr b="1" lang="pt-BR" sz="1800"/>
              <a:t>no mínimo, dois velocistas</a:t>
            </a:r>
            <a:r>
              <a:rPr lang="pt-BR" sz="1800"/>
              <a:t>), e o valor para </a:t>
            </a:r>
            <a:r>
              <a:rPr i="1" lang="pt-BR" sz="1800"/>
              <a:t>l</a:t>
            </a:r>
            <a:r>
              <a:rPr baseline="-25000" i="1" lang="pt-BR" sz="1800"/>
              <a:t>s</a:t>
            </a:r>
            <a:r>
              <a:rPr lang="pt-BR" sz="1800"/>
              <a:t> é </a:t>
            </a:r>
            <a:r>
              <a:rPr b="1" lang="pt-BR" sz="1800"/>
              <a:t>seis</a:t>
            </a:r>
            <a:r>
              <a:rPr lang="pt-BR" sz="1800"/>
              <a:t> (uma corrida está associada a, no máximo, seis velocistas).</a:t>
            </a:r>
            <a:endParaRPr sz="1800"/>
          </a:p>
          <a:p>
            <a:pPr indent="0" lvl="0" marL="0" rtl="0" algn="just">
              <a:spcBef>
                <a:spcPts val="1200"/>
              </a:spcBef>
              <a:spcAft>
                <a:spcPts val="1200"/>
              </a:spcAft>
              <a:buNone/>
            </a:pPr>
            <a:r>
              <a:t/>
            </a:r>
            <a:endParaRPr sz="1800"/>
          </a:p>
        </p:txBody>
      </p:sp>
      <p:pic>
        <p:nvPicPr>
          <p:cNvPr id="216" name="Google Shape;216;p32"/>
          <p:cNvPicPr preferRelativeResize="0"/>
          <p:nvPr/>
        </p:nvPicPr>
        <p:blipFill>
          <a:blip r:embed="rId3">
            <a:alphaModFix/>
          </a:blip>
          <a:stretch>
            <a:fillRect/>
          </a:stretch>
        </p:blipFill>
        <p:spPr>
          <a:xfrm>
            <a:off x="1633563" y="2660425"/>
            <a:ext cx="5880475" cy="644857"/>
          </a:xfrm>
          <a:prstGeom prst="rect">
            <a:avLst/>
          </a:prstGeom>
          <a:noFill/>
          <a:ln>
            <a:noFill/>
          </a:ln>
        </p:spPr>
      </p:pic>
      <p:sp>
        <p:nvSpPr>
          <p:cNvPr id="217" name="Google Shape;217;p32"/>
          <p:cNvSpPr/>
          <p:nvPr/>
        </p:nvSpPr>
        <p:spPr>
          <a:xfrm>
            <a:off x="3253025" y="3033050"/>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3548525" y="3033050"/>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224" name="Google Shape;224;p33"/>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As </a:t>
            </a:r>
            <a:r>
              <a:rPr b="1" lang="pt-BR" sz="1800"/>
              <a:t>associações</a:t>
            </a:r>
            <a:r>
              <a:rPr lang="pt-BR" sz="1800"/>
              <a:t> podem ser agrupadas em apenas três tipos: </a:t>
            </a:r>
            <a:r>
              <a:rPr b="1" lang="pt-BR" sz="1800"/>
              <a:t>“muitos para muitos”, “um para muitos” </a:t>
            </a:r>
            <a:r>
              <a:rPr lang="pt-BR" sz="1800"/>
              <a:t>e </a:t>
            </a:r>
            <a:r>
              <a:rPr b="1" lang="pt-BR" sz="1800"/>
              <a:t>“um para um”.</a:t>
            </a:r>
            <a:endParaRPr sz="1800"/>
          </a:p>
        </p:txBody>
      </p:sp>
      <p:graphicFrame>
        <p:nvGraphicFramePr>
          <p:cNvPr id="225" name="Google Shape;225;p33"/>
          <p:cNvGraphicFramePr/>
          <p:nvPr/>
        </p:nvGraphicFramePr>
        <p:xfrm>
          <a:off x="952500" y="2947850"/>
          <a:ext cx="3000000" cy="3000000"/>
        </p:xfrm>
        <a:graphic>
          <a:graphicData uri="http://schemas.openxmlformats.org/drawingml/2006/table">
            <a:tbl>
              <a:tblPr>
                <a:noFill/>
                <a:tableStyleId>{EA250B67-A686-41EE-A8B3-55778E50FAA7}</a:tableStyleId>
              </a:tblPr>
              <a:tblGrid>
                <a:gridCol w="2413000"/>
                <a:gridCol w="2413000"/>
                <a:gridCol w="2413000"/>
              </a:tblGrid>
              <a:tr h="381000">
                <a:tc>
                  <a:txBody>
                    <a:bodyPr/>
                    <a:lstStyle/>
                    <a:p>
                      <a:pPr indent="0" lvl="0" marL="0" rtl="0" algn="l">
                        <a:spcBef>
                          <a:spcPts val="0"/>
                        </a:spcBef>
                        <a:spcAft>
                          <a:spcPts val="0"/>
                        </a:spcAft>
                        <a:buNone/>
                      </a:pPr>
                      <a:r>
                        <a:rPr b="1" lang="pt-BR" sz="1600"/>
                        <a:t>Conectividade</a:t>
                      </a:r>
                      <a:endParaRPr b="1"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pt-BR" sz="1600"/>
                        <a:t>Multiplicidade de um extremo</a:t>
                      </a:r>
                      <a:endParaRPr b="1"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pt-BR" sz="1600"/>
                        <a:t>Multiplicidade do outro extremo</a:t>
                      </a:r>
                      <a:endParaRPr b="1"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99999"/>
                    </a:solidFill>
                  </a:tcPr>
                </a:tc>
              </a:tr>
              <a:tr h="381000">
                <a:tc>
                  <a:txBody>
                    <a:bodyPr/>
                    <a:lstStyle/>
                    <a:p>
                      <a:pPr indent="0" lvl="0" marL="0" rtl="0" algn="l">
                        <a:spcBef>
                          <a:spcPts val="0"/>
                        </a:spcBef>
                        <a:spcAft>
                          <a:spcPts val="0"/>
                        </a:spcAft>
                        <a:buNone/>
                      </a:pPr>
                      <a:r>
                        <a:rPr lang="pt-BR" sz="1600"/>
                        <a:t>Um para um</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sz="1600"/>
                        <a:t>0..1 ou 1</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sz="1600"/>
                        <a:t>0..1 ou 1</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sz="1600"/>
                        <a:t>Um para muitos</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sz="1600"/>
                        <a:t>0..1 ou 1</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sz="1600"/>
                        <a:t>* </a:t>
                      </a:r>
                      <a:r>
                        <a:rPr lang="pt-BR" sz="1600"/>
                        <a:t>ou 1..* ou 0..*</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sz="1600"/>
                        <a:t>Muitos para muitos</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sz="1600"/>
                        <a:t>* ou 1..* ou 0..*</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sz="1600"/>
                        <a:t>* ou 1..* ou 0..*</a:t>
                      </a:r>
                      <a:endParaRPr sz="16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Multiplicidade</a:t>
            </a:r>
            <a:endParaRPr sz="2440"/>
          </a:p>
        </p:txBody>
      </p:sp>
      <p:sp>
        <p:nvSpPr>
          <p:cNvPr id="231" name="Google Shape;231;p34"/>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As </a:t>
            </a:r>
            <a:r>
              <a:rPr b="1" lang="pt-BR" sz="1800"/>
              <a:t>associações</a:t>
            </a:r>
            <a:r>
              <a:rPr lang="pt-BR" sz="1800"/>
              <a:t> podem ser agrupadas em apenas três tipos: </a:t>
            </a:r>
            <a:r>
              <a:rPr b="1" lang="pt-BR" sz="1800"/>
              <a:t>“muitos para muitos”, “um para muitos” </a:t>
            </a:r>
            <a:r>
              <a:rPr lang="pt-BR" sz="1800"/>
              <a:t>e </a:t>
            </a:r>
            <a:r>
              <a:rPr b="1" lang="pt-BR" sz="1800"/>
              <a:t>“um para um”.</a:t>
            </a:r>
            <a:endParaRPr sz="1800"/>
          </a:p>
        </p:txBody>
      </p:sp>
      <p:pic>
        <p:nvPicPr>
          <p:cNvPr id="232" name="Google Shape;232;p34"/>
          <p:cNvPicPr preferRelativeResize="0"/>
          <p:nvPr/>
        </p:nvPicPr>
        <p:blipFill>
          <a:blip r:embed="rId3">
            <a:alphaModFix/>
          </a:blip>
          <a:stretch>
            <a:fillRect/>
          </a:stretch>
        </p:blipFill>
        <p:spPr>
          <a:xfrm>
            <a:off x="1028100" y="2958325"/>
            <a:ext cx="7091401" cy="191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Participação</a:t>
            </a:r>
            <a:endParaRPr sz="2440"/>
          </a:p>
        </p:txBody>
      </p:sp>
      <p:sp>
        <p:nvSpPr>
          <p:cNvPr id="238" name="Google Shape;238;p35"/>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1200"/>
              </a:spcAft>
              <a:buNone/>
            </a:pPr>
            <a:r>
              <a:rPr lang="pt-BR" sz="1800"/>
              <a:t>Uma característica importante de uma associação está relacionada à necessidade ou não da existência dessa associação entre objetos. Essa característica é denominada </a:t>
            </a:r>
            <a:r>
              <a:rPr b="1" lang="pt-BR" sz="1800"/>
              <a:t>participação</a:t>
            </a:r>
            <a:r>
              <a:rPr lang="pt-BR" sz="1800"/>
              <a:t>. A participação pode ser </a:t>
            </a:r>
            <a:r>
              <a:rPr b="1" lang="pt-BR" sz="1800"/>
              <a:t>obrigatória </a:t>
            </a:r>
            <a:r>
              <a:rPr lang="pt-BR" sz="1800"/>
              <a:t>ou </a:t>
            </a:r>
            <a:r>
              <a:rPr b="1" lang="pt-BR" sz="1800"/>
              <a:t>opcional</a:t>
            </a:r>
            <a:r>
              <a:rPr lang="pt-BR" sz="1800"/>
              <a: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Participação</a:t>
            </a:r>
            <a:endParaRPr sz="2440"/>
          </a:p>
        </p:txBody>
      </p:sp>
      <p:sp>
        <p:nvSpPr>
          <p:cNvPr id="244" name="Google Shape;244;p36"/>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200"/>
              </a:spcAft>
              <a:buNone/>
            </a:pPr>
            <a:r>
              <a:rPr lang="pt-BR" sz="1800"/>
              <a:t>Se o valor </a:t>
            </a:r>
            <a:r>
              <a:rPr i="1" lang="pt-BR" sz="1800"/>
              <a:t>mínimo da multiplicidade</a:t>
            </a:r>
            <a:r>
              <a:rPr b="1" lang="pt-BR" sz="1800"/>
              <a:t> </a:t>
            </a:r>
            <a:r>
              <a:rPr lang="pt-BR" sz="1800"/>
              <a:t>de uma associação </a:t>
            </a:r>
            <a:r>
              <a:rPr i="1" lang="pt-BR" sz="1800"/>
              <a:t>é igual a 1 (um)</a:t>
            </a:r>
            <a:r>
              <a:rPr lang="pt-BR" sz="1800"/>
              <a:t>, significa que a participação é </a:t>
            </a:r>
            <a:r>
              <a:rPr b="1" lang="pt-BR" sz="1800"/>
              <a:t>obrigatória</a:t>
            </a:r>
            <a:r>
              <a:rPr lang="pt-BR" sz="1800"/>
              <a:t>. Caso contrário, a participação é </a:t>
            </a:r>
            <a:r>
              <a:rPr b="1" lang="pt-BR" sz="1800"/>
              <a:t>opcional.</a:t>
            </a:r>
            <a:endParaRPr b="1" sz="1800"/>
          </a:p>
        </p:txBody>
      </p:sp>
      <p:pic>
        <p:nvPicPr>
          <p:cNvPr id="245" name="Google Shape;245;p36"/>
          <p:cNvPicPr preferRelativeResize="0"/>
          <p:nvPr/>
        </p:nvPicPr>
        <p:blipFill>
          <a:blip r:embed="rId3">
            <a:alphaModFix/>
          </a:blip>
          <a:stretch>
            <a:fillRect/>
          </a:stretch>
        </p:blipFill>
        <p:spPr>
          <a:xfrm>
            <a:off x="1028100" y="3076575"/>
            <a:ext cx="7091401" cy="1919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Participação</a:t>
            </a:r>
            <a:endParaRPr sz="2440"/>
          </a:p>
        </p:txBody>
      </p:sp>
      <p:sp>
        <p:nvSpPr>
          <p:cNvPr id="251" name="Google Shape;251;p37"/>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200"/>
              </a:spcAft>
              <a:buNone/>
            </a:pPr>
            <a:r>
              <a:rPr lang="pt-BR" sz="1800"/>
              <a:t>Se o valor </a:t>
            </a:r>
            <a:r>
              <a:rPr i="1" lang="pt-BR" sz="1800"/>
              <a:t>mínimo da multiplicidade</a:t>
            </a:r>
            <a:r>
              <a:rPr b="1" lang="pt-BR" sz="1800"/>
              <a:t> </a:t>
            </a:r>
            <a:r>
              <a:rPr lang="pt-BR" sz="1800"/>
              <a:t>de uma associação </a:t>
            </a:r>
            <a:r>
              <a:rPr i="1" lang="pt-BR" sz="1800"/>
              <a:t>é igual a 1 (um)</a:t>
            </a:r>
            <a:r>
              <a:rPr lang="pt-BR" sz="1800"/>
              <a:t>, significa que a participação é </a:t>
            </a:r>
            <a:r>
              <a:rPr b="1" lang="pt-BR" sz="1800"/>
              <a:t>obrigatória</a:t>
            </a:r>
            <a:r>
              <a:rPr lang="pt-BR" sz="1800"/>
              <a:t>. Caso contrário, a participação é </a:t>
            </a:r>
            <a:r>
              <a:rPr b="1" lang="pt-BR" sz="1800"/>
              <a:t>opcional.</a:t>
            </a:r>
            <a:endParaRPr b="1" sz="1800"/>
          </a:p>
        </p:txBody>
      </p:sp>
      <p:pic>
        <p:nvPicPr>
          <p:cNvPr id="252" name="Google Shape;252;p37"/>
          <p:cNvPicPr preferRelativeResize="0"/>
          <p:nvPr/>
        </p:nvPicPr>
        <p:blipFill>
          <a:blip r:embed="rId3">
            <a:alphaModFix/>
          </a:blip>
          <a:stretch>
            <a:fillRect/>
          </a:stretch>
        </p:blipFill>
        <p:spPr>
          <a:xfrm>
            <a:off x="1028100" y="3076575"/>
            <a:ext cx="7091401" cy="1919125"/>
          </a:xfrm>
          <a:prstGeom prst="rect">
            <a:avLst/>
          </a:prstGeom>
          <a:noFill/>
          <a:ln>
            <a:noFill/>
          </a:ln>
        </p:spPr>
      </p:pic>
      <p:sp>
        <p:nvSpPr>
          <p:cNvPr id="253" name="Google Shape;253;p37"/>
          <p:cNvSpPr/>
          <p:nvPr/>
        </p:nvSpPr>
        <p:spPr>
          <a:xfrm>
            <a:off x="2129750" y="3446875"/>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4174025" y="3076575"/>
            <a:ext cx="1458600" cy="535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txBox="1"/>
          <p:nvPr/>
        </p:nvSpPr>
        <p:spPr>
          <a:xfrm>
            <a:off x="2525075" y="2831275"/>
            <a:ext cx="145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latin typeface="Lato"/>
                <a:ea typeface="Lato"/>
                <a:cs typeface="Lato"/>
                <a:sym typeface="Lato"/>
              </a:rPr>
              <a:t>PARTICIPAÇÃO</a:t>
            </a:r>
            <a:endParaRPr b="1">
              <a:latin typeface="Lato"/>
              <a:ea typeface="Lato"/>
              <a:cs typeface="Lato"/>
              <a:sym typeface="Lato"/>
            </a:endParaRPr>
          </a:p>
          <a:p>
            <a:pPr indent="0" lvl="0" marL="0" rtl="0" algn="l">
              <a:spcBef>
                <a:spcPts val="0"/>
              </a:spcBef>
              <a:spcAft>
                <a:spcPts val="0"/>
              </a:spcAft>
              <a:buNone/>
            </a:pPr>
            <a:r>
              <a:rPr b="1" lang="pt-BR">
                <a:latin typeface="Lato"/>
                <a:ea typeface="Lato"/>
                <a:cs typeface="Lato"/>
                <a:sym typeface="Lato"/>
              </a:rPr>
              <a:t>OBRIGATÓRIA</a:t>
            </a:r>
            <a:endParaRPr b="1">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Participação</a:t>
            </a:r>
            <a:endParaRPr sz="2440"/>
          </a:p>
        </p:txBody>
      </p:sp>
      <p:sp>
        <p:nvSpPr>
          <p:cNvPr id="261" name="Google Shape;261;p38"/>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200"/>
              </a:spcAft>
              <a:buNone/>
            </a:pPr>
            <a:r>
              <a:rPr lang="pt-BR" sz="1800"/>
              <a:t>Se o valor </a:t>
            </a:r>
            <a:r>
              <a:rPr i="1" lang="pt-BR" sz="1800"/>
              <a:t>mínimo da multiplicidade</a:t>
            </a:r>
            <a:r>
              <a:rPr b="1" lang="pt-BR" sz="1800"/>
              <a:t> </a:t>
            </a:r>
            <a:r>
              <a:rPr lang="pt-BR" sz="1800"/>
              <a:t>de uma associação </a:t>
            </a:r>
            <a:r>
              <a:rPr i="1" lang="pt-BR" sz="1800"/>
              <a:t>é igual a 1 (um)</a:t>
            </a:r>
            <a:r>
              <a:rPr lang="pt-BR" sz="1800"/>
              <a:t>, significa que a participação é </a:t>
            </a:r>
            <a:r>
              <a:rPr b="1" lang="pt-BR" sz="1800"/>
              <a:t>obrigatória</a:t>
            </a:r>
            <a:r>
              <a:rPr lang="pt-BR" sz="1800"/>
              <a:t>. Caso contrário, a participação é </a:t>
            </a:r>
            <a:r>
              <a:rPr b="1" lang="pt-BR" sz="1800"/>
              <a:t>opcional.</a:t>
            </a:r>
            <a:endParaRPr b="1" sz="1800"/>
          </a:p>
        </p:txBody>
      </p:sp>
      <p:pic>
        <p:nvPicPr>
          <p:cNvPr id="262" name="Google Shape;262;p38"/>
          <p:cNvPicPr preferRelativeResize="0"/>
          <p:nvPr/>
        </p:nvPicPr>
        <p:blipFill>
          <a:blip r:embed="rId3">
            <a:alphaModFix/>
          </a:blip>
          <a:stretch>
            <a:fillRect/>
          </a:stretch>
        </p:blipFill>
        <p:spPr>
          <a:xfrm>
            <a:off x="1028100" y="3076575"/>
            <a:ext cx="7091401" cy="1919125"/>
          </a:xfrm>
          <a:prstGeom prst="rect">
            <a:avLst/>
          </a:prstGeom>
          <a:noFill/>
          <a:ln>
            <a:noFill/>
          </a:ln>
        </p:spPr>
      </p:pic>
      <p:sp>
        <p:nvSpPr>
          <p:cNvPr id="263" name="Google Shape;263;p38"/>
          <p:cNvSpPr/>
          <p:nvPr/>
        </p:nvSpPr>
        <p:spPr>
          <a:xfrm>
            <a:off x="3669800" y="3447575"/>
            <a:ext cx="295500" cy="339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841025" y="3120475"/>
            <a:ext cx="1458600" cy="535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txBox="1"/>
          <p:nvPr/>
        </p:nvSpPr>
        <p:spPr>
          <a:xfrm>
            <a:off x="2354500" y="2773050"/>
            <a:ext cx="145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latin typeface="Lato"/>
                <a:ea typeface="Lato"/>
                <a:cs typeface="Lato"/>
                <a:sym typeface="Lato"/>
              </a:rPr>
              <a:t>PARTICIPAÇÃO</a:t>
            </a:r>
            <a:endParaRPr b="1">
              <a:latin typeface="Lato"/>
              <a:ea typeface="Lato"/>
              <a:cs typeface="Lato"/>
              <a:sym typeface="Lato"/>
            </a:endParaRPr>
          </a:p>
          <a:p>
            <a:pPr indent="0" lvl="0" marL="0" rtl="0" algn="l">
              <a:spcBef>
                <a:spcPts val="0"/>
              </a:spcBef>
              <a:spcAft>
                <a:spcPts val="0"/>
              </a:spcAft>
              <a:buNone/>
            </a:pPr>
            <a:r>
              <a:rPr b="1" lang="pt-BR">
                <a:latin typeface="Lato"/>
                <a:ea typeface="Lato"/>
                <a:cs typeface="Lato"/>
                <a:sym typeface="Lato"/>
              </a:rPr>
              <a:t>OPCIONAL</a:t>
            </a:r>
            <a:endParaRPr b="1">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Nome de </a:t>
            </a:r>
            <a:r>
              <a:rPr lang="pt-BR" sz="2440"/>
              <a:t>associação,</a:t>
            </a:r>
            <a:r>
              <a:rPr lang="pt-BR" sz="2440"/>
              <a:t> direção de leitura e papéis</a:t>
            </a:r>
            <a:endParaRPr sz="2440"/>
          </a:p>
        </p:txBody>
      </p:sp>
      <p:sp>
        <p:nvSpPr>
          <p:cNvPr id="271" name="Google Shape;271;p39"/>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 UML define três recursos de notação:</a:t>
            </a:r>
            <a:r>
              <a:rPr b="1" lang="pt-BR" sz="1800"/>
              <a:t> nome de associação, direção de leitura e papel. </a:t>
            </a:r>
            <a:endParaRPr sz="1800"/>
          </a:p>
        </p:txBody>
      </p:sp>
      <p:pic>
        <p:nvPicPr>
          <p:cNvPr id="272" name="Google Shape;272;p39"/>
          <p:cNvPicPr preferRelativeResize="0"/>
          <p:nvPr/>
        </p:nvPicPr>
        <p:blipFill>
          <a:blip r:embed="rId3">
            <a:alphaModFix/>
          </a:blip>
          <a:stretch>
            <a:fillRect/>
          </a:stretch>
        </p:blipFill>
        <p:spPr>
          <a:xfrm>
            <a:off x="1478950" y="3199550"/>
            <a:ext cx="6189699" cy="1742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Nome de associação, direção de leitura e papéis</a:t>
            </a:r>
            <a:endParaRPr sz="2440"/>
          </a:p>
        </p:txBody>
      </p:sp>
      <p:sp>
        <p:nvSpPr>
          <p:cNvPr id="278" name="Google Shape;278;p40"/>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O </a:t>
            </a:r>
            <a:r>
              <a:rPr b="1" lang="pt-BR" sz="1800"/>
              <a:t>nome da associação </a:t>
            </a:r>
            <a:r>
              <a:rPr lang="pt-BR" sz="1800"/>
              <a:t>é posicionado na linha da associação, a meio caminho das classes envolvidas.</a:t>
            </a:r>
            <a:endParaRPr sz="1800"/>
          </a:p>
        </p:txBody>
      </p:sp>
      <p:pic>
        <p:nvPicPr>
          <p:cNvPr id="279" name="Google Shape;279;p40"/>
          <p:cNvPicPr preferRelativeResize="0"/>
          <p:nvPr/>
        </p:nvPicPr>
        <p:blipFill>
          <a:blip r:embed="rId3">
            <a:alphaModFix/>
          </a:blip>
          <a:stretch>
            <a:fillRect/>
          </a:stretch>
        </p:blipFill>
        <p:spPr>
          <a:xfrm>
            <a:off x="1478950" y="3199550"/>
            <a:ext cx="6189699" cy="1742950"/>
          </a:xfrm>
          <a:prstGeom prst="rect">
            <a:avLst/>
          </a:prstGeom>
          <a:noFill/>
          <a:ln>
            <a:noFill/>
          </a:ln>
        </p:spPr>
      </p:pic>
      <p:sp>
        <p:nvSpPr>
          <p:cNvPr id="280" name="Google Shape;280;p40"/>
          <p:cNvSpPr/>
          <p:nvPr/>
        </p:nvSpPr>
        <p:spPr>
          <a:xfrm>
            <a:off x="3208650" y="3175825"/>
            <a:ext cx="740700" cy="424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4203450" y="4368750"/>
            <a:ext cx="798300" cy="2664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Nome de associação, direção de leitura e papéis</a:t>
            </a:r>
            <a:endParaRPr sz="2440"/>
          </a:p>
        </p:txBody>
      </p:sp>
      <p:sp>
        <p:nvSpPr>
          <p:cNvPr id="287" name="Google Shape;287;p41"/>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 </a:t>
            </a:r>
            <a:r>
              <a:rPr b="1" lang="pt-BR" sz="1800"/>
              <a:t>direção </a:t>
            </a:r>
            <a:r>
              <a:rPr lang="pt-BR" sz="1800"/>
              <a:t>de leitura indica como a associação deve ser lida. Essa direção é representada por um </a:t>
            </a:r>
            <a:r>
              <a:rPr b="1" lang="pt-BR" sz="1800"/>
              <a:t>pequeno triângulo </a:t>
            </a:r>
            <a:r>
              <a:rPr lang="pt-BR" sz="1800"/>
              <a:t>posicionado próximo a um dos lados do nome da associação.</a:t>
            </a:r>
            <a:endParaRPr sz="1800"/>
          </a:p>
        </p:txBody>
      </p:sp>
      <p:pic>
        <p:nvPicPr>
          <p:cNvPr id="288" name="Google Shape;288;p41"/>
          <p:cNvPicPr preferRelativeResize="0"/>
          <p:nvPr/>
        </p:nvPicPr>
        <p:blipFill>
          <a:blip r:embed="rId3">
            <a:alphaModFix/>
          </a:blip>
          <a:stretch>
            <a:fillRect/>
          </a:stretch>
        </p:blipFill>
        <p:spPr>
          <a:xfrm>
            <a:off x="1478950" y="3199550"/>
            <a:ext cx="6189699" cy="1742950"/>
          </a:xfrm>
          <a:prstGeom prst="rect">
            <a:avLst/>
          </a:prstGeom>
          <a:noFill/>
          <a:ln>
            <a:noFill/>
          </a:ln>
        </p:spPr>
      </p:pic>
      <p:sp>
        <p:nvSpPr>
          <p:cNvPr id="289" name="Google Shape;289;p41"/>
          <p:cNvSpPr/>
          <p:nvPr/>
        </p:nvSpPr>
        <p:spPr>
          <a:xfrm>
            <a:off x="5668075" y="3175825"/>
            <a:ext cx="740700" cy="424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p:nvPr/>
        </p:nvSpPr>
        <p:spPr>
          <a:xfrm>
            <a:off x="4969150" y="4380575"/>
            <a:ext cx="221700" cy="2544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a:t>
            </a:r>
            <a:endParaRPr sz="2440"/>
          </a:p>
        </p:txBody>
      </p:sp>
      <p:sp>
        <p:nvSpPr>
          <p:cNvPr id="99" name="Google Shape;99;p15"/>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0"/>
              </a:spcAft>
              <a:buNone/>
            </a:pPr>
            <a:r>
              <a:rPr lang="pt-BR" sz="1800"/>
              <a:t>Uma classe é representada por uma “caixa” com, no máximo, três compartimentos exibidos.</a:t>
            </a:r>
            <a:endParaRPr sz="1800"/>
          </a:p>
          <a:p>
            <a:pPr indent="-342900" lvl="0" marL="457200" rtl="0" algn="just">
              <a:spcBef>
                <a:spcPts val="1200"/>
              </a:spcBef>
              <a:spcAft>
                <a:spcPts val="0"/>
              </a:spcAft>
              <a:buSzPts val="1800"/>
              <a:buChar char="●"/>
            </a:pPr>
            <a:r>
              <a:rPr lang="pt-BR" sz="1800"/>
              <a:t>No primeiro compartimento (de cima para baixo) é exibido o seu nome.</a:t>
            </a:r>
            <a:endParaRPr sz="1800"/>
          </a:p>
          <a:p>
            <a:pPr indent="-342900" lvl="0" marL="457200" rtl="0" algn="just">
              <a:spcBef>
                <a:spcPts val="0"/>
              </a:spcBef>
              <a:spcAft>
                <a:spcPts val="0"/>
              </a:spcAft>
              <a:buSzPts val="1800"/>
              <a:buChar char="●"/>
            </a:pPr>
            <a:r>
              <a:rPr lang="pt-BR" sz="1800"/>
              <a:t>No segundo compartimento, são declarados os atributos que correspondem às informações que um objeto armazena.</a:t>
            </a:r>
            <a:endParaRPr sz="1800"/>
          </a:p>
          <a:p>
            <a:pPr indent="-342900" lvl="0" marL="457200" rtl="0" algn="just">
              <a:spcBef>
                <a:spcPts val="0"/>
              </a:spcBef>
              <a:spcAft>
                <a:spcPts val="0"/>
              </a:spcAft>
              <a:buSzPts val="1800"/>
              <a:buChar char="●"/>
            </a:pPr>
            <a:r>
              <a:rPr lang="pt-BR" sz="1800"/>
              <a:t>No terceiro compartimento, são declaradas as operações, que correspondem às ações que um objeto sabe realizar.</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Nome de associação, direção de leitura e papéis</a:t>
            </a:r>
            <a:endParaRPr sz="2440"/>
          </a:p>
        </p:txBody>
      </p:sp>
      <p:sp>
        <p:nvSpPr>
          <p:cNvPr id="296" name="Google Shape;296;p42"/>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Uma característica complementar à utilização de nomes e de direções de leitura é a indicação de </a:t>
            </a:r>
            <a:r>
              <a:rPr b="1" lang="pt-BR" sz="1800"/>
              <a:t>papéis</a:t>
            </a:r>
            <a:r>
              <a:rPr lang="pt-BR" sz="1800"/>
              <a:t> (</a:t>
            </a:r>
            <a:r>
              <a:rPr i="1" lang="pt-BR" sz="1800"/>
              <a:t>roles</a:t>
            </a:r>
            <a:r>
              <a:rPr lang="pt-BR" sz="1800"/>
              <a:t>) para cada uma das classes participantes em uma associação.</a:t>
            </a:r>
            <a:endParaRPr sz="1800"/>
          </a:p>
        </p:txBody>
      </p:sp>
      <p:pic>
        <p:nvPicPr>
          <p:cNvPr id="297" name="Google Shape;297;p42"/>
          <p:cNvPicPr preferRelativeResize="0"/>
          <p:nvPr/>
        </p:nvPicPr>
        <p:blipFill>
          <a:blip r:embed="rId3">
            <a:alphaModFix/>
          </a:blip>
          <a:stretch>
            <a:fillRect/>
          </a:stretch>
        </p:blipFill>
        <p:spPr>
          <a:xfrm>
            <a:off x="1478950" y="3199550"/>
            <a:ext cx="6189699" cy="1742950"/>
          </a:xfrm>
          <a:prstGeom prst="rect">
            <a:avLst/>
          </a:prstGeom>
          <a:noFill/>
          <a:ln>
            <a:noFill/>
          </a:ln>
        </p:spPr>
      </p:pic>
      <p:sp>
        <p:nvSpPr>
          <p:cNvPr id="298" name="Google Shape;298;p42"/>
          <p:cNvSpPr/>
          <p:nvPr/>
        </p:nvSpPr>
        <p:spPr>
          <a:xfrm>
            <a:off x="1293150" y="3258575"/>
            <a:ext cx="740700" cy="424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2"/>
          <p:cNvSpPr/>
          <p:nvPr/>
        </p:nvSpPr>
        <p:spPr>
          <a:xfrm>
            <a:off x="2722575" y="4256700"/>
            <a:ext cx="942900" cy="295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2"/>
          <p:cNvSpPr/>
          <p:nvPr/>
        </p:nvSpPr>
        <p:spPr>
          <a:xfrm>
            <a:off x="6837350" y="3742050"/>
            <a:ext cx="740700" cy="424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2"/>
          <p:cNvSpPr/>
          <p:nvPr/>
        </p:nvSpPr>
        <p:spPr>
          <a:xfrm>
            <a:off x="5547225" y="4256700"/>
            <a:ext cx="942900" cy="295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Nome de associação, direção de leitura e papéis</a:t>
            </a:r>
            <a:endParaRPr sz="2440"/>
          </a:p>
        </p:txBody>
      </p:sp>
      <p:sp>
        <p:nvSpPr>
          <p:cNvPr id="307" name="Google Shape;307;p43"/>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Exemplo, considere duas classes: </a:t>
            </a:r>
            <a:r>
              <a:rPr b="1" lang="pt-BR" sz="1800"/>
              <a:t>Empregado</a:t>
            </a:r>
            <a:r>
              <a:rPr lang="pt-BR" sz="1800"/>
              <a:t> e </a:t>
            </a:r>
            <a:r>
              <a:rPr b="1" lang="pt-BR" sz="1800"/>
              <a:t>Departamento</a:t>
            </a:r>
            <a:r>
              <a:rPr lang="pt-BR" sz="1800"/>
              <a:t>. Considerando, ainda, que um departamento precisa saber quais são os seus empregados e quem é o seu gerente.</a:t>
            </a:r>
            <a:endParaRPr sz="1800"/>
          </a:p>
        </p:txBody>
      </p:sp>
      <p:pic>
        <p:nvPicPr>
          <p:cNvPr id="308" name="Google Shape;308;p43"/>
          <p:cNvPicPr preferRelativeResize="0"/>
          <p:nvPr/>
        </p:nvPicPr>
        <p:blipFill>
          <a:blip r:embed="rId3">
            <a:alphaModFix/>
          </a:blip>
          <a:stretch>
            <a:fillRect/>
          </a:stretch>
        </p:blipFill>
        <p:spPr>
          <a:xfrm>
            <a:off x="1276475" y="3285825"/>
            <a:ext cx="6689250" cy="1621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Nome de associação, direção de leitura e papéis</a:t>
            </a:r>
            <a:endParaRPr sz="2440"/>
          </a:p>
        </p:txBody>
      </p:sp>
      <p:sp>
        <p:nvSpPr>
          <p:cNvPr id="314" name="Google Shape;314;p44"/>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sz="1800"/>
              <a:t>O nome da associação deve ser simples e exprimir o significado da mesma. É preferível não nomear associações com usar nomes vagos ou óbvios demais.</a:t>
            </a:r>
            <a:endParaRPr sz="1800"/>
          </a:p>
          <a:p>
            <a:pPr indent="457200" lvl="0" marL="0" rtl="0" algn="just">
              <a:spcBef>
                <a:spcPts val="1200"/>
              </a:spcBef>
              <a:spcAft>
                <a:spcPts val="0"/>
              </a:spcAft>
              <a:buNone/>
            </a:pPr>
            <a:r>
              <a:rPr lang="pt-BR" sz="1800"/>
              <a:t>O mesmo vale para os papéis: em situações em que o significado da associação for intuitivo, a utilização de papéis só serve para “carregar” o diagrama. </a:t>
            </a:r>
            <a:endParaRPr sz="1800"/>
          </a:p>
          <a:p>
            <a:pPr indent="457200" lvl="0" marL="0" rtl="0" algn="ctr">
              <a:spcBef>
                <a:spcPts val="1200"/>
              </a:spcBef>
              <a:spcAft>
                <a:spcPts val="1200"/>
              </a:spcAft>
              <a:buNone/>
            </a:pPr>
            <a:r>
              <a:rPr b="1" lang="pt-BR" sz="1800"/>
              <a:t>O ponto é tentar equilibrar clareza e concisão.</a:t>
            </a:r>
            <a:endParaRPr b="1"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20" name="Google Shape;320;p45"/>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0"/>
              </a:spcAft>
              <a:buNone/>
            </a:pPr>
            <a:r>
              <a:rPr b="1" lang="pt-BR" sz="1800"/>
              <a:t>Classes associativas</a:t>
            </a:r>
            <a:r>
              <a:rPr lang="pt-BR" sz="1800"/>
              <a:t> são classes que estão ligadas a associações, em vez de estarem ligadas a outras classes. São também chamadas de classes de associação.</a:t>
            </a:r>
            <a:endParaRPr sz="1800"/>
          </a:p>
          <a:p>
            <a:pPr indent="457200" lvl="0" marL="0" rtl="0" algn="just">
              <a:spcBef>
                <a:spcPts val="1200"/>
              </a:spcBef>
              <a:spcAft>
                <a:spcPts val="1200"/>
              </a:spcAft>
              <a:buNone/>
            </a:pPr>
            <a:r>
              <a:rPr lang="pt-BR" sz="1800"/>
              <a:t>Esse tipo de classe normalmente aparece quando duas ou mais classes estão </a:t>
            </a:r>
            <a:r>
              <a:rPr lang="pt-BR" sz="1800"/>
              <a:t>associadas e é</a:t>
            </a:r>
            <a:r>
              <a:rPr lang="pt-BR" sz="1800"/>
              <a:t> necessário manter informações dessa associação.</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26" name="Google Shape;326;p46"/>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1200"/>
              </a:spcAft>
              <a:buNone/>
            </a:pPr>
            <a:r>
              <a:rPr lang="pt-BR" sz="1800"/>
              <a:t>Embora seja mais comum encontrar classes associativas ligadas a </a:t>
            </a:r>
            <a:r>
              <a:rPr b="1" lang="pt-BR" sz="1800"/>
              <a:t>associações de conectividade muitos para muitos</a:t>
            </a:r>
            <a:r>
              <a:rPr lang="pt-BR" sz="1800"/>
              <a:t>, uma classe associativa pode estar ligada a associações de qualquer conectividade.</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32" name="Google Shape;332;p47"/>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200"/>
              </a:spcAft>
              <a:buNone/>
            </a:pPr>
            <a:r>
              <a:rPr lang="pt-BR" sz="1800"/>
              <a:t>Na UML, uma classe associativa é representada pela mesma notação utilizada para uma classe comum. A diferença é que esta classe é ligada por uma linha tracejada a uma associação.</a:t>
            </a:r>
            <a:endParaRPr sz="1800"/>
          </a:p>
        </p:txBody>
      </p:sp>
      <p:pic>
        <p:nvPicPr>
          <p:cNvPr id="333" name="Google Shape;333;p47"/>
          <p:cNvPicPr preferRelativeResize="0"/>
          <p:nvPr/>
        </p:nvPicPr>
        <p:blipFill>
          <a:blip r:embed="rId3">
            <a:alphaModFix/>
          </a:blip>
          <a:stretch>
            <a:fillRect/>
          </a:stretch>
        </p:blipFill>
        <p:spPr>
          <a:xfrm>
            <a:off x="1572200" y="3102425"/>
            <a:ext cx="5999600" cy="1895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39" name="Google Shape;339;p48"/>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Como dica de modelagem, </a:t>
            </a:r>
            <a:r>
              <a:rPr b="1" lang="pt-BR" sz="1800"/>
              <a:t>não se deve nomear a linha da associação </a:t>
            </a:r>
            <a:r>
              <a:rPr lang="pt-BR" sz="1800"/>
              <a:t>de uma classe associativa.</a:t>
            </a:r>
            <a:endParaRPr sz="1800"/>
          </a:p>
        </p:txBody>
      </p:sp>
      <p:pic>
        <p:nvPicPr>
          <p:cNvPr id="340" name="Google Shape;340;p48"/>
          <p:cNvPicPr preferRelativeResize="0"/>
          <p:nvPr/>
        </p:nvPicPr>
        <p:blipFill>
          <a:blip r:embed="rId3">
            <a:alphaModFix/>
          </a:blip>
          <a:stretch>
            <a:fillRect/>
          </a:stretch>
        </p:blipFill>
        <p:spPr>
          <a:xfrm>
            <a:off x="1572200" y="3102425"/>
            <a:ext cx="5999600" cy="1895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46" name="Google Shape;346;p49"/>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Uma classe associativa pode participar de outros relacionamentos</a:t>
            </a:r>
            <a:endParaRPr sz="1800"/>
          </a:p>
        </p:txBody>
      </p:sp>
      <p:pic>
        <p:nvPicPr>
          <p:cNvPr id="347" name="Google Shape;347;p49"/>
          <p:cNvPicPr preferRelativeResize="0"/>
          <p:nvPr/>
        </p:nvPicPr>
        <p:blipFill>
          <a:blip r:embed="rId3">
            <a:alphaModFix/>
          </a:blip>
          <a:stretch>
            <a:fillRect/>
          </a:stretch>
        </p:blipFill>
        <p:spPr>
          <a:xfrm>
            <a:off x="1542650" y="2524450"/>
            <a:ext cx="6062300" cy="2533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53" name="Google Shape;353;p50"/>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Pelos exemplos anteriores, pode-se notar que uma classe associativa é um elemento </a:t>
            </a:r>
            <a:r>
              <a:rPr b="1" lang="pt-BR" sz="1800"/>
              <a:t>híbrido</a:t>
            </a:r>
            <a:r>
              <a:rPr lang="pt-BR" sz="1800"/>
              <a:t>: tem </a:t>
            </a:r>
            <a:r>
              <a:rPr b="1" lang="pt-BR" sz="1800"/>
              <a:t>características de uma classe</a:t>
            </a:r>
            <a:r>
              <a:rPr lang="pt-BR" sz="1800"/>
              <a:t>, mas t</a:t>
            </a:r>
            <a:r>
              <a:rPr b="1" lang="pt-BR" sz="1800"/>
              <a:t>ambém de uma associação</a:t>
            </a:r>
            <a:r>
              <a:rPr lang="pt-BR" sz="1800"/>
              <a: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59" name="Google Shape;359;p51"/>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Um diagrama de classes que contém uma classe associativa pode ser modificado para retirá-la, sem perda de informação no modelo em questão. Isso pode ser feito em dois passos:</a:t>
            </a:r>
            <a:endParaRPr sz="1800"/>
          </a:p>
          <a:p>
            <a:pPr indent="-342900" lvl="0" marL="457200" rtl="0" algn="just">
              <a:spcBef>
                <a:spcPts val="1200"/>
              </a:spcBef>
              <a:spcAft>
                <a:spcPts val="0"/>
              </a:spcAft>
              <a:buSzPts val="1800"/>
              <a:buAutoNum type="arabicPeriod"/>
            </a:pPr>
            <a:r>
              <a:rPr lang="pt-BR" sz="1800"/>
              <a:t>eliminação da associação correspondente à classe associativa;</a:t>
            </a:r>
            <a:endParaRPr sz="1800"/>
          </a:p>
          <a:p>
            <a:pPr indent="-342900" lvl="0" marL="457200" rtl="0" algn="just">
              <a:spcBef>
                <a:spcPts val="0"/>
              </a:spcBef>
              <a:spcAft>
                <a:spcPts val="0"/>
              </a:spcAft>
              <a:buSzPts val="1800"/>
              <a:buAutoNum type="arabicPeriod"/>
            </a:pPr>
            <a:r>
              <a:rPr lang="pt-BR" sz="1800"/>
              <a:t>criação de associações diretas desta última com as classes que antes eram conectadas pela associação eliminada no passo</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a:t>
            </a:r>
            <a:endParaRPr sz="2440"/>
          </a:p>
        </p:txBody>
      </p:sp>
      <p:sp>
        <p:nvSpPr>
          <p:cNvPr id="105" name="Google Shape;105;p16"/>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As possíveis notações da UML para representar classes são:</a:t>
            </a:r>
            <a:endParaRPr sz="1800"/>
          </a:p>
          <a:p>
            <a:pPr indent="457200" lvl="0" marL="0" rtl="0" algn="just">
              <a:spcBef>
                <a:spcPts val="1200"/>
              </a:spcBef>
              <a:spcAft>
                <a:spcPts val="0"/>
              </a:spcAft>
              <a:buNone/>
            </a:pPr>
            <a:r>
              <a:t/>
            </a:r>
            <a:endParaRPr sz="1800"/>
          </a:p>
          <a:p>
            <a:pPr indent="457200" lvl="0" marL="0" rtl="0" algn="just">
              <a:spcBef>
                <a:spcPts val="1200"/>
              </a:spcBef>
              <a:spcAft>
                <a:spcPts val="0"/>
              </a:spcAft>
              <a:buNone/>
            </a:pPr>
            <a:r>
              <a:t/>
            </a:r>
            <a:endParaRPr sz="1800"/>
          </a:p>
          <a:p>
            <a:pPr indent="457200" lvl="0" marL="0" rtl="0" algn="just">
              <a:spcBef>
                <a:spcPts val="1200"/>
              </a:spcBef>
              <a:spcAft>
                <a:spcPts val="0"/>
              </a:spcAft>
              <a:buNone/>
            </a:pPr>
            <a:r>
              <a:t/>
            </a:r>
            <a:endParaRPr sz="1800"/>
          </a:p>
          <a:p>
            <a:pPr indent="0" lvl="0" marL="0" rtl="0" algn="just">
              <a:spcBef>
                <a:spcPts val="1200"/>
              </a:spcBef>
              <a:spcAft>
                <a:spcPts val="0"/>
              </a:spcAft>
              <a:buNone/>
            </a:pPr>
            <a:r>
              <a:rPr lang="pt-BR" sz="1800"/>
              <a:t>O </a:t>
            </a:r>
            <a:r>
              <a:rPr lang="pt-BR" sz="1800"/>
              <a:t>grau de abstração desejado em certo momento do desenvolvimento do modelo de classes direciona a utilização de uma ou outra notação.</a:t>
            </a:r>
            <a:endParaRPr sz="1800"/>
          </a:p>
          <a:p>
            <a:pPr indent="457200" lvl="0" marL="0" rtl="0" algn="just">
              <a:spcBef>
                <a:spcPts val="1200"/>
              </a:spcBef>
              <a:spcAft>
                <a:spcPts val="1200"/>
              </a:spcAft>
              <a:buNone/>
            </a:pPr>
            <a:r>
              <a:t/>
            </a:r>
            <a:endParaRPr sz="1800"/>
          </a:p>
        </p:txBody>
      </p:sp>
      <p:pic>
        <p:nvPicPr>
          <p:cNvPr id="106" name="Google Shape;106;p16"/>
          <p:cNvPicPr preferRelativeResize="0"/>
          <p:nvPr/>
        </p:nvPicPr>
        <p:blipFill>
          <a:blip r:embed="rId3">
            <a:alphaModFix/>
          </a:blip>
          <a:stretch>
            <a:fillRect/>
          </a:stretch>
        </p:blipFill>
        <p:spPr>
          <a:xfrm>
            <a:off x="876963" y="2723050"/>
            <a:ext cx="7390075" cy="1149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65" name="Google Shape;365;p52"/>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pic>
        <p:nvPicPr>
          <p:cNvPr id="366" name="Google Shape;366;p52"/>
          <p:cNvPicPr preferRelativeResize="0"/>
          <p:nvPr/>
        </p:nvPicPr>
        <p:blipFill>
          <a:blip r:embed="rId3">
            <a:alphaModFix/>
          </a:blip>
          <a:stretch>
            <a:fillRect/>
          </a:stretch>
        </p:blipFill>
        <p:spPr>
          <a:xfrm>
            <a:off x="1574000" y="2440488"/>
            <a:ext cx="5999600" cy="1895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 associativas</a:t>
            </a:r>
            <a:endParaRPr sz="2440"/>
          </a:p>
        </p:txBody>
      </p:sp>
      <p:sp>
        <p:nvSpPr>
          <p:cNvPr id="372" name="Google Shape;372;p53"/>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pic>
        <p:nvPicPr>
          <p:cNvPr id="373" name="Google Shape;373;p53"/>
          <p:cNvPicPr preferRelativeResize="0"/>
          <p:nvPr/>
        </p:nvPicPr>
        <p:blipFill>
          <a:blip r:embed="rId3">
            <a:alphaModFix/>
          </a:blip>
          <a:stretch>
            <a:fillRect/>
          </a:stretch>
        </p:blipFill>
        <p:spPr>
          <a:xfrm>
            <a:off x="1572200" y="2772750"/>
            <a:ext cx="5999600" cy="100545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ternárias</a:t>
            </a:r>
            <a:endParaRPr sz="2440"/>
          </a:p>
        </p:txBody>
      </p:sp>
      <p:sp>
        <p:nvSpPr>
          <p:cNvPr id="379" name="Google Shape;379;p54"/>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Define-se o </a:t>
            </a:r>
            <a:r>
              <a:rPr b="1" lang="pt-BR" sz="1800"/>
              <a:t>grau</a:t>
            </a:r>
            <a:r>
              <a:rPr lang="pt-BR" sz="1800"/>
              <a:t> de uma associação como a q</a:t>
            </a:r>
            <a:r>
              <a:rPr b="1" lang="pt-BR" sz="1800"/>
              <a:t>uantidade de classes envolvidas na mesma</a:t>
            </a:r>
            <a:r>
              <a:rPr lang="pt-BR" sz="1800"/>
              <a:t>. Na maioria dos casos práticos de modelagem, as associações normalmente são binárias, ou seja, representam a ligação entre objetos de duas classes (tem grau igual a dois).</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ternárias</a:t>
            </a:r>
            <a:endParaRPr sz="2440"/>
          </a:p>
        </p:txBody>
      </p:sp>
      <p:sp>
        <p:nvSpPr>
          <p:cNvPr id="385" name="Google Shape;385;p55"/>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Quando o </a:t>
            </a:r>
            <a:r>
              <a:rPr b="1" lang="pt-BR" sz="1800"/>
              <a:t>grau</a:t>
            </a:r>
            <a:r>
              <a:rPr lang="pt-BR" sz="1800"/>
              <a:t> de uma associação é </a:t>
            </a:r>
            <a:r>
              <a:rPr b="1" lang="pt-BR" sz="1800"/>
              <a:t>igual a três</a:t>
            </a:r>
            <a:r>
              <a:rPr lang="pt-BR" sz="1800"/>
              <a:t>, dizemos que ela é </a:t>
            </a:r>
            <a:r>
              <a:rPr b="1" lang="pt-BR" sz="1800"/>
              <a:t>ternária</a:t>
            </a:r>
            <a:r>
              <a:rPr lang="pt-BR" sz="1800"/>
              <a:t>. Associações ternárias são necessárias quando é preciso associar </a:t>
            </a:r>
            <a:r>
              <a:rPr b="1" lang="pt-BR" sz="1800"/>
              <a:t>três objetos distintos.</a:t>
            </a:r>
            <a:endParaRPr b="1" sz="1800"/>
          </a:p>
        </p:txBody>
      </p:sp>
      <p:pic>
        <p:nvPicPr>
          <p:cNvPr id="386" name="Google Shape;386;p55"/>
          <p:cNvPicPr preferRelativeResize="0"/>
          <p:nvPr/>
        </p:nvPicPr>
        <p:blipFill>
          <a:blip r:embed="rId3">
            <a:alphaModFix/>
          </a:blip>
          <a:stretch>
            <a:fillRect/>
          </a:stretch>
        </p:blipFill>
        <p:spPr>
          <a:xfrm>
            <a:off x="2126113" y="3089375"/>
            <a:ext cx="4895375" cy="1888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ternárias</a:t>
            </a:r>
            <a:endParaRPr sz="2440"/>
          </a:p>
        </p:txBody>
      </p:sp>
      <p:sp>
        <p:nvSpPr>
          <p:cNvPr id="392" name="Google Shape;392;p56"/>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Um exemplo de associação ternária: Um </a:t>
            </a:r>
            <a:r>
              <a:rPr b="1" lang="pt-BR" sz="1800"/>
              <a:t>técnico</a:t>
            </a:r>
            <a:r>
              <a:rPr lang="pt-BR" sz="1800"/>
              <a:t> </a:t>
            </a:r>
            <a:r>
              <a:rPr lang="pt-BR" sz="1800">
                <a:solidFill>
                  <a:schemeClr val="dk1"/>
                </a:solidFill>
              </a:rPr>
              <a:t>utiliza</a:t>
            </a:r>
            <a:r>
              <a:rPr lang="pt-BR" sz="1800"/>
              <a:t> exatamente um </a:t>
            </a:r>
            <a:r>
              <a:rPr b="1" lang="pt-BR" sz="1800"/>
              <a:t>computador</a:t>
            </a:r>
            <a:r>
              <a:rPr lang="pt-BR" sz="1800"/>
              <a:t> para cada </a:t>
            </a:r>
            <a:r>
              <a:rPr b="1" lang="pt-BR" sz="1800"/>
              <a:t>projeto</a:t>
            </a:r>
            <a:r>
              <a:rPr lang="pt-BR" sz="1800"/>
              <a:t> em que trabalha. Cada computador pertence a um técnico para cada projeto.</a:t>
            </a:r>
            <a:endParaRPr sz="1800"/>
          </a:p>
        </p:txBody>
      </p:sp>
      <p:pic>
        <p:nvPicPr>
          <p:cNvPr id="393" name="Google Shape;393;p56"/>
          <p:cNvPicPr preferRelativeResize="0"/>
          <p:nvPr/>
        </p:nvPicPr>
        <p:blipFill>
          <a:blip r:embed="rId3">
            <a:alphaModFix/>
          </a:blip>
          <a:stretch>
            <a:fillRect/>
          </a:stretch>
        </p:blipFill>
        <p:spPr>
          <a:xfrm>
            <a:off x="2448000" y="3141025"/>
            <a:ext cx="4251600" cy="1931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ternárias</a:t>
            </a:r>
            <a:endParaRPr sz="2440"/>
          </a:p>
        </p:txBody>
      </p:sp>
      <p:sp>
        <p:nvSpPr>
          <p:cNvPr id="399" name="Google Shape;399;p57"/>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Outro exemplo de associação ternária. Desta vez, vê-se que cada </a:t>
            </a:r>
            <a:r>
              <a:rPr b="1" lang="pt-BR" sz="1800"/>
              <a:t>empregado</a:t>
            </a:r>
            <a:r>
              <a:rPr lang="pt-BR" sz="1800"/>
              <a:t> associado a um </a:t>
            </a:r>
            <a:r>
              <a:rPr b="1" lang="pt-BR" sz="1800"/>
              <a:t>projeto</a:t>
            </a:r>
            <a:r>
              <a:rPr lang="pt-BR" sz="1800"/>
              <a:t> </a:t>
            </a:r>
            <a:r>
              <a:rPr lang="pt-BR" sz="1800">
                <a:solidFill>
                  <a:schemeClr val="dk1"/>
                </a:solidFill>
              </a:rPr>
              <a:t>trabalha</a:t>
            </a:r>
            <a:r>
              <a:rPr lang="pt-BR" sz="1800"/>
              <a:t> exclusivamente em uma </a:t>
            </a:r>
            <a:r>
              <a:rPr b="1" lang="pt-BR" sz="1800"/>
              <a:t>localização</a:t>
            </a:r>
            <a:r>
              <a:rPr lang="pt-BR" sz="1800"/>
              <a:t>, mas pode estar em diferentes localizações em projetos diferentes.</a:t>
            </a:r>
            <a:endParaRPr sz="1800"/>
          </a:p>
        </p:txBody>
      </p:sp>
      <p:pic>
        <p:nvPicPr>
          <p:cNvPr id="400" name="Google Shape;400;p57"/>
          <p:cNvPicPr preferRelativeResize="0"/>
          <p:nvPr/>
        </p:nvPicPr>
        <p:blipFill>
          <a:blip r:embed="rId3">
            <a:alphaModFix/>
          </a:blip>
          <a:stretch>
            <a:fillRect/>
          </a:stretch>
        </p:blipFill>
        <p:spPr>
          <a:xfrm>
            <a:off x="2241200" y="3186450"/>
            <a:ext cx="4665200" cy="1868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ternárias</a:t>
            </a:r>
            <a:endParaRPr sz="2440"/>
          </a:p>
        </p:txBody>
      </p:sp>
      <p:sp>
        <p:nvSpPr>
          <p:cNvPr id="406" name="Google Shape;406;p58"/>
          <p:cNvSpPr txBox="1"/>
          <p:nvPr>
            <p:ph idx="1" type="body"/>
          </p:nvPr>
        </p:nvSpPr>
        <p:spPr>
          <a:xfrm>
            <a:off x="729450" y="2078875"/>
            <a:ext cx="46029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b="1" lang="pt-BR" sz="1800"/>
              <a:t>Classe associativa </a:t>
            </a:r>
            <a:r>
              <a:rPr lang="pt-BR" sz="1800"/>
              <a:t>e de </a:t>
            </a:r>
            <a:r>
              <a:rPr b="1" lang="pt-BR" sz="1800"/>
              <a:t>associação ternária</a:t>
            </a:r>
            <a:r>
              <a:rPr lang="pt-BR" sz="1800"/>
              <a:t> podem ser misturados no conceito de classe associativa ternária, no qual existe uma classe associativa ligada a uma associação ternária.</a:t>
            </a:r>
            <a:endParaRPr sz="1800"/>
          </a:p>
        </p:txBody>
      </p:sp>
      <p:pic>
        <p:nvPicPr>
          <p:cNvPr id="407" name="Google Shape;407;p58"/>
          <p:cNvPicPr preferRelativeResize="0"/>
          <p:nvPr/>
        </p:nvPicPr>
        <p:blipFill>
          <a:blip r:embed="rId3">
            <a:alphaModFix/>
          </a:blip>
          <a:stretch>
            <a:fillRect/>
          </a:stretch>
        </p:blipFill>
        <p:spPr>
          <a:xfrm>
            <a:off x="5332338" y="2005125"/>
            <a:ext cx="3724275" cy="29432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reflexivas</a:t>
            </a:r>
            <a:endParaRPr sz="2440"/>
          </a:p>
        </p:txBody>
      </p:sp>
      <p:sp>
        <p:nvSpPr>
          <p:cNvPr id="413" name="Google Shape;413;p59"/>
          <p:cNvSpPr txBox="1"/>
          <p:nvPr>
            <p:ph idx="1" type="body"/>
          </p:nvPr>
        </p:nvSpPr>
        <p:spPr>
          <a:xfrm>
            <a:off x="729450" y="2078875"/>
            <a:ext cx="76887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Uma associação reflexiva (também denominada </a:t>
            </a:r>
            <a:r>
              <a:rPr b="1" lang="pt-BR" sz="1800"/>
              <a:t>autoassociação</a:t>
            </a:r>
            <a:r>
              <a:rPr lang="pt-BR" sz="1800"/>
              <a:t>) liga objetos da mesma classe. Cada objeto tem um papel distinto nessa associação.</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reflexivas</a:t>
            </a:r>
            <a:endParaRPr sz="2440"/>
          </a:p>
        </p:txBody>
      </p:sp>
      <p:sp>
        <p:nvSpPr>
          <p:cNvPr id="419" name="Google Shape;419;p60"/>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Exemplo uma associação reflexiva entre objetos de Empregado. Nesse exemplo de uso de autoassociação, em que há objetos que assumem o papel de supervisor e outros que tomam para si o papel de supervisionado.</a:t>
            </a:r>
            <a:endParaRPr sz="1800"/>
          </a:p>
        </p:txBody>
      </p:sp>
      <p:pic>
        <p:nvPicPr>
          <p:cNvPr id="420" name="Google Shape;420;p60"/>
          <p:cNvPicPr preferRelativeResize="0"/>
          <p:nvPr/>
        </p:nvPicPr>
        <p:blipFill>
          <a:blip r:embed="rId3">
            <a:alphaModFix/>
          </a:blip>
          <a:stretch>
            <a:fillRect/>
          </a:stretch>
        </p:blipFill>
        <p:spPr>
          <a:xfrm>
            <a:off x="2781875" y="3171875"/>
            <a:ext cx="3580241" cy="18702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 reflexivas</a:t>
            </a:r>
            <a:endParaRPr sz="2440"/>
          </a:p>
        </p:txBody>
      </p:sp>
      <p:sp>
        <p:nvSpPr>
          <p:cNvPr id="426" name="Google Shape;426;p61"/>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Uma </a:t>
            </a:r>
            <a:r>
              <a:rPr b="1" lang="pt-BR" sz="1800"/>
              <a:t>associação reflexiva</a:t>
            </a:r>
            <a:r>
              <a:rPr lang="pt-BR" sz="1800"/>
              <a:t> não indica que um objeto se associa a ele próprio. Em vez disso, uma autoassociação indica que um objeto de uma classe se associa com outros objetos da mesma classe.</a:t>
            </a:r>
            <a:endParaRPr sz="1800"/>
          </a:p>
        </p:txBody>
      </p:sp>
      <p:pic>
        <p:nvPicPr>
          <p:cNvPr id="427" name="Google Shape;427;p61"/>
          <p:cNvPicPr preferRelativeResize="0"/>
          <p:nvPr/>
        </p:nvPicPr>
        <p:blipFill>
          <a:blip r:embed="rId3">
            <a:alphaModFix/>
          </a:blip>
          <a:stretch>
            <a:fillRect/>
          </a:stretch>
        </p:blipFill>
        <p:spPr>
          <a:xfrm>
            <a:off x="2781875" y="3171875"/>
            <a:ext cx="3580241" cy="187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a:t>
            </a:r>
            <a:endParaRPr sz="2440"/>
          </a:p>
        </p:txBody>
      </p:sp>
      <p:sp>
        <p:nvSpPr>
          <p:cNvPr id="112" name="Google Shape;112;p17"/>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Estruturalmente, uma classe é composta de</a:t>
            </a:r>
            <a:r>
              <a:rPr b="1" lang="pt-BR" sz="1800"/>
              <a:t> atributos</a:t>
            </a:r>
            <a:r>
              <a:rPr lang="pt-BR" sz="1800"/>
              <a:t> e de </a:t>
            </a:r>
            <a:r>
              <a:rPr b="1" lang="pt-BR" sz="1800"/>
              <a:t>operações</a:t>
            </a:r>
            <a:r>
              <a:rPr lang="pt-BR" sz="1800"/>
              <a:t>.</a:t>
            </a:r>
            <a:endParaRPr sz="1800"/>
          </a:p>
          <a:p>
            <a:pPr indent="-342900" lvl="0" marL="457200" rtl="0" algn="just">
              <a:spcBef>
                <a:spcPts val="1200"/>
              </a:spcBef>
              <a:spcAft>
                <a:spcPts val="0"/>
              </a:spcAft>
              <a:buSzPts val="1800"/>
              <a:buChar char="●"/>
            </a:pPr>
            <a:r>
              <a:rPr lang="pt-BR" sz="1800"/>
              <a:t>Os </a:t>
            </a:r>
            <a:r>
              <a:rPr b="1" lang="pt-BR" sz="1800"/>
              <a:t>atributos</a:t>
            </a:r>
            <a:r>
              <a:rPr lang="pt-BR" sz="1800"/>
              <a:t> correspondem à descrição dos dados armazenados pelos objetos de uma classe.</a:t>
            </a:r>
            <a:endParaRPr sz="1800"/>
          </a:p>
          <a:p>
            <a:pPr indent="-342900" lvl="1" marL="914400" rtl="0" algn="just">
              <a:spcBef>
                <a:spcPts val="0"/>
              </a:spcBef>
              <a:spcAft>
                <a:spcPts val="0"/>
              </a:spcAft>
              <a:buSzPts val="1800"/>
              <a:buChar char="○"/>
            </a:pPr>
            <a:r>
              <a:rPr lang="pt-BR" sz="1800"/>
              <a:t>A cada atributo de uma classe está associado um conjunto de valores que esse atributo pode assumir</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33" name="Google Shape;433;p62"/>
          <p:cNvSpPr txBox="1"/>
          <p:nvPr>
            <p:ph idx="1" type="body"/>
          </p:nvPr>
        </p:nvSpPr>
        <p:spPr>
          <a:xfrm>
            <a:off x="729450" y="2078875"/>
            <a:ext cx="76887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À toda associação, podemos atrelar uma </a:t>
            </a:r>
            <a:r>
              <a:rPr b="1" lang="pt-BR" sz="1800"/>
              <a:t>semântica</a:t>
            </a:r>
            <a:r>
              <a:rPr lang="pt-BR" sz="1800"/>
              <a:t>. A semântica de uma associação corresponde ao seu significado, ou seja, à natureza conceitual da relação que existe entre os objetos que participam daquela associação.</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39" name="Google Shape;439;p63"/>
          <p:cNvSpPr txBox="1"/>
          <p:nvPr>
            <p:ph idx="1" type="body"/>
          </p:nvPr>
        </p:nvSpPr>
        <p:spPr>
          <a:xfrm>
            <a:off x="729450" y="2078875"/>
            <a:ext cx="76887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De todos os significados diferentes que uma associação pode ter, há uma categoria especial de significados que representa relações </a:t>
            </a:r>
            <a:r>
              <a:rPr b="1" lang="pt-BR" sz="1800"/>
              <a:t>todo-parte</a:t>
            </a:r>
            <a:r>
              <a:rPr lang="pt-BR" sz="1800"/>
              <a:t>.</a:t>
            </a:r>
            <a:endParaRPr sz="1800"/>
          </a:p>
          <a:p>
            <a:pPr indent="0" lvl="0" marL="0" rtl="0" algn="just">
              <a:spcBef>
                <a:spcPts val="1200"/>
              </a:spcBef>
              <a:spcAft>
                <a:spcPts val="0"/>
              </a:spcAft>
              <a:buNone/>
            </a:pPr>
            <a:r>
              <a:rPr lang="pt-BR" sz="1800"/>
              <a:t>Esse tipo de relação entre dois objetos indica que um deles </a:t>
            </a:r>
            <a:r>
              <a:rPr b="1" lang="pt-BR" sz="1800"/>
              <a:t>está contido</a:t>
            </a:r>
            <a:r>
              <a:rPr lang="pt-BR" sz="1800"/>
              <a:t> no outro. Podemos também dizer que um objeto </a:t>
            </a:r>
            <a:r>
              <a:rPr b="1" lang="pt-BR" sz="1800"/>
              <a:t>contém o outro</a:t>
            </a:r>
            <a:r>
              <a:rPr lang="pt-BR" sz="1800"/>
              <a:t>.</a:t>
            </a:r>
            <a:endParaRPr sz="1800"/>
          </a:p>
          <a:p>
            <a:pPr indent="0" lvl="0" marL="0" rtl="0" algn="just">
              <a:spcBef>
                <a:spcPts val="1200"/>
              </a:spcBef>
              <a:spcAft>
                <a:spcPts val="1200"/>
              </a:spcAft>
              <a:buNone/>
            </a:pPr>
            <a:r>
              <a:rPr lang="pt-BR" sz="1800"/>
              <a:t>A UML define dois tipos de relacionamentos todo-parte, a </a:t>
            </a:r>
            <a:r>
              <a:rPr b="1" lang="pt-BR" sz="1800"/>
              <a:t>agregação</a:t>
            </a:r>
            <a:r>
              <a:rPr lang="pt-BR" sz="1800"/>
              <a:t> e a </a:t>
            </a:r>
            <a:r>
              <a:rPr b="1" lang="pt-BR" sz="1800"/>
              <a:t>composição</a:t>
            </a:r>
            <a:r>
              <a:rPr lang="pt-BR" sz="1800"/>
              <a:t>.</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45" name="Google Shape;445;p64"/>
          <p:cNvSpPr txBox="1"/>
          <p:nvPr>
            <p:ph idx="1" type="body"/>
          </p:nvPr>
        </p:nvSpPr>
        <p:spPr>
          <a:xfrm>
            <a:off x="729450" y="2078875"/>
            <a:ext cx="76887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Características particulares das </a:t>
            </a:r>
            <a:r>
              <a:rPr b="1" lang="pt-BR" sz="1800"/>
              <a:t>agregações</a:t>
            </a:r>
            <a:r>
              <a:rPr lang="pt-BR" sz="1800"/>
              <a:t> e </a:t>
            </a:r>
            <a:r>
              <a:rPr b="1" lang="pt-BR" sz="1800"/>
              <a:t>composições</a:t>
            </a:r>
            <a:r>
              <a:rPr lang="pt-BR" sz="1800"/>
              <a:t> que as diferem das associações simples:</a:t>
            </a:r>
            <a:endParaRPr sz="1800"/>
          </a:p>
          <a:p>
            <a:pPr indent="-342900" lvl="0" marL="457200" rtl="0" algn="just">
              <a:spcBef>
                <a:spcPts val="1200"/>
              </a:spcBef>
              <a:spcAft>
                <a:spcPts val="0"/>
              </a:spcAft>
              <a:buSzPts val="1800"/>
              <a:buChar char="●"/>
            </a:pPr>
            <a:r>
              <a:rPr lang="pt-BR" sz="1800"/>
              <a:t>Agregações/composições são assimétricas, no sentido de que, se um objeto A é parte de um objeto B, o objeto B não pode ser parte do objeto A.</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51" name="Google Shape;451;p65"/>
          <p:cNvSpPr txBox="1"/>
          <p:nvPr>
            <p:ph idx="1" type="body"/>
          </p:nvPr>
        </p:nvSpPr>
        <p:spPr>
          <a:xfrm>
            <a:off x="729450" y="2078875"/>
            <a:ext cx="76887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Características particulares das </a:t>
            </a:r>
            <a:r>
              <a:rPr b="1" lang="pt-BR" sz="1800"/>
              <a:t>agregações</a:t>
            </a:r>
            <a:r>
              <a:rPr lang="pt-BR" sz="1800"/>
              <a:t> e </a:t>
            </a:r>
            <a:r>
              <a:rPr b="1" lang="pt-BR" sz="1800"/>
              <a:t>composições</a:t>
            </a:r>
            <a:r>
              <a:rPr lang="pt-BR" sz="1800"/>
              <a:t> que as diferem das associações simples:</a:t>
            </a:r>
            <a:endParaRPr sz="1800"/>
          </a:p>
          <a:p>
            <a:pPr indent="-342900" lvl="0" marL="457200" rtl="0" algn="just">
              <a:spcBef>
                <a:spcPts val="1200"/>
              </a:spcBef>
              <a:spcAft>
                <a:spcPts val="0"/>
              </a:spcAft>
              <a:buSzPts val="1800"/>
              <a:buChar char="●"/>
            </a:pPr>
            <a:r>
              <a:rPr lang="pt-BR" sz="1800"/>
              <a:t>Agregações/composições propagam comportamento, de forma que um comportamento que se aplica a um todo automaticamente se aplica também às suas partes.</a:t>
            </a:r>
            <a:endParaRPr sz="1800"/>
          </a:p>
          <a:p>
            <a:pPr indent="0" lvl="0" marL="0" rtl="0" algn="just">
              <a:spcBef>
                <a:spcPts val="1200"/>
              </a:spcBef>
              <a:spcAft>
                <a:spcPts val="1200"/>
              </a:spcAft>
              <a:buNone/>
            </a:pPr>
            <a:r>
              <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57" name="Google Shape;457;p66"/>
          <p:cNvSpPr txBox="1"/>
          <p:nvPr>
            <p:ph idx="1" type="body"/>
          </p:nvPr>
        </p:nvSpPr>
        <p:spPr>
          <a:xfrm>
            <a:off x="729450" y="2078875"/>
            <a:ext cx="76887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Características particulares das </a:t>
            </a:r>
            <a:r>
              <a:rPr b="1" lang="pt-BR" sz="1800"/>
              <a:t>agregações</a:t>
            </a:r>
            <a:r>
              <a:rPr lang="pt-BR" sz="1800"/>
              <a:t> e </a:t>
            </a:r>
            <a:r>
              <a:rPr b="1" lang="pt-BR" sz="1800"/>
              <a:t>composições</a:t>
            </a:r>
            <a:r>
              <a:rPr lang="pt-BR" sz="1800"/>
              <a:t> que as diferem das associações simples:</a:t>
            </a:r>
            <a:endParaRPr sz="1800"/>
          </a:p>
          <a:p>
            <a:pPr indent="-342900" lvl="0" marL="457200" rtl="0" algn="just">
              <a:spcBef>
                <a:spcPts val="1200"/>
              </a:spcBef>
              <a:spcAft>
                <a:spcPts val="0"/>
              </a:spcAft>
              <a:buSzPts val="1800"/>
              <a:buChar char="●"/>
            </a:pPr>
            <a:r>
              <a:rPr lang="pt-BR" sz="1800"/>
              <a:t>Nas agregações/composições, as partes são normalmente criadas e destruídas pelo todo. Naclasse do objeto todo, são definidas operações para adicionar e remover as partes.</a:t>
            </a:r>
            <a:endParaRPr sz="1800"/>
          </a:p>
          <a:p>
            <a:pPr indent="0" lvl="0" marL="0" rtl="0" algn="just">
              <a:spcBef>
                <a:spcPts val="1200"/>
              </a:spcBef>
              <a:spcAft>
                <a:spcPts val="1200"/>
              </a:spcAft>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63" name="Google Shape;463;p67"/>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Uma </a:t>
            </a:r>
            <a:r>
              <a:rPr b="1" lang="pt-BR" sz="1800"/>
              <a:t>agregação</a:t>
            </a:r>
            <a:r>
              <a:rPr lang="pt-BR" sz="1800"/>
              <a:t> é representada como uma linha que conecta as classes relacionadas, com um </a:t>
            </a:r>
            <a:r>
              <a:rPr b="1" lang="pt-BR" sz="1800"/>
              <a:t>diamante (losango) branco</a:t>
            </a:r>
            <a:r>
              <a:rPr lang="pt-BR" sz="1800"/>
              <a:t> perto da classe que representa o todo</a:t>
            </a:r>
            <a:endParaRPr sz="1800"/>
          </a:p>
        </p:txBody>
      </p:sp>
      <p:pic>
        <p:nvPicPr>
          <p:cNvPr id="464" name="Google Shape;464;p67"/>
          <p:cNvPicPr preferRelativeResize="0"/>
          <p:nvPr/>
        </p:nvPicPr>
        <p:blipFill>
          <a:blip r:embed="rId3">
            <a:alphaModFix/>
          </a:blip>
          <a:stretch>
            <a:fillRect/>
          </a:stretch>
        </p:blipFill>
        <p:spPr>
          <a:xfrm>
            <a:off x="678388" y="3585650"/>
            <a:ext cx="7790825" cy="6457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70" name="Google Shape;470;p68"/>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Esse diagrama indica que uma </a:t>
            </a:r>
            <a:r>
              <a:rPr b="1" lang="pt-BR" sz="1800"/>
              <a:t>associação esportiva</a:t>
            </a:r>
            <a:r>
              <a:rPr lang="pt-BR" sz="1800"/>
              <a:t> é formada por diversas </a:t>
            </a:r>
            <a:r>
              <a:rPr b="1" lang="pt-BR" sz="1800"/>
              <a:t>equipes</a:t>
            </a:r>
            <a:r>
              <a:rPr lang="pt-BR" sz="1800"/>
              <a:t>. Cada uma delas é formada por </a:t>
            </a:r>
            <a:r>
              <a:rPr b="1" lang="pt-BR" sz="1800"/>
              <a:t>diversos jogadores</a:t>
            </a:r>
            <a:r>
              <a:rPr lang="pt-BR" sz="1800"/>
              <a:t>. Por outro lado, um jogador pode fazer parte de diversas equipes.</a:t>
            </a:r>
            <a:endParaRPr sz="1800"/>
          </a:p>
        </p:txBody>
      </p:sp>
      <p:pic>
        <p:nvPicPr>
          <p:cNvPr id="471" name="Google Shape;471;p68"/>
          <p:cNvPicPr preferRelativeResize="0"/>
          <p:nvPr/>
        </p:nvPicPr>
        <p:blipFill>
          <a:blip r:embed="rId3">
            <a:alphaModFix/>
          </a:blip>
          <a:stretch>
            <a:fillRect/>
          </a:stretch>
        </p:blipFill>
        <p:spPr>
          <a:xfrm>
            <a:off x="678388" y="3585650"/>
            <a:ext cx="7790825" cy="645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77" name="Google Shape;477;p69"/>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t>Na </a:t>
            </a:r>
            <a:r>
              <a:rPr b="1" lang="pt-BR" sz="1800"/>
              <a:t>agregação</a:t>
            </a:r>
            <a:r>
              <a:rPr lang="pt-BR" sz="1800"/>
              <a:t>, a </a:t>
            </a:r>
            <a:r>
              <a:rPr b="1" lang="pt-BR" sz="1800"/>
              <a:t>destruição</a:t>
            </a:r>
            <a:r>
              <a:rPr lang="pt-BR" sz="1800"/>
              <a:t> de um objeto todo </a:t>
            </a:r>
            <a:r>
              <a:rPr b="1" lang="pt-BR" sz="1800"/>
              <a:t>não implica necessariamente</a:t>
            </a:r>
            <a:r>
              <a:rPr lang="pt-BR" sz="1800"/>
              <a:t> a destruição do objeto parte. Por exemplo. Se uma das equipes das quais um jogador é membro for extinta por algum motivo, ele ainda poderá continuar membro de outras equipes.</a:t>
            </a:r>
            <a:endParaRPr sz="1800"/>
          </a:p>
          <a:p>
            <a:pPr indent="0" lvl="0" marL="0" rtl="0" algn="just">
              <a:spcBef>
                <a:spcPts val="1200"/>
              </a:spcBef>
              <a:spcAft>
                <a:spcPts val="0"/>
              </a:spcAft>
              <a:buNone/>
            </a:pPr>
            <a:r>
              <a:t/>
            </a:r>
            <a:endParaRPr sz="1800"/>
          </a:p>
          <a:p>
            <a:pPr indent="0" lvl="0" marL="0" rtl="0" algn="just">
              <a:spcBef>
                <a:spcPts val="1200"/>
              </a:spcBef>
              <a:spcAft>
                <a:spcPts val="1200"/>
              </a:spcAft>
              <a:buNone/>
            </a:pPr>
            <a:r>
              <a:t/>
            </a:r>
            <a:endParaRPr sz="1800"/>
          </a:p>
        </p:txBody>
      </p:sp>
      <p:pic>
        <p:nvPicPr>
          <p:cNvPr id="478" name="Google Shape;478;p69"/>
          <p:cNvPicPr preferRelativeResize="0"/>
          <p:nvPr/>
        </p:nvPicPr>
        <p:blipFill>
          <a:blip r:embed="rId3">
            <a:alphaModFix/>
          </a:blip>
          <a:stretch>
            <a:fillRect/>
          </a:stretch>
        </p:blipFill>
        <p:spPr>
          <a:xfrm>
            <a:off x="729438" y="3725000"/>
            <a:ext cx="7790825" cy="6457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84" name="Google Shape;484;p70"/>
          <p:cNvSpPr txBox="1"/>
          <p:nvPr>
            <p:ph idx="1" type="body"/>
          </p:nvPr>
        </p:nvSpPr>
        <p:spPr>
          <a:xfrm>
            <a:off x="729450" y="2078875"/>
            <a:ext cx="46800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Uma </a:t>
            </a:r>
            <a:r>
              <a:rPr b="1" lang="pt-BR" sz="1800"/>
              <a:t>composição</a:t>
            </a:r>
            <a:r>
              <a:rPr lang="pt-BR" sz="1800"/>
              <a:t> é representada na UML por meio de um </a:t>
            </a:r>
            <a:r>
              <a:rPr b="1" lang="pt-BR" sz="1800"/>
              <a:t>diamante negro</a:t>
            </a:r>
            <a:r>
              <a:rPr lang="pt-BR" sz="1800"/>
              <a:t>, para contrapor com o diamante branco da agregação.</a:t>
            </a:r>
            <a:endParaRPr sz="1800"/>
          </a:p>
        </p:txBody>
      </p:sp>
      <p:pic>
        <p:nvPicPr>
          <p:cNvPr id="485" name="Google Shape;485;p70"/>
          <p:cNvPicPr preferRelativeResize="0"/>
          <p:nvPr/>
        </p:nvPicPr>
        <p:blipFill>
          <a:blip r:embed="rId3">
            <a:alphaModFix/>
          </a:blip>
          <a:stretch>
            <a:fillRect/>
          </a:stretch>
        </p:blipFill>
        <p:spPr>
          <a:xfrm>
            <a:off x="5409450" y="2125488"/>
            <a:ext cx="3660173" cy="25251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91" name="Google Shape;491;p71"/>
          <p:cNvSpPr txBox="1"/>
          <p:nvPr>
            <p:ph idx="1" type="body"/>
          </p:nvPr>
        </p:nvSpPr>
        <p:spPr>
          <a:xfrm>
            <a:off x="729450" y="2078875"/>
            <a:ext cx="46800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Exemplo de </a:t>
            </a:r>
            <a:r>
              <a:rPr b="1" lang="pt-BR" sz="1800"/>
              <a:t>composição,</a:t>
            </a:r>
            <a:r>
              <a:rPr lang="pt-BR" sz="1800"/>
              <a:t> considere os itens de um pedido de compra. É comum esse tipo de pedido incluir vários itens. Cada item diz respeito a um produto faturado. Os itens têm identidade própria (é possível distinguir um item de outro no mesmo pedido).</a:t>
            </a:r>
            <a:endParaRPr sz="1800"/>
          </a:p>
        </p:txBody>
      </p:sp>
      <p:pic>
        <p:nvPicPr>
          <p:cNvPr id="492" name="Google Shape;492;p71"/>
          <p:cNvPicPr preferRelativeResize="0"/>
          <p:nvPr/>
        </p:nvPicPr>
        <p:blipFill>
          <a:blip r:embed="rId3">
            <a:alphaModFix/>
          </a:blip>
          <a:stretch>
            <a:fillRect/>
          </a:stretch>
        </p:blipFill>
        <p:spPr>
          <a:xfrm>
            <a:off x="5409450" y="2125488"/>
            <a:ext cx="3660173" cy="252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a:t>
            </a:r>
            <a:endParaRPr sz="2440"/>
          </a:p>
        </p:txBody>
      </p:sp>
      <p:sp>
        <p:nvSpPr>
          <p:cNvPr id="118" name="Google Shape;118;p18"/>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Estruturalmente, uma classe é composta de</a:t>
            </a:r>
            <a:r>
              <a:rPr b="1" lang="pt-BR" sz="1800"/>
              <a:t> atributos</a:t>
            </a:r>
            <a:r>
              <a:rPr lang="pt-BR" sz="1800"/>
              <a:t> e de </a:t>
            </a:r>
            <a:r>
              <a:rPr b="1" lang="pt-BR" sz="1800"/>
              <a:t>operações</a:t>
            </a:r>
            <a:r>
              <a:rPr lang="pt-BR" sz="1800"/>
              <a:t>.</a:t>
            </a:r>
            <a:endParaRPr sz="1800"/>
          </a:p>
          <a:p>
            <a:pPr indent="-342900" lvl="0" marL="457200" rtl="0" algn="just">
              <a:spcBef>
                <a:spcPts val="1200"/>
              </a:spcBef>
              <a:spcAft>
                <a:spcPts val="0"/>
              </a:spcAft>
              <a:buSzPts val="1800"/>
              <a:buChar char="●"/>
            </a:pPr>
            <a:r>
              <a:rPr lang="pt-BR" sz="1800"/>
              <a:t>As </a:t>
            </a:r>
            <a:r>
              <a:rPr b="1" lang="pt-BR" sz="1800"/>
              <a:t>operações </a:t>
            </a:r>
            <a:r>
              <a:rPr lang="pt-BR" sz="1800"/>
              <a:t>correspondem à descrição das ações que os objetos de uma classe sabem realizar.</a:t>
            </a:r>
            <a:endParaRPr sz="1800"/>
          </a:p>
          <a:p>
            <a:pPr indent="-342900" lvl="1" marL="914400" rtl="0" algn="just">
              <a:spcBef>
                <a:spcPts val="0"/>
              </a:spcBef>
              <a:spcAft>
                <a:spcPts val="0"/>
              </a:spcAft>
              <a:buSzPts val="1800"/>
              <a:buChar char="○"/>
            </a:pPr>
            <a:r>
              <a:rPr lang="pt-BR" sz="1800"/>
              <a:t>Ao contrário dos atributos, os objetos de uma classe compartilham as mesmas operações.</a:t>
            </a:r>
            <a:endParaRPr sz="1800"/>
          </a:p>
          <a:p>
            <a:pPr indent="-342900" lvl="1" marL="914400" rtl="0" algn="just">
              <a:spcBef>
                <a:spcPts val="0"/>
              </a:spcBef>
              <a:spcAft>
                <a:spcPts val="0"/>
              </a:spcAft>
              <a:buSzPts val="1800"/>
              <a:buChar char="○"/>
            </a:pPr>
            <a:r>
              <a:rPr lang="pt-BR" sz="1800"/>
              <a:t>O nome de uma operação normalmente contém um verbo e um complemento, terminando com um par de parênteses</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498" name="Google Shape;498;p72"/>
          <p:cNvSpPr txBox="1"/>
          <p:nvPr>
            <p:ph idx="1" type="body"/>
          </p:nvPr>
        </p:nvSpPr>
        <p:spPr>
          <a:xfrm>
            <a:off x="729450" y="2078875"/>
            <a:ext cx="46800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Nessa situação, os itens</a:t>
            </a:r>
            <a:r>
              <a:rPr b="1" lang="pt-BR" sz="1800"/>
              <a:t> não têm existência independente</a:t>
            </a:r>
            <a:r>
              <a:rPr lang="pt-BR" sz="1800"/>
              <a:t> do pedido ao qual estão conectados. Quando o pedido deixa de existir, o mesmo acontece com os seus itens.</a:t>
            </a:r>
            <a:endParaRPr sz="1800"/>
          </a:p>
        </p:txBody>
      </p:sp>
      <p:pic>
        <p:nvPicPr>
          <p:cNvPr id="499" name="Google Shape;499;p72"/>
          <p:cNvPicPr preferRelativeResize="0"/>
          <p:nvPr/>
        </p:nvPicPr>
        <p:blipFill>
          <a:blip r:embed="rId3">
            <a:alphaModFix/>
          </a:blip>
          <a:stretch>
            <a:fillRect/>
          </a:stretch>
        </p:blipFill>
        <p:spPr>
          <a:xfrm>
            <a:off x="5409450" y="2125488"/>
            <a:ext cx="3660173" cy="25251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505" name="Google Shape;505;p73"/>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Na composição, os objetos parte pertencem a um único todo. Por essa razão, a composição é também denominada agregação não-compartilhada.</a:t>
            </a:r>
            <a:endParaRPr sz="1800"/>
          </a:p>
        </p:txBody>
      </p:sp>
      <p:pic>
        <p:nvPicPr>
          <p:cNvPr id="506" name="Google Shape;506;p73"/>
          <p:cNvPicPr preferRelativeResize="0"/>
          <p:nvPr/>
        </p:nvPicPr>
        <p:blipFill>
          <a:blip r:embed="rId3">
            <a:alphaModFix/>
          </a:blip>
          <a:stretch>
            <a:fillRect/>
          </a:stretch>
        </p:blipFill>
        <p:spPr>
          <a:xfrm>
            <a:off x="1118149" y="3636300"/>
            <a:ext cx="6907719" cy="535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Agregação e composição</a:t>
            </a:r>
            <a:endParaRPr sz="2440"/>
          </a:p>
        </p:txBody>
      </p:sp>
      <p:sp>
        <p:nvSpPr>
          <p:cNvPr id="512" name="Google Shape;512;p74"/>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Na composição, os objetos parte pertencem a um único todo. Por essa razão, a composição é também denominada agregação não-compartilhada.</a:t>
            </a:r>
            <a:endParaRPr sz="1800"/>
          </a:p>
        </p:txBody>
      </p:sp>
      <p:pic>
        <p:nvPicPr>
          <p:cNvPr id="513" name="Google Shape;513;p74"/>
          <p:cNvPicPr preferRelativeResize="0"/>
          <p:nvPr/>
        </p:nvPicPr>
        <p:blipFill>
          <a:blip r:embed="rId3">
            <a:alphaModFix/>
          </a:blip>
          <a:stretch>
            <a:fillRect/>
          </a:stretch>
        </p:blipFill>
        <p:spPr>
          <a:xfrm>
            <a:off x="2412438" y="3017800"/>
            <a:ext cx="4319125" cy="18343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Restrições sobre associações</a:t>
            </a:r>
            <a:endParaRPr sz="2440"/>
          </a:p>
        </p:txBody>
      </p:sp>
      <p:sp>
        <p:nvSpPr>
          <p:cNvPr id="519" name="Google Shape;519;p75"/>
          <p:cNvSpPr txBox="1"/>
          <p:nvPr>
            <p:ph idx="1" type="body"/>
          </p:nvPr>
        </p:nvSpPr>
        <p:spPr>
          <a:xfrm>
            <a:off x="729450" y="2078875"/>
            <a:ext cx="76887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Restrições podem ser adicionadas sobre uma associação para adicionar mais semântica a ela. </a:t>
            </a:r>
            <a:endParaRPr sz="1800"/>
          </a:p>
          <a:p>
            <a:pPr indent="0" lvl="0" marL="0" rtl="0" algn="just">
              <a:spcBef>
                <a:spcPts val="1200"/>
              </a:spcBef>
              <a:spcAft>
                <a:spcPts val="0"/>
              </a:spcAft>
              <a:buNone/>
            </a:pPr>
            <a:r>
              <a:rPr lang="pt-BR" sz="1800"/>
              <a:t>Duas das restrições sobre associações predefinidas pela UML são </a:t>
            </a:r>
            <a:r>
              <a:rPr b="1" lang="pt-BR" sz="1800"/>
              <a:t>subset</a:t>
            </a:r>
            <a:r>
              <a:rPr lang="pt-BR" sz="1800"/>
              <a:t> (subconjunto) e </a:t>
            </a:r>
            <a:r>
              <a:rPr b="1" lang="pt-BR" sz="1800"/>
              <a:t>xor</a:t>
            </a:r>
            <a:r>
              <a:rPr lang="pt-BR" sz="1800"/>
              <a:t> (ou exclusivo).</a:t>
            </a:r>
            <a:endParaRPr sz="1800"/>
          </a:p>
          <a:p>
            <a:pPr indent="0" lvl="0" marL="0" rtl="0" algn="just">
              <a:spcBef>
                <a:spcPts val="1200"/>
              </a:spcBef>
              <a:spcAft>
                <a:spcPts val="1200"/>
              </a:spcAft>
              <a:buNone/>
            </a:pPr>
            <a:r>
              <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Restrições sobre associações</a:t>
            </a:r>
            <a:endParaRPr sz="2440"/>
          </a:p>
        </p:txBody>
      </p:sp>
      <p:sp>
        <p:nvSpPr>
          <p:cNvPr id="525" name="Google Shape;525;p76"/>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 restrição </a:t>
            </a:r>
            <a:r>
              <a:rPr b="1" lang="pt-BR" sz="1800"/>
              <a:t>subset</a:t>
            </a:r>
            <a:r>
              <a:rPr lang="pt-BR" sz="1800"/>
              <a:t> indica que os objetos conectados por uma associação constituem um subconjunto dos objetos conectados através de uma outra associação</a:t>
            </a:r>
            <a:endParaRPr sz="1800"/>
          </a:p>
        </p:txBody>
      </p:sp>
      <p:pic>
        <p:nvPicPr>
          <p:cNvPr id="526" name="Google Shape;526;p76"/>
          <p:cNvPicPr preferRelativeResize="0"/>
          <p:nvPr/>
        </p:nvPicPr>
        <p:blipFill>
          <a:blip r:embed="rId3">
            <a:alphaModFix/>
          </a:blip>
          <a:stretch>
            <a:fillRect/>
          </a:stretch>
        </p:blipFill>
        <p:spPr>
          <a:xfrm>
            <a:off x="2306850" y="2968988"/>
            <a:ext cx="4533900" cy="21050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Restrições sobre associações</a:t>
            </a:r>
            <a:endParaRPr sz="2440"/>
          </a:p>
        </p:txBody>
      </p:sp>
      <p:sp>
        <p:nvSpPr>
          <p:cNvPr id="532" name="Google Shape;532;p77"/>
          <p:cNvSpPr txBox="1"/>
          <p:nvPr>
            <p:ph idx="1" type="body"/>
          </p:nvPr>
        </p:nvSpPr>
        <p:spPr>
          <a:xfrm>
            <a:off x="729450" y="2078875"/>
            <a:ext cx="76887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t>Na restrição </a:t>
            </a:r>
            <a:r>
              <a:rPr b="1" lang="pt-BR" sz="1800"/>
              <a:t>xor</a:t>
            </a:r>
            <a:r>
              <a:rPr lang="pt-BR" sz="1800"/>
              <a:t>, há duas ou mais classes ligadas pela linha pontilhada. Essas classes devem ter associações com uma classe em comum. Essa restrição significa que somente uma das associações envolvidas pode ocorrer entre os objetos.</a:t>
            </a:r>
            <a:endParaRPr sz="1800"/>
          </a:p>
          <a:p>
            <a:pPr indent="0" lvl="0" marL="0" rtl="0" algn="just">
              <a:spcBef>
                <a:spcPts val="1200"/>
              </a:spcBef>
              <a:spcAft>
                <a:spcPts val="1200"/>
              </a:spcAft>
              <a:buNone/>
            </a:pPr>
            <a:r>
              <a:t/>
            </a:r>
            <a:endParaRPr sz="1800"/>
          </a:p>
        </p:txBody>
      </p:sp>
      <p:pic>
        <p:nvPicPr>
          <p:cNvPr id="533" name="Google Shape;533;p77"/>
          <p:cNvPicPr preferRelativeResize="0"/>
          <p:nvPr/>
        </p:nvPicPr>
        <p:blipFill>
          <a:blip r:embed="rId3">
            <a:alphaModFix/>
          </a:blip>
          <a:stretch>
            <a:fillRect/>
          </a:stretch>
        </p:blipFill>
        <p:spPr>
          <a:xfrm>
            <a:off x="2609850" y="3143250"/>
            <a:ext cx="3924300" cy="20002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Restrições sobre associações</a:t>
            </a:r>
            <a:endParaRPr sz="2440"/>
          </a:p>
        </p:txBody>
      </p:sp>
      <p:sp>
        <p:nvSpPr>
          <p:cNvPr id="539" name="Google Shape;539;p78"/>
          <p:cNvSpPr txBox="1"/>
          <p:nvPr>
            <p:ph idx="1" type="body"/>
          </p:nvPr>
        </p:nvSpPr>
        <p:spPr>
          <a:xfrm>
            <a:off x="729450" y="2078875"/>
            <a:ext cx="39855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As restrições também podem ser definidas formalmente em OCL. Expressões nessa linguagem podem ser definidas utilizando-se uma expressão da forma Item.seletor, que permite o acesso às propriedades de uma classe (atributos, operações e associações)</a:t>
            </a:r>
            <a:endParaRPr sz="1800"/>
          </a:p>
        </p:txBody>
      </p:sp>
      <p:sp>
        <p:nvSpPr>
          <p:cNvPr id="540" name="Google Shape;540;p78"/>
          <p:cNvSpPr txBox="1"/>
          <p:nvPr/>
        </p:nvSpPr>
        <p:spPr>
          <a:xfrm>
            <a:off x="943050" y="4803100"/>
            <a:ext cx="726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a:latin typeface="Lato"/>
                <a:ea typeface="Lato"/>
                <a:cs typeface="Lato"/>
                <a:sym typeface="Lato"/>
              </a:rPr>
              <a:t>Object Constraint Language</a:t>
            </a:r>
            <a:r>
              <a:rPr lang="pt-BR">
                <a:latin typeface="Lato"/>
                <a:ea typeface="Lato"/>
                <a:cs typeface="Lato"/>
                <a:sym typeface="Lato"/>
              </a:rPr>
              <a:t> - Linguagem de Restrição de Objetos</a:t>
            </a:r>
            <a:endParaRPr>
              <a:latin typeface="Lato"/>
              <a:ea typeface="Lato"/>
              <a:cs typeface="Lato"/>
              <a:sym typeface="Lato"/>
            </a:endParaRPr>
          </a:p>
        </p:txBody>
      </p:sp>
      <p:pic>
        <p:nvPicPr>
          <p:cNvPr id="541" name="Google Shape;541;p78"/>
          <p:cNvPicPr preferRelativeResize="0"/>
          <p:nvPr/>
        </p:nvPicPr>
        <p:blipFill>
          <a:blip r:embed="rId3">
            <a:alphaModFix/>
          </a:blip>
          <a:stretch>
            <a:fillRect/>
          </a:stretch>
        </p:blipFill>
        <p:spPr>
          <a:xfrm>
            <a:off x="4714900" y="2210950"/>
            <a:ext cx="4315375" cy="22350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Restrições sobre associações</a:t>
            </a:r>
            <a:endParaRPr sz="2440"/>
          </a:p>
        </p:txBody>
      </p:sp>
      <p:sp>
        <p:nvSpPr>
          <p:cNvPr id="547" name="Google Shape;547;p79"/>
          <p:cNvSpPr txBox="1"/>
          <p:nvPr>
            <p:ph idx="1" type="body"/>
          </p:nvPr>
        </p:nvSpPr>
        <p:spPr>
          <a:xfrm>
            <a:off x="729450" y="2078875"/>
            <a:ext cx="74751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As restrições também podem ser definidas formalmente em OCL. </a:t>
            </a:r>
            <a:endParaRPr sz="1800"/>
          </a:p>
        </p:txBody>
      </p:sp>
      <p:sp>
        <p:nvSpPr>
          <p:cNvPr id="548" name="Google Shape;548;p79"/>
          <p:cNvSpPr txBox="1"/>
          <p:nvPr/>
        </p:nvSpPr>
        <p:spPr>
          <a:xfrm>
            <a:off x="943050" y="4803100"/>
            <a:ext cx="726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a:latin typeface="Lato"/>
                <a:ea typeface="Lato"/>
                <a:cs typeface="Lato"/>
                <a:sym typeface="Lato"/>
              </a:rPr>
              <a:t>Object Constraint Language</a:t>
            </a:r>
            <a:r>
              <a:rPr lang="pt-BR">
                <a:latin typeface="Lato"/>
                <a:ea typeface="Lato"/>
                <a:cs typeface="Lato"/>
                <a:sym typeface="Lato"/>
              </a:rPr>
              <a:t> - Linguagem de Restrição de Objetos</a:t>
            </a:r>
            <a:endParaRPr>
              <a:latin typeface="Lato"/>
              <a:ea typeface="Lato"/>
              <a:cs typeface="Lato"/>
              <a:sym typeface="Lato"/>
            </a:endParaRPr>
          </a:p>
        </p:txBody>
      </p:sp>
      <p:pic>
        <p:nvPicPr>
          <p:cNvPr id="549" name="Google Shape;549;p79"/>
          <p:cNvPicPr preferRelativeResize="0"/>
          <p:nvPr/>
        </p:nvPicPr>
        <p:blipFill>
          <a:blip r:embed="rId3">
            <a:alphaModFix/>
          </a:blip>
          <a:stretch>
            <a:fillRect/>
          </a:stretch>
        </p:blipFill>
        <p:spPr>
          <a:xfrm>
            <a:off x="2195288" y="2847713"/>
            <a:ext cx="4543425" cy="1666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Restrições sobre associações</a:t>
            </a:r>
            <a:endParaRPr sz="2440"/>
          </a:p>
        </p:txBody>
      </p:sp>
      <p:sp>
        <p:nvSpPr>
          <p:cNvPr id="555" name="Google Shape;555;p80"/>
          <p:cNvSpPr txBox="1"/>
          <p:nvPr>
            <p:ph idx="1" type="body"/>
          </p:nvPr>
        </p:nvSpPr>
        <p:spPr>
          <a:xfrm>
            <a:off x="729450" y="2078875"/>
            <a:ext cx="74751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As restrições também podem ser definidas formalmente em OCL. </a:t>
            </a:r>
            <a:endParaRPr sz="1800"/>
          </a:p>
        </p:txBody>
      </p:sp>
      <p:sp>
        <p:nvSpPr>
          <p:cNvPr id="556" name="Google Shape;556;p80"/>
          <p:cNvSpPr txBox="1"/>
          <p:nvPr/>
        </p:nvSpPr>
        <p:spPr>
          <a:xfrm>
            <a:off x="943050" y="4803100"/>
            <a:ext cx="726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a:latin typeface="Lato"/>
                <a:ea typeface="Lato"/>
                <a:cs typeface="Lato"/>
                <a:sym typeface="Lato"/>
              </a:rPr>
              <a:t>Object Constraint Language</a:t>
            </a:r>
            <a:r>
              <a:rPr lang="pt-BR">
                <a:latin typeface="Lato"/>
                <a:ea typeface="Lato"/>
                <a:cs typeface="Lato"/>
                <a:sym typeface="Lato"/>
              </a:rPr>
              <a:t> - Linguagem de Restrição de Objetos</a:t>
            </a:r>
            <a:endParaRPr>
              <a:latin typeface="Lato"/>
              <a:ea typeface="Lato"/>
              <a:cs typeface="Lato"/>
              <a:sym typeface="Lato"/>
            </a:endParaRPr>
          </a:p>
        </p:txBody>
      </p:sp>
      <p:pic>
        <p:nvPicPr>
          <p:cNvPr id="557" name="Google Shape;557;p80"/>
          <p:cNvPicPr preferRelativeResize="0"/>
          <p:nvPr/>
        </p:nvPicPr>
        <p:blipFill>
          <a:blip r:embed="rId3">
            <a:alphaModFix/>
          </a:blip>
          <a:stretch>
            <a:fillRect/>
          </a:stretch>
        </p:blipFill>
        <p:spPr>
          <a:xfrm>
            <a:off x="1857150" y="2649388"/>
            <a:ext cx="5219700" cy="2047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Generalização e especializações</a:t>
            </a:r>
            <a:endParaRPr sz="2440"/>
          </a:p>
        </p:txBody>
      </p:sp>
      <p:sp>
        <p:nvSpPr>
          <p:cNvPr id="563" name="Google Shape;563;p81"/>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O modelo de classe pode também representar relacionamentos de </a:t>
            </a:r>
            <a:r>
              <a:rPr b="1" lang="pt-BR" sz="1800"/>
              <a:t>generalidade</a:t>
            </a:r>
            <a:r>
              <a:rPr lang="pt-BR" sz="1800"/>
              <a:t> ou </a:t>
            </a:r>
            <a:r>
              <a:rPr b="1" lang="pt-BR" sz="1800"/>
              <a:t>especificidade</a:t>
            </a:r>
            <a:r>
              <a:rPr lang="pt-BR" sz="1800"/>
              <a:t> entre as classes envolvidas.</a:t>
            </a:r>
            <a:endParaRPr sz="1800"/>
          </a:p>
          <a:p>
            <a:pPr indent="0" lvl="0" marL="0" rtl="0" algn="just">
              <a:spcBef>
                <a:spcPts val="1200"/>
              </a:spcBef>
              <a:spcAft>
                <a:spcPts val="1200"/>
              </a:spcAft>
              <a:buNone/>
            </a:pPr>
            <a:r>
              <a:rPr lang="pt-BR" sz="1800"/>
              <a:t>O relacionamento de herança é também chamado de relacionamento de </a:t>
            </a:r>
            <a:r>
              <a:rPr b="1" lang="pt-BR" sz="1800"/>
              <a:t>generalização/especialização</a:t>
            </a:r>
            <a:r>
              <a:rPr lang="pt-BR" sz="1800"/>
              <a:t>, ou simplesmente </a:t>
            </a:r>
            <a:r>
              <a:rPr b="1" lang="pt-BR" sz="1800"/>
              <a:t>gen/espec</a:t>
            </a:r>
            <a:r>
              <a:rPr lang="pt-BR"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Classes</a:t>
            </a:r>
            <a:endParaRPr sz="2440"/>
          </a:p>
        </p:txBody>
      </p:sp>
      <p:sp>
        <p:nvSpPr>
          <p:cNvPr id="124" name="Google Shape;124;p19"/>
          <p:cNvSpPr txBox="1"/>
          <p:nvPr>
            <p:ph idx="1" type="body"/>
          </p:nvPr>
        </p:nvSpPr>
        <p:spPr>
          <a:xfrm>
            <a:off x="729450" y="2078875"/>
            <a:ext cx="7688700" cy="2618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Exemplos de representação de uma mesma classe, </a:t>
            </a:r>
            <a:r>
              <a:rPr b="1" lang="pt-BR" sz="1800"/>
              <a:t>ContaBancária</a:t>
            </a:r>
            <a:r>
              <a:rPr lang="pt-BR" sz="1800"/>
              <a:t>, em diferentes graus de abstração.</a:t>
            </a:r>
            <a:endParaRPr sz="1800"/>
          </a:p>
        </p:txBody>
      </p:sp>
      <p:pic>
        <p:nvPicPr>
          <p:cNvPr id="125" name="Google Shape;125;p19"/>
          <p:cNvPicPr preferRelativeResize="0"/>
          <p:nvPr/>
        </p:nvPicPr>
        <p:blipFill>
          <a:blip r:embed="rId3">
            <a:alphaModFix/>
          </a:blip>
          <a:stretch>
            <a:fillRect/>
          </a:stretch>
        </p:blipFill>
        <p:spPr>
          <a:xfrm>
            <a:off x="1008463" y="2990303"/>
            <a:ext cx="7127075" cy="17876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Generalização e especializações</a:t>
            </a:r>
            <a:endParaRPr sz="2440"/>
          </a:p>
        </p:txBody>
      </p:sp>
      <p:sp>
        <p:nvSpPr>
          <p:cNvPr id="569" name="Google Shape;569;p82"/>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b="1" lang="pt-BR" sz="1800"/>
              <a:t>G</a:t>
            </a:r>
            <a:r>
              <a:rPr b="1" lang="pt-BR" sz="1800"/>
              <a:t>eneralização</a:t>
            </a:r>
            <a:r>
              <a:rPr lang="pt-BR" sz="1800"/>
              <a:t> e a </a:t>
            </a:r>
            <a:r>
              <a:rPr b="1" lang="pt-BR" sz="1800"/>
              <a:t>especialização</a:t>
            </a:r>
            <a:r>
              <a:rPr lang="pt-BR" sz="1800"/>
              <a:t> são dois pontos de vista do mesmo relacionamento: dadas duas classes A e B, se A é uma generalização de B, então B é uma especialização de A.</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Generalização e especializações</a:t>
            </a:r>
            <a:endParaRPr sz="2440"/>
          </a:p>
        </p:txBody>
      </p:sp>
      <p:sp>
        <p:nvSpPr>
          <p:cNvPr id="575" name="Google Shape;575;p83"/>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Termos utilizados para denotar relacionamento de herenças são bastante variados: </a:t>
            </a:r>
            <a:endParaRPr sz="1800"/>
          </a:p>
          <a:p>
            <a:pPr indent="-342900" lvl="0" marL="457200" rtl="0" algn="just">
              <a:spcBef>
                <a:spcPts val="1200"/>
              </a:spcBef>
              <a:spcAft>
                <a:spcPts val="0"/>
              </a:spcAft>
              <a:buSzPts val="1800"/>
              <a:buChar char="●"/>
            </a:pPr>
            <a:r>
              <a:rPr b="1" lang="pt-BR" sz="1800"/>
              <a:t>subclasse e superclasse;</a:t>
            </a:r>
            <a:endParaRPr b="1" sz="1800"/>
          </a:p>
          <a:p>
            <a:pPr indent="-342900" lvl="0" marL="457200" rtl="0" algn="just">
              <a:spcBef>
                <a:spcPts val="0"/>
              </a:spcBef>
              <a:spcAft>
                <a:spcPts val="0"/>
              </a:spcAft>
              <a:buSzPts val="1800"/>
              <a:buChar char="●"/>
            </a:pPr>
            <a:r>
              <a:rPr b="1" lang="pt-BR" sz="1800"/>
              <a:t>supertipo e subtipo;</a:t>
            </a:r>
            <a:endParaRPr b="1" sz="1800"/>
          </a:p>
          <a:p>
            <a:pPr indent="-342900" lvl="0" marL="457200" rtl="0" algn="just">
              <a:spcBef>
                <a:spcPts val="0"/>
              </a:spcBef>
              <a:spcAft>
                <a:spcPts val="0"/>
              </a:spcAft>
              <a:buSzPts val="1800"/>
              <a:buChar char="●"/>
            </a:pPr>
            <a:r>
              <a:rPr b="1" lang="pt-BR" sz="1800"/>
              <a:t>classe base e classe herdeira;</a:t>
            </a:r>
            <a:endParaRPr b="1" sz="1800"/>
          </a:p>
          <a:p>
            <a:pPr indent="-342900" lvl="0" marL="457200" rtl="0" algn="just">
              <a:spcBef>
                <a:spcPts val="0"/>
              </a:spcBef>
              <a:spcAft>
                <a:spcPts val="0"/>
              </a:spcAft>
              <a:buSzPts val="1800"/>
              <a:buChar char="●"/>
            </a:pPr>
            <a:r>
              <a:rPr b="1" lang="pt-BR" sz="1800"/>
              <a:t>ancestral e descendente.</a:t>
            </a:r>
            <a:endParaRPr b="1"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Generalização e especializações</a:t>
            </a:r>
            <a:endParaRPr sz="2440"/>
          </a:p>
        </p:txBody>
      </p:sp>
      <p:sp>
        <p:nvSpPr>
          <p:cNvPr id="581" name="Google Shape;581;p84"/>
          <p:cNvSpPr txBox="1"/>
          <p:nvPr>
            <p:ph idx="1" type="body"/>
          </p:nvPr>
        </p:nvSpPr>
        <p:spPr>
          <a:xfrm>
            <a:off x="729450" y="2078875"/>
            <a:ext cx="74751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No diagrama de classes, a herança é representada na UML por uma flecha partindo da subclasse em direção à superclasse.</a:t>
            </a:r>
            <a:endParaRPr sz="1800"/>
          </a:p>
        </p:txBody>
      </p:sp>
      <p:pic>
        <p:nvPicPr>
          <p:cNvPr id="582" name="Google Shape;582;p84"/>
          <p:cNvPicPr preferRelativeResize="0"/>
          <p:nvPr/>
        </p:nvPicPr>
        <p:blipFill>
          <a:blip r:embed="rId3">
            <a:alphaModFix/>
          </a:blip>
          <a:stretch>
            <a:fillRect/>
          </a:stretch>
        </p:blipFill>
        <p:spPr>
          <a:xfrm>
            <a:off x="729450" y="3102350"/>
            <a:ext cx="7688700" cy="154330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Generalização e </a:t>
            </a:r>
            <a:r>
              <a:rPr lang="pt-BR" sz="2440"/>
              <a:t>especialização</a:t>
            </a:r>
            <a:endParaRPr sz="2440"/>
          </a:p>
        </p:txBody>
      </p:sp>
      <p:sp>
        <p:nvSpPr>
          <p:cNvPr id="588" name="Google Shape;588;p85"/>
          <p:cNvSpPr txBox="1"/>
          <p:nvPr>
            <p:ph idx="1" type="body"/>
          </p:nvPr>
        </p:nvSpPr>
        <p:spPr>
          <a:xfrm>
            <a:off x="729450" y="2078875"/>
            <a:ext cx="7475100" cy="2618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pt-BR" sz="1800"/>
              <a:t>No diagrama de classes, a herança é representada na UML por uma flecha partindo da subclasse em direção à superclasse.</a:t>
            </a:r>
            <a:endParaRPr sz="1800"/>
          </a:p>
        </p:txBody>
      </p:sp>
      <p:pic>
        <p:nvPicPr>
          <p:cNvPr id="589" name="Google Shape;589;p85"/>
          <p:cNvPicPr preferRelativeResize="0"/>
          <p:nvPr/>
        </p:nvPicPr>
        <p:blipFill>
          <a:blip r:embed="rId3">
            <a:alphaModFix/>
          </a:blip>
          <a:stretch>
            <a:fillRect/>
          </a:stretch>
        </p:blipFill>
        <p:spPr>
          <a:xfrm>
            <a:off x="1367577" y="2937350"/>
            <a:ext cx="6198850" cy="20548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Propriedades do relacionamento de herança</a:t>
            </a:r>
            <a:endParaRPr sz="2440"/>
          </a:p>
        </p:txBody>
      </p:sp>
      <p:sp>
        <p:nvSpPr>
          <p:cNvPr id="595" name="Google Shape;595;p86"/>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O relacionamento de herança possui duas propriedades importantes, </a:t>
            </a:r>
            <a:r>
              <a:rPr b="1" lang="pt-BR" sz="1800"/>
              <a:t>transitividade</a:t>
            </a:r>
            <a:r>
              <a:rPr lang="pt-BR" sz="1800"/>
              <a:t> e </a:t>
            </a:r>
            <a:r>
              <a:rPr b="1" lang="pt-BR" sz="1800"/>
              <a:t>assimetria</a:t>
            </a:r>
            <a:r>
              <a:rPr lang="pt-BR" sz="1800"/>
              <a:t>:</a:t>
            </a:r>
            <a:endParaRPr sz="1800"/>
          </a:p>
          <a:p>
            <a:pPr indent="-342900" lvl="0" marL="457200" rtl="0" algn="just">
              <a:spcBef>
                <a:spcPts val="1200"/>
              </a:spcBef>
              <a:spcAft>
                <a:spcPts val="0"/>
              </a:spcAft>
              <a:buSzPts val="1800"/>
              <a:buChar char="●"/>
            </a:pPr>
            <a:r>
              <a:rPr b="1" lang="pt-BR" sz="1800"/>
              <a:t>Transitividade</a:t>
            </a:r>
            <a:r>
              <a:rPr lang="pt-BR" sz="1800"/>
              <a:t> indica que uma classe em uma hierarquia herda tanto propriedades e relacionamentos de sua superclasse imediata quanto de suas não imediatas (classes em um nível mais alto da hierarquia).</a:t>
            </a:r>
            <a:endParaRPr sz="1800"/>
          </a:p>
          <a:p>
            <a:pPr indent="0" lvl="0" marL="0" rtl="0" algn="just">
              <a:spcBef>
                <a:spcPts val="1200"/>
              </a:spcBef>
              <a:spcAft>
                <a:spcPts val="1200"/>
              </a:spcAft>
              <a:buNone/>
            </a:pPr>
            <a:r>
              <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Propriedades do relacionamento de herança</a:t>
            </a:r>
            <a:endParaRPr sz="2440"/>
          </a:p>
        </p:txBody>
      </p:sp>
      <p:sp>
        <p:nvSpPr>
          <p:cNvPr id="601" name="Google Shape;601;p87"/>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O relacionamento de herança possui duas propriedades importantes, </a:t>
            </a:r>
            <a:r>
              <a:rPr b="1" lang="pt-BR" sz="1800"/>
              <a:t>transitividade</a:t>
            </a:r>
            <a:r>
              <a:rPr lang="pt-BR" sz="1800"/>
              <a:t> e </a:t>
            </a:r>
            <a:r>
              <a:rPr b="1" lang="pt-BR" sz="1800"/>
              <a:t>assimetria</a:t>
            </a:r>
            <a:r>
              <a:rPr lang="pt-BR" sz="1800"/>
              <a:t>:</a:t>
            </a:r>
            <a:endParaRPr sz="1800"/>
          </a:p>
          <a:p>
            <a:pPr indent="-342900" lvl="0" marL="457200" rtl="0" algn="just">
              <a:spcBef>
                <a:spcPts val="1200"/>
              </a:spcBef>
              <a:spcAft>
                <a:spcPts val="0"/>
              </a:spcAft>
              <a:buSzPts val="1800"/>
              <a:buChar char="●"/>
            </a:pPr>
            <a:r>
              <a:rPr b="1" lang="pt-BR" sz="1800"/>
              <a:t>Assimetria</a:t>
            </a:r>
            <a:r>
              <a:rPr lang="pt-BR" sz="1800"/>
              <a:t> essa propriedade significa que dadas duas classes A e B, se A for uma generalização de B, então B não pode ser uma generalização de A. Ou seja, não pode haver ciclos em uma hierarquia de herança.</a:t>
            </a:r>
            <a:endParaRPr b="1" sz="1800"/>
          </a:p>
          <a:p>
            <a:pPr indent="0" lvl="0" marL="0" rtl="0" algn="just">
              <a:spcBef>
                <a:spcPts val="1200"/>
              </a:spcBef>
              <a:spcAft>
                <a:spcPts val="1200"/>
              </a:spcAft>
              <a:buNone/>
            </a:pPr>
            <a:r>
              <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Propriedades do relacionamento de herança</a:t>
            </a:r>
            <a:endParaRPr sz="2440"/>
          </a:p>
        </p:txBody>
      </p:sp>
      <p:sp>
        <p:nvSpPr>
          <p:cNvPr id="607" name="Google Shape;607;p88"/>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pic>
        <p:nvPicPr>
          <p:cNvPr id="608" name="Google Shape;608;p88"/>
          <p:cNvPicPr preferRelativeResize="0"/>
          <p:nvPr/>
        </p:nvPicPr>
        <p:blipFill>
          <a:blip r:embed="rId3">
            <a:alphaModFix/>
          </a:blip>
          <a:stretch>
            <a:fillRect/>
          </a:stretch>
        </p:blipFill>
        <p:spPr>
          <a:xfrm>
            <a:off x="2799692" y="1853850"/>
            <a:ext cx="3334621" cy="32896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Refinando o modelo de classes com gen/espec</a:t>
            </a:r>
            <a:endParaRPr sz="2440"/>
          </a:p>
        </p:txBody>
      </p:sp>
      <p:sp>
        <p:nvSpPr>
          <p:cNvPr id="614" name="Google Shape;614;p89"/>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A ideia básica é identificar abstrações mais genéricas ou mais específicas que outras no diagrama de classes do sistema. Essa identificação de abstrações corresponde a refinamentos no modelo de classes que podem ser obtidos a partir de duas estratégias alternativas e complementares: a </a:t>
            </a:r>
            <a:r>
              <a:rPr b="1" lang="pt-BR" sz="1800"/>
              <a:t>generalização</a:t>
            </a:r>
            <a:r>
              <a:rPr lang="pt-BR" sz="1800"/>
              <a:t> e a </a:t>
            </a:r>
            <a:r>
              <a:rPr b="1" lang="pt-BR" sz="1800"/>
              <a:t>especialização</a:t>
            </a:r>
            <a:r>
              <a:rPr lang="pt-BR" sz="1800"/>
              <a:t>.</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Refinando o modelo de classes com gen/espec</a:t>
            </a:r>
            <a:endParaRPr sz="2440"/>
          </a:p>
        </p:txBody>
      </p:sp>
      <p:sp>
        <p:nvSpPr>
          <p:cNvPr id="620" name="Google Shape;620;p90"/>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Pode ser que duas ou mais classes semelhantes tenham sido identificadas. Neste caso, talvez seja adequado criar uma </a:t>
            </a:r>
            <a:r>
              <a:rPr b="1" lang="pt-BR" sz="1800"/>
              <a:t>generalização</a:t>
            </a:r>
            <a:r>
              <a:rPr lang="pt-BR" sz="1800"/>
              <a:t>, ou seja, uma classe mais genérica, e definir as classes anteriores como subclasses desta última.</a:t>
            </a:r>
            <a:endParaRPr sz="1800"/>
          </a:p>
          <a:p>
            <a:pPr indent="0" lvl="0" marL="0" rtl="0" algn="just">
              <a:spcBef>
                <a:spcPts val="1200"/>
              </a:spcBef>
              <a:spcAft>
                <a:spcPts val="1200"/>
              </a:spcAft>
              <a:buNone/>
            </a:pPr>
            <a:r>
              <a:rPr lang="pt-BR" sz="1800"/>
              <a:t>Pode ser que a superclasse não gere instâncias próprias e esteja sendo utilizada somente para organizar classes semelhantes em uma hierarquia (classe </a:t>
            </a:r>
            <a:r>
              <a:rPr b="1" lang="pt-BR" sz="1800"/>
              <a:t>abstrata</a:t>
            </a:r>
            <a:r>
              <a:rPr lang="pt-BR" sz="1800"/>
              <a:t>)</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Refinando o modelo de classes com gen/espec</a:t>
            </a:r>
            <a:endParaRPr sz="2440"/>
          </a:p>
        </p:txBody>
      </p:sp>
      <p:sp>
        <p:nvSpPr>
          <p:cNvPr id="626" name="Google Shape;626;p91"/>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t>Em segundo lugar, também é possível aplicar a especialização, que corresponde ao processo de criar classes mais específicas a partir de uma classe preexistente.</a:t>
            </a:r>
            <a:endParaRPr sz="1800"/>
          </a:p>
          <a:p>
            <a:pPr indent="0" lvl="0" marL="0" rtl="0" algn="just">
              <a:spcBef>
                <a:spcPts val="1200"/>
              </a:spcBef>
              <a:spcAft>
                <a:spcPts val="12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a:t>
            </a:r>
            <a:endParaRPr sz="2440"/>
          </a:p>
        </p:txBody>
      </p:sp>
      <p:sp>
        <p:nvSpPr>
          <p:cNvPr id="131" name="Google Shape;131;p20"/>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0"/>
              </a:spcAft>
              <a:buNone/>
            </a:pPr>
            <a:r>
              <a:rPr lang="pt-BR" sz="1800"/>
              <a:t>A ocorrência de uma classe é chamada de </a:t>
            </a:r>
            <a:r>
              <a:rPr b="1" lang="pt-BR" sz="1800"/>
              <a:t>objeto</a:t>
            </a:r>
            <a:r>
              <a:rPr lang="pt-BR" sz="1800"/>
              <a:t> ou</a:t>
            </a:r>
            <a:r>
              <a:rPr b="1" lang="pt-BR" sz="1800"/>
              <a:t> instância. </a:t>
            </a:r>
            <a:r>
              <a:rPr lang="pt-BR" sz="1800"/>
              <a:t>Estes objetos de um sistema podem se relacionar uns com os outros e a existência de um </a:t>
            </a:r>
            <a:r>
              <a:rPr b="1" lang="pt-BR" sz="1800"/>
              <a:t>relacionamento </a:t>
            </a:r>
            <a:r>
              <a:rPr lang="pt-BR" sz="1800"/>
              <a:t>entre dois objetos possibilita a </a:t>
            </a:r>
            <a:r>
              <a:rPr b="1" lang="pt-BR" sz="1800"/>
              <a:t>troca de mensagens</a:t>
            </a:r>
            <a:r>
              <a:rPr lang="pt-BR" sz="1800"/>
              <a:t>.</a:t>
            </a:r>
            <a:endParaRPr sz="1800"/>
          </a:p>
          <a:p>
            <a:pPr indent="457200" lvl="0" marL="0" rtl="0" algn="just">
              <a:spcBef>
                <a:spcPts val="1200"/>
              </a:spcBef>
              <a:spcAft>
                <a:spcPts val="1200"/>
              </a:spcAft>
              <a:buNone/>
            </a:pPr>
            <a:r>
              <a:rPr lang="pt-BR" sz="1800"/>
              <a:t>Portanto, em última análise,</a:t>
            </a:r>
            <a:r>
              <a:rPr b="1" lang="pt-BR" sz="1800"/>
              <a:t> relacionamentos entre objetos permitem que eles colaborem </a:t>
            </a:r>
            <a:r>
              <a:rPr lang="pt-BR" sz="1800"/>
              <a:t>entre si para produzir as funcionalidades do sistema.</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Refinando o modelo de classes com gen/espec</a:t>
            </a:r>
            <a:endParaRPr sz="2440"/>
          </a:p>
        </p:txBody>
      </p:sp>
      <p:sp>
        <p:nvSpPr>
          <p:cNvPr id="632" name="Google Shape;632;p92"/>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pic>
        <p:nvPicPr>
          <p:cNvPr id="633" name="Google Shape;633;p92"/>
          <p:cNvPicPr preferRelativeResize="0"/>
          <p:nvPr/>
        </p:nvPicPr>
        <p:blipFill>
          <a:blip r:embed="rId3">
            <a:alphaModFix/>
          </a:blip>
          <a:stretch>
            <a:fillRect/>
          </a:stretch>
        </p:blipFill>
        <p:spPr>
          <a:xfrm>
            <a:off x="1678200" y="2025463"/>
            <a:ext cx="5791200" cy="24288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Refinando o modelo de classes com gen/espec</a:t>
            </a:r>
            <a:endParaRPr sz="2440"/>
          </a:p>
        </p:txBody>
      </p:sp>
      <p:sp>
        <p:nvSpPr>
          <p:cNvPr id="639" name="Google Shape;639;p93"/>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pic>
        <p:nvPicPr>
          <p:cNvPr id="640" name="Google Shape;640;p93"/>
          <p:cNvPicPr preferRelativeResize="0"/>
          <p:nvPr/>
        </p:nvPicPr>
        <p:blipFill>
          <a:blip r:embed="rId3">
            <a:alphaModFix/>
          </a:blip>
          <a:stretch>
            <a:fillRect/>
          </a:stretch>
        </p:blipFill>
        <p:spPr>
          <a:xfrm>
            <a:off x="1247528" y="2452100"/>
            <a:ext cx="6652538" cy="21569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Definição de restrições sobre gen/espec</a:t>
            </a:r>
            <a:endParaRPr sz="2440"/>
          </a:p>
        </p:txBody>
      </p:sp>
      <p:sp>
        <p:nvSpPr>
          <p:cNvPr id="646" name="Google Shape;646;p94"/>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UML permite que determinadas restrições sejam associadas a elementos de um modelo.  As restrições sobre gen/espec são representadas no diagrama de classes, próximas à linha do relacionamento. Essas restrições são apresentadas entre chaves.</a:t>
            </a: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Definição de restrições sobre gen/espec</a:t>
            </a:r>
            <a:endParaRPr sz="2440"/>
          </a:p>
        </p:txBody>
      </p:sp>
      <p:sp>
        <p:nvSpPr>
          <p:cNvPr id="652" name="Google Shape;652;p95"/>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UML permite que determinadas restrições sejam associadas a elementos de um modelo.  As restrições sobre gen/espec são representadas no diagrama de classes, próximas à linha do relacionamento. Essas restrições são apresentadas entre chaves.</a:t>
            </a:r>
            <a:endParaRPr sz="1800"/>
          </a:p>
        </p:txBody>
      </p:sp>
      <p:pic>
        <p:nvPicPr>
          <p:cNvPr id="653" name="Google Shape;653;p95"/>
          <p:cNvPicPr preferRelativeResize="0"/>
          <p:nvPr/>
        </p:nvPicPr>
        <p:blipFill>
          <a:blip r:embed="rId3">
            <a:alphaModFix/>
          </a:blip>
          <a:stretch>
            <a:fillRect/>
          </a:stretch>
        </p:blipFill>
        <p:spPr>
          <a:xfrm>
            <a:off x="2343154" y="2510704"/>
            <a:ext cx="3665175" cy="21285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Definição de restrições sobre gen/espec</a:t>
            </a:r>
            <a:endParaRPr sz="2440"/>
          </a:p>
        </p:txBody>
      </p:sp>
      <p:sp>
        <p:nvSpPr>
          <p:cNvPr id="659" name="Google Shape;659;p96"/>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Estas restrições podem ser de quatro tipos: sobreposta, disjunta, completa, incompleta.</a:t>
            </a:r>
            <a:endParaRPr sz="18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Definição de restrições sobre gen/espec</a:t>
            </a:r>
            <a:endParaRPr sz="2440"/>
          </a:p>
        </p:txBody>
      </p:sp>
      <p:sp>
        <p:nvSpPr>
          <p:cNvPr id="665" name="Google Shape;665;p97"/>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graphicFrame>
        <p:nvGraphicFramePr>
          <p:cNvPr id="666" name="Google Shape;666;p97"/>
          <p:cNvGraphicFramePr/>
          <p:nvPr/>
        </p:nvGraphicFramePr>
        <p:xfrm>
          <a:off x="229400" y="2078875"/>
          <a:ext cx="3000000" cy="3000000"/>
        </p:xfrm>
        <a:graphic>
          <a:graphicData uri="http://schemas.openxmlformats.org/drawingml/2006/table">
            <a:tbl>
              <a:tblPr>
                <a:noFill/>
                <a:tableStyleId>{EA250B67-A686-41EE-A8B3-55778E50FAA7}</a:tableStyleId>
              </a:tblPr>
              <a:tblGrid>
                <a:gridCol w="4010300"/>
                <a:gridCol w="4678475"/>
              </a:tblGrid>
              <a:tr h="381000">
                <a:tc>
                  <a:txBody>
                    <a:bodyPr/>
                    <a:lstStyle/>
                    <a:p>
                      <a:pPr indent="0" lvl="0" marL="0" rtl="0" algn="l">
                        <a:spcBef>
                          <a:spcPts val="0"/>
                        </a:spcBef>
                        <a:spcAft>
                          <a:spcPts val="0"/>
                        </a:spcAft>
                        <a:buNone/>
                      </a:pPr>
                      <a:r>
                        <a:rPr b="1" lang="pt-BR"/>
                        <a:t>Restrição</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pt-BR"/>
                        <a:t>Significado</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99999"/>
                    </a:solidFill>
                  </a:tcPr>
                </a:tc>
              </a:tr>
              <a:tr h="381000">
                <a:tc>
                  <a:txBody>
                    <a:bodyPr/>
                    <a:lstStyle/>
                    <a:p>
                      <a:pPr indent="0" lvl="0" marL="0" rtl="0" algn="l">
                        <a:spcBef>
                          <a:spcPts val="0"/>
                        </a:spcBef>
                        <a:spcAft>
                          <a:spcPts val="0"/>
                        </a:spcAft>
                        <a:buNone/>
                      </a:pPr>
                      <a:r>
                        <a:rPr lang="pt-BR"/>
                        <a:t>sobreposta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a:t>Posteriormente podem ser criadas subclasses que herdem de mais de uma subclasse (herança múltipla).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a:t>disjunta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a:t>Quaisquer subclasses criadas posteriormente poderão herdar de somente uma subclasse.</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a:t>completa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a:t>Todas as subclasses possíveis foram enumeradas na hierarquia.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pt-BR"/>
                        <a:t>incompleta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pt-BR"/>
                        <a:t>Nem todas as subclasses foram enumeradas na hierarquia.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Definição de restrições sobre gen/espec</a:t>
            </a:r>
            <a:endParaRPr sz="2440"/>
          </a:p>
        </p:txBody>
      </p:sp>
      <p:sp>
        <p:nvSpPr>
          <p:cNvPr id="672" name="Google Shape;672;p98"/>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pic>
        <p:nvPicPr>
          <p:cNvPr id="673" name="Google Shape;673;p98"/>
          <p:cNvPicPr preferRelativeResize="0"/>
          <p:nvPr/>
        </p:nvPicPr>
        <p:blipFill>
          <a:blip r:embed="rId3">
            <a:alphaModFix/>
          </a:blip>
          <a:stretch>
            <a:fillRect/>
          </a:stretch>
        </p:blipFill>
        <p:spPr>
          <a:xfrm>
            <a:off x="273980" y="2290692"/>
            <a:ext cx="3779175" cy="2194775"/>
          </a:xfrm>
          <a:prstGeom prst="rect">
            <a:avLst/>
          </a:prstGeom>
          <a:noFill/>
          <a:ln>
            <a:noFill/>
          </a:ln>
        </p:spPr>
      </p:pic>
      <p:pic>
        <p:nvPicPr>
          <p:cNvPr id="674" name="Google Shape;674;p98"/>
          <p:cNvPicPr preferRelativeResize="0"/>
          <p:nvPr/>
        </p:nvPicPr>
        <p:blipFill>
          <a:blip r:embed="rId4">
            <a:alphaModFix/>
          </a:blip>
          <a:stretch>
            <a:fillRect/>
          </a:stretch>
        </p:blipFill>
        <p:spPr>
          <a:xfrm>
            <a:off x="5030050" y="2290700"/>
            <a:ext cx="3886846" cy="21947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Definição de restrições sobre gen/espec</a:t>
            </a:r>
            <a:endParaRPr sz="2440"/>
          </a:p>
        </p:txBody>
      </p:sp>
      <p:sp>
        <p:nvSpPr>
          <p:cNvPr id="680" name="Google Shape;680;p99"/>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t/>
            </a:r>
            <a:endParaRPr sz="1800"/>
          </a:p>
        </p:txBody>
      </p:sp>
      <p:pic>
        <p:nvPicPr>
          <p:cNvPr id="681" name="Google Shape;681;p99"/>
          <p:cNvPicPr preferRelativeResize="0"/>
          <p:nvPr/>
        </p:nvPicPr>
        <p:blipFill>
          <a:blip r:embed="rId3">
            <a:alphaModFix/>
          </a:blip>
          <a:stretch>
            <a:fillRect/>
          </a:stretch>
        </p:blipFill>
        <p:spPr>
          <a:xfrm>
            <a:off x="58075" y="2184766"/>
            <a:ext cx="4513934" cy="2406600"/>
          </a:xfrm>
          <a:prstGeom prst="rect">
            <a:avLst/>
          </a:prstGeom>
          <a:noFill/>
          <a:ln>
            <a:noFill/>
          </a:ln>
        </p:spPr>
      </p:pic>
      <p:pic>
        <p:nvPicPr>
          <p:cNvPr id="682" name="Google Shape;682;p99"/>
          <p:cNvPicPr preferRelativeResize="0"/>
          <p:nvPr/>
        </p:nvPicPr>
        <p:blipFill>
          <a:blip r:embed="rId4">
            <a:alphaModFix/>
          </a:blip>
          <a:stretch>
            <a:fillRect/>
          </a:stretch>
        </p:blipFill>
        <p:spPr>
          <a:xfrm>
            <a:off x="4707605" y="2275588"/>
            <a:ext cx="4436400" cy="23157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Diagrama de objetos</a:t>
            </a:r>
            <a:endParaRPr sz="2440"/>
          </a:p>
        </p:txBody>
      </p:sp>
      <p:sp>
        <p:nvSpPr>
          <p:cNvPr id="688" name="Google Shape;688;p100"/>
          <p:cNvSpPr txBox="1"/>
          <p:nvPr>
            <p:ph idx="1" type="body"/>
          </p:nvPr>
        </p:nvSpPr>
        <p:spPr>
          <a:xfrm>
            <a:off x="729450" y="2078875"/>
            <a:ext cx="7475100" cy="2618400"/>
          </a:xfrm>
          <a:prstGeom prst="rect">
            <a:avLst/>
          </a:prstGeom>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pt-BR" sz="1800"/>
              <a:t>Fazer exercício - Juca </a:t>
            </a:r>
            <a:r>
              <a:rPr lang="pt-BR" sz="1800"/>
              <a:t>está</a:t>
            </a:r>
            <a:r>
              <a:rPr lang="pt-BR" sz="1800"/>
              <a:t> fazendo </a:t>
            </a:r>
            <a:r>
              <a:rPr lang="pt-BR" sz="1800"/>
              <a:t>compras</a:t>
            </a:r>
            <a:r>
              <a:rPr lang="pt-BR" sz="1800"/>
              <a:t> </a:t>
            </a:r>
            <a:r>
              <a:rPr lang="pt-BR" sz="1800"/>
              <a:t>online</a:t>
            </a:r>
            <a:r>
              <a:rPr lang="pt-BR" sz="1800"/>
              <a:t> para volta </a:t>
            </a:r>
            <a:r>
              <a:rPr lang="pt-BR" sz="1800"/>
              <a:t>às aulas.</a:t>
            </a:r>
            <a:endParaRPr sz="18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0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Bibliografia</a:t>
            </a:r>
            <a:endParaRPr sz="2244"/>
          </a:p>
        </p:txBody>
      </p:sp>
      <p:sp>
        <p:nvSpPr>
          <p:cNvPr id="694" name="Google Shape;694;p101"/>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fontScale="92500"/>
          </a:bodyPr>
          <a:lstStyle/>
          <a:p>
            <a:pPr indent="0" lvl="0" marL="0" rtl="0" algn="just">
              <a:spcBef>
                <a:spcPts val="0"/>
              </a:spcBef>
              <a:spcAft>
                <a:spcPts val="0"/>
              </a:spcAft>
              <a:buNone/>
            </a:pPr>
            <a:r>
              <a:rPr lang="pt-BR" sz="1800"/>
              <a:t>BEZERRA, E. Princípios de Análise e Projeto de Sistemas com UML. 2. ed. Rio de Janeiro: Elsevier, 2006.</a:t>
            </a:r>
            <a:endParaRPr sz="1800"/>
          </a:p>
          <a:p>
            <a:pPr indent="0" lvl="0" marL="0" rtl="0" algn="just">
              <a:spcBef>
                <a:spcPts val="1200"/>
              </a:spcBef>
              <a:spcAft>
                <a:spcPts val="0"/>
              </a:spcAft>
              <a:buNone/>
            </a:pPr>
            <a:r>
              <a:rPr lang="pt-BR" sz="1800"/>
              <a:t>BOOCH, G.; RUMBAUGH, J.; JACOBSON, I. UML: guia do usuário. 2. ed. Rio de Janeiro: Campus, 2006.</a:t>
            </a:r>
            <a:endParaRPr sz="1800"/>
          </a:p>
          <a:p>
            <a:pPr indent="0" lvl="0" marL="0" rtl="0" algn="just">
              <a:spcBef>
                <a:spcPts val="1200"/>
              </a:spcBef>
              <a:spcAft>
                <a:spcPts val="0"/>
              </a:spcAft>
              <a:buNone/>
            </a:pPr>
            <a:r>
              <a:rPr lang="pt-BR" sz="1800"/>
              <a:t>PRESSMAN, R. S. Engenharia de software. Rio de Janeiro: McGraw-Hill, 2006.</a:t>
            </a:r>
            <a:endParaRPr sz="1800"/>
          </a:p>
          <a:p>
            <a:pPr indent="0" lvl="0" marL="0" rtl="0" algn="just">
              <a:spcBef>
                <a:spcPts val="1200"/>
              </a:spcBef>
              <a:spcAft>
                <a:spcPts val="0"/>
              </a:spcAft>
              <a:buNone/>
            </a:pPr>
            <a:r>
              <a:rPr lang="pt-BR" sz="1800"/>
              <a:t>SOMMERVILLE, I. Engenharia de software. São Paulo: Addison Wesley, 2007.</a:t>
            </a:r>
            <a:endParaRPr sz="1800"/>
          </a:p>
          <a:p>
            <a:pPr indent="0" lvl="0" marL="0" rtl="0" algn="just">
              <a:spcBef>
                <a:spcPts val="1200"/>
              </a:spcBef>
              <a:spcAft>
                <a:spcPts val="12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Associações</a:t>
            </a:r>
            <a:endParaRPr sz="2440"/>
          </a:p>
        </p:txBody>
      </p:sp>
      <p:sp>
        <p:nvSpPr>
          <p:cNvPr id="137" name="Google Shape;137;p21"/>
          <p:cNvSpPr txBox="1"/>
          <p:nvPr>
            <p:ph idx="1" type="body"/>
          </p:nvPr>
        </p:nvSpPr>
        <p:spPr>
          <a:xfrm>
            <a:off x="729450" y="2078875"/>
            <a:ext cx="7688700" cy="26184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0"/>
              </a:spcAft>
              <a:buNone/>
            </a:pPr>
            <a:r>
              <a:rPr b="1" lang="pt-BR" sz="1800"/>
              <a:t>A associação</a:t>
            </a:r>
            <a:r>
              <a:rPr b="1" lang="pt-BR" sz="1800"/>
              <a:t> </a:t>
            </a:r>
            <a:r>
              <a:rPr lang="pt-BR" sz="1800"/>
              <a:t>representa relacionamentos que são formados entre objetos durante a execução do sistema.</a:t>
            </a:r>
            <a:endParaRPr sz="1800"/>
          </a:p>
          <a:p>
            <a:pPr indent="457200" lvl="0" marL="0" rtl="0" algn="just">
              <a:spcBef>
                <a:spcPts val="1200"/>
              </a:spcBef>
              <a:spcAft>
                <a:spcPts val="1200"/>
              </a:spcAft>
              <a:buNone/>
            </a:pPr>
            <a:r>
              <a:rPr lang="pt-BR" sz="1800"/>
              <a:t>Uma associação é representada no diagrama de classes por uma</a:t>
            </a:r>
            <a:r>
              <a:rPr b="1" lang="pt-BR" sz="1800"/>
              <a:t> linha</a:t>
            </a:r>
            <a:r>
              <a:rPr lang="pt-BR" sz="1800"/>
              <a:t> (normalmente um segmento de reta) ligando as classes às quais pertencem os objetos relacionados.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