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F61C80-5DD8-4D22-AEF8-B1676EAD1A69}">
  <a:tblStyle styleId="{05F61C80-5DD8-4D22-AEF8-B1676EAD1A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Comunicação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Planejamento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Modelagem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Construção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Empreg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1c90738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1c90738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1c907384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11c907384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11c907384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11c907384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11c90738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11c90738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11c907384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11c907384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11c907384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11c90738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11c90738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11c90738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11c90738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11c90738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11c90738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11c90738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11c90738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11c90738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1c90738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1c90738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11c90738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11c90738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o exemplo de veículo -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11c907384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11c907384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são usualmente </a:t>
            </a:r>
            <a:r>
              <a:rPr lang="pt-BR"/>
              <a:t>representadas</a:t>
            </a:r>
            <a:r>
              <a:rPr lang="pt-BR"/>
              <a:t> como substantivos!!!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11c907384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11c907384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são usualmente </a:t>
            </a:r>
            <a:r>
              <a:rPr lang="pt-BR"/>
              <a:t>representadas</a:t>
            </a:r>
            <a:r>
              <a:rPr lang="pt-BR"/>
              <a:t> como substantivos!!!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11c907384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11c907384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são usualmente representados como substantivos!!!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11c907384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11c907384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são usualmente </a:t>
            </a:r>
            <a:r>
              <a:rPr lang="pt-BR"/>
              <a:t>representadas</a:t>
            </a:r>
            <a:r>
              <a:rPr lang="pt-BR"/>
              <a:t> como substantivos!!!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11c90738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11c90738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11c90738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11c90738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11c90738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11c90738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11c90738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11c90738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11c90738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11c90738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11c90738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11c90738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11c90738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11c90738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Domínio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Diagrama de Modelo de Domínio na UML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7727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uma representação que </a:t>
            </a:r>
            <a:r>
              <a:rPr lang="pt-BR" sz="1800"/>
              <a:t>ilustra</a:t>
            </a:r>
            <a:r>
              <a:rPr lang="pt-BR" sz="1800"/>
              <a:t> </a:t>
            </a:r>
            <a:r>
              <a:rPr b="1" lang="pt-BR" sz="1800"/>
              <a:t>classes conceituais</a:t>
            </a:r>
            <a:r>
              <a:rPr lang="pt-BR" sz="1800"/>
              <a:t> do mundo real, não de componentes de software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 sz="1800">
                <a:solidFill>
                  <a:schemeClr val="accent3"/>
                </a:solidFill>
              </a:rPr>
              <a:t>Não descreve classes de software, nem objetos com responsabilidades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7727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13463"/>
            <a:ext cx="3201550" cy="10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002025"/>
            <a:ext cx="4197875" cy="8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100" y="4021775"/>
            <a:ext cx="3086250" cy="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651675" y="2018650"/>
            <a:ext cx="44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Classe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23"/>
          <p:cNvCxnSpPr>
            <a:endCxn id="151" idx="1"/>
          </p:cNvCxnSpPr>
          <p:nvPr/>
        </p:nvCxnSpPr>
        <p:spPr>
          <a:xfrm>
            <a:off x="4251875" y="2249500"/>
            <a:ext cx="1399800" cy="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6057425" y="3219175"/>
            <a:ext cx="44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Associação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3"/>
          <p:cNvCxnSpPr>
            <a:stCxn id="149" idx="3"/>
            <a:endCxn id="153" idx="1"/>
          </p:cNvCxnSpPr>
          <p:nvPr/>
        </p:nvCxnSpPr>
        <p:spPr>
          <a:xfrm>
            <a:off x="4927325" y="3450025"/>
            <a:ext cx="1130100" cy="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3"/>
          <p:cNvSpPr txBox="1"/>
          <p:nvPr/>
        </p:nvSpPr>
        <p:spPr>
          <a:xfrm>
            <a:off x="5651675" y="4182550"/>
            <a:ext cx="44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Associação  Generalização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3"/>
          <p:cNvCxnSpPr>
            <a:endCxn id="155" idx="1"/>
          </p:cNvCxnSpPr>
          <p:nvPr/>
        </p:nvCxnSpPr>
        <p:spPr>
          <a:xfrm>
            <a:off x="4251875" y="4413400"/>
            <a:ext cx="1399800" cy="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57030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Classe</a:t>
            </a:r>
            <a:endParaRPr b="1"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Parte superior: contém o nome da classe. Esta parte é sempre necessária, seja falando do classificador ou de um objeto.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Parte do meio: contém os atributos da classe. Use esta parte para descrever as qualidades da classe. É necessário somente quando se descreve uma instância específica de uma classe.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Parte inferior: inclui as operações da classe (métodos). </a:t>
            </a:r>
            <a:r>
              <a:rPr lang="pt-BR" sz="1800">
                <a:solidFill>
                  <a:schemeClr val="accent3"/>
                </a:solidFill>
              </a:rPr>
              <a:t>Não é necessário</a:t>
            </a:r>
            <a:r>
              <a:rPr lang="pt-BR" sz="1800">
                <a:solidFill>
                  <a:schemeClr val="accent3"/>
                </a:solidFill>
              </a:rPr>
              <a:t> para a modelagem de </a:t>
            </a:r>
            <a:r>
              <a:rPr lang="pt-BR" sz="1800">
                <a:solidFill>
                  <a:schemeClr val="accent3"/>
                </a:solidFill>
              </a:rPr>
              <a:t>domínio.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825" y="2678500"/>
            <a:ext cx="2038350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>
            <a:off x="6420075" y="2863000"/>
            <a:ext cx="818100" cy="8670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62" idx="3"/>
          </p:cNvCxnSpPr>
          <p:nvPr/>
        </p:nvCxnSpPr>
        <p:spPr>
          <a:xfrm flipH="1" rot="10800000">
            <a:off x="6432450" y="3296725"/>
            <a:ext cx="842700" cy="15330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>
            <a:stCxn id="162" idx="3"/>
          </p:cNvCxnSpPr>
          <p:nvPr/>
        </p:nvCxnSpPr>
        <p:spPr>
          <a:xfrm>
            <a:off x="6432450" y="3450025"/>
            <a:ext cx="830400" cy="13170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>
            <a:stCxn id="162" idx="3"/>
          </p:cNvCxnSpPr>
          <p:nvPr/>
        </p:nvCxnSpPr>
        <p:spPr>
          <a:xfrm>
            <a:off x="6432450" y="3450025"/>
            <a:ext cx="805500" cy="39210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 flipH="1" rot="10800000">
            <a:off x="6370500" y="4052800"/>
            <a:ext cx="842700" cy="272700"/>
          </a:xfrm>
          <a:prstGeom prst="straightConnector1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57030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Interações ou Associação</a:t>
            </a:r>
            <a:endParaRPr b="1"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Hereditariedade:</a:t>
            </a:r>
            <a:r>
              <a:rPr lang="pt-BR" sz="1800"/>
              <a:t> também conhecida como generalização, é o processo de um secundário, ou subclasse, assumindo a funcionalidade de um primário, ou superclasse. É simbolizada por uma linha conectada reta com uma ponta de seta fechada apontando para a superclasse.</a:t>
            </a:r>
            <a:endParaRPr sz="18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450" y="1730625"/>
            <a:ext cx="2612400" cy="323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8095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Interações ou Associação</a:t>
            </a:r>
            <a:endParaRPr b="1"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Associação bidirecional: </a:t>
            </a:r>
            <a:r>
              <a:rPr lang="pt-BR" sz="1800"/>
              <a:t>a relação padrão entre duas classes. Ambas as classes estão cientes uma da outra e de sua relação entre si. Essa associação é representada por uma linha reta entre duas classes.</a:t>
            </a:r>
            <a:endParaRPr sz="18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00" y="3743313"/>
            <a:ext cx="3648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40"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Multiplicidade:</a:t>
            </a:r>
            <a:r>
              <a:rPr lang="pt-BR" sz="1800"/>
              <a:t> </a:t>
            </a:r>
            <a:r>
              <a:rPr lang="pt-BR" sz="1800"/>
              <a:t>é usada para determinar o número mínimo e o número máximo de objetos envolvidos na associação, de cada lado, e também pode especificar o nível de dependências entre objetos.</a:t>
            </a:r>
            <a:endParaRPr sz="18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450" y="3297127"/>
            <a:ext cx="4197075" cy="16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3941275" y="4226350"/>
            <a:ext cx="272700" cy="334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5035625" y="4226350"/>
            <a:ext cx="272700" cy="334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Elementos um Diagrama de Domínio </a:t>
            </a:r>
            <a:endParaRPr sz="244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384175" y="22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{05F61C80-5DD8-4D22-AEF8-B1676EAD1A69}</a:tableStyleId>
              </a:tblPr>
              <a:tblGrid>
                <a:gridCol w="1388575"/>
                <a:gridCol w="6990675"/>
              </a:tblGrid>
              <a:tr h="1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Multiplicidade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Significado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0..1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 mínimo zero e no máximo um, Indica não obrigatoriedade de relacionamento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1..1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Um e somente um, UmM objeto da classe se relaciona com um objeto de outra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0..*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Mínimo nenhum e no máximo muitos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1..*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Minimo 1 e no máximo muitos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Muitos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2..7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Mínimo de 2 e no máximo 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2078875"/>
            <a:ext cx="8095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840300"/>
            <a:ext cx="39052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29450" y="2078875"/>
            <a:ext cx="8095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840300"/>
            <a:ext cx="39052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00" y="2368838"/>
            <a:ext cx="4135950" cy="12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8095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840300"/>
            <a:ext cx="39052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75" y="2283275"/>
            <a:ext cx="4605600" cy="233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6154925" y="2516250"/>
            <a:ext cx="1110000" cy="3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9450" y="2078875"/>
            <a:ext cx="80952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	Deseja-se </a:t>
            </a:r>
            <a:r>
              <a:rPr lang="pt-BR" sz="1800"/>
              <a:t>construir</a:t>
            </a:r>
            <a:r>
              <a:rPr lang="pt-BR" sz="1800"/>
              <a:t> um sistema </a:t>
            </a:r>
            <a:r>
              <a:rPr lang="pt-BR" sz="1800"/>
              <a:t>acadêmico.</a:t>
            </a:r>
            <a:r>
              <a:rPr lang="pt-BR" sz="1800"/>
              <a:t> Para isso são registrados os cursos disponíveis, onde cada um possui um nome, carga </a:t>
            </a:r>
            <a:r>
              <a:rPr lang="pt-BR" sz="1800"/>
              <a:t>horária</a:t>
            </a:r>
            <a:r>
              <a:rPr lang="pt-BR" sz="1800"/>
              <a:t> e valor. Quando um curso vai ser oferecido, é registrada uma turma, informando os seguintes dados: número da turma, data de início e número de vagas. Uma </a:t>
            </a:r>
            <a:r>
              <a:rPr lang="pt-BR" sz="1800"/>
              <a:t>matrícula</a:t>
            </a:r>
            <a:r>
              <a:rPr lang="pt-BR" sz="1800"/>
              <a:t> de um aluno em uma turma consiste na data de matrícula e no número de prestações em que o aluno vai pagar o curso. Para cada aluno, é necessário cadastrar seu nome, cpf, e data de nascimento. Cada aluno passa por várias avaliações durante o desenrolar do curso que </a:t>
            </a:r>
            <a:r>
              <a:rPr lang="pt-BR" sz="1800"/>
              <a:t>está</a:t>
            </a:r>
            <a:r>
              <a:rPr lang="pt-BR" sz="1800"/>
              <a:t> cursando. Uma avaliação possui nota e data. Depois que a avaliação ocorre é </a:t>
            </a:r>
            <a:r>
              <a:rPr lang="pt-BR" sz="1800"/>
              <a:t>registrado o resultado</a:t>
            </a:r>
            <a:r>
              <a:rPr lang="pt-BR" sz="1800"/>
              <a:t> de cada aluno da turma (a nota que ele tirou). Um aluno é aprovado em um curso se sua nota total for maior ou igual à nota mínima de aprovação para o curso.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729450" y="2078875"/>
            <a:ext cx="80952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	Deseja-se construir um sistema acadêmico. Para isso são registrados os </a:t>
            </a:r>
            <a:r>
              <a:rPr lang="pt-BR" sz="1800">
                <a:solidFill>
                  <a:schemeClr val="accent3"/>
                </a:solidFill>
              </a:rPr>
              <a:t>cursos</a:t>
            </a:r>
            <a:r>
              <a:rPr lang="pt-BR" sz="1800"/>
              <a:t> disponíveis, onde cada um possui um nome, carga horária e valor. Quando um curso vai ser oferecido, é registrada uma </a:t>
            </a:r>
            <a:r>
              <a:rPr lang="pt-BR" sz="1800">
                <a:solidFill>
                  <a:schemeClr val="accent3"/>
                </a:solidFill>
              </a:rPr>
              <a:t>turma</a:t>
            </a:r>
            <a:r>
              <a:rPr lang="pt-BR" sz="1800"/>
              <a:t>, informando os seguintes dados: número da turma, data de início e número de vagas. Uma </a:t>
            </a:r>
            <a:r>
              <a:rPr lang="pt-BR" sz="1800">
                <a:solidFill>
                  <a:schemeClr val="accent3"/>
                </a:solidFill>
              </a:rPr>
              <a:t>matrícula</a:t>
            </a:r>
            <a:r>
              <a:rPr lang="pt-BR" sz="1800"/>
              <a:t> de um </a:t>
            </a:r>
            <a:r>
              <a:rPr lang="pt-BR" sz="1800">
                <a:solidFill>
                  <a:schemeClr val="accent3"/>
                </a:solidFill>
              </a:rPr>
              <a:t>aluno</a:t>
            </a:r>
            <a:r>
              <a:rPr lang="pt-BR" sz="1800"/>
              <a:t> em uma turma consiste na data de matrícula e no número de prestações em que o aluno vai pagar o curso. Para cada aluno, é necessário cadastrar seu nome, cpf, e data de nascimento. Cada aluno passa por várias </a:t>
            </a:r>
            <a:r>
              <a:rPr lang="pt-BR" sz="1800">
                <a:solidFill>
                  <a:schemeClr val="accent3"/>
                </a:solidFill>
              </a:rPr>
              <a:t>avaliações</a:t>
            </a:r>
            <a:r>
              <a:rPr lang="pt-BR" sz="1800"/>
              <a:t> durante o desenrolar do curso que está cursando. Uma avaliação possui nota e data. Depois que a avaliação ocorre é registrado o </a:t>
            </a:r>
            <a:r>
              <a:rPr lang="pt-BR" sz="1800">
                <a:solidFill>
                  <a:schemeClr val="accent3"/>
                </a:solidFill>
              </a:rPr>
              <a:t>resultado</a:t>
            </a:r>
            <a:r>
              <a:rPr lang="pt-BR" sz="1800"/>
              <a:t> de cada aluno da turma (a nota que ele tirou). Um aluno é aprovado em um curso se sua nota total for maior ou igual à nota mínima de aprovação para o curso.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80952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	Deseja-se construir um sistema acadêmico. Para isso são registrados os </a:t>
            </a:r>
            <a:r>
              <a:rPr lang="pt-BR" sz="1800">
                <a:solidFill>
                  <a:schemeClr val="accent3"/>
                </a:solidFill>
              </a:rPr>
              <a:t>cursos</a:t>
            </a:r>
            <a:r>
              <a:rPr lang="pt-BR" sz="1800"/>
              <a:t> disponíveis, onde cada um possui um </a:t>
            </a:r>
            <a:r>
              <a:rPr lang="pt-BR" sz="1800">
                <a:solidFill>
                  <a:schemeClr val="dk1"/>
                </a:solidFill>
              </a:rPr>
              <a:t>nome, carga horária e valor</a:t>
            </a:r>
            <a:r>
              <a:rPr lang="pt-BR" sz="1800"/>
              <a:t>. Quando um curso vai ser oferecido, é registrada uma </a:t>
            </a:r>
            <a:r>
              <a:rPr lang="pt-BR" sz="1800">
                <a:solidFill>
                  <a:schemeClr val="accent3"/>
                </a:solidFill>
              </a:rPr>
              <a:t>turma</a:t>
            </a:r>
            <a:r>
              <a:rPr lang="pt-BR" sz="1800"/>
              <a:t>, informando os seguintes dados: </a:t>
            </a:r>
            <a:r>
              <a:rPr lang="pt-BR" sz="1800">
                <a:solidFill>
                  <a:schemeClr val="dk1"/>
                </a:solidFill>
              </a:rPr>
              <a:t>número da turma, data de início e número de vagas</a:t>
            </a:r>
            <a:r>
              <a:rPr lang="pt-BR" sz="1800"/>
              <a:t>. Uma </a:t>
            </a:r>
            <a:r>
              <a:rPr lang="pt-BR" sz="1800">
                <a:solidFill>
                  <a:schemeClr val="accent3"/>
                </a:solidFill>
              </a:rPr>
              <a:t>matrícula</a:t>
            </a:r>
            <a:r>
              <a:rPr lang="pt-BR" sz="1800"/>
              <a:t> de um aluno em uma turma consiste na </a:t>
            </a:r>
            <a:r>
              <a:rPr lang="pt-BR" sz="1800">
                <a:solidFill>
                  <a:schemeClr val="dk1"/>
                </a:solidFill>
              </a:rPr>
              <a:t>data de matrícula e no número de prestações</a:t>
            </a:r>
            <a:r>
              <a:rPr lang="pt-BR" sz="1800"/>
              <a:t> em que o </a:t>
            </a:r>
            <a:r>
              <a:rPr lang="pt-BR" sz="1800">
                <a:solidFill>
                  <a:schemeClr val="accent3"/>
                </a:solidFill>
              </a:rPr>
              <a:t>aluno</a:t>
            </a:r>
            <a:r>
              <a:rPr lang="pt-BR" sz="1800"/>
              <a:t> vai pagar o curso. Para cada aluno, é necessário cadastrar seu </a:t>
            </a:r>
            <a:r>
              <a:rPr lang="pt-BR" sz="1800">
                <a:solidFill>
                  <a:schemeClr val="dk1"/>
                </a:solidFill>
              </a:rPr>
              <a:t>nome, cpf, e data de nascimento</a:t>
            </a:r>
            <a:r>
              <a:rPr lang="pt-BR" sz="1800"/>
              <a:t>. Cada aluno passa por várias </a:t>
            </a:r>
            <a:r>
              <a:rPr lang="pt-BR" sz="1800">
                <a:solidFill>
                  <a:schemeClr val="accent3"/>
                </a:solidFill>
              </a:rPr>
              <a:t>avaliações</a:t>
            </a:r>
            <a:r>
              <a:rPr lang="pt-BR" sz="1800"/>
              <a:t> durante o desenrolar do curso que está cursando. Uma avaliação possui </a:t>
            </a:r>
            <a:r>
              <a:rPr lang="pt-BR" sz="1800">
                <a:solidFill>
                  <a:schemeClr val="dk1"/>
                </a:solidFill>
              </a:rPr>
              <a:t>nota e data</a:t>
            </a:r>
            <a:r>
              <a:rPr lang="pt-BR" sz="1800"/>
              <a:t>. Depois que a avaliação ocorre é registrado o </a:t>
            </a:r>
            <a:r>
              <a:rPr lang="pt-BR" sz="1800">
                <a:solidFill>
                  <a:schemeClr val="accent3"/>
                </a:solidFill>
              </a:rPr>
              <a:t>resultado</a:t>
            </a:r>
            <a:r>
              <a:rPr lang="pt-BR" sz="1800"/>
              <a:t> de cada aluno da turma (</a:t>
            </a:r>
            <a:r>
              <a:rPr lang="pt-BR" sz="1800">
                <a:solidFill>
                  <a:schemeClr val="dk1"/>
                </a:solidFill>
              </a:rPr>
              <a:t>a nota que ele tirou</a:t>
            </a:r>
            <a:r>
              <a:rPr lang="pt-BR" sz="1800"/>
              <a:t>). Um aluno é aprovado em um curso se sua nota total for maior ou igual à nota mínima de aprovação para o curso.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2078875"/>
            <a:ext cx="80952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Preencha os atributos:</a:t>
            </a:r>
            <a:endParaRPr sz="1800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63" y="1738625"/>
            <a:ext cx="5229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Exercício: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729450" y="2078875"/>
            <a:ext cx="80952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base nos requisitos abaixo desenvolva o </a:t>
            </a:r>
            <a:r>
              <a:rPr b="1" lang="pt-BR" sz="1800"/>
              <a:t>diagrama de domínio:</a:t>
            </a:r>
            <a:endParaRPr b="1"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Um cliente solicitou o desenvolvimento de um sistema </a:t>
            </a:r>
            <a:r>
              <a:rPr lang="pt-BR" sz="1800">
                <a:solidFill>
                  <a:schemeClr val="accent2"/>
                </a:solidFill>
              </a:rPr>
              <a:t>bancário</a:t>
            </a:r>
            <a:r>
              <a:rPr lang="pt-BR" sz="1800"/>
              <a:t> que permita a abertura e encerramento de </a:t>
            </a:r>
            <a:r>
              <a:rPr lang="pt-BR" sz="1800">
                <a:solidFill>
                  <a:schemeClr val="accent3"/>
                </a:solidFill>
              </a:rPr>
              <a:t>contas</a:t>
            </a:r>
            <a:r>
              <a:rPr lang="pt-BR" sz="1800"/>
              <a:t>, consulta de saldo, registrar </a:t>
            </a:r>
            <a:r>
              <a:rPr lang="pt-BR" sz="1800">
                <a:solidFill>
                  <a:schemeClr val="accent3"/>
                </a:solidFill>
              </a:rPr>
              <a:t>movimentações</a:t>
            </a:r>
            <a:r>
              <a:rPr lang="pt-BR" sz="1800"/>
              <a:t>, além de realizar </a:t>
            </a:r>
            <a:r>
              <a:rPr lang="pt-BR" sz="1800">
                <a:solidFill>
                  <a:srgbClr val="1A9988"/>
                </a:solidFill>
              </a:rPr>
              <a:t>saques, depósitos e transferências</a:t>
            </a:r>
            <a:r>
              <a:rPr lang="pt-BR" sz="1800"/>
              <a:t>. As contas podem ser do tipo </a:t>
            </a:r>
            <a:r>
              <a:rPr lang="pt-BR" sz="1800">
                <a:solidFill>
                  <a:srgbClr val="1A9988"/>
                </a:solidFill>
              </a:rPr>
              <a:t>corrente ou poupança</a:t>
            </a:r>
            <a:r>
              <a:rPr lang="pt-BR" sz="1800"/>
              <a:t>. 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Tanto </a:t>
            </a:r>
            <a:r>
              <a:rPr lang="pt-BR" sz="1800">
                <a:solidFill>
                  <a:schemeClr val="accent3"/>
                </a:solidFill>
              </a:rPr>
              <a:t>pessoas</a:t>
            </a:r>
            <a:r>
              <a:rPr lang="pt-BR" sz="1800"/>
              <a:t> </a:t>
            </a:r>
            <a:r>
              <a:rPr lang="pt-BR" sz="1800">
                <a:solidFill>
                  <a:schemeClr val="dk1"/>
                </a:solidFill>
              </a:rPr>
              <a:t>físicas quanto jurídicas</a:t>
            </a:r>
            <a:r>
              <a:rPr lang="pt-BR" sz="1800"/>
              <a:t> podem interagir com o sistema, assim os </a:t>
            </a:r>
            <a:r>
              <a:rPr lang="pt-BR" sz="1800">
                <a:solidFill>
                  <a:srgbClr val="1A9988"/>
                </a:solidFill>
              </a:rPr>
              <a:t>funcionários caixas e gerentes</a:t>
            </a:r>
            <a:r>
              <a:rPr lang="pt-BR" sz="1800"/>
              <a:t> do banco.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Orientação a Objetos?		</a:t>
            </a:r>
            <a:endParaRPr sz="2244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termo </a:t>
            </a:r>
            <a:r>
              <a:rPr b="1" lang="pt-BR" sz="1800"/>
              <a:t>orientado a objetos </a:t>
            </a:r>
            <a:r>
              <a:rPr lang="pt-BR" sz="1800"/>
              <a:t>significa que organizamos o software em uma coleção de objetos distintos, que incorporam estrutura de dados e comportamento.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um Objeto?	</a:t>
            </a:r>
            <a:endParaRPr sz="2244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</a:t>
            </a:r>
            <a:r>
              <a:rPr b="1" lang="pt-BR" sz="1800"/>
              <a:t>objeto</a:t>
            </a:r>
            <a:r>
              <a:rPr lang="pt-BR" sz="1800"/>
              <a:t> é um elemento computacional que representa, no domínio da solução, alguma entidade (abstrata ou concreta) do domínio de interesse do problema sob análise.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um Objeto?	</a:t>
            </a:r>
            <a:endParaRPr sz="2244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0" y="2078875"/>
            <a:ext cx="34290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25" y="981063"/>
            <a:ext cx="44767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Domínio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E o que é um Domínio de Negócio?</a:t>
            </a:r>
            <a:endParaRPr sz="241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Também chamado de domínio do problema ou domínio da aplicação , trata-se da área específica na qual o </a:t>
            </a:r>
            <a:r>
              <a:rPr i="1" lang="pt-BR" sz="1800"/>
              <a:t>software </a:t>
            </a:r>
            <a:r>
              <a:rPr lang="pt-BR" sz="1800"/>
              <a:t> será desenvolvido.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O domínio é a área de conhecimento ou atividade específica caracterizada por um conjunto de conceitos e terminologias compreendidos por especialistas da área.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Corresponde à parte do mundo real que é relevante para o desenvolvimento do </a:t>
            </a:r>
            <a:r>
              <a:rPr i="1" lang="pt-BR" sz="1800"/>
              <a:t>software.</a:t>
            </a:r>
            <a:endParaRPr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O que é </a:t>
            </a: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Modelo de Domínio?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7727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uma representação visual de classes conceituais ou objetos do mundo real em um domínio de interesse e seus relacionamentos.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Entidades;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Inter-relações;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Diagrama de Modelo de Domínio na UML</a:t>
            </a:r>
            <a:endParaRPr sz="2400">
              <a:solidFill>
                <a:srgbClr val="282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772700" cy="27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Usando a notação UML, o modelo de domínio é ilustrado com um conjunto de diagramas de classes nos quais não são definidas operações. Ele deve mostrar: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Objetos do domínio ou classes conceituais;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Associações entre classes conceituais;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Atributos de classes conceituais.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