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2a164e76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2a164e76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2a164e763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2a164e76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2a164e76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2a164e76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2a164e76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2a164e76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2a164e76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2a164e76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a164e7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2a164e7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a164e76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2a164e76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2a164e76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2a164e76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2a164e76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2a164e76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2a164e76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2a164e76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4aad3f06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4aad3f06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2a164e76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2a164e76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2a164e76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02a164e76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2a164e76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02a164e76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2a164e76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02a164e76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2a164e76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2a164e76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2a164e76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02a164e76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242a75961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e242a75961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2a164e76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2a164e76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2a164e76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2a164e76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2a164e76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2a164e76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2a164e76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2a164e76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2a164e76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2a164e76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2a164e76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2a164e76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2a164e76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2a164e76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42448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Herysson R. Figueiredo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herysson.figueiredo@ufn.edu.br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Avaliando a Análise Textual de Abbott</a:t>
            </a:r>
            <a:endParaRPr sz="2440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0875"/>
            <a:ext cx="76887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Vantagens: Simplicidade de aplicação e a capacidade de diretamente mapear componentes do modelo de classes.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Desvantagens: Dependência da completude e qualidade do documento-fonte, risco de identificar muitas classes candidatas não úteis e possível omissão de classes cruciais.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Exercício </a:t>
            </a:r>
            <a:endParaRPr sz="244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0875"/>
            <a:ext cx="76887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Utilizem o texto abaixo para identificar: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Classes Candidatas:</a:t>
            </a:r>
            <a:r>
              <a:rPr lang="pt-BR" sz="1800"/>
              <a:t> Identifiquem potenciais classes a partir dos substantivos encontrados no texto.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Atributos:</a:t>
            </a:r>
            <a:r>
              <a:rPr lang="pt-BR" sz="1800"/>
              <a:t> Definam os atributos que cada classe identificada pode ter, baseando-se nos detalhes fornecidos.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Operações:</a:t>
            </a:r>
            <a:r>
              <a:rPr lang="pt-BR" sz="1800"/>
              <a:t> Sugiram operações que as classes podem executar, considerando as ações implícitas no texto.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Relacionamentos:</a:t>
            </a:r>
            <a:r>
              <a:rPr lang="pt-BR" sz="1800"/>
              <a:t> Discutam possíveis relações entre as classes identificadas.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Exercício </a:t>
            </a:r>
            <a:endParaRPr sz="2440"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0875"/>
            <a:ext cx="76887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 empresa Comércio Eficaz Ltda. emitiu um recibo de venda para o cliente João Pereira, residente na Rua dos Jacarandás, número 120, bairro Laranjeiras, na cidade de São Paulo, CEP 04321-000. A transação foi registrada em 15 de agosto de 2023.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O recibo detalha a compra de diversos itens. O primeiro item listado é uma unidade de "Mouse Óptico", vendido por R$25,00. Segue-se uma compra de dois teclados, cada um ao preço unitário de R$45,00. Além disso, João adquiriu três cadernos, cada um custando R$15,00.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Cada linha do recibo especifica a unidade de medida do item, a quantidade adquirida, a discriminação do produto, o preço unitário e o total por item. Ao final do recibo, o valor total da compra foi calculado e registrado, somando-se o custo de todos os itens.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João efetuou o pagamento em dinheiro no momento da compra e recebeu este recibo como comprovante da transação realizada.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700"/>
              <a:t>Diagrama de objetos UML</a:t>
            </a:r>
            <a:endParaRPr sz="4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Diagrama de objetos UML</a:t>
            </a:r>
            <a:endParaRPr sz="2440"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800"/>
              <a:t>Os diagramas de objetos são instâncias de diagramas de classes, assim como objetos são instâncias de classes na programação.</a:t>
            </a:r>
            <a:endParaRPr sz="18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800"/>
              <a:t>Funcionam como instâncias de diagramas de classes, detalhando as interações e estados dos objetos.</a:t>
            </a:r>
            <a:endParaRPr sz="18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800"/>
              <a:t>Utilizados principalmente para ilustrar as ligações entre objetos em um sistema.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Estrutura e Componentes </a:t>
            </a:r>
            <a:endParaRPr sz="2440"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800"/>
              <a:t>Representação de objetos:</a:t>
            </a:r>
            <a:r>
              <a:rPr lang="pt-BR" sz="1800"/>
              <a:t> Cada objeto é representado por um retângulo dividido em dois compartimentos.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t-BR" sz="1800"/>
              <a:t>Compartimento superior:</a:t>
            </a:r>
            <a:r>
              <a:rPr lang="pt-BR" sz="1800"/>
              <a:t> Mostra a identificação do objeto, que deve ser sempre sublinhada.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t-BR" sz="1800"/>
              <a:t>Compartimento inferior (opcional): </a:t>
            </a:r>
            <a:r>
              <a:rPr lang="pt-BR" sz="1800"/>
              <a:t>Exibe os valores dos atributos do objeto conforme definidos na classe.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Estrutura e Componentes </a:t>
            </a:r>
            <a:endParaRPr sz="2440"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729450" y="2078875"/>
            <a:ext cx="76887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800"/>
              <a:t>Representação de objetos:</a:t>
            </a:r>
            <a:r>
              <a:rPr lang="pt-BR" sz="1800"/>
              <a:t> Cada objeto é representado por um retângulo dividido em dois compartimentos.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t-BR" sz="1800"/>
              <a:t>Compartimento superior:</a:t>
            </a:r>
            <a:r>
              <a:rPr lang="pt-BR" sz="1800"/>
              <a:t> Mostra a identificação do objeto, que deve ser sempre sublinhada.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t-BR" sz="1800"/>
              <a:t>Compartimento inferior (opcional): </a:t>
            </a:r>
            <a:r>
              <a:rPr lang="pt-BR" sz="1800"/>
              <a:t>Exibe os valores dos atributos do objeto conforme definidos na classe.</a:t>
            </a:r>
            <a:endParaRPr sz="1800"/>
          </a:p>
        </p:txBody>
      </p:sp>
      <p:sp>
        <p:nvSpPr>
          <p:cNvPr id="178" name="Google Shape;178;p28"/>
          <p:cNvSpPr/>
          <p:nvPr/>
        </p:nvSpPr>
        <p:spPr>
          <a:xfrm>
            <a:off x="3328350" y="2644075"/>
            <a:ext cx="2111700" cy="14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flipH="1" rot="10800000">
            <a:off x="3336350" y="3001375"/>
            <a:ext cx="2103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8"/>
          <p:cNvSpPr txBox="1"/>
          <p:nvPr/>
        </p:nvSpPr>
        <p:spPr>
          <a:xfrm>
            <a:off x="3607650" y="2644075"/>
            <a:ext cx="155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pessoa1</a:t>
            </a:r>
            <a:r>
              <a:rPr lang="pt-BR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Pessoa</a:t>
            </a:r>
            <a:endParaRPr sz="13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3431100" y="3073450"/>
            <a:ext cx="2738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nome: “Herysson”</a:t>
            </a:r>
            <a:b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idade: 35</a:t>
            </a:r>
            <a:b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altura: 1,90</a:t>
            </a:r>
            <a:b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peso: 90 Kg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Aplicações Práticas do Diagrama de Objetos</a:t>
            </a:r>
            <a:endParaRPr sz="2440"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729450" y="2078875"/>
            <a:ext cx="76887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800"/>
              <a:t>Origem:</a:t>
            </a:r>
            <a:r>
              <a:rPr lang="pt-BR" sz="1800"/>
              <a:t> Desenvolvido pelo método de Booch, integrado à UML.</a:t>
            </a:r>
            <a:endParaRPr sz="18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800"/>
              <a:t>Utilização na prática:</a:t>
            </a:r>
            <a:r>
              <a:rPr lang="pt-BR" sz="1800"/>
              <a:t> Raramente usado isoladamente, mas valioso para: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 sz="1800"/>
              <a:t>Ilustrar relacionamentos complexos de um diagrama de classes, como associações reflexivas.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 sz="1800"/>
              <a:t>Facilitar a validação de diagramas de classes, esclarecendo suas estruturas e relacionamentos.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Aplicações Práticas do Diagrama de Objetos</a:t>
            </a:r>
            <a:endParaRPr sz="2440"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729450" y="2078875"/>
            <a:ext cx="76887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800"/>
              <a:t>Relevância fora da validação: </a:t>
            </a:r>
            <a:r>
              <a:rPr lang="pt-BR" sz="1800"/>
              <a:t>Embora seu uso prático seja limitado, a notação é compartilhada com o diagrama de comunicação, fortalecendo a compreensão inter-diagramas.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Exemplo </a:t>
            </a:r>
            <a:r>
              <a:rPr lang="pt-BR" sz="2440"/>
              <a:t>de Diagrama de Objetos</a:t>
            </a:r>
            <a:endParaRPr sz="2440"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729450" y="2078875"/>
            <a:ext cx="49908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Modele o diagrama de classe que represente a imagem ao lado. </a:t>
            </a:r>
            <a:endParaRPr sz="1800"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550" y="634425"/>
            <a:ext cx="3081825" cy="445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Técnicas para identificação de classes</a:t>
            </a:r>
            <a:endParaRPr sz="24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identificação de classes é o processo de determinar quais objetos comporão um sistema de software orientado a objetos (SSOO).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Fundamental para a construção do modelo de classes, que é a espinha dorsal do desenvolvimento de SSOOs.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Os objetos em um SSOO pertencem a classes; identificar essas classes é entender quais objetos são necessários para o sistema.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Exemplo de Diagrama de Objetos</a:t>
            </a:r>
            <a:endParaRPr sz="2440"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49908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Agora vamos simular uma venda e criar o diagrama de objetos com base no exemplo ao lado.</a:t>
            </a:r>
            <a:endParaRPr sz="1800"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550" y="634425"/>
            <a:ext cx="3081825" cy="445307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5961100" y="2809075"/>
            <a:ext cx="315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             2          Caneta BIC azul                                      1,50           2,85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5961100" y="29841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             4          Caneta BIC  preta                                  1,50           5,70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5961100" y="314887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             5         Caderno 12 materias                           20,00     100,00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5961100" y="33239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             1         Mochila BEN10                                     150,00    135,00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8201300" y="4697275"/>
            <a:ext cx="65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243,55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6375975" y="199057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João Pereira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6288400" y="180307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15	08         2023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6504800" y="2223950"/>
            <a:ext cx="2783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R. dos Jacarandas, N° 120, São Paulo CEP: 04321000</a:t>
            </a:r>
            <a:endParaRPr sz="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Como desenhar diagramas de objetos no Astah?</a:t>
            </a:r>
            <a:endParaRPr sz="2440"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729450" y="2078875"/>
            <a:ext cx="43416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O Astah não possui um menu independente para "Diagrama de Objetos", portanto, utilize o Diagrama de Classes.</a:t>
            </a:r>
            <a:endParaRPr sz="1800"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100" y="1853850"/>
            <a:ext cx="4072902" cy="19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100" y="3528075"/>
            <a:ext cx="4072899" cy="1519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Como desenhar diagramas de objetos no Astah?</a:t>
            </a:r>
            <a:endParaRPr sz="2440"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729450" y="2078875"/>
            <a:ext cx="43416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Para adicionar um objeto, selecione "InstanceSpecification" e clique no diagrama. Para inserir os slots, selecione a InstanceSpecification, vá ao painel inferior esquerdo chamado "Property View", então clique no botão [Property] na aba [Base].</a:t>
            </a:r>
            <a:endParaRPr sz="1800"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050" y="1826338"/>
            <a:ext cx="4136675" cy="14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525" y="3245175"/>
            <a:ext cx="3180325" cy="18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Como desenhar diagramas de objetos no Astah?</a:t>
            </a:r>
            <a:endParaRPr sz="2440"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729450" y="2078875"/>
            <a:ext cx="43416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Se você voltar para a aba [Base], todos os slots estarão listados, agora adicione os valores diretamente.</a:t>
            </a:r>
            <a:endParaRPr sz="1800"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100" y="1766300"/>
            <a:ext cx="2951525" cy="19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Como desenhar diagramas de objetos no Astah?</a:t>
            </a:r>
            <a:endParaRPr sz="2440"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729450" y="2078875"/>
            <a:ext cx="43416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Se você voltar para a aba [Base], todos os slots estarão listados, agora adicione os valores diretamente.</a:t>
            </a:r>
            <a:endParaRPr sz="1800"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100" y="1766300"/>
            <a:ext cx="2951525" cy="19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451773"/>
            <a:ext cx="5989600" cy="21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Como desenhar diagramas de objetos no Astah?</a:t>
            </a:r>
            <a:endParaRPr sz="2440"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729450" y="2078875"/>
            <a:ext cx="43416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Para criar uma linha entre InstanceSpecifications, simplesmente selecione [Link] na barra de ferramentas ou clique em “L” e desenhe entre as InstanceSpecifications, o que aparece quando você passa o mouse sobre uma InstanceSpecification e então clique em outra InstanceSpecification para conectar.</a:t>
            </a:r>
            <a:endParaRPr sz="1800"/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350" y="2152650"/>
            <a:ext cx="24765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775" y="3424100"/>
            <a:ext cx="15621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pt-BR" sz="2400">
                <a:solidFill>
                  <a:srgbClr val="282C33"/>
                </a:solidFill>
                <a:latin typeface="Arial"/>
                <a:ea typeface="Arial"/>
                <a:cs typeface="Arial"/>
                <a:sym typeface="Arial"/>
              </a:rPr>
              <a:t>Bibliografia</a:t>
            </a:r>
            <a:endParaRPr sz="2244"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729450" y="2078875"/>
            <a:ext cx="7688700" cy="29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BEZERRA, E. Princípios de Análise e Projeto de Sistemas com UML. 2. ed. Rio de Janeiro: Elsevier, 2006.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BOOCH, G.; RUMBAUGH, J.; JACOBSON, I. UML: guia do usuário. 2. ed. Rio de Janeiro: Campus, 2006.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PRESSMAN, R. S. Engenharia de software. Rio de Janeiro: McGraw-Hill, 2006.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SOMMERVILLE, I. Engenharia de software. São Paulo: Addison Wesley, 2007.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Como Identificar Classes?</a:t>
            </a:r>
            <a:endParaRPr sz="24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Identificação de Classes Candidatas:</a:t>
            </a:r>
            <a:r>
              <a:rPr lang="pt-BR" sz="1800"/>
              <a:t> Primeira etapa onde se identificam entidades que podem se tornar classes.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Seleção e Eliminação:</a:t>
            </a:r>
            <a:r>
              <a:rPr lang="pt-BR" sz="1800"/>
              <a:t> Aplicação de princípios para remover classes candidatas desnecessárias.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Processo Iterativo:</a:t>
            </a:r>
            <a:r>
              <a:rPr lang="pt-BR" sz="1800"/>
              <a:t> Não é um processo sequencial; envolve identificação contínua de novas candidatas e revisão de candidatas previamente identificadas.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Técnicas e Ferramentas para Identificação</a:t>
            </a:r>
            <a:endParaRPr sz="244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Análise de Requisitos:</a:t>
            </a:r>
            <a:r>
              <a:rPr lang="pt-BR" sz="1800"/>
              <a:t> Estudar os requisitos do sistema para identificar entidades e funções chave.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Modelagem de Domínio: </a:t>
            </a:r>
            <a:r>
              <a:rPr lang="pt-BR" sz="1800"/>
              <a:t>Utilizar técnicas de modelagem para visualizar as relações entre entidades.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Utilização de Casos de Uso: </a:t>
            </a:r>
            <a:r>
              <a:rPr lang="pt-BR" sz="1800"/>
              <a:t>Analisar os casos de uso para identificar os objetos que interagem no sistema.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Refinando a Seleção de Classes</a:t>
            </a:r>
            <a:endParaRPr sz="244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Relevância: </a:t>
            </a:r>
            <a:r>
              <a:rPr lang="pt-BR" sz="1800"/>
              <a:t>Eliminar entidades que não contribuem significativamente para os requisitos do sistema.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Simplicidade: </a:t>
            </a:r>
            <a:r>
              <a:rPr lang="pt-BR" sz="1800"/>
              <a:t>Evitar redundâncias e focar em classes que simplificam a arquitetura.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"Como um jardineiro, o desenvolvedor deve, a todo momento, alimentar as plantas boas e eliminar as ervas daninhas."(MEYER, 1997).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 Introdução à Análise Textual de Abbott</a:t>
            </a:r>
            <a:endParaRPr sz="244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Proposta por Russell Abbott em 1983 como uma técnica para identificação de classes em sistemas de software orientados a objetos.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Utiliza documentos de requisitos, modelos de negócio, glossários e conhecimento do domínio.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Identificação de Termos em Documentos</a:t>
            </a:r>
            <a:endParaRPr sz="244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Análise de substantivos e adjetivos: Termos relevantes são destacados nos documentos.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Remoção de sinônimos: Mantém-se apenas os termos mais significativos para o domínio.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Categorização dos termos: Divididos em classes candidatas, atributos ou irrelevantes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Usando Verbos para Identificar Operações e Associações</a:t>
            </a:r>
            <a:endParaRPr sz="244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Operações: Verbos com sentido de ação indicam operações em potencial.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Associações: Verbos que expressam relações de "ter" sugerem agregações ou composições.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Heranças: Verbos com sentido de "ser" indicam generalizações.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Usando Verbos para Identificar Operações e Associações</a:t>
            </a:r>
            <a:endParaRPr sz="2440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Operações: Verbos com sentido de ação indicam operações em potencial.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Associações: Verbos que expressam relações de "ter" sugerem agregações ou composições.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Heranças: Verbos com sentido de "ser" indicam generalizações.</a:t>
            </a:r>
            <a:endParaRPr sz="18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2532513"/>
            <a:ext cx="88773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