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Raleway"/>
      <p:regular r:id="rId65"/>
      <p:bold r:id="rId66"/>
      <p:italic r:id="rId67"/>
      <p:boldItalic r:id="rId68"/>
    </p:embeddedFont>
    <p:embeddedFont>
      <p:font typeface="Lato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Lato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Lato-italic.fntdata"/><Relationship Id="rId70" Type="http://schemas.openxmlformats.org/officeDocument/2006/relationships/font" Target="fonts/Lato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aleway-bold.fntdata"/><Relationship Id="rId21" Type="http://schemas.openxmlformats.org/officeDocument/2006/relationships/slide" Target="slides/slide16.xml"/><Relationship Id="rId65" Type="http://schemas.openxmlformats.org/officeDocument/2006/relationships/font" Target="fonts/Raleway-regular.fntdata"/><Relationship Id="rId24" Type="http://schemas.openxmlformats.org/officeDocument/2006/relationships/slide" Target="slides/slide19.xml"/><Relationship Id="rId68" Type="http://schemas.openxmlformats.org/officeDocument/2006/relationships/font" Target="fonts/Raleway-boldItalic.fntdata"/><Relationship Id="rId23" Type="http://schemas.openxmlformats.org/officeDocument/2006/relationships/slide" Target="slides/slide18.xml"/><Relationship Id="rId67" Type="http://schemas.openxmlformats.org/officeDocument/2006/relationships/font" Target="fonts/Raleway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2640ca2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2640ca2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2640ca26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2640ca26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2640ca26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2640ca26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2640ca26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2640ca26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2640ca26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2640ca26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2640ca26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2640ca26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2640ca26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2640ca26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2640ca26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2640ca26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2640ca2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2640ca2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2640ca26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2640ca26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2640ca2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2640ca2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2640ca26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2640ca26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2640ca26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2640ca26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2640ca2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2640ca2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2640ca26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2640ca26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2640ca26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2640ca26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2640ca26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2640ca26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2640ca26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2640ca26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2640ca26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2640ca26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2640ca26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2640ca26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2640ca26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f2640ca26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db344b6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db344b6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2640ca26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f2640ca26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2640ca26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2640ca26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f2640ca26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f2640ca26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f2640ca26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f2640ca26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2640ca26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2640ca26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2640ca26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2640ca26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2640ca261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2640ca261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f2640ca261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f2640ca26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2640ca26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f2640ca26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f2640ca26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f2640ca26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2640ca26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2640ca26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2640ca261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f2640ca261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f2640ca26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f2640ca26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2640ca26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2640ca26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2640ca26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2640ca26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2640ca26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2640ca26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2640ca26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f2640ca26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2640ca261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f2640ca261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2640ca261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2640ca261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2640ca26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2640ca26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f2640ca26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f2640ca26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2640ca26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2640ca26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f2640ca26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f2640ca26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2640ca26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2640ca26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f2640ca26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f2640ca26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f2640ca26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f2640ca26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2640ca26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2640ca26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f2640ca261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f2640ca26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f2640ca261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f2640ca261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f2640ca26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f2640ca26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f2640ca26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f2640ca26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ddb344b6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ddb344b6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2640ca26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2640ca26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2640ca26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2640ca26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2640ca26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2640ca26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2640ca26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2640ca26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de Software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qualidade?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 R. Figueiredo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herysson.figueiredo@ufn.edu.br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Na década de 1940 o Japão destacou-se como um importante pólo no assunto e contribuiu com diversas novas ferramentas: o método de Taguchi para projeto experimental, a metodologia 5S ou, ainda, os diagramas de causa e efeito de Ishikawa, também conhecidos como diagramas espinha de peixe.</a:t>
            </a:r>
            <a:endParaRPr sz="18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38" y="549138"/>
            <a:ext cx="7998176" cy="44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Na década de 1940 o Japão destacou-se como um importante pólo no assunto e contribuiu com diversas novas ferramentas: o método de Taguchi para projeto experimental, a metodologia 5S ou, ainda, os diagramas de causa e efeito de Ishikawa, também conhecidos como diagramas espinha de peixe.</a:t>
            </a:r>
            <a:endParaRPr sz="18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32" y="2078876"/>
            <a:ext cx="7976544" cy="24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Crise de mais de 30 anos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A maior causa da crise do software é que as máquinas tornaram-se várias ordens de magnitude mais potentes! Em termos diretos, enquanto não havia máquinas, programar não era um problema; quando tivemos computadores fracos, isso se tornou um problema pequeno e agora que temos computadores gigantescos, programar tornou-se um problema gigantesco. (meados de 1970).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Crise de mais de 30 anos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Segundo relatório da conferência da NATO de 1968 e outros documentos produzidos na década de 1970, fazemos uma descoberta assustadora: os problemas são os mesmos que encontramos atualmente.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Crise de mais de 30 anos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Façamos uma pequena lista: 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cronogramas não observados;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projetos com tantas dificuldades que são abandonados;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módulos que não operam corretamente quando combinados;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programas que não fazem exatamente o que era esperado;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programas tão difíceis de usar que são descartados;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programas que simplesmente param de funcionar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Crise de mais de 30 anos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aspecto não repetitivo do desenvolvimento de software torna essa atividade difícil e, sobretudo, em boa medida imprevisível. Apenas uma pequena parcela da construção de software corresponde a atividades que poderíamos chamar de "montagem”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Crise de mais de 30 anos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aspecto não repetitivo do desenvolvimento de software torna essa atividade difícil e, sobretudo, em boa medida imprevisível. Apenas uma pequena parcela da construção de software corresponde a atividades que poderíamos chamar de "montagem”</a:t>
            </a:r>
            <a:endParaRPr sz="1800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99" y="1853850"/>
            <a:ext cx="7608201" cy="30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Crise de mais de 30 anos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aspecto não repetitivo do desenvolvimento de software torna essa atividade difícil e, sobretudo, em boa medida imprevisível. Apenas uma pequena parcela da construção de software corresponde a atividades que poderíamos chamar de "montagem”</a:t>
            </a:r>
            <a:endParaRPr sz="1800"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82075"/>
            <a:ext cx="7688700" cy="301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Requisitos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Uma das primeiras questões a responder quando o assunto é qualidade é como julgá-la. Por exemplo: se estamos diante de produtos alternativos, como escolher o melhor?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Requisitos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Esse problema de julgamento acontece com qualquer pessoa cotidianamente, quando se consomem itens como roupas, música, comida ou filmes. Mas curiosamente, apesar da </a:t>
            </a:r>
            <a:r>
              <a:rPr lang="pt-BR" sz="1800"/>
              <a:t>frequência</a:t>
            </a:r>
            <a:r>
              <a:rPr lang="pt-BR" sz="1800"/>
              <a:t> com que avaliamos os objetos à nossa volta, é muito difícil obter consenso a respeito da qualidade de um produto.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História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Qualidade e Requisitos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Subjetividade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Qualidade e Bugs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Defeito, falha ou bug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Qualidade e o SWEBOK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Requisitos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Uma escolha torna-se mais clara quando se estabelecem critérios que sirvam para julgar um produto. Em algumas situações, tais critérios são relativamente simples de identificar e estabelecer.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Requisitos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Crosby [1992]: "A qualidade é conformidade aos requisitos".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Há, contudo, três fatos que perturbam essa definição, os quais é preciso conhecer para poder aplicá-la corretamente. </a:t>
            </a:r>
            <a:endParaRPr sz="180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575" y="2995113"/>
            <a:ext cx="28479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Requisitos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Em primeiro lugar, a definição nos deixa com a tarefa de definir o que é conformidade. Em alguns casos, isso se traduz em uma decisão booleana: uma lâmpada de 60W não é uma lâmpada de 100W. Mas, em geral, há poucos requisitos que possam ser tratados dessa maneira. 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Requisitos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Em primeiro lugar, a definição nos deixa com a tarefa de definir o que é conformidade. Em alguns casos, isso se traduz em uma decisão booleana: uma lâmpada de 60W não é uma lâmpada de 100W. Mas, em geral, há poucos requisitos que possam ser tratados dessa maneira. 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Requisitos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 O que se faz, então, é especificar margens de precisão: uma lâmpada que consuma 59,9W é melhor que outra consumindo 60,1W. Esse exemplo nos leva naturalmente a considerar que possam existir intensidades ou graus de qualidade. Podemos escrever isso assim:</a:t>
            </a:r>
            <a:endParaRPr sz="1800"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000" y="3905950"/>
            <a:ext cx="34575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Requisitos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segundo ponto diz respeito à realização da observação do produto. Como sabemos que a lâmpada consome exatamente 60,1W? Não seriam talvez 60,2W?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Existem várias fontes de erro que podem corromper os dados utilizados para caracterizar um produto. </a:t>
            </a:r>
            <a:endParaRPr sz="18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O erro de observação pode ser representado assim:</a:t>
            </a:r>
            <a:endParaRPr sz="1800"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225" y="4286950"/>
            <a:ext cx="37433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Requisitos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Por fim, o terceiro ponto a considerar é o papel de diferentes clientes em um mesmo projeto. Uma ótima exposição do assunto é feita por Weinberg [1994]: os requisitos foram definidos por alguém, logo a qualidade depende das escolhas que alguém efetuou.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Papel da subjetividade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A qualidade de um produto tem um propósito: satisfazer o cliente. Esse objetivo implica tratar um domínio, em geral, bastante nebuloso.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Papel da subjetividade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Para compreender o motivo, considere o caso de uma pessoa que deve adquirir um produto comum no mercado. Ninguém compra uma camisa pensando nas propriedades mecânicas do tecido com o qual ela foi fabricada: “Que bela camisa! Pode resistir a 10 kg de tração!”. Em vez disso, são fatores muito difíceis de medir que, em geral, terão maior peso na decisão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bugs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Geralmente o simples fato de pronunciar a palavra bug equivale a acionar um alarme e fazer uma equipe de programadores estressados entrar em pânico. A discussão sobre o assunto se resume tipicamente à equação inexata </a:t>
            </a:r>
            <a:endParaRPr sz="1800"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338" y="4004750"/>
            <a:ext cx="13049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grande marco na história da qualidade foi, com certeza, a revolução industrial (1750-1840). Esse período também é associado a profundas mudanças econômicas e sociais, como o início da automação e o surgimento do consumo de massa.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bugs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/>
              <a:t>O dilema gerencial:</a:t>
            </a:r>
            <a:r>
              <a:rPr lang="pt-BR" sz="1800"/>
              <a:t> este caso é narrado por Weinberg [1994]: é a história de um programa de edição de texto. 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bugs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/>
              <a:t>A importância relativa I:</a:t>
            </a:r>
            <a:r>
              <a:rPr lang="pt-BR" sz="1800"/>
              <a:t> muitos programas de computador possuem defeitos conhecidos e considerados pelos usuários como de menor importância. 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bugs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/>
              <a:t>A importância relativa II: </a:t>
            </a:r>
            <a:r>
              <a:rPr lang="pt-BR" sz="1800"/>
              <a:t>o sistema de tipografia TeX é lendário pela qualidade de resultado impresso, por ser gratuito e pelo fato de que, depois de anos, poucos erros terem sido encontrados. 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bugs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A qualidade de um software, como se pode ver, depende de se decidir o que significa qualidade! Não é um assunto que possa ser tratado com dogmas: “Não cometerás erros de programação”.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bugs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Em vez disso, é preciso adotar uma perspectiva técnica e considerar diversos fatores que afetam a construção do produto e que influenciem no julgamento dos usuários: </a:t>
            </a:r>
            <a:endParaRPr sz="1800"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tamanho e complexidade do software sendo construído; 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número de pessoas envolvidas no projeto; 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ferramentas utilizadas; 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custos associados à existência de erros; 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custos associados à detecção e à remoção de erros.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erro é um defeito, uma falha ou bug?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Qual a melhor palavra para explicar que um programa “travou” ou não funciona corretamente?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erro é um defeito, uma falha ou bug?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Há termos relacionados com erros de programação que, algumas vezes, provocam um pouco de confusão. Embora evoquem idéias parecidas, defeito, erro e falha não são sinônimos entre si e são usadas para designar conceitos distintos.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erro é um defeito, uma falha ou bug?</a:t>
            </a:r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/>
              <a:t>Defeito:</a:t>
            </a:r>
            <a:r>
              <a:rPr lang="pt-BR" sz="1800"/>
              <a:t> é uma imperfeição de um produto. O defeito faz parte do produto e, em geral, refere-se a algo que está implementado no código de maneira incorreta.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erro é um defeito, uma falha ou bug?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Mas a palavra “defeito” não significa apenas um problema que faz um programa não funcionar. Um programa defeituoso, segundo o dicionário Houaiss, é um programa “que não funciona como deve”. 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erro é um defeito, uma falha ou bug?</a:t>
            </a:r>
            <a:endParaRPr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código, em C++, faz o seguinte: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atribui 10.000.000.000 à variável a;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soma 0.1 a esse valor e o armazena em b;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subtrai 10.000.000.000 desse valor. </a:t>
            </a:r>
            <a:endParaRPr sz="1800"/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63" y="2078875"/>
            <a:ext cx="42386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Na década de 1920 surgiu o controle estatístico de produção. Nas fábricas que produziam grande quantidade de itens tornou-se impossível garantir a qualidade individual de cada peça, ao contrário do que se fazia (e ainda se faz) no trabalho artesanal.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erro é um defeito, uma falha ou bug?</a:t>
            </a:r>
            <a:endParaRPr/>
          </a:p>
        </p:txBody>
      </p:sp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Falha é o resultado errado provocado por um defeito ou condição inesperada.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erro é um defeito, uma falha ou bug?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Os defeitos podem existir, mas nem sempre ser visíveis. Falhas também podem ocorrer por fatores externos ao programa, como corrupção de bases de dados ou invasões de memória por outros programas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erro é um defeito, uma falha ou bug?</a:t>
            </a:r>
            <a:endParaRPr/>
          </a:p>
        </p:txBody>
      </p:sp>
      <p:sp>
        <p:nvSpPr>
          <p:cNvPr id="343" name="Google Shape;343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Como foi dito antes, as falhas que chamam mais a atenção são certamente aquelas em que o programa trava. Contudo, toda falha potencial pode ser perigosa, mesmo se o programa não for paralisado.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erro é um defeito, uma falha ou bug?</a:t>
            </a:r>
            <a:endParaRPr/>
          </a:p>
        </p:txBody>
      </p:sp>
      <p:sp>
        <p:nvSpPr>
          <p:cNvPr id="349" name="Google Shape;349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Como foi dito antes, as falhas que chamam mais a atenção são certamente aquelas em que o programa trava. Contudo, toda falha potencial pode ser perigosa, mesmo se o programa não for paralisado.</a:t>
            </a:r>
            <a:endParaRPr sz="1800"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763" y="714475"/>
            <a:ext cx="5881299" cy="26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250" y="3344325"/>
            <a:ext cx="5815800" cy="1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Isolar um defeito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Isolar um defeito consiste em determinar sob quais condições ele ocorre. O objetivo é encontrar as causas dentro de um programa que estão ocasionando falhas e isso implica descobrir em qual linha de código ocorre uma falha como um crash (ou seja, o programa é abortado). 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Estabilizar um programa</a:t>
            </a:r>
            <a:endParaRPr/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Estabilizar um programa é o termo geralmente utilizado para referir-se a correções que resultam na diminuição na </a:t>
            </a:r>
            <a:r>
              <a:rPr lang="pt-BR" sz="1800"/>
              <a:t>frequência</a:t>
            </a:r>
            <a:r>
              <a:rPr lang="pt-BR" sz="1800"/>
              <a:t> de falhas. Um programa estável apresenta poucas falhas – um indicativo de que deve possuir poucos defeitos. De maneira bastante geral, a estabilidade está ligada à idade de um programa.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bugs II: catástrofes</a:t>
            </a:r>
            <a:endParaRPr/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Os defeitos de software que levam ao crash do programa são certamente bastante inconvenientes. Mas, como foi dito antes, não constituem o único aspecto que determina a qualidade de um produto: há outros fatores, como o preço, que não devem ser desprezados quando se busca determinar a qualidade. 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bugs II: catástrofes</a:t>
            </a:r>
            <a:endParaRPr/>
          </a:p>
        </p:txBody>
      </p:sp>
      <p:sp>
        <p:nvSpPr>
          <p:cNvPr id="375" name="Google Shape;375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Erros de software já foram responsáveis por prejuízos milionários e mesmo a perda de vidas humanas. A importância de garantir a qualidade é evidente à luz desta citação de Pressman [2002]: "O software de computadores... está embutido em sistemas de todas as naturezas: de transportes, médicos, de telecomunicações, militares, de processos industriais, de produtos de escritório,... a lista é quase sem-fim".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Ariane 501</a:t>
            </a:r>
            <a:endParaRPr/>
          </a:p>
        </p:txBody>
      </p:sp>
      <p:sp>
        <p:nvSpPr>
          <p:cNvPr id="381" name="Google Shape;381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Em 4 de junho de 1996, foi lançado o primeiro foguete Ariane 5. Decorridos 40 segundos da seqüência de lançamento e a uma altitude de 3.700 metros, o foguete se desviou de sua trajetória e se autodestruiu com uma explosão. 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Therac-25</a:t>
            </a:r>
            <a:endParaRPr/>
          </a:p>
        </p:txBody>
      </p:sp>
      <p:sp>
        <p:nvSpPr>
          <p:cNvPr id="387" name="Google Shape;387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Therac-25 era uma máquina utilizada em terapia radiológica. Diferente de suas versões anteriores, era totalmente controlado por um computador, um PDP-11.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dos primeiros trabalhos associados ao assunto é o livro publicado por Walter Shewhart em 1931, </a:t>
            </a:r>
            <a:r>
              <a:rPr i="1" lang="pt-BR" sz="1800"/>
              <a:t>Economic Control of Quality of Manufactured Product.</a:t>
            </a:r>
            <a:r>
              <a:rPr lang="pt-BR" sz="1800"/>
              <a:t> Shewhart, dos Bell Laboratories, teria introduzido os diagramas de controle (</a:t>
            </a:r>
            <a:r>
              <a:rPr i="1" lang="pt-BR" sz="1800"/>
              <a:t>control charts ou Shewhart chart</a:t>
            </a:r>
            <a:r>
              <a:rPr lang="pt-BR" sz="1800"/>
              <a:t>).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o SWEBOK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Uma das áreas de computação – a Engenharia de Software – passou por um estudo de uma comissão internacional de especialistas, visando a uma definição das fronteiras que a delimitam. Esse estudo foi conduzido no âmbito da IEEE e chama-se SWEBOK (Software Engineering Body Of Knowledge, ou Corpo de Conhecimento de Engenharia de Software) [SWEBOK, 2004]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o SWEBOK</a:t>
            </a:r>
            <a:endParaRPr/>
          </a:p>
        </p:txBody>
      </p:sp>
      <p:sp>
        <p:nvSpPr>
          <p:cNvPr id="399" name="Google Shape;399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Uma das áreas de computação – a Engenharia de Software – passou por um estudo de uma comissão internacional de especialistas, visando a uma definição das fronteiras que a delimitam. Esse estudo foi conduzido no âmbito da IEEE e chama-se SWEBOK (Software Engineering Body Of Knowledge, ou Corpo de Conhecimento de Engenharia de Software) [SWEBOK, 2004]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o SWEBOK</a:t>
            </a:r>
            <a:endParaRPr/>
          </a:p>
        </p:txBody>
      </p:sp>
      <p:sp>
        <p:nvSpPr>
          <p:cNvPr id="405" name="Google Shape;405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A Engenharia de Software é dividida no SWEBOK em um total de onze áreas de conhecimento (KA: Knowledge Area): requisitos, gerência de engenharia, projeto, métodos e ferramentas de engenharia, construção, processo de engenharia, testes, qualidade, manutenção, disciplinas relacionadas e gerência de configuração.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o SWEBOK</a:t>
            </a:r>
            <a:endParaRPr/>
          </a:p>
        </p:txBody>
      </p:sp>
      <p:sp>
        <p:nvSpPr>
          <p:cNvPr id="411" name="Google Shape;411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Em relação à qualidade, o SWEBOK fez uma distinção entre técnicas estáticas e dinâmicas. As primeiras aparecem sob a área de conhecimento Qualidade, enquanto as últimas figuram na área de Testes. A norma internacional ISO/IEC 25000 SQuaRE, que trata da qualidade de produtos de software, abrange esses dois tópicos.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o SWEBOK</a:t>
            </a:r>
            <a:endParaRPr/>
          </a:p>
        </p:txBody>
      </p:sp>
      <p:sp>
        <p:nvSpPr>
          <p:cNvPr id="417" name="Google Shape;417;p66"/>
          <p:cNvSpPr txBox="1"/>
          <p:nvPr>
            <p:ph idx="1" type="body"/>
          </p:nvPr>
        </p:nvSpPr>
        <p:spPr>
          <a:xfrm>
            <a:off x="729450" y="2078875"/>
            <a:ext cx="36591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Cada área de conhecimento no SWEBOK é subdividida em até dois níveis, formando uma estrutura hierárquica para catalogar os assuntos. No caso da área de qualidade, essa organização hierárquica é:</a:t>
            </a:r>
            <a:endParaRPr sz="1800"/>
          </a:p>
        </p:txBody>
      </p:sp>
      <p:pic>
        <p:nvPicPr>
          <p:cNvPr id="418" name="Google Shape;41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538" y="1163425"/>
            <a:ext cx="47529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o SWEBOK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/>
              <a:t>Fundamentos de qualidade:</a:t>
            </a:r>
            <a:r>
              <a:rPr lang="pt-BR" sz="1800"/>
              <a:t> Este tópico abrange sobretudo a noção de qualidade, ou seja, sua definição. Essa definição, no caso de um produto, materializa-se por meio da definição de requisitos e estes dependem de um modelo. Um dos modelos mais importantes existentes atualmente é a norma SQuaRE, ISO/IEC 25000.</a:t>
            </a:r>
            <a:endParaRPr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o SWEBOK</a:t>
            </a:r>
            <a:endParaRPr/>
          </a:p>
        </p:txBody>
      </p:sp>
      <p:sp>
        <p:nvSpPr>
          <p:cNvPr id="430" name="Google Shape;430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/>
              <a:t>Processos de gerência de qualidade: </a:t>
            </a:r>
            <a:r>
              <a:rPr lang="pt-BR" sz="1800"/>
              <a:t>Os processos de gerência abrangem todos os aspectos de construção do produto. Por conta disso, todos elementos de um projeto estão envolvidos: ferramentas como sistemas para controle de versão e linguagens, metodologias para revisão do produto, técnicas organizacionais e de administração de pessoas etc.	</a:t>
            </a:r>
            <a:endParaRPr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o SWEBOK</a:t>
            </a:r>
            <a:endParaRPr/>
          </a:p>
        </p:txBody>
      </p:sp>
      <p:sp>
        <p:nvSpPr>
          <p:cNvPr id="436" name="Google Shape;436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/>
              <a:t> Considerações práticas: </a:t>
            </a:r>
            <a:r>
              <a:rPr lang="pt-BR" sz="1800"/>
              <a:t> Este tópico contém observações de ordem prática, isto é, recomendações gerais sobre como transcorre a execução das atividades relacionadas com qualidade. Não há uma descrição explícita para este tópico no SWEBOK [2004].</a:t>
            </a:r>
            <a:endParaRPr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442" name="Google Shape;442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Desenvolva os exercícios da lista 1.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448" name="Google Shape;448;p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KOSCIANSKI, André; SOARES, Michel dos Santos. Qualidade de software: aprenda as metodologias e técnicas mais modernas para o desenvolvimento de software. São Paulo: Novatec, 2ª ed., 2007.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PRESSMAN, Roger S. Engenharia de software. 5. ed. Rio de Janeiro: McGraw Hill, 2002.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SOMMERVILLE, Ian. Engenharia de Software. 8. ed. São Paulo: Addison Wesley, 2007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dos primeiros trabalhos associados ao assunto é o livro publicado por Walter Shewhart em 1931, </a:t>
            </a:r>
            <a:r>
              <a:rPr i="1" lang="pt-BR" sz="1800"/>
              <a:t>Economic Control of Quality of Manufactured Product.</a:t>
            </a:r>
            <a:r>
              <a:rPr lang="pt-BR" sz="1800"/>
              <a:t> Shewhart, dos Bell Laboratories, teria introduzido os diagramas de controle (</a:t>
            </a:r>
            <a:r>
              <a:rPr i="1" lang="pt-BR" sz="1800"/>
              <a:t>control charts ou Shewhart chart</a:t>
            </a:r>
            <a:r>
              <a:rPr lang="pt-BR" sz="1800"/>
              <a:t>).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dos primeiros trabalhos associados ao assunto é o livro publicado por Walter Shewhart em 1931, </a:t>
            </a:r>
            <a:r>
              <a:rPr i="1" lang="pt-BR" sz="1800"/>
              <a:t>Economic Control of Quality of Manufactured Product.</a:t>
            </a:r>
            <a:r>
              <a:rPr lang="pt-BR" sz="1800"/>
              <a:t> Shewhart, dos Bell Laboratories, teria introduzido os diagramas de controle (</a:t>
            </a:r>
            <a:r>
              <a:rPr i="1" lang="pt-BR" sz="1800"/>
              <a:t>control charts ou Shewhart chart</a:t>
            </a:r>
            <a:r>
              <a:rPr lang="pt-BR" sz="1800"/>
              <a:t>).</a:t>
            </a:r>
            <a:endParaRPr sz="18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100" y="1853850"/>
            <a:ext cx="54673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Na década de 1940 surgiram vários organismos ligados à qualidade; por exemplo, a ASQC (</a:t>
            </a:r>
            <a:r>
              <a:rPr i="1" lang="pt-BR" sz="1800"/>
              <a:t>American Society for Quality Control</a:t>
            </a:r>
            <a:r>
              <a:rPr lang="pt-BR" sz="1800"/>
              <a:t>), a ABNT (Associação Brasileira de Normas Técnicas) e, ainda, a ISO (International Standardization Organization). A Segunda Guerra Mundial também contribuiu com o processo, quando as técnicas de manufatura foram aprimoradas para fabricação de material bélico.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Na década de 1940 o Japão destacou-se como um importante pólo no assunto e contribuiu com diversas novas ferramentas: o método de Taguchi para projeto experimental, a metodologia 5S ou, ainda, os diagramas de causa e efeito de Ishikawa, também conhecidos como diagramas espinha de peixe.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