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9"/>
  </p:notesMasterIdLst>
  <p:sldIdLst>
    <p:sldId id="256" r:id="rId2"/>
    <p:sldId id="258" r:id="rId3"/>
    <p:sldId id="395" r:id="rId4"/>
    <p:sldId id="259" r:id="rId5"/>
    <p:sldId id="260" r:id="rId6"/>
    <p:sldId id="270" r:id="rId7"/>
    <p:sldId id="262" r:id="rId8"/>
    <p:sldId id="263" r:id="rId9"/>
    <p:sldId id="264" r:id="rId10"/>
    <p:sldId id="271" r:id="rId11"/>
    <p:sldId id="269" r:id="rId12"/>
    <p:sldId id="273" r:id="rId13"/>
    <p:sldId id="396" r:id="rId14"/>
    <p:sldId id="274" r:id="rId15"/>
    <p:sldId id="366" r:id="rId16"/>
    <p:sldId id="367"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22" r:id="rId36"/>
    <p:sldId id="418" r:id="rId37"/>
    <p:sldId id="419" r:id="rId38"/>
    <p:sldId id="423" r:id="rId39"/>
    <p:sldId id="420" r:id="rId40"/>
    <p:sldId id="424" r:id="rId41"/>
    <p:sldId id="421" r:id="rId42"/>
    <p:sldId id="397" r:id="rId43"/>
    <p:sldId id="291" r:id="rId44"/>
    <p:sldId id="292" r:id="rId45"/>
    <p:sldId id="295" r:id="rId46"/>
    <p:sldId id="299" r:id="rId47"/>
    <p:sldId id="298" r:id="rId48"/>
    <p:sldId id="297" r:id="rId49"/>
    <p:sldId id="301" r:id="rId50"/>
    <p:sldId id="302" r:id="rId51"/>
    <p:sldId id="303" r:id="rId52"/>
    <p:sldId id="304" r:id="rId53"/>
    <p:sldId id="305" r:id="rId54"/>
    <p:sldId id="306" r:id="rId55"/>
    <p:sldId id="307" r:id="rId56"/>
    <p:sldId id="308" r:id="rId57"/>
    <p:sldId id="309" r:id="rId58"/>
    <p:sldId id="311" r:id="rId59"/>
    <p:sldId id="312" r:id="rId60"/>
    <p:sldId id="313"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46" r:id="rId83"/>
    <p:sldId id="347" r:id="rId84"/>
    <p:sldId id="348" r:id="rId85"/>
    <p:sldId id="349" r:id="rId86"/>
    <p:sldId id="350" r:id="rId87"/>
    <p:sldId id="352" r:id="rId88"/>
    <p:sldId id="353" r:id="rId89"/>
    <p:sldId id="356" r:id="rId90"/>
    <p:sldId id="358" r:id="rId91"/>
    <p:sldId id="359" r:id="rId92"/>
    <p:sldId id="360" r:id="rId93"/>
    <p:sldId id="361" r:id="rId94"/>
    <p:sldId id="363" r:id="rId95"/>
    <p:sldId id="364" r:id="rId96"/>
    <p:sldId id="398" r:id="rId97"/>
    <p:sldId id="399"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0099"/>
    <a:srgbClr val="0432FF"/>
    <a:srgbClr val="009900"/>
    <a:srgbClr val="CC6600"/>
    <a:srgbClr val="F0FEE5"/>
    <a:srgbClr val="ECFBE2"/>
    <a:srgbClr val="1C77BC"/>
    <a:srgbClr val="0033CC"/>
    <a:srgbClr val="2F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1" autoAdjust="0"/>
    <p:restoredTop sz="82251" autoAdjust="0"/>
  </p:normalViewPr>
  <p:slideViewPr>
    <p:cSldViewPr snapToGrid="0">
      <p:cViewPr varScale="1">
        <p:scale>
          <a:sx n="71" d="100"/>
          <a:sy n="71" d="100"/>
        </p:scale>
        <p:origin x="806"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C451-E700-5D48-8882-DCC6276494CF}" type="datetimeFigureOut">
              <a:rPr kumimoji="1" lang="zh-CN" altLang="en-US" smtClean="0"/>
              <a:t>2023/5/12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05039-6962-D646-9A2B-17047581DB25}" type="slidenum">
              <a:rPr kumimoji="1" lang="zh-CN" altLang="en-US" smtClean="0"/>
              <a:t>‹#›</a:t>
            </a:fld>
            <a:endParaRPr kumimoji="1" lang="zh-CN" altLang="en-US"/>
          </a:p>
        </p:txBody>
      </p:sp>
    </p:spTree>
    <p:extLst>
      <p:ext uri="{BB962C8B-B14F-4D97-AF65-F5344CB8AC3E}">
        <p14:creationId xmlns:p14="http://schemas.microsoft.com/office/powerpoint/2010/main" val="76726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a:t>
            </a:fld>
            <a:endParaRPr kumimoji="1" lang="zh-CN" altLang="en-US"/>
          </a:p>
        </p:txBody>
      </p:sp>
    </p:spTree>
    <p:extLst>
      <p:ext uri="{BB962C8B-B14F-4D97-AF65-F5344CB8AC3E}">
        <p14:creationId xmlns:p14="http://schemas.microsoft.com/office/powerpoint/2010/main" val="164695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22</a:t>
            </a:fld>
            <a:endParaRPr kumimoji="1" lang="zh-CN" altLang="en-US"/>
          </a:p>
        </p:txBody>
      </p:sp>
    </p:spTree>
    <p:extLst>
      <p:ext uri="{BB962C8B-B14F-4D97-AF65-F5344CB8AC3E}">
        <p14:creationId xmlns:p14="http://schemas.microsoft.com/office/powerpoint/2010/main" val="56985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23</a:t>
            </a:fld>
            <a:endParaRPr kumimoji="1" lang="zh-CN" altLang="en-US"/>
          </a:p>
        </p:txBody>
      </p:sp>
    </p:spTree>
    <p:extLst>
      <p:ext uri="{BB962C8B-B14F-4D97-AF65-F5344CB8AC3E}">
        <p14:creationId xmlns:p14="http://schemas.microsoft.com/office/powerpoint/2010/main" val="1700784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24</a:t>
            </a:fld>
            <a:endParaRPr kumimoji="1" lang="zh-CN" altLang="en-US"/>
          </a:p>
        </p:txBody>
      </p:sp>
    </p:spTree>
    <p:extLst>
      <p:ext uri="{BB962C8B-B14F-4D97-AF65-F5344CB8AC3E}">
        <p14:creationId xmlns:p14="http://schemas.microsoft.com/office/powerpoint/2010/main" val="143693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25</a:t>
            </a:fld>
            <a:endParaRPr kumimoji="1" lang="zh-CN" altLang="en-US"/>
          </a:p>
        </p:txBody>
      </p:sp>
    </p:spTree>
    <p:extLst>
      <p:ext uri="{BB962C8B-B14F-4D97-AF65-F5344CB8AC3E}">
        <p14:creationId xmlns:p14="http://schemas.microsoft.com/office/powerpoint/2010/main" val="16946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26</a:t>
            </a:fld>
            <a:endParaRPr kumimoji="1" lang="zh-CN" altLang="en-US"/>
          </a:p>
        </p:txBody>
      </p:sp>
    </p:spTree>
    <p:extLst>
      <p:ext uri="{BB962C8B-B14F-4D97-AF65-F5344CB8AC3E}">
        <p14:creationId xmlns:p14="http://schemas.microsoft.com/office/powerpoint/2010/main" val="181802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27</a:t>
            </a:fld>
            <a:endParaRPr kumimoji="1" lang="zh-CN" altLang="en-US"/>
          </a:p>
        </p:txBody>
      </p:sp>
    </p:spTree>
    <p:extLst>
      <p:ext uri="{BB962C8B-B14F-4D97-AF65-F5344CB8AC3E}">
        <p14:creationId xmlns:p14="http://schemas.microsoft.com/office/powerpoint/2010/main" val="1181299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28</a:t>
            </a:fld>
            <a:endParaRPr kumimoji="1" lang="zh-CN" altLang="en-US"/>
          </a:p>
        </p:txBody>
      </p:sp>
    </p:spTree>
    <p:extLst>
      <p:ext uri="{BB962C8B-B14F-4D97-AF65-F5344CB8AC3E}">
        <p14:creationId xmlns:p14="http://schemas.microsoft.com/office/powerpoint/2010/main" val="166066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29</a:t>
            </a:fld>
            <a:endParaRPr kumimoji="1" lang="zh-CN" altLang="en-US"/>
          </a:p>
        </p:txBody>
      </p:sp>
    </p:spTree>
    <p:extLst>
      <p:ext uri="{BB962C8B-B14F-4D97-AF65-F5344CB8AC3E}">
        <p14:creationId xmlns:p14="http://schemas.microsoft.com/office/powerpoint/2010/main" val="1331042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30</a:t>
            </a:fld>
            <a:endParaRPr kumimoji="1" lang="zh-CN" altLang="en-US"/>
          </a:p>
        </p:txBody>
      </p:sp>
    </p:spTree>
    <p:extLst>
      <p:ext uri="{BB962C8B-B14F-4D97-AF65-F5344CB8AC3E}">
        <p14:creationId xmlns:p14="http://schemas.microsoft.com/office/powerpoint/2010/main" val="205439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31</a:t>
            </a:fld>
            <a:endParaRPr kumimoji="1" lang="zh-CN" altLang="en-US"/>
          </a:p>
        </p:txBody>
      </p:sp>
    </p:spTree>
    <p:extLst>
      <p:ext uri="{BB962C8B-B14F-4D97-AF65-F5344CB8AC3E}">
        <p14:creationId xmlns:p14="http://schemas.microsoft.com/office/powerpoint/2010/main" val="37542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a:t>
            </a:fld>
            <a:endParaRPr kumimoji="1" lang="zh-CN" altLang="en-US"/>
          </a:p>
        </p:txBody>
      </p:sp>
    </p:spTree>
    <p:extLst>
      <p:ext uri="{BB962C8B-B14F-4D97-AF65-F5344CB8AC3E}">
        <p14:creationId xmlns:p14="http://schemas.microsoft.com/office/powerpoint/2010/main" val="1993707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32</a:t>
            </a:fld>
            <a:endParaRPr kumimoji="1" lang="zh-CN" altLang="en-US"/>
          </a:p>
        </p:txBody>
      </p:sp>
    </p:spTree>
    <p:extLst>
      <p:ext uri="{BB962C8B-B14F-4D97-AF65-F5344CB8AC3E}">
        <p14:creationId xmlns:p14="http://schemas.microsoft.com/office/powerpoint/2010/main" val="105021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33</a:t>
            </a:fld>
            <a:endParaRPr kumimoji="1" lang="zh-CN" altLang="en-US"/>
          </a:p>
        </p:txBody>
      </p:sp>
    </p:spTree>
    <p:extLst>
      <p:ext uri="{BB962C8B-B14F-4D97-AF65-F5344CB8AC3E}">
        <p14:creationId xmlns:p14="http://schemas.microsoft.com/office/powerpoint/2010/main" val="623206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34</a:t>
            </a:fld>
            <a:endParaRPr kumimoji="1" lang="zh-CN" altLang="en-US"/>
          </a:p>
        </p:txBody>
      </p:sp>
    </p:spTree>
    <p:extLst>
      <p:ext uri="{BB962C8B-B14F-4D97-AF65-F5344CB8AC3E}">
        <p14:creationId xmlns:p14="http://schemas.microsoft.com/office/powerpoint/2010/main" val="230150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36</a:t>
            </a:fld>
            <a:endParaRPr kumimoji="1" lang="zh-CN" altLang="en-US"/>
          </a:p>
        </p:txBody>
      </p:sp>
    </p:spTree>
    <p:extLst>
      <p:ext uri="{BB962C8B-B14F-4D97-AF65-F5344CB8AC3E}">
        <p14:creationId xmlns:p14="http://schemas.microsoft.com/office/powerpoint/2010/main" val="674108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37</a:t>
            </a:fld>
            <a:endParaRPr kumimoji="1" lang="zh-CN" altLang="en-US"/>
          </a:p>
        </p:txBody>
      </p:sp>
    </p:spTree>
    <p:extLst>
      <p:ext uri="{BB962C8B-B14F-4D97-AF65-F5344CB8AC3E}">
        <p14:creationId xmlns:p14="http://schemas.microsoft.com/office/powerpoint/2010/main" val="883344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39</a:t>
            </a:fld>
            <a:endParaRPr kumimoji="1" lang="zh-CN" altLang="en-US"/>
          </a:p>
        </p:txBody>
      </p:sp>
    </p:spTree>
    <p:extLst>
      <p:ext uri="{BB962C8B-B14F-4D97-AF65-F5344CB8AC3E}">
        <p14:creationId xmlns:p14="http://schemas.microsoft.com/office/powerpoint/2010/main" val="753863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41</a:t>
            </a:fld>
            <a:endParaRPr kumimoji="1" lang="zh-CN" altLang="en-US"/>
          </a:p>
        </p:txBody>
      </p:sp>
    </p:spTree>
    <p:extLst>
      <p:ext uri="{BB962C8B-B14F-4D97-AF65-F5344CB8AC3E}">
        <p14:creationId xmlns:p14="http://schemas.microsoft.com/office/powerpoint/2010/main" val="1932440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44</a:t>
            </a:fld>
            <a:endParaRPr kumimoji="1" lang="zh-CN" altLang="en-US"/>
          </a:p>
        </p:txBody>
      </p:sp>
    </p:spTree>
    <p:extLst>
      <p:ext uri="{BB962C8B-B14F-4D97-AF65-F5344CB8AC3E}">
        <p14:creationId xmlns:p14="http://schemas.microsoft.com/office/powerpoint/2010/main" val="2974594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45</a:t>
            </a:fld>
            <a:endParaRPr kumimoji="1" lang="zh-CN" altLang="en-US"/>
          </a:p>
        </p:txBody>
      </p:sp>
    </p:spTree>
    <p:extLst>
      <p:ext uri="{BB962C8B-B14F-4D97-AF65-F5344CB8AC3E}">
        <p14:creationId xmlns:p14="http://schemas.microsoft.com/office/powerpoint/2010/main" val="187776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46</a:t>
            </a:fld>
            <a:endParaRPr kumimoji="1" lang="zh-CN" altLang="en-US"/>
          </a:p>
        </p:txBody>
      </p:sp>
    </p:spTree>
    <p:extLst>
      <p:ext uri="{BB962C8B-B14F-4D97-AF65-F5344CB8AC3E}">
        <p14:creationId xmlns:p14="http://schemas.microsoft.com/office/powerpoint/2010/main" val="103904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11</a:t>
            </a:fld>
            <a:endParaRPr kumimoji="1" lang="zh-CN" altLang="en-US"/>
          </a:p>
        </p:txBody>
      </p:sp>
    </p:spTree>
    <p:extLst>
      <p:ext uri="{BB962C8B-B14F-4D97-AF65-F5344CB8AC3E}">
        <p14:creationId xmlns:p14="http://schemas.microsoft.com/office/powerpoint/2010/main" val="340861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47</a:t>
            </a:fld>
            <a:endParaRPr kumimoji="1" lang="zh-CN" altLang="en-US"/>
          </a:p>
        </p:txBody>
      </p:sp>
    </p:spTree>
    <p:extLst>
      <p:ext uri="{BB962C8B-B14F-4D97-AF65-F5344CB8AC3E}">
        <p14:creationId xmlns:p14="http://schemas.microsoft.com/office/powerpoint/2010/main" val="3957156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48</a:t>
            </a:fld>
            <a:endParaRPr kumimoji="1" lang="zh-CN" altLang="en-US"/>
          </a:p>
        </p:txBody>
      </p:sp>
    </p:spTree>
    <p:extLst>
      <p:ext uri="{BB962C8B-B14F-4D97-AF65-F5344CB8AC3E}">
        <p14:creationId xmlns:p14="http://schemas.microsoft.com/office/powerpoint/2010/main" val="2667543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49</a:t>
            </a:fld>
            <a:endParaRPr kumimoji="1" lang="zh-CN" altLang="en-US"/>
          </a:p>
        </p:txBody>
      </p:sp>
    </p:spTree>
    <p:extLst>
      <p:ext uri="{BB962C8B-B14F-4D97-AF65-F5344CB8AC3E}">
        <p14:creationId xmlns:p14="http://schemas.microsoft.com/office/powerpoint/2010/main" val="3354256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50</a:t>
            </a:fld>
            <a:endParaRPr kumimoji="1" lang="zh-CN" altLang="en-US"/>
          </a:p>
        </p:txBody>
      </p:sp>
    </p:spTree>
    <p:extLst>
      <p:ext uri="{BB962C8B-B14F-4D97-AF65-F5344CB8AC3E}">
        <p14:creationId xmlns:p14="http://schemas.microsoft.com/office/powerpoint/2010/main" val="2113482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51</a:t>
            </a:fld>
            <a:endParaRPr kumimoji="1" lang="zh-CN" altLang="en-US"/>
          </a:p>
        </p:txBody>
      </p:sp>
    </p:spTree>
    <p:extLst>
      <p:ext uri="{BB962C8B-B14F-4D97-AF65-F5344CB8AC3E}">
        <p14:creationId xmlns:p14="http://schemas.microsoft.com/office/powerpoint/2010/main" val="3991290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52</a:t>
            </a:fld>
            <a:endParaRPr kumimoji="1" lang="zh-CN" altLang="en-US"/>
          </a:p>
        </p:txBody>
      </p:sp>
    </p:spTree>
    <p:extLst>
      <p:ext uri="{BB962C8B-B14F-4D97-AF65-F5344CB8AC3E}">
        <p14:creationId xmlns:p14="http://schemas.microsoft.com/office/powerpoint/2010/main" val="816160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53</a:t>
            </a:fld>
            <a:endParaRPr kumimoji="1" lang="zh-CN" altLang="en-US"/>
          </a:p>
        </p:txBody>
      </p:sp>
    </p:spTree>
    <p:extLst>
      <p:ext uri="{BB962C8B-B14F-4D97-AF65-F5344CB8AC3E}">
        <p14:creationId xmlns:p14="http://schemas.microsoft.com/office/powerpoint/2010/main" val="4031437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54</a:t>
            </a:fld>
            <a:endParaRPr kumimoji="1" lang="zh-CN" altLang="en-US"/>
          </a:p>
        </p:txBody>
      </p:sp>
    </p:spTree>
    <p:extLst>
      <p:ext uri="{BB962C8B-B14F-4D97-AF65-F5344CB8AC3E}">
        <p14:creationId xmlns:p14="http://schemas.microsoft.com/office/powerpoint/2010/main" val="3511754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55</a:t>
            </a:fld>
            <a:endParaRPr kumimoji="1" lang="zh-CN" altLang="en-US"/>
          </a:p>
        </p:txBody>
      </p:sp>
    </p:spTree>
    <p:extLst>
      <p:ext uri="{BB962C8B-B14F-4D97-AF65-F5344CB8AC3E}">
        <p14:creationId xmlns:p14="http://schemas.microsoft.com/office/powerpoint/2010/main" val="3464157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56</a:t>
            </a:fld>
            <a:endParaRPr kumimoji="1" lang="zh-CN" altLang="en-US"/>
          </a:p>
        </p:txBody>
      </p:sp>
    </p:spTree>
    <p:extLst>
      <p:ext uri="{BB962C8B-B14F-4D97-AF65-F5344CB8AC3E}">
        <p14:creationId xmlns:p14="http://schemas.microsoft.com/office/powerpoint/2010/main" val="419839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12</a:t>
            </a:fld>
            <a:endParaRPr kumimoji="1" lang="zh-CN" altLang="en-US"/>
          </a:p>
        </p:txBody>
      </p:sp>
    </p:spTree>
    <p:extLst>
      <p:ext uri="{BB962C8B-B14F-4D97-AF65-F5344CB8AC3E}">
        <p14:creationId xmlns:p14="http://schemas.microsoft.com/office/powerpoint/2010/main" val="22181692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58</a:t>
            </a:fld>
            <a:endParaRPr kumimoji="1" lang="zh-CN" altLang="en-US"/>
          </a:p>
        </p:txBody>
      </p:sp>
    </p:spTree>
    <p:extLst>
      <p:ext uri="{BB962C8B-B14F-4D97-AF65-F5344CB8AC3E}">
        <p14:creationId xmlns:p14="http://schemas.microsoft.com/office/powerpoint/2010/main" val="3946666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59</a:t>
            </a:fld>
            <a:endParaRPr kumimoji="1" lang="zh-CN" altLang="en-US"/>
          </a:p>
        </p:txBody>
      </p:sp>
    </p:spTree>
    <p:extLst>
      <p:ext uri="{BB962C8B-B14F-4D97-AF65-F5344CB8AC3E}">
        <p14:creationId xmlns:p14="http://schemas.microsoft.com/office/powerpoint/2010/main" val="3537893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60</a:t>
            </a:fld>
            <a:endParaRPr kumimoji="1" lang="zh-CN" altLang="en-US"/>
          </a:p>
        </p:txBody>
      </p:sp>
    </p:spTree>
    <p:extLst>
      <p:ext uri="{BB962C8B-B14F-4D97-AF65-F5344CB8AC3E}">
        <p14:creationId xmlns:p14="http://schemas.microsoft.com/office/powerpoint/2010/main" val="1706290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61</a:t>
            </a:fld>
            <a:endParaRPr kumimoji="1" lang="zh-CN" altLang="en-US"/>
          </a:p>
        </p:txBody>
      </p:sp>
    </p:spTree>
    <p:extLst>
      <p:ext uri="{BB962C8B-B14F-4D97-AF65-F5344CB8AC3E}">
        <p14:creationId xmlns:p14="http://schemas.microsoft.com/office/powerpoint/2010/main" val="1503254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62</a:t>
            </a:fld>
            <a:endParaRPr kumimoji="1" lang="zh-CN" altLang="en-US"/>
          </a:p>
        </p:txBody>
      </p:sp>
    </p:spTree>
    <p:extLst>
      <p:ext uri="{BB962C8B-B14F-4D97-AF65-F5344CB8AC3E}">
        <p14:creationId xmlns:p14="http://schemas.microsoft.com/office/powerpoint/2010/main" val="2482579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63</a:t>
            </a:fld>
            <a:endParaRPr kumimoji="1" lang="zh-CN" altLang="en-US"/>
          </a:p>
        </p:txBody>
      </p:sp>
    </p:spTree>
    <p:extLst>
      <p:ext uri="{BB962C8B-B14F-4D97-AF65-F5344CB8AC3E}">
        <p14:creationId xmlns:p14="http://schemas.microsoft.com/office/powerpoint/2010/main" val="111640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64</a:t>
            </a:fld>
            <a:endParaRPr kumimoji="1" lang="zh-CN" altLang="en-US"/>
          </a:p>
        </p:txBody>
      </p:sp>
    </p:spTree>
    <p:extLst>
      <p:ext uri="{BB962C8B-B14F-4D97-AF65-F5344CB8AC3E}">
        <p14:creationId xmlns:p14="http://schemas.microsoft.com/office/powerpoint/2010/main" val="2248113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65</a:t>
            </a:fld>
            <a:endParaRPr kumimoji="1" lang="zh-CN" altLang="en-US"/>
          </a:p>
        </p:txBody>
      </p:sp>
    </p:spTree>
    <p:extLst>
      <p:ext uri="{BB962C8B-B14F-4D97-AF65-F5344CB8AC3E}">
        <p14:creationId xmlns:p14="http://schemas.microsoft.com/office/powerpoint/2010/main" val="20766734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66</a:t>
            </a:fld>
            <a:endParaRPr kumimoji="1" lang="zh-CN" altLang="en-US"/>
          </a:p>
        </p:txBody>
      </p:sp>
    </p:spTree>
    <p:extLst>
      <p:ext uri="{BB962C8B-B14F-4D97-AF65-F5344CB8AC3E}">
        <p14:creationId xmlns:p14="http://schemas.microsoft.com/office/powerpoint/2010/main" val="11222305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67</a:t>
            </a:fld>
            <a:endParaRPr kumimoji="1" lang="zh-CN" altLang="en-US"/>
          </a:p>
        </p:txBody>
      </p:sp>
    </p:spTree>
    <p:extLst>
      <p:ext uri="{BB962C8B-B14F-4D97-AF65-F5344CB8AC3E}">
        <p14:creationId xmlns:p14="http://schemas.microsoft.com/office/powerpoint/2010/main" val="148938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17</a:t>
            </a:fld>
            <a:endParaRPr kumimoji="1" lang="zh-CN" altLang="en-US"/>
          </a:p>
        </p:txBody>
      </p:sp>
    </p:spTree>
    <p:extLst>
      <p:ext uri="{BB962C8B-B14F-4D97-AF65-F5344CB8AC3E}">
        <p14:creationId xmlns:p14="http://schemas.microsoft.com/office/powerpoint/2010/main" val="987495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68</a:t>
            </a:fld>
            <a:endParaRPr kumimoji="1" lang="zh-CN" altLang="en-US"/>
          </a:p>
        </p:txBody>
      </p:sp>
    </p:spTree>
    <p:extLst>
      <p:ext uri="{BB962C8B-B14F-4D97-AF65-F5344CB8AC3E}">
        <p14:creationId xmlns:p14="http://schemas.microsoft.com/office/powerpoint/2010/main" val="2123512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69</a:t>
            </a:fld>
            <a:endParaRPr kumimoji="1" lang="zh-CN" altLang="en-US"/>
          </a:p>
        </p:txBody>
      </p:sp>
    </p:spTree>
    <p:extLst>
      <p:ext uri="{BB962C8B-B14F-4D97-AF65-F5344CB8AC3E}">
        <p14:creationId xmlns:p14="http://schemas.microsoft.com/office/powerpoint/2010/main" val="1634159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70</a:t>
            </a:fld>
            <a:endParaRPr kumimoji="1" lang="zh-CN" altLang="en-US"/>
          </a:p>
        </p:txBody>
      </p:sp>
    </p:spTree>
    <p:extLst>
      <p:ext uri="{BB962C8B-B14F-4D97-AF65-F5344CB8AC3E}">
        <p14:creationId xmlns:p14="http://schemas.microsoft.com/office/powerpoint/2010/main" val="830562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71</a:t>
            </a:fld>
            <a:endParaRPr kumimoji="1" lang="zh-CN" altLang="en-US"/>
          </a:p>
        </p:txBody>
      </p:sp>
    </p:spTree>
    <p:extLst>
      <p:ext uri="{BB962C8B-B14F-4D97-AF65-F5344CB8AC3E}">
        <p14:creationId xmlns:p14="http://schemas.microsoft.com/office/powerpoint/2010/main" val="4244503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72</a:t>
            </a:fld>
            <a:endParaRPr kumimoji="1" lang="zh-CN" altLang="en-US"/>
          </a:p>
        </p:txBody>
      </p:sp>
    </p:spTree>
    <p:extLst>
      <p:ext uri="{BB962C8B-B14F-4D97-AF65-F5344CB8AC3E}">
        <p14:creationId xmlns:p14="http://schemas.microsoft.com/office/powerpoint/2010/main" val="3316472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73</a:t>
            </a:fld>
            <a:endParaRPr kumimoji="1" lang="zh-CN" altLang="en-US"/>
          </a:p>
        </p:txBody>
      </p:sp>
    </p:spTree>
    <p:extLst>
      <p:ext uri="{BB962C8B-B14F-4D97-AF65-F5344CB8AC3E}">
        <p14:creationId xmlns:p14="http://schemas.microsoft.com/office/powerpoint/2010/main" val="3348440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74</a:t>
            </a:fld>
            <a:endParaRPr kumimoji="1" lang="zh-CN" altLang="en-US"/>
          </a:p>
        </p:txBody>
      </p:sp>
    </p:spTree>
    <p:extLst>
      <p:ext uri="{BB962C8B-B14F-4D97-AF65-F5344CB8AC3E}">
        <p14:creationId xmlns:p14="http://schemas.microsoft.com/office/powerpoint/2010/main" val="34150219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76</a:t>
            </a:fld>
            <a:endParaRPr kumimoji="1" lang="zh-CN" altLang="en-US"/>
          </a:p>
        </p:txBody>
      </p:sp>
    </p:spTree>
    <p:extLst>
      <p:ext uri="{BB962C8B-B14F-4D97-AF65-F5344CB8AC3E}">
        <p14:creationId xmlns:p14="http://schemas.microsoft.com/office/powerpoint/2010/main" val="19602476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77</a:t>
            </a:fld>
            <a:endParaRPr kumimoji="1" lang="zh-CN" altLang="en-US"/>
          </a:p>
        </p:txBody>
      </p:sp>
    </p:spTree>
    <p:extLst>
      <p:ext uri="{BB962C8B-B14F-4D97-AF65-F5344CB8AC3E}">
        <p14:creationId xmlns:p14="http://schemas.microsoft.com/office/powerpoint/2010/main" val="1425547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78</a:t>
            </a:fld>
            <a:endParaRPr kumimoji="1" lang="zh-CN" altLang="en-US"/>
          </a:p>
        </p:txBody>
      </p:sp>
    </p:spTree>
    <p:extLst>
      <p:ext uri="{BB962C8B-B14F-4D97-AF65-F5344CB8AC3E}">
        <p14:creationId xmlns:p14="http://schemas.microsoft.com/office/powerpoint/2010/main" val="331439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18</a:t>
            </a:fld>
            <a:endParaRPr kumimoji="1" lang="zh-CN" altLang="en-US"/>
          </a:p>
        </p:txBody>
      </p:sp>
    </p:spTree>
    <p:extLst>
      <p:ext uri="{BB962C8B-B14F-4D97-AF65-F5344CB8AC3E}">
        <p14:creationId xmlns:p14="http://schemas.microsoft.com/office/powerpoint/2010/main" val="10530577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79</a:t>
            </a:fld>
            <a:endParaRPr kumimoji="1" lang="zh-CN" altLang="en-US"/>
          </a:p>
        </p:txBody>
      </p:sp>
    </p:spTree>
    <p:extLst>
      <p:ext uri="{BB962C8B-B14F-4D97-AF65-F5344CB8AC3E}">
        <p14:creationId xmlns:p14="http://schemas.microsoft.com/office/powerpoint/2010/main" val="27871289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80</a:t>
            </a:fld>
            <a:endParaRPr kumimoji="1" lang="zh-CN" altLang="en-US"/>
          </a:p>
        </p:txBody>
      </p:sp>
    </p:spTree>
    <p:extLst>
      <p:ext uri="{BB962C8B-B14F-4D97-AF65-F5344CB8AC3E}">
        <p14:creationId xmlns:p14="http://schemas.microsoft.com/office/powerpoint/2010/main" val="39390804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81</a:t>
            </a:fld>
            <a:endParaRPr kumimoji="1" lang="zh-CN" altLang="en-US"/>
          </a:p>
        </p:txBody>
      </p:sp>
    </p:spTree>
    <p:extLst>
      <p:ext uri="{BB962C8B-B14F-4D97-AF65-F5344CB8AC3E}">
        <p14:creationId xmlns:p14="http://schemas.microsoft.com/office/powerpoint/2010/main" val="31458904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82</a:t>
            </a:fld>
            <a:endParaRPr kumimoji="1" lang="zh-CN" altLang="en-US"/>
          </a:p>
        </p:txBody>
      </p:sp>
    </p:spTree>
    <p:extLst>
      <p:ext uri="{BB962C8B-B14F-4D97-AF65-F5344CB8AC3E}">
        <p14:creationId xmlns:p14="http://schemas.microsoft.com/office/powerpoint/2010/main" val="32941328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83</a:t>
            </a:fld>
            <a:endParaRPr kumimoji="1" lang="zh-CN" altLang="en-US"/>
          </a:p>
        </p:txBody>
      </p:sp>
    </p:spTree>
    <p:extLst>
      <p:ext uri="{BB962C8B-B14F-4D97-AF65-F5344CB8AC3E}">
        <p14:creationId xmlns:p14="http://schemas.microsoft.com/office/powerpoint/2010/main" val="27437549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85</a:t>
            </a:fld>
            <a:endParaRPr kumimoji="1" lang="zh-CN" altLang="en-US"/>
          </a:p>
        </p:txBody>
      </p:sp>
    </p:spTree>
    <p:extLst>
      <p:ext uri="{BB962C8B-B14F-4D97-AF65-F5344CB8AC3E}">
        <p14:creationId xmlns:p14="http://schemas.microsoft.com/office/powerpoint/2010/main" val="5264142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86</a:t>
            </a:fld>
            <a:endParaRPr kumimoji="1" lang="zh-CN" altLang="en-US"/>
          </a:p>
        </p:txBody>
      </p:sp>
    </p:spTree>
    <p:extLst>
      <p:ext uri="{BB962C8B-B14F-4D97-AF65-F5344CB8AC3E}">
        <p14:creationId xmlns:p14="http://schemas.microsoft.com/office/powerpoint/2010/main" val="9712071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87</a:t>
            </a:fld>
            <a:endParaRPr kumimoji="1" lang="zh-CN" altLang="en-US"/>
          </a:p>
        </p:txBody>
      </p:sp>
    </p:spTree>
    <p:extLst>
      <p:ext uri="{BB962C8B-B14F-4D97-AF65-F5344CB8AC3E}">
        <p14:creationId xmlns:p14="http://schemas.microsoft.com/office/powerpoint/2010/main" val="2536121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88</a:t>
            </a:fld>
            <a:endParaRPr kumimoji="1" lang="zh-CN" altLang="en-US"/>
          </a:p>
        </p:txBody>
      </p:sp>
    </p:spTree>
    <p:extLst>
      <p:ext uri="{BB962C8B-B14F-4D97-AF65-F5344CB8AC3E}">
        <p14:creationId xmlns:p14="http://schemas.microsoft.com/office/powerpoint/2010/main" val="28072491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89</a:t>
            </a:fld>
            <a:endParaRPr kumimoji="1" lang="zh-CN" altLang="en-US"/>
          </a:p>
        </p:txBody>
      </p:sp>
    </p:spTree>
    <p:extLst>
      <p:ext uri="{BB962C8B-B14F-4D97-AF65-F5344CB8AC3E}">
        <p14:creationId xmlns:p14="http://schemas.microsoft.com/office/powerpoint/2010/main" val="85741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19</a:t>
            </a:fld>
            <a:endParaRPr kumimoji="1" lang="zh-CN" altLang="en-US"/>
          </a:p>
        </p:txBody>
      </p:sp>
    </p:spTree>
    <p:extLst>
      <p:ext uri="{BB962C8B-B14F-4D97-AF65-F5344CB8AC3E}">
        <p14:creationId xmlns:p14="http://schemas.microsoft.com/office/powerpoint/2010/main" val="15624528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90</a:t>
            </a:fld>
            <a:endParaRPr kumimoji="1" lang="zh-CN" altLang="en-US"/>
          </a:p>
        </p:txBody>
      </p:sp>
    </p:spTree>
    <p:extLst>
      <p:ext uri="{BB962C8B-B14F-4D97-AF65-F5344CB8AC3E}">
        <p14:creationId xmlns:p14="http://schemas.microsoft.com/office/powerpoint/2010/main" val="25965753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91</a:t>
            </a:fld>
            <a:endParaRPr kumimoji="1" lang="zh-CN" altLang="en-US"/>
          </a:p>
        </p:txBody>
      </p:sp>
    </p:spTree>
    <p:extLst>
      <p:ext uri="{BB962C8B-B14F-4D97-AF65-F5344CB8AC3E}">
        <p14:creationId xmlns:p14="http://schemas.microsoft.com/office/powerpoint/2010/main" val="36158226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92</a:t>
            </a:fld>
            <a:endParaRPr kumimoji="1" lang="zh-CN" altLang="en-US"/>
          </a:p>
        </p:txBody>
      </p:sp>
    </p:spTree>
    <p:extLst>
      <p:ext uri="{BB962C8B-B14F-4D97-AF65-F5344CB8AC3E}">
        <p14:creationId xmlns:p14="http://schemas.microsoft.com/office/powerpoint/2010/main" val="10457403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93</a:t>
            </a:fld>
            <a:endParaRPr kumimoji="1" lang="zh-CN" altLang="en-US"/>
          </a:p>
        </p:txBody>
      </p:sp>
    </p:spTree>
    <p:extLst>
      <p:ext uri="{BB962C8B-B14F-4D97-AF65-F5344CB8AC3E}">
        <p14:creationId xmlns:p14="http://schemas.microsoft.com/office/powerpoint/2010/main" val="30464495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94</a:t>
            </a:fld>
            <a:endParaRPr kumimoji="1" lang="zh-CN" altLang="en-US"/>
          </a:p>
        </p:txBody>
      </p:sp>
    </p:spTree>
    <p:extLst>
      <p:ext uri="{BB962C8B-B14F-4D97-AF65-F5344CB8AC3E}">
        <p14:creationId xmlns:p14="http://schemas.microsoft.com/office/powerpoint/2010/main" val="25897134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95</a:t>
            </a:fld>
            <a:endParaRPr kumimoji="1" lang="zh-CN" altLang="en-US"/>
          </a:p>
        </p:txBody>
      </p:sp>
    </p:spTree>
    <p:extLst>
      <p:ext uri="{BB962C8B-B14F-4D97-AF65-F5344CB8AC3E}">
        <p14:creationId xmlns:p14="http://schemas.microsoft.com/office/powerpoint/2010/main" val="11807556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pPr/>
              <a:t>97</a:t>
            </a:fld>
            <a:endParaRPr kumimoji="1" lang="zh-CN" altLang="en-US"/>
          </a:p>
        </p:txBody>
      </p:sp>
    </p:spTree>
    <p:extLst>
      <p:ext uri="{BB962C8B-B14F-4D97-AF65-F5344CB8AC3E}">
        <p14:creationId xmlns:p14="http://schemas.microsoft.com/office/powerpoint/2010/main" val="121428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20</a:t>
            </a:fld>
            <a:endParaRPr kumimoji="1" lang="zh-CN" altLang="en-US"/>
          </a:p>
        </p:txBody>
      </p:sp>
    </p:spTree>
    <p:extLst>
      <p:ext uri="{BB962C8B-B14F-4D97-AF65-F5344CB8AC3E}">
        <p14:creationId xmlns:p14="http://schemas.microsoft.com/office/powerpoint/2010/main" val="15814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21</a:t>
            </a:fld>
            <a:endParaRPr kumimoji="1" lang="zh-CN" altLang="en-US"/>
          </a:p>
        </p:txBody>
      </p:sp>
    </p:spTree>
    <p:extLst>
      <p:ext uri="{BB962C8B-B14F-4D97-AF65-F5344CB8AC3E}">
        <p14:creationId xmlns:p14="http://schemas.microsoft.com/office/powerpoint/2010/main" val="107939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57606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98779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273169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1906697-09E9-E244-B188-4BBB8334AA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9" y="0"/>
            <a:ext cx="12175802" cy="6858000"/>
          </a:xfrm>
          <a:prstGeom prst="rect">
            <a:avLst/>
          </a:prstGeom>
        </p:spPr>
      </p:pic>
    </p:spTree>
    <p:extLst>
      <p:ext uri="{BB962C8B-B14F-4D97-AF65-F5344CB8AC3E}">
        <p14:creationId xmlns:p14="http://schemas.microsoft.com/office/powerpoint/2010/main" val="378175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8B8FC6C1-A90F-1C4C-B970-1FDDCB3A8453}"/>
              </a:ext>
            </a:extLst>
          </p:cNvPr>
          <p:cNvPicPr>
            <a:picLocks noChangeAspect="1"/>
          </p:cNvPicPr>
          <p:nvPr userDrawn="1"/>
        </p:nvPicPr>
        <p:blipFill>
          <a:blip r:embed="rId2"/>
          <a:stretch>
            <a:fillRect/>
          </a:stretch>
        </p:blipFill>
        <p:spPr>
          <a:xfrm>
            <a:off x="330171" y="376027"/>
            <a:ext cx="938202" cy="482956"/>
          </a:xfrm>
          <a:prstGeom prst="rect">
            <a:avLst/>
          </a:prstGeom>
        </p:spPr>
      </p:pic>
    </p:spTree>
    <p:extLst>
      <p:ext uri="{BB962C8B-B14F-4D97-AF65-F5344CB8AC3E}">
        <p14:creationId xmlns:p14="http://schemas.microsoft.com/office/powerpoint/2010/main" val="231706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90134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93188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334679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87938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06440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239848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79602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5378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7915112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0.png"/><Relationship Id="rId7"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0.png"/><Relationship Id="rId7"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1.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92.png"/><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5.png"/></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8.xml"/><Relationship Id="rId1" Type="http://schemas.openxmlformats.org/officeDocument/2006/relationships/slideLayout" Target="../slideLayouts/slideLayout13.xml"/><Relationship Id="rId5" Type="http://schemas.openxmlformats.org/officeDocument/2006/relationships/image" Target="../media/image98.png"/><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9.xml"/><Relationship Id="rId1" Type="http://schemas.openxmlformats.org/officeDocument/2006/relationships/slideLayout" Target="../slideLayouts/slideLayout13.xml"/><Relationship Id="rId5" Type="http://schemas.openxmlformats.org/officeDocument/2006/relationships/image" Target="../media/image96.png"/><Relationship Id="rId4" Type="http://schemas.openxmlformats.org/officeDocument/2006/relationships/image" Target="../media/image99.png"/></Relationships>
</file>

<file path=ppt/slides/_rels/slide7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2.xml"/><Relationship Id="rId1" Type="http://schemas.openxmlformats.org/officeDocument/2006/relationships/slideLayout" Target="../slideLayouts/slideLayout13.xml"/><Relationship Id="rId5" Type="http://schemas.openxmlformats.org/officeDocument/2006/relationships/image" Target="../media/image100.png"/><Relationship Id="rId4" Type="http://schemas.openxmlformats.org/officeDocument/2006/relationships/image" Target="../media/image96.png"/></Relationships>
</file>

<file path=ppt/slides/_rels/slide8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104.png"/></Relationships>
</file>

<file path=ppt/slides/_rels/slide8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105.png"/></Relationships>
</file>

<file path=ppt/slides/_rels/slide9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106.png"/></Relationships>
</file>

<file path=ppt/slides/_rels/slide9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4.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9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5.xml"/><Relationship Id="rId1" Type="http://schemas.openxmlformats.org/officeDocument/2006/relationships/slideLayout" Target="../slideLayouts/slideLayout13.xml"/><Relationship Id="rId4" Type="http://schemas.openxmlformats.org/officeDocument/2006/relationships/image" Target="../media/image10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1F60BF-D3F5-A641-A9AD-0856BFE4FC81}"/>
              </a:ext>
            </a:extLst>
          </p:cNvPr>
          <p:cNvSpPr txBox="1"/>
          <p:nvPr/>
        </p:nvSpPr>
        <p:spPr>
          <a:xfrm>
            <a:off x="629920" y="2518802"/>
            <a:ext cx="4579389" cy="861774"/>
          </a:xfrm>
          <a:prstGeom prst="rect">
            <a:avLst/>
          </a:prstGeom>
          <a:noFill/>
        </p:spPr>
        <p:txBody>
          <a:bodyPr wrap="square" rtlCol="0">
            <a:spAutoFit/>
          </a:bodyPr>
          <a:lstStyle/>
          <a:p>
            <a:r>
              <a:rPr kumimoji="1" lang="en-US" altLang="zh-CN" sz="5000" b="1" dirty="0">
                <a:solidFill>
                  <a:schemeClr val="bg1"/>
                </a:solidFill>
                <a:latin typeface="FZLanTingHei-R-GB18030" panose="02000000000000000000" pitchFamily="2" charset="-122"/>
                <a:ea typeface="FZLanTingHei-R-GB18030" panose="02000000000000000000" pitchFamily="2" charset="-122"/>
              </a:rPr>
              <a:t>Python</a:t>
            </a:r>
            <a:r>
              <a:rPr kumimoji="1" lang="zh-CN" altLang="en-US" sz="5000" b="1" dirty="0">
                <a:solidFill>
                  <a:schemeClr val="bg1"/>
                </a:solidFill>
                <a:latin typeface="FZLanTingHei-R-GB18030" panose="02000000000000000000" pitchFamily="2" charset="-122"/>
                <a:ea typeface="FZLanTingHei-R-GB18030" panose="02000000000000000000" pitchFamily="2" charset="-122"/>
              </a:rPr>
              <a:t>入门</a:t>
            </a:r>
            <a:endParaRPr kumimoji="1" lang="en-US" altLang="zh-CN" sz="5000" b="1" dirty="0">
              <a:solidFill>
                <a:schemeClr val="bg1"/>
              </a:solidFill>
              <a:latin typeface="FZLanTingHei-R-GB18030" panose="02000000000000000000" pitchFamily="2" charset="-122"/>
              <a:ea typeface="FZLanTingHei-R-GB18030" panose="02000000000000000000" pitchFamily="2" charset="-122"/>
            </a:endParaRPr>
          </a:p>
        </p:txBody>
      </p:sp>
    </p:spTree>
    <p:extLst>
      <p:ext uri="{BB962C8B-B14F-4D97-AF65-F5344CB8AC3E}">
        <p14:creationId xmlns:p14="http://schemas.microsoft.com/office/powerpoint/2010/main" val="197469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概述</a:t>
            </a:r>
          </a:p>
        </p:txBody>
      </p:sp>
      <p:sp>
        <p:nvSpPr>
          <p:cNvPr id="7" name="圆角矩形 6"/>
          <p:cNvSpPr/>
          <p:nvPr/>
        </p:nvSpPr>
        <p:spPr>
          <a:xfrm>
            <a:off x="3646001" y="2350029"/>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基本概念</a:t>
            </a:r>
          </a:p>
        </p:txBody>
      </p:sp>
      <p:sp>
        <p:nvSpPr>
          <p:cNvPr id="8" name="圆角矩形 7"/>
          <p:cNvSpPr/>
          <p:nvPr/>
        </p:nvSpPr>
        <p:spPr>
          <a:xfrm>
            <a:off x="3646001" y="330321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语言优势</a:t>
            </a:r>
          </a:p>
        </p:txBody>
      </p:sp>
      <p:sp>
        <p:nvSpPr>
          <p:cNvPr id="9" name="圆角矩形 8"/>
          <p:cNvSpPr/>
          <p:nvPr/>
        </p:nvSpPr>
        <p:spPr>
          <a:xfrm>
            <a:off x="3646001" y="4256405"/>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典型应用</a:t>
            </a:r>
          </a:p>
        </p:txBody>
      </p:sp>
    </p:spTree>
    <p:extLst>
      <p:ext uri="{BB962C8B-B14F-4D97-AF65-F5344CB8AC3E}">
        <p14:creationId xmlns:p14="http://schemas.microsoft.com/office/powerpoint/2010/main" val="127464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6143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典型应用</a:t>
            </a:r>
          </a:p>
        </p:txBody>
      </p:sp>
      <p:grpSp>
        <p:nvGrpSpPr>
          <p:cNvPr id="16" name="组合 15"/>
          <p:cNvGrpSpPr/>
          <p:nvPr/>
        </p:nvGrpSpPr>
        <p:grpSpPr>
          <a:xfrm>
            <a:off x="6213944" y="2662067"/>
            <a:ext cx="1203960" cy="1051561"/>
            <a:chOff x="6842760" y="2637270"/>
            <a:chExt cx="1203960" cy="1051560"/>
          </a:xfrm>
          <a:solidFill>
            <a:srgbClr val="B91F38"/>
          </a:solidFill>
        </p:grpSpPr>
        <p:sp>
          <p:nvSpPr>
            <p:cNvPr id="18" name="六边形 17"/>
            <p:cNvSpPr/>
            <p:nvPr/>
          </p:nvSpPr>
          <p:spPr>
            <a:xfrm>
              <a:off x="6842760" y="26372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6924246" y="2851971"/>
              <a:ext cx="1006625" cy="666848"/>
            </a:xfrm>
            <a:prstGeom prst="rect">
              <a:avLst/>
            </a:prstGeom>
            <a:noFill/>
          </p:spPr>
          <p:txBody>
            <a:bodyPr wrap="square" rtlCol="0">
              <a:spAutoFit/>
            </a:bodyPr>
            <a:lstStyle/>
            <a:p>
              <a:pPr algn="ctr"/>
              <a:r>
                <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rPr>
                <a:t>自动化脚本</a:t>
              </a:r>
            </a:p>
          </p:txBody>
        </p:sp>
      </p:grpSp>
      <p:grpSp>
        <p:nvGrpSpPr>
          <p:cNvPr id="20" name="组合 19"/>
          <p:cNvGrpSpPr/>
          <p:nvPr/>
        </p:nvGrpSpPr>
        <p:grpSpPr>
          <a:xfrm>
            <a:off x="4897036" y="1903876"/>
            <a:ext cx="1203960" cy="1051563"/>
            <a:chOff x="5525852" y="1879080"/>
            <a:chExt cx="1203960" cy="1051560"/>
          </a:xfrm>
        </p:grpSpPr>
        <p:sp>
          <p:nvSpPr>
            <p:cNvPr id="21" name="六边形 20"/>
            <p:cNvSpPr/>
            <p:nvPr/>
          </p:nvSpPr>
          <p:spPr>
            <a:xfrm>
              <a:off x="5525852" y="187908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5686669" y="1989362"/>
              <a:ext cx="882327" cy="752063"/>
            </a:xfrm>
            <a:prstGeom prst="rect">
              <a:avLst/>
            </a:prstGeom>
            <a:noFill/>
          </p:spPr>
          <p:txBody>
            <a:bodyPr wrap="square" rtlCol="0">
              <a:spAutoFit/>
            </a:bodyPr>
            <a:lstStyle/>
            <a:p>
              <a:pPr algn="ctr">
                <a:lnSpc>
                  <a:spcPct val="120000"/>
                </a:lnSpc>
              </a:pPr>
              <a:r>
                <a:rPr lang="en-US" altLang="zh-CN"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Web</a:t>
              </a:r>
              <a:r>
                <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开发</a:t>
              </a:r>
            </a:p>
          </p:txBody>
        </p:sp>
      </p:grpSp>
      <p:grpSp>
        <p:nvGrpSpPr>
          <p:cNvPr id="23" name="组合 22"/>
          <p:cNvGrpSpPr/>
          <p:nvPr/>
        </p:nvGrpSpPr>
        <p:grpSpPr>
          <a:xfrm>
            <a:off x="6198112" y="4017836"/>
            <a:ext cx="1203960" cy="1051563"/>
            <a:chOff x="6842760" y="4008870"/>
            <a:chExt cx="1203960" cy="1051560"/>
          </a:xfrm>
        </p:grpSpPr>
        <p:sp>
          <p:nvSpPr>
            <p:cNvPr id="24" name="六边形 23"/>
            <p:cNvSpPr/>
            <p:nvPr/>
          </p:nvSpPr>
          <p:spPr>
            <a:xfrm>
              <a:off x="6842760" y="40088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981635" y="4119152"/>
              <a:ext cx="926211" cy="752063"/>
            </a:xfrm>
            <a:prstGeom prst="rect">
              <a:avLst/>
            </a:prstGeom>
            <a:noFill/>
          </p:spPr>
          <p:txBody>
            <a:bodyPr wrap="square" rtlCol="0">
              <a:spAutoFit/>
            </a:bodyPr>
            <a:lstStyle/>
            <a:p>
              <a:pPr algn="ctr">
                <a:lnSpc>
                  <a:spcPct val="120000"/>
                </a:lnSpc>
              </a:pPr>
              <a:r>
                <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桌面</a:t>
              </a:r>
              <a:endParaRPr lang="en-US" altLang="zh-CN"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软件</a:t>
              </a:r>
            </a:p>
          </p:txBody>
        </p:sp>
      </p:grpSp>
      <p:grpSp>
        <p:nvGrpSpPr>
          <p:cNvPr id="26" name="组合 25"/>
          <p:cNvGrpSpPr/>
          <p:nvPr/>
        </p:nvGrpSpPr>
        <p:grpSpPr>
          <a:xfrm>
            <a:off x="3577421" y="4033669"/>
            <a:ext cx="1203960" cy="1051563"/>
            <a:chOff x="4206240" y="4008870"/>
            <a:chExt cx="1203960" cy="1051560"/>
          </a:xfrm>
        </p:grpSpPr>
        <p:sp>
          <p:nvSpPr>
            <p:cNvPr id="27" name="六边形 26"/>
            <p:cNvSpPr/>
            <p:nvPr/>
          </p:nvSpPr>
          <p:spPr>
            <a:xfrm>
              <a:off x="4206240" y="40088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4310519" y="4176304"/>
              <a:ext cx="999701" cy="781749"/>
            </a:xfrm>
            <a:prstGeom prst="rect">
              <a:avLst/>
            </a:prstGeom>
            <a:noFill/>
          </p:spPr>
          <p:txBody>
            <a:bodyPr wrap="square" rtlCol="0">
              <a:spAutoFit/>
            </a:bodyPr>
            <a:lstStyle/>
            <a:p>
              <a:pPr algn="ctr">
                <a:lnSpc>
                  <a:spcPct val="120000"/>
                </a:lnSpc>
              </a:pPr>
              <a:r>
                <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服务器软件</a:t>
              </a:r>
            </a:p>
          </p:txBody>
        </p:sp>
      </p:grpSp>
      <p:grpSp>
        <p:nvGrpSpPr>
          <p:cNvPr id="29" name="组合 28"/>
          <p:cNvGrpSpPr/>
          <p:nvPr/>
        </p:nvGrpSpPr>
        <p:grpSpPr>
          <a:xfrm>
            <a:off x="3577421" y="2662067"/>
            <a:ext cx="1203960" cy="1051561"/>
            <a:chOff x="4206240" y="2637270"/>
            <a:chExt cx="1203960" cy="1051560"/>
          </a:xfrm>
        </p:grpSpPr>
        <p:sp>
          <p:nvSpPr>
            <p:cNvPr id="30" name="六边形 29"/>
            <p:cNvSpPr/>
            <p:nvPr/>
          </p:nvSpPr>
          <p:spPr>
            <a:xfrm>
              <a:off x="4206240" y="26372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1" name="文本框 30"/>
            <p:cNvSpPr txBox="1"/>
            <p:nvPr/>
          </p:nvSpPr>
          <p:spPr>
            <a:xfrm>
              <a:off x="4387743" y="2809107"/>
              <a:ext cx="820724" cy="666848"/>
            </a:xfrm>
            <a:prstGeom prst="rect">
              <a:avLst/>
            </a:prstGeom>
            <a:noFill/>
          </p:spPr>
          <p:txBody>
            <a:bodyPr wrap="square" rtlCol="0">
              <a:spAutoFit/>
            </a:bodyPr>
            <a:lstStyle/>
            <a:p>
              <a:pPr algn="ctr"/>
              <a:r>
                <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rPr>
                <a:t>科学计算</a:t>
              </a:r>
            </a:p>
          </p:txBody>
        </p:sp>
      </p:grpSp>
      <p:grpSp>
        <p:nvGrpSpPr>
          <p:cNvPr id="32" name="组合 31"/>
          <p:cNvGrpSpPr/>
          <p:nvPr/>
        </p:nvGrpSpPr>
        <p:grpSpPr>
          <a:xfrm>
            <a:off x="4897036" y="4723872"/>
            <a:ext cx="1203960" cy="1051561"/>
            <a:chOff x="5525852" y="4683240"/>
            <a:chExt cx="1203960" cy="1051560"/>
          </a:xfrm>
          <a:solidFill>
            <a:srgbClr val="1F8EB9"/>
          </a:solidFill>
        </p:grpSpPr>
        <p:sp>
          <p:nvSpPr>
            <p:cNvPr id="33" name="六边形 32"/>
            <p:cNvSpPr/>
            <p:nvPr/>
          </p:nvSpPr>
          <p:spPr>
            <a:xfrm>
              <a:off x="5525852" y="468324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p:cNvSpPr txBox="1"/>
            <p:nvPr/>
          </p:nvSpPr>
          <p:spPr>
            <a:xfrm>
              <a:off x="5729533" y="5019367"/>
              <a:ext cx="820724" cy="379591"/>
            </a:xfrm>
            <a:prstGeom prst="rect">
              <a:avLst/>
            </a:prstGeom>
            <a:noFill/>
          </p:spPr>
          <p:txBody>
            <a:bodyPr wrap="square" rtlCol="0">
              <a:spAutoFit/>
            </a:bodyPr>
            <a:lstStyle/>
            <a:p>
              <a:pPr algn="ctr"/>
              <a:r>
                <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rPr>
                <a:t>游戏</a:t>
              </a:r>
            </a:p>
          </p:txBody>
        </p:sp>
      </p:grpSp>
      <p:grpSp>
        <p:nvGrpSpPr>
          <p:cNvPr id="50" name="组合 49"/>
          <p:cNvGrpSpPr/>
          <p:nvPr/>
        </p:nvGrpSpPr>
        <p:grpSpPr>
          <a:xfrm>
            <a:off x="4555494" y="3049961"/>
            <a:ext cx="1887055" cy="1592580"/>
            <a:chOff x="5927099" y="3207123"/>
            <a:chExt cx="1887055" cy="1592580"/>
          </a:xfrm>
        </p:grpSpPr>
        <p:sp>
          <p:nvSpPr>
            <p:cNvPr id="51" name="六边形 50"/>
            <p:cNvSpPr/>
            <p:nvPr/>
          </p:nvSpPr>
          <p:spPr>
            <a:xfrm>
              <a:off x="5927099" y="3207123"/>
              <a:ext cx="1887055" cy="1592580"/>
            </a:xfrm>
            <a:prstGeom prst="hexagon">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2" name="文本框 51"/>
            <p:cNvSpPr txBox="1"/>
            <p:nvPr/>
          </p:nvSpPr>
          <p:spPr>
            <a:xfrm>
              <a:off x="6177424" y="3557514"/>
              <a:ext cx="1421038" cy="830997"/>
            </a:xfrm>
            <a:prstGeom prst="rect">
              <a:avLst/>
            </a:prstGeom>
            <a:noFill/>
          </p:spPr>
          <p:txBody>
            <a:bodyPr wrap="square" rtlCol="0">
              <a:spAutoFit/>
            </a:bodyPr>
            <a:lstStyle/>
            <a:p>
              <a:pPr algn="ctr"/>
              <a:r>
                <a:rPr lang="en-US" altLang="zh-CN" sz="2400" b="1" dirty="0">
                  <a:solidFill>
                    <a:schemeClr val="bg1">
                      <a:lumMod val="95000"/>
                    </a:schemeClr>
                  </a:solidFill>
                  <a:latin typeface="微软雅黑" panose="020B0503020204020204" pitchFamily="34" charset="-122"/>
                  <a:ea typeface="微软雅黑" panose="020B0503020204020204" pitchFamily="34" charset="-122"/>
                </a:rPr>
                <a:t>Python</a:t>
              </a: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应用场景</a:t>
              </a:r>
            </a:p>
          </p:txBody>
        </p:sp>
      </p:grpSp>
      <p:grpSp>
        <p:nvGrpSpPr>
          <p:cNvPr id="53" name="组合 52"/>
          <p:cNvGrpSpPr/>
          <p:nvPr/>
        </p:nvGrpSpPr>
        <p:grpSpPr>
          <a:xfrm>
            <a:off x="4160614" y="1668019"/>
            <a:ext cx="1041574" cy="262891"/>
            <a:chOff x="4470269" y="1661160"/>
            <a:chExt cx="1290451" cy="262890"/>
          </a:xfrm>
        </p:grpSpPr>
        <p:cxnSp>
          <p:nvCxnSpPr>
            <p:cNvPr id="54" name="直接连接符 53"/>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6" name="矩形 47"/>
          <p:cNvSpPr>
            <a:spLocks noChangeArrowheads="1"/>
          </p:cNvSpPr>
          <p:nvPr/>
        </p:nvSpPr>
        <p:spPr bwMode="auto">
          <a:xfrm>
            <a:off x="1817466" y="1443653"/>
            <a:ext cx="2500313" cy="96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a:sym typeface="微软雅黑" pitchFamily="34" charset="-122"/>
              </a:rPr>
              <a:t>Django,</a:t>
            </a:r>
            <a:r>
              <a:rPr lang="en-US" altLang="zh-CN" sz="2000" dirty="0"/>
              <a:t>TurboGears,web2py</a:t>
            </a:r>
            <a:r>
              <a:rPr lang="zh-CN" altLang="en-US" sz="2000" dirty="0"/>
              <a:t>等</a:t>
            </a:r>
            <a:r>
              <a:rPr lang="zh-CN" altLang="en-US" sz="2000" dirty="0">
                <a:solidFill>
                  <a:srgbClr val="00B0F0"/>
                </a:solidFill>
              </a:rPr>
              <a:t>框架</a:t>
            </a:r>
            <a:endParaRPr lang="zh-CN" altLang="en-US" sz="2000" dirty="0">
              <a:solidFill>
                <a:srgbClr val="00B0F0"/>
              </a:solidFill>
              <a:sym typeface="微软雅黑" pitchFamily="34" charset="-122"/>
            </a:endParaRPr>
          </a:p>
        </p:txBody>
      </p:sp>
      <p:grpSp>
        <p:nvGrpSpPr>
          <p:cNvPr id="57" name="组合 56"/>
          <p:cNvGrpSpPr/>
          <p:nvPr/>
        </p:nvGrpSpPr>
        <p:grpSpPr>
          <a:xfrm flipH="1">
            <a:off x="7117372" y="2411155"/>
            <a:ext cx="884112" cy="262891"/>
            <a:chOff x="4255294" y="1661160"/>
            <a:chExt cx="1505426"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0" name="矩形 47"/>
          <p:cNvSpPr>
            <a:spLocks noChangeArrowheads="1"/>
          </p:cNvSpPr>
          <p:nvPr/>
        </p:nvSpPr>
        <p:spPr bwMode="auto">
          <a:xfrm>
            <a:off x="8004437" y="1454762"/>
            <a:ext cx="3982775" cy="18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2000" dirty="0"/>
              <a:t>大多数</a:t>
            </a:r>
            <a:r>
              <a:rPr lang="en-US" altLang="zh-CN" sz="2000" dirty="0"/>
              <a:t>Linux</a:t>
            </a:r>
            <a:r>
              <a:rPr lang="zh-CN" altLang="en-US" sz="2000" dirty="0"/>
              <a:t>发行版以及</a:t>
            </a:r>
            <a:r>
              <a:rPr lang="en-US" altLang="zh-CN" sz="2000" dirty="0" err="1"/>
              <a:t>NetBSD</a:t>
            </a:r>
            <a:r>
              <a:rPr lang="zh-CN" altLang="en-US" sz="2000" dirty="0"/>
              <a:t>、</a:t>
            </a:r>
            <a:r>
              <a:rPr lang="en-US" altLang="zh-CN" sz="2000" dirty="0" err="1"/>
              <a:t>OpenBSD</a:t>
            </a:r>
            <a:r>
              <a:rPr lang="zh-CN" altLang="en-US" sz="2000" dirty="0"/>
              <a:t>和</a:t>
            </a:r>
            <a:r>
              <a:rPr lang="en-US" altLang="zh-CN" sz="2000" dirty="0" err="1"/>
              <a:t>MacOSX</a:t>
            </a:r>
            <a:r>
              <a:rPr lang="zh-CN" altLang="en-US" sz="2000" dirty="0"/>
              <a:t>都集成了</a:t>
            </a:r>
            <a:r>
              <a:rPr lang="en-US" altLang="zh-CN" sz="2000" dirty="0"/>
              <a:t>Python</a:t>
            </a:r>
            <a:r>
              <a:rPr lang="zh-CN" altLang="en-US" sz="2000" dirty="0"/>
              <a:t>，可以在终端下</a:t>
            </a:r>
            <a:r>
              <a:rPr lang="zh-CN" altLang="en-US" sz="2000" dirty="0">
                <a:solidFill>
                  <a:srgbClr val="00B0F0"/>
                </a:solidFill>
              </a:rPr>
              <a:t>直接运行</a:t>
            </a:r>
            <a:r>
              <a:rPr lang="en-US" altLang="zh-CN" sz="2000" dirty="0">
                <a:solidFill>
                  <a:srgbClr val="00B0F0"/>
                </a:solidFill>
              </a:rPr>
              <a:t>Python</a:t>
            </a:r>
            <a:endParaRPr lang="zh-CN" altLang="en-US" sz="2000" dirty="0">
              <a:solidFill>
                <a:srgbClr val="00B0F0"/>
              </a:solidFill>
              <a:sym typeface="微软雅黑" pitchFamily="34" charset="-122"/>
            </a:endParaRPr>
          </a:p>
        </p:txBody>
      </p:sp>
      <p:cxnSp>
        <p:nvCxnSpPr>
          <p:cNvPr id="61" name="直接连接符 60"/>
          <p:cNvCxnSpPr/>
          <p:nvPr/>
        </p:nvCxnSpPr>
        <p:spPr>
          <a:xfrm flipH="1">
            <a:off x="2965421" y="3189113"/>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矩形 47"/>
          <p:cNvSpPr>
            <a:spLocks noChangeArrowheads="1"/>
          </p:cNvSpPr>
          <p:nvPr/>
        </p:nvSpPr>
        <p:spPr bwMode="auto">
          <a:xfrm>
            <a:off x="0" y="2739931"/>
            <a:ext cx="3214522"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err="1">
                <a:solidFill>
                  <a:srgbClr val="00B0F0"/>
                </a:solidFill>
              </a:rPr>
              <a:t>NumPy</a:t>
            </a:r>
            <a:r>
              <a:rPr lang="zh-CN" altLang="en-US" sz="2000" dirty="0">
                <a:solidFill>
                  <a:srgbClr val="00B0F0"/>
                </a:solidFill>
              </a:rPr>
              <a:t>，</a:t>
            </a:r>
            <a:r>
              <a:rPr lang="en-US" altLang="zh-CN" sz="2000" dirty="0" err="1">
                <a:solidFill>
                  <a:srgbClr val="00B0F0"/>
                </a:solidFill>
              </a:rPr>
              <a:t>SciPy</a:t>
            </a:r>
            <a:r>
              <a:rPr lang="zh-CN" altLang="en-US" sz="2000" dirty="0">
                <a:solidFill>
                  <a:srgbClr val="00B0F0"/>
                </a:solidFill>
              </a:rPr>
              <a:t>，</a:t>
            </a:r>
            <a:r>
              <a:rPr lang="en-US" altLang="zh-CN" sz="2000" dirty="0" err="1">
                <a:solidFill>
                  <a:srgbClr val="00B0F0"/>
                </a:solidFill>
              </a:rPr>
              <a:t>Matplotlib</a:t>
            </a:r>
            <a:r>
              <a:rPr lang="zh-CN" altLang="en-US" sz="2000" dirty="0"/>
              <a:t>可以让</a:t>
            </a:r>
            <a:r>
              <a:rPr lang="en-US" altLang="zh-CN" sz="2000" dirty="0"/>
              <a:t>Python</a:t>
            </a:r>
            <a:r>
              <a:rPr lang="zh-CN" altLang="en-US" sz="2000" dirty="0"/>
              <a:t>程序员编写科学计算程序</a:t>
            </a:r>
            <a:endParaRPr lang="zh-CN" altLang="en-US" sz="2000" dirty="0">
              <a:solidFill>
                <a:schemeClr val="tx1">
                  <a:lumMod val="75000"/>
                  <a:lumOff val="25000"/>
                </a:schemeClr>
              </a:solidFill>
              <a:sym typeface="微软雅黑" pitchFamily="34" charset="-122"/>
            </a:endParaRPr>
          </a:p>
        </p:txBody>
      </p:sp>
      <p:cxnSp>
        <p:nvCxnSpPr>
          <p:cNvPr id="63" name="直接连接符 62"/>
          <p:cNvCxnSpPr/>
          <p:nvPr/>
        </p:nvCxnSpPr>
        <p:spPr>
          <a:xfrm flipH="1">
            <a:off x="7402072" y="4543617"/>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矩形 47"/>
          <p:cNvSpPr>
            <a:spLocks noChangeArrowheads="1"/>
          </p:cNvSpPr>
          <p:nvPr/>
        </p:nvSpPr>
        <p:spPr bwMode="auto">
          <a:xfrm>
            <a:off x="8016890" y="3608012"/>
            <a:ext cx="3973141"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err="1"/>
              <a:t>PyQt</a:t>
            </a:r>
            <a:r>
              <a:rPr lang="zh-CN" altLang="en-US" sz="2000" dirty="0"/>
              <a:t>、</a:t>
            </a:r>
            <a:r>
              <a:rPr lang="en-US" altLang="zh-CN" sz="2000" dirty="0" err="1"/>
              <a:t>PySide</a:t>
            </a:r>
            <a:r>
              <a:rPr lang="zh-CN" altLang="en-US" sz="2000" dirty="0"/>
              <a:t>、</a:t>
            </a:r>
            <a:r>
              <a:rPr lang="en-US" altLang="zh-CN" sz="2000" dirty="0" err="1"/>
              <a:t>wxPython</a:t>
            </a:r>
            <a:r>
              <a:rPr lang="zh-CN" altLang="en-US" sz="2000" dirty="0"/>
              <a:t>、</a:t>
            </a:r>
            <a:r>
              <a:rPr lang="en-US" altLang="zh-CN" sz="2000" dirty="0" err="1"/>
              <a:t>PyGTK</a:t>
            </a:r>
            <a:r>
              <a:rPr lang="zh-CN" altLang="en-US" sz="2000" dirty="0"/>
              <a:t>是</a:t>
            </a:r>
            <a:r>
              <a:rPr lang="en-US" altLang="zh-CN" sz="2000" dirty="0"/>
              <a:t>Python</a:t>
            </a:r>
            <a:r>
              <a:rPr lang="zh-CN" altLang="en-US" sz="2000" dirty="0"/>
              <a:t>快速开发</a:t>
            </a:r>
            <a:r>
              <a:rPr lang="zh-CN" altLang="en-US" sz="2000" dirty="0">
                <a:solidFill>
                  <a:srgbClr val="00B0F0"/>
                </a:solidFill>
              </a:rPr>
              <a:t>桌面应用程序的</a:t>
            </a:r>
            <a:r>
              <a:rPr lang="zh-CN" altLang="en-US" sz="2000" dirty="0"/>
              <a:t>利器</a:t>
            </a:r>
            <a:endParaRPr lang="zh-CN" altLang="en-US" sz="2000" dirty="0">
              <a:solidFill>
                <a:schemeClr val="tx1">
                  <a:lumMod val="75000"/>
                  <a:lumOff val="25000"/>
                </a:schemeClr>
              </a:solidFill>
              <a:sym typeface="微软雅黑" pitchFamily="34" charset="-122"/>
            </a:endParaRPr>
          </a:p>
        </p:txBody>
      </p:sp>
      <p:cxnSp>
        <p:nvCxnSpPr>
          <p:cNvPr id="65" name="直接连接符 64"/>
          <p:cNvCxnSpPr/>
          <p:nvPr/>
        </p:nvCxnSpPr>
        <p:spPr>
          <a:xfrm flipH="1">
            <a:off x="2965421" y="4547251"/>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69577" y="5755813"/>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矩形 47"/>
          <p:cNvSpPr>
            <a:spLocks noChangeArrowheads="1"/>
          </p:cNvSpPr>
          <p:nvPr/>
        </p:nvSpPr>
        <p:spPr bwMode="auto">
          <a:xfrm>
            <a:off x="12230" y="4217451"/>
            <a:ext cx="3202292" cy="18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a:t>Python</a:t>
            </a:r>
            <a:r>
              <a:rPr lang="zh-CN" altLang="en-US" sz="2000" dirty="0"/>
              <a:t>对于各种网络协议的支持很完善，因此经常被用于编写</a:t>
            </a:r>
            <a:r>
              <a:rPr lang="zh-CN" altLang="en-US" sz="2000" dirty="0">
                <a:solidFill>
                  <a:srgbClr val="00B0F0"/>
                </a:solidFill>
              </a:rPr>
              <a:t>服务器软件、网络爬虫</a:t>
            </a:r>
            <a:endParaRPr lang="zh-CN" altLang="en-US" sz="2000" dirty="0">
              <a:solidFill>
                <a:srgbClr val="00B0F0"/>
              </a:solidFill>
              <a:sym typeface="微软雅黑" pitchFamily="34" charset="-122"/>
            </a:endParaRPr>
          </a:p>
        </p:txBody>
      </p:sp>
      <p:sp>
        <p:nvSpPr>
          <p:cNvPr id="68" name="矩形 47"/>
          <p:cNvSpPr>
            <a:spLocks noChangeArrowheads="1"/>
          </p:cNvSpPr>
          <p:nvPr/>
        </p:nvSpPr>
        <p:spPr bwMode="auto">
          <a:xfrm>
            <a:off x="6760990" y="5086358"/>
            <a:ext cx="4449382"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2000" dirty="0"/>
              <a:t>很多游戏使用</a:t>
            </a:r>
            <a:r>
              <a:rPr lang="en-US" altLang="zh-CN" sz="2000" dirty="0"/>
              <a:t>C++</a:t>
            </a:r>
            <a:r>
              <a:rPr lang="zh-CN" altLang="en-US" sz="2000" dirty="0"/>
              <a:t>编写图形显示等高性能模块，而使用</a:t>
            </a:r>
            <a:r>
              <a:rPr lang="en-US" altLang="zh-CN" sz="2000" dirty="0"/>
              <a:t>Python</a:t>
            </a:r>
            <a:r>
              <a:rPr lang="zh-CN" altLang="en-US" sz="2000" dirty="0"/>
              <a:t>或者</a:t>
            </a:r>
            <a:r>
              <a:rPr lang="en-US" altLang="zh-CN" sz="2000" dirty="0" err="1"/>
              <a:t>Lua</a:t>
            </a:r>
            <a:r>
              <a:rPr lang="zh-CN" altLang="en-US" sz="2000" dirty="0"/>
              <a:t>编写</a:t>
            </a:r>
            <a:r>
              <a:rPr lang="zh-CN" altLang="en-US" sz="2000" dirty="0">
                <a:solidFill>
                  <a:srgbClr val="00B0F0"/>
                </a:solidFill>
              </a:rPr>
              <a:t>游戏</a:t>
            </a:r>
            <a:r>
              <a:rPr lang="zh-CN" altLang="en-US" sz="2000" dirty="0"/>
              <a:t>的逻辑、服务器</a:t>
            </a:r>
            <a:endParaRPr lang="zh-CN" altLang="en-US" sz="20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26104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6143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典型应用</a:t>
            </a:r>
          </a:p>
        </p:txBody>
      </p:sp>
      <p:sp>
        <p:nvSpPr>
          <p:cNvPr id="98" name="Freeform 19"/>
          <p:cNvSpPr>
            <a:spLocks/>
          </p:cNvSpPr>
          <p:nvPr/>
        </p:nvSpPr>
        <p:spPr bwMode="auto">
          <a:xfrm>
            <a:off x="3767458" y="4785114"/>
            <a:ext cx="2481952" cy="1698813"/>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20"/>
          <p:cNvSpPr>
            <a:spLocks/>
          </p:cNvSpPr>
          <p:nvPr/>
        </p:nvSpPr>
        <p:spPr bwMode="auto">
          <a:xfrm>
            <a:off x="6177237" y="484726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21"/>
          <p:cNvSpPr>
            <a:spLocks/>
          </p:cNvSpPr>
          <p:nvPr/>
        </p:nvSpPr>
        <p:spPr bwMode="auto">
          <a:xfrm>
            <a:off x="6419819" y="238936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22"/>
          <p:cNvSpPr>
            <a:spLocks/>
          </p:cNvSpPr>
          <p:nvPr/>
        </p:nvSpPr>
        <p:spPr bwMode="auto">
          <a:xfrm>
            <a:off x="5196887" y="324141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23"/>
          <p:cNvSpPr>
            <a:spLocks/>
          </p:cNvSpPr>
          <p:nvPr/>
        </p:nvSpPr>
        <p:spPr bwMode="auto">
          <a:xfrm>
            <a:off x="6756627" y="3828820"/>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24"/>
          <p:cNvSpPr>
            <a:spLocks/>
          </p:cNvSpPr>
          <p:nvPr/>
        </p:nvSpPr>
        <p:spPr bwMode="auto">
          <a:xfrm>
            <a:off x="4539310" y="182601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25"/>
          <p:cNvSpPr>
            <a:spLocks/>
          </p:cNvSpPr>
          <p:nvPr/>
        </p:nvSpPr>
        <p:spPr bwMode="auto">
          <a:xfrm>
            <a:off x="4378925" y="362032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26"/>
          <p:cNvSpPr>
            <a:spLocks/>
          </p:cNvSpPr>
          <p:nvPr/>
        </p:nvSpPr>
        <p:spPr bwMode="auto">
          <a:xfrm>
            <a:off x="5784295" y="255576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27"/>
          <p:cNvSpPr>
            <a:spLocks/>
          </p:cNvSpPr>
          <p:nvPr/>
        </p:nvSpPr>
        <p:spPr bwMode="auto">
          <a:xfrm>
            <a:off x="6249410" y="121054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椭圆 106"/>
          <p:cNvSpPr/>
          <p:nvPr/>
        </p:nvSpPr>
        <p:spPr>
          <a:xfrm>
            <a:off x="3565244" y="4722712"/>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4287368" y="330179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8602784" y="3746625"/>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7803800" y="210305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4427319" y="149365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22"/>
          <p:cNvSpPr txBox="1"/>
          <p:nvPr/>
        </p:nvSpPr>
        <p:spPr>
          <a:xfrm>
            <a:off x="1719252" y="4773332"/>
            <a:ext cx="3336922" cy="1816203"/>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常规软件开发</a:t>
            </a:r>
            <a:endParaRPr lang="en-US" altLang="zh-CN" sz="1800" b="1" dirty="0">
              <a:solidFill>
                <a:srgbClr val="FF0000"/>
              </a:solidFill>
            </a:endParaRPr>
          </a:p>
          <a:p>
            <a:pPr>
              <a:lnSpc>
                <a:spcPct val="150000"/>
              </a:lnSpc>
            </a:pPr>
            <a:r>
              <a:rPr lang="zh-CN" altLang="en-US" sz="1800" dirty="0"/>
              <a:t>支持函数式编程和</a:t>
            </a:r>
            <a:r>
              <a:rPr lang="en-US" altLang="zh-CN" sz="1800" dirty="0"/>
              <a:t>OOP</a:t>
            </a:r>
            <a:r>
              <a:rPr lang="zh-CN" altLang="en-US" sz="1800" dirty="0"/>
              <a:t>面向对象编程，适用于常规的</a:t>
            </a:r>
            <a:r>
              <a:rPr lang="zh-CN" altLang="en-US" sz="1800" dirty="0">
                <a:solidFill>
                  <a:srgbClr val="00B0F0"/>
                </a:solidFill>
              </a:rPr>
              <a:t>软件开发、脚本编写、网络编程</a:t>
            </a:r>
            <a:endParaRPr lang="en-US" altLang="zh-CN" sz="1800" noProof="1">
              <a:solidFill>
                <a:srgbClr val="00B0F0"/>
              </a:solidFill>
            </a:endParaRPr>
          </a:p>
        </p:txBody>
      </p:sp>
      <p:sp>
        <p:nvSpPr>
          <p:cNvPr id="113" name="TextBox 22"/>
          <p:cNvSpPr txBox="1"/>
          <p:nvPr/>
        </p:nvSpPr>
        <p:spPr>
          <a:xfrm>
            <a:off x="319334" y="3042650"/>
            <a:ext cx="3931283" cy="223170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科学计算</a:t>
            </a:r>
            <a:endParaRPr lang="en-US" altLang="zh-CN" sz="1800" b="1" dirty="0">
              <a:solidFill>
                <a:srgbClr val="FF0000"/>
              </a:solidFill>
            </a:endParaRPr>
          </a:p>
          <a:p>
            <a:pPr>
              <a:lnSpc>
                <a:spcPct val="150000"/>
              </a:lnSpc>
            </a:pPr>
            <a:r>
              <a:rPr lang="zh-CN" altLang="en-US" sz="1800" dirty="0"/>
              <a:t>随着</a:t>
            </a:r>
            <a:r>
              <a:rPr lang="en-US" altLang="zh-CN" sz="1800" dirty="0" err="1"/>
              <a:t>NumPy</a:t>
            </a:r>
            <a:r>
              <a:rPr lang="zh-CN" altLang="en-US" sz="1800" dirty="0"/>
              <a:t>，</a:t>
            </a:r>
            <a:r>
              <a:rPr lang="en-US" altLang="zh-CN" sz="1800" dirty="0" err="1"/>
              <a:t>SciPy</a:t>
            </a:r>
            <a:r>
              <a:rPr lang="zh-CN" altLang="en-US" sz="1800" dirty="0"/>
              <a:t>，</a:t>
            </a:r>
            <a:r>
              <a:rPr lang="en-US" altLang="zh-CN" sz="1800" dirty="0" err="1"/>
              <a:t>Matplotlib</a:t>
            </a:r>
            <a:r>
              <a:rPr lang="zh-CN" altLang="en-US" sz="1800" dirty="0"/>
              <a:t>等众多程序库的开发，</a:t>
            </a:r>
            <a:r>
              <a:rPr lang="en-US" altLang="zh-CN" sz="1800" dirty="0"/>
              <a:t>Python</a:t>
            </a:r>
            <a:r>
              <a:rPr lang="zh-CN" altLang="en-US" sz="1800" dirty="0"/>
              <a:t>越来越适合于做科学计算、</a:t>
            </a:r>
            <a:r>
              <a:rPr lang="zh-CN" altLang="en-US" sz="1800" dirty="0">
                <a:solidFill>
                  <a:srgbClr val="00B0F0"/>
                </a:solidFill>
              </a:rPr>
              <a:t>绘制高质量的</a:t>
            </a:r>
            <a:r>
              <a:rPr lang="en-US" altLang="zh-CN" sz="1800" dirty="0">
                <a:solidFill>
                  <a:srgbClr val="00B0F0"/>
                </a:solidFill>
              </a:rPr>
              <a:t>2D</a:t>
            </a:r>
            <a:r>
              <a:rPr lang="zh-CN" altLang="en-US" sz="1800" dirty="0">
                <a:solidFill>
                  <a:srgbClr val="00B0F0"/>
                </a:solidFill>
              </a:rPr>
              <a:t>和</a:t>
            </a:r>
            <a:r>
              <a:rPr lang="en-US" altLang="zh-CN" sz="1800" dirty="0">
                <a:solidFill>
                  <a:srgbClr val="00B0F0"/>
                </a:solidFill>
              </a:rPr>
              <a:t>3D</a:t>
            </a:r>
            <a:r>
              <a:rPr lang="zh-CN" altLang="en-US" sz="1800" dirty="0">
                <a:solidFill>
                  <a:srgbClr val="00B0F0"/>
                </a:solidFill>
              </a:rPr>
              <a:t>图像</a:t>
            </a:r>
            <a:endParaRPr lang="en-US" altLang="zh-CN" sz="1800" noProof="1">
              <a:solidFill>
                <a:srgbClr val="00B0F0"/>
              </a:solidFill>
            </a:endParaRPr>
          </a:p>
        </p:txBody>
      </p:sp>
      <p:sp>
        <p:nvSpPr>
          <p:cNvPr id="114" name="TextBox 22"/>
          <p:cNvSpPr txBox="1"/>
          <p:nvPr/>
        </p:nvSpPr>
        <p:spPr>
          <a:xfrm>
            <a:off x="8169188" y="4657808"/>
            <a:ext cx="3160188" cy="140070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rgbClr val="FF0000"/>
                </a:solidFill>
              </a:rPr>
              <a:t>WEB</a:t>
            </a:r>
            <a:r>
              <a:rPr lang="zh-CN" altLang="en-US" sz="1800" b="1" dirty="0">
                <a:solidFill>
                  <a:srgbClr val="FF0000"/>
                </a:solidFill>
              </a:rPr>
              <a:t>开发</a:t>
            </a:r>
            <a:endParaRPr lang="en-US" altLang="zh-CN" sz="1800" b="1" dirty="0">
              <a:solidFill>
                <a:srgbClr val="FF0000"/>
              </a:solidFill>
            </a:endParaRPr>
          </a:p>
          <a:p>
            <a:pPr>
              <a:lnSpc>
                <a:spcPct val="150000"/>
              </a:lnSpc>
            </a:pPr>
            <a:r>
              <a:rPr lang="zh-CN" altLang="en-US" sz="1800" dirty="0"/>
              <a:t>基于</a:t>
            </a:r>
            <a:r>
              <a:rPr lang="en-US" altLang="zh-CN" sz="1800" dirty="0"/>
              <a:t>Python</a:t>
            </a:r>
            <a:r>
              <a:rPr lang="zh-CN" altLang="en-US" sz="1800" dirty="0"/>
              <a:t>的</a:t>
            </a:r>
            <a:r>
              <a:rPr lang="en-US" altLang="zh-CN" sz="1800" dirty="0"/>
              <a:t>Web</a:t>
            </a:r>
            <a:r>
              <a:rPr lang="zh-CN" altLang="en-US" sz="1800" dirty="0"/>
              <a:t>开发框架很多，如</a:t>
            </a:r>
            <a:r>
              <a:rPr lang="en-US" altLang="zh-CN" sz="1800" dirty="0"/>
              <a:t>Django</a:t>
            </a:r>
            <a:r>
              <a:rPr lang="zh-CN" altLang="en-US" sz="1800" dirty="0"/>
              <a:t>，</a:t>
            </a:r>
            <a:r>
              <a:rPr lang="en-US" altLang="zh-CN" sz="1800" dirty="0"/>
              <a:t>Flask</a:t>
            </a:r>
            <a:endParaRPr lang="en-US" altLang="zh-CN" sz="1800" noProof="1"/>
          </a:p>
        </p:txBody>
      </p:sp>
      <p:sp>
        <p:nvSpPr>
          <p:cNvPr id="115" name="TextBox 22"/>
          <p:cNvSpPr txBox="1"/>
          <p:nvPr/>
        </p:nvSpPr>
        <p:spPr>
          <a:xfrm>
            <a:off x="9043590" y="2412087"/>
            <a:ext cx="3090028" cy="228062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网络爬虫</a:t>
            </a:r>
            <a:endParaRPr lang="en-US" altLang="zh-CN" sz="1800" b="1" dirty="0">
              <a:solidFill>
                <a:srgbClr val="FF0000"/>
              </a:solidFill>
            </a:endParaRPr>
          </a:p>
          <a:p>
            <a:pPr>
              <a:lnSpc>
                <a:spcPct val="150000"/>
              </a:lnSpc>
            </a:pPr>
            <a:r>
              <a:rPr lang="zh-CN" altLang="en-US" sz="1800" dirty="0"/>
              <a:t>大数据行业获取数据的核心工具。</a:t>
            </a:r>
            <a:r>
              <a:rPr lang="en-US" altLang="zh-CN" sz="1800" dirty="0"/>
              <a:t>Python</a:t>
            </a:r>
            <a:r>
              <a:rPr lang="zh-CN" altLang="en-US" sz="1800" dirty="0"/>
              <a:t>是编写网络爬虫的主流编程语言，</a:t>
            </a:r>
            <a:r>
              <a:rPr lang="en-US" altLang="zh-CN" sz="1800" dirty="0" err="1"/>
              <a:t>Scrapy</a:t>
            </a:r>
            <a:r>
              <a:rPr lang="zh-CN" altLang="en-US" sz="1800" dirty="0"/>
              <a:t>爬虫框架应用非常广泛</a:t>
            </a:r>
            <a:endParaRPr lang="en-US" altLang="zh-CN" sz="1800" noProof="1"/>
          </a:p>
        </p:txBody>
      </p:sp>
      <p:sp>
        <p:nvSpPr>
          <p:cNvPr id="116" name="TextBox 22"/>
          <p:cNvSpPr txBox="1"/>
          <p:nvPr/>
        </p:nvSpPr>
        <p:spPr>
          <a:xfrm>
            <a:off x="401667" y="1226367"/>
            <a:ext cx="4204898" cy="1816203"/>
          </a:xfrm>
          <a:prstGeom prst="rect">
            <a:avLst/>
          </a:prstGeom>
          <a:noFill/>
        </p:spPr>
        <p:txBody>
          <a:bodyPr wrap="square" rtlCol="0">
            <a:spAutoFit/>
          </a:bodyPr>
          <a:lstStyle/>
          <a:p>
            <a:pPr lvl="0">
              <a:lnSpc>
                <a:spcPct val="150000"/>
              </a:lnSpc>
              <a:spcAft>
                <a:spcPct val="40000"/>
              </a:spcAft>
              <a:buClr>
                <a:srgbClr val="292929"/>
              </a:buClr>
            </a:pPr>
            <a:r>
              <a:rPr lang="zh-CN" altLang="en-US" b="1" dirty="0">
                <a:solidFill>
                  <a:srgbClr val="FF0000"/>
                </a:solidFill>
                <a:latin typeface="微软雅黑" panose="020B0503020204020204" pitchFamily="34" charset="-122"/>
                <a:ea typeface="微软雅黑" panose="020B0503020204020204" pitchFamily="34" charset="-122"/>
              </a:rPr>
              <a:t>数据分析</a:t>
            </a:r>
            <a:endParaRPr lang="en-US" altLang="zh-CN" b="1" dirty="0">
              <a:solidFill>
                <a:srgbClr val="FF0000"/>
              </a:solidFill>
              <a:latin typeface="微软雅黑" panose="020B0503020204020204" pitchFamily="34" charset="-122"/>
              <a:ea typeface="微软雅黑" panose="020B0503020204020204" pitchFamily="34" charset="-122"/>
            </a:endParaRPr>
          </a:p>
          <a:p>
            <a:pPr lvl="0">
              <a:lnSpc>
                <a:spcPct val="150000"/>
              </a:lnSpc>
              <a:spcAft>
                <a:spcPct val="40000"/>
              </a:spcAft>
              <a:buClr>
                <a:srgbClr val="292929"/>
              </a:buClr>
            </a:pPr>
            <a:r>
              <a:rPr lang="zh-CN" altLang="en-US" dirty="0">
                <a:latin typeface="微软雅黑" panose="020B0503020204020204" pitchFamily="34" charset="-122"/>
                <a:ea typeface="微软雅黑" panose="020B0503020204020204" pitchFamily="34" charset="-122"/>
              </a:rPr>
              <a:t>对数据进行清洗、去重、规格化和针对性的分析是大数据行业的基石。</a:t>
            </a:r>
            <a:r>
              <a:rPr lang="en-US" altLang="zh-CN" dirty="0">
                <a:solidFill>
                  <a:srgbClr val="00B0F0"/>
                </a:solidFill>
                <a:latin typeface="微软雅黑" panose="020B0503020204020204" pitchFamily="34" charset="-122"/>
                <a:ea typeface="微软雅黑" panose="020B0503020204020204" pitchFamily="34" charset="-122"/>
              </a:rPr>
              <a:t>Python</a:t>
            </a:r>
            <a:r>
              <a:rPr lang="zh-CN" altLang="en-US" dirty="0">
                <a:solidFill>
                  <a:srgbClr val="00B0F0"/>
                </a:solidFill>
                <a:latin typeface="微软雅黑" panose="020B0503020204020204" pitchFamily="34" charset="-122"/>
                <a:ea typeface="微软雅黑" panose="020B0503020204020204" pitchFamily="34" charset="-122"/>
              </a:rPr>
              <a:t>是数据分析的主流语言之一</a:t>
            </a:r>
            <a:endParaRPr lang="en-US" altLang="zh-CN" noProof="1">
              <a:solidFill>
                <a:srgbClr val="00B0F0"/>
              </a:solidFill>
              <a:latin typeface="微软雅黑" pitchFamily="34" charset="-122"/>
              <a:ea typeface="微软雅黑" pitchFamily="34" charset="-122"/>
            </a:endParaRPr>
          </a:p>
        </p:txBody>
      </p:sp>
      <p:sp>
        <p:nvSpPr>
          <p:cNvPr id="117" name="椭圆 116"/>
          <p:cNvSpPr/>
          <p:nvPr/>
        </p:nvSpPr>
        <p:spPr>
          <a:xfrm>
            <a:off x="6734870" y="109517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7676311" y="4522486"/>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4915460" y="3191834"/>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Box 22"/>
          <p:cNvSpPr txBox="1"/>
          <p:nvPr/>
        </p:nvSpPr>
        <p:spPr>
          <a:xfrm>
            <a:off x="7155974" y="484203"/>
            <a:ext cx="4481844" cy="1816203"/>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人工智能</a:t>
            </a:r>
            <a:endParaRPr lang="en-US" altLang="zh-CN" sz="1800" b="1" dirty="0">
              <a:solidFill>
                <a:srgbClr val="FF0000"/>
              </a:solidFill>
            </a:endParaRPr>
          </a:p>
          <a:p>
            <a:pPr>
              <a:lnSpc>
                <a:spcPct val="150000"/>
              </a:lnSpc>
            </a:pPr>
            <a:r>
              <a:rPr lang="en-US" altLang="zh-CN" sz="1800" dirty="0"/>
              <a:t>Python</a:t>
            </a:r>
            <a:r>
              <a:rPr lang="zh-CN" altLang="en-US" sz="1800" dirty="0"/>
              <a:t>在人工智能大范畴领域内的</a:t>
            </a:r>
            <a:r>
              <a:rPr lang="zh-CN" altLang="en-US" sz="1800" b="1" dirty="0">
                <a:solidFill>
                  <a:srgbClr val="CC0099"/>
                </a:solidFill>
              </a:rPr>
              <a:t>机器学习、神经网络、深度学习</a:t>
            </a:r>
            <a:r>
              <a:rPr lang="zh-CN" altLang="en-US" sz="1800" dirty="0"/>
              <a:t>等方面都是主流的编程语言，得到广泛的支持和应用</a:t>
            </a:r>
            <a:endParaRPr lang="en-US" altLang="zh-CN" sz="1800" noProof="1"/>
          </a:p>
        </p:txBody>
      </p:sp>
      <p:sp>
        <p:nvSpPr>
          <p:cNvPr id="123" name="圆角矩形 122"/>
          <p:cNvSpPr/>
          <p:nvPr/>
        </p:nvSpPr>
        <p:spPr>
          <a:xfrm>
            <a:off x="4427319" y="470088"/>
            <a:ext cx="2380746" cy="462465"/>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24" name="矩形 123"/>
          <p:cNvSpPr/>
          <p:nvPr/>
        </p:nvSpPr>
        <p:spPr>
          <a:xfrm>
            <a:off x="4564055" y="494105"/>
            <a:ext cx="2320461" cy="400110"/>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Python</a:t>
            </a:r>
            <a:r>
              <a:rPr lang="zh-CN" altLang="en-US" sz="2000" b="1" dirty="0">
                <a:solidFill>
                  <a:srgbClr val="FF0000"/>
                </a:solidFill>
                <a:latin typeface="微软雅黑" panose="020B0503020204020204" pitchFamily="34" charset="-122"/>
                <a:ea typeface="微软雅黑" panose="020B0503020204020204" pitchFamily="34" charset="-122"/>
              </a:rPr>
              <a:t>应用方向</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5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概述</a:t>
            </a: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基础语法</a:t>
            </a: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机器学习四剑客</a:t>
            </a: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课程实践</a:t>
            </a: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a:t>Numpy</a:t>
            </a:r>
            <a:r>
              <a:rPr lang="zh-CN" altLang="en-US" dirty="0"/>
              <a:t>、</a:t>
            </a:r>
            <a:r>
              <a:rPr lang="en-US" altLang="zh-CN" dirty="0"/>
              <a:t>Pandas</a:t>
            </a:r>
            <a:r>
              <a:rPr lang="zh-CN" altLang="en-US" dirty="0"/>
              <a:t>、</a:t>
            </a:r>
            <a:r>
              <a:rPr lang="en-US" altLang="zh-CN" dirty="0"/>
              <a:t>PIL</a:t>
            </a:r>
            <a:r>
              <a:rPr lang="zh-CN" altLang="en-US" dirty="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实践：豆瓣高分电影爬取</a:t>
            </a: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基本概念、语言优势、典型应用</a:t>
            </a:r>
          </a:p>
        </p:txBody>
      </p:sp>
      <p:sp>
        <p:nvSpPr>
          <p:cNvPr id="23" name="文本框 22"/>
          <p:cNvSpPr txBox="1"/>
          <p:nvPr/>
        </p:nvSpPr>
        <p:spPr>
          <a:xfrm>
            <a:off x="6329119" y="2930845"/>
            <a:ext cx="3946995" cy="707886"/>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数据结构、面向对象、</a:t>
            </a:r>
            <a:r>
              <a:rPr lang="en-US" altLang="zh-CN" sz="2000" dirty="0">
                <a:solidFill>
                  <a:srgbClr val="FF0000"/>
                </a:solidFill>
                <a:latin typeface="微软雅黑" panose="020B0503020204020204" pitchFamily="34" charset="-122"/>
                <a:ea typeface="微软雅黑" panose="020B0503020204020204" pitchFamily="34" charset="-122"/>
              </a:rPr>
              <a:t>JSON</a:t>
            </a:r>
            <a:r>
              <a:rPr lang="zh-CN" altLang="en-US" sz="2000" dirty="0">
                <a:solidFill>
                  <a:srgbClr val="FF0000"/>
                </a:solidFill>
                <a:latin typeface="微软雅黑" panose="020B0503020204020204" pitchFamily="34" charset="-122"/>
                <a:ea typeface="微软雅黑" panose="020B0503020204020204" pitchFamily="34" charset="-122"/>
              </a:rPr>
              <a:t>、异常处理</a:t>
            </a:r>
          </a:p>
        </p:txBody>
      </p:sp>
    </p:spTree>
    <p:extLst>
      <p:ext uri="{BB962C8B-B14F-4D97-AF65-F5344CB8AC3E}">
        <p14:creationId xmlns:p14="http://schemas.microsoft.com/office/powerpoint/2010/main" val="68457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基础语法</a:t>
            </a:r>
          </a:p>
        </p:txBody>
      </p:sp>
      <p:sp>
        <p:nvSpPr>
          <p:cNvPr id="17" name="圆角矩形 16"/>
          <p:cNvSpPr/>
          <p:nvPr/>
        </p:nvSpPr>
        <p:spPr>
          <a:xfrm>
            <a:off x="3646000" y="1935779"/>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数据结构</a:t>
            </a:r>
          </a:p>
        </p:txBody>
      </p:sp>
      <p:sp>
        <p:nvSpPr>
          <p:cNvPr id="18" name="圆角矩形 17"/>
          <p:cNvSpPr/>
          <p:nvPr/>
        </p:nvSpPr>
        <p:spPr>
          <a:xfrm>
            <a:off x="3646001" y="2938770"/>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面向对象</a:t>
            </a:r>
          </a:p>
        </p:txBody>
      </p:sp>
      <p:sp>
        <p:nvSpPr>
          <p:cNvPr id="24" name="圆角矩形 23"/>
          <p:cNvSpPr/>
          <p:nvPr/>
        </p:nvSpPr>
        <p:spPr>
          <a:xfrm>
            <a:off x="3646000" y="391405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JSON</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673705" y="489773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a:solidFill>
                  <a:schemeClr val="tx1"/>
                </a:solidFill>
                <a:latin typeface="微软雅黑" panose="020B0503020204020204" pitchFamily="34" charset="-122"/>
                <a:ea typeface="微软雅黑" panose="020B0503020204020204" pitchFamily="34" charset="-122"/>
              </a:rPr>
              <a:t>异常处理</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09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2924185"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安装</a:t>
            </a:r>
          </a:p>
        </p:txBody>
      </p:sp>
      <p:sp>
        <p:nvSpPr>
          <p:cNvPr id="6" name="TextBox 22"/>
          <p:cNvSpPr txBox="1"/>
          <p:nvPr/>
        </p:nvSpPr>
        <p:spPr>
          <a:xfrm>
            <a:off x="329441" y="1472327"/>
            <a:ext cx="11471766" cy="4524315"/>
          </a:xfrm>
          <a:prstGeom prst="rect">
            <a:avLst/>
          </a:prstGeom>
          <a:noFill/>
        </p:spPr>
        <p:txBody>
          <a:bodyPr wrap="square" rtlCol="0">
            <a:spAutoFit/>
          </a:bodyPr>
          <a:lstStyle/>
          <a:p>
            <a:pPr marL="342900" lvl="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Python</a:t>
            </a:r>
            <a:r>
              <a:rPr lang="zh-CN" altLang="en-US" sz="2000" noProof="1">
                <a:solidFill>
                  <a:srgbClr val="CC0099"/>
                </a:solidFill>
                <a:latin typeface="微软雅黑" pitchFamily="34" charset="-122"/>
                <a:ea typeface="微软雅黑" pitchFamily="34" charset="-122"/>
              </a:rPr>
              <a:t>是跨平台的</a:t>
            </a:r>
            <a:r>
              <a:rPr lang="zh-CN" altLang="en-US" sz="2000" noProof="1">
                <a:latin typeface="微软雅黑" pitchFamily="34" charset="-122"/>
                <a:ea typeface="微软雅黑" pitchFamily="34" charset="-122"/>
              </a:rPr>
              <a:t>，可以运行在</a:t>
            </a:r>
            <a:r>
              <a:rPr lang="en-US" altLang="zh-CN" sz="2000" noProof="1">
                <a:latin typeface="微软雅黑" pitchFamily="34" charset="-122"/>
                <a:ea typeface="微软雅黑" pitchFamily="34" charset="-122"/>
              </a:rPr>
              <a:t>Windows</a:t>
            </a:r>
            <a:r>
              <a:rPr lang="zh-CN" altLang="en-US" sz="2000" noProof="1">
                <a:latin typeface="微软雅黑" pitchFamily="34" charset="-122"/>
                <a:ea typeface="微软雅黑" pitchFamily="34" charset="-122"/>
              </a:rPr>
              <a:t>、</a:t>
            </a:r>
            <a:r>
              <a:rPr lang="en-US" altLang="zh-CN" sz="2000" noProof="1">
                <a:latin typeface="微软雅黑" pitchFamily="34" charset="-122"/>
                <a:ea typeface="微软雅黑" pitchFamily="34" charset="-122"/>
              </a:rPr>
              <a:t>Mac</a:t>
            </a:r>
            <a:r>
              <a:rPr lang="zh-CN" altLang="en-US" sz="2000" noProof="1">
                <a:latin typeface="微软雅黑" pitchFamily="34" charset="-122"/>
                <a:ea typeface="微软雅黑" pitchFamily="34" charset="-122"/>
              </a:rPr>
              <a:t>和各种</a:t>
            </a:r>
            <a:r>
              <a:rPr lang="en-US" altLang="zh-CN" sz="2000" noProof="1">
                <a:latin typeface="微软雅黑" pitchFamily="34" charset="-122"/>
                <a:ea typeface="微软雅黑" pitchFamily="34" charset="-122"/>
              </a:rPr>
              <a:t>Unix/Linux</a:t>
            </a:r>
            <a:r>
              <a:rPr lang="zh-CN" altLang="en-US" sz="2000" noProof="1">
                <a:latin typeface="微软雅黑" pitchFamily="34" charset="-122"/>
                <a:ea typeface="微软雅黑" pitchFamily="34" charset="-122"/>
              </a:rPr>
              <a:t>系统上。</a:t>
            </a:r>
            <a:endParaRPr lang="en-US" altLang="zh-CN" sz="2000" noProof="1">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Python</a:t>
            </a:r>
            <a:r>
              <a:rPr lang="zh-CN" altLang="en-US" sz="2000" noProof="1">
                <a:solidFill>
                  <a:srgbClr val="CC0099"/>
                </a:solidFill>
                <a:latin typeface="微软雅黑" pitchFamily="34" charset="-122"/>
                <a:ea typeface="微软雅黑" pitchFamily="34" charset="-122"/>
              </a:rPr>
              <a:t>有两个版本</a:t>
            </a:r>
            <a:r>
              <a:rPr lang="zh-CN" altLang="en-US" sz="2000" noProof="1">
                <a:latin typeface="微软雅黑" pitchFamily="34" charset="-122"/>
                <a:ea typeface="微软雅黑" pitchFamily="34" charset="-122"/>
              </a:rPr>
              <a:t>，一个是</a:t>
            </a:r>
            <a:r>
              <a:rPr lang="en-US" altLang="zh-CN" sz="2000" noProof="1">
                <a:solidFill>
                  <a:srgbClr val="00B0F0"/>
                </a:solidFill>
                <a:latin typeface="微软雅黑" pitchFamily="34" charset="-122"/>
                <a:ea typeface="微软雅黑" pitchFamily="34" charset="-122"/>
              </a:rPr>
              <a:t>2.x</a:t>
            </a:r>
            <a:r>
              <a:rPr lang="zh-CN" altLang="en-US" sz="2000" noProof="1">
                <a:solidFill>
                  <a:srgbClr val="00B0F0"/>
                </a:solidFill>
                <a:latin typeface="微软雅黑" pitchFamily="34" charset="-122"/>
                <a:ea typeface="微软雅黑" pitchFamily="34" charset="-122"/>
              </a:rPr>
              <a:t>版</a:t>
            </a:r>
            <a:r>
              <a:rPr lang="zh-CN" altLang="en-US" sz="2000" noProof="1">
                <a:latin typeface="微软雅黑" pitchFamily="34" charset="-122"/>
                <a:ea typeface="微软雅黑" pitchFamily="34" charset="-122"/>
              </a:rPr>
              <a:t>，一个是</a:t>
            </a:r>
            <a:r>
              <a:rPr lang="en-US" altLang="zh-CN" sz="2000" noProof="1">
                <a:solidFill>
                  <a:srgbClr val="00B0F0"/>
                </a:solidFill>
                <a:latin typeface="微软雅黑" pitchFamily="34" charset="-122"/>
                <a:ea typeface="微软雅黑" pitchFamily="34" charset="-122"/>
              </a:rPr>
              <a:t>3.x</a:t>
            </a:r>
            <a:r>
              <a:rPr lang="zh-CN" altLang="en-US" sz="2000" noProof="1">
                <a:solidFill>
                  <a:srgbClr val="00B0F0"/>
                </a:solidFill>
                <a:latin typeface="微软雅黑" pitchFamily="34" charset="-122"/>
                <a:ea typeface="微软雅黑" pitchFamily="34" charset="-122"/>
              </a:rPr>
              <a:t>版</a:t>
            </a:r>
            <a:r>
              <a:rPr lang="zh-CN" altLang="en-US" sz="2000" noProof="1">
                <a:latin typeface="微软雅黑" pitchFamily="34" charset="-122"/>
                <a:ea typeface="微软雅黑" pitchFamily="34" charset="-122"/>
              </a:rPr>
              <a:t>，这两个版本是</a:t>
            </a:r>
            <a:r>
              <a:rPr lang="zh-CN" altLang="en-US" sz="2000" b="1" noProof="1">
                <a:solidFill>
                  <a:srgbClr val="FF0000"/>
                </a:solidFill>
                <a:latin typeface="微软雅黑" pitchFamily="34" charset="-122"/>
                <a:ea typeface="微软雅黑" pitchFamily="34" charset="-122"/>
              </a:rPr>
              <a:t>不兼容的</a:t>
            </a:r>
            <a:r>
              <a:rPr lang="zh-CN" altLang="en-US" sz="2000" noProof="1">
                <a:latin typeface="微软雅黑" pitchFamily="34" charset="-122"/>
                <a:ea typeface="微软雅黑" pitchFamily="34" charset="-122"/>
              </a:rPr>
              <a:t>，本教程以</a:t>
            </a:r>
            <a:r>
              <a:rPr lang="en-US" altLang="zh-CN" sz="2000" noProof="1">
                <a:latin typeface="微软雅黑" pitchFamily="34" charset="-122"/>
                <a:ea typeface="微软雅黑" pitchFamily="34" charset="-122"/>
              </a:rPr>
              <a:t>Python3.5</a:t>
            </a:r>
            <a:r>
              <a:rPr lang="zh-CN" altLang="en-US" sz="2000" noProof="1">
                <a:latin typeface="微软雅黑" pitchFamily="34" charset="-122"/>
                <a:ea typeface="微软雅黑" pitchFamily="34" charset="-122"/>
              </a:rPr>
              <a:t>版本为基础（</a:t>
            </a:r>
            <a:r>
              <a:rPr lang="en-US" altLang="zh-CN" sz="2000" noProof="1">
                <a:latin typeface="微软雅黑" pitchFamily="34" charset="-122"/>
                <a:ea typeface="微软雅黑" pitchFamily="34" charset="-122"/>
              </a:rPr>
              <a:t>Windows</a:t>
            </a:r>
            <a:r>
              <a:rPr lang="zh-CN" altLang="en-US" sz="2000" noProof="1">
                <a:latin typeface="微软雅黑" pitchFamily="34" charset="-122"/>
                <a:ea typeface="微软雅黑" pitchFamily="34" charset="-122"/>
              </a:rPr>
              <a:t>上安装时注意添加环境变量）。</a:t>
            </a:r>
            <a:endParaRPr lang="en-US" altLang="zh-CN" sz="2000" noProof="1">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Python</a:t>
            </a:r>
            <a:r>
              <a:rPr lang="zh-CN" altLang="en-US" sz="2000" noProof="1">
                <a:solidFill>
                  <a:srgbClr val="CC0099"/>
                </a:solidFill>
                <a:latin typeface="微软雅黑" pitchFamily="34" charset="-122"/>
                <a:ea typeface="微软雅黑" pitchFamily="34" charset="-122"/>
              </a:rPr>
              <a:t>代码</a:t>
            </a:r>
            <a:r>
              <a:rPr lang="zh-CN" altLang="en-US" sz="2000" noProof="1">
                <a:latin typeface="微软雅黑" pitchFamily="34" charset="-122"/>
                <a:ea typeface="微软雅黑" pitchFamily="34" charset="-122"/>
              </a:rPr>
              <a:t>是以 </a:t>
            </a:r>
            <a:r>
              <a:rPr lang="en-US" altLang="zh-CN" sz="2000" noProof="1">
                <a:latin typeface="微软雅黑" pitchFamily="34" charset="-122"/>
                <a:ea typeface="微软雅黑" pitchFamily="34" charset="-122"/>
              </a:rPr>
              <a:t>.py </a:t>
            </a:r>
            <a:r>
              <a:rPr lang="zh-CN" altLang="en-US" sz="2000" noProof="1">
                <a:latin typeface="微软雅黑" pitchFamily="34" charset="-122"/>
                <a:ea typeface="微软雅黑" pitchFamily="34" charset="-122"/>
              </a:rPr>
              <a:t>为扩展名的文本文件，要运行代码，需要安装</a:t>
            </a:r>
            <a:r>
              <a:rPr lang="en-US" altLang="zh-CN" sz="2000" noProof="1">
                <a:latin typeface="微软雅黑" pitchFamily="34" charset="-122"/>
                <a:ea typeface="微软雅黑" pitchFamily="34" charset="-122"/>
              </a:rPr>
              <a:t>Python</a:t>
            </a:r>
            <a:r>
              <a:rPr lang="zh-CN" altLang="en-US" sz="2000" noProof="1">
                <a:latin typeface="微软雅黑" pitchFamily="34" charset="-122"/>
                <a:ea typeface="微软雅黑" pitchFamily="34" charset="-122"/>
              </a:rPr>
              <a:t>解释器：</a:t>
            </a:r>
            <a:endParaRPr lang="en-US" altLang="zh-CN" sz="2000" noProof="1">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CPython</a:t>
            </a:r>
          </a:p>
          <a:p>
            <a:pPr lvl="0">
              <a:lnSpc>
                <a:spcPct val="150000"/>
              </a:lnSpc>
              <a:spcAft>
                <a:spcPct val="40000"/>
              </a:spcAft>
              <a:buClr>
                <a:srgbClr val="292929"/>
              </a:buClr>
            </a:pPr>
            <a:r>
              <a:rPr lang="en-US" altLang="zh-CN" sz="2000" noProof="1">
                <a:latin typeface="微软雅黑" pitchFamily="34" charset="-122"/>
                <a:ea typeface="微软雅黑" pitchFamily="34" charset="-122"/>
              </a:rPr>
              <a:t>     </a:t>
            </a:r>
            <a:r>
              <a:rPr lang="zh-CN" altLang="en-US" sz="2000" noProof="1">
                <a:latin typeface="微软雅黑" pitchFamily="34" charset="-122"/>
                <a:ea typeface="微软雅黑" pitchFamily="34" charset="-122"/>
              </a:rPr>
              <a:t>官方默认编译器，安装</a:t>
            </a:r>
            <a:r>
              <a:rPr lang="en-US" altLang="zh-CN" sz="2000" noProof="1">
                <a:latin typeface="微软雅黑" pitchFamily="34" charset="-122"/>
                <a:ea typeface="微软雅黑" pitchFamily="34" charset="-122"/>
              </a:rPr>
              <a:t>Python</a:t>
            </a:r>
            <a:r>
              <a:rPr lang="zh-CN" altLang="en-US" sz="2000" noProof="1">
                <a:latin typeface="微软雅黑" pitchFamily="34" charset="-122"/>
                <a:ea typeface="微软雅黑" pitchFamily="34" charset="-122"/>
              </a:rPr>
              <a:t>后直接获得该解释器，以</a:t>
            </a:r>
            <a:r>
              <a:rPr lang="en-US" altLang="zh-CN" sz="2000" noProof="1">
                <a:latin typeface="微软雅黑" pitchFamily="34" charset="-122"/>
                <a:ea typeface="微软雅黑" pitchFamily="34" charset="-122"/>
              </a:rPr>
              <a:t>&gt;&gt;&gt;</a:t>
            </a:r>
            <a:r>
              <a:rPr lang="zh-CN" altLang="en-US" sz="2000" noProof="1">
                <a:latin typeface="微软雅黑" pitchFamily="34" charset="-122"/>
                <a:ea typeface="微软雅黑" pitchFamily="34" charset="-122"/>
              </a:rPr>
              <a:t>作为提示符</a:t>
            </a:r>
            <a:endParaRPr lang="en-US" altLang="zh-CN" sz="2000" noProof="1">
              <a:latin typeface="微软雅黑" pitchFamily="34" charset="-122"/>
              <a:ea typeface="微软雅黑" pitchFamily="34" charset="-122"/>
            </a:endParaRPr>
          </a:p>
          <a:p>
            <a:pPr marL="34290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Ipython</a:t>
            </a:r>
          </a:p>
          <a:p>
            <a:pPr lvl="0">
              <a:lnSpc>
                <a:spcPct val="150000"/>
              </a:lnSpc>
              <a:spcAft>
                <a:spcPct val="40000"/>
              </a:spcAft>
              <a:buClr>
                <a:srgbClr val="292929"/>
              </a:buClr>
            </a:pPr>
            <a:r>
              <a:rPr lang="en-US" altLang="zh-CN" sz="2000" noProof="1">
                <a:latin typeface="微软雅黑" pitchFamily="34" charset="-122"/>
                <a:ea typeface="微软雅黑" pitchFamily="34" charset="-122"/>
              </a:rPr>
              <a:t>     </a:t>
            </a:r>
            <a:r>
              <a:rPr lang="zh-CN" altLang="en-US" sz="2000" noProof="1">
                <a:latin typeface="微软雅黑" pitchFamily="34" charset="-122"/>
                <a:ea typeface="微软雅黑" pitchFamily="34" charset="-122"/>
              </a:rPr>
              <a:t>基于</a:t>
            </a:r>
            <a:r>
              <a:rPr lang="en-US" altLang="zh-CN" sz="2000" noProof="1">
                <a:latin typeface="微软雅黑" pitchFamily="34" charset="-122"/>
                <a:ea typeface="微软雅黑" pitchFamily="34" charset="-122"/>
              </a:rPr>
              <a:t>Cpython</a:t>
            </a:r>
            <a:r>
              <a:rPr lang="zh-CN" altLang="en-US" sz="2000" noProof="1">
                <a:latin typeface="微软雅黑" pitchFamily="34" charset="-122"/>
                <a:ea typeface="微软雅黑" pitchFamily="34" charset="-122"/>
              </a:rPr>
              <a:t>的一个交互式解释器，用</a:t>
            </a:r>
            <a:r>
              <a:rPr lang="en-US" altLang="zh-CN" sz="2000" noProof="1">
                <a:latin typeface="微软雅黑" pitchFamily="34" charset="-122"/>
                <a:ea typeface="微软雅黑" pitchFamily="34" charset="-122"/>
              </a:rPr>
              <a:t>In [</a:t>
            </a:r>
            <a:r>
              <a:rPr lang="zh-CN" altLang="en-US" sz="2000" noProof="1">
                <a:latin typeface="微软雅黑" pitchFamily="34" charset="-122"/>
                <a:ea typeface="微软雅黑" pitchFamily="34" charset="-122"/>
              </a:rPr>
              <a:t>序号</a:t>
            </a:r>
            <a:r>
              <a:rPr lang="en-US" altLang="zh-CN" sz="2000" noProof="1">
                <a:latin typeface="微软雅黑" pitchFamily="34" charset="-122"/>
                <a:ea typeface="微软雅黑" pitchFamily="34" charset="-122"/>
              </a:rPr>
              <a:t>]: </a:t>
            </a:r>
            <a:r>
              <a:rPr lang="zh-CN" altLang="en-US" sz="2000" noProof="1">
                <a:latin typeface="微软雅黑" pitchFamily="34" charset="-122"/>
                <a:ea typeface="微软雅黑" pitchFamily="34" charset="-122"/>
              </a:rPr>
              <a:t>作为提示符</a:t>
            </a:r>
            <a:endParaRPr lang="en-US" altLang="zh-CN" sz="2000" noProof="1">
              <a:latin typeface="微软雅黑" pitchFamily="34" charset="-122"/>
              <a:ea typeface="微软雅黑" pitchFamily="34" charset="-122"/>
            </a:endParaRPr>
          </a:p>
        </p:txBody>
      </p:sp>
    </p:spTree>
    <p:extLst>
      <p:ext uri="{BB962C8B-B14F-4D97-AF65-F5344CB8AC3E}">
        <p14:creationId xmlns:p14="http://schemas.microsoft.com/office/powerpoint/2010/main" val="224321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4482042"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第一个</a:t>
            </a:r>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程序</a:t>
            </a:r>
          </a:p>
        </p:txBody>
      </p:sp>
      <p:sp>
        <p:nvSpPr>
          <p:cNvPr id="6" name="TextBox 22"/>
          <p:cNvSpPr txBox="1"/>
          <p:nvPr/>
        </p:nvSpPr>
        <p:spPr>
          <a:xfrm>
            <a:off x="346419" y="1526647"/>
            <a:ext cx="11178174" cy="1138773"/>
          </a:xfrm>
          <a:prstGeom prst="rect">
            <a:avLst/>
          </a:prstGeom>
          <a:noFill/>
        </p:spPr>
        <p:txBody>
          <a:bodyPr wrap="square" rtlCol="0">
            <a:spAutoFit/>
          </a:bodyPr>
          <a:lstStyle/>
          <a:p>
            <a:pPr marL="342900" indent="-342900">
              <a:lnSpc>
                <a:spcPct val="150000"/>
              </a:lnSpc>
              <a:spcAft>
                <a:spcPct val="40000"/>
              </a:spcAft>
              <a:buClr>
                <a:srgbClr val="CC0099"/>
              </a:buClr>
              <a:buFont typeface="Wingdings" panose="05000000000000000000" pitchFamily="2" charset="2"/>
              <a:buChar char="u"/>
            </a:pPr>
            <a:r>
              <a:rPr lang="zh-CN" altLang="en-US" sz="2000" noProof="1">
                <a:solidFill>
                  <a:srgbClr val="CC0099"/>
                </a:solidFill>
                <a:latin typeface="微软雅黑" pitchFamily="34" charset="-122"/>
                <a:ea typeface="微软雅黑" pitchFamily="34" charset="-122"/>
              </a:rPr>
              <a:t>交互模式：</a:t>
            </a:r>
            <a:r>
              <a:rPr lang="zh-CN" altLang="en-US" sz="2000" noProof="1">
                <a:solidFill>
                  <a:srgbClr val="333333"/>
                </a:solidFill>
                <a:latin typeface="微软雅黑" pitchFamily="34" charset="-122"/>
                <a:ea typeface="微软雅黑" pitchFamily="34" charset="-122"/>
              </a:rPr>
              <a:t>在命令行敲击命令 </a:t>
            </a:r>
            <a:r>
              <a:rPr lang="en-US" altLang="zh-CN" sz="2000" noProof="1">
                <a:solidFill>
                  <a:srgbClr val="FF0000"/>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，即可进入</a:t>
            </a:r>
            <a:r>
              <a:rPr lang="en-US" altLang="zh-CN" sz="2000" noProof="1">
                <a:solidFill>
                  <a:srgbClr val="333333"/>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交互模式，提示符是</a:t>
            </a:r>
            <a:r>
              <a:rPr lang="en-US" altLang="zh-CN" sz="2000" noProof="1">
                <a:solidFill>
                  <a:srgbClr val="FF0000"/>
                </a:solidFill>
                <a:latin typeface="微软雅黑" pitchFamily="34" charset="-122"/>
                <a:ea typeface="微软雅黑" pitchFamily="34" charset="-122"/>
              </a:rPr>
              <a:t>&gt;&gt;&gt;</a:t>
            </a:r>
            <a:r>
              <a:rPr lang="zh-CN" altLang="en-US" sz="2000" noProof="1">
                <a:solidFill>
                  <a:srgbClr val="333333"/>
                </a:solidFill>
                <a:latin typeface="微软雅黑" pitchFamily="34" charset="-122"/>
                <a:ea typeface="微软雅黑" pitchFamily="34" charset="-122"/>
              </a:rPr>
              <a:t>。</a:t>
            </a:r>
            <a:endParaRPr lang="en-US" altLang="zh-CN" sz="2000" noProof="1">
              <a:solidFill>
                <a:srgbClr val="333333"/>
              </a:solidFill>
              <a:latin typeface="微软雅黑" pitchFamily="34" charset="-122"/>
              <a:ea typeface="微软雅黑" pitchFamily="34" charset="-122"/>
            </a:endParaRPr>
          </a:p>
          <a:p>
            <a:pPr marL="342900" indent="-342900">
              <a:lnSpc>
                <a:spcPct val="150000"/>
              </a:lnSpc>
              <a:spcAft>
                <a:spcPct val="40000"/>
              </a:spcAft>
              <a:buClr>
                <a:srgbClr val="CC0099"/>
              </a:buClr>
              <a:buFont typeface="Wingdings" panose="05000000000000000000" pitchFamily="2" charset="2"/>
              <a:buChar char="u"/>
            </a:pPr>
            <a:r>
              <a:rPr lang="zh-CN" altLang="en-US" sz="2000" noProof="1">
                <a:solidFill>
                  <a:srgbClr val="CC0099"/>
                </a:solidFill>
                <a:latin typeface="微软雅黑" pitchFamily="34" charset="-122"/>
                <a:ea typeface="微软雅黑" pitchFamily="34" charset="-122"/>
              </a:rPr>
              <a:t>命令模式：</a:t>
            </a:r>
            <a:r>
              <a:rPr lang="zh-CN" altLang="en-US" sz="2000" noProof="1">
                <a:solidFill>
                  <a:srgbClr val="333333"/>
                </a:solidFill>
                <a:latin typeface="微软雅黑" pitchFamily="34" charset="-122"/>
                <a:ea typeface="微软雅黑" pitchFamily="34" charset="-122"/>
              </a:rPr>
              <a:t>在</a:t>
            </a:r>
            <a:r>
              <a:rPr lang="en-US" altLang="zh-CN" sz="2000" noProof="1">
                <a:solidFill>
                  <a:srgbClr val="333333"/>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交互模式下输入 </a:t>
            </a:r>
            <a:r>
              <a:rPr lang="en-US" altLang="zh-CN" sz="2000" noProof="1">
                <a:solidFill>
                  <a:srgbClr val="FF0000"/>
                </a:solidFill>
                <a:latin typeface="微软雅黑" pitchFamily="34" charset="-122"/>
                <a:ea typeface="微软雅黑" pitchFamily="34" charset="-122"/>
              </a:rPr>
              <a:t>exit()</a:t>
            </a:r>
            <a:r>
              <a:rPr lang="zh-CN" altLang="en-US" sz="2000" noProof="1">
                <a:solidFill>
                  <a:srgbClr val="333333"/>
                </a:solidFill>
                <a:latin typeface="微软雅黑" pitchFamily="34" charset="-122"/>
                <a:ea typeface="微软雅黑" pitchFamily="34" charset="-122"/>
              </a:rPr>
              <a:t>，就退出了</a:t>
            </a:r>
            <a:r>
              <a:rPr lang="en-US" altLang="zh-CN" sz="2000" noProof="1">
                <a:solidFill>
                  <a:srgbClr val="333333"/>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交互模式，回到命令行模式</a:t>
            </a:r>
            <a:endParaRPr lang="en-US" altLang="zh-CN" sz="2000" noProof="1">
              <a:solidFill>
                <a:srgbClr val="333333"/>
              </a:solidFill>
              <a:latin typeface="微软雅黑" pitchFamily="34" charset="-122"/>
              <a:ea typeface="微软雅黑" pitchFamily="34" charset="-122"/>
            </a:endParaRPr>
          </a:p>
        </p:txBody>
      </p:sp>
      <p:sp>
        <p:nvSpPr>
          <p:cNvPr id="9" name="Rectangle 2"/>
          <p:cNvSpPr>
            <a:spLocks noChangeArrowheads="1"/>
          </p:cNvSpPr>
          <p:nvPr/>
        </p:nvSpPr>
        <p:spPr bwMode="auto">
          <a:xfrm>
            <a:off x="1719253" y="2915056"/>
            <a:ext cx="9519974"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C:\&gt; python</a:t>
            </a:r>
          </a:p>
          <a:p>
            <a:pPr eaLnBrk="0" fontAlgn="ctr" hangingPunct="0">
              <a:spcBef>
                <a:spcPct val="0"/>
              </a:spcBef>
              <a:spcAft>
                <a:spcPct val="0"/>
              </a:spcAft>
            </a:pPr>
            <a:r>
              <a:rPr lang="en-US" altLang="zh-CN" sz="2000" noProof="1">
                <a:solidFill>
                  <a:srgbClr val="C678DD"/>
                </a:solidFill>
                <a:latin typeface="Arial Unicode MS"/>
                <a:ea typeface="Menlo"/>
              </a:rPr>
              <a:t>Python 3.7.3 …</a:t>
            </a:r>
          </a:p>
          <a:p>
            <a:pPr eaLnBrk="0" fontAlgn="ctr" hangingPunct="0">
              <a:spcBef>
                <a:spcPct val="0"/>
              </a:spcBef>
              <a:spcAft>
                <a:spcPct val="0"/>
              </a:spcAft>
            </a:pPr>
            <a:r>
              <a:rPr lang="en-US" altLang="zh-CN" sz="2000" noProof="1">
                <a:solidFill>
                  <a:srgbClr val="C678DD"/>
                </a:solidFill>
                <a:latin typeface="Arial Unicode MS"/>
                <a:ea typeface="Menlo"/>
              </a:rPr>
              <a:t>Type "help", "copyright", "credits" or "license" for more information.</a:t>
            </a:r>
          </a:p>
          <a:p>
            <a:pPr eaLnBrk="0" fontAlgn="ctr" hangingPunct="0">
              <a:spcBef>
                <a:spcPct val="0"/>
              </a:spcBef>
              <a:spcAft>
                <a:spcPct val="0"/>
              </a:spcAft>
            </a:pPr>
            <a:r>
              <a:rPr lang="en-US" altLang="zh-CN" sz="2000" noProof="1">
                <a:solidFill>
                  <a:srgbClr val="C678DD"/>
                </a:solidFill>
                <a:latin typeface="Arial Unicode MS"/>
                <a:ea typeface="Menlo"/>
              </a:rPr>
              <a:t>&gt;&gt;&gt;</a:t>
            </a:r>
          </a:p>
        </p:txBody>
      </p:sp>
      <p:sp>
        <p:nvSpPr>
          <p:cNvPr id="17" name="Rectangle 2"/>
          <p:cNvSpPr>
            <a:spLocks noChangeArrowheads="1"/>
          </p:cNvSpPr>
          <p:nvPr/>
        </p:nvSpPr>
        <p:spPr bwMode="auto">
          <a:xfrm>
            <a:off x="1719252" y="4578837"/>
            <a:ext cx="7289835"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print('hello world')</a:t>
            </a:r>
          </a:p>
          <a:p>
            <a:pPr eaLnBrk="0" fontAlgn="ctr" hangingPunct="0">
              <a:spcBef>
                <a:spcPct val="0"/>
              </a:spcBef>
              <a:spcAft>
                <a:spcPct val="0"/>
              </a:spcAft>
            </a:pPr>
            <a:r>
              <a:rPr lang="en-US" altLang="zh-CN" sz="2000" noProof="1">
                <a:solidFill>
                  <a:srgbClr val="C678DD"/>
                </a:solidFill>
                <a:latin typeface="Arial Unicode MS"/>
                <a:ea typeface="Menlo"/>
              </a:rPr>
              <a:t>hello world</a:t>
            </a:r>
          </a:p>
        </p:txBody>
      </p:sp>
      <p:sp>
        <p:nvSpPr>
          <p:cNvPr id="7" name="Rectangle 2"/>
          <p:cNvSpPr>
            <a:spLocks noChangeArrowheads="1"/>
          </p:cNvSpPr>
          <p:nvPr/>
        </p:nvSpPr>
        <p:spPr bwMode="auto">
          <a:xfrm>
            <a:off x="1719253" y="5558105"/>
            <a:ext cx="7289835" cy="48885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C:\&gt; python hello.py </a:t>
            </a:r>
          </a:p>
        </p:txBody>
      </p:sp>
    </p:spTree>
    <p:extLst>
      <p:ext uri="{BB962C8B-B14F-4D97-AF65-F5344CB8AC3E}">
        <p14:creationId xmlns:p14="http://schemas.microsoft.com/office/powerpoint/2010/main" val="110969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6633" y="331296"/>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484578"/>
            <a:ext cx="461108" cy="461108"/>
          </a:xfrm>
          <a:prstGeom prst="rect">
            <a:avLst/>
          </a:prstGeom>
        </p:spPr>
      </p:pic>
      <p:sp>
        <p:nvSpPr>
          <p:cNvPr id="32" name="矩形 31"/>
          <p:cNvSpPr/>
          <p:nvPr/>
        </p:nvSpPr>
        <p:spPr>
          <a:xfrm>
            <a:off x="752965" y="1363063"/>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数字（</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Number</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8" name="矩形 7"/>
          <p:cNvSpPr/>
          <p:nvPr/>
        </p:nvSpPr>
        <p:spPr>
          <a:xfrm>
            <a:off x="752965" y="2038835"/>
            <a:ext cx="9811942" cy="1015663"/>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000" dirty="0">
                <a:solidFill>
                  <a:srgbClr val="CC0099"/>
                </a:solidFill>
                <a:latin typeface="微软雅黑" panose="020B0503020204020204" pitchFamily="34" charset="-122"/>
                <a:ea typeface="微软雅黑" panose="020B0503020204020204" pitchFamily="34" charset="-122"/>
              </a:rPr>
              <a:t>Python Number </a:t>
            </a:r>
            <a:r>
              <a:rPr lang="zh-CN" altLang="en-US" sz="2000" dirty="0">
                <a:solidFill>
                  <a:srgbClr val="CC0099"/>
                </a:solidFill>
                <a:latin typeface="微软雅黑" panose="020B0503020204020204" pitchFamily="34" charset="-122"/>
                <a:ea typeface="微软雅黑" panose="020B0503020204020204" pitchFamily="34" charset="-122"/>
              </a:rPr>
              <a:t>数据类型用于存储数值，包括整型、长整型、浮点型、复数。</a:t>
            </a:r>
            <a:endParaRPr lang="en-US" altLang="zh-CN" sz="2000" dirty="0">
              <a:solidFill>
                <a:srgbClr val="CC009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en-US" altLang="zh-CN" sz="2000" dirty="0">
                <a:solidFill>
                  <a:srgbClr val="CC0099"/>
                </a:solidFill>
                <a:latin typeface="微软雅黑" panose="020B0503020204020204" pitchFamily="34" charset="-122"/>
                <a:ea typeface="微软雅黑" panose="020B0503020204020204" pitchFamily="34" charset="-122"/>
              </a:rPr>
              <a:t>Python</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CC0099"/>
                </a:solidFill>
                <a:latin typeface="微软雅黑" panose="020B0503020204020204" pitchFamily="34" charset="-122"/>
                <a:ea typeface="微软雅黑" panose="020B0503020204020204" pitchFamily="34" charset="-122"/>
              </a:rPr>
              <a:t>中数学运算常用的函数基本都在 </a:t>
            </a:r>
            <a:r>
              <a:rPr lang="en-US" altLang="zh-CN" sz="2000" dirty="0">
                <a:solidFill>
                  <a:srgbClr val="CC0099"/>
                </a:solidFill>
                <a:latin typeface="微软雅黑" panose="020B0503020204020204" pitchFamily="34" charset="-122"/>
                <a:ea typeface="微软雅黑" panose="020B0503020204020204" pitchFamily="34" charset="-122"/>
              </a:rPr>
              <a:t>math </a:t>
            </a:r>
            <a:r>
              <a:rPr lang="zh-CN" altLang="en-US" sz="2000" dirty="0">
                <a:solidFill>
                  <a:srgbClr val="CC0099"/>
                </a:solidFill>
                <a:latin typeface="微软雅黑" panose="020B0503020204020204" pitchFamily="34" charset="-122"/>
                <a:ea typeface="微软雅黑" panose="020B0503020204020204" pitchFamily="34" charset="-122"/>
              </a:rPr>
              <a:t>模块</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59" y="3427947"/>
            <a:ext cx="5052200" cy="277559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395" y="3801540"/>
            <a:ext cx="4481565" cy="2252895"/>
          </a:xfrm>
          <a:prstGeom prst="rect">
            <a:avLst/>
          </a:prstGeom>
        </p:spPr>
      </p:pic>
    </p:spTree>
    <p:extLst>
      <p:ext uri="{BB962C8B-B14F-4D97-AF65-F5344CB8AC3E}">
        <p14:creationId xmlns:p14="http://schemas.microsoft.com/office/powerpoint/2010/main" val="11211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595" y="308336"/>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
        <p:nvSpPr>
          <p:cNvPr id="8" name="矩形 7"/>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000" dirty="0">
                <a:solidFill>
                  <a:srgbClr val="CC0099"/>
                </a:solidFill>
                <a:latin typeface="微软雅黑" panose="020B0503020204020204" pitchFamily="34" charset="-122"/>
                <a:ea typeface="微软雅黑" panose="020B0503020204020204" pitchFamily="34" charset="-122"/>
              </a:rPr>
              <a:t>Python </a:t>
            </a:r>
            <a:r>
              <a:rPr lang="zh-CN" altLang="en-US" sz="2000" dirty="0">
                <a:solidFill>
                  <a:srgbClr val="CC0099"/>
                </a:solidFill>
                <a:latin typeface="微软雅黑" panose="020B0503020204020204" pitchFamily="34" charset="-122"/>
                <a:ea typeface="微软雅黑" panose="020B0503020204020204" pitchFamily="34" charset="-122"/>
              </a:rPr>
              <a:t>中随机数</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04" y="3184652"/>
            <a:ext cx="3069495" cy="1012104"/>
          </a:xfrm>
          <a:prstGeom prst="rect">
            <a:avLst/>
          </a:prstGeom>
        </p:spPr>
      </p:pic>
      <p:sp>
        <p:nvSpPr>
          <p:cNvPr id="7" name="文本框 6"/>
          <p:cNvSpPr txBox="1"/>
          <p:nvPr/>
        </p:nvSpPr>
        <p:spPr>
          <a:xfrm>
            <a:off x="771689" y="2533799"/>
            <a:ext cx="393051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随机生成一个 </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范围内的实数</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98" y="4367218"/>
            <a:ext cx="2068496" cy="342553"/>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7956" y="2951257"/>
            <a:ext cx="6109293" cy="148684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7956" y="4768656"/>
            <a:ext cx="4673600" cy="6604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539" y="5327889"/>
            <a:ext cx="3543277" cy="652245"/>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688" y="6078302"/>
            <a:ext cx="1164099" cy="352293"/>
          </a:xfrm>
          <a:prstGeom prst="rect">
            <a:avLst/>
          </a:prstGeom>
        </p:spPr>
      </p:pic>
      <p:sp>
        <p:nvSpPr>
          <p:cNvPr id="16" name="文本框 15"/>
          <p:cNvSpPr txBox="1"/>
          <p:nvPr/>
        </p:nvSpPr>
        <p:spPr>
          <a:xfrm>
            <a:off x="726394" y="4930131"/>
            <a:ext cx="4233533" cy="369332"/>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随机生成一个 </a:t>
            </a:r>
            <a:r>
              <a:rPr lang="en-US" altLang="zh-CN" dirty="0">
                <a:latin typeface="微软雅黑" panose="020B0503020204020204" pitchFamily="34" charset="-122"/>
                <a:ea typeface="微软雅黑" panose="020B0503020204020204" pitchFamily="34" charset="-122"/>
              </a:rPr>
              <a:t>[1,20)</a:t>
            </a:r>
            <a:r>
              <a:rPr lang="zh-CN" altLang="en-US" dirty="0">
                <a:latin typeface="微软雅黑" panose="020B0503020204020204" pitchFamily="34" charset="-122"/>
                <a:ea typeface="微软雅黑" panose="020B0503020204020204" pitchFamily="34" charset="-122"/>
              </a:rPr>
              <a:t>范围内的整数</a:t>
            </a:r>
          </a:p>
        </p:txBody>
      </p:sp>
      <p:sp>
        <p:nvSpPr>
          <p:cNvPr id="14" name="矩形 13"/>
          <p:cNvSpPr/>
          <p:nvPr/>
        </p:nvSpPr>
        <p:spPr>
          <a:xfrm>
            <a:off x="5266668" y="1622037"/>
            <a:ext cx="6096000" cy="874407"/>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当使用 </a:t>
            </a:r>
            <a:r>
              <a:rPr lang="en-US" altLang="zh-CN" dirty="0" err="1">
                <a:latin typeface="微软雅黑" panose="020B0503020204020204" pitchFamily="34" charset="-122"/>
                <a:ea typeface="微软雅黑" panose="020B0503020204020204" pitchFamily="34" charset="-122"/>
              </a:rPr>
              <a:t>random.seed</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设定好种子之后，</a:t>
            </a:r>
            <a:r>
              <a:rPr lang="en-US" altLang="zh-CN" dirty="0">
                <a:latin typeface="微软雅黑" panose="020B0503020204020204" pitchFamily="34" charset="-122"/>
                <a:ea typeface="微软雅黑" panose="020B0503020204020204" pitchFamily="34" charset="-122"/>
              </a:rPr>
              <a:t>random() </a:t>
            </a:r>
            <a:r>
              <a:rPr lang="zh-CN" altLang="en-US" dirty="0">
                <a:latin typeface="微软雅黑" panose="020B0503020204020204" pitchFamily="34" charset="-122"/>
                <a:ea typeface="微软雅黑" panose="020B0503020204020204" pitchFamily="34" charset="-122"/>
              </a:rPr>
              <a:t>生成的随机数将会是同一个。</a:t>
            </a:r>
          </a:p>
        </p:txBody>
      </p:sp>
      <p:pic>
        <p:nvPicPr>
          <p:cNvPr id="15" name="图片 14">
            <a:extLst>
              <a:ext uri="{FF2B5EF4-FFF2-40B4-BE49-F238E27FC236}">
                <a16:creationId xmlns:a16="http://schemas.microsoft.com/office/drawing/2014/main" id="{7D75B9EF-00BA-41F2-BADA-7BF335F9FAB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4272" y="1484578"/>
            <a:ext cx="461108" cy="461108"/>
          </a:xfrm>
          <a:prstGeom prst="rect">
            <a:avLst/>
          </a:prstGeom>
        </p:spPr>
      </p:pic>
      <p:sp>
        <p:nvSpPr>
          <p:cNvPr id="17" name="矩形 16">
            <a:extLst>
              <a:ext uri="{FF2B5EF4-FFF2-40B4-BE49-F238E27FC236}">
                <a16:creationId xmlns:a16="http://schemas.microsoft.com/office/drawing/2014/main" id="{FFE80EE9-081C-4275-932C-4281ADDD8476}"/>
              </a:ext>
            </a:extLst>
          </p:cNvPr>
          <p:cNvSpPr/>
          <p:nvPr/>
        </p:nvSpPr>
        <p:spPr>
          <a:xfrm>
            <a:off x="752965" y="1363063"/>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数字（</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Number</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7870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7974" y="336567"/>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481951"/>
            <a:ext cx="461108" cy="461108"/>
          </a:xfrm>
          <a:prstGeom prst="rect">
            <a:avLst/>
          </a:prstGeom>
        </p:spPr>
      </p:pic>
      <p:sp>
        <p:nvSpPr>
          <p:cNvPr id="32" name="矩形 31"/>
          <p:cNvSpPr/>
          <p:nvPr/>
        </p:nvSpPr>
        <p:spPr>
          <a:xfrm>
            <a:off x="752965" y="1360436"/>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字符串（</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String</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8" name="矩形 7"/>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单引号、双引号、三引号</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1689" y="2533799"/>
            <a:ext cx="5795366" cy="1754326"/>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中的字符串可以使用</a:t>
            </a:r>
            <a:r>
              <a:rPr lang="zh-CN" altLang="en-US" sz="2000" dirty="0">
                <a:solidFill>
                  <a:srgbClr val="00B0F0"/>
                </a:solidFill>
                <a:latin typeface="微软雅黑" panose="020B0503020204020204" pitchFamily="34" charset="-122"/>
                <a:ea typeface="微软雅黑" panose="020B0503020204020204" pitchFamily="34" charset="-122"/>
              </a:rPr>
              <a:t>单引号 、双引号和三引号</a:t>
            </a:r>
            <a:r>
              <a:rPr lang="zh-CN" altLang="en-US" sz="2000" dirty="0">
                <a:latin typeface="微软雅黑" panose="020B0503020204020204" pitchFamily="34" charset="-122"/>
                <a:ea typeface="微软雅黑" panose="020B0503020204020204" pitchFamily="34" charset="-122"/>
              </a:rPr>
              <a:t>（三个单引号或三个双引号）括起来，使用反斜杠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转义特殊字符</a:t>
            </a:r>
            <a:endParaRPr lang="en-US" altLang="zh-CN" sz="20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9" y="5013188"/>
            <a:ext cx="2917267" cy="52895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552" y="4305890"/>
            <a:ext cx="2827122" cy="512610"/>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1036" y="4305890"/>
            <a:ext cx="3711555" cy="495876"/>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004" y="5013188"/>
            <a:ext cx="3959150" cy="528955"/>
          </a:xfrm>
          <a:prstGeom prst="rect">
            <a:avLst/>
          </a:prstGeom>
        </p:spPr>
      </p:pic>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8302" y="1843291"/>
            <a:ext cx="3996678" cy="2462599"/>
          </a:xfrm>
          <a:prstGeom prst="rect">
            <a:avLst/>
          </a:prstGeom>
        </p:spPr>
      </p:pic>
      <p:pic>
        <p:nvPicPr>
          <p:cNvPr id="21" name="图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1322" y="4391891"/>
            <a:ext cx="3765550" cy="2041139"/>
          </a:xfrm>
          <a:prstGeom prst="rect">
            <a:avLst/>
          </a:prstGeom>
        </p:spPr>
      </p:pic>
    </p:spTree>
    <p:extLst>
      <p:ext uri="{BB962C8B-B14F-4D97-AF65-F5344CB8AC3E}">
        <p14:creationId xmlns:p14="http://schemas.microsoft.com/office/powerpoint/2010/main" val="4673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概述</a:t>
            </a: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基础语法</a:t>
            </a: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机器学习四剑客</a:t>
            </a: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课程实践</a:t>
            </a: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a:t>Numpy</a:t>
            </a:r>
            <a:r>
              <a:rPr lang="zh-CN" altLang="en-US" dirty="0"/>
              <a:t>、</a:t>
            </a:r>
            <a:r>
              <a:rPr lang="en-US" altLang="zh-CN" dirty="0"/>
              <a:t>Pandas</a:t>
            </a:r>
            <a:r>
              <a:rPr lang="zh-CN" altLang="en-US" dirty="0"/>
              <a:t>、</a:t>
            </a:r>
            <a:r>
              <a:rPr lang="en-US" altLang="zh-CN" dirty="0"/>
              <a:t>PIL</a:t>
            </a:r>
            <a:r>
              <a:rPr lang="zh-CN" altLang="en-US" dirty="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实践：豆瓣高分电影爬取</a:t>
            </a: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基本概念、语言优势、典型应用</a:t>
            </a:r>
          </a:p>
        </p:txBody>
      </p:sp>
      <p:sp>
        <p:nvSpPr>
          <p:cNvPr id="23" name="文本框 22"/>
          <p:cNvSpPr txBox="1"/>
          <p:nvPr/>
        </p:nvSpPr>
        <p:spPr>
          <a:xfrm>
            <a:off x="6329119" y="2930845"/>
            <a:ext cx="489306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数据结构、面向对象、</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、异常处理</a:t>
            </a:r>
          </a:p>
        </p:txBody>
      </p:sp>
    </p:spTree>
    <p:extLst>
      <p:ext uri="{BB962C8B-B14F-4D97-AF65-F5344CB8AC3E}">
        <p14:creationId xmlns:p14="http://schemas.microsoft.com/office/powerpoint/2010/main" val="16148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
        <p:nvSpPr>
          <p:cNvPr id="8" name="矩形 7"/>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字符串连接</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4089" y="4202178"/>
            <a:ext cx="579536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使用</a:t>
            </a:r>
            <a:r>
              <a:rPr lang="en-US" altLang="zh-CN" sz="2000" dirty="0">
                <a:solidFill>
                  <a:srgbClr val="00B0F0"/>
                </a:solidFill>
                <a:latin typeface="微软雅黑" panose="020B0503020204020204" pitchFamily="34" charset="-122"/>
                <a:ea typeface="微软雅黑" panose="020B0503020204020204" pitchFamily="34" charset="-122"/>
              </a:rPr>
              <a:t>join</a:t>
            </a:r>
            <a:r>
              <a:rPr lang="zh-CN" altLang="en-US" sz="2000" dirty="0">
                <a:solidFill>
                  <a:srgbClr val="00B0F0"/>
                </a:solidFill>
                <a:latin typeface="微软雅黑" panose="020B0503020204020204" pitchFamily="34" charset="-122"/>
                <a:ea typeface="微软雅黑" panose="020B0503020204020204" pitchFamily="34" charset="-122"/>
              </a:rPr>
              <a:t>运算符</a:t>
            </a:r>
            <a:endParaRPr lang="zh-CN" altLang="en-US" dirty="0">
              <a:solidFill>
                <a:srgbClr val="00B0F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4089" y="2686199"/>
            <a:ext cx="579536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使用</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运算符</a:t>
            </a:r>
            <a:endParaRPr lang="zh-CN" altLang="en-US" dirty="0">
              <a:solidFill>
                <a:srgbClr val="00B0F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608" y="2640310"/>
            <a:ext cx="3154266" cy="9719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558" y="2753157"/>
            <a:ext cx="1782580" cy="43266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608" y="4451990"/>
            <a:ext cx="3571630" cy="500373"/>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260" y="4347087"/>
            <a:ext cx="1705176" cy="430278"/>
          </a:xfrm>
          <a:prstGeom prst="rect">
            <a:avLst/>
          </a:prstGeom>
        </p:spPr>
      </p:pic>
      <p:pic>
        <p:nvPicPr>
          <p:cNvPr id="12" name="图片 11">
            <a:extLst>
              <a:ext uri="{FF2B5EF4-FFF2-40B4-BE49-F238E27FC236}">
                <a16:creationId xmlns:a16="http://schemas.microsoft.com/office/drawing/2014/main" id="{EE1D6E81-BC3E-438F-BFD0-896D50FDC6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272" y="1481951"/>
            <a:ext cx="461108" cy="461108"/>
          </a:xfrm>
          <a:prstGeom prst="rect">
            <a:avLst/>
          </a:prstGeom>
        </p:spPr>
      </p:pic>
      <p:sp>
        <p:nvSpPr>
          <p:cNvPr id="14" name="矩形 13">
            <a:extLst>
              <a:ext uri="{FF2B5EF4-FFF2-40B4-BE49-F238E27FC236}">
                <a16:creationId xmlns:a16="http://schemas.microsoft.com/office/drawing/2014/main" id="{3DE51632-10EF-448A-86A4-CBD593B0FAD1}"/>
              </a:ext>
            </a:extLst>
          </p:cNvPr>
          <p:cNvSpPr/>
          <p:nvPr/>
        </p:nvSpPr>
        <p:spPr>
          <a:xfrm>
            <a:off x="752965" y="1360436"/>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字符串（</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String</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2031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514479"/>
            <a:ext cx="461108" cy="461108"/>
          </a:xfrm>
          <a:prstGeom prst="rect">
            <a:avLst/>
          </a:prstGeom>
        </p:spPr>
      </p:pic>
      <p:sp>
        <p:nvSpPr>
          <p:cNvPr id="32" name="矩形 31"/>
          <p:cNvSpPr/>
          <p:nvPr/>
        </p:nvSpPr>
        <p:spPr>
          <a:xfrm>
            <a:off x="752965" y="1392964"/>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7" name="文本框 6"/>
          <p:cNvSpPr txBox="1"/>
          <p:nvPr/>
        </p:nvSpPr>
        <p:spPr>
          <a:xfrm>
            <a:off x="6396634" y="2058383"/>
            <a:ext cx="579536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访问</a:t>
            </a:r>
            <a:r>
              <a:rPr lang="zh-CN" altLang="en-US" sz="2000" dirty="0">
                <a:solidFill>
                  <a:srgbClr val="00B0F0"/>
                </a:solidFill>
                <a:latin typeface="微软雅黑" panose="020B0503020204020204" pitchFamily="34" charset="-122"/>
                <a:ea typeface="微软雅黑" panose="020B0503020204020204" pitchFamily="34" charset="-122"/>
              </a:rPr>
              <a:t>最后一个元素</a:t>
            </a:r>
            <a:endParaRPr lang="zh-CN" altLang="en-US" dirty="0">
              <a:solidFill>
                <a:srgbClr val="00B0F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1985" y="2112646"/>
            <a:ext cx="579536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solidFill>
                  <a:srgbClr val="00B0F0"/>
                </a:solidFill>
                <a:latin typeface="微软雅黑" panose="020B0503020204020204" pitchFamily="34" charset="-122"/>
                <a:ea typeface="微软雅黑" panose="020B0503020204020204" pitchFamily="34" charset="-122"/>
              </a:rPr>
              <a:t>声明一个列表</a:t>
            </a:r>
            <a:r>
              <a:rPr lang="zh-CN" altLang="en-US" sz="2000" dirty="0">
                <a:latin typeface="微软雅黑" panose="020B0503020204020204" pitchFamily="34" charset="-122"/>
                <a:ea typeface="微软雅黑" panose="020B0503020204020204" pitchFamily="34" charset="-122"/>
              </a:rPr>
              <a:t>，并使用下标访问元素</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85" y="2887249"/>
            <a:ext cx="5661565" cy="178100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85" y="4726386"/>
            <a:ext cx="1565440" cy="948752"/>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9586" y="2887249"/>
            <a:ext cx="3256729" cy="930494"/>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3965" y="5275403"/>
            <a:ext cx="2374413" cy="593603"/>
          </a:xfrm>
          <a:prstGeom prst="rect">
            <a:avLst/>
          </a:prstGeom>
        </p:spPr>
      </p:pic>
      <p:sp>
        <p:nvSpPr>
          <p:cNvPr id="16" name="文本框 15"/>
          <p:cNvSpPr txBox="1"/>
          <p:nvPr/>
        </p:nvSpPr>
        <p:spPr>
          <a:xfrm>
            <a:off x="6528955" y="4443794"/>
            <a:ext cx="579536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访问</a:t>
            </a:r>
            <a:r>
              <a:rPr lang="zh-CN" altLang="en-US" sz="2000" dirty="0">
                <a:solidFill>
                  <a:srgbClr val="00B0F0"/>
                </a:solidFill>
                <a:latin typeface="微软雅黑" panose="020B0503020204020204" pitchFamily="34" charset="-122"/>
                <a:ea typeface="微软雅黑" panose="020B0503020204020204" pitchFamily="34" charset="-122"/>
              </a:rPr>
              <a:t>第一个元素</a:t>
            </a:r>
            <a:endParaRPr lang="zh-CN" altLang="en-US" dirty="0">
              <a:solidFill>
                <a:srgbClr val="00B0F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F985574-729C-4403-860B-1504B96B5FE2}"/>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203612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786783" y="2481856"/>
            <a:ext cx="819679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查询</a:t>
            </a:r>
            <a:r>
              <a:rPr lang="en-US" altLang="zh-CN" sz="2000" dirty="0">
                <a:latin typeface="微软雅黑" panose="020B0503020204020204" pitchFamily="34" charset="-122"/>
                <a:ea typeface="微软雅黑" panose="020B0503020204020204" pitchFamily="34" charset="-122"/>
              </a:rPr>
              <a:t>names</a:t>
            </a:r>
            <a:r>
              <a:rPr lang="zh-CN" altLang="en-US" sz="2000" dirty="0">
                <a:latin typeface="微软雅黑" panose="020B0503020204020204" pitchFamily="34" charset="-122"/>
                <a:ea typeface="微软雅黑" panose="020B0503020204020204" pitchFamily="34" charset="-122"/>
              </a:rPr>
              <a:t>列表中有没有值为</a:t>
            </a:r>
            <a:r>
              <a:rPr lang="en-US" altLang="zh-CN" sz="2000" dirty="0">
                <a:latin typeface="微软雅黑" panose="020B0503020204020204" pitchFamily="34" charset="-122"/>
                <a:ea typeface="微软雅黑" panose="020B0503020204020204" pitchFamily="34" charset="-122"/>
              </a:rPr>
              <a:t>’superman’</a:t>
            </a:r>
            <a:r>
              <a:rPr lang="zh-CN" altLang="en-US" sz="2000" dirty="0">
                <a:latin typeface="微软雅黑" panose="020B0503020204020204" pitchFamily="34" charset="-122"/>
                <a:ea typeface="微软雅黑" panose="020B0503020204020204" pitchFamily="34" charset="-122"/>
              </a:rPr>
              <a:t>的元素  </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9" y="3210425"/>
            <a:ext cx="4191084" cy="270266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905" y="3226468"/>
            <a:ext cx="5272782" cy="1858879"/>
          </a:xfrm>
          <a:prstGeom prst="rect">
            <a:avLst/>
          </a:prstGeom>
        </p:spPr>
      </p:pic>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列表查询</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2D32A54-39B8-489D-BB7D-3839EF264B33}"/>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34463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642405" y="2369318"/>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append()</a:t>
            </a:r>
            <a:r>
              <a:rPr lang="zh-CN" altLang="en-US" sz="2000" dirty="0">
                <a:latin typeface="微软雅黑" panose="020B0503020204020204" pitchFamily="34" charset="-122"/>
                <a:ea typeface="微软雅黑" panose="020B0503020204020204" pitchFamily="34" charset="-122"/>
              </a:rPr>
              <a:t>：在列表末尾追加元素</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9" y="3030953"/>
            <a:ext cx="3109828" cy="186589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11" y="5212385"/>
            <a:ext cx="1894226" cy="409562"/>
          </a:xfrm>
          <a:prstGeom prst="rect">
            <a:avLst/>
          </a:prstGeom>
        </p:spPr>
      </p:pic>
      <p:sp>
        <p:nvSpPr>
          <p:cNvPr id="10" name="文本框 9"/>
          <p:cNvSpPr txBox="1"/>
          <p:nvPr/>
        </p:nvSpPr>
        <p:spPr>
          <a:xfrm>
            <a:off x="5414963" y="2032436"/>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extend()</a:t>
            </a:r>
            <a:r>
              <a:rPr lang="zh-CN" altLang="en-US" sz="2000" dirty="0">
                <a:latin typeface="微软雅黑" panose="020B0503020204020204" pitchFamily="34" charset="-122"/>
                <a:ea typeface="微软雅黑" panose="020B0503020204020204" pitchFamily="34" charset="-122"/>
              </a:rPr>
              <a:t>：合并列表</a:t>
            </a:r>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0732" y="2649955"/>
            <a:ext cx="3659941" cy="1361427"/>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5405" y="4056279"/>
            <a:ext cx="3352132" cy="391033"/>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7207" y="5251771"/>
            <a:ext cx="3048527" cy="758012"/>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3740" y="6148211"/>
            <a:ext cx="4250491" cy="355496"/>
          </a:xfrm>
          <a:prstGeom prst="rect">
            <a:avLst/>
          </a:prstGeom>
        </p:spPr>
      </p:pic>
      <p:sp>
        <p:nvSpPr>
          <p:cNvPr id="16" name="文本框 15"/>
          <p:cNvSpPr txBox="1"/>
          <p:nvPr/>
        </p:nvSpPr>
        <p:spPr>
          <a:xfrm>
            <a:off x="5414963" y="4739305"/>
            <a:ext cx="4803858" cy="499624"/>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insert()</a:t>
            </a:r>
            <a:r>
              <a:rPr lang="zh-CN" altLang="en-US" sz="2000" dirty="0">
                <a:latin typeface="微软雅黑" panose="020B0503020204020204" pitchFamily="34" charset="-122"/>
                <a:ea typeface="微软雅黑" panose="020B0503020204020204" pitchFamily="34" charset="-122"/>
              </a:rPr>
              <a:t>：在指定位置添加</a:t>
            </a:r>
          </a:p>
        </p:txBody>
      </p:sp>
      <p:sp>
        <p:nvSpPr>
          <p:cNvPr id="17" name="矩形 16"/>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列表添加</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0A461CB7-BA9C-44CE-9951-332E061FDACC}"/>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880283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481985" y="2465570"/>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修改指定元素</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列表修改</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31" y="3204971"/>
            <a:ext cx="6131930" cy="117452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85" y="4699482"/>
            <a:ext cx="5476560" cy="54493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2652" y="3004138"/>
            <a:ext cx="3670968" cy="3178327"/>
          </a:xfrm>
          <a:prstGeom prst="rect">
            <a:avLst/>
          </a:prstGeom>
        </p:spPr>
      </p:pic>
      <p:sp>
        <p:nvSpPr>
          <p:cNvPr id="18" name="文本框 17"/>
          <p:cNvSpPr txBox="1"/>
          <p:nvPr/>
        </p:nvSpPr>
        <p:spPr>
          <a:xfrm>
            <a:off x="6698299" y="2412284"/>
            <a:ext cx="5654122"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fruits</a:t>
            </a:r>
            <a:r>
              <a:rPr lang="zh-CN" altLang="en-US" sz="2000" dirty="0">
                <a:latin typeface="微软雅黑" panose="020B0503020204020204" pitchFamily="34" charset="-122"/>
                <a:ea typeface="微软雅黑" panose="020B0503020204020204" pitchFamily="34" charset="-122"/>
              </a:rPr>
              <a:t>列表中的‘香蕉’替换为‘</a:t>
            </a:r>
            <a:r>
              <a:rPr lang="en-US" altLang="zh-CN" sz="2000" dirty="0">
                <a:latin typeface="微软雅黑" panose="020B0503020204020204" pitchFamily="34" charset="-122"/>
                <a:ea typeface="微软雅黑" panose="020B0503020204020204" pitchFamily="34" charset="-122"/>
              </a:rPr>
              <a:t>banana’</a:t>
            </a:r>
            <a:endParaRPr lang="zh-CN" altLang="en-US" sz="2000" dirty="0">
              <a:latin typeface="微软雅黑" panose="020B0503020204020204" pitchFamily="34" charset="-122"/>
              <a:ea typeface="微软雅黑" panose="020B0503020204020204" pitchFamily="34" charset="-122"/>
            </a:endParaRPr>
          </a:p>
        </p:txBody>
      </p:sp>
      <p:sp>
        <p:nvSpPr>
          <p:cNvPr id="11" name="乘 10"/>
          <p:cNvSpPr/>
          <p:nvPr/>
        </p:nvSpPr>
        <p:spPr>
          <a:xfrm>
            <a:off x="9909892" y="3033423"/>
            <a:ext cx="1227456" cy="1160624"/>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C9C2BB43-DAFA-4FA9-9F47-0E03B606F79A}"/>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393835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690531" y="2465570"/>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del()</a:t>
            </a:r>
            <a:endParaRPr lang="zh-CN" altLang="en-US" sz="2000" dirty="0">
              <a:latin typeface="微软雅黑" panose="020B0503020204020204" pitchFamily="34" charset="-122"/>
              <a:ea typeface="微软雅黑" panose="020B0503020204020204" pitchFamily="34" charset="-122"/>
            </a:endParaRP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列表删除</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90531" y="3452160"/>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remove()</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58447" y="4663339"/>
            <a:ext cx="4250436"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pop()</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6092" y="2262380"/>
            <a:ext cx="6142043" cy="90012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092" y="3662131"/>
            <a:ext cx="6220326" cy="9116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6091" y="4904456"/>
            <a:ext cx="6220327" cy="911600"/>
          </a:xfrm>
          <a:prstGeom prst="rect">
            <a:avLst/>
          </a:prstGeom>
        </p:spPr>
      </p:pic>
      <p:sp>
        <p:nvSpPr>
          <p:cNvPr id="15" name="矩形 14">
            <a:extLst>
              <a:ext uri="{FF2B5EF4-FFF2-40B4-BE49-F238E27FC236}">
                <a16:creationId xmlns:a16="http://schemas.microsoft.com/office/drawing/2014/main" id="{2E71935B-631F-4B30-8EF7-206CD92D1881}"/>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7033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690531" y="2465570"/>
            <a:ext cx="4507112" cy="874407"/>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中设置要使用的第一个元素和最后一个元素的索引。牢记：左闭右开。</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列表切片</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24" y="3331724"/>
            <a:ext cx="5837140" cy="250760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3472" y="3843516"/>
            <a:ext cx="4978795" cy="1995810"/>
          </a:xfrm>
          <a:prstGeom prst="rect">
            <a:avLst/>
          </a:prstGeom>
        </p:spPr>
      </p:pic>
      <p:graphicFrame>
        <p:nvGraphicFramePr>
          <p:cNvPr id="7" name="表格 6"/>
          <p:cNvGraphicFramePr>
            <a:graphicFrameLocks noGrp="1"/>
          </p:cNvGraphicFramePr>
          <p:nvPr/>
        </p:nvGraphicFramePr>
        <p:xfrm>
          <a:off x="5414963" y="1895401"/>
          <a:ext cx="6076700" cy="1112520"/>
        </p:xfrm>
        <a:graphic>
          <a:graphicData uri="http://schemas.openxmlformats.org/drawingml/2006/table">
            <a:tbl>
              <a:tblPr firstRow="1" bandRow="1">
                <a:tableStyleId>{00A15C55-8517-42AA-B614-E9B94910E393}</a:tableStyleId>
              </a:tblPr>
              <a:tblGrid>
                <a:gridCol w="818149">
                  <a:extLst>
                    <a:ext uri="{9D8B030D-6E8A-4147-A177-3AD203B41FA5}">
                      <a16:colId xmlns:a16="http://schemas.microsoft.com/office/drawing/2014/main" val="20000"/>
                    </a:ext>
                  </a:extLst>
                </a:gridCol>
                <a:gridCol w="918051">
                  <a:extLst>
                    <a:ext uri="{9D8B030D-6E8A-4147-A177-3AD203B41FA5}">
                      <a16:colId xmlns:a16="http://schemas.microsoft.com/office/drawing/2014/main" val="20001"/>
                    </a:ext>
                  </a:extLst>
                </a:gridCol>
                <a:gridCol w="868100">
                  <a:extLst>
                    <a:ext uri="{9D8B030D-6E8A-4147-A177-3AD203B41FA5}">
                      <a16:colId xmlns:a16="http://schemas.microsoft.com/office/drawing/2014/main" val="20002"/>
                    </a:ext>
                  </a:extLst>
                </a:gridCol>
                <a:gridCol w="868100">
                  <a:extLst>
                    <a:ext uri="{9D8B030D-6E8A-4147-A177-3AD203B41FA5}">
                      <a16:colId xmlns:a16="http://schemas.microsoft.com/office/drawing/2014/main" val="20003"/>
                    </a:ext>
                  </a:extLst>
                </a:gridCol>
                <a:gridCol w="868100">
                  <a:extLst>
                    <a:ext uri="{9D8B030D-6E8A-4147-A177-3AD203B41FA5}">
                      <a16:colId xmlns:a16="http://schemas.microsoft.com/office/drawing/2014/main" val="20004"/>
                    </a:ext>
                  </a:extLst>
                </a:gridCol>
                <a:gridCol w="868100">
                  <a:extLst>
                    <a:ext uri="{9D8B030D-6E8A-4147-A177-3AD203B41FA5}">
                      <a16:colId xmlns:a16="http://schemas.microsoft.com/office/drawing/2014/main" val="20005"/>
                    </a:ext>
                  </a:extLst>
                </a:gridCol>
                <a:gridCol w="868100">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元素</a:t>
                      </a:r>
                    </a:p>
                  </a:txBody>
                  <a:tcPr/>
                </a:tc>
                <a:tc>
                  <a:txBody>
                    <a:bodyPr/>
                    <a:lstStyle/>
                    <a:p>
                      <a:r>
                        <a:rPr lang="en-US" altLang="zh-CN" dirty="0">
                          <a:solidFill>
                            <a:schemeClr val="tx1"/>
                          </a:solidFill>
                        </a:rPr>
                        <a:t>cat</a:t>
                      </a:r>
                      <a:endParaRPr lang="zh-CN" altLang="en-US" dirty="0">
                        <a:solidFill>
                          <a:schemeClr val="tx1"/>
                        </a:solidFill>
                      </a:endParaRPr>
                    </a:p>
                  </a:txBody>
                  <a:tcPr/>
                </a:tc>
                <a:tc>
                  <a:txBody>
                    <a:bodyPr/>
                    <a:lstStyle/>
                    <a:p>
                      <a:r>
                        <a:rPr lang="en-US" altLang="zh-CN" dirty="0">
                          <a:solidFill>
                            <a:schemeClr val="tx1"/>
                          </a:solidFill>
                        </a:rPr>
                        <a:t>dog</a:t>
                      </a:r>
                      <a:endParaRPr lang="zh-CN" altLang="en-US" dirty="0">
                        <a:solidFill>
                          <a:schemeClr val="tx1"/>
                        </a:solidFill>
                      </a:endParaRPr>
                    </a:p>
                  </a:txBody>
                  <a:tcPr/>
                </a:tc>
                <a:tc>
                  <a:txBody>
                    <a:bodyPr/>
                    <a:lstStyle/>
                    <a:p>
                      <a:r>
                        <a:rPr lang="en-US" altLang="zh-CN" dirty="0">
                          <a:solidFill>
                            <a:schemeClr val="tx1"/>
                          </a:solidFill>
                        </a:rPr>
                        <a:t>tiger</a:t>
                      </a:r>
                      <a:endParaRPr lang="zh-CN" altLang="en-US" dirty="0">
                        <a:solidFill>
                          <a:schemeClr val="tx1"/>
                        </a:solidFill>
                      </a:endParaRPr>
                    </a:p>
                  </a:txBody>
                  <a:tcPr/>
                </a:tc>
                <a:tc>
                  <a:txBody>
                    <a:bodyPr/>
                    <a:lstStyle/>
                    <a:p>
                      <a:r>
                        <a:rPr lang="en-US" altLang="zh-CN" dirty="0">
                          <a:solidFill>
                            <a:schemeClr val="tx1"/>
                          </a:solidFill>
                        </a:rPr>
                        <a:t>snake</a:t>
                      </a:r>
                      <a:endParaRPr lang="zh-CN" altLang="en-US" dirty="0">
                        <a:solidFill>
                          <a:schemeClr val="tx1"/>
                        </a:solidFill>
                      </a:endParaRPr>
                    </a:p>
                  </a:txBody>
                  <a:tcPr/>
                </a:tc>
                <a:tc>
                  <a:txBody>
                    <a:bodyPr/>
                    <a:lstStyle/>
                    <a:p>
                      <a:r>
                        <a:rPr lang="en-US" altLang="zh-CN" dirty="0">
                          <a:solidFill>
                            <a:schemeClr val="tx1"/>
                          </a:solidFill>
                        </a:rPr>
                        <a:t>mouse</a:t>
                      </a:r>
                      <a:endParaRPr lang="zh-CN" altLang="en-US" dirty="0">
                        <a:solidFill>
                          <a:schemeClr val="tx1"/>
                        </a:solidFill>
                      </a:endParaRPr>
                    </a:p>
                  </a:txBody>
                  <a:tcPr/>
                </a:tc>
                <a:tc>
                  <a:txBody>
                    <a:bodyPr/>
                    <a:lstStyle/>
                    <a:p>
                      <a:r>
                        <a:rPr lang="en-US" altLang="zh-CN" dirty="0">
                          <a:solidFill>
                            <a:schemeClr val="tx1"/>
                          </a:solidFill>
                        </a:rPr>
                        <a:t>bird</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zh-CN" altLang="en-US" dirty="0"/>
                        <a:t>正向</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反向</a:t>
                      </a:r>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bl>
          </a:graphicData>
        </a:graphic>
      </p:graphicFrame>
      <p:sp>
        <p:nvSpPr>
          <p:cNvPr id="10" name="矩形 9">
            <a:extLst>
              <a:ext uri="{FF2B5EF4-FFF2-40B4-BE49-F238E27FC236}">
                <a16:creationId xmlns:a16="http://schemas.microsoft.com/office/drawing/2014/main" id="{281DD196-0258-4B19-B082-275D2E2DD589}"/>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25287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a:solidFill>
                  <a:schemeClr val="accent2">
                    <a:lumMod val="75000"/>
                  </a:schemeClr>
                </a:solidFill>
                <a:latin typeface="微软雅黑" panose="020B0503020204020204" pitchFamily="34" charset="-122"/>
                <a:ea typeface="微软雅黑" panose="020B0503020204020204" pitchFamily="34" charset="-122"/>
              </a:rPr>
              <a:t>列表（</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List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690531" y="2465570"/>
            <a:ext cx="6416122" cy="507831"/>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生成</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个不同的随机数，存至列表中，并进行排序</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列表排序</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24" y="3561771"/>
            <a:ext cx="4186464" cy="213560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6653" y="1752308"/>
            <a:ext cx="4021464" cy="244218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653" y="4459794"/>
            <a:ext cx="4837088" cy="1588080"/>
          </a:xfrm>
          <a:prstGeom prst="rect">
            <a:avLst/>
          </a:prstGeom>
        </p:spPr>
      </p:pic>
      <p:sp>
        <p:nvSpPr>
          <p:cNvPr id="9" name="乘 8"/>
          <p:cNvSpPr/>
          <p:nvPr/>
        </p:nvSpPr>
        <p:spPr>
          <a:xfrm>
            <a:off x="1980966" y="5503409"/>
            <a:ext cx="1227456" cy="1160624"/>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C8B26849-32C8-41FE-BDE2-36CF5F46DFEE}"/>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5288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元组（</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Tuple</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862315" y="2600753"/>
            <a:ext cx="9083790"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定义一个元组，</a:t>
            </a:r>
            <a:r>
              <a:rPr lang="zh-CN" altLang="en-US" sz="2000" b="1" dirty="0">
                <a:latin typeface="微软雅黑" panose="020B0503020204020204" pitchFamily="34" charset="-122"/>
                <a:ea typeface="微软雅黑" panose="020B0503020204020204" pitchFamily="34" charset="-122"/>
              </a:rPr>
              <a:t>注意：元组中只有一个元素时，需要在后面加逗号</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与列表类似，区别是元组中的内容不可修改</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9" y="3590835"/>
            <a:ext cx="2515222" cy="51594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107" y="3590835"/>
            <a:ext cx="2974413" cy="610136"/>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653" y="3489502"/>
            <a:ext cx="3009216" cy="61727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531" y="4410476"/>
            <a:ext cx="1908290" cy="441588"/>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94305" y="4334885"/>
            <a:ext cx="2025232" cy="468649"/>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8437" y="4323768"/>
            <a:ext cx="2073270" cy="479765"/>
          </a:xfrm>
          <a:prstGeom prst="rect">
            <a:avLst/>
          </a:prstGeom>
        </p:spPr>
      </p:pic>
      <p:sp>
        <p:nvSpPr>
          <p:cNvPr id="15" name="矩形 14">
            <a:extLst>
              <a:ext uri="{FF2B5EF4-FFF2-40B4-BE49-F238E27FC236}">
                <a16:creationId xmlns:a16="http://schemas.microsoft.com/office/drawing/2014/main" id="{3FA0ACD3-EE7C-419F-BA07-7FC172B44ED5}"/>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901363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元组（</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Tuple</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862314" y="2504501"/>
            <a:ext cx="10351117" cy="499624"/>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元组不能修改，所以不存在往元组里加入元素。作为那作为容器的元组，如何存放元素？</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列表转元组</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215" y="3429000"/>
            <a:ext cx="4838700" cy="26670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126" y="4318000"/>
            <a:ext cx="4216539" cy="606926"/>
          </a:xfrm>
          <a:prstGeom prst="rect">
            <a:avLst/>
          </a:prstGeom>
        </p:spPr>
      </p:pic>
      <p:sp>
        <p:nvSpPr>
          <p:cNvPr id="9" name="矩形 8">
            <a:extLst>
              <a:ext uri="{FF2B5EF4-FFF2-40B4-BE49-F238E27FC236}">
                <a16:creationId xmlns:a16="http://schemas.microsoft.com/office/drawing/2014/main" id="{7BB4B4C8-8C8E-4EF0-8E8D-78B038D5FD01}"/>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63485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概述</a:t>
            </a: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基础语法</a:t>
            </a: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机器学习四剑客</a:t>
            </a: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课程实践</a:t>
            </a: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a:t>Numpy</a:t>
            </a:r>
            <a:r>
              <a:rPr lang="zh-CN" altLang="en-US" dirty="0"/>
              <a:t>、</a:t>
            </a:r>
            <a:r>
              <a:rPr lang="en-US" altLang="zh-CN" dirty="0"/>
              <a:t>Pandas</a:t>
            </a:r>
            <a:r>
              <a:rPr lang="zh-CN" altLang="en-US" dirty="0"/>
              <a:t>、</a:t>
            </a:r>
            <a:r>
              <a:rPr lang="en-US" altLang="zh-CN" dirty="0"/>
              <a:t>PIL</a:t>
            </a:r>
            <a:r>
              <a:rPr lang="zh-CN" altLang="en-US" dirty="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实践：豆瓣高分电影爬取</a:t>
            </a: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基本概念、语言优势、典型应用</a:t>
            </a:r>
          </a:p>
        </p:txBody>
      </p:sp>
      <p:sp>
        <p:nvSpPr>
          <p:cNvPr id="23" name="文本框 22"/>
          <p:cNvSpPr txBox="1"/>
          <p:nvPr/>
        </p:nvSpPr>
        <p:spPr>
          <a:xfrm>
            <a:off x="6329119" y="2930845"/>
            <a:ext cx="394699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数据结构、面向对象、</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、异常处理</a:t>
            </a:r>
          </a:p>
        </p:txBody>
      </p:sp>
    </p:spTree>
    <p:extLst>
      <p:ext uri="{BB962C8B-B14F-4D97-AF65-F5344CB8AC3E}">
        <p14:creationId xmlns:p14="http://schemas.microsoft.com/office/powerpoint/2010/main" val="3577287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元组（</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Tuple</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481986" y="2169282"/>
            <a:ext cx="514879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元组</a:t>
            </a:r>
            <a:r>
              <a:rPr lang="zh-CN" altLang="en-US" sz="2000" dirty="0">
                <a:solidFill>
                  <a:srgbClr val="00B0F0"/>
                </a:solidFill>
                <a:latin typeface="微软雅黑" panose="020B0503020204020204" pitchFamily="34" charset="-122"/>
                <a:ea typeface="微软雅黑" panose="020B0503020204020204" pitchFamily="34" charset="-122"/>
              </a:rPr>
              <a:t>截取</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340" y="2923622"/>
            <a:ext cx="3686069" cy="137566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179" y="2897524"/>
            <a:ext cx="4129460" cy="140777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340" y="5169517"/>
            <a:ext cx="3875356" cy="1298768"/>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4179" y="5204621"/>
            <a:ext cx="1353195" cy="1228559"/>
          </a:xfrm>
          <a:prstGeom prst="rect">
            <a:avLst/>
          </a:prstGeom>
        </p:spPr>
      </p:pic>
      <p:sp>
        <p:nvSpPr>
          <p:cNvPr id="15" name="文本框 14"/>
          <p:cNvSpPr txBox="1"/>
          <p:nvPr/>
        </p:nvSpPr>
        <p:spPr>
          <a:xfrm>
            <a:off x="481985" y="4389231"/>
            <a:ext cx="514879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元组的一些</a:t>
            </a:r>
            <a:r>
              <a:rPr lang="zh-CN" altLang="en-US" sz="2000" dirty="0">
                <a:solidFill>
                  <a:srgbClr val="00B0F0"/>
                </a:solidFill>
                <a:latin typeface="微软雅黑" panose="020B0503020204020204" pitchFamily="34" charset="-122"/>
                <a:ea typeface="微软雅黑" panose="020B0503020204020204" pitchFamily="34" charset="-122"/>
              </a:rPr>
              <a:t>函数</a:t>
            </a:r>
          </a:p>
        </p:txBody>
      </p:sp>
      <p:sp>
        <p:nvSpPr>
          <p:cNvPr id="11" name="矩形 10">
            <a:extLst>
              <a:ext uri="{FF2B5EF4-FFF2-40B4-BE49-F238E27FC236}">
                <a16:creationId xmlns:a16="http://schemas.microsoft.com/office/drawing/2014/main" id="{992A4088-3031-4B42-88A1-7F1731B71D83}"/>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755725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63094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元组（</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Tuple</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481986" y="2169282"/>
            <a:ext cx="514879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solidFill>
                  <a:srgbClr val="00B0F0"/>
                </a:solidFill>
                <a:latin typeface="微软雅黑" panose="020B0503020204020204" pitchFamily="34" charset="-122"/>
                <a:ea typeface="微软雅黑" panose="020B0503020204020204" pitchFamily="34" charset="-122"/>
              </a:rPr>
              <a:t>元组的拆包与装包</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24" y="3540991"/>
            <a:ext cx="2687638" cy="212551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539" y="6019800"/>
            <a:ext cx="1199388" cy="437872"/>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780" y="3479874"/>
            <a:ext cx="5422231" cy="1968786"/>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0780" y="5819636"/>
            <a:ext cx="2262128" cy="638036"/>
          </a:xfrm>
          <a:prstGeom prst="rect">
            <a:avLst/>
          </a:prstGeom>
        </p:spPr>
      </p:pic>
      <p:sp>
        <p:nvSpPr>
          <p:cNvPr id="16" name="文本框 15"/>
          <p:cNvSpPr txBox="1"/>
          <p:nvPr/>
        </p:nvSpPr>
        <p:spPr>
          <a:xfrm>
            <a:off x="482779" y="2860094"/>
            <a:ext cx="3745623" cy="553998"/>
          </a:xfrm>
          <a:prstGeom prst="rect">
            <a:avLst/>
          </a:prstGeom>
          <a:noFill/>
        </p:spPr>
        <p:txBody>
          <a:bodyPr wrap="square" rtlCol="0">
            <a:spAutoFit/>
          </a:bodyPr>
          <a:lstStyle/>
          <a:p>
            <a:pPr marL="0" lvl="1">
              <a:lnSpc>
                <a:spcPct val="150000"/>
              </a:lnSpc>
            </a:pPr>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元组元素个数与变量个数相等：</a:t>
            </a:r>
          </a:p>
        </p:txBody>
      </p:sp>
      <p:sp>
        <p:nvSpPr>
          <p:cNvPr id="17" name="文本框 16"/>
          <p:cNvSpPr txBox="1"/>
          <p:nvPr/>
        </p:nvSpPr>
        <p:spPr>
          <a:xfrm>
            <a:off x="5414963" y="2856328"/>
            <a:ext cx="4443455" cy="553998"/>
          </a:xfrm>
          <a:prstGeom prst="rect">
            <a:avLst/>
          </a:prstGeom>
          <a:noFill/>
        </p:spPr>
        <p:txBody>
          <a:bodyPr wrap="square" rtlCol="0">
            <a:spAutoFit/>
          </a:bodyPr>
          <a:lstStyle/>
          <a:p>
            <a:pPr marL="0" lvl="1">
              <a:lnSpc>
                <a:spcPct val="150000"/>
              </a:lnSpc>
            </a:pPr>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元组元素个数与变量个数不相等：</a:t>
            </a:r>
          </a:p>
        </p:txBody>
      </p:sp>
      <p:sp>
        <p:nvSpPr>
          <p:cNvPr id="12" name="矩形 11">
            <a:extLst>
              <a:ext uri="{FF2B5EF4-FFF2-40B4-BE49-F238E27FC236}">
                <a16:creationId xmlns:a16="http://schemas.microsoft.com/office/drawing/2014/main" id="{FFDB3223-E2BA-4373-BCE3-EAA88CB6EA13}"/>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67014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字典（</a:t>
            </a: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Dict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471910" y="2120102"/>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定义一个空字典</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758" y="3892863"/>
            <a:ext cx="5827030" cy="553309"/>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07" y="2706720"/>
            <a:ext cx="1651621" cy="467125"/>
          </a:xfrm>
          <a:prstGeom prst="rect">
            <a:avLst/>
          </a:prstGeom>
        </p:spPr>
      </p:pic>
      <p:sp>
        <p:nvSpPr>
          <p:cNvPr id="11" name="文本框 10"/>
          <p:cNvSpPr txBox="1"/>
          <p:nvPr/>
        </p:nvSpPr>
        <p:spPr>
          <a:xfrm>
            <a:off x="461478" y="3317176"/>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定义一个字典的同时，进行初始化</a:t>
            </a:r>
          </a:p>
        </p:txBody>
      </p:sp>
      <p:sp>
        <p:nvSpPr>
          <p:cNvPr id="12" name="文本框 11"/>
          <p:cNvSpPr txBox="1"/>
          <p:nvPr/>
        </p:nvSpPr>
        <p:spPr>
          <a:xfrm>
            <a:off x="460307" y="4614926"/>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定义一个字典，之后添加元素</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51" y="5337678"/>
            <a:ext cx="3532711" cy="1049320"/>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6192" y="2674100"/>
            <a:ext cx="3365502" cy="558011"/>
          </a:xfrm>
          <a:prstGeom prst="rect">
            <a:avLst/>
          </a:prstGeom>
        </p:spPr>
      </p:pic>
      <p:sp>
        <p:nvSpPr>
          <p:cNvPr id="15" name="文本框 14"/>
          <p:cNvSpPr txBox="1"/>
          <p:nvPr/>
        </p:nvSpPr>
        <p:spPr>
          <a:xfrm>
            <a:off x="6278816" y="1973726"/>
            <a:ext cx="5490144" cy="496290"/>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修改字典元素</a:t>
            </a:r>
          </a:p>
        </p:txBody>
      </p:sp>
      <p:sp>
        <p:nvSpPr>
          <p:cNvPr id="14" name="矩形 13">
            <a:extLst>
              <a:ext uri="{FF2B5EF4-FFF2-40B4-BE49-F238E27FC236}">
                <a16:creationId xmlns:a16="http://schemas.microsoft.com/office/drawing/2014/main" id="{6557670F-459C-4D91-B797-465DC0DB51D7}"/>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2103081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字典（</a:t>
            </a: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Dict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字典相关函数</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2539" y="2451661"/>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items()</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71" y="3068844"/>
            <a:ext cx="5289944" cy="124648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539" y="4501589"/>
            <a:ext cx="5778500" cy="508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9404" y="2942112"/>
            <a:ext cx="3626675" cy="1678014"/>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3574" y="4705048"/>
            <a:ext cx="3171250" cy="540720"/>
          </a:xfrm>
          <a:prstGeom prst="rect">
            <a:avLst/>
          </a:prstGeom>
        </p:spPr>
      </p:pic>
      <p:sp>
        <p:nvSpPr>
          <p:cNvPr id="19" name="文本框 18"/>
          <p:cNvSpPr txBox="1"/>
          <p:nvPr/>
        </p:nvSpPr>
        <p:spPr>
          <a:xfrm>
            <a:off x="6849405" y="2357566"/>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values()</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822035" y="5195853"/>
            <a:ext cx="5490144" cy="499624"/>
          </a:xfrm>
          <a:prstGeom prst="rect">
            <a:avLst/>
          </a:prstGeom>
          <a:noFill/>
        </p:spPr>
        <p:txBody>
          <a:bodyPr wrap="square" rtlCol="0">
            <a:spAutoFit/>
          </a:bodyPr>
          <a:lstStyle/>
          <a:p>
            <a:pPr lvl="1" indent="-4572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keys()</a:t>
            </a:r>
            <a:endParaRPr lang="zh-CN" altLang="en-US" sz="2000"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034" y="5814037"/>
            <a:ext cx="3669755" cy="625719"/>
          </a:xfrm>
          <a:prstGeom prst="rect">
            <a:avLst/>
          </a:prstGeom>
        </p:spPr>
      </p:pic>
      <p:pic>
        <p:nvPicPr>
          <p:cNvPr id="18" name="图片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6241" y="5961796"/>
            <a:ext cx="3746500" cy="330200"/>
          </a:xfrm>
          <a:prstGeom prst="rect">
            <a:avLst/>
          </a:prstGeom>
        </p:spPr>
      </p:pic>
      <p:sp>
        <p:nvSpPr>
          <p:cNvPr id="15" name="矩形 14">
            <a:extLst>
              <a:ext uri="{FF2B5EF4-FFF2-40B4-BE49-F238E27FC236}">
                <a16:creationId xmlns:a16="http://schemas.microsoft.com/office/drawing/2014/main" id="{5798F1F1-1156-4A70-91F3-B96AAD371682}"/>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006250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31" y="1491790"/>
            <a:ext cx="461108" cy="461108"/>
          </a:xfrm>
          <a:prstGeom prst="rect">
            <a:avLst/>
          </a:prstGeom>
        </p:spPr>
      </p:pic>
      <p:sp>
        <p:nvSpPr>
          <p:cNvPr id="32" name="矩形 31"/>
          <p:cNvSpPr/>
          <p:nvPr/>
        </p:nvSpPr>
        <p:spPr>
          <a:xfrm>
            <a:off x="730124"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字典（</a:t>
            </a: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Dict</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a:t>
            </a:r>
          </a:p>
        </p:txBody>
      </p:sp>
      <p:sp>
        <p:nvSpPr>
          <p:cNvPr id="14" name="矩形 13"/>
          <p:cNvSpPr/>
          <p:nvPr/>
        </p:nvSpPr>
        <p:spPr>
          <a:xfrm>
            <a:off x="481985" y="1952037"/>
            <a:ext cx="9811942"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字典删除</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2539" y="2451661"/>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del</a:t>
            </a:r>
            <a:endParaRPr lang="zh-CN" altLang="en-US"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6737111" y="2357566"/>
            <a:ext cx="5490144" cy="499624"/>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pop()</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003" y="3153156"/>
            <a:ext cx="4579131" cy="80924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696" y="4258364"/>
            <a:ext cx="4134868" cy="73073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116" y="3153155"/>
            <a:ext cx="6391995" cy="760521"/>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116" y="4307565"/>
            <a:ext cx="4609134" cy="456940"/>
          </a:xfrm>
          <a:prstGeom prst="rect">
            <a:avLst/>
          </a:prstGeom>
        </p:spPr>
      </p:pic>
      <p:sp>
        <p:nvSpPr>
          <p:cNvPr id="12" name="矩形 11">
            <a:extLst>
              <a:ext uri="{FF2B5EF4-FFF2-40B4-BE49-F238E27FC236}">
                <a16:creationId xmlns:a16="http://schemas.microsoft.com/office/drawing/2014/main" id="{37C3F000-D3C8-4F0F-B0C4-0414F2634699}"/>
              </a:ext>
            </a:extLst>
          </p:cNvPr>
          <p:cNvSpPr/>
          <p:nvPr/>
        </p:nvSpPr>
        <p:spPr>
          <a:xfrm>
            <a:off x="1227639" y="36799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数据结构</a:t>
            </a:r>
          </a:p>
        </p:txBody>
      </p:sp>
    </p:spTree>
    <p:extLst>
      <p:ext uri="{BB962C8B-B14F-4D97-AF65-F5344CB8AC3E}">
        <p14:creationId xmlns:p14="http://schemas.microsoft.com/office/powerpoint/2010/main" val="194855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基础语法</a:t>
            </a:r>
          </a:p>
        </p:txBody>
      </p:sp>
      <p:sp>
        <p:nvSpPr>
          <p:cNvPr id="17" name="圆角矩形 16"/>
          <p:cNvSpPr/>
          <p:nvPr/>
        </p:nvSpPr>
        <p:spPr>
          <a:xfrm>
            <a:off x="3646000" y="1935779"/>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数据结构</a:t>
            </a:r>
          </a:p>
        </p:txBody>
      </p:sp>
      <p:sp>
        <p:nvSpPr>
          <p:cNvPr id="18" name="圆角矩形 17"/>
          <p:cNvSpPr/>
          <p:nvPr/>
        </p:nvSpPr>
        <p:spPr>
          <a:xfrm>
            <a:off x="3646001" y="2938770"/>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面向对象</a:t>
            </a:r>
          </a:p>
        </p:txBody>
      </p:sp>
      <p:sp>
        <p:nvSpPr>
          <p:cNvPr id="24" name="圆角矩形 23"/>
          <p:cNvSpPr/>
          <p:nvPr/>
        </p:nvSpPr>
        <p:spPr>
          <a:xfrm>
            <a:off x="3646000" y="391405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JSON</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673705" y="489773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a:solidFill>
                  <a:schemeClr val="tx1"/>
                </a:solidFill>
                <a:latin typeface="微软雅黑" panose="020B0503020204020204" pitchFamily="34" charset="-122"/>
                <a:ea typeface="微软雅黑" panose="020B0503020204020204" pitchFamily="34" charset="-122"/>
              </a:rPr>
              <a:t>异常处理</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7238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8143" y="337873"/>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面向对象</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418827"/>
            <a:ext cx="461108" cy="461108"/>
          </a:xfrm>
          <a:prstGeom prst="rect">
            <a:avLst/>
          </a:prstGeom>
        </p:spPr>
      </p:pic>
      <p:sp>
        <p:nvSpPr>
          <p:cNvPr id="32" name="矩形 31"/>
          <p:cNvSpPr/>
          <p:nvPr/>
        </p:nvSpPr>
        <p:spPr>
          <a:xfrm>
            <a:off x="752965" y="1297312"/>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类</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30" y="2174461"/>
            <a:ext cx="5442021" cy="265730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652" y="4873333"/>
            <a:ext cx="3593812" cy="1228497"/>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3159" y="4578540"/>
            <a:ext cx="3805977" cy="1301023"/>
          </a:xfrm>
          <a:prstGeom prst="rect">
            <a:avLst/>
          </a:prstGeom>
        </p:spPr>
      </p:pic>
      <p:sp>
        <p:nvSpPr>
          <p:cNvPr id="10" name="文本框 9"/>
          <p:cNvSpPr txBox="1"/>
          <p:nvPr/>
        </p:nvSpPr>
        <p:spPr>
          <a:xfrm>
            <a:off x="6073159" y="1292568"/>
            <a:ext cx="4979852" cy="3277820"/>
          </a:xfrm>
          <a:prstGeom prst="rect">
            <a:avLst/>
          </a:prstGeom>
          <a:noFill/>
        </p:spPr>
        <p:txBody>
          <a:bodyPr wrap="square" rtlCol="0">
            <a:spAutoFit/>
          </a:bodyPr>
          <a:lstStyle/>
          <a:p>
            <a:pPr>
              <a:lnSpc>
                <a:spcPct val="150000"/>
              </a:lnSpc>
            </a:pPr>
            <a:r>
              <a:rPr lang="zh-CN" altLang="en-US" dirty="0">
                <a:solidFill>
                  <a:srgbClr val="CC0099"/>
                </a:solidFill>
                <a:latin typeface="Microsoft YaHei" charset="-122"/>
                <a:ea typeface="Microsoft YaHei" charset="-122"/>
                <a:cs typeface="Microsoft YaHei" charset="-122"/>
              </a:rPr>
              <a:t>定义一个类</a:t>
            </a:r>
            <a:r>
              <a:rPr lang="en-US" altLang="zh-CN" dirty="0">
                <a:solidFill>
                  <a:srgbClr val="CC0099"/>
                </a:solidFill>
                <a:latin typeface="Microsoft YaHei" charset="-122"/>
                <a:ea typeface="Microsoft YaHei" charset="-122"/>
                <a:cs typeface="Microsoft YaHei" charset="-122"/>
              </a:rPr>
              <a:t>Animals:</a:t>
            </a:r>
          </a:p>
          <a:p>
            <a:pPr>
              <a:lnSpc>
                <a:spcPct val="150000"/>
              </a:lnSpc>
            </a:pPr>
            <a:r>
              <a:rPr lang="en-US" altLang="zh-CN" dirty="0">
                <a:latin typeface="Microsoft YaHei" charset="-122"/>
                <a:ea typeface="Microsoft YaHei" charset="-122"/>
                <a:cs typeface="Microsoft YaHei" charset="-122"/>
              </a:rPr>
              <a:t>(1)</a:t>
            </a:r>
            <a:r>
              <a:rPr lang="en-US" altLang="zh-CN" b="1" dirty="0" err="1">
                <a:solidFill>
                  <a:srgbClr val="00B0F0"/>
                </a:solidFill>
                <a:latin typeface="Microsoft YaHei" charset="-122"/>
                <a:ea typeface="Microsoft YaHei" charset="-122"/>
                <a:cs typeface="Microsoft YaHei" charset="-122"/>
              </a:rPr>
              <a:t>init</a:t>
            </a:r>
            <a:r>
              <a:rPr lang="en-US" altLang="zh-CN" dirty="0">
                <a:solidFill>
                  <a:srgbClr val="00B0F0"/>
                </a:solidFill>
                <a:latin typeface="Microsoft YaHei" charset="-122"/>
                <a:ea typeface="Microsoft YaHei" charset="-122"/>
                <a:cs typeface="Microsoft YaHei" charset="-122"/>
              </a:rPr>
              <a:t>()</a:t>
            </a:r>
            <a:r>
              <a:rPr lang="zh-CN" altLang="en-US" dirty="0">
                <a:solidFill>
                  <a:srgbClr val="00B0F0"/>
                </a:solidFill>
                <a:latin typeface="Microsoft YaHei" charset="-122"/>
                <a:ea typeface="Microsoft YaHei" charset="-122"/>
                <a:cs typeface="Microsoft YaHei" charset="-122"/>
              </a:rPr>
              <a:t>定义构造函数</a:t>
            </a:r>
            <a:r>
              <a:rPr lang="zh-CN" altLang="en-US" dirty="0">
                <a:latin typeface="Microsoft YaHei" charset="-122"/>
                <a:ea typeface="Microsoft YaHei" charset="-122"/>
                <a:cs typeface="Microsoft YaHei" charset="-122"/>
              </a:rPr>
              <a:t>，与其他面向对象语言不同的是，</a:t>
            </a:r>
            <a:r>
              <a:rPr lang="en-US" altLang="zh-CN" dirty="0">
                <a:latin typeface="Microsoft YaHei" charset="-122"/>
                <a:ea typeface="Microsoft YaHei" charset="-122"/>
                <a:cs typeface="Microsoft YaHei" charset="-122"/>
              </a:rPr>
              <a:t>Python</a:t>
            </a:r>
            <a:r>
              <a:rPr lang="zh-CN" altLang="en-US" dirty="0">
                <a:latin typeface="Microsoft YaHei" charset="-122"/>
                <a:ea typeface="Microsoft YaHei" charset="-122"/>
                <a:cs typeface="Microsoft YaHei" charset="-122"/>
              </a:rPr>
              <a:t>语言中，会明确地把代表自身实例的</a:t>
            </a:r>
            <a:r>
              <a:rPr lang="en-US" altLang="zh-CN" dirty="0">
                <a:latin typeface="Microsoft YaHei" charset="-122"/>
                <a:ea typeface="Microsoft YaHei" charset="-122"/>
                <a:cs typeface="Microsoft YaHei" charset="-122"/>
              </a:rPr>
              <a:t>self</a:t>
            </a:r>
            <a:r>
              <a:rPr lang="zh-CN" altLang="en-US" dirty="0">
                <a:latin typeface="Microsoft YaHei" charset="-122"/>
                <a:ea typeface="Microsoft YaHei" charset="-122"/>
                <a:cs typeface="Microsoft YaHei" charset="-122"/>
              </a:rPr>
              <a:t>作为第一个参数传入</a:t>
            </a: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创建一个实例化对象 </a:t>
            </a:r>
            <a:r>
              <a:rPr lang="en-US" altLang="zh-CN" dirty="0">
                <a:latin typeface="Microsoft YaHei" charset="-122"/>
                <a:ea typeface="Microsoft YaHei" charset="-122"/>
                <a:cs typeface="Microsoft YaHei" charset="-122"/>
              </a:rPr>
              <a:t>cat</a:t>
            </a:r>
            <a:r>
              <a:rPr lang="zh-CN" altLang="en-US" dirty="0">
                <a:latin typeface="Microsoft YaHei" charset="-122"/>
                <a:ea typeface="Microsoft YaHei" charset="-122"/>
                <a:cs typeface="Microsoft YaHei" charset="-122"/>
              </a:rPr>
              <a:t>，</a:t>
            </a:r>
            <a:r>
              <a:rPr lang="en-US" altLang="zh-CN" b="1" dirty="0" err="1">
                <a:latin typeface="Microsoft YaHei" charset="-122"/>
                <a:ea typeface="Microsoft YaHei" charset="-122"/>
                <a:cs typeface="Microsoft YaHei" charset="-122"/>
              </a:rPr>
              <a:t>init</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方法接收参数</a:t>
            </a: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使用</a:t>
            </a:r>
            <a:r>
              <a:rPr lang="zh-CN" altLang="en-US" dirty="0">
                <a:solidFill>
                  <a:srgbClr val="00B0F0"/>
                </a:solidFill>
                <a:latin typeface="Microsoft YaHei" charset="-122"/>
                <a:ea typeface="Microsoft YaHei" charset="-122"/>
                <a:cs typeface="Microsoft YaHei" charset="-122"/>
              </a:rPr>
              <a:t>点号 </a:t>
            </a:r>
            <a:r>
              <a:rPr lang="en-US" altLang="zh-CN" dirty="0">
                <a:solidFill>
                  <a:srgbClr val="00B0F0"/>
                </a:solidFill>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来访问对象的属性。</a:t>
            </a:r>
          </a:p>
          <a:p>
            <a:endParaRPr kumimoji="1" lang="zh-CN" altLang="en-US" dirty="0"/>
          </a:p>
        </p:txBody>
      </p:sp>
    </p:spTree>
    <p:extLst>
      <p:ext uri="{BB962C8B-B14F-4D97-AF65-F5344CB8AC3E}">
        <p14:creationId xmlns:p14="http://schemas.microsoft.com/office/powerpoint/2010/main" val="1810713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457775"/>
            <a:ext cx="461108" cy="461108"/>
          </a:xfrm>
          <a:prstGeom prst="rect">
            <a:avLst/>
          </a:prstGeom>
        </p:spPr>
      </p:pic>
      <p:sp>
        <p:nvSpPr>
          <p:cNvPr id="32" name="矩形 31"/>
          <p:cNvSpPr/>
          <p:nvPr/>
        </p:nvSpPr>
        <p:spPr>
          <a:xfrm>
            <a:off x="752965" y="1336260"/>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类</a:t>
            </a:r>
          </a:p>
        </p:txBody>
      </p:sp>
      <p:sp>
        <p:nvSpPr>
          <p:cNvPr id="10" name="文本框 9"/>
          <p:cNvSpPr txBox="1"/>
          <p:nvPr/>
        </p:nvSpPr>
        <p:spPr>
          <a:xfrm>
            <a:off x="5623980" y="2022901"/>
            <a:ext cx="4979852"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CC0099"/>
                </a:solidFill>
                <a:latin typeface="Microsoft YaHei" charset="-122"/>
                <a:ea typeface="Microsoft YaHei" charset="-122"/>
                <a:cs typeface="Microsoft YaHei" charset="-122"/>
              </a:rPr>
              <a:t>通过继承创建的新类称为子类或派生类，被继承的类称为基类、父类或超类。</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84" y="2031198"/>
            <a:ext cx="4410857" cy="41993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3980" y="3687968"/>
            <a:ext cx="2429157" cy="1129840"/>
          </a:xfrm>
          <a:prstGeom prst="rect">
            <a:avLst/>
          </a:prstGeom>
        </p:spPr>
      </p:pic>
      <p:sp>
        <p:nvSpPr>
          <p:cNvPr id="8" name="矩形 7">
            <a:extLst>
              <a:ext uri="{FF2B5EF4-FFF2-40B4-BE49-F238E27FC236}">
                <a16:creationId xmlns:a16="http://schemas.microsoft.com/office/drawing/2014/main" id="{74116D30-8EA3-46BB-AF3D-9723CF02172D}"/>
              </a:ext>
            </a:extLst>
          </p:cNvPr>
          <p:cNvSpPr/>
          <p:nvPr/>
        </p:nvSpPr>
        <p:spPr>
          <a:xfrm>
            <a:off x="1198143" y="337873"/>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面向对象</a:t>
            </a:r>
          </a:p>
        </p:txBody>
      </p:sp>
    </p:spTree>
    <p:extLst>
      <p:ext uri="{BB962C8B-B14F-4D97-AF65-F5344CB8AC3E}">
        <p14:creationId xmlns:p14="http://schemas.microsoft.com/office/powerpoint/2010/main" val="165774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基础语法</a:t>
            </a:r>
          </a:p>
        </p:txBody>
      </p:sp>
      <p:sp>
        <p:nvSpPr>
          <p:cNvPr id="17" name="圆角矩形 16"/>
          <p:cNvSpPr/>
          <p:nvPr/>
        </p:nvSpPr>
        <p:spPr>
          <a:xfrm>
            <a:off x="3646000" y="1935779"/>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数据结构</a:t>
            </a:r>
          </a:p>
        </p:txBody>
      </p:sp>
      <p:sp>
        <p:nvSpPr>
          <p:cNvPr id="24" name="圆角矩形 23"/>
          <p:cNvSpPr/>
          <p:nvPr/>
        </p:nvSpPr>
        <p:spPr>
          <a:xfrm>
            <a:off x="3646000" y="3914056"/>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JSON</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673705" y="489773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a:solidFill>
                  <a:schemeClr val="tx1"/>
                </a:solidFill>
                <a:latin typeface="微软雅黑" panose="020B0503020204020204" pitchFamily="34" charset="-122"/>
                <a:ea typeface="微软雅黑" panose="020B0503020204020204" pitchFamily="34" charset="-122"/>
              </a:rPr>
              <a:t>异常处理</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3646001" y="2938770"/>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面向对象</a:t>
            </a:r>
          </a:p>
        </p:txBody>
      </p:sp>
    </p:spTree>
    <p:extLst>
      <p:ext uri="{BB962C8B-B14F-4D97-AF65-F5344CB8AC3E}">
        <p14:creationId xmlns:p14="http://schemas.microsoft.com/office/powerpoint/2010/main" val="2115856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677" y="348835"/>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 JSON</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72" y="1504863"/>
            <a:ext cx="461108" cy="461108"/>
          </a:xfrm>
          <a:prstGeom prst="rect">
            <a:avLst/>
          </a:prstGeom>
        </p:spPr>
      </p:pic>
      <p:sp>
        <p:nvSpPr>
          <p:cNvPr id="32" name="矩形 31"/>
          <p:cNvSpPr/>
          <p:nvPr/>
        </p:nvSpPr>
        <p:spPr>
          <a:xfrm>
            <a:off x="752965" y="1383348"/>
            <a:ext cx="5343035" cy="58176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JSON</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序列化与反序列化</a:t>
            </a:r>
          </a:p>
        </p:txBody>
      </p:sp>
      <p:sp>
        <p:nvSpPr>
          <p:cNvPr id="8" name="文本框 7"/>
          <p:cNvSpPr txBox="1"/>
          <p:nvPr/>
        </p:nvSpPr>
        <p:spPr>
          <a:xfrm>
            <a:off x="583014" y="2036451"/>
            <a:ext cx="9018186" cy="553998"/>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solidFill>
                  <a:srgbClr val="CC0099"/>
                </a:solidFill>
                <a:latin typeface="微软雅黑" panose="020B0503020204020204" pitchFamily="34" charset="-122"/>
                <a:ea typeface="微软雅黑" panose="020B0503020204020204" pitchFamily="34" charset="-122"/>
              </a:rPr>
              <a:t>JSON</a:t>
            </a:r>
            <a:r>
              <a:rPr lang="zh-CN" altLang="en-US" sz="2000" dirty="0">
                <a:solidFill>
                  <a:srgbClr val="CC0099"/>
                </a:solidFill>
                <a:latin typeface="微软雅黑" panose="020B0503020204020204" pitchFamily="34" charset="-122"/>
                <a:ea typeface="微软雅黑" panose="020B0503020204020204" pitchFamily="34" charset="-122"/>
              </a:rPr>
              <a:t>序列化</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json.dumps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用于将 </a:t>
            </a:r>
            <a:r>
              <a:rPr lang="en-US" altLang="zh-CN" sz="2000" dirty="0">
                <a:latin typeface="微软雅黑" panose="020B0503020204020204" pitchFamily="34" charset="-122"/>
                <a:ea typeface="微软雅黑" panose="020B0503020204020204" pitchFamily="34" charset="-122"/>
              </a:rPr>
              <a:t>Python </a:t>
            </a:r>
            <a:r>
              <a:rPr lang="zh-CN" altLang="en-US" sz="2000" dirty="0">
                <a:latin typeface="微软雅黑" panose="020B0503020204020204" pitchFamily="34" charset="-122"/>
                <a:ea typeface="微软雅黑" panose="020B0503020204020204" pitchFamily="34" charset="-122"/>
              </a:rPr>
              <a:t>对象编码成 </a:t>
            </a:r>
            <a:r>
              <a:rPr lang="en-US" altLang="zh-CN" sz="2000" dirty="0">
                <a:latin typeface="微软雅黑" panose="020B0503020204020204" pitchFamily="34" charset="-122"/>
                <a:ea typeface="微软雅黑" panose="020B0503020204020204" pitchFamily="34" charset="-122"/>
              </a:rPr>
              <a:t>JSON </a:t>
            </a:r>
            <a:r>
              <a:rPr lang="zh-CN" altLang="en-US" sz="2000" dirty="0">
                <a:latin typeface="微软雅黑" panose="020B0503020204020204" pitchFamily="34" charset="-122"/>
                <a:ea typeface="微软雅黑" panose="020B0503020204020204" pitchFamily="34" charset="-122"/>
              </a:rPr>
              <a:t>字符串。</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14" y="2744615"/>
            <a:ext cx="8650749" cy="1400036"/>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9258" y="2284596"/>
            <a:ext cx="1943100" cy="21082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01" y="5047032"/>
            <a:ext cx="5796240" cy="1162719"/>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2780" y="5155481"/>
            <a:ext cx="4241800" cy="342900"/>
          </a:xfrm>
          <a:prstGeom prst="rect">
            <a:avLst/>
          </a:prstGeom>
        </p:spPr>
      </p:pic>
      <p:sp>
        <p:nvSpPr>
          <p:cNvPr id="13" name="文本框 12"/>
          <p:cNvSpPr txBox="1"/>
          <p:nvPr/>
        </p:nvSpPr>
        <p:spPr>
          <a:xfrm>
            <a:off x="636900" y="4408920"/>
            <a:ext cx="11057679" cy="496290"/>
          </a:xfrm>
          <a:prstGeom prst="rect">
            <a:avLst/>
          </a:prstGeom>
          <a:noFill/>
        </p:spPr>
        <p:txBody>
          <a:bodyPr wrap="square" rtlCol="0">
            <a:spAutoFit/>
          </a:bodyPr>
          <a:lstStyle/>
          <a:p>
            <a:pPr marL="342900" lvl="1" indent="-342900">
              <a:lnSpc>
                <a:spcPct val="150000"/>
              </a:lnSpc>
              <a:buFont typeface="Wingdings" panose="05000000000000000000" pitchFamily="2" charset="2"/>
              <a:buChar char="Ø"/>
            </a:pPr>
            <a:r>
              <a:rPr lang="en-US" altLang="zh-CN" sz="2000" dirty="0">
                <a:solidFill>
                  <a:srgbClr val="CC0099"/>
                </a:solidFill>
                <a:latin typeface="微软雅黑" panose="020B0503020204020204" pitchFamily="34" charset="-122"/>
                <a:ea typeface="微软雅黑" panose="020B0503020204020204" pitchFamily="34" charset="-122"/>
              </a:rPr>
              <a:t>JSON</a:t>
            </a:r>
            <a:r>
              <a:rPr lang="zh-CN" altLang="en-US" sz="2000" dirty="0">
                <a:solidFill>
                  <a:srgbClr val="CC0099"/>
                </a:solidFill>
                <a:latin typeface="微软雅黑" panose="020B0503020204020204" pitchFamily="34" charset="-122"/>
                <a:ea typeface="微软雅黑" panose="020B0503020204020204" pitchFamily="34" charset="-122"/>
              </a:rPr>
              <a:t>反序列化</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json.loads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用于解码 </a:t>
            </a:r>
            <a:r>
              <a:rPr lang="en-US" altLang="zh-CN" sz="2000" dirty="0">
                <a:latin typeface="微软雅黑" panose="020B0503020204020204" pitchFamily="34" charset="-122"/>
                <a:ea typeface="微软雅黑" panose="020B0503020204020204" pitchFamily="34" charset="-122"/>
              </a:rPr>
              <a:t>JSON </a:t>
            </a:r>
            <a:r>
              <a:rPr lang="zh-CN" altLang="en-US" sz="2000" dirty="0">
                <a:latin typeface="微软雅黑" panose="020B0503020204020204" pitchFamily="34" charset="-122"/>
                <a:ea typeface="微软雅黑" panose="020B0503020204020204" pitchFamily="34" charset="-122"/>
              </a:rPr>
              <a:t>数据。该函数返回 </a:t>
            </a:r>
            <a:r>
              <a:rPr lang="en-US" altLang="zh-CN" sz="2000" dirty="0">
                <a:latin typeface="微软雅黑" panose="020B0503020204020204" pitchFamily="34" charset="-122"/>
                <a:ea typeface="微软雅黑" panose="020B0503020204020204" pitchFamily="34" charset="-122"/>
              </a:rPr>
              <a:t>Python </a:t>
            </a:r>
            <a:r>
              <a:rPr lang="zh-CN" altLang="en-US" sz="2000" dirty="0">
                <a:latin typeface="微软雅黑" panose="020B0503020204020204" pitchFamily="34" charset="-122"/>
                <a:ea typeface="微软雅黑" panose="020B0503020204020204" pitchFamily="34" charset="-122"/>
              </a:rPr>
              <a:t>字段的数据类型</a:t>
            </a:r>
            <a:r>
              <a:rPr lang="zh-CN" altLang="en-US" sz="2000" dirty="0"/>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316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概述</a:t>
            </a:r>
          </a:p>
        </p:txBody>
      </p:sp>
      <p:sp>
        <p:nvSpPr>
          <p:cNvPr id="17" name="圆角矩形 16"/>
          <p:cNvSpPr/>
          <p:nvPr/>
        </p:nvSpPr>
        <p:spPr>
          <a:xfrm>
            <a:off x="3646001" y="2350029"/>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基本概念</a:t>
            </a:r>
          </a:p>
        </p:txBody>
      </p:sp>
      <p:sp>
        <p:nvSpPr>
          <p:cNvPr id="18" name="圆角矩形 17"/>
          <p:cNvSpPr/>
          <p:nvPr/>
        </p:nvSpPr>
        <p:spPr>
          <a:xfrm>
            <a:off x="3646001" y="330321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语言优势</a:t>
            </a:r>
          </a:p>
        </p:txBody>
      </p:sp>
      <p:sp>
        <p:nvSpPr>
          <p:cNvPr id="20" name="圆角矩形 19"/>
          <p:cNvSpPr/>
          <p:nvPr/>
        </p:nvSpPr>
        <p:spPr>
          <a:xfrm>
            <a:off x="3646001" y="4256405"/>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典型应用</a:t>
            </a:r>
          </a:p>
        </p:txBody>
      </p:sp>
    </p:spTree>
    <p:extLst>
      <p:ext uri="{BB962C8B-B14F-4D97-AF65-F5344CB8AC3E}">
        <p14:creationId xmlns:p14="http://schemas.microsoft.com/office/powerpoint/2010/main" val="61293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基础语法</a:t>
            </a:r>
          </a:p>
        </p:txBody>
      </p:sp>
      <p:sp>
        <p:nvSpPr>
          <p:cNvPr id="17" name="圆角矩形 16"/>
          <p:cNvSpPr/>
          <p:nvPr/>
        </p:nvSpPr>
        <p:spPr>
          <a:xfrm>
            <a:off x="3646000" y="1935779"/>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数据结构</a:t>
            </a:r>
          </a:p>
        </p:txBody>
      </p:sp>
      <p:sp>
        <p:nvSpPr>
          <p:cNvPr id="18" name="圆角矩形 17"/>
          <p:cNvSpPr/>
          <p:nvPr/>
        </p:nvSpPr>
        <p:spPr>
          <a:xfrm>
            <a:off x="3646001" y="2938770"/>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面向对象</a:t>
            </a:r>
          </a:p>
        </p:txBody>
      </p:sp>
      <p:sp>
        <p:nvSpPr>
          <p:cNvPr id="24" name="圆角矩形 23"/>
          <p:cNvSpPr/>
          <p:nvPr/>
        </p:nvSpPr>
        <p:spPr>
          <a:xfrm>
            <a:off x="3646000" y="391405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JSON</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673705" y="4897737"/>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a:solidFill>
                  <a:schemeClr val="tx1"/>
                </a:solidFill>
                <a:latin typeface="微软雅黑" panose="020B0503020204020204" pitchFamily="34" charset="-122"/>
                <a:ea typeface="微软雅黑" panose="020B0503020204020204" pitchFamily="34" charset="-122"/>
              </a:rPr>
              <a:t>异常处理</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5438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7974" y="312957"/>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异常处理</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29" y="1534647"/>
            <a:ext cx="461108" cy="461108"/>
          </a:xfrm>
          <a:prstGeom prst="rect">
            <a:avLst/>
          </a:prstGeom>
        </p:spPr>
      </p:pic>
      <p:sp>
        <p:nvSpPr>
          <p:cNvPr id="32" name="矩形 31"/>
          <p:cNvSpPr/>
          <p:nvPr/>
        </p:nvSpPr>
        <p:spPr>
          <a:xfrm>
            <a:off x="730122" y="1413132"/>
            <a:ext cx="5343035" cy="58176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异常处理</a:t>
            </a:r>
          </a:p>
        </p:txBody>
      </p:sp>
      <p:sp>
        <p:nvSpPr>
          <p:cNvPr id="8" name="文本框 7"/>
          <p:cNvSpPr txBox="1"/>
          <p:nvPr/>
        </p:nvSpPr>
        <p:spPr>
          <a:xfrm>
            <a:off x="583014" y="2147289"/>
            <a:ext cx="4678797"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a:solidFill>
                  <a:srgbClr val="CC0099"/>
                </a:solidFill>
                <a:latin typeface="微软雅黑" panose="020B0503020204020204" pitchFamily="34" charset="-122"/>
                <a:ea typeface="微软雅黑" panose="020B0503020204020204" pitchFamily="34" charset="-122"/>
              </a:rPr>
              <a:t>try/except</a:t>
            </a:r>
            <a:r>
              <a:rPr lang="zh-CN" altLang="en-US" sz="2000" dirty="0">
                <a:latin typeface="微软雅黑" panose="020B0503020204020204" pitchFamily="34" charset="-122"/>
                <a:ea typeface="微软雅黑" panose="020B0503020204020204" pitchFamily="34" charset="-122"/>
              </a:rPr>
              <a:t>语句用来检测</a:t>
            </a:r>
            <a:r>
              <a:rPr lang="en-US" altLang="zh-CN" sz="2000" dirty="0">
                <a:latin typeface="微软雅黑" panose="020B0503020204020204" pitchFamily="34" charset="-122"/>
                <a:ea typeface="微软雅黑" panose="020B0503020204020204" pitchFamily="34" charset="-122"/>
              </a:rPr>
              <a:t>try</a:t>
            </a:r>
            <a:r>
              <a:rPr lang="zh-CN" altLang="en-US" sz="2000" dirty="0">
                <a:latin typeface="微软雅黑" panose="020B0503020204020204" pitchFamily="34" charset="-122"/>
                <a:ea typeface="微软雅黑" panose="020B0503020204020204" pitchFamily="34" charset="-122"/>
              </a:rPr>
              <a:t>语句块中的错误，从而让</a:t>
            </a:r>
            <a:r>
              <a:rPr lang="en-US" altLang="zh-CN" sz="2000" dirty="0">
                <a:solidFill>
                  <a:srgbClr val="CC0099"/>
                </a:solidFill>
                <a:latin typeface="微软雅黑" panose="020B0503020204020204" pitchFamily="34" charset="-122"/>
                <a:ea typeface="微软雅黑" panose="020B0503020204020204" pitchFamily="34" charset="-122"/>
              </a:rPr>
              <a:t>except</a:t>
            </a:r>
            <a:r>
              <a:rPr lang="zh-CN" altLang="en-US" sz="2000" dirty="0">
                <a:latin typeface="微软雅黑" panose="020B0503020204020204" pitchFamily="34" charset="-122"/>
                <a:ea typeface="微软雅黑" panose="020B0503020204020204" pitchFamily="34" charset="-122"/>
              </a:rPr>
              <a:t>语句捕获异常信息并处理。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04" y="3928547"/>
            <a:ext cx="5949073" cy="1699735"/>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6177" y="3041268"/>
            <a:ext cx="5827352" cy="1220969"/>
          </a:xfrm>
          <a:prstGeom prst="rect">
            <a:avLst/>
          </a:prstGeom>
        </p:spPr>
      </p:pic>
      <p:sp>
        <p:nvSpPr>
          <p:cNvPr id="14" name="文本框 13"/>
          <p:cNvSpPr txBox="1"/>
          <p:nvPr/>
        </p:nvSpPr>
        <p:spPr>
          <a:xfrm>
            <a:off x="6376177" y="2183340"/>
            <a:ext cx="4678797" cy="55399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finally</a:t>
            </a:r>
            <a:r>
              <a:rPr lang="zh-CN" altLang="en-US" sz="2000" dirty="0">
                <a:latin typeface="微软雅黑" panose="020B0503020204020204" pitchFamily="34" charset="-122"/>
                <a:ea typeface="微软雅黑" panose="020B0503020204020204" pitchFamily="34" charset="-122"/>
              </a:rPr>
              <a:t>中的内容，退出</a:t>
            </a:r>
            <a:r>
              <a:rPr lang="en-US" altLang="zh-CN" sz="2000" dirty="0">
                <a:latin typeface="微软雅黑" panose="020B0503020204020204" pitchFamily="34" charset="-122"/>
                <a:ea typeface="微软雅黑" panose="020B0503020204020204" pitchFamily="34" charset="-122"/>
              </a:rPr>
              <a:t>try</a:t>
            </a:r>
            <a:r>
              <a:rPr lang="zh-CN" altLang="en-US" sz="2000" dirty="0">
                <a:latin typeface="微软雅黑" panose="020B0503020204020204" pitchFamily="34" charset="-122"/>
                <a:ea typeface="微软雅黑" panose="020B0503020204020204" pitchFamily="34" charset="-122"/>
              </a:rPr>
              <a:t>时总会执行。</a:t>
            </a:r>
          </a:p>
        </p:txBody>
      </p:sp>
    </p:spTree>
    <p:extLst>
      <p:ext uri="{BB962C8B-B14F-4D97-AF65-F5344CB8AC3E}">
        <p14:creationId xmlns:p14="http://schemas.microsoft.com/office/powerpoint/2010/main" val="1420441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概述</a:t>
            </a: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基础语法</a:t>
            </a: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机器学习四剑客</a:t>
            </a: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课程实践</a:t>
            </a: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a:solidFill>
                  <a:srgbClr val="FF0000"/>
                </a:solidFill>
              </a:rPr>
              <a:t>Numpy</a:t>
            </a:r>
            <a:r>
              <a:rPr lang="zh-CN" altLang="en-US" dirty="0">
                <a:solidFill>
                  <a:srgbClr val="FF0000"/>
                </a:solidFill>
              </a:rPr>
              <a:t>、</a:t>
            </a:r>
            <a:r>
              <a:rPr lang="en-US" altLang="zh-CN" dirty="0">
                <a:solidFill>
                  <a:srgbClr val="FF0000"/>
                </a:solidFill>
              </a:rPr>
              <a:t>Pandas</a:t>
            </a:r>
            <a:r>
              <a:rPr lang="zh-CN" altLang="en-US" dirty="0">
                <a:solidFill>
                  <a:srgbClr val="FF0000"/>
                </a:solidFill>
              </a:rPr>
              <a:t>、</a:t>
            </a:r>
            <a:r>
              <a:rPr lang="en-US" altLang="zh-CN" dirty="0">
                <a:solidFill>
                  <a:srgbClr val="FF0000"/>
                </a:solidFill>
              </a:rPr>
              <a:t>PIL</a:t>
            </a:r>
            <a:r>
              <a:rPr lang="zh-CN" altLang="en-US" dirty="0">
                <a:solidFill>
                  <a:srgbClr val="FF0000"/>
                </a:solidFill>
              </a:rPr>
              <a:t>、</a:t>
            </a:r>
            <a:r>
              <a:rPr lang="en-US" altLang="zh-CN" dirty="0">
                <a:solidFill>
                  <a:srgbClr val="FF0000"/>
                </a:solidFill>
              </a:rPr>
              <a:t> </a:t>
            </a:r>
            <a:r>
              <a:rPr lang="en-US" altLang="zh-CN" dirty="0" err="1">
                <a:solidFill>
                  <a:srgbClr val="FF0000"/>
                </a:solidFill>
              </a:rPr>
              <a:t>Matplotlib</a:t>
            </a:r>
            <a:endParaRPr lang="zh-CN" altLang="en-US" dirty="0">
              <a:solidFill>
                <a:srgbClr val="FF0000"/>
              </a:solidFill>
            </a:endParaRPr>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实践：豆瓣高分电影爬取</a:t>
            </a: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基本概念、语言优势、典型应用</a:t>
            </a:r>
          </a:p>
        </p:txBody>
      </p:sp>
      <p:sp>
        <p:nvSpPr>
          <p:cNvPr id="23" name="文本框 22"/>
          <p:cNvSpPr txBox="1"/>
          <p:nvPr/>
        </p:nvSpPr>
        <p:spPr>
          <a:xfrm>
            <a:off x="6329119" y="2875425"/>
            <a:ext cx="394699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数据结构、面向对象、</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、异常处理</a:t>
            </a:r>
          </a:p>
        </p:txBody>
      </p:sp>
    </p:spTree>
    <p:extLst>
      <p:ext uri="{BB962C8B-B14F-4D97-AF65-F5344CB8AC3E}">
        <p14:creationId xmlns:p14="http://schemas.microsoft.com/office/powerpoint/2010/main" val="4195500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机器学习四剑客</a:t>
            </a:r>
          </a:p>
        </p:txBody>
      </p:sp>
      <p:sp>
        <p:nvSpPr>
          <p:cNvPr id="17" name="圆角矩形 16"/>
          <p:cNvSpPr/>
          <p:nvPr/>
        </p:nvSpPr>
        <p:spPr>
          <a:xfrm>
            <a:off x="3688862" y="1670814"/>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18" name="圆角矩形 17"/>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24" name="圆角矩形 23"/>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6" name="圆角矩形 5"/>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Matplotlib</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Tree>
    <p:extLst>
      <p:ext uri="{BB962C8B-B14F-4D97-AF65-F5344CB8AC3E}">
        <p14:creationId xmlns:p14="http://schemas.microsoft.com/office/powerpoint/2010/main" val="3015379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95958" y="1370275"/>
            <a:ext cx="2677381" cy="630942"/>
          </a:xfrm>
          <a:prstGeom prst="rect">
            <a:avLst/>
          </a:prstGeom>
        </p:spPr>
        <p:txBody>
          <a:bodyPr wrap="square">
            <a:spAutoFit/>
          </a:bodyPr>
          <a:lstStyle/>
          <a:p>
            <a:pPr>
              <a:lnSpc>
                <a:spcPct val="125000"/>
              </a:lnSpc>
            </a:pP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Numpy</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960678" y="1952037"/>
            <a:ext cx="10394950" cy="3508653"/>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charset="0"/>
              <a:buChar char="u"/>
              <a:defRPr/>
            </a:pPr>
            <a:r>
              <a:rPr lang="en-US" altLang="zh-CN" sz="2400" dirty="0" err="1">
                <a:solidFill>
                  <a:srgbClr val="CC0099"/>
                </a:solidFill>
                <a:latin typeface="微软雅黑" panose="020B0503020204020204" pitchFamily="34" charset="-122"/>
                <a:ea typeface="微软雅黑" panose="020B0503020204020204" pitchFamily="34" charset="-122"/>
                <a:cs typeface="+mj-cs"/>
              </a:rPr>
              <a:t>Numpy</a:t>
            </a:r>
            <a:r>
              <a:rPr lang="zh-CN" altLang="en-US" sz="2400" dirty="0">
                <a:latin typeface="微软雅黑" panose="020B0503020204020204" pitchFamily="34" charset="-122"/>
                <a:ea typeface="微软雅黑" panose="020B0503020204020204" pitchFamily="34" charset="-122"/>
                <a:cs typeface="+mj-cs"/>
              </a:rPr>
              <a:t>（</a:t>
            </a:r>
            <a:r>
              <a:rPr lang="en-US" altLang="zh-CN" sz="2400" dirty="0">
                <a:latin typeface="微软雅黑" panose="020B0503020204020204" pitchFamily="34" charset="-122"/>
                <a:ea typeface="微软雅黑" panose="020B0503020204020204" pitchFamily="34" charset="-122"/>
                <a:cs typeface="+mj-cs"/>
              </a:rPr>
              <a:t>Numerical Python</a:t>
            </a:r>
            <a:r>
              <a:rPr lang="zh-CN" altLang="en-US" sz="2400" dirty="0">
                <a:latin typeface="微软雅黑" panose="020B0503020204020204" pitchFamily="34" charset="-122"/>
                <a:ea typeface="微软雅黑" panose="020B0503020204020204" pitchFamily="34" charset="-122"/>
                <a:cs typeface="+mj-cs"/>
              </a:rPr>
              <a:t>的简称）是高性能科学计算和数据分析的基础包。其部分功能如下：</a:t>
            </a:r>
            <a:endParaRPr lang="en-US" altLang="zh-CN" sz="24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cs typeface="+mj-cs"/>
              </a:rPr>
              <a:t>ndarray</a:t>
            </a:r>
            <a:r>
              <a:rPr lang="zh-CN" altLang="en-US" sz="2000" dirty="0">
                <a:latin typeface="微软雅黑" panose="020B0503020204020204" pitchFamily="34" charset="-122"/>
                <a:ea typeface="微软雅黑" panose="020B0503020204020204" pitchFamily="34" charset="-122"/>
                <a:cs typeface="+mj-cs"/>
              </a:rPr>
              <a:t>，一个具有矢量算术运算和复杂广播能力的快速且节省空间的多维数组。</a:t>
            </a:r>
            <a:endParaRPr lang="en-US" altLang="zh-CN" sz="20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mj-cs"/>
              </a:rPr>
              <a:t>用于对整组数据进行快速运算的标准数学函数（无需编写循环）。</a:t>
            </a:r>
            <a:endParaRPr lang="en-US" altLang="zh-CN" sz="20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mj-cs"/>
              </a:rPr>
              <a:t>用于读写磁盘数据的工具以及用于操作内存映射文件的工具。</a:t>
            </a:r>
            <a:endParaRPr lang="en-US" altLang="zh-CN" sz="20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mj-cs"/>
              </a:rPr>
              <a:t>线性代数、随机数生成以及傅里叶变换功能。</a:t>
            </a:r>
            <a:endParaRPr lang="en-US" altLang="zh-CN" sz="20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mj-cs"/>
              </a:rPr>
              <a:t>用于集成由</a:t>
            </a:r>
            <a:r>
              <a:rPr lang="en-US" altLang="zh-CN" sz="2000" dirty="0">
                <a:latin typeface="微软雅黑" panose="020B0503020204020204" pitchFamily="34" charset="-122"/>
                <a:ea typeface="微软雅黑" panose="020B0503020204020204" pitchFamily="34" charset="-122"/>
                <a:cs typeface="+mj-cs"/>
              </a:rPr>
              <a:t>C</a:t>
            </a:r>
            <a:r>
              <a:rPr lang="zh-CN" altLang="en-US" sz="2000" dirty="0">
                <a:latin typeface="微软雅黑" panose="020B0503020204020204" pitchFamily="34" charset="-122"/>
                <a:ea typeface="微软雅黑" panose="020B0503020204020204" pitchFamily="34" charset="-122"/>
                <a:cs typeface="+mj-cs"/>
              </a:rPr>
              <a:t>、</a:t>
            </a:r>
            <a:r>
              <a:rPr lang="en-US" altLang="zh-CN" sz="2000" dirty="0">
                <a:latin typeface="微软雅黑" panose="020B0503020204020204" pitchFamily="34" charset="-122"/>
                <a:ea typeface="微软雅黑" panose="020B0503020204020204" pitchFamily="34" charset="-122"/>
                <a:cs typeface="+mj-cs"/>
              </a:rPr>
              <a:t>C++</a:t>
            </a:r>
            <a:r>
              <a:rPr lang="zh-CN" altLang="en-US" sz="2000" dirty="0">
                <a:latin typeface="微软雅黑" panose="020B0503020204020204" pitchFamily="34" charset="-122"/>
                <a:ea typeface="微软雅黑" panose="020B0503020204020204" pitchFamily="34" charset="-122"/>
                <a:cs typeface="+mj-cs"/>
              </a:rPr>
              <a:t>、</a:t>
            </a:r>
            <a:r>
              <a:rPr lang="en-US" altLang="zh-CN" sz="2000" dirty="0">
                <a:latin typeface="微软雅黑" panose="020B0503020204020204" pitchFamily="34" charset="-122"/>
                <a:ea typeface="微软雅黑" panose="020B0503020204020204" pitchFamily="34" charset="-122"/>
                <a:cs typeface="+mj-cs"/>
              </a:rPr>
              <a:t>Fortran</a:t>
            </a:r>
            <a:r>
              <a:rPr lang="zh-CN" altLang="en-US" sz="2000" dirty="0">
                <a:latin typeface="微软雅黑" panose="020B0503020204020204" pitchFamily="34" charset="-122"/>
                <a:ea typeface="微软雅黑" panose="020B0503020204020204" pitchFamily="34" charset="-122"/>
                <a:cs typeface="+mj-cs"/>
              </a:rPr>
              <a:t>等语言编写的代码的工具。</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689" y="1491790"/>
            <a:ext cx="461108" cy="461108"/>
          </a:xfrm>
          <a:prstGeom prst="rect">
            <a:avLst/>
          </a:prstGeom>
        </p:spPr>
      </p:pic>
    </p:spTree>
    <p:extLst>
      <p:ext uri="{BB962C8B-B14F-4D97-AF65-F5344CB8AC3E}">
        <p14:creationId xmlns:p14="http://schemas.microsoft.com/office/powerpoint/2010/main" val="1460020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11" name="矩形 10"/>
          <p:cNvSpPr/>
          <p:nvPr/>
        </p:nvSpPr>
        <p:spPr>
          <a:xfrm>
            <a:off x="963616" y="1952037"/>
            <a:ext cx="10394950" cy="1422954"/>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创建</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：创建数组最简单的办法就是使用</a:t>
            </a:r>
            <a:r>
              <a:rPr lang="en-US" altLang="zh-CN" sz="2000" dirty="0">
                <a:latin typeface="微软雅黑" panose="020B0503020204020204" pitchFamily="34" charset="-122"/>
                <a:ea typeface="微软雅黑" panose="020B0503020204020204" pitchFamily="34" charset="-122"/>
              </a:rPr>
              <a:t>array</a:t>
            </a:r>
            <a:r>
              <a:rPr lang="zh-CN" altLang="en-US" sz="2000" dirty="0">
                <a:latin typeface="微软雅黑" panose="020B0503020204020204" pitchFamily="34" charset="-122"/>
                <a:ea typeface="微软雅黑" panose="020B0503020204020204" pitchFamily="34" charset="-122"/>
              </a:rPr>
              <a:t>函数。它接受一切序列型的对象（包括其他数组），然后产生一个新的含有传入数据的</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数组。其中，嵌套序列（比如由一组等长列表组成的列表）将会被转换为一个多维数组</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963616" y="3284107"/>
            <a:ext cx="10394950" cy="1477328"/>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除了</a:t>
            </a:r>
            <a:r>
              <a:rPr lang="en-US" altLang="zh-CN" sz="2000" dirty="0" err="1">
                <a:latin typeface="微软雅黑" panose="020B0503020204020204" pitchFamily="34" charset="-122"/>
                <a:ea typeface="微软雅黑" panose="020B0503020204020204" pitchFamily="34" charset="-122"/>
              </a:rPr>
              <a:t>np.array</a:t>
            </a:r>
            <a:r>
              <a:rPr lang="zh-CN" altLang="en-US" sz="2000" dirty="0">
                <a:latin typeface="微软雅黑" panose="020B0503020204020204" pitchFamily="34" charset="-122"/>
                <a:ea typeface="微软雅黑" panose="020B0503020204020204" pitchFamily="34" charset="-122"/>
              </a:rPr>
              <a:t>之外，还有一些函数也可以新建数组：</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zeros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ones</a:t>
            </a:r>
            <a:r>
              <a:rPr lang="zh-CN" altLang="en-US" sz="2000" dirty="0">
                <a:latin typeface="微软雅黑" panose="020B0503020204020204" pitchFamily="34" charset="-122"/>
                <a:ea typeface="微软雅黑" panose="020B0503020204020204" pitchFamily="34" charset="-122"/>
              </a:rPr>
              <a:t>分别可以创建指定长度或者形状的全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或全</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数组</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Empty</a:t>
            </a:r>
            <a:r>
              <a:rPr lang="zh-CN" altLang="en-US" sz="2000" dirty="0">
                <a:latin typeface="微软雅黑" panose="020B0503020204020204" pitchFamily="34" charset="-122"/>
                <a:ea typeface="微软雅黑" panose="020B0503020204020204" pitchFamily="34" charset="-122"/>
              </a:rPr>
              <a:t>可以创建一个没有任何具体值的数组</a:t>
            </a:r>
            <a:endParaRPr lang="en-US" altLang="zh-CN" sz="2000" dirty="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1237392" y="4764729"/>
            <a:ext cx="5289739"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import numpy as np</a:t>
            </a:r>
          </a:p>
          <a:p>
            <a:pPr eaLnBrk="0" fontAlgn="ctr" hangingPunct="0">
              <a:spcBef>
                <a:spcPct val="0"/>
              </a:spcBef>
              <a:spcAft>
                <a:spcPct val="0"/>
              </a:spcAft>
            </a:pPr>
            <a:r>
              <a:rPr lang="pt-BR" altLang="zh-CN" sz="2000" noProof="1">
                <a:solidFill>
                  <a:srgbClr val="C678DD"/>
                </a:solidFill>
                <a:latin typeface="Arial Unicode MS"/>
                <a:ea typeface="Menlo"/>
              </a:rPr>
              <a:t>&gt;&gt;&gt; a = [1, 2, 3, 4]   # </a:t>
            </a:r>
            <a:r>
              <a:rPr lang="zh-CN" altLang="en-US" sz="2000" noProof="1">
                <a:solidFill>
                  <a:srgbClr val="C678DD"/>
                </a:solidFill>
                <a:latin typeface="Arial Unicode MS"/>
                <a:ea typeface="Menlo"/>
              </a:rPr>
              <a:t>创建简单的列表</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pt-BR" altLang="zh-CN" sz="2000" noProof="1">
                <a:solidFill>
                  <a:srgbClr val="C678DD"/>
                </a:solidFill>
                <a:latin typeface="Arial Unicode MS"/>
                <a:ea typeface="Menlo"/>
              </a:rPr>
              <a:t>b = np.array(a)    # </a:t>
            </a:r>
            <a:r>
              <a:rPr lang="zh-CN" altLang="en-US" sz="2000" noProof="1">
                <a:solidFill>
                  <a:srgbClr val="C678DD"/>
                </a:solidFill>
                <a:latin typeface="Arial Unicode MS"/>
                <a:ea typeface="Menlo"/>
              </a:rPr>
              <a:t>将列表转换为数组</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pt-BR" altLang="zh-CN" sz="2000" noProof="1">
                <a:solidFill>
                  <a:srgbClr val="C678DD"/>
                </a:solidFill>
                <a:latin typeface="Arial Unicode MS"/>
                <a:ea typeface="Menlo"/>
              </a:rPr>
              <a:t>b</a:t>
            </a:r>
          </a:p>
          <a:p>
            <a:pPr eaLnBrk="0" fontAlgn="ctr" hangingPunct="0">
              <a:spcBef>
                <a:spcPct val="0"/>
              </a:spcBef>
              <a:spcAft>
                <a:spcPct val="0"/>
              </a:spcAft>
            </a:pPr>
            <a:r>
              <a:rPr lang="pt-BR" altLang="zh-CN" sz="2000" noProof="1">
                <a:solidFill>
                  <a:srgbClr val="C678DD"/>
                </a:solidFill>
                <a:latin typeface="Arial Unicode MS"/>
                <a:ea typeface="Menlo"/>
              </a:rPr>
              <a:t>array([1, 2, 3, 4])</a:t>
            </a:r>
            <a:endParaRPr lang="en-US" altLang="zh-CN" sz="2000" noProof="1">
              <a:solidFill>
                <a:srgbClr val="C678DD"/>
              </a:solidFill>
              <a:latin typeface="Arial Unicode MS"/>
              <a:ea typeface="Menlo"/>
            </a:endParaRPr>
          </a:p>
        </p:txBody>
      </p:sp>
      <p:sp>
        <p:nvSpPr>
          <p:cNvPr id="14" name="Rectangle 2"/>
          <p:cNvSpPr>
            <a:spLocks noChangeArrowheads="1"/>
          </p:cNvSpPr>
          <p:nvPr/>
        </p:nvSpPr>
        <p:spPr bwMode="auto">
          <a:xfrm>
            <a:off x="6843744" y="4761435"/>
            <a:ext cx="4514822"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 </a:t>
            </a:r>
            <a:r>
              <a:rPr lang="zh-CN" altLang="en-US" sz="2000" dirty="0">
                <a:solidFill>
                  <a:srgbClr val="C678DD"/>
                </a:solidFill>
                <a:latin typeface="Arial Unicode MS"/>
                <a:ea typeface="Menlo"/>
              </a:rPr>
              <a:t>创建</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行</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列的数值为浮点</a:t>
            </a:r>
            <a:r>
              <a:rPr lang="en-US" altLang="zh-CN" sz="2000" dirty="0">
                <a:solidFill>
                  <a:srgbClr val="C678DD"/>
                </a:solidFill>
                <a:latin typeface="Arial Unicode MS"/>
                <a:ea typeface="Menlo"/>
              </a:rPr>
              <a:t>0</a:t>
            </a:r>
            <a:r>
              <a:rPr lang="zh-CN" altLang="en-US" sz="2000" dirty="0">
                <a:solidFill>
                  <a:srgbClr val="C678DD"/>
                </a:solidFill>
                <a:latin typeface="Arial Unicode MS"/>
                <a:ea typeface="Menlo"/>
              </a:rPr>
              <a:t>的矩阵</a:t>
            </a:r>
            <a:endParaRPr lang="pt-BR"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array_zero = np.zeros([10,10])</a:t>
            </a:r>
          </a:p>
        </p:txBody>
      </p:sp>
      <p:sp>
        <p:nvSpPr>
          <p:cNvPr id="15" name="Rectangle 2"/>
          <p:cNvSpPr>
            <a:spLocks noChangeArrowheads="1"/>
          </p:cNvSpPr>
          <p:nvPr/>
        </p:nvSpPr>
        <p:spPr bwMode="auto">
          <a:xfrm>
            <a:off x="6843744" y="5701945"/>
            <a:ext cx="4514822"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 </a:t>
            </a:r>
            <a:r>
              <a:rPr lang="zh-CN" altLang="en-US" sz="2000" dirty="0">
                <a:solidFill>
                  <a:srgbClr val="C678DD"/>
                </a:solidFill>
                <a:latin typeface="Arial Unicode MS"/>
                <a:ea typeface="Menlo"/>
              </a:rPr>
              <a:t>创建</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行</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列的数值为浮点</a:t>
            </a:r>
            <a:r>
              <a:rPr lang="en-US" altLang="zh-CN" sz="2000" dirty="0">
                <a:solidFill>
                  <a:srgbClr val="C678DD"/>
                </a:solidFill>
                <a:latin typeface="Arial Unicode MS"/>
                <a:ea typeface="Menlo"/>
              </a:rPr>
              <a:t>1</a:t>
            </a:r>
            <a:r>
              <a:rPr lang="zh-CN" altLang="en-US" sz="2000" dirty="0">
                <a:solidFill>
                  <a:srgbClr val="C678DD"/>
                </a:solidFill>
                <a:latin typeface="Arial Unicode MS"/>
                <a:ea typeface="Menlo"/>
              </a:rPr>
              <a:t>的矩阵</a:t>
            </a:r>
            <a:endParaRPr lang="pt-BR"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array_one = np.ones([10,10])</a:t>
            </a:r>
          </a:p>
        </p:txBody>
      </p:sp>
      <p:sp>
        <p:nvSpPr>
          <p:cNvPr id="19" name="矩形 18"/>
          <p:cNvSpPr/>
          <p:nvPr/>
        </p:nvSpPr>
        <p:spPr>
          <a:xfrm>
            <a:off x="741782" y="1370275"/>
            <a:ext cx="2677381"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29" y="1590692"/>
            <a:ext cx="314379" cy="307179"/>
          </a:xfrm>
          <a:prstGeom prst="rect">
            <a:avLst/>
          </a:prstGeom>
        </p:spPr>
      </p:pic>
    </p:spTree>
    <p:extLst>
      <p:ext uri="{BB962C8B-B14F-4D97-AF65-F5344CB8AC3E}">
        <p14:creationId xmlns:p14="http://schemas.microsoft.com/office/powerpoint/2010/main" val="3046280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04844" y="1295729"/>
            <a:ext cx="2677381"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091" y="1516146"/>
            <a:ext cx="314379" cy="307179"/>
          </a:xfrm>
          <a:prstGeom prst="rect">
            <a:avLst/>
          </a:prstGeom>
        </p:spPr>
      </p:pic>
      <p:sp>
        <p:nvSpPr>
          <p:cNvPr id="11" name="矩形 10"/>
          <p:cNvSpPr/>
          <p:nvPr/>
        </p:nvSpPr>
        <p:spPr>
          <a:xfrm>
            <a:off x="804844" y="1877491"/>
            <a:ext cx="10394950" cy="3785652"/>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创建随机数组</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cs typeface="+mj-cs"/>
              </a:rPr>
              <a:t>均匀分布</a:t>
            </a:r>
            <a:endParaRPr lang="en-US" altLang="zh-CN" sz="2000" dirty="0">
              <a:latin typeface="微软雅黑" panose="020B0503020204020204" pitchFamily="34" charset="-122"/>
              <a:ea typeface="微软雅黑" panose="020B0503020204020204" pitchFamily="34" charset="-122"/>
              <a:cs typeface="+mj-cs"/>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np.random.rand</a:t>
            </a:r>
            <a:r>
              <a:rPr lang="en-US" altLang="zh-CN" sz="2000" dirty="0">
                <a:latin typeface="微软雅黑" panose="020B0503020204020204" pitchFamily="34" charset="-122"/>
                <a:ea typeface="微软雅黑" panose="020B0503020204020204" pitchFamily="34" charset="-122"/>
                <a:cs typeface="+mj-cs"/>
              </a:rPr>
              <a:t>(10, 10)    </a:t>
            </a:r>
            <a:r>
              <a:rPr lang="zh-CN" altLang="en-US" sz="2000" dirty="0">
                <a:latin typeface="微软雅黑" panose="020B0503020204020204" pitchFamily="34" charset="-122"/>
                <a:ea typeface="微软雅黑" panose="020B0503020204020204" pitchFamily="34" charset="-122"/>
              </a:rPr>
              <a:t>创建指定形状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示例为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的数组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范围在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至</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之间</a:t>
            </a:r>
            <a:r>
              <a:rPr lang="en-US" altLang="zh-CN" sz="2000" dirty="0">
                <a:latin typeface="微软雅黑" panose="020B0503020204020204" pitchFamily="34" charset="-122"/>
                <a:ea typeface="微软雅黑" panose="020B0503020204020204" pitchFamily="34" charset="-122"/>
              </a:rPr>
              <a:t>)</a:t>
            </a: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np.random.uniform</a:t>
            </a:r>
            <a:r>
              <a:rPr lang="en-US" altLang="zh-CN" sz="2000" dirty="0">
                <a:latin typeface="微软雅黑" panose="020B0503020204020204" pitchFamily="34" charset="-122"/>
                <a:ea typeface="微软雅黑" panose="020B0503020204020204" pitchFamily="34" charset="-122"/>
                <a:cs typeface="+mj-cs"/>
              </a:rPr>
              <a:t>(0, 100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创建指定范围内的一个数</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np.random.randint</a:t>
            </a:r>
            <a:r>
              <a:rPr lang="en-US" altLang="zh-CN" sz="2000" dirty="0">
                <a:latin typeface="微软雅黑" panose="020B0503020204020204" pitchFamily="34" charset="-122"/>
                <a:ea typeface="微软雅黑" panose="020B0503020204020204" pitchFamily="34" charset="-122"/>
                <a:cs typeface="+mj-cs"/>
              </a:rPr>
              <a:t>(0, 100)    </a:t>
            </a:r>
            <a:r>
              <a:rPr lang="zh-CN" altLang="en-US" sz="2000" dirty="0">
                <a:latin typeface="微软雅黑" panose="020B0503020204020204" pitchFamily="34" charset="-122"/>
                <a:ea typeface="微软雅黑" panose="020B0503020204020204" pitchFamily="34" charset="-122"/>
              </a:rPr>
              <a:t>创建指定范围内的一个整数</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正态分布</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np.random.normal</a:t>
            </a:r>
            <a:r>
              <a:rPr lang="en-US" altLang="zh-CN" sz="2000" dirty="0">
                <a:latin typeface="微软雅黑" panose="020B0503020204020204" pitchFamily="34" charset="-122"/>
                <a:ea typeface="微软雅黑" panose="020B0503020204020204" pitchFamily="34" charset="-122"/>
                <a:cs typeface="+mj-cs"/>
              </a:rPr>
              <a:t>(1.75, 0.1, (2, 3))     </a:t>
            </a:r>
            <a:r>
              <a:rPr lang="zh-CN" altLang="en-US" sz="2000" dirty="0">
                <a:latin typeface="微软雅黑" panose="020B0503020204020204" pitchFamily="34" charset="-122"/>
                <a:ea typeface="微软雅黑" panose="020B0503020204020204" pitchFamily="34" charset="-122"/>
              </a:rPr>
              <a:t>给定均值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标准差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维度的正态分布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610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17131" y="1370275"/>
            <a:ext cx="2677381"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53" y="1532156"/>
            <a:ext cx="314379" cy="307179"/>
          </a:xfrm>
          <a:prstGeom prst="rect">
            <a:avLst/>
          </a:prstGeom>
        </p:spPr>
      </p:pic>
      <p:sp>
        <p:nvSpPr>
          <p:cNvPr id="11" name="矩形 10"/>
          <p:cNvSpPr/>
          <p:nvPr/>
        </p:nvSpPr>
        <p:spPr>
          <a:xfrm>
            <a:off x="737821" y="1952037"/>
            <a:ext cx="10394950" cy="499624"/>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cs typeface="+mj-cs"/>
              </a:rPr>
              <a:t>查看数组属性的用法</a:t>
            </a:r>
            <a:endParaRPr lang="en-US" altLang="zh-CN" sz="2000" dirty="0">
              <a:latin typeface="微软雅黑" panose="020B0503020204020204" pitchFamily="34" charset="-122"/>
              <a:ea typeface="微软雅黑" panose="020B0503020204020204" pitchFamily="34" charset="-122"/>
              <a:cs typeface="+mj-cs"/>
            </a:endParaRPr>
          </a:p>
        </p:txBody>
      </p:sp>
      <p:graphicFrame>
        <p:nvGraphicFramePr>
          <p:cNvPr id="6" name="表格 5"/>
          <p:cNvGraphicFramePr>
            <a:graphicFrameLocks noGrp="1"/>
          </p:cNvGraphicFramePr>
          <p:nvPr>
            <p:extLst>
              <p:ext uri="{D42A27DB-BD31-4B8C-83A1-F6EECF244321}">
                <p14:modId xmlns:p14="http://schemas.microsoft.com/office/powerpoint/2010/main" val="1757160980"/>
              </p:ext>
            </p:extLst>
          </p:nvPr>
        </p:nvGraphicFramePr>
        <p:xfrm>
          <a:off x="3109002" y="2831902"/>
          <a:ext cx="5149175" cy="1981200"/>
        </p:xfrm>
        <a:graphic>
          <a:graphicData uri="http://schemas.openxmlformats.org/drawingml/2006/table">
            <a:tbl>
              <a:tblPr firstRow="1" bandRow="1">
                <a:tableStyleId>{5C22544A-7EE6-4342-B048-85BDC9FD1C3A}</a:tableStyleId>
              </a:tblPr>
              <a:tblGrid>
                <a:gridCol w="2091648">
                  <a:extLst>
                    <a:ext uri="{9D8B030D-6E8A-4147-A177-3AD203B41FA5}">
                      <a16:colId xmlns:a16="http://schemas.microsoft.com/office/drawing/2014/main" val="1111937899"/>
                    </a:ext>
                  </a:extLst>
                </a:gridCol>
                <a:gridCol w="3057527">
                  <a:extLst>
                    <a:ext uri="{9D8B030D-6E8A-4147-A177-3AD203B41FA5}">
                      <a16:colId xmlns:a16="http://schemas.microsoft.com/office/drawing/2014/main" val="331544585"/>
                    </a:ext>
                  </a:extLst>
                </a:gridCol>
              </a:tblGrid>
              <a:tr h="370840">
                <a:tc>
                  <a:txBody>
                    <a:bodyPr/>
                    <a:lstStyle/>
                    <a:p>
                      <a:pPr algn="ctr"/>
                      <a:r>
                        <a:rPr lang="zh-CN" altLang="en-US" sz="2000" dirty="0">
                          <a:latin typeface="微软雅黑" panose="020B0503020204020204" pitchFamily="34" charset="-122"/>
                          <a:ea typeface="微软雅黑" panose="020B0503020204020204" pitchFamily="34" charset="-122"/>
                        </a:rPr>
                        <a:t>用法</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414633409"/>
                  </a:ext>
                </a:extLst>
              </a:tr>
              <a:tr h="370840">
                <a:tc>
                  <a:txBody>
                    <a:bodyPr/>
                    <a:lstStyle/>
                    <a:p>
                      <a:pPr algn="ctr"/>
                      <a:r>
                        <a:rPr lang="en-US" altLang="zh-CN" sz="2000" dirty="0" err="1">
                          <a:solidFill>
                            <a:srgbClr val="FF0000"/>
                          </a:solidFill>
                          <a:latin typeface="微软雅黑" panose="020B0503020204020204" pitchFamily="34" charset="-122"/>
                          <a:ea typeface="微软雅黑" panose="020B0503020204020204" pitchFamily="34" charset="-122"/>
                        </a:rPr>
                        <a:t>b.size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数组元素个数</a:t>
                      </a:r>
                    </a:p>
                  </a:txBody>
                  <a:tcPr/>
                </a:tc>
                <a:extLst>
                  <a:ext uri="{0D108BD9-81ED-4DB2-BD59-A6C34878D82A}">
                    <a16:rowId xmlns:a16="http://schemas.microsoft.com/office/drawing/2014/main" val="2961729370"/>
                  </a:ext>
                </a:extLst>
              </a:tr>
              <a:tr h="370840">
                <a:tc>
                  <a:txBody>
                    <a:bodyPr/>
                    <a:lstStyle/>
                    <a:p>
                      <a:pPr algn="ctr"/>
                      <a:r>
                        <a:rPr lang="en-US" altLang="zh-CN" sz="2000" dirty="0" err="1">
                          <a:solidFill>
                            <a:srgbClr val="FF0000"/>
                          </a:solidFill>
                          <a:latin typeface="微软雅黑" panose="020B0503020204020204" pitchFamily="34" charset="-122"/>
                          <a:ea typeface="微软雅黑" panose="020B0503020204020204" pitchFamily="34" charset="-122"/>
                        </a:rPr>
                        <a:t>b.Shape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数组形状</a:t>
                      </a:r>
                    </a:p>
                  </a:txBody>
                  <a:tcPr/>
                </a:tc>
                <a:extLst>
                  <a:ext uri="{0D108BD9-81ED-4DB2-BD59-A6C34878D82A}">
                    <a16:rowId xmlns:a16="http://schemas.microsoft.com/office/drawing/2014/main" val="2278318818"/>
                  </a:ext>
                </a:extLst>
              </a:tr>
              <a:tr h="370840">
                <a:tc>
                  <a:txBody>
                    <a:bodyPr/>
                    <a:lstStyle/>
                    <a:p>
                      <a:pPr algn="ctr"/>
                      <a:r>
                        <a:rPr lang="en-US" altLang="zh-CN" sz="2000" dirty="0" err="1">
                          <a:solidFill>
                            <a:srgbClr val="FF0000"/>
                          </a:solidFill>
                          <a:latin typeface="微软雅黑" panose="020B0503020204020204" pitchFamily="34" charset="-122"/>
                          <a:ea typeface="微软雅黑" panose="020B0503020204020204" pitchFamily="34" charset="-122"/>
                        </a:rPr>
                        <a:t>b.ndim</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数组维度</a:t>
                      </a:r>
                    </a:p>
                  </a:txBody>
                  <a:tcPr/>
                </a:tc>
                <a:extLst>
                  <a:ext uri="{0D108BD9-81ED-4DB2-BD59-A6C34878D82A}">
                    <a16:rowId xmlns:a16="http://schemas.microsoft.com/office/drawing/2014/main" val="419434360"/>
                  </a:ext>
                </a:extLst>
              </a:tr>
              <a:tr h="370840">
                <a:tc>
                  <a:txBody>
                    <a:bodyPr/>
                    <a:lstStyle/>
                    <a:p>
                      <a:pPr algn="ctr"/>
                      <a:r>
                        <a:rPr lang="en-US" altLang="zh-CN" sz="2000" dirty="0" err="1">
                          <a:solidFill>
                            <a:srgbClr val="FF0000"/>
                          </a:solidFill>
                          <a:latin typeface="微软雅黑" panose="020B0503020204020204" pitchFamily="34" charset="-122"/>
                          <a:ea typeface="微软雅黑" panose="020B0503020204020204" pitchFamily="34" charset="-122"/>
                        </a:rPr>
                        <a:t>b.dtype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数组元素类型</a:t>
                      </a:r>
                    </a:p>
                  </a:txBody>
                  <a:tcPr/>
                </a:tc>
                <a:extLst>
                  <a:ext uri="{0D108BD9-81ED-4DB2-BD59-A6C34878D82A}">
                    <a16:rowId xmlns:a16="http://schemas.microsoft.com/office/drawing/2014/main" val="1066535586"/>
                  </a:ext>
                </a:extLst>
              </a:tr>
            </a:tbl>
          </a:graphicData>
        </a:graphic>
      </p:graphicFrame>
    </p:spTree>
    <p:extLst>
      <p:ext uri="{BB962C8B-B14F-4D97-AF65-F5344CB8AC3E}">
        <p14:creationId xmlns:p14="http://schemas.microsoft.com/office/powerpoint/2010/main" val="2296765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22538" y="1370274"/>
            <a:ext cx="3977545" cy="63094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数组和标量之间的运算</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160" y="1532155"/>
            <a:ext cx="314379" cy="307179"/>
          </a:xfrm>
          <a:prstGeom prst="rect">
            <a:avLst/>
          </a:prstGeom>
        </p:spPr>
      </p:pic>
      <p:sp>
        <p:nvSpPr>
          <p:cNvPr id="11" name="矩形 10"/>
          <p:cNvSpPr/>
          <p:nvPr/>
        </p:nvSpPr>
        <p:spPr>
          <a:xfrm>
            <a:off x="695057" y="1979943"/>
            <a:ext cx="10392659" cy="1477328"/>
          </a:xfrm>
          <a:prstGeom prst="rect">
            <a:avLst/>
          </a:prstGeom>
        </p:spPr>
        <p:txBody>
          <a:bodyPr wrap="square">
            <a:spAutoFit/>
          </a:bodyPr>
          <a:lstStyle/>
          <a:p>
            <a:pPr marL="342900" indent="-342900">
              <a:lnSpc>
                <a:spcPct val="15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数组很重要，因为它可以使我们不用编写循环即可对数据执行批量运算。这通常叫做</a:t>
            </a:r>
            <a:r>
              <a:rPr lang="zh-CN" altLang="en-US" sz="2000" dirty="0">
                <a:solidFill>
                  <a:srgbClr val="FF0000"/>
                </a:solidFill>
                <a:latin typeface="微软雅黑" panose="020B0503020204020204" pitchFamily="34" charset="-122"/>
                <a:ea typeface="微软雅黑" panose="020B0503020204020204" pitchFamily="34" charset="-122"/>
              </a:rPr>
              <a:t>矢量化</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vectorization</a:t>
            </a:r>
            <a:r>
              <a:rPr lang="zh-CN" altLang="en-US" sz="2000" dirty="0">
                <a:latin typeface="微软雅黑" panose="020B0503020204020204" pitchFamily="34" charset="-122"/>
                <a:ea typeface="微软雅黑" panose="020B0503020204020204" pitchFamily="34" charset="-122"/>
              </a:rPr>
              <a:t>）。大小相等的数组之间的任何算术运算都会将运算应用到元素级。同样，数组与标量的算术运算也会将那个标量值传播到各个元素</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Rectangle 2"/>
          <p:cNvSpPr>
            <a:spLocks noChangeArrowheads="1"/>
          </p:cNvSpPr>
          <p:nvPr/>
        </p:nvSpPr>
        <p:spPr bwMode="auto">
          <a:xfrm>
            <a:off x="1080204" y="3489807"/>
            <a:ext cx="4988088"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np.array([[1., 2., 3.], [4., 5., 6.]])</a:t>
            </a:r>
          </a:p>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array([[1., 2., 3.],</a:t>
            </a:r>
          </a:p>
          <a:p>
            <a:pPr eaLnBrk="0" fontAlgn="ctr" hangingPunct="0">
              <a:spcBef>
                <a:spcPct val="0"/>
              </a:spcBef>
              <a:spcAft>
                <a:spcPct val="0"/>
              </a:spcAft>
            </a:pPr>
            <a:r>
              <a:rPr lang="en-US" altLang="zh-CN" sz="2000" noProof="1">
                <a:solidFill>
                  <a:srgbClr val="C678DD"/>
                </a:solidFill>
                <a:latin typeface="Arial Unicode MS"/>
                <a:ea typeface="Menlo"/>
              </a:rPr>
              <a:t>       [4., 5., 6.]])</a:t>
            </a:r>
          </a:p>
        </p:txBody>
      </p:sp>
      <p:sp>
        <p:nvSpPr>
          <p:cNvPr id="18" name="Rectangle 2"/>
          <p:cNvSpPr>
            <a:spLocks noChangeArrowheads="1"/>
          </p:cNvSpPr>
          <p:nvPr/>
        </p:nvSpPr>
        <p:spPr bwMode="auto">
          <a:xfrm>
            <a:off x="8907607" y="3489807"/>
            <a:ext cx="218010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arr</a:t>
            </a:r>
          </a:p>
          <a:p>
            <a:pPr eaLnBrk="0" fontAlgn="ctr" hangingPunct="0">
              <a:spcBef>
                <a:spcPct val="0"/>
              </a:spcBef>
              <a:spcAft>
                <a:spcPct val="0"/>
              </a:spcAft>
            </a:pPr>
            <a:r>
              <a:rPr lang="en-US" altLang="zh-CN" sz="2000" noProof="1">
                <a:solidFill>
                  <a:srgbClr val="C678DD"/>
                </a:solidFill>
                <a:latin typeface="Arial Unicode MS"/>
                <a:ea typeface="Menlo"/>
              </a:rPr>
              <a:t>array([[ 1.,  4.,  9.],</a:t>
            </a:r>
          </a:p>
          <a:p>
            <a:pPr eaLnBrk="0" fontAlgn="ctr" hangingPunct="0">
              <a:spcBef>
                <a:spcPct val="0"/>
              </a:spcBef>
              <a:spcAft>
                <a:spcPct val="0"/>
              </a:spcAft>
            </a:pPr>
            <a:r>
              <a:rPr lang="en-US" altLang="zh-CN" sz="2000" noProof="1">
                <a:solidFill>
                  <a:srgbClr val="C678DD"/>
                </a:solidFill>
                <a:latin typeface="Arial Unicode MS"/>
                <a:ea typeface="Menlo"/>
              </a:rPr>
              <a:t>       [16., 25., 36.]])</a:t>
            </a:r>
          </a:p>
        </p:txBody>
      </p:sp>
      <p:sp>
        <p:nvSpPr>
          <p:cNvPr id="19" name="Rectangle 2"/>
          <p:cNvSpPr>
            <a:spLocks noChangeArrowheads="1"/>
          </p:cNvSpPr>
          <p:nvPr/>
        </p:nvSpPr>
        <p:spPr bwMode="auto">
          <a:xfrm>
            <a:off x="1080204" y="4967633"/>
            <a:ext cx="4334760"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1 / arr</a:t>
            </a:r>
          </a:p>
          <a:p>
            <a:pPr eaLnBrk="0" fontAlgn="ctr" hangingPunct="0">
              <a:spcBef>
                <a:spcPct val="0"/>
              </a:spcBef>
              <a:spcAft>
                <a:spcPct val="0"/>
              </a:spcAft>
            </a:pPr>
            <a:r>
              <a:rPr lang="en-US" altLang="zh-CN" sz="2000" noProof="1">
                <a:solidFill>
                  <a:srgbClr val="C678DD"/>
                </a:solidFill>
                <a:latin typeface="Arial Unicode MS"/>
                <a:ea typeface="Menlo"/>
              </a:rPr>
              <a:t>array([[1.        , 0.5    , 0.33333333],</a:t>
            </a:r>
          </a:p>
          <a:p>
            <a:pPr eaLnBrk="0" fontAlgn="ctr" hangingPunct="0">
              <a:spcBef>
                <a:spcPct val="0"/>
              </a:spcBef>
              <a:spcAft>
                <a:spcPct val="0"/>
              </a:spcAft>
            </a:pPr>
            <a:r>
              <a:rPr lang="en-US" altLang="zh-CN" sz="2000" noProof="1">
                <a:solidFill>
                  <a:srgbClr val="C678DD"/>
                </a:solidFill>
                <a:latin typeface="Arial Unicode MS"/>
                <a:ea typeface="Menlo"/>
              </a:rPr>
              <a:t>       [0.25      , 0.2    , 0.16666667]])</a:t>
            </a:r>
          </a:p>
        </p:txBody>
      </p:sp>
      <p:sp>
        <p:nvSpPr>
          <p:cNvPr id="20" name="Rectangle 2"/>
          <p:cNvSpPr>
            <a:spLocks noChangeArrowheads="1"/>
          </p:cNvSpPr>
          <p:nvPr/>
        </p:nvSpPr>
        <p:spPr bwMode="auto">
          <a:xfrm>
            <a:off x="6423612" y="4659856"/>
            <a:ext cx="4967990"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0.5</a:t>
            </a:r>
          </a:p>
          <a:p>
            <a:pPr eaLnBrk="0" fontAlgn="ctr" hangingPunct="0">
              <a:spcBef>
                <a:spcPct val="0"/>
              </a:spcBef>
              <a:spcAft>
                <a:spcPct val="0"/>
              </a:spcAft>
            </a:pPr>
            <a:r>
              <a:rPr lang="en-US" altLang="zh-CN" sz="2000" noProof="1">
                <a:solidFill>
                  <a:srgbClr val="C678DD"/>
                </a:solidFill>
                <a:latin typeface="Arial Unicode MS"/>
                <a:ea typeface="Menlo"/>
              </a:rPr>
              <a:t>array([[1. , 1.41421356, 1.73205081],</a:t>
            </a:r>
          </a:p>
          <a:p>
            <a:pPr eaLnBrk="0" fontAlgn="ctr" hangingPunct="0">
              <a:spcBef>
                <a:spcPct val="0"/>
              </a:spcBef>
              <a:spcAft>
                <a:spcPct val="0"/>
              </a:spcAft>
            </a:pPr>
            <a:r>
              <a:rPr lang="en-US" altLang="zh-CN" sz="2000" noProof="1">
                <a:solidFill>
                  <a:srgbClr val="C678DD"/>
                </a:solidFill>
                <a:latin typeface="Arial Unicode MS"/>
                <a:ea typeface="Menlo"/>
              </a:rPr>
              <a:t>       [2. , 2.23606798, 2.44948974]])</a:t>
            </a:r>
          </a:p>
        </p:txBody>
      </p:sp>
      <p:sp>
        <p:nvSpPr>
          <p:cNvPr id="21" name="Rectangle 2"/>
          <p:cNvSpPr>
            <a:spLocks noChangeArrowheads="1"/>
          </p:cNvSpPr>
          <p:nvPr/>
        </p:nvSpPr>
        <p:spPr bwMode="auto">
          <a:xfrm>
            <a:off x="6489335" y="3489807"/>
            <a:ext cx="199722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arr</a:t>
            </a:r>
          </a:p>
          <a:p>
            <a:pPr eaLnBrk="0" fontAlgn="ctr" hangingPunct="0">
              <a:spcBef>
                <a:spcPct val="0"/>
              </a:spcBef>
              <a:spcAft>
                <a:spcPct val="0"/>
              </a:spcAft>
            </a:pPr>
            <a:r>
              <a:rPr lang="en-US" altLang="zh-CN" sz="2000" noProof="1">
                <a:solidFill>
                  <a:srgbClr val="C678DD"/>
                </a:solidFill>
                <a:latin typeface="Arial Unicode MS"/>
                <a:ea typeface="Menlo"/>
              </a:rPr>
              <a:t>array([[0., 0., 0.],</a:t>
            </a:r>
          </a:p>
          <a:p>
            <a:pPr eaLnBrk="0" fontAlgn="ctr" hangingPunct="0">
              <a:spcBef>
                <a:spcPct val="0"/>
              </a:spcBef>
              <a:spcAft>
                <a:spcPct val="0"/>
              </a:spcAft>
            </a:pPr>
            <a:r>
              <a:rPr lang="en-US" altLang="zh-CN" sz="2000" noProof="1">
                <a:solidFill>
                  <a:srgbClr val="C678DD"/>
                </a:solidFill>
                <a:latin typeface="Arial Unicode MS"/>
                <a:ea typeface="Menlo"/>
              </a:rPr>
              <a:t>       [0., 0., 0.]])</a:t>
            </a:r>
          </a:p>
        </p:txBody>
      </p:sp>
    </p:spTree>
    <p:extLst>
      <p:ext uri="{BB962C8B-B14F-4D97-AF65-F5344CB8AC3E}">
        <p14:creationId xmlns:p14="http://schemas.microsoft.com/office/powerpoint/2010/main" val="3665946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06773" y="1102604"/>
            <a:ext cx="3206020" cy="63094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基本的索引和切片</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94" y="1330985"/>
            <a:ext cx="314379" cy="307179"/>
          </a:xfrm>
          <a:prstGeom prst="rect">
            <a:avLst/>
          </a:prstGeom>
        </p:spPr>
      </p:pic>
      <p:sp>
        <p:nvSpPr>
          <p:cNvPr id="11" name="矩形 10"/>
          <p:cNvSpPr/>
          <p:nvPr/>
        </p:nvSpPr>
        <p:spPr>
          <a:xfrm>
            <a:off x="778209" y="1596995"/>
            <a:ext cx="11051868" cy="2400657"/>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数组的索引是一个内容丰富的主题，因为选取数据子集或的单个元素的方式有很多</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一维数组很简单。从表面上看，它们跟</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列表的功能差不多</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跟列表最重要的区别在于，数组切片是原始数组的视图。这意味着数据不会被复制，视图上的任何修改都会直接反映到源数组上</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将一个标量值赋值给一个切片时，该值会自动传播到整个选区（如下图所示）</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Rectangle 2"/>
          <p:cNvSpPr>
            <a:spLocks noChangeArrowheads="1"/>
          </p:cNvSpPr>
          <p:nvPr/>
        </p:nvSpPr>
        <p:spPr bwMode="auto">
          <a:xfrm>
            <a:off x="449583" y="4121856"/>
            <a:ext cx="4806246" cy="23970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arr = np.arange(10)</a:t>
            </a:r>
          </a:p>
          <a:p>
            <a:pPr eaLnBrk="0" fontAlgn="ctr" hangingPunct="0">
              <a:spcBef>
                <a:spcPct val="0"/>
              </a:spcBef>
              <a:spcAft>
                <a:spcPct val="0"/>
              </a:spcAft>
            </a:pPr>
            <a:r>
              <a:rPr lang="en-US" altLang="zh-CN" noProof="1">
                <a:solidFill>
                  <a:srgbClr val="C678DD"/>
                </a:solidFill>
                <a:latin typeface="Arial Unicode MS"/>
                <a:ea typeface="Menlo"/>
              </a:rPr>
              <a:t>&gt;&gt;&gt; arr</a:t>
            </a:r>
          </a:p>
          <a:p>
            <a:pPr eaLnBrk="0" fontAlgn="ctr" hangingPunct="0">
              <a:spcBef>
                <a:spcPct val="0"/>
              </a:spcBef>
              <a:spcAft>
                <a:spcPct val="0"/>
              </a:spcAft>
            </a:pPr>
            <a:r>
              <a:rPr lang="en-US" altLang="zh-CN" noProof="1">
                <a:solidFill>
                  <a:srgbClr val="C678DD"/>
                </a:solidFill>
                <a:latin typeface="Arial Unicode MS"/>
                <a:ea typeface="Menlo"/>
              </a:rPr>
              <a:t>array([0, 1, 2, 3, 4, 5, 6, 7, 8, 9])</a:t>
            </a:r>
          </a:p>
          <a:p>
            <a:pPr eaLnBrk="0" fontAlgn="ctr" hangingPunct="0">
              <a:spcBef>
                <a:spcPct val="0"/>
              </a:spcBef>
              <a:spcAft>
                <a:spcPct val="0"/>
              </a:spcAft>
            </a:pPr>
            <a:r>
              <a:rPr lang="en-US" altLang="zh-CN" noProof="1">
                <a:solidFill>
                  <a:srgbClr val="C678DD"/>
                </a:solidFill>
                <a:latin typeface="Arial Unicode MS"/>
                <a:ea typeface="Menlo"/>
              </a:rPr>
              <a:t>&gt;&gt;&gt; arr[5]</a:t>
            </a:r>
          </a:p>
          <a:p>
            <a:pPr eaLnBrk="0" fontAlgn="ctr" hangingPunct="0">
              <a:spcBef>
                <a:spcPct val="0"/>
              </a:spcBef>
              <a:spcAft>
                <a:spcPct val="0"/>
              </a:spcAft>
            </a:pPr>
            <a:r>
              <a:rPr lang="en-US" altLang="zh-CN" noProof="1">
                <a:solidFill>
                  <a:srgbClr val="C678DD"/>
                </a:solidFill>
                <a:latin typeface="Arial Unicode MS"/>
                <a:ea typeface="Menlo"/>
              </a:rPr>
              <a:t>5</a:t>
            </a:r>
          </a:p>
          <a:p>
            <a:pPr eaLnBrk="0" fontAlgn="ctr" hangingPunct="0">
              <a:spcBef>
                <a:spcPct val="0"/>
              </a:spcBef>
              <a:spcAft>
                <a:spcPct val="0"/>
              </a:spcAft>
            </a:pPr>
            <a:r>
              <a:rPr lang="en-US" altLang="zh-CN" noProof="1">
                <a:solidFill>
                  <a:srgbClr val="C678DD"/>
                </a:solidFill>
                <a:latin typeface="Arial Unicode MS"/>
                <a:ea typeface="Menlo"/>
              </a:rPr>
              <a:t>&gt;&gt;&gt; arr[5:8]</a:t>
            </a:r>
          </a:p>
          <a:p>
            <a:pPr eaLnBrk="0" fontAlgn="ctr" hangingPunct="0">
              <a:spcBef>
                <a:spcPct val="0"/>
              </a:spcBef>
              <a:spcAft>
                <a:spcPct val="0"/>
              </a:spcAft>
            </a:pPr>
            <a:r>
              <a:rPr lang="en-US" altLang="zh-CN" noProof="1">
                <a:solidFill>
                  <a:srgbClr val="C678DD"/>
                </a:solidFill>
                <a:latin typeface="Arial Unicode MS"/>
                <a:ea typeface="Menlo"/>
              </a:rPr>
              <a:t>array([5, 6, 7])</a:t>
            </a:r>
          </a:p>
          <a:p>
            <a:pPr eaLnBrk="0" fontAlgn="ctr" hangingPunct="0">
              <a:spcBef>
                <a:spcPct val="0"/>
              </a:spcBef>
              <a:spcAft>
                <a:spcPct val="0"/>
              </a:spcAft>
            </a:pPr>
            <a:r>
              <a:rPr lang="en-US" altLang="zh-CN" noProof="1">
                <a:solidFill>
                  <a:srgbClr val="C678DD"/>
                </a:solidFill>
                <a:latin typeface="Arial Unicode MS"/>
                <a:ea typeface="Menlo"/>
              </a:rPr>
              <a:t>&gt;&gt;&gt; arr[5:8] = 12</a:t>
            </a:r>
          </a:p>
        </p:txBody>
      </p:sp>
      <p:sp>
        <p:nvSpPr>
          <p:cNvPr id="13" name="Rectangle 2"/>
          <p:cNvSpPr>
            <a:spLocks noChangeArrowheads="1"/>
          </p:cNvSpPr>
          <p:nvPr/>
        </p:nvSpPr>
        <p:spPr bwMode="auto">
          <a:xfrm>
            <a:off x="5414963" y="3896518"/>
            <a:ext cx="6415114" cy="267407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arr</a:t>
            </a:r>
          </a:p>
          <a:p>
            <a:pPr eaLnBrk="0" fontAlgn="ctr" hangingPunct="0">
              <a:spcBef>
                <a:spcPct val="0"/>
              </a:spcBef>
              <a:spcAft>
                <a:spcPct val="0"/>
              </a:spcAft>
            </a:pPr>
            <a:r>
              <a:rPr lang="en-US" altLang="zh-CN" noProof="1">
                <a:solidFill>
                  <a:srgbClr val="C678DD"/>
                </a:solidFill>
                <a:latin typeface="Arial Unicode MS"/>
                <a:ea typeface="Menlo"/>
              </a:rPr>
              <a:t>array([ 0,  1,  2,  3,  4, 12, 12, 12,  8,  9])</a:t>
            </a:r>
          </a:p>
          <a:p>
            <a:pPr eaLnBrk="0" fontAlgn="ctr" hangingPunct="0">
              <a:spcBef>
                <a:spcPct val="0"/>
              </a:spcBef>
              <a:spcAft>
                <a:spcPct val="0"/>
              </a:spcAft>
            </a:pPr>
            <a:r>
              <a:rPr lang="en-US" altLang="zh-CN" noProof="1">
                <a:solidFill>
                  <a:srgbClr val="C678DD"/>
                </a:solidFill>
                <a:latin typeface="Arial Unicode MS"/>
                <a:ea typeface="Menlo"/>
              </a:rPr>
              <a:t>&gt;&gt;&gt; arr_slice = arr[5:8]</a:t>
            </a:r>
          </a:p>
          <a:p>
            <a:pPr eaLnBrk="0" fontAlgn="ctr" hangingPunct="0">
              <a:spcBef>
                <a:spcPct val="0"/>
              </a:spcBef>
              <a:spcAft>
                <a:spcPct val="0"/>
              </a:spcAft>
            </a:pPr>
            <a:r>
              <a:rPr lang="en-US" altLang="zh-CN" noProof="1">
                <a:solidFill>
                  <a:srgbClr val="C678DD"/>
                </a:solidFill>
                <a:latin typeface="Arial Unicode MS"/>
                <a:ea typeface="Menlo"/>
              </a:rPr>
              <a:t>&gt;&gt;&gt; arr_slice[1] = 12345</a:t>
            </a:r>
          </a:p>
          <a:p>
            <a:pPr eaLnBrk="0" fontAlgn="ctr" hangingPunct="0">
              <a:spcBef>
                <a:spcPct val="0"/>
              </a:spcBef>
              <a:spcAft>
                <a:spcPct val="0"/>
              </a:spcAft>
            </a:pPr>
            <a:r>
              <a:rPr lang="en-US" altLang="zh-CN" noProof="1">
                <a:solidFill>
                  <a:srgbClr val="C678DD"/>
                </a:solidFill>
                <a:latin typeface="Arial Unicode MS"/>
                <a:ea typeface="Menlo"/>
              </a:rPr>
              <a:t>&gt;&gt;&gt; arr</a:t>
            </a:r>
          </a:p>
          <a:p>
            <a:pPr eaLnBrk="0" fontAlgn="ctr" hangingPunct="0">
              <a:spcBef>
                <a:spcPct val="0"/>
              </a:spcBef>
              <a:spcAft>
                <a:spcPct val="0"/>
              </a:spcAft>
            </a:pPr>
            <a:r>
              <a:rPr lang="en-US" altLang="zh-CN" noProof="1">
                <a:solidFill>
                  <a:srgbClr val="C678DD"/>
                </a:solidFill>
                <a:latin typeface="Arial Unicode MS"/>
                <a:ea typeface="Menlo"/>
              </a:rPr>
              <a:t>array([ 0, 1,  2,  3,  4, 12, 12345, 12,  8,  9])</a:t>
            </a:r>
          </a:p>
          <a:p>
            <a:pPr eaLnBrk="0" fontAlgn="ctr" hangingPunct="0">
              <a:spcBef>
                <a:spcPct val="0"/>
              </a:spcBef>
              <a:spcAft>
                <a:spcPct val="0"/>
              </a:spcAft>
            </a:pPr>
            <a:r>
              <a:rPr lang="en-US" altLang="zh-CN" noProof="1">
                <a:solidFill>
                  <a:srgbClr val="C678DD"/>
                </a:solidFill>
                <a:latin typeface="Arial Unicode MS"/>
                <a:ea typeface="Menlo"/>
              </a:rPr>
              <a:t>&gt;&gt;&gt; arr_slice[:] = 64</a:t>
            </a:r>
          </a:p>
          <a:p>
            <a:pPr eaLnBrk="0" fontAlgn="ctr" hangingPunct="0">
              <a:spcBef>
                <a:spcPct val="0"/>
              </a:spcBef>
              <a:spcAft>
                <a:spcPct val="0"/>
              </a:spcAft>
            </a:pPr>
            <a:r>
              <a:rPr lang="en-US" altLang="zh-CN" noProof="1">
                <a:solidFill>
                  <a:srgbClr val="C678DD"/>
                </a:solidFill>
                <a:latin typeface="Arial Unicode MS"/>
                <a:ea typeface="Menlo"/>
              </a:rPr>
              <a:t>&gt;&gt;&gt; arr</a:t>
            </a:r>
          </a:p>
          <a:p>
            <a:pPr eaLnBrk="0" fontAlgn="ctr" hangingPunct="0">
              <a:spcBef>
                <a:spcPct val="0"/>
              </a:spcBef>
              <a:spcAft>
                <a:spcPct val="0"/>
              </a:spcAft>
            </a:pPr>
            <a:r>
              <a:rPr lang="en-US" altLang="zh-CN" noProof="1">
                <a:solidFill>
                  <a:srgbClr val="C678DD"/>
                </a:solidFill>
                <a:latin typeface="Arial Unicode MS"/>
                <a:ea typeface="Menlo"/>
              </a:rPr>
              <a:t>array([ 0,  1,  2,  3,  4, 64, 64, 64,  8,  9])</a:t>
            </a:r>
          </a:p>
        </p:txBody>
      </p:sp>
    </p:spTree>
    <p:extLst>
      <p:ext uri="{BB962C8B-B14F-4D97-AF65-F5344CB8AC3E}">
        <p14:creationId xmlns:p14="http://schemas.microsoft.com/office/powerpoint/2010/main" val="24149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5019172"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及其发展历程</a:t>
            </a:r>
          </a:p>
        </p:txBody>
      </p:sp>
      <p:sp>
        <p:nvSpPr>
          <p:cNvPr id="10" name="圆角矩形 9"/>
          <p:cNvSpPr/>
          <p:nvPr/>
        </p:nvSpPr>
        <p:spPr>
          <a:xfrm>
            <a:off x="4419975" y="1401490"/>
            <a:ext cx="7251925" cy="790466"/>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4594374" y="1462746"/>
            <a:ext cx="693465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Python is a programming language that lets you work quickly </a:t>
            </a:r>
          </a:p>
          <a:p>
            <a:pPr algn="ctr"/>
            <a:r>
              <a:rPr lang="en-US" altLang="zh-CN" dirty="0">
                <a:latin typeface="微软雅黑" panose="020B0503020204020204" pitchFamily="34" charset="-122"/>
                <a:ea typeface="微软雅黑" panose="020B0503020204020204" pitchFamily="34" charset="-122"/>
              </a:rPr>
              <a:t>and integrate systems more effectively.</a:t>
            </a:r>
          </a:p>
        </p:txBody>
      </p:sp>
      <p:sp>
        <p:nvSpPr>
          <p:cNvPr id="13" name="圆角矩形 12"/>
          <p:cNvSpPr/>
          <p:nvPr/>
        </p:nvSpPr>
        <p:spPr>
          <a:xfrm>
            <a:off x="4472284" y="2733597"/>
            <a:ext cx="7251925" cy="790466"/>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4646683" y="2794853"/>
            <a:ext cx="6934651" cy="646331"/>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是一门</a:t>
            </a:r>
            <a:r>
              <a:rPr lang="zh-CN" altLang="en-US" dirty="0">
                <a:solidFill>
                  <a:srgbClr val="00B0F0"/>
                </a:solidFill>
                <a:latin typeface="微软雅黑" panose="020B0503020204020204" pitchFamily="34" charset="-122"/>
                <a:ea typeface="微软雅黑" panose="020B0503020204020204" pitchFamily="34" charset="-122"/>
              </a:rPr>
              <a:t>解释型</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面向对象</a:t>
            </a:r>
            <a:r>
              <a:rPr lang="zh-CN" altLang="en-US" dirty="0">
                <a:latin typeface="微软雅黑" panose="020B0503020204020204" pitchFamily="34" charset="-122"/>
                <a:ea typeface="微软雅黑" panose="020B0503020204020204" pitchFamily="34" charset="-122"/>
              </a:rPr>
              <a:t>的高级编程语言</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是</a:t>
            </a:r>
            <a:r>
              <a:rPr lang="zh-CN" altLang="en-US" dirty="0">
                <a:solidFill>
                  <a:srgbClr val="00B0F0"/>
                </a:solidFill>
                <a:latin typeface="微软雅黑" panose="020B0503020204020204" pitchFamily="34" charset="-122"/>
                <a:ea typeface="微软雅黑" panose="020B0503020204020204" pitchFamily="34" charset="-122"/>
              </a:rPr>
              <a:t>开源免费</a:t>
            </a:r>
            <a:r>
              <a:rPr lang="zh-CN" altLang="en-US" dirty="0">
                <a:latin typeface="微软雅黑" panose="020B0503020204020204" pitchFamily="34" charset="-122"/>
                <a:ea typeface="微软雅黑" panose="020B0503020204020204" pitchFamily="34" charset="-122"/>
              </a:rPr>
              <a:t>的、支持交互式、可跨平台移植的脚本语言</a:t>
            </a:r>
            <a:r>
              <a:rPr lang="en-US" altLang="zh-CN" dirty="0">
                <a:latin typeface="微软雅黑" panose="020B0503020204020204" pitchFamily="34" charset="-122"/>
                <a:ea typeface="微软雅黑" panose="020B0503020204020204" pitchFamily="34" charset="-122"/>
              </a:rPr>
              <a:t>.</a:t>
            </a:r>
          </a:p>
        </p:txBody>
      </p:sp>
      <p:pic>
        <p:nvPicPr>
          <p:cNvPr id="1026" name="Picture 2" descr="âpythonâçå¾çæç´¢ç»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7893"/>
            <a:ext cx="4859338" cy="245348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969493" y="3577418"/>
            <a:ext cx="5114435" cy="511807"/>
          </a:xfrm>
          <a:prstGeom prst="rect">
            <a:avLst/>
          </a:prstGeom>
        </p:spPr>
        <p:txBody>
          <a:bodyPr wrap="square">
            <a:spAutoFit/>
          </a:bodyPr>
          <a:lstStyle/>
          <a:p>
            <a:pPr>
              <a:lnSpc>
                <a:spcPct val="125000"/>
              </a:lnSpc>
            </a:pPr>
            <a:r>
              <a:rPr lang="zh-CN" altLang="en-US" sz="2400" b="1" dirty="0">
                <a:solidFill>
                  <a:srgbClr val="0033CC"/>
                </a:solidFill>
                <a:latin typeface="微软雅黑" panose="020B0503020204020204" pitchFamily="34" charset="-122"/>
                <a:ea typeface="微软雅黑" panose="020B0503020204020204" pitchFamily="34" charset="-122"/>
              </a:rPr>
              <a:t>诞生和发展</a:t>
            </a:r>
            <a:endParaRPr lang="en-US" altLang="zh-CN" sz="2400" b="1" dirty="0">
              <a:solidFill>
                <a:srgbClr val="0033CC"/>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311" y="3593165"/>
            <a:ext cx="498965" cy="498965"/>
          </a:xfrm>
          <a:prstGeom prst="rect">
            <a:avLst/>
          </a:prstGeom>
        </p:spPr>
      </p:pic>
      <p:sp>
        <p:nvSpPr>
          <p:cNvPr id="12" name="矩形 11"/>
          <p:cNvSpPr/>
          <p:nvPr/>
        </p:nvSpPr>
        <p:spPr>
          <a:xfrm>
            <a:off x="886276" y="4004120"/>
            <a:ext cx="10953627" cy="2585323"/>
          </a:xfrm>
          <a:prstGeom prst="rect">
            <a:avLst/>
          </a:prstGeom>
        </p:spPr>
        <p:txBody>
          <a:bodyPr wrap="square">
            <a:spAutoFit/>
          </a:bodyPr>
          <a:lstStyle/>
          <a:p>
            <a:pPr marL="457200" indent="-45720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1991</a:t>
            </a:r>
            <a:r>
              <a:rPr lang="zh-CN" altLang="en-US" dirty="0">
                <a:latin typeface="微软雅黑" panose="020B0503020204020204" pitchFamily="34" charset="-122"/>
                <a:ea typeface="微软雅黑" panose="020B0503020204020204" pitchFamily="34" charset="-122"/>
              </a:rPr>
              <a:t>年，第一个</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编译器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同时也是解释器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诞生。它是用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语言实现的，并能够调用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库</a:t>
            </a:r>
            <a:r>
              <a:rPr lang="en-US" altLang="zh-CN" dirty="0">
                <a:latin typeface="微软雅黑" panose="020B0503020204020204" pitchFamily="34" charset="-122"/>
                <a:ea typeface="微软雅黑" panose="020B0503020204020204" pitchFamily="34" charset="-122"/>
              </a:rPr>
              <a:t>(.so</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。从一出生，</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已经具有了：类，函数，异常处理，包含表和词典在内的核心数据类型，以及模块为基础的拓展系统。</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2000</a:t>
            </a:r>
            <a:r>
              <a:rPr lang="zh-CN" altLang="en-US" dirty="0">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Python 2.0 </a:t>
            </a:r>
            <a:r>
              <a:rPr lang="zh-CN" altLang="en-US" dirty="0">
                <a:latin typeface="微软雅黑" panose="020B0503020204020204" pitchFamily="34" charset="-122"/>
                <a:ea typeface="微软雅黑" panose="020B0503020204020204" pitchFamily="34" charset="-122"/>
              </a:rPr>
              <a:t>由 </a:t>
            </a:r>
            <a:r>
              <a:rPr lang="en-US" altLang="zh-CN" dirty="0" err="1">
                <a:latin typeface="微软雅黑" panose="020B0503020204020204" pitchFamily="34" charset="-122"/>
                <a:ea typeface="微软雅黑" panose="020B0503020204020204" pitchFamily="34" charset="-122"/>
              </a:rPr>
              <a:t>BeOpen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PythonLabs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团队发布，加入内存回收机制，奠定了</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语言框架的基础</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2008</a:t>
            </a:r>
            <a:r>
              <a:rPr lang="zh-CN" altLang="en-US" dirty="0">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Python 3 </a:t>
            </a:r>
            <a:r>
              <a:rPr lang="zh-CN" altLang="en-US" dirty="0">
                <a:latin typeface="微软雅黑" panose="020B0503020204020204" pitchFamily="34" charset="-122"/>
                <a:ea typeface="微软雅黑" panose="020B0503020204020204" pitchFamily="34" charset="-122"/>
              </a:rPr>
              <a:t>在一个意想不到的情况下发布了，对语言进行了彻底的修改，没有向后兼容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2081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561117" y="1189372"/>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基本的索引和切片</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739" y="1334628"/>
            <a:ext cx="314379" cy="307179"/>
          </a:xfrm>
          <a:prstGeom prst="rect">
            <a:avLst/>
          </a:prstGeom>
        </p:spPr>
      </p:pic>
      <p:sp>
        <p:nvSpPr>
          <p:cNvPr id="11" name="矩形 10"/>
          <p:cNvSpPr/>
          <p:nvPr/>
        </p:nvSpPr>
        <p:spPr>
          <a:xfrm>
            <a:off x="717597" y="1780354"/>
            <a:ext cx="10392659" cy="1938992"/>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在二维数组中，各索引位置上的元素不再是标量而是一维数组</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可以对各个元素进行递归访问，但是这样有点麻烦</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还有一种方式是传入一个以逗号隔开的索引列表来选取单个元素</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在多维数组中，如果省略了后面的索引，则返回对象会是一个维度低一点的</a:t>
            </a:r>
            <a:r>
              <a:rPr lang="en-US" altLang="zh-CN" sz="2000" dirty="0" err="1">
                <a:latin typeface="微软雅黑" panose="020B0503020204020204" pitchFamily="34" charset="-122"/>
                <a:ea typeface="微软雅黑" panose="020B0503020204020204" pitchFamily="34" charset="-122"/>
              </a:rPr>
              <a:t>ndarray</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cs typeface="+mj-cs"/>
            </a:endParaRPr>
          </a:p>
        </p:txBody>
      </p:sp>
      <p:sp>
        <p:nvSpPr>
          <p:cNvPr id="9" name="Rectangle 2"/>
          <p:cNvSpPr>
            <a:spLocks noChangeArrowheads="1"/>
          </p:cNvSpPr>
          <p:nvPr/>
        </p:nvSpPr>
        <p:spPr bwMode="auto">
          <a:xfrm>
            <a:off x="1237393" y="3748001"/>
            <a:ext cx="9392507" cy="184307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arr3d = np.array([[[1, 2, 3], [4, 5, 6]], [[7, 8, 9], [10, 11, 12]]])</a:t>
            </a:r>
          </a:p>
          <a:p>
            <a:pPr eaLnBrk="0" fontAlgn="ctr" hangingPunct="0">
              <a:spcBef>
                <a:spcPct val="0"/>
              </a:spcBef>
              <a:spcAft>
                <a:spcPct val="0"/>
              </a:spcAft>
            </a:pPr>
            <a:r>
              <a:rPr lang="en-US" altLang="zh-CN" noProof="1">
                <a:solidFill>
                  <a:srgbClr val="C678DD"/>
                </a:solidFill>
                <a:latin typeface="Arial Unicode MS"/>
                <a:ea typeface="Menlo"/>
              </a:rPr>
              <a:t>&gt;&gt;&gt; arr3d</a:t>
            </a:r>
          </a:p>
          <a:p>
            <a:pPr eaLnBrk="0" fontAlgn="ctr" hangingPunct="0">
              <a:spcBef>
                <a:spcPct val="0"/>
              </a:spcBef>
              <a:spcAft>
                <a:spcPct val="0"/>
              </a:spcAft>
            </a:pPr>
            <a:r>
              <a:rPr lang="en-US" altLang="zh-CN" noProof="1">
                <a:solidFill>
                  <a:srgbClr val="C678DD"/>
                </a:solidFill>
                <a:latin typeface="Arial Unicode MS"/>
                <a:ea typeface="Menlo"/>
              </a:rPr>
              <a:t>array([[[ 1,  2,  3],</a:t>
            </a:r>
          </a:p>
          <a:p>
            <a:pPr eaLnBrk="0" fontAlgn="ctr" hangingPunct="0">
              <a:spcBef>
                <a:spcPct val="0"/>
              </a:spcBef>
              <a:spcAft>
                <a:spcPct val="0"/>
              </a:spcAft>
            </a:pPr>
            <a:r>
              <a:rPr lang="en-US" altLang="zh-CN" noProof="1">
                <a:solidFill>
                  <a:srgbClr val="C678DD"/>
                </a:solidFill>
                <a:latin typeface="Arial Unicode MS"/>
                <a:ea typeface="Menlo"/>
              </a:rPr>
              <a:t>        [ 4,  5,  6]],</a:t>
            </a:r>
          </a:p>
          <a:p>
            <a:pPr eaLnBrk="0" fontAlgn="ctr" hangingPunct="0">
              <a:spcBef>
                <a:spcPct val="0"/>
              </a:spcBef>
              <a:spcAft>
                <a:spcPct val="0"/>
              </a:spcAft>
            </a:pPr>
            <a:r>
              <a:rPr lang="en-US" altLang="zh-CN" noProof="1">
                <a:solidFill>
                  <a:srgbClr val="C678DD"/>
                </a:solidFill>
                <a:latin typeface="Arial Unicode MS"/>
                <a:ea typeface="Menlo"/>
              </a:rPr>
              <a:t>       [[ 7,  8,  9],</a:t>
            </a:r>
          </a:p>
          <a:p>
            <a:pPr eaLnBrk="0" fontAlgn="ctr" hangingPunct="0">
              <a:spcBef>
                <a:spcPct val="0"/>
              </a:spcBef>
              <a:spcAft>
                <a:spcPct val="0"/>
              </a:spcAft>
            </a:pPr>
            <a:r>
              <a:rPr lang="en-US" altLang="zh-CN" noProof="1">
                <a:solidFill>
                  <a:srgbClr val="C678DD"/>
                </a:solidFill>
                <a:latin typeface="Arial Unicode MS"/>
                <a:ea typeface="Menlo"/>
              </a:rPr>
              <a:t>        [10, 11, 12]]])</a:t>
            </a:r>
          </a:p>
        </p:txBody>
      </p:sp>
      <p:sp>
        <p:nvSpPr>
          <p:cNvPr id="12" name="Rectangle 2"/>
          <p:cNvSpPr>
            <a:spLocks noChangeArrowheads="1"/>
          </p:cNvSpPr>
          <p:nvPr/>
        </p:nvSpPr>
        <p:spPr bwMode="auto">
          <a:xfrm>
            <a:off x="1237393" y="5595720"/>
            <a:ext cx="2624995" cy="101207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arr3d[0]</a:t>
            </a:r>
          </a:p>
          <a:p>
            <a:pPr eaLnBrk="0" fontAlgn="ctr" hangingPunct="0">
              <a:spcBef>
                <a:spcPct val="0"/>
              </a:spcBef>
              <a:spcAft>
                <a:spcPct val="0"/>
              </a:spcAft>
            </a:pPr>
            <a:r>
              <a:rPr lang="en-US" altLang="zh-CN" noProof="1">
                <a:solidFill>
                  <a:srgbClr val="C678DD"/>
                </a:solidFill>
                <a:latin typeface="Arial Unicode MS"/>
                <a:ea typeface="Menlo"/>
              </a:rPr>
              <a:t>array([[1, 2, 3],</a:t>
            </a:r>
          </a:p>
          <a:p>
            <a:pPr eaLnBrk="0" fontAlgn="ctr" hangingPunct="0">
              <a:spcBef>
                <a:spcPct val="0"/>
              </a:spcBef>
              <a:spcAft>
                <a:spcPct val="0"/>
              </a:spcAft>
            </a:pPr>
            <a:r>
              <a:rPr lang="en-US" altLang="zh-CN" noProof="1">
                <a:solidFill>
                  <a:srgbClr val="C678DD"/>
                </a:solidFill>
                <a:latin typeface="Arial Unicode MS"/>
                <a:ea typeface="Menlo"/>
              </a:rPr>
              <a:t>       [4, 5, 6]])</a:t>
            </a:r>
          </a:p>
        </p:txBody>
      </p:sp>
      <p:sp>
        <p:nvSpPr>
          <p:cNvPr id="13" name="Rectangle 2"/>
          <p:cNvSpPr>
            <a:spLocks noChangeArrowheads="1"/>
          </p:cNvSpPr>
          <p:nvPr/>
        </p:nvSpPr>
        <p:spPr bwMode="auto">
          <a:xfrm>
            <a:off x="4325220" y="5688101"/>
            <a:ext cx="2405491"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arr3d[0][1]</a:t>
            </a:r>
          </a:p>
          <a:p>
            <a:pPr eaLnBrk="0" fontAlgn="ctr" hangingPunct="0">
              <a:spcBef>
                <a:spcPct val="0"/>
              </a:spcBef>
              <a:spcAft>
                <a:spcPct val="0"/>
              </a:spcAft>
            </a:pPr>
            <a:r>
              <a:rPr lang="en-US" altLang="zh-CN" sz="2000" noProof="1">
                <a:solidFill>
                  <a:srgbClr val="C678DD"/>
                </a:solidFill>
                <a:latin typeface="Arial Unicode MS"/>
                <a:ea typeface="Menlo"/>
              </a:rPr>
              <a:t>array([4, 5, 6])</a:t>
            </a:r>
          </a:p>
        </p:txBody>
      </p:sp>
      <p:sp>
        <p:nvSpPr>
          <p:cNvPr id="14" name="Rectangle 2"/>
          <p:cNvSpPr>
            <a:spLocks noChangeArrowheads="1"/>
          </p:cNvSpPr>
          <p:nvPr/>
        </p:nvSpPr>
        <p:spPr bwMode="auto">
          <a:xfrm>
            <a:off x="7193544" y="5729666"/>
            <a:ext cx="2405491" cy="73508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arr3d[0, 1]</a:t>
            </a:r>
          </a:p>
          <a:p>
            <a:pPr eaLnBrk="0" fontAlgn="ctr" hangingPunct="0">
              <a:spcBef>
                <a:spcPct val="0"/>
              </a:spcBef>
              <a:spcAft>
                <a:spcPct val="0"/>
              </a:spcAft>
            </a:pPr>
            <a:r>
              <a:rPr lang="en-US" altLang="zh-CN" noProof="1">
                <a:solidFill>
                  <a:srgbClr val="C678DD"/>
                </a:solidFill>
                <a:latin typeface="Arial Unicode MS"/>
                <a:ea typeface="Menlo"/>
              </a:rPr>
              <a:t>array([4, 5, 6])</a:t>
            </a:r>
          </a:p>
        </p:txBody>
      </p:sp>
    </p:spTree>
    <p:extLst>
      <p:ext uri="{BB962C8B-B14F-4D97-AF65-F5344CB8AC3E}">
        <p14:creationId xmlns:p14="http://schemas.microsoft.com/office/powerpoint/2010/main" val="2008400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01365"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数学和统计方法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987" y="1538471"/>
            <a:ext cx="314379" cy="307179"/>
          </a:xfrm>
          <a:prstGeom prst="rect">
            <a:avLst/>
          </a:prstGeom>
        </p:spPr>
      </p:pic>
      <p:sp>
        <p:nvSpPr>
          <p:cNvPr id="11" name="矩形 10"/>
          <p:cNvSpPr/>
          <p:nvPr/>
        </p:nvSpPr>
        <p:spPr>
          <a:xfrm>
            <a:off x="775844" y="1951060"/>
            <a:ext cx="11300542" cy="1477328"/>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可以通过数组上的一组数学函数对整个数组或某个轴向的数据进行统计计算</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en-US" altLang="zh-CN" sz="2000" dirty="0">
                <a:latin typeface="微软雅黑" panose="020B0503020204020204" pitchFamily="34" charset="-122"/>
                <a:ea typeface="微软雅黑" panose="020B0503020204020204" pitchFamily="34" charset="-122"/>
              </a:rPr>
              <a:t>sum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mean</a:t>
            </a:r>
            <a:r>
              <a:rPr lang="zh-CN" altLang="en-US" sz="2000" dirty="0">
                <a:latin typeface="微软雅黑" panose="020B0503020204020204" pitchFamily="34" charset="-122"/>
                <a:ea typeface="微软雅黑" panose="020B0503020204020204" pitchFamily="34" charset="-122"/>
              </a:rPr>
              <a:t>以及标准差</a:t>
            </a:r>
            <a:r>
              <a:rPr lang="en-US" altLang="zh-CN" sz="2000" dirty="0" err="1">
                <a:latin typeface="微软雅黑" panose="020B0503020204020204" pitchFamily="34" charset="-122"/>
                <a:ea typeface="微软雅黑" panose="020B0503020204020204" pitchFamily="34" charset="-122"/>
              </a:rPr>
              <a:t>std</a:t>
            </a:r>
            <a:r>
              <a:rPr lang="zh-CN" altLang="en-US" sz="2000" dirty="0">
                <a:latin typeface="微软雅黑" panose="020B0503020204020204" pitchFamily="34" charset="-122"/>
                <a:ea typeface="微软雅黑" panose="020B0503020204020204" pitchFamily="34" charset="-122"/>
              </a:rPr>
              <a:t>等聚合计算既可以当做数组的实例方法调用，也可以当做顶级</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函数使用</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2286976" y="3722865"/>
            <a:ext cx="7370397"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np.random.randn(5, 4)  # </a:t>
            </a:r>
            <a:r>
              <a:rPr lang="zh-CN" altLang="en-US" sz="2000" noProof="1">
                <a:solidFill>
                  <a:srgbClr val="C678DD"/>
                </a:solidFill>
                <a:latin typeface="Arial Unicode MS"/>
                <a:ea typeface="Menlo"/>
              </a:rPr>
              <a:t>正态分布的数据</a:t>
            </a:r>
          </a:p>
          <a:p>
            <a:pPr eaLnBrk="0" fontAlgn="ctr" hangingPunct="0">
              <a:spcBef>
                <a:spcPct val="0"/>
              </a:spcBef>
              <a:spcAft>
                <a:spcPct val="0"/>
              </a:spcAft>
            </a:pPr>
            <a:r>
              <a:rPr lang="en-US" altLang="zh-CN" sz="2000" noProof="1">
                <a:solidFill>
                  <a:srgbClr val="C678DD"/>
                </a:solidFill>
                <a:latin typeface="Arial Unicode MS"/>
                <a:ea typeface="Menlo"/>
              </a:rPr>
              <a:t>&gt;&gt;&gt; arr.mean()</a:t>
            </a:r>
          </a:p>
          <a:p>
            <a:pPr eaLnBrk="0" fontAlgn="ctr" hangingPunct="0">
              <a:spcBef>
                <a:spcPct val="0"/>
              </a:spcBef>
              <a:spcAft>
                <a:spcPct val="0"/>
              </a:spcAft>
            </a:pPr>
            <a:r>
              <a:rPr lang="en-US" altLang="zh-CN" sz="2000" noProof="1">
                <a:solidFill>
                  <a:srgbClr val="C678DD"/>
                </a:solidFill>
                <a:latin typeface="Arial Unicode MS"/>
                <a:ea typeface="Menlo"/>
              </a:rPr>
              <a:t>-0.022341797127577216</a:t>
            </a:r>
          </a:p>
          <a:p>
            <a:pPr eaLnBrk="0" fontAlgn="ctr" hangingPunct="0">
              <a:spcBef>
                <a:spcPct val="0"/>
              </a:spcBef>
              <a:spcAft>
                <a:spcPct val="0"/>
              </a:spcAft>
            </a:pPr>
            <a:r>
              <a:rPr lang="en-US" altLang="zh-CN" sz="2000" noProof="1">
                <a:solidFill>
                  <a:srgbClr val="C678DD"/>
                </a:solidFill>
                <a:latin typeface="Arial Unicode MS"/>
                <a:ea typeface="Menlo"/>
              </a:rPr>
              <a:t>&gt;&gt;&gt; np.mean(arr)</a:t>
            </a:r>
          </a:p>
          <a:p>
            <a:pPr eaLnBrk="0" fontAlgn="ctr" hangingPunct="0">
              <a:spcBef>
                <a:spcPct val="0"/>
              </a:spcBef>
              <a:spcAft>
                <a:spcPct val="0"/>
              </a:spcAft>
            </a:pPr>
            <a:r>
              <a:rPr lang="en-US" altLang="zh-CN" sz="2000" noProof="1">
                <a:solidFill>
                  <a:srgbClr val="C678DD"/>
                </a:solidFill>
                <a:latin typeface="Arial Unicode MS"/>
                <a:ea typeface="Menlo"/>
              </a:rPr>
              <a:t>-0.022341797127577216</a:t>
            </a:r>
          </a:p>
          <a:p>
            <a:pPr eaLnBrk="0" fontAlgn="ctr" hangingPunct="0">
              <a:spcBef>
                <a:spcPct val="0"/>
              </a:spcBef>
              <a:spcAft>
                <a:spcPct val="0"/>
              </a:spcAft>
            </a:pPr>
            <a:r>
              <a:rPr lang="en-US" altLang="zh-CN" sz="2000" noProof="1">
                <a:solidFill>
                  <a:srgbClr val="C678DD"/>
                </a:solidFill>
                <a:latin typeface="Arial Unicode MS"/>
                <a:ea typeface="Menlo"/>
              </a:rPr>
              <a:t>&gt;&gt;&gt; arr.sum()</a:t>
            </a:r>
          </a:p>
          <a:p>
            <a:pPr eaLnBrk="0" fontAlgn="ctr" hangingPunct="0">
              <a:spcBef>
                <a:spcPct val="0"/>
              </a:spcBef>
              <a:spcAft>
                <a:spcPct val="0"/>
              </a:spcAft>
            </a:pPr>
            <a:r>
              <a:rPr lang="en-US" altLang="zh-CN" sz="2000" noProof="1">
                <a:solidFill>
                  <a:srgbClr val="C678DD"/>
                </a:solidFill>
                <a:latin typeface="Arial Unicode MS"/>
                <a:ea typeface="Menlo"/>
              </a:rPr>
              <a:t>-0.44683594255154435</a:t>
            </a:r>
          </a:p>
        </p:txBody>
      </p:sp>
    </p:spTree>
    <p:extLst>
      <p:ext uri="{BB962C8B-B14F-4D97-AF65-F5344CB8AC3E}">
        <p14:creationId xmlns:p14="http://schemas.microsoft.com/office/powerpoint/2010/main" val="483974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01365" y="1364252"/>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数学和统计方法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987" y="1526133"/>
            <a:ext cx="314379" cy="307179"/>
          </a:xfrm>
          <a:prstGeom prst="rect">
            <a:avLst/>
          </a:prstGeom>
        </p:spPr>
      </p:pic>
      <p:sp>
        <p:nvSpPr>
          <p:cNvPr id="11" name="矩形 10"/>
          <p:cNvSpPr/>
          <p:nvPr/>
        </p:nvSpPr>
        <p:spPr>
          <a:xfrm>
            <a:off x="756052" y="2038762"/>
            <a:ext cx="10392659" cy="961289"/>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mean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sum </a:t>
            </a:r>
            <a:r>
              <a:rPr lang="zh-CN" altLang="en-US" sz="2000" dirty="0">
                <a:latin typeface="微软雅黑" panose="020B0503020204020204" pitchFamily="34" charset="-122"/>
                <a:ea typeface="微软雅黑" panose="020B0503020204020204" pitchFamily="34" charset="-122"/>
              </a:rPr>
              <a:t>这类的函数可以接受一个 </a:t>
            </a:r>
            <a:r>
              <a:rPr lang="en-US" altLang="zh-CN" sz="2000" dirty="0">
                <a:latin typeface="微软雅黑" panose="020B0503020204020204" pitchFamily="34" charset="-122"/>
                <a:ea typeface="微软雅黑" panose="020B0503020204020204" pitchFamily="34" charset="-122"/>
              </a:rPr>
              <a:t>axis </a:t>
            </a:r>
            <a:r>
              <a:rPr lang="zh-CN" altLang="en-US" sz="2000" dirty="0">
                <a:latin typeface="微软雅黑" panose="020B0503020204020204" pitchFamily="34" charset="-122"/>
                <a:ea typeface="微软雅黑" panose="020B0503020204020204" pitchFamily="34" charset="-122"/>
              </a:rPr>
              <a:t>参数（用于计算该轴向上的统计值），最终结果是一个少一维的数组</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2061894" y="3092799"/>
            <a:ext cx="8429275"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arr.mean(axis=1)</a:t>
            </a:r>
          </a:p>
          <a:p>
            <a:pPr eaLnBrk="0" fontAlgn="ctr" hangingPunct="0">
              <a:spcBef>
                <a:spcPct val="0"/>
              </a:spcBef>
              <a:spcAft>
                <a:spcPct val="0"/>
              </a:spcAft>
            </a:pPr>
            <a:r>
              <a:rPr lang="en-US" altLang="zh-CN" sz="2000" noProof="1">
                <a:solidFill>
                  <a:srgbClr val="C678DD"/>
                </a:solidFill>
                <a:latin typeface="Arial Unicode MS"/>
                <a:ea typeface="Menlo"/>
              </a:rPr>
              <a:t>array([-0.11320162, -0.032351  , -0.24522299,  0.13275031,  0.14631631])</a:t>
            </a:r>
          </a:p>
          <a:p>
            <a:pPr eaLnBrk="0" fontAlgn="ctr" hangingPunct="0">
              <a:spcBef>
                <a:spcPct val="0"/>
              </a:spcBef>
              <a:spcAft>
                <a:spcPct val="0"/>
              </a:spcAft>
            </a:pPr>
            <a:r>
              <a:rPr lang="en-US" altLang="zh-CN" sz="2000" noProof="1">
                <a:solidFill>
                  <a:srgbClr val="C678DD"/>
                </a:solidFill>
                <a:latin typeface="Arial Unicode MS"/>
                <a:ea typeface="Menlo"/>
              </a:rPr>
              <a:t>&gt;&gt;&gt; arr.sum(0)</a:t>
            </a:r>
          </a:p>
          <a:p>
            <a:pPr eaLnBrk="0" fontAlgn="ctr" hangingPunct="0">
              <a:spcBef>
                <a:spcPct val="0"/>
              </a:spcBef>
              <a:spcAft>
                <a:spcPct val="0"/>
              </a:spcAft>
            </a:pPr>
            <a:r>
              <a:rPr lang="en-US" altLang="zh-CN" sz="2000" noProof="1">
                <a:solidFill>
                  <a:srgbClr val="C678DD"/>
                </a:solidFill>
                <a:latin typeface="Arial Unicode MS"/>
                <a:ea typeface="Menlo"/>
              </a:rPr>
              <a:t>array([-1.71093252,  3.4431099 , -1.78081725, -0.39819607])</a:t>
            </a:r>
          </a:p>
        </p:txBody>
      </p:sp>
    </p:spTree>
    <p:extLst>
      <p:ext uri="{BB962C8B-B14F-4D97-AF65-F5344CB8AC3E}">
        <p14:creationId xmlns:p14="http://schemas.microsoft.com/office/powerpoint/2010/main" val="1610380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17131"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数学和统计方法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53" y="1538471"/>
            <a:ext cx="314379" cy="307179"/>
          </a:xfrm>
          <a:prstGeom prst="rect">
            <a:avLst/>
          </a:prstGeom>
        </p:spPr>
      </p:pic>
      <p:sp>
        <p:nvSpPr>
          <p:cNvPr id="11" name="矩形 10"/>
          <p:cNvSpPr/>
          <p:nvPr/>
        </p:nvSpPr>
        <p:spPr>
          <a:xfrm>
            <a:off x="717130" y="1955122"/>
            <a:ext cx="11327725" cy="55399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其他如 </a:t>
            </a:r>
            <a:r>
              <a:rPr lang="en-US" altLang="zh-CN" sz="2000" dirty="0" err="1">
                <a:latin typeface="微软雅黑" panose="020B0503020204020204" pitchFamily="34" charset="-122"/>
                <a:ea typeface="微软雅黑" panose="020B0503020204020204" pitchFamily="34" charset="-122"/>
              </a:rPr>
              <a:t>cumsum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err="1">
                <a:latin typeface="微软雅黑" panose="020B0503020204020204" pitchFamily="34" charset="-122"/>
                <a:ea typeface="微软雅黑" panose="020B0503020204020204" pitchFamily="34" charset="-122"/>
              </a:rPr>
              <a:t>cumprod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之类的方法则不聚合，而是产生一个由中间结果组成的数组</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2143679" y="2731072"/>
            <a:ext cx="7267844"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np.array([[0, 1 ,2], [3, 4, 5], [6, 7, 8]])</a:t>
            </a:r>
          </a:p>
          <a:p>
            <a:pPr eaLnBrk="0" fontAlgn="ctr" hangingPunct="0">
              <a:spcBef>
                <a:spcPct val="0"/>
              </a:spcBef>
              <a:spcAft>
                <a:spcPct val="0"/>
              </a:spcAft>
            </a:pPr>
            <a:r>
              <a:rPr lang="en-US" altLang="zh-CN" sz="2000" noProof="1">
                <a:solidFill>
                  <a:srgbClr val="C678DD"/>
                </a:solidFill>
                <a:latin typeface="Arial Unicode MS"/>
                <a:ea typeface="Menlo"/>
              </a:rPr>
              <a:t>&gt;&gt;&gt; arr.cumsum(0)</a:t>
            </a:r>
          </a:p>
          <a:p>
            <a:pPr eaLnBrk="0" fontAlgn="ctr" hangingPunct="0">
              <a:spcBef>
                <a:spcPct val="0"/>
              </a:spcBef>
              <a:spcAft>
                <a:spcPct val="0"/>
              </a:spcAft>
            </a:pPr>
            <a:r>
              <a:rPr lang="en-US" altLang="zh-CN" sz="2000" noProof="1">
                <a:solidFill>
                  <a:srgbClr val="C678DD"/>
                </a:solidFill>
                <a:latin typeface="Arial Unicode MS"/>
                <a:ea typeface="Menlo"/>
              </a:rPr>
              <a:t>array([[ 0,  1,  2],</a:t>
            </a:r>
          </a:p>
          <a:p>
            <a:pPr eaLnBrk="0" fontAlgn="ctr" hangingPunct="0">
              <a:spcBef>
                <a:spcPct val="0"/>
              </a:spcBef>
              <a:spcAft>
                <a:spcPct val="0"/>
              </a:spcAft>
            </a:pPr>
            <a:r>
              <a:rPr lang="en-US" altLang="zh-CN" sz="2000" noProof="1">
                <a:solidFill>
                  <a:srgbClr val="C678DD"/>
                </a:solidFill>
                <a:latin typeface="Arial Unicode MS"/>
                <a:ea typeface="Menlo"/>
              </a:rPr>
              <a:t>       [ 3,  5,  7],</a:t>
            </a:r>
          </a:p>
          <a:p>
            <a:pPr eaLnBrk="0" fontAlgn="ctr" hangingPunct="0">
              <a:spcBef>
                <a:spcPct val="0"/>
              </a:spcBef>
              <a:spcAft>
                <a:spcPct val="0"/>
              </a:spcAft>
            </a:pPr>
            <a:r>
              <a:rPr lang="en-US" altLang="zh-CN" sz="2000" noProof="1">
                <a:solidFill>
                  <a:srgbClr val="C678DD"/>
                </a:solidFill>
                <a:latin typeface="Arial Unicode MS"/>
                <a:ea typeface="Menlo"/>
              </a:rPr>
              <a:t>       [ 9, 12, 15]], dtype=int32)</a:t>
            </a:r>
          </a:p>
          <a:p>
            <a:pPr eaLnBrk="0" fontAlgn="ctr" hangingPunct="0">
              <a:spcBef>
                <a:spcPct val="0"/>
              </a:spcBef>
              <a:spcAft>
                <a:spcPct val="0"/>
              </a:spcAft>
            </a:pPr>
            <a:r>
              <a:rPr lang="en-US" altLang="zh-CN" sz="2000" noProof="1">
                <a:solidFill>
                  <a:srgbClr val="C678DD"/>
                </a:solidFill>
                <a:latin typeface="Arial Unicode MS"/>
                <a:ea typeface="Menlo"/>
              </a:rPr>
              <a:t>&gt;&gt;&gt; arr.cumprod(1)</a:t>
            </a:r>
          </a:p>
          <a:p>
            <a:pPr eaLnBrk="0" fontAlgn="ctr" hangingPunct="0">
              <a:spcBef>
                <a:spcPct val="0"/>
              </a:spcBef>
              <a:spcAft>
                <a:spcPct val="0"/>
              </a:spcAft>
            </a:pPr>
            <a:r>
              <a:rPr lang="en-US" altLang="zh-CN" sz="2000" noProof="1">
                <a:solidFill>
                  <a:srgbClr val="C678DD"/>
                </a:solidFill>
                <a:latin typeface="Arial Unicode MS"/>
                <a:ea typeface="Menlo"/>
              </a:rPr>
              <a:t>array([[  0,   0,   0],</a:t>
            </a:r>
          </a:p>
          <a:p>
            <a:pPr eaLnBrk="0" fontAlgn="ctr" hangingPunct="0">
              <a:spcBef>
                <a:spcPct val="0"/>
              </a:spcBef>
              <a:spcAft>
                <a:spcPct val="0"/>
              </a:spcAft>
            </a:pPr>
            <a:r>
              <a:rPr lang="en-US" altLang="zh-CN" sz="2000" noProof="1">
                <a:solidFill>
                  <a:srgbClr val="C678DD"/>
                </a:solidFill>
                <a:latin typeface="Arial Unicode MS"/>
                <a:ea typeface="Menlo"/>
              </a:rPr>
              <a:t>       [  3,  12,  60],</a:t>
            </a:r>
          </a:p>
          <a:p>
            <a:pPr eaLnBrk="0" fontAlgn="ctr" hangingPunct="0">
              <a:spcBef>
                <a:spcPct val="0"/>
              </a:spcBef>
              <a:spcAft>
                <a:spcPct val="0"/>
              </a:spcAft>
            </a:pPr>
            <a:r>
              <a:rPr lang="en-US" altLang="zh-CN" sz="2000" noProof="1">
                <a:solidFill>
                  <a:srgbClr val="C678DD"/>
                </a:solidFill>
                <a:latin typeface="Arial Unicode MS"/>
                <a:ea typeface="Menlo"/>
              </a:rPr>
              <a:t>       [  6,  42, 336]], dtype=int32)</a:t>
            </a:r>
          </a:p>
        </p:txBody>
      </p:sp>
    </p:spTree>
    <p:extLst>
      <p:ext uri="{BB962C8B-B14F-4D97-AF65-F5344CB8AC3E}">
        <p14:creationId xmlns:p14="http://schemas.microsoft.com/office/powerpoint/2010/main" val="3384628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22537" y="1389468"/>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数学和统计方法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159" y="1551349"/>
            <a:ext cx="314379" cy="307179"/>
          </a:xfrm>
          <a:prstGeom prst="rect">
            <a:avLst/>
          </a:prstGeom>
        </p:spPr>
      </p:pic>
      <p:sp>
        <p:nvSpPr>
          <p:cNvPr id="11" name="矩形 10"/>
          <p:cNvSpPr/>
          <p:nvPr/>
        </p:nvSpPr>
        <p:spPr>
          <a:xfrm>
            <a:off x="796424" y="1976579"/>
            <a:ext cx="10392659" cy="45890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b="1" dirty="0">
                <a:latin typeface="微软雅黑" panose="020B0503020204020204" pitchFamily="34" charset="-122"/>
                <a:ea typeface="微软雅黑" panose="020B0503020204020204" pitchFamily="34" charset="-122"/>
              </a:rPr>
              <a:t>基本数组统计方法如下</a:t>
            </a:r>
            <a:endParaRPr lang="en-US" altLang="zh-CN"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91904694"/>
              </p:ext>
            </p:extLst>
          </p:nvPr>
        </p:nvGraphicFramePr>
        <p:xfrm>
          <a:off x="1562583" y="2636288"/>
          <a:ext cx="9096386" cy="2961640"/>
        </p:xfrm>
        <a:graphic>
          <a:graphicData uri="http://schemas.openxmlformats.org/drawingml/2006/table">
            <a:tbl>
              <a:tblPr firstRow="1" bandRow="1">
                <a:tableStyleId>{5C22544A-7EE6-4342-B048-85BDC9FD1C3A}</a:tableStyleId>
              </a:tblPr>
              <a:tblGrid>
                <a:gridCol w="2395548">
                  <a:extLst>
                    <a:ext uri="{9D8B030D-6E8A-4147-A177-3AD203B41FA5}">
                      <a16:colId xmlns:a16="http://schemas.microsoft.com/office/drawing/2014/main" val="4140610347"/>
                    </a:ext>
                  </a:extLst>
                </a:gridCol>
                <a:gridCol w="6700838">
                  <a:extLst>
                    <a:ext uri="{9D8B030D-6E8A-4147-A177-3AD203B41FA5}">
                      <a16:colId xmlns:a16="http://schemas.microsoft.com/office/drawing/2014/main" val="1594177153"/>
                    </a:ext>
                  </a:extLst>
                </a:gridCol>
              </a:tblGrid>
              <a:tr h="0">
                <a:tc>
                  <a:txBody>
                    <a:bodyPr/>
                    <a:lstStyle/>
                    <a:p>
                      <a:pPr algn="ctr"/>
                      <a:r>
                        <a:rPr lang="zh-CN" altLang="en-US" dirty="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750048357"/>
                  </a:ext>
                </a:extLst>
              </a:tr>
              <a:tr h="370840">
                <a:tc>
                  <a:txBody>
                    <a:bodyPr/>
                    <a:lstStyle/>
                    <a:p>
                      <a:r>
                        <a:rPr lang="en-US" altLang="zh-CN" dirty="0">
                          <a:latin typeface="微软雅黑" panose="020B0503020204020204" pitchFamily="34" charset="-122"/>
                          <a:ea typeface="微软雅黑" panose="020B0503020204020204" pitchFamily="34" charset="-122"/>
                        </a:rPr>
                        <a:t>sum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对数组中全部或某轴向的元素求和。零长度的数组的</a:t>
                      </a:r>
                      <a:r>
                        <a:rPr lang="en-US" altLang="zh-CN" dirty="0">
                          <a:latin typeface="微软雅黑" panose="020B0503020204020204" pitchFamily="34" charset="-122"/>
                          <a:ea typeface="微软雅黑" panose="020B0503020204020204" pitchFamily="34" charset="-122"/>
                        </a:rPr>
                        <a:t>sum</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69737130"/>
                  </a:ext>
                </a:extLst>
              </a:tr>
              <a:tr h="370840">
                <a:tc>
                  <a:txBody>
                    <a:bodyPr/>
                    <a:lstStyle/>
                    <a:p>
                      <a:r>
                        <a:rPr lang="en-US" altLang="zh-CN" dirty="0">
                          <a:latin typeface="微软雅黑" panose="020B0503020204020204" pitchFamily="34" charset="-122"/>
                          <a:ea typeface="微软雅黑" panose="020B0503020204020204" pitchFamily="34" charset="-122"/>
                        </a:rPr>
                        <a:t>mean</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算术平均数。零长度的数组的</a:t>
                      </a:r>
                      <a:r>
                        <a:rPr lang="en-US" altLang="zh-CN" dirty="0">
                          <a:latin typeface="微软雅黑" panose="020B0503020204020204" pitchFamily="34" charset="-122"/>
                          <a:ea typeface="微软雅黑" panose="020B0503020204020204" pitchFamily="34" charset="-122"/>
                        </a:rPr>
                        <a:t>mean</a:t>
                      </a:r>
                      <a:r>
                        <a:rPr lang="zh-CN" altLang="en-US" dirty="0">
                          <a:latin typeface="微软雅黑" panose="020B0503020204020204" pitchFamily="34" charset="-122"/>
                          <a:ea typeface="微软雅黑" panose="020B0503020204020204" pitchFamily="34" charset="-122"/>
                        </a:rPr>
                        <a:t>为</a:t>
                      </a:r>
                      <a:r>
                        <a:rPr lang="en-US" altLang="zh-CN" dirty="0" err="1">
                          <a:latin typeface="微软雅黑" panose="020B0503020204020204" pitchFamily="34" charset="-122"/>
                          <a:ea typeface="微软雅黑" panose="020B0503020204020204" pitchFamily="34" charset="-122"/>
                        </a:rPr>
                        <a:t>NaN</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87601292"/>
                  </a:ext>
                </a:extLst>
              </a:tr>
              <a:tr h="370840">
                <a:tc>
                  <a:txBody>
                    <a:bodyPr/>
                    <a:lstStyle/>
                    <a:p>
                      <a:r>
                        <a:rPr lang="en-US" altLang="zh-CN" dirty="0" err="1">
                          <a:latin typeface="微软雅黑" panose="020B0503020204020204" pitchFamily="34" charset="-122"/>
                          <a:ea typeface="微软雅黑" panose="020B0503020204020204" pitchFamily="34" charset="-122"/>
                        </a:rPr>
                        <a:t>std</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var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分别为标准差和方差，自由度可调（默认为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3945773559"/>
                  </a:ext>
                </a:extLst>
              </a:tr>
              <a:tr h="370840">
                <a:tc>
                  <a:txBody>
                    <a:bodyPr/>
                    <a:lstStyle/>
                    <a:p>
                      <a:r>
                        <a:rPr lang="en-US" altLang="zh-CN" dirty="0">
                          <a:latin typeface="微软雅黑" panose="020B0503020204020204" pitchFamily="34" charset="-122"/>
                          <a:ea typeface="微软雅黑" panose="020B0503020204020204" pitchFamily="34" charset="-122"/>
                        </a:rPr>
                        <a:t>min, max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最大值和最小值</a:t>
                      </a:r>
                    </a:p>
                  </a:txBody>
                  <a:tcPr/>
                </a:tc>
                <a:extLst>
                  <a:ext uri="{0D108BD9-81ED-4DB2-BD59-A6C34878D82A}">
                    <a16:rowId xmlns:a16="http://schemas.microsoft.com/office/drawing/2014/main" val="3231934931"/>
                  </a:ext>
                </a:extLst>
              </a:tr>
              <a:tr h="370840">
                <a:tc>
                  <a:txBody>
                    <a:bodyPr/>
                    <a:lstStyle/>
                    <a:p>
                      <a:r>
                        <a:rPr lang="en-US" altLang="zh-CN" dirty="0" err="1">
                          <a:latin typeface="微软雅黑" panose="020B0503020204020204" pitchFamily="34" charset="-122"/>
                          <a:ea typeface="微软雅黑" panose="020B0503020204020204" pitchFamily="34" charset="-122"/>
                        </a:rPr>
                        <a:t>argmin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argmax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分别为最大和最小元素的索引</a:t>
                      </a:r>
                    </a:p>
                  </a:txBody>
                  <a:tcPr/>
                </a:tc>
                <a:extLst>
                  <a:ext uri="{0D108BD9-81ED-4DB2-BD59-A6C34878D82A}">
                    <a16:rowId xmlns:a16="http://schemas.microsoft.com/office/drawing/2014/main" val="430362403"/>
                  </a:ext>
                </a:extLst>
              </a:tr>
              <a:tr h="370840">
                <a:tc>
                  <a:txBody>
                    <a:bodyPr/>
                    <a:lstStyle/>
                    <a:p>
                      <a:r>
                        <a:rPr lang="en-US" altLang="zh-CN" dirty="0" err="1">
                          <a:latin typeface="微软雅黑" panose="020B0503020204020204" pitchFamily="34" charset="-122"/>
                          <a:ea typeface="微软雅黑" panose="020B0503020204020204" pitchFamily="34" charset="-122"/>
                        </a:rPr>
                        <a:t>cumsum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所有元素的累加</a:t>
                      </a:r>
                    </a:p>
                  </a:txBody>
                  <a:tcPr/>
                </a:tc>
                <a:extLst>
                  <a:ext uri="{0D108BD9-81ED-4DB2-BD59-A6C34878D82A}">
                    <a16:rowId xmlns:a16="http://schemas.microsoft.com/office/drawing/2014/main" val="124586271"/>
                  </a:ext>
                </a:extLst>
              </a:tr>
              <a:tr h="370840">
                <a:tc>
                  <a:txBody>
                    <a:bodyPr/>
                    <a:lstStyle/>
                    <a:p>
                      <a:r>
                        <a:rPr lang="en-US" altLang="zh-CN" dirty="0" err="1">
                          <a:latin typeface="微软雅黑" panose="020B0503020204020204" pitchFamily="34" charset="-122"/>
                          <a:ea typeface="微软雅黑" panose="020B0503020204020204" pitchFamily="34" charset="-122"/>
                        </a:rPr>
                        <a:t>cumprod</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所有元素的累积</a:t>
                      </a:r>
                    </a:p>
                  </a:txBody>
                  <a:tcPr/>
                </a:tc>
                <a:extLst>
                  <a:ext uri="{0D108BD9-81ED-4DB2-BD59-A6C34878D82A}">
                    <a16:rowId xmlns:a16="http://schemas.microsoft.com/office/drawing/2014/main" val="1959783927"/>
                  </a:ext>
                </a:extLst>
              </a:tr>
            </a:tbl>
          </a:graphicData>
        </a:graphic>
      </p:graphicFrame>
    </p:spTree>
    <p:extLst>
      <p:ext uri="{BB962C8B-B14F-4D97-AF65-F5344CB8AC3E}">
        <p14:creationId xmlns:p14="http://schemas.microsoft.com/office/powerpoint/2010/main" val="620043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92021"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线性代数</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43" y="1538471"/>
            <a:ext cx="314379" cy="307179"/>
          </a:xfrm>
          <a:prstGeom prst="rect">
            <a:avLst/>
          </a:prstGeom>
        </p:spPr>
      </p:pic>
      <p:sp>
        <p:nvSpPr>
          <p:cNvPr id="11" name="矩形 10"/>
          <p:cNvSpPr/>
          <p:nvPr/>
        </p:nvSpPr>
        <p:spPr>
          <a:xfrm>
            <a:off x="1080204" y="1958352"/>
            <a:ext cx="4871710"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线性代数（如矩阵乘法、矩阵分解、行列式以及其他方阵数学等）是任何数组库的重要组成部分</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提供了一个用于矩阵乘法的</a:t>
            </a:r>
            <a:r>
              <a:rPr lang="en-US" altLang="zh-CN" sz="2000" dirty="0">
                <a:latin typeface="微软雅黑" panose="020B0503020204020204" pitchFamily="34" charset="-122"/>
                <a:ea typeface="微软雅黑" panose="020B0503020204020204" pitchFamily="34" charset="-122"/>
              </a:rPr>
              <a:t>dot</a:t>
            </a:r>
            <a:r>
              <a:rPr lang="zh-CN" altLang="en-US" sz="2000" dirty="0">
                <a:latin typeface="微软雅黑" panose="020B0503020204020204" pitchFamily="34" charset="-122"/>
                <a:ea typeface="微软雅黑" panose="020B0503020204020204" pitchFamily="34" charset="-122"/>
              </a:rPr>
              <a:t>函数（既是一个数组方法，也是</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命名空间中的一个函数）</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240097" y="1370275"/>
            <a:ext cx="4832456" cy="387440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x = np.array([[1., 2., 3.], [4., 5., 6.]])</a:t>
            </a:r>
          </a:p>
          <a:p>
            <a:pPr eaLnBrk="0" fontAlgn="ctr" hangingPunct="0">
              <a:spcBef>
                <a:spcPct val="0"/>
              </a:spcBef>
              <a:spcAft>
                <a:spcPct val="0"/>
              </a:spcAft>
            </a:pPr>
            <a:r>
              <a:rPr lang="en-US" altLang="zh-CN" sz="2000" noProof="1">
                <a:solidFill>
                  <a:srgbClr val="C678DD"/>
                </a:solidFill>
                <a:latin typeface="Arial Unicode MS"/>
                <a:ea typeface="Menlo"/>
              </a:rPr>
              <a:t>&gt;&gt;&gt; y = np.array([[6., 23.], [-1, 7], [8, 9]])</a:t>
            </a:r>
          </a:p>
          <a:p>
            <a:pPr eaLnBrk="0" fontAlgn="ctr" hangingPunct="0">
              <a:spcBef>
                <a:spcPct val="0"/>
              </a:spcBef>
              <a:spcAft>
                <a:spcPct val="0"/>
              </a:spcAft>
            </a:pPr>
            <a:r>
              <a:rPr lang="en-US" altLang="zh-CN" sz="2000" noProof="1">
                <a:solidFill>
                  <a:srgbClr val="C678DD"/>
                </a:solidFill>
                <a:latin typeface="Arial Unicode MS"/>
                <a:ea typeface="Menlo"/>
              </a:rPr>
              <a:t>&gt;&gt;&gt; x</a:t>
            </a:r>
          </a:p>
          <a:p>
            <a:pPr eaLnBrk="0" fontAlgn="ctr" hangingPunct="0">
              <a:spcBef>
                <a:spcPct val="0"/>
              </a:spcBef>
              <a:spcAft>
                <a:spcPct val="0"/>
              </a:spcAft>
            </a:pPr>
            <a:r>
              <a:rPr lang="en-US" altLang="zh-CN" sz="2000" noProof="1">
                <a:solidFill>
                  <a:srgbClr val="C678DD"/>
                </a:solidFill>
                <a:latin typeface="Arial Unicode MS"/>
                <a:ea typeface="Menlo"/>
              </a:rPr>
              <a:t>array([[1., 2., 3.],</a:t>
            </a:r>
          </a:p>
          <a:p>
            <a:pPr eaLnBrk="0" fontAlgn="ctr" hangingPunct="0">
              <a:spcBef>
                <a:spcPct val="0"/>
              </a:spcBef>
              <a:spcAft>
                <a:spcPct val="0"/>
              </a:spcAft>
            </a:pPr>
            <a:r>
              <a:rPr lang="en-US" altLang="zh-CN" sz="2000" noProof="1">
                <a:solidFill>
                  <a:srgbClr val="C678DD"/>
                </a:solidFill>
                <a:latin typeface="Arial Unicode MS"/>
                <a:ea typeface="Menlo"/>
              </a:rPr>
              <a:t>       [4., 5., 6.]])</a:t>
            </a:r>
          </a:p>
          <a:p>
            <a:pPr eaLnBrk="0" fontAlgn="ctr" hangingPunct="0">
              <a:spcBef>
                <a:spcPct val="0"/>
              </a:spcBef>
              <a:spcAft>
                <a:spcPct val="0"/>
              </a:spcAft>
            </a:pPr>
            <a:r>
              <a:rPr lang="en-US" altLang="zh-CN" sz="2000" noProof="1">
                <a:solidFill>
                  <a:srgbClr val="C678DD"/>
                </a:solidFill>
                <a:latin typeface="Arial Unicode MS"/>
                <a:ea typeface="Menlo"/>
              </a:rPr>
              <a:t>&gt;&gt;&gt; y</a:t>
            </a:r>
          </a:p>
          <a:p>
            <a:pPr eaLnBrk="0" fontAlgn="ctr" hangingPunct="0">
              <a:spcBef>
                <a:spcPct val="0"/>
              </a:spcBef>
              <a:spcAft>
                <a:spcPct val="0"/>
              </a:spcAft>
            </a:pPr>
            <a:r>
              <a:rPr lang="en-US" altLang="zh-CN" sz="2000" noProof="1">
                <a:solidFill>
                  <a:srgbClr val="C678DD"/>
                </a:solidFill>
                <a:latin typeface="Arial Unicode MS"/>
                <a:ea typeface="Menlo"/>
              </a:rPr>
              <a:t>array([[ 6., 23.],</a:t>
            </a:r>
          </a:p>
          <a:p>
            <a:pPr eaLnBrk="0" fontAlgn="ctr" hangingPunct="0">
              <a:spcBef>
                <a:spcPct val="0"/>
              </a:spcBef>
              <a:spcAft>
                <a:spcPct val="0"/>
              </a:spcAft>
            </a:pPr>
            <a:r>
              <a:rPr lang="en-US" altLang="zh-CN" sz="2000" noProof="1">
                <a:solidFill>
                  <a:srgbClr val="C678DD"/>
                </a:solidFill>
                <a:latin typeface="Arial Unicode MS"/>
                <a:ea typeface="Menlo"/>
              </a:rPr>
              <a:t>       [-1.,  7.],</a:t>
            </a:r>
          </a:p>
          <a:p>
            <a:pPr eaLnBrk="0" fontAlgn="ctr" hangingPunct="0">
              <a:spcBef>
                <a:spcPct val="0"/>
              </a:spcBef>
              <a:spcAft>
                <a:spcPct val="0"/>
              </a:spcAft>
            </a:pPr>
            <a:r>
              <a:rPr lang="en-US" altLang="zh-CN" sz="2000" noProof="1">
                <a:solidFill>
                  <a:srgbClr val="C678DD"/>
                </a:solidFill>
                <a:latin typeface="Arial Unicode MS"/>
                <a:ea typeface="Menlo"/>
              </a:rPr>
              <a:t>       [ 8.,  9.]])</a:t>
            </a:r>
          </a:p>
          <a:p>
            <a:pPr eaLnBrk="0" fontAlgn="ctr" hangingPunct="0">
              <a:spcBef>
                <a:spcPct val="0"/>
              </a:spcBef>
              <a:spcAft>
                <a:spcPct val="0"/>
              </a:spcAft>
            </a:pPr>
            <a:r>
              <a:rPr lang="en-US" altLang="zh-CN" sz="2000" noProof="1">
                <a:solidFill>
                  <a:srgbClr val="C678DD"/>
                </a:solidFill>
                <a:latin typeface="Arial Unicode MS"/>
                <a:ea typeface="Menlo"/>
              </a:rPr>
              <a:t>&gt;&gt;&gt; x.dot(y)  # </a:t>
            </a:r>
            <a:r>
              <a:rPr lang="zh-CN" altLang="en-US" sz="2000" noProof="1">
                <a:solidFill>
                  <a:srgbClr val="C678DD"/>
                </a:solidFill>
                <a:latin typeface="Arial Unicode MS"/>
                <a:ea typeface="Menlo"/>
              </a:rPr>
              <a:t>相当于</a:t>
            </a:r>
            <a:r>
              <a:rPr lang="en-US" altLang="zh-CN" sz="2000" noProof="1">
                <a:solidFill>
                  <a:srgbClr val="C678DD"/>
                </a:solidFill>
                <a:latin typeface="Arial Unicode MS"/>
                <a:ea typeface="Menlo"/>
              </a:rPr>
              <a:t>np.dot(x, y)</a:t>
            </a:r>
          </a:p>
          <a:p>
            <a:pPr eaLnBrk="0" fontAlgn="ctr" hangingPunct="0">
              <a:spcBef>
                <a:spcPct val="0"/>
              </a:spcBef>
              <a:spcAft>
                <a:spcPct val="0"/>
              </a:spcAft>
            </a:pPr>
            <a:r>
              <a:rPr lang="en-US" altLang="zh-CN" sz="2000" noProof="1">
                <a:solidFill>
                  <a:srgbClr val="C678DD"/>
                </a:solidFill>
                <a:latin typeface="Arial Unicode MS"/>
                <a:ea typeface="Menlo"/>
              </a:rPr>
              <a:t>array([[ 28.,  64.],</a:t>
            </a:r>
          </a:p>
          <a:p>
            <a:pPr eaLnBrk="0" fontAlgn="ctr" hangingPunct="0">
              <a:spcBef>
                <a:spcPct val="0"/>
              </a:spcBef>
              <a:spcAft>
                <a:spcPct val="0"/>
              </a:spcAft>
            </a:pPr>
            <a:r>
              <a:rPr lang="en-US" altLang="zh-CN" sz="2000" noProof="1">
                <a:solidFill>
                  <a:srgbClr val="C678DD"/>
                </a:solidFill>
                <a:latin typeface="Arial Unicode MS"/>
                <a:ea typeface="Menlo"/>
              </a:rPr>
              <a:t>       [ 67., 181.]])</a:t>
            </a:r>
          </a:p>
        </p:txBody>
      </p:sp>
    </p:spTree>
    <p:extLst>
      <p:ext uri="{BB962C8B-B14F-4D97-AF65-F5344CB8AC3E}">
        <p14:creationId xmlns:p14="http://schemas.microsoft.com/office/powerpoint/2010/main" val="3630346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Numpy</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54069"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线性代数</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691" y="1538471"/>
            <a:ext cx="314379" cy="307179"/>
          </a:xfrm>
          <a:prstGeom prst="rect">
            <a:avLst/>
          </a:prstGeom>
        </p:spPr>
      </p:pic>
      <p:sp>
        <p:nvSpPr>
          <p:cNvPr id="11" name="矩形 10"/>
          <p:cNvSpPr/>
          <p:nvPr/>
        </p:nvSpPr>
        <p:spPr>
          <a:xfrm>
            <a:off x="654068" y="1958352"/>
            <a:ext cx="4249008" cy="332398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numpy.linalg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中有一组标准的矩阵分解运算以及诸如求逆和行列式之类的东西</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它们跟 </a:t>
            </a:r>
            <a:r>
              <a:rPr lang="en-US" altLang="zh-CN" sz="2000" dirty="0">
                <a:latin typeface="微软雅黑" panose="020B0503020204020204" pitchFamily="34" charset="-122"/>
                <a:ea typeface="微软雅黑" panose="020B0503020204020204" pitchFamily="34" charset="-122"/>
              </a:rPr>
              <a:t>MATLAB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R </a:t>
            </a:r>
            <a:r>
              <a:rPr lang="zh-CN" altLang="en-US" sz="2000" dirty="0">
                <a:latin typeface="微软雅黑" panose="020B0503020204020204" pitchFamily="34" charset="-122"/>
                <a:ea typeface="微软雅黑" panose="020B0503020204020204" pitchFamily="34" charset="-122"/>
              </a:rPr>
              <a:t>等语言所使用的是相同的行业标准级</a:t>
            </a:r>
            <a:r>
              <a:rPr lang="en-US" altLang="zh-CN" sz="2000" dirty="0">
                <a:latin typeface="微软雅黑" panose="020B0503020204020204" pitchFamily="34" charset="-122"/>
                <a:ea typeface="微软雅黑" panose="020B0503020204020204" pitchFamily="34" charset="-122"/>
              </a:rPr>
              <a:t>Fortran</a:t>
            </a:r>
            <a:r>
              <a:rPr lang="zh-CN" altLang="en-US" sz="2000" dirty="0">
                <a:latin typeface="微软雅黑" panose="020B0503020204020204" pitchFamily="34" charset="-122"/>
                <a:ea typeface="微软雅黑" panose="020B0503020204020204" pitchFamily="34" charset="-122"/>
              </a:rPr>
              <a:t>库</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右边为常用的 </a:t>
            </a:r>
            <a:r>
              <a:rPr lang="en-US" altLang="zh-CN" sz="2000" dirty="0" err="1">
                <a:latin typeface="微软雅黑" panose="020B0503020204020204" pitchFamily="34" charset="-122"/>
                <a:ea typeface="微软雅黑" panose="020B0503020204020204" pitchFamily="34" charset="-122"/>
              </a:rPr>
              <a:t>numpy.linalg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a:t>
            </a:r>
            <a:endParaRPr lang="en-US" altLang="zh-CN" sz="20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12212847"/>
              </p:ext>
            </p:extLst>
          </p:nvPr>
        </p:nvGraphicFramePr>
        <p:xfrm>
          <a:off x="5214938" y="1153273"/>
          <a:ext cx="6796150" cy="4719320"/>
        </p:xfrm>
        <a:graphic>
          <a:graphicData uri="http://schemas.openxmlformats.org/drawingml/2006/table">
            <a:tbl>
              <a:tblPr firstRow="1" bandRow="1">
                <a:tableStyleId>{5C22544A-7EE6-4342-B048-85BDC9FD1C3A}</a:tableStyleId>
              </a:tblPr>
              <a:tblGrid>
                <a:gridCol w="928113">
                  <a:extLst>
                    <a:ext uri="{9D8B030D-6E8A-4147-A177-3AD203B41FA5}">
                      <a16:colId xmlns:a16="http://schemas.microsoft.com/office/drawing/2014/main" val="3363754427"/>
                    </a:ext>
                  </a:extLst>
                </a:gridCol>
                <a:gridCol w="5868037">
                  <a:extLst>
                    <a:ext uri="{9D8B030D-6E8A-4147-A177-3AD203B41FA5}">
                      <a16:colId xmlns:a16="http://schemas.microsoft.com/office/drawing/2014/main" val="990238854"/>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函数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4147479633"/>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diag</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以一维数组的形式返回方阵的对角线（或非对角线）元素，或将一维数组转换为方阵（非对角线元素为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948246483"/>
                  </a:ext>
                </a:extLst>
              </a:tr>
              <a:tr h="370840">
                <a:tc>
                  <a:txBody>
                    <a:bodyPr/>
                    <a:lstStyle/>
                    <a:p>
                      <a:pPr algn="ctr"/>
                      <a:r>
                        <a:rPr lang="en-US" altLang="zh-CN" dirty="0">
                          <a:latin typeface="微软雅黑" panose="020B0503020204020204" pitchFamily="34" charset="-122"/>
                          <a:ea typeface="微软雅黑" panose="020B0503020204020204" pitchFamily="34" charset="-122"/>
                        </a:rPr>
                        <a:t>dot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矩阵乘法</a:t>
                      </a:r>
                    </a:p>
                  </a:txBody>
                  <a:tcPr/>
                </a:tc>
                <a:extLst>
                  <a:ext uri="{0D108BD9-81ED-4DB2-BD59-A6C34878D82A}">
                    <a16:rowId xmlns:a16="http://schemas.microsoft.com/office/drawing/2014/main" val="1370896951"/>
                  </a:ext>
                </a:extLst>
              </a:tr>
              <a:tr h="370840">
                <a:tc>
                  <a:txBody>
                    <a:bodyPr/>
                    <a:lstStyle/>
                    <a:p>
                      <a:pPr algn="ctr"/>
                      <a:r>
                        <a:rPr lang="en-US" altLang="zh-CN" dirty="0">
                          <a:latin typeface="微软雅黑" panose="020B0503020204020204" pitchFamily="34" charset="-122"/>
                          <a:ea typeface="微软雅黑" panose="020B0503020204020204" pitchFamily="34" charset="-122"/>
                        </a:rPr>
                        <a:t>trace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计算对角线元素的和</a:t>
                      </a:r>
                    </a:p>
                  </a:txBody>
                  <a:tcPr/>
                </a:tc>
                <a:extLst>
                  <a:ext uri="{0D108BD9-81ED-4DB2-BD59-A6C34878D82A}">
                    <a16:rowId xmlns:a16="http://schemas.microsoft.com/office/drawing/2014/main" val="2498958048"/>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det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计算矩阵行列式</a:t>
                      </a:r>
                    </a:p>
                  </a:txBody>
                  <a:tcPr/>
                </a:tc>
                <a:extLst>
                  <a:ext uri="{0D108BD9-81ED-4DB2-BD59-A6C34878D82A}">
                    <a16:rowId xmlns:a16="http://schemas.microsoft.com/office/drawing/2014/main" val="1510746306"/>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eig</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计算方阵的特征值和特征向量</a:t>
                      </a:r>
                    </a:p>
                  </a:txBody>
                  <a:tcPr/>
                </a:tc>
                <a:extLst>
                  <a:ext uri="{0D108BD9-81ED-4DB2-BD59-A6C34878D82A}">
                    <a16:rowId xmlns:a16="http://schemas.microsoft.com/office/drawing/2014/main" val="4202789075"/>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inv</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计算方阵的逆</a:t>
                      </a:r>
                    </a:p>
                  </a:txBody>
                  <a:tcPr/>
                </a:tc>
                <a:extLst>
                  <a:ext uri="{0D108BD9-81ED-4DB2-BD59-A6C34878D82A}">
                    <a16:rowId xmlns:a16="http://schemas.microsoft.com/office/drawing/2014/main" val="1367497717"/>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pinv</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计算矩阵的</a:t>
                      </a:r>
                      <a:r>
                        <a:rPr lang="en-US" altLang="zh-CN" dirty="0" err="1">
                          <a:latin typeface="微软雅黑" panose="020B0503020204020204" pitchFamily="34" charset="-122"/>
                          <a:ea typeface="微软雅黑" panose="020B0503020204020204" pitchFamily="34" charset="-122"/>
                        </a:rPr>
                        <a:t>Mooer</a:t>
                      </a:r>
                      <a:r>
                        <a:rPr lang="en-US" altLang="zh-CN" dirty="0">
                          <a:latin typeface="微软雅黑" panose="020B0503020204020204" pitchFamily="34" charset="-122"/>
                          <a:ea typeface="微软雅黑" panose="020B0503020204020204" pitchFamily="34" charset="-122"/>
                        </a:rPr>
                        <a:t>-Penrose</a:t>
                      </a:r>
                      <a:r>
                        <a:rPr lang="zh-CN" altLang="en-US" dirty="0">
                          <a:latin typeface="微软雅黑" panose="020B0503020204020204" pitchFamily="34" charset="-122"/>
                          <a:ea typeface="微软雅黑" panose="020B0503020204020204" pitchFamily="34" charset="-122"/>
                        </a:rPr>
                        <a:t>伪逆</a:t>
                      </a:r>
                    </a:p>
                  </a:txBody>
                  <a:tcPr/>
                </a:tc>
                <a:extLst>
                  <a:ext uri="{0D108BD9-81ED-4DB2-BD59-A6C34878D82A}">
                    <a16:rowId xmlns:a16="http://schemas.microsoft.com/office/drawing/2014/main" val="1519689691"/>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qr</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OR</a:t>
                      </a:r>
                      <a:r>
                        <a:rPr lang="zh-CN" altLang="en-US" dirty="0">
                          <a:latin typeface="微软雅黑" panose="020B0503020204020204" pitchFamily="34" charset="-122"/>
                          <a:ea typeface="微软雅黑" panose="020B0503020204020204" pitchFamily="34" charset="-122"/>
                        </a:rPr>
                        <a:t>分解</a:t>
                      </a:r>
                    </a:p>
                  </a:txBody>
                  <a:tcPr/>
                </a:tc>
                <a:extLst>
                  <a:ext uri="{0D108BD9-81ED-4DB2-BD59-A6C34878D82A}">
                    <a16:rowId xmlns:a16="http://schemas.microsoft.com/office/drawing/2014/main" val="81817160"/>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svd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计算奇异值分解（</a:t>
                      </a:r>
                      <a:r>
                        <a:rPr lang="en-US" altLang="zh-CN" dirty="0">
                          <a:latin typeface="微软雅黑" panose="020B0503020204020204" pitchFamily="34" charset="-122"/>
                          <a:ea typeface="微软雅黑" panose="020B0503020204020204" pitchFamily="34" charset="-122"/>
                        </a:rPr>
                        <a:t>SVD</a:t>
                      </a:r>
                      <a:r>
                        <a:rPr lang="zh-CN" altLang="en-US" dirty="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1530721220"/>
                  </a:ext>
                </a:extLst>
              </a:tr>
              <a:tr h="370840">
                <a:tc>
                  <a:txBody>
                    <a:bodyPr/>
                    <a:lstStyle/>
                    <a:p>
                      <a:pPr algn="ctr"/>
                      <a:r>
                        <a:rPr lang="en-US" altLang="zh-CN" dirty="0">
                          <a:latin typeface="微软雅黑" panose="020B0503020204020204" pitchFamily="34" charset="-122"/>
                          <a:ea typeface="微软雅黑" panose="020B0503020204020204" pitchFamily="34" charset="-122"/>
                        </a:rPr>
                        <a:t>solve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解线性方程组</a:t>
                      </a:r>
                      <a:r>
                        <a:rPr lang="en-US" altLang="zh-CN" dirty="0">
                          <a:latin typeface="微软雅黑" panose="020B0503020204020204" pitchFamily="34" charset="-122"/>
                          <a:ea typeface="微软雅黑" panose="020B0503020204020204" pitchFamily="34" charset="-122"/>
                        </a:rPr>
                        <a:t>Ax=b</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为一个方阵</a:t>
                      </a:r>
                    </a:p>
                  </a:txBody>
                  <a:tcPr/>
                </a:tc>
                <a:extLst>
                  <a:ext uri="{0D108BD9-81ED-4DB2-BD59-A6C34878D82A}">
                    <a16:rowId xmlns:a16="http://schemas.microsoft.com/office/drawing/2014/main" val="2100615084"/>
                  </a:ext>
                </a:extLst>
              </a:tr>
              <a:tr h="370840">
                <a:tc>
                  <a:txBody>
                    <a:bodyPr/>
                    <a:lstStyle/>
                    <a:p>
                      <a:pPr algn="ctr"/>
                      <a:r>
                        <a:rPr lang="en-US" altLang="zh-CN" dirty="0" err="1">
                          <a:latin typeface="微软雅黑" panose="020B0503020204020204" pitchFamily="34" charset="-122"/>
                          <a:ea typeface="微软雅黑" panose="020B0503020204020204" pitchFamily="34" charset="-122"/>
                        </a:rPr>
                        <a:t>lstsq</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Ax=b</a:t>
                      </a:r>
                      <a:r>
                        <a:rPr lang="zh-CN" altLang="en-US" dirty="0">
                          <a:latin typeface="微软雅黑" panose="020B0503020204020204" pitchFamily="34" charset="-122"/>
                          <a:ea typeface="微软雅黑" panose="020B0503020204020204" pitchFamily="34" charset="-122"/>
                        </a:rPr>
                        <a:t>的最小二乘解</a:t>
                      </a:r>
                    </a:p>
                  </a:txBody>
                  <a:tcPr/>
                </a:tc>
                <a:extLst>
                  <a:ext uri="{0D108BD9-81ED-4DB2-BD59-A6C34878D82A}">
                    <a16:rowId xmlns:a16="http://schemas.microsoft.com/office/drawing/2014/main" val="2483427322"/>
                  </a:ext>
                </a:extLst>
              </a:tr>
            </a:tbl>
          </a:graphicData>
        </a:graphic>
      </p:graphicFrame>
    </p:spTree>
    <p:extLst>
      <p:ext uri="{BB962C8B-B14F-4D97-AF65-F5344CB8AC3E}">
        <p14:creationId xmlns:p14="http://schemas.microsoft.com/office/powerpoint/2010/main" val="2473583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机器学习四剑客</a:t>
            </a: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9" name="圆角矩形 8"/>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Matplotlib</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Tree>
    <p:extLst>
      <p:ext uri="{BB962C8B-B14F-4D97-AF65-F5344CB8AC3E}">
        <p14:creationId xmlns:p14="http://schemas.microsoft.com/office/powerpoint/2010/main" val="111780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250097" y="925211"/>
            <a:ext cx="3525673" cy="2720900"/>
          </a:xfrm>
          <a:prstGeom prst="rect">
            <a:avLst/>
          </a:prstGeom>
        </p:spPr>
      </p:pic>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72054" y="1375729"/>
            <a:ext cx="3977545" cy="63094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Pandas</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725893" y="2232452"/>
            <a:ext cx="5206297" cy="332398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第三方库，提供高性能易用数据类型和分析工具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实现，常与</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Matplotlib</a:t>
            </a:r>
            <a:r>
              <a:rPr lang="zh-CN" altLang="en-US" sz="2000" dirty="0">
                <a:latin typeface="微软雅黑" panose="020B0503020204020204" pitchFamily="34" charset="-122"/>
                <a:ea typeface="微软雅黑" panose="020B0503020204020204" pitchFamily="34" charset="-122"/>
              </a:rPr>
              <a:t>一同使用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中有两大核心数据结构：</a:t>
            </a:r>
            <a:r>
              <a:rPr lang="en-US" altLang="zh-CN" sz="2000" dirty="0">
                <a:solidFill>
                  <a:srgbClr val="FF0000"/>
                </a:solidFill>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（一维数据）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err="1">
                <a:solidFill>
                  <a:srgbClr val="FF0000"/>
                </a:solidFill>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（多特征数据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既有行索引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又有列索引）</a:t>
            </a:r>
            <a:endParaRPr lang="en-US" altLang="zh-CN"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6250097" y="3950312"/>
            <a:ext cx="5323809" cy="245714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785" y="1497244"/>
            <a:ext cx="461108" cy="461108"/>
          </a:xfrm>
          <a:prstGeom prst="rect">
            <a:avLst/>
          </a:prstGeom>
        </p:spPr>
      </p:pic>
    </p:spTree>
    <p:extLst>
      <p:ext uri="{BB962C8B-B14F-4D97-AF65-F5344CB8AC3E}">
        <p14:creationId xmlns:p14="http://schemas.microsoft.com/office/powerpoint/2010/main" val="1707757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22538"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160" y="1538471"/>
            <a:ext cx="314379" cy="307179"/>
          </a:xfrm>
          <a:prstGeom prst="rect">
            <a:avLst/>
          </a:prstGeom>
        </p:spPr>
      </p:pic>
      <p:sp>
        <p:nvSpPr>
          <p:cNvPr id="11" name="矩形 10"/>
          <p:cNvSpPr/>
          <p:nvPr/>
        </p:nvSpPr>
        <p:spPr>
          <a:xfrm>
            <a:off x="622537" y="1958352"/>
            <a:ext cx="4592401" cy="4708981"/>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是一种类似于一维数组的对象，它由一维数组（各种</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数据类型）以及一组与之相关的数据标签（即索引）组成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的创建：</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数组创建</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数组创建</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字典创建</a:t>
            </a:r>
            <a:endParaRPr lang="en-US" altLang="zh-CN" sz="2000" dirty="0">
              <a:latin typeface="微软雅黑" panose="020B0503020204020204" pitchFamily="34" charset="-122"/>
              <a:ea typeface="微软雅黑" panose="020B0503020204020204" pitchFamily="34" charset="-122"/>
            </a:endParaRPr>
          </a:p>
          <a:p>
            <a:pPr>
              <a:lnSpc>
                <a:spcPct val="150000"/>
              </a:lnSpc>
              <a:defRPr/>
            </a:pPr>
            <a:r>
              <a:rPr lang="zh-CN" altLang="en-US" sz="2000" dirty="0">
                <a:solidFill>
                  <a:srgbClr val="FF0000"/>
                </a:solidFill>
                <a:latin typeface="微软雅黑" panose="020B0503020204020204" pitchFamily="34" charset="-122"/>
                <a:ea typeface="微软雅黑" panose="020B0503020204020204" pitchFamily="34" charset="-122"/>
              </a:rPr>
              <a:t>注意</a:t>
            </a:r>
            <a:r>
              <a:rPr lang="zh-CN" altLang="en-US" sz="2000" dirty="0">
                <a:latin typeface="微软雅黑" panose="020B0503020204020204" pitchFamily="34" charset="-122"/>
                <a:ea typeface="微软雅黑" panose="020B0503020204020204" pitchFamily="34" charset="-122"/>
              </a:rPr>
              <a:t>：与字典不同的是：</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允许索引重复</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414962" y="3134759"/>
            <a:ext cx="6586538" cy="156607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pd.Series(np.arange(3,6))</a:t>
            </a:r>
          </a:p>
          <a:p>
            <a:pPr eaLnBrk="0" fontAlgn="ctr" hangingPunct="0">
              <a:spcBef>
                <a:spcPct val="0"/>
              </a:spcBef>
              <a:spcAft>
                <a:spcPct val="0"/>
              </a:spcAft>
            </a:pPr>
            <a:r>
              <a:rPr lang="en-US" altLang="zh-CN" noProof="1">
                <a:solidFill>
                  <a:srgbClr val="C678DD"/>
                </a:solidFill>
                <a:latin typeface="Arial Unicode MS"/>
                <a:ea typeface="Menlo"/>
              </a:rPr>
              <a:t>0    3</a:t>
            </a:r>
          </a:p>
          <a:p>
            <a:pPr eaLnBrk="0" fontAlgn="ctr" hangingPunct="0">
              <a:spcBef>
                <a:spcPct val="0"/>
              </a:spcBef>
              <a:spcAft>
                <a:spcPct val="0"/>
              </a:spcAft>
            </a:pPr>
            <a:r>
              <a:rPr lang="en-US" altLang="zh-CN" noProof="1">
                <a:solidFill>
                  <a:srgbClr val="C678DD"/>
                </a:solidFill>
                <a:latin typeface="Arial Unicode MS"/>
                <a:ea typeface="Menlo"/>
              </a:rPr>
              <a:t>1    4</a:t>
            </a:r>
          </a:p>
          <a:p>
            <a:pPr eaLnBrk="0" fontAlgn="ctr" hangingPunct="0">
              <a:spcBef>
                <a:spcPct val="0"/>
              </a:spcBef>
              <a:spcAft>
                <a:spcPct val="0"/>
              </a:spcAft>
            </a:pPr>
            <a:r>
              <a:rPr lang="en-US" altLang="zh-CN" noProof="1">
                <a:solidFill>
                  <a:srgbClr val="C678DD"/>
                </a:solidFill>
                <a:latin typeface="Arial Unicode MS"/>
                <a:ea typeface="Menlo"/>
              </a:rPr>
              <a:t>2    5</a:t>
            </a:r>
          </a:p>
          <a:p>
            <a:pPr eaLnBrk="0" fontAlgn="ctr" hangingPunct="0">
              <a:spcBef>
                <a:spcPct val="0"/>
              </a:spcBef>
              <a:spcAft>
                <a:spcPct val="0"/>
              </a:spcAft>
            </a:pPr>
            <a:r>
              <a:rPr lang="en-US" altLang="zh-CN" noProof="1">
                <a:solidFill>
                  <a:srgbClr val="C678DD"/>
                </a:solidFill>
                <a:latin typeface="Arial Unicode MS"/>
                <a:ea typeface="Menlo"/>
              </a:rPr>
              <a:t>dtype: int32</a:t>
            </a:r>
          </a:p>
        </p:txBody>
      </p:sp>
      <p:sp>
        <p:nvSpPr>
          <p:cNvPr id="9" name="Rectangle 2"/>
          <p:cNvSpPr>
            <a:spLocks noChangeArrowheads="1"/>
          </p:cNvSpPr>
          <p:nvPr/>
        </p:nvSpPr>
        <p:spPr bwMode="auto">
          <a:xfrm>
            <a:off x="5414963" y="1104612"/>
            <a:ext cx="6586537" cy="184307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import pandas as pd</a:t>
            </a:r>
          </a:p>
          <a:p>
            <a:pPr eaLnBrk="0" fontAlgn="ctr" hangingPunct="0">
              <a:spcBef>
                <a:spcPct val="0"/>
              </a:spcBef>
              <a:spcAft>
                <a:spcPct val="0"/>
              </a:spcAft>
            </a:pPr>
            <a:r>
              <a:rPr lang="en-US" altLang="zh-CN" noProof="1">
                <a:solidFill>
                  <a:srgbClr val="C678DD"/>
                </a:solidFill>
                <a:latin typeface="Arial Unicode MS"/>
                <a:ea typeface="Menlo"/>
              </a:rPr>
              <a:t>&gt;&gt;&gt; import numpy as np</a:t>
            </a:r>
          </a:p>
          <a:p>
            <a:pPr eaLnBrk="0" fontAlgn="ctr" hangingPunct="0">
              <a:spcBef>
                <a:spcPct val="0"/>
              </a:spcBef>
              <a:spcAft>
                <a:spcPct val="0"/>
              </a:spcAft>
            </a:pPr>
            <a:r>
              <a:rPr lang="en-US" altLang="zh-CN" noProof="1">
                <a:solidFill>
                  <a:srgbClr val="C678DD"/>
                </a:solidFill>
                <a:latin typeface="Arial Unicode MS"/>
                <a:ea typeface="Menlo"/>
              </a:rPr>
              <a:t>&gt;&gt;&gt; pd.Series([11, 12], index=["</a:t>
            </a:r>
            <a:r>
              <a:rPr lang="zh-CN" altLang="en-US" noProof="1">
                <a:solidFill>
                  <a:srgbClr val="C678DD"/>
                </a:solidFill>
                <a:latin typeface="Arial Unicode MS"/>
                <a:ea typeface="Menlo"/>
              </a:rPr>
              <a:t>北京</a:t>
            </a:r>
            <a:r>
              <a:rPr lang="en-US" altLang="zh-CN" noProof="1">
                <a:solidFill>
                  <a:srgbClr val="C678DD"/>
                </a:solidFill>
                <a:latin typeface="Arial Unicode MS"/>
                <a:ea typeface="Menlo"/>
              </a:rPr>
              <a:t>", "</a:t>
            </a:r>
            <a:r>
              <a:rPr lang="zh-CN" altLang="en-US" noProof="1">
                <a:solidFill>
                  <a:srgbClr val="C678DD"/>
                </a:solidFill>
                <a:latin typeface="Arial Unicode MS"/>
                <a:ea typeface="Menlo"/>
              </a:rPr>
              <a:t>上海</a:t>
            </a:r>
            <a:r>
              <a:rPr lang="en-US" altLang="zh-CN" noProof="1">
                <a:solidFill>
                  <a:srgbClr val="C678DD"/>
                </a:solidFill>
                <a:latin typeface="Arial Unicode MS"/>
                <a:ea typeface="Menlo"/>
              </a:rPr>
              <a:t>"])</a:t>
            </a:r>
          </a:p>
          <a:p>
            <a:pPr eaLnBrk="0" fontAlgn="ctr" hangingPunct="0">
              <a:spcBef>
                <a:spcPct val="0"/>
              </a:spcBef>
              <a:spcAft>
                <a:spcPct val="0"/>
              </a:spcAft>
            </a:pPr>
            <a:r>
              <a:rPr lang="zh-CN" altLang="en-US" noProof="1">
                <a:solidFill>
                  <a:srgbClr val="C678DD"/>
                </a:solidFill>
                <a:latin typeface="Arial Unicode MS"/>
                <a:ea typeface="Menlo"/>
              </a:rPr>
              <a:t>北京    </a:t>
            </a:r>
            <a:r>
              <a:rPr lang="en-US" altLang="zh-CN" noProof="1">
                <a:solidFill>
                  <a:srgbClr val="C678DD"/>
                </a:solidFill>
                <a:latin typeface="Arial Unicode MS"/>
                <a:ea typeface="Menlo"/>
              </a:rPr>
              <a:t>11</a:t>
            </a:r>
          </a:p>
          <a:p>
            <a:pPr eaLnBrk="0" fontAlgn="ctr" hangingPunct="0">
              <a:spcBef>
                <a:spcPct val="0"/>
              </a:spcBef>
              <a:spcAft>
                <a:spcPct val="0"/>
              </a:spcAft>
            </a:pPr>
            <a:r>
              <a:rPr lang="zh-CN" altLang="en-US" noProof="1">
                <a:solidFill>
                  <a:srgbClr val="C678DD"/>
                </a:solidFill>
                <a:latin typeface="Arial Unicode MS"/>
                <a:ea typeface="Menlo"/>
              </a:rPr>
              <a:t>上海    </a:t>
            </a:r>
            <a:r>
              <a:rPr lang="en-US" altLang="zh-CN" noProof="1">
                <a:solidFill>
                  <a:srgbClr val="C678DD"/>
                </a:solidFill>
                <a:latin typeface="Arial Unicode MS"/>
                <a:ea typeface="Menlo"/>
              </a:rPr>
              <a:t>12</a:t>
            </a:r>
          </a:p>
          <a:p>
            <a:pPr eaLnBrk="0" fontAlgn="ctr" hangingPunct="0">
              <a:spcBef>
                <a:spcPct val="0"/>
              </a:spcBef>
              <a:spcAft>
                <a:spcPct val="0"/>
              </a:spcAft>
            </a:pPr>
            <a:r>
              <a:rPr lang="en-US" altLang="zh-CN" noProof="1">
                <a:solidFill>
                  <a:srgbClr val="C678DD"/>
                </a:solidFill>
                <a:latin typeface="Arial Unicode MS"/>
                <a:ea typeface="Menlo"/>
              </a:rPr>
              <a:t>dtype: int64</a:t>
            </a:r>
          </a:p>
        </p:txBody>
      </p:sp>
      <p:sp>
        <p:nvSpPr>
          <p:cNvPr id="12" name="Rectangle 2"/>
          <p:cNvSpPr>
            <a:spLocks noChangeArrowheads="1"/>
          </p:cNvSpPr>
          <p:nvPr/>
        </p:nvSpPr>
        <p:spPr bwMode="auto">
          <a:xfrm>
            <a:off x="5414962" y="4916509"/>
            <a:ext cx="6586538" cy="156607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pd.Series({"</a:t>
            </a:r>
            <a:r>
              <a:rPr lang="zh-CN" altLang="en-US" noProof="1">
                <a:solidFill>
                  <a:srgbClr val="C678DD"/>
                </a:solidFill>
                <a:latin typeface="Arial Unicode MS"/>
                <a:ea typeface="Menlo"/>
              </a:rPr>
              <a:t>北京</a:t>
            </a:r>
            <a:r>
              <a:rPr lang="en-US" altLang="zh-CN" noProof="1">
                <a:solidFill>
                  <a:srgbClr val="C678DD"/>
                </a:solidFill>
                <a:latin typeface="Arial Unicode MS"/>
                <a:ea typeface="Menlo"/>
              </a:rPr>
              <a:t>": 11, "</a:t>
            </a:r>
            <a:r>
              <a:rPr lang="zh-CN" altLang="en-US" noProof="1">
                <a:solidFill>
                  <a:srgbClr val="C678DD"/>
                </a:solidFill>
                <a:latin typeface="Arial Unicode MS"/>
                <a:ea typeface="Menlo"/>
              </a:rPr>
              <a:t>上海</a:t>
            </a:r>
            <a:r>
              <a:rPr lang="en-US" altLang="zh-CN" noProof="1">
                <a:solidFill>
                  <a:srgbClr val="C678DD"/>
                </a:solidFill>
                <a:latin typeface="Arial Unicode MS"/>
                <a:ea typeface="Menlo"/>
              </a:rPr>
              <a:t>": 12, "</a:t>
            </a:r>
            <a:r>
              <a:rPr lang="zh-CN" altLang="en-US" noProof="1">
                <a:solidFill>
                  <a:srgbClr val="C678DD"/>
                </a:solidFill>
                <a:latin typeface="Arial Unicode MS"/>
                <a:ea typeface="Menlo"/>
              </a:rPr>
              <a:t>深圳</a:t>
            </a:r>
            <a:r>
              <a:rPr lang="en-US" altLang="zh-CN" noProof="1">
                <a:solidFill>
                  <a:srgbClr val="C678DD"/>
                </a:solidFill>
                <a:latin typeface="Arial Unicode MS"/>
                <a:ea typeface="Menlo"/>
              </a:rPr>
              <a:t>": 14})</a:t>
            </a:r>
          </a:p>
          <a:p>
            <a:pPr eaLnBrk="0" fontAlgn="ctr" hangingPunct="0">
              <a:spcBef>
                <a:spcPct val="0"/>
              </a:spcBef>
              <a:spcAft>
                <a:spcPct val="0"/>
              </a:spcAft>
            </a:pPr>
            <a:r>
              <a:rPr lang="zh-CN" altLang="en-US" noProof="1">
                <a:solidFill>
                  <a:srgbClr val="C678DD"/>
                </a:solidFill>
                <a:latin typeface="Arial Unicode MS"/>
                <a:ea typeface="Menlo"/>
              </a:rPr>
              <a:t>北京    </a:t>
            </a:r>
            <a:r>
              <a:rPr lang="en-US" altLang="zh-CN" noProof="1">
                <a:solidFill>
                  <a:srgbClr val="C678DD"/>
                </a:solidFill>
                <a:latin typeface="Arial Unicode MS"/>
                <a:ea typeface="Menlo"/>
              </a:rPr>
              <a:t>11</a:t>
            </a:r>
          </a:p>
          <a:p>
            <a:pPr eaLnBrk="0" fontAlgn="ctr" hangingPunct="0">
              <a:spcBef>
                <a:spcPct val="0"/>
              </a:spcBef>
              <a:spcAft>
                <a:spcPct val="0"/>
              </a:spcAft>
            </a:pPr>
            <a:r>
              <a:rPr lang="zh-CN" altLang="en-US" noProof="1">
                <a:solidFill>
                  <a:srgbClr val="C678DD"/>
                </a:solidFill>
                <a:latin typeface="Arial Unicode MS"/>
                <a:ea typeface="Menlo"/>
              </a:rPr>
              <a:t>上海    </a:t>
            </a:r>
            <a:r>
              <a:rPr lang="en-US" altLang="zh-CN" noProof="1">
                <a:solidFill>
                  <a:srgbClr val="C678DD"/>
                </a:solidFill>
                <a:latin typeface="Arial Unicode MS"/>
                <a:ea typeface="Menlo"/>
              </a:rPr>
              <a:t>12</a:t>
            </a:r>
          </a:p>
          <a:p>
            <a:pPr eaLnBrk="0" fontAlgn="ctr" hangingPunct="0">
              <a:spcBef>
                <a:spcPct val="0"/>
              </a:spcBef>
              <a:spcAft>
                <a:spcPct val="0"/>
              </a:spcAft>
            </a:pPr>
            <a:r>
              <a:rPr lang="zh-CN" altLang="en-US" noProof="1">
                <a:solidFill>
                  <a:srgbClr val="C678DD"/>
                </a:solidFill>
                <a:latin typeface="Arial Unicode MS"/>
                <a:ea typeface="Menlo"/>
              </a:rPr>
              <a:t>深圳    </a:t>
            </a:r>
            <a:r>
              <a:rPr lang="en-US" altLang="zh-CN" noProof="1">
                <a:solidFill>
                  <a:srgbClr val="C678DD"/>
                </a:solidFill>
                <a:latin typeface="Arial Unicode MS"/>
                <a:ea typeface="Menlo"/>
              </a:rPr>
              <a:t>14</a:t>
            </a:r>
          </a:p>
          <a:p>
            <a:pPr eaLnBrk="0" fontAlgn="ctr" hangingPunct="0">
              <a:spcBef>
                <a:spcPct val="0"/>
              </a:spcBef>
              <a:spcAft>
                <a:spcPct val="0"/>
              </a:spcAft>
            </a:pPr>
            <a:r>
              <a:rPr lang="en-US" altLang="zh-CN" noProof="1">
                <a:solidFill>
                  <a:srgbClr val="C678DD"/>
                </a:solidFill>
                <a:latin typeface="Arial Unicode MS"/>
                <a:ea typeface="Menlo"/>
              </a:rPr>
              <a:t>dtype: int64</a:t>
            </a:r>
          </a:p>
        </p:txBody>
      </p:sp>
    </p:spTree>
    <p:extLst>
      <p:ext uri="{BB962C8B-B14F-4D97-AF65-F5344CB8AC3E}">
        <p14:creationId xmlns:p14="http://schemas.microsoft.com/office/powerpoint/2010/main" val="344588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概述</a:t>
            </a:r>
          </a:p>
        </p:txBody>
      </p:sp>
      <p:sp>
        <p:nvSpPr>
          <p:cNvPr id="17" name="圆角矩形 16"/>
          <p:cNvSpPr/>
          <p:nvPr/>
        </p:nvSpPr>
        <p:spPr>
          <a:xfrm>
            <a:off x="3646001" y="2265635"/>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基本概念</a:t>
            </a:r>
          </a:p>
        </p:txBody>
      </p:sp>
      <p:sp>
        <p:nvSpPr>
          <p:cNvPr id="18" name="圆角矩形 17"/>
          <p:cNvSpPr/>
          <p:nvPr/>
        </p:nvSpPr>
        <p:spPr>
          <a:xfrm>
            <a:off x="3646001" y="3218823"/>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语言优势</a:t>
            </a:r>
          </a:p>
        </p:txBody>
      </p:sp>
      <p:sp>
        <p:nvSpPr>
          <p:cNvPr id="20" name="圆角矩形 19"/>
          <p:cNvSpPr/>
          <p:nvPr/>
        </p:nvSpPr>
        <p:spPr>
          <a:xfrm>
            <a:off x="3646000" y="4172011"/>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典型应用</a:t>
            </a:r>
          </a:p>
        </p:txBody>
      </p:sp>
    </p:spTree>
    <p:extLst>
      <p:ext uri="{BB962C8B-B14F-4D97-AF65-F5344CB8AC3E}">
        <p14:creationId xmlns:p14="http://schemas.microsoft.com/office/powerpoint/2010/main" val="584101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32897" y="1343531"/>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519" y="1505412"/>
            <a:ext cx="314379" cy="307179"/>
          </a:xfrm>
          <a:prstGeom prst="rect">
            <a:avLst/>
          </a:prstGeom>
        </p:spPr>
      </p:pic>
      <p:sp>
        <p:nvSpPr>
          <p:cNvPr id="11" name="矩形 10"/>
          <p:cNvSpPr/>
          <p:nvPr/>
        </p:nvSpPr>
        <p:spPr>
          <a:xfrm>
            <a:off x="832995" y="1916258"/>
            <a:ext cx="10392659" cy="193899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的字符串表现形式为：索引在左边，值在右边</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如果没有为数据指定索引，则自动创建一个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为数据的长度）的整数型索引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可以通过</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values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属性获取其数组表示形式和索引对象</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与普通</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数组相比，可以通过索引的方式选取</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中的单个或一组值</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237393" y="3885836"/>
            <a:ext cx="4791932"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 = pd.Series([4, 7, -5, 3])</a:t>
            </a:r>
          </a:p>
          <a:p>
            <a:pPr eaLnBrk="0" fontAlgn="ctr" hangingPunct="0">
              <a:spcBef>
                <a:spcPct val="0"/>
              </a:spcBef>
              <a:spcAft>
                <a:spcPct val="0"/>
              </a:spcAft>
            </a:pPr>
            <a:r>
              <a:rPr lang="en-US" altLang="zh-CN" sz="2000" noProof="1">
                <a:solidFill>
                  <a:srgbClr val="C678DD"/>
                </a:solidFill>
                <a:latin typeface="Arial Unicode MS"/>
                <a:ea typeface="Menlo"/>
              </a:rPr>
              <a:t>&gt;&gt;&gt; obj.values</a:t>
            </a:r>
          </a:p>
          <a:p>
            <a:pPr eaLnBrk="0" fontAlgn="ctr" hangingPunct="0">
              <a:spcBef>
                <a:spcPct val="0"/>
              </a:spcBef>
              <a:spcAft>
                <a:spcPct val="0"/>
              </a:spcAft>
            </a:pPr>
            <a:r>
              <a:rPr lang="en-US" altLang="zh-CN" sz="2000" noProof="1">
                <a:solidFill>
                  <a:srgbClr val="C678DD"/>
                </a:solidFill>
                <a:latin typeface="Arial Unicode MS"/>
                <a:ea typeface="Menlo"/>
              </a:rPr>
              <a:t>array([ 4,  7, -5,  3], dtype=int64)</a:t>
            </a:r>
          </a:p>
          <a:p>
            <a:pPr eaLnBrk="0" fontAlgn="ctr" hangingPunct="0">
              <a:spcBef>
                <a:spcPct val="0"/>
              </a:spcBef>
              <a:spcAft>
                <a:spcPct val="0"/>
              </a:spcAft>
            </a:pPr>
            <a:r>
              <a:rPr lang="en-US" altLang="zh-CN" sz="2000" noProof="1">
                <a:solidFill>
                  <a:srgbClr val="C678DD"/>
                </a:solidFill>
                <a:latin typeface="Arial Unicode MS"/>
                <a:ea typeface="Menlo"/>
              </a:rPr>
              <a:t>&gt;&gt;&gt; obj.index</a:t>
            </a:r>
          </a:p>
          <a:p>
            <a:pPr eaLnBrk="0" fontAlgn="ctr" hangingPunct="0">
              <a:spcBef>
                <a:spcPct val="0"/>
              </a:spcBef>
              <a:spcAft>
                <a:spcPct val="0"/>
              </a:spcAft>
            </a:pPr>
            <a:r>
              <a:rPr lang="en-US" altLang="zh-CN" sz="2000" noProof="1">
                <a:solidFill>
                  <a:srgbClr val="C678DD"/>
                </a:solidFill>
                <a:latin typeface="Arial Unicode MS"/>
                <a:ea typeface="Menlo"/>
              </a:rPr>
              <a:t>RangeIndex(start=0, stop=4, step=1)</a:t>
            </a:r>
          </a:p>
        </p:txBody>
      </p:sp>
      <p:sp>
        <p:nvSpPr>
          <p:cNvPr id="9" name="Rectangle 2"/>
          <p:cNvSpPr>
            <a:spLocks noChangeArrowheads="1"/>
          </p:cNvSpPr>
          <p:nvPr/>
        </p:nvSpPr>
        <p:spPr bwMode="auto">
          <a:xfrm>
            <a:off x="6276532" y="3885836"/>
            <a:ext cx="4791932"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nl-NL" altLang="zh-CN" sz="2000" noProof="1">
                <a:solidFill>
                  <a:srgbClr val="C678DD"/>
                </a:solidFill>
                <a:latin typeface="Arial Unicode MS"/>
                <a:ea typeface="Menlo"/>
              </a:rPr>
              <a:t>&gt;&gt;&gt; obj[2]</a:t>
            </a:r>
          </a:p>
          <a:p>
            <a:pPr eaLnBrk="0" fontAlgn="ctr" hangingPunct="0">
              <a:spcBef>
                <a:spcPct val="0"/>
              </a:spcBef>
              <a:spcAft>
                <a:spcPct val="0"/>
              </a:spcAft>
            </a:pPr>
            <a:r>
              <a:rPr lang="nl-NL" altLang="zh-CN" sz="2000" noProof="1">
                <a:solidFill>
                  <a:srgbClr val="C678DD"/>
                </a:solidFill>
                <a:latin typeface="Arial Unicode MS"/>
                <a:ea typeface="Menlo"/>
              </a:rPr>
              <a:t>-5</a:t>
            </a:r>
          </a:p>
          <a:p>
            <a:pPr eaLnBrk="0" fontAlgn="ctr" hangingPunct="0">
              <a:spcBef>
                <a:spcPct val="0"/>
              </a:spcBef>
              <a:spcAft>
                <a:spcPct val="0"/>
              </a:spcAft>
            </a:pPr>
            <a:r>
              <a:rPr lang="nl-NL" altLang="zh-CN" sz="2000" noProof="1">
                <a:solidFill>
                  <a:srgbClr val="C678DD"/>
                </a:solidFill>
                <a:latin typeface="Arial Unicode MS"/>
                <a:ea typeface="Menlo"/>
              </a:rPr>
              <a:t>&gt;&gt;&gt; obj[1] = 8</a:t>
            </a:r>
          </a:p>
          <a:p>
            <a:pPr eaLnBrk="0" fontAlgn="ctr" hangingPunct="0">
              <a:spcBef>
                <a:spcPct val="0"/>
              </a:spcBef>
              <a:spcAft>
                <a:spcPct val="0"/>
              </a:spcAft>
            </a:pPr>
            <a:r>
              <a:rPr lang="nl-NL" altLang="zh-CN" sz="2000" noProof="1">
                <a:solidFill>
                  <a:srgbClr val="C678DD"/>
                </a:solidFill>
                <a:latin typeface="Arial Unicode MS"/>
                <a:ea typeface="Menlo"/>
              </a:rPr>
              <a:t>&gt;&gt;&gt; obj[[0, 1, 3]]</a:t>
            </a:r>
          </a:p>
          <a:p>
            <a:pPr eaLnBrk="0" fontAlgn="ctr" hangingPunct="0">
              <a:spcBef>
                <a:spcPct val="0"/>
              </a:spcBef>
              <a:spcAft>
                <a:spcPct val="0"/>
              </a:spcAft>
            </a:pPr>
            <a:r>
              <a:rPr lang="nl-NL" altLang="zh-CN" sz="2000" noProof="1">
                <a:solidFill>
                  <a:srgbClr val="C678DD"/>
                </a:solidFill>
                <a:latin typeface="Arial Unicode MS"/>
                <a:ea typeface="Menlo"/>
              </a:rPr>
              <a:t>0    4</a:t>
            </a:r>
          </a:p>
          <a:p>
            <a:pPr eaLnBrk="0" fontAlgn="ctr" hangingPunct="0">
              <a:spcBef>
                <a:spcPct val="0"/>
              </a:spcBef>
              <a:spcAft>
                <a:spcPct val="0"/>
              </a:spcAft>
            </a:pPr>
            <a:r>
              <a:rPr lang="nl-NL" altLang="zh-CN" sz="2000" noProof="1">
                <a:solidFill>
                  <a:srgbClr val="C678DD"/>
                </a:solidFill>
                <a:latin typeface="Arial Unicode MS"/>
                <a:ea typeface="Menlo"/>
              </a:rPr>
              <a:t>1    8</a:t>
            </a:r>
          </a:p>
          <a:p>
            <a:pPr eaLnBrk="0" fontAlgn="ctr" hangingPunct="0">
              <a:spcBef>
                <a:spcPct val="0"/>
              </a:spcBef>
              <a:spcAft>
                <a:spcPct val="0"/>
              </a:spcAft>
            </a:pPr>
            <a:r>
              <a:rPr lang="nl-NL" altLang="zh-CN" sz="2000" noProof="1">
                <a:solidFill>
                  <a:srgbClr val="C678DD"/>
                </a:solidFill>
                <a:latin typeface="Arial Unicode MS"/>
                <a:ea typeface="Menlo"/>
              </a:rPr>
              <a:t>3    3</a:t>
            </a:r>
          </a:p>
          <a:p>
            <a:pPr eaLnBrk="0" fontAlgn="ctr" hangingPunct="0">
              <a:spcBef>
                <a:spcPct val="0"/>
              </a:spcBef>
              <a:spcAft>
                <a:spcPct val="0"/>
              </a:spcAft>
            </a:pPr>
            <a:r>
              <a:rPr lang="nl-NL" altLang="zh-CN" sz="2000" noProof="1">
                <a:solidFill>
                  <a:srgbClr val="C678DD"/>
                </a:solidFill>
                <a:latin typeface="Arial Unicode MS"/>
                <a:ea typeface="Menlo"/>
              </a:rPr>
              <a:t>dtype: int64</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3178674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95958"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80" y="1538471"/>
            <a:ext cx="314379" cy="307179"/>
          </a:xfrm>
          <a:prstGeom prst="rect">
            <a:avLst/>
          </a:prstGeom>
        </p:spPr>
      </p:pic>
      <p:sp>
        <p:nvSpPr>
          <p:cNvPr id="11" name="矩形 10"/>
          <p:cNvSpPr/>
          <p:nvPr/>
        </p:nvSpPr>
        <p:spPr>
          <a:xfrm>
            <a:off x="923015" y="1958352"/>
            <a:ext cx="9504353"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中最重要的一个功能是：它会在算术运算中自动对齐不同索引的数据</a:t>
            </a:r>
            <a:endParaRPr lang="en-US" altLang="zh-CN" sz="2000" dirty="0">
              <a:latin typeface="微软雅黑" panose="020B0503020204020204" pitchFamily="34" charset="-122"/>
              <a:ea typeface="微软雅黑" panose="020B0503020204020204" pitchFamily="34" charset="-122"/>
            </a:endParaRPr>
          </a:p>
        </p:txBody>
      </p:sp>
      <p:sp>
        <p:nvSpPr>
          <p:cNvPr id="14" name="Rectangle 2"/>
          <p:cNvSpPr>
            <a:spLocks noChangeArrowheads="1"/>
          </p:cNvSpPr>
          <p:nvPr/>
        </p:nvSpPr>
        <p:spPr bwMode="auto">
          <a:xfrm>
            <a:off x="923015" y="2648756"/>
            <a:ext cx="1087788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obj2 = pd.Series({"Ohio": 35000, "Oregon": 16000, "Texas": 71000, "Utah": 5000})</a:t>
            </a:r>
          </a:p>
          <a:p>
            <a:pPr eaLnBrk="0" fontAlgn="ctr" hangingPunct="0">
              <a:spcBef>
                <a:spcPct val="0"/>
              </a:spcBef>
              <a:spcAft>
                <a:spcPct val="0"/>
              </a:spcAft>
            </a:pPr>
            <a:r>
              <a:rPr lang="en-US" altLang="zh-CN" sz="2000" noProof="1">
                <a:solidFill>
                  <a:srgbClr val="C678DD"/>
                </a:solidFill>
                <a:latin typeface="Arial Unicode MS"/>
                <a:ea typeface="Menlo"/>
              </a:rPr>
              <a:t>&gt;&gt;&gt; obj3 = pd.Series({"California": np.nan, "Ohio": 35000, "Oregon": 16000, "Texas": 71000})</a:t>
            </a:r>
          </a:p>
        </p:txBody>
      </p:sp>
      <p:sp>
        <p:nvSpPr>
          <p:cNvPr id="15" name="Rectangle 2"/>
          <p:cNvSpPr>
            <a:spLocks noChangeArrowheads="1"/>
          </p:cNvSpPr>
          <p:nvPr/>
        </p:nvSpPr>
        <p:spPr bwMode="auto">
          <a:xfrm>
            <a:off x="4606548" y="3889574"/>
            <a:ext cx="3510822"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obj2 + obj3</a:t>
            </a:r>
          </a:p>
          <a:p>
            <a:pPr eaLnBrk="0" fontAlgn="ctr" hangingPunct="0">
              <a:spcBef>
                <a:spcPct val="0"/>
              </a:spcBef>
              <a:spcAft>
                <a:spcPct val="0"/>
              </a:spcAft>
            </a:pPr>
            <a:r>
              <a:rPr lang="en-US" altLang="zh-CN" sz="2000" noProof="1">
                <a:solidFill>
                  <a:srgbClr val="C678DD"/>
                </a:solidFill>
                <a:latin typeface="Arial Unicode MS"/>
                <a:ea typeface="Menlo"/>
              </a:rPr>
              <a:t>California         NaN</a:t>
            </a:r>
          </a:p>
          <a:p>
            <a:pPr eaLnBrk="0" fontAlgn="ctr" hangingPunct="0">
              <a:spcBef>
                <a:spcPct val="0"/>
              </a:spcBef>
              <a:spcAft>
                <a:spcPct val="0"/>
              </a:spcAft>
            </a:pPr>
            <a:r>
              <a:rPr lang="en-US" altLang="zh-CN" sz="2000" noProof="1">
                <a:solidFill>
                  <a:srgbClr val="C678DD"/>
                </a:solidFill>
                <a:latin typeface="Arial Unicode MS"/>
                <a:ea typeface="Menlo"/>
              </a:rPr>
              <a:t>Ohio           70000.0</a:t>
            </a:r>
          </a:p>
          <a:p>
            <a:pPr eaLnBrk="0" fontAlgn="ctr" hangingPunct="0">
              <a:spcBef>
                <a:spcPct val="0"/>
              </a:spcBef>
              <a:spcAft>
                <a:spcPct val="0"/>
              </a:spcAft>
            </a:pPr>
            <a:r>
              <a:rPr lang="en-US" altLang="zh-CN" sz="2000" noProof="1">
                <a:solidFill>
                  <a:srgbClr val="C678DD"/>
                </a:solidFill>
                <a:latin typeface="Arial Unicode MS"/>
                <a:ea typeface="Menlo"/>
              </a:rPr>
              <a:t>Oregon         32000.0</a:t>
            </a:r>
          </a:p>
          <a:p>
            <a:pPr eaLnBrk="0" fontAlgn="ctr" hangingPunct="0">
              <a:spcBef>
                <a:spcPct val="0"/>
              </a:spcBef>
              <a:spcAft>
                <a:spcPct val="0"/>
              </a:spcAft>
            </a:pPr>
            <a:r>
              <a:rPr lang="en-US" altLang="zh-CN" sz="2000" noProof="1">
                <a:solidFill>
                  <a:srgbClr val="C678DD"/>
                </a:solidFill>
                <a:latin typeface="Arial Unicode MS"/>
                <a:ea typeface="Menlo"/>
              </a:rPr>
              <a:t>Texas         142000.0</a:t>
            </a:r>
          </a:p>
          <a:p>
            <a:pPr eaLnBrk="0" fontAlgn="ctr" hangingPunct="0">
              <a:spcBef>
                <a:spcPct val="0"/>
              </a:spcBef>
              <a:spcAft>
                <a:spcPct val="0"/>
              </a:spcAft>
            </a:pPr>
            <a:r>
              <a:rPr lang="en-US" altLang="zh-CN" sz="2000" noProof="1">
                <a:solidFill>
                  <a:srgbClr val="C678DD"/>
                </a:solidFill>
                <a:latin typeface="Arial Unicode MS"/>
                <a:ea typeface="Menlo"/>
              </a:rPr>
              <a:t>Utah               NaN</a:t>
            </a:r>
          </a:p>
          <a:p>
            <a:pPr eaLnBrk="0" fontAlgn="ctr" hangingPunct="0">
              <a:spcBef>
                <a:spcPct val="0"/>
              </a:spcBef>
              <a:spcAft>
                <a:spcPct val="0"/>
              </a:spcAft>
            </a:pPr>
            <a:r>
              <a:rPr lang="en-US" altLang="zh-CN" sz="2000" noProof="1">
                <a:solidFill>
                  <a:srgbClr val="C678DD"/>
                </a:solidFill>
                <a:latin typeface="Arial Unicode MS"/>
                <a:ea typeface="Menlo"/>
              </a:rPr>
              <a:t>dtype: float64</a:t>
            </a:r>
          </a:p>
        </p:txBody>
      </p:sp>
    </p:spTree>
    <p:extLst>
      <p:ext uri="{BB962C8B-B14F-4D97-AF65-F5344CB8AC3E}">
        <p14:creationId xmlns:p14="http://schemas.microsoft.com/office/powerpoint/2010/main" val="2991067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40363" y="132040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985" y="1465656"/>
            <a:ext cx="314379" cy="307179"/>
          </a:xfrm>
          <a:prstGeom prst="rect">
            <a:avLst/>
          </a:prstGeom>
        </p:spPr>
      </p:pic>
      <p:sp>
        <p:nvSpPr>
          <p:cNvPr id="11" name="矩形 10"/>
          <p:cNvSpPr/>
          <p:nvPr/>
        </p:nvSpPr>
        <p:spPr>
          <a:xfrm>
            <a:off x="840363" y="1827229"/>
            <a:ext cx="11015307"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对象本身及其索引都有一个</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属性，该属性跟</a:t>
            </a: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其他的关键功能关系非常密切</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的索引可以通过赋值的方式就地修改</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44700" y="3159776"/>
            <a:ext cx="4324843"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obj3.name= 'population'</a:t>
            </a:r>
          </a:p>
          <a:p>
            <a:pPr eaLnBrk="0" fontAlgn="ctr" hangingPunct="0">
              <a:spcBef>
                <a:spcPct val="0"/>
              </a:spcBef>
              <a:spcAft>
                <a:spcPct val="0"/>
              </a:spcAft>
            </a:pPr>
            <a:r>
              <a:rPr lang="en-US" altLang="zh-CN" sz="2000" noProof="1">
                <a:solidFill>
                  <a:srgbClr val="C678DD"/>
                </a:solidFill>
                <a:latin typeface="Arial Unicode MS"/>
                <a:ea typeface="Menlo"/>
              </a:rPr>
              <a:t>&gt;&gt;&gt; obj3.index.name = 'state'</a:t>
            </a:r>
          </a:p>
          <a:p>
            <a:pPr eaLnBrk="0" fontAlgn="ctr" hangingPunct="0">
              <a:spcBef>
                <a:spcPct val="0"/>
              </a:spcBef>
              <a:spcAft>
                <a:spcPct val="0"/>
              </a:spcAft>
            </a:pPr>
            <a:r>
              <a:rPr lang="en-US" altLang="zh-CN" sz="2000" noProof="1">
                <a:solidFill>
                  <a:srgbClr val="C678DD"/>
                </a:solidFill>
                <a:latin typeface="Arial Unicode MS"/>
                <a:ea typeface="Menlo"/>
              </a:rPr>
              <a:t>&gt;&gt;&gt; obj3</a:t>
            </a:r>
          </a:p>
          <a:p>
            <a:pPr eaLnBrk="0" fontAlgn="ctr" hangingPunct="0">
              <a:spcBef>
                <a:spcPct val="0"/>
              </a:spcBef>
              <a:spcAft>
                <a:spcPct val="0"/>
              </a:spcAft>
            </a:pPr>
            <a:r>
              <a:rPr lang="en-US" altLang="zh-CN" sz="2000" noProof="1">
                <a:solidFill>
                  <a:srgbClr val="C678DD"/>
                </a:solidFill>
                <a:latin typeface="Arial Unicode MS"/>
                <a:ea typeface="Menlo"/>
              </a:rPr>
              <a:t>state</a:t>
            </a:r>
          </a:p>
          <a:p>
            <a:pPr eaLnBrk="0" fontAlgn="ctr" hangingPunct="0">
              <a:spcBef>
                <a:spcPct val="0"/>
              </a:spcBef>
              <a:spcAft>
                <a:spcPct val="0"/>
              </a:spcAft>
            </a:pPr>
            <a:r>
              <a:rPr lang="en-US" altLang="zh-CN" sz="2000" noProof="1">
                <a:solidFill>
                  <a:srgbClr val="C678DD"/>
                </a:solidFill>
                <a:latin typeface="Arial Unicode MS"/>
                <a:ea typeface="Menlo"/>
              </a:rPr>
              <a:t>California        NaN</a:t>
            </a:r>
          </a:p>
          <a:p>
            <a:pPr eaLnBrk="0" fontAlgn="ctr" hangingPunct="0">
              <a:spcBef>
                <a:spcPct val="0"/>
              </a:spcBef>
              <a:spcAft>
                <a:spcPct val="0"/>
              </a:spcAft>
            </a:pPr>
            <a:r>
              <a:rPr lang="en-US" altLang="zh-CN" sz="2000" noProof="1">
                <a:solidFill>
                  <a:srgbClr val="C678DD"/>
                </a:solidFill>
                <a:latin typeface="Arial Unicode MS"/>
                <a:ea typeface="Menlo"/>
              </a:rPr>
              <a:t>Ohio          35000.0</a:t>
            </a:r>
          </a:p>
          <a:p>
            <a:pPr eaLnBrk="0" fontAlgn="ctr" hangingPunct="0">
              <a:spcBef>
                <a:spcPct val="0"/>
              </a:spcBef>
              <a:spcAft>
                <a:spcPct val="0"/>
              </a:spcAft>
            </a:pPr>
            <a:r>
              <a:rPr lang="en-US" altLang="zh-CN" sz="2000" noProof="1">
                <a:solidFill>
                  <a:srgbClr val="C678DD"/>
                </a:solidFill>
                <a:latin typeface="Arial Unicode MS"/>
                <a:ea typeface="Menlo"/>
              </a:rPr>
              <a:t>Oregon        16000.0</a:t>
            </a:r>
          </a:p>
          <a:p>
            <a:pPr eaLnBrk="0" fontAlgn="ctr" hangingPunct="0">
              <a:spcBef>
                <a:spcPct val="0"/>
              </a:spcBef>
              <a:spcAft>
                <a:spcPct val="0"/>
              </a:spcAft>
            </a:pPr>
            <a:r>
              <a:rPr lang="en-US" altLang="zh-CN" sz="2000" noProof="1">
                <a:solidFill>
                  <a:srgbClr val="C678DD"/>
                </a:solidFill>
                <a:latin typeface="Arial Unicode MS"/>
                <a:ea typeface="Menlo"/>
              </a:rPr>
              <a:t>Texas         71000.0</a:t>
            </a:r>
          </a:p>
          <a:p>
            <a:pPr eaLnBrk="0" fontAlgn="ctr" hangingPunct="0">
              <a:spcBef>
                <a:spcPct val="0"/>
              </a:spcBef>
              <a:spcAft>
                <a:spcPct val="0"/>
              </a:spcAft>
            </a:pPr>
            <a:r>
              <a:rPr lang="en-US" altLang="zh-CN" sz="2000" noProof="1">
                <a:solidFill>
                  <a:srgbClr val="C678DD"/>
                </a:solidFill>
                <a:latin typeface="Arial Unicode MS"/>
                <a:ea typeface="Menlo"/>
              </a:rPr>
              <a:t>Name: population, dtype: float64</a:t>
            </a:r>
          </a:p>
        </p:txBody>
      </p:sp>
      <p:sp>
        <p:nvSpPr>
          <p:cNvPr id="9" name="Rectangle 2"/>
          <p:cNvSpPr>
            <a:spLocks noChangeArrowheads="1"/>
          </p:cNvSpPr>
          <p:nvPr/>
        </p:nvSpPr>
        <p:spPr bwMode="auto">
          <a:xfrm>
            <a:off x="5734039" y="3159775"/>
            <a:ext cx="5013908"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 = pd.Series([4, 7, -5, 3])</a:t>
            </a:r>
          </a:p>
          <a:p>
            <a:pPr eaLnBrk="0" fontAlgn="ctr" hangingPunct="0">
              <a:spcBef>
                <a:spcPct val="0"/>
              </a:spcBef>
              <a:spcAft>
                <a:spcPct val="0"/>
              </a:spcAft>
            </a:pPr>
            <a:r>
              <a:rPr lang="en-US" altLang="zh-CN" sz="2000" noProof="1">
                <a:solidFill>
                  <a:srgbClr val="C678DD"/>
                </a:solidFill>
                <a:latin typeface="Arial Unicode MS"/>
                <a:ea typeface="Menlo"/>
              </a:rPr>
              <a:t>&gt;&gt;&gt; obj.index = ['Bob', 'Steve', 'Jeff', 'Ryan']</a:t>
            </a:r>
          </a:p>
          <a:p>
            <a:pPr eaLnBrk="0" fontAlgn="ctr" hangingPunct="0">
              <a:spcBef>
                <a:spcPct val="0"/>
              </a:spcBef>
              <a:spcAft>
                <a:spcPct val="0"/>
              </a:spcAft>
            </a:pPr>
            <a:r>
              <a:rPr lang="en-US" altLang="zh-CN" sz="2000" noProof="1">
                <a:solidFill>
                  <a:srgbClr val="C678DD"/>
                </a:solidFill>
                <a:latin typeface="Arial Unicode MS"/>
                <a:ea typeface="Menlo"/>
              </a:rPr>
              <a:t>&gt;&gt;&gt; obj</a:t>
            </a:r>
          </a:p>
          <a:p>
            <a:pPr eaLnBrk="0" fontAlgn="ctr" hangingPunct="0">
              <a:spcBef>
                <a:spcPct val="0"/>
              </a:spcBef>
              <a:spcAft>
                <a:spcPct val="0"/>
              </a:spcAft>
            </a:pPr>
            <a:r>
              <a:rPr lang="en-US" altLang="zh-CN" sz="2000" noProof="1">
                <a:solidFill>
                  <a:srgbClr val="C678DD"/>
                </a:solidFill>
                <a:latin typeface="Arial Unicode MS"/>
                <a:ea typeface="Menlo"/>
              </a:rPr>
              <a:t>Bob      4</a:t>
            </a:r>
          </a:p>
          <a:p>
            <a:pPr eaLnBrk="0" fontAlgn="ctr" hangingPunct="0">
              <a:spcBef>
                <a:spcPct val="0"/>
              </a:spcBef>
              <a:spcAft>
                <a:spcPct val="0"/>
              </a:spcAft>
            </a:pPr>
            <a:r>
              <a:rPr lang="en-US" altLang="zh-CN" sz="2000" noProof="1">
                <a:solidFill>
                  <a:srgbClr val="C678DD"/>
                </a:solidFill>
                <a:latin typeface="Arial Unicode MS"/>
                <a:ea typeface="Menlo"/>
              </a:rPr>
              <a:t>Steve    7</a:t>
            </a:r>
          </a:p>
          <a:p>
            <a:pPr eaLnBrk="0" fontAlgn="ctr" hangingPunct="0">
              <a:spcBef>
                <a:spcPct val="0"/>
              </a:spcBef>
              <a:spcAft>
                <a:spcPct val="0"/>
              </a:spcAft>
            </a:pPr>
            <a:r>
              <a:rPr lang="en-US" altLang="zh-CN" sz="2000" noProof="1">
                <a:solidFill>
                  <a:srgbClr val="C678DD"/>
                </a:solidFill>
                <a:latin typeface="Arial Unicode MS"/>
                <a:ea typeface="Menlo"/>
              </a:rPr>
              <a:t>Jeff    -5</a:t>
            </a:r>
          </a:p>
          <a:p>
            <a:pPr eaLnBrk="0" fontAlgn="ctr" hangingPunct="0">
              <a:spcBef>
                <a:spcPct val="0"/>
              </a:spcBef>
              <a:spcAft>
                <a:spcPct val="0"/>
              </a:spcAft>
            </a:pPr>
            <a:r>
              <a:rPr lang="en-US" altLang="zh-CN" sz="2000" noProof="1">
                <a:solidFill>
                  <a:srgbClr val="C678DD"/>
                </a:solidFill>
                <a:latin typeface="Arial Unicode MS"/>
                <a:ea typeface="Menlo"/>
              </a:rPr>
              <a:t>Ryan     3</a:t>
            </a:r>
          </a:p>
          <a:p>
            <a:pPr eaLnBrk="0" fontAlgn="ctr" hangingPunct="0">
              <a:spcBef>
                <a:spcPct val="0"/>
              </a:spcBef>
              <a:spcAft>
                <a:spcPct val="0"/>
              </a:spcAft>
            </a:pPr>
            <a:r>
              <a:rPr lang="en-US" altLang="zh-CN" sz="2000" noProof="1">
                <a:solidFill>
                  <a:srgbClr val="C678DD"/>
                </a:solidFill>
                <a:latin typeface="Arial Unicode MS"/>
                <a:ea typeface="Menlo"/>
              </a:rPr>
              <a:t>dtype: int64</a:t>
            </a:r>
          </a:p>
        </p:txBody>
      </p:sp>
    </p:spTree>
    <p:extLst>
      <p:ext uri="{BB962C8B-B14F-4D97-AF65-F5344CB8AC3E}">
        <p14:creationId xmlns:p14="http://schemas.microsoft.com/office/powerpoint/2010/main" val="4244709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17131"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53" y="1538471"/>
            <a:ext cx="314379" cy="307179"/>
          </a:xfrm>
          <a:prstGeom prst="rect">
            <a:avLst/>
          </a:prstGeom>
        </p:spPr>
      </p:pic>
      <p:sp>
        <p:nvSpPr>
          <p:cNvPr id="11" name="矩形 10"/>
          <p:cNvSpPr/>
          <p:nvPr/>
        </p:nvSpPr>
        <p:spPr>
          <a:xfrm>
            <a:off x="717131" y="2139426"/>
            <a:ext cx="10744400"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是一个表格型的数据结构，它含有一组有序的列，每列可以是不同的值类型（数值、字符串、布尔值等）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既有行索引也有列索引，它可以被看做由</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组成的字典（共用同一个索引）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跟其他类似的数据结构相比（如</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语言的</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中面向行和面向列的操作基本上是平衡的</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中的数据是以一个或多个二维块存放的（而不是列表、字典或别的一维数据结构）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9094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95959"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81" y="1538471"/>
            <a:ext cx="314379" cy="307179"/>
          </a:xfrm>
          <a:prstGeom prst="rect">
            <a:avLst/>
          </a:prstGeom>
        </p:spPr>
      </p:pic>
      <p:sp>
        <p:nvSpPr>
          <p:cNvPr id="11" name="矩形 10"/>
          <p:cNvSpPr/>
          <p:nvPr/>
        </p:nvSpPr>
        <p:spPr>
          <a:xfrm>
            <a:off x="795958" y="1958352"/>
            <a:ext cx="11396042"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构成</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的方法很多，最常用的一种是直接传入一个由等长列表或</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数组组成的字典</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结果会自动加上索引（跟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一样），且全部会被有序排列</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37393" y="3340119"/>
            <a:ext cx="8753345"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data = {'state': ['Ohio', 'Ohio', 'Ohio', 'Nevada', 'Nevada'], 'year': [2000</a:t>
            </a:r>
          </a:p>
          <a:p>
            <a:pPr eaLnBrk="0" fontAlgn="ctr" hangingPunct="0">
              <a:spcBef>
                <a:spcPct val="0"/>
              </a:spcBef>
              <a:spcAft>
                <a:spcPct val="0"/>
              </a:spcAft>
            </a:pPr>
            <a:r>
              <a:rPr lang="en-US" altLang="zh-CN" noProof="1">
                <a:solidFill>
                  <a:srgbClr val="C678DD"/>
                </a:solidFill>
                <a:latin typeface="Arial Unicode MS"/>
                <a:ea typeface="Menlo"/>
              </a:rPr>
              <a:t>, 2001, 2002, 2001, 2002], 'pop': [1.5, 1.7, 3.6, 2.4, 2.9]}</a:t>
            </a:r>
          </a:p>
          <a:p>
            <a:pPr eaLnBrk="0" fontAlgn="ctr" hangingPunct="0">
              <a:spcBef>
                <a:spcPct val="0"/>
              </a:spcBef>
              <a:spcAft>
                <a:spcPct val="0"/>
              </a:spcAft>
            </a:pPr>
            <a:r>
              <a:rPr lang="en-US" altLang="zh-CN" noProof="1">
                <a:solidFill>
                  <a:srgbClr val="C678DD"/>
                </a:solidFill>
                <a:latin typeface="Arial Unicode MS"/>
                <a:ea typeface="Menlo"/>
              </a:rPr>
              <a:t>&gt;&gt;&gt; frame = pd.DataFrame(data)</a:t>
            </a:r>
          </a:p>
          <a:p>
            <a:pPr eaLnBrk="0" fontAlgn="ctr" hangingPunct="0">
              <a:spcBef>
                <a:spcPct val="0"/>
              </a:spcBef>
              <a:spcAft>
                <a:spcPct val="0"/>
              </a:spcAft>
            </a:pPr>
            <a:r>
              <a:rPr lang="en-US" altLang="zh-CN" noProof="1">
                <a:solidFill>
                  <a:srgbClr val="C678DD"/>
                </a:solidFill>
                <a:latin typeface="Arial Unicode MS"/>
                <a:ea typeface="Menlo"/>
              </a:rPr>
              <a:t>&gt;&gt;&gt; frame</a:t>
            </a:r>
          </a:p>
          <a:p>
            <a:pPr eaLnBrk="0" fontAlgn="ctr" hangingPunct="0">
              <a:spcBef>
                <a:spcPct val="0"/>
              </a:spcBef>
              <a:spcAft>
                <a:spcPct val="0"/>
              </a:spcAft>
            </a:pPr>
            <a:r>
              <a:rPr lang="en-US" altLang="zh-CN" noProof="1">
                <a:solidFill>
                  <a:srgbClr val="C678DD"/>
                </a:solidFill>
                <a:latin typeface="Arial Unicode MS"/>
                <a:ea typeface="Menlo"/>
              </a:rPr>
              <a:t>    state  year  pop</a:t>
            </a:r>
          </a:p>
          <a:p>
            <a:pPr eaLnBrk="0" fontAlgn="ctr" hangingPunct="0">
              <a:spcBef>
                <a:spcPct val="0"/>
              </a:spcBef>
              <a:spcAft>
                <a:spcPct val="0"/>
              </a:spcAft>
            </a:pPr>
            <a:r>
              <a:rPr lang="en-US" altLang="zh-CN" noProof="1">
                <a:solidFill>
                  <a:srgbClr val="C678DD"/>
                </a:solidFill>
                <a:latin typeface="Arial Unicode MS"/>
                <a:ea typeface="Menlo"/>
              </a:rPr>
              <a:t>0    Ohio  2000  1.5</a:t>
            </a:r>
          </a:p>
          <a:p>
            <a:pPr eaLnBrk="0" fontAlgn="ctr" hangingPunct="0">
              <a:spcBef>
                <a:spcPct val="0"/>
              </a:spcBef>
              <a:spcAft>
                <a:spcPct val="0"/>
              </a:spcAft>
            </a:pPr>
            <a:r>
              <a:rPr lang="en-US" altLang="zh-CN" noProof="1">
                <a:solidFill>
                  <a:srgbClr val="C678DD"/>
                </a:solidFill>
                <a:latin typeface="Arial Unicode MS"/>
                <a:ea typeface="Menlo"/>
              </a:rPr>
              <a:t>1    Ohio  2001  1.7</a:t>
            </a:r>
          </a:p>
          <a:p>
            <a:pPr eaLnBrk="0" fontAlgn="ctr" hangingPunct="0">
              <a:spcBef>
                <a:spcPct val="0"/>
              </a:spcBef>
              <a:spcAft>
                <a:spcPct val="0"/>
              </a:spcAft>
            </a:pPr>
            <a:r>
              <a:rPr lang="en-US" altLang="zh-CN" noProof="1">
                <a:solidFill>
                  <a:srgbClr val="C678DD"/>
                </a:solidFill>
                <a:latin typeface="Arial Unicode MS"/>
                <a:ea typeface="Menlo"/>
              </a:rPr>
              <a:t>2    Ohio  2002  3.6</a:t>
            </a:r>
          </a:p>
          <a:p>
            <a:pPr eaLnBrk="0" fontAlgn="ctr" hangingPunct="0">
              <a:spcBef>
                <a:spcPct val="0"/>
              </a:spcBef>
              <a:spcAft>
                <a:spcPct val="0"/>
              </a:spcAft>
            </a:pPr>
            <a:r>
              <a:rPr lang="en-US" altLang="zh-CN" noProof="1">
                <a:solidFill>
                  <a:srgbClr val="C678DD"/>
                </a:solidFill>
                <a:latin typeface="Arial Unicode MS"/>
                <a:ea typeface="Menlo"/>
              </a:rPr>
              <a:t>3  Nevada  2001  2.4</a:t>
            </a:r>
          </a:p>
          <a:p>
            <a:pPr eaLnBrk="0" fontAlgn="ctr" hangingPunct="0">
              <a:spcBef>
                <a:spcPct val="0"/>
              </a:spcBef>
              <a:spcAft>
                <a:spcPct val="0"/>
              </a:spcAft>
            </a:pPr>
            <a:r>
              <a:rPr lang="en-US" altLang="zh-CN" noProof="1">
                <a:solidFill>
                  <a:srgbClr val="C678DD"/>
                </a:solidFill>
                <a:latin typeface="Arial Unicode MS"/>
                <a:ea typeface="Menlo"/>
              </a:rPr>
              <a:t>4  Nevada  2002  2.9</a:t>
            </a:r>
          </a:p>
        </p:txBody>
      </p:sp>
    </p:spTree>
    <p:extLst>
      <p:ext uri="{BB962C8B-B14F-4D97-AF65-F5344CB8AC3E}">
        <p14:creationId xmlns:p14="http://schemas.microsoft.com/office/powerpoint/2010/main" val="262048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43255"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877" y="1538471"/>
            <a:ext cx="314379" cy="307179"/>
          </a:xfrm>
          <a:prstGeom prst="rect">
            <a:avLst/>
          </a:prstGeom>
        </p:spPr>
      </p:pic>
      <p:sp>
        <p:nvSpPr>
          <p:cNvPr id="11" name="矩形 10"/>
          <p:cNvSpPr/>
          <p:nvPr/>
        </p:nvSpPr>
        <p:spPr>
          <a:xfrm>
            <a:off x="843255" y="1907582"/>
            <a:ext cx="10392659"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如果指定了列顺序，则</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的列就会按照指定顺序进行排列</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一样，如果传入的列在数据中找不到，就会产生</a:t>
            </a:r>
            <a:r>
              <a:rPr lang="en-US" altLang="zh-CN" sz="2000" dirty="0">
                <a:latin typeface="微软雅黑" panose="020B0503020204020204" pitchFamily="34" charset="-122"/>
                <a:ea typeface="微软雅黑" panose="020B0503020204020204" pitchFamily="34" charset="-122"/>
              </a:rPr>
              <a:t>NAN</a:t>
            </a:r>
            <a:r>
              <a:rPr lang="zh-CN" altLang="en-US" sz="2000" dirty="0">
                <a:latin typeface="微软雅黑" panose="020B0503020204020204" pitchFamily="34" charset="-122"/>
                <a:ea typeface="微软雅黑" panose="020B0503020204020204" pitchFamily="34" charset="-122"/>
              </a:rPr>
              <a:t>值</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84867" y="3262176"/>
            <a:ext cx="3529884" cy="23970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pd.DataFrame(data, columns=['year', 'state', 'pop'])</a:t>
            </a:r>
          </a:p>
          <a:p>
            <a:pPr eaLnBrk="0" fontAlgn="ctr" hangingPunct="0">
              <a:spcBef>
                <a:spcPct val="0"/>
              </a:spcBef>
              <a:spcAft>
                <a:spcPct val="0"/>
              </a:spcAft>
            </a:pPr>
            <a:r>
              <a:rPr lang="en-US" altLang="zh-CN" noProof="1">
                <a:solidFill>
                  <a:srgbClr val="C678DD"/>
                </a:solidFill>
                <a:latin typeface="Arial Unicode MS"/>
                <a:ea typeface="Menlo"/>
              </a:rPr>
              <a:t>   year   state  pop</a:t>
            </a:r>
          </a:p>
          <a:p>
            <a:pPr eaLnBrk="0" fontAlgn="ctr" hangingPunct="0">
              <a:spcBef>
                <a:spcPct val="0"/>
              </a:spcBef>
              <a:spcAft>
                <a:spcPct val="0"/>
              </a:spcAft>
            </a:pPr>
            <a:r>
              <a:rPr lang="en-US" altLang="zh-CN" noProof="1">
                <a:solidFill>
                  <a:srgbClr val="C678DD"/>
                </a:solidFill>
                <a:latin typeface="Arial Unicode MS"/>
                <a:ea typeface="Menlo"/>
              </a:rPr>
              <a:t>0  2000    Ohio  1.5</a:t>
            </a:r>
          </a:p>
          <a:p>
            <a:pPr eaLnBrk="0" fontAlgn="ctr" hangingPunct="0">
              <a:spcBef>
                <a:spcPct val="0"/>
              </a:spcBef>
              <a:spcAft>
                <a:spcPct val="0"/>
              </a:spcAft>
            </a:pPr>
            <a:r>
              <a:rPr lang="en-US" altLang="zh-CN" noProof="1">
                <a:solidFill>
                  <a:srgbClr val="C678DD"/>
                </a:solidFill>
                <a:latin typeface="Arial Unicode MS"/>
                <a:ea typeface="Menlo"/>
              </a:rPr>
              <a:t>1  2001    Ohio  1.7</a:t>
            </a:r>
          </a:p>
          <a:p>
            <a:pPr eaLnBrk="0" fontAlgn="ctr" hangingPunct="0">
              <a:spcBef>
                <a:spcPct val="0"/>
              </a:spcBef>
              <a:spcAft>
                <a:spcPct val="0"/>
              </a:spcAft>
            </a:pPr>
            <a:r>
              <a:rPr lang="en-US" altLang="zh-CN" noProof="1">
                <a:solidFill>
                  <a:srgbClr val="C678DD"/>
                </a:solidFill>
                <a:latin typeface="Arial Unicode MS"/>
                <a:ea typeface="Menlo"/>
              </a:rPr>
              <a:t>2  2002    Ohio  3.6</a:t>
            </a:r>
          </a:p>
          <a:p>
            <a:pPr eaLnBrk="0" fontAlgn="ctr" hangingPunct="0">
              <a:spcBef>
                <a:spcPct val="0"/>
              </a:spcBef>
              <a:spcAft>
                <a:spcPct val="0"/>
              </a:spcAft>
            </a:pPr>
            <a:r>
              <a:rPr lang="en-US" altLang="zh-CN" noProof="1">
                <a:solidFill>
                  <a:srgbClr val="C678DD"/>
                </a:solidFill>
                <a:latin typeface="Arial Unicode MS"/>
                <a:ea typeface="Menlo"/>
              </a:rPr>
              <a:t>3  2001  Nevada  2.4</a:t>
            </a:r>
          </a:p>
          <a:p>
            <a:pPr eaLnBrk="0" fontAlgn="ctr" hangingPunct="0">
              <a:spcBef>
                <a:spcPct val="0"/>
              </a:spcBef>
              <a:spcAft>
                <a:spcPct val="0"/>
              </a:spcAft>
            </a:pPr>
            <a:r>
              <a:rPr lang="en-US" altLang="zh-CN" noProof="1">
                <a:solidFill>
                  <a:srgbClr val="C678DD"/>
                </a:solidFill>
                <a:latin typeface="Arial Unicode MS"/>
                <a:ea typeface="Menlo"/>
              </a:rPr>
              <a:t>4  2002  Nevada  2.9</a:t>
            </a:r>
          </a:p>
        </p:txBody>
      </p:sp>
      <p:sp>
        <p:nvSpPr>
          <p:cNvPr id="9" name="Rectangle 2"/>
          <p:cNvSpPr>
            <a:spLocks noChangeArrowheads="1"/>
          </p:cNvSpPr>
          <p:nvPr/>
        </p:nvSpPr>
        <p:spPr bwMode="auto">
          <a:xfrm>
            <a:off x="3845290" y="3169976"/>
            <a:ext cx="8118110" cy="322807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frame2 = pd.DataFrame(data, columns=['year', 'state', 'pop', 'debt'], index=['one', 'two', 'three', 'four', 'five'])</a:t>
            </a:r>
          </a:p>
          <a:p>
            <a:pPr eaLnBrk="0" fontAlgn="ctr" hangingPunct="0">
              <a:spcBef>
                <a:spcPct val="0"/>
              </a:spcBef>
              <a:spcAft>
                <a:spcPct val="0"/>
              </a:spcAft>
            </a:pPr>
            <a:r>
              <a:rPr lang="en-US" altLang="zh-CN" noProof="1">
                <a:solidFill>
                  <a:srgbClr val="C678DD"/>
                </a:solidFill>
                <a:latin typeface="Arial Unicode MS"/>
                <a:ea typeface="Menlo"/>
              </a:rPr>
              <a:t>&gt;&gt;&gt; frame2</a:t>
            </a:r>
          </a:p>
          <a:p>
            <a:pPr eaLnBrk="0" fontAlgn="ctr" hangingPunct="0">
              <a:spcBef>
                <a:spcPct val="0"/>
              </a:spcBef>
              <a:spcAft>
                <a:spcPct val="0"/>
              </a:spcAft>
            </a:pPr>
            <a:r>
              <a:rPr lang="en-US" altLang="zh-CN" noProof="1">
                <a:solidFill>
                  <a:srgbClr val="C678DD"/>
                </a:solidFill>
                <a:latin typeface="Arial Unicode MS"/>
                <a:ea typeface="Menlo"/>
              </a:rPr>
              <a:t>       year   state  pop debt</a:t>
            </a:r>
          </a:p>
          <a:p>
            <a:pPr eaLnBrk="0" fontAlgn="ctr" hangingPunct="0">
              <a:spcBef>
                <a:spcPct val="0"/>
              </a:spcBef>
              <a:spcAft>
                <a:spcPct val="0"/>
              </a:spcAft>
            </a:pPr>
            <a:r>
              <a:rPr lang="en-US" altLang="zh-CN" noProof="1">
                <a:solidFill>
                  <a:srgbClr val="C678DD"/>
                </a:solidFill>
                <a:latin typeface="Arial Unicode MS"/>
                <a:ea typeface="Menlo"/>
              </a:rPr>
              <a:t>one    2000    Ohio  1.5  NaN</a:t>
            </a:r>
          </a:p>
          <a:p>
            <a:pPr eaLnBrk="0" fontAlgn="ctr" hangingPunct="0">
              <a:spcBef>
                <a:spcPct val="0"/>
              </a:spcBef>
              <a:spcAft>
                <a:spcPct val="0"/>
              </a:spcAft>
            </a:pPr>
            <a:r>
              <a:rPr lang="en-US" altLang="zh-CN" noProof="1">
                <a:solidFill>
                  <a:srgbClr val="C678DD"/>
                </a:solidFill>
                <a:latin typeface="Arial Unicode MS"/>
                <a:ea typeface="Menlo"/>
              </a:rPr>
              <a:t>two    2001    Ohio  1.7  NaN</a:t>
            </a:r>
          </a:p>
          <a:p>
            <a:pPr eaLnBrk="0" fontAlgn="ctr" hangingPunct="0">
              <a:spcBef>
                <a:spcPct val="0"/>
              </a:spcBef>
              <a:spcAft>
                <a:spcPct val="0"/>
              </a:spcAft>
            </a:pPr>
            <a:r>
              <a:rPr lang="en-US" altLang="zh-CN" noProof="1">
                <a:solidFill>
                  <a:srgbClr val="C678DD"/>
                </a:solidFill>
                <a:latin typeface="Arial Unicode MS"/>
                <a:ea typeface="Menlo"/>
              </a:rPr>
              <a:t>three  2002    Ohio  3.6  NaN</a:t>
            </a:r>
          </a:p>
          <a:p>
            <a:pPr eaLnBrk="0" fontAlgn="ctr" hangingPunct="0">
              <a:spcBef>
                <a:spcPct val="0"/>
              </a:spcBef>
              <a:spcAft>
                <a:spcPct val="0"/>
              </a:spcAft>
            </a:pPr>
            <a:r>
              <a:rPr lang="en-US" altLang="zh-CN" noProof="1">
                <a:solidFill>
                  <a:srgbClr val="C678DD"/>
                </a:solidFill>
                <a:latin typeface="Arial Unicode MS"/>
                <a:ea typeface="Menlo"/>
              </a:rPr>
              <a:t>four   2001  Nevada  2.4  NaN</a:t>
            </a:r>
          </a:p>
          <a:p>
            <a:pPr eaLnBrk="0" fontAlgn="ctr" hangingPunct="0">
              <a:spcBef>
                <a:spcPct val="0"/>
              </a:spcBef>
              <a:spcAft>
                <a:spcPct val="0"/>
              </a:spcAft>
            </a:pPr>
            <a:r>
              <a:rPr lang="en-US" altLang="zh-CN" noProof="1">
                <a:solidFill>
                  <a:srgbClr val="C678DD"/>
                </a:solidFill>
                <a:latin typeface="Arial Unicode MS"/>
                <a:ea typeface="Menlo"/>
              </a:rPr>
              <a:t>five   2002  Nevada  2.9  NaN</a:t>
            </a:r>
          </a:p>
          <a:p>
            <a:pPr eaLnBrk="0" fontAlgn="ctr" hangingPunct="0">
              <a:spcBef>
                <a:spcPct val="0"/>
              </a:spcBef>
              <a:spcAft>
                <a:spcPct val="0"/>
              </a:spcAft>
            </a:pPr>
            <a:r>
              <a:rPr lang="en-US" altLang="zh-CN" noProof="1">
                <a:solidFill>
                  <a:srgbClr val="C678DD"/>
                </a:solidFill>
                <a:latin typeface="Arial Unicode MS"/>
                <a:ea typeface="Menlo"/>
              </a:rPr>
              <a:t>&gt;&gt;&gt; frame2.columns</a:t>
            </a:r>
          </a:p>
          <a:p>
            <a:pPr eaLnBrk="0" fontAlgn="ctr" hangingPunct="0">
              <a:spcBef>
                <a:spcPct val="0"/>
              </a:spcBef>
              <a:spcAft>
                <a:spcPct val="0"/>
              </a:spcAft>
            </a:pPr>
            <a:r>
              <a:rPr lang="en-US" altLang="zh-CN" noProof="1">
                <a:solidFill>
                  <a:srgbClr val="C678DD"/>
                </a:solidFill>
                <a:latin typeface="Arial Unicode MS"/>
                <a:ea typeface="Menlo"/>
              </a:rPr>
              <a:t>Index(['year', 'state', 'pop', 'debt'], dtype='object')</a:t>
            </a:r>
          </a:p>
        </p:txBody>
      </p:sp>
    </p:spTree>
    <p:extLst>
      <p:ext uri="{BB962C8B-B14F-4D97-AF65-F5344CB8AC3E}">
        <p14:creationId xmlns:p14="http://schemas.microsoft.com/office/powerpoint/2010/main" val="1339889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74786"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408" y="1538471"/>
            <a:ext cx="314379" cy="307179"/>
          </a:xfrm>
          <a:prstGeom prst="rect">
            <a:avLst/>
          </a:prstGeom>
        </p:spPr>
      </p:pic>
      <p:sp>
        <p:nvSpPr>
          <p:cNvPr id="11" name="矩形 10"/>
          <p:cNvSpPr/>
          <p:nvPr/>
        </p:nvSpPr>
        <p:spPr>
          <a:xfrm>
            <a:off x="874786" y="2120233"/>
            <a:ext cx="10491687"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通过类似字典标记的方式或属性的方式，可以将</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的列获取为一个</a:t>
            </a:r>
            <a:r>
              <a:rPr lang="en-US" altLang="zh-CN" sz="2000" dirty="0">
                <a:latin typeface="微软雅黑" panose="020B0503020204020204" pitchFamily="34" charset="-122"/>
                <a:ea typeface="微软雅黑" panose="020B0503020204020204" pitchFamily="34" charset="-122"/>
              </a:rPr>
              <a:t>Series</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返回的</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拥有原</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相同的索引，且其</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属性也已经被相应地设置好了</a:t>
            </a:r>
            <a:endParaRPr lang="en-US" altLang="zh-CN" sz="2000" dirty="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1802165" y="3297777"/>
            <a:ext cx="3529884"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frame2['state']</a:t>
            </a:r>
          </a:p>
          <a:p>
            <a:pPr eaLnBrk="0" fontAlgn="ctr" hangingPunct="0">
              <a:spcBef>
                <a:spcPct val="0"/>
              </a:spcBef>
              <a:spcAft>
                <a:spcPct val="0"/>
              </a:spcAft>
            </a:pPr>
            <a:r>
              <a:rPr lang="en-US" altLang="zh-CN" sz="2000" noProof="1">
                <a:solidFill>
                  <a:srgbClr val="C678DD"/>
                </a:solidFill>
                <a:latin typeface="Arial Unicode MS"/>
                <a:ea typeface="Menlo"/>
              </a:rPr>
              <a:t>one        Ohio</a:t>
            </a:r>
          </a:p>
          <a:p>
            <a:pPr eaLnBrk="0" fontAlgn="ctr" hangingPunct="0">
              <a:spcBef>
                <a:spcPct val="0"/>
              </a:spcBef>
              <a:spcAft>
                <a:spcPct val="0"/>
              </a:spcAft>
            </a:pPr>
            <a:r>
              <a:rPr lang="en-US" altLang="zh-CN" sz="2000" noProof="1">
                <a:solidFill>
                  <a:srgbClr val="C678DD"/>
                </a:solidFill>
                <a:latin typeface="Arial Unicode MS"/>
                <a:ea typeface="Menlo"/>
              </a:rPr>
              <a:t>two        Ohio</a:t>
            </a:r>
          </a:p>
          <a:p>
            <a:pPr eaLnBrk="0" fontAlgn="ctr" hangingPunct="0">
              <a:spcBef>
                <a:spcPct val="0"/>
              </a:spcBef>
              <a:spcAft>
                <a:spcPct val="0"/>
              </a:spcAft>
            </a:pPr>
            <a:r>
              <a:rPr lang="en-US" altLang="zh-CN" sz="2000" noProof="1">
                <a:solidFill>
                  <a:srgbClr val="C678DD"/>
                </a:solidFill>
                <a:latin typeface="Arial Unicode MS"/>
                <a:ea typeface="Menlo"/>
              </a:rPr>
              <a:t>three      Ohio</a:t>
            </a:r>
          </a:p>
          <a:p>
            <a:pPr eaLnBrk="0" fontAlgn="ctr" hangingPunct="0">
              <a:spcBef>
                <a:spcPct val="0"/>
              </a:spcBef>
              <a:spcAft>
                <a:spcPct val="0"/>
              </a:spcAft>
            </a:pPr>
            <a:r>
              <a:rPr lang="en-US" altLang="zh-CN" sz="2000" noProof="1">
                <a:solidFill>
                  <a:srgbClr val="C678DD"/>
                </a:solidFill>
                <a:latin typeface="Arial Unicode MS"/>
                <a:ea typeface="Menlo"/>
              </a:rPr>
              <a:t>four     Nevada</a:t>
            </a:r>
          </a:p>
          <a:p>
            <a:pPr eaLnBrk="0" fontAlgn="ctr" hangingPunct="0">
              <a:spcBef>
                <a:spcPct val="0"/>
              </a:spcBef>
              <a:spcAft>
                <a:spcPct val="0"/>
              </a:spcAft>
            </a:pPr>
            <a:r>
              <a:rPr lang="en-US" altLang="zh-CN" sz="2000" noProof="1">
                <a:solidFill>
                  <a:srgbClr val="C678DD"/>
                </a:solidFill>
                <a:latin typeface="Arial Unicode MS"/>
                <a:ea typeface="Menlo"/>
              </a:rPr>
              <a:t>five     Nevada</a:t>
            </a:r>
          </a:p>
          <a:p>
            <a:pPr eaLnBrk="0" fontAlgn="ctr" hangingPunct="0">
              <a:spcBef>
                <a:spcPct val="0"/>
              </a:spcBef>
              <a:spcAft>
                <a:spcPct val="0"/>
              </a:spcAft>
            </a:pPr>
            <a:r>
              <a:rPr lang="en-US" altLang="zh-CN" sz="2000" noProof="1">
                <a:solidFill>
                  <a:srgbClr val="C678DD"/>
                </a:solidFill>
                <a:latin typeface="Arial Unicode MS"/>
                <a:ea typeface="Menlo"/>
              </a:rPr>
              <a:t>Name: state, dtype: object</a:t>
            </a:r>
          </a:p>
        </p:txBody>
      </p:sp>
      <p:sp>
        <p:nvSpPr>
          <p:cNvPr id="14" name="Rectangle 2"/>
          <p:cNvSpPr>
            <a:spLocks noChangeArrowheads="1"/>
          </p:cNvSpPr>
          <p:nvPr/>
        </p:nvSpPr>
        <p:spPr bwMode="auto">
          <a:xfrm>
            <a:off x="5830930" y="3316158"/>
            <a:ext cx="3529884"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frame2['year']</a:t>
            </a:r>
          </a:p>
          <a:p>
            <a:pPr eaLnBrk="0" fontAlgn="ctr" hangingPunct="0">
              <a:spcBef>
                <a:spcPct val="0"/>
              </a:spcBef>
              <a:spcAft>
                <a:spcPct val="0"/>
              </a:spcAft>
            </a:pPr>
            <a:r>
              <a:rPr lang="en-US" altLang="zh-CN" sz="2000" noProof="1">
                <a:solidFill>
                  <a:srgbClr val="C678DD"/>
                </a:solidFill>
                <a:latin typeface="Arial Unicode MS"/>
                <a:ea typeface="Menlo"/>
              </a:rPr>
              <a:t>one      2000</a:t>
            </a:r>
          </a:p>
          <a:p>
            <a:pPr eaLnBrk="0" fontAlgn="ctr" hangingPunct="0">
              <a:spcBef>
                <a:spcPct val="0"/>
              </a:spcBef>
              <a:spcAft>
                <a:spcPct val="0"/>
              </a:spcAft>
            </a:pPr>
            <a:r>
              <a:rPr lang="en-US" altLang="zh-CN" sz="2000" noProof="1">
                <a:solidFill>
                  <a:srgbClr val="C678DD"/>
                </a:solidFill>
                <a:latin typeface="Arial Unicode MS"/>
                <a:ea typeface="Menlo"/>
              </a:rPr>
              <a:t>two      2001</a:t>
            </a:r>
          </a:p>
          <a:p>
            <a:pPr eaLnBrk="0" fontAlgn="ctr" hangingPunct="0">
              <a:spcBef>
                <a:spcPct val="0"/>
              </a:spcBef>
              <a:spcAft>
                <a:spcPct val="0"/>
              </a:spcAft>
            </a:pPr>
            <a:r>
              <a:rPr lang="en-US" altLang="zh-CN" sz="2000" noProof="1">
                <a:solidFill>
                  <a:srgbClr val="C678DD"/>
                </a:solidFill>
                <a:latin typeface="Arial Unicode MS"/>
                <a:ea typeface="Menlo"/>
              </a:rPr>
              <a:t>three    2002</a:t>
            </a:r>
          </a:p>
          <a:p>
            <a:pPr eaLnBrk="0" fontAlgn="ctr" hangingPunct="0">
              <a:spcBef>
                <a:spcPct val="0"/>
              </a:spcBef>
              <a:spcAft>
                <a:spcPct val="0"/>
              </a:spcAft>
            </a:pPr>
            <a:r>
              <a:rPr lang="en-US" altLang="zh-CN" sz="2000" noProof="1">
                <a:solidFill>
                  <a:srgbClr val="C678DD"/>
                </a:solidFill>
                <a:latin typeface="Arial Unicode MS"/>
                <a:ea typeface="Menlo"/>
              </a:rPr>
              <a:t>four     2001</a:t>
            </a:r>
          </a:p>
          <a:p>
            <a:pPr eaLnBrk="0" fontAlgn="ctr" hangingPunct="0">
              <a:spcBef>
                <a:spcPct val="0"/>
              </a:spcBef>
              <a:spcAft>
                <a:spcPct val="0"/>
              </a:spcAft>
            </a:pPr>
            <a:r>
              <a:rPr lang="en-US" altLang="zh-CN" sz="2000" noProof="1">
                <a:solidFill>
                  <a:srgbClr val="C678DD"/>
                </a:solidFill>
                <a:latin typeface="Arial Unicode MS"/>
                <a:ea typeface="Menlo"/>
              </a:rPr>
              <a:t>five     2002</a:t>
            </a:r>
          </a:p>
          <a:p>
            <a:pPr eaLnBrk="0" fontAlgn="ctr" hangingPunct="0">
              <a:spcBef>
                <a:spcPct val="0"/>
              </a:spcBef>
              <a:spcAft>
                <a:spcPct val="0"/>
              </a:spcAft>
            </a:pPr>
            <a:r>
              <a:rPr lang="en-US" altLang="zh-CN" sz="2000" noProof="1">
                <a:solidFill>
                  <a:srgbClr val="C678DD"/>
                </a:solidFill>
                <a:latin typeface="Arial Unicode MS"/>
                <a:ea typeface="Menlo"/>
              </a:rPr>
              <a:t>Name: year, dtype: int64</a:t>
            </a:r>
          </a:p>
        </p:txBody>
      </p:sp>
    </p:spTree>
    <p:extLst>
      <p:ext uri="{BB962C8B-B14F-4D97-AF65-F5344CB8AC3E}">
        <p14:creationId xmlns:p14="http://schemas.microsoft.com/office/powerpoint/2010/main" val="286048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48662" y="1406796"/>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284" y="1568677"/>
            <a:ext cx="314379" cy="307179"/>
          </a:xfrm>
          <a:prstGeom prst="rect">
            <a:avLst/>
          </a:prstGeom>
        </p:spPr>
      </p:pic>
      <p:sp>
        <p:nvSpPr>
          <p:cNvPr id="11" name="矩形 10"/>
          <p:cNvSpPr/>
          <p:nvPr/>
        </p:nvSpPr>
        <p:spPr>
          <a:xfrm>
            <a:off x="748662" y="2184073"/>
            <a:ext cx="5187443"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列可以通过赋值的方式进行修改</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例如，给那个空的“</a:t>
            </a:r>
            <a:r>
              <a:rPr lang="en-US" altLang="zh-CN" sz="2000" dirty="0" err="1">
                <a:latin typeface="微软雅黑" panose="020B0503020204020204" pitchFamily="34" charset="-122"/>
                <a:ea typeface="微软雅黑" panose="020B0503020204020204" pitchFamily="34" charset="-122"/>
              </a:rPr>
              <a:t>delt</a:t>
            </a:r>
            <a:r>
              <a:rPr lang="zh-CN" altLang="en-US" sz="2000" dirty="0">
                <a:latin typeface="微软雅黑" panose="020B0503020204020204" pitchFamily="34" charset="-122"/>
                <a:ea typeface="微软雅黑" panose="020B0503020204020204" pitchFamily="34" charset="-122"/>
              </a:rPr>
              <a:t>”列赋上一个标量值或一组值</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5936105" y="1108647"/>
            <a:ext cx="4987208" cy="51055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frame2['debt'] = 16.5</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16.5</a:t>
            </a:r>
          </a:p>
          <a:p>
            <a:pPr eaLnBrk="0" fontAlgn="ctr" hangingPunct="0">
              <a:spcBef>
                <a:spcPct val="0"/>
              </a:spcBef>
              <a:spcAft>
                <a:spcPct val="0"/>
              </a:spcAft>
            </a:pPr>
            <a:r>
              <a:rPr lang="en-US" altLang="zh-CN" sz="2000" noProof="1">
                <a:solidFill>
                  <a:srgbClr val="C678DD"/>
                </a:solidFill>
                <a:latin typeface="Arial Unicode MS"/>
                <a:ea typeface="Menlo"/>
              </a:rPr>
              <a:t>two    2001    Ohio  1.7  16.5</a:t>
            </a:r>
          </a:p>
          <a:p>
            <a:pPr eaLnBrk="0" fontAlgn="ctr" hangingPunct="0">
              <a:spcBef>
                <a:spcPct val="0"/>
              </a:spcBef>
              <a:spcAft>
                <a:spcPct val="0"/>
              </a:spcAft>
            </a:pPr>
            <a:r>
              <a:rPr lang="en-US" altLang="zh-CN" sz="2000" noProof="1">
                <a:solidFill>
                  <a:srgbClr val="C678DD"/>
                </a:solidFill>
                <a:latin typeface="Arial Unicode MS"/>
                <a:ea typeface="Menlo"/>
              </a:rPr>
              <a:t>three  2002    Ohio  3.6  16.5</a:t>
            </a:r>
          </a:p>
          <a:p>
            <a:pPr eaLnBrk="0" fontAlgn="ctr" hangingPunct="0">
              <a:spcBef>
                <a:spcPct val="0"/>
              </a:spcBef>
              <a:spcAft>
                <a:spcPct val="0"/>
              </a:spcAft>
            </a:pPr>
            <a:r>
              <a:rPr lang="en-US" altLang="zh-CN" sz="2000" noProof="1">
                <a:solidFill>
                  <a:srgbClr val="C678DD"/>
                </a:solidFill>
                <a:latin typeface="Arial Unicode MS"/>
                <a:ea typeface="Menlo"/>
              </a:rPr>
              <a:t>four   2001  Nevada  2.4  16.5</a:t>
            </a:r>
          </a:p>
          <a:p>
            <a:pPr eaLnBrk="0" fontAlgn="ctr" hangingPunct="0">
              <a:spcBef>
                <a:spcPct val="0"/>
              </a:spcBef>
              <a:spcAft>
                <a:spcPct val="0"/>
              </a:spcAft>
            </a:pPr>
            <a:r>
              <a:rPr lang="en-US" altLang="zh-CN" sz="2000" noProof="1">
                <a:solidFill>
                  <a:srgbClr val="C678DD"/>
                </a:solidFill>
                <a:latin typeface="Arial Unicode MS"/>
                <a:ea typeface="Menlo"/>
              </a:rPr>
              <a:t>five   2002  Nevada  2.9  16.5</a:t>
            </a:r>
          </a:p>
          <a:p>
            <a:pPr eaLnBrk="0" fontAlgn="ctr" hangingPunct="0">
              <a:spcBef>
                <a:spcPct val="0"/>
              </a:spcBef>
              <a:spcAft>
                <a:spcPct val="0"/>
              </a:spcAft>
            </a:pPr>
            <a:r>
              <a:rPr lang="en-US" altLang="zh-CN" sz="2000" noProof="1">
                <a:solidFill>
                  <a:srgbClr val="C678DD"/>
                </a:solidFill>
                <a:latin typeface="Arial Unicode MS"/>
                <a:ea typeface="Menlo"/>
              </a:rPr>
              <a:t>&gt;&gt;&gt; frame2['debt'] = np.arange(5.)</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0.0</a:t>
            </a:r>
          </a:p>
          <a:p>
            <a:pPr eaLnBrk="0" fontAlgn="ctr" hangingPunct="0">
              <a:spcBef>
                <a:spcPct val="0"/>
              </a:spcBef>
              <a:spcAft>
                <a:spcPct val="0"/>
              </a:spcAft>
            </a:pPr>
            <a:r>
              <a:rPr lang="en-US" altLang="zh-CN" sz="2000" noProof="1">
                <a:solidFill>
                  <a:srgbClr val="C678DD"/>
                </a:solidFill>
                <a:latin typeface="Arial Unicode MS"/>
                <a:ea typeface="Menlo"/>
              </a:rPr>
              <a:t>two    2001    Ohio  1.7   1.0</a:t>
            </a:r>
          </a:p>
          <a:p>
            <a:pPr eaLnBrk="0" fontAlgn="ctr" hangingPunct="0">
              <a:spcBef>
                <a:spcPct val="0"/>
              </a:spcBef>
              <a:spcAft>
                <a:spcPct val="0"/>
              </a:spcAft>
            </a:pPr>
            <a:r>
              <a:rPr lang="en-US" altLang="zh-CN" sz="2000" noProof="1">
                <a:solidFill>
                  <a:srgbClr val="C678DD"/>
                </a:solidFill>
                <a:latin typeface="Arial Unicode MS"/>
                <a:ea typeface="Menlo"/>
              </a:rPr>
              <a:t>three  2002    Ohio  3.6   2.0</a:t>
            </a:r>
          </a:p>
          <a:p>
            <a:pPr eaLnBrk="0" fontAlgn="ctr" hangingPunct="0">
              <a:spcBef>
                <a:spcPct val="0"/>
              </a:spcBef>
              <a:spcAft>
                <a:spcPct val="0"/>
              </a:spcAft>
            </a:pPr>
            <a:r>
              <a:rPr lang="en-US" altLang="zh-CN" sz="2000" noProof="1">
                <a:solidFill>
                  <a:srgbClr val="C678DD"/>
                </a:solidFill>
                <a:latin typeface="Arial Unicode MS"/>
                <a:ea typeface="Menlo"/>
              </a:rPr>
              <a:t>four   2001  Nevada  2.4   3.0</a:t>
            </a:r>
          </a:p>
          <a:p>
            <a:pPr eaLnBrk="0" fontAlgn="ctr" hangingPunct="0">
              <a:spcBef>
                <a:spcPct val="0"/>
              </a:spcBef>
              <a:spcAft>
                <a:spcPct val="0"/>
              </a:spcAft>
            </a:pPr>
            <a:r>
              <a:rPr lang="en-US" altLang="zh-CN" sz="2000" noProof="1">
                <a:solidFill>
                  <a:srgbClr val="C678DD"/>
                </a:solidFill>
                <a:latin typeface="Arial Unicode MS"/>
                <a:ea typeface="Menlo"/>
              </a:rPr>
              <a:t>five   2002  Nevada  2.9   4.0</a:t>
            </a:r>
          </a:p>
        </p:txBody>
      </p:sp>
    </p:spTree>
    <p:extLst>
      <p:ext uri="{BB962C8B-B14F-4D97-AF65-F5344CB8AC3E}">
        <p14:creationId xmlns:p14="http://schemas.microsoft.com/office/powerpoint/2010/main" val="534233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17131"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53" y="1538471"/>
            <a:ext cx="314379" cy="307179"/>
          </a:xfrm>
          <a:prstGeom prst="rect">
            <a:avLst/>
          </a:prstGeom>
        </p:spPr>
      </p:pic>
      <p:sp>
        <p:nvSpPr>
          <p:cNvPr id="11" name="矩形 10"/>
          <p:cNvSpPr/>
          <p:nvPr/>
        </p:nvSpPr>
        <p:spPr>
          <a:xfrm>
            <a:off x="717130" y="1957313"/>
            <a:ext cx="10392659" cy="874407"/>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将列表或数组赋值给某个列时，其长度必须跟</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的长度相匹配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如果赋值的是一个</a:t>
            </a:r>
            <a:r>
              <a:rPr lang="en-US" altLang="zh-CN" dirty="0">
                <a:latin typeface="微软雅黑" panose="020B0503020204020204" pitchFamily="34" charset="-122"/>
                <a:ea typeface="微软雅黑" panose="020B0503020204020204" pitchFamily="34" charset="-122"/>
              </a:rPr>
              <a:t>Series</a:t>
            </a:r>
            <a:r>
              <a:rPr lang="zh-CN" altLang="en-US" dirty="0">
                <a:latin typeface="微软雅黑" panose="020B0503020204020204" pitchFamily="34" charset="-122"/>
                <a:ea typeface="微软雅黑" panose="020B0503020204020204" pitchFamily="34" charset="-122"/>
              </a:rPr>
              <a:t>，就会精确匹配</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的索引，所有空位都将被填上缺失值</a:t>
            </a:r>
            <a:endParaRPr lang="en-US" altLang="zh-CN"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237393" y="2990454"/>
            <a:ext cx="9086849"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val = pd.Series([-1.2, -1.5, -1.7], index=['two', 'four', 'five'])</a:t>
            </a:r>
          </a:p>
          <a:p>
            <a:pPr eaLnBrk="0" fontAlgn="ctr" hangingPunct="0">
              <a:spcBef>
                <a:spcPct val="0"/>
              </a:spcBef>
              <a:spcAft>
                <a:spcPct val="0"/>
              </a:spcAft>
            </a:pPr>
            <a:r>
              <a:rPr lang="en-US" altLang="zh-CN" sz="2000" noProof="1">
                <a:solidFill>
                  <a:srgbClr val="C678DD"/>
                </a:solidFill>
                <a:latin typeface="Arial Unicode MS"/>
                <a:ea typeface="Menlo"/>
              </a:rPr>
              <a:t>&gt;&gt;&gt; frame2['debt'] = val</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NaN</a:t>
            </a:r>
          </a:p>
          <a:p>
            <a:pPr eaLnBrk="0" fontAlgn="ctr" hangingPunct="0">
              <a:spcBef>
                <a:spcPct val="0"/>
              </a:spcBef>
              <a:spcAft>
                <a:spcPct val="0"/>
              </a:spcAft>
            </a:pPr>
            <a:r>
              <a:rPr lang="en-US" altLang="zh-CN" sz="2000" noProof="1">
                <a:solidFill>
                  <a:srgbClr val="C678DD"/>
                </a:solidFill>
                <a:latin typeface="Arial Unicode MS"/>
                <a:ea typeface="Menlo"/>
              </a:rPr>
              <a:t>two    2001    Ohio  1.7  -1.2</a:t>
            </a:r>
          </a:p>
          <a:p>
            <a:pPr eaLnBrk="0" fontAlgn="ctr" hangingPunct="0">
              <a:spcBef>
                <a:spcPct val="0"/>
              </a:spcBef>
              <a:spcAft>
                <a:spcPct val="0"/>
              </a:spcAft>
            </a:pPr>
            <a:r>
              <a:rPr lang="en-US" altLang="zh-CN" sz="2000" noProof="1">
                <a:solidFill>
                  <a:srgbClr val="C678DD"/>
                </a:solidFill>
                <a:latin typeface="Arial Unicode MS"/>
                <a:ea typeface="Menlo"/>
              </a:rPr>
              <a:t>three  2002    Ohio  3.6   NaN</a:t>
            </a:r>
          </a:p>
          <a:p>
            <a:pPr eaLnBrk="0" fontAlgn="ctr" hangingPunct="0">
              <a:spcBef>
                <a:spcPct val="0"/>
              </a:spcBef>
              <a:spcAft>
                <a:spcPct val="0"/>
              </a:spcAft>
            </a:pPr>
            <a:r>
              <a:rPr lang="en-US" altLang="zh-CN" sz="2000" noProof="1">
                <a:solidFill>
                  <a:srgbClr val="C678DD"/>
                </a:solidFill>
                <a:latin typeface="Arial Unicode MS"/>
                <a:ea typeface="Menlo"/>
              </a:rPr>
              <a:t>four   2001  Nevada  2.4  -1.5</a:t>
            </a:r>
          </a:p>
          <a:p>
            <a:pPr eaLnBrk="0" fontAlgn="ctr" hangingPunct="0">
              <a:spcBef>
                <a:spcPct val="0"/>
              </a:spcBef>
              <a:spcAft>
                <a:spcPct val="0"/>
              </a:spcAft>
            </a:pPr>
            <a:r>
              <a:rPr lang="en-US" altLang="zh-CN" sz="2000" noProof="1">
                <a:solidFill>
                  <a:srgbClr val="C678DD"/>
                </a:solidFill>
                <a:latin typeface="Arial Unicode MS"/>
                <a:ea typeface="Menlo"/>
              </a:rPr>
              <a:t>five   2002  Nevada  2.9  -1.7</a:t>
            </a:r>
          </a:p>
        </p:txBody>
      </p:sp>
    </p:spTree>
    <p:extLst>
      <p:ext uri="{BB962C8B-B14F-4D97-AF65-F5344CB8AC3E}">
        <p14:creationId xmlns:p14="http://schemas.microsoft.com/office/powerpoint/2010/main" val="2158038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69834"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456" y="1538471"/>
            <a:ext cx="314379" cy="307179"/>
          </a:xfrm>
          <a:prstGeom prst="rect">
            <a:avLst/>
          </a:prstGeom>
        </p:spPr>
      </p:pic>
      <p:sp>
        <p:nvSpPr>
          <p:cNvPr id="11" name="矩形 10"/>
          <p:cNvSpPr/>
          <p:nvPr/>
        </p:nvSpPr>
        <p:spPr>
          <a:xfrm>
            <a:off x="788277" y="1958352"/>
            <a:ext cx="10684586"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为不存在的列赋值会创建出一个新列</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关键字</a:t>
            </a:r>
            <a:r>
              <a:rPr lang="en-US" altLang="zh-CN" sz="2000" dirty="0">
                <a:latin typeface="微软雅黑" panose="020B0503020204020204" pitchFamily="34" charset="-122"/>
                <a:ea typeface="微软雅黑" panose="020B0503020204020204" pitchFamily="34" charset="-122"/>
              </a:rPr>
              <a:t>del</a:t>
            </a:r>
            <a:r>
              <a:rPr lang="zh-CN" altLang="en-US" sz="2000" dirty="0">
                <a:latin typeface="微软雅黑" panose="020B0503020204020204" pitchFamily="34" charset="-122"/>
                <a:ea typeface="微软雅黑" panose="020B0503020204020204" pitchFamily="34" charset="-122"/>
              </a:rPr>
              <a:t>用于删除列</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37393" y="3143292"/>
            <a:ext cx="7263723" cy="322807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frame2['eastern'] = frame2.state == 'Ohio'</a:t>
            </a:r>
          </a:p>
          <a:p>
            <a:pPr eaLnBrk="0" fontAlgn="ctr" hangingPunct="0">
              <a:spcBef>
                <a:spcPct val="0"/>
              </a:spcBef>
              <a:spcAft>
                <a:spcPct val="0"/>
              </a:spcAft>
            </a:pPr>
            <a:r>
              <a:rPr lang="en-US" altLang="zh-CN" noProof="1">
                <a:solidFill>
                  <a:srgbClr val="C678DD"/>
                </a:solidFill>
                <a:latin typeface="Arial Unicode MS"/>
                <a:ea typeface="Menlo"/>
              </a:rPr>
              <a:t>&gt;&gt;&gt; frame2</a:t>
            </a:r>
          </a:p>
          <a:p>
            <a:pPr eaLnBrk="0" fontAlgn="ctr" hangingPunct="0">
              <a:spcBef>
                <a:spcPct val="0"/>
              </a:spcBef>
              <a:spcAft>
                <a:spcPct val="0"/>
              </a:spcAft>
            </a:pPr>
            <a:r>
              <a:rPr lang="en-US" altLang="zh-CN" noProof="1">
                <a:solidFill>
                  <a:srgbClr val="C678DD"/>
                </a:solidFill>
                <a:latin typeface="Arial Unicode MS"/>
                <a:ea typeface="Menlo"/>
              </a:rPr>
              <a:t>       year   state  pop  debt  eastern</a:t>
            </a:r>
          </a:p>
          <a:p>
            <a:pPr eaLnBrk="0" fontAlgn="ctr" hangingPunct="0">
              <a:spcBef>
                <a:spcPct val="0"/>
              </a:spcBef>
              <a:spcAft>
                <a:spcPct val="0"/>
              </a:spcAft>
            </a:pPr>
            <a:r>
              <a:rPr lang="en-US" altLang="zh-CN" noProof="1">
                <a:solidFill>
                  <a:srgbClr val="C678DD"/>
                </a:solidFill>
                <a:latin typeface="Arial Unicode MS"/>
                <a:ea typeface="Menlo"/>
              </a:rPr>
              <a:t>one    2000    Ohio  1.5   NaN     True</a:t>
            </a:r>
          </a:p>
          <a:p>
            <a:pPr eaLnBrk="0" fontAlgn="ctr" hangingPunct="0">
              <a:spcBef>
                <a:spcPct val="0"/>
              </a:spcBef>
              <a:spcAft>
                <a:spcPct val="0"/>
              </a:spcAft>
            </a:pPr>
            <a:r>
              <a:rPr lang="en-US" altLang="zh-CN" noProof="1">
                <a:solidFill>
                  <a:srgbClr val="C678DD"/>
                </a:solidFill>
                <a:latin typeface="Arial Unicode MS"/>
                <a:ea typeface="Menlo"/>
              </a:rPr>
              <a:t>two    2001    Ohio  1.7  -1.2     True</a:t>
            </a:r>
          </a:p>
          <a:p>
            <a:pPr eaLnBrk="0" fontAlgn="ctr" hangingPunct="0">
              <a:spcBef>
                <a:spcPct val="0"/>
              </a:spcBef>
              <a:spcAft>
                <a:spcPct val="0"/>
              </a:spcAft>
            </a:pPr>
            <a:r>
              <a:rPr lang="en-US" altLang="zh-CN" noProof="1">
                <a:solidFill>
                  <a:srgbClr val="C678DD"/>
                </a:solidFill>
                <a:latin typeface="Arial Unicode MS"/>
                <a:ea typeface="Menlo"/>
              </a:rPr>
              <a:t>three  2002    Ohio  3.6   NaN     True</a:t>
            </a:r>
          </a:p>
          <a:p>
            <a:pPr eaLnBrk="0" fontAlgn="ctr" hangingPunct="0">
              <a:spcBef>
                <a:spcPct val="0"/>
              </a:spcBef>
              <a:spcAft>
                <a:spcPct val="0"/>
              </a:spcAft>
            </a:pPr>
            <a:r>
              <a:rPr lang="en-US" altLang="zh-CN" noProof="1">
                <a:solidFill>
                  <a:srgbClr val="C678DD"/>
                </a:solidFill>
                <a:latin typeface="Arial Unicode MS"/>
                <a:ea typeface="Menlo"/>
              </a:rPr>
              <a:t>four   2001  Nevada  2.4  -1.5    False</a:t>
            </a:r>
          </a:p>
          <a:p>
            <a:pPr eaLnBrk="0" fontAlgn="ctr" hangingPunct="0">
              <a:spcBef>
                <a:spcPct val="0"/>
              </a:spcBef>
              <a:spcAft>
                <a:spcPct val="0"/>
              </a:spcAft>
            </a:pPr>
            <a:r>
              <a:rPr lang="en-US" altLang="zh-CN" noProof="1">
                <a:solidFill>
                  <a:srgbClr val="C678DD"/>
                </a:solidFill>
                <a:latin typeface="Arial Unicode MS"/>
                <a:ea typeface="Menlo"/>
              </a:rPr>
              <a:t>five   2002  Nevada  2.9  -1.7    False</a:t>
            </a:r>
          </a:p>
          <a:p>
            <a:pPr eaLnBrk="0" fontAlgn="ctr" hangingPunct="0">
              <a:spcBef>
                <a:spcPct val="0"/>
              </a:spcBef>
              <a:spcAft>
                <a:spcPct val="0"/>
              </a:spcAft>
            </a:pPr>
            <a:r>
              <a:rPr lang="en-US" altLang="zh-CN" noProof="1">
                <a:solidFill>
                  <a:srgbClr val="C678DD"/>
                </a:solidFill>
                <a:latin typeface="Arial Unicode MS"/>
                <a:ea typeface="Menlo"/>
              </a:rPr>
              <a:t>&gt;&gt;&gt; del frame2['eastern']</a:t>
            </a:r>
          </a:p>
          <a:p>
            <a:pPr eaLnBrk="0" fontAlgn="ctr" hangingPunct="0">
              <a:spcBef>
                <a:spcPct val="0"/>
              </a:spcBef>
              <a:spcAft>
                <a:spcPct val="0"/>
              </a:spcAft>
            </a:pPr>
            <a:r>
              <a:rPr lang="en-US" altLang="zh-CN" noProof="1">
                <a:solidFill>
                  <a:srgbClr val="C678DD"/>
                </a:solidFill>
                <a:latin typeface="Arial Unicode MS"/>
                <a:ea typeface="Menlo"/>
              </a:rPr>
              <a:t>&gt;&gt;&gt; frame2.columns</a:t>
            </a:r>
          </a:p>
          <a:p>
            <a:pPr eaLnBrk="0" fontAlgn="ctr" hangingPunct="0">
              <a:spcBef>
                <a:spcPct val="0"/>
              </a:spcBef>
              <a:spcAft>
                <a:spcPct val="0"/>
              </a:spcAft>
            </a:pPr>
            <a:r>
              <a:rPr lang="en-US" altLang="zh-CN" noProof="1">
                <a:solidFill>
                  <a:srgbClr val="C678DD"/>
                </a:solidFill>
                <a:latin typeface="Arial Unicode MS"/>
                <a:ea typeface="Menlo"/>
              </a:rPr>
              <a:t>Index(['year', 'state', 'pop', 'debt'], dtype='object')</a:t>
            </a:r>
          </a:p>
        </p:txBody>
      </p:sp>
    </p:spTree>
    <p:extLst>
      <p:ext uri="{BB962C8B-B14F-4D97-AF65-F5344CB8AC3E}">
        <p14:creationId xmlns:p14="http://schemas.microsoft.com/office/powerpoint/2010/main" val="412587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为什么选择</a:t>
            </a:r>
            <a:r>
              <a:rPr lang="en-US" altLang="zh-CN" sz="3600" b="1" dirty="0">
                <a:latin typeface="微软雅黑" panose="020B0503020204020204" pitchFamily="34" charset="-122"/>
                <a:ea typeface="微软雅黑" panose="020B0503020204020204" pitchFamily="34" charset="-122"/>
              </a:rPr>
              <a:t>Python</a:t>
            </a:r>
            <a:endParaRPr lang="zh-CN" altLang="en-US" sz="3600" b="1" dirty="0">
              <a:latin typeface="微软雅黑" panose="020B0503020204020204" pitchFamily="34" charset="-122"/>
              <a:ea typeface="微软雅黑" panose="020B0503020204020204" pitchFamily="34" charset="-122"/>
            </a:endParaRPr>
          </a:p>
        </p:txBody>
      </p:sp>
      <p:sp>
        <p:nvSpPr>
          <p:cNvPr id="9" name="矩形 8"/>
          <p:cNvSpPr/>
          <p:nvPr/>
        </p:nvSpPr>
        <p:spPr>
          <a:xfrm>
            <a:off x="236484" y="1289671"/>
            <a:ext cx="11335406" cy="1200329"/>
          </a:xfrm>
          <a:prstGeom prst="rect">
            <a:avLst/>
          </a:prstGeom>
        </p:spPr>
        <p:txBody>
          <a:bodyPr wrap="square">
            <a:spAutoFit/>
          </a:bodyPr>
          <a:lstStyle/>
          <a:p>
            <a:pPr indent="540000">
              <a:lnSpc>
                <a:spcPct val="150000"/>
              </a:lnSpc>
            </a:pPr>
            <a:r>
              <a:rPr lang="en-US" altLang="zh-CN" sz="2400" dirty="0">
                <a:solidFill>
                  <a:srgbClr val="CC0099"/>
                </a:solidFill>
                <a:latin typeface="微软雅黑" panose="020B0503020204020204" pitchFamily="34" charset="-122"/>
                <a:ea typeface="微软雅黑" panose="020B0503020204020204" pitchFamily="34" charset="-122"/>
              </a:rPr>
              <a:t>Stack Overflow 2017</a:t>
            </a:r>
            <a:r>
              <a:rPr lang="zh-CN" altLang="en-US" sz="2400" dirty="0">
                <a:solidFill>
                  <a:srgbClr val="CC0099"/>
                </a:solidFill>
                <a:latin typeface="微软雅黑" panose="020B0503020204020204" pitchFamily="34" charset="-122"/>
                <a:ea typeface="微软雅黑" panose="020B0503020204020204" pitchFamily="34" charset="-122"/>
              </a:rPr>
              <a:t>年</a:t>
            </a:r>
            <a:r>
              <a:rPr lang="zh-CN" altLang="en-US" sz="2400" dirty="0">
                <a:latin typeface="微软雅黑" panose="020B0503020204020204" pitchFamily="34" charset="-122"/>
                <a:ea typeface="微软雅黑" panose="020B0503020204020204" pitchFamily="34" charset="-122"/>
              </a:rPr>
              <a:t>开发者调查报告显示，</a:t>
            </a:r>
            <a:r>
              <a:rPr lang="en-US" altLang="zh-CN" sz="2400" dirty="0">
                <a:solidFill>
                  <a:srgbClr val="FF0000"/>
                </a:solidFill>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作为主流编程语言之一，发展势头已无可阻挡。</a:t>
            </a:r>
          </a:p>
        </p:txBody>
      </p:sp>
      <p:pic>
        <p:nvPicPr>
          <p:cNvPr id="6" name="图片 5"/>
          <p:cNvPicPr>
            <a:picLocks noChangeAspect="1"/>
          </p:cNvPicPr>
          <p:nvPr/>
        </p:nvPicPr>
        <p:blipFill>
          <a:blip r:embed="rId2"/>
          <a:stretch>
            <a:fillRect/>
          </a:stretch>
        </p:blipFill>
        <p:spPr>
          <a:xfrm>
            <a:off x="6372298" y="3072347"/>
            <a:ext cx="5380952" cy="3428571"/>
          </a:xfrm>
          <a:prstGeom prst="rect">
            <a:avLst/>
          </a:prstGeom>
        </p:spPr>
      </p:pic>
      <p:pic>
        <p:nvPicPr>
          <p:cNvPr id="7" name="图片 6"/>
          <p:cNvPicPr>
            <a:picLocks noChangeAspect="1"/>
          </p:cNvPicPr>
          <p:nvPr/>
        </p:nvPicPr>
        <p:blipFill>
          <a:blip r:embed="rId3"/>
          <a:stretch>
            <a:fillRect/>
          </a:stretch>
        </p:blipFill>
        <p:spPr>
          <a:xfrm>
            <a:off x="581369" y="3091394"/>
            <a:ext cx="5514286" cy="3409524"/>
          </a:xfrm>
          <a:prstGeom prst="rect">
            <a:avLst/>
          </a:prstGeom>
        </p:spPr>
      </p:pic>
      <p:sp>
        <p:nvSpPr>
          <p:cNvPr id="15" name="圆角矩形 14"/>
          <p:cNvSpPr/>
          <p:nvPr/>
        </p:nvSpPr>
        <p:spPr>
          <a:xfrm>
            <a:off x="2078041" y="2499934"/>
            <a:ext cx="2636834" cy="497204"/>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2149478" y="2564510"/>
            <a:ext cx="255110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哪种编程语言</a:t>
            </a:r>
            <a:r>
              <a:rPr lang="zh-CN" altLang="en-US" dirty="0">
                <a:solidFill>
                  <a:srgbClr val="FF0000"/>
                </a:solidFill>
                <a:latin typeface="微软雅黑" panose="020B0503020204020204" pitchFamily="34" charset="-122"/>
                <a:ea typeface="微软雅黑" panose="020B0503020204020204" pitchFamily="34" charset="-122"/>
              </a:rPr>
              <a:t>最流行</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7" name="圆角矩形 16"/>
          <p:cNvSpPr/>
          <p:nvPr/>
        </p:nvSpPr>
        <p:spPr>
          <a:xfrm>
            <a:off x="7795777" y="2499934"/>
            <a:ext cx="2755754" cy="497204"/>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7838638" y="2564510"/>
            <a:ext cx="255110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你</a:t>
            </a:r>
            <a:r>
              <a:rPr lang="zh-CN" altLang="en-US" dirty="0">
                <a:solidFill>
                  <a:srgbClr val="FF0000"/>
                </a:solidFill>
                <a:latin typeface="微软雅黑" panose="020B0503020204020204" pitchFamily="34" charset="-122"/>
                <a:ea typeface="微软雅黑" panose="020B0503020204020204" pitchFamily="34" charset="-122"/>
              </a:rPr>
              <a:t>最希望使用</a:t>
            </a:r>
            <a:r>
              <a:rPr lang="zh-CN" altLang="en-US" dirty="0">
                <a:latin typeface="微软雅黑" panose="020B0503020204020204" pitchFamily="34" charset="-122"/>
                <a:ea typeface="微软雅黑" panose="020B0503020204020204" pitchFamily="34" charset="-122"/>
              </a:rPr>
              <a:t>哪种语言？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3470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922082"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704" y="1538471"/>
            <a:ext cx="314379" cy="307179"/>
          </a:xfrm>
          <a:prstGeom prst="rect">
            <a:avLst/>
          </a:prstGeom>
        </p:spPr>
      </p:pic>
      <p:sp>
        <p:nvSpPr>
          <p:cNvPr id="11" name="矩形 10"/>
          <p:cNvSpPr/>
          <p:nvPr/>
        </p:nvSpPr>
        <p:spPr>
          <a:xfrm>
            <a:off x="922081" y="1958352"/>
            <a:ext cx="10550781"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将嵌套字典（也就是字典的字典）传给</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，它就会被解释为：外层字典的键作为列，内层键则作为行索引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也可以对上述结果进行转置</a:t>
            </a:r>
            <a:endParaRPr lang="en-US" altLang="zh-CN" sz="2000" dirty="0">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1237393" y="3448625"/>
            <a:ext cx="5723477"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pop = {'Nevada': {2001: 2.4, 2002: 2.9}, 'Ohio': {2000: 1.5, 2001: 1.7, 2002</a:t>
            </a:r>
          </a:p>
          <a:p>
            <a:pPr eaLnBrk="0" fontAlgn="ctr" hangingPunct="0">
              <a:spcBef>
                <a:spcPct val="0"/>
              </a:spcBef>
              <a:spcAft>
                <a:spcPct val="0"/>
              </a:spcAft>
            </a:pPr>
            <a:r>
              <a:rPr lang="en-US" altLang="zh-CN" sz="2000" noProof="1">
                <a:solidFill>
                  <a:srgbClr val="C678DD"/>
                </a:solidFill>
                <a:latin typeface="Arial Unicode MS"/>
                <a:ea typeface="Menlo"/>
              </a:rPr>
              <a:t>: 3.6}}</a:t>
            </a:r>
          </a:p>
          <a:p>
            <a:pPr eaLnBrk="0" fontAlgn="ctr" hangingPunct="0">
              <a:spcBef>
                <a:spcPct val="0"/>
              </a:spcBef>
              <a:spcAft>
                <a:spcPct val="0"/>
              </a:spcAft>
            </a:pPr>
            <a:r>
              <a:rPr lang="en-US" altLang="zh-CN" sz="2000" noProof="1">
                <a:solidFill>
                  <a:srgbClr val="C678DD"/>
                </a:solidFill>
                <a:latin typeface="Arial Unicode MS"/>
                <a:ea typeface="Menlo"/>
              </a:rPr>
              <a:t>&gt;&gt;&gt; frame3 = pd.DataFrame(pop)</a:t>
            </a:r>
          </a:p>
          <a:p>
            <a:pPr eaLnBrk="0" fontAlgn="ctr" hangingPunct="0">
              <a:spcBef>
                <a:spcPct val="0"/>
              </a:spcBef>
              <a:spcAft>
                <a:spcPct val="0"/>
              </a:spcAft>
            </a:pPr>
            <a:r>
              <a:rPr lang="en-US" altLang="zh-CN" sz="2000" noProof="1">
                <a:solidFill>
                  <a:srgbClr val="C678DD"/>
                </a:solidFill>
                <a:latin typeface="Arial Unicode MS"/>
                <a:ea typeface="Menlo"/>
              </a:rPr>
              <a:t>&gt;&gt;&gt; frame3</a:t>
            </a:r>
          </a:p>
          <a:p>
            <a:pPr eaLnBrk="0" fontAlgn="ctr" hangingPunct="0">
              <a:spcBef>
                <a:spcPct val="0"/>
              </a:spcBef>
              <a:spcAft>
                <a:spcPct val="0"/>
              </a:spcAft>
            </a:pPr>
            <a:r>
              <a:rPr lang="en-US" altLang="zh-CN" sz="2000" noProof="1">
                <a:solidFill>
                  <a:srgbClr val="C678DD"/>
                </a:solidFill>
                <a:latin typeface="Arial Unicode MS"/>
                <a:ea typeface="Menlo"/>
              </a:rPr>
              <a:t>      Nevada  Ohio</a:t>
            </a:r>
          </a:p>
          <a:p>
            <a:pPr eaLnBrk="0" fontAlgn="ctr" hangingPunct="0">
              <a:spcBef>
                <a:spcPct val="0"/>
              </a:spcBef>
              <a:spcAft>
                <a:spcPct val="0"/>
              </a:spcAft>
            </a:pPr>
            <a:r>
              <a:rPr lang="en-US" altLang="zh-CN" sz="2000" noProof="1">
                <a:solidFill>
                  <a:srgbClr val="C678DD"/>
                </a:solidFill>
                <a:latin typeface="Arial Unicode MS"/>
                <a:ea typeface="Menlo"/>
              </a:rPr>
              <a:t>2000     NaN   1.5</a:t>
            </a:r>
          </a:p>
          <a:p>
            <a:pPr eaLnBrk="0" fontAlgn="ctr" hangingPunct="0">
              <a:spcBef>
                <a:spcPct val="0"/>
              </a:spcBef>
              <a:spcAft>
                <a:spcPct val="0"/>
              </a:spcAft>
            </a:pPr>
            <a:r>
              <a:rPr lang="en-US" altLang="zh-CN" sz="2000" noProof="1">
                <a:solidFill>
                  <a:srgbClr val="C678DD"/>
                </a:solidFill>
                <a:latin typeface="Arial Unicode MS"/>
                <a:ea typeface="Menlo"/>
              </a:rPr>
              <a:t>2001     2.4   1.7</a:t>
            </a:r>
          </a:p>
          <a:p>
            <a:pPr eaLnBrk="0" fontAlgn="ctr" hangingPunct="0">
              <a:spcBef>
                <a:spcPct val="0"/>
              </a:spcBef>
              <a:spcAft>
                <a:spcPct val="0"/>
              </a:spcAft>
            </a:pPr>
            <a:r>
              <a:rPr lang="en-US" altLang="zh-CN" sz="2000" noProof="1">
                <a:solidFill>
                  <a:srgbClr val="C678DD"/>
                </a:solidFill>
                <a:latin typeface="Arial Unicode MS"/>
                <a:ea typeface="Menlo"/>
              </a:rPr>
              <a:t>2002     2.9   3.6</a:t>
            </a:r>
          </a:p>
        </p:txBody>
      </p:sp>
      <p:sp>
        <p:nvSpPr>
          <p:cNvPr id="18" name="Rectangle 2"/>
          <p:cNvSpPr>
            <a:spLocks noChangeArrowheads="1"/>
          </p:cNvSpPr>
          <p:nvPr/>
        </p:nvSpPr>
        <p:spPr bwMode="auto">
          <a:xfrm>
            <a:off x="7297823" y="3448625"/>
            <a:ext cx="3549480"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frame3.T</a:t>
            </a:r>
          </a:p>
          <a:p>
            <a:pPr eaLnBrk="0" fontAlgn="ctr" hangingPunct="0">
              <a:spcBef>
                <a:spcPct val="0"/>
              </a:spcBef>
              <a:spcAft>
                <a:spcPct val="0"/>
              </a:spcAft>
            </a:pPr>
            <a:r>
              <a:rPr lang="en-US" altLang="zh-CN" sz="2000" noProof="1">
                <a:solidFill>
                  <a:srgbClr val="C678DD"/>
                </a:solidFill>
                <a:latin typeface="Arial Unicode MS"/>
                <a:ea typeface="Menlo"/>
              </a:rPr>
              <a:t>        2000  2001  2002</a:t>
            </a:r>
          </a:p>
          <a:p>
            <a:pPr eaLnBrk="0" fontAlgn="ctr" hangingPunct="0">
              <a:spcBef>
                <a:spcPct val="0"/>
              </a:spcBef>
              <a:spcAft>
                <a:spcPct val="0"/>
              </a:spcAft>
            </a:pPr>
            <a:r>
              <a:rPr lang="en-US" altLang="zh-CN" sz="2000" noProof="1">
                <a:solidFill>
                  <a:srgbClr val="C678DD"/>
                </a:solidFill>
                <a:latin typeface="Arial Unicode MS"/>
                <a:ea typeface="Menlo"/>
              </a:rPr>
              <a:t>Nevada   NaN   2.4   2.9</a:t>
            </a:r>
          </a:p>
          <a:p>
            <a:pPr eaLnBrk="0" fontAlgn="ctr" hangingPunct="0">
              <a:spcBef>
                <a:spcPct val="0"/>
              </a:spcBef>
              <a:spcAft>
                <a:spcPct val="0"/>
              </a:spcAft>
            </a:pPr>
            <a:r>
              <a:rPr lang="en-US" altLang="zh-CN" sz="2000" noProof="1">
                <a:solidFill>
                  <a:srgbClr val="C678DD"/>
                </a:solidFill>
                <a:latin typeface="Arial Unicode MS"/>
                <a:ea typeface="Menlo"/>
              </a:rPr>
              <a:t>Ohio     1.5   1.7   3.6</a:t>
            </a:r>
          </a:p>
        </p:txBody>
      </p:sp>
    </p:spTree>
    <p:extLst>
      <p:ext uri="{BB962C8B-B14F-4D97-AF65-F5344CB8AC3E}">
        <p14:creationId xmlns:p14="http://schemas.microsoft.com/office/powerpoint/2010/main" val="31337506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80193"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15" y="1538471"/>
            <a:ext cx="314379" cy="307179"/>
          </a:xfrm>
          <a:prstGeom prst="rect">
            <a:avLst/>
          </a:prstGeom>
        </p:spPr>
      </p:pic>
      <p:sp>
        <p:nvSpPr>
          <p:cNvPr id="11" name="矩形 10"/>
          <p:cNvSpPr/>
          <p:nvPr/>
        </p:nvSpPr>
        <p:spPr>
          <a:xfrm>
            <a:off x="780192" y="1958352"/>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如果设置了</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columns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属性，则这些信息也会被显示出来</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3434812" y="2867984"/>
            <a:ext cx="4666202"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frame3.index.name = 'year'</a:t>
            </a:r>
          </a:p>
          <a:p>
            <a:pPr eaLnBrk="0" fontAlgn="ctr" hangingPunct="0">
              <a:spcBef>
                <a:spcPct val="0"/>
              </a:spcBef>
              <a:spcAft>
                <a:spcPct val="0"/>
              </a:spcAft>
            </a:pPr>
            <a:r>
              <a:rPr lang="en-US" altLang="zh-CN" sz="2000" noProof="1">
                <a:solidFill>
                  <a:srgbClr val="C678DD"/>
                </a:solidFill>
                <a:latin typeface="Arial Unicode MS"/>
                <a:ea typeface="Menlo"/>
              </a:rPr>
              <a:t>&gt;&gt;&gt; frame3.columns.name = 'state'</a:t>
            </a:r>
          </a:p>
          <a:p>
            <a:pPr eaLnBrk="0" fontAlgn="ctr" hangingPunct="0">
              <a:spcBef>
                <a:spcPct val="0"/>
              </a:spcBef>
              <a:spcAft>
                <a:spcPct val="0"/>
              </a:spcAft>
            </a:pPr>
            <a:r>
              <a:rPr lang="en-US" altLang="zh-CN" sz="2000" noProof="1">
                <a:solidFill>
                  <a:srgbClr val="C678DD"/>
                </a:solidFill>
                <a:latin typeface="Arial Unicode MS"/>
                <a:ea typeface="Menlo"/>
              </a:rPr>
              <a:t>&gt;&gt;&gt; frame3</a:t>
            </a:r>
          </a:p>
          <a:p>
            <a:pPr eaLnBrk="0" fontAlgn="ctr" hangingPunct="0">
              <a:spcBef>
                <a:spcPct val="0"/>
              </a:spcBef>
              <a:spcAft>
                <a:spcPct val="0"/>
              </a:spcAft>
            </a:pPr>
            <a:r>
              <a:rPr lang="en-US" altLang="zh-CN" sz="2000" noProof="1">
                <a:solidFill>
                  <a:srgbClr val="C678DD"/>
                </a:solidFill>
                <a:latin typeface="Arial Unicode MS"/>
                <a:ea typeface="Menlo"/>
              </a:rPr>
              <a:t>state  Nevada  Ohio</a:t>
            </a:r>
          </a:p>
          <a:p>
            <a:pPr eaLnBrk="0" fontAlgn="ctr" hangingPunct="0">
              <a:spcBef>
                <a:spcPct val="0"/>
              </a:spcBef>
              <a:spcAft>
                <a:spcPct val="0"/>
              </a:spcAft>
            </a:pPr>
            <a:r>
              <a:rPr lang="en-US" altLang="zh-CN" sz="2000" noProof="1">
                <a:solidFill>
                  <a:srgbClr val="C678DD"/>
                </a:solidFill>
                <a:latin typeface="Arial Unicode MS"/>
                <a:ea typeface="Menlo"/>
              </a:rPr>
              <a:t>year</a:t>
            </a:r>
          </a:p>
          <a:p>
            <a:pPr eaLnBrk="0" fontAlgn="ctr" hangingPunct="0">
              <a:spcBef>
                <a:spcPct val="0"/>
              </a:spcBef>
              <a:spcAft>
                <a:spcPct val="0"/>
              </a:spcAft>
            </a:pPr>
            <a:r>
              <a:rPr lang="en-US" altLang="zh-CN" sz="2000" noProof="1">
                <a:solidFill>
                  <a:srgbClr val="C678DD"/>
                </a:solidFill>
                <a:latin typeface="Arial Unicode MS"/>
                <a:ea typeface="Menlo"/>
              </a:rPr>
              <a:t>2000      NaN   1.5</a:t>
            </a:r>
          </a:p>
          <a:p>
            <a:pPr eaLnBrk="0" fontAlgn="ctr" hangingPunct="0">
              <a:spcBef>
                <a:spcPct val="0"/>
              </a:spcBef>
              <a:spcAft>
                <a:spcPct val="0"/>
              </a:spcAft>
            </a:pPr>
            <a:r>
              <a:rPr lang="en-US" altLang="zh-CN" sz="2000" noProof="1">
                <a:solidFill>
                  <a:srgbClr val="C678DD"/>
                </a:solidFill>
                <a:latin typeface="Arial Unicode MS"/>
                <a:ea typeface="Menlo"/>
              </a:rPr>
              <a:t>2001      2.4   1.7</a:t>
            </a:r>
          </a:p>
          <a:p>
            <a:pPr eaLnBrk="0" fontAlgn="ctr" hangingPunct="0">
              <a:spcBef>
                <a:spcPct val="0"/>
              </a:spcBef>
              <a:spcAft>
                <a:spcPct val="0"/>
              </a:spcAft>
            </a:pPr>
            <a:r>
              <a:rPr lang="en-US" altLang="zh-CN" sz="2000" noProof="1">
                <a:solidFill>
                  <a:srgbClr val="C678DD"/>
                </a:solidFill>
                <a:latin typeface="Arial Unicode MS"/>
                <a:ea typeface="Menlo"/>
              </a:rPr>
              <a:t>2002      2.9   3.6</a:t>
            </a:r>
          </a:p>
        </p:txBody>
      </p:sp>
    </p:spTree>
    <p:extLst>
      <p:ext uri="{BB962C8B-B14F-4D97-AF65-F5344CB8AC3E}">
        <p14:creationId xmlns:p14="http://schemas.microsoft.com/office/powerpoint/2010/main" val="3945519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43255"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877" y="1538471"/>
            <a:ext cx="314379" cy="307179"/>
          </a:xfrm>
          <a:prstGeom prst="rect">
            <a:avLst/>
          </a:prstGeom>
        </p:spPr>
      </p:pic>
      <p:sp>
        <p:nvSpPr>
          <p:cNvPr id="11" name="矩形 10"/>
          <p:cNvSpPr/>
          <p:nvPr/>
        </p:nvSpPr>
        <p:spPr>
          <a:xfrm>
            <a:off x="961697" y="1958352"/>
            <a:ext cx="10878206"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a:t>
            </a:r>
            <a:r>
              <a:rPr lang="en-US" altLang="zh-CN" sz="2000" dirty="0">
                <a:latin typeface="微软雅黑" panose="020B0503020204020204" pitchFamily="34" charset="-122"/>
                <a:ea typeface="微软雅黑" panose="020B0503020204020204" pitchFamily="34" charset="-122"/>
              </a:rPr>
              <a:t>values</a:t>
            </a:r>
            <a:r>
              <a:rPr lang="zh-CN" altLang="en-US" sz="2000" dirty="0">
                <a:latin typeface="微软雅黑" panose="020B0503020204020204" pitchFamily="34" charset="-122"/>
                <a:ea typeface="微软雅黑" panose="020B0503020204020204" pitchFamily="34" charset="-122"/>
              </a:rPr>
              <a:t>属性也会以二维</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的形式返回</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中的数据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各列的数据类型不同，则数组的数据类型就会选用能兼容所有列的数据类型</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404549" y="3509962"/>
            <a:ext cx="2804561"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frame3.values</a:t>
            </a:r>
          </a:p>
          <a:p>
            <a:pPr eaLnBrk="0" fontAlgn="ctr" hangingPunct="0">
              <a:spcBef>
                <a:spcPct val="0"/>
              </a:spcBef>
              <a:spcAft>
                <a:spcPct val="0"/>
              </a:spcAft>
            </a:pPr>
            <a:r>
              <a:rPr lang="en-US" altLang="zh-CN" sz="2000" noProof="1">
                <a:solidFill>
                  <a:srgbClr val="C678DD"/>
                </a:solidFill>
                <a:latin typeface="Arial Unicode MS"/>
                <a:ea typeface="Menlo"/>
              </a:rPr>
              <a:t>array([[nan, 1.5],</a:t>
            </a:r>
          </a:p>
          <a:p>
            <a:pPr eaLnBrk="0" fontAlgn="ctr" hangingPunct="0">
              <a:spcBef>
                <a:spcPct val="0"/>
              </a:spcBef>
              <a:spcAft>
                <a:spcPct val="0"/>
              </a:spcAft>
            </a:pPr>
            <a:r>
              <a:rPr lang="en-US" altLang="zh-CN" sz="2000" noProof="1">
                <a:solidFill>
                  <a:srgbClr val="C678DD"/>
                </a:solidFill>
                <a:latin typeface="Arial Unicode MS"/>
                <a:ea typeface="Menlo"/>
              </a:rPr>
              <a:t>       [2.4, 1.7],</a:t>
            </a:r>
          </a:p>
          <a:p>
            <a:pPr eaLnBrk="0" fontAlgn="ctr" hangingPunct="0">
              <a:spcBef>
                <a:spcPct val="0"/>
              </a:spcBef>
              <a:spcAft>
                <a:spcPct val="0"/>
              </a:spcAft>
            </a:pPr>
            <a:r>
              <a:rPr lang="en-US" altLang="zh-CN" sz="2000" noProof="1">
                <a:solidFill>
                  <a:srgbClr val="C678DD"/>
                </a:solidFill>
                <a:latin typeface="Arial Unicode MS"/>
                <a:ea typeface="Menlo"/>
              </a:rPr>
              <a:t>       [2.9, 3.6]])</a:t>
            </a:r>
          </a:p>
        </p:txBody>
      </p:sp>
      <p:sp>
        <p:nvSpPr>
          <p:cNvPr id="9" name="Rectangle 2"/>
          <p:cNvSpPr>
            <a:spLocks noChangeArrowheads="1"/>
          </p:cNvSpPr>
          <p:nvPr/>
        </p:nvSpPr>
        <p:spPr bwMode="auto">
          <a:xfrm>
            <a:off x="4533456" y="3202186"/>
            <a:ext cx="6810819"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frame2.values</a:t>
            </a:r>
          </a:p>
          <a:p>
            <a:pPr eaLnBrk="0" fontAlgn="ctr" hangingPunct="0">
              <a:spcBef>
                <a:spcPct val="0"/>
              </a:spcBef>
              <a:spcAft>
                <a:spcPct val="0"/>
              </a:spcAft>
            </a:pPr>
            <a:r>
              <a:rPr lang="en-US" altLang="zh-CN" sz="2000" noProof="1">
                <a:solidFill>
                  <a:srgbClr val="C678DD"/>
                </a:solidFill>
                <a:latin typeface="Arial Unicode MS"/>
                <a:ea typeface="Menlo"/>
              </a:rPr>
              <a:t>array([[2000, 'Ohio', 1.5, nan],</a:t>
            </a:r>
          </a:p>
          <a:p>
            <a:pPr eaLnBrk="0" fontAlgn="ctr" hangingPunct="0">
              <a:spcBef>
                <a:spcPct val="0"/>
              </a:spcBef>
              <a:spcAft>
                <a:spcPct val="0"/>
              </a:spcAft>
            </a:pPr>
            <a:r>
              <a:rPr lang="en-US" altLang="zh-CN" sz="2000" noProof="1">
                <a:solidFill>
                  <a:srgbClr val="C678DD"/>
                </a:solidFill>
                <a:latin typeface="Arial Unicode MS"/>
                <a:ea typeface="Menlo"/>
              </a:rPr>
              <a:t>       [2001, 'Ohio', 1.7, -1.2],</a:t>
            </a:r>
          </a:p>
          <a:p>
            <a:pPr eaLnBrk="0" fontAlgn="ctr" hangingPunct="0">
              <a:spcBef>
                <a:spcPct val="0"/>
              </a:spcBef>
              <a:spcAft>
                <a:spcPct val="0"/>
              </a:spcAft>
            </a:pPr>
            <a:r>
              <a:rPr lang="en-US" altLang="zh-CN" sz="2000" noProof="1">
                <a:solidFill>
                  <a:srgbClr val="C678DD"/>
                </a:solidFill>
                <a:latin typeface="Arial Unicode MS"/>
                <a:ea typeface="Menlo"/>
              </a:rPr>
              <a:t>       [2002, 'Ohio', 3.6, nan],</a:t>
            </a:r>
          </a:p>
          <a:p>
            <a:pPr eaLnBrk="0" fontAlgn="ctr" hangingPunct="0">
              <a:spcBef>
                <a:spcPct val="0"/>
              </a:spcBef>
              <a:spcAft>
                <a:spcPct val="0"/>
              </a:spcAft>
            </a:pPr>
            <a:r>
              <a:rPr lang="en-US" altLang="zh-CN" sz="2000" noProof="1">
                <a:solidFill>
                  <a:srgbClr val="C678DD"/>
                </a:solidFill>
                <a:latin typeface="Arial Unicode MS"/>
                <a:ea typeface="Menlo"/>
              </a:rPr>
              <a:t>       [2001, 'Nevada', 2.4, -1.5],</a:t>
            </a:r>
          </a:p>
          <a:p>
            <a:pPr eaLnBrk="0" fontAlgn="ctr" hangingPunct="0">
              <a:spcBef>
                <a:spcPct val="0"/>
              </a:spcBef>
              <a:spcAft>
                <a:spcPct val="0"/>
              </a:spcAft>
            </a:pPr>
            <a:r>
              <a:rPr lang="en-US" altLang="zh-CN" sz="2000" noProof="1">
                <a:solidFill>
                  <a:srgbClr val="C678DD"/>
                </a:solidFill>
                <a:latin typeface="Arial Unicode MS"/>
                <a:ea typeface="Menlo"/>
              </a:rPr>
              <a:t>       [2002, 'Nevada', 2.9, -1.7]], dtype=object)</a:t>
            </a:r>
          </a:p>
        </p:txBody>
      </p:sp>
    </p:spTree>
    <p:extLst>
      <p:ext uri="{BB962C8B-B14F-4D97-AF65-F5344CB8AC3E}">
        <p14:creationId xmlns:p14="http://schemas.microsoft.com/office/powerpoint/2010/main" val="2354479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17131"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索引对象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53" y="1538471"/>
            <a:ext cx="314379" cy="307179"/>
          </a:xfrm>
          <a:prstGeom prst="rect">
            <a:avLst/>
          </a:prstGeom>
        </p:spPr>
      </p:pic>
      <p:sp>
        <p:nvSpPr>
          <p:cNvPr id="11" name="矩形 10"/>
          <p:cNvSpPr/>
          <p:nvPr/>
        </p:nvSpPr>
        <p:spPr>
          <a:xfrm>
            <a:off x="717131" y="1958352"/>
            <a:ext cx="10755731" cy="133882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的索引对象负责管理轴标签和其他元数据（比如轴名称等）</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构建</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时，所用到的任何数组或其他序列的标签都会被转换成一个</a:t>
            </a:r>
            <a:r>
              <a:rPr lang="en-US" altLang="zh-CN" dirty="0">
                <a:latin typeface="微软雅黑" panose="020B0503020204020204" pitchFamily="34" charset="-122"/>
                <a:ea typeface="微软雅黑" panose="020B0503020204020204" pitchFamily="34" charset="-122"/>
              </a:rPr>
              <a:t>Index</a:t>
            </a:r>
          </a:p>
          <a:p>
            <a:pPr marL="285750" indent="-285750">
              <a:lnSpc>
                <a:spcPct val="150000"/>
              </a:lnSpc>
              <a:buFont typeface="Wingdings" panose="05000000000000000000" charset="0"/>
              <a:buChar char="u"/>
              <a:defRPr/>
            </a:pPr>
            <a:r>
              <a:rPr lang="en-US" altLang="zh-CN" dirty="0">
                <a:latin typeface="微软雅黑" panose="020B0503020204020204" pitchFamily="34" charset="-122"/>
                <a:ea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rPr>
              <a:t>对象是不可修改的，因此用户不能对其进行修改</a:t>
            </a:r>
            <a:endParaRPr lang="en-US" altLang="zh-CN"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2218881" y="3417983"/>
            <a:ext cx="6810819"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 = pd.Series(range(3), index=['a', 'b', 'c'])</a:t>
            </a:r>
          </a:p>
          <a:p>
            <a:pPr eaLnBrk="0" fontAlgn="ctr" hangingPunct="0">
              <a:spcBef>
                <a:spcPct val="0"/>
              </a:spcBef>
              <a:spcAft>
                <a:spcPct val="0"/>
              </a:spcAft>
            </a:pPr>
            <a:r>
              <a:rPr lang="en-US" altLang="zh-CN" sz="2000" noProof="1">
                <a:solidFill>
                  <a:srgbClr val="C678DD"/>
                </a:solidFill>
                <a:latin typeface="Arial Unicode MS"/>
                <a:ea typeface="Menlo"/>
              </a:rPr>
              <a:t>&gt;&gt;&gt; index = obj.index</a:t>
            </a:r>
          </a:p>
          <a:p>
            <a:pPr eaLnBrk="0" fontAlgn="ctr" hangingPunct="0">
              <a:spcBef>
                <a:spcPct val="0"/>
              </a:spcBef>
              <a:spcAft>
                <a:spcPct val="0"/>
              </a:spcAft>
            </a:pPr>
            <a:r>
              <a:rPr lang="en-US" altLang="zh-CN" sz="2000" noProof="1">
                <a:solidFill>
                  <a:srgbClr val="C678DD"/>
                </a:solidFill>
                <a:latin typeface="Arial Unicode MS"/>
                <a:ea typeface="Menlo"/>
              </a:rPr>
              <a:t>&gt;&gt;&gt; index</a:t>
            </a:r>
          </a:p>
          <a:p>
            <a:pPr eaLnBrk="0" fontAlgn="ctr" hangingPunct="0">
              <a:spcBef>
                <a:spcPct val="0"/>
              </a:spcBef>
              <a:spcAft>
                <a:spcPct val="0"/>
              </a:spcAft>
            </a:pPr>
            <a:r>
              <a:rPr lang="en-US" altLang="zh-CN" sz="2000" noProof="1">
                <a:solidFill>
                  <a:srgbClr val="C678DD"/>
                </a:solidFill>
                <a:latin typeface="Arial Unicode MS"/>
                <a:ea typeface="Menlo"/>
              </a:rPr>
              <a:t>Index(['a', 'b', 'c'], dtype='object')</a:t>
            </a:r>
          </a:p>
          <a:p>
            <a:pPr eaLnBrk="0" fontAlgn="ctr" hangingPunct="0">
              <a:spcBef>
                <a:spcPct val="0"/>
              </a:spcBef>
              <a:spcAft>
                <a:spcPct val="0"/>
              </a:spcAft>
            </a:pPr>
            <a:r>
              <a:rPr lang="en-US" altLang="zh-CN" sz="2000" noProof="1">
                <a:solidFill>
                  <a:srgbClr val="C678DD"/>
                </a:solidFill>
                <a:latin typeface="Arial Unicode MS"/>
                <a:ea typeface="Menlo"/>
              </a:rPr>
              <a:t>&gt;&gt;&gt; index[1:]</a:t>
            </a:r>
          </a:p>
          <a:p>
            <a:pPr eaLnBrk="0" fontAlgn="ctr" hangingPunct="0">
              <a:spcBef>
                <a:spcPct val="0"/>
              </a:spcBef>
              <a:spcAft>
                <a:spcPct val="0"/>
              </a:spcAft>
            </a:pPr>
            <a:r>
              <a:rPr lang="en-US" altLang="zh-CN" sz="2000" noProof="1">
                <a:solidFill>
                  <a:srgbClr val="C678DD"/>
                </a:solidFill>
                <a:latin typeface="Arial Unicode MS"/>
                <a:ea typeface="Menlo"/>
              </a:rPr>
              <a:t>Index(['b', 'c'], dtype='object')</a:t>
            </a:r>
          </a:p>
        </p:txBody>
      </p:sp>
    </p:spTree>
    <p:extLst>
      <p:ext uri="{BB962C8B-B14F-4D97-AF65-F5344CB8AC3E}">
        <p14:creationId xmlns:p14="http://schemas.microsoft.com/office/powerpoint/2010/main" val="3907575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Pandas</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11724"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索引对象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346" y="1538471"/>
            <a:ext cx="314379" cy="307179"/>
          </a:xfrm>
          <a:prstGeom prst="rect">
            <a:avLst/>
          </a:prstGeom>
        </p:spPr>
      </p:pic>
      <p:sp>
        <p:nvSpPr>
          <p:cNvPr id="11" name="矩形 10"/>
          <p:cNvSpPr/>
          <p:nvPr/>
        </p:nvSpPr>
        <p:spPr>
          <a:xfrm>
            <a:off x="811723" y="1958352"/>
            <a:ext cx="3098289" cy="332398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的每个索引都有一些方法和属性，它们可用于设置逻辑并回答有关该索引包含的数据的常见问题。右表中列出了</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的方法和属性：</a:t>
            </a:r>
            <a:endParaRPr lang="en-US" altLang="zh-CN" sz="20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52363701"/>
              </p:ext>
            </p:extLst>
          </p:nvPr>
        </p:nvGraphicFramePr>
        <p:xfrm>
          <a:off x="3910012" y="1370275"/>
          <a:ext cx="8128000" cy="4445000"/>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val="3654050517"/>
                    </a:ext>
                  </a:extLst>
                </a:gridCol>
                <a:gridCol w="6451599">
                  <a:extLst>
                    <a:ext uri="{9D8B030D-6E8A-4147-A177-3AD203B41FA5}">
                      <a16:colId xmlns:a16="http://schemas.microsoft.com/office/drawing/2014/main" val="3246289505"/>
                    </a:ext>
                  </a:extLst>
                </a:gridCol>
              </a:tblGrid>
              <a:tr h="323557">
                <a:tc>
                  <a:txBody>
                    <a:bodyPr/>
                    <a:lstStyle/>
                    <a:p>
                      <a:pPr algn="ctr"/>
                      <a:r>
                        <a:rPr lang="zh-CN" altLang="en-US" dirty="0"/>
                        <a:t>方法</a:t>
                      </a:r>
                    </a:p>
                  </a:txBody>
                  <a:tcPr/>
                </a:tc>
                <a:tc>
                  <a:txBody>
                    <a:bodyPr/>
                    <a:lstStyle/>
                    <a:p>
                      <a:pPr algn="ctr"/>
                      <a:r>
                        <a:rPr lang="zh-CN" altLang="en-US" dirty="0"/>
                        <a:t>说明</a:t>
                      </a:r>
                    </a:p>
                  </a:txBody>
                  <a:tcPr/>
                </a:tc>
                <a:extLst>
                  <a:ext uri="{0D108BD9-81ED-4DB2-BD59-A6C34878D82A}">
                    <a16:rowId xmlns:a16="http://schemas.microsoft.com/office/drawing/2014/main" val="1463458619"/>
                  </a:ext>
                </a:extLst>
              </a:tr>
              <a:tr h="370840">
                <a:tc>
                  <a:txBody>
                    <a:bodyPr/>
                    <a:lstStyle/>
                    <a:p>
                      <a:pPr algn="ctr"/>
                      <a:r>
                        <a:rPr lang="en-US" altLang="zh-CN" dirty="0"/>
                        <a:t>append</a:t>
                      </a:r>
                      <a:endParaRPr lang="zh-CN" altLang="en-US" dirty="0"/>
                    </a:p>
                  </a:txBody>
                  <a:tcPr/>
                </a:tc>
                <a:tc>
                  <a:txBody>
                    <a:bodyPr/>
                    <a:lstStyle/>
                    <a:p>
                      <a:r>
                        <a:rPr lang="zh-CN" altLang="en-US" dirty="0"/>
                        <a:t>连接另一个</a:t>
                      </a:r>
                      <a:r>
                        <a:rPr lang="en-US" altLang="zh-CN" dirty="0"/>
                        <a:t>Index</a:t>
                      </a:r>
                      <a:r>
                        <a:rPr lang="zh-CN" altLang="en-US" dirty="0"/>
                        <a:t>对象，产生一个新的</a:t>
                      </a:r>
                      <a:r>
                        <a:rPr lang="en-US" altLang="zh-CN" dirty="0"/>
                        <a:t>Index</a:t>
                      </a:r>
                      <a:endParaRPr lang="zh-CN" altLang="en-US" dirty="0"/>
                    </a:p>
                  </a:txBody>
                  <a:tcPr/>
                </a:tc>
                <a:extLst>
                  <a:ext uri="{0D108BD9-81ED-4DB2-BD59-A6C34878D82A}">
                    <a16:rowId xmlns:a16="http://schemas.microsoft.com/office/drawing/2014/main" val="255697931"/>
                  </a:ext>
                </a:extLst>
              </a:tr>
              <a:tr h="370840">
                <a:tc>
                  <a:txBody>
                    <a:bodyPr/>
                    <a:lstStyle/>
                    <a:p>
                      <a:pPr algn="ctr"/>
                      <a:r>
                        <a:rPr lang="en-US" altLang="zh-CN" dirty="0"/>
                        <a:t>diff</a:t>
                      </a:r>
                      <a:endParaRPr lang="zh-CN" altLang="en-US" dirty="0"/>
                    </a:p>
                  </a:txBody>
                  <a:tcPr/>
                </a:tc>
                <a:tc>
                  <a:txBody>
                    <a:bodyPr/>
                    <a:lstStyle/>
                    <a:p>
                      <a:r>
                        <a:rPr lang="zh-CN" altLang="en-US" dirty="0"/>
                        <a:t>计算差集，并得到一个</a:t>
                      </a:r>
                      <a:r>
                        <a:rPr lang="en-US" altLang="zh-CN" dirty="0"/>
                        <a:t>Index</a:t>
                      </a:r>
                      <a:endParaRPr lang="zh-CN" altLang="en-US" dirty="0"/>
                    </a:p>
                  </a:txBody>
                  <a:tcPr/>
                </a:tc>
                <a:extLst>
                  <a:ext uri="{0D108BD9-81ED-4DB2-BD59-A6C34878D82A}">
                    <a16:rowId xmlns:a16="http://schemas.microsoft.com/office/drawing/2014/main" val="538308672"/>
                  </a:ext>
                </a:extLst>
              </a:tr>
              <a:tr h="370840">
                <a:tc>
                  <a:txBody>
                    <a:bodyPr/>
                    <a:lstStyle/>
                    <a:p>
                      <a:pPr algn="ctr"/>
                      <a:r>
                        <a:rPr lang="en-US" altLang="zh-CN" dirty="0"/>
                        <a:t>intersection</a:t>
                      </a:r>
                      <a:endParaRPr lang="zh-CN" altLang="en-US" dirty="0"/>
                    </a:p>
                  </a:txBody>
                  <a:tcPr/>
                </a:tc>
                <a:tc>
                  <a:txBody>
                    <a:bodyPr/>
                    <a:lstStyle/>
                    <a:p>
                      <a:r>
                        <a:rPr lang="zh-CN" altLang="en-US" dirty="0"/>
                        <a:t>计算交集</a:t>
                      </a:r>
                    </a:p>
                  </a:txBody>
                  <a:tcPr/>
                </a:tc>
                <a:extLst>
                  <a:ext uri="{0D108BD9-81ED-4DB2-BD59-A6C34878D82A}">
                    <a16:rowId xmlns:a16="http://schemas.microsoft.com/office/drawing/2014/main" val="3285099712"/>
                  </a:ext>
                </a:extLst>
              </a:tr>
              <a:tr h="370840">
                <a:tc>
                  <a:txBody>
                    <a:bodyPr/>
                    <a:lstStyle/>
                    <a:p>
                      <a:pPr algn="ctr"/>
                      <a:r>
                        <a:rPr lang="en-US" altLang="zh-CN" dirty="0"/>
                        <a:t>union</a:t>
                      </a:r>
                      <a:endParaRPr lang="zh-CN" altLang="en-US" dirty="0"/>
                    </a:p>
                  </a:txBody>
                  <a:tcPr/>
                </a:tc>
                <a:tc>
                  <a:txBody>
                    <a:bodyPr/>
                    <a:lstStyle/>
                    <a:p>
                      <a:r>
                        <a:rPr lang="zh-CN" altLang="en-US" dirty="0"/>
                        <a:t>计算并集</a:t>
                      </a:r>
                    </a:p>
                  </a:txBody>
                  <a:tcPr/>
                </a:tc>
                <a:extLst>
                  <a:ext uri="{0D108BD9-81ED-4DB2-BD59-A6C34878D82A}">
                    <a16:rowId xmlns:a16="http://schemas.microsoft.com/office/drawing/2014/main" val="2930487486"/>
                  </a:ext>
                </a:extLst>
              </a:tr>
              <a:tr h="370840">
                <a:tc>
                  <a:txBody>
                    <a:bodyPr/>
                    <a:lstStyle/>
                    <a:p>
                      <a:pPr algn="ctr"/>
                      <a:r>
                        <a:rPr lang="en-US" altLang="zh-CN" dirty="0" err="1"/>
                        <a:t>isin</a:t>
                      </a:r>
                      <a:endParaRPr lang="zh-CN" altLang="en-US" dirty="0"/>
                    </a:p>
                  </a:txBody>
                  <a:tcPr/>
                </a:tc>
                <a:tc>
                  <a:txBody>
                    <a:bodyPr/>
                    <a:lstStyle/>
                    <a:p>
                      <a:r>
                        <a:rPr lang="zh-CN" altLang="en-US" dirty="0"/>
                        <a:t>计算一个指示各值是否都包含在参数集合中的布尔型数组</a:t>
                      </a:r>
                    </a:p>
                  </a:txBody>
                  <a:tcPr/>
                </a:tc>
                <a:extLst>
                  <a:ext uri="{0D108BD9-81ED-4DB2-BD59-A6C34878D82A}">
                    <a16:rowId xmlns:a16="http://schemas.microsoft.com/office/drawing/2014/main" val="1898265498"/>
                  </a:ext>
                </a:extLst>
              </a:tr>
              <a:tr h="370840">
                <a:tc>
                  <a:txBody>
                    <a:bodyPr/>
                    <a:lstStyle/>
                    <a:p>
                      <a:pPr algn="ctr"/>
                      <a:r>
                        <a:rPr lang="en-US" altLang="zh-CN" dirty="0"/>
                        <a:t>delete</a:t>
                      </a:r>
                      <a:endParaRPr lang="zh-CN" altLang="en-US" dirty="0"/>
                    </a:p>
                  </a:txBody>
                  <a:tcPr/>
                </a:tc>
                <a:tc>
                  <a:txBody>
                    <a:bodyPr/>
                    <a:lstStyle/>
                    <a:p>
                      <a:r>
                        <a:rPr lang="zh-CN" altLang="en-US" dirty="0"/>
                        <a:t>删除索引处的元素，并得到新的</a:t>
                      </a:r>
                      <a:r>
                        <a:rPr lang="en-US" altLang="zh-CN" dirty="0"/>
                        <a:t>Index</a:t>
                      </a:r>
                      <a:endParaRPr lang="zh-CN" altLang="en-US" dirty="0"/>
                    </a:p>
                  </a:txBody>
                  <a:tcPr/>
                </a:tc>
                <a:extLst>
                  <a:ext uri="{0D108BD9-81ED-4DB2-BD59-A6C34878D82A}">
                    <a16:rowId xmlns:a16="http://schemas.microsoft.com/office/drawing/2014/main" val="3118254042"/>
                  </a:ext>
                </a:extLst>
              </a:tr>
              <a:tr h="370840">
                <a:tc>
                  <a:txBody>
                    <a:bodyPr/>
                    <a:lstStyle/>
                    <a:p>
                      <a:pPr algn="ctr"/>
                      <a:r>
                        <a:rPr lang="en-US" altLang="zh-CN" dirty="0"/>
                        <a:t>drop</a:t>
                      </a:r>
                      <a:endParaRPr lang="zh-CN" altLang="en-US" dirty="0"/>
                    </a:p>
                  </a:txBody>
                  <a:tcPr/>
                </a:tc>
                <a:tc>
                  <a:txBody>
                    <a:bodyPr/>
                    <a:lstStyle/>
                    <a:p>
                      <a:r>
                        <a:rPr lang="zh-CN" altLang="en-US" dirty="0"/>
                        <a:t>删除传入的值，并得到新的</a:t>
                      </a:r>
                      <a:r>
                        <a:rPr lang="en-US" altLang="zh-CN" dirty="0"/>
                        <a:t>Index</a:t>
                      </a:r>
                      <a:endParaRPr lang="zh-CN" altLang="en-US" dirty="0"/>
                    </a:p>
                  </a:txBody>
                  <a:tcPr/>
                </a:tc>
                <a:extLst>
                  <a:ext uri="{0D108BD9-81ED-4DB2-BD59-A6C34878D82A}">
                    <a16:rowId xmlns:a16="http://schemas.microsoft.com/office/drawing/2014/main" val="715211165"/>
                  </a:ext>
                </a:extLst>
              </a:tr>
              <a:tr h="370840">
                <a:tc>
                  <a:txBody>
                    <a:bodyPr/>
                    <a:lstStyle/>
                    <a:p>
                      <a:pPr algn="ctr"/>
                      <a:r>
                        <a:rPr lang="en-US" altLang="zh-CN" dirty="0"/>
                        <a:t>insert</a:t>
                      </a:r>
                      <a:endParaRPr lang="zh-CN" altLang="en-US" dirty="0"/>
                    </a:p>
                  </a:txBody>
                  <a:tcPr/>
                </a:tc>
                <a:tc>
                  <a:txBody>
                    <a:bodyPr/>
                    <a:lstStyle/>
                    <a:p>
                      <a:r>
                        <a:rPr lang="zh-CN" altLang="en-US" dirty="0"/>
                        <a:t>将元素插入到索引处，并得到新的</a:t>
                      </a:r>
                      <a:r>
                        <a:rPr lang="en-US" altLang="zh-CN" dirty="0"/>
                        <a:t>Index</a:t>
                      </a:r>
                      <a:endParaRPr lang="zh-CN" altLang="en-US" dirty="0"/>
                    </a:p>
                  </a:txBody>
                  <a:tcPr/>
                </a:tc>
                <a:extLst>
                  <a:ext uri="{0D108BD9-81ED-4DB2-BD59-A6C34878D82A}">
                    <a16:rowId xmlns:a16="http://schemas.microsoft.com/office/drawing/2014/main" val="3149191514"/>
                  </a:ext>
                </a:extLst>
              </a:tr>
              <a:tr h="370840">
                <a:tc>
                  <a:txBody>
                    <a:bodyPr/>
                    <a:lstStyle/>
                    <a:p>
                      <a:pPr algn="ctr"/>
                      <a:r>
                        <a:rPr lang="en-US" altLang="zh-CN" dirty="0" err="1"/>
                        <a:t>is_monotonic</a:t>
                      </a:r>
                      <a:endParaRPr lang="zh-CN" altLang="en-US" dirty="0"/>
                    </a:p>
                  </a:txBody>
                  <a:tcPr/>
                </a:tc>
                <a:tc>
                  <a:txBody>
                    <a:bodyPr/>
                    <a:lstStyle/>
                    <a:p>
                      <a:r>
                        <a:rPr lang="zh-CN" altLang="en-US" dirty="0"/>
                        <a:t>当各元素均大于等于前一个元素时，返回</a:t>
                      </a:r>
                      <a:r>
                        <a:rPr lang="en-US" altLang="zh-CN" dirty="0"/>
                        <a:t>True</a:t>
                      </a:r>
                      <a:endParaRPr lang="zh-CN" altLang="en-US" dirty="0"/>
                    </a:p>
                  </a:txBody>
                  <a:tcPr/>
                </a:tc>
                <a:extLst>
                  <a:ext uri="{0D108BD9-81ED-4DB2-BD59-A6C34878D82A}">
                    <a16:rowId xmlns:a16="http://schemas.microsoft.com/office/drawing/2014/main" val="1072410892"/>
                  </a:ext>
                </a:extLst>
              </a:tr>
              <a:tr h="370840">
                <a:tc>
                  <a:txBody>
                    <a:bodyPr/>
                    <a:lstStyle/>
                    <a:p>
                      <a:pPr algn="ctr"/>
                      <a:r>
                        <a:rPr lang="en-US" altLang="zh-CN" dirty="0" err="1"/>
                        <a:t>is_unique</a:t>
                      </a:r>
                      <a:endParaRPr lang="zh-CN" altLang="en-US" dirty="0"/>
                    </a:p>
                  </a:txBody>
                  <a:tcPr/>
                </a:tc>
                <a:tc>
                  <a:txBody>
                    <a:bodyPr/>
                    <a:lstStyle/>
                    <a:p>
                      <a:r>
                        <a:rPr lang="zh-CN" altLang="en-US" dirty="0"/>
                        <a:t>当</a:t>
                      </a:r>
                      <a:r>
                        <a:rPr lang="en-US" altLang="zh-CN" dirty="0"/>
                        <a:t>Index</a:t>
                      </a:r>
                      <a:r>
                        <a:rPr lang="zh-CN" altLang="en-US" dirty="0"/>
                        <a:t>没有重复值时，返回</a:t>
                      </a:r>
                      <a:r>
                        <a:rPr lang="en-US" altLang="zh-CN" dirty="0"/>
                        <a:t>True</a:t>
                      </a:r>
                      <a:endParaRPr lang="zh-CN" altLang="en-US" dirty="0"/>
                    </a:p>
                  </a:txBody>
                  <a:tcPr/>
                </a:tc>
                <a:extLst>
                  <a:ext uri="{0D108BD9-81ED-4DB2-BD59-A6C34878D82A}">
                    <a16:rowId xmlns:a16="http://schemas.microsoft.com/office/drawing/2014/main" val="2884616781"/>
                  </a:ext>
                </a:extLst>
              </a:tr>
              <a:tr h="370840">
                <a:tc>
                  <a:txBody>
                    <a:bodyPr/>
                    <a:lstStyle/>
                    <a:p>
                      <a:pPr algn="ctr"/>
                      <a:r>
                        <a:rPr lang="en-US" altLang="zh-CN" dirty="0"/>
                        <a:t>unique</a:t>
                      </a:r>
                      <a:endParaRPr lang="zh-CN" altLang="en-US" dirty="0"/>
                    </a:p>
                  </a:txBody>
                  <a:tcPr/>
                </a:tc>
                <a:tc>
                  <a:txBody>
                    <a:bodyPr/>
                    <a:lstStyle/>
                    <a:p>
                      <a:r>
                        <a:rPr lang="zh-CN" altLang="en-US" dirty="0"/>
                        <a:t>计算</a:t>
                      </a:r>
                      <a:r>
                        <a:rPr lang="en-US" altLang="zh-CN" dirty="0"/>
                        <a:t>Index</a:t>
                      </a:r>
                      <a:r>
                        <a:rPr lang="zh-CN" altLang="en-US" dirty="0"/>
                        <a:t>中唯一值的数组</a:t>
                      </a:r>
                    </a:p>
                  </a:txBody>
                  <a:tcPr/>
                </a:tc>
                <a:extLst>
                  <a:ext uri="{0D108BD9-81ED-4DB2-BD59-A6C34878D82A}">
                    <a16:rowId xmlns:a16="http://schemas.microsoft.com/office/drawing/2014/main" val="2617353753"/>
                  </a:ext>
                </a:extLst>
              </a:tr>
            </a:tbl>
          </a:graphicData>
        </a:graphic>
      </p:graphicFrame>
    </p:spTree>
    <p:extLst>
      <p:ext uri="{BB962C8B-B14F-4D97-AF65-F5344CB8AC3E}">
        <p14:creationId xmlns:p14="http://schemas.microsoft.com/office/powerpoint/2010/main" val="1956788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机器学习四剑客</a:t>
            </a: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9" name="圆角矩形 8"/>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Matplotlib</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Tree>
    <p:extLst>
      <p:ext uri="{BB962C8B-B14F-4D97-AF65-F5344CB8AC3E}">
        <p14:creationId xmlns:p14="http://schemas.microsoft.com/office/powerpoint/2010/main" val="3642492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27490" y="1375729"/>
            <a:ext cx="3977545" cy="58176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PIL</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827490" y="1958352"/>
            <a:ext cx="6401986" cy="193899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PIL</a:t>
            </a:r>
            <a:r>
              <a:rPr lang="zh-CN" altLang="en-US" sz="2000" dirty="0">
                <a:latin typeface="微软雅黑" panose="020B0503020204020204" pitchFamily="34" charset="-122"/>
                <a:ea typeface="微软雅黑" panose="020B0503020204020204" pitchFamily="34" charset="-122"/>
              </a:rPr>
              <a:t>库是一个具有强大图像处理能力的第三方库</a:t>
            </a:r>
            <a:endParaRPr lang="en-US" altLang="zh-CN" sz="2000" dirty="0">
              <a:latin typeface="微软雅黑" panose="020B0503020204020204" pitchFamily="34" charset="-122"/>
              <a:ea typeface="微软雅黑" panose="020B0503020204020204" pitchFamily="34" charset="-122"/>
            </a:endParaRPr>
          </a:p>
          <a:p>
            <a:pPr marL="285750" lvl="1"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在命令行下的安装方法：</a:t>
            </a:r>
            <a:r>
              <a:rPr lang="en-US" altLang="zh-CN" sz="2000" dirty="0">
                <a:latin typeface="微软雅黑" panose="020B0503020204020204" pitchFamily="34" charset="-122"/>
                <a:ea typeface="微软雅黑" panose="020B0503020204020204" pitchFamily="34" charset="-122"/>
              </a:rPr>
              <a:t>pip install pillow</a:t>
            </a:r>
          </a:p>
          <a:p>
            <a:pPr marL="285750" lvl="1"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在使用过程中的引入方法：</a:t>
            </a:r>
            <a:r>
              <a:rPr lang="en-US" altLang="zh-CN" sz="2000" dirty="0">
                <a:latin typeface="微软雅黑" panose="020B0503020204020204" pitchFamily="34" charset="-122"/>
                <a:ea typeface="微软雅黑" panose="020B0503020204020204" pitchFamily="34" charset="-122"/>
              </a:rPr>
              <a:t>from PIL import Image</a:t>
            </a:r>
          </a:p>
          <a:p>
            <a:pPr marL="285750" lvl="1"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Image </a:t>
            </a:r>
            <a:r>
              <a:rPr lang="zh-CN" altLang="en-US" sz="2000" dirty="0">
                <a:latin typeface="微软雅黑" panose="020B0503020204020204" pitchFamily="34" charset="-122"/>
                <a:ea typeface="微软雅黑" panose="020B0503020204020204" pitchFamily="34" charset="-122"/>
              </a:rPr>
              <a:t>是 </a:t>
            </a:r>
            <a:r>
              <a:rPr lang="en-US" altLang="zh-CN" sz="2000" dirty="0">
                <a:latin typeface="微软雅黑" panose="020B0503020204020204" pitchFamily="34" charset="-122"/>
                <a:ea typeface="微软雅黑" panose="020B0503020204020204" pitchFamily="34" charset="-122"/>
              </a:rPr>
              <a:t>PIL </a:t>
            </a:r>
            <a:r>
              <a:rPr lang="zh-CN" altLang="en-US" sz="2000" dirty="0">
                <a:latin typeface="微软雅黑" panose="020B0503020204020204" pitchFamily="34" charset="-122"/>
                <a:ea typeface="微软雅黑" panose="020B0503020204020204" pitchFamily="34" charset="-122"/>
              </a:rPr>
              <a:t>库中代表一个图像的类（对象）</a:t>
            </a:r>
          </a:p>
        </p:txBody>
      </p:sp>
      <p:pic>
        <p:nvPicPr>
          <p:cNvPr id="3" name="图片 2"/>
          <p:cNvPicPr>
            <a:picLocks noChangeAspect="1"/>
          </p:cNvPicPr>
          <p:nvPr/>
        </p:nvPicPr>
        <p:blipFill>
          <a:blip r:embed="rId3"/>
          <a:stretch>
            <a:fillRect/>
          </a:stretch>
        </p:blipFill>
        <p:spPr>
          <a:xfrm>
            <a:off x="7471305" y="1497244"/>
            <a:ext cx="2266667" cy="280952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221" y="1497244"/>
            <a:ext cx="461108" cy="461108"/>
          </a:xfrm>
          <a:prstGeom prst="rect">
            <a:avLst/>
          </a:prstGeom>
        </p:spPr>
      </p:pic>
    </p:spTree>
    <p:extLst>
      <p:ext uri="{BB962C8B-B14F-4D97-AF65-F5344CB8AC3E}">
        <p14:creationId xmlns:p14="http://schemas.microsoft.com/office/powerpoint/2010/main" val="3089956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937848" y="1376590"/>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图像的数组表示</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470" y="1538471"/>
            <a:ext cx="314379" cy="307179"/>
          </a:xfrm>
          <a:prstGeom prst="rect">
            <a:avLst/>
          </a:prstGeom>
        </p:spPr>
      </p:pic>
      <p:sp>
        <p:nvSpPr>
          <p:cNvPr id="11" name="矩形 10"/>
          <p:cNvSpPr/>
          <p:nvPr/>
        </p:nvSpPr>
        <p:spPr>
          <a:xfrm>
            <a:off x="881526" y="1958352"/>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图像是一个由像素组成的二维矩阵，每个元素是一个</a:t>
            </a:r>
            <a:r>
              <a:rPr lang="en-US" altLang="zh-CN" sz="2000" dirty="0">
                <a:latin typeface="微软雅黑" panose="020B0503020204020204" pitchFamily="34" charset="-122"/>
                <a:ea typeface="微软雅黑" panose="020B0503020204020204" pitchFamily="34" charset="-122"/>
              </a:rPr>
              <a:t>RGB</a:t>
            </a:r>
            <a:r>
              <a:rPr lang="zh-CN" altLang="en-US" sz="2000" dirty="0">
                <a:latin typeface="微软雅黑" panose="020B0503020204020204" pitchFamily="34" charset="-122"/>
                <a:ea typeface="微软雅黑" panose="020B0503020204020204" pitchFamily="34" charset="-122"/>
              </a:rPr>
              <a:t>值</a:t>
            </a:r>
            <a:endParaRPr lang="en-US" altLang="zh-CN" sz="2000" dirty="0">
              <a:latin typeface="微软雅黑" panose="020B0503020204020204" pitchFamily="34" charset="-122"/>
              <a:ea typeface="微软雅黑" panose="020B0503020204020204" pitchFamily="34" charset="-122"/>
            </a:endParaRPr>
          </a:p>
        </p:txBody>
      </p:sp>
      <p:pic>
        <p:nvPicPr>
          <p:cNvPr id="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3369" y="2771515"/>
            <a:ext cx="40386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38682" y="2771515"/>
            <a:ext cx="43719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45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48662" y="1380018"/>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PIL</a:t>
            </a:r>
            <a:r>
              <a:rPr lang="zh-CN" altLang="en-US" sz="2800" b="1" dirty="0">
                <a:solidFill>
                  <a:srgbClr val="CC0099"/>
                </a:solidFill>
                <a:latin typeface="微软雅黑" panose="020B0503020204020204" pitchFamily="34" charset="-122"/>
                <a:ea typeface="微软雅黑" panose="020B0503020204020204" pitchFamily="34" charset="-122"/>
              </a:rPr>
              <a:t>库</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284" y="1541899"/>
            <a:ext cx="314379" cy="307179"/>
          </a:xfrm>
          <a:prstGeom prst="rect">
            <a:avLst/>
          </a:prstGeom>
        </p:spPr>
      </p:pic>
      <p:sp>
        <p:nvSpPr>
          <p:cNvPr id="11" name="矩形 10"/>
          <p:cNvSpPr/>
          <p:nvPr/>
        </p:nvSpPr>
        <p:spPr>
          <a:xfrm>
            <a:off x="748661" y="1873395"/>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Image </a:t>
            </a:r>
            <a:r>
              <a:rPr lang="zh-CN" altLang="en-US" sz="2000" dirty="0">
                <a:latin typeface="微软雅黑" panose="020B0503020204020204" pitchFamily="34" charset="-122"/>
                <a:ea typeface="微软雅黑" panose="020B0503020204020204" pitchFamily="34" charset="-122"/>
              </a:rPr>
              <a:t>模块中的一个简单的例子：读取图片，并进行</a:t>
            </a:r>
            <a:r>
              <a:rPr lang="en-US" altLang="zh-CN" sz="2000" dirty="0">
                <a:latin typeface="微软雅黑" panose="020B0503020204020204" pitchFamily="34" charset="-122"/>
                <a:ea typeface="微软雅黑" panose="020B0503020204020204" pitchFamily="34" charset="-122"/>
              </a:rPr>
              <a:t>45°</a:t>
            </a:r>
            <a:r>
              <a:rPr lang="zh-CN" altLang="en-US" sz="2000" dirty="0">
                <a:latin typeface="微软雅黑" panose="020B0503020204020204" pitchFamily="34" charset="-122"/>
                <a:ea typeface="微软雅黑" panose="020B0503020204020204" pitchFamily="34" charset="-122"/>
              </a:rPr>
              <a:t>旋转，然后进行可视化</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433069" y="2485721"/>
            <a:ext cx="9253981"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a:solidFill>
                  <a:srgbClr val="C678DD"/>
                </a:solidFill>
                <a:latin typeface="Arial Unicode MS"/>
                <a:ea typeface="Menlo"/>
              </a:rPr>
              <a:t>&gt;&gt;&gt; im = Image.open('test.png')  # </a:t>
            </a:r>
            <a:r>
              <a:rPr lang="zh-CN" altLang="en-US" sz="2000" noProof="1">
                <a:solidFill>
                  <a:srgbClr val="C678DD"/>
                </a:solidFill>
                <a:latin typeface="Arial Unicode MS"/>
                <a:ea typeface="Menlo"/>
              </a:rPr>
              <a:t>读取图片</a:t>
            </a:r>
          </a:p>
          <a:p>
            <a:pPr eaLnBrk="0" fontAlgn="ctr" hangingPunct="0">
              <a:spcBef>
                <a:spcPct val="0"/>
              </a:spcBef>
              <a:spcAft>
                <a:spcPct val="0"/>
              </a:spcAft>
            </a:pPr>
            <a:r>
              <a:rPr lang="en-US" altLang="zh-CN" sz="2000" noProof="1">
                <a:solidFill>
                  <a:srgbClr val="C678DD"/>
                </a:solidFill>
                <a:latin typeface="Arial Unicode MS"/>
                <a:ea typeface="Menlo"/>
              </a:rPr>
              <a:t>&gt;&gt;&gt; im.rotate(45).show()  # </a:t>
            </a:r>
            <a:r>
              <a:rPr lang="zh-CN" altLang="en-US" sz="2000" noProof="1">
                <a:solidFill>
                  <a:srgbClr val="C678DD"/>
                </a:solidFill>
                <a:latin typeface="Arial Unicode MS"/>
                <a:ea typeface="Menlo"/>
              </a:rPr>
              <a:t>将图片旋转，并用系统自带的图片工具显示图片</a:t>
            </a:r>
            <a:endParaRPr lang="en-US" altLang="zh-CN" sz="2000" noProof="1">
              <a:solidFill>
                <a:srgbClr val="C678DD"/>
              </a:solidFill>
              <a:latin typeface="Arial Unicode MS"/>
              <a:ea typeface="Menlo"/>
            </a:endParaRPr>
          </a:p>
        </p:txBody>
      </p:sp>
      <p:pic>
        <p:nvPicPr>
          <p:cNvPr id="3" name="图片 2"/>
          <p:cNvPicPr>
            <a:picLocks noChangeAspect="1"/>
          </p:cNvPicPr>
          <p:nvPr/>
        </p:nvPicPr>
        <p:blipFill>
          <a:blip r:embed="rId4"/>
          <a:stretch>
            <a:fillRect/>
          </a:stretch>
        </p:blipFill>
        <p:spPr>
          <a:xfrm>
            <a:off x="6060059" y="3658594"/>
            <a:ext cx="2276190" cy="2819048"/>
          </a:xfrm>
          <a:prstGeom prst="rect">
            <a:avLst/>
          </a:prstGeom>
        </p:spPr>
      </p:pic>
      <p:pic>
        <p:nvPicPr>
          <p:cNvPr id="13" name="图片 12"/>
          <p:cNvPicPr>
            <a:picLocks noChangeAspect="1"/>
          </p:cNvPicPr>
          <p:nvPr/>
        </p:nvPicPr>
        <p:blipFill>
          <a:blip r:embed="rId5"/>
          <a:stretch>
            <a:fillRect/>
          </a:stretch>
        </p:blipFill>
        <p:spPr>
          <a:xfrm>
            <a:off x="3567107" y="3668118"/>
            <a:ext cx="2266667" cy="2809524"/>
          </a:xfrm>
          <a:prstGeom prst="rect">
            <a:avLst/>
          </a:prstGeom>
        </p:spPr>
      </p:pic>
    </p:spTree>
    <p:extLst>
      <p:ext uri="{BB962C8B-B14F-4D97-AF65-F5344CB8AC3E}">
        <p14:creationId xmlns:p14="http://schemas.microsoft.com/office/powerpoint/2010/main" val="2673554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11724" y="1401806"/>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PIL</a:t>
            </a:r>
            <a:r>
              <a:rPr lang="zh-CN" altLang="en-US" sz="2800" b="1" dirty="0">
                <a:solidFill>
                  <a:srgbClr val="CC0099"/>
                </a:solidFill>
                <a:latin typeface="微软雅黑" panose="020B0503020204020204" pitchFamily="34" charset="-122"/>
                <a:ea typeface="微软雅黑" panose="020B0503020204020204" pitchFamily="34" charset="-122"/>
              </a:rPr>
              <a:t>库</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346" y="1563687"/>
            <a:ext cx="314379" cy="307179"/>
          </a:xfrm>
          <a:prstGeom prst="rect">
            <a:avLst/>
          </a:prstGeom>
        </p:spPr>
      </p:pic>
      <p:sp>
        <p:nvSpPr>
          <p:cNvPr id="11" name="矩形 10"/>
          <p:cNvSpPr/>
          <p:nvPr/>
        </p:nvSpPr>
        <p:spPr>
          <a:xfrm>
            <a:off x="811723" y="1952331"/>
            <a:ext cx="10838994"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创建缩略图</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缩略图不能直接双击打开，要使用</a:t>
            </a:r>
            <a:r>
              <a:rPr lang="en-US" altLang="zh-CN" sz="2000" dirty="0" err="1">
                <a:latin typeface="微软雅黑" panose="020B0503020204020204" pitchFamily="34" charset="-122"/>
                <a:ea typeface="微软雅黑" panose="020B0503020204020204" pitchFamily="34" charset="-122"/>
              </a:rPr>
              <a:t>PIL.Image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open</a:t>
            </a:r>
            <a:r>
              <a:rPr lang="zh-CN" altLang="en-US" sz="2000" dirty="0">
                <a:latin typeface="微软雅黑" panose="020B0503020204020204" pitchFamily="34" charset="-122"/>
                <a:ea typeface="微软雅黑" panose="020B0503020204020204" pitchFamily="34" charset="-122"/>
              </a:rPr>
              <a:t>读取，然后使用</a:t>
            </a:r>
            <a:r>
              <a:rPr lang="en-US" altLang="zh-CN" sz="2000" dirty="0">
                <a:latin typeface="微软雅黑" panose="020B0503020204020204" pitchFamily="34" charset="-122"/>
                <a:ea typeface="微软雅黑" panose="020B0503020204020204" pitchFamily="34" charset="-122"/>
              </a:rPr>
              <a:t>show()</a:t>
            </a:r>
            <a:r>
              <a:rPr lang="zh-CN" altLang="en-US" sz="2000" dirty="0">
                <a:latin typeface="微软雅黑" panose="020B0503020204020204" pitchFamily="34" charset="-122"/>
                <a:ea typeface="微软雅黑" panose="020B0503020204020204" pitchFamily="34" charset="-122"/>
              </a:rPr>
              <a:t>方法进行显示。</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505333" y="3176538"/>
            <a:ext cx="8426189" cy="325884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a:solidFill>
                  <a:srgbClr val="C678DD"/>
                </a:solidFill>
                <a:latin typeface="Arial Unicode MS"/>
                <a:ea typeface="Menlo"/>
              </a:rPr>
              <a:t>&gt;&gt;&gt; import glob, os</a:t>
            </a:r>
            <a:endParaRPr lang="zh-CN" altLang="en-US"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size = 128, 128</a:t>
            </a:r>
          </a:p>
          <a:p>
            <a:pPr eaLnBrk="0" fontAlgn="ctr" hangingPunct="0">
              <a:spcBef>
                <a:spcPct val="0"/>
              </a:spcBef>
              <a:spcAft>
                <a:spcPct val="0"/>
              </a:spcAft>
            </a:pPr>
            <a:r>
              <a:rPr lang="en-US" altLang="zh-CN" sz="2000" noProof="1">
                <a:solidFill>
                  <a:srgbClr val="C678DD"/>
                </a:solidFill>
                <a:latin typeface="Arial Unicode MS"/>
                <a:ea typeface="Menlo"/>
              </a:rPr>
              <a:t>&gt;&gt;&gt; for infile in glob.glob('</a:t>
            </a:r>
            <a:r>
              <a:rPr lang="zh-CN" altLang="en-US" sz="2000" noProof="1">
                <a:solidFill>
                  <a:srgbClr val="C678DD"/>
                </a:solidFill>
                <a:latin typeface="Arial Unicode MS"/>
                <a:ea typeface="Menlo"/>
              </a:rPr>
              <a:t>*</a:t>
            </a:r>
            <a:r>
              <a:rPr lang="en-US" altLang="zh-CN" sz="2000" noProof="1">
                <a:solidFill>
                  <a:srgbClr val="C678DD"/>
                </a:solidFill>
                <a:latin typeface="Arial Unicode MS"/>
                <a:ea typeface="Menlo"/>
              </a:rPr>
              <a:t>.jpg') # glob</a:t>
            </a:r>
            <a:r>
              <a:rPr lang="zh-CN" altLang="en-US" sz="2000" noProof="1">
                <a:solidFill>
                  <a:srgbClr val="C678DD"/>
                </a:solidFill>
                <a:latin typeface="Arial Unicode MS"/>
                <a:ea typeface="Menlo"/>
              </a:rPr>
              <a:t>的作用是文件搜索，返回一个列表</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file, ext = os.path.splitext(infile)  # </a:t>
            </a:r>
            <a:r>
              <a:rPr lang="zh-CN" altLang="en-US" sz="2000" noProof="1">
                <a:solidFill>
                  <a:srgbClr val="C678DD"/>
                </a:solidFill>
                <a:latin typeface="Arial Unicode MS"/>
                <a:ea typeface="Menlo"/>
              </a:rPr>
              <a:t>将文件名和扩展名分开，用于之后的重命名保存</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im = Image.open(infile)</a:t>
            </a:r>
          </a:p>
          <a:p>
            <a:pPr eaLnBrk="0" fontAlgn="ctr" hangingPunct="0">
              <a:spcBef>
                <a:spcPct val="0"/>
              </a:spcBef>
              <a:spcAft>
                <a:spcPct val="0"/>
              </a:spcAft>
            </a:pPr>
            <a:r>
              <a:rPr lang="en-US" altLang="zh-CN" sz="2000" noProof="1">
                <a:solidFill>
                  <a:srgbClr val="C678DD"/>
                </a:solidFill>
                <a:latin typeface="Arial Unicode MS"/>
                <a:ea typeface="Menlo"/>
              </a:rPr>
              <a:t>...     im.thumbnail(size, Image.ANTIALIAS)  # </a:t>
            </a:r>
            <a:r>
              <a:rPr lang="zh-CN" altLang="en-US" sz="2000" noProof="1">
                <a:solidFill>
                  <a:srgbClr val="C678DD"/>
                </a:solidFill>
                <a:latin typeface="Arial Unicode MS"/>
                <a:ea typeface="Menlo"/>
              </a:rPr>
              <a:t>等比例缩放</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im.save(file + '.thumbnail', 'JPEG')</a:t>
            </a:r>
          </a:p>
        </p:txBody>
      </p:sp>
    </p:spTree>
    <p:extLst>
      <p:ext uri="{BB962C8B-B14F-4D97-AF65-F5344CB8AC3E}">
        <p14:creationId xmlns:p14="http://schemas.microsoft.com/office/powerpoint/2010/main" val="182701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的优势</a:t>
            </a:r>
          </a:p>
        </p:txBody>
      </p:sp>
      <p:pic>
        <p:nvPicPr>
          <p:cNvPr id="1026" name="Picture 2" descr="https://timgsa.baidu.com/timg?image&amp;quality=80&amp;size=b9999_10000&amp;sec=1541847499776&amp;di=dcb8d16246a0225f70bc2b9bd65aa825&amp;imgtype=0&amp;src=http%3A%2F%2Fs4.51cto.com%2Fwyfs02%2FM00%2F97%2FDF%2FwKiom1k0rrjC6er6AAFp57pKt3I905.jpg-wh_651x-s_30313260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693" y="2805644"/>
            <a:ext cx="6096000" cy="272415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86306" y="1479581"/>
            <a:ext cx="11332880" cy="1200329"/>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Python</a:t>
            </a:r>
            <a:r>
              <a:rPr lang="zh-CN" altLang="en-US" sz="2400" dirty="0">
                <a:latin typeface="微软雅黑" panose="020B0503020204020204" pitchFamily="34" charset="-122"/>
                <a:ea typeface="微软雅黑" panose="020B0503020204020204" pitchFamily="34" charset="-122"/>
              </a:rPr>
              <a:t>的设计混合了传统语言的软件工程的特点和脚本语言的易用性，具有如下</a:t>
            </a:r>
            <a:r>
              <a:rPr lang="zh-CN" altLang="en-US" sz="2400" dirty="0">
                <a:solidFill>
                  <a:srgbClr val="CC0099"/>
                </a:solidFill>
                <a:latin typeface="微软雅黑" panose="020B0503020204020204" pitchFamily="34" charset="-122"/>
                <a:ea typeface="微软雅黑" panose="020B0503020204020204" pitchFamily="34" charset="-122"/>
              </a:rPr>
              <a:t>特性</a:t>
            </a:r>
            <a:r>
              <a:rPr lang="zh-CN" altLang="en-US" sz="2400" dirty="0">
                <a:latin typeface="微软雅黑" panose="020B0503020204020204" pitchFamily="34" charset="-122"/>
                <a:ea typeface="微软雅黑" panose="020B0503020204020204" pitchFamily="34" charset="-122"/>
              </a:rPr>
              <a:t>：</a:t>
            </a:r>
          </a:p>
        </p:txBody>
      </p:sp>
      <p:sp>
        <p:nvSpPr>
          <p:cNvPr id="12" name="矩形 11"/>
          <p:cNvSpPr/>
          <p:nvPr/>
        </p:nvSpPr>
        <p:spPr>
          <a:xfrm>
            <a:off x="822334" y="2679910"/>
            <a:ext cx="4028112"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开源、易于维护</a:t>
            </a:r>
            <a:endPar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可移植</a:t>
            </a:r>
            <a:endPar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易于使用、简单优雅</a:t>
            </a:r>
            <a:endPar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广泛的标准库、功能强大</a:t>
            </a:r>
            <a:endPar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 可扩展、可嵌入</a:t>
            </a:r>
            <a:endPar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56646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32897"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PIL</a:t>
            </a:r>
            <a:r>
              <a:rPr lang="zh-CN" altLang="en-US" sz="2800" b="1" dirty="0">
                <a:solidFill>
                  <a:srgbClr val="CC0099"/>
                </a:solidFill>
                <a:latin typeface="微软雅黑" panose="020B0503020204020204" pitchFamily="34" charset="-122"/>
                <a:ea typeface="微软雅黑" panose="020B0503020204020204" pitchFamily="34" charset="-122"/>
              </a:rPr>
              <a:t>库</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519" y="1538471"/>
            <a:ext cx="314379" cy="307179"/>
          </a:xfrm>
          <a:prstGeom prst="rect">
            <a:avLst/>
          </a:prstGeom>
        </p:spPr>
      </p:pic>
      <p:sp>
        <p:nvSpPr>
          <p:cNvPr id="11" name="矩形 10"/>
          <p:cNvSpPr/>
          <p:nvPr/>
        </p:nvSpPr>
        <p:spPr>
          <a:xfrm>
            <a:off x="575708" y="1958352"/>
            <a:ext cx="11500678"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常用的图片的融合或者合成函数如下</a:t>
            </a:r>
            <a:endParaRPr lang="en-US" altLang="zh-CN" sz="20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PIL.image.alpha_composite</a:t>
            </a:r>
            <a:r>
              <a:rPr lang="en-US" altLang="zh-CN" sz="2000" dirty="0">
                <a:latin typeface="微软雅黑" panose="020B0503020204020204" pitchFamily="34" charset="-122"/>
                <a:ea typeface="微软雅黑" panose="020B0503020204020204" pitchFamily="34" charset="-122"/>
              </a:rPr>
              <a:t>(im1,im2)</a:t>
            </a:r>
          </a:p>
          <a:p>
            <a:pPr marL="800100" lvl="3"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PIL.image.blend</a:t>
            </a:r>
            <a:r>
              <a:rPr lang="en-US" altLang="zh-CN" sz="2000" dirty="0">
                <a:latin typeface="微软雅黑" panose="020B0503020204020204" pitchFamily="34" charset="-122"/>
                <a:ea typeface="微软雅黑" panose="020B0503020204020204" pitchFamily="34" charset="-122"/>
              </a:rPr>
              <a:t>(im1,im2,alpha)</a:t>
            </a:r>
          </a:p>
          <a:p>
            <a:pPr marL="800100" lvl="3"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PIL.Image.composite</a:t>
            </a:r>
            <a:r>
              <a:rPr lang="en-US" altLang="zh-CN" sz="2000" dirty="0">
                <a:latin typeface="微软雅黑" panose="020B0503020204020204" pitchFamily="34" charset="-122"/>
                <a:ea typeface="微软雅黑" panose="020B0503020204020204" pitchFamily="34" charset="-122"/>
              </a:rPr>
              <a:t>(im1,im2,mask)</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上述方法要求</a:t>
            </a:r>
            <a:r>
              <a:rPr lang="en-US" altLang="zh-CN" sz="2000" dirty="0">
                <a:latin typeface="微软雅黑" panose="020B0503020204020204" pitchFamily="34" charset="-122"/>
                <a:ea typeface="微软雅黑" panose="020B0503020204020204" pitchFamily="34" charset="-122"/>
              </a:rPr>
              <a:t>im1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im2</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要一致；</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代表图片占比的意思；</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可以为”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RGBA”</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im1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im2</a:t>
            </a:r>
            <a:r>
              <a:rPr lang="zh-CN" altLang="en-US" sz="2000" dirty="0">
                <a:latin typeface="微软雅黑" panose="020B0503020204020204" pitchFamily="34" charset="-122"/>
                <a:ea typeface="微软雅黑" panose="020B0503020204020204" pitchFamily="34" charset="-122"/>
              </a:rPr>
              <a:t>一致的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036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06772"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Image</a:t>
            </a:r>
            <a:r>
              <a:rPr lang="zh-CN" altLang="en-US" sz="2800" b="1" dirty="0">
                <a:solidFill>
                  <a:srgbClr val="CC0099"/>
                </a:solidFill>
                <a:latin typeface="微软雅黑" panose="020B0503020204020204" pitchFamily="34" charset="-122"/>
                <a:ea typeface="微软雅黑" panose="020B0503020204020204" pitchFamily="34" charset="-122"/>
              </a:rPr>
              <a:t>模块</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94" y="1538471"/>
            <a:ext cx="314379" cy="307179"/>
          </a:xfrm>
          <a:prstGeom prst="rect">
            <a:avLst/>
          </a:prstGeom>
        </p:spPr>
      </p:pic>
      <p:sp>
        <p:nvSpPr>
          <p:cNvPr id="11" name="矩形 10"/>
          <p:cNvSpPr/>
          <p:nvPr/>
        </p:nvSpPr>
        <p:spPr>
          <a:xfrm>
            <a:off x="606772" y="1983860"/>
            <a:ext cx="10392659"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Image.convert</a:t>
            </a:r>
            <a:r>
              <a:rPr lang="en-US" altLang="zh-CN" sz="2000" dirty="0">
                <a:latin typeface="微软雅黑" panose="020B0503020204020204" pitchFamily="34" charset="-122"/>
                <a:ea typeface="微软雅黑" panose="020B0503020204020204" pitchFamily="34" charset="-122"/>
              </a:rPr>
              <a:t>(mode=</a:t>
            </a:r>
            <a:r>
              <a:rPr lang="en-US" altLang="zh-CN" sz="2000" dirty="0" err="1">
                <a:latin typeface="微软雅黑" panose="020B0503020204020204" pitchFamily="34" charset="-122"/>
                <a:ea typeface="微软雅黑" panose="020B0503020204020204" pitchFamily="34" charset="-122"/>
              </a:rPr>
              <a:t>None,matrix</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None,dither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None,palette</a:t>
            </a:r>
            <a:r>
              <a:rPr lang="en-US" altLang="zh-CN" sz="2000" dirty="0">
                <a:latin typeface="微软雅黑" panose="020B0503020204020204" pitchFamily="34" charset="-122"/>
                <a:ea typeface="微软雅黑" panose="020B0503020204020204" pitchFamily="34" charset="-122"/>
              </a:rPr>
              <a:t>=0,color=256)</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使用下面的方式也可以实现图像的灰度化处理</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Image.copy</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将读取的图片复制一份</a:t>
            </a:r>
            <a:endParaRPr lang="en-US" altLang="zh-CN" sz="20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203897" y="3591426"/>
            <a:ext cx="4211066"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a:solidFill>
                  <a:srgbClr val="C678DD"/>
                </a:solidFill>
                <a:latin typeface="Arial Unicode MS"/>
                <a:ea typeface="Menlo"/>
              </a:rPr>
              <a:t>&gt;&gt;&gt; im = Image.open('test.png')</a:t>
            </a:r>
          </a:p>
          <a:p>
            <a:pPr eaLnBrk="0" fontAlgn="ctr" hangingPunct="0">
              <a:spcBef>
                <a:spcPct val="0"/>
              </a:spcBef>
              <a:spcAft>
                <a:spcPct val="0"/>
              </a:spcAft>
            </a:pPr>
            <a:r>
              <a:rPr lang="en-US" altLang="zh-CN" sz="2000" noProof="1">
                <a:solidFill>
                  <a:srgbClr val="C678DD"/>
                </a:solidFill>
                <a:latin typeface="Arial Unicode MS"/>
                <a:ea typeface="Menlo"/>
              </a:rPr>
              <a:t>&gt;&gt;&gt; im = im.convert("L")</a:t>
            </a:r>
          </a:p>
          <a:p>
            <a:pPr eaLnBrk="0" fontAlgn="ctr" hangingPunct="0">
              <a:spcBef>
                <a:spcPct val="0"/>
              </a:spcBef>
              <a:spcAft>
                <a:spcPct val="0"/>
              </a:spcAft>
            </a:pPr>
            <a:r>
              <a:rPr lang="en-US" altLang="zh-CN" sz="2000" noProof="1">
                <a:solidFill>
                  <a:srgbClr val="C678DD"/>
                </a:solidFill>
                <a:latin typeface="Arial Unicode MS"/>
                <a:ea typeface="Menlo"/>
              </a:rPr>
              <a:t>&gt;&gt;&gt; im.show()</a:t>
            </a:r>
          </a:p>
        </p:txBody>
      </p:sp>
      <p:pic>
        <p:nvPicPr>
          <p:cNvPr id="12" name="图片 11"/>
          <p:cNvPicPr>
            <a:picLocks noChangeAspect="1"/>
          </p:cNvPicPr>
          <p:nvPr/>
        </p:nvPicPr>
        <p:blipFill>
          <a:blip r:embed="rId4"/>
          <a:stretch>
            <a:fillRect/>
          </a:stretch>
        </p:blipFill>
        <p:spPr>
          <a:xfrm>
            <a:off x="6276532" y="2881682"/>
            <a:ext cx="2266667" cy="2809524"/>
          </a:xfrm>
          <a:prstGeom prst="rect">
            <a:avLst/>
          </a:prstGeom>
        </p:spPr>
      </p:pic>
      <p:pic>
        <p:nvPicPr>
          <p:cNvPr id="3" name="图片 2"/>
          <p:cNvPicPr>
            <a:picLocks noChangeAspect="1"/>
          </p:cNvPicPr>
          <p:nvPr/>
        </p:nvPicPr>
        <p:blipFill>
          <a:blip r:embed="rId5"/>
          <a:stretch>
            <a:fillRect/>
          </a:stretch>
        </p:blipFill>
        <p:spPr>
          <a:xfrm>
            <a:off x="8865173" y="2887997"/>
            <a:ext cx="2285714" cy="2819048"/>
          </a:xfrm>
          <a:prstGeom prst="rect">
            <a:avLst/>
          </a:prstGeom>
        </p:spPr>
      </p:pic>
    </p:spTree>
    <p:extLst>
      <p:ext uri="{BB962C8B-B14F-4D97-AF65-F5344CB8AC3E}">
        <p14:creationId xmlns:p14="http://schemas.microsoft.com/office/powerpoint/2010/main" val="20613850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906317"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Image</a:t>
            </a:r>
            <a:r>
              <a:rPr lang="zh-CN" altLang="en-US" sz="2800" b="1" dirty="0">
                <a:solidFill>
                  <a:srgbClr val="CC0099"/>
                </a:solidFill>
                <a:latin typeface="微软雅黑" panose="020B0503020204020204" pitchFamily="34" charset="-122"/>
                <a:ea typeface="微软雅黑" panose="020B0503020204020204" pitchFamily="34" charset="-122"/>
              </a:rPr>
              <a:t>模块</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939" y="1538471"/>
            <a:ext cx="314379" cy="307179"/>
          </a:xfrm>
          <a:prstGeom prst="rect">
            <a:avLst/>
          </a:prstGeom>
        </p:spPr>
      </p:pic>
      <p:sp>
        <p:nvSpPr>
          <p:cNvPr id="11" name="矩形 10"/>
          <p:cNvSpPr/>
          <p:nvPr/>
        </p:nvSpPr>
        <p:spPr>
          <a:xfrm>
            <a:off x="906317" y="1973743"/>
            <a:ext cx="2777422" cy="55399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获取图片的基本</a:t>
            </a:r>
            <a:r>
              <a:rPr lang="zh-CN" altLang="en-US" sz="2000" dirty="0">
                <a:latin typeface="微软雅黑" panose="020B0503020204020204" pitchFamily="34" charset="-122"/>
                <a:ea typeface="微软雅黑" panose="020B0503020204020204" pitchFamily="34" charset="-122"/>
              </a:rPr>
              <a:t>信息</a:t>
            </a:r>
            <a:endParaRPr lang="en-US" altLang="zh-CN" dirty="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2295028" y="2725463"/>
            <a:ext cx="7635145"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a:solidFill>
                  <a:srgbClr val="C678DD"/>
                </a:solidFill>
                <a:latin typeface="Arial Unicode MS"/>
                <a:ea typeface="Menlo"/>
              </a:rPr>
              <a:t>&gt;&gt;&gt; im = Image.open('test.png')  # </a:t>
            </a:r>
            <a:r>
              <a:rPr lang="zh-CN" altLang="en-US" sz="2000" noProof="1">
                <a:solidFill>
                  <a:srgbClr val="C678DD"/>
                </a:solidFill>
                <a:latin typeface="Arial Unicode MS"/>
                <a:ea typeface="Menlo"/>
              </a:rPr>
              <a:t>读取图片</a:t>
            </a:r>
          </a:p>
          <a:p>
            <a:pPr eaLnBrk="0" fontAlgn="ctr" hangingPunct="0">
              <a:spcBef>
                <a:spcPct val="0"/>
              </a:spcBef>
              <a:spcAft>
                <a:spcPct val="0"/>
              </a:spcAft>
            </a:pPr>
            <a:r>
              <a:rPr lang="en-US" altLang="zh-CN" sz="2000" noProof="1">
                <a:solidFill>
                  <a:srgbClr val="C678DD"/>
                </a:solidFill>
                <a:latin typeface="Arial Unicode MS"/>
                <a:ea typeface="Menlo"/>
              </a:rPr>
              <a:t>&gt;&gt;&gt; bands = im.getbands()   # </a:t>
            </a:r>
            <a:r>
              <a:rPr lang="zh-CN" altLang="en-US" sz="2000" noProof="1">
                <a:solidFill>
                  <a:srgbClr val="C678DD"/>
                </a:solidFill>
                <a:latin typeface="Arial Unicode MS"/>
                <a:ea typeface="Menlo"/>
              </a:rPr>
              <a:t>显示该图像的所有通道，返回一个</a:t>
            </a:r>
            <a:r>
              <a:rPr lang="en-US" altLang="zh-CN" sz="2000" noProof="1">
                <a:solidFill>
                  <a:srgbClr val="C678DD"/>
                </a:solidFill>
                <a:latin typeface="Arial Unicode MS"/>
                <a:ea typeface="Menlo"/>
              </a:rPr>
              <a:t>tuple</a:t>
            </a:r>
          </a:p>
          <a:p>
            <a:pPr eaLnBrk="0" fontAlgn="ctr" hangingPunct="0">
              <a:spcBef>
                <a:spcPct val="0"/>
              </a:spcBef>
              <a:spcAft>
                <a:spcPct val="0"/>
              </a:spcAft>
            </a:pPr>
            <a:r>
              <a:rPr lang="en-US" altLang="zh-CN" sz="2000" noProof="1">
                <a:solidFill>
                  <a:srgbClr val="C678DD"/>
                </a:solidFill>
                <a:latin typeface="Arial Unicode MS"/>
                <a:ea typeface="Menlo"/>
              </a:rPr>
              <a:t>&gt;&gt;&gt; bands</a:t>
            </a:r>
          </a:p>
          <a:p>
            <a:pPr eaLnBrk="0" fontAlgn="ctr" hangingPunct="0">
              <a:spcBef>
                <a:spcPct val="0"/>
              </a:spcBef>
              <a:spcAft>
                <a:spcPct val="0"/>
              </a:spcAft>
            </a:pPr>
            <a:r>
              <a:rPr lang="en-US" altLang="zh-CN" sz="2000" noProof="1">
                <a:solidFill>
                  <a:srgbClr val="C678DD"/>
                </a:solidFill>
                <a:latin typeface="Arial Unicode MS"/>
                <a:ea typeface="Menlo"/>
              </a:rPr>
              <a:t>('R', 'G', 'B', 'A')</a:t>
            </a:r>
          </a:p>
          <a:p>
            <a:pPr eaLnBrk="0" fontAlgn="ctr" hangingPunct="0">
              <a:spcBef>
                <a:spcPct val="0"/>
              </a:spcBef>
              <a:spcAft>
                <a:spcPct val="0"/>
              </a:spcAft>
            </a:pPr>
            <a:r>
              <a:rPr lang="en-US" altLang="zh-CN" sz="2000" noProof="1">
                <a:solidFill>
                  <a:srgbClr val="C678DD"/>
                </a:solidFill>
                <a:latin typeface="Arial Unicode MS"/>
                <a:ea typeface="Menlo"/>
              </a:rPr>
              <a:t>&gt;&gt;&gt; bboxs = im.getbbox()   # </a:t>
            </a:r>
            <a:r>
              <a:rPr lang="zh-CN" altLang="en-US" sz="2000" noProof="1">
                <a:solidFill>
                  <a:srgbClr val="C678DD"/>
                </a:solidFill>
                <a:latin typeface="Arial Unicode MS"/>
                <a:ea typeface="Menlo"/>
              </a:rPr>
              <a:t>返回一个像素坐标</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bboxs</a:t>
            </a:r>
          </a:p>
          <a:p>
            <a:pPr eaLnBrk="0" fontAlgn="ctr" hangingPunct="0">
              <a:spcBef>
                <a:spcPct val="0"/>
              </a:spcBef>
              <a:spcAft>
                <a:spcPct val="0"/>
              </a:spcAft>
            </a:pPr>
            <a:r>
              <a:rPr lang="en-US" altLang="zh-CN" sz="2000" noProof="1">
                <a:solidFill>
                  <a:srgbClr val="C678DD"/>
                </a:solidFill>
                <a:latin typeface="Arial Unicode MS"/>
                <a:ea typeface="Menlo"/>
              </a:rPr>
              <a:t>(0, 0, 238, 295)</a:t>
            </a:r>
          </a:p>
        </p:txBody>
      </p:sp>
    </p:spTree>
    <p:extLst>
      <p:ext uri="{BB962C8B-B14F-4D97-AF65-F5344CB8AC3E}">
        <p14:creationId xmlns:p14="http://schemas.microsoft.com/office/powerpoint/2010/main" val="3702276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PIL</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01365" y="1376590"/>
            <a:ext cx="3977545" cy="581762"/>
          </a:xfrm>
          <a:prstGeom prst="rect">
            <a:avLst/>
          </a:prstGeom>
        </p:spPr>
        <p:txBody>
          <a:bodyPr wrap="square">
            <a:spAutoFit/>
          </a:bodyPr>
          <a:lstStyle/>
          <a:p>
            <a:pPr>
              <a:lnSpc>
                <a:spcPct val="125000"/>
              </a:lnSpc>
            </a:pPr>
            <a:r>
              <a:rPr lang="en-US" altLang="zh-CN" sz="2800" b="1" dirty="0">
                <a:solidFill>
                  <a:srgbClr val="CC0099"/>
                </a:solidFill>
                <a:latin typeface="微软雅黑" panose="020B0503020204020204" pitchFamily="34" charset="-122"/>
                <a:ea typeface="微软雅黑" panose="020B0503020204020204" pitchFamily="34" charset="-122"/>
              </a:rPr>
              <a:t>Image</a:t>
            </a:r>
            <a:r>
              <a:rPr lang="zh-CN" altLang="en-US" sz="2800" b="1" dirty="0">
                <a:solidFill>
                  <a:srgbClr val="CC0099"/>
                </a:solidFill>
                <a:latin typeface="微软雅黑" panose="020B0503020204020204" pitchFamily="34" charset="-122"/>
                <a:ea typeface="微软雅黑" panose="020B0503020204020204" pitchFamily="34" charset="-122"/>
              </a:rPr>
              <a:t>模块</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987" y="1538471"/>
            <a:ext cx="314379" cy="307179"/>
          </a:xfrm>
          <a:prstGeom prst="rect">
            <a:avLst/>
          </a:prstGeom>
        </p:spPr>
      </p:pic>
      <p:sp>
        <p:nvSpPr>
          <p:cNvPr id="11" name="矩形 10"/>
          <p:cNvSpPr/>
          <p:nvPr/>
        </p:nvSpPr>
        <p:spPr>
          <a:xfrm>
            <a:off x="701365" y="2007531"/>
            <a:ext cx="8558472" cy="2400657"/>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图像粘贴操作</a:t>
            </a:r>
            <a:endParaRPr lang="en-US" altLang="zh-CN" sz="2000" dirty="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Image.paste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im</a:t>
            </a:r>
            <a:r>
              <a:rPr lang="en-US" altLang="zh-CN" sz="2000" dirty="0">
                <a:latin typeface="微软雅黑" panose="020B0503020204020204" pitchFamily="34" charset="-122"/>
                <a:ea typeface="微软雅黑" panose="020B0503020204020204" pitchFamily="34" charset="-122"/>
              </a:rPr>
              <a:t>, box=None, </a:t>
            </a:r>
            <a:r>
              <a:rPr lang="en-US" altLang="zh-CN" sz="2000" dirty="0" err="1">
                <a:latin typeface="微软雅黑" panose="020B0503020204020204" pitchFamily="34" charset="-122"/>
                <a:ea typeface="微软雅黑" panose="020B0503020204020204" pitchFamily="34" charset="-122"/>
              </a:rPr>
              <a:t>maske</a:t>
            </a:r>
            <a:r>
              <a:rPr lang="en-US" altLang="zh-CN" sz="2000" dirty="0">
                <a:latin typeface="微软雅黑" panose="020B0503020204020204" pitchFamily="34" charset="-122"/>
                <a:ea typeface="微软雅黑" panose="020B0503020204020204" pitchFamily="34" charset="-122"/>
              </a:rPr>
              <a:t>=None)</a:t>
            </a:r>
          </a:p>
          <a:p>
            <a:pPr marL="800100" lvl="1"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im</a:t>
            </a:r>
            <a:r>
              <a:rPr lang="zh-CN" altLang="en-US" sz="2000" dirty="0">
                <a:latin typeface="微软雅黑" panose="020B0503020204020204" pitchFamily="34" charset="-122"/>
                <a:ea typeface="微软雅黑" panose="020B0503020204020204" pitchFamily="34" charset="-122"/>
              </a:rPr>
              <a:t>粘贴到原图片中</a:t>
            </a:r>
            <a:endParaRPr lang="en-US" altLang="zh-CN" sz="2000" dirty="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两个图片的</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要求一致，不一致可以使用</a:t>
            </a:r>
            <a:r>
              <a:rPr lang="en-US" altLang="zh-CN" sz="2000" dirty="0">
                <a:latin typeface="微软雅黑" panose="020B0503020204020204" pitchFamily="34" charset="-122"/>
                <a:ea typeface="微软雅黑" panose="020B0503020204020204" pitchFamily="34" charset="-122"/>
              </a:rPr>
              <a:t>convert()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resize()</a:t>
            </a:r>
            <a:r>
              <a:rPr lang="zh-CN" altLang="en-US" sz="2000" dirty="0">
                <a:latin typeface="微软雅黑" panose="020B0503020204020204" pitchFamily="34" charset="-122"/>
                <a:ea typeface="微软雅黑" panose="020B0503020204020204" pitchFamily="34" charset="-122"/>
              </a:rPr>
              <a:t>进行调整</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3990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机器学习四剑客</a:t>
            </a: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9" name="圆角矩形 8"/>
          <p:cNvSpPr/>
          <p:nvPr/>
        </p:nvSpPr>
        <p:spPr>
          <a:xfrm>
            <a:off x="3688862" y="4786296"/>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Matplotlib</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Tree>
    <p:extLst>
      <p:ext uri="{BB962C8B-B14F-4D97-AF65-F5344CB8AC3E}">
        <p14:creationId xmlns:p14="http://schemas.microsoft.com/office/powerpoint/2010/main" val="6155958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48014" y="1351407"/>
            <a:ext cx="3977545" cy="581762"/>
          </a:xfrm>
          <a:prstGeom prst="rect">
            <a:avLst/>
          </a:prstGeom>
        </p:spPr>
        <p:txBody>
          <a:bodyPr wrap="square">
            <a:spAutoFit/>
          </a:bodyPr>
          <a:lstStyle/>
          <a:p>
            <a:pPr>
              <a:lnSpc>
                <a:spcPct val="125000"/>
              </a:lnSpc>
            </a:pP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Matplotlib</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801853" y="2125057"/>
            <a:ext cx="4020435"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Matplotlib</a:t>
            </a:r>
            <a:r>
              <a:rPr lang="zh-CN" altLang="en-US" sz="2000" dirty="0">
                <a:latin typeface="微软雅黑" panose="020B0503020204020204" pitchFamily="34" charset="-122"/>
                <a:ea typeface="微软雅黑" panose="020B0503020204020204" pitchFamily="34" charset="-122"/>
              </a:rPr>
              <a:t>库由各种可视化类构成，内部结构复杂</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受</a:t>
            </a:r>
            <a:r>
              <a:rPr lang="en-US" altLang="zh-CN" sz="2000" dirty="0" err="1">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启发，</a:t>
            </a:r>
            <a:r>
              <a:rPr lang="en-US" altLang="zh-CN" sz="2000" dirty="0" err="1">
                <a:latin typeface="微软雅黑" panose="020B0503020204020204" pitchFamily="34" charset="-122"/>
                <a:ea typeface="微软雅黑" panose="020B0503020204020204" pitchFamily="34" charset="-122"/>
              </a:rPr>
              <a:t>matplotlib.pylot</a:t>
            </a:r>
            <a:r>
              <a:rPr lang="zh-CN" altLang="en-US" sz="2000" dirty="0">
                <a:latin typeface="微软雅黑" panose="020B0503020204020204" pitchFamily="34" charset="-122"/>
                <a:ea typeface="微软雅黑" panose="020B0503020204020204" pitchFamily="34" charset="-122"/>
              </a:rPr>
              <a:t>是绘制各类可视化图形的命令字库，相当于快捷方式</a:t>
            </a:r>
            <a:endParaRPr lang="en-US" altLang="zh-CN" sz="2000" dirty="0">
              <a:latin typeface="微软雅黑" panose="020B0503020204020204" pitchFamily="34" charset="-122"/>
              <a:ea typeface="微软雅黑" panose="020B0503020204020204" pitchFamily="34"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2288" y="1500632"/>
            <a:ext cx="68961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745" y="1472922"/>
            <a:ext cx="461108" cy="461108"/>
          </a:xfrm>
          <a:prstGeom prst="rect">
            <a:avLst/>
          </a:prstGeom>
        </p:spPr>
      </p:pic>
    </p:spTree>
    <p:extLst>
      <p:ext uri="{BB962C8B-B14F-4D97-AF65-F5344CB8AC3E}">
        <p14:creationId xmlns:p14="http://schemas.microsoft.com/office/powerpoint/2010/main" val="8079232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02035"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57" y="1538471"/>
            <a:ext cx="314379" cy="307179"/>
          </a:xfrm>
          <a:prstGeom prst="rect">
            <a:avLst/>
          </a:prstGeom>
        </p:spPr>
      </p:pic>
      <p:sp>
        <p:nvSpPr>
          <p:cNvPr id="11" name="矩形 10"/>
          <p:cNvSpPr/>
          <p:nvPr/>
        </p:nvSpPr>
        <p:spPr>
          <a:xfrm>
            <a:off x="802034" y="1958352"/>
            <a:ext cx="5537795" cy="193899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plt.plot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只有一个输入列表或数组时，参数被当做</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轴，</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轴以索引自动生成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plt.savefig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将输出图形存储为文件，默认</a:t>
            </a:r>
            <a:r>
              <a:rPr lang="en-US" altLang="zh-CN" sz="2000" dirty="0">
                <a:latin typeface="微软雅黑" panose="020B0503020204020204" pitchFamily="34" charset="-122"/>
                <a:ea typeface="微软雅黑" panose="020B0503020204020204" pitchFamily="34" charset="-122"/>
              </a:rPr>
              <a:t>PNG</a:t>
            </a:r>
            <a:r>
              <a:rPr lang="zh-CN" altLang="en-US" sz="2000" dirty="0">
                <a:latin typeface="微软雅黑" panose="020B0503020204020204" pitchFamily="34" charset="-122"/>
                <a:ea typeface="微软雅黑" panose="020B0503020204020204" pitchFamily="34" charset="-122"/>
              </a:rPr>
              <a:t>格式，可以通过</a:t>
            </a:r>
            <a:r>
              <a:rPr lang="en-US" altLang="zh-CN" sz="2000" dirty="0">
                <a:latin typeface="微软雅黑" panose="020B0503020204020204" pitchFamily="34" charset="-122"/>
                <a:ea typeface="微软雅黑" panose="020B0503020204020204" pitchFamily="34" charset="-122"/>
              </a:rPr>
              <a:t>dpi</a:t>
            </a:r>
            <a:r>
              <a:rPr lang="zh-CN" altLang="en-US" sz="2000" dirty="0">
                <a:latin typeface="微软雅黑" panose="020B0503020204020204" pitchFamily="34" charset="-122"/>
                <a:ea typeface="微软雅黑" panose="020B0503020204020204" pitchFamily="34" charset="-122"/>
              </a:rPr>
              <a:t>修改输出质量</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195079" y="4010046"/>
            <a:ext cx="5029876" cy="23970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noProof="1">
                <a:solidFill>
                  <a:srgbClr val="C678DD"/>
                </a:solidFill>
                <a:latin typeface="Arial Unicode MS"/>
                <a:ea typeface="Menlo"/>
              </a:rPr>
              <a:t>&gt;&gt;&gt; plt.plot([3, 1, 4, 5, 2])</a:t>
            </a:r>
          </a:p>
          <a:p>
            <a:pPr eaLnBrk="0" fontAlgn="ctr" hangingPunct="0">
              <a:spcBef>
                <a:spcPct val="0"/>
              </a:spcBef>
              <a:spcAft>
                <a:spcPct val="0"/>
              </a:spcAft>
            </a:pPr>
            <a:r>
              <a:rPr lang="en-US" altLang="zh-CN" noProof="1">
                <a:solidFill>
                  <a:srgbClr val="C678DD"/>
                </a:solidFill>
                <a:latin typeface="Arial Unicode MS"/>
                <a:ea typeface="Menlo"/>
              </a:rPr>
              <a:t>[&lt;matplotlib.lines.Line2D object at 0x000000000B2A0978&gt;]</a:t>
            </a:r>
          </a:p>
          <a:p>
            <a:pPr eaLnBrk="0" fontAlgn="ctr" hangingPunct="0">
              <a:spcBef>
                <a:spcPct val="0"/>
              </a:spcBef>
              <a:spcAft>
                <a:spcPct val="0"/>
              </a:spcAft>
            </a:pPr>
            <a:r>
              <a:rPr lang="en-US" altLang="zh-CN" noProof="1">
                <a:solidFill>
                  <a:srgbClr val="C678DD"/>
                </a:solidFill>
                <a:latin typeface="Arial Unicode MS"/>
                <a:ea typeface="Menlo"/>
              </a:rPr>
              <a:t>&gt;&gt;&gt; plt.ylabel("Grade")</a:t>
            </a:r>
          </a:p>
          <a:p>
            <a:pPr eaLnBrk="0" fontAlgn="ctr" hangingPunct="0">
              <a:spcBef>
                <a:spcPct val="0"/>
              </a:spcBef>
              <a:spcAft>
                <a:spcPct val="0"/>
              </a:spcAft>
            </a:pPr>
            <a:r>
              <a:rPr lang="en-US" altLang="zh-CN" noProof="1">
                <a:solidFill>
                  <a:srgbClr val="C678DD"/>
                </a:solidFill>
                <a:latin typeface="Arial Unicode MS"/>
                <a:ea typeface="Menlo"/>
              </a:rPr>
              <a:t>Text(0, 0.5, 'Grade')</a:t>
            </a:r>
          </a:p>
          <a:p>
            <a:pPr eaLnBrk="0" fontAlgn="ctr" hangingPunct="0">
              <a:spcBef>
                <a:spcPct val="0"/>
              </a:spcBef>
              <a:spcAft>
                <a:spcPct val="0"/>
              </a:spcAft>
            </a:pPr>
            <a:r>
              <a:rPr lang="en-US" altLang="zh-CN" noProof="1">
                <a:solidFill>
                  <a:srgbClr val="C678DD"/>
                </a:solidFill>
                <a:latin typeface="Arial Unicode MS"/>
                <a:ea typeface="Menlo"/>
              </a:rPr>
              <a:t>&gt;&gt;&gt; plt.savefig("test", dpi=600)  # PNG</a:t>
            </a:r>
            <a:r>
              <a:rPr lang="zh-CN" altLang="en-US" noProof="1">
                <a:solidFill>
                  <a:srgbClr val="C678DD"/>
                </a:solidFill>
                <a:latin typeface="Arial Unicode MS"/>
                <a:ea typeface="Menlo"/>
              </a:rPr>
              <a:t>文件</a:t>
            </a:r>
            <a:endParaRPr lang="en-US" altLang="zh-CN" noProof="1">
              <a:solidFill>
                <a:srgbClr val="C678DD"/>
              </a:solidFill>
              <a:latin typeface="Arial Unicode MS"/>
              <a:ea typeface="Menlo"/>
            </a:endParaRPr>
          </a:p>
          <a:p>
            <a:pPr eaLnBrk="0" fontAlgn="ctr" hangingPunct="0">
              <a:spcBef>
                <a:spcPct val="0"/>
              </a:spcBef>
              <a:spcAft>
                <a:spcPct val="0"/>
              </a:spcAft>
            </a:pPr>
            <a:r>
              <a:rPr lang="en-US" altLang="zh-CN" noProof="1">
                <a:solidFill>
                  <a:srgbClr val="C678DD"/>
                </a:solidFill>
                <a:latin typeface="Arial Unicode MS"/>
                <a:ea typeface="Menlo"/>
              </a:rPr>
              <a:t>&gt;&gt;&gt; plt.show()</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28" y="1532156"/>
            <a:ext cx="5852172" cy="4389129"/>
          </a:xfrm>
          <a:prstGeom prst="rect">
            <a:avLst/>
          </a:prstGeom>
        </p:spPr>
      </p:pic>
    </p:spTree>
    <p:extLst>
      <p:ext uri="{BB962C8B-B14F-4D97-AF65-F5344CB8AC3E}">
        <p14:creationId xmlns:p14="http://schemas.microsoft.com/office/powerpoint/2010/main" val="2512847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80193" y="1391293"/>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15" y="1553174"/>
            <a:ext cx="314379" cy="307179"/>
          </a:xfrm>
          <a:prstGeom prst="rect">
            <a:avLst/>
          </a:prstGeom>
        </p:spPr>
      </p:pic>
      <p:sp>
        <p:nvSpPr>
          <p:cNvPr id="11" name="矩形 10"/>
          <p:cNvSpPr/>
          <p:nvPr/>
        </p:nvSpPr>
        <p:spPr>
          <a:xfrm>
            <a:off x="780191" y="1894250"/>
            <a:ext cx="5667905"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plt.plot</a:t>
            </a:r>
            <a:r>
              <a:rPr lang="en-US" altLang="zh-CN" sz="2000" dirty="0">
                <a:latin typeface="微软雅黑" panose="020B0503020204020204" pitchFamily="34" charset="-122"/>
                <a:ea typeface="微软雅黑" panose="020B0503020204020204" pitchFamily="34" charset="-122"/>
              </a:rPr>
              <a:t>(x, y) </a:t>
            </a:r>
            <a:r>
              <a:rPr lang="zh-CN" altLang="en-US" sz="2000" dirty="0">
                <a:latin typeface="微软雅黑" panose="020B0503020204020204" pitchFamily="34" charset="-122"/>
                <a:ea typeface="微软雅黑" panose="020B0503020204020204" pitchFamily="34" charset="-122"/>
              </a:rPr>
              <a:t>当有两个以上参数时，按照</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轴和</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轴顺序绘制数据点</a:t>
            </a:r>
            <a:endParaRPr lang="en-US" altLang="zh-CN" sz="20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080203" y="3024881"/>
            <a:ext cx="4906260" cy="325884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plt.plot([0, 2, 4, 6, 8], [3, 1, 4, 5, 2])</a:t>
            </a:r>
          </a:p>
          <a:p>
            <a:pPr eaLnBrk="0" fontAlgn="ctr" hangingPunct="0">
              <a:spcBef>
                <a:spcPct val="0"/>
              </a:spcBef>
              <a:spcAft>
                <a:spcPct val="0"/>
              </a:spcAft>
            </a:pPr>
            <a:r>
              <a:rPr lang="en-US" altLang="zh-CN" sz="2000" noProof="1">
                <a:solidFill>
                  <a:srgbClr val="C678DD"/>
                </a:solidFill>
                <a:latin typeface="Arial Unicode MS"/>
                <a:ea typeface="Menlo"/>
              </a:rPr>
              <a:t>[&lt;matplotlib.lines.Line2D object at 0x000000000DA38470&gt;]</a:t>
            </a:r>
          </a:p>
          <a:p>
            <a:pPr eaLnBrk="0" fontAlgn="ctr" hangingPunct="0">
              <a:spcBef>
                <a:spcPct val="0"/>
              </a:spcBef>
              <a:spcAft>
                <a:spcPct val="0"/>
              </a:spcAft>
            </a:pPr>
            <a:r>
              <a:rPr lang="en-US" altLang="zh-CN" sz="2000" noProof="1">
                <a:solidFill>
                  <a:srgbClr val="C678DD"/>
                </a:solidFill>
                <a:latin typeface="Arial Unicode MS"/>
                <a:ea typeface="Menlo"/>
              </a:rPr>
              <a:t>&gt;&gt;&gt; plt.ylabel("Grade")</a:t>
            </a:r>
          </a:p>
          <a:p>
            <a:pPr eaLnBrk="0" fontAlgn="ctr" hangingPunct="0">
              <a:spcBef>
                <a:spcPct val="0"/>
              </a:spcBef>
              <a:spcAft>
                <a:spcPct val="0"/>
              </a:spcAft>
            </a:pPr>
            <a:r>
              <a:rPr lang="en-US" altLang="zh-CN" sz="2000" noProof="1">
                <a:solidFill>
                  <a:srgbClr val="C678DD"/>
                </a:solidFill>
                <a:latin typeface="Arial Unicode MS"/>
                <a:ea typeface="Menlo"/>
              </a:rPr>
              <a:t>Text(0, 0.5, 'Grade')</a:t>
            </a:r>
          </a:p>
          <a:p>
            <a:pPr eaLnBrk="0" fontAlgn="ctr" hangingPunct="0">
              <a:spcBef>
                <a:spcPct val="0"/>
              </a:spcBef>
              <a:spcAft>
                <a:spcPct val="0"/>
              </a:spcAft>
            </a:pPr>
            <a:r>
              <a:rPr lang="en-US" altLang="zh-CN" sz="2000" noProof="1">
                <a:solidFill>
                  <a:srgbClr val="C678DD"/>
                </a:solidFill>
                <a:latin typeface="Arial Unicode MS"/>
                <a:ea typeface="Menlo"/>
              </a:rPr>
              <a:t>&gt;&gt;&gt; plt.axis([-1, 10, 0, 6])</a:t>
            </a:r>
          </a:p>
          <a:p>
            <a:pPr eaLnBrk="0" fontAlgn="ctr" hangingPunct="0">
              <a:spcBef>
                <a:spcPct val="0"/>
              </a:spcBef>
              <a:spcAft>
                <a:spcPct val="0"/>
              </a:spcAft>
            </a:pPr>
            <a:r>
              <a:rPr lang="en-US" altLang="zh-CN" sz="2000" noProof="1">
                <a:solidFill>
                  <a:srgbClr val="C678DD"/>
                </a:solidFill>
                <a:latin typeface="Arial Unicode MS"/>
                <a:ea typeface="Menlo"/>
              </a:rPr>
              <a:t>[-1, 10, 0, 6]</a:t>
            </a: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532" y="1405996"/>
            <a:ext cx="5852172" cy="4389129"/>
          </a:xfrm>
          <a:prstGeom prst="rect">
            <a:avLst/>
          </a:prstGeom>
        </p:spPr>
      </p:pic>
    </p:spTree>
    <p:extLst>
      <p:ext uri="{BB962C8B-B14F-4D97-AF65-F5344CB8AC3E}">
        <p14:creationId xmlns:p14="http://schemas.microsoft.com/office/powerpoint/2010/main" val="3871231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64427" y="136895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49" y="1530831"/>
            <a:ext cx="314379" cy="307179"/>
          </a:xfrm>
          <a:prstGeom prst="rect">
            <a:avLst/>
          </a:prstGeom>
        </p:spPr>
      </p:pic>
      <p:sp>
        <p:nvSpPr>
          <p:cNvPr id="11" name="矩形 10"/>
          <p:cNvSpPr/>
          <p:nvPr/>
        </p:nvSpPr>
        <p:spPr>
          <a:xfrm>
            <a:off x="835371" y="1962265"/>
            <a:ext cx="5463472" cy="240065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的绘图区域</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plt.subplot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nrows</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ncols</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plot_number</a:t>
            </a:r>
            <a:r>
              <a:rPr lang="en-US" altLang="zh-CN" sz="2000" dirty="0">
                <a:latin typeface="微软雅黑" panose="020B0503020204020204" pitchFamily="34" charset="-122"/>
                <a:ea typeface="微软雅黑" panose="020B0503020204020204" pitchFamily="34" charset="-122"/>
              </a:rPr>
              <a:t>)</a:t>
            </a:r>
          </a:p>
          <a:p>
            <a:pPr marL="800100" lvl="1"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在全局绘图区域中创建一个分区体系，并定位到一个子绘图区域</a:t>
            </a:r>
            <a:endParaRPr lang="en-US" altLang="zh-CN" sz="2000" dirty="0">
              <a:latin typeface="微软雅黑" panose="020B0503020204020204" pitchFamily="34" charset="-122"/>
              <a:ea typeface="微软雅黑" panose="020B0503020204020204" pitchFamily="34" charset="-122"/>
            </a:endParaRPr>
          </a:p>
        </p:txBody>
      </p:sp>
      <p:pic>
        <p:nvPicPr>
          <p:cNvPr id="9"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98843" y="1220287"/>
            <a:ext cx="455930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195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811724"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346" y="1538471"/>
            <a:ext cx="314379" cy="307179"/>
          </a:xfrm>
          <a:prstGeom prst="rect">
            <a:avLst/>
          </a:prstGeom>
        </p:spPr>
      </p:pic>
      <p:sp>
        <p:nvSpPr>
          <p:cNvPr id="11" name="矩形 10"/>
          <p:cNvSpPr/>
          <p:nvPr/>
        </p:nvSpPr>
        <p:spPr>
          <a:xfrm>
            <a:off x="802798" y="1958352"/>
            <a:ext cx="3986471"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的基础图标函数如下</a:t>
            </a:r>
            <a:endParaRPr lang="en-US" altLang="zh-CN" sz="20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07075086"/>
              </p:ext>
            </p:extLst>
          </p:nvPr>
        </p:nvGraphicFramePr>
        <p:xfrm>
          <a:off x="1996035" y="2679793"/>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54688068"/>
                    </a:ext>
                  </a:extLst>
                </a:gridCol>
                <a:gridCol w="4064000">
                  <a:extLst>
                    <a:ext uri="{9D8B030D-6E8A-4147-A177-3AD203B41FA5}">
                      <a16:colId xmlns:a16="http://schemas.microsoft.com/office/drawing/2014/main" val="2741868561"/>
                    </a:ext>
                  </a:extLst>
                </a:gridCol>
              </a:tblGrid>
              <a:tr h="370840">
                <a:tc>
                  <a:txBody>
                    <a:bodyPr/>
                    <a:lstStyle/>
                    <a:p>
                      <a:pPr algn="ctr"/>
                      <a:r>
                        <a:rPr lang="zh-CN" altLang="en-US" dirty="0"/>
                        <a:t>函数</a:t>
                      </a:r>
                    </a:p>
                  </a:txBody>
                  <a:tcPr/>
                </a:tc>
                <a:tc>
                  <a:txBody>
                    <a:bodyPr/>
                    <a:lstStyle/>
                    <a:p>
                      <a:pPr algn="ctr"/>
                      <a:r>
                        <a:rPr lang="zh-CN" altLang="en-US" dirty="0"/>
                        <a:t>说明</a:t>
                      </a:r>
                    </a:p>
                  </a:txBody>
                  <a:tcPr/>
                </a:tc>
                <a:extLst>
                  <a:ext uri="{0D108BD9-81ED-4DB2-BD59-A6C34878D82A}">
                    <a16:rowId xmlns:a16="http://schemas.microsoft.com/office/drawing/2014/main" val="2514780266"/>
                  </a:ext>
                </a:extLst>
              </a:tr>
              <a:tr h="370840">
                <a:tc>
                  <a:txBody>
                    <a:bodyPr/>
                    <a:lstStyle/>
                    <a:p>
                      <a:r>
                        <a:rPr lang="en-US" altLang="zh-CN" dirty="0" err="1"/>
                        <a:t>plt.plot</a:t>
                      </a:r>
                      <a:r>
                        <a:rPr lang="en-US" altLang="zh-CN" dirty="0"/>
                        <a:t>(</a:t>
                      </a:r>
                      <a:r>
                        <a:rPr lang="en-US" altLang="zh-CN" dirty="0" err="1"/>
                        <a:t>x,y,fmt</a:t>
                      </a:r>
                      <a:r>
                        <a:rPr lang="en-US" altLang="zh-CN" dirty="0"/>
                        <a:t>,…)</a:t>
                      </a:r>
                      <a:endParaRPr lang="zh-CN" altLang="en-US" dirty="0"/>
                    </a:p>
                  </a:txBody>
                  <a:tcPr/>
                </a:tc>
                <a:tc>
                  <a:txBody>
                    <a:bodyPr/>
                    <a:lstStyle/>
                    <a:p>
                      <a:r>
                        <a:rPr lang="zh-CN" altLang="en-US" dirty="0"/>
                        <a:t>绘制一个坐标图</a:t>
                      </a:r>
                    </a:p>
                  </a:txBody>
                  <a:tcPr/>
                </a:tc>
                <a:extLst>
                  <a:ext uri="{0D108BD9-81ED-4DB2-BD59-A6C34878D82A}">
                    <a16:rowId xmlns:a16="http://schemas.microsoft.com/office/drawing/2014/main" val="3584206604"/>
                  </a:ext>
                </a:extLst>
              </a:tr>
              <a:tr h="370840">
                <a:tc>
                  <a:txBody>
                    <a:bodyPr/>
                    <a:lstStyle/>
                    <a:p>
                      <a:r>
                        <a:rPr lang="en-US" altLang="zh-CN" dirty="0" err="1"/>
                        <a:t>plt.boxplot</a:t>
                      </a:r>
                      <a:r>
                        <a:rPr lang="en-US" altLang="zh-CN" dirty="0"/>
                        <a:t>(data, notch, position)</a:t>
                      </a:r>
                      <a:endParaRPr lang="zh-CN" altLang="en-US" dirty="0"/>
                    </a:p>
                  </a:txBody>
                  <a:tcPr/>
                </a:tc>
                <a:tc>
                  <a:txBody>
                    <a:bodyPr/>
                    <a:lstStyle/>
                    <a:p>
                      <a:r>
                        <a:rPr lang="zh-CN" altLang="en-US" dirty="0"/>
                        <a:t>绘制一个箱形图</a:t>
                      </a:r>
                    </a:p>
                  </a:txBody>
                  <a:tcPr/>
                </a:tc>
                <a:extLst>
                  <a:ext uri="{0D108BD9-81ED-4DB2-BD59-A6C34878D82A}">
                    <a16:rowId xmlns:a16="http://schemas.microsoft.com/office/drawing/2014/main" val="345912183"/>
                  </a:ext>
                </a:extLst>
              </a:tr>
              <a:tr h="370840">
                <a:tc>
                  <a:txBody>
                    <a:bodyPr/>
                    <a:lstStyle/>
                    <a:p>
                      <a:r>
                        <a:rPr lang="en-US" altLang="zh-CN" dirty="0" err="1"/>
                        <a:t>plt.bar</a:t>
                      </a:r>
                      <a:r>
                        <a:rPr lang="en-US" altLang="zh-CN" dirty="0"/>
                        <a:t>(left, height,</a:t>
                      </a:r>
                      <a:r>
                        <a:rPr lang="en-US" altLang="zh-CN" baseline="0" dirty="0"/>
                        <a:t> width, bottom</a:t>
                      </a:r>
                      <a:r>
                        <a:rPr lang="en-US" altLang="zh-CN" dirty="0"/>
                        <a:t>)</a:t>
                      </a:r>
                      <a:endParaRPr lang="zh-CN" altLang="en-US" dirty="0"/>
                    </a:p>
                  </a:txBody>
                  <a:tcPr/>
                </a:tc>
                <a:tc>
                  <a:txBody>
                    <a:bodyPr/>
                    <a:lstStyle/>
                    <a:p>
                      <a:r>
                        <a:rPr lang="zh-CN" altLang="en-US" dirty="0"/>
                        <a:t>绘制一个条形图</a:t>
                      </a:r>
                    </a:p>
                  </a:txBody>
                  <a:tcPr/>
                </a:tc>
                <a:extLst>
                  <a:ext uri="{0D108BD9-81ED-4DB2-BD59-A6C34878D82A}">
                    <a16:rowId xmlns:a16="http://schemas.microsoft.com/office/drawing/2014/main"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plt.barh</a:t>
                      </a:r>
                      <a:r>
                        <a:rPr lang="en-US" altLang="zh-CN" dirty="0"/>
                        <a:t>(</a:t>
                      </a:r>
                      <a:r>
                        <a:rPr lang="en-US" altLang="zh-CN" baseline="0" dirty="0"/>
                        <a:t>width, bottom,</a:t>
                      </a:r>
                      <a:r>
                        <a:rPr lang="en-US" altLang="zh-CN" dirty="0"/>
                        <a:t> left, height)</a:t>
                      </a:r>
                      <a:endParaRPr lang="zh-CN" altLang="en-US" dirty="0"/>
                    </a:p>
                  </a:txBody>
                  <a:tcPr/>
                </a:tc>
                <a:tc>
                  <a:txBody>
                    <a:bodyPr/>
                    <a:lstStyle/>
                    <a:p>
                      <a:r>
                        <a:rPr lang="zh-CN" altLang="en-US" dirty="0"/>
                        <a:t>绘制一个横向条形图</a:t>
                      </a:r>
                    </a:p>
                  </a:txBody>
                  <a:tcPr/>
                </a:tc>
                <a:extLst>
                  <a:ext uri="{0D108BD9-81ED-4DB2-BD59-A6C34878D82A}">
                    <a16:rowId xmlns:a16="http://schemas.microsoft.com/office/drawing/2014/main" val="1500363064"/>
                  </a:ext>
                </a:extLst>
              </a:tr>
              <a:tr h="370840">
                <a:tc>
                  <a:txBody>
                    <a:bodyPr/>
                    <a:lstStyle/>
                    <a:p>
                      <a:r>
                        <a:rPr lang="en-US" altLang="zh-CN" dirty="0" err="1"/>
                        <a:t>plt.polar</a:t>
                      </a:r>
                      <a:r>
                        <a:rPr lang="en-US" altLang="zh-CN" dirty="0"/>
                        <a:t>(theta, r)</a:t>
                      </a:r>
                      <a:endParaRPr lang="zh-CN" altLang="en-US" dirty="0"/>
                    </a:p>
                  </a:txBody>
                  <a:tcPr/>
                </a:tc>
                <a:tc>
                  <a:txBody>
                    <a:bodyPr/>
                    <a:lstStyle/>
                    <a:p>
                      <a:r>
                        <a:rPr lang="zh-CN" altLang="en-US" dirty="0"/>
                        <a:t>绘制极坐标图</a:t>
                      </a:r>
                    </a:p>
                  </a:txBody>
                  <a:tcPr/>
                </a:tc>
                <a:extLst>
                  <a:ext uri="{0D108BD9-81ED-4DB2-BD59-A6C34878D82A}">
                    <a16:rowId xmlns:a16="http://schemas.microsoft.com/office/drawing/2014/main" val="1292712788"/>
                  </a:ext>
                </a:extLst>
              </a:tr>
              <a:tr h="370840">
                <a:tc>
                  <a:txBody>
                    <a:bodyPr/>
                    <a:lstStyle/>
                    <a:p>
                      <a:r>
                        <a:rPr lang="en-US" altLang="zh-CN" dirty="0" err="1"/>
                        <a:t>plt.pie</a:t>
                      </a:r>
                      <a:r>
                        <a:rPr lang="en-US" altLang="zh-CN" dirty="0"/>
                        <a:t>(data, explode)</a:t>
                      </a:r>
                      <a:endParaRPr lang="zh-CN" altLang="en-US" dirty="0"/>
                    </a:p>
                  </a:txBody>
                  <a:tcPr/>
                </a:tc>
                <a:tc>
                  <a:txBody>
                    <a:bodyPr/>
                    <a:lstStyle/>
                    <a:p>
                      <a:r>
                        <a:rPr lang="zh-CN" altLang="en-US" dirty="0"/>
                        <a:t>绘制饼图</a:t>
                      </a:r>
                    </a:p>
                  </a:txBody>
                  <a:tcPr/>
                </a:tc>
                <a:extLst>
                  <a:ext uri="{0D108BD9-81ED-4DB2-BD59-A6C34878D82A}">
                    <a16:rowId xmlns:a16="http://schemas.microsoft.com/office/drawing/2014/main" val="4012569954"/>
                  </a:ext>
                </a:extLst>
              </a:tr>
            </a:tbl>
          </a:graphicData>
        </a:graphic>
      </p:graphicFrame>
    </p:spTree>
    <p:extLst>
      <p:ext uri="{BB962C8B-B14F-4D97-AF65-F5344CB8AC3E}">
        <p14:creationId xmlns:p14="http://schemas.microsoft.com/office/powerpoint/2010/main" val="230837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也存在缺点</a:t>
            </a:r>
          </a:p>
        </p:txBody>
      </p:sp>
      <p:sp>
        <p:nvSpPr>
          <p:cNvPr id="12" name="矩形 11"/>
          <p:cNvSpPr/>
          <p:nvPr/>
        </p:nvSpPr>
        <p:spPr>
          <a:xfrm>
            <a:off x="192859" y="1295701"/>
            <a:ext cx="7421886" cy="5078313"/>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运行速度慢</a:t>
            </a:r>
            <a:endParaRPr lang="en-US" altLang="zh-CN"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50000"/>
              </a:lnSpc>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解释型语言</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，运行时翻译为机器码非常耗时，而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语言是运行前直接编译成</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能执行的机器码。但是大量的应用程序不需要这么快的运行速度，因为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用户根本感觉不出来</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代码不能加密</a:t>
            </a:r>
          </a:p>
          <a:p>
            <a:pPr marL="800100" lvl="1" indent="-342900">
              <a:lnSpc>
                <a:spcPct val="150000"/>
              </a:lnSpc>
              <a:buFont typeface="Wingdings" panose="05000000000000000000" pitchFamily="2" charset="2"/>
              <a:buChar char="Ø"/>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解释型语言发布程序就是发布源代码，而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语言只需要把编译后的机器码发布出去，从机器码反推出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代码是不可能的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614745" y="1974323"/>
            <a:ext cx="3800000" cy="1771429"/>
          </a:xfrm>
          <a:prstGeom prst="rect">
            <a:avLst/>
          </a:prstGeom>
        </p:spPr>
      </p:pic>
      <p:pic>
        <p:nvPicPr>
          <p:cNvPr id="4" name="图片 3"/>
          <p:cNvPicPr>
            <a:picLocks noChangeAspect="1"/>
          </p:cNvPicPr>
          <p:nvPr/>
        </p:nvPicPr>
        <p:blipFill>
          <a:blip r:embed="rId4"/>
          <a:stretch>
            <a:fillRect/>
          </a:stretch>
        </p:blipFill>
        <p:spPr>
          <a:xfrm>
            <a:off x="7614745" y="4153026"/>
            <a:ext cx="4219048" cy="1714286"/>
          </a:xfrm>
          <a:prstGeom prst="rect">
            <a:avLst/>
          </a:prstGeom>
        </p:spPr>
      </p:pic>
    </p:spTree>
    <p:extLst>
      <p:ext uri="{BB962C8B-B14F-4D97-AF65-F5344CB8AC3E}">
        <p14:creationId xmlns:p14="http://schemas.microsoft.com/office/powerpoint/2010/main" val="37202563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591007"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629" y="1538471"/>
            <a:ext cx="314379" cy="307179"/>
          </a:xfrm>
          <a:prstGeom prst="rect">
            <a:avLst/>
          </a:prstGeom>
        </p:spPr>
      </p:pic>
      <p:sp>
        <p:nvSpPr>
          <p:cNvPr id="11" name="矩形 10"/>
          <p:cNvSpPr/>
          <p:nvPr/>
        </p:nvSpPr>
        <p:spPr>
          <a:xfrm>
            <a:off x="591007" y="2030385"/>
            <a:ext cx="3634672" cy="507831"/>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的基础图标函数如下</a:t>
            </a:r>
            <a:endParaRPr lang="en-US" altLang="zh-CN" sz="2000"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249470661"/>
              </p:ext>
            </p:extLst>
          </p:nvPr>
        </p:nvGraphicFramePr>
        <p:xfrm>
          <a:off x="2117725" y="26632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54688068"/>
                    </a:ext>
                  </a:extLst>
                </a:gridCol>
                <a:gridCol w="4064000">
                  <a:extLst>
                    <a:ext uri="{9D8B030D-6E8A-4147-A177-3AD203B41FA5}">
                      <a16:colId xmlns:a16="http://schemas.microsoft.com/office/drawing/2014/main" val="2741868561"/>
                    </a:ext>
                  </a:extLst>
                </a:gridCol>
              </a:tblGrid>
              <a:tr h="370840">
                <a:tc>
                  <a:txBody>
                    <a:bodyPr/>
                    <a:lstStyle/>
                    <a:p>
                      <a:pPr algn="ctr"/>
                      <a:r>
                        <a:rPr lang="zh-CN" altLang="en-US" dirty="0"/>
                        <a:t>函数</a:t>
                      </a:r>
                    </a:p>
                  </a:txBody>
                  <a:tcPr/>
                </a:tc>
                <a:tc>
                  <a:txBody>
                    <a:bodyPr/>
                    <a:lstStyle/>
                    <a:p>
                      <a:pPr algn="ctr"/>
                      <a:r>
                        <a:rPr lang="zh-CN" altLang="en-US" dirty="0"/>
                        <a:t>说明</a:t>
                      </a:r>
                    </a:p>
                  </a:txBody>
                  <a:tcPr/>
                </a:tc>
                <a:extLst>
                  <a:ext uri="{0D108BD9-81ED-4DB2-BD59-A6C34878D82A}">
                    <a16:rowId xmlns:a16="http://schemas.microsoft.com/office/drawing/2014/main" val="2514780266"/>
                  </a:ext>
                </a:extLst>
              </a:tr>
              <a:tr h="370840">
                <a:tc>
                  <a:txBody>
                    <a:bodyPr/>
                    <a:lstStyle/>
                    <a:p>
                      <a:r>
                        <a:rPr lang="en-US" altLang="zh-CN" dirty="0" err="1"/>
                        <a:t>plt.psd</a:t>
                      </a:r>
                      <a:r>
                        <a:rPr lang="en-US" altLang="zh-CN" dirty="0"/>
                        <a:t>(x,</a:t>
                      </a:r>
                      <a:r>
                        <a:rPr lang="en-US" altLang="zh-CN" baseline="0" dirty="0"/>
                        <a:t> NFFT=256, </a:t>
                      </a:r>
                      <a:r>
                        <a:rPr lang="en-US" altLang="zh-CN" baseline="0" dirty="0" err="1"/>
                        <a:t>pad_to</a:t>
                      </a:r>
                      <a:r>
                        <a:rPr lang="en-US" altLang="zh-CN" baseline="0" dirty="0"/>
                        <a:t>, Fs</a:t>
                      </a:r>
                      <a:r>
                        <a:rPr lang="en-US" altLang="zh-CN" dirty="0"/>
                        <a:t>)</a:t>
                      </a:r>
                      <a:endParaRPr lang="zh-CN" altLang="en-US" dirty="0"/>
                    </a:p>
                  </a:txBody>
                  <a:tcPr/>
                </a:tc>
                <a:tc>
                  <a:txBody>
                    <a:bodyPr/>
                    <a:lstStyle/>
                    <a:p>
                      <a:r>
                        <a:rPr lang="zh-CN" altLang="en-US" dirty="0"/>
                        <a:t>绘制功率谱密度图</a:t>
                      </a:r>
                    </a:p>
                  </a:txBody>
                  <a:tcPr/>
                </a:tc>
                <a:extLst>
                  <a:ext uri="{0D108BD9-81ED-4DB2-BD59-A6C34878D82A}">
                    <a16:rowId xmlns:a16="http://schemas.microsoft.com/office/drawing/2014/main" val="3584206604"/>
                  </a:ext>
                </a:extLst>
              </a:tr>
              <a:tr h="370840">
                <a:tc>
                  <a:txBody>
                    <a:bodyPr/>
                    <a:lstStyle/>
                    <a:p>
                      <a:r>
                        <a:rPr lang="en-US" altLang="zh-CN" dirty="0" err="1"/>
                        <a:t>plt.specgram</a:t>
                      </a:r>
                      <a:r>
                        <a:rPr lang="en-US" altLang="zh-CN" dirty="0"/>
                        <a:t>(x,</a:t>
                      </a:r>
                      <a:r>
                        <a:rPr lang="en-US" altLang="zh-CN" baseline="0" dirty="0"/>
                        <a:t> NFFT=256, </a:t>
                      </a:r>
                      <a:r>
                        <a:rPr lang="en-US" altLang="zh-CN" baseline="0" dirty="0" err="1"/>
                        <a:t>pad_to</a:t>
                      </a:r>
                      <a:r>
                        <a:rPr lang="en-US" altLang="zh-CN" baseline="0" dirty="0"/>
                        <a:t>, F</a:t>
                      </a:r>
                      <a:r>
                        <a:rPr lang="en-US" altLang="zh-CN" dirty="0"/>
                        <a:t>)</a:t>
                      </a:r>
                      <a:endParaRPr lang="zh-CN" altLang="en-US" dirty="0"/>
                    </a:p>
                  </a:txBody>
                  <a:tcPr/>
                </a:tc>
                <a:tc>
                  <a:txBody>
                    <a:bodyPr/>
                    <a:lstStyle/>
                    <a:p>
                      <a:r>
                        <a:rPr lang="zh-CN" altLang="en-US" dirty="0"/>
                        <a:t>绘制谱图</a:t>
                      </a:r>
                    </a:p>
                  </a:txBody>
                  <a:tcPr/>
                </a:tc>
                <a:extLst>
                  <a:ext uri="{0D108BD9-81ED-4DB2-BD59-A6C34878D82A}">
                    <a16:rowId xmlns:a16="http://schemas.microsoft.com/office/drawing/2014/main" val="345912183"/>
                  </a:ext>
                </a:extLst>
              </a:tr>
              <a:tr h="370840">
                <a:tc>
                  <a:txBody>
                    <a:bodyPr/>
                    <a:lstStyle/>
                    <a:p>
                      <a:r>
                        <a:rPr lang="en-US" altLang="zh-CN" dirty="0" err="1"/>
                        <a:t>plt.cohere</a:t>
                      </a:r>
                      <a:r>
                        <a:rPr lang="en-US" altLang="zh-CN" dirty="0"/>
                        <a:t>(x, y,</a:t>
                      </a:r>
                      <a:r>
                        <a:rPr lang="en-US" altLang="zh-CN" baseline="0" dirty="0"/>
                        <a:t> NFFT=256, Fs</a:t>
                      </a:r>
                      <a:r>
                        <a:rPr lang="en-US" altLang="zh-CN" dirty="0"/>
                        <a:t>)</a:t>
                      </a:r>
                      <a:endParaRPr lang="zh-CN" altLang="en-US" dirty="0"/>
                    </a:p>
                  </a:txBody>
                  <a:tcPr/>
                </a:tc>
                <a:tc>
                  <a:txBody>
                    <a:bodyPr/>
                    <a:lstStyle/>
                    <a:p>
                      <a:r>
                        <a:rPr lang="zh-CN" altLang="en-US" dirty="0"/>
                        <a:t>绘制</a:t>
                      </a:r>
                      <a:r>
                        <a:rPr lang="en-US" altLang="zh-CN" dirty="0"/>
                        <a:t>X-Y</a:t>
                      </a:r>
                      <a:r>
                        <a:rPr lang="zh-CN" altLang="en-US" dirty="0"/>
                        <a:t>的相关性函数</a:t>
                      </a:r>
                    </a:p>
                  </a:txBody>
                  <a:tcPr/>
                </a:tc>
                <a:extLst>
                  <a:ext uri="{0D108BD9-81ED-4DB2-BD59-A6C34878D82A}">
                    <a16:rowId xmlns:a16="http://schemas.microsoft.com/office/drawing/2014/main"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plt.scatter</a:t>
                      </a:r>
                      <a:r>
                        <a:rPr lang="en-US" altLang="zh-CN" dirty="0"/>
                        <a:t>(x,</a:t>
                      </a:r>
                      <a:r>
                        <a:rPr lang="en-US" altLang="zh-CN" baseline="0" dirty="0"/>
                        <a:t> y</a:t>
                      </a:r>
                      <a:r>
                        <a:rPr lang="en-US" altLang="zh-CN" dirty="0"/>
                        <a:t>)</a:t>
                      </a:r>
                      <a:endParaRPr lang="zh-CN" altLang="en-US" dirty="0"/>
                    </a:p>
                  </a:txBody>
                  <a:tcPr/>
                </a:tc>
                <a:tc>
                  <a:txBody>
                    <a:bodyPr/>
                    <a:lstStyle/>
                    <a:p>
                      <a:r>
                        <a:rPr lang="zh-CN" altLang="en-US" dirty="0"/>
                        <a:t>绘制散点图，其中，</a:t>
                      </a:r>
                      <a:r>
                        <a:rPr lang="en-US" altLang="zh-CN" dirty="0"/>
                        <a:t>x</a:t>
                      </a:r>
                      <a:r>
                        <a:rPr lang="zh-CN" altLang="en-US" dirty="0"/>
                        <a:t>和</a:t>
                      </a:r>
                      <a:r>
                        <a:rPr lang="en-US" altLang="zh-CN" dirty="0"/>
                        <a:t>y</a:t>
                      </a:r>
                      <a:r>
                        <a:rPr lang="zh-CN" altLang="en-US" dirty="0"/>
                        <a:t>长度相同</a:t>
                      </a:r>
                    </a:p>
                  </a:txBody>
                  <a:tcPr/>
                </a:tc>
                <a:extLst>
                  <a:ext uri="{0D108BD9-81ED-4DB2-BD59-A6C34878D82A}">
                    <a16:rowId xmlns:a16="http://schemas.microsoft.com/office/drawing/2014/main" val="1500363064"/>
                  </a:ext>
                </a:extLst>
              </a:tr>
              <a:tr h="370840">
                <a:tc>
                  <a:txBody>
                    <a:bodyPr/>
                    <a:lstStyle/>
                    <a:p>
                      <a:r>
                        <a:rPr lang="en-US" altLang="zh-CN" dirty="0" err="1"/>
                        <a:t>plt.step</a:t>
                      </a:r>
                      <a:r>
                        <a:rPr lang="en-US" altLang="zh-CN" dirty="0"/>
                        <a:t>(x,</a:t>
                      </a:r>
                      <a:r>
                        <a:rPr lang="en-US" altLang="zh-CN" baseline="0" dirty="0"/>
                        <a:t> y, where</a:t>
                      </a:r>
                      <a:r>
                        <a:rPr lang="en-US" altLang="zh-CN" dirty="0"/>
                        <a:t>)</a:t>
                      </a:r>
                      <a:endParaRPr lang="zh-CN" altLang="en-US" dirty="0"/>
                    </a:p>
                  </a:txBody>
                  <a:tcPr/>
                </a:tc>
                <a:tc>
                  <a:txBody>
                    <a:bodyPr/>
                    <a:lstStyle/>
                    <a:p>
                      <a:r>
                        <a:rPr lang="zh-CN" altLang="en-US" dirty="0"/>
                        <a:t>绘制步阶图</a:t>
                      </a:r>
                    </a:p>
                  </a:txBody>
                  <a:tcPr/>
                </a:tc>
                <a:extLst>
                  <a:ext uri="{0D108BD9-81ED-4DB2-BD59-A6C34878D82A}">
                    <a16:rowId xmlns:a16="http://schemas.microsoft.com/office/drawing/2014/main" val="1292712788"/>
                  </a:ext>
                </a:extLst>
              </a:tr>
              <a:tr h="370840">
                <a:tc>
                  <a:txBody>
                    <a:bodyPr/>
                    <a:lstStyle/>
                    <a:p>
                      <a:r>
                        <a:rPr lang="en-US" altLang="zh-CN" dirty="0" err="1"/>
                        <a:t>plt.hist</a:t>
                      </a:r>
                      <a:r>
                        <a:rPr lang="en-US" altLang="zh-CN" dirty="0"/>
                        <a:t>(x,</a:t>
                      </a:r>
                      <a:r>
                        <a:rPr lang="en-US" altLang="zh-CN" baseline="0" dirty="0"/>
                        <a:t> bins, normed</a:t>
                      </a:r>
                      <a:r>
                        <a:rPr lang="en-US" altLang="zh-CN" dirty="0"/>
                        <a:t>)</a:t>
                      </a:r>
                      <a:endParaRPr lang="zh-CN" altLang="en-US" dirty="0"/>
                    </a:p>
                  </a:txBody>
                  <a:tcPr/>
                </a:tc>
                <a:tc>
                  <a:txBody>
                    <a:bodyPr/>
                    <a:lstStyle/>
                    <a:p>
                      <a:r>
                        <a:rPr lang="zh-CN" altLang="en-US" dirty="0"/>
                        <a:t>绘制直方图</a:t>
                      </a:r>
                    </a:p>
                  </a:txBody>
                  <a:tcPr/>
                </a:tc>
                <a:extLst>
                  <a:ext uri="{0D108BD9-81ED-4DB2-BD59-A6C34878D82A}">
                    <a16:rowId xmlns:a16="http://schemas.microsoft.com/office/drawing/2014/main" val="4012569954"/>
                  </a:ext>
                </a:extLst>
              </a:tr>
            </a:tbl>
          </a:graphicData>
        </a:graphic>
      </p:graphicFrame>
    </p:spTree>
    <p:extLst>
      <p:ext uri="{BB962C8B-B14F-4D97-AF65-F5344CB8AC3E}">
        <p14:creationId xmlns:p14="http://schemas.microsoft.com/office/powerpoint/2010/main" val="1216122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575241"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63" y="1538471"/>
            <a:ext cx="314379" cy="307179"/>
          </a:xfrm>
          <a:prstGeom prst="rect">
            <a:avLst/>
          </a:prstGeom>
        </p:spPr>
      </p:pic>
      <p:sp>
        <p:nvSpPr>
          <p:cNvPr id="11" name="矩形 10"/>
          <p:cNvSpPr/>
          <p:nvPr/>
        </p:nvSpPr>
        <p:spPr>
          <a:xfrm>
            <a:off x="575240" y="1958352"/>
            <a:ext cx="4134734"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的基础图标函数如下</a:t>
            </a:r>
            <a:endParaRPr lang="en-US" altLang="zh-CN" sz="20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61378752"/>
              </p:ext>
            </p:extLst>
          </p:nvPr>
        </p:nvGraphicFramePr>
        <p:xfrm>
          <a:off x="2003425" y="290687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54688068"/>
                    </a:ext>
                  </a:extLst>
                </a:gridCol>
                <a:gridCol w="4064000">
                  <a:extLst>
                    <a:ext uri="{9D8B030D-6E8A-4147-A177-3AD203B41FA5}">
                      <a16:colId xmlns:a16="http://schemas.microsoft.com/office/drawing/2014/main" val="2741868561"/>
                    </a:ext>
                  </a:extLst>
                </a:gridCol>
              </a:tblGrid>
              <a:tr h="370840">
                <a:tc>
                  <a:txBody>
                    <a:bodyPr/>
                    <a:lstStyle/>
                    <a:p>
                      <a:pPr algn="ctr"/>
                      <a:r>
                        <a:rPr lang="zh-CN" altLang="en-US" dirty="0"/>
                        <a:t>函数</a:t>
                      </a:r>
                    </a:p>
                  </a:txBody>
                  <a:tcPr/>
                </a:tc>
                <a:tc>
                  <a:txBody>
                    <a:bodyPr/>
                    <a:lstStyle/>
                    <a:p>
                      <a:pPr algn="ctr"/>
                      <a:r>
                        <a:rPr lang="zh-CN" altLang="en-US" dirty="0"/>
                        <a:t>说明</a:t>
                      </a:r>
                    </a:p>
                  </a:txBody>
                  <a:tcPr/>
                </a:tc>
                <a:extLst>
                  <a:ext uri="{0D108BD9-81ED-4DB2-BD59-A6C34878D82A}">
                    <a16:rowId xmlns:a16="http://schemas.microsoft.com/office/drawing/2014/main" val="2514780266"/>
                  </a:ext>
                </a:extLst>
              </a:tr>
              <a:tr h="370840">
                <a:tc>
                  <a:txBody>
                    <a:bodyPr/>
                    <a:lstStyle/>
                    <a:p>
                      <a:r>
                        <a:rPr lang="en-US" altLang="zh-CN" dirty="0" err="1"/>
                        <a:t>plt.contour</a:t>
                      </a:r>
                      <a:r>
                        <a:rPr lang="en-US" altLang="zh-CN" dirty="0"/>
                        <a:t>(X,</a:t>
                      </a:r>
                      <a:r>
                        <a:rPr lang="en-US" altLang="zh-CN" baseline="0" dirty="0"/>
                        <a:t> Y, Z, N</a:t>
                      </a:r>
                      <a:r>
                        <a:rPr lang="en-US" altLang="zh-CN" dirty="0"/>
                        <a:t>)</a:t>
                      </a:r>
                      <a:endParaRPr lang="zh-CN" altLang="en-US" dirty="0"/>
                    </a:p>
                  </a:txBody>
                  <a:tcPr/>
                </a:tc>
                <a:tc>
                  <a:txBody>
                    <a:bodyPr/>
                    <a:lstStyle/>
                    <a:p>
                      <a:r>
                        <a:rPr lang="zh-CN" altLang="en-US" dirty="0"/>
                        <a:t>绘制等值图</a:t>
                      </a:r>
                    </a:p>
                  </a:txBody>
                  <a:tcPr/>
                </a:tc>
                <a:extLst>
                  <a:ext uri="{0D108BD9-81ED-4DB2-BD59-A6C34878D82A}">
                    <a16:rowId xmlns:a16="http://schemas.microsoft.com/office/drawing/2014/main" val="3584206604"/>
                  </a:ext>
                </a:extLst>
              </a:tr>
              <a:tr h="370840">
                <a:tc>
                  <a:txBody>
                    <a:bodyPr/>
                    <a:lstStyle/>
                    <a:p>
                      <a:r>
                        <a:rPr lang="en-US" altLang="zh-CN" dirty="0" err="1"/>
                        <a:t>plt.vlines</a:t>
                      </a:r>
                      <a:r>
                        <a:rPr lang="en-US" altLang="zh-CN" dirty="0"/>
                        <a:t>()</a:t>
                      </a:r>
                      <a:endParaRPr lang="zh-CN" altLang="en-US" dirty="0"/>
                    </a:p>
                  </a:txBody>
                  <a:tcPr/>
                </a:tc>
                <a:tc>
                  <a:txBody>
                    <a:bodyPr/>
                    <a:lstStyle/>
                    <a:p>
                      <a:r>
                        <a:rPr lang="zh-CN" altLang="en-US" dirty="0"/>
                        <a:t>绘制垂直图</a:t>
                      </a:r>
                    </a:p>
                  </a:txBody>
                  <a:tcPr/>
                </a:tc>
                <a:extLst>
                  <a:ext uri="{0D108BD9-81ED-4DB2-BD59-A6C34878D82A}">
                    <a16:rowId xmlns:a16="http://schemas.microsoft.com/office/drawing/2014/main" val="345912183"/>
                  </a:ext>
                </a:extLst>
              </a:tr>
              <a:tr h="370840">
                <a:tc>
                  <a:txBody>
                    <a:bodyPr/>
                    <a:lstStyle/>
                    <a:p>
                      <a:r>
                        <a:rPr lang="en-US" altLang="zh-CN" dirty="0" err="1"/>
                        <a:t>plt.stem</a:t>
                      </a:r>
                      <a:r>
                        <a:rPr lang="en-US" altLang="zh-CN" dirty="0"/>
                        <a:t>(x, y, </a:t>
                      </a:r>
                      <a:r>
                        <a:rPr lang="en-US" altLang="zh-CN" dirty="0" err="1"/>
                        <a:t>linefmt</a:t>
                      </a:r>
                      <a:r>
                        <a:rPr lang="en-US" altLang="zh-CN" dirty="0"/>
                        <a:t>, </a:t>
                      </a:r>
                      <a:r>
                        <a:rPr lang="en-US" altLang="zh-CN" dirty="0" err="1"/>
                        <a:t>markerfmt</a:t>
                      </a:r>
                      <a:r>
                        <a:rPr lang="en-US" altLang="zh-CN" dirty="0"/>
                        <a:t>)</a:t>
                      </a:r>
                      <a:endParaRPr lang="zh-CN" altLang="en-US" dirty="0"/>
                    </a:p>
                  </a:txBody>
                  <a:tcPr/>
                </a:tc>
                <a:tc>
                  <a:txBody>
                    <a:bodyPr/>
                    <a:lstStyle/>
                    <a:p>
                      <a:r>
                        <a:rPr lang="zh-CN" altLang="en-US" dirty="0"/>
                        <a:t>绘制柴火图</a:t>
                      </a:r>
                    </a:p>
                  </a:txBody>
                  <a:tcPr/>
                </a:tc>
                <a:extLst>
                  <a:ext uri="{0D108BD9-81ED-4DB2-BD59-A6C34878D82A}">
                    <a16:rowId xmlns:a16="http://schemas.microsoft.com/office/drawing/2014/main"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plt.plot_date</a:t>
                      </a:r>
                      <a:r>
                        <a:rPr lang="en-US" altLang="zh-CN" dirty="0"/>
                        <a:t>()</a:t>
                      </a:r>
                      <a:endParaRPr lang="zh-CN" altLang="en-US" dirty="0"/>
                    </a:p>
                  </a:txBody>
                  <a:tcPr/>
                </a:tc>
                <a:tc>
                  <a:txBody>
                    <a:bodyPr/>
                    <a:lstStyle/>
                    <a:p>
                      <a:r>
                        <a:rPr lang="zh-CN" altLang="en-US" dirty="0"/>
                        <a:t>绘制数据日期</a:t>
                      </a:r>
                    </a:p>
                  </a:txBody>
                  <a:tcPr/>
                </a:tc>
                <a:extLst>
                  <a:ext uri="{0D108BD9-81ED-4DB2-BD59-A6C34878D82A}">
                    <a16:rowId xmlns:a16="http://schemas.microsoft.com/office/drawing/2014/main" val="1500363064"/>
                  </a:ext>
                </a:extLst>
              </a:tr>
            </a:tbl>
          </a:graphicData>
        </a:graphic>
      </p:graphicFrame>
    </p:spTree>
    <p:extLst>
      <p:ext uri="{BB962C8B-B14F-4D97-AF65-F5344CB8AC3E}">
        <p14:creationId xmlns:p14="http://schemas.microsoft.com/office/powerpoint/2010/main" val="9297815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01365"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987" y="1538471"/>
            <a:ext cx="314379" cy="307179"/>
          </a:xfrm>
          <a:prstGeom prst="rect">
            <a:avLst/>
          </a:prstGeom>
        </p:spPr>
      </p:pic>
      <p:sp>
        <p:nvSpPr>
          <p:cNvPr id="11" name="矩形 10"/>
          <p:cNvSpPr/>
          <p:nvPr/>
        </p:nvSpPr>
        <p:spPr>
          <a:xfrm>
            <a:off x="701365" y="2010959"/>
            <a:ext cx="2705985"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a:latin typeface="微软雅黑" panose="020B0503020204020204" pitchFamily="34" charset="-122"/>
                <a:ea typeface="微软雅黑" panose="020B0503020204020204" pitchFamily="34" charset="-122"/>
              </a:rPr>
              <a:t>饼图的绘制</a:t>
            </a:r>
            <a:endParaRPr lang="en-US" altLang="zh-CN" sz="2000" b="1"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859486" y="2809897"/>
            <a:ext cx="6820786"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labels = 'Frogs', 'Hogs', 'Dogs', 'Logs'</a:t>
            </a:r>
          </a:p>
          <a:p>
            <a:pPr eaLnBrk="0" fontAlgn="ctr" hangingPunct="0">
              <a:spcBef>
                <a:spcPct val="0"/>
              </a:spcBef>
              <a:spcAft>
                <a:spcPct val="0"/>
              </a:spcAft>
            </a:pPr>
            <a:r>
              <a:rPr lang="en-US" altLang="zh-CN" sz="2000" noProof="1">
                <a:solidFill>
                  <a:srgbClr val="C678DD"/>
                </a:solidFill>
                <a:latin typeface="Arial Unicode MS"/>
                <a:ea typeface="Menlo"/>
              </a:rPr>
              <a:t>&gt;&gt;&gt; sizes = [15, 30, 45, 10]</a:t>
            </a:r>
          </a:p>
          <a:p>
            <a:pPr eaLnBrk="0" fontAlgn="ctr" hangingPunct="0">
              <a:spcBef>
                <a:spcPct val="0"/>
              </a:spcBef>
              <a:spcAft>
                <a:spcPct val="0"/>
              </a:spcAft>
            </a:pPr>
            <a:r>
              <a:rPr lang="en-US" altLang="zh-CN" sz="2000" noProof="1">
                <a:solidFill>
                  <a:srgbClr val="C678DD"/>
                </a:solidFill>
                <a:latin typeface="Arial Unicode MS"/>
                <a:ea typeface="Menlo"/>
              </a:rPr>
              <a:t>&gt;&gt;&gt; explode = (0, 0.1, 0, 0)</a:t>
            </a:r>
          </a:p>
          <a:p>
            <a:pPr eaLnBrk="0" fontAlgn="ctr" hangingPunct="0">
              <a:spcBef>
                <a:spcPct val="0"/>
              </a:spcBef>
              <a:spcAft>
                <a:spcPct val="0"/>
              </a:spcAft>
            </a:pPr>
            <a:r>
              <a:rPr lang="en-US" altLang="zh-CN" sz="2000" noProof="1">
                <a:solidFill>
                  <a:srgbClr val="C678DD"/>
                </a:solidFill>
                <a:latin typeface="Arial Unicode MS"/>
                <a:ea typeface="Menlo"/>
              </a:rPr>
              <a:t>&gt;&gt;&gt; plt.pie(sizes, explode=explode, labels=labels, autopct='%1.1f%%', shadow=False, startangle=90)</a:t>
            </a:r>
          </a:p>
          <a:p>
            <a:pPr eaLnBrk="0" fontAlgn="ctr" hangingPunct="0">
              <a:spcBef>
                <a:spcPct val="0"/>
              </a:spcBef>
              <a:spcAft>
                <a:spcPct val="0"/>
              </a:spcAft>
            </a:pPr>
            <a:r>
              <a:rPr lang="en-US" altLang="zh-CN" sz="2000" noProof="1">
                <a:solidFill>
                  <a:srgbClr val="C678DD"/>
                </a:solidFill>
                <a:latin typeface="Arial Unicode MS"/>
                <a:ea typeface="Menlo"/>
              </a:rPr>
              <a:t>&gt;&gt;&gt; plt.axis('equal')</a:t>
            </a: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7806396" y="2264874"/>
            <a:ext cx="4114286" cy="3428571"/>
          </a:xfrm>
          <a:prstGeom prst="rect">
            <a:avLst/>
          </a:prstGeom>
        </p:spPr>
      </p:pic>
    </p:spTree>
    <p:extLst>
      <p:ext uri="{BB962C8B-B14F-4D97-AF65-F5344CB8AC3E}">
        <p14:creationId xmlns:p14="http://schemas.microsoft.com/office/powerpoint/2010/main" val="33442638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54069" y="1376590"/>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691" y="1538471"/>
            <a:ext cx="314379" cy="307179"/>
          </a:xfrm>
          <a:prstGeom prst="rect">
            <a:avLst/>
          </a:prstGeom>
        </p:spPr>
      </p:pic>
      <p:sp>
        <p:nvSpPr>
          <p:cNvPr id="11" name="矩形 10"/>
          <p:cNvSpPr/>
          <p:nvPr/>
        </p:nvSpPr>
        <p:spPr>
          <a:xfrm>
            <a:off x="654068" y="1958352"/>
            <a:ext cx="3248910"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b="1" dirty="0">
                <a:latin typeface="微软雅黑" panose="020B0503020204020204" pitchFamily="34" charset="-122"/>
                <a:ea typeface="微软雅黑" panose="020B0503020204020204" pitchFamily="34" charset="-122"/>
              </a:rPr>
              <a:t>直方图的绘制</a:t>
            </a:r>
            <a:endParaRPr lang="en-US" altLang="zh-CN" b="1" dirty="0">
              <a:latin typeface="微软雅黑" panose="020B0503020204020204" pitchFamily="34" charset="-122"/>
              <a:ea typeface="微软雅黑" panose="020B0503020204020204" pitchFamily="34" charset="-122"/>
            </a:endParaRPr>
          </a:p>
        </p:txBody>
      </p:sp>
      <p:sp>
        <p:nvSpPr>
          <p:cNvPr id="15" name="Rectangle 2"/>
          <p:cNvSpPr>
            <a:spLocks noChangeArrowheads="1"/>
          </p:cNvSpPr>
          <p:nvPr/>
        </p:nvSpPr>
        <p:spPr bwMode="auto">
          <a:xfrm>
            <a:off x="994454" y="2629938"/>
            <a:ext cx="5484814"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np.random.seed(0)</a:t>
            </a:r>
          </a:p>
          <a:p>
            <a:pPr eaLnBrk="0" fontAlgn="ctr" hangingPunct="0">
              <a:spcBef>
                <a:spcPct val="0"/>
              </a:spcBef>
              <a:spcAft>
                <a:spcPct val="0"/>
              </a:spcAft>
            </a:pPr>
            <a:r>
              <a:rPr lang="en-US" altLang="zh-CN" sz="2000" noProof="1">
                <a:solidFill>
                  <a:srgbClr val="C678DD"/>
                </a:solidFill>
                <a:latin typeface="Arial Unicode MS"/>
                <a:ea typeface="Menlo"/>
              </a:rPr>
              <a:t>&gt;&gt;&gt; mu, sigma = 100, 20  # </a:t>
            </a:r>
            <a:r>
              <a:rPr lang="zh-CN" altLang="en-US" sz="2000" noProof="1">
                <a:solidFill>
                  <a:srgbClr val="C678DD"/>
                </a:solidFill>
                <a:latin typeface="Arial Unicode MS"/>
                <a:ea typeface="Menlo"/>
              </a:rPr>
              <a:t>均值和标准值</a:t>
            </a:r>
          </a:p>
          <a:p>
            <a:pPr eaLnBrk="0" fontAlgn="ctr" hangingPunct="0">
              <a:spcBef>
                <a:spcPct val="0"/>
              </a:spcBef>
              <a:spcAft>
                <a:spcPct val="0"/>
              </a:spcAft>
            </a:pPr>
            <a:r>
              <a:rPr lang="en-US" altLang="zh-CN" sz="2000" noProof="1">
                <a:solidFill>
                  <a:srgbClr val="C678DD"/>
                </a:solidFill>
                <a:latin typeface="Arial Unicode MS"/>
                <a:ea typeface="Menlo"/>
              </a:rPr>
              <a:t>&gt;&gt;&gt; a = np.random.normal(mu, sigma, size=100)</a:t>
            </a:r>
          </a:p>
          <a:p>
            <a:pPr eaLnBrk="0" fontAlgn="ctr" hangingPunct="0">
              <a:spcBef>
                <a:spcPct val="0"/>
              </a:spcBef>
              <a:spcAft>
                <a:spcPct val="0"/>
              </a:spcAft>
            </a:pPr>
            <a:r>
              <a:rPr lang="en-US" altLang="zh-CN" sz="2000" noProof="1">
                <a:solidFill>
                  <a:srgbClr val="C678DD"/>
                </a:solidFill>
                <a:latin typeface="Arial Unicode MS"/>
                <a:ea typeface="Menlo"/>
              </a:rPr>
              <a:t>&gt;&gt;&gt; plt.hist(a, 20, normed=1, histtype='stepfilled', facecolor='b', alpha=0.75)</a:t>
            </a:r>
          </a:p>
          <a:p>
            <a:pPr eaLnBrk="0" fontAlgn="ctr" hangingPunct="0">
              <a:spcBef>
                <a:spcPct val="0"/>
              </a:spcBef>
              <a:spcAft>
                <a:spcPct val="0"/>
              </a:spcAft>
            </a:pPr>
            <a:r>
              <a:rPr lang="en-US" altLang="zh-CN" sz="2000" noProof="1">
                <a:solidFill>
                  <a:srgbClr val="C678DD"/>
                </a:solidFill>
                <a:latin typeface="Arial Unicode MS"/>
                <a:ea typeface="Menlo"/>
              </a:rPr>
              <a:t>&gt;&gt;&gt; plt.title('Histogram')</a:t>
            </a: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6604926" y="1845650"/>
            <a:ext cx="5285714" cy="4038095"/>
          </a:xfrm>
          <a:prstGeom prst="rect">
            <a:avLst/>
          </a:prstGeom>
        </p:spPr>
      </p:pic>
      <p:cxnSp>
        <p:nvCxnSpPr>
          <p:cNvPr id="5" name="直接箭头连接符 4"/>
          <p:cNvCxnSpPr>
            <a:endCxn id="7" idx="1"/>
          </p:cNvCxnSpPr>
          <p:nvPr/>
        </p:nvCxnSpPr>
        <p:spPr>
          <a:xfrm flipV="1">
            <a:off x="3259394" y="4417491"/>
            <a:ext cx="722671" cy="66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3982065" y="4232825"/>
            <a:ext cx="1725562" cy="369332"/>
          </a:xfrm>
          <a:prstGeom prst="rect">
            <a:avLst/>
          </a:prstGeom>
          <a:noFill/>
        </p:spPr>
        <p:txBody>
          <a:bodyPr wrap="square" rtlCol="0">
            <a:spAutoFit/>
          </a:bodyPr>
          <a:lstStyle/>
          <a:p>
            <a:r>
              <a:rPr lang="zh-CN" altLang="en-US" dirty="0">
                <a:solidFill>
                  <a:schemeClr val="accent4"/>
                </a:solidFill>
              </a:rPr>
              <a:t>直方图的个数</a:t>
            </a:r>
          </a:p>
        </p:txBody>
      </p:sp>
    </p:spTree>
    <p:extLst>
      <p:ext uri="{BB962C8B-B14F-4D97-AF65-F5344CB8AC3E}">
        <p14:creationId xmlns:p14="http://schemas.microsoft.com/office/powerpoint/2010/main" val="30541818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607785" y="1432691"/>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407" y="1594572"/>
            <a:ext cx="314379" cy="307179"/>
          </a:xfrm>
          <a:prstGeom prst="rect">
            <a:avLst/>
          </a:prstGeom>
        </p:spPr>
      </p:pic>
      <p:sp>
        <p:nvSpPr>
          <p:cNvPr id="11" name="矩形 10"/>
          <p:cNvSpPr/>
          <p:nvPr/>
        </p:nvSpPr>
        <p:spPr>
          <a:xfrm>
            <a:off x="506440" y="1957927"/>
            <a:ext cx="3006022"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a:latin typeface="微软雅黑" panose="020B0503020204020204" pitchFamily="34" charset="-122"/>
                <a:ea typeface="微软雅黑" panose="020B0503020204020204" pitchFamily="34" charset="-122"/>
              </a:rPr>
              <a:t>极坐标图的绘制</a:t>
            </a:r>
            <a:endParaRPr lang="en-US" altLang="zh-CN" sz="2000" b="1" dirty="0">
              <a:latin typeface="微软雅黑" panose="020B0503020204020204" pitchFamily="34" charset="-122"/>
              <a:ea typeface="微软雅黑" panose="020B0503020204020204" pitchFamily="34" charset="-122"/>
            </a:endParaRPr>
          </a:p>
        </p:txBody>
      </p:sp>
      <p:sp>
        <p:nvSpPr>
          <p:cNvPr id="15" name="Rectangle 2"/>
          <p:cNvSpPr>
            <a:spLocks noChangeArrowheads="1"/>
          </p:cNvSpPr>
          <p:nvPr/>
        </p:nvSpPr>
        <p:spPr bwMode="auto">
          <a:xfrm>
            <a:off x="420409" y="2615576"/>
            <a:ext cx="7533496" cy="378206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noProof="1">
                <a:solidFill>
                  <a:srgbClr val="C678DD"/>
                </a:solidFill>
                <a:latin typeface="Arial Unicode MS"/>
                <a:ea typeface="Menlo"/>
              </a:rPr>
              <a:t>&gt;&gt;&gt; import numpy as np</a:t>
            </a:r>
          </a:p>
          <a:p>
            <a:pPr eaLnBrk="0" fontAlgn="ctr" hangingPunct="0">
              <a:spcBef>
                <a:spcPct val="0"/>
              </a:spcBef>
              <a:spcAft>
                <a:spcPct val="0"/>
              </a:spcAft>
            </a:pPr>
            <a:r>
              <a:rPr lang="en-US" altLang="zh-CN"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noProof="1">
                <a:solidFill>
                  <a:srgbClr val="C678DD"/>
                </a:solidFill>
                <a:latin typeface="Arial Unicode MS"/>
                <a:ea typeface="Menlo"/>
              </a:rPr>
              <a:t>&gt;&gt;&gt; N = 20</a:t>
            </a:r>
          </a:p>
          <a:p>
            <a:pPr eaLnBrk="0" fontAlgn="ctr" hangingPunct="0">
              <a:spcBef>
                <a:spcPct val="0"/>
              </a:spcBef>
              <a:spcAft>
                <a:spcPct val="0"/>
              </a:spcAft>
            </a:pPr>
            <a:r>
              <a:rPr lang="en-US" altLang="zh-CN" noProof="1">
                <a:solidFill>
                  <a:srgbClr val="C678DD"/>
                </a:solidFill>
                <a:latin typeface="Arial Unicode MS"/>
                <a:ea typeface="Menlo"/>
              </a:rPr>
              <a:t>&gt;&gt;&gt; theta = np.linspace(0.0, 2 * np.pi, N, endpoint=False)</a:t>
            </a:r>
          </a:p>
          <a:p>
            <a:pPr eaLnBrk="0" fontAlgn="ctr" hangingPunct="0">
              <a:spcBef>
                <a:spcPct val="0"/>
              </a:spcBef>
              <a:spcAft>
                <a:spcPct val="0"/>
              </a:spcAft>
            </a:pPr>
            <a:r>
              <a:rPr lang="en-US" altLang="zh-CN" noProof="1">
                <a:solidFill>
                  <a:srgbClr val="C678DD"/>
                </a:solidFill>
                <a:latin typeface="Arial Unicode MS"/>
                <a:ea typeface="Menlo"/>
              </a:rPr>
              <a:t>&gt;&gt;&gt; radii = 10 * np.random.rand(N)</a:t>
            </a:r>
          </a:p>
          <a:p>
            <a:pPr eaLnBrk="0" fontAlgn="ctr" hangingPunct="0">
              <a:spcBef>
                <a:spcPct val="0"/>
              </a:spcBef>
              <a:spcAft>
                <a:spcPct val="0"/>
              </a:spcAft>
            </a:pPr>
            <a:r>
              <a:rPr lang="en-US" altLang="zh-CN" noProof="1">
                <a:solidFill>
                  <a:srgbClr val="C678DD"/>
                </a:solidFill>
                <a:latin typeface="Arial Unicode MS"/>
                <a:ea typeface="Menlo"/>
              </a:rPr>
              <a:t>&gt;&gt;&gt; width = np.pi / 4 * np.random.rand(N)</a:t>
            </a:r>
          </a:p>
          <a:p>
            <a:pPr eaLnBrk="0" fontAlgn="ctr" hangingPunct="0">
              <a:spcBef>
                <a:spcPct val="0"/>
              </a:spcBef>
              <a:spcAft>
                <a:spcPct val="0"/>
              </a:spcAft>
            </a:pPr>
            <a:r>
              <a:rPr lang="en-US" altLang="zh-CN" noProof="1">
                <a:solidFill>
                  <a:srgbClr val="C678DD"/>
                </a:solidFill>
                <a:latin typeface="Arial Unicode MS"/>
                <a:ea typeface="Menlo"/>
              </a:rPr>
              <a:t>&gt;&gt;&gt; ax = plt.subplot(111, projection='polar')</a:t>
            </a:r>
          </a:p>
          <a:p>
            <a:pPr eaLnBrk="0" fontAlgn="ctr" hangingPunct="0">
              <a:spcBef>
                <a:spcPct val="0"/>
              </a:spcBef>
              <a:spcAft>
                <a:spcPct val="0"/>
              </a:spcAft>
            </a:pPr>
            <a:r>
              <a:rPr lang="en-US" altLang="zh-CN" noProof="1">
                <a:solidFill>
                  <a:srgbClr val="C678DD"/>
                </a:solidFill>
                <a:latin typeface="Arial Unicode MS"/>
                <a:ea typeface="Menlo"/>
              </a:rPr>
              <a:t>&gt;&gt;&gt; bars = ax.bar(theta, radii, width=width, bottom=0.0)</a:t>
            </a:r>
          </a:p>
          <a:p>
            <a:pPr eaLnBrk="0" fontAlgn="ctr" hangingPunct="0">
              <a:spcBef>
                <a:spcPct val="0"/>
              </a:spcBef>
              <a:spcAft>
                <a:spcPct val="0"/>
              </a:spcAft>
            </a:pPr>
            <a:r>
              <a:rPr lang="en-US" altLang="zh-CN" noProof="1">
                <a:solidFill>
                  <a:srgbClr val="C678DD"/>
                </a:solidFill>
                <a:latin typeface="Arial Unicode MS"/>
                <a:ea typeface="Menlo"/>
              </a:rPr>
              <a:t>&gt;&gt;&gt; for r, bar in zip(radii, bars):</a:t>
            </a:r>
          </a:p>
          <a:p>
            <a:pPr eaLnBrk="0" fontAlgn="ctr" hangingPunct="0">
              <a:spcBef>
                <a:spcPct val="0"/>
              </a:spcBef>
              <a:spcAft>
                <a:spcPct val="0"/>
              </a:spcAft>
            </a:pPr>
            <a:r>
              <a:rPr lang="en-US" altLang="zh-CN" noProof="1">
                <a:solidFill>
                  <a:srgbClr val="C678DD"/>
                </a:solidFill>
                <a:latin typeface="Arial Unicode MS"/>
                <a:ea typeface="Menlo"/>
              </a:rPr>
              <a:t>...     bar.set_facecolor(plt.cm.viridis(r / 10.))</a:t>
            </a:r>
          </a:p>
          <a:p>
            <a:pPr eaLnBrk="0" fontAlgn="ctr" hangingPunct="0">
              <a:spcBef>
                <a:spcPct val="0"/>
              </a:spcBef>
              <a:spcAft>
                <a:spcPct val="0"/>
              </a:spcAft>
            </a:pPr>
            <a:r>
              <a:rPr lang="en-US" altLang="zh-CN" noProof="1">
                <a:solidFill>
                  <a:srgbClr val="C678DD"/>
                </a:solidFill>
                <a:latin typeface="Arial Unicode MS"/>
                <a:ea typeface="Menlo"/>
              </a:rPr>
              <a:t>...     bar.set_alpha(0.5)</a:t>
            </a:r>
          </a:p>
          <a:p>
            <a:pPr eaLnBrk="0" fontAlgn="ctr" hangingPunct="0">
              <a:spcBef>
                <a:spcPct val="0"/>
              </a:spcBef>
              <a:spcAft>
                <a:spcPct val="0"/>
              </a:spcAft>
            </a:pPr>
            <a:r>
              <a:rPr lang="en-US" altLang="zh-CN" noProof="1">
                <a:solidFill>
                  <a:srgbClr val="C678DD"/>
                </a:solidFill>
                <a:latin typeface="Arial Unicode MS"/>
                <a:ea typeface="Menlo"/>
              </a:rPr>
              <a:t>...</a:t>
            </a:r>
          </a:p>
          <a:p>
            <a:pPr eaLnBrk="0" fontAlgn="ctr" hangingPunct="0">
              <a:spcBef>
                <a:spcPct val="0"/>
              </a:spcBef>
              <a:spcAft>
                <a:spcPct val="0"/>
              </a:spcAft>
            </a:pPr>
            <a:r>
              <a:rPr lang="en-US" altLang="zh-CN"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7953905" y="1723572"/>
            <a:ext cx="4238095" cy="4114286"/>
          </a:xfrm>
          <a:prstGeom prst="rect">
            <a:avLst/>
          </a:prstGeom>
        </p:spPr>
      </p:pic>
    </p:spTree>
    <p:extLst>
      <p:ext uri="{BB962C8B-B14F-4D97-AF65-F5344CB8AC3E}">
        <p14:creationId xmlns:p14="http://schemas.microsoft.com/office/powerpoint/2010/main" val="949918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Matplotlib</a:t>
            </a:r>
            <a:r>
              <a:rPr lang="zh-CN" altLang="en-US" sz="3600" b="1" dirty="0">
                <a:latin typeface="微软雅黑" panose="020B0503020204020204" pitchFamily="34" charset="-122"/>
                <a:ea typeface="微软雅黑" panose="020B0503020204020204" pitchFamily="34" charset="-122"/>
              </a:rPr>
              <a:t>库</a:t>
            </a:r>
          </a:p>
        </p:txBody>
      </p:sp>
      <p:sp>
        <p:nvSpPr>
          <p:cNvPr id="32" name="矩形 31"/>
          <p:cNvSpPr/>
          <p:nvPr/>
        </p:nvSpPr>
        <p:spPr>
          <a:xfrm>
            <a:off x="701366" y="1370275"/>
            <a:ext cx="3977545" cy="581762"/>
          </a:xfrm>
          <a:prstGeom prst="rect">
            <a:avLst/>
          </a:prstGeom>
        </p:spPr>
        <p:txBody>
          <a:bodyPr wrap="square">
            <a:spAutoFit/>
          </a:bodyPr>
          <a:lstStyle/>
          <a:p>
            <a:pPr>
              <a:lnSpc>
                <a:spcPct val="125000"/>
              </a:lnSpc>
            </a:pPr>
            <a:r>
              <a:rPr lang="en-US" altLang="zh-CN" sz="2800" b="1" dirty="0" err="1">
                <a:solidFill>
                  <a:srgbClr val="CC0099"/>
                </a:solidFill>
                <a:latin typeface="微软雅黑" panose="020B0503020204020204" pitchFamily="34" charset="-122"/>
                <a:ea typeface="微软雅黑" panose="020B0503020204020204" pitchFamily="34" charset="-122"/>
              </a:rPr>
              <a:t>Matplotlib</a:t>
            </a:r>
            <a:r>
              <a:rPr lang="zh-CN" altLang="en-US" sz="2800" b="1" dirty="0">
                <a:solidFill>
                  <a:srgbClr val="CC0099"/>
                </a:solidFill>
                <a:latin typeface="微软雅黑" panose="020B0503020204020204" pitchFamily="34" charset="-122"/>
                <a:ea typeface="微软雅黑" panose="020B0503020204020204" pitchFamily="34" charset="-122"/>
              </a:rPr>
              <a:t>库使用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988" y="1532156"/>
            <a:ext cx="314379" cy="307179"/>
          </a:xfrm>
          <a:prstGeom prst="rect">
            <a:avLst/>
          </a:prstGeom>
        </p:spPr>
      </p:pic>
      <p:sp>
        <p:nvSpPr>
          <p:cNvPr id="11" name="矩形 10"/>
          <p:cNvSpPr/>
          <p:nvPr/>
        </p:nvSpPr>
        <p:spPr>
          <a:xfrm>
            <a:off x="701365" y="2001216"/>
            <a:ext cx="2748847"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a:latin typeface="微软雅黑" panose="020B0503020204020204" pitchFamily="34" charset="-122"/>
                <a:ea typeface="微软雅黑" panose="020B0503020204020204" pitchFamily="34" charset="-122"/>
              </a:rPr>
              <a:t>散点图的绘制</a:t>
            </a:r>
            <a:endParaRPr lang="en-US" altLang="zh-CN" sz="2000" b="1" dirty="0">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749646" y="2702005"/>
            <a:ext cx="5634921"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fig, ax = plt.subplots()</a:t>
            </a:r>
          </a:p>
          <a:p>
            <a:pPr eaLnBrk="0" fontAlgn="ctr" hangingPunct="0">
              <a:spcBef>
                <a:spcPct val="0"/>
              </a:spcBef>
              <a:spcAft>
                <a:spcPct val="0"/>
              </a:spcAft>
            </a:pPr>
            <a:r>
              <a:rPr lang="en-US" altLang="zh-CN" sz="2000" noProof="1">
                <a:solidFill>
                  <a:srgbClr val="C678DD"/>
                </a:solidFill>
                <a:latin typeface="Arial Unicode MS"/>
                <a:ea typeface="Menlo"/>
              </a:rPr>
              <a:t>&gt;&gt;&gt; ax.plot(10 * np.random.randn(100), 10 * np.random.randn(100), 'o')</a:t>
            </a:r>
          </a:p>
          <a:p>
            <a:pPr eaLnBrk="0" fontAlgn="ctr" hangingPunct="0">
              <a:spcBef>
                <a:spcPct val="0"/>
              </a:spcBef>
              <a:spcAft>
                <a:spcPct val="0"/>
              </a:spcAft>
            </a:pPr>
            <a:r>
              <a:rPr lang="en-US" altLang="zh-CN" sz="2000" noProof="1">
                <a:solidFill>
                  <a:srgbClr val="C678DD"/>
                </a:solidFill>
                <a:latin typeface="Arial Unicode MS"/>
                <a:ea typeface="Menlo"/>
              </a:rPr>
              <a:t>&gt;&gt;&gt; ax.set_title('Simple Scatter')</a:t>
            </a:r>
          </a:p>
          <a:p>
            <a:pPr eaLnBrk="0" fontAlgn="ctr" hangingPunct="0">
              <a:spcBef>
                <a:spcPct val="0"/>
              </a:spcBef>
              <a:spcAft>
                <a:spcPct val="0"/>
              </a:spcAft>
            </a:pPr>
            <a:r>
              <a:rPr lang="en-US" altLang="zh-CN" sz="2000" noProof="1">
                <a:solidFill>
                  <a:srgbClr val="C678DD"/>
                </a:solidFill>
                <a:latin typeface="Arial Unicode MS"/>
                <a:ea typeface="Menlo"/>
              </a:rPr>
              <a:t>Text(0.5, 1.0, 'Simple Scatter')</a:t>
            </a: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6715124" y="1370275"/>
            <a:ext cx="5171429" cy="4000000"/>
          </a:xfrm>
          <a:prstGeom prst="rect">
            <a:avLst/>
          </a:prstGeom>
        </p:spPr>
      </p:pic>
    </p:spTree>
    <p:extLst>
      <p:ext uri="{BB962C8B-B14F-4D97-AF65-F5344CB8AC3E}">
        <p14:creationId xmlns:p14="http://schemas.microsoft.com/office/powerpoint/2010/main" val="33776377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概述</a:t>
            </a: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基础语法</a:t>
            </a: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机器学习四剑客</a:t>
            </a: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课程实践</a:t>
            </a: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2" y="4046104"/>
            <a:ext cx="4578373"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a:t>Numpy</a:t>
            </a:r>
            <a:r>
              <a:rPr lang="zh-CN" altLang="en-US" dirty="0"/>
              <a:t>、</a:t>
            </a:r>
            <a:r>
              <a:rPr lang="en-US" altLang="zh-CN" dirty="0"/>
              <a:t>Pandas</a:t>
            </a:r>
            <a:r>
              <a:rPr lang="zh-CN" altLang="en-US" dirty="0"/>
              <a:t>、</a:t>
            </a:r>
            <a:r>
              <a:rPr lang="en-US" altLang="zh-CN" dirty="0"/>
              <a:t>PIL</a:t>
            </a:r>
            <a:r>
              <a:rPr lang="zh-CN" altLang="en-US" dirty="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solidFill>
                  <a:srgbClr val="FF0000"/>
                </a:solidFill>
              </a:rPr>
              <a:t>实践：豆瓣高分电影爬取</a:t>
            </a: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基本概念、语言优势、典型应用</a:t>
            </a:r>
          </a:p>
        </p:txBody>
      </p:sp>
      <p:sp>
        <p:nvSpPr>
          <p:cNvPr id="23" name="文本框 22"/>
          <p:cNvSpPr txBox="1"/>
          <p:nvPr/>
        </p:nvSpPr>
        <p:spPr>
          <a:xfrm>
            <a:off x="6329119" y="2930845"/>
            <a:ext cx="394699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数据结构、面向对象、</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、异常处理</a:t>
            </a:r>
          </a:p>
        </p:txBody>
      </p:sp>
    </p:spTree>
    <p:extLst>
      <p:ext uri="{BB962C8B-B14F-4D97-AF65-F5344CB8AC3E}">
        <p14:creationId xmlns:p14="http://schemas.microsoft.com/office/powerpoint/2010/main" val="3253551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446852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课程实践</a:t>
            </a:r>
          </a:p>
        </p:txBody>
      </p:sp>
      <p:sp>
        <p:nvSpPr>
          <p:cNvPr id="15" name="圆角矩形 14"/>
          <p:cNvSpPr/>
          <p:nvPr/>
        </p:nvSpPr>
        <p:spPr>
          <a:xfrm>
            <a:off x="3698543" y="2707630"/>
            <a:ext cx="4544705" cy="769620"/>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实践：豆瓣高分电影爬取</a:t>
            </a:r>
          </a:p>
        </p:txBody>
      </p:sp>
    </p:spTree>
    <p:extLst>
      <p:ext uri="{BB962C8B-B14F-4D97-AF65-F5344CB8AC3E}">
        <p14:creationId xmlns:p14="http://schemas.microsoft.com/office/powerpoint/2010/main" val="30327933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14260</TotalTime>
  <Words>7252</Words>
  <Application>Microsoft Office PowerPoint</Application>
  <PresentationFormat>宽屏</PresentationFormat>
  <Paragraphs>1047</Paragraphs>
  <Slides>97</Slides>
  <Notes>76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97</vt:i4>
      </vt:variant>
    </vt:vector>
  </HeadingPairs>
  <TitlesOfParts>
    <vt:vector size="107" baseType="lpstr">
      <vt:lpstr>Arial Unicode MS</vt:lpstr>
      <vt:lpstr>FZLanTingHei-R-GB18030</vt:lpstr>
      <vt:lpstr>微软雅黑</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24</cp:revision>
  <dcterms:created xsi:type="dcterms:W3CDTF">2018-09-09T14:30:22Z</dcterms:created>
  <dcterms:modified xsi:type="dcterms:W3CDTF">2023-05-12T05:14:13Z</dcterms:modified>
</cp:coreProperties>
</file>