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0" r:id="rId3"/>
    <p:sldId id="261" r:id="rId4"/>
    <p:sldId id="268" r:id="rId5"/>
    <p:sldId id="257" r:id="rId6"/>
    <p:sldId id="258" r:id="rId7"/>
    <p:sldId id="259" r:id="rId8"/>
    <p:sldId id="266" r:id="rId9"/>
    <p:sldId id="267" r:id="rId10"/>
    <p:sldId id="263" r:id="rId11"/>
    <p:sldId id="265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201F6C5-39AD-4420-841F-378179E25AE7}">
          <p14:sldIdLst>
            <p14:sldId id="256"/>
            <p14:sldId id="260"/>
            <p14:sldId id="261"/>
            <p14:sldId id="268"/>
            <p14:sldId id="257"/>
            <p14:sldId id="258"/>
            <p14:sldId id="259"/>
            <p14:sldId id="266"/>
            <p14:sldId id="267"/>
            <p14:sldId id="263"/>
            <p14:sldId id="265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975" autoAdjust="0"/>
  </p:normalViewPr>
  <p:slideViewPr>
    <p:cSldViewPr snapToGrid="0">
      <p:cViewPr varScale="1">
        <p:scale>
          <a:sx n="69" d="100"/>
          <a:sy n="69" d="100"/>
        </p:scale>
        <p:origin x="120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B9ACA-A6F8-4BB6-8EEC-45AD6BDD5A87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3EE7A-C349-4A2E-9E71-17AF6F0575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501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大家好，我们的</a:t>
            </a:r>
            <a:r>
              <a:rPr lang="en-US" altLang="zh-CN" dirty="0"/>
              <a:t>Project</a:t>
            </a:r>
            <a:r>
              <a:rPr lang="zh-CN" altLang="en-US" dirty="0"/>
              <a:t>题目是：</a:t>
            </a:r>
            <a:endParaRPr lang="en-US" altLang="zh-CN" dirty="0"/>
          </a:p>
          <a:p>
            <a:r>
              <a:rPr lang="zh-CN" altLang="en-US" dirty="0"/>
              <a:t>使用深度学习方法，移除数学试卷上的涂改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3EE7A-C349-4A2E-9E71-17AF6F0575F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025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我们预计会测试</a:t>
            </a:r>
            <a:r>
              <a:rPr lang="en-US" altLang="zh-CN" dirty="0"/>
              <a:t>Faster R-CNN</a:t>
            </a:r>
            <a:r>
              <a:rPr lang="zh-CN" altLang="en-US" dirty="0"/>
              <a:t>、</a:t>
            </a:r>
            <a:r>
              <a:rPr lang="en-US" altLang="zh-CN" dirty="0"/>
              <a:t>SSD</a:t>
            </a:r>
            <a:r>
              <a:rPr lang="zh-CN" altLang="en-US" dirty="0"/>
              <a:t>、</a:t>
            </a:r>
            <a:r>
              <a:rPr lang="en-US" altLang="zh-CN" dirty="0"/>
              <a:t>Easter2.0</a:t>
            </a:r>
            <a:r>
              <a:rPr lang="zh-CN" altLang="en-US" dirty="0"/>
              <a:t>的效果，并且在他们上面进行修改来提升</a:t>
            </a:r>
            <a:r>
              <a:rPr lang="en-US" altLang="zh-CN" dirty="0"/>
              <a:t>AP</a:t>
            </a:r>
          </a:p>
          <a:p>
            <a:r>
              <a:rPr lang="zh-CN" altLang="en-US" dirty="0"/>
              <a:t>我们还可能会采用一些数据增广方法，使用手写</a:t>
            </a:r>
            <a:r>
              <a:rPr lang="en-US" altLang="zh-CN" dirty="0"/>
              <a:t>OCR</a:t>
            </a:r>
            <a:r>
              <a:rPr lang="zh-CN" altLang="en-US" dirty="0"/>
              <a:t>识别的预训练模型，将数据分为多分类任务然后再合并的方法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Easter2.0</a:t>
            </a:r>
            <a:r>
              <a:rPr lang="zh-CN" altLang="en-US" dirty="0"/>
              <a:t>是手写</a:t>
            </a:r>
            <a:r>
              <a:rPr lang="en-US" altLang="zh-CN" dirty="0"/>
              <a:t>OCR</a:t>
            </a:r>
            <a:r>
              <a:rPr lang="zh-CN" altLang="en-US" dirty="0"/>
              <a:t>识别的</a:t>
            </a:r>
            <a:r>
              <a:rPr lang="en-US" altLang="zh-CN" dirty="0"/>
              <a:t>SOTA</a:t>
            </a:r>
          </a:p>
          <a:p>
            <a:r>
              <a:rPr lang="zh-CN" altLang="en-US" dirty="0"/>
              <a:t>数据增强包括加</a:t>
            </a:r>
            <a:r>
              <a:rPr lang="en-US" altLang="zh-CN" dirty="0"/>
              <a:t>Mask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3EE7A-C349-4A2E-9E71-17AF6F0575F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6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但是这篇工作主要专注于文本的涂改识别，但未必适合涉及大量公式、图的识别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3EE7A-C349-4A2E-9E71-17AF6F0575F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86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</a:t>
            </a:r>
            <a:r>
              <a:rPr lang="en-US" altLang="zh-CN" dirty="0"/>
              <a:t>Project</a:t>
            </a:r>
            <a:r>
              <a:rPr lang="zh-CN" altLang="en-US" dirty="0"/>
              <a:t>的提出是因为：</a:t>
            </a:r>
            <a:endParaRPr lang="en-US" altLang="zh-CN" dirty="0"/>
          </a:p>
          <a:p>
            <a:r>
              <a:rPr lang="zh-CN" altLang="en-US" dirty="0"/>
              <a:t>在开发自动批改系统的过程中，对文字和公式的识别，即</a:t>
            </a:r>
            <a:r>
              <a:rPr lang="en-US" altLang="zh-CN" dirty="0"/>
              <a:t>OCR</a:t>
            </a:r>
            <a:r>
              <a:rPr lang="zh-CN" altLang="en-US" dirty="0"/>
              <a:t>是很重要的因素；</a:t>
            </a:r>
            <a:endParaRPr lang="en-US" altLang="zh-CN" dirty="0"/>
          </a:p>
          <a:p>
            <a:r>
              <a:rPr lang="zh-CN" altLang="en-US" dirty="0"/>
              <a:t>而在实践中，我们发现涂改文字对文字和公式的</a:t>
            </a:r>
            <a:r>
              <a:rPr lang="en-US" altLang="zh-CN" dirty="0"/>
              <a:t>OCR</a:t>
            </a:r>
            <a:r>
              <a:rPr lang="zh-CN" altLang="en-US" dirty="0"/>
              <a:t>识别准确率有很大影响</a:t>
            </a:r>
            <a:endParaRPr lang="en-US" altLang="zh-CN" dirty="0"/>
          </a:p>
          <a:p>
            <a:r>
              <a:rPr lang="zh-CN" altLang="en-US" dirty="0"/>
              <a:t>所以我们希望在</a:t>
            </a:r>
            <a:r>
              <a:rPr lang="en-US" altLang="zh-CN" dirty="0"/>
              <a:t>OCR</a:t>
            </a:r>
            <a:r>
              <a:rPr lang="zh-CN" altLang="en-US" dirty="0"/>
              <a:t>前进行预处理，首先尽可能移除涂改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3EE7A-C349-4A2E-9E71-17AF6F0575F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4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我们的研究问题是：</a:t>
            </a:r>
            <a:endParaRPr lang="en-US" altLang="zh-CN" dirty="0"/>
          </a:p>
          <a:p>
            <a:r>
              <a:rPr lang="zh-CN" altLang="en-US" dirty="0"/>
              <a:t>对于数学试卷，在移除涂改的同时，尽可能保留非涂改</a:t>
            </a:r>
            <a:endParaRPr lang="en-US" altLang="zh-CN" dirty="0"/>
          </a:p>
          <a:p>
            <a:r>
              <a:rPr lang="zh-CN" altLang="en-US" dirty="0"/>
              <a:t>我们将这个问题视作目标检测工作</a:t>
            </a:r>
            <a:endParaRPr lang="en-US" altLang="zh-CN" dirty="0"/>
          </a:p>
          <a:p>
            <a:r>
              <a:rPr lang="zh-CN" altLang="en-US" dirty="0"/>
              <a:t>输入是灰度的试卷图</a:t>
            </a:r>
            <a:endParaRPr lang="en-US" altLang="zh-CN" dirty="0"/>
          </a:p>
          <a:p>
            <a:r>
              <a:rPr lang="zh-CN" altLang="en-US" dirty="0"/>
              <a:t>输出是一系列框着</a:t>
            </a:r>
            <a:r>
              <a:rPr lang="zh-CN" altLang="en-US"/>
              <a:t>涂改的矩形</a:t>
            </a:r>
            <a:r>
              <a:rPr lang="en-US" altLang="zh-CN"/>
              <a:t>bounding </a:t>
            </a:r>
            <a:r>
              <a:rPr lang="en-US" altLang="zh-CN" dirty="0"/>
              <a:t>box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3EE7A-C349-4A2E-9E71-17AF6F0575F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04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然后是评判标准</a:t>
            </a:r>
            <a:endParaRPr lang="en-US" altLang="zh-CN" dirty="0"/>
          </a:p>
          <a:p>
            <a:r>
              <a:rPr lang="zh-CN" altLang="en-US" dirty="0"/>
              <a:t>评判指标是</a:t>
            </a:r>
            <a:r>
              <a:rPr lang="en-US" altLang="zh-CN" dirty="0"/>
              <a:t>AP</a:t>
            </a:r>
            <a:r>
              <a:rPr lang="zh-CN" altLang="en-US" dirty="0"/>
              <a:t>，也就是所有预测</a:t>
            </a:r>
            <a:r>
              <a:rPr lang="en-US" altLang="zh-CN" dirty="0"/>
              <a:t>bounding box</a:t>
            </a:r>
            <a:r>
              <a:rPr lang="zh-CN" altLang="en-US" dirty="0"/>
              <a:t>的平均查准率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Precision-Recall</a:t>
            </a:r>
            <a:r>
              <a:rPr lang="zh-CN" altLang="en-US" dirty="0"/>
              <a:t>曲线是将所有的预测</a:t>
            </a:r>
            <a:r>
              <a:rPr lang="en-US" altLang="zh-CN" dirty="0"/>
              <a:t>bounding box</a:t>
            </a:r>
            <a:r>
              <a:rPr lang="zh-CN" altLang="en-US" dirty="0"/>
              <a:t>，从置信度高到低，挨个计算</a:t>
            </a:r>
            <a:r>
              <a:rPr lang="en-US" altLang="zh-CN" dirty="0"/>
              <a:t>pixelwise</a:t>
            </a:r>
            <a:r>
              <a:rPr lang="zh-CN" altLang="en-US" dirty="0"/>
              <a:t>的</a:t>
            </a:r>
            <a:r>
              <a:rPr lang="en-US" altLang="zh-CN" dirty="0"/>
              <a:t>precision</a:t>
            </a:r>
            <a:r>
              <a:rPr lang="zh-CN" altLang="en-US" dirty="0"/>
              <a:t>和</a:t>
            </a:r>
            <a:r>
              <a:rPr lang="en-US" altLang="zh-CN" dirty="0"/>
              <a:t>recall</a:t>
            </a:r>
            <a:r>
              <a:rPr lang="zh-CN" altLang="en-US" dirty="0"/>
              <a:t>，</a:t>
            </a:r>
            <a:r>
              <a:rPr lang="en-US" altLang="zh-CN" dirty="0"/>
              <a:t>precision</a:t>
            </a:r>
            <a:r>
              <a:rPr lang="zh-CN" altLang="en-US" dirty="0"/>
              <a:t>是查准率，</a:t>
            </a:r>
            <a:r>
              <a:rPr lang="en-US" altLang="zh-CN" dirty="0"/>
              <a:t>recall</a:t>
            </a:r>
            <a:r>
              <a:rPr lang="zh-CN" altLang="en-US" dirty="0"/>
              <a:t>是查全率）</a:t>
            </a:r>
            <a:endParaRPr lang="en-US" altLang="zh-CN" dirty="0"/>
          </a:p>
          <a:p>
            <a:r>
              <a:rPr lang="en-US" altLang="zh-CN" dirty="0"/>
              <a:t>AP</a:t>
            </a:r>
            <a:r>
              <a:rPr lang="zh-CN" altLang="en-US" dirty="0"/>
              <a:t>是</a:t>
            </a:r>
            <a:r>
              <a:rPr lang="en-US" altLang="zh-CN" dirty="0"/>
              <a:t>Precision-Recall</a:t>
            </a:r>
            <a:r>
              <a:rPr lang="zh-CN" altLang="en-US" dirty="0"/>
              <a:t>曲线下方的面积，这个指标被广泛应用在目标检测中</a:t>
            </a:r>
            <a:endParaRPr lang="en-US" altLang="zh-CN" dirty="0"/>
          </a:p>
          <a:p>
            <a:r>
              <a:rPr lang="zh-CN" altLang="en-US" dirty="0"/>
              <a:t>我们的目标是让</a:t>
            </a:r>
            <a:r>
              <a:rPr lang="en-US" altLang="zh-CN" dirty="0"/>
              <a:t>AP</a:t>
            </a:r>
            <a:r>
              <a:rPr lang="zh-CN" altLang="en-US" dirty="0"/>
              <a:t>尽可能高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3EE7A-C349-4A2E-9E71-17AF6F0575F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626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目前已有的资源是我们手工标注的</a:t>
            </a:r>
            <a:r>
              <a:rPr lang="en-US" altLang="zh-CN" dirty="0"/>
              <a:t>632</a:t>
            </a:r>
            <a:r>
              <a:rPr lang="zh-CN" altLang="en-US" dirty="0"/>
              <a:t>张学生答案，针对同一道三角函数题目</a:t>
            </a:r>
            <a:endParaRPr lang="en-US" altLang="zh-CN" dirty="0"/>
          </a:p>
          <a:p>
            <a:r>
              <a:rPr lang="zh-CN" altLang="en-US" dirty="0"/>
              <a:t>所有的涂改公式、图、字母、符号、汉字都被归为一类</a:t>
            </a:r>
            <a:endParaRPr lang="en-US" altLang="zh-CN" dirty="0"/>
          </a:p>
          <a:p>
            <a:r>
              <a:rPr lang="zh-CN" altLang="en-US" dirty="0"/>
              <a:t>目前的训练、验证、测试集划分是</a:t>
            </a:r>
            <a:r>
              <a:rPr lang="en-US" altLang="zh-CN" dirty="0"/>
              <a:t>8:1:1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3EE7A-C349-4A2E-9E71-17AF6F0575F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766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我们把</a:t>
            </a:r>
            <a:r>
              <a:rPr lang="en-US" altLang="zh-CN" dirty="0"/>
              <a:t>yolo v5</a:t>
            </a:r>
            <a:r>
              <a:rPr lang="zh-CN" altLang="en-US" dirty="0"/>
              <a:t>作为</a:t>
            </a:r>
            <a:r>
              <a:rPr lang="en-US" altLang="zh-CN" dirty="0"/>
              <a:t>Baseline</a:t>
            </a:r>
            <a:r>
              <a:rPr lang="zh-CN" altLang="en-US" dirty="0"/>
              <a:t>，在它上面测试了效果</a:t>
            </a:r>
            <a:endParaRPr lang="en-US" altLang="zh-CN" dirty="0"/>
          </a:p>
          <a:p>
            <a:r>
              <a:rPr lang="zh-CN" altLang="en-US" dirty="0"/>
              <a:t>这是</a:t>
            </a:r>
            <a:r>
              <a:rPr lang="en-US" altLang="zh-CN" dirty="0"/>
              <a:t>P-R</a:t>
            </a:r>
            <a:r>
              <a:rPr lang="zh-CN" altLang="en-US" dirty="0"/>
              <a:t>曲线，</a:t>
            </a:r>
            <a:r>
              <a:rPr lang="en-US" altLang="zh-CN" dirty="0"/>
              <a:t>AP</a:t>
            </a:r>
            <a:r>
              <a:rPr lang="zh-CN" altLang="en-US" dirty="0"/>
              <a:t>值是</a:t>
            </a:r>
            <a:r>
              <a:rPr lang="en-US" altLang="zh-CN" dirty="0"/>
              <a:t>0.829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3EE7A-C349-4A2E-9E71-17AF6F0575F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542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yolo</a:t>
            </a:r>
            <a:r>
              <a:rPr lang="zh-CN" altLang="en-US" dirty="0"/>
              <a:t>这个</a:t>
            </a:r>
            <a:r>
              <a:rPr lang="en-US" altLang="zh-CN" dirty="0"/>
              <a:t>baseline</a:t>
            </a:r>
            <a:r>
              <a:rPr lang="zh-CN" altLang="en-US" dirty="0"/>
              <a:t>的结果，我们总结了涂改识别的一些难点</a:t>
            </a:r>
            <a:endParaRPr lang="en-US" altLang="zh-CN" dirty="0"/>
          </a:p>
          <a:p>
            <a:r>
              <a:rPr lang="zh-CN" altLang="en-US" dirty="0"/>
              <a:t>首先是汉字经常被识别成涂改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3EE7A-C349-4A2E-9E71-17AF6F0575F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360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然后是一些较小的涂改，一般只涉及</a:t>
            </a:r>
            <a:r>
              <a:rPr lang="en-US" altLang="zh-CN" dirty="0"/>
              <a:t>1~4</a:t>
            </a:r>
            <a:r>
              <a:rPr lang="zh-CN" altLang="en-US" dirty="0"/>
              <a:t>个字母或者符号，识别得不好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3EE7A-C349-4A2E-9E71-17AF6F0575F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775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以及，长划线经常遇到识别不到或者识别范围出错的问题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3EE7A-C349-4A2E-9E71-17AF6F0575F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022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D918-F523-45A3-8D01-38F5CA2393DC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BB987-B3A8-4914-8139-8C3301CBBE9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267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D918-F523-45A3-8D01-38F5CA2393DC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BB987-B3A8-4914-8139-8C3301CBB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405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D918-F523-45A3-8D01-38F5CA2393DC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BB987-B3A8-4914-8139-8C3301CBB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58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D918-F523-45A3-8D01-38F5CA2393DC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BB987-B3A8-4914-8139-8C3301CBB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667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D918-F523-45A3-8D01-38F5CA2393DC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BB987-B3A8-4914-8139-8C3301CBBE9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155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D918-F523-45A3-8D01-38F5CA2393DC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BB987-B3A8-4914-8139-8C3301CBB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133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D918-F523-45A3-8D01-38F5CA2393DC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BB987-B3A8-4914-8139-8C3301CBB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009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D918-F523-45A3-8D01-38F5CA2393DC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BB987-B3A8-4914-8139-8C3301CBB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5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D918-F523-45A3-8D01-38F5CA2393DC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BB987-B3A8-4914-8139-8C3301CBB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044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81FD918-F523-45A3-8D01-38F5CA2393DC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9BB987-B3A8-4914-8139-8C3301CBB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503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D918-F523-45A3-8D01-38F5CA2393DC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BB987-B3A8-4914-8139-8C3301CBB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305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81FD918-F523-45A3-8D01-38F5CA2393DC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9BB987-B3A8-4914-8139-8C3301CBBE9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4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328CC-5BA7-BF50-1A6D-E7DD4864EC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Remove Handwritten Struck-Out Text from Mathematical Answer Sheets </a:t>
            </a:r>
            <a:br>
              <a:rPr lang="en-US" altLang="zh-CN" sz="4800" dirty="0"/>
            </a:br>
            <a:r>
              <a:rPr lang="en-US" altLang="zh-CN" sz="4800" dirty="0"/>
              <a:t>via Deep Learning 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01F60A-55D1-B36B-E002-1BBE3D3798FC}"/>
              </a:ext>
            </a:extLst>
          </p:cNvPr>
          <p:cNvSpPr txBox="1">
            <a:spLocks/>
          </p:cNvSpPr>
          <p:nvPr/>
        </p:nvSpPr>
        <p:spPr>
          <a:xfrm>
            <a:off x="1196502" y="4503906"/>
            <a:ext cx="5059919" cy="1365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Jiaqi Han</a:t>
            </a:r>
          </a:p>
        </p:txBody>
      </p:sp>
    </p:spTree>
    <p:extLst>
      <p:ext uri="{BB962C8B-B14F-4D97-AF65-F5344CB8AC3E}">
        <p14:creationId xmlns:p14="http://schemas.microsoft.com/office/powerpoint/2010/main" val="440606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465F24-A432-E761-F4D8-B8EA2E79C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C857F1-8467-65A8-B64A-C65D7C5B5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Test the performance of existing networks, combine or modify networks for higher performance.</a:t>
            </a:r>
          </a:p>
          <a:p>
            <a:r>
              <a:rPr lang="en-US" altLang="zh-CN" dirty="0"/>
              <a:t>1. Faster R-CNN</a:t>
            </a:r>
          </a:p>
          <a:p>
            <a:r>
              <a:rPr lang="en-US" altLang="zh-CN" dirty="0"/>
              <a:t>2. SSD </a:t>
            </a:r>
          </a:p>
          <a:p>
            <a:r>
              <a:rPr lang="en-US" altLang="zh-CN" dirty="0"/>
              <a:t>3. Easter 2.0</a:t>
            </a:r>
          </a:p>
          <a:p>
            <a:r>
              <a:rPr lang="en-US" altLang="zh-CN" dirty="0"/>
              <a:t>Other methods:</a:t>
            </a:r>
          </a:p>
          <a:p>
            <a:r>
              <a:rPr lang="en-US" altLang="zh-CN" dirty="0"/>
              <a:t>1. Data augmentation.</a:t>
            </a:r>
          </a:p>
          <a:p>
            <a:r>
              <a:rPr lang="en-US" altLang="zh-CN" dirty="0"/>
              <a:t>2. Utilize handwriting OCR pretrained model.</a:t>
            </a:r>
          </a:p>
          <a:p>
            <a:r>
              <a:rPr lang="en-US" altLang="zh-CN" dirty="0"/>
              <a:t>3. Refine the dataset to multiple classes.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3483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328CC-5BA7-BF50-1A6D-E7DD4864EC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Thank you!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496651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066F5-BAE6-1833-C544-4DFDA88D3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Existing work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42E757F-1338-C052-58A4-AA27756B9EFC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3832939" cy="29694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Using Dense-net, </a:t>
            </a:r>
          </a:p>
          <a:p>
            <a:r>
              <a:rPr lang="en-US" altLang="zh-CN" dirty="0"/>
              <a:t>objection detection + classification</a:t>
            </a:r>
          </a:p>
          <a:p>
            <a:endParaRPr lang="en-US" altLang="zh-CN" dirty="0"/>
          </a:p>
          <a:p>
            <a:r>
              <a:rPr lang="en-US" altLang="zh-CN" dirty="0"/>
              <a:t>85% precision for struck-out text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68A9B3-A8CB-E90F-23E9-AFB28AD524DC}"/>
              </a:ext>
            </a:extLst>
          </p:cNvPr>
          <p:cNvSpPr txBox="1"/>
          <p:nvPr/>
        </p:nvSpPr>
        <p:spPr>
          <a:xfrm>
            <a:off x="138260" y="6348920"/>
            <a:ext cx="11915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chemeClr val="bg1"/>
                </a:solidFill>
              </a:rPr>
              <a:t>Shivakumara</a:t>
            </a:r>
            <a:r>
              <a:rPr lang="en-US" altLang="zh-CN" sz="1400" dirty="0">
                <a:solidFill>
                  <a:schemeClr val="bg1"/>
                </a:solidFill>
              </a:rPr>
              <a:t>, </a:t>
            </a:r>
            <a:r>
              <a:rPr lang="en-US" altLang="zh-CN" sz="1400" dirty="0" err="1">
                <a:solidFill>
                  <a:schemeClr val="bg1"/>
                </a:solidFill>
              </a:rPr>
              <a:t>Palaiahnakote</a:t>
            </a:r>
            <a:r>
              <a:rPr lang="en-US" altLang="zh-CN" sz="1400" dirty="0">
                <a:solidFill>
                  <a:schemeClr val="bg1"/>
                </a:solidFill>
              </a:rPr>
              <a:t> &amp; Jain, Tanmay &amp; Surana, Nitish &amp; Pal, </a:t>
            </a:r>
            <a:r>
              <a:rPr lang="en-US" altLang="zh-CN" sz="1400" dirty="0" err="1">
                <a:solidFill>
                  <a:schemeClr val="bg1"/>
                </a:solidFill>
              </a:rPr>
              <a:t>Umapada</a:t>
            </a:r>
            <a:r>
              <a:rPr lang="en-US" altLang="zh-CN" sz="1400" dirty="0">
                <a:solidFill>
                  <a:schemeClr val="bg1"/>
                </a:solidFill>
              </a:rPr>
              <a:t> &amp; Lu, Tong &amp; Blumenstein, Michael &amp; Chanda, </a:t>
            </a:r>
            <a:r>
              <a:rPr lang="en-US" altLang="zh-CN" sz="1400" dirty="0" err="1">
                <a:solidFill>
                  <a:schemeClr val="bg1"/>
                </a:solidFill>
              </a:rPr>
              <a:t>Sukalpa</a:t>
            </a:r>
            <a:r>
              <a:rPr lang="en-US" altLang="zh-CN" sz="1400" dirty="0">
                <a:solidFill>
                  <a:schemeClr val="bg1"/>
                </a:solidFill>
              </a:rPr>
              <a:t>. (2021). A Connected Component-Based Deep Learning Model for Multi-type Struck-Out Component Classification. 10.1007/978-3-030-86159-9_11. 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079E579-E1ED-BB99-C6FE-54D900F90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914" y="1845734"/>
            <a:ext cx="3214101" cy="28819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D69C39D-6145-69D5-B30B-11872C11F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2927" y="1874385"/>
            <a:ext cx="3017782" cy="155461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579156F-AF8D-2B40-1C98-52BD534CB8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1710" y="3429000"/>
            <a:ext cx="3318590" cy="277507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77FA4E6-BCD9-B72E-FB8D-D7895241AB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551" y="4949885"/>
            <a:ext cx="6497768" cy="137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616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AF9F3-6822-B15A-9EFD-73C2107AA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741A33-6199-DE45-FBE4-CDC20B40B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157622" cy="4023360"/>
          </a:xfrm>
        </p:spPr>
        <p:txBody>
          <a:bodyPr/>
          <a:lstStyle/>
          <a:p>
            <a:r>
              <a:rPr lang="en-US" altLang="zh-CN" dirty="0"/>
              <a:t>In auto-grading system, the accuracy of OCR affect matters.</a:t>
            </a:r>
          </a:p>
          <a:p>
            <a:r>
              <a:rPr lang="en-US" altLang="zh-CN" dirty="0"/>
              <a:t>In practice, struck-out text severely disturb the recognition of text and formulas.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339C9A2-38B0-D4EB-E754-ABD0FC1C3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015" y="393650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75C3272-94AF-1B68-3916-2E28771B5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5983" y="4420112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0C79878-1FB2-E91C-EC66-1A8EC3831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859" y="3936503"/>
            <a:ext cx="894375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1226FDA-21FB-E04E-C558-49C862F60A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5545" y="5221338"/>
            <a:ext cx="4061812" cy="64775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B26FECB-F4E4-F05C-7725-02884FC6DD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7098" y="3201880"/>
            <a:ext cx="3078747" cy="60203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729A1FE-F4FB-9213-32C1-9EA7469C90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77357" y="3176877"/>
            <a:ext cx="3064679" cy="652150"/>
          </a:xfrm>
          <a:prstGeom prst="rect">
            <a:avLst/>
          </a:prstGeom>
        </p:spPr>
      </p:pic>
      <p:sp>
        <p:nvSpPr>
          <p:cNvPr id="13" name="箭头: 下 12">
            <a:extLst>
              <a:ext uri="{FF2B5EF4-FFF2-40B4-BE49-F238E27FC236}">
                <a16:creationId xmlns:a16="http://schemas.microsoft.com/office/drawing/2014/main" id="{935D5D78-430F-C80B-A4C0-7A76D4D03718}"/>
              </a:ext>
            </a:extLst>
          </p:cNvPr>
          <p:cNvSpPr/>
          <p:nvPr/>
        </p:nvSpPr>
        <p:spPr>
          <a:xfrm rot="19361972">
            <a:off x="3179055" y="4003745"/>
            <a:ext cx="437745" cy="12903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255D34AD-347B-7852-FD29-FE376060558E}"/>
              </a:ext>
            </a:extLst>
          </p:cNvPr>
          <p:cNvSpPr/>
          <p:nvPr/>
        </p:nvSpPr>
        <p:spPr>
          <a:xfrm rot="13228149">
            <a:off x="7833617" y="4003744"/>
            <a:ext cx="437745" cy="12903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27F03DC5-DB55-4004-6C16-D952D50D04A5}"/>
              </a:ext>
            </a:extLst>
          </p:cNvPr>
          <p:cNvSpPr/>
          <p:nvPr/>
        </p:nvSpPr>
        <p:spPr>
          <a:xfrm>
            <a:off x="10183532" y="3929480"/>
            <a:ext cx="437745" cy="4659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801792BB-AD8A-E4F0-AF4D-A76FBA718E22}"/>
              </a:ext>
            </a:extLst>
          </p:cNvPr>
          <p:cNvSpPr txBox="1">
            <a:spLocks/>
          </p:cNvSpPr>
          <p:nvPr/>
        </p:nvSpPr>
        <p:spPr>
          <a:xfrm>
            <a:off x="9832853" y="4986524"/>
            <a:ext cx="725538" cy="108408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"/>
              </a:lnSpc>
            </a:pPr>
            <a:r>
              <a:rPr lang="en-US" altLang="zh-CN" sz="1400" dirty="0"/>
              <a:t>Wrong </a:t>
            </a:r>
          </a:p>
          <a:p>
            <a:pPr algn="ctr">
              <a:lnSpc>
                <a:spcPts val="200"/>
              </a:lnSpc>
            </a:pPr>
            <a:r>
              <a:rPr lang="en-US" altLang="zh-CN" sz="1400" dirty="0"/>
              <a:t>Answer</a:t>
            </a:r>
          </a:p>
          <a:p>
            <a:pPr algn="ctr">
              <a:lnSpc>
                <a:spcPts val="200"/>
              </a:lnSpc>
            </a:pPr>
            <a:r>
              <a:rPr lang="en-US" altLang="zh-CN" sz="1400" dirty="0"/>
              <a:t>? ? ?</a:t>
            </a:r>
          </a:p>
        </p:txBody>
      </p:sp>
    </p:spTree>
    <p:extLst>
      <p:ext uri="{BB962C8B-B14F-4D97-AF65-F5344CB8AC3E}">
        <p14:creationId xmlns:p14="http://schemas.microsoft.com/office/powerpoint/2010/main" val="4247688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0C6786-4C77-FE90-5935-0370DEB76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Target Problem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2887E9-1DFE-A1B0-6526-3A2780EA9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 mathematical answer sheets:</a:t>
            </a:r>
          </a:p>
          <a:p>
            <a:r>
              <a:rPr lang="en-US" altLang="zh-CN" dirty="0"/>
              <a:t>Remove the struck-out text, while preserve the non-struck-out text.</a:t>
            </a:r>
          </a:p>
          <a:p>
            <a:endParaRPr lang="en-US" altLang="zh-CN" dirty="0"/>
          </a:p>
          <a:p>
            <a:r>
              <a:rPr lang="en-US" altLang="zh-CN" dirty="0"/>
              <a:t>Regard this problem as </a:t>
            </a:r>
            <a:r>
              <a:rPr lang="en-US" altLang="zh-CN" b="1" dirty="0"/>
              <a:t>object detection</a:t>
            </a:r>
            <a:r>
              <a:rPr lang="en-US" altLang="zh-CN" dirty="0"/>
              <a:t> task. </a:t>
            </a:r>
          </a:p>
          <a:p>
            <a:endParaRPr lang="en-US" altLang="zh-CN" dirty="0"/>
          </a:p>
          <a:p>
            <a:r>
              <a:rPr lang="en-US" altLang="zh-CN" b="1" dirty="0"/>
              <a:t>Input: </a:t>
            </a:r>
            <a:r>
              <a:rPr lang="en-US" altLang="zh-CN" dirty="0"/>
              <a:t>Grey scale image of mathematical answer sheets</a:t>
            </a:r>
          </a:p>
          <a:p>
            <a:endParaRPr lang="en-US" altLang="zh-CN" dirty="0"/>
          </a:p>
          <a:p>
            <a:r>
              <a:rPr lang="en-US" altLang="zh-CN" b="1" dirty="0"/>
              <a:t>Output: </a:t>
            </a:r>
            <a:r>
              <a:rPr lang="en-US" altLang="zh-CN" dirty="0"/>
              <a:t>Rectangle bounding boxes of struck-out text</a:t>
            </a:r>
            <a:endParaRPr lang="en-US" altLang="zh-CN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5DD39F9-C2CA-FAB2-F34C-771992B9D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3516" y="1868524"/>
            <a:ext cx="2579310" cy="432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074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11E71-9758-2941-9693-4520097D0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854F92-23F2-BA00-4163-72DE6171E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Objection is to improve the Average Precision (AP), which is also the area under Precision-Recall curve.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Improve the</a:t>
            </a:r>
            <a:r>
              <a:rPr lang="zh-CN" altLang="en-US" dirty="0"/>
              <a:t> </a:t>
            </a:r>
            <a:r>
              <a:rPr lang="en-US" altLang="zh-CN" dirty="0"/>
              <a:t>AP,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can.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7C08E11-B032-A4CA-0960-BF0D91F7CF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958" y="2587083"/>
            <a:ext cx="3449038" cy="352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74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5E219-C062-F337-AAD7-DA876C2D5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Resources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7C82B2-E77B-C003-000D-2448BFA46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Annotated dataset of 632 eighth-grade students’ answers of one question in an exam.</a:t>
            </a:r>
          </a:p>
          <a:p>
            <a:r>
              <a:rPr lang="en-US" altLang="zh-CN" dirty="0"/>
              <a:t>All struck-out formulas, figures, letters, symbols, Chinese characters are annotated as one class.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7E82CE-F679-3031-3D36-46367CB71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963" y="2694562"/>
            <a:ext cx="1775132" cy="360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26597FF-B0F0-05D3-4FF9-B0224E198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1778" y="2694562"/>
            <a:ext cx="1779047" cy="360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1FFF067-FCA7-C507-57BC-8AD548E036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5508" y="2694562"/>
            <a:ext cx="1782784" cy="360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CA9E881-9167-33C9-8D8A-50647D9911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2975" y="2694562"/>
            <a:ext cx="1765605" cy="3600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3B9BEF8-C09E-26C4-7661-88C1A2D75C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73263" y="2694562"/>
            <a:ext cx="1773362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184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53EAF4-C6C1-6E1F-4861-97FBBC58A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Baseline: Yolo v5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D7722-56DC-8411-3952-11A448249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167751" cy="4023360"/>
          </a:xfrm>
        </p:spPr>
        <p:txBody>
          <a:bodyPr/>
          <a:lstStyle/>
          <a:p>
            <a:r>
              <a:rPr lang="en-US" altLang="zh-CN" dirty="0"/>
              <a:t>Epoch = 500</a:t>
            </a:r>
          </a:p>
          <a:p>
            <a:r>
              <a:rPr lang="en-US" altLang="zh-CN" dirty="0"/>
              <a:t>Precision – Recall Curve:			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						 AP = 0.829 		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D4D92E-EB36-9322-F95C-EB8515961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794472"/>
            <a:ext cx="4952206" cy="330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448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06D1D-3605-0C77-E2C8-9294396AC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Difficulties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705790-C28A-4E1F-2EE8-8B701203E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937767" cy="4023360"/>
          </a:xfrm>
        </p:spPr>
        <p:txBody>
          <a:bodyPr/>
          <a:lstStyle/>
          <a:p>
            <a:r>
              <a:rPr lang="en-US" altLang="zh-CN" dirty="0"/>
              <a:t>1. Chinese characters recognized as struck-out text.</a:t>
            </a:r>
          </a:p>
          <a:p>
            <a:endParaRPr lang="en-US" altLang="zh-CN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D6BB5AC-F0E1-037D-67E2-531B7B6B9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5046" y="3057924"/>
            <a:ext cx="2317957" cy="104308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F976D81-DB68-0FF3-7008-58D643DF0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6955" y="2830778"/>
            <a:ext cx="5448772" cy="1196444"/>
          </a:xfrm>
          <a:prstGeom prst="rect">
            <a:avLst/>
          </a:prstGeom>
        </p:spPr>
      </p:pic>
      <p:sp>
        <p:nvSpPr>
          <p:cNvPr id="16" name="椭圆 15">
            <a:extLst>
              <a:ext uri="{FF2B5EF4-FFF2-40B4-BE49-F238E27FC236}">
                <a16:creationId xmlns:a16="http://schemas.microsoft.com/office/drawing/2014/main" id="{79016625-4F84-0AF4-5EC3-EB051F940906}"/>
              </a:ext>
            </a:extLst>
          </p:cNvPr>
          <p:cNvSpPr/>
          <p:nvPr/>
        </p:nvSpPr>
        <p:spPr>
          <a:xfrm>
            <a:off x="1336955" y="3492626"/>
            <a:ext cx="851768" cy="729576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EF113AAB-FE08-7A65-F299-6679496A8189}"/>
              </a:ext>
            </a:extLst>
          </p:cNvPr>
          <p:cNvSpPr/>
          <p:nvPr/>
        </p:nvSpPr>
        <p:spPr>
          <a:xfrm>
            <a:off x="4446563" y="2830778"/>
            <a:ext cx="851768" cy="729576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B126F6B-61B4-580C-5994-49DF3F677937}"/>
              </a:ext>
            </a:extLst>
          </p:cNvPr>
          <p:cNvSpPr/>
          <p:nvPr/>
        </p:nvSpPr>
        <p:spPr>
          <a:xfrm>
            <a:off x="8035046" y="3492626"/>
            <a:ext cx="851768" cy="729576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418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06D1D-3605-0C77-E2C8-9294396AC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Difficulties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705790-C28A-4E1F-2EE8-8B701203E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937767" cy="4023360"/>
          </a:xfrm>
        </p:spPr>
        <p:txBody>
          <a:bodyPr/>
          <a:lstStyle/>
          <a:p>
            <a:r>
              <a:rPr lang="en-US" altLang="zh-CN" dirty="0"/>
              <a:t>1. Chinese characters recognized as struck-out text.</a:t>
            </a:r>
          </a:p>
          <a:p>
            <a:endParaRPr lang="en-US" altLang="zh-CN" dirty="0"/>
          </a:p>
          <a:p>
            <a:r>
              <a:rPr lang="en-US" altLang="zh-CN" dirty="0"/>
              <a:t>2. Poor recognition of small struck-outs and small characters.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25F5C59-A883-9ABC-563F-ED667046A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071" y="3857414"/>
            <a:ext cx="3293500" cy="156230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AA672A8-CFB9-122D-8CD3-D6E92E827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8962" y="3429000"/>
            <a:ext cx="4397121" cy="2263336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74503227-0D98-1724-E567-EBDCB1192B2F}"/>
              </a:ext>
            </a:extLst>
          </p:cNvPr>
          <p:cNvSpPr/>
          <p:nvPr/>
        </p:nvSpPr>
        <p:spPr>
          <a:xfrm>
            <a:off x="3039937" y="4086013"/>
            <a:ext cx="851768" cy="729576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667CDFE-EA0F-A91C-B793-A29A85AB9616}"/>
              </a:ext>
            </a:extLst>
          </p:cNvPr>
          <p:cNvSpPr/>
          <p:nvPr/>
        </p:nvSpPr>
        <p:spPr>
          <a:xfrm>
            <a:off x="2165639" y="4798513"/>
            <a:ext cx="851768" cy="729576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36FBBED-41AE-30BC-FA2E-E653FFBB25E5}"/>
              </a:ext>
            </a:extLst>
          </p:cNvPr>
          <p:cNvSpPr/>
          <p:nvPr/>
        </p:nvSpPr>
        <p:spPr>
          <a:xfrm>
            <a:off x="6333437" y="4686351"/>
            <a:ext cx="851768" cy="729576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151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06D1D-3605-0C77-E2C8-9294396AC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Difficulties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705790-C28A-4E1F-2EE8-8B701203E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937767" cy="4023360"/>
          </a:xfrm>
        </p:spPr>
        <p:txBody>
          <a:bodyPr/>
          <a:lstStyle/>
          <a:p>
            <a:r>
              <a:rPr lang="en-US" altLang="zh-CN" dirty="0"/>
              <a:t>1. Chinese characters recognized as struck-out text.</a:t>
            </a:r>
          </a:p>
          <a:p>
            <a:endParaRPr lang="en-US" altLang="zh-CN" dirty="0"/>
          </a:p>
          <a:p>
            <a:r>
              <a:rPr lang="en-US" altLang="zh-CN" dirty="0"/>
              <a:t>2. Poor recognition of small struck-outs and small characters.</a:t>
            </a:r>
          </a:p>
          <a:p>
            <a:endParaRPr lang="en-US" altLang="zh-CN" dirty="0"/>
          </a:p>
          <a:p>
            <a:r>
              <a:rPr lang="en-US" altLang="zh-CN" dirty="0"/>
              <a:t>3. Long struck-out text not correctly recognized. 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BF89176-9198-CE08-8DBF-9CD932F36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502" y="4877316"/>
            <a:ext cx="2918713" cy="133361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3601DA4-0031-0FFC-FC12-DFD15CA9C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438" y="4820161"/>
            <a:ext cx="6073666" cy="1447925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C37770AA-F4C8-0EFF-4F7E-6BBD9A38E882}"/>
              </a:ext>
            </a:extLst>
          </p:cNvPr>
          <p:cNvSpPr/>
          <p:nvPr/>
        </p:nvSpPr>
        <p:spPr>
          <a:xfrm>
            <a:off x="2173534" y="5233482"/>
            <a:ext cx="2340100" cy="1034604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E128D9F-8B7F-73F5-FA6A-593AAA4DD5B8}"/>
              </a:ext>
            </a:extLst>
          </p:cNvPr>
          <p:cNvSpPr/>
          <p:nvPr/>
        </p:nvSpPr>
        <p:spPr>
          <a:xfrm>
            <a:off x="9245374" y="4611306"/>
            <a:ext cx="2184626" cy="1599625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DD8A3A5-551E-60C2-3663-19FC478561F0}"/>
              </a:ext>
            </a:extLst>
          </p:cNvPr>
          <p:cNvSpPr/>
          <p:nvPr/>
        </p:nvSpPr>
        <p:spPr>
          <a:xfrm>
            <a:off x="6546715" y="5233482"/>
            <a:ext cx="525293" cy="635612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351931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386</TotalTime>
  <Words>789</Words>
  <Application>Microsoft Office PowerPoint</Application>
  <PresentationFormat>宽屏</PresentationFormat>
  <Paragraphs>102</Paragraphs>
  <Slides>12</Slides>
  <Notes>11</Notes>
  <HiddenSlides>1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Calibri</vt:lpstr>
      <vt:lpstr>Calibri Light</vt:lpstr>
      <vt:lpstr>回顾</vt:lpstr>
      <vt:lpstr>Remove Handwritten Struck-Out Text from Mathematical Answer Sheets  via Deep Learning </vt:lpstr>
      <vt:lpstr>Background</vt:lpstr>
      <vt:lpstr>Target Problem</vt:lpstr>
      <vt:lpstr>Evaluation</vt:lpstr>
      <vt:lpstr>Resources</vt:lpstr>
      <vt:lpstr>Baseline: Yolo v5</vt:lpstr>
      <vt:lpstr>Difficulties</vt:lpstr>
      <vt:lpstr>Difficulties</vt:lpstr>
      <vt:lpstr>Difficulties</vt:lpstr>
      <vt:lpstr>Methods</vt:lpstr>
      <vt:lpstr>Thank you!</vt:lpstr>
      <vt:lpstr>Existing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Remove Handwritten Struck-out text from mathematical answer sheets  via deep learning </dc:title>
  <dc:creator>Herz Pilatus</dc:creator>
  <cp:lastModifiedBy>Herz Pilatus</cp:lastModifiedBy>
  <cp:revision>73</cp:revision>
  <dcterms:created xsi:type="dcterms:W3CDTF">2022-11-14T11:15:50Z</dcterms:created>
  <dcterms:modified xsi:type="dcterms:W3CDTF">2022-11-16T06:55:07Z</dcterms:modified>
</cp:coreProperties>
</file>